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5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  <p:sldMasterId id="2147483681" r:id="rId5"/>
    <p:sldMasterId id="2147483721" r:id="rId6"/>
    <p:sldMasterId id="2147483754" r:id="rId7"/>
    <p:sldMasterId id="2147483797" r:id="rId8"/>
    <p:sldMasterId id="2147483890" r:id="rId9"/>
  </p:sldMasterIdLst>
  <p:notesMasterIdLst>
    <p:notesMasterId r:id="rId50"/>
  </p:notesMasterIdLst>
  <p:handoutMasterIdLst>
    <p:handoutMasterId r:id="rId51"/>
  </p:handoutMasterIdLst>
  <p:sldIdLst>
    <p:sldId id="1307" r:id="rId10"/>
    <p:sldId id="12848" r:id="rId11"/>
    <p:sldId id="2146847877" r:id="rId12"/>
    <p:sldId id="2146847878" r:id="rId13"/>
    <p:sldId id="2146847879" r:id="rId14"/>
    <p:sldId id="2113691330" r:id="rId15"/>
    <p:sldId id="2146847885" r:id="rId16"/>
    <p:sldId id="2146848078" r:id="rId17"/>
    <p:sldId id="2147471129" r:id="rId18"/>
    <p:sldId id="2147471130" r:id="rId19"/>
    <p:sldId id="2146847894" r:id="rId20"/>
    <p:sldId id="2147470729" r:id="rId21"/>
    <p:sldId id="4012" r:id="rId22"/>
    <p:sldId id="4010" r:id="rId23"/>
    <p:sldId id="2147470710" r:id="rId24"/>
    <p:sldId id="2147470699" r:id="rId25"/>
    <p:sldId id="2147471145" r:id="rId26"/>
    <p:sldId id="2147470824" r:id="rId27"/>
    <p:sldId id="2147471124" r:id="rId28"/>
    <p:sldId id="2134960140" r:id="rId29"/>
    <p:sldId id="2147471147" r:id="rId30"/>
    <p:sldId id="2147471148" r:id="rId31"/>
    <p:sldId id="2147471149" r:id="rId32"/>
    <p:sldId id="2147471150" r:id="rId33"/>
    <p:sldId id="2147471151" r:id="rId34"/>
    <p:sldId id="2147471152" r:id="rId35"/>
    <p:sldId id="2147471153" r:id="rId36"/>
    <p:sldId id="2146848328" r:id="rId37"/>
    <p:sldId id="2147471140" r:id="rId38"/>
    <p:sldId id="2147471155" r:id="rId39"/>
    <p:sldId id="2147471135" r:id="rId40"/>
    <p:sldId id="2147471154" r:id="rId41"/>
    <p:sldId id="2147471158" r:id="rId42"/>
    <p:sldId id="2147471159" r:id="rId43"/>
    <p:sldId id="2147471160" r:id="rId44"/>
    <p:sldId id="2147471161" r:id="rId45"/>
    <p:sldId id="2147471162" r:id="rId46"/>
    <p:sldId id="2147471157" r:id="rId47"/>
    <p:sldId id="2147471136" r:id="rId48"/>
    <p:sldId id="2147471156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3DC8A22-333E-614B-9687-AE67FF753BFE}">
          <p14:sldIdLst>
            <p14:sldId id="1307"/>
            <p14:sldId id="12848"/>
            <p14:sldId id="2146847877"/>
            <p14:sldId id="2146847878"/>
            <p14:sldId id="2146847879"/>
            <p14:sldId id="2113691330"/>
            <p14:sldId id="2146847885"/>
            <p14:sldId id="2146848078"/>
            <p14:sldId id="2147471129"/>
            <p14:sldId id="2147471130"/>
            <p14:sldId id="2146847894"/>
            <p14:sldId id="2147470729"/>
            <p14:sldId id="4012"/>
            <p14:sldId id="4010"/>
            <p14:sldId id="2147470710"/>
            <p14:sldId id="2147470699"/>
            <p14:sldId id="2147471145"/>
            <p14:sldId id="2147470824"/>
            <p14:sldId id="2147471124"/>
            <p14:sldId id="2134960140"/>
            <p14:sldId id="2147471147"/>
            <p14:sldId id="2147471148"/>
            <p14:sldId id="2147471149"/>
            <p14:sldId id="2147471150"/>
            <p14:sldId id="2147471151"/>
            <p14:sldId id="2147471152"/>
            <p14:sldId id="2147471153"/>
            <p14:sldId id="2146848328"/>
            <p14:sldId id="2147471140"/>
            <p14:sldId id="2147471155"/>
            <p14:sldId id="2147471135"/>
            <p14:sldId id="2147471154"/>
            <p14:sldId id="2147471158"/>
            <p14:sldId id="2147471159"/>
            <p14:sldId id="2147471160"/>
            <p14:sldId id="2147471161"/>
            <p14:sldId id="2147471162"/>
            <p14:sldId id="2147471157"/>
            <p14:sldId id="2147471136"/>
            <p14:sldId id="214747115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tthew Sydes" initials="MSyd" lastIdx="7" clrIdx="0"/>
  <p:cmAuthor id="2" name="Chris Parker" initials="" lastIdx="11" clrIdx="1"/>
  <p:cmAuthor id="3" name="Brennan Smith" initials="BS" lastIdx="30" clrIdx="2"/>
  <p:cmAuthor id="4" name="priya shreedhar" initials="ps" lastIdx="261" clrIdx="3">
    <p:extLst>
      <p:ext uri="{19B8F6BF-5375-455C-9EA6-DF929625EA0E}">
        <p15:presenceInfo xmlns:p15="http://schemas.microsoft.com/office/powerpoint/2012/main" userId="f9ba61e50b6f5cd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13468"/>
    <a:srgbClr val="00C5C5"/>
    <a:srgbClr val="666633"/>
    <a:srgbClr val="57A9DD"/>
    <a:srgbClr val="00B7C6"/>
    <a:srgbClr val="6E6259"/>
    <a:srgbClr val="767171"/>
    <a:srgbClr val="0D70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3" autoAdjust="0"/>
    <p:restoredTop sz="95102" autoAdjust="0"/>
  </p:normalViewPr>
  <p:slideViewPr>
    <p:cSldViewPr snapToGrid="0" snapToObjects="1" showGuides="1">
      <p:cViewPr varScale="1">
        <p:scale>
          <a:sx n="122" d="100"/>
          <a:sy n="122" d="100"/>
        </p:scale>
        <p:origin x="560" y="1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9" d="100"/>
        <a:sy n="129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3928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slide" Target="slides/slide17.xml"/><Relationship Id="rId39" Type="http://schemas.openxmlformats.org/officeDocument/2006/relationships/slide" Target="slides/slide30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5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4334401965301666"/>
          <c:y val="0.26681293727612398"/>
          <c:w val="0.82261602762767361"/>
          <c:h val="0.669383969027411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83005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1CADE5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762-9645-8DD0-81DD4F544055}"/>
              </c:ext>
            </c:extLst>
          </c:dPt>
          <c:dPt>
            <c:idx val="1"/>
            <c:invertIfNegative val="0"/>
            <c:bubble3D val="0"/>
            <c:spPr>
              <a:solidFill>
                <a:srgbClr val="62A39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762-9645-8DD0-81DD4F544055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1200"/>
                      <a:t>33.3%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762-9645-8DD0-81DD4F544055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2.3%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762-9645-8DD0-81DD4F5440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Sheet1!$A$1:$B$1</c:f>
              <c:strCache>
                <c:ptCount val="2"/>
                <c:pt idx="0">
                  <c:v>Olaparib  (n=84)</c:v>
                </c:pt>
                <c:pt idx="1">
                  <c:v>Control (n=43)</c:v>
                </c:pt>
              </c:strCache>
            </c:strRef>
          </c:cat>
          <c:val>
            <c:numRef>
              <c:f>Sheet1!$A$2:$B$2</c:f>
              <c:numCache>
                <c:formatCode>General</c:formatCode>
                <c:ptCount val="2"/>
                <c:pt idx="0">
                  <c:v>33.299999999999997</c:v>
                </c:pt>
                <c:pt idx="1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762-9645-8DD0-81DD4F54405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axId val="488692472"/>
        <c:axId val="488695608"/>
      </c:barChart>
      <c:catAx>
        <c:axId val="4886924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 w="19050" cap="flat" cmpd="sng" algn="ctr">
            <a:solidFill>
              <a:srgbClr val="000000"/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en-US"/>
          </a:p>
        </c:txPr>
        <c:crossAx val="488695608"/>
        <c:crosses val="autoZero"/>
        <c:auto val="1"/>
        <c:lblAlgn val="ctr"/>
        <c:lblOffset val="100"/>
        <c:noMultiLvlLbl val="0"/>
      </c:catAx>
      <c:valAx>
        <c:axId val="488695608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400" b="0"/>
                </a:pPr>
                <a:r>
                  <a:rPr lang="en-US" sz="1400" b="0"/>
                  <a:t>Objective response rate, %</a:t>
                </a:r>
              </a:p>
            </c:rich>
          </c:tx>
          <c:layout>
            <c:manualLayout>
              <c:xMode val="edge"/>
              <c:yMode val="edge"/>
              <c:x val="3.1479038442365485E-2"/>
              <c:y val="0.1967810238438385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19050">
            <a:solidFill>
              <a:srgbClr val="000000"/>
            </a:solidFill>
          </a:ln>
          <a:effectLst/>
        </c:spPr>
        <c:txPr>
          <a:bodyPr rot="-60000000" vert="horz"/>
          <a:lstStyle/>
          <a:p>
            <a:pPr>
              <a:defRPr sz="1200"/>
            </a:pPr>
            <a:endParaRPr lang="en-US"/>
          </a:p>
        </c:txPr>
        <c:crossAx val="4886924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00"/>
      </a:pPr>
      <a:endParaRPr lang="en-US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Category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A1-594D-ADF3-DB80F216B2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161823"/>
        <c:axId val="1768169104"/>
      </c:barChart>
      <c:catAx>
        <c:axId val="12116182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68169104"/>
        <c:crosses val="autoZero"/>
        <c:auto val="1"/>
        <c:lblAlgn val="ctr"/>
        <c:lblOffset val="100"/>
        <c:noMultiLvlLbl val="0"/>
      </c:catAx>
      <c:valAx>
        <c:axId val="176816910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11618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E7C2285-2F2B-4728-A55D-BFA79C1426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E90EC0-C526-47F8-9F35-6AB87EBAB83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8F589E-4E14-4A76-BFF9-DFD80BF31BB5}" type="datetimeFigureOut">
              <a:rPr lang="en-US" smtClean="0"/>
              <a:t>6/14/22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D5F0F6-9DBB-4197-BEEA-882948DD6FC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8866E1-BB49-44C0-AD53-6BA53D91A2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FE1544-183C-4720-9795-C1735E9CF9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695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3CB7A3-9E1C-4448-BC37-86F8B66FB364}" type="datetimeFigureOut">
              <a:rPr lang="en-US" smtClean="0"/>
              <a:t>6/14/22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58DACF-8309-2044-8EF4-AA7C90F4E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8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7">
            <a:extLst>
              <a:ext uri="{FF2B5EF4-FFF2-40B4-BE49-F238E27FC236}">
                <a16:creationId xmlns:a16="http://schemas.microsoft.com/office/drawing/2014/main" id="{1A28E3B4-3F86-3C4B-9245-7E38A95FFF7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r" defTabSz="4635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41FF2EE-B69F-0D41-ADF3-C890E1426D98}" type="slidenum">
              <a:rPr kumimoji="0" lang="fr-CA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" pitchFamily="2" charset="0"/>
                <a:ea typeface="MS PGothic" panose="020B0600070205080204" pitchFamily="34" charset="-128"/>
                <a:cs typeface="+mn-cs"/>
              </a:rPr>
              <a:pPr marL="0" marR="0" lvl="0" indent="0" algn="r" defTabSz="46355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CA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" pitchFamily="2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0658" name="Rectangle 2">
            <a:extLst>
              <a:ext uri="{FF2B5EF4-FFF2-40B4-BE49-F238E27FC236}">
                <a16:creationId xmlns:a16="http://schemas.microsoft.com/office/drawing/2014/main" id="{7A4B024A-A83D-D648-8E6D-4C18C8585FD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2588" y="685800"/>
            <a:ext cx="6096000" cy="3429000"/>
          </a:xfrm>
          <a:ln/>
        </p:spPr>
      </p:sp>
      <p:sp>
        <p:nvSpPr>
          <p:cNvPr id="70659" name="Rectangle 3">
            <a:extLst>
              <a:ext uri="{FF2B5EF4-FFF2-40B4-BE49-F238E27FC236}">
                <a16:creationId xmlns:a16="http://schemas.microsoft.com/office/drawing/2014/main" id="{C39AD7E1-2FC5-DD4A-BE80-23B17ECCFA8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1675" y="4271963"/>
            <a:ext cx="5454650" cy="4425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A" altLang="en-US" dirty="0">
              <a:latin typeface="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19957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DDC5931-4298-4B08-9081-4D468A17942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036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angle 7">
            <a:extLst>
              <a:ext uri="{FF2B5EF4-FFF2-40B4-BE49-F238E27FC236}">
                <a16:creationId xmlns:a16="http://schemas.microsoft.com/office/drawing/2014/main" id="{128D7490-4715-114F-B452-8C67CD1757F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fld id="{98A19FF3-2E1D-944C-A4C4-91997D9C3335}" type="slidenum">
              <a:rPr lang="fr-CA" altLang="en-US" smtClean="0">
                <a:solidFill>
                  <a:srgbClr val="000000"/>
                </a:solidFill>
                <a:latin typeface="Times" pitchFamily="2" charset="0"/>
              </a:rPr>
              <a:pPr/>
              <a:t>13</a:t>
            </a:fld>
            <a:endParaRPr lang="fr-CA" altLang="en-US">
              <a:solidFill>
                <a:srgbClr val="000000"/>
              </a:solidFill>
              <a:latin typeface="Times" pitchFamily="2" charset="0"/>
            </a:endParaRPr>
          </a:p>
        </p:txBody>
      </p:sp>
      <p:sp>
        <p:nvSpPr>
          <p:cNvPr id="150530" name="Slide Image Placeholder 1">
            <a:extLst>
              <a:ext uri="{FF2B5EF4-FFF2-40B4-BE49-F238E27FC236}">
                <a16:creationId xmlns:a16="http://schemas.microsoft.com/office/drawing/2014/main" id="{6F1C42C2-F2A8-6A47-8B85-52075518304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Notes Placeholder 2">
            <a:extLst>
              <a:ext uri="{FF2B5EF4-FFF2-40B4-BE49-F238E27FC236}">
                <a16:creationId xmlns:a16="http://schemas.microsoft.com/office/drawing/2014/main" id="{21E2C3EB-5771-F340-BC86-5F5F82BAA0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CA" altLang="en-US" dirty="0">
              <a:latin typeface="Times" pitchFamily="2" charset="0"/>
            </a:endParaRPr>
          </a:p>
        </p:txBody>
      </p:sp>
      <p:sp>
        <p:nvSpPr>
          <p:cNvPr id="150532" name="Slide Number Placeholder 3">
            <a:extLst>
              <a:ext uri="{FF2B5EF4-FFF2-40B4-BE49-F238E27FC236}">
                <a16:creationId xmlns:a16="http://schemas.microsoft.com/office/drawing/2014/main" id="{F2517C84-5E22-C846-93F6-BD5DF41E1F65}"/>
              </a:ext>
            </a:extLst>
          </p:cNvPr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fld id="{984CC16E-A247-B84A-A29F-3F716DC42B9E}" type="slidenum">
              <a:rPr lang="en-US" altLang="en-US" sz="1200">
                <a:solidFill>
                  <a:srgbClr val="000000"/>
                </a:solidFill>
                <a:latin typeface="Calibri" panose="020F0502020204030204" pitchFamily="34" charset="0"/>
              </a:rPr>
              <a:pPr algn="r" eaLnBrk="1" hangingPunct="1"/>
              <a:t>13</a:t>
            </a:fld>
            <a:endParaRPr lang="en-US" altLang="en-US" sz="120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9162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25" marR="0" lvl="0" indent="-174625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0" kern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Fred Saad </a:t>
            </a:r>
            <a:endParaRPr lang="en-US">
              <a:effectLst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8523C-8729-40F0-9536-D6C4CA3AD238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283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4625" marR="0" lvl="0" indent="-174625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en-US" sz="1800" b="0" kern="1200">
                <a:solidFill>
                  <a:srgbClr val="000000"/>
                </a:solidFill>
                <a:effectLst/>
                <a:latin typeface="Arial" panose="020B0604020202020204" pitchFamily="34" charset="0"/>
                <a:ea typeface="+mn-ea"/>
                <a:cs typeface="+mn-cs"/>
              </a:rPr>
              <a:t>Fred Saad </a:t>
            </a:r>
            <a:endParaRPr lang="en-US">
              <a:effectLst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5F8523C-8729-40F0-9536-D6C4CA3AD238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491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CECEF16-1845-4D05-AF61-647A7547EB3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9722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3998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4507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24928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143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50141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BB8463-FF47-4AB8-A37C-6B473AF28FB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720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68819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8160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6330BE-D91A-D240-B266-E5D5F99B4CCE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244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3F444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57A81-DEF9-4B57-AC08-20326D7F815B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512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1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FA8F2B-6330-4173-8ED5-F5D628A89428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1498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0850" y="733425"/>
            <a:ext cx="6516688" cy="3667125"/>
          </a:xfrm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647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8DACF-8309-2044-8EF4-AA7C90F4E9A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9893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7972">
              <a:spcBef>
                <a:spcPts val="63"/>
              </a:spcBef>
            </a:pPr>
            <a:endParaRPr lang="en-GB" sz="1200" i="1" dirty="0">
              <a:solidFill>
                <a:schemeClr val="tx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0964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98265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79036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58DACF-8309-2044-8EF4-AA7C90F4E9A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96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678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64"/>
            <a:fld id="{2FFBAD49-1F68-914B-9DFB-5D552C1A2BEB}" type="slidenum">
              <a:rPr lang="en-US" smtClean="0">
                <a:solidFill>
                  <a:srgbClr val="113468">
                    <a:tint val="75000"/>
                  </a:srgbClr>
                </a:solidFill>
              </a:rPr>
              <a:pPr defTabSz="914264"/>
              <a:t>‹#›</a:t>
            </a:fld>
            <a:endParaRPr lang="en-US" dirty="0">
              <a:solidFill>
                <a:srgbClr val="11346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47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1">
            <a:extLst>
              <a:ext uri="{FF2B5EF4-FFF2-40B4-BE49-F238E27FC236}">
                <a16:creationId xmlns:a16="http://schemas.microsoft.com/office/drawing/2014/main" id="{CE1ABF48-65AC-8749-8702-22AA5425C9D5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76000" y="6248400"/>
            <a:ext cx="711200" cy="457200"/>
            <a:chOff x="672" y="1728"/>
            <a:chExt cx="1296" cy="1098"/>
          </a:xfrm>
        </p:grpSpPr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890037ED-4EC4-B645-92AD-E37F82C5F2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" y="1728"/>
              <a:ext cx="547" cy="616"/>
            </a:xfrm>
            <a:custGeom>
              <a:avLst/>
              <a:gdLst>
                <a:gd name="T0" fmla="*/ 0 w 7118"/>
                <a:gd name="T1" fmla="*/ 0 h 8007"/>
                <a:gd name="T2" fmla="*/ 0 w 7118"/>
                <a:gd name="T3" fmla="*/ 0 h 8007"/>
                <a:gd name="T4" fmla="*/ 0 w 7118"/>
                <a:gd name="T5" fmla="*/ 0 h 8007"/>
                <a:gd name="T6" fmla="*/ 0 w 7118"/>
                <a:gd name="T7" fmla="*/ 0 h 8007"/>
                <a:gd name="T8" fmla="*/ 0 w 7118"/>
                <a:gd name="T9" fmla="*/ 0 h 8007"/>
                <a:gd name="T10" fmla="*/ 0 w 7118"/>
                <a:gd name="T11" fmla="*/ 0 h 8007"/>
                <a:gd name="T12" fmla="*/ 0 w 7118"/>
                <a:gd name="T13" fmla="*/ 0 h 8007"/>
                <a:gd name="T14" fmla="*/ 0 w 7118"/>
                <a:gd name="T15" fmla="*/ 0 h 8007"/>
                <a:gd name="T16" fmla="*/ 0 w 7118"/>
                <a:gd name="T17" fmla="*/ 0 h 8007"/>
                <a:gd name="T18" fmla="*/ 0 w 7118"/>
                <a:gd name="T19" fmla="*/ 0 h 8007"/>
                <a:gd name="T20" fmla="*/ 0 w 7118"/>
                <a:gd name="T21" fmla="*/ 0 h 8007"/>
                <a:gd name="T22" fmla="*/ 0 w 7118"/>
                <a:gd name="T23" fmla="*/ 0 h 8007"/>
                <a:gd name="T24" fmla="*/ 0 w 7118"/>
                <a:gd name="T25" fmla="*/ 0 h 8007"/>
                <a:gd name="T26" fmla="*/ 0 w 7118"/>
                <a:gd name="T27" fmla="*/ 0 h 8007"/>
                <a:gd name="T28" fmla="*/ 0 w 7118"/>
                <a:gd name="T29" fmla="*/ 0 h 8007"/>
                <a:gd name="T30" fmla="*/ 0 w 7118"/>
                <a:gd name="T31" fmla="*/ 0 h 8007"/>
                <a:gd name="T32" fmla="*/ 0 w 7118"/>
                <a:gd name="T33" fmla="*/ 0 h 8007"/>
                <a:gd name="T34" fmla="*/ 0 w 7118"/>
                <a:gd name="T35" fmla="*/ 0 h 8007"/>
                <a:gd name="T36" fmla="*/ 0 w 7118"/>
                <a:gd name="T37" fmla="*/ 0 h 8007"/>
                <a:gd name="T38" fmla="*/ 0 w 7118"/>
                <a:gd name="T39" fmla="*/ 0 h 8007"/>
                <a:gd name="T40" fmla="*/ 0 w 7118"/>
                <a:gd name="T41" fmla="*/ 0 h 8007"/>
                <a:gd name="T42" fmla="*/ 0 w 7118"/>
                <a:gd name="T43" fmla="*/ 0 h 8007"/>
                <a:gd name="T44" fmla="*/ 0 w 7118"/>
                <a:gd name="T45" fmla="*/ 0 h 8007"/>
                <a:gd name="T46" fmla="*/ 0 w 7118"/>
                <a:gd name="T47" fmla="*/ 0 h 8007"/>
                <a:gd name="T48" fmla="*/ 0 w 7118"/>
                <a:gd name="T49" fmla="*/ 0 h 8007"/>
                <a:gd name="T50" fmla="*/ 0 w 7118"/>
                <a:gd name="T51" fmla="*/ 0 h 8007"/>
                <a:gd name="T52" fmla="*/ 0 w 7118"/>
                <a:gd name="T53" fmla="*/ 0 h 8007"/>
                <a:gd name="T54" fmla="*/ 0 w 7118"/>
                <a:gd name="T55" fmla="*/ 0 h 8007"/>
                <a:gd name="T56" fmla="*/ 0 w 7118"/>
                <a:gd name="T57" fmla="*/ 0 h 8007"/>
                <a:gd name="T58" fmla="*/ 0 w 7118"/>
                <a:gd name="T59" fmla="*/ 0 h 8007"/>
                <a:gd name="T60" fmla="*/ 0 w 7118"/>
                <a:gd name="T61" fmla="*/ 0 h 8007"/>
                <a:gd name="T62" fmla="*/ 0 w 7118"/>
                <a:gd name="T63" fmla="*/ 0 h 8007"/>
                <a:gd name="T64" fmla="*/ 0 w 7118"/>
                <a:gd name="T65" fmla="*/ 0 h 8007"/>
                <a:gd name="T66" fmla="*/ 0 w 7118"/>
                <a:gd name="T67" fmla="*/ 0 h 8007"/>
                <a:gd name="T68" fmla="*/ 0 w 7118"/>
                <a:gd name="T69" fmla="*/ 0 h 80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118" h="8007">
                  <a:moveTo>
                    <a:pt x="0" y="8007"/>
                  </a:moveTo>
                  <a:lnTo>
                    <a:pt x="0" y="7117"/>
                  </a:lnTo>
                  <a:lnTo>
                    <a:pt x="7118" y="7117"/>
                  </a:lnTo>
                  <a:lnTo>
                    <a:pt x="7118" y="8007"/>
                  </a:lnTo>
                  <a:lnTo>
                    <a:pt x="0" y="8007"/>
                  </a:lnTo>
                  <a:lnTo>
                    <a:pt x="5338" y="6228"/>
                  </a:lnTo>
                  <a:lnTo>
                    <a:pt x="5338" y="889"/>
                  </a:lnTo>
                  <a:lnTo>
                    <a:pt x="7118" y="889"/>
                  </a:lnTo>
                  <a:lnTo>
                    <a:pt x="7118" y="6228"/>
                  </a:lnTo>
                  <a:lnTo>
                    <a:pt x="5338" y="6228"/>
                  </a:lnTo>
                  <a:lnTo>
                    <a:pt x="0" y="8007"/>
                  </a:lnTo>
                  <a:lnTo>
                    <a:pt x="0" y="6228"/>
                  </a:lnTo>
                  <a:lnTo>
                    <a:pt x="0" y="889"/>
                  </a:lnTo>
                  <a:lnTo>
                    <a:pt x="1779" y="889"/>
                  </a:lnTo>
                  <a:lnTo>
                    <a:pt x="1779" y="6228"/>
                  </a:lnTo>
                  <a:lnTo>
                    <a:pt x="0" y="6228"/>
                  </a:lnTo>
                  <a:lnTo>
                    <a:pt x="0" y="8007"/>
                  </a:lnTo>
                  <a:lnTo>
                    <a:pt x="2669" y="5337"/>
                  </a:lnTo>
                  <a:lnTo>
                    <a:pt x="2669" y="0"/>
                  </a:lnTo>
                  <a:lnTo>
                    <a:pt x="4449" y="0"/>
                  </a:lnTo>
                  <a:lnTo>
                    <a:pt x="4449" y="5337"/>
                  </a:lnTo>
                  <a:lnTo>
                    <a:pt x="2669" y="5337"/>
                  </a:lnTo>
                  <a:lnTo>
                    <a:pt x="0" y="8007"/>
                  </a:lnTo>
                  <a:close/>
                </a:path>
              </a:pathLst>
            </a:custGeom>
            <a:solidFill>
              <a:srgbClr val="99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5206584A-5345-CA46-A535-155E905AE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" y="2515"/>
              <a:ext cx="308" cy="311"/>
            </a:xfrm>
            <a:custGeom>
              <a:avLst/>
              <a:gdLst>
                <a:gd name="T0" fmla="*/ 0 w 4005"/>
                <a:gd name="T1" fmla="*/ 0 h 4043"/>
                <a:gd name="T2" fmla="*/ 0 w 4005"/>
                <a:gd name="T3" fmla="*/ 0 h 4043"/>
                <a:gd name="T4" fmla="*/ 0 w 4005"/>
                <a:gd name="T5" fmla="*/ 0 h 4043"/>
                <a:gd name="T6" fmla="*/ 0 w 4005"/>
                <a:gd name="T7" fmla="*/ 0 h 4043"/>
                <a:gd name="T8" fmla="*/ 0 w 4005"/>
                <a:gd name="T9" fmla="*/ 0 h 4043"/>
                <a:gd name="T10" fmla="*/ 0 w 4005"/>
                <a:gd name="T11" fmla="*/ 0 h 4043"/>
                <a:gd name="T12" fmla="*/ 0 w 4005"/>
                <a:gd name="T13" fmla="*/ 0 h 4043"/>
                <a:gd name="T14" fmla="*/ 0 w 4005"/>
                <a:gd name="T15" fmla="*/ 0 h 4043"/>
                <a:gd name="T16" fmla="*/ 0 w 4005"/>
                <a:gd name="T17" fmla="*/ 0 h 4043"/>
                <a:gd name="T18" fmla="*/ 0 w 4005"/>
                <a:gd name="T19" fmla="*/ 0 h 4043"/>
                <a:gd name="T20" fmla="*/ 0 w 4005"/>
                <a:gd name="T21" fmla="*/ 0 h 4043"/>
                <a:gd name="T22" fmla="*/ 0 w 4005"/>
                <a:gd name="T23" fmla="*/ 0 h 4043"/>
                <a:gd name="T24" fmla="*/ 0 w 4005"/>
                <a:gd name="T25" fmla="*/ 0 h 4043"/>
                <a:gd name="T26" fmla="*/ 0 w 4005"/>
                <a:gd name="T27" fmla="*/ 0 h 4043"/>
                <a:gd name="T28" fmla="*/ 0 w 4005"/>
                <a:gd name="T29" fmla="*/ 0 h 4043"/>
                <a:gd name="T30" fmla="*/ 0 w 4005"/>
                <a:gd name="T31" fmla="*/ 0 h 4043"/>
                <a:gd name="T32" fmla="*/ 0 w 4005"/>
                <a:gd name="T33" fmla="*/ 0 h 4043"/>
                <a:gd name="T34" fmla="*/ 0 w 4005"/>
                <a:gd name="T35" fmla="*/ 0 h 4043"/>
                <a:gd name="T36" fmla="*/ 0 w 4005"/>
                <a:gd name="T37" fmla="*/ 0 h 4043"/>
                <a:gd name="T38" fmla="*/ 0 w 4005"/>
                <a:gd name="T39" fmla="*/ 0 h 4043"/>
                <a:gd name="T40" fmla="*/ 0 w 4005"/>
                <a:gd name="T41" fmla="*/ 0 h 4043"/>
                <a:gd name="T42" fmla="*/ 0 w 4005"/>
                <a:gd name="T43" fmla="*/ 0 h 4043"/>
                <a:gd name="T44" fmla="*/ 0 w 4005"/>
                <a:gd name="T45" fmla="*/ 0 h 4043"/>
                <a:gd name="T46" fmla="*/ 0 w 4005"/>
                <a:gd name="T47" fmla="*/ 0 h 4043"/>
                <a:gd name="T48" fmla="*/ 0 w 4005"/>
                <a:gd name="T49" fmla="*/ 0 h 4043"/>
                <a:gd name="T50" fmla="*/ 0 w 4005"/>
                <a:gd name="T51" fmla="*/ 0 h 4043"/>
                <a:gd name="T52" fmla="*/ 0 w 4005"/>
                <a:gd name="T53" fmla="*/ 0 h 4043"/>
                <a:gd name="T54" fmla="*/ 0 w 4005"/>
                <a:gd name="T55" fmla="*/ 0 h 4043"/>
                <a:gd name="T56" fmla="*/ 0 w 4005"/>
                <a:gd name="T57" fmla="*/ 0 h 4043"/>
                <a:gd name="T58" fmla="*/ 0 w 4005"/>
                <a:gd name="T59" fmla="*/ 0 h 4043"/>
                <a:gd name="T60" fmla="*/ 0 w 4005"/>
                <a:gd name="T61" fmla="*/ 0 h 4043"/>
                <a:gd name="T62" fmla="*/ 0 w 4005"/>
                <a:gd name="T63" fmla="*/ 0 h 4043"/>
                <a:gd name="T64" fmla="*/ 0 w 4005"/>
                <a:gd name="T65" fmla="*/ 0 h 4043"/>
                <a:gd name="T66" fmla="*/ 0 w 4005"/>
                <a:gd name="T67" fmla="*/ 0 h 4043"/>
                <a:gd name="T68" fmla="*/ 0 w 4005"/>
                <a:gd name="T69" fmla="*/ 0 h 4043"/>
                <a:gd name="T70" fmla="*/ 0 w 4005"/>
                <a:gd name="T71" fmla="*/ 0 h 4043"/>
                <a:gd name="T72" fmla="*/ 0 w 4005"/>
                <a:gd name="T73" fmla="*/ 0 h 4043"/>
                <a:gd name="T74" fmla="*/ 0 w 4005"/>
                <a:gd name="T75" fmla="*/ 0 h 4043"/>
                <a:gd name="T76" fmla="*/ 0 w 4005"/>
                <a:gd name="T77" fmla="*/ 0 h 4043"/>
                <a:gd name="T78" fmla="*/ 0 w 4005"/>
                <a:gd name="T79" fmla="*/ 0 h 4043"/>
                <a:gd name="T80" fmla="*/ 0 w 4005"/>
                <a:gd name="T81" fmla="*/ 0 h 4043"/>
                <a:gd name="T82" fmla="*/ 0 w 4005"/>
                <a:gd name="T83" fmla="*/ 0 h 4043"/>
                <a:gd name="T84" fmla="*/ 0 w 4005"/>
                <a:gd name="T85" fmla="*/ 0 h 4043"/>
                <a:gd name="T86" fmla="*/ 0 w 4005"/>
                <a:gd name="T87" fmla="*/ 0 h 4043"/>
                <a:gd name="T88" fmla="*/ 0 w 4005"/>
                <a:gd name="T89" fmla="*/ 0 h 4043"/>
                <a:gd name="T90" fmla="*/ 0 w 4005"/>
                <a:gd name="T91" fmla="*/ 0 h 4043"/>
                <a:gd name="T92" fmla="*/ 0 w 4005"/>
                <a:gd name="T93" fmla="*/ 0 h 4043"/>
                <a:gd name="T94" fmla="*/ 0 w 4005"/>
                <a:gd name="T95" fmla="*/ 0 h 4043"/>
                <a:gd name="T96" fmla="*/ 0 w 4005"/>
                <a:gd name="T97" fmla="*/ 0 h 4043"/>
                <a:gd name="T98" fmla="*/ 0 w 4005"/>
                <a:gd name="T99" fmla="*/ 0 h 4043"/>
                <a:gd name="T100" fmla="*/ 0 w 4005"/>
                <a:gd name="T101" fmla="*/ 0 h 4043"/>
                <a:gd name="T102" fmla="*/ 0 w 4005"/>
                <a:gd name="T103" fmla="*/ 0 h 4043"/>
                <a:gd name="T104" fmla="*/ 0 w 4005"/>
                <a:gd name="T105" fmla="*/ 0 h 4043"/>
                <a:gd name="T106" fmla="*/ 0 w 4005"/>
                <a:gd name="T107" fmla="*/ 0 h 4043"/>
                <a:gd name="T108" fmla="*/ 0 w 4005"/>
                <a:gd name="T109" fmla="*/ 0 h 404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005" h="4043">
                  <a:moveTo>
                    <a:pt x="1207" y="2423"/>
                  </a:moveTo>
                  <a:lnTo>
                    <a:pt x="1210" y="2533"/>
                  </a:lnTo>
                  <a:lnTo>
                    <a:pt x="1219" y="2640"/>
                  </a:lnTo>
                  <a:lnTo>
                    <a:pt x="1236" y="2742"/>
                  </a:lnTo>
                  <a:lnTo>
                    <a:pt x="1261" y="2838"/>
                  </a:lnTo>
                  <a:lnTo>
                    <a:pt x="1295" y="2929"/>
                  </a:lnTo>
                  <a:lnTo>
                    <a:pt x="1339" y="3012"/>
                  </a:lnTo>
                  <a:lnTo>
                    <a:pt x="1395" y="3088"/>
                  </a:lnTo>
                  <a:lnTo>
                    <a:pt x="1462" y="3154"/>
                  </a:lnTo>
                  <a:lnTo>
                    <a:pt x="1542" y="3211"/>
                  </a:lnTo>
                  <a:lnTo>
                    <a:pt x="1635" y="3256"/>
                  </a:lnTo>
                  <a:lnTo>
                    <a:pt x="1744" y="3289"/>
                  </a:lnTo>
                  <a:lnTo>
                    <a:pt x="1868" y="3309"/>
                  </a:lnTo>
                  <a:lnTo>
                    <a:pt x="2008" y="3317"/>
                  </a:lnTo>
                  <a:lnTo>
                    <a:pt x="2147" y="3309"/>
                  </a:lnTo>
                  <a:lnTo>
                    <a:pt x="2271" y="3289"/>
                  </a:lnTo>
                  <a:lnTo>
                    <a:pt x="2379" y="3256"/>
                  </a:lnTo>
                  <a:lnTo>
                    <a:pt x="2471" y="3211"/>
                  </a:lnTo>
                  <a:lnTo>
                    <a:pt x="2551" y="3154"/>
                  </a:lnTo>
                  <a:lnTo>
                    <a:pt x="2616" y="3088"/>
                  </a:lnTo>
                  <a:lnTo>
                    <a:pt x="2671" y="3012"/>
                  </a:lnTo>
                  <a:lnTo>
                    <a:pt x="2714" y="2929"/>
                  </a:lnTo>
                  <a:lnTo>
                    <a:pt x="2747" y="2838"/>
                  </a:lnTo>
                  <a:lnTo>
                    <a:pt x="2771" y="2742"/>
                  </a:lnTo>
                  <a:lnTo>
                    <a:pt x="2787" y="2640"/>
                  </a:lnTo>
                  <a:lnTo>
                    <a:pt x="2796" y="2533"/>
                  </a:lnTo>
                  <a:lnTo>
                    <a:pt x="2798" y="2423"/>
                  </a:lnTo>
                  <a:lnTo>
                    <a:pt x="2798" y="0"/>
                  </a:lnTo>
                  <a:lnTo>
                    <a:pt x="4005" y="0"/>
                  </a:lnTo>
                  <a:lnTo>
                    <a:pt x="4005" y="2586"/>
                  </a:lnTo>
                  <a:lnTo>
                    <a:pt x="4002" y="2696"/>
                  </a:lnTo>
                  <a:lnTo>
                    <a:pt x="3992" y="2800"/>
                  </a:lnTo>
                  <a:lnTo>
                    <a:pt x="3977" y="2900"/>
                  </a:lnTo>
                  <a:lnTo>
                    <a:pt x="3955" y="2997"/>
                  </a:lnTo>
                  <a:lnTo>
                    <a:pt x="3929" y="3088"/>
                  </a:lnTo>
                  <a:lnTo>
                    <a:pt x="3895" y="3175"/>
                  </a:lnTo>
                  <a:lnTo>
                    <a:pt x="3857" y="3258"/>
                  </a:lnTo>
                  <a:lnTo>
                    <a:pt x="3811" y="3336"/>
                  </a:lnTo>
                  <a:lnTo>
                    <a:pt x="3761" y="3410"/>
                  </a:lnTo>
                  <a:lnTo>
                    <a:pt x="3705" y="3480"/>
                  </a:lnTo>
                  <a:lnTo>
                    <a:pt x="3645" y="3546"/>
                  </a:lnTo>
                  <a:lnTo>
                    <a:pt x="3578" y="3607"/>
                  </a:lnTo>
                  <a:lnTo>
                    <a:pt x="3507" y="3664"/>
                  </a:lnTo>
                  <a:lnTo>
                    <a:pt x="3430" y="3717"/>
                  </a:lnTo>
                  <a:lnTo>
                    <a:pt x="3349" y="3766"/>
                  </a:lnTo>
                  <a:lnTo>
                    <a:pt x="3262" y="3811"/>
                  </a:lnTo>
                  <a:lnTo>
                    <a:pt x="3171" y="3851"/>
                  </a:lnTo>
                  <a:lnTo>
                    <a:pt x="3074" y="3888"/>
                  </a:lnTo>
                  <a:lnTo>
                    <a:pt x="2973" y="3921"/>
                  </a:lnTo>
                  <a:lnTo>
                    <a:pt x="2867" y="3950"/>
                  </a:lnTo>
                  <a:lnTo>
                    <a:pt x="2757" y="3975"/>
                  </a:lnTo>
                  <a:lnTo>
                    <a:pt x="2643" y="3995"/>
                  </a:lnTo>
                  <a:lnTo>
                    <a:pt x="2524" y="4013"/>
                  </a:lnTo>
                  <a:lnTo>
                    <a:pt x="2401" y="4026"/>
                  </a:lnTo>
                  <a:lnTo>
                    <a:pt x="2274" y="4035"/>
                  </a:lnTo>
                  <a:lnTo>
                    <a:pt x="2143" y="4040"/>
                  </a:lnTo>
                  <a:lnTo>
                    <a:pt x="2008" y="4043"/>
                  </a:lnTo>
                  <a:lnTo>
                    <a:pt x="1877" y="4041"/>
                  </a:lnTo>
                  <a:lnTo>
                    <a:pt x="1751" y="4039"/>
                  </a:lnTo>
                  <a:lnTo>
                    <a:pt x="1627" y="4034"/>
                  </a:lnTo>
                  <a:lnTo>
                    <a:pt x="1508" y="4027"/>
                  </a:lnTo>
                  <a:lnTo>
                    <a:pt x="1393" y="4018"/>
                  </a:lnTo>
                  <a:lnTo>
                    <a:pt x="1282" y="4005"/>
                  </a:lnTo>
                  <a:lnTo>
                    <a:pt x="1174" y="3990"/>
                  </a:lnTo>
                  <a:lnTo>
                    <a:pt x="1071" y="3972"/>
                  </a:lnTo>
                  <a:lnTo>
                    <a:pt x="971" y="3950"/>
                  </a:lnTo>
                  <a:lnTo>
                    <a:pt x="876" y="3924"/>
                  </a:lnTo>
                  <a:lnTo>
                    <a:pt x="786" y="3895"/>
                  </a:lnTo>
                  <a:lnTo>
                    <a:pt x="700" y="3862"/>
                  </a:lnTo>
                  <a:lnTo>
                    <a:pt x="618" y="3823"/>
                  </a:lnTo>
                  <a:lnTo>
                    <a:pt x="541" y="3781"/>
                  </a:lnTo>
                  <a:lnTo>
                    <a:pt x="469" y="3734"/>
                  </a:lnTo>
                  <a:lnTo>
                    <a:pt x="402" y="3683"/>
                  </a:lnTo>
                  <a:lnTo>
                    <a:pt x="340" y="3625"/>
                  </a:lnTo>
                  <a:lnTo>
                    <a:pt x="282" y="3562"/>
                  </a:lnTo>
                  <a:lnTo>
                    <a:pt x="230" y="3494"/>
                  </a:lnTo>
                  <a:lnTo>
                    <a:pt x="182" y="3419"/>
                  </a:lnTo>
                  <a:lnTo>
                    <a:pt x="141" y="3339"/>
                  </a:lnTo>
                  <a:lnTo>
                    <a:pt x="104" y="3253"/>
                  </a:lnTo>
                  <a:lnTo>
                    <a:pt x="73" y="3159"/>
                  </a:lnTo>
                  <a:lnTo>
                    <a:pt x="47" y="3059"/>
                  </a:lnTo>
                  <a:lnTo>
                    <a:pt x="27" y="2952"/>
                  </a:lnTo>
                  <a:lnTo>
                    <a:pt x="13" y="2837"/>
                  </a:lnTo>
                  <a:lnTo>
                    <a:pt x="3" y="2715"/>
                  </a:lnTo>
                  <a:lnTo>
                    <a:pt x="0" y="2586"/>
                  </a:lnTo>
                  <a:lnTo>
                    <a:pt x="0" y="0"/>
                  </a:lnTo>
                  <a:lnTo>
                    <a:pt x="593" y="0"/>
                  </a:lnTo>
                  <a:lnTo>
                    <a:pt x="714" y="16"/>
                  </a:lnTo>
                  <a:lnTo>
                    <a:pt x="828" y="57"/>
                  </a:lnTo>
                  <a:lnTo>
                    <a:pt x="931" y="119"/>
                  </a:lnTo>
                  <a:lnTo>
                    <a:pt x="1021" y="201"/>
                  </a:lnTo>
                  <a:lnTo>
                    <a:pt x="1097" y="300"/>
                  </a:lnTo>
                  <a:lnTo>
                    <a:pt x="1153" y="413"/>
                  </a:lnTo>
                  <a:lnTo>
                    <a:pt x="1191" y="537"/>
                  </a:lnTo>
                  <a:lnTo>
                    <a:pt x="1207" y="671"/>
                  </a:lnTo>
                  <a:lnTo>
                    <a:pt x="1207" y="2423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13F8D537-F5E4-624F-A4E5-4261537572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" y="2515"/>
              <a:ext cx="298" cy="308"/>
            </a:xfrm>
            <a:custGeom>
              <a:avLst/>
              <a:gdLst>
                <a:gd name="T0" fmla="*/ 0 w 3875"/>
                <a:gd name="T1" fmla="*/ 0 h 4003"/>
                <a:gd name="T2" fmla="*/ 0 w 3875"/>
                <a:gd name="T3" fmla="*/ 0 h 4003"/>
                <a:gd name="T4" fmla="*/ 0 w 3875"/>
                <a:gd name="T5" fmla="*/ 0 h 4003"/>
                <a:gd name="T6" fmla="*/ 0 w 3875"/>
                <a:gd name="T7" fmla="*/ 0 h 4003"/>
                <a:gd name="T8" fmla="*/ 0 w 3875"/>
                <a:gd name="T9" fmla="*/ 0 h 4003"/>
                <a:gd name="T10" fmla="*/ 0 w 3875"/>
                <a:gd name="T11" fmla="*/ 0 h 4003"/>
                <a:gd name="T12" fmla="*/ 0 w 3875"/>
                <a:gd name="T13" fmla="*/ 0 h 4003"/>
                <a:gd name="T14" fmla="*/ 0 w 3875"/>
                <a:gd name="T15" fmla="*/ 0 h 4003"/>
                <a:gd name="T16" fmla="*/ 0 w 3875"/>
                <a:gd name="T17" fmla="*/ 0 h 4003"/>
                <a:gd name="T18" fmla="*/ 0 w 3875"/>
                <a:gd name="T19" fmla="*/ 0 h 4003"/>
                <a:gd name="T20" fmla="*/ 0 w 3875"/>
                <a:gd name="T21" fmla="*/ 0 h 4003"/>
                <a:gd name="T22" fmla="*/ 0 w 3875"/>
                <a:gd name="T23" fmla="*/ 0 h 4003"/>
                <a:gd name="T24" fmla="*/ 0 w 3875"/>
                <a:gd name="T25" fmla="*/ 0 h 4003"/>
                <a:gd name="T26" fmla="*/ 0 w 3875"/>
                <a:gd name="T27" fmla="*/ 0 h 4003"/>
                <a:gd name="T28" fmla="*/ 0 w 3875"/>
                <a:gd name="T29" fmla="*/ 0 h 4003"/>
                <a:gd name="T30" fmla="*/ 0 w 3875"/>
                <a:gd name="T31" fmla="*/ 0 h 4003"/>
                <a:gd name="T32" fmla="*/ 0 w 3875"/>
                <a:gd name="T33" fmla="*/ 0 h 4003"/>
                <a:gd name="T34" fmla="*/ 0 w 3875"/>
                <a:gd name="T35" fmla="*/ 0 h 4003"/>
                <a:gd name="T36" fmla="*/ 0 w 3875"/>
                <a:gd name="T37" fmla="*/ 0 h 4003"/>
                <a:gd name="T38" fmla="*/ 0 w 3875"/>
                <a:gd name="T39" fmla="*/ 0 h 4003"/>
                <a:gd name="T40" fmla="*/ 0 w 3875"/>
                <a:gd name="T41" fmla="*/ 0 h 4003"/>
                <a:gd name="T42" fmla="*/ 0 w 3875"/>
                <a:gd name="T43" fmla="*/ 0 h 4003"/>
                <a:gd name="T44" fmla="*/ 0 w 3875"/>
                <a:gd name="T45" fmla="*/ 0 h 4003"/>
                <a:gd name="T46" fmla="*/ 0 w 3875"/>
                <a:gd name="T47" fmla="*/ 0 h 4003"/>
                <a:gd name="T48" fmla="*/ 0 w 3875"/>
                <a:gd name="T49" fmla="*/ 0 h 4003"/>
                <a:gd name="T50" fmla="*/ 0 w 3875"/>
                <a:gd name="T51" fmla="*/ 0 h 4003"/>
                <a:gd name="T52" fmla="*/ 0 w 3875"/>
                <a:gd name="T53" fmla="*/ 0 h 4003"/>
                <a:gd name="T54" fmla="*/ 0 w 3875"/>
                <a:gd name="T55" fmla="*/ 0 h 40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875" h="4003">
                  <a:moveTo>
                    <a:pt x="2665" y="2444"/>
                  </a:moveTo>
                  <a:lnTo>
                    <a:pt x="1207" y="2444"/>
                  </a:lnTo>
                  <a:lnTo>
                    <a:pt x="1207" y="4003"/>
                  </a:lnTo>
                  <a:lnTo>
                    <a:pt x="0" y="4003"/>
                  </a:lnTo>
                  <a:lnTo>
                    <a:pt x="0" y="0"/>
                  </a:lnTo>
                  <a:lnTo>
                    <a:pt x="593" y="0"/>
                  </a:lnTo>
                  <a:lnTo>
                    <a:pt x="714" y="16"/>
                  </a:lnTo>
                  <a:lnTo>
                    <a:pt x="828" y="56"/>
                  </a:lnTo>
                  <a:lnTo>
                    <a:pt x="931" y="118"/>
                  </a:lnTo>
                  <a:lnTo>
                    <a:pt x="1022" y="199"/>
                  </a:lnTo>
                  <a:lnTo>
                    <a:pt x="1096" y="297"/>
                  </a:lnTo>
                  <a:lnTo>
                    <a:pt x="1153" y="409"/>
                  </a:lnTo>
                  <a:lnTo>
                    <a:pt x="1191" y="532"/>
                  </a:lnTo>
                  <a:lnTo>
                    <a:pt x="1207" y="665"/>
                  </a:lnTo>
                  <a:lnTo>
                    <a:pt x="1207" y="1557"/>
                  </a:lnTo>
                  <a:lnTo>
                    <a:pt x="2665" y="1557"/>
                  </a:lnTo>
                  <a:lnTo>
                    <a:pt x="2665" y="0"/>
                  </a:lnTo>
                  <a:lnTo>
                    <a:pt x="3875" y="0"/>
                  </a:lnTo>
                  <a:lnTo>
                    <a:pt x="3875" y="4003"/>
                  </a:lnTo>
                  <a:lnTo>
                    <a:pt x="2665" y="4003"/>
                  </a:lnTo>
                  <a:lnTo>
                    <a:pt x="2665" y="2444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E90B0B32-0B8C-A14A-A192-71C8CC7518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" y="2510"/>
              <a:ext cx="263" cy="316"/>
            </a:xfrm>
            <a:custGeom>
              <a:avLst/>
              <a:gdLst>
                <a:gd name="T0" fmla="*/ 0 w 3414"/>
                <a:gd name="T1" fmla="*/ 0 h 4107"/>
                <a:gd name="T2" fmla="*/ 0 w 3414"/>
                <a:gd name="T3" fmla="*/ 0 h 4107"/>
                <a:gd name="T4" fmla="*/ 0 w 3414"/>
                <a:gd name="T5" fmla="*/ 0 h 4107"/>
                <a:gd name="T6" fmla="*/ 0 w 3414"/>
                <a:gd name="T7" fmla="*/ 0 h 4107"/>
                <a:gd name="T8" fmla="*/ 0 w 3414"/>
                <a:gd name="T9" fmla="*/ 0 h 4107"/>
                <a:gd name="T10" fmla="*/ 0 w 3414"/>
                <a:gd name="T11" fmla="*/ 0 h 4107"/>
                <a:gd name="T12" fmla="*/ 0 w 3414"/>
                <a:gd name="T13" fmla="*/ 0 h 4107"/>
                <a:gd name="T14" fmla="*/ 0 w 3414"/>
                <a:gd name="T15" fmla="*/ 0 h 4107"/>
                <a:gd name="T16" fmla="*/ 0 w 3414"/>
                <a:gd name="T17" fmla="*/ 0 h 4107"/>
                <a:gd name="T18" fmla="*/ 0 w 3414"/>
                <a:gd name="T19" fmla="*/ 0 h 4107"/>
                <a:gd name="T20" fmla="*/ 0 w 3414"/>
                <a:gd name="T21" fmla="*/ 0 h 4107"/>
                <a:gd name="T22" fmla="*/ 0 w 3414"/>
                <a:gd name="T23" fmla="*/ 0 h 4107"/>
                <a:gd name="T24" fmla="*/ 0 w 3414"/>
                <a:gd name="T25" fmla="*/ 0 h 4107"/>
                <a:gd name="T26" fmla="*/ 0 w 3414"/>
                <a:gd name="T27" fmla="*/ 0 h 4107"/>
                <a:gd name="T28" fmla="*/ 0 w 3414"/>
                <a:gd name="T29" fmla="*/ 0 h 4107"/>
                <a:gd name="T30" fmla="*/ 0 w 3414"/>
                <a:gd name="T31" fmla="*/ 0 h 4107"/>
                <a:gd name="T32" fmla="*/ 0 w 3414"/>
                <a:gd name="T33" fmla="*/ 0 h 4107"/>
                <a:gd name="T34" fmla="*/ 0 w 3414"/>
                <a:gd name="T35" fmla="*/ 0 h 4107"/>
                <a:gd name="T36" fmla="*/ 0 w 3414"/>
                <a:gd name="T37" fmla="*/ 0 h 4107"/>
                <a:gd name="T38" fmla="*/ 0 w 3414"/>
                <a:gd name="T39" fmla="*/ 0 h 4107"/>
                <a:gd name="T40" fmla="*/ 0 w 3414"/>
                <a:gd name="T41" fmla="*/ 0 h 4107"/>
                <a:gd name="T42" fmla="*/ 0 w 3414"/>
                <a:gd name="T43" fmla="*/ 0 h 4107"/>
                <a:gd name="T44" fmla="*/ 0 w 3414"/>
                <a:gd name="T45" fmla="*/ 0 h 4107"/>
                <a:gd name="T46" fmla="*/ 0 w 3414"/>
                <a:gd name="T47" fmla="*/ 0 h 4107"/>
                <a:gd name="T48" fmla="*/ 0 w 3414"/>
                <a:gd name="T49" fmla="*/ 0 h 4107"/>
                <a:gd name="T50" fmla="*/ 0 w 3414"/>
                <a:gd name="T51" fmla="*/ 0 h 4107"/>
                <a:gd name="T52" fmla="*/ 0 w 3414"/>
                <a:gd name="T53" fmla="*/ 0 h 4107"/>
                <a:gd name="T54" fmla="*/ 0 w 3414"/>
                <a:gd name="T55" fmla="*/ 0 h 4107"/>
                <a:gd name="T56" fmla="*/ 0 w 3414"/>
                <a:gd name="T57" fmla="*/ 0 h 4107"/>
                <a:gd name="T58" fmla="*/ 0 w 3414"/>
                <a:gd name="T59" fmla="*/ 0 h 4107"/>
                <a:gd name="T60" fmla="*/ 0 w 3414"/>
                <a:gd name="T61" fmla="*/ 0 h 4107"/>
                <a:gd name="T62" fmla="*/ 0 w 3414"/>
                <a:gd name="T63" fmla="*/ 0 h 4107"/>
                <a:gd name="T64" fmla="*/ 0 w 3414"/>
                <a:gd name="T65" fmla="*/ 0 h 4107"/>
                <a:gd name="T66" fmla="*/ 0 w 3414"/>
                <a:gd name="T67" fmla="*/ 0 h 4107"/>
                <a:gd name="T68" fmla="*/ 0 w 3414"/>
                <a:gd name="T69" fmla="*/ 0 h 4107"/>
                <a:gd name="T70" fmla="*/ 0 w 3414"/>
                <a:gd name="T71" fmla="*/ 0 h 4107"/>
                <a:gd name="T72" fmla="*/ 0 w 3414"/>
                <a:gd name="T73" fmla="*/ 0 h 4107"/>
                <a:gd name="T74" fmla="*/ 0 w 3414"/>
                <a:gd name="T75" fmla="*/ 0 h 4107"/>
                <a:gd name="T76" fmla="*/ 0 w 3414"/>
                <a:gd name="T77" fmla="*/ 0 h 4107"/>
                <a:gd name="T78" fmla="*/ 0 w 3414"/>
                <a:gd name="T79" fmla="*/ 0 h 4107"/>
                <a:gd name="T80" fmla="*/ 0 w 3414"/>
                <a:gd name="T81" fmla="*/ 0 h 4107"/>
                <a:gd name="T82" fmla="*/ 0 w 3414"/>
                <a:gd name="T83" fmla="*/ 0 h 4107"/>
                <a:gd name="T84" fmla="*/ 0 w 3414"/>
                <a:gd name="T85" fmla="*/ 0 h 4107"/>
                <a:gd name="T86" fmla="*/ 0 w 3414"/>
                <a:gd name="T87" fmla="*/ 0 h 4107"/>
                <a:gd name="T88" fmla="*/ 0 w 3414"/>
                <a:gd name="T89" fmla="*/ 0 h 4107"/>
                <a:gd name="T90" fmla="*/ 0 w 3414"/>
                <a:gd name="T91" fmla="*/ 0 h 4107"/>
                <a:gd name="T92" fmla="*/ 0 w 3414"/>
                <a:gd name="T93" fmla="*/ 0 h 4107"/>
                <a:gd name="T94" fmla="*/ 0 w 3414"/>
                <a:gd name="T95" fmla="*/ 0 h 4107"/>
                <a:gd name="T96" fmla="*/ 0 w 3414"/>
                <a:gd name="T97" fmla="*/ 0 h 4107"/>
                <a:gd name="T98" fmla="*/ 0 w 3414"/>
                <a:gd name="T99" fmla="*/ 0 h 4107"/>
                <a:gd name="T100" fmla="*/ 0 w 3414"/>
                <a:gd name="T101" fmla="*/ 0 h 4107"/>
                <a:gd name="T102" fmla="*/ 0 w 3414"/>
                <a:gd name="T103" fmla="*/ 0 h 410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414" h="4107">
                  <a:moveTo>
                    <a:pt x="3414" y="822"/>
                  </a:moveTo>
                  <a:lnTo>
                    <a:pt x="3287" y="796"/>
                  </a:lnTo>
                  <a:lnTo>
                    <a:pt x="3153" y="772"/>
                  </a:lnTo>
                  <a:lnTo>
                    <a:pt x="3026" y="757"/>
                  </a:lnTo>
                  <a:lnTo>
                    <a:pt x="2904" y="748"/>
                  </a:lnTo>
                  <a:lnTo>
                    <a:pt x="2784" y="745"/>
                  </a:lnTo>
                  <a:lnTo>
                    <a:pt x="2668" y="747"/>
                  </a:lnTo>
                  <a:lnTo>
                    <a:pt x="2556" y="755"/>
                  </a:lnTo>
                  <a:lnTo>
                    <a:pt x="2448" y="768"/>
                  </a:lnTo>
                  <a:lnTo>
                    <a:pt x="2344" y="785"/>
                  </a:lnTo>
                  <a:lnTo>
                    <a:pt x="2244" y="809"/>
                  </a:lnTo>
                  <a:lnTo>
                    <a:pt x="2148" y="838"/>
                  </a:lnTo>
                  <a:lnTo>
                    <a:pt x="2058" y="872"/>
                  </a:lnTo>
                  <a:lnTo>
                    <a:pt x="1971" y="911"/>
                  </a:lnTo>
                  <a:lnTo>
                    <a:pt x="1890" y="956"/>
                  </a:lnTo>
                  <a:lnTo>
                    <a:pt x="1813" y="1006"/>
                  </a:lnTo>
                  <a:lnTo>
                    <a:pt x="1742" y="1063"/>
                  </a:lnTo>
                  <a:lnTo>
                    <a:pt x="1676" y="1125"/>
                  </a:lnTo>
                  <a:lnTo>
                    <a:pt x="1615" y="1192"/>
                  </a:lnTo>
                  <a:lnTo>
                    <a:pt x="1561" y="1265"/>
                  </a:lnTo>
                  <a:lnTo>
                    <a:pt x="1512" y="1343"/>
                  </a:lnTo>
                  <a:lnTo>
                    <a:pt x="1468" y="1427"/>
                  </a:lnTo>
                  <a:lnTo>
                    <a:pt x="1432" y="1518"/>
                  </a:lnTo>
                  <a:lnTo>
                    <a:pt x="1402" y="1613"/>
                  </a:lnTo>
                  <a:lnTo>
                    <a:pt x="1378" y="1714"/>
                  </a:lnTo>
                  <a:lnTo>
                    <a:pt x="1360" y="1821"/>
                  </a:lnTo>
                  <a:lnTo>
                    <a:pt x="1350" y="1934"/>
                  </a:lnTo>
                  <a:lnTo>
                    <a:pt x="1346" y="2053"/>
                  </a:lnTo>
                  <a:lnTo>
                    <a:pt x="1350" y="2175"/>
                  </a:lnTo>
                  <a:lnTo>
                    <a:pt x="1360" y="2290"/>
                  </a:lnTo>
                  <a:lnTo>
                    <a:pt x="1378" y="2399"/>
                  </a:lnTo>
                  <a:lnTo>
                    <a:pt x="1402" y="2501"/>
                  </a:lnTo>
                  <a:lnTo>
                    <a:pt x="1432" y="2598"/>
                  </a:lnTo>
                  <a:lnTo>
                    <a:pt x="1468" y="2689"/>
                  </a:lnTo>
                  <a:lnTo>
                    <a:pt x="1512" y="2774"/>
                  </a:lnTo>
                  <a:lnTo>
                    <a:pt x="1561" y="2852"/>
                  </a:lnTo>
                  <a:lnTo>
                    <a:pt x="1615" y="2925"/>
                  </a:lnTo>
                  <a:lnTo>
                    <a:pt x="1676" y="2992"/>
                  </a:lnTo>
                  <a:lnTo>
                    <a:pt x="1742" y="3053"/>
                  </a:lnTo>
                  <a:lnTo>
                    <a:pt x="1813" y="3108"/>
                  </a:lnTo>
                  <a:lnTo>
                    <a:pt x="1890" y="3157"/>
                  </a:lnTo>
                  <a:lnTo>
                    <a:pt x="1971" y="3202"/>
                  </a:lnTo>
                  <a:lnTo>
                    <a:pt x="2058" y="3241"/>
                  </a:lnTo>
                  <a:lnTo>
                    <a:pt x="2148" y="3274"/>
                  </a:lnTo>
                  <a:lnTo>
                    <a:pt x="2244" y="3301"/>
                  </a:lnTo>
                  <a:lnTo>
                    <a:pt x="2344" y="3324"/>
                  </a:lnTo>
                  <a:lnTo>
                    <a:pt x="2448" y="3340"/>
                  </a:lnTo>
                  <a:lnTo>
                    <a:pt x="2556" y="3353"/>
                  </a:lnTo>
                  <a:lnTo>
                    <a:pt x="2668" y="3360"/>
                  </a:lnTo>
                  <a:lnTo>
                    <a:pt x="2784" y="3361"/>
                  </a:lnTo>
                  <a:lnTo>
                    <a:pt x="2904" y="3358"/>
                  </a:lnTo>
                  <a:lnTo>
                    <a:pt x="3026" y="3350"/>
                  </a:lnTo>
                  <a:lnTo>
                    <a:pt x="3148" y="3333"/>
                  </a:lnTo>
                  <a:lnTo>
                    <a:pt x="3280" y="3308"/>
                  </a:lnTo>
                  <a:lnTo>
                    <a:pt x="3414" y="3278"/>
                  </a:lnTo>
                  <a:lnTo>
                    <a:pt x="3414" y="4004"/>
                  </a:lnTo>
                  <a:lnTo>
                    <a:pt x="3281" y="4024"/>
                  </a:lnTo>
                  <a:lnTo>
                    <a:pt x="3144" y="4045"/>
                  </a:lnTo>
                  <a:lnTo>
                    <a:pt x="3002" y="4062"/>
                  </a:lnTo>
                  <a:lnTo>
                    <a:pt x="2863" y="4079"/>
                  </a:lnTo>
                  <a:lnTo>
                    <a:pt x="2729" y="4092"/>
                  </a:lnTo>
                  <a:lnTo>
                    <a:pt x="2603" y="4101"/>
                  </a:lnTo>
                  <a:lnTo>
                    <a:pt x="2478" y="4105"/>
                  </a:lnTo>
                  <a:lnTo>
                    <a:pt x="2356" y="4107"/>
                  </a:lnTo>
                  <a:lnTo>
                    <a:pt x="2236" y="4103"/>
                  </a:lnTo>
                  <a:lnTo>
                    <a:pt x="2118" y="4095"/>
                  </a:lnTo>
                  <a:lnTo>
                    <a:pt x="2004" y="4084"/>
                  </a:lnTo>
                  <a:lnTo>
                    <a:pt x="1891" y="4068"/>
                  </a:lnTo>
                  <a:lnTo>
                    <a:pt x="1781" y="4049"/>
                  </a:lnTo>
                  <a:lnTo>
                    <a:pt x="1674" y="4026"/>
                  </a:lnTo>
                  <a:lnTo>
                    <a:pt x="1570" y="4000"/>
                  </a:lnTo>
                  <a:lnTo>
                    <a:pt x="1468" y="3969"/>
                  </a:lnTo>
                  <a:lnTo>
                    <a:pt x="1369" y="3936"/>
                  </a:lnTo>
                  <a:lnTo>
                    <a:pt x="1273" y="3898"/>
                  </a:lnTo>
                  <a:lnTo>
                    <a:pt x="1181" y="3858"/>
                  </a:lnTo>
                  <a:lnTo>
                    <a:pt x="1090" y="3813"/>
                  </a:lnTo>
                  <a:lnTo>
                    <a:pt x="1004" y="3766"/>
                  </a:lnTo>
                  <a:lnTo>
                    <a:pt x="919" y="3716"/>
                  </a:lnTo>
                  <a:lnTo>
                    <a:pt x="839" y="3662"/>
                  </a:lnTo>
                  <a:lnTo>
                    <a:pt x="762" y="3606"/>
                  </a:lnTo>
                  <a:lnTo>
                    <a:pt x="688" y="3546"/>
                  </a:lnTo>
                  <a:lnTo>
                    <a:pt x="617" y="3483"/>
                  </a:lnTo>
                  <a:lnTo>
                    <a:pt x="550" y="3419"/>
                  </a:lnTo>
                  <a:lnTo>
                    <a:pt x="486" y="3351"/>
                  </a:lnTo>
                  <a:lnTo>
                    <a:pt x="427" y="3280"/>
                  </a:lnTo>
                  <a:lnTo>
                    <a:pt x="370" y="3207"/>
                  </a:lnTo>
                  <a:lnTo>
                    <a:pt x="318" y="3132"/>
                  </a:lnTo>
                  <a:lnTo>
                    <a:pt x="268" y="3054"/>
                  </a:lnTo>
                  <a:lnTo>
                    <a:pt x="224" y="2972"/>
                  </a:lnTo>
                  <a:lnTo>
                    <a:pt x="183" y="2890"/>
                  </a:lnTo>
                  <a:lnTo>
                    <a:pt x="146" y="2805"/>
                  </a:lnTo>
                  <a:lnTo>
                    <a:pt x="113" y="2717"/>
                  </a:lnTo>
                  <a:lnTo>
                    <a:pt x="83" y="2628"/>
                  </a:lnTo>
                  <a:lnTo>
                    <a:pt x="59" y="2537"/>
                  </a:lnTo>
                  <a:lnTo>
                    <a:pt x="38" y="2444"/>
                  </a:lnTo>
                  <a:lnTo>
                    <a:pt x="22" y="2348"/>
                  </a:lnTo>
                  <a:lnTo>
                    <a:pt x="10" y="2252"/>
                  </a:lnTo>
                  <a:lnTo>
                    <a:pt x="2" y="2153"/>
                  </a:lnTo>
                  <a:lnTo>
                    <a:pt x="0" y="2053"/>
                  </a:lnTo>
                  <a:lnTo>
                    <a:pt x="2" y="1952"/>
                  </a:lnTo>
                  <a:lnTo>
                    <a:pt x="10" y="1854"/>
                  </a:lnTo>
                  <a:lnTo>
                    <a:pt x="22" y="1757"/>
                  </a:lnTo>
                  <a:lnTo>
                    <a:pt x="38" y="1662"/>
                  </a:lnTo>
                  <a:lnTo>
                    <a:pt x="59" y="1569"/>
                  </a:lnTo>
                  <a:lnTo>
                    <a:pt x="83" y="1477"/>
                  </a:lnTo>
                  <a:lnTo>
                    <a:pt x="113" y="1388"/>
                  </a:lnTo>
                  <a:lnTo>
                    <a:pt x="146" y="1302"/>
                  </a:lnTo>
                  <a:lnTo>
                    <a:pt x="183" y="1216"/>
                  </a:lnTo>
                  <a:lnTo>
                    <a:pt x="224" y="1133"/>
                  </a:lnTo>
                  <a:lnTo>
                    <a:pt x="268" y="1053"/>
                  </a:lnTo>
                  <a:lnTo>
                    <a:pt x="318" y="975"/>
                  </a:lnTo>
                  <a:lnTo>
                    <a:pt x="370" y="899"/>
                  </a:lnTo>
                  <a:lnTo>
                    <a:pt x="427" y="826"/>
                  </a:lnTo>
                  <a:lnTo>
                    <a:pt x="486" y="756"/>
                  </a:lnTo>
                  <a:lnTo>
                    <a:pt x="550" y="688"/>
                  </a:lnTo>
                  <a:lnTo>
                    <a:pt x="617" y="622"/>
                  </a:lnTo>
                  <a:lnTo>
                    <a:pt x="688" y="560"/>
                  </a:lnTo>
                  <a:lnTo>
                    <a:pt x="762" y="501"/>
                  </a:lnTo>
                  <a:lnTo>
                    <a:pt x="839" y="444"/>
                  </a:lnTo>
                  <a:lnTo>
                    <a:pt x="919" y="391"/>
                  </a:lnTo>
                  <a:lnTo>
                    <a:pt x="1004" y="340"/>
                  </a:lnTo>
                  <a:lnTo>
                    <a:pt x="1090" y="293"/>
                  </a:lnTo>
                  <a:lnTo>
                    <a:pt x="1181" y="249"/>
                  </a:lnTo>
                  <a:lnTo>
                    <a:pt x="1273" y="208"/>
                  </a:lnTo>
                  <a:lnTo>
                    <a:pt x="1369" y="171"/>
                  </a:lnTo>
                  <a:lnTo>
                    <a:pt x="1468" y="137"/>
                  </a:lnTo>
                  <a:lnTo>
                    <a:pt x="1570" y="107"/>
                  </a:lnTo>
                  <a:lnTo>
                    <a:pt x="1674" y="80"/>
                  </a:lnTo>
                  <a:lnTo>
                    <a:pt x="1781" y="56"/>
                  </a:lnTo>
                  <a:lnTo>
                    <a:pt x="1891" y="38"/>
                  </a:lnTo>
                  <a:lnTo>
                    <a:pt x="2004" y="23"/>
                  </a:lnTo>
                  <a:lnTo>
                    <a:pt x="2118" y="10"/>
                  </a:lnTo>
                  <a:lnTo>
                    <a:pt x="2236" y="3"/>
                  </a:lnTo>
                  <a:lnTo>
                    <a:pt x="2356" y="0"/>
                  </a:lnTo>
                  <a:lnTo>
                    <a:pt x="2478" y="0"/>
                  </a:lnTo>
                  <a:lnTo>
                    <a:pt x="2603" y="5"/>
                  </a:lnTo>
                  <a:lnTo>
                    <a:pt x="2729" y="14"/>
                  </a:lnTo>
                  <a:lnTo>
                    <a:pt x="2863" y="27"/>
                  </a:lnTo>
                  <a:lnTo>
                    <a:pt x="3002" y="43"/>
                  </a:lnTo>
                  <a:lnTo>
                    <a:pt x="3144" y="62"/>
                  </a:lnTo>
                  <a:lnTo>
                    <a:pt x="3281" y="82"/>
                  </a:lnTo>
                  <a:lnTo>
                    <a:pt x="3414" y="103"/>
                  </a:lnTo>
                  <a:lnTo>
                    <a:pt x="3414" y="822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B21F626-E4D8-F34F-9A1B-D57EA8421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" y="2515"/>
              <a:ext cx="327" cy="308"/>
            </a:xfrm>
            <a:custGeom>
              <a:avLst/>
              <a:gdLst>
                <a:gd name="T0" fmla="*/ 0 w 4252"/>
                <a:gd name="T1" fmla="*/ 0 h 4003"/>
                <a:gd name="T2" fmla="*/ 0 w 4252"/>
                <a:gd name="T3" fmla="*/ 0 h 4003"/>
                <a:gd name="T4" fmla="*/ 0 w 4252"/>
                <a:gd name="T5" fmla="*/ 0 h 4003"/>
                <a:gd name="T6" fmla="*/ 0 w 4252"/>
                <a:gd name="T7" fmla="*/ 0 h 4003"/>
                <a:gd name="T8" fmla="*/ 0 w 4252"/>
                <a:gd name="T9" fmla="*/ 0 h 4003"/>
                <a:gd name="T10" fmla="*/ 0 w 4252"/>
                <a:gd name="T11" fmla="*/ 0 h 4003"/>
                <a:gd name="T12" fmla="*/ 0 w 4252"/>
                <a:gd name="T13" fmla="*/ 0 h 4003"/>
                <a:gd name="T14" fmla="*/ 0 w 4252"/>
                <a:gd name="T15" fmla="*/ 0 h 4003"/>
                <a:gd name="T16" fmla="*/ 0 w 4252"/>
                <a:gd name="T17" fmla="*/ 0 h 4003"/>
                <a:gd name="T18" fmla="*/ 0 w 4252"/>
                <a:gd name="T19" fmla="*/ 0 h 4003"/>
                <a:gd name="T20" fmla="*/ 0 w 4252"/>
                <a:gd name="T21" fmla="*/ 0 h 4003"/>
                <a:gd name="T22" fmla="*/ 0 w 4252"/>
                <a:gd name="T23" fmla="*/ 0 h 4003"/>
                <a:gd name="T24" fmla="*/ 0 w 4252"/>
                <a:gd name="T25" fmla="*/ 0 h 4003"/>
                <a:gd name="T26" fmla="*/ 0 w 4252"/>
                <a:gd name="T27" fmla="*/ 0 h 4003"/>
                <a:gd name="T28" fmla="*/ 0 w 4252"/>
                <a:gd name="T29" fmla="*/ 0 h 4003"/>
                <a:gd name="T30" fmla="*/ 0 w 4252"/>
                <a:gd name="T31" fmla="*/ 0 h 4003"/>
                <a:gd name="T32" fmla="*/ 0 w 4252"/>
                <a:gd name="T33" fmla="*/ 0 h 4003"/>
                <a:gd name="T34" fmla="*/ 0 w 4252"/>
                <a:gd name="T35" fmla="*/ 0 h 4003"/>
                <a:gd name="T36" fmla="*/ 0 w 4252"/>
                <a:gd name="T37" fmla="*/ 0 h 4003"/>
                <a:gd name="T38" fmla="*/ 0 w 4252"/>
                <a:gd name="T39" fmla="*/ 0 h 4003"/>
                <a:gd name="T40" fmla="*/ 0 w 4252"/>
                <a:gd name="T41" fmla="*/ 0 h 4003"/>
                <a:gd name="T42" fmla="*/ 0 w 4252"/>
                <a:gd name="T43" fmla="*/ 0 h 4003"/>
                <a:gd name="T44" fmla="*/ 0 w 4252"/>
                <a:gd name="T45" fmla="*/ 0 h 4003"/>
                <a:gd name="T46" fmla="*/ 0 w 4252"/>
                <a:gd name="T47" fmla="*/ 0 h 4003"/>
                <a:gd name="T48" fmla="*/ 0 w 4252"/>
                <a:gd name="T49" fmla="*/ 0 h 4003"/>
                <a:gd name="T50" fmla="*/ 0 w 4252"/>
                <a:gd name="T51" fmla="*/ 0 h 4003"/>
                <a:gd name="T52" fmla="*/ 0 w 4252"/>
                <a:gd name="T53" fmla="*/ 0 h 4003"/>
                <a:gd name="T54" fmla="*/ 0 w 4252"/>
                <a:gd name="T55" fmla="*/ 0 h 4003"/>
                <a:gd name="T56" fmla="*/ 0 w 4252"/>
                <a:gd name="T57" fmla="*/ 0 h 4003"/>
                <a:gd name="T58" fmla="*/ 0 w 4252"/>
                <a:gd name="T59" fmla="*/ 0 h 4003"/>
                <a:gd name="T60" fmla="*/ 0 w 4252"/>
                <a:gd name="T61" fmla="*/ 0 h 4003"/>
                <a:gd name="T62" fmla="*/ 0 w 4252"/>
                <a:gd name="T63" fmla="*/ 0 h 40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252" h="4003">
                  <a:moveTo>
                    <a:pt x="2124" y="2733"/>
                  </a:moveTo>
                  <a:lnTo>
                    <a:pt x="1104" y="1297"/>
                  </a:lnTo>
                  <a:lnTo>
                    <a:pt x="1104" y="4003"/>
                  </a:lnTo>
                  <a:lnTo>
                    <a:pt x="0" y="4003"/>
                  </a:lnTo>
                  <a:lnTo>
                    <a:pt x="0" y="1"/>
                  </a:lnTo>
                  <a:lnTo>
                    <a:pt x="923" y="0"/>
                  </a:lnTo>
                  <a:lnTo>
                    <a:pt x="1071" y="23"/>
                  </a:lnTo>
                  <a:lnTo>
                    <a:pt x="1207" y="82"/>
                  </a:lnTo>
                  <a:lnTo>
                    <a:pt x="1324" y="172"/>
                  </a:lnTo>
                  <a:lnTo>
                    <a:pt x="1420" y="289"/>
                  </a:lnTo>
                  <a:lnTo>
                    <a:pt x="2125" y="1341"/>
                  </a:lnTo>
                  <a:lnTo>
                    <a:pt x="2831" y="289"/>
                  </a:lnTo>
                  <a:lnTo>
                    <a:pt x="2926" y="172"/>
                  </a:lnTo>
                  <a:lnTo>
                    <a:pt x="3045" y="82"/>
                  </a:lnTo>
                  <a:lnTo>
                    <a:pt x="3179" y="23"/>
                  </a:lnTo>
                  <a:lnTo>
                    <a:pt x="3328" y="0"/>
                  </a:lnTo>
                  <a:lnTo>
                    <a:pt x="4252" y="1"/>
                  </a:lnTo>
                  <a:lnTo>
                    <a:pt x="4252" y="4003"/>
                  </a:lnTo>
                  <a:lnTo>
                    <a:pt x="3148" y="4003"/>
                  </a:lnTo>
                  <a:lnTo>
                    <a:pt x="3148" y="1297"/>
                  </a:lnTo>
                  <a:lnTo>
                    <a:pt x="2124" y="2733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228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3B645F8-9127-4B2B-8C09-80A0BF7C8E8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6623424"/>
            <a:ext cx="8778240" cy="230832"/>
          </a:xfrm>
        </p:spPr>
        <p:txBody>
          <a:bodyPr wrap="square" anchor="b">
            <a:spAutoFit/>
          </a:bodyPr>
          <a:lstStyle>
            <a:lvl1pPr marL="0" indent="0" algn="l">
              <a:spcBef>
                <a:spcPts val="0"/>
              </a:spcBef>
              <a:buNone/>
              <a:defRPr sz="1000"/>
            </a:lvl1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4724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1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1445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338287C-EE69-45A2-A1EE-828607005E2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6623424"/>
            <a:ext cx="8778240" cy="230832"/>
          </a:xfrm>
        </p:spPr>
        <p:txBody>
          <a:bodyPr wrap="square" anchor="b">
            <a:spAutoFit/>
          </a:bodyPr>
          <a:lstStyle>
            <a:lvl1pPr marL="0" indent="0" algn="l">
              <a:spcBef>
                <a:spcPts val="0"/>
              </a:spcBef>
              <a:buNone/>
              <a:defRPr sz="1000"/>
            </a:lvl1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16148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11837F52-33A7-48C8-8FD2-50461146712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6623424"/>
            <a:ext cx="8778240" cy="230832"/>
          </a:xfrm>
        </p:spPr>
        <p:txBody>
          <a:bodyPr wrap="square" anchor="b">
            <a:spAutoFit/>
          </a:bodyPr>
          <a:lstStyle>
            <a:lvl1pPr marL="0" indent="0" algn="l">
              <a:spcBef>
                <a:spcPts val="0"/>
              </a:spcBef>
              <a:buNone/>
              <a:defRPr sz="1000"/>
            </a:lvl1pPr>
            <a:lvl5pPr marL="1828754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3645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4120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92245" y="6331790"/>
            <a:ext cx="10792057" cy="456693"/>
          </a:xfrm>
        </p:spPr>
        <p:txBody>
          <a:bodyPr anchor="b">
            <a:noAutofit/>
          </a:bodyPr>
          <a:lstStyle>
            <a:lvl1pPr marL="0" indent="0">
              <a:spcBef>
                <a:spcPts val="200"/>
              </a:spcBef>
              <a:buNone/>
              <a:defRPr sz="1000"/>
            </a:lvl1pPr>
            <a:lvl2pPr marL="457189" indent="0">
              <a:buNone/>
              <a:defRPr sz="1000"/>
            </a:lvl2pPr>
            <a:lvl3pPr marL="914377" indent="0">
              <a:buNone/>
              <a:defRPr sz="10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087559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600762" y="384000"/>
            <a:ext cx="10990479" cy="96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idx="1"/>
          </p:nvPr>
        </p:nvSpPr>
        <p:spPr>
          <a:xfrm>
            <a:off x="600763" y="1344000"/>
            <a:ext cx="10990476" cy="43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5E8AF2E-2935-4D43-866E-C1566FC018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6000" y="6210000"/>
            <a:ext cx="1008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BDEEF2-384B-A542-B630-B6BD69F99C9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134" y="5847979"/>
            <a:ext cx="10989733" cy="203133"/>
          </a:xfrm>
        </p:spPr>
        <p:txBody>
          <a:bodyPr anchor="b" anchorCtr="0">
            <a:spAutoFit/>
          </a:bodyPr>
          <a:lstStyle>
            <a:lvl1pPr marL="0" indent="0">
              <a:spcBef>
                <a:spcPts val="0"/>
              </a:spcBef>
              <a:spcAft>
                <a:spcPts val="400"/>
              </a:spcAft>
              <a:buFontTx/>
              <a:buNone/>
              <a:defRPr sz="800"/>
            </a:lvl1pPr>
            <a:lvl2pPr marL="287993" indent="0">
              <a:buFontTx/>
              <a:buNone/>
              <a:defRPr sz="800"/>
            </a:lvl2pPr>
            <a:lvl3pPr marL="575986" indent="0">
              <a:buFontTx/>
              <a:buNone/>
              <a:defRPr sz="800"/>
            </a:lvl3pPr>
            <a:lvl4pPr marL="863978" indent="0">
              <a:buFontTx/>
              <a:buNone/>
              <a:defRPr sz="800"/>
            </a:lvl4pPr>
            <a:lvl5pPr marL="2438279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0281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11582400" cy="46783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68CF8D-6C10-BC4D-8269-73DC4443E4A8}" type="datetime1">
              <a:rPr lang="en-US" smtClean="0"/>
              <a:pPr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/>
              <a:t>Presented by: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76A8D8-3128-264B-8452-D1E9298B57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4180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618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hidden="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212692" y="6180268"/>
            <a:ext cx="385755" cy="4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23105" y="1057821"/>
            <a:ext cx="10642588" cy="701273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1" baseline="0">
                <a:solidFill>
                  <a:schemeClr val="accent4"/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30602" y="1770344"/>
            <a:ext cx="10443633" cy="4367989"/>
          </a:xfrm>
        </p:spPr>
        <p:txBody>
          <a:bodyPr>
            <a:normAutofit/>
          </a:bodyPr>
          <a:lstStyle>
            <a:lvl1pPr>
              <a:spcAft>
                <a:spcPts val="400"/>
              </a:spcAft>
              <a:defRPr sz="2133" b="0">
                <a:solidFill>
                  <a:srgbClr val="4B306A"/>
                </a:solidFill>
              </a:defRPr>
            </a:lvl1pPr>
            <a:lvl2pPr marL="241294" indent="-239178">
              <a:lnSpc>
                <a:spcPct val="100000"/>
              </a:lnSpc>
              <a:spcAft>
                <a:spcPts val="400"/>
              </a:spcAft>
              <a:defRPr sz="2133" b="0">
                <a:solidFill>
                  <a:schemeClr val="tx1"/>
                </a:solidFill>
              </a:defRPr>
            </a:lvl2pPr>
            <a:lvl3pPr marL="666734" indent="-188379">
              <a:lnSpc>
                <a:spcPct val="100000"/>
              </a:lnSpc>
              <a:spcAft>
                <a:spcPts val="400"/>
              </a:spcAft>
              <a:buSzPct val="80000"/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</a:defRPr>
            </a:lvl3pPr>
            <a:lvl4pPr>
              <a:lnSpc>
                <a:spcPct val="100000"/>
              </a:lnSpc>
              <a:spcAft>
                <a:spcPts val="400"/>
              </a:spcAft>
              <a:defRPr sz="1467">
                <a:solidFill>
                  <a:schemeClr val="tx1"/>
                </a:solidFill>
              </a:defRPr>
            </a:lvl4pPr>
            <a:lvl5pPr>
              <a:lnSpc>
                <a:spcPct val="100000"/>
              </a:lnSpc>
              <a:defRPr/>
            </a:lvl5pPr>
          </a:lstStyle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85FB5B-7D97-A948-AA3E-72F94D943D6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2C35E29-91C1-2849-8161-ED515F2CC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Slide Number Placeholder 4">
            <a:extLst>
              <a:ext uri="{FF2B5EF4-FFF2-40B4-BE49-F238E27FC236}">
                <a16:creationId xmlns:a16="http://schemas.microsoft.com/office/drawing/2014/main" id="{3FA443FF-3B28-3843-A944-F347B2565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0643" y="6491818"/>
            <a:ext cx="841356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61421-0D1F-374C-A6EF-D3B8E531EC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2961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48FA9-3DA3-4555-B21B-714D6DE8D5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EC5D0D-9963-482C-BA33-002273772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A1CFE-04EA-4CF8-B501-930EC2080A69}" type="datetimeFigureOut">
              <a:rPr lang="en-CA" smtClean="0"/>
              <a:t>2022-06-14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071D2E7-3A9B-4316-BB8F-5221972B4C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71624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hidden="1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212692" y="6180268"/>
            <a:ext cx="385755" cy="4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423105" y="1057821"/>
            <a:ext cx="10642588" cy="701273"/>
          </a:xfrm>
          <a:prstGeom prst="rect">
            <a:avLst/>
          </a:prstGeom>
          <a:noFill/>
          <a:ln>
            <a:noFill/>
          </a:ln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1600" b="0" i="1" baseline="0">
                <a:solidFill>
                  <a:schemeClr val="accent4"/>
                </a:solidFill>
                <a:latin typeface="Arial" pitchFamily="34" charset="0"/>
                <a:cs typeface="Arial" pitchFamily="34" charset="0"/>
              </a:defRPr>
            </a:lvl1pPr>
            <a:lvl2pPr>
              <a:buNone/>
              <a:defRPr/>
            </a:lvl2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546FE2-B976-0F48-B4F1-FA6620476CC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5F2D5F-6B61-264E-930C-39CD0E96BB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133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5B07A33B-02D0-B640-AEFE-63404D2327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0643" y="6491818"/>
            <a:ext cx="841356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61421-0D1F-374C-A6EF-D3B8E531EC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201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BB8C6B39-612B-4E29-BDFC-1129EF94D68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40080" y="1024390"/>
            <a:ext cx="10972800" cy="482776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9405B873-996D-4020-A666-C56376FA7D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59671" y="6271847"/>
            <a:ext cx="5852160" cy="281354"/>
          </a:xfrm>
        </p:spPr>
        <p:txBody>
          <a:bodyPr lIns="0" tIns="0" rIns="0" bIns="0" anchor="b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/>
              <a:t>Insert 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5767967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635B2-3D27-4FA3-B863-05E4C9624AB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enter title here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91E4B5EC-9E53-45C3-B765-C1C483A070D0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07988" y="1567815"/>
            <a:ext cx="11376024" cy="4608000"/>
          </a:xfrm>
        </p:spPr>
        <p:txBody>
          <a:bodyPr>
            <a:spAutoFit/>
          </a:bodyPr>
          <a:lstStyle>
            <a:lvl1pPr>
              <a:defRPr/>
            </a:lvl1pPr>
            <a:lvl2pPr marL="576000" indent="-288000">
              <a:defRPr/>
            </a:lvl2pPr>
          </a:lstStyle>
          <a:p>
            <a:pPr lvl="0"/>
            <a:r>
              <a:rPr lang="en-US"/>
              <a:t>Click to add text here. </a:t>
            </a:r>
            <a:br>
              <a:rPr lang="en-US"/>
            </a:br>
            <a:r>
              <a:rPr lang="en-US"/>
              <a:t>When pasting copy from other slides, be sure to right-click and choose ‘Keep text only’. </a:t>
            </a:r>
            <a:br>
              <a:rPr lang="en-US"/>
            </a:br>
            <a:r>
              <a:rPr lang="en-US"/>
              <a:t>To increase bullet level, select your text and press Tab.</a:t>
            </a:r>
            <a:br>
              <a:rPr lang="en-US"/>
            </a:br>
            <a:r>
              <a:rPr lang="en-US"/>
              <a:t>To decrease bullet level, select your bullet text and press Shift + Tab.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002CC1A-50FF-4A50-8660-D325E3429D9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7E938F29-84D5-4449-9358-343332B4BEF7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8E47D07-9D1E-4FE9-B31A-2F586368102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1" name="Text Placeholder 96">
            <a:extLst>
              <a:ext uri="{FF2B5EF4-FFF2-40B4-BE49-F238E27FC236}">
                <a16:creationId xmlns:a16="http://schemas.microsoft.com/office/drawing/2014/main" id="{C949FF72-87ED-4607-89DB-176C532FA3A0}"/>
              </a:ext>
            </a:extLst>
          </p:cNvPr>
          <p:cNvSpPr>
            <a:spLocks noGrp="1"/>
          </p:cNvSpPr>
          <p:nvPr>
            <p:ph type="body" sz="quarter" idx="111" hasCustomPrompt="1"/>
          </p:nvPr>
        </p:nvSpPr>
        <p:spPr>
          <a:xfrm>
            <a:off x="407988" y="6200774"/>
            <a:ext cx="9729787" cy="657225"/>
          </a:xfrm>
        </p:spPr>
        <p:txBody>
          <a:bodyPr anchor="b" anchorCtr="0">
            <a:noAutofit/>
          </a:bodyPr>
          <a:lstStyle>
            <a:lvl1pPr>
              <a:spcAft>
                <a:spcPts val="300"/>
              </a:spcAft>
              <a:buNone/>
              <a:defRPr sz="800"/>
            </a:lvl1pPr>
          </a:lstStyle>
          <a:p>
            <a:pPr lvl="0"/>
            <a:r>
              <a:rPr lang="en-US"/>
              <a:t>Footnotes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764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391">
          <p15:clr>
            <a:srgbClr val="A4A3A4"/>
          </p15:clr>
        </p15:guide>
        <p15:guide id="2" pos="1463">
          <p15:clr>
            <a:srgbClr val="A4A3A4"/>
          </p15:clr>
        </p15:guide>
        <p15:guide id="3" pos="2598">
          <p15:clr>
            <a:srgbClr val="A4A3A4"/>
          </p15:clr>
        </p15:guide>
        <p15:guide id="4" pos="2669">
          <p15:clr>
            <a:srgbClr val="A4A3A4"/>
          </p15:clr>
        </p15:guide>
        <p15:guide id="5" pos="3804">
          <p15:clr>
            <a:srgbClr val="A4A3A4"/>
          </p15:clr>
        </p15:guide>
        <p15:guide id="6" pos="3876">
          <p15:clr>
            <a:srgbClr val="A4A3A4"/>
          </p15:clr>
        </p15:guide>
        <p15:guide id="7" pos="5009">
          <p15:clr>
            <a:srgbClr val="A4A3A4"/>
          </p15:clr>
        </p15:guide>
        <p15:guide id="8" pos="5082">
          <p15:clr>
            <a:srgbClr val="A4A3A4"/>
          </p15:clr>
        </p15:guide>
        <p15:guide id="9" pos="6215">
          <p15:clr>
            <a:srgbClr val="A4A3A4"/>
          </p15:clr>
        </p15:guide>
        <p15:guide id="10" pos="6288">
          <p15:clr>
            <a:srgbClr val="A4A3A4"/>
          </p15:clr>
        </p15:guide>
        <p15:guide id="11" orient="horz" pos="890">
          <p15:clr>
            <a:srgbClr val="C35EA4"/>
          </p15:clr>
        </p15:guide>
        <p15:guide id="12" orient="horz" pos="981">
          <p15:clr>
            <a:srgbClr val="C35EA4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600762" y="384000"/>
            <a:ext cx="10990479" cy="960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idx="1" hasCustomPrompt="1"/>
          </p:nvPr>
        </p:nvSpPr>
        <p:spPr>
          <a:xfrm>
            <a:off x="600763" y="1344000"/>
            <a:ext cx="10990476" cy="4320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>
                <a:solidFill>
                  <a:schemeClr val="tx1"/>
                </a:solidFill>
              </a:defRPr>
            </a:lvl1pPr>
            <a:lvl2pPr marL="609570" indent="0">
              <a:buNone/>
              <a:defRPr/>
            </a:lvl2pPr>
            <a:lvl3pPr marL="1219139" indent="0">
              <a:buNone/>
              <a:defRPr/>
            </a:lvl3pPr>
            <a:lvl4pPr marL="1828709" indent="0">
              <a:buNone/>
              <a:defRPr/>
            </a:lvl4pPr>
          </a:lstStyle>
          <a:p>
            <a:pPr lvl="0"/>
            <a:r>
              <a:rPr lang="en-US" dirty="0"/>
              <a:t>Click to edit Master text styles.</a:t>
            </a:r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8B197706-1934-0B43-8C10-400BC4B6B3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30171" y="6210000"/>
            <a:ext cx="10080000" cy="648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17CB732-C73F-424A-A3A9-5460A894E5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1134" y="5847979"/>
            <a:ext cx="10989733" cy="203133"/>
          </a:xfrm>
        </p:spPr>
        <p:txBody>
          <a:bodyPr anchor="b" anchorCtr="0">
            <a:spAutoFit/>
          </a:bodyPr>
          <a:lstStyle>
            <a:lvl1pPr marL="0" indent="0">
              <a:spcBef>
                <a:spcPts val="0"/>
              </a:spcBef>
              <a:spcAft>
                <a:spcPts val="400"/>
              </a:spcAft>
              <a:buFontTx/>
              <a:buNone/>
              <a:defRPr sz="800"/>
            </a:lvl1pPr>
            <a:lvl2pPr marL="287993" indent="0">
              <a:buFontTx/>
              <a:buNone/>
              <a:defRPr sz="800"/>
            </a:lvl2pPr>
            <a:lvl3pPr marL="575986" indent="0">
              <a:buFontTx/>
              <a:buNone/>
              <a:defRPr sz="800"/>
            </a:lvl3pPr>
            <a:lvl4pPr marL="863978" indent="0">
              <a:buFontTx/>
              <a:buNone/>
              <a:defRPr sz="800"/>
            </a:lvl4pPr>
            <a:lvl5pPr marL="2438279" indent="0">
              <a:buFontTx/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215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192245" y="6331791"/>
            <a:ext cx="10792057" cy="456693"/>
          </a:xfrm>
        </p:spPr>
        <p:txBody>
          <a:bodyPr anchor="b">
            <a:noAutofit/>
          </a:bodyPr>
          <a:lstStyle>
            <a:lvl1pPr marL="0" indent="0">
              <a:spcBef>
                <a:spcPts val="200"/>
              </a:spcBef>
              <a:buNone/>
              <a:defRPr sz="1000"/>
            </a:lvl1pPr>
            <a:lvl2pPr marL="457189" indent="0">
              <a:buNone/>
              <a:defRPr sz="1000"/>
            </a:lvl2pPr>
            <a:lvl3pPr marL="914377" indent="0">
              <a:buNone/>
              <a:defRPr sz="10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41483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48172" y="1801368"/>
            <a:ext cx="11295782" cy="39502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48173" y="5806440"/>
            <a:ext cx="11295782" cy="347472"/>
          </a:xfr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85000"/>
              </a:lnSpc>
              <a:spcBef>
                <a:spcPts val="200"/>
              </a:spcBef>
              <a:buClr>
                <a:schemeClr val="accent2"/>
              </a:buClr>
              <a:buSzPct val="85000"/>
              <a:buFont typeface="Arial" pitchFamily="34" charset="0"/>
              <a:buNone/>
              <a:tabLst>
                <a:tab pos="174625" algn="r"/>
                <a:tab pos="228600" algn="l"/>
              </a:tabLst>
              <a:defRPr lang="en-US" sz="800" kern="1200" dirty="0">
                <a:solidFill>
                  <a:srgbClr val="A1AAB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source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48172" y="1307593"/>
            <a:ext cx="11295782" cy="39694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>
            <a:lvl1pPr marL="0" indent="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24448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, Subtitle and 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9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448172" y="1307593"/>
            <a:ext cx="11295782" cy="396947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>
            <a:lvl1pPr marL="0" indent="0" algn="l" rtl="0" fontAlgn="base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None/>
              <a:defRPr lang="en-US" sz="2000" b="0" kern="120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2200" b="1" kern="1200" dirty="0" smtClean="0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subtitle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6" hasCustomPrompt="1"/>
          </p:nvPr>
        </p:nvSpPr>
        <p:spPr bwMode="gray">
          <a:xfrm>
            <a:off x="448173" y="5806440"/>
            <a:ext cx="11295782" cy="347472"/>
          </a:xfrm>
        </p:spPr>
        <p:txBody>
          <a:bodyPr lIns="0" tIns="0" rIns="0" bIns="0" anchor="b"/>
          <a:lstStyle>
            <a:lvl1pPr marL="228600" indent="-228600" algn="l" defTabSz="914400" rtl="0" eaLnBrk="1" latinLnBrk="0" hangingPunct="1">
              <a:lnSpc>
                <a:spcPct val="85000"/>
              </a:lnSpc>
              <a:spcBef>
                <a:spcPts val="200"/>
              </a:spcBef>
              <a:buClr>
                <a:schemeClr val="accent2"/>
              </a:buClr>
              <a:buSzPct val="85000"/>
              <a:buFont typeface="Arial" pitchFamily="34" charset="0"/>
              <a:buNone/>
              <a:tabLst>
                <a:tab pos="174625" algn="r"/>
                <a:tab pos="228600" algn="l"/>
              </a:tabLst>
              <a:defRPr lang="en-US" sz="800" kern="1200" dirty="0">
                <a:solidFill>
                  <a:srgbClr val="A1AAB1"/>
                </a:solidFill>
                <a:latin typeface="+mn-lt"/>
                <a:ea typeface="+mn-ea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source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25833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:\Illustrator\Logos\CTU logos\Template outputs\PowerPoint logo templates\UCL_MRCCTU_co-partnership_logo_nobackground_titleslides_169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342944"/>
            <a:ext cx="11328000" cy="97382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1424" y="3861048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rgbClr val="8A7967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C1EA5B-0077-437D-A510-16C757F601DE}" type="datetime1">
              <a:rPr lang="en-GB" smtClean="0"/>
              <a:t>14/06/2022</a:t>
            </a:fld>
            <a:endParaRPr lang="en-GB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7054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56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6900"/>
            <a:ext cx="10972800" cy="696077"/>
          </a:xfrm>
        </p:spPr>
        <p:txBody>
          <a:bodyPr>
            <a:normAutofit/>
          </a:bodyPr>
          <a:lstStyle>
            <a:lvl1pPr>
              <a:defRPr sz="3733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24744"/>
            <a:ext cx="10972800" cy="5001419"/>
          </a:xfrm>
        </p:spPr>
        <p:txBody>
          <a:bodyPr/>
          <a:lstStyle>
            <a:lvl1pPr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/>
            </a:lvl1pPr>
            <a:lvl2pPr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/>
            </a:lvl2pPr>
            <a:lvl3pPr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/>
            </a:lvl3pPr>
            <a:lvl4pPr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/>
            </a:lvl4pPr>
            <a:lvl5pPr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0238C-65B3-48EB-843D-3C9B180FAAFA}" type="datetime1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32000" y="1028733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15453076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48F135-F1A8-40D6-991F-E06EACAA217D}" type="datetime1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N:\Illustrator\Logos\CTU logos\Template outputs\PowerPoint logo templates\UCL_MRCCTU_co-partnership_logo_nobackground_titleslides_169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342944"/>
            <a:ext cx="11328000" cy="9738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14692109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772816"/>
            <a:ext cx="5384800" cy="435334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2816"/>
            <a:ext cx="5384800" cy="4353347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7052CC-1634-4A41-A4B0-E58D85676857}" type="datetime1">
              <a:rPr lang="en-GB" smtClean="0"/>
              <a:t>14/06/2022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12811316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2816"/>
            <a:ext cx="5386917" cy="639763"/>
          </a:xfrm>
        </p:spPr>
        <p:txBody>
          <a:bodyPr anchor="b">
            <a:noAutofit/>
          </a:bodyPr>
          <a:lstStyle>
            <a:lvl1pPr marL="0" indent="0">
              <a:buNone/>
              <a:defRPr sz="2667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564905"/>
            <a:ext cx="5386917" cy="3561259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772816"/>
            <a:ext cx="5389033" cy="639763"/>
          </a:xfrm>
        </p:spPr>
        <p:txBody>
          <a:bodyPr anchor="b"/>
          <a:lstStyle>
            <a:lvl1pPr marL="0" indent="0">
              <a:buNone/>
              <a:defRPr sz="2667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564905"/>
            <a:ext cx="5389033" cy="3561259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9DAD5-EC20-4CB2-9D52-8FEAE836314D}" type="datetime1">
              <a:rPr lang="en-GB" smtClean="0"/>
              <a:t>14/06/2022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13148994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81944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0559B-02C0-47C0-A5D9-8A884B11C6E1}" type="datetime1">
              <a:rPr lang="en-GB" smtClean="0"/>
              <a:t>14/06/2022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N:\Illustrator\Logos\CTU logos\Template outputs\PowerPoint logo templates\UCL_MRCCTU_co-partnership_logo_nobackground_titleslides_169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342944"/>
            <a:ext cx="11328000" cy="9738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12446705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B93A-D9DA-4657-8C89-6E561358678B}" type="datetime1">
              <a:rPr lang="en-GB" smtClean="0"/>
              <a:t>14/06/2022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7546158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332656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1772816"/>
            <a:ext cx="6815667" cy="4353347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772816"/>
            <a:ext cx="4011084" cy="4353347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A9E24-2FD8-4ECC-B17A-8FBF65A7A7FD}" type="datetime1">
              <a:rPr lang="en-GB" smtClean="0"/>
              <a:t>14/06/2022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1776-5B43-440B-AD45-7FEBFB450FD9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15269520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24746"/>
            <a:ext cx="7315200" cy="3602831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9C8783-3629-4BE2-B708-443D2CA0F85A}" type="datetime1">
              <a:rPr lang="en-GB" smtClean="0"/>
              <a:t>14/06/2022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1776-5B43-440B-AD45-7FEBFB450FD9}" type="slidenum">
              <a:rPr lang="en-GB" smtClean="0"/>
              <a:t>‹#›</a:t>
            </a:fld>
            <a:endParaRPr lang="en-GB"/>
          </a:p>
        </p:txBody>
      </p:sp>
      <p:sp>
        <p:nvSpPr>
          <p:cNvPr id="8" name="TextBox 7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27588912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00808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852937"/>
            <a:ext cx="10972800" cy="32732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EBA8B-2174-4A35-B466-4AA0F63A30B0}" type="datetime1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3B1776-5B43-440B-AD45-7FEBFB450FD9}" type="slidenum">
              <a:rPr lang="en-GB" smtClean="0"/>
              <a:t>‹#›</a:t>
            </a:fld>
            <a:endParaRPr lang="en-GB"/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432000" y="1628800"/>
            <a:ext cx="11328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2" descr="N:\Illustrator\Logos\CTU logos\Template outputs\PowerPoint logo templates\UCL_MRCCTU_co-partnership_logo_nobackground_titleslides_169.emf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00" y="342944"/>
            <a:ext cx="11328000" cy="973821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385444127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476673"/>
            <a:ext cx="2743200" cy="564949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476673"/>
            <a:ext cx="8026400" cy="564949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58504-6D7B-49FD-8299-2F9718CD998B}" type="datetime1">
              <a:rPr lang="en-GB" smtClean="0"/>
              <a:t>14/06/2022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endParaRPr lang="en-GB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9456374" y="6349085"/>
            <a:ext cx="2208245" cy="37965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67" dirty="0">
                <a:solidFill>
                  <a:schemeClr val="accent1"/>
                </a:solidFill>
              </a:rPr>
              <a:t>MRC CTU at UCL</a:t>
            </a:r>
          </a:p>
        </p:txBody>
      </p:sp>
    </p:spTree>
    <p:extLst>
      <p:ext uri="{BB962C8B-B14F-4D97-AF65-F5344CB8AC3E}">
        <p14:creationId xmlns:p14="http://schemas.microsoft.com/office/powerpoint/2010/main" val="6559520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1153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00" y="1014414"/>
            <a:ext cx="11389784" cy="1470025"/>
          </a:xfrm>
        </p:spPr>
        <p:txBody>
          <a:bodyPr anchor="b"/>
          <a:lstStyle>
            <a:lvl1pPr algn="l">
              <a:spcBef>
                <a:spcPts val="0"/>
              </a:spcBef>
              <a:spcAft>
                <a:spcPts val="0"/>
              </a:spcAft>
              <a:defRPr sz="240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400" y="2805750"/>
            <a:ext cx="11389784" cy="1024572"/>
          </a:xfrm>
        </p:spPr>
        <p:txBody>
          <a:bodyPr/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1400" b="1">
                <a:solidFill>
                  <a:srgbClr val="FFC0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A"/>
              <a:t>Cliquez pour modifier le style des sous-titres du masque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406400" y="4185922"/>
            <a:ext cx="11390400" cy="1139191"/>
          </a:xfrm>
        </p:spPr>
        <p:txBody>
          <a:bodyPr/>
          <a:lstStyle>
            <a:lvl1pPr marL="0" indent="0">
              <a:spcAft>
                <a:spcPts val="0"/>
              </a:spcAft>
              <a:buFontTx/>
              <a:buNone/>
              <a:defRPr sz="1100" baseline="0">
                <a:solidFill>
                  <a:schemeClr val="bg1">
                    <a:lumMod val="75000"/>
                  </a:schemeClr>
                </a:solidFill>
              </a:defRPr>
            </a:lvl1pPr>
            <a:lvl2pPr marL="339725" indent="0">
              <a:buFontTx/>
              <a:buNone/>
              <a:defRPr sz="1100"/>
            </a:lvl2pPr>
            <a:lvl3pPr marL="669925" indent="0">
              <a:buFontTx/>
              <a:buNone/>
              <a:defRPr sz="1100"/>
            </a:lvl3pPr>
            <a:lvl4pPr marL="936625" indent="0">
              <a:buFontTx/>
              <a:buNone/>
              <a:defRPr sz="1100"/>
            </a:lvl4pPr>
            <a:lvl5pPr marL="1203325" indent="0">
              <a:buFontTx/>
              <a:buNone/>
              <a:defRPr sz="1100"/>
            </a:lvl5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16">
            <a:extLst>
              <a:ext uri="{FF2B5EF4-FFF2-40B4-BE49-F238E27FC236}">
                <a16:creationId xmlns:a16="http://schemas.microsoft.com/office/drawing/2014/main" id="{B3DFE2B8-708C-3C48-8026-A354499F94A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DDF66E2-7A30-6649-ADD5-1194C5ACDB59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6" name="Footer Placeholder 17">
            <a:extLst>
              <a:ext uri="{FF2B5EF4-FFF2-40B4-BE49-F238E27FC236}">
                <a16:creationId xmlns:a16="http://schemas.microsoft.com/office/drawing/2014/main" id="{91261BD7-FF5C-C844-B4A1-4CE649FF22E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7" name="Slide Number Placeholder 18">
            <a:extLst>
              <a:ext uri="{FF2B5EF4-FFF2-40B4-BE49-F238E27FC236}">
                <a16:creationId xmlns:a16="http://schemas.microsoft.com/office/drawing/2014/main" id="{5B1746CC-5342-0B47-B3D7-93DBECFB8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A18435A-1704-A74A-8129-66B72F775D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159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5CEC4F-7FB5-754D-B724-3056ED3473B4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3B77B26-F7E6-B54D-8175-EED4A477A263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8F7B65-9D90-A54E-BFC8-9970A4AE0EE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E06C5-E5AB-E443-B900-6B99D0BF0B1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0513A6E1-37D5-5945-99C3-BF98BB0829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58018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04800" y="1198036"/>
            <a:ext cx="11491384" cy="47265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9154438" y="6098962"/>
            <a:ext cx="2641749" cy="124650"/>
          </a:xfrm>
        </p:spPr>
        <p:txBody>
          <a:bodyPr wrap="none" lIns="0" tIns="0" rIns="0" bIns="0" anchor="b">
            <a:sp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/>
            </a:lvl1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E3F0F3-27B0-714D-9AA5-42DD81DD5708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0184D135-A907-8D46-8960-210777E0B2AF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AE7D9B4-C326-424C-BAB1-A6BFBCE0A3D6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AC6B608-94CA-E147-A4B1-EEB382445F6F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08695F1E-1BD0-EC4F-BAE9-B59C4122DA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944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4406902"/>
            <a:ext cx="11379200" cy="1362075"/>
          </a:xfrm>
        </p:spPr>
        <p:txBody>
          <a:bodyPr anchor="t"/>
          <a:lstStyle>
            <a:lvl1pPr marL="0" indent="0" algn="l">
              <a:spcBef>
                <a:spcPts val="0"/>
              </a:spcBef>
              <a:spcAft>
                <a:spcPts val="0"/>
              </a:spcAft>
              <a:defRPr sz="3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2906713"/>
            <a:ext cx="11379200" cy="1500187"/>
          </a:xfrm>
        </p:spPr>
        <p:txBody>
          <a:bodyPr anchor="b"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6">
            <a:extLst>
              <a:ext uri="{FF2B5EF4-FFF2-40B4-BE49-F238E27FC236}">
                <a16:creationId xmlns:a16="http://schemas.microsoft.com/office/drawing/2014/main" id="{2D6947C2-FA83-0E4F-BF24-583137525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F4655C1A-4D6F-BD4B-B58C-305587BAEF79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5" name="Footer Placeholder 7">
            <a:extLst>
              <a:ext uri="{FF2B5EF4-FFF2-40B4-BE49-F238E27FC236}">
                <a16:creationId xmlns:a16="http://schemas.microsoft.com/office/drawing/2014/main" id="{7255CF98-43BE-4841-83DB-859730232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6" name="Slide Number Placeholder 8">
            <a:extLst>
              <a:ext uri="{FF2B5EF4-FFF2-40B4-BE49-F238E27FC236}">
                <a16:creationId xmlns:a16="http://schemas.microsoft.com/office/drawing/2014/main" id="{1210780B-0774-1044-9473-1AA281F6F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6904797-251A-A54A-B43B-B0B3DA7AF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42044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1198036"/>
            <a:ext cx="5628640" cy="47265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6167544" y="1198036"/>
            <a:ext cx="5628640" cy="47265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D0E3814-E089-B94F-8C72-6DF50A97738B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CD9B7417-DB0A-8E4C-AB50-21D922BA5018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3612A445-6933-5A40-9D3B-58927D67ABB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91AF6E5-42BD-934E-AA5D-0D4A29D273A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603B87FB-70A0-514E-B8D4-C801B7354A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048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203962"/>
            <a:ext cx="5630400" cy="63976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67544" y="1203962"/>
            <a:ext cx="5630400" cy="63976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2000" b="1">
                <a:solidFill>
                  <a:srgbClr val="FFFFFF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1788161"/>
            <a:ext cx="5628640" cy="413638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1" name="Content Placeholder 8"/>
          <p:cNvSpPr>
            <a:spLocks noGrp="1"/>
          </p:cNvSpPr>
          <p:nvPr>
            <p:ph sz="quarter" idx="14"/>
          </p:nvPr>
        </p:nvSpPr>
        <p:spPr>
          <a:xfrm>
            <a:off x="6167544" y="1788161"/>
            <a:ext cx="5628640" cy="413638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01BF900F-BB04-1844-8161-3EA427777B4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0BE8871D-78DD-FC49-BA98-E982EF493C9A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66A8A9F-CB8F-7D41-8B08-8EFA36676A3C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B3748B3-D7A9-784F-A4E1-2204C24B568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5E98738-1C44-714E-8080-6776C6584B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9501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3DC70D-73A9-3644-B2A5-55A906006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29ED6E57-4691-9246-A209-FE3FE5040697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CD0571-73EE-8446-9855-C3F8F2839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hangingPunct="0">
              <a:defRPr>
                <a:solidFill>
                  <a:srgbClr val="E49FCA"/>
                </a:solidFill>
              </a:defRPr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F1E7070-A04A-AE4F-92AA-DAE760CFD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029E0D3B-CD8C-C149-8242-0EF5B9D72A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3382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re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04803" y="6098962"/>
            <a:ext cx="2641749" cy="124650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900"/>
            </a:lvl1pPr>
          </a:lstStyle>
          <a:p>
            <a:pPr lvl="0"/>
            <a:r>
              <a:rPr lang="fr-CA"/>
              <a:t>Cliquez pour modifier les styles du texte du masque</a:t>
            </a:r>
          </a:p>
        </p:txBody>
      </p:sp>
      <p:sp>
        <p:nvSpPr>
          <p:cNvPr id="4" name="Date Placeholder 2">
            <a:extLst>
              <a:ext uri="{FF2B5EF4-FFF2-40B4-BE49-F238E27FC236}">
                <a16:creationId xmlns:a16="http://schemas.microsoft.com/office/drawing/2014/main" id="{9BD596B4-791C-004D-B48F-1628B1105E9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67D6E5C5-D615-464B-ADB7-5B04B73F7C41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A7EA70B2-0997-F14F-98BC-5981AC8CA2AA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 defTabSz="914400" eaLnBrk="0" hangingPunct="0">
              <a:defRPr>
                <a:solidFill>
                  <a:srgbClr val="E49FCA"/>
                </a:solidFill>
              </a:defRPr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BB2AACE1-9169-0849-8A6B-4118BC48AD45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261BE12A-B704-944F-9303-3A4EE385D3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664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92DD44B-B060-5C4D-9178-F1DFD4018F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E4021415-2188-ED4C-B54D-0923A8A7B083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230F9F-D2D3-EC49-A031-5F169358C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hangingPunct="0">
              <a:defRPr>
                <a:solidFill>
                  <a:srgbClr val="E49FCA"/>
                </a:solidFill>
              </a:defRPr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E1C149-C0D5-1E4C-A93F-7DCAD60AB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EDE4F984-0AD6-C24E-BC98-F54DDEE269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60921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2" y="182035"/>
            <a:ext cx="4315885" cy="749300"/>
          </a:xfrm>
        </p:spPr>
        <p:txBody>
          <a:bodyPr anchor="b"/>
          <a:lstStyle>
            <a:lvl1pPr algn="l">
              <a:defRPr sz="2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2" y="957581"/>
            <a:ext cx="4315885" cy="496697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836584" y="182036"/>
            <a:ext cx="6959600" cy="574251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9E2C60-D9AA-E74A-AD23-8356CE1A45C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E3625B7-DC2D-644C-8806-AA9BBBEF049E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D196BD44-C6C7-644B-894E-C47C8DA42EC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defTabSz="914400" eaLnBrk="0" hangingPunct="0">
              <a:defRPr/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B5B1B7-CFAB-BB4C-BD1A-AE035E3F606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B0322B0-B3AE-AC4A-9619-10A93A7A1D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0317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8" y="6279121"/>
            <a:ext cx="383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FBAD49-1F68-914B-9DFB-5D552C1A2B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0464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669633"/>
            <a:ext cx="8636000" cy="566739"/>
          </a:xfrm>
        </p:spPr>
        <p:txBody>
          <a:bodyPr anchor="b"/>
          <a:lstStyle>
            <a:lvl1pPr algn="l">
              <a:spcBef>
                <a:spcPts val="0"/>
              </a:spcBef>
              <a:spcAft>
                <a:spcPts val="0"/>
              </a:spcAft>
              <a:defRPr sz="2000" b="1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402434"/>
            <a:ext cx="8636000" cy="4191001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0" y="5236372"/>
            <a:ext cx="8636000" cy="652463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969B47-A7CB-3443-A1B5-CDFB635A9E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4CD0096F-16B0-0F4B-BA81-980F67736C1A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7203BD2-17BC-3144-87F9-17E4979EC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hangingPunct="0">
              <a:defRPr>
                <a:solidFill>
                  <a:srgbClr val="E49FCA"/>
                </a:solidFill>
              </a:defRPr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58ED66-7BAF-9B49-9A9B-70B0B4EE1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Verdana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C3A584A-1A7F-6247-8C7E-410853DD80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494964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1629" y="1122363"/>
            <a:ext cx="9608742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29" y="3602038"/>
            <a:ext cx="9608742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4ED7CB-E35F-9C48-BAF1-8AA8EEFEFD1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3966190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-No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1629" y="1122363"/>
            <a:ext cx="9608742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1629" y="3602038"/>
            <a:ext cx="9608742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0FBCB8-B387-8644-B29D-360E10DB21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90529180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99186"/>
            <a:ext cx="10515600" cy="65744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22597"/>
            <a:ext cx="10515600" cy="42645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DC35CA-FFC9-9D4D-BD5B-70F18E22CEA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59443573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0790" y="699186"/>
            <a:ext cx="11470420" cy="65744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0790" y="1522597"/>
            <a:ext cx="11470420" cy="4264592"/>
          </a:xfr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31FEA8-A643-D043-9FCF-E682BF8B1B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0856024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46359" y="699186"/>
            <a:ext cx="11007441" cy="65744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8DDA48-6780-FF49-A170-2B322CF1C3A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6973325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4728" y="1544245"/>
            <a:ext cx="6128544" cy="42429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98728" y="1544245"/>
            <a:ext cx="6128544" cy="42429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64728" y="699186"/>
            <a:ext cx="11462544" cy="65744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07E314-990D-7347-9DEB-0BD09106D79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28241578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FF9711-F2C9-884A-9AC3-9C84FD278C0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160174235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1BCA6F-555F-BD4A-88E5-30D267622B3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81438708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lain 4:3 Title and Content Cool Palette Re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200"/>
              </a:spcBef>
              <a:defRPr>
                <a:latin typeface="Verdana" pitchFamily="34" charset="0"/>
              </a:defRPr>
            </a:lvl1pPr>
            <a:lvl2pPr>
              <a:spcBef>
                <a:spcPts val="600"/>
              </a:spcBef>
              <a:defRPr>
                <a:latin typeface="Verdana" pitchFamily="34" charset="0"/>
              </a:defRPr>
            </a:lvl2pPr>
            <a:lvl3pPr>
              <a:spcBef>
                <a:spcPts val="300"/>
              </a:spcBef>
              <a:defRPr>
                <a:latin typeface="Verdana" pitchFamily="34" charset="0"/>
              </a:defRPr>
            </a:lvl3pPr>
            <a:lvl4pPr>
              <a:spcBef>
                <a:spcPts val="200"/>
              </a:spcBef>
              <a:defRPr>
                <a:latin typeface="Verdana" pitchFamily="34" charset="0"/>
              </a:defRPr>
            </a:lvl4pPr>
            <a:lvl5pPr>
              <a:spcBef>
                <a:spcPts val="100"/>
              </a:spcBef>
              <a:defRPr>
                <a:latin typeface="Verdana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11446228" y="6482291"/>
            <a:ext cx="531283" cy="227179"/>
          </a:xfrm>
          <a:prstGeom prst="rect">
            <a:avLst/>
          </a:prstGeom>
          <a:ln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900">
                <a:solidFill>
                  <a:schemeClr val="bg1"/>
                </a:solidFill>
                <a:latin typeface="Verdana" pitchFamily="34" charset="0"/>
                <a:ea typeface="ＭＳ Ｐゴシック" pitchFamily="-105" charset="-128"/>
                <a:cs typeface="ＭＳ Ｐゴシック" pitchFamily="-105" charset="-128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F4EB35-EE5A-448A-9E19-B03AC0E4DE93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143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l">
              <a:buNone/>
              <a:defRPr sz="2400"/>
            </a:lvl1pPr>
            <a:lvl2pPr marL="457131" indent="0" algn="ctr">
              <a:buNone/>
              <a:defRPr sz="2000"/>
            </a:lvl2pPr>
            <a:lvl3pPr marL="914264" indent="0" algn="ctr">
              <a:buNone/>
              <a:defRPr sz="1867"/>
            </a:lvl3pPr>
            <a:lvl4pPr marL="1371396" indent="0" algn="ctr">
              <a:buNone/>
              <a:defRPr sz="1600"/>
            </a:lvl4pPr>
            <a:lvl5pPr marL="1828528" indent="0" algn="ctr">
              <a:buNone/>
              <a:defRPr sz="1600"/>
            </a:lvl5pPr>
            <a:lvl6pPr marL="2285662" indent="0" algn="ctr">
              <a:buNone/>
              <a:defRPr sz="1600"/>
            </a:lvl6pPr>
            <a:lvl7pPr marL="2742790" indent="0" algn="ctr">
              <a:buNone/>
              <a:defRPr sz="1600"/>
            </a:lvl7pPr>
            <a:lvl8pPr marL="3199920" indent="0" algn="ctr">
              <a:buNone/>
              <a:defRPr sz="1600"/>
            </a:lvl8pPr>
            <a:lvl9pPr marL="3657051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64"/>
            <a:fld id="{2FFBAD49-1F68-914B-9DFB-5D552C1A2BEB}" type="slidenum">
              <a:rPr lang="en-US" smtClean="0">
                <a:solidFill>
                  <a:srgbClr val="113468">
                    <a:tint val="75000"/>
                  </a:srgbClr>
                </a:solidFill>
              </a:rPr>
              <a:pPr defTabSz="914264"/>
              <a:t>‹#›</a:t>
            </a:fld>
            <a:endParaRPr lang="en-US" dirty="0">
              <a:solidFill>
                <a:srgbClr val="11346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37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64"/>
            <a:fld id="{2FFBAD49-1F68-914B-9DFB-5D552C1A2BEB}" type="slidenum">
              <a:rPr lang="en-US" smtClean="0">
                <a:solidFill>
                  <a:srgbClr val="113468">
                    <a:tint val="75000"/>
                  </a:srgbClr>
                </a:solidFill>
              </a:rPr>
              <a:pPr defTabSz="914264"/>
              <a:t>‹#›</a:t>
            </a:fld>
            <a:endParaRPr lang="en-US" dirty="0">
              <a:solidFill>
                <a:srgbClr val="11346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3500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7"/>
            <a:ext cx="5181600" cy="396156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7"/>
            <a:ext cx="5181600" cy="396156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64"/>
            <a:fld id="{2FFBAD49-1F68-914B-9DFB-5D552C1A2BEB}" type="slidenum">
              <a:rPr lang="en-US" smtClean="0">
                <a:solidFill>
                  <a:srgbClr val="113468">
                    <a:tint val="75000"/>
                  </a:srgbClr>
                </a:solidFill>
              </a:rPr>
              <a:pPr defTabSz="914264"/>
              <a:t>‹#›</a:t>
            </a:fld>
            <a:endParaRPr lang="en-US" dirty="0">
              <a:solidFill>
                <a:srgbClr val="11346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0196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3519" y="6279124"/>
            <a:ext cx="383488" cy="365125"/>
          </a:xfrm>
          <a:prstGeom prst="rect">
            <a:avLst/>
          </a:prstGeom>
        </p:spPr>
        <p:txBody>
          <a:bodyPr vert="horz" lIns="68573" tIns="34289" rIns="68573" bIns="34289" rtlCol="0" anchor="ctr"/>
          <a:lstStyle>
            <a:lvl1pPr algn="r">
              <a:defRPr sz="12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264"/>
            <a:fld id="{2FFBAD49-1F68-914B-9DFB-5D552C1A2BEB}" type="slidenum">
              <a:rPr lang="en-US" smtClean="0">
                <a:solidFill>
                  <a:srgbClr val="113468">
                    <a:tint val="75000"/>
                  </a:srgbClr>
                </a:solidFill>
              </a:rPr>
              <a:pPr defTabSz="914264"/>
              <a:t>‹#›</a:t>
            </a:fld>
            <a:endParaRPr lang="en-US" dirty="0">
              <a:solidFill>
                <a:srgbClr val="11346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99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6.jpg"/><Relationship Id="rId5" Type="http://schemas.openxmlformats.org/officeDocument/2006/relationships/slideLayout" Target="../slideLayouts/slideLayout55.xml"/><Relationship Id="rId10" Type="http://schemas.openxmlformats.org/officeDocument/2006/relationships/theme" Target="../theme/theme6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75" y="65151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72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6" r:id="rId4"/>
    <p:sldLayoutId id="2147483667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chemeClr val="bg1"/>
          </a:solidFill>
          <a:latin typeface="Calibri"/>
          <a:ea typeface="+mj-ea"/>
          <a:cs typeface="Calibri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bg1"/>
          </a:solidFill>
          <a:latin typeface="Calibri"/>
          <a:ea typeface="+mn-ea"/>
          <a:cs typeface="Calibri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bg1"/>
          </a:solidFill>
          <a:latin typeface="Calibri"/>
          <a:ea typeface="+mn-ea"/>
          <a:cs typeface="Calibri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bg1"/>
          </a:solidFill>
          <a:latin typeface="Calibri"/>
          <a:ea typeface="+mn-ea"/>
          <a:cs typeface="Calibri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bg1"/>
          </a:solidFill>
          <a:latin typeface="Calibri"/>
          <a:ea typeface="+mn-ea"/>
          <a:cs typeface="Calibri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68573" tIns="34289" rIns="68573" bIns="34289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7"/>
            <a:ext cx="10515600" cy="3961564"/>
          </a:xfrm>
          <a:prstGeom prst="rect">
            <a:avLst/>
          </a:prstGeom>
        </p:spPr>
        <p:txBody>
          <a:bodyPr vert="horz" lIns="68573" tIns="34289" rIns="68573" bIns="34289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429883" y="6515107"/>
            <a:ext cx="184712" cy="379654"/>
          </a:xfrm>
          <a:prstGeom prst="rect">
            <a:avLst/>
          </a:prstGeom>
          <a:noFill/>
        </p:spPr>
        <p:txBody>
          <a:bodyPr wrap="none" lIns="91431" tIns="45719" rIns="91431" bIns="45719" rtlCol="0">
            <a:spAutoFit/>
          </a:bodyPr>
          <a:lstStyle/>
          <a:p>
            <a:pPr defTabSz="914264"/>
            <a:endParaRPr lang="en-US" sz="1867" dirty="0">
              <a:solidFill>
                <a:srgbClr val="11346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96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</p:sldLayoutIdLst>
  <p:hf hdr="0" ftr="0" dt="0"/>
  <p:txStyles>
    <p:titleStyle>
      <a:lvl1pPr algn="l" defTabSz="914264" rtl="0" eaLnBrk="1" latinLnBrk="0" hangingPunct="1">
        <a:lnSpc>
          <a:spcPct val="90000"/>
        </a:lnSpc>
        <a:spcBef>
          <a:spcPct val="0"/>
        </a:spcBef>
        <a:buNone/>
        <a:defRPr sz="3867" b="1" i="0" kern="1200" baseline="0">
          <a:solidFill>
            <a:srgbClr val="113468"/>
          </a:solidFill>
          <a:latin typeface="Calibri"/>
          <a:ea typeface="+mj-ea"/>
          <a:cs typeface="Calibri"/>
        </a:defRPr>
      </a:lvl1pPr>
    </p:titleStyle>
    <p:bodyStyle>
      <a:lvl1pPr marL="228568" indent="-228568" algn="l" defTabSz="914264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Calibri"/>
          <a:ea typeface="+mn-ea"/>
          <a:cs typeface="Calibri"/>
        </a:defRPr>
      </a:lvl1pPr>
      <a:lvl2pPr marL="685702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Calibri"/>
          <a:ea typeface="+mn-ea"/>
          <a:cs typeface="Calibri"/>
        </a:defRPr>
      </a:lvl2pPr>
      <a:lvl3pPr marL="1142830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Calibri"/>
          <a:ea typeface="+mn-ea"/>
          <a:cs typeface="Calibri"/>
        </a:defRPr>
      </a:lvl3pPr>
      <a:lvl4pPr marL="1599960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67" kern="1200">
          <a:solidFill>
            <a:schemeClr val="tx1"/>
          </a:solidFill>
          <a:latin typeface="Calibri"/>
          <a:ea typeface="+mn-ea"/>
          <a:cs typeface="Calibri"/>
        </a:defRPr>
      </a:lvl4pPr>
      <a:lvl5pPr marL="2057091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67" kern="1200">
          <a:solidFill>
            <a:schemeClr val="tx1"/>
          </a:solidFill>
          <a:latin typeface="Calibri"/>
          <a:ea typeface="+mn-ea"/>
          <a:cs typeface="Calibri"/>
        </a:defRPr>
      </a:lvl5pPr>
      <a:lvl6pPr marL="2514224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971356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428488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885622" indent="-228568" algn="l" defTabSz="914264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131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264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396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528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5662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279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199920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051" algn="l" defTabSz="914264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7DA0797-DE4C-454C-94CC-243B68AA347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6"/>
            <a:ext cx="10515600" cy="912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F0D67A2-5B83-C846-B68D-41CD4B8BBE0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656431"/>
            <a:ext cx="10515600" cy="452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grpSp>
        <p:nvGrpSpPr>
          <p:cNvPr id="1031" name="Group 11">
            <a:extLst>
              <a:ext uri="{FF2B5EF4-FFF2-40B4-BE49-F238E27FC236}">
                <a16:creationId xmlns:a16="http://schemas.microsoft.com/office/drawing/2014/main" id="{15AB39E1-6AA9-1643-8CFC-DE31106D02F8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1176000" y="6248400"/>
            <a:ext cx="711200" cy="457200"/>
            <a:chOff x="672" y="1728"/>
            <a:chExt cx="1296" cy="1098"/>
          </a:xfrm>
        </p:grpSpPr>
        <p:sp>
          <p:nvSpPr>
            <p:cNvPr id="1032" name="Freeform 12">
              <a:extLst>
                <a:ext uri="{FF2B5EF4-FFF2-40B4-BE49-F238E27FC236}">
                  <a16:creationId xmlns:a16="http://schemas.microsoft.com/office/drawing/2014/main" id="{D7DC3C25-E4D4-2D40-901C-4E59FDB8F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7" y="1728"/>
              <a:ext cx="547" cy="616"/>
            </a:xfrm>
            <a:custGeom>
              <a:avLst/>
              <a:gdLst>
                <a:gd name="T0" fmla="*/ 0 w 7118"/>
                <a:gd name="T1" fmla="*/ 0 h 8007"/>
                <a:gd name="T2" fmla="*/ 0 w 7118"/>
                <a:gd name="T3" fmla="*/ 0 h 8007"/>
                <a:gd name="T4" fmla="*/ 0 w 7118"/>
                <a:gd name="T5" fmla="*/ 0 h 8007"/>
                <a:gd name="T6" fmla="*/ 0 w 7118"/>
                <a:gd name="T7" fmla="*/ 0 h 8007"/>
                <a:gd name="T8" fmla="*/ 0 w 7118"/>
                <a:gd name="T9" fmla="*/ 0 h 8007"/>
                <a:gd name="T10" fmla="*/ 0 w 7118"/>
                <a:gd name="T11" fmla="*/ 0 h 8007"/>
                <a:gd name="T12" fmla="*/ 0 w 7118"/>
                <a:gd name="T13" fmla="*/ 0 h 8007"/>
                <a:gd name="T14" fmla="*/ 0 w 7118"/>
                <a:gd name="T15" fmla="*/ 0 h 8007"/>
                <a:gd name="T16" fmla="*/ 0 w 7118"/>
                <a:gd name="T17" fmla="*/ 0 h 8007"/>
                <a:gd name="T18" fmla="*/ 0 w 7118"/>
                <a:gd name="T19" fmla="*/ 0 h 8007"/>
                <a:gd name="T20" fmla="*/ 0 w 7118"/>
                <a:gd name="T21" fmla="*/ 0 h 8007"/>
                <a:gd name="T22" fmla="*/ 0 w 7118"/>
                <a:gd name="T23" fmla="*/ 0 h 8007"/>
                <a:gd name="T24" fmla="*/ 0 w 7118"/>
                <a:gd name="T25" fmla="*/ 0 h 8007"/>
                <a:gd name="T26" fmla="*/ 0 w 7118"/>
                <a:gd name="T27" fmla="*/ 0 h 8007"/>
                <a:gd name="T28" fmla="*/ 0 w 7118"/>
                <a:gd name="T29" fmla="*/ 0 h 8007"/>
                <a:gd name="T30" fmla="*/ 0 w 7118"/>
                <a:gd name="T31" fmla="*/ 0 h 8007"/>
                <a:gd name="T32" fmla="*/ 0 w 7118"/>
                <a:gd name="T33" fmla="*/ 0 h 8007"/>
                <a:gd name="T34" fmla="*/ 0 w 7118"/>
                <a:gd name="T35" fmla="*/ 0 h 8007"/>
                <a:gd name="T36" fmla="*/ 0 w 7118"/>
                <a:gd name="T37" fmla="*/ 0 h 8007"/>
                <a:gd name="T38" fmla="*/ 0 w 7118"/>
                <a:gd name="T39" fmla="*/ 0 h 8007"/>
                <a:gd name="T40" fmla="*/ 0 w 7118"/>
                <a:gd name="T41" fmla="*/ 0 h 8007"/>
                <a:gd name="T42" fmla="*/ 0 w 7118"/>
                <a:gd name="T43" fmla="*/ 0 h 8007"/>
                <a:gd name="T44" fmla="*/ 0 w 7118"/>
                <a:gd name="T45" fmla="*/ 0 h 8007"/>
                <a:gd name="T46" fmla="*/ 0 w 7118"/>
                <a:gd name="T47" fmla="*/ 0 h 8007"/>
                <a:gd name="T48" fmla="*/ 0 w 7118"/>
                <a:gd name="T49" fmla="*/ 0 h 8007"/>
                <a:gd name="T50" fmla="*/ 0 w 7118"/>
                <a:gd name="T51" fmla="*/ 0 h 8007"/>
                <a:gd name="T52" fmla="*/ 0 w 7118"/>
                <a:gd name="T53" fmla="*/ 0 h 8007"/>
                <a:gd name="T54" fmla="*/ 0 w 7118"/>
                <a:gd name="T55" fmla="*/ 0 h 8007"/>
                <a:gd name="T56" fmla="*/ 0 w 7118"/>
                <a:gd name="T57" fmla="*/ 0 h 8007"/>
                <a:gd name="T58" fmla="*/ 0 w 7118"/>
                <a:gd name="T59" fmla="*/ 0 h 8007"/>
                <a:gd name="T60" fmla="*/ 0 w 7118"/>
                <a:gd name="T61" fmla="*/ 0 h 8007"/>
                <a:gd name="T62" fmla="*/ 0 w 7118"/>
                <a:gd name="T63" fmla="*/ 0 h 8007"/>
                <a:gd name="T64" fmla="*/ 0 w 7118"/>
                <a:gd name="T65" fmla="*/ 0 h 8007"/>
                <a:gd name="T66" fmla="*/ 0 w 7118"/>
                <a:gd name="T67" fmla="*/ 0 h 8007"/>
                <a:gd name="T68" fmla="*/ 0 w 7118"/>
                <a:gd name="T69" fmla="*/ 0 h 800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7118" h="8007">
                  <a:moveTo>
                    <a:pt x="0" y="8007"/>
                  </a:moveTo>
                  <a:lnTo>
                    <a:pt x="0" y="7117"/>
                  </a:lnTo>
                  <a:lnTo>
                    <a:pt x="7118" y="7117"/>
                  </a:lnTo>
                  <a:lnTo>
                    <a:pt x="7118" y="8007"/>
                  </a:lnTo>
                  <a:lnTo>
                    <a:pt x="0" y="8007"/>
                  </a:lnTo>
                  <a:lnTo>
                    <a:pt x="5338" y="6228"/>
                  </a:lnTo>
                  <a:lnTo>
                    <a:pt x="5338" y="889"/>
                  </a:lnTo>
                  <a:lnTo>
                    <a:pt x="7118" y="889"/>
                  </a:lnTo>
                  <a:lnTo>
                    <a:pt x="7118" y="6228"/>
                  </a:lnTo>
                  <a:lnTo>
                    <a:pt x="5338" y="6228"/>
                  </a:lnTo>
                  <a:lnTo>
                    <a:pt x="0" y="8007"/>
                  </a:lnTo>
                  <a:lnTo>
                    <a:pt x="0" y="6228"/>
                  </a:lnTo>
                  <a:lnTo>
                    <a:pt x="0" y="889"/>
                  </a:lnTo>
                  <a:lnTo>
                    <a:pt x="1779" y="889"/>
                  </a:lnTo>
                  <a:lnTo>
                    <a:pt x="1779" y="6228"/>
                  </a:lnTo>
                  <a:lnTo>
                    <a:pt x="0" y="6228"/>
                  </a:lnTo>
                  <a:lnTo>
                    <a:pt x="0" y="8007"/>
                  </a:lnTo>
                  <a:lnTo>
                    <a:pt x="2669" y="5337"/>
                  </a:lnTo>
                  <a:lnTo>
                    <a:pt x="2669" y="0"/>
                  </a:lnTo>
                  <a:lnTo>
                    <a:pt x="4449" y="0"/>
                  </a:lnTo>
                  <a:lnTo>
                    <a:pt x="4449" y="5337"/>
                  </a:lnTo>
                  <a:lnTo>
                    <a:pt x="2669" y="5337"/>
                  </a:lnTo>
                  <a:lnTo>
                    <a:pt x="0" y="8007"/>
                  </a:lnTo>
                  <a:close/>
                </a:path>
              </a:pathLst>
            </a:custGeom>
            <a:solidFill>
              <a:srgbClr val="99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1033" name="Freeform 13">
              <a:extLst>
                <a:ext uri="{FF2B5EF4-FFF2-40B4-BE49-F238E27FC236}">
                  <a16:creationId xmlns:a16="http://schemas.microsoft.com/office/drawing/2014/main" id="{BC68EDF8-83A9-FA46-B3FF-8F904BA1AE0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9" y="2515"/>
              <a:ext cx="308" cy="311"/>
            </a:xfrm>
            <a:custGeom>
              <a:avLst/>
              <a:gdLst>
                <a:gd name="T0" fmla="*/ 0 w 4005"/>
                <a:gd name="T1" fmla="*/ 0 h 4043"/>
                <a:gd name="T2" fmla="*/ 0 w 4005"/>
                <a:gd name="T3" fmla="*/ 0 h 4043"/>
                <a:gd name="T4" fmla="*/ 0 w 4005"/>
                <a:gd name="T5" fmla="*/ 0 h 4043"/>
                <a:gd name="T6" fmla="*/ 0 w 4005"/>
                <a:gd name="T7" fmla="*/ 0 h 4043"/>
                <a:gd name="T8" fmla="*/ 0 w 4005"/>
                <a:gd name="T9" fmla="*/ 0 h 4043"/>
                <a:gd name="T10" fmla="*/ 0 w 4005"/>
                <a:gd name="T11" fmla="*/ 0 h 4043"/>
                <a:gd name="T12" fmla="*/ 0 w 4005"/>
                <a:gd name="T13" fmla="*/ 0 h 4043"/>
                <a:gd name="T14" fmla="*/ 0 w 4005"/>
                <a:gd name="T15" fmla="*/ 0 h 4043"/>
                <a:gd name="T16" fmla="*/ 0 w 4005"/>
                <a:gd name="T17" fmla="*/ 0 h 4043"/>
                <a:gd name="T18" fmla="*/ 0 w 4005"/>
                <a:gd name="T19" fmla="*/ 0 h 4043"/>
                <a:gd name="T20" fmla="*/ 0 w 4005"/>
                <a:gd name="T21" fmla="*/ 0 h 4043"/>
                <a:gd name="T22" fmla="*/ 0 w 4005"/>
                <a:gd name="T23" fmla="*/ 0 h 4043"/>
                <a:gd name="T24" fmla="*/ 0 w 4005"/>
                <a:gd name="T25" fmla="*/ 0 h 4043"/>
                <a:gd name="T26" fmla="*/ 0 w 4005"/>
                <a:gd name="T27" fmla="*/ 0 h 4043"/>
                <a:gd name="T28" fmla="*/ 0 w 4005"/>
                <a:gd name="T29" fmla="*/ 0 h 4043"/>
                <a:gd name="T30" fmla="*/ 0 w 4005"/>
                <a:gd name="T31" fmla="*/ 0 h 4043"/>
                <a:gd name="T32" fmla="*/ 0 w 4005"/>
                <a:gd name="T33" fmla="*/ 0 h 4043"/>
                <a:gd name="T34" fmla="*/ 0 w 4005"/>
                <a:gd name="T35" fmla="*/ 0 h 4043"/>
                <a:gd name="T36" fmla="*/ 0 w 4005"/>
                <a:gd name="T37" fmla="*/ 0 h 4043"/>
                <a:gd name="T38" fmla="*/ 0 w 4005"/>
                <a:gd name="T39" fmla="*/ 0 h 4043"/>
                <a:gd name="T40" fmla="*/ 0 w 4005"/>
                <a:gd name="T41" fmla="*/ 0 h 4043"/>
                <a:gd name="T42" fmla="*/ 0 w 4005"/>
                <a:gd name="T43" fmla="*/ 0 h 4043"/>
                <a:gd name="T44" fmla="*/ 0 w 4005"/>
                <a:gd name="T45" fmla="*/ 0 h 4043"/>
                <a:gd name="T46" fmla="*/ 0 w 4005"/>
                <a:gd name="T47" fmla="*/ 0 h 4043"/>
                <a:gd name="T48" fmla="*/ 0 w 4005"/>
                <a:gd name="T49" fmla="*/ 0 h 4043"/>
                <a:gd name="T50" fmla="*/ 0 w 4005"/>
                <a:gd name="T51" fmla="*/ 0 h 4043"/>
                <a:gd name="T52" fmla="*/ 0 w 4005"/>
                <a:gd name="T53" fmla="*/ 0 h 4043"/>
                <a:gd name="T54" fmla="*/ 0 w 4005"/>
                <a:gd name="T55" fmla="*/ 0 h 4043"/>
                <a:gd name="T56" fmla="*/ 0 w 4005"/>
                <a:gd name="T57" fmla="*/ 0 h 4043"/>
                <a:gd name="T58" fmla="*/ 0 w 4005"/>
                <a:gd name="T59" fmla="*/ 0 h 4043"/>
                <a:gd name="T60" fmla="*/ 0 w 4005"/>
                <a:gd name="T61" fmla="*/ 0 h 4043"/>
                <a:gd name="T62" fmla="*/ 0 w 4005"/>
                <a:gd name="T63" fmla="*/ 0 h 4043"/>
                <a:gd name="T64" fmla="*/ 0 w 4005"/>
                <a:gd name="T65" fmla="*/ 0 h 4043"/>
                <a:gd name="T66" fmla="*/ 0 w 4005"/>
                <a:gd name="T67" fmla="*/ 0 h 4043"/>
                <a:gd name="T68" fmla="*/ 0 w 4005"/>
                <a:gd name="T69" fmla="*/ 0 h 4043"/>
                <a:gd name="T70" fmla="*/ 0 w 4005"/>
                <a:gd name="T71" fmla="*/ 0 h 4043"/>
                <a:gd name="T72" fmla="*/ 0 w 4005"/>
                <a:gd name="T73" fmla="*/ 0 h 4043"/>
                <a:gd name="T74" fmla="*/ 0 w 4005"/>
                <a:gd name="T75" fmla="*/ 0 h 4043"/>
                <a:gd name="T76" fmla="*/ 0 w 4005"/>
                <a:gd name="T77" fmla="*/ 0 h 4043"/>
                <a:gd name="T78" fmla="*/ 0 w 4005"/>
                <a:gd name="T79" fmla="*/ 0 h 4043"/>
                <a:gd name="T80" fmla="*/ 0 w 4005"/>
                <a:gd name="T81" fmla="*/ 0 h 4043"/>
                <a:gd name="T82" fmla="*/ 0 w 4005"/>
                <a:gd name="T83" fmla="*/ 0 h 4043"/>
                <a:gd name="T84" fmla="*/ 0 w 4005"/>
                <a:gd name="T85" fmla="*/ 0 h 4043"/>
                <a:gd name="T86" fmla="*/ 0 w 4005"/>
                <a:gd name="T87" fmla="*/ 0 h 4043"/>
                <a:gd name="T88" fmla="*/ 0 w 4005"/>
                <a:gd name="T89" fmla="*/ 0 h 4043"/>
                <a:gd name="T90" fmla="*/ 0 w 4005"/>
                <a:gd name="T91" fmla="*/ 0 h 4043"/>
                <a:gd name="T92" fmla="*/ 0 w 4005"/>
                <a:gd name="T93" fmla="*/ 0 h 4043"/>
                <a:gd name="T94" fmla="*/ 0 w 4005"/>
                <a:gd name="T95" fmla="*/ 0 h 4043"/>
                <a:gd name="T96" fmla="*/ 0 w 4005"/>
                <a:gd name="T97" fmla="*/ 0 h 4043"/>
                <a:gd name="T98" fmla="*/ 0 w 4005"/>
                <a:gd name="T99" fmla="*/ 0 h 4043"/>
                <a:gd name="T100" fmla="*/ 0 w 4005"/>
                <a:gd name="T101" fmla="*/ 0 h 4043"/>
                <a:gd name="T102" fmla="*/ 0 w 4005"/>
                <a:gd name="T103" fmla="*/ 0 h 4043"/>
                <a:gd name="T104" fmla="*/ 0 w 4005"/>
                <a:gd name="T105" fmla="*/ 0 h 4043"/>
                <a:gd name="T106" fmla="*/ 0 w 4005"/>
                <a:gd name="T107" fmla="*/ 0 h 4043"/>
                <a:gd name="T108" fmla="*/ 0 w 4005"/>
                <a:gd name="T109" fmla="*/ 0 h 404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005" h="4043">
                  <a:moveTo>
                    <a:pt x="1207" y="2423"/>
                  </a:moveTo>
                  <a:lnTo>
                    <a:pt x="1210" y="2533"/>
                  </a:lnTo>
                  <a:lnTo>
                    <a:pt x="1219" y="2640"/>
                  </a:lnTo>
                  <a:lnTo>
                    <a:pt x="1236" y="2742"/>
                  </a:lnTo>
                  <a:lnTo>
                    <a:pt x="1261" y="2838"/>
                  </a:lnTo>
                  <a:lnTo>
                    <a:pt x="1295" y="2929"/>
                  </a:lnTo>
                  <a:lnTo>
                    <a:pt x="1339" y="3012"/>
                  </a:lnTo>
                  <a:lnTo>
                    <a:pt x="1395" y="3088"/>
                  </a:lnTo>
                  <a:lnTo>
                    <a:pt x="1462" y="3154"/>
                  </a:lnTo>
                  <a:lnTo>
                    <a:pt x="1542" y="3211"/>
                  </a:lnTo>
                  <a:lnTo>
                    <a:pt x="1635" y="3256"/>
                  </a:lnTo>
                  <a:lnTo>
                    <a:pt x="1744" y="3289"/>
                  </a:lnTo>
                  <a:lnTo>
                    <a:pt x="1868" y="3309"/>
                  </a:lnTo>
                  <a:lnTo>
                    <a:pt x="2008" y="3317"/>
                  </a:lnTo>
                  <a:lnTo>
                    <a:pt x="2147" y="3309"/>
                  </a:lnTo>
                  <a:lnTo>
                    <a:pt x="2271" y="3289"/>
                  </a:lnTo>
                  <a:lnTo>
                    <a:pt x="2379" y="3256"/>
                  </a:lnTo>
                  <a:lnTo>
                    <a:pt x="2471" y="3211"/>
                  </a:lnTo>
                  <a:lnTo>
                    <a:pt x="2551" y="3154"/>
                  </a:lnTo>
                  <a:lnTo>
                    <a:pt x="2616" y="3088"/>
                  </a:lnTo>
                  <a:lnTo>
                    <a:pt x="2671" y="3012"/>
                  </a:lnTo>
                  <a:lnTo>
                    <a:pt x="2714" y="2929"/>
                  </a:lnTo>
                  <a:lnTo>
                    <a:pt x="2747" y="2838"/>
                  </a:lnTo>
                  <a:lnTo>
                    <a:pt x="2771" y="2742"/>
                  </a:lnTo>
                  <a:lnTo>
                    <a:pt x="2787" y="2640"/>
                  </a:lnTo>
                  <a:lnTo>
                    <a:pt x="2796" y="2533"/>
                  </a:lnTo>
                  <a:lnTo>
                    <a:pt x="2798" y="2423"/>
                  </a:lnTo>
                  <a:lnTo>
                    <a:pt x="2798" y="0"/>
                  </a:lnTo>
                  <a:lnTo>
                    <a:pt x="4005" y="0"/>
                  </a:lnTo>
                  <a:lnTo>
                    <a:pt x="4005" y="2586"/>
                  </a:lnTo>
                  <a:lnTo>
                    <a:pt x="4002" y="2696"/>
                  </a:lnTo>
                  <a:lnTo>
                    <a:pt x="3992" y="2800"/>
                  </a:lnTo>
                  <a:lnTo>
                    <a:pt x="3977" y="2900"/>
                  </a:lnTo>
                  <a:lnTo>
                    <a:pt x="3955" y="2997"/>
                  </a:lnTo>
                  <a:lnTo>
                    <a:pt x="3929" y="3088"/>
                  </a:lnTo>
                  <a:lnTo>
                    <a:pt x="3895" y="3175"/>
                  </a:lnTo>
                  <a:lnTo>
                    <a:pt x="3857" y="3258"/>
                  </a:lnTo>
                  <a:lnTo>
                    <a:pt x="3811" y="3336"/>
                  </a:lnTo>
                  <a:lnTo>
                    <a:pt x="3761" y="3410"/>
                  </a:lnTo>
                  <a:lnTo>
                    <a:pt x="3705" y="3480"/>
                  </a:lnTo>
                  <a:lnTo>
                    <a:pt x="3645" y="3546"/>
                  </a:lnTo>
                  <a:lnTo>
                    <a:pt x="3578" y="3607"/>
                  </a:lnTo>
                  <a:lnTo>
                    <a:pt x="3507" y="3664"/>
                  </a:lnTo>
                  <a:lnTo>
                    <a:pt x="3430" y="3717"/>
                  </a:lnTo>
                  <a:lnTo>
                    <a:pt x="3349" y="3766"/>
                  </a:lnTo>
                  <a:lnTo>
                    <a:pt x="3262" y="3811"/>
                  </a:lnTo>
                  <a:lnTo>
                    <a:pt x="3171" y="3851"/>
                  </a:lnTo>
                  <a:lnTo>
                    <a:pt x="3074" y="3888"/>
                  </a:lnTo>
                  <a:lnTo>
                    <a:pt x="2973" y="3921"/>
                  </a:lnTo>
                  <a:lnTo>
                    <a:pt x="2867" y="3950"/>
                  </a:lnTo>
                  <a:lnTo>
                    <a:pt x="2757" y="3975"/>
                  </a:lnTo>
                  <a:lnTo>
                    <a:pt x="2643" y="3995"/>
                  </a:lnTo>
                  <a:lnTo>
                    <a:pt x="2524" y="4013"/>
                  </a:lnTo>
                  <a:lnTo>
                    <a:pt x="2401" y="4026"/>
                  </a:lnTo>
                  <a:lnTo>
                    <a:pt x="2274" y="4035"/>
                  </a:lnTo>
                  <a:lnTo>
                    <a:pt x="2143" y="4040"/>
                  </a:lnTo>
                  <a:lnTo>
                    <a:pt x="2008" y="4043"/>
                  </a:lnTo>
                  <a:lnTo>
                    <a:pt x="1877" y="4041"/>
                  </a:lnTo>
                  <a:lnTo>
                    <a:pt x="1751" y="4039"/>
                  </a:lnTo>
                  <a:lnTo>
                    <a:pt x="1627" y="4034"/>
                  </a:lnTo>
                  <a:lnTo>
                    <a:pt x="1508" y="4027"/>
                  </a:lnTo>
                  <a:lnTo>
                    <a:pt x="1393" y="4018"/>
                  </a:lnTo>
                  <a:lnTo>
                    <a:pt x="1282" y="4005"/>
                  </a:lnTo>
                  <a:lnTo>
                    <a:pt x="1174" y="3990"/>
                  </a:lnTo>
                  <a:lnTo>
                    <a:pt x="1071" y="3972"/>
                  </a:lnTo>
                  <a:lnTo>
                    <a:pt x="971" y="3950"/>
                  </a:lnTo>
                  <a:lnTo>
                    <a:pt x="876" y="3924"/>
                  </a:lnTo>
                  <a:lnTo>
                    <a:pt x="786" y="3895"/>
                  </a:lnTo>
                  <a:lnTo>
                    <a:pt x="700" y="3862"/>
                  </a:lnTo>
                  <a:lnTo>
                    <a:pt x="618" y="3823"/>
                  </a:lnTo>
                  <a:lnTo>
                    <a:pt x="541" y="3781"/>
                  </a:lnTo>
                  <a:lnTo>
                    <a:pt x="469" y="3734"/>
                  </a:lnTo>
                  <a:lnTo>
                    <a:pt x="402" y="3683"/>
                  </a:lnTo>
                  <a:lnTo>
                    <a:pt x="340" y="3625"/>
                  </a:lnTo>
                  <a:lnTo>
                    <a:pt x="282" y="3562"/>
                  </a:lnTo>
                  <a:lnTo>
                    <a:pt x="230" y="3494"/>
                  </a:lnTo>
                  <a:lnTo>
                    <a:pt x="182" y="3419"/>
                  </a:lnTo>
                  <a:lnTo>
                    <a:pt x="141" y="3339"/>
                  </a:lnTo>
                  <a:lnTo>
                    <a:pt x="104" y="3253"/>
                  </a:lnTo>
                  <a:lnTo>
                    <a:pt x="73" y="3159"/>
                  </a:lnTo>
                  <a:lnTo>
                    <a:pt x="47" y="3059"/>
                  </a:lnTo>
                  <a:lnTo>
                    <a:pt x="27" y="2952"/>
                  </a:lnTo>
                  <a:lnTo>
                    <a:pt x="13" y="2837"/>
                  </a:lnTo>
                  <a:lnTo>
                    <a:pt x="3" y="2715"/>
                  </a:lnTo>
                  <a:lnTo>
                    <a:pt x="0" y="2586"/>
                  </a:lnTo>
                  <a:lnTo>
                    <a:pt x="0" y="0"/>
                  </a:lnTo>
                  <a:lnTo>
                    <a:pt x="593" y="0"/>
                  </a:lnTo>
                  <a:lnTo>
                    <a:pt x="714" y="16"/>
                  </a:lnTo>
                  <a:lnTo>
                    <a:pt x="828" y="57"/>
                  </a:lnTo>
                  <a:lnTo>
                    <a:pt x="931" y="119"/>
                  </a:lnTo>
                  <a:lnTo>
                    <a:pt x="1021" y="201"/>
                  </a:lnTo>
                  <a:lnTo>
                    <a:pt x="1097" y="300"/>
                  </a:lnTo>
                  <a:lnTo>
                    <a:pt x="1153" y="413"/>
                  </a:lnTo>
                  <a:lnTo>
                    <a:pt x="1191" y="537"/>
                  </a:lnTo>
                  <a:lnTo>
                    <a:pt x="1207" y="671"/>
                  </a:lnTo>
                  <a:lnTo>
                    <a:pt x="1207" y="2423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1034" name="Freeform 14">
              <a:extLst>
                <a:ext uri="{FF2B5EF4-FFF2-40B4-BE49-F238E27FC236}">
                  <a16:creationId xmlns:a16="http://schemas.microsoft.com/office/drawing/2014/main" id="{BAC4A6CB-AAD4-BD47-A6EF-A9616814E119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" y="2515"/>
              <a:ext cx="298" cy="308"/>
            </a:xfrm>
            <a:custGeom>
              <a:avLst/>
              <a:gdLst>
                <a:gd name="T0" fmla="*/ 0 w 3875"/>
                <a:gd name="T1" fmla="*/ 0 h 4003"/>
                <a:gd name="T2" fmla="*/ 0 w 3875"/>
                <a:gd name="T3" fmla="*/ 0 h 4003"/>
                <a:gd name="T4" fmla="*/ 0 w 3875"/>
                <a:gd name="T5" fmla="*/ 0 h 4003"/>
                <a:gd name="T6" fmla="*/ 0 w 3875"/>
                <a:gd name="T7" fmla="*/ 0 h 4003"/>
                <a:gd name="T8" fmla="*/ 0 w 3875"/>
                <a:gd name="T9" fmla="*/ 0 h 4003"/>
                <a:gd name="T10" fmla="*/ 0 w 3875"/>
                <a:gd name="T11" fmla="*/ 0 h 4003"/>
                <a:gd name="T12" fmla="*/ 0 w 3875"/>
                <a:gd name="T13" fmla="*/ 0 h 4003"/>
                <a:gd name="T14" fmla="*/ 0 w 3875"/>
                <a:gd name="T15" fmla="*/ 0 h 4003"/>
                <a:gd name="T16" fmla="*/ 0 w 3875"/>
                <a:gd name="T17" fmla="*/ 0 h 4003"/>
                <a:gd name="T18" fmla="*/ 0 w 3875"/>
                <a:gd name="T19" fmla="*/ 0 h 4003"/>
                <a:gd name="T20" fmla="*/ 0 w 3875"/>
                <a:gd name="T21" fmla="*/ 0 h 4003"/>
                <a:gd name="T22" fmla="*/ 0 w 3875"/>
                <a:gd name="T23" fmla="*/ 0 h 4003"/>
                <a:gd name="T24" fmla="*/ 0 w 3875"/>
                <a:gd name="T25" fmla="*/ 0 h 4003"/>
                <a:gd name="T26" fmla="*/ 0 w 3875"/>
                <a:gd name="T27" fmla="*/ 0 h 4003"/>
                <a:gd name="T28" fmla="*/ 0 w 3875"/>
                <a:gd name="T29" fmla="*/ 0 h 4003"/>
                <a:gd name="T30" fmla="*/ 0 w 3875"/>
                <a:gd name="T31" fmla="*/ 0 h 4003"/>
                <a:gd name="T32" fmla="*/ 0 w 3875"/>
                <a:gd name="T33" fmla="*/ 0 h 4003"/>
                <a:gd name="T34" fmla="*/ 0 w 3875"/>
                <a:gd name="T35" fmla="*/ 0 h 4003"/>
                <a:gd name="T36" fmla="*/ 0 w 3875"/>
                <a:gd name="T37" fmla="*/ 0 h 4003"/>
                <a:gd name="T38" fmla="*/ 0 w 3875"/>
                <a:gd name="T39" fmla="*/ 0 h 4003"/>
                <a:gd name="T40" fmla="*/ 0 w 3875"/>
                <a:gd name="T41" fmla="*/ 0 h 4003"/>
                <a:gd name="T42" fmla="*/ 0 w 3875"/>
                <a:gd name="T43" fmla="*/ 0 h 4003"/>
                <a:gd name="T44" fmla="*/ 0 w 3875"/>
                <a:gd name="T45" fmla="*/ 0 h 4003"/>
                <a:gd name="T46" fmla="*/ 0 w 3875"/>
                <a:gd name="T47" fmla="*/ 0 h 4003"/>
                <a:gd name="T48" fmla="*/ 0 w 3875"/>
                <a:gd name="T49" fmla="*/ 0 h 4003"/>
                <a:gd name="T50" fmla="*/ 0 w 3875"/>
                <a:gd name="T51" fmla="*/ 0 h 4003"/>
                <a:gd name="T52" fmla="*/ 0 w 3875"/>
                <a:gd name="T53" fmla="*/ 0 h 4003"/>
                <a:gd name="T54" fmla="*/ 0 w 3875"/>
                <a:gd name="T55" fmla="*/ 0 h 4003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0" t="0" r="r" b="b"/>
              <a:pathLst>
                <a:path w="3875" h="4003">
                  <a:moveTo>
                    <a:pt x="2665" y="2444"/>
                  </a:moveTo>
                  <a:lnTo>
                    <a:pt x="1207" y="2444"/>
                  </a:lnTo>
                  <a:lnTo>
                    <a:pt x="1207" y="4003"/>
                  </a:lnTo>
                  <a:lnTo>
                    <a:pt x="0" y="4003"/>
                  </a:lnTo>
                  <a:lnTo>
                    <a:pt x="0" y="0"/>
                  </a:lnTo>
                  <a:lnTo>
                    <a:pt x="593" y="0"/>
                  </a:lnTo>
                  <a:lnTo>
                    <a:pt x="714" y="16"/>
                  </a:lnTo>
                  <a:lnTo>
                    <a:pt x="828" y="56"/>
                  </a:lnTo>
                  <a:lnTo>
                    <a:pt x="931" y="118"/>
                  </a:lnTo>
                  <a:lnTo>
                    <a:pt x="1022" y="199"/>
                  </a:lnTo>
                  <a:lnTo>
                    <a:pt x="1096" y="297"/>
                  </a:lnTo>
                  <a:lnTo>
                    <a:pt x="1153" y="409"/>
                  </a:lnTo>
                  <a:lnTo>
                    <a:pt x="1191" y="532"/>
                  </a:lnTo>
                  <a:lnTo>
                    <a:pt x="1207" y="665"/>
                  </a:lnTo>
                  <a:lnTo>
                    <a:pt x="1207" y="1557"/>
                  </a:lnTo>
                  <a:lnTo>
                    <a:pt x="2665" y="1557"/>
                  </a:lnTo>
                  <a:lnTo>
                    <a:pt x="2665" y="0"/>
                  </a:lnTo>
                  <a:lnTo>
                    <a:pt x="3875" y="0"/>
                  </a:lnTo>
                  <a:lnTo>
                    <a:pt x="3875" y="4003"/>
                  </a:lnTo>
                  <a:lnTo>
                    <a:pt x="2665" y="4003"/>
                  </a:lnTo>
                  <a:lnTo>
                    <a:pt x="2665" y="2444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1035" name="Freeform 15">
              <a:extLst>
                <a:ext uri="{FF2B5EF4-FFF2-40B4-BE49-F238E27FC236}">
                  <a16:creationId xmlns:a16="http://schemas.microsoft.com/office/drawing/2014/main" id="{32C8525C-F26D-414D-B99C-C74C375AC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2" y="2510"/>
              <a:ext cx="263" cy="316"/>
            </a:xfrm>
            <a:custGeom>
              <a:avLst/>
              <a:gdLst>
                <a:gd name="T0" fmla="*/ 0 w 3414"/>
                <a:gd name="T1" fmla="*/ 0 h 4107"/>
                <a:gd name="T2" fmla="*/ 0 w 3414"/>
                <a:gd name="T3" fmla="*/ 0 h 4107"/>
                <a:gd name="T4" fmla="*/ 0 w 3414"/>
                <a:gd name="T5" fmla="*/ 0 h 4107"/>
                <a:gd name="T6" fmla="*/ 0 w 3414"/>
                <a:gd name="T7" fmla="*/ 0 h 4107"/>
                <a:gd name="T8" fmla="*/ 0 w 3414"/>
                <a:gd name="T9" fmla="*/ 0 h 4107"/>
                <a:gd name="T10" fmla="*/ 0 w 3414"/>
                <a:gd name="T11" fmla="*/ 0 h 4107"/>
                <a:gd name="T12" fmla="*/ 0 w 3414"/>
                <a:gd name="T13" fmla="*/ 0 h 4107"/>
                <a:gd name="T14" fmla="*/ 0 w 3414"/>
                <a:gd name="T15" fmla="*/ 0 h 4107"/>
                <a:gd name="T16" fmla="*/ 0 w 3414"/>
                <a:gd name="T17" fmla="*/ 0 h 4107"/>
                <a:gd name="T18" fmla="*/ 0 w 3414"/>
                <a:gd name="T19" fmla="*/ 0 h 4107"/>
                <a:gd name="T20" fmla="*/ 0 w 3414"/>
                <a:gd name="T21" fmla="*/ 0 h 4107"/>
                <a:gd name="T22" fmla="*/ 0 w 3414"/>
                <a:gd name="T23" fmla="*/ 0 h 4107"/>
                <a:gd name="T24" fmla="*/ 0 w 3414"/>
                <a:gd name="T25" fmla="*/ 0 h 4107"/>
                <a:gd name="T26" fmla="*/ 0 w 3414"/>
                <a:gd name="T27" fmla="*/ 0 h 4107"/>
                <a:gd name="T28" fmla="*/ 0 w 3414"/>
                <a:gd name="T29" fmla="*/ 0 h 4107"/>
                <a:gd name="T30" fmla="*/ 0 w 3414"/>
                <a:gd name="T31" fmla="*/ 0 h 4107"/>
                <a:gd name="T32" fmla="*/ 0 w 3414"/>
                <a:gd name="T33" fmla="*/ 0 h 4107"/>
                <a:gd name="T34" fmla="*/ 0 w 3414"/>
                <a:gd name="T35" fmla="*/ 0 h 4107"/>
                <a:gd name="T36" fmla="*/ 0 w 3414"/>
                <a:gd name="T37" fmla="*/ 0 h 4107"/>
                <a:gd name="T38" fmla="*/ 0 w 3414"/>
                <a:gd name="T39" fmla="*/ 0 h 4107"/>
                <a:gd name="T40" fmla="*/ 0 w 3414"/>
                <a:gd name="T41" fmla="*/ 0 h 4107"/>
                <a:gd name="T42" fmla="*/ 0 w 3414"/>
                <a:gd name="T43" fmla="*/ 0 h 4107"/>
                <a:gd name="T44" fmla="*/ 0 w 3414"/>
                <a:gd name="T45" fmla="*/ 0 h 4107"/>
                <a:gd name="T46" fmla="*/ 0 w 3414"/>
                <a:gd name="T47" fmla="*/ 0 h 4107"/>
                <a:gd name="T48" fmla="*/ 0 w 3414"/>
                <a:gd name="T49" fmla="*/ 0 h 4107"/>
                <a:gd name="T50" fmla="*/ 0 w 3414"/>
                <a:gd name="T51" fmla="*/ 0 h 4107"/>
                <a:gd name="T52" fmla="*/ 0 w 3414"/>
                <a:gd name="T53" fmla="*/ 0 h 4107"/>
                <a:gd name="T54" fmla="*/ 0 w 3414"/>
                <a:gd name="T55" fmla="*/ 0 h 4107"/>
                <a:gd name="T56" fmla="*/ 0 w 3414"/>
                <a:gd name="T57" fmla="*/ 0 h 4107"/>
                <a:gd name="T58" fmla="*/ 0 w 3414"/>
                <a:gd name="T59" fmla="*/ 0 h 4107"/>
                <a:gd name="T60" fmla="*/ 0 w 3414"/>
                <a:gd name="T61" fmla="*/ 0 h 4107"/>
                <a:gd name="T62" fmla="*/ 0 w 3414"/>
                <a:gd name="T63" fmla="*/ 0 h 4107"/>
                <a:gd name="T64" fmla="*/ 0 w 3414"/>
                <a:gd name="T65" fmla="*/ 0 h 4107"/>
                <a:gd name="T66" fmla="*/ 0 w 3414"/>
                <a:gd name="T67" fmla="*/ 0 h 4107"/>
                <a:gd name="T68" fmla="*/ 0 w 3414"/>
                <a:gd name="T69" fmla="*/ 0 h 4107"/>
                <a:gd name="T70" fmla="*/ 0 w 3414"/>
                <a:gd name="T71" fmla="*/ 0 h 4107"/>
                <a:gd name="T72" fmla="*/ 0 w 3414"/>
                <a:gd name="T73" fmla="*/ 0 h 4107"/>
                <a:gd name="T74" fmla="*/ 0 w 3414"/>
                <a:gd name="T75" fmla="*/ 0 h 4107"/>
                <a:gd name="T76" fmla="*/ 0 w 3414"/>
                <a:gd name="T77" fmla="*/ 0 h 4107"/>
                <a:gd name="T78" fmla="*/ 0 w 3414"/>
                <a:gd name="T79" fmla="*/ 0 h 4107"/>
                <a:gd name="T80" fmla="*/ 0 w 3414"/>
                <a:gd name="T81" fmla="*/ 0 h 4107"/>
                <a:gd name="T82" fmla="*/ 0 w 3414"/>
                <a:gd name="T83" fmla="*/ 0 h 4107"/>
                <a:gd name="T84" fmla="*/ 0 w 3414"/>
                <a:gd name="T85" fmla="*/ 0 h 4107"/>
                <a:gd name="T86" fmla="*/ 0 w 3414"/>
                <a:gd name="T87" fmla="*/ 0 h 4107"/>
                <a:gd name="T88" fmla="*/ 0 w 3414"/>
                <a:gd name="T89" fmla="*/ 0 h 4107"/>
                <a:gd name="T90" fmla="*/ 0 w 3414"/>
                <a:gd name="T91" fmla="*/ 0 h 4107"/>
                <a:gd name="T92" fmla="*/ 0 w 3414"/>
                <a:gd name="T93" fmla="*/ 0 h 4107"/>
                <a:gd name="T94" fmla="*/ 0 w 3414"/>
                <a:gd name="T95" fmla="*/ 0 h 4107"/>
                <a:gd name="T96" fmla="*/ 0 w 3414"/>
                <a:gd name="T97" fmla="*/ 0 h 4107"/>
                <a:gd name="T98" fmla="*/ 0 w 3414"/>
                <a:gd name="T99" fmla="*/ 0 h 4107"/>
                <a:gd name="T100" fmla="*/ 0 w 3414"/>
                <a:gd name="T101" fmla="*/ 0 h 4107"/>
                <a:gd name="T102" fmla="*/ 0 w 3414"/>
                <a:gd name="T103" fmla="*/ 0 h 4107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3414" h="4107">
                  <a:moveTo>
                    <a:pt x="3414" y="822"/>
                  </a:moveTo>
                  <a:lnTo>
                    <a:pt x="3287" y="796"/>
                  </a:lnTo>
                  <a:lnTo>
                    <a:pt x="3153" y="772"/>
                  </a:lnTo>
                  <a:lnTo>
                    <a:pt x="3026" y="757"/>
                  </a:lnTo>
                  <a:lnTo>
                    <a:pt x="2904" y="748"/>
                  </a:lnTo>
                  <a:lnTo>
                    <a:pt x="2784" y="745"/>
                  </a:lnTo>
                  <a:lnTo>
                    <a:pt x="2668" y="747"/>
                  </a:lnTo>
                  <a:lnTo>
                    <a:pt x="2556" y="755"/>
                  </a:lnTo>
                  <a:lnTo>
                    <a:pt x="2448" y="768"/>
                  </a:lnTo>
                  <a:lnTo>
                    <a:pt x="2344" y="785"/>
                  </a:lnTo>
                  <a:lnTo>
                    <a:pt x="2244" y="809"/>
                  </a:lnTo>
                  <a:lnTo>
                    <a:pt x="2148" y="838"/>
                  </a:lnTo>
                  <a:lnTo>
                    <a:pt x="2058" y="872"/>
                  </a:lnTo>
                  <a:lnTo>
                    <a:pt x="1971" y="911"/>
                  </a:lnTo>
                  <a:lnTo>
                    <a:pt x="1890" y="956"/>
                  </a:lnTo>
                  <a:lnTo>
                    <a:pt x="1813" y="1006"/>
                  </a:lnTo>
                  <a:lnTo>
                    <a:pt x="1742" y="1063"/>
                  </a:lnTo>
                  <a:lnTo>
                    <a:pt x="1676" y="1125"/>
                  </a:lnTo>
                  <a:lnTo>
                    <a:pt x="1615" y="1192"/>
                  </a:lnTo>
                  <a:lnTo>
                    <a:pt x="1561" y="1265"/>
                  </a:lnTo>
                  <a:lnTo>
                    <a:pt x="1512" y="1343"/>
                  </a:lnTo>
                  <a:lnTo>
                    <a:pt x="1468" y="1427"/>
                  </a:lnTo>
                  <a:lnTo>
                    <a:pt x="1432" y="1518"/>
                  </a:lnTo>
                  <a:lnTo>
                    <a:pt x="1402" y="1613"/>
                  </a:lnTo>
                  <a:lnTo>
                    <a:pt x="1378" y="1714"/>
                  </a:lnTo>
                  <a:lnTo>
                    <a:pt x="1360" y="1821"/>
                  </a:lnTo>
                  <a:lnTo>
                    <a:pt x="1350" y="1934"/>
                  </a:lnTo>
                  <a:lnTo>
                    <a:pt x="1346" y="2053"/>
                  </a:lnTo>
                  <a:lnTo>
                    <a:pt x="1350" y="2175"/>
                  </a:lnTo>
                  <a:lnTo>
                    <a:pt x="1360" y="2290"/>
                  </a:lnTo>
                  <a:lnTo>
                    <a:pt x="1378" y="2399"/>
                  </a:lnTo>
                  <a:lnTo>
                    <a:pt x="1402" y="2501"/>
                  </a:lnTo>
                  <a:lnTo>
                    <a:pt x="1432" y="2598"/>
                  </a:lnTo>
                  <a:lnTo>
                    <a:pt x="1468" y="2689"/>
                  </a:lnTo>
                  <a:lnTo>
                    <a:pt x="1512" y="2774"/>
                  </a:lnTo>
                  <a:lnTo>
                    <a:pt x="1561" y="2852"/>
                  </a:lnTo>
                  <a:lnTo>
                    <a:pt x="1615" y="2925"/>
                  </a:lnTo>
                  <a:lnTo>
                    <a:pt x="1676" y="2992"/>
                  </a:lnTo>
                  <a:lnTo>
                    <a:pt x="1742" y="3053"/>
                  </a:lnTo>
                  <a:lnTo>
                    <a:pt x="1813" y="3108"/>
                  </a:lnTo>
                  <a:lnTo>
                    <a:pt x="1890" y="3157"/>
                  </a:lnTo>
                  <a:lnTo>
                    <a:pt x="1971" y="3202"/>
                  </a:lnTo>
                  <a:lnTo>
                    <a:pt x="2058" y="3241"/>
                  </a:lnTo>
                  <a:lnTo>
                    <a:pt x="2148" y="3274"/>
                  </a:lnTo>
                  <a:lnTo>
                    <a:pt x="2244" y="3301"/>
                  </a:lnTo>
                  <a:lnTo>
                    <a:pt x="2344" y="3324"/>
                  </a:lnTo>
                  <a:lnTo>
                    <a:pt x="2448" y="3340"/>
                  </a:lnTo>
                  <a:lnTo>
                    <a:pt x="2556" y="3353"/>
                  </a:lnTo>
                  <a:lnTo>
                    <a:pt x="2668" y="3360"/>
                  </a:lnTo>
                  <a:lnTo>
                    <a:pt x="2784" y="3361"/>
                  </a:lnTo>
                  <a:lnTo>
                    <a:pt x="2904" y="3358"/>
                  </a:lnTo>
                  <a:lnTo>
                    <a:pt x="3026" y="3350"/>
                  </a:lnTo>
                  <a:lnTo>
                    <a:pt x="3148" y="3333"/>
                  </a:lnTo>
                  <a:lnTo>
                    <a:pt x="3280" y="3308"/>
                  </a:lnTo>
                  <a:lnTo>
                    <a:pt x="3414" y="3278"/>
                  </a:lnTo>
                  <a:lnTo>
                    <a:pt x="3414" y="4004"/>
                  </a:lnTo>
                  <a:lnTo>
                    <a:pt x="3281" y="4024"/>
                  </a:lnTo>
                  <a:lnTo>
                    <a:pt x="3144" y="4045"/>
                  </a:lnTo>
                  <a:lnTo>
                    <a:pt x="3002" y="4062"/>
                  </a:lnTo>
                  <a:lnTo>
                    <a:pt x="2863" y="4079"/>
                  </a:lnTo>
                  <a:lnTo>
                    <a:pt x="2729" y="4092"/>
                  </a:lnTo>
                  <a:lnTo>
                    <a:pt x="2603" y="4101"/>
                  </a:lnTo>
                  <a:lnTo>
                    <a:pt x="2478" y="4105"/>
                  </a:lnTo>
                  <a:lnTo>
                    <a:pt x="2356" y="4107"/>
                  </a:lnTo>
                  <a:lnTo>
                    <a:pt x="2236" y="4103"/>
                  </a:lnTo>
                  <a:lnTo>
                    <a:pt x="2118" y="4095"/>
                  </a:lnTo>
                  <a:lnTo>
                    <a:pt x="2004" y="4084"/>
                  </a:lnTo>
                  <a:lnTo>
                    <a:pt x="1891" y="4068"/>
                  </a:lnTo>
                  <a:lnTo>
                    <a:pt x="1781" y="4049"/>
                  </a:lnTo>
                  <a:lnTo>
                    <a:pt x="1674" y="4026"/>
                  </a:lnTo>
                  <a:lnTo>
                    <a:pt x="1570" y="4000"/>
                  </a:lnTo>
                  <a:lnTo>
                    <a:pt x="1468" y="3969"/>
                  </a:lnTo>
                  <a:lnTo>
                    <a:pt x="1369" y="3936"/>
                  </a:lnTo>
                  <a:lnTo>
                    <a:pt x="1273" y="3898"/>
                  </a:lnTo>
                  <a:lnTo>
                    <a:pt x="1181" y="3858"/>
                  </a:lnTo>
                  <a:lnTo>
                    <a:pt x="1090" y="3813"/>
                  </a:lnTo>
                  <a:lnTo>
                    <a:pt x="1004" y="3766"/>
                  </a:lnTo>
                  <a:lnTo>
                    <a:pt x="919" y="3716"/>
                  </a:lnTo>
                  <a:lnTo>
                    <a:pt x="839" y="3662"/>
                  </a:lnTo>
                  <a:lnTo>
                    <a:pt x="762" y="3606"/>
                  </a:lnTo>
                  <a:lnTo>
                    <a:pt x="688" y="3546"/>
                  </a:lnTo>
                  <a:lnTo>
                    <a:pt x="617" y="3483"/>
                  </a:lnTo>
                  <a:lnTo>
                    <a:pt x="550" y="3419"/>
                  </a:lnTo>
                  <a:lnTo>
                    <a:pt x="486" y="3351"/>
                  </a:lnTo>
                  <a:lnTo>
                    <a:pt x="427" y="3280"/>
                  </a:lnTo>
                  <a:lnTo>
                    <a:pt x="370" y="3207"/>
                  </a:lnTo>
                  <a:lnTo>
                    <a:pt x="318" y="3132"/>
                  </a:lnTo>
                  <a:lnTo>
                    <a:pt x="268" y="3054"/>
                  </a:lnTo>
                  <a:lnTo>
                    <a:pt x="224" y="2972"/>
                  </a:lnTo>
                  <a:lnTo>
                    <a:pt x="183" y="2890"/>
                  </a:lnTo>
                  <a:lnTo>
                    <a:pt x="146" y="2805"/>
                  </a:lnTo>
                  <a:lnTo>
                    <a:pt x="113" y="2717"/>
                  </a:lnTo>
                  <a:lnTo>
                    <a:pt x="83" y="2628"/>
                  </a:lnTo>
                  <a:lnTo>
                    <a:pt x="59" y="2537"/>
                  </a:lnTo>
                  <a:lnTo>
                    <a:pt x="38" y="2444"/>
                  </a:lnTo>
                  <a:lnTo>
                    <a:pt x="22" y="2348"/>
                  </a:lnTo>
                  <a:lnTo>
                    <a:pt x="10" y="2252"/>
                  </a:lnTo>
                  <a:lnTo>
                    <a:pt x="2" y="2153"/>
                  </a:lnTo>
                  <a:lnTo>
                    <a:pt x="0" y="2053"/>
                  </a:lnTo>
                  <a:lnTo>
                    <a:pt x="2" y="1952"/>
                  </a:lnTo>
                  <a:lnTo>
                    <a:pt x="10" y="1854"/>
                  </a:lnTo>
                  <a:lnTo>
                    <a:pt x="22" y="1757"/>
                  </a:lnTo>
                  <a:lnTo>
                    <a:pt x="38" y="1662"/>
                  </a:lnTo>
                  <a:lnTo>
                    <a:pt x="59" y="1569"/>
                  </a:lnTo>
                  <a:lnTo>
                    <a:pt x="83" y="1477"/>
                  </a:lnTo>
                  <a:lnTo>
                    <a:pt x="113" y="1388"/>
                  </a:lnTo>
                  <a:lnTo>
                    <a:pt x="146" y="1302"/>
                  </a:lnTo>
                  <a:lnTo>
                    <a:pt x="183" y="1216"/>
                  </a:lnTo>
                  <a:lnTo>
                    <a:pt x="224" y="1133"/>
                  </a:lnTo>
                  <a:lnTo>
                    <a:pt x="268" y="1053"/>
                  </a:lnTo>
                  <a:lnTo>
                    <a:pt x="318" y="975"/>
                  </a:lnTo>
                  <a:lnTo>
                    <a:pt x="370" y="899"/>
                  </a:lnTo>
                  <a:lnTo>
                    <a:pt x="427" y="826"/>
                  </a:lnTo>
                  <a:lnTo>
                    <a:pt x="486" y="756"/>
                  </a:lnTo>
                  <a:lnTo>
                    <a:pt x="550" y="688"/>
                  </a:lnTo>
                  <a:lnTo>
                    <a:pt x="617" y="622"/>
                  </a:lnTo>
                  <a:lnTo>
                    <a:pt x="688" y="560"/>
                  </a:lnTo>
                  <a:lnTo>
                    <a:pt x="762" y="501"/>
                  </a:lnTo>
                  <a:lnTo>
                    <a:pt x="839" y="444"/>
                  </a:lnTo>
                  <a:lnTo>
                    <a:pt x="919" y="391"/>
                  </a:lnTo>
                  <a:lnTo>
                    <a:pt x="1004" y="340"/>
                  </a:lnTo>
                  <a:lnTo>
                    <a:pt x="1090" y="293"/>
                  </a:lnTo>
                  <a:lnTo>
                    <a:pt x="1181" y="249"/>
                  </a:lnTo>
                  <a:lnTo>
                    <a:pt x="1273" y="208"/>
                  </a:lnTo>
                  <a:lnTo>
                    <a:pt x="1369" y="171"/>
                  </a:lnTo>
                  <a:lnTo>
                    <a:pt x="1468" y="137"/>
                  </a:lnTo>
                  <a:lnTo>
                    <a:pt x="1570" y="107"/>
                  </a:lnTo>
                  <a:lnTo>
                    <a:pt x="1674" y="80"/>
                  </a:lnTo>
                  <a:lnTo>
                    <a:pt x="1781" y="56"/>
                  </a:lnTo>
                  <a:lnTo>
                    <a:pt x="1891" y="38"/>
                  </a:lnTo>
                  <a:lnTo>
                    <a:pt x="2004" y="23"/>
                  </a:lnTo>
                  <a:lnTo>
                    <a:pt x="2118" y="10"/>
                  </a:lnTo>
                  <a:lnTo>
                    <a:pt x="2236" y="3"/>
                  </a:lnTo>
                  <a:lnTo>
                    <a:pt x="2356" y="0"/>
                  </a:lnTo>
                  <a:lnTo>
                    <a:pt x="2478" y="0"/>
                  </a:lnTo>
                  <a:lnTo>
                    <a:pt x="2603" y="5"/>
                  </a:lnTo>
                  <a:lnTo>
                    <a:pt x="2729" y="14"/>
                  </a:lnTo>
                  <a:lnTo>
                    <a:pt x="2863" y="27"/>
                  </a:lnTo>
                  <a:lnTo>
                    <a:pt x="3002" y="43"/>
                  </a:lnTo>
                  <a:lnTo>
                    <a:pt x="3144" y="62"/>
                  </a:lnTo>
                  <a:lnTo>
                    <a:pt x="3281" y="82"/>
                  </a:lnTo>
                  <a:lnTo>
                    <a:pt x="3414" y="103"/>
                  </a:lnTo>
                  <a:lnTo>
                    <a:pt x="3414" y="822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  <p:sp>
          <p:nvSpPr>
            <p:cNvPr id="1036" name="Freeform 16">
              <a:extLst>
                <a:ext uri="{FF2B5EF4-FFF2-40B4-BE49-F238E27FC236}">
                  <a16:creationId xmlns:a16="http://schemas.microsoft.com/office/drawing/2014/main" id="{3199C3B4-F9D1-224D-AEE7-1135621B3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1" y="2515"/>
              <a:ext cx="327" cy="308"/>
            </a:xfrm>
            <a:custGeom>
              <a:avLst/>
              <a:gdLst>
                <a:gd name="T0" fmla="*/ 0 w 4252"/>
                <a:gd name="T1" fmla="*/ 0 h 4003"/>
                <a:gd name="T2" fmla="*/ 0 w 4252"/>
                <a:gd name="T3" fmla="*/ 0 h 4003"/>
                <a:gd name="T4" fmla="*/ 0 w 4252"/>
                <a:gd name="T5" fmla="*/ 0 h 4003"/>
                <a:gd name="T6" fmla="*/ 0 w 4252"/>
                <a:gd name="T7" fmla="*/ 0 h 4003"/>
                <a:gd name="T8" fmla="*/ 0 w 4252"/>
                <a:gd name="T9" fmla="*/ 0 h 4003"/>
                <a:gd name="T10" fmla="*/ 0 w 4252"/>
                <a:gd name="T11" fmla="*/ 0 h 4003"/>
                <a:gd name="T12" fmla="*/ 0 w 4252"/>
                <a:gd name="T13" fmla="*/ 0 h 4003"/>
                <a:gd name="T14" fmla="*/ 0 w 4252"/>
                <a:gd name="T15" fmla="*/ 0 h 4003"/>
                <a:gd name="T16" fmla="*/ 0 w 4252"/>
                <a:gd name="T17" fmla="*/ 0 h 4003"/>
                <a:gd name="T18" fmla="*/ 0 w 4252"/>
                <a:gd name="T19" fmla="*/ 0 h 4003"/>
                <a:gd name="T20" fmla="*/ 0 w 4252"/>
                <a:gd name="T21" fmla="*/ 0 h 4003"/>
                <a:gd name="T22" fmla="*/ 0 w 4252"/>
                <a:gd name="T23" fmla="*/ 0 h 4003"/>
                <a:gd name="T24" fmla="*/ 0 w 4252"/>
                <a:gd name="T25" fmla="*/ 0 h 4003"/>
                <a:gd name="T26" fmla="*/ 0 w 4252"/>
                <a:gd name="T27" fmla="*/ 0 h 4003"/>
                <a:gd name="T28" fmla="*/ 0 w 4252"/>
                <a:gd name="T29" fmla="*/ 0 h 4003"/>
                <a:gd name="T30" fmla="*/ 0 w 4252"/>
                <a:gd name="T31" fmla="*/ 0 h 4003"/>
                <a:gd name="T32" fmla="*/ 0 w 4252"/>
                <a:gd name="T33" fmla="*/ 0 h 4003"/>
                <a:gd name="T34" fmla="*/ 0 w 4252"/>
                <a:gd name="T35" fmla="*/ 0 h 4003"/>
                <a:gd name="T36" fmla="*/ 0 w 4252"/>
                <a:gd name="T37" fmla="*/ 0 h 4003"/>
                <a:gd name="T38" fmla="*/ 0 w 4252"/>
                <a:gd name="T39" fmla="*/ 0 h 4003"/>
                <a:gd name="T40" fmla="*/ 0 w 4252"/>
                <a:gd name="T41" fmla="*/ 0 h 4003"/>
                <a:gd name="T42" fmla="*/ 0 w 4252"/>
                <a:gd name="T43" fmla="*/ 0 h 4003"/>
                <a:gd name="T44" fmla="*/ 0 w 4252"/>
                <a:gd name="T45" fmla="*/ 0 h 4003"/>
                <a:gd name="T46" fmla="*/ 0 w 4252"/>
                <a:gd name="T47" fmla="*/ 0 h 4003"/>
                <a:gd name="T48" fmla="*/ 0 w 4252"/>
                <a:gd name="T49" fmla="*/ 0 h 4003"/>
                <a:gd name="T50" fmla="*/ 0 w 4252"/>
                <a:gd name="T51" fmla="*/ 0 h 4003"/>
                <a:gd name="T52" fmla="*/ 0 w 4252"/>
                <a:gd name="T53" fmla="*/ 0 h 4003"/>
                <a:gd name="T54" fmla="*/ 0 w 4252"/>
                <a:gd name="T55" fmla="*/ 0 h 4003"/>
                <a:gd name="T56" fmla="*/ 0 w 4252"/>
                <a:gd name="T57" fmla="*/ 0 h 4003"/>
                <a:gd name="T58" fmla="*/ 0 w 4252"/>
                <a:gd name="T59" fmla="*/ 0 h 4003"/>
                <a:gd name="T60" fmla="*/ 0 w 4252"/>
                <a:gd name="T61" fmla="*/ 0 h 4003"/>
                <a:gd name="T62" fmla="*/ 0 w 4252"/>
                <a:gd name="T63" fmla="*/ 0 h 400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4252" h="4003">
                  <a:moveTo>
                    <a:pt x="2124" y="2733"/>
                  </a:moveTo>
                  <a:lnTo>
                    <a:pt x="1104" y="1297"/>
                  </a:lnTo>
                  <a:lnTo>
                    <a:pt x="1104" y="4003"/>
                  </a:lnTo>
                  <a:lnTo>
                    <a:pt x="0" y="4003"/>
                  </a:lnTo>
                  <a:lnTo>
                    <a:pt x="0" y="1"/>
                  </a:lnTo>
                  <a:lnTo>
                    <a:pt x="923" y="0"/>
                  </a:lnTo>
                  <a:lnTo>
                    <a:pt x="1071" y="23"/>
                  </a:lnTo>
                  <a:lnTo>
                    <a:pt x="1207" y="82"/>
                  </a:lnTo>
                  <a:lnTo>
                    <a:pt x="1324" y="172"/>
                  </a:lnTo>
                  <a:lnTo>
                    <a:pt x="1420" y="289"/>
                  </a:lnTo>
                  <a:lnTo>
                    <a:pt x="2125" y="1341"/>
                  </a:lnTo>
                  <a:lnTo>
                    <a:pt x="2831" y="289"/>
                  </a:lnTo>
                  <a:lnTo>
                    <a:pt x="2926" y="172"/>
                  </a:lnTo>
                  <a:lnTo>
                    <a:pt x="3045" y="82"/>
                  </a:lnTo>
                  <a:lnTo>
                    <a:pt x="3179" y="23"/>
                  </a:lnTo>
                  <a:lnTo>
                    <a:pt x="3328" y="0"/>
                  </a:lnTo>
                  <a:lnTo>
                    <a:pt x="4252" y="1"/>
                  </a:lnTo>
                  <a:lnTo>
                    <a:pt x="4252" y="4003"/>
                  </a:lnTo>
                  <a:lnTo>
                    <a:pt x="3148" y="4003"/>
                  </a:lnTo>
                  <a:lnTo>
                    <a:pt x="3148" y="1297"/>
                  </a:lnTo>
                  <a:lnTo>
                    <a:pt x="2124" y="2733"/>
                  </a:lnTo>
                  <a:close/>
                </a:path>
              </a:pathLst>
            </a:custGeom>
            <a:solidFill>
              <a:srgbClr val="000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311673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40" r:id="rId7"/>
    <p:sldLayoutId id="2147483768" r:id="rId8"/>
    <p:sldLayoutId id="2147483773" r:id="rId9"/>
    <p:sldLayoutId id="2147483900" r:id="rId10"/>
    <p:sldLayoutId id="2147483913" r:id="rId11"/>
    <p:sldLayoutId id="2147483916" r:id="rId12"/>
    <p:sldLayoutId id="2147483944" r:id="rId13"/>
    <p:sldLayoutId id="2147483949" r:id="rId14"/>
    <p:sldLayoutId id="2147483950" r:id="rId15"/>
    <p:sldLayoutId id="2147483951" r:id="rId16"/>
    <p:sldLayoutId id="2147483952" r:id="rId17"/>
    <p:sldLayoutId id="2147483953" r:id="rId1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267" b="1" kern="1200">
          <a:solidFill>
            <a:schemeClr val="tx1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  <a:cs typeface="MS PGothic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  <a:cs typeface="MS PGothic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  <a:cs typeface="MS PGothic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MS PGothic" panose="020B0600070205080204" pitchFamily="34" charset="-128"/>
          <a:cs typeface="MS PGothic" charset="0"/>
        </a:defRPr>
      </a:lvl5pPr>
      <a:lvl6pPr marL="457189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377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566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754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594" indent="-228594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685783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1142971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1600160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2057349" indent="-228594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2656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72816"/>
            <a:ext cx="10972800" cy="43533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14539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93B0D-3BB8-4B52-B51B-A162A7D32BD5}" type="datetime1">
              <a:rPr lang="en-GB" smtClean="0"/>
              <a:t>14/06/2022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35200" y="6356351"/>
            <a:ext cx="549298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6411" y="6356351"/>
            <a:ext cx="15499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2858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hf sldNum="0" hdr="0" ftr="0" dt="0"/>
  <p:txStyles>
    <p:titleStyle>
      <a:lvl1pPr algn="l" defTabSz="1219170" rtl="0" eaLnBrk="1" latinLnBrk="0" hangingPunct="1">
        <a:spcBef>
          <a:spcPct val="0"/>
        </a:spcBef>
        <a:buNone/>
        <a:defRPr sz="4267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lnSpc>
          <a:spcPct val="140000"/>
        </a:lnSpc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9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100000"/>
        </a:lnSpc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Title Placeholder 1">
            <a:extLst>
              <a:ext uri="{FF2B5EF4-FFF2-40B4-BE49-F238E27FC236}">
                <a16:creationId xmlns:a16="http://schemas.microsoft.com/office/drawing/2014/main" id="{F8A97ABB-AA9C-CA41-9A28-9DF8F6FB4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88925"/>
            <a:ext cx="11491384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96259" name="Text Placeholder 2">
            <a:extLst>
              <a:ext uri="{FF2B5EF4-FFF2-40B4-BE49-F238E27FC236}">
                <a16:creationId xmlns:a16="http://schemas.microsoft.com/office/drawing/2014/main" id="{43DD9DFE-C007-D142-A5DA-BA6A19DCD2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198564"/>
            <a:ext cx="11491384" cy="472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7B261D-D090-7E4D-9E29-F4CDC542C0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859433" y="6465888"/>
            <a:ext cx="13208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defTabSz="457200" eaLnBrk="1" hangingPunct="1">
              <a:defRPr sz="1000">
                <a:solidFill>
                  <a:srgbClr val="E49FCA"/>
                </a:solidFill>
                <a:latin typeface="Arial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0C0FCB5A-CBDB-2B48-B937-228A56338447}" type="datetime1">
              <a:rPr lang="en-US"/>
              <a:pPr>
                <a:defRPr/>
              </a:pPr>
              <a:t>6/14/22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57F54D-98B5-BE4A-B1B3-216254819E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97033" y="6465888"/>
            <a:ext cx="38608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eaLnBrk="1" hangingPunct="1">
              <a:defRPr sz="1000">
                <a:solidFill>
                  <a:srgbClr val="E49FCA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/>
              <a:t>Presented by: Oliver Sartor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BD4EB1-B61A-AE4C-8DC8-CE5179C373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81833" y="6465888"/>
            <a:ext cx="508000" cy="3048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 eaLnBrk="1" hangingPunct="1">
              <a:defRPr sz="1000">
                <a:solidFill>
                  <a:srgbClr val="E49FCA"/>
                </a:solidFill>
                <a:latin typeface="Arial" charset="0"/>
                <a:ea typeface="MS PGothic" charset="0"/>
                <a:cs typeface="MS PGothic" charset="0"/>
              </a:defRPr>
            </a:lvl1pPr>
          </a:lstStyle>
          <a:p>
            <a:pPr>
              <a:defRPr/>
            </a:pPr>
            <a:fld id="{B762EA17-DCE7-EF44-8C21-BE4FB03496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060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bg1"/>
          </a:solidFill>
          <a:latin typeface="Arial"/>
          <a:ea typeface="MS PGothic" panose="020B0600070205080204" pitchFamily="34" charset="-128"/>
          <a:cs typeface="MS PGothic" charset="0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MS PGothic" panose="020B0600070205080204" pitchFamily="34" charset="-128"/>
          <a:cs typeface="MS PGothic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MS PGothic" panose="020B0600070205080204" pitchFamily="34" charset="-128"/>
          <a:cs typeface="MS PGothic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MS PGothic" panose="020B0600070205080204" pitchFamily="34" charset="-128"/>
          <a:cs typeface="MS PGothic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MS PGothic" panose="020B0600070205080204" pitchFamily="34" charset="-128"/>
          <a:cs typeface="MS PGothic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4200" b="1">
          <a:solidFill>
            <a:srgbClr val="AAC9E6"/>
          </a:solidFill>
          <a:latin typeface="News Gothic MT" pitchFamily="80" charset="0"/>
          <a:ea typeface="ＭＳ Ｐゴシック" pitchFamily="80" charset="-128"/>
          <a:cs typeface="ＭＳ Ｐゴシック" pitchFamily="80" charset="-128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4200" b="1">
          <a:solidFill>
            <a:srgbClr val="AAC9E6"/>
          </a:solidFill>
          <a:latin typeface="News Gothic MT" pitchFamily="80" charset="0"/>
          <a:ea typeface="ＭＳ Ｐゴシック" pitchFamily="80" charset="-128"/>
          <a:cs typeface="ＭＳ Ｐゴシック" pitchFamily="80" charset="-128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4200" b="1">
          <a:solidFill>
            <a:srgbClr val="AAC9E6"/>
          </a:solidFill>
          <a:latin typeface="News Gothic MT" pitchFamily="80" charset="0"/>
          <a:ea typeface="ＭＳ Ｐゴシック" pitchFamily="80" charset="-128"/>
          <a:cs typeface="ＭＳ Ｐゴシック" pitchFamily="80" charset="-128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4200" b="1">
          <a:solidFill>
            <a:srgbClr val="AAC9E6"/>
          </a:solidFill>
          <a:latin typeface="News Gothic MT" pitchFamily="80" charset="0"/>
          <a:ea typeface="ＭＳ Ｐゴシック" pitchFamily="80" charset="-128"/>
          <a:cs typeface="ＭＳ Ｐゴシック" pitchFamily="80" charset="-128"/>
        </a:defRPr>
      </a:lvl9pPr>
    </p:titleStyle>
    <p:bodyStyle>
      <a:lvl1pPr marL="266700" indent="-266700" algn="l" defTabSz="457200" rtl="0" eaLnBrk="0" fontAlgn="base" hangingPunct="0"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bg1"/>
          </a:solidFill>
          <a:latin typeface="Arial"/>
          <a:ea typeface="MS PGothic" panose="020B0600070205080204" pitchFamily="34" charset="-128"/>
          <a:cs typeface="MS PGothic" charset="0"/>
        </a:defRPr>
      </a:lvl1pPr>
      <a:lvl2pPr marL="625475" indent="-285750" algn="l" defTabSz="457200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bg1"/>
          </a:solidFill>
          <a:latin typeface="Arial"/>
          <a:ea typeface="MS PGothic" panose="020B0600070205080204" pitchFamily="34" charset="-128"/>
          <a:cs typeface="MS PGothic" charset="0"/>
        </a:defRPr>
      </a:lvl2pPr>
      <a:lvl3pPr marL="898525" indent="-228600" algn="l" defTabSz="457200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Arial"/>
          <a:ea typeface="ヒラギノ角ゴ Pro W3" charset="-128"/>
          <a:cs typeface="ヒラギノ角ゴ Pro W3" charset="0"/>
        </a:defRPr>
      </a:lvl3pPr>
      <a:lvl4pPr marL="1165225" indent="-228600" algn="l" defTabSz="457200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–"/>
        <a:defRPr sz="1200" kern="1200">
          <a:solidFill>
            <a:schemeClr val="bg1"/>
          </a:solidFill>
          <a:latin typeface="Arial"/>
          <a:ea typeface="ヒラギノ角ゴ Pro W3" charset="-128"/>
          <a:cs typeface="ヒラギノ角ゴ Pro W3" charset="0"/>
        </a:defRPr>
      </a:lvl4pPr>
      <a:lvl5pPr marL="1431925" indent="-228600" algn="l" defTabSz="457200" rtl="0" eaLnBrk="0" fontAlgn="base" hangingPunct="0">
        <a:spcBef>
          <a:spcPts val="500"/>
        </a:spcBef>
        <a:spcAft>
          <a:spcPct val="0"/>
        </a:spcAft>
        <a:buFont typeface="Arial" panose="020B0604020202020204" pitchFamily="34" charset="0"/>
        <a:buChar char="»"/>
        <a:defRPr sz="1200" kern="1200">
          <a:solidFill>
            <a:schemeClr val="bg1"/>
          </a:solidFill>
          <a:latin typeface="Arial"/>
          <a:ea typeface="ヒラギノ角ゴ Pro W3" charset="-128"/>
          <a:cs typeface="ヒラギノ角ゴ Pro W3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31927" y="365125"/>
            <a:ext cx="1152814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1927" y="1825625"/>
            <a:ext cx="11528146" cy="39615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2572A24-23B4-3A42-A6B7-5E78B25C5C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274560" y="6257925"/>
            <a:ext cx="3393439" cy="6000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en-US" sz="800" b="1" smtClean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PRESENTED BY:</a:t>
            </a:r>
            <a:r>
              <a:rPr lang="en-US" sz="1400" b="0" dirty="0"/>
              <a:t> Kim N. Chi</a:t>
            </a:r>
          </a:p>
        </p:txBody>
      </p:sp>
    </p:spTree>
    <p:extLst>
      <p:ext uri="{BB962C8B-B14F-4D97-AF65-F5344CB8AC3E}">
        <p14:creationId xmlns:p14="http://schemas.microsoft.com/office/powerpoint/2010/main" val="3448099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894" r:id="rId4"/>
    <p:sldLayoutId id="2147483895" r:id="rId5"/>
    <p:sldLayoutId id="2147483896" r:id="rId6"/>
    <p:sldLayoutId id="2147483897" r:id="rId7"/>
    <p:sldLayoutId id="2147483898" r:id="rId8"/>
    <p:sldLayoutId id="2147483899" r:id="rId9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0" i="0" kern="1200" baseline="0">
          <a:solidFill>
            <a:schemeClr val="bg1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b="0" i="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4.x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clinicaltrials.gov/ct2/show/NCT02952534" TargetMode="External"/><Relationship Id="rId7" Type="http://schemas.openxmlformats.org/officeDocument/2006/relationships/hyperlink" Target="https://clinicaltrials.gov/ct2/show/NCT02854436" TargetMode="External"/><Relationship Id="rId2" Type="http://schemas.openxmlformats.org/officeDocument/2006/relationships/hyperlink" Target="https://www.fda.gov/drugs/drug-approvals-and-databases/fda-approves-olaparib-hrr-gene-mutated-metastatic-castration-resistant-prostate-cancer" TargetMode="Externa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s://clinicaltrials.gov/ct2/show/NCT03148795" TargetMode="External"/><Relationship Id="rId5" Type="http://schemas.openxmlformats.org/officeDocument/2006/relationships/hyperlink" Target="https://www.fda.gov/drugs/fda-grants-accelerated-approval-rucaparib-brca-mutated-metastatic-castration-resistant-prostate" TargetMode="External"/><Relationship Id="rId4" Type="http://schemas.openxmlformats.org/officeDocument/2006/relationships/hyperlink" Target="https://clinicaltrials.gov/ct2/show/NCT02975934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2">
            <a:extLst>
              <a:ext uri="{FF2B5EF4-FFF2-40B4-BE49-F238E27FC236}">
                <a16:creationId xmlns:a16="http://schemas.microsoft.com/office/drawing/2014/main" id="{BD0C8A52-FDFF-F344-85B6-F90ED86324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8118" y="2133600"/>
            <a:ext cx="10595764" cy="1295400"/>
          </a:xfrm>
        </p:spPr>
        <p:txBody>
          <a:bodyPr vert="horz" wrap="square" lIns="90488" tIns="44451" rIns="90488" bIns="44451" numCol="1" anchor="b" anchorCtr="1" compatLnSpc="1">
            <a:prstTxWarp prst="textNoShape">
              <a:avLst/>
            </a:prstTxWarp>
          </a:bodyPr>
          <a:lstStyle/>
          <a:p>
            <a:br>
              <a:rPr lang="en-GB" altLang="en-US" sz="4000" dirty="0"/>
            </a:br>
            <a:br>
              <a:rPr lang="en-US" sz="4000" dirty="0"/>
            </a:br>
            <a:br>
              <a:rPr lang="en-CA" sz="4000" dirty="0"/>
            </a:br>
            <a:r>
              <a:rPr lang="en-GB" sz="4000" dirty="0">
                <a:latin typeface="Arial" panose="020B0604020202020204" pitchFamily="34" charset="0"/>
                <a:ea typeface="Times New Roman" panose="02020603050405020304" pitchFamily="18" charset="0"/>
              </a:rPr>
              <a:t>Opening the door for </a:t>
            </a:r>
            <a:r>
              <a:rPr lang="en-GB" sz="4000" dirty="0" err="1">
                <a:latin typeface="Arial" panose="020B0604020202020204" pitchFamily="34" charset="0"/>
                <a:ea typeface="Times New Roman" panose="02020603050405020304" pitchFamily="18" charset="0"/>
              </a:rPr>
              <a:t>PARPi</a:t>
            </a:r>
            <a:r>
              <a:rPr lang="en-GB" sz="4000" dirty="0">
                <a:latin typeface="Arial" panose="020B0604020202020204" pitchFamily="34" charset="0"/>
                <a:ea typeface="Times New Roman" panose="02020603050405020304" pitchFamily="18" charset="0"/>
              </a:rPr>
              <a:t> treatment: </a:t>
            </a:r>
            <a:br>
              <a:rPr lang="en-GB" sz="4000" dirty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GB" sz="4000" dirty="0">
                <a:latin typeface="Arial" panose="020B0604020202020204" pitchFamily="34" charset="0"/>
                <a:ea typeface="Times New Roman" panose="02020603050405020304" pitchFamily="18" charset="0"/>
              </a:rPr>
              <a:t>What lies ahead? </a:t>
            </a:r>
            <a:br>
              <a:rPr lang="en-CA" sz="4000" dirty="0"/>
            </a:br>
            <a:br>
              <a:rPr lang="en-CA" sz="4000" dirty="0"/>
            </a:br>
            <a:endParaRPr lang="en-GB" altLang="fr-FR" sz="4000" dirty="0"/>
          </a:p>
        </p:txBody>
      </p:sp>
      <p:sp>
        <p:nvSpPr>
          <p:cNvPr id="69634" name="Rectangle 3">
            <a:extLst>
              <a:ext uri="{FF2B5EF4-FFF2-40B4-BE49-F238E27FC236}">
                <a16:creationId xmlns:a16="http://schemas.microsoft.com/office/drawing/2014/main" id="{CA8EEC8C-0A4B-DB4B-BCF7-713ECCF9A9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9088" y="2070815"/>
            <a:ext cx="6400800" cy="1874837"/>
          </a:xfrm>
        </p:spPr>
        <p:txBody>
          <a:bodyPr/>
          <a:lstStyle/>
          <a:p>
            <a:pPr eaLnBrk="1" hangingPunct="1">
              <a:lnSpc>
                <a:spcPct val="70000"/>
              </a:lnSpc>
            </a:pPr>
            <a:endParaRPr lang="en-GB" altLang="en-US" sz="3900" dirty="0"/>
          </a:p>
          <a:p>
            <a:pPr eaLnBrk="1" hangingPunct="1">
              <a:lnSpc>
                <a:spcPct val="70000"/>
              </a:lnSpc>
            </a:pPr>
            <a:r>
              <a:rPr lang="en-GB" altLang="en-US" sz="2800" dirty="0"/>
              <a:t>Fred Saad MD FRCS </a:t>
            </a:r>
          </a:p>
          <a:p>
            <a:pPr eaLnBrk="1" hangingPunct="1">
              <a:lnSpc>
                <a:spcPct val="70000"/>
              </a:lnSpc>
              <a:spcBef>
                <a:spcPts val="800"/>
              </a:spcBef>
            </a:pPr>
            <a:r>
              <a:rPr lang="en-GB" altLang="en-US" sz="1400" dirty="0"/>
              <a:t>Professor and Chairman of Urology</a:t>
            </a:r>
          </a:p>
          <a:p>
            <a:pPr eaLnBrk="1" hangingPunct="1">
              <a:lnSpc>
                <a:spcPct val="70000"/>
              </a:lnSpc>
              <a:spcBef>
                <a:spcPts val="800"/>
              </a:spcBef>
            </a:pPr>
            <a:r>
              <a:rPr lang="en-GB" altLang="en-US" sz="1400" dirty="0"/>
              <a:t>Director of GU Oncology</a:t>
            </a:r>
          </a:p>
          <a:p>
            <a:pPr eaLnBrk="1" hangingPunct="1">
              <a:lnSpc>
                <a:spcPct val="70000"/>
              </a:lnSpc>
              <a:spcBef>
                <a:spcPts val="800"/>
              </a:spcBef>
            </a:pPr>
            <a:r>
              <a:rPr lang="en-GB" altLang="en-US" sz="1400" dirty="0"/>
              <a:t>Raymond Garneau Chair in Prostate Cancer</a:t>
            </a:r>
          </a:p>
          <a:p>
            <a:pPr eaLnBrk="1" hangingPunct="1">
              <a:lnSpc>
                <a:spcPct val="70000"/>
              </a:lnSpc>
              <a:spcBef>
                <a:spcPts val="800"/>
              </a:spcBef>
            </a:pPr>
            <a:r>
              <a:rPr lang="en-GB" altLang="en-US" sz="1400" dirty="0"/>
              <a:t>University of Montreal Hospital Center</a:t>
            </a:r>
          </a:p>
          <a:p>
            <a:pPr eaLnBrk="1" hangingPunct="1">
              <a:lnSpc>
                <a:spcPct val="70000"/>
              </a:lnSpc>
              <a:spcBef>
                <a:spcPts val="800"/>
              </a:spcBef>
            </a:pPr>
            <a:r>
              <a:rPr lang="en-GB" altLang="en-US" sz="1400" dirty="0"/>
              <a:t>Montreal, QC, Canada</a:t>
            </a:r>
          </a:p>
          <a:p>
            <a:pPr eaLnBrk="1" hangingPunct="1">
              <a:lnSpc>
                <a:spcPct val="70000"/>
              </a:lnSpc>
            </a:pPr>
            <a:endParaRPr lang="en-GB" altLang="en-US" sz="2100" dirty="0"/>
          </a:p>
        </p:txBody>
      </p:sp>
      <p:pic>
        <p:nvPicPr>
          <p:cNvPr id="4" name="Picture 4" descr="UdeM01HR">
            <a:extLst>
              <a:ext uri="{FF2B5EF4-FFF2-40B4-BE49-F238E27FC236}">
                <a16:creationId xmlns:a16="http://schemas.microsoft.com/office/drawing/2014/main" id="{FE8C335A-5D72-BC46-BF9A-341758AC15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6041" y="4531293"/>
            <a:ext cx="3190049" cy="2162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110609_se96k_nouveau-chum-projection_sn635">
            <a:extLst>
              <a:ext uri="{FF2B5EF4-FFF2-40B4-BE49-F238E27FC236}">
                <a16:creationId xmlns:a16="http://schemas.microsoft.com/office/drawing/2014/main" id="{FA0D65C3-777F-C04F-9CCE-21AB1E9E4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95600" y="4527637"/>
            <a:ext cx="3812141" cy="2143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86891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E305073-B211-4FF0-9BAA-ED5770027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813" y="160158"/>
            <a:ext cx="10515600" cy="912932"/>
          </a:xfrm>
        </p:spPr>
        <p:txBody>
          <a:bodyPr>
            <a:normAutofit/>
          </a:bodyPr>
          <a:lstStyle/>
          <a:p>
            <a:r>
              <a:rPr lang="en-US" sz="2800" dirty="0" err="1"/>
              <a:t>PROfound</a:t>
            </a:r>
            <a:r>
              <a:rPr lang="en-US" sz="2800" dirty="0"/>
              <a:t> Secondary Endpoint: Significant Improvement in </a:t>
            </a:r>
            <a:r>
              <a:rPr lang="en-GB" sz="2800" dirty="0"/>
              <a:t>OS </a:t>
            </a:r>
            <a:r>
              <a:rPr lang="en-US" sz="2800" dirty="0"/>
              <a:t>in </a:t>
            </a:r>
            <a:r>
              <a:rPr lang="en-GB" sz="2800" dirty="0" err="1"/>
              <a:t>mCRPC</a:t>
            </a:r>
            <a:r>
              <a:rPr lang="en-GB" sz="2800" dirty="0"/>
              <a:t> with BRCA1/2 or ATM Mutations </a:t>
            </a:r>
            <a:r>
              <a:rPr lang="en-US" sz="2800" dirty="0"/>
              <a:t>(Cohort A</a:t>
            </a:r>
            <a:r>
              <a:rPr lang="en-GB" sz="2800" dirty="0"/>
              <a:t>)</a:t>
            </a:r>
            <a:endParaRPr lang="en-GB" sz="4000" dirty="0"/>
          </a:p>
        </p:txBody>
      </p:sp>
      <p:sp>
        <p:nvSpPr>
          <p:cNvPr id="1409" name="TextBox 1408">
            <a:extLst>
              <a:ext uri="{FF2B5EF4-FFF2-40B4-BE49-F238E27FC236}">
                <a16:creationId xmlns:a16="http://schemas.microsoft.com/office/drawing/2014/main" id="{8007BB3E-9292-4D5E-8221-B492A65EA01C}"/>
              </a:ext>
            </a:extLst>
          </p:cNvPr>
          <p:cNvSpPr txBox="1"/>
          <p:nvPr/>
        </p:nvSpPr>
        <p:spPr>
          <a:xfrm>
            <a:off x="259411" y="1797938"/>
            <a:ext cx="5536961" cy="318100"/>
          </a:xfrm>
          <a:prstGeom prst="rect">
            <a:avLst/>
          </a:prstGeom>
          <a:solidFill>
            <a:srgbClr val="1C1948"/>
          </a:solidFill>
        </p:spPr>
        <p:txBody>
          <a:bodyPr wrap="square" rtlCol="0">
            <a:noAutofit/>
          </a:bodyPr>
          <a:lstStyle/>
          <a:p>
            <a:pPr marL="0" marR="0" lvl="0" indent="0" algn="ctr" defTabSz="9143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67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rPr>
              <a:t>Cohort 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250933" y="2227828"/>
            <a:ext cx="5510502" cy="3666517"/>
            <a:chOff x="422946" y="2209718"/>
            <a:chExt cx="5510502" cy="3666517"/>
          </a:xfrm>
        </p:grpSpPr>
        <p:sp>
          <p:nvSpPr>
            <p:cNvPr id="1411" name="TextBox 1410">
              <a:extLst>
                <a:ext uri="{FF2B5EF4-FFF2-40B4-BE49-F238E27FC236}">
                  <a16:creationId xmlns:a16="http://schemas.microsoft.com/office/drawing/2014/main" id="{4E4D11F6-2A86-4508-A917-7AB7053F21FA}"/>
                </a:ext>
              </a:extLst>
            </p:cNvPr>
            <p:cNvSpPr txBox="1"/>
            <p:nvPr/>
          </p:nvSpPr>
          <p:spPr>
            <a:xfrm>
              <a:off x="5051456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30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12" name="TextBox 1411">
              <a:extLst>
                <a:ext uri="{FF2B5EF4-FFF2-40B4-BE49-F238E27FC236}">
                  <a16:creationId xmlns:a16="http://schemas.microsoft.com/office/drawing/2014/main" id="{B3C30BCD-ED62-429C-A52D-1DA361EAAE8C}"/>
                </a:ext>
              </a:extLst>
            </p:cNvPr>
            <p:cNvSpPr txBox="1"/>
            <p:nvPr/>
          </p:nvSpPr>
          <p:spPr>
            <a:xfrm>
              <a:off x="5323635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32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13" name="TextBox 1412">
              <a:extLst>
                <a:ext uri="{FF2B5EF4-FFF2-40B4-BE49-F238E27FC236}">
                  <a16:creationId xmlns:a16="http://schemas.microsoft.com/office/drawing/2014/main" id="{79402218-3D4A-441D-94A2-E07319E1CB0C}"/>
                </a:ext>
              </a:extLst>
            </p:cNvPr>
            <p:cNvSpPr txBox="1"/>
            <p:nvPr/>
          </p:nvSpPr>
          <p:spPr>
            <a:xfrm>
              <a:off x="4779277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28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14" name="TextBox 1413">
              <a:extLst>
                <a:ext uri="{FF2B5EF4-FFF2-40B4-BE49-F238E27FC236}">
                  <a16:creationId xmlns:a16="http://schemas.microsoft.com/office/drawing/2014/main" id="{1956308A-6214-4974-A3CB-6AB0CC75059E}"/>
                </a:ext>
              </a:extLst>
            </p:cNvPr>
            <p:cNvSpPr txBox="1"/>
            <p:nvPr/>
          </p:nvSpPr>
          <p:spPr>
            <a:xfrm>
              <a:off x="4507099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26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415" name="Straight Connector 1414">
              <a:extLst>
                <a:ext uri="{FF2B5EF4-FFF2-40B4-BE49-F238E27FC236}">
                  <a16:creationId xmlns:a16="http://schemas.microsoft.com/office/drawing/2014/main" id="{83865F96-8E1E-40A5-B70D-62C896502F4C}"/>
                </a:ext>
              </a:extLst>
            </p:cNvPr>
            <p:cNvCxnSpPr>
              <a:cxnSpLocks/>
            </p:cNvCxnSpPr>
            <p:nvPr/>
          </p:nvCxnSpPr>
          <p:spPr>
            <a:xfrm>
              <a:off x="1035325" y="3641015"/>
              <a:ext cx="4728399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416" name="Freeform 5">
              <a:extLst>
                <a:ext uri="{FF2B5EF4-FFF2-40B4-BE49-F238E27FC236}">
                  <a16:creationId xmlns:a16="http://schemas.microsoft.com/office/drawing/2014/main" id="{8B47DF50-038C-4AB8-8B00-C204434F4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7844" y="2292955"/>
              <a:ext cx="4631287" cy="2696152"/>
            </a:xfrm>
            <a:custGeom>
              <a:avLst/>
              <a:gdLst>
                <a:gd name="T0" fmla="*/ 0 w 2575"/>
                <a:gd name="T1" fmla="*/ 0 h 1537"/>
                <a:gd name="T2" fmla="*/ 0 w 2575"/>
                <a:gd name="T3" fmla="*/ 1537 h 1537"/>
                <a:gd name="T4" fmla="*/ 2575 w 2575"/>
                <a:gd name="T5" fmla="*/ 153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5" h="1537">
                  <a:moveTo>
                    <a:pt x="0" y="0"/>
                  </a:moveTo>
                  <a:lnTo>
                    <a:pt x="0" y="1537"/>
                  </a:lnTo>
                  <a:lnTo>
                    <a:pt x="2575" y="1537"/>
                  </a:lnTo>
                </a:path>
              </a:pathLst>
            </a:custGeom>
            <a:noFill/>
            <a:ln w="1905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7" name="Line 6">
              <a:extLst>
                <a:ext uri="{FF2B5EF4-FFF2-40B4-BE49-F238E27FC236}">
                  <a16:creationId xmlns:a16="http://schemas.microsoft.com/office/drawing/2014/main" id="{BEA1BFD7-243C-42AC-A423-632A38F6AA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325" y="2296463"/>
              <a:ext cx="10251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8" name="Line 8">
              <a:extLst>
                <a:ext uri="{FF2B5EF4-FFF2-40B4-BE49-F238E27FC236}">
                  <a16:creationId xmlns:a16="http://schemas.microsoft.com/office/drawing/2014/main" id="{48706224-B54F-475C-8630-9117512411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325" y="2836746"/>
              <a:ext cx="10251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19" name="Line 10">
              <a:extLst>
                <a:ext uri="{FF2B5EF4-FFF2-40B4-BE49-F238E27FC236}">
                  <a16:creationId xmlns:a16="http://schemas.microsoft.com/office/drawing/2014/main" id="{07AA03FE-9470-4942-8814-8A3CAACF9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325" y="3373521"/>
              <a:ext cx="10251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0" name="Line 12">
              <a:extLst>
                <a:ext uri="{FF2B5EF4-FFF2-40B4-BE49-F238E27FC236}">
                  <a16:creationId xmlns:a16="http://schemas.microsoft.com/office/drawing/2014/main" id="{61D1FF66-4B74-4C6E-B119-F1470F9847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325" y="3910295"/>
              <a:ext cx="10251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1" name="Line 14">
              <a:extLst>
                <a:ext uri="{FF2B5EF4-FFF2-40B4-BE49-F238E27FC236}">
                  <a16:creationId xmlns:a16="http://schemas.microsoft.com/office/drawing/2014/main" id="{D371CCA3-4AB1-44E0-A34F-4DF82BED95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325" y="4448824"/>
              <a:ext cx="10251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2" name="Line 16">
              <a:extLst>
                <a:ext uri="{FF2B5EF4-FFF2-40B4-BE49-F238E27FC236}">
                  <a16:creationId xmlns:a16="http://schemas.microsoft.com/office/drawing/2014/main" id="{AD103A66-CC15-40E6-9979-BADCEFA276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5325" y="4989107"/>
              <a:ext cx="10251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3" name="Line 17">
              <a:extLst>
                <a:ext uri="{FF2B5EF4-FFF2-40B4-BE49-F238E27FC236}">
                  <a16:creationId xmlns:a16="http://schemas.microsoft.com/office/drawing/2014/main" id="{3B6407D5-0FBB-433C-825D-F16348E77F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37844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4" name="Line 20">
              <a:extLst>
                <a:ext uri="{FF2B5EF4-FFF2-40B4-BE49-F238E27FC236}">
                  <a16:creationId xmlns:a16="http://schemas.microsoft.com/office/drawing/2014/main" id="{DE185E02-8E4C-4C01-B75B-7EDA53CBF0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3156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5" name="Line 22">
              <a:extLst>
                <a:ext uri="{FF2B5EF4-FFF2-40B4-BE49-F238E27FC236}">
                  <a16:creationId xmlns:a16="http://schemas.microsoft.com/office/drawing/2014/main" id="{09DB054F-7B89-4CCF-B82D-FC88D1800F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0812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6" name="Line 24">
              <a:extLst>
                <a:ext uri="{FF2B5EF4-FFF2-40B4-BE49-F238E27FC236}">
                  <a16:creationId xmlns:a16="http://schemas.microsoft.com/office/drawing/2014/main" id="{2F16613E-FAF7-4105-91BA-BD20AD2FB4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3364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7" name="Line 26">
              <a:extLst>
                <a:ext uri="{FF2B5EF4-FFF2-40B4-BE49-F238E27FC236}">
                  <a16:creationId xmlns:a16="http://schemas.microsoft.com/office/drawing/2014/main" id="{87CCC865-5D9A-4DD4-881D-B1773F28A1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5916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8" name="Line 28">
              <a:extLst>
                <a:ext uri="{FF2B5EF4-FFF2-40B4-BE49-F238E27FC236}">
                  <a16:creationId xmlns:a16="http://schemas.microsoft.com/office/drawing/2014/main" id="{67E2589E-6E2D-468E-8B5E-00667014C5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08468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29" name="Line 30">
              <a:extLst>
                <a:ext uri="{FF2B5EF4-FFF2-40B4-BE49-F238E27FC236}">
                  <a16:creationId xmlns:a16="http://schemas.microsoft.com/office/drawing/2014/main" id="{80128CF6-8C73-4409-AE0C-DF3A1D8F50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1020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0" name="Line 32">
              <a:extLst>
                <a:ext uri="{FF2B5EF4-FFF2-40B4-BE49-F238E27FC236}">
                  <a16:creationId xmlns:a16="http://schemas.microsoft.com/office/drawing/2014/main" id="{01A911F8-CA4A-4EDE-8EB6-B61E2C8D4B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53572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1" name="Line 34">
              <a:extLst>
                <a:ext uri="{FF2B5EF4-FFF2-40B4-BE49-F238E27FC236}">
                  <a16:creationId xmlns:a16="http://schemas.microsoft.com/office/drawing/2014/main" id="{D60BACB5-5A55-4CF0-A459-1602F30C9A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6124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2" name="Line 36">
              <a:extLst>
                <a:ext uri="{FF2B5EF4-FFF2-40B4-BE49-F238E27FC236}">
                  <a16:creationId xmlns:a16="http://schemas.microsoft.com/office/drawing/2014/main" id="{9622C504-2F45-427A-8B0A-469FB706D0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98676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3" name="Line 38">
              <a:extLst>
                <a:ext uri="{FF2B5EF4-FFF2-40B4-BE49-F238E27FC236}">
                  <a16:creationId xmlns:a16="http://schemas.microsoft.com/office/drawing/2014/main" id="{526A1163-0D71-4EAE-97F9-21EF821A9D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71224" y="4989107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4" name="Line 18">
              <a:extLst>
                <a:ext uri="{FF2B5EF4-FFF2-40B4-BE49-F238E27FC236}">
                  <a16:creationId xmlns:a16="http://schemas.microsoft.com/office/drawing/2014/main" id="{F67A5FDA-6F78-4E22-BA7A-76C20FC39F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396" y="4989695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5" name="Line 18">
              <a:extLst>
                <a:ext uri="{FF2B5EF4-FFF2-40B4-BE49-F238E27FC236}">
                  <a16:creationId xmlns:a16="http://schemas.microsoft.com/office/drawing/2014/main" id="{577BC052-52BB-436D-8D5A-C4ABF7DCEE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2948" y="4990872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6" name="Line 18">
              <a:extLst>
                <a:ext uri="{FF2B5EF4-FFF2-40B4-BE49-F238E27FC236}">
                  <a16:creationId xmlns:a16="http://schemas.microsoft.com/office/drawing/2014/main" id="{7753106D-2005-4AD1-A41B-9D634BA147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5500" y="4992050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7" name="Line 18">
              <a:extLst>
                <a:ext uri="{FF2B5EF4-FFF2-40B4-BE49-F238E27FC236}">
                  <a16:creationId xmlns:a16="http://schemas.microsoft.com/office/drawing/2014/main" id="{E305C1A2-CCED-4992-BD26-EC8A15576B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8052" y="4993228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8" name="Line 18">
              <a:extLst>
                <a:ext uri="{FF2B5EF4-FFF2-40B4-BE49-F238E27FC236}">
                  <a16:creationId xmlns:a16="http://schemas.microsoft.com/office/drawing/2014/main" id="{F4E5387D-19C9-46D6-A7C2-EA5CDCB34A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0604" y="4993816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9" name="Line 18">
              <a:extLst>
                <a:ext uri="{FF2B5EF4-FFF2-40B4-BE49-F238E27FC236}">
                  <a16:creationId xmlns:a16="http://schemas.microsoft.com/office/drawing/2014/main" id="{D9A7BF55-89A0-403D-B823-7441F1E5DC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5708" y="4995584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0" name="Line 18">
              <a:extLst>
                <a:ext uri="{FF2B5EF4-FFF2-40B4-BE49-F238E27FC236}">
                  <a16:creationId xmlns:a16="http://schemas.microsoft.com/office/drawing/2014/main" id="{467044B7-C572-463A-9A9E-742173B2FC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8260" y="4996172"/>
              <a:ext cx="0" cy="999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41" name="TextBox 1440">
              <a:extLst>
                <a:ext uri="{FF2B5EF4-FFF2-40B4-BE49-F238E27FC236}">
                  <a16:creationId xmlns:a16="http://schemas.microsoft.com/office/drawing/2014/main" id="{9A2E8906-9C6A-40AE-BC34-38F724709904}"/>
                </a:ext>
              </a:extLst>
            </p:cNvPr>
            <p:cNvSpPr txBox="1"/>
            <p:nvPr/>
          </p:nvSpPr>
          <p:spPr>
            <a:xfrm>
              <a:off x="968776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2" name="TextBox 1441">
              <a:extLst>
                <a:ext uri="{FF2B5EF4-FFF2-40B4-BE49-F238E27FC236}">
                  <a16:creationId xmlns:a16="http://schemas.microsoft.com/office/drawing/2014/main" id="{EDEAFAD8-9308-441F-98E5-46691FF71963}"/>
                </a:ext>
              </a:extLst>
            </p:cNvPr>
            <p:cNvSpPr txBox="1"/>
            <p:nvPr/>
          </p:nvSpPr>
          <p:spPr>
            <a:xfrm>
              <a:off x="1240954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3" name="TextBox 1442">
              <a:extLst>
                <a:ext uri="{FF2B5EF4-FFF2-40B4-BE49-F238E27FC236}">
                  <a16:creationId xmlns:a16="http://schemas.microsoft.com/office/drawing/2014/main" id="{A256D378-CC4A-4B27-9219-9F53DAF48AF0}"/>
                </a:ext>
              </a:extLst>
            </p:cNvPr>
            <p:cNvSpPr txBox="1"/>
            <p:nvPr/>
          </p:nvSpPr>
          <p:spPr>
            <a:xfrm>
              <a:off x="1513133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4" name="TextBox 1443">
              <a:extLst>
                <a:ext uri="{FF2B5EF4-FFF2-40B4-BE49-F238E27FC236}">
                  <a16:creationId xmlns:a16="http://schemas.microsoft.com/office/drawing/2014/main" id="{1DAED19B-39C7-41E8-8C94-220C960F5572}"/>
                </a:ext>
              </a:extLst>
            </p:cNvPr>
            <p:cNvSpPr txBox="1"/>
            <p:nvPr/>
          </p:nvSpPr>
          <p:spPr>
            <a:xfrm>
              <a:off x="1785312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6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5" name="TextBox 1444">
              <a:extLst>
                <a:ext uri="{FF2B5EF4-FFF2-40B4-BE49-F238E27FC236}">
                  <a16:creationId xmlns:a16="http://schemas.microsoft.com/office/drawing/2014/main" id="{54C882A8-A10C-46C7-A006-8EDDE96531B1}"/>
                </a:ext>
              </a:extLst>
            </p:cNvPr>
            <p:cNvSpPr txBox="1"/>
            <p:nvPr/>
          </p:nvSpPr>
          <p:spPr>
            <a:xfrm>
              <a:off x="2057490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8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6" name="TextBox 1445">
              <a:extLst>
                <a:ext uri="{FF2B5EF4-FFF2-40B4-BE49-F238E27FC236}">
                  <a16:creationId xmlns:a16="http://schemas.microsoft.com/office/drawing/2014/main" id="{F9FF17C5-8BB8-4EB3-AC24-8684C0A53DE5}"/>
                </a:ext>
              </a:extLst>
            </p:cNvPr>
            <p:cNvSpPr txBox="1"/>
            <p:nvPr/>
          </p:nvSpPr>
          <p:spPr>
            <a:xfrm>
              <a:off x="2329669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7" name="TextBox 1446">
              <a:extLst>
                <a:ext uri="{FF2B5EF4-FFF2-40B4-BE49-F238E27FC236}">
                  <a16:creationId xmlns:a16="http://schemas.microsoft.com/office/drawing/2014/main" id="{C865F2E8-111B-400C-8B7D-E864513B5684}"/>
                </a:ext>
              </a:extLst>
            </p:cNvPr>
            <p:cNvSpPr txBox="1"/>
            <p:nvPr/>
          </p:nvSpPr>
          <p:spPr>
            <a:xfrm>
              <a:off x="2601848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8" name="TextBox 1447">
              <a:extLst>
                <a:ext uri="{FF2B5EF4-FFF2-40B4-BE49-F238E27FC236}">
                  <a16:creationId xmlns:a16="http://schemas.microsoft.com/office/drawing/2014/main" id="{46389C78-1E1E-404B-BED5-29B7B775F923}"/>
                </a:ext>
              </a:extLst>
            </p:cNvPr>
            <p:cNvSpPr txBox="1"/>
            <p:nvPr/>
          </p:nvSpPr>
          <p:spPr>
            <a:xfrm>
              <a:off x="2874026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49" name="TextBox 1448">
              <a:extLst>
                <a:ext uri="{FF2B5EF4-FFF2-40B4-BE49-F238E27FC236}">
                  <a16:creationId xmlns:a16="http://schemas.microsoft.com/office/drawing/2014/main" id="{B01146B4-6B91-4EC6-B1EB-CE87BDF54D43}"/>
                </a:ext>
              </a:extLst>
            </p:cNvPr>
            <p:cNvSpPr txBox="1"/>
            <p:nvPr/>
          </p:nvSpPr>
          <p:spPr>
            <a:xfrm>
              <a:off x="3146205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16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0" name="TextBox 1449">
              <a:extLst>
                <a:ext uri="{FF2B5EF4-FFF2-40B4-BE49-F238E27FC236}">
                  <a16:creationId xmlns:a16="http://schemas.microsoft.com/office/drawing/2014/main" id="{B066D194-BEF9-451F-9FBC-BEB8D877D4E4}"/>
                </a:ext>
              </a:extLst>
            </p:cNvPr>
            <p:cNvSpPr txBox="1"/>
            <p:nvPr/>
          </p:nvSpPr>
          <p:spPr>
            <a:xfrm>
              <a:off x="3418384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18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1" name="TextBox 1450">
              <a:extLst>
                <a:ext uri="{FF2B5EF4-FFF2-40B4-BE49-F238E27FC236}">
                  <a16:creationId xmlns:a16="http://schemas.microsoft.com/office/drawing/2014/main" id="{5164F9C8-B95D-4A2C-8AD8-AAB4BD9ED119}"/>
                </a:ext>
              </a:extLst>
            </p:cNvPr>
            <p:cNvSpPr txBox="1"/>
            <p:nvPr/>
          </p:nvSpPr>
          <p:spPr>
            <a:xfrm>
              <a:off x="3690563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2" name="TextBox 1451">
              <a:extLst>
                <a:ext uri="{FF2B5EF4-FFF2-40B4-BE49-F238E27FC236}">
                  <a16:creationId xmlns:a16="http://schemas.microsoft.com/office/drawing/2014/main" id="{10D0D939-992A-4E68-BCB7-783EDB999A6D}"/>
                </a:ext>
              </a:extLst>
            </p:cNvPr>
            <p:cNvSpPr txBox="1"/>
            <p:nvPr/>
          </p:nvSpPr>
          <p:spPr>
            <a:xfrm>
              <a:off x="633037" y="4894728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3" name="TextBox 1452">
              <a:extLst>
                <a:ext uri="{FF2B5EF4-FFF2-40B4-BE49-F238E27FC236}">
                  <a16:creationId xmlns:a16="http://schemas.microsoft.com/office/drawing/2014/main" id="{D29627AB-1BE2-480A-8095-A75C9086A7BC}"/>
                </a:ext>
              </a:extLst>
            </p:cNvPr>
            <p:cNvSpPr txBox="1"/>
            <p:nvPr/>
          </p:nvSpPr>
          <p:spPr>
            <a:xfrm>
              <a:off x="633037" y="3283723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60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4" name="TextBox 1453">
              <a:extLst>
                <a:ext uri="{FF2B5EF4-FFF2-40B4-BE49-F238E27FC236}">
                  <a16:creationId xmlns:a16="http://schemas.microsoft.com/office/drawing/2014/main" id="{98B3CA51-E227-47E6-AF1E-8157530E20EC}"/>
                </a:ext>
              </a:extLst>
            </p:cNvPr>
            <p:cNvSpPr txBox="1"/>
            <p:nvPr/>
          </p:nvSpPr>
          <p:spPr>
            <a:xfrm>
              <a:off x="633037" y="3820729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40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5" name="TextBox 1454">
              <a:extLst>
                <a:ext uri="{FF2B5EF4-FFF2-40B4-BE49-F238E27FC236}">
                  <a16:creationId xmlns:a16="http://schemas.microsoft.com/office/drawing/2014/main" id="{E1A93261-07BA-4493-A607-AD9C097AAADF}"/>
                </a:ext>
              </a:extLst>
            </p:cNvPr>
            <p:cNvSpPr txBox="1"/>
            <p:nvPr/>
          </p:nvSpPr>
          <p:spPr>
            <a:xfrm>
              <a:off x="633037" y="4357731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6" name="TextBox 1455">
              <a:extLst>
                <a:ext uri="{FF2B5EF4-FFF2-40B4-BE49-F238E27FC236}">
                  <a16:creationId xmlns:a16="http://schemas.microsoft.com/office/drawing/2014/main" id="{276937DB-8019-416E-A684-B76CC132410F}"/>
                </a:ext>
              </a:extLst>
            </p:cNvPr>
            <p:cNvSpPr txBox="1"/>
            <p:nvPr/>
          </p:nvSpPr>
          <p:spPr>
            <a:xfrm>
              <a:off x="633037" y="2209718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100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7" name="TextBox 1456">
              <a:extLst>
                <a:ext uri="{FF2B5EF4-FFF2-40B4-BE49-F238E27FC236}">
                  <a16:creationId xmlns:a16="http://schemas.microsoft.com/office/drawing/2014/main" id="{FE13A631-FF95-4434-9BAA-F9B6D2053F39}"/>
                </a:ext>
              </a:extLst>
            </p:cNvPr>
            <p:cNvSpPr txBox="1"/>
            <p:nvPr/>
          </p:nvSpPr>
          <p:spPr>
            <a:xfrm>
              <a:off x="633037" y="2746721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80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8" name="TextBox 1457">
              <a:extLst>
                <a:ext uri="{FF2B5EF4-FFF2-40B4-BE49-F238E27FC236}">
                  <a16:creationId xmlns:a16="http://schemas.microsoft.com/office/drawing/2014/main" id="{B91F8A04-C643-44BB-8625-6276DD0ADFCA}"/>
                </a:ext>
              </a:extLst>
            </p:cNvPr>
            <p:cNvSpPr txBox="1"/>
            <p:nvPr/>
          </p:nvSpPr>
          <p:spPr>
            <a:xfrm>
              <a:off x="1129176" y="5253288"/>
              <a:ext cx="4639958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Time from randomisation (months)</a:t>
              </a: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59" name="TextBox 1458">
              <a:extLst>
                <a:ext uri="{FF2B5EF4-FFF2-40B4-BE49-F238E27FC236}">
                  <a16:creationId xmlns:a16="http://schemas.microsoft.com/office/drawing/2014/main" id="{950C825F-A9B4-462B-BEEA-B609F0B37D88}"/>
                </a:ext>
              </a:extLst>
            </p:cNvPr>
            <p:cNvSpPr txBox="1"/>
            <p:nvPr/>
          </p:nvSpPr>
          <p:spPr>
            <a:xfrm rot="16200000">
              <a:off x="-748995" y="3550446"/>
              <a:ext cx="2692636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Overall survival (%)</a:t>
              </a: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460" name="Group 1459">
              <a:extLst>
                <a:ext uri="{FF2B5EF4-FFF2-40B4-BE49-F238E27FC236}">
                  <a16:creationId xmlns:a16="http://schemas.microsoft.com/office/drawing/2014/main" id="{21B37229-04D7-4DDD-9996-C193FBA919C9}"/>
                </a:ext>
              </a:extLst>
            </p:cNvPr>
            <p:cNvGrpSpPr/>
            <p:nvPr/>
          </p:nvGrpSpPr>
          <p:grpSpPr>
            <a:xfrm>
              <a:off x="968777" y="5496935"/>
              <a:ext cx="4964671" cy="246228"/>
              <a:chOff x="2422523" y="4329950"/>
              <a:chExt cx="4382077" cy="222836"/>
            </a:xfrm>
          </p:grpSpPr>
          <p:sp>
            <p:nvSpPr>
              <p:cNvPr id="1548" name="TextBox 1547">
                <a:extLst>
                  <a:ext uri="{FF2B5EF4-FFF2-40B4-BE49-F238E27FC236}">
                    <a16:creationId xmlns:a16="http://schemas.microsoft.com/office/drawing/2014/main" id="{CDA0F9A2-940E-46DD-90C8-777E77621256}"/>
                  </a:ext>
                </a:extLst>
              </p:cNvPr>
              <p:cNvSpPr txBox="1"/>
              <p:nvPr/>
            </p:nvSpPr>
            <p:spPr>
              <a:xfrm>
                <a:off x="2422523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162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83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49" name="TextBox 1548">
                <a:extLst>
                  <a:ext uri="{FF2B5EF4-FFF2-40B4-BE49-F238E27FC236}">
                    <a16:creationId xmlns:a16="http://schemas.microsoft.com/office/drawing/2014/main" id="{4403D0A8-A5F9-4B6E-9992-357898C088FA}"/>
                  </a:ext>
                </a:extLst>
              </p:cNvPr>
              <p:cNvSpPr txBox="1"/>
              <p:nvPr/>
            </p:nvSpPr>
            <p:spPr>
              <a:xfrm>
                <a:off x="2903187" y="4329955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150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74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0" name="TextBox 1549">
                <a:extLst>
                  <a:ext uri="{FF2B5EF4-FFF2-40B4-BE49-F238E27FC236}">
                    <a16:creationId xmlns:a16="http://schemas.microsoft.com/office/drawing/2014/main" id="{17CC069D-46A0-4CC0-A304-B930880E5378}"/>
                  </a:ext>
                </a:extLst>
              </p:cNvPr>
              <p:cNvSpPr txBox="1"/>
              <p:nvPr/>
            </p:nvSpPr>
            <p:spPr>
              <a:xfrm>
                <a:off x="3143519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142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69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1" name="TextBox 1550">
                <a:extLst>
                  <a:ext uri="{FF2B5EF4-FFF2-40B4-BE49-F238E27FC236}">
                    <a16:creationId xmlns:a16="http://schemas.microsoft.com/office/drawing/2014/main" id="{0CD2AAC9-C48F-471B-BDDD-BF276FF2991A}"/>
                  </a:ext>
                </a:extLst>
              </p:cNvPr>
              <p:cNvSpPr txBox="1"/>
              <p:nvPr/>
            </p:nvSpPr>
            <p:spPr>
              <a:xfrm>
                <a:off x="3383851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136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64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2" name="TextBox 1551">
                <a:extLst>
                  <a:ext uri="{FF2B5EF4-FFF2-40B4-BE49-F238E27FC236}">
                    <a16:creationId xmlns:a16="http://schemas.microsoft.com/office/drawing/2014/main" id="{305AB724-DC58-4357-A6C7-20F1627C05B5}"/>
                  </a:ext>
                </a:extLst>
              </p:cNvPr>
              <p:cNvSpPr txBox="1"/>
              <p:nvPr/>
            </p:nvSpPr>
            <p:spPr>
              <a:xfrm>
                <a:off x="3624183" y="4329956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124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58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3" name="TextBox 1552">
                <a:extLst>
                  <a:ext uri="{FF2B5EF4-FFF2-40B4-BE49-F238E27FC236}">
                    <a16:creationId xmlns:a16="http://schemas.microsoft.com/office/drawing/2014/main" id="{AD289D20-B86D-4986-A722-A62AE6DEC543}"/>
                  </a:ext>
                </a:extLst>
              </p:cNvPr>
              <p:cNvSpPr txBox="1"/>
              <p:nvPr/>
            </p:nvSpPr>
            <p:spPr>
              <a:xfrm>
                <a:off x="3864515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107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50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4" name="TextBox 1553">
                <a:extLst>
                  <a:ext uri="{FF2B5EF4-FFF2-40B4-BE49-F238E27FC236}">
                    <a16:creationId xmlns:a16="http://schemas.microsoft.com/office/drawing/2014/main" id="{08210BF6-6133-4538-90DF-73C2D2D72A2F}"/>
                  </a:ext>
                </a:extLst>
              </p:cNvPr>
              <p:cNvSpPr txBox="1"/>
              <p:nvPr/>
            </p:nvSpPr>
            <p:spPr>
              <a:xfrm>
                <a:off x="4104847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101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43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5" name="TextBox 1554">
                <a:extLst>
                  <a:ext uri="{FF2B5EF4-FFF2-40B4-BE49-F238E27FC236}">
                    <a16:creationId xmlns:a16="http://schemas.microsoft.com/office/drawing/2014/main" id="{3C9E542F-A1B2-4759-ADA0-AE975AA72162}"/>
                  </a:ext>
                </a:extLst>
              </p:cNvPr>
              <p:cNvSpPr txBox="1"/>
              <p:nvPr/>
            </p:nvSpPr>
            <p:spPr>
              <a:xfrm>
                <a:off x="4345179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91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37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6" name="TextBox 1555">
                <a:extLst>
                  <a:ext uri="{FF2B5EF4-FFF2-40B4-BE49-F238E27FC236}">
                    <a16:creationId xmlns:a16="http://schemas.microsoft.com/office/drawing/2014/main" id="{2C039384-F337-49E6-9BEF-EA95D5E6C4B0}"/>
                  </a:ext>
                </a:extLst>
              </p:cNvPr>
              <p:cNvSpPr txBox="1"/>
              <p:nvPr/>
            </p:nvSpPr>
            <p:spPr>
              <a:xfrm>
                <a:off x="4585511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71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27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7" name="TextBox 1556">
                <a:extLst>
                  <a:ext uri="{FF2B5EF4-FFF2-40B4-BE49-F238E27FC236}">
                    <a16:creationId xmlns:a16="http://schemas.microsoft.com/office/drawing/2014/main" id="{8F899036-90D6-4836-B5E8-E9F61DEE58E0}"/>
                  </a:ext>
                </a:extLst>
              </p:cNvPr>
              <p:cNvSpPr txBox="1"/>
              <p:nvPr/>
            </p:nvSpPr>
            <p:spPr>
              <a:xfrm>
                <a:off x="4825843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56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18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8" name="TextBox 1557">
                <a:extLst>
                  <a:ext uri="{FF2B5EF4-FFF2-40B4-BE49-F238E27FC236}">
                    <a16:creationId xmlns:a16="http://schemas.microsoft.com/office/drawing/2014/main" id="{AB1A6787-3E20-4CF0-847B-3111C8BA15EF}"/>
                  </a:ext>
                </a:extLst>
              </p:cNvPr>
              <p:cNvSpPr txBox="1"/>
              <p:nvPr/>
            </p:nvSpPr>
            <p:spPr>
              <a:xfrm>
                <a:off x="5066175" y="4329950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44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15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59" name="TextBox 1558">
                <a:extLst>
                  <a:ext uri="{FF2B5EF4-FFF2-40B4-BE49-F238E27FC236}">
                    <a16:creationId xmlns:a16="http://schemas.microsoft.com/office/drawing/2014/main" id="{538A7483-EE1B-4BFC-A16B-FB15CD8C9DE8}"/>
                  </a:ext>
                </a:extLst>
              </p:cNvPr>
              <p:cNvSpPr txBox="1"/>
              <p:nvPr/>
            </p:nvSpPr>
            <p:spPr>
              <a:xfrm>
                <a:off x="5306508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30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11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60" name="TextBox 1559">
                <a:extLst>
                  <a:ext uri="{FF2B5EF4-FFF2-40B4-BE49-F238E27FC236}">
                    <a16:creationId xmlns:a16="http://schemas.microsoft.com/office/drawing/2014/main" id="{8F7BFD48-7F1B-44F7-BCD1-E270A652D7FF}"/>
                  </a:ext>
                </a:extLst>
              </p:cNvPr>
              <p:cNvSpPr txBox="1"/>
              <p:nvPr/>
            </p:nvSpPr>
            <p:spPr>
              <a:xfrm>
                <a:off x="5546840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18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9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61" name="TextBox 1560">
                <a:extLst>
                  <a:ext uri="{FF2B5EF4-FFF2-40B4-BE49-F238E27FC236}">
                    <a16:creationId xmlns:a16="http://schemas.microsoft.com/office/drawing/2014/main" id="{CE6AA20A-0065-480D-A84C-7AAF2032C637}"/>
                  </a:ext>
                </a:extLst>
              </p:cNvPr>
              <p:cNvSpPr txBox="1"/>
              <p:nvPr/>
            </p:nvSpPr>
            <p:spPr>
              <a:xfrm>
                <a:off x="5787170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6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1562" name="TextBox 1561">
                <a:extLst>
                  <a:ext uri="{FF2B5EF4-FFF2-40B4-BE49-F238E27FC236}">
                    <a16:creationId xmlns:a16="http://schemas.microsoft.com/office/drawing/2014/main" id="{AD2F27FC-7D86-4807-83B4-EE068CE6D687}"/>
                  </a:ext>
                </a:extLst>
              </p:cNvPr>
              <p:cNvSpPr txBox="1"/>
              <p:nvPr/>
            </p:nvSpPr>
            <p:spPr>
              <a:xfrm>
                <a:off x="6027504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2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3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63" name="TextBox 1562">
                <a:extLst>
                  <a:ext uri="{FF2B5EF4-FFF2-40B4-BE49-F238E27FC236}">
                    <a16:creationId xmlns:a16="http://schemas.microsoft.com/office/drawing/2014/main" id="{226F2323-1B89-4432-8AF4-C17E36420494}"/>
                  </a:ext>
                </a:extLst>
              </p:cNvPr>
              <p:cNvSpPr txBox="1"/>
              <p:nvPr/>
            </p:nvSpPr>
            <p:spPr>
              <a:xfrm>
                <a:off x="6267836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64" name="TextBox 1563">
                <a:extLst>
                  <a:ext uri="{FF2B5EF4-FFF2-40B4-BE49-F238E27FC236}">
                    <a16:creationId xmlns:a16="http://schemas.microsoft.com/office/drawing/2014/main" id="{6375C89C-8A6A-45DF-8E34-6510F60370A2}"/>
                  </a:ext>
                </a:extLst>
              </p:cNvPr>
              <p:cNvSpPr txBox="1"/>
              <p:nvPr/>
            </p:nvSpPr>
            <p:spPr>
              <a:xfrm>
                <a:off x="6508177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565" name="TextBox 1564">
                <a:extLst>
                  <a:ext uri="{FF2B5EF4-FFF2-40B4-BE49-F238E27FC236}">
                    <a16:creationId xmlns:a16="http://schemas.microsoft.com/office/drawing/2014/main" id="{FA317556-3BB6-4C72-A16D-711A6C5BD746}"/>
                  </a:ext>
                </a:extLst>
              </p:cNvPr>
              <p:cNvSpPr txBox="1"/>
              <p:nvPr/>
            </p:nvSpPr>
            <p:spPr>
              <a:xfrm>
                <a:off x="2662855" y="4329950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155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79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461" name="TextBox 1460">
              <a:extLst>
                <a:ext uri="{FF2B5EF4-FFF2-40B4-BE49-F238E27FC236}">
                  <a16:creationId xmlns:a16="http://schemas.microsoft.com/office/drawing/2014/main" id="{A81DD718-B64E-428F-9463-0216371B8BFF}"/>
                </a:ext>
              </a:extLst>
            </p:cNvPr>
            <p:cNvSpPr txBox="1"/>
            <p:nvPr/>
          </p:nvSpPr>
          <p:spPr>
            <a:xfrm>
              <a:off x="3962741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2" name="TextBox 1461">
              <a:extLst>
                <a:ext uri="{FF2B5EF4-FFF2-40B4-BE49-F238E27FC236}">
                  <a16:creationId xmlns:a16="http://schemas.microsoft.com/office/drawing/2014/main" id="{FA2E0659-8DC8-43B2-AA80-A2EF276CB750}"/>
                </a:ext>
              </a:extLst>
            </p:cNvPr>
            <p:cNvSpPr txBox="1"/>
            <p:nvPr/>
          </p:nvSpPr>
          <p:spPr>
            <a:xfrm>
              <a:off x="4234920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3" name="TextBox 1462">
              <a:extLst>
                <a:ext uri="{FF2B5EF4-FFF2-40B4-BE49-F238E27FC236}">
                  <a16:creationId xmlns:a16="http://schemas.microsoft.com/office/drawing/2014/main" id="{C7EA5E7A-73D4-4544-B69D-B1D35D85DC72}"/>
                </a:ext>
              </a:extLst>
            </p:cNvPr>
            <p:cNvSpPr txBox="1"/>
            <p:nvPr/>
          </p:nvSpPr>
          <p:spPr>
            <a:xfrm>
              <a:off x="5595808" y="5089422"/>
              <a:ext cx="335832" cy="18466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34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4" name="TextBox 1463">
              <a:extLst>
                <a:ext uri="{FF2B5EF4-FFF2-40B4-BE49-F238E27FC236}">
                  <a16:creationId xmlns:a16="http://schemas.microsoft.com/office/drawing/2014/main" id="{D9A21BDB-5228-4F7D-AEAE-8356DF5FC313}"/>
                </a:ext>
              </a:extLst>
            </p:cNvPr>
            <p:cNvSpPr txBox="1"/>
            <p:nvPr/>
          </p:nvSpPr>
          <p:spPr>
            <a:xfrm>
              <a:off x="422946" y="5460737"/>
              <a:ext cx="714897" cy="4154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3B2C1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Olaparib</a:t>
              </a:r>
            </a:p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Physician’s</a:t>
              </a:r>
              <a:b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</a:b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choice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5" name="TextBox 1464">
              <a:extLst>
                <a:ext uri="{FF2B5EF4-FFF2-40B4-BE49-F238E27FC236}">
                  <a16:creationId xmlns:a16="http://schemas.microsoft.com/office/drawing/2014/main" id="{6C199F15-E981-4DE1-9927-3F29204B8DF4}"/>
                </a:ext>
              </a:extLst>
            </p:cNvPr>
            <p:cNvSpPr txBox="1"/>
            <p:nvPr/>
          </p:nvSpPr>
          <p:spPr>
            <a:xfrm>
              <a:off x="422946" y="5313218"/>
              <a:ext cx="673495" cy="12311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No. at risk</a:t>
              </a:r>
              <a:endPara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466" name="Freeform: Shape 1465">
              <a:extLst>
                <a:ext uri="{FF2B5EF4-FFF2-40B4-BE49-F238E27FC236}">
                  <a16:creationId xmlns:a16="http://schemas.microsoft.com/office/drawing/2014/main" id="{6C55FA35-3395-42C7-A8C0-2A46B920FAED}"/>
                </a:ext>
              </a:extLst>
            </p:cNvPr>
            <p:cNvSpPr/>
            <p:nvPr/>
          </p:nvSpPr>
          <p:spPr>
            <a:xfrm>
              <a:off x="1141226" y="2290419"/>
              <a:ext cx="4518875" cy="1992696"/>
            </a:xfrm>
            <a:custGeom>
              <a:avLst/>
              <a:gdLst>
                <a:gd name="connsiteX0" fmla="*/ 6811375 w 6811374"/>
                <a:gd name="connsiteY0" fmla="*/ 2672068 h 2672067"/>
                <a:gd name="connsiteX1" fmla="*/ 5708737 w 6811374"/>
                <a:gd name="connsiteY1" fmla="*/ 2672068 h 2672067"/>
                <a:gd name="connsiteX2" fmla="*/ 5708737 w 6811374"/>
                <a:gd name="connsiteY2" fmla="*/ 2515630 h 2672067"/>
                <a:gd name="connsiteX3" fmla="*/ 5470295 w 6811374"/>
                <a:gd name="connsiteY3" fmla="*/ 2515630 h 2672067"/>
                <a:gd name="connsiteX4" fmla="*/ 5470295 w 6811374"/>
                <a:gd name="connsiteY4" fmla="*/ 2424794 h 2672067"/>
                <a:gd name="connsiteX5" fmla="*/ 5220498 w 6811374"/>
                <a:gd name="connsiteY5" fmla="*/ 2424794 h 2672067"/>
                <a:gd name="connsiteX6" fmla="*/ 5220498 w 6811374"/>
                <a:gd name="connsiteY6" fmla="*/ 2366761 h 2672067"/>
                <a:gd name="connsiteX7" fmla="*/ 5162465 w 6811374"/>
                <a:gd name="connsiteY7" fmla="*/ 2366761 h 2672067"/>
                <a:gd name="connsiteX8" fmla="*/ 5162465 w 6811374"/>
                <a:gd name="connsiteY8" fmla="*/ 2304942 h 2672067"/>
                <a:gd name="connsiteX9" fmla="*/ 5070368 w 6811374"/>
                <a:gd name="connsiteY9" fmla="*/ 2304942 h 2672067"/>
                <a:gd name="connsiteX10" fmla="*/ 5070368 w 6811374"/>
                <a:gd name="connsiteY10" fmla="*/ 2264571 h 2672067"/>
                <a:gd name="connsiteX11" fmla="*/ 4964393 w 6811374"/>
                <a:gd name="connsiteY11" fmla="*/ 2264571 h 2672067"/>
                <a:gd name="connsiteX12" fmla="*/ 4964393 w 6811374"/>
                <a:gd name="connsiteY12" fmla="*/ 2211584 h 2672067"/>
                <a:gd name="connsiteX13" fmla="*/ 4900052 w 6811374"/>
                <a:gd name="connsiteY13" fmla="*/ 2211584 h 2672067"/>
                <a:gd name="connsiteX14" fmla="*/ 4900052 w 6811374"/>
                <a:gd name="connsiteY14" fmla="*/ 2164905 h 2672067"/>
                <a:gd name="connsiteX15" fmla="*/ 4857157 w 6811374"/>
                <a:gd name="connsiteY15" fmla="*/ 2164905 h 2672067"/>
                <a:gd name="connsiteX16" fmla="*/ 4857157 w 6811374"/>
                <a:gd name="connsiteY16" fmla="*/ 2122011 h 2672067"/>
                <a:gd name="connsiteX17" fmla="*/ 4783985 w 6811374"/>
                <a:gd name="connsiteY17" fmla="*/ 2122011 h 2672067"/>
                <a:gd name="connsiteX18" fmla="*/ 4783985 w 6811374"/>
                <a:gd name="connsiteY18" fmla="*/ 2080378 h 2672067"/>
                <a:gd name="connsiteX19" fmla="*/ 4623762 w 6811374"/>
                <a:gd name="connsiteY19" fmla="*/ 2080378 h 2672067"/>
                <a:gd name="connsiteX20" fmla="*/ 4623762 w 6811374"/>
                <a:gd name="connsiteY20" fmla="*/ 2042530 h 2672067"/>
                <a:gd name="connsiteX21" fmla="*/ 4452184 w 6811374"/>
                <a:gd name="connsiteY21" fmla="*/ 2042530 h 2672067"/>
                <a:gd name="connsiteX22" fmla="*/ 4452184 w 6811374"/>
                <a:gd name="connsiteY22" fmla="*/ 2007205 h 2672067"/>
                <a:gd name="connsiteX23" fmla="*/ 4270514 w 6811374"/>
                <a:gd name="connsiteY23" fmla="*/ 2007205 h 2672067"/>
                <a:gd name="connsiteX24" fmla="*/ 4270514 w 6811374"/>
                <a:gd name="connsiteY24" fmla="*/ 1968095 h 2672067"/>
                <a:gd name="connsiteX25" fmla="*/ 4251590 w 6811374"/>
                <a:gd name="connsiteY25" fmla="*/ 1968095 h 2672067"/>
                <a:gd name="connsiteX26" fmla="*/ 4251590 w 6811374"/>
                <a:gd name="connsiteY26" fmla="*/ 1937817 h 2672067"/>
                <a:gd name="connsiteX27" fmla="*/ 4227619 w 6811374"/>
                <a:gd name="connsiteY27" fmla="*/ 1937817 h 2672067"/>
                <a:gd name="connsiteX28" fmla="*/ 4227619 w 6811374"/>
                <a:gd name="connsiteY28" fmla="*/ 1903754 h 2672067"/>
                <a:gd name="connsiteX29" fmla="*/ 4216265 w 6811374"/>
                <a:gd name="connsiteY29" fmla="*/ 1903754 h 2672067"/>
                <a:gd name="connsiteX30" fmla="*/ 4216265 w 6811374"/>
                <a:gd name="connsiteY30" fmla="*/ 1878522 h 2672067"/>
                <a:gd name="connsiteX31" fmla="*/ 4140569 w 6811374"/>
                <a:gd name="connsiteY31" fmla="*/ 1878522 h 2672067"/>
                <a:gd name="connsiteX32" fmla="*/ 4140569 w 6811374"/>
                <a:gd name="connsiteY32" fmla="*/ 1845720 h 2672067"/>
                <a:gd name="connsiteX33" fmla="*/ 4106506 w 6811374"/>
                <a:gd name="connsiteY33" fmla="*/ 1845720 h 2672067"/>
                <a:gd name="connsiteX34" fmla="*/ 4106506 w 6811374"/>
                <a:gd name="connsiteY34" fmla="*/ 1810395 h 2672067"/>
                <a:gd name="connsiteX35" fmla="*/ 3898342 w 6811374"/>
                <a:gd name="connsiteY35" fmla="*/ 1810395 h 2672067"/>
                <a:gd name="connsiteX36" fmla="*/ 3898342 w 6811374"/>
                <a:gd name="connsiteY36" fmla="*/ 1787687 h 2672067"/>
                <a:gd name="connsiteX37" fmla="*/ 3779752 w 6811374"/>
                <a:gd name="connsiteY37" fmla="*/ 1787687 h 2672067"/>
                <a:gd name="connsiteX38" fmla="*/ 3779752 w 6811374"/>
                <a:gd name="connsiteY38" fmla="*/ 1753623 h 2672067"/>
                <a:gd name="connsiteX39" fmla="*/ 3751996 w 6811374"/>
                <a:gd name="connsiteY39" fmla="*/ 1753623 h 2672067"/>
                <a:gd name="connsiteX40" fmla="*/ 3751996 w 6811374"/>
                <a:gd name="connsiteY40" fmla="*/ 1724607 h 2672067"/>
                <a:gd name="connsiteX41" fmla="*/ 3702794 w 6811374"/>
                <a:gd name="connsiteY41" fmla="*/ 1724607 h 2672067"/>
                <a:gd name="connsiteX42" fmla="*/ 3702794 w 6811374"/>
                <a:gd name="connsiteY42" fmla="*/ 1695590 h 2672067"/>
                <a:gd name="connsiteX43" fmla="*/ 3680085 w 6811374"/>
                <a:gd name="connsiteY43" fmla="*/ 1695590 h 2672067"/>
                <a:gd name="connsiteX44" fmla="*/ 3680085 w 6811374"/>
                <a:gd name="connsiteY44" fmla="*/ 1642603 h 2672067"/>
                <a:gd name="connsiteX45" fmla="*/ 3598081 w 6811374"/>
                <a:gd name="connsiteY45" fmla="*/ 1642603 h 2672067"/>
                <a:gd name="connsiteX46" fmla="*/ 3598081 w 6811374"/>
                <a:gd name="connsiteY46" fmla="*/ 1616109 h 2672067"/>
                <a:gd name="connsiteX47" fmla="*/ 3590512 w 6811374"/>
                <a:gd name="connsiteY47" fmla="*/ 1616109 h 2672067"/>
                <a:gd name="connsiteX48" fmla="*/ 3590512 w 6811374"/>
                <a:gd name="connsiteY48" fmla="*/ 1585831 h 2672067"/>
                <a:gd name="connsiteX49" fmla="*/ 3577896 w 6811374"/>
                <a:gd name="connsiteY49" fmla="*/ 1585831 h 2672067"/>
                <a:gd name="connsiteX50" fmla="*/ 3577896 w 6811374"/>
                <a:gd name="connsiteY50" fmla="*/ 1564383 h 2672067"/>
                <a:gd name="connsiteX51" fmla="*/ 3570326 w 6811374"/>
                <a:gd name="connsiteY51" fmla="*/ 1564383 h 2672067"/>
                <a:gd name="connsiteX52" fmla="*/ 3570326 w 6811374"/>
                <a:gd name="connsiteY52" fmla="*/ 1535367 h 2672067"/>
                <a:gd name="connsiteX53" fmla="*/ 3564018 w 6811374"/>
                <a:gd name="connsiteY53" fmla="*/ 1535367 h 2672067"/>
                <a:gd name="connsiteX54" fmla="*/ 3564018 w 6811374"/>
                <a:gd name="connsiteY54" fmla="*/ 1512658 h 2672067"/>
                <a:gd name="connsiteX55" fmla="*/ 3546356 w 6811374"/>
                <a:gd name="connsiteY55" fmla="*/ 1512658 h 2672067"/>
                <a:gd name="connsiteX56" fmla="*/ 3546356 w 6811374"/>
                <a:gd name="connsiteY56" fmla="*/ 1478595 h 2672067"/>
                <a:gd name="connsiteX57" fmla="*/ 3538786 w 6811374"/>
                <a:gd name="connsiteY57" fmla="*/ 1478595 h 2672067"/>
                <a:gd name="connsiteX58" fmla="*/ 3538786 w 6811374"/>
                <a:gd name="connsiteY58" fmla="*/ 1459671 h 2672067"/>
                <a:gd name="connsiteX59" fmla="*/ 3513554 w 6811374"/>
                <a:gd name="connsiteY59" fmla="*/ 1459671 h 2672067"/>
                <a:gd name="connsiteX60" fmla="*/ 3513554 w 6811374"/>
                <a:gd name="connsiteY60" fmla="*/ 1431916 h 2672067"/>
                <a:gd name="connsiteX61" fmla="*/ 3413888 w 6811374"/>
                <a:gd name="connsiteY61" fmla="*/ 1431916 h 2672067"/>
                <a:gd name="connsiteX62" fmla="*/ 3413888 w 6811374"/>
                <a:gd name="connsiteY62" fmla="*/ 1375144 h 2672067"/>
                <a:gd name="connsiteX63" fmla="*/ 3306652 w 6811374"/>
                <a:gd name="connsiteY63" fmla="*/ 1375144 h 2672067"/>
                <a:gd name="connsiteX64" fmla="*/ 3306652 w 6811374"/>
                <a:gd name="connsiteY64" fmla="*/ 1351173 h 2672067"/>
                <a:gd name="connsiteX65" fmla="*/ 3290251 w 6811374"/>
                <a:gd name="connsiteY65" fmla="*/ 1351173 h 2672067"/>
                <a:gd name="connsiteX66" fmla="*/ 3290251 w 6811374"/>
                <a:gd name="connsiteY66" fmla="*/ 1327203 h 2672067"/>
                <a:gd name="connsiteX67" fmla="*/ 3281420 w 6811374"/>
                <a:gd name="connsiteY67" fmla="*/ 1327203 h 2672067"/>
                <a:gd name="connsiteX68" fmla="*/ 3281420 w 6811374"/>
                <a:gd name="connsiteY68" fmla="*/ 1304494 h 2672067"/>
                <a:gd name="connsiteX69" fmla="*/ 3167876 w 6811374"/>
                <a:gd name="connsiteY69" fmla="*/ 1304494 h 2672067"/>
                <a:gd name="connsiteX70" fmla="*/ 3167876 w 6811374"/>
                <a:gd name="connsiteY70" fmla="*/ 1278000 h 2672067"/>
                <a:gd name="connsiteX71" fmla="*/ 3157783 w 6811374"/>
                <a:gd name="connsiteY71" fmla="*/ 1278000 h 2672067"/>
                <a:gd name="connsiteX72" fmla="*/ 3157783 w 6811374"/>
                <a:gd name="connsiteY72" fmla="*/ 1256553 h 2672067"/>
                <a:gd name="connsiteX73" fmla="*/ 3085872 w 6811374"/>
                <a:gd name="connsiteY73" fmla="*/ 1256553 h 2672067"/>
                <a:gd name="connsiteX74" fmla="*/ 3085872 w 6811374"/>
                <a:gd name="connsiteY74" fmla="*/ 1226275 h 2672067"/>
                <a:gd name="connsiteX75" fmla="*/ 3051809 w 6811374"/>
                <a:gd name="connsiteY75" fmla="*/ 1226275 h 2672067"/>
                <a:gd name="connsiteX76" fmla="*/ 3051809 w 6811374"/>
                <a:gd name="connsiteY76" fmla="*/ 1201043 h 2672067"/>
                <a:gd name="connsiteX77" fmla="*/ 3000083 w 6811374"/>
                <a:gd name="connsiteY77" fmla="*/ 1201043 h 2672067"/>
                <a:gd name="connsiteX78" fmla="*/ 3000083 w 6811374"/>
                <a:gd name="connsiteY78" fmla="*/ 1174549 h 2672067"/>
                <a:gd name="connsiteX79" fmla="*/ 2947096 w 6811374"/>
                <a:gd name="connsiteY79" fmla="*/ 1174549 h 2672067"/>
                <a:gd name="connsiteX80" fmla="*/ 2947096 w 6811374"/>
                <a:gd name="connsiteY80" fmla="*/ 1156887 h 2672067"/>
                <a:gd name="connsiteX81" fmla="*/ 2939526 w 6811374"/>
                <a:gd name="connsiteY81" fmla="*/ 1156887 h 2672067"/>
                <a:gd name="connsiteX82" fmla="*/ 2939526 w 6811374"/>
                <a:gd name="connsiteY82" fmla="*/ 1100115 h 2672067"/>
                <a:gd name="connsiteX83" fmla="*/ 2742717 w 6811374"/>
                <a:gd name="connsiteY83" fmla="*/ 1100115 h 2672067"/>
                <a:gd name="connsiteX84" fmla="*/ 2742717 w 6811374"/>
                <a:gd name="connsiteY84" fmla="*/ 1084976 h 2672067"/>
                <a:gd name="connsiteX85" fmla="*/ 2646835 w 6811374"/>
                <a:gd name="connsiteY85" fmla="*/ 1084976 h 2672067"/>
                <a:gd name="connsiteX86" fmla="*/ 2646835 w 6811374"/>
                <a:gd name="connsiteY86" fmla="*/ 1055959 h 2672067"/>
                <a:gd name="connsiteX87" fmla="*/ 2573663 w 6811374"/>
                <a:gd name="connsiteY87" fmla="*/ 1055959 h 2672067"/>
                <a:gd name="connsiteX88" fmla="*/ 2573663 w 6811374"/>
                <a:gd name="connsiteY88" fmla="*/ 1024419 h 2672067"/>
                <a:gd name="connsiteX89" fmla="*/ 2526983 w 6811374"/>
                <a:gd name="connsiteY89" fmla="*/ 1024419 h 2672067"/>
                <a:gd name="connsiteX90" fmla="*/ 2526983 w 6811374"/>
                <a:gd name="connsiteY90" fmla="*/ 1008018 h 2672067"/>
                <a:gd name="connsiteX91" fmla="*/ 2487874 w 6811374"/>
                <a:gd name="connsiteY91" fmla="*/ 1008018 h 2672067"/>
                <a:gd name="connsiteX92" fmla="*/ 2487874 w 6811374"/>
                <a:gd name="connsiteY92" fmla="*/ 980263 h 2672067"/>
                <a:gd name="connsiteX93" fmla="*/ 2434887 w 6811374"/>
                <a:gd name="connsiteY93" fmla="*/ 980263 h 2672067"/>
                <a:gd name="connsiteX94" fmla="*/ 2434887 w 6811374"/>
                <a:gd name="connsiteY94" fmla="*/ 957554 h 2672067"/>
                <a:gd name="connsiteX95" fmla="*/ 2383161 w 6811374"/>
                <a:gd name="connsiteY95" fmla="*/ 957554 h 2672067"/>
                <a:gd name="connsiteX96" fmla="*/ 2383161 w 6811374"/>
                <a:gd name="connsiteY96" fmla="*/ 912137 h 2672067"/>
                <a:gd name="connsiteX97" fmla="*/ 2321343 w 6811374"/>
                <a:gd name="connsiteY97" fmla="*/ 912137 h 2672067"/>
                <a:gd name="connsiteX98" fmla="*/ 2321343 w 6811374"/>
                <a:gd name="connsiteY98" fmla="*/ 885643 h 2672067"/>
                <a:gd name="connsiteX99" fmla="*/ 2287280 w 6811374"/>
                <a:gd name="connsiteY99" fmla="*/ 885643 h 2672067"/>
                <a:gd name="connsiteX100" fmla="*/ 2287280 w 6811374"/>
                <a:gd name="connsiteY100" fmla="*/ 861673 h 2672067"/>
                <a:gd name="connsiteX101" fmla="*/ 2257001 w 6811374"/>
                <a:gd name="connsiteY101" fmla="*/ 861673 h 2672067"/>
                <a:gd name="connsiteX102" fmla="*/ 2257001 w 6811374"/>
                <a:gd name="connsiteY102" fmla="*/ 841487 h 2672067"/>
                <a:gd name="connsiteX103" fmla="*/ 2250693 w 6811374"/>
                <a:gd name="connsiteY103" fmla="*/ 841487 h 2672067"/>
                <a:gd name="connsiteX104" fmla="*/ 2250693 w 6811374"/>
                <a:gd name="connsiteY104" fmla="*/ 813732 h 2672067"/>
                <a:gd name="connsiteX105" fmla="*/ 2241862 w 6811374"/>
                <a:gd name="connsiteY105" fmla="*/ 813732 h 2672067"/>
                <a:gd name="connsiteX106" fmla="*/ 2241862 w 6811374"/>
                <a:gd name="connsiteY106" fmla="*/ 792285 h 2672067"/>
                <a:gd name="connsiteX107" fmla="*/ 2230508 w 6811374"/>
                <a:gd name="connsiteY107" fmla="*/ 792285 h 2672067"/>
                <a:gd name="connsiteX108" fmla="*/ 2230508 w 6811374"/>
                <a:gd name="connsiteY108" fmla="*/ 760745 h 2672067"/>
                <a:gd name="connsiteX109" fmla="*/ 2220415 w 6811374"/>
                <a:gd name="connsiteY109" fmla="*/ 760745 h 2672067"/>
                <a:gd name="connsiteX110" fmla="*/ 2220415 w 6811374"/>
                <a:gd name="connsiteY110" fmla="*/ 739297 h 2672067"/>
                <a:gd name="connsiteX111" fmla="*/ 2081639 w 6811374"/>
                <a:gd name="connsiteY111" fmla="*/ 739297 h 2672067"/>
                <a:gd name="connsiteX112" fmla="*/ 2081639 w 6811374"/>
                <a:gd name="connsiteY112" fmla="*/ 720373 h 2672067"/>
                <a:gd name="connsiteX113" fmla="*/ 2061453 w 6811374"/>
                <a:gd name="connsiteY113" fmla="*/ 720373 h 2672067"/>
                <a:gd name="connsiteX114" fmla="*/ 2061453 w 6811374"/>
                <a:gd name="connsiteY114" fmla="*/ 697665 h 2672067"/>
                <a:gd name="connsiteX115" fmla="*/ 1995850 w 6811374"/>
                <a:gd name="connsiteY115" fmla="*/ 697665 h 2672067"/>
                <a:gd name="connsiteX116" fmla="*/ 1995850 w 6811374"/>
                <a:gd name="connsiteY116" fmla="*/ 673694 h 2672067"/>
                <a:gd name="connsiteX117" fmla="*/ 1970618 w 6811374"/>
                <a:gd name="connsiteY117" fmla="*/ 673694 h 2672067"/>
                <a:gd name="connsiteX118" fmla="*/ 1970618 w 6811374"/>
                <a:gd name="connsiteY118" fmla="*/ 650985 h 2672067"/>
                <a:gd name="connsiteX119" fmla="*/ 1950433 w 6811374"/>
                <a:gd name="connsiteY119" fmla="*/ 650985 h 2672067"/>
                <a:gd name="connsiteX120" fmla="*/ 1950433 w 6811374"/>
                <a:gd name="connsiteY120" fmla="*/ 595475 h 2672067"/>
                <a:gd name="connsiteX121" fmla="*/ 1932770 w 6811374"/>
                <a:gd name="connsiteY121" fmla="*/ 595475 h 2672067"/>
                <a:gd name="connsiteX122" fmla="*/ 1932770 w 6811374"/>
                <a:gd name="connsiteY122" fmla="*/ 551319 h 2672067"/>
                <a:gd name="connsiteX123" fmla="*/ 1893661 w 6811374"/>
                <a:gd name="connsiteY123" fmla="*/ 551319 h 2672067"/>
                <a:gd name="connsiteX124" fmla="*/ 1893661 w 6811374"/>
                <a:gd name="connsiteY124" fmla="*/ 523564 h 2672067"/>
                <a:gd name="connsiteX125" fmla="*/ 1877260 w 6811374"/>
                <a:gd name="connsiteY125" fmla="*/ 523564 h 2672067"/>
                <a:gd name="connsiteX126" fmla="*/ 1877260 w 6811374"/>
                <a:gd name="connsiteY126" fmla="*/ 478146 h 2672067"/>
                <a:gd name="connsiteX127" fmla="*/ 1828057 w 6811374"/>
                <a:gd name="connsiteY127" fmla="*/ 478146 h 2672067"/>
                <a:gd name="connsiteX128" fmla="*/ 1828057 w 6811374"/>
                <a:gd name="connsiteY128" fmla="*/ 461745 h 2672067"/>
                <a:gd name="connsiteX129" fmla="*/ 1809133 w 6811374"/>
                <a:gd name="connsiteY129" fmla="*/ 461745 h 2672067"/>
                <a:gd name="connsiteX130" fmla="*/ 1809133 w 6811374"/>
                <a:gd name="connsiteY130" fmla="*/ 432729 h 2672067"/>
                <a:gd name="connsiteX131" fmla="*/ 1686758 w 6811374"/>
                <a:gd name="connsiteY131" fmla="*/ 432729 h 2672067"/>
                <a:gd name="connsiteX132" fmla="*/ 1686758 w 6811374"/>
                <a:gd name="connsiteY132" fmla="*/ 411281 h 2672067"/>
                <a:gd name="connsiteX133" fmla="*/ 1531582 w 6811374"/>
                <a:gd name="connsiteY133" fmla="*/ 411281 h 2672067"/>
                <a:gd name="connsiteX134" fmla="*/ 1531582 w 6811374"/>
                <a:gd name="connsiteY134" fmla="*/ 383526 h 2672067"/>
                <a:gd name="connsiteX135" fmla="*/ 1343603 w 6811374"/>
                <a:gd name="connsiteY135" fmla="*/ 383526 h 2672067"/>
                <a:gd name="connsiteX136" fmla="*/ 1343603 w 6811374"/>
                <a:gd name="connsiteY136" fmla="*/ 364602 h 2672067"/>
                <a:gd name="connsiteX137" fmla="*/ 1271692 w 6811374"/>
                <a:gd name="connsiteY137" fmla="*/ 364602 h 2672067"/>
                <a:gd name="connsiteX138" fmla="*/ 1271692 w 6811374"/>
                <a:gd name="connsiteY138" fmla="*/ 336847 h 2672067"/>
                <a:gd name="connsiteX139" fmla="*/ 1260338 w 6811374"/>
                <a:gd name="connsiteY139" fmla="*/ 336847 h 2672067"/>
                <a:gd name="connsiteX140" fmla="*/ 1260338 w 6811374"/>
                <a:gd name="connsiteY140" fmla="*/ 315400 h 2672067"/>
                <a:gd name="connsiteX141" fmla="*/ 1213659 w 6811374"/>
                <a:gd name="connsiteY141" fmla="*/ 315400 h 2672067"/>
                <a:gd name="connsiteX142" fmla="*/ 1213659 w 6811374"/>
                <a:gd name="connsiteY142" fmla="*/ 291430 h 2672067"/>
                <a:gd name="connsiteX143" fmla="*/ 1189688 w 6811374"/>
                <a:gd name="connsiteY143" fmla="*/ 291430 h 2672067"/>
                <a:gd name="connsiteX144" fmla="*/ 1189688 w 6811374"/>
                <a:gd name="connsiteY144" fmla="*/ 275029 h 2672067"/>
                <a:gd name="connsiteX145" fmla="*/ 1179595 w 6811374"/>
                <a:gd name="connsiteY145" fmla="*/ 275029 h 2672067"/>
                <a:gd name="connsiteX146" fmla="*/ 1179595 w 6811374"/>
                <a:gd name="connsiteY146" fmla="*/ 249797 h 2672067"/>
                <a:gd name="connsiteX147" fmla="*/ 1093807 w 6811374"/>
                <a:gd name="connsiteY147" fmla="*/ 249797 h 2672067"/>
                <a:gd name="connsiteX148" fmla="*/ 1093807 w 6811374"/>
                <a:gd name="connsiteY148" fmla="*/ 227088 h 2672067"/>
                <a:gd name="connsiteX149" fmla="*/ 846533 w 6811374"/>
                <a:gd name="connsiteY149" fmla="*/ 227088 h 2672067"/>
                <a:gd name="connsiteX150" fmla="*/ 846533 w 6811374"/>
                <a:gd name="connsiteY150" fmla="*/ 204379 h 2672067"/>
                <a:gd name="connsiteX151" fmla="*/ 836440 w 6811374"/>
                <a:gd name="connsiteY151" fmla="*/ 204379 h 2672067"/>
                <a:gd name="connsiteX152" fmla="*/ 836440 w 6811374"/>
                <a:gd name="connsiteY152" fmla="*/ 171578 h 2672067"/>
                <a:gd name="connsiteX153" fmla="*/ 537441 w 6811374"/>
                <a:gd name="connsiteY153" fmla="*/ 171578 h 2672067"/>
                <a:gd name="connsiteX154" fmla="*/ 537441 w 6811374"/>
                <a:gd name="connsiteY154" fmla="*/ 153915 h 2672067"/>
                <a:gd name="connsiteX155" fmla="*/ 465530 w 6811374"/>
                <a:gd name="connsiteY155" fmla="*/ 153915 h 2672067"/>
                <a:gd name="connsiteX156" fmla="*/ 465530 w 6811374"/>
                <a:gd name="connsiteY156" fmla="*/ 137514 h 2672067"/>
                <a:gd name="connsiteX157" fmla="*/ 317923 w 6811374"/>
                <a:gd name="connsiteY157" fmla="*/ 137514 h 2672067"/>
                <a:gd name="connsiteX158" fmla="*/ 317923 w 6811374"/>
                <a:gd name="connsiteY158" fmla="*/ 112282 h 2672067"/>
                <a:gd name="connsiteX159" fmla="*/ 281337 w 6811374"/>
                <a:gd name="connsiteY159" fmla="*/ 112282 h 2672067"/>
                <a:gd name="connsiteX160" fmla="*/ 281337 w 6811374"/>
                <a:gd name="connsiteY160" fmla="*/ 89574 h 2672067"/>
                <a:gd name="connsiteX161" fmla="*/ 127422 w 6811374"/>
                <a:gd name="connsiteY161" fmla="*/ 89574 h 2672067"/>
                <a:gd name="connsiteX162" fmla="*/ 127422 w 6811374"/>
                <a:gd name="connsiteY162" fmla="*/ 65603 h 2672067"/>
                <a:gd name="connsiteX163" fmla="*/ 95882 w 6811374"/>
                <a:gd name="connsiteY163" fmla="*/ 65603 h 2672067"/>
                <a:gd name="connsiteX164" fmla="*/ 95882 w 6811374"/>
                <a:gd name="connsiteY164" fmla="*/ 51726 h 2672067"/>
                <a:gd name="connsiteX165" fmla="*/ 83266 w 6811374"/>
                <a:gd name="connsiteY165" fmla="*/ 51726 h 2672067"/>
                <a:gd name="connsiteX166" fmla="*/ 83266 w 6811374"/>
                <a:gd name="connsiteY166" fmla="*/ 17662 h 2672067"/>
                <a:gd name="connsiteX167" fmla="*/ 55510 w 6811374"/>
                <a:gd name="connsiteY167" fmla="*/ 17662 h 2672067"/>
                <a:gd name="connsiteX168" fmla="*/ 55510 w 6811374"/>
                <a:gd name="connsiteY168" fmla="*/ 0 h 2672067"/>
                <a:gd name="connsiteX169" fmla="*/ 0 w 6811374"/>
                <a:gd name="connsiteY169" fmla="*/ 0 h 267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</a:cxnLst>
              <a:rect l="l" t="t" r="r" b="b"/>
              <a:pathLst>
                <a:path w="6811374" h="2672067">
                  <a:moveTo>
                    <a:pt x="6811375" y="2672068"/>
                  </a:moveTo>
                  <a:lnTo>
                    <a:pt x="5708737" y="2672068"/>
                  </a:lnTo>
                  <a:lnTo>
                    <a:pt x="5708737" y="2515630"/>
                  </a:lnTo>
                  <a:lnTo>
                    <a:pt x="5470295" y="2515630"/>
                  </a:lnTo>
                  <a:lnTo>
                    <a:pt x="5470295" y="2424794"/>
                  </a:lnTo>
                  <a:lnTo>
                    <a:pt x="5220498" y="2424794"/>
                  </a:lnTo>
                  <a:lnTo>
                    <a:pt x="5220498" y="2366761"/>
                  </a:lnTo>
                  <a:lnTo>
                    <a:pt x="5162465" y="2366761"/>
                  </a:lnTo>
                  <a:lnTo>
                    <a:pt x="5162465" y="2304942"/>
                  </a:lnTo>
                  <a:lnTo>
                    <a:pt x="5070368" y="2304942"/>
                  </a:lnTo>
                  <a:lnTo>
                    <a:pt x="5070368" y="2264571"/>
                  </a:lnTo>
                  <a:lnTo>
                    <a:pt x="4964393" y="2264571"/>
                  </a:lnTo>
                  <a:lnTo>
                    <a:pt x="4964393" y="2211584"/>
                  </a:lnTo>
                  <a:lnTo>
                    <a:pt x="4900052" y="2211584"/>
                  </a:lnTo>
                  <a:lnTo>
                    <a:pt x="4900052" y="2164905"/>
                  </a:lnTo>
                  <a:lnTo>
                    <a:pt x="4857157" y="2164905"/>
                  </a:lnTo>
                  <a:lnTo>
                    <a:pt x="4857157" y="2122011"/>
                  </a:lnTo>
                  <a:lnTo>
                    <a:pt x="4783985" y="2122011"/>
                  </a:lnTo>
                  <a:lnTo>
                    <a:pt x="4783985" y="2080378"/>
                  </a:lnTo>
                  <a:lnTo>
                    <a:pt x="4623762" y="2080378"/>
                  </a:lnTo>
                  <a:lnTo>
                    <a:pt x="4623762" y="2042530"/>
                  </a:lnTo>
                  <a:lnTo>
                    <a:pt x="4452184" y="2042530"/>
                  </a:lnTo>
                  <a:lnTo>
                    <a:pt x="4452184" y="2007205"/>
                  </a:lnTo>
                  <a:lnTo>
                    <a:pt x="4270514" y="2007205"/>
                  </a:lnTo>
                  <a:lnTo>
                    <a:pt x="4270514" y="1968095"/>
                  </a:lnTo>
                  <a:lnTo>
                    <a:pt x="4251590" y="1968095"/>
                  </a:lnTo>
                  <a:lnTo>
                    <a:pt x="4251590" y="1937817"/>
                  </a:lnTo>
                  <a:lnTo>
                    <a:pt x="4227619" y="1937817"/>
                  </a:lnTo>
                  <a:lnTo>
                    <a:pt x="4227619" y="1903754"/>
                  </a:lnTo>
                  <a:lnTo>
                    <a:pt x="4216265" y="1903754"/>
                  </a:lnTo>
                  <a:lnTo>
                    <a:pt x="4216265" y="1878522"/>
                  </a:lnTo>
                  <a:lnTo>
                    <a:pt x="4140569" y="1878522"/>
                  </a:lnTo>
                  <a:lnTo>
                    <a:pt x="4140569" y="1845720"/>
                  </a:lnTo>
                  <a:lnTo>
                    <a:pt x="4106506" y="1845720"/>
                  </a:lnTo>
                  <a:lnTo>
                    <a:pt x="4106506" y="1810395"/>
                  </a:lnTo>
                  <a:lnTo>
                    <a:pt x="3898342" y="1810395"/>
                  </a:lnTo>
                  <a:lnTo>
                    <a:pt x="3898342" y="1787687"/>
                  </a:lnTo>
                  <a:lnTo>
                    <a:pt x="3779752" y="1787687"/>
                  </a:lnTo>
                  <a:lnTo>
                    <a:pt x="3779752" y="1753623"/>
                  </a:lnTo>
                  <a:lnTo>
                    <a:pt x="3751996" y="1753623"/>
                  </a:lnTo>
                  <a:lnTo>
                    <a:pt x="3751996" y="1724607"/>
                  </a:lnTo>
                  <a:lnTo>
                    <a:pt x="3702794" y="1724607"/>
                  </a:lnTo>
                  <a:lnTo>
                    <a:pt x="3702794" y="1695590"/>
                  </a:lnTo>
                  <a:lnTo>
                    <a:pt x="3680085" y="1695590"/>
                  </a:lnTo>
                  <a:lnTo>
                    <a:pt x="3680085" y="1642603"/>
                  </a:lnTo>
                  <a:lnTo>
                    <a:pt x="3598081" y="1642603"/>
                  </a:lnTo>
                  <a:lnTo>
                    <a:pt x="3598081" y="1616109"/>
                  </a:lnTo>
                  <a:lnTo>
                    <a:pt x="3590512" y="1616109"/>
                  </a:lnTo>
                  <a:lnTo>
                    <a:pt x="3590512" y="1585831"/>
                  </a:lnTo>
                  <a:lnTo>
                    <a:pt x="3577896" y="1585831"/>
                  </a:lnTo>
                  <a:lnTo>
                    <a:pt x="3577896" y="1564383"/>
                  </a:lnTo>
                  <a:lnTo>
                    <a:pt x="3570326" y="1564383"/>
                  </a:lnTo>
                  <a:lnTo>
                    <a:pt x="3570326" y="1535367"/>
                  </a:lnTo>
                  <a:lnTo>
                    <a:pt x="3564018" y="1535367"/>
                  </a:lnTo>
                  <a:lnTo>
                    <a:pt x="3564018" y="1512658"/>
                  </a:lnTo>
                  <a:lnTo>
                    <a:pt x="3546356" y="1512658"/>
                  </a:lnTo>
                  <a:lnTo>
                    <a:pt x="3546356" y="1478595"/>
                  </a:lnTo>
                  <a:lnTo>
                    <a:pt x="3538786" y="1478595"/>
                  </a:lnTo>
                  <a:lnTo>
                    <a:pt x="3538786" y="1459671"/>
                  </a:lnTo>
                  <a:lnTo>
                    <a:pt x="3513554" y="1459671"/>
                  </a:lnTo>
                  <a:lnTo>
                    <a:pt x="3513554" y="1431916"/>
                  </a:lnTo>
                  <a:lnTo>
                    <a:pt x="3413888" y="1431916"/>
                  </a:lnTo>
                  <a:lnTo>
                    <a:pt x="3413888" y="1375144"/>
                  </a:lnTo>
                  <a:lnTo>
                    <a:pt x="3306652" y="1375144"/>
                  </a:lnTo>
                  <a:lnTo>
                    <a:pt x="3306652" y="1351173"/>
                  </a:lnTo>
                  <a:lnTo>
                    <a:pt x="3290251" y="1351173"/>
                  </a:lnTo>
                  <a:lnTo>
                    <a:pt x="3290251" y="1327203"/>
                  </a:lnTo>
                  <a:lnTo>
                    <a:pt x="3281420" y="1327203"/>
                  </a:lnTo>
                  <a:lnTo>
                    <a:pt x="3281420" y="1304494"/>
                  </a:lnTo>
                  <a:lnTo>
                    <a:pt x="3167876" y="1304494"/>
                  </a:lnTo>
                  <a:lnTo>
                    <a:pt x="3167876" y="1278000"/>
                  </a:lnTo>
                  <a:lnTo>
                    <a:pt x="3157783" y="1278000"/>
                  </a:lnTo>
                  <a:lnTo>
                    <a:pt x="3157783" y="1256553"/>
                  </a:lnTo>
                  <a:lnTo>
                    <a:pt x="3085872" y="1256553"/>
                  </a:lnTo>
                  <a:lnTo>
                    <a:pt x="3085872" y="1226275"/>
                  </a:lnTo>
                  <a:lnTo>
                    <a:pt x="3051809" y="1226275"/>
                  </a:lnTo>
                  <a:lnTo>
                    <a:pt x="3051809" y="1201043"/>
                  </a:lnTo>
                  <a:lnTo>
                    <a:pt x="3000083" y="1201043"/>
                  </a:lnTo>
                  <a:lnTo>
                    <a:pt x="3000083" y="1174549"/>
                  </a:lnTo>
                  <a:lnTo>
                    <a:pt x="2947096" y="1174549"/>
                  </a:lnTo>
                  <a:lnTo>
                    <a:pt x="2947096" y="1156887"/>
                  </a:lnTo>
                  <a:lnTo>
                    <a:pt x="2939526" y="1156887"/>
                  </a:lnTo>
                  <a:lnTo>
                    <a:pt x="2939526" y="1100115"/>
                  </a:lnTo>
                  <a:lnTo>
                    <a:pt x="2742717" y="1100115"/>
                  </a:lnTo>
                  <a:lnTo>
                    <a:pt x="2742717" y="1084976"/>
                  </a:lnTo>
                  <a:lnTo>
                    <a:pt x="2646835" y="1084976"/>
                  </a:lnTo>
                  <a:lnTo>
                    <a:pt x="2646835" y="1055959"/>
                  </a:lnTo>
                  <a:lnTo>
                    <a:pt x="2573663" y="1055959"/>
                  </a:lnTo>
                  <a:lnTo>
                    <a:pt x="2573663" y="1024419"/>
                  </a:lnTo>
                  <a:lnTo>
                    <a:pt x="2526983" y="1024419"/>
                  </a:lnTo>
                  <a:lnTo>
                    <a:pt x="2526983" y="1008018"/>
                  </a:lnTo>
                  <a:lnTo>
                    <a:pt x="2487874" y="1008018"/>
                  </a:lnTo>
                  <a:lnTo>
                    <a:pt x="2487874" y="980263"/>
                  </a:lnTo>
                  <a:lnTo>
                    <a:pt x="2434887" y="980263"/>
                  </a:lnTo>
                  <a:lnTo>
                    <a:pt x="2434887" y="957554"/>
                  </a:lnTo>
                  <a:lnTo>
                    <a:pt x="2383161" y="957554"/>
                  </a:lnTo>
                  <a:lnTo>
                    <a:pt x="2383161" y="912137"/>
                  </a:lnTo>
                  <a:lnTo>
                    <a:pt x="2321343" y="912137"/>
                  </a:lnTo>
                  <a:lnTo>
                    <a:pt x="2321343" y="885643"/>
                  </a:lnTo>
                  <a:lnTo>
                    <a:pt x="2287280" y="885643"/>
                  </a:lnTo>
                  <a:lnTo>
                    <a:pt x="2287280" y="861673"/>
                  </a:lnTo>
                  <a:lnTo>
                    <a:pt x="2257001" y="861673"/>
                  </a:lnTo>
                  <a:lnTo>
                    <a:pt x="2257001" y="841487"/>
                  </a:lnTo>
                  <a:lnTo>
                    <a:pt x="2250693" y="841487"/>
                  </a:lnTo>
                  <a:lnTo>
                    <a:pt x="2250693" y="813732"/>
                  </a:lnTo>
                  <a:lnTo>
                    <a:pt x="2241862" y="813732"/>
                  </a:lnTo>
                  <a:lnTo>
                    <a:pt x="2241862" y="792285"/>
                  </a:lnTo>
                  <a:lnTo>
                    <a:pt x="2230508" y="792285"/>
                  </a:lnTo>
                  <a:lnTo>
                    <a:pt x="2230508" y="760745"/>
                  </a:lnTo>
                  <a:lnTo>
                    <a:pt x="2220415" y="760745"/>
                  </a:lnTo>
                  <a:lnTo>
                    <a:pt x="2220415" y="739297"/>
                  </a:lnTo>
                  <a:lnTo>
                    <a:pt x="2081639" y="739297"/>
                  </a:lnTo>
                  <a:lnTo>
                    <a:pt x="2081639" y="720373"/>
                  </a:lnTo>
                  <a:lnTo>
                    <a:pt x="2061453" y="720373"/>
                  </a:lnTo>
                  <a:lnTo>
                    <a:pt x="2061453" y="697665"/>
                  </a:lnTo>
                  <a:lnTo>
                    <a:pt x="1995850" y="697665"/>
                  </a:lnTo>
                  <a:lnTo>
                    <a:pt x="1995850" y="673694"/>
                  </a:lnTo>
                  <a:lnTo>
                    <a:pt x="1970618" y="673694"/>
                  </a:lnTo>
                  <a:lnTo>
                    <a:pt x="1970618" y="650985"/>
                  </a:lnTo>
                  <a:lnTo>
                    <a:pt x="1950433" y="650985"/>
                  </a:lnTo>
                  <a:lnTo>
                    <a:pt x="1950433" y="595475"/>
                  </a:lnTo>
                  <a:lnTo>
                    <a:pt x="1932770" y="595475"/>
                  </a:lnTo>
                  <a:lnTo>
                    <a:pt x="1932770" y="551319"/>
                  </a:lnTo>
                  <a:lnTo>
                    <a:pt x="1893661" y="551319"/>
                  </a:lnTo>
                  <a:lnTo>
                    <a:pt x="1893661" y="523564"/>
                  </a:lnTo>
                  <a:lnTo>
                    <a:pt x="1877260" y="523564"/>
                  </a:lnTo>
                  <a:lnTo>
                    <a:pt x="1877260" y="478146"/>
                  </a:lnTo>
                  <a:lnTo>
                    <a:pt x="1828057" y="478146"/>
                  </a:lnTo>
                  <a:lnTo>
                    <a:pt x="1828057" y="461745"/>
                  </a:lnTo>
                  <a:lnTo>
                    <a:pt x="1809133" y="461745"/>
                  </a:lnTo>
                  <a:lnTo>
                    <a:pt x="1809133" y="432729"/>
                  </a:lnTo>
                  <a:lnTo>
                    <a:pt x="1686758" y="432729"/>
                  </a:lnTo>
                  <a:lnTo>
                    <a:pt x="1686758" y="411281"/>
                  </a:lnTo>
                  <a:lnTo>
                    <a:pt x="1531582" y="411281"/>
                  </a:lnTo>
                  <a:lnTo>
                    <a:pt x="1531582" y="383526"/>
                  </a:lnTo>
                  <a:lnTo>
                    <a:pt x="1343603" y="383526"/>
                  </a:lnTo>
                  <a:lnTo>
                    <a:pt x="1343603" y="364602"/>
                  </a:lnTo>
                  <a:lnTo>
                    <a:pt x="1271692" y="364602"/>
                  </a:lnTo>
                  <a:lnTo>
                    <a:pt x="1271692" y="336847"/>
                  </a:lnTo>
                  <a:lnTo>
                    <a:pt x="1260338" y="336847"/>
                  </a:lnTo>
                  <a:lnTo>
                    <a:pt x="1260338" y="315400"/>
                  </a:lnTo>
                  <a:lnTo>
                    <a:pt x="1213659" y="315400"/>
                  </a:lnTo>
                  <a:lnTo>
                    <a:pt x="1213659" y="291430"/>
                  </a:lnTo>
                  <a:lnTo>
                    <a:pt x="1189688" y="291430"/>
                  </a:lnTo>
                  <a:lnTo>
                    <a:pt x="1189688" y="275029"/>
                  </a:lnTo>
                  <a:lnTo>
                    <a:pt x="1179595" y="275029"/>
                  </a:lnTo>
                  <a:lnTo>
                    <a:pt x="1179595" y="249797"/>
                  </a:lnTo>
                  <a:lnTo>
                    <a:pt x="1093807" y="249797"/>
                  </a:lnTo>
                  <a:lnTo>
                    <a:pt x="1093807" y="227088"/>
                  </a:lnTo>
                  <a:lnTo>
                    <a:pt x="846533" y="227088"/>
                  </a:lnTo>
                  <a:lnTo>
                    <a:pt x="846533" y="204379"/>
                  </a:lnTo>
                  <a:lnTo>
                    <a:pt x="836440" y="204379"/>
                  </a:lnTo>
                  <a:lnTo>
                    <a:pt x="836440" y="171578"/>
                  </a:lnTo>
                  <a:lnTo>
                    <a:pt x="537441" y="171578"/>
                  </a:lnTo>
                  <a:lnTo>
                    <a:pt x="537441" y="153915"/>
                  </a:lnTo>
                  <a:lnTo>
                    <a:pt x="465530" y="153915"/>
                  </a:lnTo>
                  <a:lnTo>
                    <a:pt x="465530" y="137514"/>
                  </a:lnTo>
                  <a:lnTo>
                    <a:pt x="317923" y="137514"/>
                  </a:lnTo>
                  <a:lnTo>
                    <a:pt x="317923" y="112282"/>
                  </a:lnTo>
                  <a:lnTo>
                    <a:pt x="281337" y="112282"/>
                  </a:lnTo>
                  <a:lnTo>
                    <a:pt x="281337" y="89574"/>
                  </a:lnTo>
                  <a:lnTo>
                    <a:pt x="127422" y="89574"/>
                  </a:lnTo>
                  <a:lnTo>
                    <a:pt x="127422" y="65603"/>
                  </a:lnTo>
                  <a:lnTo>
                    <a:pt x="95882" y="65603"/>
                  </a:lnTo>
                  <a:lnTo>
                    <a:pt x="95882" y="51726"/>
                  </a:lnTo>
                  <a:lnTo>
                    <a:pt x="83266" y="51726"/>
                  </a:lnTo>
                  <a:lnTo>
                    <a:pt x="83266" y="17662"/>
                  </a:lnTo>
                  <a:lnTo>
                    <a:pt x="55510" y="17662"/>
                  </a:lnTo>
                  <a:lnTo>
                    <a:pt x="55510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grpSp>
          <p:nvGrpSpPr>
            <p:cNvPr id="1467" name="Graphic 99">
              <a:extLst>
                <a:ext uri="{FF2B5EF4-FFF2-40B4-BE49-F238E27FC236}">
                  <a16:creationId xmlns:a16="http://schemas.microsoft.com/office/drawing/2014/main" id="{F42AFB59-B221-44C8-8900-3FE329915F06}"/>
                </a:ext>
              </a:extLst>
            </p:cNvPr>
            <p:cNvGrpSpPr/>
            <p:nvPr/>
          </p:nvGrpSpPr>
          <p:grpSpPr>
            <a:xfrm>
              <a:off x="1362189" y="2357217"/>
              <a:ext cx="4330554" cy="1960706"/>
              <a:chOff x="1331028" y="1726185"/>
              <a:chExt cx="6527514" cy="2629173"/>
            </a:xfrm>
            <a:noFill/>
          </p:grpSpPr>
          <p:sp>
            <p:nvSpPr>
              <p:cNvPr id="1492" name="Freeform: Shape 1491">
                <a:extLst>
                  <a:ext uri="{FF2B5EF4-FFF2-40B4-BE49-F238E27FC236}">
                    <a16:creationId xmlns:a16="http://schemas.microsoft.com/office/drawing/2014/main" id="{9E18D14F-D561-445E-9197-4E8957A72D3A}"/>
                  </a:ext>
                </a:extLst>
              </p:cNvPr>
              <p:cNvSpPr/>
              <p:nvPr/>
            </p:nvSpPr>
            <p:spPr>
              <a:xfrm>
                <a:off x="1331028" y="1726185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3" name="Freeform: Shape 1492">
                <a:extLst>
                  <a:ext uri="{FF2B5EF4-FFF2-40B4-BE49-F238E27FC236}">
                    <a16:creationId xmlns:a16="http://schemas.microsoft.com/office/drawing/2014/main" id="{C64AF225-04F3-4B74-A461-8F3156AEE963}"/>
                  </a:ext>
                </a:extLst>
              </p:cNvPr>
              <p:cNvSpPr/>
              <p:nvPr/>
            </p:nvSpPr>
            <p:spPr>
              <a:xfrm>
                <a:off x="1373922" y="1726185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4" name="Freeform: Shape 1493">
                <a:extLst>
                  <a:ext uri="{FF2B5EF4-FFF2-40B4-BE49-F238E27FC236}">
                    <a16:creationId xmlns:a16="http://schemas.microsoft.com/office/drawing/2014/main" id="{487EBF1A-13C6-448A-8459-A958AD03BC94}"/>
                  </a:ext>
                </a:extLst>
              </p:cNvPr>
              <p:cNvSpPr/>
              <p:nvPr/>
            </p:nvSpPr>
            <p:spPr>
              <a:xfrm>
                <a:off x="1589656" y="1766556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5" name="Freeform: Shape 1494">
                <a:extLst>
                  <a:ext uri="{FF2B5EF4-FFF2-40B4-BE49-F238E27FC236}">
                    <a16:creationId xmlns:a16="http://schemas.microsoft.com/office/drawing/2014/main" id="{AAAE3734-5F65-4881-BF90-B55F1AB61BFD}"/>
                  </a:ext>
                </a:extLst>
              </p:cNvPr>
              <p:cNvSpPr/>
              <p:nvPr/>
            </p:nvSpPr>
            <p:spPr>
              <a:xfrm>
                <a:off x="1624980" y="1766556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6" name="Freeform: Shape 1495">
                <a:extLst>
                  <a:ext uri="{FF2B5EF4-FFF2-40B4-BE49-F238E27FC236}">
                    <a16:creationId xmlns:a16="http://schemas.microsoft.com/office/drawing/2014/main" id="{2BDB8319-1CC0-4F9D-A8E6-3BE4023E810B}"/>
                  </a:ext>
                </a:extLst>
              </p:cNvPr>
              <p:cNvSpPr/>
              <p:nvPr/>
            </p:nvSpPr>
            <p:spPr>
              <a:xfrm>
                <a:off x="1836929" y="181449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7" name="Freeform: Shape 1496">
                <a:extLst>
                  <a:ext uri="{FF2B5EF4-FFF2-40B4-BE49-F238E27FC236}">
                    <a16:creationId xmlns:a16="http://schemas.microsoft.com/office/drawing/2014/main" id="{A0F0FF00-C79A-4846-8BE3-8EDD8782C443}"/>
                  </a:ext>
                </a:extLst>
              </p:cNvPr>
              <p:cNvSpPr/>
              <p:nvPr/>
            </p:nvSpPr>
            <p:spPr>
              <a:xfrm>
                <a:off x="2084202" y="1844775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8" name="Freeform: Shape 1497">
                <a:extLst>
                  <a:ext uri="{FF2B5EF4-FFF2-40B4-BE49-F238E27FC236}">
                    <a16:creationId xmlns:a16="http://schemas.microsoft.com/office/drawing/2014/main" id="{8CA76426-1FB4-4DBF-8101-770509005946}"/>
                  </a:ext>
                </a:extLst>
              </p:cNvPr>
              <p:cNvSpPr/>
              <p:nvPr/>
            </p:nvSpPr>
            <p:spPr>
              <a:xfrm>
                <a:off x="2393294" y="197472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499" name="Freeform: Shape 1498">
                <a:extLst>
                  <a:ext uri="{FF2B5EF4-FFF2-40B4-BE49-F238E27FC236}">
                    <a16:creationId xmlns:a16="http://schemas.microsoft.com/office/drawing/2014/main" id="{56A1C63D-038E-408D-AF13-53DA3ECA87E9}"/>
                  </a:ext>
                </a:extLst>
              </p:cNvPr>
              <p:cNvSpPr/>
              <p:nvPr/>
            </p:nvSpPr>
            <p:spPr>
              <a:xfrm>
                <a:off x="2520716" y="1998691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0" name="Freeform: Shape 1499">
                <a:extLst>
                  <a:ext uri="{FF2B5EF4-FFF2-40B4-BE49-F238E27FC236}">
                    <a16:creationId xmlns:a16="http://schemas.microsoft.com/office/drawing/2014/main" id="{E74723D5-E327-4119-A0B3-85A2F83F10D4}"/>
                  </a:ext>
                </a:extLst>
              </p:cNvPr>
              <p:cNvSpPr/>
              <p:nvPr/>
            </p:nvSpPr>
            <p:spPr>
              <a:xfrm>
                <a:off x="3061942" y="232923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1" name="Freeform: Shape 1500">
                <a:extLst>
                  <a:ext uri="{FF2B5EF4-FFF2-40B4-BE49-F238E27FC236}">
                    <a16:creationId xmlns:a16="http://schemas.microsoft.com/office/drawing/2014/main" id="{9C11F9DB-26AE-4BCB-B768-F48D8F56057B}"/>
                  </a:ext>
                </a:extLst>
              </p:cNvPr>
              <p:cNvSpPr/>
              <p:nvPr/>
            </p:nvSpPr>
            <p:spPr>
              <a:xfrm>
                <a:off x="3103575" y="232923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2" name="Freeform: Shape 1501">
                <a:extLst>
                  <a:ext uri="{FF2B5EF4-FFF2-40B4-BE49-F238E27FC236}">
                    <a16:creationId xmlns:a16="http://schemas.microsoft.com/office/drawing/2014/main" id="{2C497579-8FF5-44E2-8941-1972BFCD1BEF}"/>
                  </a:ext>
                </a:extLst>
              </p:cNvPr>
              <p:cNvSpPr/>
              <p:nvPr/>
            </p:nvSpPr>
            <p:spPr>
              <a:xfrm>
                <a:off x="3254967" y="247683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3" name="Freeform: Shape 1502">
                <a:extLst>
                  <a:ext uri="{FF2B5EF4-FFF2-40B4-BE49-F238E27FC236}">
                    <a16:creationId xmlns:a16="http://schemas.microsoft.com/office/drawing/2014/main" id="{80DE3B6B-8045-459B-812A-FFF48080194A}"/>
                  </a:ext>
                </a:extLst>
              </p:cNvPr>
              <p:cNvSpPr/>
              <p:nvPr/>
            </p:nvSpPr>
            <p:spPr>
              <a:xfrm>
                <a:off x="3393743" y="256641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4" name="Freeform: Shape 1503">
                <a:extLst>
                  <a:ext uri="{FF2B5EF4-FFF2-40B4-BE49-F238E27FC236}">
                    <a16:creationId xmlns:a16="http://schemas.microsoft.com/office/drawing/2014/main" id="{F618556B-35EF-43C8-B519-76AB7F40ED16}"/>
                  </a:ext>
                </a:extLst>
              </p:cNvPr>
              <p:cNvSpPr/>
              <p:nvPr/>
            </p:nvSpPr>
            <p:spPr>
              <a:xfrm>
                <a:off x="3633446" y="2673646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5" name="Freeform: Shape 1504">
                <a:extLst>
                  <a:ext uri="{FF2B5EF4-FFF2-40B4-BE49-F238E27FC236}">
                    <a16:creationId xmlns:a16="http://schemas.microsoft.com/office/drawing/2014/main" id="{5784ECC5-BE3E-4AB0-AAD1-567591616E15}"/>
                  </a:ext>
                </a:extLst>
              </p:cNvPr>
              <p:cNvSpPr/>
              <p:nvPr/>
            </p:nvSpPr>
            <p:spPr>
              <a:xfrm>
                <a:off x="3962724" y="278971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6" name="Freeform: Shape 1505">
                <a:extLst>
                  <a:ext uri="{FF2B5EF4-FFF2-40B4-BE49-F238E27FC236}">
                    <a16:creationId xmlns:a16="http://schemas.microsoft.com/office/drawing/2014/main" id="{38C34E8A-3C6F-44B4-B591-125528D8DAC3}"/>
                  </a:ext>
                </a:extLst>
              </p:cNvPr>
              <p:cNvSpPr/>
              <p:nvPr/>
            </p:nvSpPr>
            <p:spPr>
              <a:xfrm>
                <a:off x="4194858" y="2893165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7" name="Freeform: Shape 1506">
                <a:extLst>
                  <a:ext uri="{FF2B5EF4-FFF2-40B4-BE49-F238E27FC236}">
                    <a16:creationId xmlns:a16="http://schemas.microsoft.com/office/drawing/2014/main" id="{5BE9D803-0E92-42C8-A49B-85838FC07F4B}"/>
                  </a:ext>
                </a:extLst>
              </p:cNvPr>
              <p:cNvSpPr/>
              <p:nvPr/>
            </p:nvSpPr>
            <p:spPr>
              <a:xfrm>
                <a:off x="4308402" y="2963814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8" name="Freeform: Shape 1507">
                <a:extLst>
                  <a:ext uri="{FF2B5EF4-FFF2-40B4-BE49-F238E27FC236}">
                    <a16:creationId xmlns:a16="http://schemas.microsoft.com/office/drawing/2014/main" id="{0E4E07AB-9A55-430F-9FB8-C1659A8F24CF}"/>
                  </a:ext>
                </a:extLst>
              </p:cNvPr>
              <p:cNvSpPr/>
              <p:nvPr/>
            </p:nvSpPr>
            <p:spPr>
              <a:xfrm>
                <a:off x="4356343" y="2963814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7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09" name="Freeform: Shape 1508">
                <a:extLst>
                  <a:ext uri="{FF2B5EF4-FFF2-40B4-BE49-F238E27FC236}">
                    <a16:creationId xmlns:a16="http://schemas.microsoft.com/office/drawing/2014/main" id="{0D30E5DF-4C46-448F-A761-CBC97F28CB00}"/>
                  </a:ext>
                </a:extLst>
              </p:cNvPr>
              <p:cNvSpPr/>
              <p:nvPr/>
            </p:nvSpPr>
            <p:spPr>
              <a:xfrm>
                <a:off x="4396714" y="301806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0" name="Freeform: Shape 1509">
                <a:extLst>
                  <a:ext uri="{FF2B5EF4-FFF2-40B4-BE49-F238E27FC236}">
                    <a16:creationId xmlns:a16="http://schemas.microsoft.com/office/drawing/2014/main" id="{4F3C7E90-BB64-44E5-AE00-2694A756961D}"/>
                  </a:ext>
                </a:extLst>
              </p:cNvPr>
              <p:cNvSpPr/>
              <p:nvPr/>
            </p:nvSpPr>
            <p:spPr>
              <a:xfrm>
                <a:off x="4442131" y="301806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1" name="Freeform: Shape 1510">
                <a:extLst>
                  <a:ext uri="{FF2B5EF4-FFF2-40B4-BE49-F238E27FC236}">
                    <a16:creationId xmlns:a16="http://schemas.microsoft.com/office/drawing/2014/main" id="{AD2D9800-0C71-4411-A708-F798F837A9E4}"/>
                  </a:ext>
                </a:extLst>
              </p:cNvPr>
              <p:cNvSpPr/>
              <p:nvPr/>
            </p:nvSpPr>
            <p:spPr>
              <a:xfrm>
                <a:off x="4498903" y="3097544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2" name="Freeform: Shape 1511">
                <a:extLst>
                  <a:ext uri="{FF2B5EF4-FFF2-40B4-BE49-F238E27FC236}">
                    <a16:creationId xmlns:a16="http://schemas.microsoft.com/office/drawing/2014/main" id="{C6443560-0405-4560-B46D-F111DF5B20F3}"/>
                  </a:ext>
                </a:extLst>
              </p:cNvPr>
              <p:cNvSpPr/>
              <p:nvPr/>
            </p:nvSpPr>
            <p:spPr>
              <a:xfrm>
                <a:off x="4583431" y="3232535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7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3" name="Freeform: Shape 1512">
                <a:extLst>
                  <a:ext uri="{FF2B5EF4-FFF2-40B4-BE49-F238E27FC236}">
                    <a16:creationId xmlns:a16="http://schemas.microsoft.com/office/drawing/2014/main" id="{3EE5C0D4-A379-44FF-BD32-1F5D0193CE2E}"/>
                  </a:ext>
                </a:extLst>
              </p:cNvPr>
              <p:cNvSpPr/>
              <p:nvPr/>
            </p:nvSpPr>
            <p:spPr>
              <a:xfrm>
                <a:off x="4625063" y="3285522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4" name="Freeform: Shape 1513">
                <a:extLst>
                  <a:ext uri="{FF2B5EF4-FFF2-40B4-BE49-F238E27FC236}">
                    <a16:creationId xmlns:a16="http://schemas.microsoft.com/office/drawing/2014/main" id="{EC52B7EB-0473-4566-93AC-054BCE4F15FB}"/>
                  </a:ext>
                </a:extLst>
              </p:cNvPr>
              <p:cNvSpPr/>
              <p:nvPr/>
            </p:nvSpPr>
            <p:spPr>
              <a:xfrm>
                <a:off x="4725991" y="3370049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5" name="Freeform: Shape 1514">
                <a:extLst>
                  <a:ext uri="{FF2B5EF4-FFF2-40B4-BE49-F238E27FC236}">
                    <a16:creationId xmlns:a16="http://schemas.microsoft.com/office/drawing/2014/main" id="{FDC477A2-ECB6-45E0-A977-A0F427855118}"/>
                  </a:ext>
                </a:extLst>
              </p:cNvPr>
              <p:cNvSpPr/>
              <p:nvPr/>
            </p:nvSpPr>
            <p:spPr>
              <a:xfrm>
                <a:off x="4782763" y="3370049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6" name="Freeform: Shape 1515">
                <a:extLst>
                  <a:ext uri="{FF2B5EF4-FFF2-40B4-BE49-F238E27FC236}">
                    <a16:creationId xmlns:a16="http://schemas.microsoft.com/office/drawing/2014/main" id="{274DFD5D-DFBD-49A8-9C74-E53D3EDEEA20}"/>
                  </a:ext>
                </a:extLst>
              </p:cNvPr>
              <p:cNvSpPr/>
              <p:nvPr/>
            </p:nvSpPr>
            <p:spPr>
              <a:xfrm>
                <a:off x="4829442" y="3370049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7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7" name="Freeform: Shape 1516">
                <a:extLst>
                  <a:ext uri="{FF2B5EF4-FFF2-40B4-BE49-F238E27FC236}">
                    <a16:creationId xmlns:a16="http://schemas.microsoft.com/office/drawing/2014/main" id="{1518898E-EAFA-46CD-AC17-5517842FCED7}"/>
                  </a:ext>
                </a:extLst>
              </p:cNvPr>
              <p:cNvSpPr/>
              <p:nvPr/>
            </p:nvSpPr>
            <p:spPr>
              <a:xfrm>
                <a:off x="4854674" y="3400328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7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8" name="Freeform: Shape 1517">
                <a:extLst>
                  <a:ext uri="{FF2B5EF4-FFF2-40B4-BE49-F238E27FC236}">
                    <a16:creationId xmlns:a16="http://schemas.microsoft.com/office/drawing/2014/main" id="{C3A64498-451C-40C9-80E6-5F0237814AA5}"/>
                  </a:ext>
                </a:extLst>
              </p:cNvPr>
              <p:cNvSpPr/>
              <p:nvPr/>
            </p:nvSpPr>
            <p:spPr>
              <a:xfrm>
                <a:off x="4897569" y="3400328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19" name="Freeform: Shape 1518">
                <a:extLst>
                  <a:ext uri="{FF2B5EF4-FFF2-40B4-BE49-F238E27FC236}">
                    <a16:creationId xmlns:a16="http://schemas.microsoft.com/office/drawing/2014/main" id="{4F2D6E10-2D3F-4C40-B80C-85F449067DE5}"/>
                  </a:ext>
                </a:extLst>
              </p:cNvPr>
              <p:cNvSpPr/>
              <p:nvPr/>
            </p:nvSpPr>
            <p:spPr>
              <a:xfrm>
                <a:off x="4925324" y="3400328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0" name="Freeform: Shape 1519">
                <a:extLst>
                  <a:ext uri="{FF2B5EF4-FFF2-40B4-BE49-F238E27FC236}">
                    <a16:creationId xmlns:a16="http://schemas.microsoft.com/office/drawing/2014/main" id="{2C7A0008-ED95-4523-B8CF-0E8D3B2F821C}"/>
                  </a:ext>
                </a:extLst>
              </p:cNvPr>
              <p:cNvSpPr/>
              <p:nvPr/>
            </p:nvSpPr>
            <p:spPr>
              <a:xfrm>
                <a:off x="5094378" y="3465931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7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1" name="Freeform: Shape 1520">
                <a:extLst>
                  <a:ext uri="{FF2B5EF4-FFF2-40B4-BE49-F238E27FC236}">
                    <a16:creationId xmlns:a16="http://schemas.microsoft.com/office/drawing/2014/main" id="{19E1422D-E734-4FE2-996E-541E005EF03C}"/>
                  </a:ext>
                </a:extLst>
              </p:cNvPr>
              <p:cNvSpPr/>
              <p:nvPr/>
            </p:nvSpPr>
            <p:spPr>
              <a:xfrm>
                <a:off x="5238201" y="359713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2" name="Freeform: Shape 1521">
                <a:extLst>
                  <a:ext uri="{FF2B5EF4-FFF2-40B4-BE49-F238E27FC236}">
                    <a16:creationId xmlns:a16="http://schemas.microsoft.com/office/drawing/2014/main" id="{A4738145-97B3-4E0B-85AB-43CA8276E5E5}"/>
                  </a:ext>
                </a:extLst>
              </p:cNvPr>
              <p:cNvSpPr/>
              <p:nvPr/>
            </p:nvSpPr>
            <p:spPr>
              <a:xfrm>
                <a:off x="5335344" y="359713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3" name="Freeform: Shape 1522">
                <a:extLst>
                  <a:ext uri="{FF2B5EF4-FFF2-40B4-BE49-F238E27FC236}">
                    <a16:creationId xmlns:a16="http://schemas.microsoft.com/office/drawing/2014/main" id="{A0209117-C7AB-4607-8344-247982F8C9C4}"/>
                  </a:ext>
                </a:extLst>
              </p:cNvPr>
              <p:cNvSpPr/>
              <p:nvPr/>
            </p:nvSpPr>
            <p:spPr>
              <a:xfrm>
                <a:off x="5432487" y="363120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4" name="Freeform: Shape 1523">
                <a:extLst>
                  <a:ext uri="{FF2B5EF4-FFF2-40B4-BE49-F238E27FC236}">
                    <a16:creationId xmlns:a16="http://schemas.microsoft.com/office/drawing/2014/main" id="{331F7BDD-6D0D-49FB-8F42-35CA794C8337}"/>
                  </a:ext>
                </a:extLst>
              </p:cNvPr>
              <p:cNvSpPr/>
              <p:nvPr/>
            </p:nvSpPr>
            <p:spPr>
              <a:xfrm>
                <a:off x="5489259" y="363120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5" name="Freeform: Shape 1524">
                <a:extLst>
                  <a:ext uri="{FF2B5EF4-FFF2-40B4-BE49-F238E27FC236}">
                    <a16:creationId xmlns:a16="http://schemas.microsoft.com/office/drawing/2014/main" id="{FFAD01DE-6070-44F3-BEB1-9C49A9616658}"/>
                  </a:ext>
                </a:extLst>
              </p:cNvPr>
              <p:cNvSpPr/>
              <p:nvPr/>
            </p:nvSpPr>
            <p:spPr>
              <a:xfrm>
                <a:off x="5558647" y="363120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6" name="Freeform: Shape 1525">
                <a:extLst>
                  <a:ext uri="{FF2B5EF4-FFF2-40B4-BE49-F238E27FC236}">
                    <a16:creationId xmlns:a16="http://schemas.microsoft.com/office/drawing/2014/main" id="{BBC19230-9D6C-4FBD-B414-67F0C6A06110}"/>
                  </a:ext>
                </a:extLst>
              </p:cNvPr>
              <p:cNvSpPr/>
              <p:nvPr/>
            </p:nvSpPr>
            <p:spPr>
              <a:xfrm>
                <a:off x="5590187" y="367031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7" name="Freeform: Shape 1526">
                <a:extLst>
                  <a:ext uri="{FF2B5EF4-FFF2-40B4-BE49-F238E27FC236}">
                    <a16:creationId xmlns:a16="http://schemas.microsoft.com/office/drawing/2014/main" id="{167036B1-99C6-4A53-B168-AE84D1582865}"/>
                  </a:ext>
                </a:extLst>
              </p:cNvPr>
              <p:cNvSpPr/>
              <p:nvPr/>
            </p:nvSpPr>
            <p:spPr>
              <a:xfrm>
                <a:off x="5631820" y="3670310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8" name="Freeform: Shape 1527">
                <a:extLst>
                  <a:ext uri="{FF2B5EF4-FFF2-40B4-BE49-F238E27FC236}">
                    <a16:creationId xmlns:a16="http://schemas.microsoft.com/office/drawing/2014/main" id="{6873A5FE-76F6-4276-AB36-8DB1F8B03FAA}"/>
                  </a:ext>
                </a:extLst>
              </p:cNvPr>
              <p:cNvSpPr/>
              <p:nvPr/>
            </p:nvSpPr>
            <p:spPr>
              <a:xfrm>
                <a:off x="5659575" y="367031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29" name="Freeform: Shape 1528">
                <a:extLst>
                  <a:ext uri="{FF2B5EF4-FFF2-40B4-BE49-F238E27FC236}">
                    <a16:creationId xmlns:a16="http://schemas.microsoft.com/office/drawing/2014/main" id="{7C1CE2E8-D9C2-4C6E-B753-48420F9350F0}"/>
                  </a:ext>
                </a:extLst>
              </p:cNvPr>
              <p:cNvSpPr/>
              <p:nvPr/>
            </p:nvSpPr>
            <p:spPr>
              <a:xfrm>
                <a:off x="5746625" y="370942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0" name="Freeform: Shape 1529">
                <a:extLst>
                  <a:ext uri="{FF2B5EF4-FFF2-40B4-BE49-F238E27FC236}">
                    <a16:creationId xmlns:a16="http://schemas.microsoft.com/office/drawing/2014/main" id="{C54AA0A4-26DE-4B54-A5B1-326CBE91ACC8}"/>
                  </a:ext>
                </a:extLst>
              </p:cNvPr>
              <p:cNvSpPr/>
              <p:nvPr/>
            </p:nvSpPr>
            <p:spPr>
              <a:xfrm>
                <a:off x="5846291" y="3757360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1" name="Freeform: Shape 1530">
                <a:extLst>
                  <a:ext uri="{FF2B5EF4-FFF2-40B4-BE49-F238E27FC236}">
                    <a16:creationId xmlns:a16="http://schemas.microsoft.com/office/drawing/2014/main" id="{83FDACB1-D4B7-4BB7-BA70-24C51AC0F215}"/>
                  </a:ext>
                </a:extLst>
              </p:cNvPr>
              <p:cNvSpPr/>
              <p:nvPr/>
            </p:nvSpPr>
            <p:spPr>
              <a:xfrm>
                <a:off x="5867739" y="380656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2" name="Freeform: Shape 1531">
                <a:extLst>
                  <a:ext uri="{FF2B5EF4-FFF2-40B4-BE49-F238E27FC236}">
                    <a16:creationId xmlns:a16="http://schemas.microsoft.com/office/drawing/2014/main" id="{BC394230-D71F-4952-8937-CDAB6FCC0B1E}"/>
                  </a:ext>
                </a:extLst>
              </p:cNvPr>
              <p:cNvSpPr/>
              <p:nvPr/>
            </p:nvSpPr>
            <p:spPr>
              <a:xfrm>
                <a:off x="5937127" y="385450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3" name="Freeform: Shape 1532">
                <a:extLst>
                  <a:ext uri="{FF2B5EF4-FFF2-40B4-BE49-F238E27FC236}">
                    <a16:creationId xmlns:a16="http://schemas.microsoft.com/office/drawing/2014/main" id="{7CFA73A2-4E30-4527-9DDE-03A3CB22535E}"/>
                  </a:ext>
                </a:extLst>
              </p:cNvPr>
              <p:cNvSpPr/>
              <p:nvPr/>
            </p:nvSpPr>
            <p:spPr>
              <a:xfrm>
                <a:off x="6029223" y="3894875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4" name="Freeform: Shape 1533">
                <a:extLst>
                  <a:ext uri="{FF2B5EF4-FFF2-40B4-BE49-F238E27FC236}">
                    <a16:creationId xmlns:a16="http://schemas.microsoft.com/office/drawing/2014/main" id="{C232A3DE-DD57-4C6F-BA1A-4356046534D2}"/>
                  </a:ext>
                </a:extLst>
              </p:cNvPr>
              <p:cNvSpPr/>
              <p:nvPr/>
            </p:nvSpPr>
            <p:spPr>
              <a:xfrm>
                <a:off x="6085995" y="3894875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5" name="Freeform: Shape 1534">
                <a:extLst>
                  <a:ext uri="{FF2B5EF4-FFF2-40B4-BE49-F238E27FC236}">
                    <a16:creationId xmlns:a16="http://schemas.microsoft.com/office/drawing/2014/main" id="{66F8AD45-99AD-4FD2-A614-E43785BF879D}"/>
                  </a:ext>
                </a:extLst>
              </p:cNvPr>
              <p:cNvSpPr/>
              <p:nvPr/>
            </p:nvSpPr>
            <p:spPr>
              <a:xfrm>
                <a:off x="6150337" y="3955431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6" name="Freeform: Shape 1535">
                <a:extLst>
                  <a:ext uri="{FF2B5EF4-FFF2-40B4-BE49-F238E27FC236}">
                    <a16:creationId xmlns:a16="http://schemas.microsoft.com/office/drawing/2014/main" id="{97BADE97-2F07-46FB-970D-378EE9BF7C45}"/>
                  </a:ext>
                </a:extLst>
              </p:cNvPr>
              <p:cNvSpPr/>
              <p:nvPr/>
            </p:nvSpPr>
            <p:spPr>
              <a:xfrm>
                <a:off x="6228556" y="4018511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7" name="Freeform: Shape 1536">
                <a:extLst>
                  <a:ext uri="{FF2B5EF4-FFF2-40B4-BE49-F238E27FC236}">
                    <a16:creationId xmlns:a16="http://schemas.microsoft.com/office/drawing/2014/main" id="{A92F6E42-6589-4868-BFC0-4DF33553900A}"/>
                  </a:ext>
                </a:extLst>
              </p:cNvPr>
              <p:cNvSpPr/>
              <p:nvPr/>
            </p:nvSpPr>
            <p:spPr>
              <a:xfrm>
                <a:off x="6270189" y="4018511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8" name="Freeform: Shape 1537">
                <a:extLst>
                  <a:ext uri="{FF2B5EF4-FFF2-40B4-BE49-F238E27FC236}">
                    <a16:creationId xmlns:a16="http://schemas.microsoft.com/office/drawing/2014/main" id="{6A12B68D-ACFD-43FA-8674-09A76D8691F1}"/>
                  </a:ext>
                </a:extLst>
              </p:cNvPr>
              <p:cNvSpPr/>
              <p:nvPr/>
            </p:nvSpPr>
            <p:spPr>
              <a:xfrm>
                <a:off x="6313083" y="4018511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39" name="Freeform: Shape 1538">
                <a:extLst>
                  <a:ext uri="{FF2B5EF4-FFF2-40B4-BE49-F238E27FC236}">
                    <a16:creationId xmlns:a16="http://schemas.microsoft.com/office/drawing/2014/main" id="{70E0BF08-C515-401C-8102-F1B2B03A4270}"/>
                  </a:ext>
                </a:extLst>
              </p:cNvPr>
              <p:cNvSpPr/>
              <p:nvPr/>
            </p:nvSpPr>
            <p:spPr>
              <a:xfrm>
                <a:off x="6354716" y="4018511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0" name="Freeform: Shape 1539">
                <a:extLst>
                  <a:ext uri="{FF2B5EF4-FFF2-40B4-BE49-F238E27FC236}">
                    <a16:creationId xmlns:a16="http://schemas.microsoft.com/office/drawing/2014/main" id="{C5ECE797-2C5D-4ED1-A0E1-1487A5D57ADD}"/>
                  </a:ext>
                </a:extLst>
              </p:cNvPr>
              <p:cNvSpPr/>
              <p:nvPr/>
            </p:nvSpPr>
            <p:spPr>
              <a:xfrm>
                <a:off x="6425366" y="410177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7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1" name="Freeform: Shape 1540">
                <a:extLst>
                  <a:ext uri="{FF2B5EF4-FFF2-40B4-BE49-F238E27FC236}">
                    <a16:creationId xmlns:a16="http://schemas.microsoft.com/office/drawing/2014/main" id="{E1F46CBC-E2E8-4D0D-AAD4-CDBA310AA62D}"/>
                  </a:ext>
                </a:extLst>
              </p:cNvPr>
              <p:cNvSpPr/>
              <p:nvPr/>
            </p:nvSpPr>
            <p:spPr>
              <a:xfrm>
                <a:off x="6466998" y="410177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2" name="Freeform: Shape 1541">
                <a:extLst>
                  <a:ext uri="{FF2B5EF4-FFF2-40B4-BE49-F238E27FC236}">
                    <a16:creationId xmlns:a16="http://schemas.microsoft.com/office/drawing/2014/main" id="{AF01287F-90B5-44DF-89B6-AAD52C2E4C66}"/>
                  </a:ext>
                </a:extLst>
              </p:cNvPr>
              <p:cNvSpPr/>
              <p:nvPr/>
            </p:nvSpPr>
            <p:spPr>
              <a:xfrm>
                <a:off x="6593158" y="410177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3" name="Freeform: Shape 1542">
                <a:extLst>
                  <a:ext uri="{FF2B5EF4-FFF2-40B4-BE49-F238E27FC236}">
                    <a16:creationId xmlns:a16="http://schemas.microsoft.com/office/drawing/2014/main" id="{05FDC455-BA28-455B-A587-A0902E5E4A34}"/>
                  </a:ext>
                </a:extLst>
              </p:cNvPr>
              <p:cNvSpPr/>
              <p:nvPr/>
            </p:nvSpPr>
            <p:spPr>
              <a:xfrm>
                <a:off x="6796276" y="425947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4" name="Freeform: Shape 1543">
                <a:extLst>
                  <a:ext uri="{FF2B5EF4-FFF2-40B4-BE49-F238E27FC236}">
                    <a16:creationId xmlns:a16="http://schemas.microsoft.com/office/drawing/2014/main" id="{A0529BBA-EA11-4DCD-9549-7C8F7AB791DB}"/>
                  </a:ext>
                </a:extLst>
              </p:cNvPr>
              <p:cNvSpPr/>
              <p:nvPr/>
            </p:nvSpPr>
            <p:spPr>
              <a:xfrm>
                <a:off x="6837908" y="425947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5" name="Freeform: Shape 1544">
                <a:extLst>
                  <a:ext uri="{FF2B5EF4-FFF2-40B4-BE49-F238E27FC236}">
                    <a16:creationId xmlns:a16="http://schemas.microsoft.com/office/drawing/2014/main" id="{2F4842AF-792C-4962-A721-B4B90D3083B2}"/>
                  </a:ext>
                </a:extLst>
              </p:cNvPr>
              <p:cNvSpPr/>
              <p:nvPr/>
            </p:nvSpPr>
            <p:spPr>
              <a:xfrm>
                <a:off x="7048596" y="425947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6" name="Freeform: Shape 1545">
                <a:extLst>
                  <a:ext uri="{FF2B5EF4-FFF2-40B4-BE49-F238E27FC236}">
                    <a16:creationId xmlns:a16="http://schemas.microsoft.com/office/drawing/2014/main" id="{7DCB742B-694B-49E4-896C-892787B568A6}"/>
                  </a:ext>
                </a:extLst>
              </p:cNvPr>
              <p:cNvSpPr/>
              <p:nvPr/>
            </p:nvSpPr>
            <p:spPr>
              <a:xfrm>
                <a:off x="7090228" y="425947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sp>
            <p:nvSpPr>
              <p:cNvPr id="1547" name="Freeform: Shape 1546">
                <a:extLst>
                  <a:ext uri="{FF2B5EF4-FFF2-40B4-BE49-F238E27FC236}">
                    <a16:creationId xmlns:a16="http://schemas.microsoft.com/office/drawing/2014/main" id="{4969ADF1-8A01-4078-8336-CA55C38CEB26}"/>
                  </a:ext>
                </a:extLst>
              </p:cNvPr>
              <p:cNvSpPr/>
              <p:nvPr/>
            </p:nvSpPr>
            <p:spPr>
              <a:xfrm>
                <a:off x="7762661" y="425947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03B2C1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</p:grpSp>
        <p:grpSp>
          <p:nvGrpSpPr>
            <p:cNvPr id="1468" name="Graphic 100">
              <a:extLst>
                <a:ext uri="{FF2B5EF4-FFF2-40B4-BE49-F238E27FC236}">
                  <a16:creationId xmlns:a16="http://schemas.microsoft.com/office/drawing/2014/main" id="{E6542008-46E5-48DD-A801-FF08EC305A7D}"/>
                </a:ext>
              </a:extLst>
            </p:cNvPr>
            <p:cNvGrpSpPr/>
            <p:nvPr/>
          </p:nvGrpSpPr>
          <p:grpSpPr>
            <a:xfrm>
              <a:off x="1135940" y="2261255"/>
              <a:ext cx="4461960" cy="2117826"/>
              <a:chOff x="990000" y="1597507"/>
              <a:chExt cx="6725585" cy="2839860"/>
            </a:xfrm>
          </p:grpSpPr>
          <p:sp>
            <p:nvSpPr>
              <p:cNvPr id="1469" name="Freeform: Shape 1468">
                <a:extLst>
                  <a:ext uri="{FF2B5EF4-FFF2-40B4-BE49-F238E27FC236}">
                    <a16:creationId xmlns:a16="http://schemas.microsoft.com/office/drawing/2014/main" id="{66FE1DC1-7FCB-44DA-B8F4-39D458A772E1}"/>
                  </a:ext>
                </a:extLst>
              </p:cNvPr>
              <p:cNvSpPr/>
              <p:nvPr/>
            </p:nvSpPr>
            <p:spPr>
              <a:xfrm>
                <a:off x="990000" y="1641664"/>
                <a:ext cx="6670076" cy="2746502"/>
              </a:xfrm>
              <a:custGeom>
                <a:avLst/>
                <a:gdLst>
                  <a:gd name="connsiteX0" fmla="*/ 6670077 w 6670076"/>
                  <a:gd name="connsiteY0" fmla="*/ 2746502 h 2746502"/>
                  <a:gd name="connsiteX1" fmla="*/ 5260870 w 6670076"/>
                  <a:gd name="connsiteY1" fmla="*/ 2746502 h 2746502"/>
                  <a:gd name="connsiteX2" fmla="*/ 5260870 w 6670076"/>
                  <a:gd name="connsiteY2" fmla="*/ 2654406 h 2746502"/>
                  <a:gd name="connsiteX3" fmla="*/ 4685580 w 6670076"/>
                  <a:gd name="connsiteY3" fmla="*/ 2654406 h 2746502"/>
                  <a:gd name="connsiteX4" fmla="*/ 4685580 w 6670076"/>
                  <a:gd name="connsiteY4" fmla="*/ 2569878 h 2746502"/>
                  <a:gd name="connsiteX5" fmla="*/ 4492556 w 6670076"/>
                  <a:gd name="connsiteY5" fmla="*/ 2569878 h 2746502"/>
                  <a:gd name="connsiteX6" fmla="*/ 4492556 w 6670076"/>
                  <a:gd name="connsiteY6" fmla="*/ 2504275 h 2746502"/>
                  <a:gd name="connsiteX7" fmla="*/ 4274299 w 6670076"/>
                  <a:gd name="connsiteY7" fmla="*/ 2504275 h 2746502"/>
                  <a:gd name="connsiteX8" fmla="*/ 4274299 w 6670076"/>
                  <a:gd name="connsiteY8" fmla="*/ 2429841 h 2746502"/>
                  <a:gd name="connsiteX9" fmla="*/ 4057304 w 6670076"/>
                  <a:gd name="connsiteY9" fmla="*/ 2429841 h 2746502"/>
                  <a:gd name="connsiteX10" fmla="*/ 4057304 w 6670076"/>
                  <a:gd name="connsiteY10" fmla="*/ 2371807 h 2746502"/>
                  <a:gd name="connsiteX11" fmla="*/ 4033334 w 6670076"/>
                  <a:gd name="connsiteY11" fmla="*/ 2371807 h 2746502"/>
                  <a:gd name="connsiteX12" fmla="*/ 4033334 w 6670076"/>
                  <a:gd name="connsiteY12" fmla="*/ 2303681 h 2746502"/>
                  <a:gd name="connsiteX13" fmla="*/ 3897081 w 6670076"/>
                  <a:gd name="connsiteY13" fmla="*/ 2303681 h 2746502"/>
                  <a:gd name="connsiteX14" fmla="*/ 3897081 w 6670076"/>
                  <a:gd name="connsiteY14" fmla="*/ 2246909 h 2746502"/>
                  <a:gd name="connsiteX15" fmla="*/ 3856710 w 6670076"/>
                  <a:gd name="connsiteY15" fmla="*/ 2246909 h 2746502"/>
                  <a:gd name="connsiteX16" fmla="*/ 3856710 w 6670076"/>
                  <a:gd name="connsiteY16" fmla="*/ 2209061 h 2746502"/>
                  <a:gd name="connsiteX17" fmla="*/ 3839047 w 6670076"/>
                  <a:gd name="connsiteY17" fmla="*/ 2209061 h 2746502"/>
                  <a:gd name="connsiteX18" fmla="*/ 3839047 w 6670076"/>
                  <a:gd name="connsiteY18" fmla="*/ 2128319 h 2746502"/>
                  <a:gd name="connsiteX19" fmla="*/ 3701533 w 6670076"/>
                  <a:gd name="connsiteY19" fmla="*/ 2128319 h 2746502"/>
                  <a:gd name="connsiteX20" fmla="*/ 3701533 w 6670076"/>
                  <a:gd name="connsiteY20" fmla="*/ 2077854 h 2746502"/>
                  <a:gd name="connsiteX21" fmla="*/ 3662423 w 6670076"/>
                  <a:gd name="connsiteY21" fmla="*/ 2077854 h 2746502"/>
                  <a:gd name="connsiteX22" fmla="*/ 3662423 w 6670076"/>
                  <a:gd name="connsiteY22" fmla="*/ 2014775 h 2746502"/>
                  <a:gd name="connsiteX23" fmla="*/ 3400011 w 6670076"/>
                  <a:gd name="connsiteY23" fmla="*/ 2014775 h 2746502"/>
                  <a:gd name="connsiteX24" fmla="*/ 3400011 w 6670076"/>
                  <a:gd name="connsiteY24" fmla="*/ 1971880 h 2746502"/>
                  <a:gd name="connsiteX25" fmla="*/ 3180492 w 6670076"/>
                  <a:gd name="connsiteY25" fmla="*/ 1971880 h 2746502"/>
                  <a:gd name="connsiteX26" fmla="*/ 3180492 w 6670076"/>
                  <a:gd name="connsiteY26" fmla="*/ 1925201 h 2746502"/>
                  <a:gd name="connsiteX27" fmla="*/ 3087134 w 6670076"/>
                  <a:gd name="connsiteY27" fmla="*/ 1925201 h 2746502"/>
                  <a:gd name="connsiteX28" fmla="*/ 3087134 w 6670076"/>
                  <a:gd name="connsiteY28" fmla="*/ 1844459 h 2746502"/>
                  <a:gd name="connsiteX29" fmla="*/ 3007653 w 6670076"/>
                  <a:gd name="connsiteY29" fmla="*/ 1844459 h 2746502"/>
                  <a:gd name="connsiteX30" fmla="*/ 3007653 w 6670076"/>
                  <a:gd name="connsiteY30" fmla="*/ 1792733 h 2746502"/>
                  <a:gd name="connsiteX31" fmla="*/ 2976113 w 6670076"/>
                  <a:gd name="connsiteY31" fmla="*/ 1792733 h 2746502"/>
                  <a:gd name="connsiteX32" fmla="*/ 2976113 w 6670076"/>
                  <a:gd name="connsiteY32" fmla="*/ 1758670 h 2746502"/>
                  <a:gd name="connsiteX33" fmla="*/ 2925649 w 6670076"/>
                  <a:gd name="connsiteY33" fmla="*/ 1758670 h 2746502"/>
                  <a:gd name="connsiteX34" fmla="*/ 2925649 w 6670076"/>
                  <a:gd name="connsiteY34" fmla="*/ 1706944 h 2746502"/>
                  <a:gd name="connsiteX35" fmla="*/ 2855000 w 6670076"/>
                  <a:gd name="connsiteY35" fmla="*/ 1706944 h 2746502"/>
                  <a:gd name="connsiteX36" fmla="*/ 2855000 w 6670076"/>
                  <a:gd name="connsiteY36" fmla="*/ 1670358 h 2746502"/>
                  <a:gd name="connsiteX37" fmla="*/ 2813367 w 6670076"/>
                  <a:gd name="connsiteY37" fmla="*/ 1670358 h 2746502"/>
                  <a:gd name="connsiteX38" fmla="*/ 2813367 w 6670076"/>
                  <a:gd name="connsiteY38" fmla="*/ 1637556 h 2746502"/>
                  <a:gd name="connsiteX39" fmla="*/ 2789397 w 6670076"/>
                  <a:gd name="connsiteY39" fmla="*/ 1637556 h 2746502"/>
                  <a:gd name="connsiteX40" fmla="*/ 2789397 w 6670076"/>
                  <a:gd name="connsiteY40" fmla="*/ 1571953 h 2746502"/>
                  <a:gd name="connsiteX41" fmla="*/ 2670806 w 6670076"/>
                  <a:gd name="connsiteY41" fmla="*/ 1571953 h 2746502"/>
                  <a:gd name="connsiteX42" fmla="*/ 2670806 w 6670076"/>
                  <a:gd name="connsiteY42" fmla="*/ 1534105 h 2746502"/>
                  <a:gd name="connsiteX43" fmla="*/ 2545908 w 6670076"/>
                  <a:gd name="connsiteY43" fmla="*/ 1534105 h 2746502"/>
                  <a:gd name="connsiteX44" fmla="*/ 2545908 w 6670076"/>
                  <a:gd name="connsiteY44" fmla="*/ 1489949 h 2746502"/>
                  <a:gd name="connsiteX45" fmla="*/ 2490397 w 6670076"/>
                  <a:gd name="connsiteY45" fmla="*/ 1489949 h 2746502"/>
                  <a:gd name="connsiteX46" fmla="*/ 2490397 w 6670076"/>
                  <a:gd name="connsiteY46" fmla="*/ 1402899 h 2746502"/>
                  <a:gd name="connsiteX47" fmla="*/ 2421009 w 6670076"/>
                  <a:gd name="connsiteY47" fmla="*/ 1402899 h 2746502"/>
                  <a:gd name="connsiteX48" fmla="*/ 2421009 w 6670076"/>
                  <a:gd name="connsiteY48" fmla="*/ 1363789 h 2746502"/>
                  <a:gd name="connsiteX49" fmla="*/ 2385685 w 6670076"/>
                  <a:gd name="connsiteY49" fmla="*/ 1363789 h 2746502"/>
                  <a:gd name="connsiteX50" fmla="*/ 2385685 w 6670076"/>
                  <a:gd name="connsiteY50" fmla="*/ 1309540 h 2746502"/>
                  <a:gd name="connsiteX51" fmla="*/ 2316297 w 6670076"/>
                  <a:gd name="connsiteY51" fmla="*/ 1309540 h 2746502"/>
                  <a:gd name="connsiteX52" fmla="*/ 2316297 w 6670076"/>
                  <a:gd name="connsiteY52" fmla="*/ 1223752 h 2746502"/>
                  <a:gd name="connsiteX53" fmla="*/ 2176259 w 6670076"/>
                  <a:gd name="connsiteY53" fmla="*/ 1223752 h 2746502"/>
                  <a:gd name="connsiteX54" fmla="*/ 2176259 w 6670076"/>
                  <a:gd name="connsiteY54" fmla="*/ 1137963 h 2746502"/>
                  <a:gd name="connsiteX55" fmla="*/ 2118226 w 6670076"/>
                  <a:gd name="connsiteY55" fmla="*/ 1137963 h 2746502"/>
                  <a:gd name="connsiteX56" fmla="*/ 2118226 w 6670076"/>
                  <a:gd name="connsiteY56" fmla="*/ 1102638 h 2746502"/>
                  <a:gd name="connsiteX57" fmla="*/ 2108133 w 6670076"/>
                  <a:gd name="connsiteY57" fmla="*/ 1102638 h 2746502"/>
                  <a:gd name="connsiteX58" fmla="*/ 2108133 w 6670076"/>
                  <a:gd name="connsiteY58" fmla="*/ 1053436 h 2746502"/>
                  <a:gd name="connsiteX59" fmla="*/ 2026129 w 6670076"/>
                  <a:gd name="connsiteY59" fmla="*/ 1053436 h 2746502"/>
                  <a:gd name="connsiteX60" fmla="*/ 2026129 w 6670076"/>
                  <a:gd name="connsiteY60" fmla="*/ 1016849 h 2746502"/>
                  <a:gd name="connsiteX61" fmla="*/ 1995850 w 6670076"/>
                  <a:gd name="connsiteY61" fmla="*/ 1016849 h 2746502"/>
                  <a:gd name="connsiteX62" fmla="*/ 1995850 w 6670076"/>
                  <a:gd name="connsiteY62" fmla="*/ 968909 h 2746502"/>
                  <a:gd name="connsiteX63" fmla="*/ 1912585 w 6670076"/>
                  <a:gd name="connsiteY63" fmla="*/ 968909 h 2746502"/>
                  <a:gd name="connsiteX64" fmla="*/ 1912585 w 6670076"/>
                  <a:gd name="connsiteY64" fmla="*/ 928537 h 2746502"/>
                  <a:gd name="connsiteX65" fmla="*/ 1831842 w 6670076"/>
                  <a:gd name="connsiteY65" fmla="*/ 928537 h 2746502"/>
                  <a:gd name="connsiteX66" fmla="*/ 1831842 w 6670076"/>
                  <a:gd name="connsiteY66" fmla="*/ 879335 h 2746502"/>
                  <a:gd name="connsiteX67" fmla="*/ 1786425 w 6670076"/>
                  <a:gd name="connsiteY67" fmla="*/ 879335 h 2746502"/>
                  <a:gd name="connsiteX68" fmla="*/ 1786425 w 6670076"/>
                  <a:gd name="connsiteY68" fmla="*/ 836441 h 2746502"/>
                  <a:gd name="connsiteX69" fmla="*/ 1674142 w 6670076"/>
                  <a:gd name="connsiteY69" fmla="*/ 836441 h 2746502"/>
                  <a:gd name="connsiteX70" fmla="*/ 1674142 w 6670076"/>
                  <a:gd name="connsiteY70" fmla="*/ 785977 h 2746502"/>
                  <a:gd name="connsiteX71" fmla="*/ 1619894 w 6670076"/>
                  <a:gd name="connsiteY71" fmla="*/ 785977 h 2746502"/>
                  <a:gd name="connsiteX72" fmla="*/ 1619894 w 6670076"/>
                  <a:gd name="connsiteY72" fmla="*/ 746867 h 2746502"/>
                  <a:gd name="connsiteX73" fmla="*/ 1582046 w 6670076"/>
                  <a:gd name="connsiteY73" fmla="*/ 746867 h 2746502"/>
                  <a:gd name="connsiteX74" fmla="*/ 1582046 w 6670076"/>
                  <a:gd name="connsiteY74" fmla="*/ 709019 h 2746502"/>
                  <a:gd name="connsiteX75" fmla="*/ 1518966 w 6670076"/>
                  <a:gd name="connsiteY75" fmla="*/ 709019 h 2746502"/>
                  <a:gd name="connsiteX76" fmla="*/ 1518966 w 6670076"/>
                  <a:gd name="connsiteY76" fmla="*/ 667386 h 2746502"/>
                  <a:gd name="connsiteX77" fmla="*/ 1469763 w 6670076"/>
                  <a:gd name="connsiteY77" fmla="*/ 667386 h 2746502"/>
                  <a:gd name="connsiteX78" fmla="*/ 1469763 w 6670076"/>
                  <a:gd name="connsiteY78" fmla="*/ 620707 h 2746502"/>
                  <a:gd name="connsiteX79" fmla="*/ 1426869 w 6670076"/>
                  <a:gd name="connsiteY79" fmla="*/ 620707 h 2746502"/>
                  <a:gd name="connsiteX80" fmla="*/ 1426869 w 6670076"/>
                  <a:gd name="connsiteY80" fmla="*/ 571505 h 2746502"/>
                  <a:gd name="connsiteX81" fmla="*/ 1112731 w 6670076"/>
                  <a:gd name="connsiteY81" fmla="*/ 571505 h 2746502"/>
                  <a:gd name="connsiteX82" fmla="*/ 1112731 w 6670076"/>
                  <a:gd name="connsiteY82" fmla="*/ 513471 h 2746502"/>
                  <a:gd name="connsiteX83" fmla="*/ 1097592 w 6670076"/>
                  <a:gd name="connsiteY83" fmla="*/ 513471 h 2746502"/>
                  <a:gd name="connsiteX84" fmla="*/ 1097592 w 6670076"/>
                  <a:gd name="connsiteY84" fmla="*/ 433990 h 2746502"/>
                  <a:gd name="connsiteX85" fmla="*/ 970170 w 6670076"/>
                  <a:gd name="connsiteY85" fmla="*/ 433990 h 2746502"/>
                  <a:gd name="connsiteX86" fmla="*/ 970170 w 6670076"/>
                  <a:gd name="connsiteY86" fmla="*/ 396142 h 2746502"/>
                  <a:gd name="connsiteX87" fmla="*/ 931060 w 6670076"/>
                  <a:gd name="connsiteY87" fmla="*/ 396142 h 2746502"/>
                  <a:gd name="connsiteX88" fmla="*/ 931060 w 6670076"/>
                  <a:gd name="connsiteY88" fmla="*/ 340632 h 2746502"/>
                  <a:gd name="connsiteX89" fmla="*/ 760744 w 6670076"/>
                  <a:gd name="connsiteY89" fmla="*/ 340632 h 2746502"/>
                  <a:gd name="connsiteX90" fmla="*/ 760744 w 6670076"/>
                  <a:gd name="connsiteY90" fmla="*/ 254843 h 2746502"/>
                  <a:gd name="connsiteX91" fmla="*/ 589167 w 6670076"/>
                  <a:gd name="connsiteY91" fmla="*/ 254843 h 2746502"/>
                  <a:gd name="connsiteX92" fmla="*/ 589167 w 6670076"/>
                  <a:gd name="connsiteY92" fmla="*/ 223303 h 2746502"/>
                  <a:gd name="connsiteX93" fmla="*/ 552581 w 6670076"/>
                  <a:gd name="connsiteY93" fmla="*/ 223303 h 2746502"/>
                  <a:gd name="connsiteX94" fmla="*/ 552581 w 6670076"/>
                  <a:gd name="connsiteY94" fmla="*/ 172839 h 2746502"/>
                  <a:gd name="connsiteX95" fmla="*/ 454176 w 6670076"/>
                  <a:gd name="connsiteY95" fmla="*/ 172839 h 2746502"/>
                  <a:gd name="connsiteX96" fmla="*/ 454176 w 6670076"/>
                  <a:gd name="connsiteY96" fmla="*/ 137514 h 2746502"/>
                  <a:gd name="connsiteX97" fmla="*/ 392357 w 6670076"/>
                  <a:gd name="connsiteY97" fmla="*/ 137514 h 2746502"/>
                  <a:gd name="connsiteX98" fmla="*/ 392357 w 6670076"/>
                  <a:gd name="connsiteY98" fmla="*/ 87050 h 2746502"/>
                  <a:gd name="connsiteX99" fmla="*/ 244750 w 6670076"/>
                  <a:gd name="connsiteY99" fmla="*/ 87050 h 2746502"/>
                  <a:gd name="connsiteX100" fmla="*/ 244750 w 6670076"/>
                  <a:gd name="connsiteY100" fmla="*/ 41633 h 2746502"/>
                  <a:gd name="connsiteX101" fmla="*/ 216995 w 6670076"/>
                  <a:gd name="connsiteY101" fmla="*/ 41633 h 2746502"/>
                  <a:gd name="connsiteX102" fmla="*/ 216995 w 6670076"/>
                  <a:gd name="connsiteY102" fmla="*/ 0 h 2746502"/>
                  <a:gd name="connsiteX103" fmla="*/ 0 w 6670076"/>
                  <a:gd name="connsiteY103" fmla="*/ 0 h 274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670076" h="2746502">
                    <a:moveTo>
                      <a:pt x="6670077" y="2746502"/>
                    </a:moveTo>
                    <a:lnTo>
                      <a:pt x="5260870" y="2746502"/>
                    </a:lnTo>
                    <a:lnTo>
                      <a:pt x="5260870" y="2654406"/>
                    </a:lnTo>
                    <a:lnTo>
                      <a:pt x="4685580" y="2654406"/>
                    </a:lnTo>
                    <a:lnTo>
                      <a:pt x="4685580" y="2569878"/>
                    </a:lnTo>
                    <a:lnTo>
                      <a:pt x="4492556" y="2569878"/>
                    </a:lnTo>
                    <a:lnTo>
                      <a:pt x="4492556" y="2504275"/>
                    </a:lnTo>
                    <a:lnTo>
                      <a:pt x="4274299" y="2504275"/>
                    </a:lnTo>
                    <a:lnTo>
                      <a:pt x="4274299" y="2429841"/>
                    </a:lnTo>
                    <a:lnTo>
                      <a:pt x="4057304" y="2429841"/>
                    </a:lnTo>
                    <a:lnTo>
                      <a:pt x="4057304" y="2371807"/>
                    </a:lnTo>
                    <a:lnTo>
                      <a:pt x="4033334" y="2371807"/>
                    </a:lnTo>
                    <a:lnTo>
                      <a:pt x="4033334" y="2303681"/>
                    </a:lnTo>
                    <a:lnTo>
                      <a:pt x="3897081" y="2303681"/>
                    </a:lnTo>
                    <a:lnTo>
                      <a:pt x="3897081" y="2246909"/>
                    </a:lnTo>
                    <a:lnTo>
                      <a:pt x="3856710" y="2246909"/>
                    </a:lnTo>
                    <a:lnTo>
                      <a:pt x="3856710" y="2209061"/>
                    </a:lnTo>
                    <a:lnTo>
                      <a:pt x="3839047" y="2209061"/>
                    </a:lnTo>
                    <a:lnTo>
                      <a:pt x="3839047" y="2128319"/>
                    </a:lnTo>
                    <a:lnTo>
                      <a:pt x="3701533" y="2128319"/>
                    </a:lnTo>
                    <a:lnTo>
                      <a:pt x="3701533" y="2077854"/>
                    </a:lnTo>
                    <a:lnTo>
                      <a:pt x="3662423" y="2077854"/>
                    </a:lnTo>
                    <a:lnTo>
                      <a:pt x="3662423" y="2014775"/>
                    </a:lnTo>
                    <a:lnTo>
                      <a:pt x="3400011" y="2014775"/>
                    </a:lnTo>
                    <a:lnTo>
                      <a:pt x="3400011" y="1971880"/>
                    </a:lnTo>
                    <a:lnTo>
                      <a:pt x="3180492" y="1971880"/>
                    </a:lnTo>
                    <a:lnTo>
                      <a:pt x="3180492" y="1925201"/>
                    </a:lnTo>
                    <a:lnTo>
                      <a:pt x="3087134" y="1925201"/>
                    </a:lnTo>
                    <a:lnTo>
                      <a:pt x="3087134" y="1844459"/>
                    </a:lnTo>
                    <a:lnTo>
                      <a:pt x="3007653" y="1844459"/>
                    </a:lnTo>
                    <a:lnTo>
                      <a:pt x="3007653" y="1792733"/>
                    </a:lnTo>
                    <a:lnTo>
                      <a:pt x="2976113" y="1792733"/>
                    </a:lnTo>
                    <a:lnTo>
                      <a:pt x="2976113" y="1758670"/>
                    </a:lnTo>
                    <a:lnTo>
                      <a:pt x="2925649" y="1758670"/>
                    </a:lnTo>
                    <a:lnTo>
                      <a:pt x="2925649" y="1706944"/>
                    </a:lnTo>
                    <a:lnTo>
                      <a:pt x="2855000" y="1706944"/>
                    </a:lnTo>
                    <a:lnTo>
                      <a:pt x="2855000" y="1670358"/>
                    </a:lnTo>
                    <a:lnTo>
                      <a:pt x="2813367" y="1670358"/>
                    </a:lnTo>
                    <a:lnTo>
                      <a:pt x="2813367" y="1637556"/>
                    </a:lnTo>
                    <a:lnTo>
                      <a:pt x="2789397" y="1637556"/>
                    </a:lnTo>
                    <a:lnTo>
                      <a:pt x="2789397" y="1571953"/>
                    </a:lnTo>
                    <a:lnTo>
                      <a:pt x="2670806" y="1571953"/>
                    </a:lnTo>
                    <a:lnTo>
                      <a:pt x="2670806" y="1534105"/>
                    </a:lnTo>
                    <a:lnTo>
                      <a:pt x="2545908" y="1534105"/>
                    </a:lnTo>
                    <a:lnTo>
                      <a:pt x="2545908" y="1489949"/>
                    </a:lnTo>
                    <a:lnTo>
                      <a:pt x="2490397" y="1489949"/>
                    </a:lnTo>
                    <a:lnTo>
                      <a:pt x="2490397" y="1402899"/>
                    </a:lnTo>
                    <a:lnTo>
                      <a:pt x="2421009" y="1402899"/>
                    </a:lnTo>
                    <a:lnTo>
                      <a:pt x="2421009" y="1363789"/>
                    </a:lnTo>
                    <a:lnTo>
                      <a:pt x="2385685" y="1363789"/>
                    </a:lnTo>
                    <a:lnTo>
                      <a:pt x="2385685" y="1309540"/>
                    </a:lnTo>
                    <a:lnTo>
                      <a:pt x="2316297" y="1309540"/>
                    </a:lnTo>
                    <a:lnTo>
                      <a:pt x="2316297" y="1223752"/>
                    </a:lnTo>
                    <a:lnTo>
                      <a:pt x="2176259" y="1223752"/>
                    </a:lnTo>
                    <a:lnTo>
                      <a:pt x="2176259" y="1137963"/>
                    </a:lnTo>
                    <a:lnTo>
                      <a:pt x="2118226" y="1137963"/>
                    </a:lnTo>
                    <a:lnTo>
                      <a:pt x="2118226" y="1102638"/>
                    </a:lnTo>
                    <a:lnTo>
                      <a:pt x="2108133" y="1102638"/>
                    </a:lnTo>
                    <a:lnTo>
                      <a:pt x="2108133" y="1053436"/>
                    </a:lnTo>
                    <a:lnTo>
                      <a:pt x="2026129" y="1053436"/>
                    </a:lnTo>
                    <a:lnTo>
                      <a:pt x="2026129" y="1016849"/>
                    </a:lnTo>
                    <a:lnTo>
                      <a:pt x="1995850" y="1016849"/>
                    </a:lnTo>
                    <a:lnTo>
                      <a:pt x="1995850" y="968909"/>
                    </a:lnTo>
                    <a:lnTo>
                      <a:pt x="1912585" y="968909"/>
                    </a:lnTo>
                    <a:lnTo>
                      <a:pt x="1912585" y="928537"/>
                    </a:lnTo>
                    <a:lnTo>
                      <a:pt x="1831842" y="928537"/>
                    </a:lnTo>
                    <a:lnTo>
                      <a:pt x="1831842" y="879335"/>
                    </a:lnTo>
                    <a:lnTo>
                      <a:pt x="1786425" y="879335"/>
                    </a:lnTo>
                    <a:lnTo>
                      <a:pt x="1786425" y="836441"/>
                    </a:lnTo>
                    <a:lnTo>
                      <a:pt x="1674142" y="836441"/>
                    </a:lnTo>
                    <a:lnTo>
                      <a:pt x="1674142" y="785977"/>
                    </a:lnTo>
                    <a:lnTo>
                      <a:pt x="1619894" y="785977"/>
                    </a:lnTo>
                    <a:lnTo>
                      <a:pt x="1619894" y="746867"/>
                    </a:lnTo>
                    <a:lnTo>
                      <a:pt x="1582046" y="746867"/>
                    </a:lnTo>
                    <a:lnTo>
                      <a:pt x="1582046" y="709019"/>
                    </a:lnTo>
                    <a:lnTo>
                      <a:pt x="1518966" y="709019"/>
                    </a:lnTo>
                    <a:lnTo>
                      <a:pt x="1518966" y="667386"/>
                    </a:lnTo>
                    <a:lnTo>
                      <a:pt x="1469763" y="667386"/>
                    </a:lnTo>
                    <a:lnTo>
                      <a:pt x="1469763" y="620707"/>
                    </a:lnTo>
                    <a:lnTo>
                      <a:pt x="1426869" y="620707"/>
                    </a:lnTo>
                    <a:lnTo>
                      <a:pt x="1426869" y="571505"/>
                    </a:lnTo>
                    <a:lnTo>
                      <a:pt x="1112731" y="571505"/>
                    </a:lnTo>
                    <a:lnTo>
                      <a:pt x="1112731" y="513471"/>
                    </a:lnTo>
                    <a:lnTo>
                      <a:pt x="1097592" y="513471"/>
                    </a:lnTo>
                    <a:lnTo>
                      <a:pt x="1097592" y="433990"/>
                    </a:lnTo>
                    <a:lnTo>
                      <a:pt x="970170" y="433990"/>
                    </a:lnTo>
                    <a:lnTo>
                      <a:pt x="970170" y="396142"/>
                    </a:lnTo>
                    <a:lnTo>
                      <a:pt x="931060" y="396142"/>
                    </a:lnTo>
                    <a:lnTo>
                      <a:pt x="931060" y="340632"/>
                    </a:lnTo>
                    <a:lnTo>
                      <a:pt x="760744" y="340632"/>
                    </a:lnTo>
                    <a:lnTo>
                      <a:pt x="760744" y="254843"/>
                    </a:lnTo>
                    <a:lnTo>
                      <a:pt x="589167" y="254843"/>
                    </a:lnTo>
                    <a:lnTo>
                      <a:pt x="589167" y="223303"/>
                    </a:lnTo>
                    <a:lnTo>
                      <a:pt x="552581" y="223303"/>
                    </a:lnTo>
                    <a:lnTo>
                      <a:pt x="552581" y="172839"/>
                    </a:lnTo>
                    <a:lnTo>
                      <a:pt x="454176" y="172839"/>
                    </a:lnTo>
                    <a:lnTo>
                      <a:pt x="454176" y="137514"/>
                    </a:lnTo>
                    <a:lnTo>
                      <a:pt x="392357" y="137514"/>
                    </a:lnTo>
                    <a:lnTo>
                      <a:pt x="392357" y="87050"/>
                    </a:lnTo>
                    <a:lnTo>
                      <a:pt x="244750" y="87050"/>
                    </a:lnTo>
                    <a:lnTo>
                      <a:pt x="244750" y="41633"/>
                    </a:lnTo>
                    <a:lnTo>
                      <a:pt x="216995" y="41633"/>
                    </a:lnTo>
                    <a:lnTo>
                      <a:pt x="216995" y="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>
                <a:solidFill>
                  <a:srgbClr val="7030A0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marL="0" marR="0" lvl="0" indent="0" algn="l" defTabSz="914318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799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Arial Unicode MS"/>
                  <a:cs typeface="+mn-cs"/>
                </a:endParaRPr>
              </a:p>
            </p:txBody>
          </p:sp>
          <p:grpSp>
            <p:nvGrpSpPr>
              <p:cNvPr id="1470" name="Graphic 100">
                <a:extLst>
                  <a:ext uri="{FF2B5EF4-FFF2-40B4-BE49-F238E27FC236}">
                    <a16:creationId xmlns:a16="http://schemas.microsoft.com/office/drawing/2014/main" id="{D2BFD9FE-CBC2-4BEF-BB10-A9A9ED42DD84}"/>
                  </a:ext>
                </a:extLst>
              </p:cNvPr>
              <p:cNvGrpSpPr/>
              <p:nvPr/>
            </p:nvGrpSpPr>
            <p:grpSpPr>
              <a:xfrm>
                <a:off x="1128775" y="1597507"/>
                <a:ext cx="6586810" cy="2839860"/>
                <a:chOff x="1128775" y="1597507"/>
                <a:chExt cx="6586810" cy="2839860"/>
              </a:xfrm>
              <a:noFill/>
            </p:grpSpPr>
            <p:sp>
              <p:nvSpPr>
                <p:cNvPr id="1471" name="Freeform: Shape 1470">
                  <a:extLst>
                    <a:ext uri="{FF2B5EF4-FFF2-40B4-BE49-F238E27FC236}">
                      <a16:creationId xmlns:a16="http://schemas.microsoft.com/office/drawing/2014/main" id="{414872E5-2BB4-408A-963C-A6C7E4C36C37}"/>
                    </a:ext>
                  </a:extLst>
                </p:cNvPr>
                <p:cNvSpPr/>
                <p:nvPr/>
              </p:nvSpPr>
              <p:spPr>
                <a:xfrm>
                  <a:off x="1128775" y="1597507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2" name="Freeform: Shape 1471">
                  <a:extLst>
                    <a:ext uri="{FF2B5EF4-FFF2-40B4-BE49-F238E27FC236}">
                      <a16:creationId xmlns:a16="http://schemas.microsoft.com/office/drawing/2014/main" id="{0E0DD17D-010E-4B7A-9354-77AE2DECC034}"/>
                    </a:ext>
                  </a:extLst>
                </p:cNvPr>
                <p:cNvSpPr/>
                <p:nvPr/>
              </p:nvSpPr>
              <p:spPr>
                <a:xfrm>
                  <a:off x="7619705" y="4341487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3" name="Freeform: Shape 1472">
                  <a:extLst>
                    <a:ext uri="{FF2B5EF4-FFF2-40B4-BE49-F238E27FC236}">
                      <a16:creationId xmlns:a16="http://schemas.microsoft.com/office/drawing/2014/main" id="{F481C214-1081-4A15-B69E-E4307AB0BCB3}"/>
                    </a:ext>
                  </a:extLst>
                </p:cNvPr>
                <p:cNvSpPr/>
                <p:nvPr/>
              </p:nvSpPr>
              <p:spPr>
                <a:xfrm>
                  <a:off x="7241225" y="4341487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4" name="Freeform: Shape 1473">
                  <a:extLst>
                    <a:ext uri="{FF2B5EF4-FFF2-40B4-BE49-F238E27FC236}">
                      <a16:creationId xmlns:a16="http://schemas.microsoft.com/office/drawing/2014/main" id="{0ABB2108-7ED9-4BC3-B435-6C10FA8C58AE}"/>
                    </a:ext>
                  </a:extLst>
                </p:cNvPr>
                <p:cNvSpPr/>
                <p:nvPr/>
              </p:nvSpPr>
              <p:spPr>
                <a:xfrm>
                  <a:off x="7213470" y="4341487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5" name="Freeform: Shape 1474">
                  <a:extLst>
                    <a:ext uri="{FF2B5EF4-FFF2-40B4-BE49-F238E27FC236}">
                      <a16:creationId xmlns:a16="http://schemas.microsoft.com/office/drawing/2014/main" id="{2DCF613C-BAEE-452A-8453-E27298A503DD}"/>
                    </a:ext>
                  </a:extLst>
                </p:cNvPr>
                <p:cNvSpPr/>
                <p:nvPr/>
              </p:nvSpPr>
              <p:spPr>
                <a:xfrm>
                  <a:off x="6975027" y="4341487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6" name="Freeform: Shape 1475">
                  <a:extLst>
                    <a:ext uri="{FF2B5EF4-FFF2-40B4-BE49-F238E27FC236}">
                      <a16:creationId xmlns:a16="http://schemas.microsoft.com/office/drawing/2014/main" id="{331489D8-0DB2-4AD6-915D-A98F8FFB5393}"/>
                    </a:ext>
                  </a:extLst>
                </p:cNvPr>
                <p:cNvSpPr/>
                <p:nvPr/>
              </p:nvSpPr>
              <p:spPr>
                <a:xfrm>
                  <a:off x="6876622" y="4341487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7" name="Freeform: Shape 1476">
                  <a:extLst>
                    <a:ext uri="{FF2B5EF4-FFF2-40B4-BE49-F238E27FC236}">
                      <a16:creationId xmlns:a16="http://schemas.microsoft.com/office/drawing/2014/main" id="{6FBD92F2-6A5E-4D26-A196-E8A594F3EB4B}"/>
                    </a:ext>
                  </a:extLst>
                </p:cNvPr>
                <p:cNvSpPr/>
                <p:nvPr/>
              </p:nvSpPr>
              <p:spPr>
                <a:xfrm>
                  <a:off x="6601594" y="4341487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8" name="Freeform: Shape 1477">
                  <a:extLst>
                    <a:ext uri="{FF2B5EF4-FFF2-40B4-BE49-F238E27FC236}">
                      <a16:creationId xmlns:a16="http://schemas.microsoft.com/office/drawing/2014/main" id="{FF1CC1D7-21FD-450E-8308-32AB877631E0}"/>
                    </a:ext>
                  </a:extLst>
                </p:cNvPr>
                <p:cNvSpPr/>
                <p:nvPr/>
              </p:nvSpPr>
              <p:spPr>
                <a:xfrm>
                  <a:off x="6533467" y="4341487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79" name="Freeform: Shape 1478">
                  <a:extLst>
                    <a:ext uri="{FF2B5EF4-FFF2-40B4-BE49-F238E27FC236}">
                      <a16:creationId xmlns:a16="http://schemas.microsoft.com/office/drawing/2014/main" id="{2EB84710-397F-4735-869C-6316E0B3F3A4}"/>
                    </a:ext>
                  </a:extLst>
                </p:cNvPr>
                <p:cNvSpPr/>
                <p:nvPr/>
              </p:nvSpPr>
              <p:spPr>
                <a:xfrm>
                  <a:off x="6442632" y="4341487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0" name="Freeform: Shape 1479">
                  <a:extLst>
                    <a:ext uri="{FF2B5EF4-FFF2-40B4-BE49-F238E27FC236}">
                      <a16:creationId xmlns:a16="http://schemas.microsoft.com/office/drawing/2014/main" id="{C7766CE9-CE2B-470A-AA98-AA8D32BF83B6}"/>
                    </a:ext>
                  </a:extLst>
                </p:cNvPr>
                <p:cNvSpPr/>
                <p:nvPr/>
              </p:nvSpPr>
              <p:spPr>
                <a:xfrm>
                  <a:off x="5996026" y="4245605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1" name="Freeform: Shape 1480">
                  <a:extLst>
                    <a:ext uri="{FF2B5EF4-FFF2-40B4-BE49-F238E27FC236}">
                      <a16:creationId xmlns:a16="http://schemas.microsoft.com/office/drawing/2014/main" id="{6A82C07C-2FB0-4F5F-A310-B83A97976EE8}"/>
                    </a:ext>
                  </a:extLst>
                </p:cNvPr>
                <p:cNvSpPr/>
                <p:nvPr/>
              </p:nvSpPr>
              <p:spPr>
                <a:xfrm>
                  <a:off x="5520403" y="4164863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2" name="Freeform: Shape 1481">
                  <a:extLst>
                    <a:ext uri="{FF2B5EF4-FFF2-40B4-BE49-F238E27FC236}">
                      <a16:creationId xmlns:a16="http://schemas.microsoft.com/office/drawing/2014/main" id="{5F882245-EF29-4DCF-A5FA-63F9481FFE32}"/>
                    </a:ext>
                  </a:extLst>
                </p:cNvPr>
                <p:cNvSpPr/>
                <p:nvPr/>
              </p:nvSpPr>
              <p:spPr>
                <a:xfrm>
                  <a:off x="5348826" y="4101783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3" name="Freeform: Shape 1482">
                  <a:extLst>
                    <a:ext uri="{FF2B5EF4-FFF2-40B4-BE49-F238E27FC236}">
                      <a16:creationId xmlns:a16="http://schemas.microsoft.com/office/drawing/2014/main" id="{27AD7C05-3612-4E47-BFF2-672EC7F50FF9}"/>
                    </a:ext>
                  </a:extLst>
                </p:cNvPr>
                <p:cNvSpPr/>
                <p:nvPr/>
              </p:nvSpPr>
              <p:spPr>
                <a:xfrm>
                  <a:off x="5141923" y="4022302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4" name="Freeform: Shape 1483">
                  <a:extLst>
                    <a:ext uri="{FF2B5EF4-FFF2-40B4-BE49-F238E27FC236}">
                      <a16:creationId xmlns:a16="http://schemas.microsoft.com/office/drawing/2014/main" id="{1EDC7738-7504-4BF3-9A12-3CCEBCDF1637}"/>
                    </a:ext>
                  </a:extLst>
                </p:cNvPr>
                <p:cNvSpPr/>
                <p:nvPr/>
              </p:nvSpPr>
              <p:spPr>
                <a:xfrm>
                  <a:off x="4903481" y="3894880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5" name="Freeform: Shape 1484">
                  <a:extLst>
                    <a:ext uri="{FF2B5EF4-FFF2-40B4-BE49-F238E27FC236}">
                      <a16:creationId xmlns:a16="http://schemas.microsoft.com/office/drawing/2014/main" id="{6F63974D-4C3B-49ED-A9AB-C2A62E8D8C98}"/>
                    </a:ext>
                  </a:extLst>
                </p:cNvPr>
                <p:cNvSpPr/>
                <p:nvPr/>
              </p:nvSpPr>
              <p:spPr>
                <a:xfrm>
                  <a:off x="4818954" y="3839370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6" name="Freeform: Shape 1485">
                  <a:extLst>
                    <a:ext uri="{FF2B5EF4-FFF2-40B4-BE49-F238E27FC236}">
                      <a16:creationId xmlns:a16="http://schemas.microsoft.com/office/drawing/2014/main" id="{2EEF6397-69FB-41A4-A9EA-1184854CCC96}"/>
                    </a:ext>
                  </a:extLst>
                </p:cNvPr>
                <p:cNvSpPr/>
                <p:nvPr/>
              </p:nvSpPr>
              <p:spPr>
                <a:xfrm>
                  <a:off x="4749566" y="3727088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7" name="Freeform: Shape 1486">
                  <a:extLst>
                    <a:ext uri="{FF2B5EF4-FFF2-40B4-BE49-F238E27FC236}">
                      <a16:creationId xmlns:a16="http://schemas.microsoft.com/office/drawing/2014/main" id="{3431C8B0-A0CC-459C-A471-E0E1F72DB7BB}"/>
                    </a:ext>
                  </a:extLst>
                </p:cNvPr>
                <p:cNvSpPr/>
                <p:nvPr/>
              </p:nvSpPr>
              <p:spPr>
                <a:xfrm>
                  <a:off x="4538879" y="3614805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8" name="Freeform: Shape 1487">
                  <a:extLst>
                    <a:ext uri="{FF2B5EF4-FFF2-40B4-BE49-F238E27FC236}">
                      <a16:creationId xmlns:a16="http://schemas.microsoft.com/office/drawing/2014/main" id="{20B645F9-EBED-46A9-91F2-F62F8D62131F}"/>
                    </a:ext>
                  </a:extLst>
                </p:cNvPr>
                <p:cNvSpPr/>
                <p:nvPr/>
              </p:nvSpPr>
              <p:spPr>
                <a:xfrm>
                  <a:off x="4498508" y="3614805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89" name="Freeform: Shape 1488">
                  <a:extLst>
                    <a:ext uri="{FF2B5EF4-FFF2-40B4-BE49-F238E27FC236}">
                      <a16:creationId xmlns:a16="http://schemas.microsoft.com/office/drawing/2014/main" id="{8FD31795-0C9D-484F-82F2-CF68EDFB8125}"/>
                    </a:ext>
                  </a:extLst>
                </p:cNvPr>
                <p:cNvSpPr/>
                <p:nvPr/>
              </p:nvSpPr>
              <p:spPr>
                <a:xfrm>
                  <a:off x="4427858" y="3614805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90" name="Freeform: Shape 1489">
                  <a:extLst>
                    <a:ext uri="{FF2B5EF4-FFF2-40B4-BE49-F238E27FC236}">
                      <a16:creationId xmlns:a16="http://schemas.microsoft.com/office/drawing/2014/main" id="{D7D598E4-1D19-4D4D-B76A-1C0D64D9D238}"/>
                    </a:ext>
                  </a:extLst>
                </p:cNvPr>
                <p:cNvSpPr/>
                <p:nvPr/>
              </p:nvSpPr>
              <p:spPr>
                <a:xfrm>
                  <a:off x="4400103" y="3614805"/>
                  <a:ext cx="95881" cy="95881"/>
                </a:xfrm>
                <a:custGeom>
                  <a:avLst/>
                  <a:gdLst>
                    <a:gd name="connsiteX0" fmla="*/ 95881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1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1" y="47941"/>
                      </a:moveTo>
                      <a:cubicBezTo>
                        <a:pt x="95881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1" y="21464"/>
                        <a:pt x="95881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  <p:sp>
              <p:nvSpPr>
                <p:cNvPr id="1491" name="Freeform: Shape 1490">
                  <a:extLst>
                    <a:ext uri="{FF2B5EF4-FFF2-40B4-BE49-F238E27FC236}">
                      <a16:creationId xmlns:a16="http://schemas.microsoft.com/office/drawing/2014/main" id="{0ACFB43F-9533-4A25-BEB1-CFDDA0AD4B49}"/>
                    </a:ext>
                  </a:extLst>
                </p:cNvPr>
                <p:cNvSpPr/>
                <p:nvPr/>
              </p:nvSpPr>
              <p:spPr>
                <a:xfrm>
                  <a:off x="4344592" y="3571911"/>
                  <a:ext cx="95881" cy="95881"/>
                </a:xfrm>
                <a:custGeom>
                  <a:avLst/>
                  <a:gdLst>
                    <a:gd name="connsiteX0" fmla="*/ 95882 w 95881"/>
                    <a:gd name="connsiteY0" fmla="*/ 47941 h 95881"/>
                    <a:gd name="connsiteX1" fmla="*/ 47941 w 95881"/>
                    <a:gd name="connsiteY1" fmla="*/ 95882 h 95881"/>
                    <a:gd name="connsiteX2" fmla="*/ 0 w 95881"/>
                    <a:gd name="connsiteY2" fmla="*/ 47941 h 95881"/>
                    <a:gd name="connsiteX3" fmla="*/ 47941 w 95881"/>
                    <a:gd name="connsiteY3" fmla="*/ 0 h 95881"/>
                    <a:gd name="connsiteX4" fmla="*/ 95882 w 95881"/>
                    <a:gd name="connsiteY4" fmla="*/ 47941 h 95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5881" h="95881">
                      <a:moveTo>
                        <a:pt x="95882" y="47941"/>
                      </a:moveTo>
                      <a:cubicBezTo>
                        <a:pt x="95882" y="74418"/>
                        <a:pt x="74418" y="95882"/>
                        <a:pt x="47941" y="95882"/>
                      </a:cubicBezTo>
                      <a:cubicBezTo>
                        <a:pt x="21464" y="95882"/>
                        <a:pt x="0" y="74418"/>
                        <a:pt x="0" y="47941"/>
                      </a:cubicBezTo>
                      <a:cubicBezTo>
                        <a:pt x="0" y="21464"/>
                        <a:pt x="21464" y="0"/>
                        <a:pt x="47941" y="0"/>
                      </a:cubicBezTo>
                      <a:cubicBezTo>
                        <a:pt x="74418" y="0"/>
                        <a:pt x="95882" y="21464"/>
                        <a:pt x="95882" y="47941"/>
                      </a:cubicBezTo>
                      <a:close/>
                    </a:path>
                  </a:pathLst>
                </a:custGeom>
                <a:noFill/>
                <a:ln w="12700" cap="flat">
                  <a:solidFill>
                    <a:srgbClr val="7030A0"/>
                  </a:solidFill>
                  <a:prstDash val="solid"/>
                  <a:miter/>
                </a:ln>
              </p:spPr>
              <p:txBody>
                <a:bodyPr lIns="0" tIns="0" rIns="0" bIns="0" rtlCol="0" anchor="ctr"/>
                <a:lstStyle/>
                <a:p>
                  <a:pPr marL="0" marR="0" lvl="0" indent="0" algn="l" defTabSz="914318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799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Arial Unicode MS"/>
                    <a:cs typeface="+mn-cs"/>
                  </a:endParaRPr>
                </a:p>
              </p:txBody>
            </p:sp>
          </p:grpSp>
        </p:grpSp>
      </p:grpSp>
      <p:sp>
        <p:nvSpPr>
          <p:cNvPr id="1566" name="TextBox 1565">
            <a:extLst>
              <a:ext uri="{FF2B5EF4-FFF2-40B4-BE49-F238E27FC236}">
                <a16:creationId xmlns:a16="http://schemas.microsoft.com/office/drawing/2014/main" id="{D8663F55-FC13-4958-A902-23C836AC8F94}"/>
              </a:ext>
            </a:extLst>
          </p:cNvPr>
          <p:cNvSpPr txBox="1"/>
          <p:nvPr/>
        </p:nvSpPr>
        <p:spPr>
          <a:xfrm>
            <a:off x="6096001" y="1797938"/>
            <a:ext cx="5836588" cy="318100"/>
          </a:xfrm>
          <a:prstGeom prst="rect">
            <a:avLst/>
          </a:prstGeom>
          <a:solidFill>
            <a:srgbClr val="1C1948"/>
          </a:solidFill>
        </p:spPr>
        <p:txBody>
          <a:bodyPr wrap="square" rtlCol="0">
            <a:noAutofit/>
          </a:bodyPr>
          <a:lstStyle>
            <a:defPPr>
              <a:defRPr lang="en-US"/>
            </a:defPPr>
            <a:lvl1pPr marR="0" lvl="0" indent="0" algn="ctr" defTabSz="91431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67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Arial Unicode MS"/>
              </a:defRPr>
            </a:lvl1pPr>
          </a:lstStyle>
          <a:p>
            <a:r>
              <a:rPr lang="en-GB" dirty="0"/>
              <a:t>Cohort A with adjustment for crossover*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968748" y="2274475"/>
            <a:ext cx="4527316" cy="2060532"/>
            <a:chOff x="6918132" y="2256365"/>
            <a:chExt cx="4527316" cy="2060532"/>
          </a:xfrm>
        </p:grpSpPr>
        <p:sp>
          <p:nvSpPr>
            <p:cNvPr id="1643" name="Freeform: Shape 1642">
              <a:extLst>
                <a:ext uri="{FF2B5EF4-FFF2-40B4-BE49-F238E27FC236}">
                  <a16:creationId xmlns:a16="http://schemas.microsoft.com/office/drawing/2014/main" id="{DCAE7611-5830-417C-9A93-3148BB4915B8}"/>
                </a:ext>
              </a:extLst>
            </p:cNvPr>
            <p:cNvSpPr/>
            <p:nvPr/>
          </p:nvSpPr>
          <p:spPr>
            <a:xfrm>
              <a:off x="6918132" y="2292234"/>
              <a:ext cx="2605830" cy="1906678"/>
            </a:xfrm>
            <a:custGeom>
              <a:avLst/>
              <a:gdLst>
                <a:gd name="connsiteX0" fmla="*/ 3942406 w 3938631"/>
                <a:gd name="connsiteY0" fmla="*/ 2548156 h 2541864"/>
                <a:gd name="connsiteX1" fmla="*/ 3256606 w 3938631"/>
                <a:gd name="connsiteY1" fmla="*/ 2548156 h 2541864"/>
                <a:gd name="connsiteX2" fmla="*/ 3256606 w 3938631"/>
                <a:gd name="connsiteY2" fmla="*/ 2442455 h 2541864"/>
                <a:gd name="connsiteX3" fmla="*/ 2901752 w 3938631"/>
                <a:gd name="connsiteY3" fmla="*/ 2442455 h 2541864"/>
                <a:gd name="connsiteX4" fmla="*/ 2901752 w 3938631"/>
                <a:gd name="connsiteY4" fmla="*/ 2346820 h 2541864"/>
                <a:gd name="connsiteX5" fmla="*/ 2823734 w 3938631"/>
                <a:gd name="connsiteY5" fmla="*/ 2346820 h 2541864"/>
                <a:gd name="connsiteX6" fmla="*/ 2823734 w 3938631"/>
                <a:gd name="connsiteY6" fmla="*/ 2265028 h 2541864"/>
                <a:gd name="connsiteX7" fmla="*/ 2767109 w 3938631"/>
                <a:gd name="connsiteY7" fmla="*/ 2265028 h 2541864"/>
                <a:gd name="connsiteX8" fmla="*/ 2767109 w 3938631"/>
                <a:gd name="connsiteY8" fmla="*/ 2184493 h 2541864"/>
                <a:gd name="connsiteX9" fmla="*/ 2623657 w 3938631"/>
                <a:gd name="connsiteY9" fmla="*/ 2184493 h 2541864"/>
                <a:gd name="connsiteX10" fmla="*/ 2623657 w 3938631"/>
                <a:gd name="connsiteY10" fmla="*/ 2111509 h 2541864"/>
                <a:gd name="connsiteX11" fmla="*/ 2558223 w 3938631"/>
                <a:gd name="connsiteY11" fmla="*/ 2111509 h 2541864"/>
                <a:gd name="connsiteX12" fmla="*/ 2558223 w 3938631"/>
                <a:gd name="connsiteY12" fmla="*/ 2044817 h 2541864"/>
                <a:gd name="connsiteX13" fmla="*/ 2530539 w 3938631"/>
                <a:gd name="connsiteY13" fmla="*/ 2044817 h 2541864"/>
                <a:gd name="connsiteX14" fmla="*/ 2530539 w 3938631"/>
                <a:gd name="connsiteY14" fmla="*/ 1979383 h 2541864"/>
                <a:gd name="connsiteX15" fmla="*/ 2505372 w 3938631"/>
                <a:gd name="connsiteY15" fmla="*/ 1979383 h 2541864"/>
                <a:gd name="connsiteX16" fmla="*/ 2505372 w 3938631"/>
                <a:gd name="connsiteY16" fmla="*/ 1925274 h 2541864"/>
                <a:gd name="connsiteX17" fmla="*/ 2478947 w 3938631"/>
                <a:gd name="connsiteY17" fmla="*/ 1925274 h 2541864"/>
                <a:gd name="connsiteX18" fmla="*/ 2478947 w 3938631"/>
                <a:gd name="connsiteY18" fmla="*/ 1854806 h 2541864"/>
                <a:gd name="connsiteX19" fmla="*/ 2431130 w 3938631"/>
                <a:gd name="connsiteY19" fmla="*/ 1854806 h 2541864"/>
                <a:gd name="connsiteX20" fmla="*/ 2431130 w 3938631"/>
                <a:gd name="connsiteY20" fmla="*/ 1798180 h 2541864"/>
                <a:gd name="connsiteX21" fmla="*/ 2392121 w 3938631"/>
                <a:gd name="connsiteY21" fmla="*/ 1798180 h 2541864"/>
                <a:gd name="connsiteX22" fmla="*/ 2392121 w 3938631"/>
                <a:gd name="connsiteY22" fmla="*/ 1742813 h 2541864"/>
                <a:gd name="connsiteX23" fmla="*/ 2373246 w 3938631"/>
                <a:gd name="connsiteY23" fmla="*/ 1742813 h 2541864"/>
                <a:gd name="connsiteX24" fmla="*/ 2373246 w 3938631"/>
                <a:gd name="connsiteY24" fmla="*/ 1683671 h 2541864"/>
                <a:gd name="connsiteX25" fmla="*/ 2310328 w 3938631"/>
                <a:gd name="connsiteY25" fmla="*/ 1683671 h 2541864"/>
                <a:gd name="connsiteX26" fmla="*/ 2310328 w 3938631"/>
                <a:gd name="connsiteY26" fmla="*/ 1618236 h 2541864"/>
                <a:gd name="connsiteX27" fmla="*/ 2184493 w 3938631"/>
                <a:gd name="connsiteY27" fmla="*/ 1618236 h 2541864"/>
                <a:gd name="connsiteX28" fmla="*/ 2184493 w 3938631"/>
                <a:gd name="connsiteY28" fmla="*/ 1567902 h 2541864"/>
                <a:gd name="connsiteX29" fmla="*/ 2169393 w 3938631"/>
                <a:gd name="connsiteY29" fmla="*/ 1567902 h 2541864"/>
                <a:gd name="connsiteX30" fmla="*/ 2169393 w 3938631"/>
                <a:gd name="connsiteY30" fmla="*/ 1516310 h 2541864"/>
                <a:gd name="connsiteX31" fmla="*/ 2155551 w 3938631"/>
                <a:gd name="connsiteY31" fmla="*/ 1516310 h 2541864"/>
                <a:gd name="connsiteX32" fmla="*/ 2155551 w 3938631"/>
                <a:gd name="connsiteY32" fmla="*/ 1453393 h 2541864"/>
                <a:gd name="connsiteX33" fmla="*/ 2119059 w 3938631"/>
                <a:gd name="connsiteY33" fmla="*/ 1453393 h 2541864"/>
                <a:gd name="connsiteX34" fmla="*/ 2119059 w 3938631"/>
                <a:gd name="connsiteY34" fmla="*/ 1381667 h 2541864"/>
                <a:gd name="connsiteX35" fmla="*/ 2095151 w 3938631"/>
                <a:gd name="connsiteY35" fmla="*/ 1381667 h 2541864"/>
                <a:gd name="connsiteX36" fmla="*/ 2095151 w 3938631"/>
                <a:gd name="connsiteY36" fmla="*/ 1353983 h 2541864"/>
                <a:gd name="connsiteX37" fmla="*/ 2007066 w 3938631"/>
                <a:gd name="connsiteY37" fmla="*/ 1353983 h 2541864"/>
                <a:gd name="connsiteX38" fmla="*/ 2007066 w 3938631"/>
                <a:gd name="connsiteY38" fmla="*/ 1309941 h 2541864"/>
                <a:gd name="connsiteX39" fmla="*/ 1911432 w 3938631"/>
                <a:gd name="connsiteY39" fmla="*/ 1309941 h 2541864"/>
                <a:gd name="connsiteX40" fmla="*/ 1911432 w 3938631"/>
                <a:gd name="connsiteY40" fmla="*/ 1268415 h 2541864"/>
                <a:gd name="connsiteX41" fmla="*/ 1721421 w 3938631"/>
                <a:gd name="connsiteY41" fmla="*/ 1268415 h 2541864"/>
                <a:gd name="connsiteX42" fmla="*/ 1721421 w 3938631"/>
                <a:gd name="connsiteY42" fmla="*/ 1225632 h 2541864"/>
                <a:gd name="connsiteX43" fmla="*/ 1689962 w 3938631"/>
                <a:gd name="connsiteY43" fmla="*/ 1225632 h 2541864"/>
                <a:gd name="connsiteX44" fmla="*/ 1689962 w 3938631"/>
                <a:gd name="connsiteY44" fmla="*/ 1181589 h 2541864"/>
                <a:gd name="connsiteX45" fmla="*/ 1671087 w 3938631"/>
                <a:gd name="connsiteY45" fmla="*/ 1181589 h 2541864"/>
                <a:gd name="connsiteX46" fmla="*/ 1671087 w 3938631"/>
                <a:gd name="connsiteY46" fmla="*/ 1140064 h 2541864"/>
                <a:gd name="connsiteX47" fmla="*/ 1598103 w 3938631"/>
                <a:gd name="connsiteY47" fmla="*/ 1140064 h 2541864"/>
                <a:gd name="connsiteX48" fmla="*/ 1598103 w 3938631"/>
                <a:gd name="connsiteY48" fmla="*/ 1092247 h 2541864"/>
                <a:gd name="connsiteX49" fmla="*/ 1588036 w 3938631"/>
                <a:gd name="connsiteY49" fmla="*/ 1092247 h 2541864"/>
                <a:gd name="connsiteX50" fmla="*/ 1588036 w 3938631"/>
                <a:gd name="connsiteY50" fmla="*/ 1049463 h 2541864"/>
                <a:gd name="connsiteX51" fmla="*/ 1491143 w 3938631"/>
                <a:gd name="connsiteY51" fmla="*/ 1049463 h 2541864"/>
                <a:gd name="connsiteX52" fmla="*/ 1491143 w 3938631"/>
                <a:gd name="connsiteY52" fmla="*/ 1012971 h 2541864"/>
                <a:gd name="connsiteX53" fmla="*/ 1469751 w 3938631"/>
                <a:gd name="connsiteY53" fmla="*/ 1012971 h 2541864"/>
                <a:gd name="connsiteX54" fmla="*/ 1469751 w 3938631"/>
                <a:gd name="connsiteY54" fmla="*/ 961378 h 2541864"/>
                <a:gd name="connsiteX55" fmla="*/ 1437034 w 3938631"/>
                <a:gd name="connsiteY55" fmla="*/ 961378 h 2541864"/>
                <a:gd name="connsiteX56" fmla="*/ 1437034 w 3938631"/>
                <a:gd name="connsiteY56" fmla="*/ 916078 h 2541864"/>
                <a:gd name="connsiteX57" fmla="*/ 1437034 w 3938631"/>
                <a:gd name="connsiteY57" fmla="*/ 878327 h 2541864"/>
                <a:gd name="connsiteX58" fmla="*/ 1372858 w 3938631"/>
                <a:gd name="connsiteY58" fmla="*/ 878327 h 2541864"/>
                <a:gd name="connsiteX59" fmla="*/ 1372858 w 3938631"/>
                <a:gd name="connsiteY59" fmla="*/ 830510 h 2541864"/>
                <a:gd name="connsiteX60" fmla="*/ 1347691 w 3938631"/>
                <a:gd name="connsiteY60" fmla="*/ 830510 h 2541864"/>
                <a:gd name="connsiteX61" fmla="*/ 1347691 w 3938631"/>
                <a:gd name="connsiteY61" fmla="*/ 747459 h 2541864"/>
                <a:gd name="connsiteX62" fmla="*/ 1336366 w 3938631"/>
                <a:gd name="connsiteY62" fmla="*/ 747459 h 2541864"/>
                <a:gd name="connsiteX63" fmla="*/ 1336366 w 3938631"/>
                <a:gd name="connsiteY63" fmla="*/ 699642 h 2541864"/>
                <a:gd name="connsiteX64" fmla="*/ 1322524 w 3938631"/>
                <a:gd name="connsiteY64" fmla="*/ 699642 h 2541864"/>
                <a:gd name="connsiteX65" fmla="*/ 1322524 w 3938631"/>
                <a:gd name="connsiteY65" fmla="*/ 656858 h 2541864"/>
                <a:gd name="connsiteX66" fmla="*/ 1166489 w 3938631"/>
                <a:gd name="connsiteY66" fmla="*/ 656858 h 2541864"/>
                <a:gd name="connsiteX67" fmla="*/ 1166489 w 3938631"/>
                <a:gd name="connsiteY67" fmla="*/ 615333 h 2541864"/>
                <a:gd name="connsiteX68" fmla="*/ 1131255 w 3938631"/>
                <a:gd name="connsiteY68" fmla="*/ 615333 h 2541864"/>
                <a:gd name="connsiteX69" fmla="*/ 1131255 w 3938631"/>
                <a:gd name="connsiteY69" fmla="*/ 568774 h 2541864"/>
                <a:gd name="connsiteX70" fmla="*/ 1108605 w 3938631"/>
                <a:gd name="connsiteY70" fmla="*/ 568774 h 2541864"/>
                <a:gd name="connsiteX71" fmla="*/ 1108605 w 3938631"/>
                <a:gd name="connsiteY71" fmla="*/ 523473 h 2541864"/>
                <a:gd name="connsiteX72" fmla="*/ 1093505 w 3938631"/>
                <a:gd name="connsiteY72" fmla="*/ 523473 h 2541864"/>
                <a:gd name="connsiteX73" fmla="*/ 1093505 w 3938631"/>
                <a:gd name="connsiteY73" fmla="*/ 485723 h 2541864"/>
                <a:gd name="connsiteX74" fmla="*/ 929920 w 3938631"/>
                <a:gd name="connsiteY74" fmla="*/ 485723 h 2541864"/>
                <a:gd name="connsiteX75" fmla="*/ 929920 w 3938631"/>
                <a:gd name="connsiteY75" fmla="*/ 442939 h 2541864"/>
                <a:gd name="connsiteX76" fmla="*/ 840577 w 3938631"/>
                <a:gd name="connsiteY76" fmla="*/ 442939 h 2541864"/>
                <a:gd name="connsiteX77" fmla="*/ 840577 w 3938631"/>
                <a:gd name="connsiteY77" fmla="*/ 395121 h 2541864"/>
                <a:gd name="connsiteX78" fmla="*/ 761301 w 3938631"/>
                <a:gd name="connsiteY78" fmla="*/ 395121 h 2541864"/>
                <a:gd name="connsiteX79" fmla="*/ 761301 w 3938631"/>
                <a:gd name="connsiteY79" fmla="*/ 351079 h 2541864"/>
                <a:gd name="connsiteX80" fmla="*/ 751234 w 3938631"/>
                <a:gd name="connsiteY80" fmla="*/ 351079 h 2541864"/>
                <a:gd name="connsiteX81" fmla="*/ 751234 w 3938631"/>
                <a:gd name="connsiteY81" fmla="*/ 309554 h 2541864"/>
                <a:gd name="connsiteX82" fmla="*/ 699642 w 3938631"/>
                <a:gd name="connsiteY82" fmla="*/ 309554 h 2541864"/>
                <a:gd name="connsiteX83" fmla="*/ 699642 w 3938631"/>
                <a:gd name="connsiteY83" fmla="*/ 264253 h 2541864"/>
                <a:gd name="connsiteX84" fmla="*/ 601491 w 3938631"/>
                <a:gd name="connsiteY84" fmla="*/ 264253 h 2541864"/>
                <a:gd name="connsiteX85" fmla="*/ 601491 w 3938631"/>
                <a:gd name="connsiteY85" fmla="*/ 225244 h 2541864"/>
                <a:gd name="connsiteX86" fmla="*/ 564999 w 3938631"/>
                <a:gd name="connsiteY86" fmla="*/ 225244 h 2541864"/>
                <a:gd name="connsiteX87" fmla="*/ 564999 w 3938631"/>
                <a:gd name="connsiteY87" fmla="*/ 181202 h 2541864"/>
                <a:gd name="connsiteX88" fmla="*/ 447972 w 3938631"/>
                <a:gd name="connsiteY88" fmla="*/ 181202 h 2541864"/>
                <a:gd name="connsiteX89" fmla="*/ 447972 w 3938631"/>
                <a:gd name="connsiteY89" fmla="*/ 137160 h 2541864"/>
                <a:gd name="connsiteX90" fmla="*/ 398897 w 3938631"/>
                <a:gd name="connsiteY90" fmla="*/ 137160 h 2541864"/>
                <a:gd name="connsiteX91" fmla="*/ 398897 w 3938631"/>
                <a:gd name="connsiteY91" fmla="*/ 91859 h 2541864"/>
                <a:gd name="connsiteX92" fmla="*/ 246636 w 3938631"/>
                <a:gd name="connsiteY92" fmla="*/ 91859 h 2541864"/>
                <a:gd name="connsiteX93" fmla="*/ 246636 w 3938631"/>
                <a:gd name="connsiteY93" fmla="*/ 47817 h 2541864"/>
                <a:gd name="connsiteX94" fmla="*/ 205111 w 3938631"/>
                <a:gd name="connsiteY94" fmla="*/ 47817 h 2541864"/>
                <a:gd name="connsiteX95" fmla="*/ 205111 w 3938631"/>
                <a:gd name="connsiteY95" fmla="*/ 0 h 2541864"/>
                <a:gd name="connsiteX96" fmla="*/ 0 w 3938631"/>
                <a:gd name="connsiteY96" fmla="*/ 0 h 254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938631" h="2541864">
                  <a:moveTo>
                    <a:pt x="3942406" y="2548156"/>
                  </a:moveTo>
                  <a:lnTo>
                    <a:pt x="3256606" y="2548156"/>
                  </a:lnTo>
                  <a:lnTo>
                    <a:pt x="3256606" y="2442455"/>
                  </a:lnTo>
                  <a:lnTo>
                    <a:pt x="2901752" y="2442455"/>
                  </a:lnTo>
                  <a:lnTo>
                    <a:pt x="2901752" y="2346820"/>
                  </a:lnTo>
                  <a:lnTo>
                    <a:pt x="2823734" y="2346820"/>
                  </a:lnTo>
                  <a:lnTo>
                    <a:pt x="2823734" y="2265028"/>
                  </a:lnTo>
                  <a:lnTo>
                    <a:pt x="2767109" y="2265028"/>
                  </a:lnTo>
                  <a:lnTo>
                    <a:pt x="2767109" y="2184493"/>
                  </a:lnTo>
                  <a:lnTo>
                    <a:pt x="2623657" y="2184493"/>
                  </a:lnTo>
                  <a:lnTo>
                    <a:pt x="2623657" y="2111509"/>
                  </a:lnTo>
                  <a:lnTo>
                    <a:pt x="2558223" y="2111509"/>
                  </a:lnTo>
                  <a:lnTo>
                    <a:pt x="2558223" y="2044817"/>
                  </a:lnTo>
                  <a:lnTo>
                    <a:pt x="2530539" y="2044817"/>
                  </a:lnTo>
                  <a:lnTo>
                    <a:pt x="2530539" y="1979383"/>
                  </a:lnTo>
                  <a:lnTo>
                    <a:pt x="2505372" y="1979383"/>
                  </a:lnTo>
                  <a:lnTo>
                    <a:pt x="2505372" y="1925274"/>
                  </a:lnTo>
                  <a:lnTo>
                    <a:pt x="2478947" y="1925274"/>
                  </a:lnTo>
                  <a:lnTo>
                    <a:pt x="2478947" y="1854806"/>
                  </a:lnTo>
                  <a:lnTo>
                    <a:pt x="2431130" y="1854806"/>
                  </a:lnTo>
                  <a:lnTo>
                    <a:pt x="2431130" y="1798180"/>
                  </a:lnTo>
                  <a:lnTo>
                    <a:pt x="2392121" y="1798180"/>
                  </a:lnTo>
                  <a:lnTo>
                    <a:pt x="2392121" y="1742813"/>
                  </a:lnTo>
                  <a:lnTo>
                    <a:pt x="2373246" y="1742813"/>
                  </a:lnTo>
                  <a:lnTo>
                    <a:pt x="2373246" y="1683671"/>
                  </a:lnTo>
                  <a:lnTo>
                    <a:pt x="2310328" y="1683671"/>
                  </a:lnTo>
                  <a:lnTo>
                    <a:pt x="2310328" y="1618236"/>
                  </a:lnTo>
                  <a:lnTo>
                    <a:pt x="2184493" y="1618236"/>
                  </a:lnTo>
                  <a:lnTo>
                    <a:pt x="2184493" y="1567902"/>
                  </a:lnTo>
                  <a:lnTo>
                    <a:pt x="2169393" y="1567902"/>
                  </a:lnTo>
                  <a:lnTo>
                    <a:pt x="2169393" y="1516310"/>
                  </a:lnTo>
                  <a:lnTo>
                    <a:pt x="2155551" y="1516310"/>
                  </a:lnTo>
                  <a:lnTo>
                    <a:pt x="2155551" y="1453393"/>
                  </a:lnTo>
                  <a:lnTo>
                    <a:pt x="2119059" y="1453393"/>
                  </a:lnTo>
                  <a:lnTo>
                    <a:pt x="2119059" y="1381667"/>
                  </a:lnTo>
                  <a:lnTo>
                    <a:pt x="2095151" y="1381667"/>
                  </a:lnTo>
                  <a:lnTo>
                    <a:pt x="2095151" y="1353983"/>
                  </a:lnTo>
                  <a:lnTo>
                    <a:pt x="2007066" y="1353983"/>
                  </a:lnTo>
                  <a:lnTo>
                    <a:pt x="2007066" y="1309941"/>
                  </a:lnTo>
                  <a:lnTo>
                    <a:pt x="1911432" y="1309941"/>
                  </a:lnTo>
                  <a:lnTo>
                    <a:pt x="1911432" y="1268415"/>
                  </a:lnTo>
                  <a:lnTo>
                    <a:pt x="1721421" y="1268415"/>
                  </a:lnTo>
                  <a:lnTo>
                    <a:pt x="1721421" y="1225632"/>
                  </a:lnTo>
                  <a:lnTo>
                    <a:pt x="1689962" y="1225632"/>
                  </a:lnTo>
                  <a:lnTo>
                    <a:pt x="1689962" y="1181589"/>
                  </a:lnTo>
                  <a:lnTo>
                    <a:pt x="1671087" y="1181589"/>
                  </a:lnTo>
                  <a:lnTo>
                    <a:pt x="1671087" y="1140064"/>
                  </a:lnTo>
                  <a:lnTo>
                    <a:pt x="1598103" y="1140064"/>
                  </a:lnTo>
                  <a:lnTo>
                    <a:pt x="1598103" y="1092247"/>
                  </a:lnTo>
                  <a:lnTo>
                    <a:pt x="1588036" y="1092247"/>
                  </a:lnTo>
                  <a:lnTo>
                    <a:pt x="1588036" y="1049463"/>
                  </a:lnTo>
                  <a:lnTo>
                    <a:pt x="1491143" y="1049463"/>
                  </a:lnTo>
                  <a:lnTo>
                    <a:pt x="1491143" y="1012971"/>
                  </a:lnTo>
                  <a:lnTo>
                    <a:pt x="1469751" y="1012971"/>
                  </a:lnTo>
                  <a:lnTo>
                    <a:pt x="1469751" y="961378"/>
                  </a:lnTo>
                  <a:lnTo>
                    <a:pt x="1437034" y="961378"/>
                  </a:lnTo>
                  <a:lnTo>
                    <a:pt x="1437034" y="916078"/>
                  </a:lnTo>
                  <a:lnTo>
                    <a:pt x="1437034" y="878327"/>
                  </a:lnTo>
                  <a:lnTo>
                    <a:pt x="1372858" y="878327"/>
                  </a:lnTo>
                  <a:lnTo>
                    <a:pt x="1372858" y="830510"/>
                  </a:lnTo>
                  <a:lnTo>
                    <a:pt x="1347691" y="830510"/>
                  </a:lnTo>
                  <a:lnTo>
                    <a:pt x="1347691" y="747459"/>
                  </a:lnTo>
                  <a:lnTo>
                    <a:pt x="1336366" y="747459"/>
                  </a:lnTo>
                  <a:lnTo>
                    <a:pt x="1336366" y="699642"/>
                  </a:lnTo>
                  <a:lnTo>
                    <a:pt x="1322524" y="699642"/>
                  </a:lnTo>
                  <a:lnTo>
                    <a:pt x="1322524" y="656858"/>
                  </a:lnTo>
                  <a:lnTo>
                    <a:pt x="1166489" y="656858"/>
                  </a:lnTo>
                  <a:lnTo>
                    <a:pt x="1166489" y="615333"/>
                  </a:lnTo>
                  <a:lnTo>
                    <a:pt x="1131255" y="615333"/>
                  </a:lnTo>
                  <a:lnTo>
                    <a:pt x="1131255" y="568774"/>
                  </a:lnTo>
                  <a:lnTo>
                    <a:pt x="1108605" y="568774"/>
                  </a:lnTo>
                  <a:lnTo>
                    <a:pt x="1108605" y="523473"/>
                  </a:lnTo>
                  <a:lnTo>
                    <a:pt x="1093505" y="523473"/>
                  </a:lnTo>
                  <a:lnTo>
                    <a:pt x="1093505" y="485723"/>
                  </a:lnTo>
                  <a:lnTo>
                    <a:pt x="929920" y="485723"/>
                  </a:lnTo>
                  <a:lnTo>
                    <a:pt x="929920" y="442939"/>
                  </a:lnTo>
                  <a:lnTo>
                    <a:pt x="840577" y="442939"/>
                  </a:lnTo>
                  <a:lnTo>
                    <a:pt x="840577" y="395121"/>
                  </a:lnTo>
                  <a:lnTo>
                    <a:pt x="761301" y="395121"/>
                  </a:lnTo>
                  <a:lnTo>
                    <a:pt x="761301" y="351079"/>
                  </a:lnTo>
                  <a:lnTo>
                    <a:pt x="751234" y="351079"/>
                  </a:lnTo>
                  <a:lnTo>
                    <a:pt x="751234" y="309554"/>
                  </a:lnTo>
                  <a:lnTo>
                    <a:pt x="699642" y="309554"/>
                  </a:lnTo>
                  <a:lnTo>
                    <a:pt x="699642" y="264253"/>
                  </a:lnTo>
                  <a:lnTo>
                    <a:pt x="601491" y="264253"/>
                  </a:lnTo>
                  <a:lnTo>
                    <a:pt x="601491" y="225244"/>
                  </a:lnTo>
                  <a:lnTo>
                    <a:pt x="564999" y="225244"/>
                  </a:lnTo>
                  <a:lnTo>
                    <a:pt x="564999" y="181202"/>
                  </a:lnTo>
                  <a:lnTo>
                    <a:pt x="447972" y="181202"/>
                  </a:lnTo>
                  <a:lnTo>
                    <a:pt x="447972" y="137160"/>
                  </a:lnTo>
                  <a:lnTo>
                    <a:pt x="398897" y="137160"/>
                  </a:lnTo>
                  <a:lnTo>
                    <a:pt x="398897" y="91859"/>
                  </a:lnTo>
                  <a:lnTo>
                    <a:pt x="246636" y="91859"/>
                  </a:lnTo>
                  <a:lnTo>
                    <a:pt x="246636" y="47817"/>
                  </a:lnTo>
                  <a:lnTo>
                    <a:pt x="205111" y="47817"/>
                  </a:lnTo>
                  <a:lnTo>
                    <a:pt x="205111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44" name="Freeform: Shape 1643">
              <a:extLst>
                <a:ext uri="{FF2B5EF4-FFF2-40B4-BE49-F238E27FC236}">
                  <a16:creationId xmlns:a16="http://schemas.microsoft.com/office/drawing/2014/main" id="{0ADD74B9-B9D1-45EC-83CA-2BD716006171}"/>
                </a:ext>
              </a:extLst>
            </p:cNvPr>
            <p:cNvSpPr/>
            <p:nvPr/>
          </p:nvSpPr>
          <p:spPr>
            <a:xfrm>
              <a:off x="9494823" y="416776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45" name="Freeform: Shape 1644">
              <a:extLst>
                <a:ext uri="{FF2B5EF4-FFF2-40B4-BE49-F238E27FC236}">
                  <a16:creationId xmlns:a16="http://schemas.microsoft.com/office/drawing/2014/main" id="{490EBED5-5A8C-466D-A0C8-A37EEF74C145}"/>
                </a:ext>
              </a:extLst>
            </p:cNvPr>
            <p:cNvSpPr/>
            <p:nvPr/>
          </p:nvSpPr>
          <p:spPr>
            <a:xfrm>
              <a:off x="9340805" y="416776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46" name="Freeform: Shape 1645">
              <a:extLst>
                <a:ext uri="{FF2B5EF4-FFF2-40B4-BE49-F238E27FC236}">
                  <a16:creationId xmlns:a16="http://schemas.microsoft.com/office/drawing/2014/main" id="{2148350B-5073-49AA-85D2-84482649E42F}"/>
                </a:ext>
              </a:extLst>
            </p:cNvPr>
            <p:cNvSpPr/>
            <p:nvPr/>
          </p:nvSpPr>
          <p:spPr>
            <a:xfrm>
              <a:off x="9238403" y="416776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47" name="Freeform: Shape 1646">
              <a:extLst>
                <a:ext uri="{FF2B5EF4-FFF2-40B4-BE49-F238E27FC236}">
                  <a16:creationId xmlns:a16="http://schemas.microsoft.com/office/drawing/2014/main" id="{E61EECE9-D1D7-4A79-B4C9-28986A3C58B3}"/>
                </a:ext>
              </a:extLst>
            </p:cNvPr>
            <p:cNvSpPr/>
            <p:nvPr/>
          </p:nvSpPr>
          <p:spPr>
            <a:xfrm>
              <a:off x="9220087" y="416776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48" name="Freeform: Shape 1647">
              <a:extLst>
                <a:ext uri="{FF2B5EF4-FFF2-40B4-BE49-F238E27FC236}">
                  <a16:creationId xmlns:a16="http://schemas.microsoft.com/office/drawing/2014/main" id="{F75184E3-4CE8-4C62-932B-DDE916F11D98}"/>
                </a:ext>
              </a:extLst>
            </p:cNvPr>
            <p:cNvSpPr/>
            <p:nvPr/>
          </p:nvSpPr>
          <p:spPr>
            <a:xfrm>
              <a:off x="9204271" y="416776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49" name="Freeform: Shape 1648">
              <a:extLst>
                <a:ext uri="{FF2B5EF4-FFF2-40B4-BE49-F238E27FC236}">
                  <a16:creationId xmlns:a16="http://schemas.microsoft.com/office/drawing/2014/main" id="{57750CB2-8CD1-4518-83FE-9E424E6D3EE3}"/>
                </a:ext>
              </a:extLst>
            </p:cNvPr>
            <p:cNvSpPr/>
            <p:nvPr/>
          </p:nvSpPr>
          <p:spPr>
            <a:xfrm>
              <a:off x="9094375" y="416776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0" name="Freeform: Shape 1649">
              <a:extLst>
                <a:ext uri="{FF2B5EF4-FFF2-40B4-BE49-F238E27FC236}">
                  <a16:creationId xmlns:a16="http://schemas.microsoft.com/office/drawing/2014/main" id="{0571D5F2-730F-4281-A188-AE2D836C523D}"/>
                </a:ext>
              </a:extLst>
            </p:cNvPr>
            <p:cNvSpPr/>
            <p:nvPr/>
          </p:nvSpPr>
          <p:spPr>
            <a:xfrm>
              <a:off x="9068566" y="416776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1" name="Freeform: Shape 1650">
              <a:extLst>
                <a:ext uri="{FF2B5EF4-FFF2-40B4-BE49-F238E27FC236}">
                  <a16:creationId xmlns:a16="http://schemas.microsoft.com/office/drawing/2014/main" id="{9B328B10-84B3-43AE-870C-789E3537F21C}"/>
                </a:ext>
              </a:extLst>
            </p:cNvPr>
            <p:cNvSpPr/>
            <p:nvPr/>
          </p:nvSpPr>
          <p:spPr>
            <a:xfrm>
              <a:off x="9035265" y="408847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2" name="Freeform: Shape 1651">
              <a:extLst>
                <a:ext uri="{FF2B5EF4-FFF2-40B4-BE49-F238E27FC236}">
                  <a16:creationId xmlns:a16="http://schemas.microsoft.com/office/drawing/2014/main" id="{1DD42138-BDF9-44C7-A068-64665ECA0157}"/>
                </a:ext>
              </a:extLst>
            </p:cNvPr>
            <p:cNvSpPr/>
            <p:nvPr/>
          </p:nvSpPr>
          <p:spPr>
            <a:xfrm>
              <a:off x="8869592" y="408847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3" name="Freeform: Shape 1652">
              <a:extLst>
                <a:ext uri="{FF2B5EF4-FFF2-40B4-BE49-F238E27FC236}">
                  <a16:creationId xmlns:a16="http://schemas.microsoft.com/office/drawing/2014/main" id="{B709C68D-4AB1-4615-BEAD-827F9413EFEA}"/>
                </a:ext>
              </a:extLst>
            </p:cNvPr>
            <p:cNvSpPr/>
            <p:nvPr/>
          </p:nvSpPr>
          <p:spPr>
            <a:xfrm>
              <a:off x="8860433" y="408847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4" name="Freeform: Shape 1653">
              <a:extLst>
                <a:ext uri="{FF2B5EF4-FFF2-40B4-BE49-F238E27FC236}">
                  <a16:creationId xmlns:a16="http://schemas.microsoft.com/office/drawing/2014/main" id="{19823CF5-9FF8-4F7E-AD8A-16805AE1E931}"/>
                </a:ext>
              </a:extLst>
            </p:cNvPr>
            <p:cNvSpPr/>
            <p:nvPr/>
          </p:nvSpPr>
          <p:spPr>
            <a:xfrm>
              <a:off x="8794664" y="401768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5" name="Freeform: Shape 1654">
              <a:extLst>
                <a:ext uri="{FF2B5EF4-FFF2-40B4-BE49-F238E27FC236}">
                  <a16:creationId xmlns:a16="http://schemas.microsoft.com/office/drawing/2014/main" id="{821B70D4-595D-4056-AD41-777B5166E794}"/>
                </a:ext>
              </a:extLst>
            </p:cNvPr>
            <p:cNvSpPr/>
            <p:nvPr/>
          </p:nvSpPr>
          <p:spPr>
            <a:xfrm>
              <a:off x="8711409" y="3895919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6" name="Freeform: Shape 1655">
              <a:extLst>
                <a:ext uri="{FF2B5EF4-FFF2-40B4-BE49-F238E27FC236}">
                  <a16:creationId xmlns:a16="http://schemas.microsoft.com/office/drawing/2014/main" id="{46675215-A256-4FD7-9188-EDC0CB8F49EF}"/>
                </a:ext>
              </a:extLst>
            </p:cNvPr>
            <p:cNvSpPr/>
            <p:nvPr/>
          </p:nvSpPr>
          <p:spPr>
            <a:xfrm>
              <a:off x="8687267" y="3895919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7" name="Freeform: Shape 1656">
              <a:extLst>
                <a:ext uri="{FF2B5EF4-FFF2-40B4-BE49-F238E27FC236}">
                  <a16:creationId xmlns:a16="http://schemas.microsoft.com/office/drawing/2014/main" id="{F4D3C221-2B26-40B8-8FEC-5C9FCBDCDA87}"/>
                </a:ext>
              </a:extLst>
            </p:cNvPr>
            <p:cNvSpPr/>
            <p:nvPr/>
          </p:nvSpPr>
          <p:spPr>
            <a:xfrm>
              <a:off x="8668951" y="3895919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8" name="Freeform: Shape 1657">
              <a:extLst>
                <a:ext uri="{FF2B5EF4-FFF2-40B4-BE49-F238E27FC236}">
                  <a16:creationId xmlns:a16="http://schemas.microsoft.com/office/drawing/2014/main" id="{F330403C-98EA-4A96-9845-6065CC6A90AC}"/>
                </a:ext>
              </a:extLst>
            </p:cNvPr>
            <p:cNvSpPr/>
            <p:nvPr/>
          </p:nvSpPr>
          <p:spPr>
            <a:xfrm>
              <a:off x="8601515" y="3843060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59" name="Freeform: Shape 1658">
              <a:extLst>
                <a:ext uri="{FF2B5EF4-FFF2-40B4-BE49-F238E27FC236}">
                  <a16:creationId xmlns:a16="http://schemas.microsoft.com/office/drawing/2014/main" id="{52C754F3-9EA6-48DB-A9E7-865E5AFF03EE}"/>
                </a:ext>
              </a:extLst>
            </p:cNvPr>
            <p:cNvSpPr/>
            <p:nvPr/>
          </p:nvSpPr>
          <p:spPr>
            <a:xfrm>
              <a:off x="8574874" y="3790201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0" name="Freeform: Shape 1659">
              <a:extLst>
                <a:ext uri="{FF2B5EF4-FFF2-40B4-BE49-F238E27FC236}">
                  <a16:creationId xmlns:a16="http://schemas.microsoft.com/office/drawing/2014/main" id="{A75EB30E-F04D-4F94-AC6C-978437185BF1}"/>
                </a:ext>
              </a:extLst>
            </p:cNvPr>
            <p:cNvSpPr/>
            <p:nvPr/>
          </p:nvSpPr>
          <p:spPr>
            <a:xfrm>
              <a:off x="8567381" y="379020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1" name="Freeform: Shape 1660">
              <a:extLst>
                <a:ext uri="{FF2B5EF4-FFF2-40B4-BE49-F238E27FC236}">
                  <a16:creationId xmlns:a16="http://schemas.microsoft.com/office/drawing/2014/main" id="{7292C09E-4374-4BF5-B549-F089A114108A}"/>
                </a:ext>
              </a:extLst>
            </p:cNvPr>
            <p:cNvSpPr/>
            <p:nvPr/>
          </p:nvSpPr>
          <p:spPr>
            <a:xfrm>
              <a:off x="8521591" y="3646728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2" name="Freeform: Shape 1661">
              <a:extLst>
                <a:ext uri="{FF2B5EF4-FFF2-40B4-BE49-F238E27FC236}">
                  <a16:creationId xmlns:a16="http://schemas.microsoft.com/office/drawing/2014/main" id="{257A0206-5589-4707-987D-4EAAC0B7BC3D}"/>
                </a:ext>
              </a:extLst>
            </p:cNvPr>
            <p:cNvSpPr/>
            <p:nvPr/>
          </p:nvSpPr>
          <p:spPr>
            <a:xfrm>
              <a:off x="8430845" y="3520247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3" name="Freeform: Shape 1662">
              <a:extLst>
                <a:ext uri="{FF2B5EF4-FFF2-40B4-BE49-F238E27FC236}">
                  <a16:creationId xmlns:a16="http://schemas.microsoft.com/office/drawing/2014/main" id="{AEE755C0-B000-4A1D-B139-4D83B73E60A7}"/>
                </a:ext>
              </a:extLst>
            </p:cNvPr>
            <p:cNvSpPr/>
            <p:nvPr/>
          </p:nvSpPr>
          <p:spPr>
            <a:xfrm>
              <a:off x="8396712" y="346833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4" name="Freeform: Shape 1663">
              <a:extLst>
                <a:ext uri="{FF2B5EF4-FFF2-40B4-BE49-F238E27FC236}">
                  <a16:creationId xmlns:a16="http://schemas.microsoft.com/office/drawing/2014/main" id="{22FA8C18-1D59-4513-8C53-275B67E5ACA4}"/>
                </a:ext>
              </a:extLst>
            </p:cNvPr>
            <p:cNvSpPr/>
            <p:nvPr/>
          </p:nvSpPr>
          <p:spPr>
            <a:xfrm>
              <a:off x="8375900" y="346833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5" name="Freeform: Shape 1664">
              <a:extLst>
                <a:ext uri="{FF2B5EF4-FFF2-40B4-BE49-F238E27FC236}">
                  <a16:creationId xmlns:a16="http://schemas.microsoft.com/office/drawing/2014/main" id="{B6D93109-E87D-4DBC-9E4A-9B0473CF2ADA}"/>
                </a:ext>
              </a:extLst>
            </p:cNvPr>
            <p:cNvSpPr/>
            <p:nvPr/>
          </p:nvSpPr>
          <p:spPr>
            <a:xfrm>
              <a:off x="8286818" y="3346568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6" name="Freeform: Shape 1665">
              <a:extLst>
                <a:ext uri="{FF2B5EF4-FFF2-40B4-BE49-F238E27FC236}">
                  <a16:creationId xmlns:a16="http://schemas.microsoft.com/office/drawing/2014/main" id="{2B218F94-1DFD-40A7-861E-0A85F22B09F1}"/>
                </a:ext>
              </a:extLst>
            </p:cNvPr>
            <p:cNvSpPr/>
            <p:nvPr/>
          </p:nvSpPr>
          <p:spPr>
            <a:xfrm>
              <a:off x="8275995" y="327011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7" name="Freeform: Shape 1666">
              <a:extLst>
                <a:ext uri="{FF2B5EF4-FFF2-40B4-BE49-F238E27FC236}">
                  <a16:creationId xmlns:a16="http://schemas.microsoft.com/office/drawing/2014/main" id="{9FFF93A4-E166-4539-B3E5-7093412A5F28}"/>
                </a:ext>
              </a:extLst>
            </p:cNvPr>
            <p:cNvSpPr/>
            <p:nvPr/>
          </p:nvSpPr>
          <p:spPr>
            <a:xfrm>
              <a:off x="8269335" y="327011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8" name="Freeform: Shape 1667">
              <a:extLst>
                <a:ext uri="{FF2B5EF4-FFF2-40B4-BE49-F238E27FC236}">
                  <a16:creationId xmlns:a16="http://schemas.microsoft.com/office/drawing/2014/main" id="{DA4EB59B-56F5-40C8-BA36-FA8DE7FBCE90}"/>
                </a:ext>
              </a:extLst>
            </p:cNvPr>
            <p:cNvSpPr/>
            <p:nvPr/>
          </p:nvSpPr>
          <p:spPr>
            <a:xfrm>
              <a:off x="8251850" y="327011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69" name="Freeform: Shape 1668">
              <a:extLst>
                <a:ext uri="{FF2B5EF4-FFF2-40B4-BE49-F238E27FC236}">
                  <a16:creationId xmlns:a16="http://schemas.microsoft.com/office/drawing/2014/main" id="{BD9D7FE4-70CF-4574-B9B5-B4B77830B3AA}"/>
                </a:ext>
              </a:extLst>
            </p:cNvPr>
            <p:cNvSpPr/>
            <p:nvPr/>
          </p:nvSpPr>
          <p:spPr>
            <a:xfrm>
              <a:off x="8237699" y="327011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0" name="Freeform: Shape 1669">
              <a:extLst>
                <a:ext uri="{FF2B5EF4-FFF2-40B4-BE49-F238E27FC236}">
                  <a16:creationId xmlns:a16="http://schemas.microsoft.com/office/drawing/2014/main" id="{272D954B-BFF4-4188-8EC1-45E6A639E75A}"/>
                </a:ext>
              </a:extLst>
            </p:cNvPr>
            <p:cNvSpPr/>
            <p:nvPr/>
          </p:nvSpPr>
          <p:spPr>
            <a:xfrm>
              <a:off x="8223545" y="327011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1" name="Freeform: Shape 1670">
              <a:extLst>
                <a:ext uri="{FF2B5EF4-FFF2-40B4-BE49-F238E27FC236}">
                  <a16:creationId xmlns:a16="http://schemas.microsoft.com/office/drawing/2014/main" id="{5835AD92-F300-47B8-A7E8-56DF7598490E}"/>
                </a:ext>
              </a:extLst>
            </p:cNvPr>
            <p:cNvSpPr/>
            <p:nvPr/>
          </p:nvSpPr>
          <p:spPr>
            <a:xfrm>
              <a:off x="8208559" y="327011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2" name="Freeform: Shape 1671">
              <a:extLst>
                <a:ext uri="{FF2B5EF4-FFF2-40B4-BE49-F238E27FC236}">
                  <a16:creationId xmlns:a16="http://schemas.microsoft.com/office/drawing/2014/main" id="{44906BCE-9841-4CBE-995F-29BD577EBDDF}"/>
                </a:ext>
              </a:extLst>
            </p:cNvPr>
            <p:cNvSpPr/>
            <p:nvPr/>
          </p:nvSpPr>
          <p:spPr>
            <a:xfrm>
              <a:off x="9330815" y="416776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3" name="Freeform: Shape 1672">
              <a:extLst>
                <a:ext uri="{FF2B5EF4-FFF2-40B4-BE49-F238E27FC236}">
                  <a16:creationId xmlns:a16="http://schemas.microsoft.com/office/drawing/2014/main" id="{FC9D44BC-117E-4B08-B99C-9D72E3CBAA42}"/>
                </a:ext>
              </a:extLst>
            </p:cNvPr>
            <p:cNvSpPr/>
            <p:nvPr/>
          </p:nvSpPr>
          <p:spPr>
            <a:xfrm>
              <a:off x="7013042" y="225636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7030A0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4" name="Freeform: Shape 1673">
              <a:extLst>
                <a:ext uri="{FF2B5EF4-FFF2-40B4-BE49-F238E27FC236}">
                  <a16:creationId xmlns:a16="http://schemas.microsoft.com/office/drawing/2014/main" id="{5B8E56CE-77C6-4B15-8B86-E2DD134C2426}"/>
                </a:ext>
              </a:extLst>
            </p:cNvPr>
            <p:cNvSpPr/>
            <p:nvPr/>
          </p:nvSpPr>
          <p:spPr>
            <a:xfrm>
              <a:off x="6918961" y="2292230"/>
              <a:ext cx="4495682" cy="1991628"/>
            </a:xfrm>
            <a:custGeom>
              <a:avLst/>
              <a:gdLst>
                <a:gd name="connsiteX0" fmla="*/ 6805150 w 6795082"/>
                <a:gd name="connsiteY0" fmla="*/ 2656374 h 2655115"/>
                <a:gd name="connsiteX1" fmla="*/ 5683961 w 6795082"/>
                <a:gd name="connsiteY1" fmla="*/ 2656374 h 2655115"/>
                <a:gd name="connsiteX2" fmla="*/ 5683961 w 6795082"/>
                <a:gd name="connsiteY2" fmla="*/ 2505372 h 2655115"/>
                <a:gd name="connsiteX3" fmla="*/ 5456200 w 6795082"/>
                <a:gd name="connsiteY3" fmla="*/ 2505372 h 2655115"/>
                <a:gd name="connsiteX4" fmla="*/ 5456200 w 6795082"/>
                <a:gd name="connsiteY4" fmla="*/ 2412254 h 2655115"/>
                <a:gd name="connsiteX5" fmla="*/ 5207047 w 6795082"/>
                <a:gd name="connsiteY5" fmla="*/ 2412254 h 2655115"/>
                <a:gd name="connsiteX6" fmla="*/ 5207047 w 6795082"/>
                <a:gd name="connsiteY6" fmla="*/ 2358145 h 2655115"/>
                <a:gd name="connsiteX7" fmla="*/ 5144129 w 6795082"/>
                <a:gd name="connsiteY7" fmla="*/ 2358145 h 2655115"/>
                <a:gd name="connsiteX8" fmla="*/ 5144129 w 6795082"/>
                <a:gd name="connsiteY8" fmla="*/ 2299003 h 2655115"/>
                <a:gd name="connsiteX9" fmla="*/ 4975511 w 6795082"/>
                <a:gd name="connsiteY9" fmla="*/ 2299003 h 2655115"/>
                <a:gd name="connsiteX10" fmla="*/ 4975511 w 6795082"/>
                <a:gd name="connsiteY10" fmla="*/ 2244894 h 2655115"/>
                <a:gd name="connsiteX11" fmla="*/ 4951602 w 6795082"/>
                <a:gd name="connsiteY11" fmla="*/ 2244894 h 2655115"/>
                <a:gd name="connsiteX12" fmla="*/ 4951602 w 6795082"/>
                <a:gd name="connsiteY12" fmla="*/ 2199594 h 2655115"/>
                <a:gd name="connsiteX13" fmla="*/ 4878618 w 6795082"/>
                <a:gd name="connsiteY13" fmla="*/ 2199594 h 2655115"/>
                <a:gd name="connsiteX14" fmla="*/ 4878618 w 6795082"/>
                <a:gd name="connsiteY14" fmla="*/ 2149260 h 2655115"/>
                <a:gd name="connsiteX15" fmla="*/ 4845901 w 6795082"/>
                <a:gd name="connsiteY15" fmla="*/ 2149260 h 2655115"/>
                <a:gd name="connsiteX16" fmla="*/ 4845901 w 6795082"/>
                <a:gd name="connsiteY16" fmla="*/ 2107734 h 2655115"/>
                <a:gd name="connsiteX17" fmla="*/ 4703707 w 6795082"/>
                <a:gd name="connsiteY17" fmla="*/ 2107734 h 2655115"/>
                <a:gd name="connsiteX18" fmla="*/ 4703707 w 6795082"/>
                <a:gd name="connsiteY18" fmla="*/ 2069984 h 2655115"/>
                <a:gd name="connsiteX19" fmla="*/ 4595489 w 6795082"/>
                <a:gd name="connsiteY19" fmla="*/ 2069984 h 2655115"/>
                <a:gd name="connsiteX20" fmla="*/ 4595489 w 6795082"/>
                <a:gd name="connsiteY20" fmla="*/ 2030975 h 2655115"/>
                <a:gd name="connsiteX21" fmla="*/ 4444487 w 6795082"/>
                <a:gd name="connsiteY21" fmla="*/ 2030975 h 2655115"/>
                <a:gd name="connsiteX22" fmla="*/ 4444487 w 6795082"/>
                <a:gd name="connsiteY22" fmla="*/ 1996999 h 2655115"/>
                <a:gd name="connsiteX23" fmla="*/ 4267061 w 6795082"/>
                <a:gd name="connsiteY23" fmla="*/ 1996999 h 2655115"/>
                <a:gd name="connsiteX24" fmla="*/ 4267061 w 6795082"/>
                <a:gd name="connsiteY24" fmla="*/ 1968057 h 2655115"/>
                <a:gd name="connsiteX25" fmla="*/ 4238118 w 6795082"/>
                <a:gd name="connsiteY25" fmla="*/ 1968057 h 2655115"/>
                <a:gd name="connsiteX26" fmla="*/ 4238118 w 6795082"/>
                <a:gd name="connsiteY26" fmla="*/ 1931565 h 2655115"/>
                <a:gd name="connsiteX27" fmla="*/ 4214210 w 6795082"/>
                <a:gd name="connsiteY27" fmla="*/ 1931565 h 2655115"/>
                <a:gd name="connsiteX28" fmla="*/ 4214210 w 6795082"/>
                <a:gd name="connsiteY28" fmla="*/ 1893815 h 2655115"/>
                <a:gd name="connsiteX29" fmla="*/ 4204143 w 6795082"/>
                <a:gd name="connsiteY29" fmla="*/ 1893815 h 2655115"/>
                <a:gd name="connsiteX30" fmla="*/ 4204143 w 6795082"/>
                <a:gd name="connsiteY30" fmla="*/ 1862356 h 2655115"/>
                <a:gd name="connsiteX31" fmla="*/ 4131159 w 6795082"/>
                <a:gd name="connsiteY31" fmla="*/ 1862356 h 2655115"/>
                <a:gd name="connsiteX32" fmla="*/ 4131159 w 6795082"/>
                <a:gd name="connsiteY32" fmla="*/ 1837189 h 2655115"/>
                <a:gd name="connsiteX33" fmla="*/ 4087116 w 6795082"/>
                <a:gd name="connsiteY33" fmla="*/ 1837189 h 2655115"/>
                <a:gd name="connsiteX34" fmla="*/ 4087116 w 6795082"/>
                <a:gd name="connsiteY34" fmla="*/ 1810764 h 2655115"/>
                <a:gd name="connsiteX35" fmla="*/ 3894589 w 6795082"/>
                <a:gd name="connsiteY35" fmla="*/ 1810764 h 2655115"/>
                <a:gd name="connsiteX36" fmla="*/ 3894589 w 6795082"/>
                <a:gd name="connsiteY36" fmla="*/ 1771755 h 2655115"/>
                <a:gd name="connsiteX37" fmla="*/ 3860614 w 6795082"/>
                <a:gd name="connsiteY37" fmla="*/ 1771755 h 2655115"/>
                <a:gd name="connsiteX38" fmla="*/ 3860614 w 6795082"/>
                <a:gd name="connsiteY38" fmla="*/ 1762946 h 2655115"/>
                <a:gd name="connsiteX39" fmla="*/ 3748621 w 6795082"/>
                <a:gd name="connsiteY39" fmla="*/ 1762946 h 2655115"/>
                <a:gd name="connsiteX40" fmla="*/ 3748621 w 6795082"/>
                <a:gd name="connsiteY40" fmla="*/ 1742813 h 2655115"/>
                <a:gd name="connsiteX41" fmla="*/ 3736037 w 6795082"/>
                <a:gd name="connsiteY41" fmla="*/ 1742813 h 2655115"/>
                <a:gd name="connsiteX42" fmla="*/ 3736037 w 6795082"/>
                <a:gd name="connsiteY42" fmla="*/ 1716388 h 2655115"/>
                <a:gd name="connsiteX43" fmla="*/ 3668086 w 6795082"/>
                <a:gd name="connsiteY43" fmla="*/ 1716388 h 2655115"/>
                <a:gd name="connsiteX44" fmla="*/ 3668086 w 6795082"/>
                <a:gd name="connsiteY44" fmla="*/ 1634595 h 2655115"/>
                <a:gd name="connsiteX45" fmla="*/ 3586294 w 6795082"/>
                <a:gd name="connsiteY45" fmla="*/ 1634595 h 2655115"/>
                <a:gd name="connsiteX46" fmla="*/ 3586294 w 6795082"/>
                <a:gd name="connsiteY46" fmla="*/ 1605653 h 2655115"/>
                <a:gd name="connsiteX47" fmla="*/ 3574969 w 6795082"/>
                <a:gd name="connsiteY47" fmla="*/ 1605653 h 2655115"/>
                <a:gd name="connsiteX48" fmla="*/ 3574969 w 6795082"/>
                <a:gd name="connsiteY48" fmla="*/ 1577969 h 2655115"/>
                <a:gd name="connsiteX49" fmla="*/ 3562385 w 6795082"/>
                <a:gd name="connsiteY49" fmla="*/ 1577969 h 2655115"/>
                <a:gd name="connsiteX50" fmla="*/ 3562385 w 6795082"/>
                <a:gd name="connsiteY50" fmla="*/ 1541477 h 2655115"/>
                <a:gd name="connsiteX51" fmla="*/ 3546026 w 6795082"/>
                <a:gd name="connsiteY51" fmla="*/ 1541477 h 2655115"/>
                <a:gd name="connsiteX52" fmla="*/ 3546026 w 6795082"/>
                <a:gd name="connsiteY52" fmla="*/ 1489885 h 2655115"/>
                <a:gd name="connsiteX53" fmla="*/ 3527151 w 6795082"/>
                <a:gd name="connsiteY53" fmla="*/ 1489885 h 2655115"/>
                <a:gd name="connsiteX54" fmla="*/ 3527151 w 6795082"/>
                <a:gd name="connsiteY54" fmla="*/ 1449618 h 2655115"/>
                <a:gd name="connsiteX55" fmla="*/ 3488142 w 6795082"/>
                <a:gd name="connsiteY55" fmla="*/ 1449618 h 2655115"/>
                <a:gd name="connsiteX56" fmla="*/ 3488142 w 6795082"/>
                <a:gd name="connsiteY56" fmla="*/ 1420676 h 2655115"/>
                <a:gd name="connsiteX57" fmla="*/ 3412641 w 6795082"/>
                <a:gd name="connsiteY57" fmla="*/ 1420676 h 2655115"/>
                <a:gd name="connsiteX58" fmla="*/ 3412641 w 6795082"/>
                <a:gd name="connsiteY58" fmla="*/ 1394250 h 2655115"/>
                <a:gd name="connsiteX59" fmla="*/ 3396283 w 6795082"/>
                <a:gd name="connsiteY59" fmla="*/ 1394250 h 2655115"/>
                <a:gd name="connsiteX60" fmla="*/ 3396283 w 6795082"/>
                <a:gd name="connsiteY60" fmla="*/ 1367825 h 2655115"/>
                <a:gd name="connsiteX61" fmla="*/ 3286807 w 6795082"/>
                <a:gd name="connsiteY61" fmla="*/ 1367825 h 2655115"/>
                <a:gd name="connsiteX62" fmla="*/ 3286807 w 6795082"/>
                <a:gd name="connsiteY62" fmla="*/ 1345175 h 2655115"/>
                <a:gd name="connsiteX63" fmla="*/ 3280515 w 6795082"/>
                <a:gd name="connsiteY63" fmla="*/ 1345175 h 2655115"/>
                <a:gd name="connsiteX64" fmla="*/ 3280515 w 6795082"/>
                <a:gd name="connsiteY64" fmla="*/ 1314974 h 2655115"/>
                <a:gd name="connsiteX65" fmla="*/ 3269190 w 6795082"/>
                <a:gd name="connsiteY65" fmla="*/ 1314974 h 2655115"/>
                <a:gd name="connsiteX66" fmla="*/ 3269190 w 6795082"/>
                <a:gd name="connsiteY66" fmla="*/ 1297358 h 2655115"/>
                <a:gd name="connsiteX67" fmla="*/ 3144613 w 6795082"/>
                <a:gd name="connsiteY67" fmla="*/ 1297358 h 2655115"/>
                <a:gd name="connsiteX68" fmla="*/ 3144613 w 6795082"/>
                <a:gd name="connsiteY68" fmla="*/ 1268415 h 2655115"/>
                <a:gd name="connsiteX69" fmla="*/ 3133288 w 6795082"/>
                <a:gd name="connsiteY69" fmla="*/ 1268415 h 2655115"/>
                <a:gd name="connsiteX70" fmla="*/ 3133288 w 6795082"/>
                <a:gd name="connsiteY70" fmla="*/ 1243248 h 2655115"/>
                <a:gd name="connsiteX71" fmla="*/ 3074146 w 6795082"/>
                <a:gd name="connsiteY71" fmla="*/ 1243248 h 2655115"/>
                <a:gd name="connsiteX72" fmla="*/ 3074146 w 6795082"/>
                <a:gd name="connsiteY72" fmla="*/ 1216823 h 2655115"/>
                <a:gd name="connsiteX73" fmla="*/ 3037654 w 6795082"/>
                <a:gd name="connsiteY73" fmla="*/ 1216823 h 2655115"/>
                <a:gd name="connsiteX74" fmla="*/ 3037654 w 6795082"/>
                <a:gd name="connsiteY74" fmla="*/ 1199206 h 2655115"/>
                <a:gd name="connsiteX75" fmla="*/ 2984803 w 6795082"/>
                <a:gd name="connsiteY75" fmla="*/ 1199206 h 2655115"/>
                <a:gd name="connsiteX76" fmla="*/ 2984803 w 6795082"/>
                <a:gd name="connsiteY76" fmla="*/ 1175298 h 2655115"/>
                <a:gd name="connsiteX77" fmla="*/ 2934469 w 6795082"/>
                <a:gd name="connsiteY77" fmla="*/ 1175298 h 2655115"/>
                <a:gd name="connsiteX78" fmla="*/ 2934469 w 6795082"/>
                <a:gd name="connsiteY78" fmla="*/ 1147614 h 2655115"/>
                <a:gd name="connsiteX79" fmla="*/ 2924402 w 6795082"/>
                <a:gd name="connsiteY79" fmla="*/ 1147614 h 2655115"/>
                <a:gd name="connsiteX80" fmla="*/ 2924402 w 6795082"/>
                <a:gd name="connsiteY80" fmla="*/ 1097280 h 2655115"/>
                <a:gd name="connsiteX81" fmla="*/ 2744458 w 6795082"/>
                <a:gd name="connsiteY81" fmla="*/ 1097280 h 2655115"/>
                <a:gd name="connsiteX82" fmla="*/ 2744458 w 6795082"/>
                <a:gd name="connsiteY82" fmla="*/ 1070855 h 2655115"/>
                <a:gd name="connsiteX83" fmla="*/ 2645049 w 6795082"/>
                <a:gd name="connsiteY83" fmla="*/ 1070855 h 2655115"/>
                <a:gd name="connsiteX84" fmla="*/ 2645049 w 6795082"/>
                <a:gd name="connsiteY84" fmla="*/ 1048204 h 2655115"/>
                <a:gd name="connsiteX85" fmla="*/ 2569548 w 6795082"/>
                <a:gd name="connsiteY85" fmla="*/ 1048204 h 2655115"/>
                <a:gd name="connsiteX86" fmla="*/ 2569548 w 6795082"/>
                <a:gd name="connsiteY86" fmla="*/ 1019262 h 2655115"/>
                <a:gd name="connsiteX87" fmla="*/ 2520472 w 6795082"/>
                <a:gd name="connsiteY87" fmla="*/ 1019262 h 2655115"/>
                <a:gd name="connsiteX88" fmla="*/ 2520472 w 6795082"/>
                <a:gd name="connsiteY88" fmla="*/ 1006679 h 2655115"/>
                <a:gd name="connsiteX89" fmla="*/ 2485239 w 6795082"/>
                <a:gd name="connsiteY89" fmla="*/ 1006679 h 2655115"/>
                <a:gd name="connsiteX90" fmla="*/ 2485239 w 6795082"/>
                <a:gd name="connsiteY90" fmla="*/ 975220 h 2655115"/>
                <a:gd name="connsiteX91" fmla="*/ 2429871 w 6795082"/>
                <a:gd name="connsiteY91" fmla="*/ 975220 h 2655115"/>
                <a:gd name="connsiteX92" fmla="*/ 2429871 w 6795082"/>
                <a:gd name="connsiteY92" fmla="*/ 945020 h 2655115"/>
                <a:gd name="connsiteX93" fmla="*/ 2377021 w 6795082"/>
                <a:gd name="connsiteY93" fmla="*/ 945020 h 2655115"/>
                <a:gd name="connsiteX94" fmla="*/ 2377021 w 6795082"/>
                <a:gd name="connsiteY94" fmla="*/ 902236 h 2655115"/>
                <a:gd name="connsiteX95" fmla="*/ 2299003 w 6795082"/>
                <a:gd name="connsiteY95" fmla="*/ 902236 h 2655115"/>
                <a:gd name="connsiteX96" fmla="*/ 2299003 w 6795082"/>
                <a:gd name="connsiteY96" fmla="*/ 875811 h 2655115"/>
                <a:gd name="connsiteX97" fmla="*/ 2278869 w 6795082"/>
                <a:gd name="connsiteY97" fmla="*/ 875811 h 2655115"/>
                <a:gd name="connsiteX98" fmla="*/ 2278869 w 6795082"/>
                <a:gd name="connsiteY98" fmla="*/ 856935 h 2655115"/>
                <a:gd name="connsiteX99" fmla="*/ 2252444 w 6795082"/>
                <a:gd name="connsiteY99" fmla="*/ 856935 h 2655115"/>
                <a:gd name="connsiteX100" fmla="*/ 2252444 w 6795082"/>
                <a:gd name="connsiteY100" fmla="*/ 829252 h 2655115"/>
                <a:gd name="connsiteX101" fmla="*/ 2252444 w 6795082"/>
                <a:gd name="connsiteY101" fmla="*/ 806602 h 2655115"/>
                <a:gd name="connsiteX102" fmla="*/ 2244894 w 6795082"/>
                <a:gd name="connsiteY102" fmla="*/ 806602 h 2655115"/>
                <a:gd name="connsiteX103" fmla="*/ 2244894 w 6795082"/>
                <a:gd name="connsiteY103" fmla="*/ 783951 h 2655115"/>
                <a:gd name="connsiteX104" fmla="*/ 2223502 w 6795082"/>
                <a:gd name="connsiteY104" fmla="*/ 783951 h 2655115"/>
                <a:gd name="connsiteX105" fmla="*/ 2223502 w 6795082"/>
                <a:gd name="connsiteY105" fmla="*/ 736134 h 2655115"/>
                <a:gd name="connsiteX106" fmla="*/ 2075017 w 6795082"/>
                <a:gd name="connsiteY106" fmla="*/ 736134 h 2655115"/>
                <a:gd name="connsiteX107" fmla="*/ 2075017 w 6795082"/>
                <a:gd name="connsiteY107" fmla="*/ 717259 h 2655115"/>
                <a:gd name="connsiteX108" fmla="*/ 2058658 w 6795082"/>
                <a:gd name="connsiteY108" fmla="*/ 717259 h 2655115"/>
                <a:gd name="connsiteX109" fmla="*/ 2058658 w 6795082"/>
                <a:gd name="connsiteY109" fmla="*/ 690833 h 2655115"/>
                <a:gd name="connsiteX110" fmla="*/ 1990708 w 6795082"/>
                <a:gd name="connsiteY110" fmla="*/ 690833 h 2655115"/>
                <a:gd name="connsiteX111" fmla="*/ 1990708 w 6795082"/>
                <a:gd name="connsiteY111" fmla="*/ 666925 h 2655115"/>
                <a:gd name="connsiteX112" fmla="*/ 1961766 w 6795082"/>
                <a:gd name="connsiteY112" fmla="*/ 666925 h 2655115"/>
                <a:gd name="connsiteX113" fmla="*/ 1961766 w 6795082"/>
                <a:gd name="connsiteY113" fmla="*/ 641758 h 2655115"/>
                <a:gd name="connsiteX114" fmla="*/ 1941632 w 6795082"/>
                <a:gd name="connsiteY114" fmla="*/ 641758 h 2655115"/>
                <a:gd name="connsiteX115" fmla="*/ 1941632 w 6795082"/>
                <a:gd name="connsiteY115" fmla="*/ 592682 h 2655115"/>
                <a:gd name="connsiteX116" fmla="*/ 1924015 w 6795082"/>
                <a:gd name="connsiteY116" fmla="*/ 592682 h 2655115"/>
                <a:gd name="connsiteX117" fmla="*/ 1924015 w 6795082"/>
                <a:gd name="connsiteY117" fmla="*/ 546123 h 2655115"/>
                <a:gd name="connsiteX118" fmla="*/ 1881231 w 6795082"/>
                <a:gd name="connsiteY118" fmla="*/ 546123 h 2655115"/>
                <a:gd name="connsiteX119" fmla="*/ 1881231 w 6795082"/>
                <a:gd name="connsiteY119" fmla="*/ 528506 h 2655115"/>
                <a:gd name="connsiteX120" fmla="*/ 1881231 w 6795082"/>
                <a:gd name="connsiteY120" fmla="*/ 484464 h 2655115"/>
                <a:gd name="connsiteX121" fmla="*/ 1823347 w 6795082"/>
                <a:gd name="connsiteY121" fmla="*/ 484464 h 2655115"/>
                <a:gd name="connsiteX122" fmla="*/ 1823347 w 6795082"/>
                <a:gd name="connsiteY122" fmla="*/ 456781 h 2655115"/>
                <a:gd name="connsiteX123" fmla="*/ 1808247 w 6795082"/>
                <a:gd name="connsiteY123" fmla="*/ 456781 h 2655115"/>
                <a:gd name="connsiteX124" fmla="*/ 1808247 w 6795082"/>
                <a:gd name="connsiteY124" fmla="*/ 434130 h 2655115"/>
                <a:gd name="connsiteX125" fmla="*/ 1682412 w 6795082"/>
                <a:gd name="connsiteY125" fmla="*/ 434130 h 2655115"/>
                <a:gd name="connsiteX126" fmla="*/ 1682412 w 6795082"/>
                <a:gd name="connsiteY126" fmla="*/ 410222 h 2655115"/>
                <a:gd name="connsiteX127" fmla="*/ 1512535 w 6795082"/>
                <a:gd name="connsiteY127" fmla="*/ 410222 h 2655115"/>
                <a:gd name="connsiteX128" fmla="*/ 1512535 w 6795082"/>
                <a:gd name="connsiteY128" fmla="*/ 391346 h 2655115"/>
                <a:gd name="connsiteX129" fmla="*/ 1341400 w 6795082"/>
                <a:gd name="connsiteY129" fmla="*/ 391346 h 2655115"/>
                <a:gd name="connsiteX130" fmla="*/ 1341400 w 6795082"/>
                <a:gd name="connsiteY130" fmla="*/ 362404 h 2655115"/>
                <a:gd name="connsiteX131" fmla="*/ 1265899 w 6795082"/>
                <a:gd name="connsiteY131" fmla="*/ 362404 h 2655115"/>
                <a:gd name="connsiteX132" fmla="*/ 1265899 w 6795082"/>
                <a:gd name="connsiteY132" fmla="*/ 342271 h 2655115"/>
                <a:gd name="connsiteX133" fmla="*/ 1252057 w 6795082"/>
                <a:gd name="connsiteY133" fmla="*/ 342271 h 2655115"/>
                <a:gd name="connsiteX134" fmla="*/ 1252057 w 6795082"/>
                <a:gd name="connsiteY134" fmla="*/ 318362 h 2655115"/>
                <a:gd name="connsiteX135" fmla="*/ 1205498 w 6795082"/>
                <a:gd name="connsiteY135" fmla="*/ 318362 h 2655115"/>
                <a:gd name="connsiteX136" fmla="*/ 1205498 w 6795082"/>
                <a:gd name="connsiteY136" fmla="*/ 295712 h 2655115"/>
                <a:gd name="connsiteX137" fmla="*/ 1177814 w 6795082"/>
                <a:gd name="connsiteY137" fmla="*/ 295712 h 2655115"/>
                <a:gd name="connsiteX138" fmla="*/ 1177814 w 6795082"/>
                <a:gd name="connsiteY138" fmla="*/ 276837 h 2655115"/>
                <a:gd name="connsiteX139" fmla="*/ 1166489 w 6795082"/>
                <a:gd name="connsiteY139" fmla="*/ 276837 h 2655115"/>
                <a:gd name="connsiteX140" fmla="*/ 1166489 w 6795082"/>
                <a:gd name="connsiteY140" fmla="*/ 251670 h 2655115"/>
                <a:gd name="connsiteX141" fmla="*/ 1079663 w 6795082"/>
                <a:gd name="connsiteY141" fmla="*/ 251670 h 2655115"/>
                <a:gd name="connsiteX142" fmla="*/ 1079663 w 6795082"/>
                <a:gd name="connsiteY142" fmla="*/ 226503 h 2655115"/>
                <a:gd name="connsiteX143" fmla="*/ 835544 w 6795082"/>
                <a:gd name="connsiteY143" fmla="*/ 226503 h 2655115"/>
                <a:gd name="connsiteX144" fmla="*/ 835544 w 6795082"/>
                <a:gd name="connsiteY144" fmla="*/ 202594 h 2655115"/>
                <a:gd name="connsiteX145" fmla="*/ 826735 w 6795082"/>
                <a:gd name="connsiteY145" fmla="*/ 202594 h 2655115"/>
                <a:gd name="connsiteX146" fmla="*/ 826735 w 6795082"/>
                <a:gd name="connsiteY146" fmla="*/ 183719 h 2655115"/>
                <a:gd name="connsiteX147" fmla="*/ 531023 w 6795082"/>
                <a:gd name="connsiteY147" fmla="*/ 183719 h 2655115"/>
                <a:gd name="connsiteX148" fmla="*/ 531023 w 6795082"/>
                <a:gd name="connsiteY148" fmla="*/ 157294 h 2655115"/>
                <a:gd name="connsiteX149" fmla="*/ 442939 w 6795082"/>
                <a:gd name="connsiteY149" fmla="*/ 157294 h 2655115"/>
                <a:gd name="connsiteX150" fmla="*/ 442939 w 6795082"/>
                <a:gd name="connsiteY150" fmla="*/ 137160 h 2655115"/>
                <a:gd name="connsiteX151" fmla="*/ 305779 w 6795082"/>
                <a:gd name="connsiteY151" fmla="*/ 137160 h 2655115"/>
                <a:gd name="connsiteX152" fmla="*/ 305779 w 6795082"/>
                <a:gd name="connsiteY152" fmla="*/ 98151 h 2655115"/>
                <a:gd name="connsiteX153" fmla="*/ 130868 w 6795082"/>
                <a:gd name="connsiteY153" fmla="*/ 98151 h 2655115"/>
                <a:gd name="connsiteX154" fmla="*/ 130868 w 6795082"/>
                <a:gd name="connsiteY154" fmla="*/ 71726 h 2655115"/>
                <a:gd name="connsiteX155" fmla="*/ 95634 w 6795082"/>
                <a:gd name="connsiteY155" fmla="*/ 71726 h 2655115"/>
                <a:gd name="connsiteX156" fmla="*/ 95634 w 6795082"/>
                <a:gd name="connsiteY156" fmla="*/ 46559 h 2655115"/>
                <a:gd name="connsiteX157" fmla="*/ 83051 w 6795082"/>
                <a:gd name="connsiteY157" fmla="*/ 46559 h 2655115"/>
                <a:gd name="connsiteX158" fmla="*/ 83051 w 6795082"/>
                <a:gd name="connsiteY158" fmla="*/ 25167 h 2655115"/>
                <a:gd name="connsiteX159" fmla="*/ 51592 w 6795082"/>
                <a:gd name="connsiteY159" fmla="*/ 25167 h 2655115"/>
                <a:gd name="connsiteX160" fmla="*/ 51592 w 6795082"/>
                <a:gd name="connsiteY160" fmla="*/ 0 h 2655115"/>
                <a:gd name="connsiteX161" fmla="*/ 0 w 6795082"/>
                <a:gd name="connsiteY161" fmla="*/ 0 h 265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6795082" h="2655115">
                  <a:moveTo>
                    <a:pt x="6805150" y="2656374"/>
                  </a:moveTo>
                  <a:lnTo>
                    <a:pt x="5683961" y="2656374"/>
                  </a:lnTo>
                  <a:lnTo>
                    <a:pt x="5683961" y="2505372"/>
                  </a:lnTo>
                  <a:lnTo>
                    <a:pt x="5456200" y="2505372"/>
                  </a:lnTo>
                  <a:lnTo>
                    <a:pt x="5456200" y="2412254"/>
                  </a:lnTo>
                  <a:lnTo>
                    <a:pt x="5207047" y="2412254"/>
                  </a:lnTo>
                  <a:lnTo>
                    <a:pt x="5207047" y="2358145"/>
                  </a:lnTo>
                  <a:lnTo>
                    <a:pt x="5144129" y="2358145"/>
                  </a:lnTo>
                  <a:lnTo>
                    <a:pt x="5144129" y="2299003"/>
                  </a:lnTo>
                  <a:lnTo>
                    <a:pt x="4975511" y="2299003"/>
                  </a:lnTo>
                  <a:lnTo>
                    <a:pt x="4975511" y="2244894"/>
                  </a:lnTo>
                  <a:lnTo>
                    <a:pt x="4951602" y="2244894"/>
                  </a:lnTo>
                  <a:lnTo>
                    <a:pt x="4951602" y="2199594"/>
                  </a:lnTo>
                  <a:lnTo>
                    <a:pt x="4878618" y="2199594"/>
                  </a:lnTo>
                  <a:lnTo>
                    <a:pt x="4878618" y="2149260"/>
                  </a:lnTo>
                  <a:lnTo>
                    <a:pt x="4845901" y="2149260"/>
                  </a:lnTo>
                  <a:lnTo>
                    <a:pt x="4845901" y="2107734"/>
                  </a:lnTo>
                  <a:lnTo>
                    <a:pt x="4703707" y="2107734"/>
                  </a:lnTo>
                  <a:lnTo>
                    <a:pt x="4703707" y="2069984"/>
                  </a:lnTo>
                  <a:lnTo>
                    <a:pt x="4595489" y="2069984"/>
                  </a:lnTo>
                  <a:lnTo>
                    <a:pt x="4595489" y="2030975"/>
                  </a:lnTo>
                  <a:lnTo>
                    <a:pt x="4444487" y="2030975"/>
                  </a:lnTo>
                  <a:lnTo>
                    <a:pt x="4444487" y="1996999"/>
                  </a:lnTo>
                  <a:lnTo>
                    <a:pt x="4267061" y="1996999"/>
                  </a:lnTo>
                  <a:lnTo>
                    <a:pt x="4267061" y="1968057"/>
                  </a:lnTo>
                  <a:lnTo>
                    <a:pt x="4238118" y="1968057"/>
                  </a:lnTo>
                  <a:lnTo>
                    <a:pt x="4238118" y="1931565"/>
                  </a:lnTo>
                  <a:lnTo>
                    <a:pt x="4214210" y="1931565"/>
                  </a:lnTo>
                  <a:lnTo>
                    <a:pt x="4214210" y="1893815"/>
                  </a:lnTo>
                  <a:lnTo>
                    <a:pt x="4204143" y="1893815"/>
                  </a:lnTo>
                  <a:lnTo>
                    <a:pt x="4204143" y="1862356"/>
                  </a:lnTo>
                  <a:lnTo>
                    <a:pt x="4131159" y="1862356"/>
                  </a:lnTo>
                  <a:lnTo>
                    <a:pt x="4131159" y="1837189"/>
                  </a:lnTo>
                  <a:lnTo>
                    <a:pt x="4087116" y="1837189"/>
                  </a:lnTo>
                  <a:lnTo>
                    <a:pt x="4087116" y="1810764"/>
                  </a:lnTo>
                  <a:lnTo>
                    <a:pt x="3894589" y="1810764"/>
                  </a:lnTo>
                  <a:lnTo>
                    <a:pt x="3894589" y="1771755"/>
                  </a:lnTo>
                  <a:lnTo>
                    <a:pt x="3860614" y="1771755"/>
                  </a:lnTo>
                  <a:lnTo>
                    <a:pt x="3860614" y="1762946"/>
                  </a:lnTo>
                  <a:lnTo>
                    <a:pt x="3748621" y="1762946"/>
                  </a:lnTo>
                  <a:lnTo>
                    <a:pt x="3748621" y="1742813"/>
                  </a:lnTo>
                  <a:lnTo>
                    <a:pt x="3736037" y="1742813"/>
                  </a:lnTo>
                  <a:lnTo>
                    <a:pt x="3736037" y="1716388"/>
                  </a:lnTo>
                  <a:lnTo>
                    <a:pt x="3668086" y="1716388"/>
                  </a:lnTo>
                  <a:lnTo>
                    <a:pt x="3668086" y="1634595"/>
                  </a:lnTo>
                  <a:lnTo>
                    <a:pt x="3586294" y="1634595"/>
                  </a:lnTo>
                  <a:lnTo>
                    <a:pt x="3586294" y="1605653"/>
                  </a:lnTo>
                  <a:lnTo>
                    <a:pt x="3574969" y="1605653"/>
                  </a:lnTo>
                  <a:lnTo>
                    <a:pt x="3574969" y="1577969"/>
                  </a:lnTo>
                  <a:lnTo>
                    <a:pt x="3562385" y="1577969"/>
                  </a:lnTo>
                  <a:lnTo>
                    <a:pt x="3562385" y="1541477"/>
                  </a:lnTo>
                  <a:lnTo>
                    <a:pt x="3546026" y="1541477"/>
                  </a:lnTo>
                  <a:lnTo>
                    <a:pt x="3546026" y="1489885"/>
                  </a:lnTo>
                  <a:lnTo>
                    <a:pt x="3527151" y="1489885"/>
                  </a:lnTo>
                  <a:lnTo>
                    <a:pt x="3527151" y="1449618"/>
                  </a:lnTo>
                  <a:lnTo>
                    <a:pt x="3488142" y="1449618"/>
                  </a:lnTo>
                  <a:lnTo>
                    <a:pt x="3488142" y="1420676"/>
                  </a:lnTo>
                  <a:lnTo>
                    <a:pt x="3412641" y="1420676"/>
                  </a:lnTo>
                  <a:lnTo>
                    <a:pt x="3412641" y="1394250"/>
                  </a:lnTo>
                  <a:lnTo>
                    <a:pt x="3396283" y="1394250"/>
                  </a:lnTo>
                  <a:lnTo>
                    <a:pt x="3396283" y="1367825"/>
                  </a:lnTo>
                  <a:lnTo>
                    <a:pt x="3286807" y="1367825"/>
                  </a:lnTo>
                  <a:lnTo>
                    <a:pt x="3286807" y="1345175"/>
                  </a:lnTo>
                  <a:lnTo>
                    <a:pt x="3280515" y="1345175"/>
                  </a:lnTo>
                  <a:lnTo>
                    <a:pt x="3280515" y="1314974"/>
                  </a:lnTo>
                  <a:lnTo>
                    <a:pt x="3269190" y="1314974"/>
                  </a:lnTo>
                  <a:lnTo>
                    <a:pt x="3269190" y="1297358"/>
                  </a:lnTo>
                  <a:lnTo>
                    <a:pt x="3144613" y="1297358"/>
                  </a:lnTo>
                  <a:lnTo>
                    <a:pt x="3144613" y="1268415"/>
                  </a:lnTo>
                  <a:lnTo>
                    <a:pt x="3133288" y="1268415"/>
                  </a:lnTo>
                  <a:lnTo>
                    <a:pt x="3133288" y="1243248"/>
                  </a:lnTo>
                  <a:lnTo>
                    <a:pt x="3074146" y="1243248"/>
                  </a:lnTo>
                  <a:lnTo>
                    <a:pt x="3074146" y="1216823"/>
                  </a:lnTo>
                  <a:lnTo>
                    <a:pt x="3037654" y="1216823"/>
                  </a:lnTo>
                  <a:lnTo>
                    <a:pt x="3037654" y="1199206"/>
                  </a:lnTo>
                  <a:lnTo>
                    <a:pt x="2984803" y="1199206"/>
                  </a:lnTo>
                  <a:lnTo>
                    <a:pt x="2984803" y="1175298"/>
                  </a:lnTo>
                  <a:lnTo>
                    <a:pt x="2934469" y="1175298"/>
                  </a:lnTo>
                  <a:lnTo>
                    <a:pt x="2934469" y="1147614"/>
                  </a:lnTo>
                  <a:lnTo>
                    <a:pt x="2924402" y="1147614"/>
                  </a:lnTo>
                  <a:lnTo>
                    <a:pt x="2924402" y="1097280"/>
                  </a:lnTo>
                  <a:lnTo>
                    <a:pt x="2744458" y="1097280"/>
                  </a:lnTo>
                  <a:lnTo>
                    <a:pt x="2744458" y="1070855"/>
                  </a:lnTo>
                  <a:lnTo>
                    <a:pt x="2645049" y="1070855"/>
                  </a:lnTo>
                  <a:lnTo>
                    <a:pt x="2645049" y="1048204"/>
                  </a:lnTo>
                  <a:lnTo>
                    <a:pt x="2569548" y="1048204"/>
                  </a:lnTo>
                  <a:lnTo>
                    <a:pt x="2569548" y="1019262"/>
                  </a:lnTo>
                  <a:lnTo>
                    <a:pt x="2520472" y="1019262"/>
                  </a:lnTo>
                  <a:lnTo>
                    <a:pt x="2520472" y="1006679"/>
                  </a:lnTo>
                  <a:lnTo>
                    <a:pt x="2485239" y="1006679"/>
                  </a:lnTo>
                  <a:lnTo>
                    <a:pt x="2485239" y="975220"/>
                  </a:lnTo>
                  <a:lnTo>
                    <a:pt x="2429871" y="975220"/>
                  </a:lnTo>
                  <a:lnTo>
                    <a:pt x="2429871" y="945020"/>
                  </a:lnTo>
                  <a:lnTo>
                    <a:pt x="2377021" y="945020"/>
                  </a:lnTo>
                  <a:lnTo>
                    <a:pt x="2377021" y="902236"/>
                  </a:lnTo>
                  <a:lnTo>
                    <a:pt x="2299003" y="902236"/>
                  </a:lnTo>
                  <a:lnTo>
                    <a:pt x="2299003" y="875811"/>
                  </a:lnTo>
                  <a:lnTo>
                    <a:pt x="2278869" y="875811"/>
                  </a:lnTo>
                  <a:lnTo>
                    <a:pt x="2278869" y="856935"/>
                  </a:lnTo>
                  <a:lnTo>
                    <a:pt x="2252444" y="856935"/>
                  </a:lnTo>
                  <a:lnTo>
                    <a:pt x="2252444" y="829252"/>
                  </a:lnTo>
                  <a:lnTo>
                    <a:pt x="2252444" y="806602"/>
                  </a:lnTo>
                  <a:lnTo>
                    <a:pt x="2244894" y="806602"/>
                  </a:lnTo>
                  <a:lnTo>
                    <a:pt x="2244894" y="783951"/>
                  </a:lnTo>
                  <a:lnTo>
                    <a:pt x="2223502" y="783951"/>
                  </a:lnTo>
                  <a:lnTo>
                    <a:pt x="2223502" y="736134"/>
                  </a:lnTo>
                  <a:lnTo>
                    <a:pt x="2075017" y="736134"/>
                  </a:lnTo>
                  <a:lnTo>
                    <a:pt x="2075017" y="717259"/>
                  </a:lnTo>
                  <a:lnTo>
                    <a:pt x="2058658" y="717259"/>
                  </a:lnTo>
                  <a:lnTo>
                    <a:pt x="2058658" y="690833"/>
                  </a:lnTo>
                  <a:lnTo>
                    <a:pt x="1990708" y="690833"/>
                  </a:lnTo>
                  <a:lnTo>
                    <a:pt x="1990708" y="666925"/>
                  </a:lnTo>
                  <a:lnTo>
                    <a:pt x="1961766" y="666925"/>
                  </a:lnTo>
                  <a:lnTo>
                    <a:pt x="1961766" y="641758"/>
                  </a:lnTo>
                  <a:lnTo>
                    <a:pt x="1941632" y="641758"/>
                  </a:lnTo>
                  <a:lnTo>
                    <a:pt x="1941632" y="592682"/>
                  </a:lnTo>
                  <a:lnTo>
                    <a:pt x="1924015" y="592682"/>
                  </a:lnTo>
                  <a:lnTo>
                    <a:pt x="1924015" y="546123"/>
                  </a:lnTo>
                  <a:lnTo>
                    <a:pt x="1881231" y="546123"/>
                  </a:lnTo>
                  <a:lnTo>
                    <a:pt x="1881231" y="528506"/>
                  </a:lnTo>
                  <a:lnTo>
                    <a:pt x="1881231" y="484464"/>
                  </a:lnTo>
                  <a:lnTo>
                    <a:pt x="1823347" y="484464"/>
                  </a:lnTo>
                  <a:lnTo>
                    <a:pt x="1823347" y="456781"/>
                  </a:lnTo>
                  <a:lnTo>
                    <a:pt x="1808247" y="456781"/>
                  </a:lnTo>
                  <a:lnTo>
                    <a:pt x="1808247" y="434130"/>
                  </a:lnTo>
                  <a:lnTo>
                    <a:pt x="1682412" y="434130"/>
                  </a:lnTo>
                  <a:lnTo>
                    <a:pt x="1682412" y="410222"/>
                  </a:lnTo>
                  <a:lnTo>
                    <a:pt x="1512535" y="410222"/>
                  </a:lnTo>
                  <a:lnTo>
                    <a:pt x="1512535" y="391346"/>
                  </a:lnTo>
                  <a:lnTo>
                    <a:pt x="1341400" y="391346"/>
                  </a:lnTo>
                  <a:lnTo>
                    <a:pt x="1341400" y="362404"/>
                  </a:lnTo>
                  <a:lnTo>
                    <a:pt x="1265899" y="362404"/>
                  </a:lnTo>
                  <a:lnTo>
                    <a:pt x="1265899" y="342271"/>
                  </a:lnTo>
                  <a:lnTo>
                    <a:pt x="1252057" y="342271"/>
                  </a:lnTo>
                  <a:lnTo>
                    <a:pt x="1252057" y="318362"/>
                  </a:lnTo>
                  <a:lnTo>
                    <a:pt x="1205498" y="318362"/>
                  </a:lnTo>
                  <a:lnTo>
                    <a:pt x="1205498" y="295712"/>
                  </a:lnTo>
                  <a:lnTo>
                    <a:pt x="1177814" y="295712"/>
                  </a:lnTo>
                  <a:lnTo>
                    <a:pt x="1177814" y="276837"/>
                  </a:lnTo>
                  <a:lnTo>
                    <a:pt x="1166489" y="276837"/>
                  </a:lnTo>
                  <a:lnTo>
                    <a:pt x="1166489" y="251670"/>
                  </a:lnTo>
                  <a:lnTo>
                    <a:pt x="1079663" y="251670"/>
                  </a:lnTo>
                  <a:lnTo>
                    <a:pt x="1079663" y="226503"/>
                  </a:lnTo>
                  <a:lnTo>
                    <a:pt x="835544" y="226503"/>
                  </a:lnTo>
                  <a:lnTo>
                    <a:pt x="835544" y="202594"/>
                  </a:lnTo>
                  <a:lnTo>
                    <a:pt x="826735" y="202594"/>
                  </a:lnTo>
                  <a:lnTo>
                    <a:pt x="826735" y="183719"/>
                  </a:lnTo>
                  <a:lnTo>
                    <a:pt x="531023" y="183719"/>
                  </a:lnTo>
                  <a:lnTo>
                    <a:pt x="531023" y="157294"/>
                  </a:lnTo>
                  <a:lnTo>
                    <a:pt x="442939" y="157294"/>
                  </a:lnTo>
                  <a:lnTo>
                    <a:pt x="442939" y="137160"/>
                  </a:lnTo>
                  <a:lnTo>
                    <a:pt x="305779" y="137160"/>
                  </a:lnTo>
                  <a:lnTo>
                    <a:pt x="305779" y="98151"/>
                  </a:lnTo>
                  <a:lnTo>
                    <a:pt x="130868" y="98151"/>
                  </a:lnTo>
                  <a:lnTo>
                    <a:pt x="130868" y="71726"/>
                  </a:lnTo>
                  <a:lnTo>
                    <a:pt x="95634" y="71726"/>
                  </a:lnTo>
                  <a:lnTo>
                    <a:pt x="95634" y="46559"/>
                  </a:lnTo>
                  <a:lnTo>
                    <a:pt x="83051" y="46559"/>
                  </a:lnTo>
                  <a:lnTo>
                    <a:pt x="83051" y="25167"/>
                  </a:lnTo>
                  <a:lnTo>
                    <a:pt x="51592" y="25167"/>
                  </a:lnTo>
                  <a:lnTo>
                    <a:pt x="51592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5" name="Freeform: Shape 1674">
              <a:extLst>
                <a:ext uri="{FF2B5EF4-FFF2-40B4-BE49-F238E27FC236}">
                  <a16:creationId xmlns:a16="http://schemas.microsoft.com/office/drawing/2014/main" id="{219A8672-AF05-4906-8A8D-2041C20546B1}"/>
                </a:ext>
              </a:extLst>
            </p:cNvPr>
            <p:cNvSpPr/>
            <p:nvPr/>
          </p:nvSpPr>
          <p:spPr>
            <a:xfrm>
              <a:off x="11387170" y="4250821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1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7" y="95635"/>
                    <a:pt x="47818" y="95635"/>
                  </a:cubicBezTo>
                  <a:cubicBezTo>
                    <a:pt x="21409" y="95635"/>
                    <a:pt x="1" y="74226"/>
                    <a:pt x="1" y="47817"/>
                  </a:cubicBezTo>
                  <a:cubicBezTo>
                    <a:pt x="1" y="21409"/>
                    <a:pt x="21409" y="0"/>
                    <a:pt x="47818" y="0"/>
                  </a:cubicBezTo>
                  <a:cubicBezTo>
                    <a:pt x="74227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6" name="Freeform: Shape 1675">
              <a:extLst>
                <a:ext uri="{FF2B5EF4-FFF2-40B4-BE49-F238E27FC236}">
                  <a16:creationId xmlns:a16="http://schemas.microsoft.com/office/drawing/2014/main" id="{1E522FD8-B66D-4F04-B7F9-D62C537CA835}"/>
                </a:ext>
              </a:extLst>
            </p:cNvPr>
            <p:cNvSpPr/>
            <p:nvPr/>
          </p:nvSpPr>
          <p:spPr>
            <a:xfrm>
              <a:off x="10937603" y="425082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7" name="Freeform: Shape 1676">
              <a:extLst>
                <a:ext uri="{FF2B5EF4-FFF2-40B4-BE49-F238E27FC236}">
                  <a16:creationId xmlns:a16="http://schemas.microsoft.com/office/drawing/2014/main" id="{CC87FDD0-7515-4815-9AAF-5B2FE3BFC6A8}"/>
                </a:ext>
              </a:extLst>
            </p:cNvPr>
            <p:cNvSpPr/>
            <p:nvPr/>
          </p:nvSpPr>
          <p:spPr>
            <a:xfrm>
              <a:off x="10905967" y="4250821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8" name="Freeform: Shape 1677">
              <a:extLst>
                <a:ext uri="{FF2B5EF4-FFF2-40B4-BE49-F238E27FC236}">
                  <a16:creationId xmlns:a16="http://schemas.microsoft.com/office/drawing/2014/main" id="{F5ADB487-57A8-4376-96D3-E3389F7A235A}"/>
                </a:ext>
              </a:extLst>
            </p:cNvPr>
            <p:cNvSpPr/>
            <p:nvPr/>
          </p:nvSpPr>
          <p:spPr>
            <a:xfrm>
              <a:off x="10776091" y="425082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79" name="Freeform: Shape 1678">
              <a:extLst>
                <a:ext uri="{FF2B5EF4-FFF2-40B4-BE49-F238E27FC236}">
                  <a16:creationId xmlns:a16="http://schemas.microsoft.com/office/drawing/2014/main" id="{B2952522-1461-4DDC-900E-F74F8C97C328}"/>
                </a:ext>
              </a:extLst>
            </p:cNvPr>
            <p:cNvSpPr/>
            <p:nvPr/>
          </p:nvSpPr>
          <p:spPr>
            <a:xfrm>
              <a:off x="10744457" y="4250818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0" name="Freeform: Shape 1679">
              <a:extLst>
                <a:ext uri="{FF2B5EF4-FFF2-40B4-BE49-F238E27FC236}">
                  <a16:creationId xmlns:a16="http://schemas.microsoft.com/office/drawing/2014/main" id="{D74386C2-67F5-4EB7-83DD-6587053614C4}"/>
                </a:ext>
              </a:extLst>
            </p:cNvPr>
            <p:cNvSpPr/>
            <p:nvPr/>
          </p:nvSpPr>
          <p:spPr>
            <a:xfrm>
              <a:off x="10645381" y="413660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1" name="Freeform: Shape 1680">
              <a:extLst>
                <a:ext uri="{FF2B5EF4-FFF2-40B4-BE49-F238E27FC236}">
                  <a16:creationId xmlns:a16="http://schemas.microsoft.com/office/drawing/2014/main" id="{C5CBFF78-B60E-4061-B9D1-17B16C231B54}"/>
                </a:ext>
              </a:extLst>
            </p:cNvPr>
            <p:cNvSpPr/>
            <p:nvPr/>
          </p:nvSpPr>
          <p:spPr>
            <a:xfrm>
              <a:off x="10624568" y="413660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2" name="Freeform: Shape 1681">
              <a:extLst>
                <a:ext uri="{FF2B5EF4-FFF2-40B4-BE49-F238E27FC236}">
                  <a16:creationId xmlns:a16="http://schemas.microsoft.com/office/drawing/2014/main" id="{506C7977-EBF9-4627-A69B-0FD7DF637CB8}"/>
                </a:ext>
              </a:extLst>
            </p:cNvPr>
            <p:cNvSpPr/>
            <p:nvPr/>
          </p:nvSpPr>
          <p:spPr>
            <a:xfrm>
              <a:off x="10608749" y="4136600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3" name="Freeform: Shape 1682">
              <a:extLst>
                <a:ext uri="{FF2B5EF4-FFF2-40B4-BE49-F238E27FC236}">
                  <a16:creationId xmlns:a16="http://schemas.microsoft.com/office/drawing/2014/main" id="{5496582B-D69E-4DB0-8FF4-415DCB2BFEC4}"/>
                </a:ext>
              </a:extLst>
            </p:cNvPr>
            <p:cNvSpPr/>
            <p:nvPr/>
          </p:nvSpPr>
          <p:spPr>
            <a:xfrm>
              <a:off x="10533817" y="4136600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4" name="Freeform: Shape 1683">
              <a:extLst>
                <a:ext uri="{FF2B5EF4-FFF2-40B4-BE49-F238E27FC236}">
                  <a16:creationId xmlns:a16="http://schemas.microsoft.com/office/drawing/2014/main" id="{304751B6-93E1-401B-8BA8-EA8CB915F954}"/>
                </a:ext>
              </a:extLst>
            </p:cNvPr>
            <p:cNvSpPr/>
            <p:nvPr/>
          </p:nvSpPr>
          <p:spPr>
            <a:xfrm>
              <a:off x="10494688" y="410073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5" name="Freeform: Shape 1684">
              <a:extLst>
                <a:ext uri="{FF2B5EF4-FFF2-40B4-BE49-F238E27FC236}">
                  <a16:creationId xmlns:a16="http://schemas.microsoft.com/office/drawing/2014/main" id="{51C171C6-EA00-493F-AEB5-553289A9939A}"/>
                </a:ext>
              </a:extLst>
            </p:cNvPr>
            <p:cNvSpPr/>
            <p:nvPr/>
          </p:nvSpPr>
          <p:spPr>
            <a:xfrm>
              <a:off x="10460558" y="4064866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6" name="Freeform: Shape 1685">
              <a:extLst>
                <a:ext uri="{FF2B5EF4-FFF2-40B4-BE49-F238E27FC236}">
                  <a16:creationId xmlns:a16="http://schemas.microsoft.com/office/drawing/2014/main" id="{D8AF7EAA-DC75-4E9B-9C36-6B259FAFE24D}"/>
                </a:ext>
              </a:extLst>
            </p:cNvPr>
            <p:cNvSpPr/>
            <p:nvPr/>
          </p:nvSpPr>
          <p:spPr>
            <a:xfrm>
              <a:off x="10428919" y="406486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7" name="Freeform: Shape 1686">
              <a:extLst>
                <a:ext uri="{FF2B5EF4-FFF2-40B4-BE49-F238E27FC236}">
                  <a16:creationId xmlns:a16="http://schemas.microsoft.com/office/drawing/2014/main" id="{1B50A58C-9BF5-4219-A95B-F0F8F78DCDB8}"/>
                </a:ext>
              </a:extLst>
            </p:cNvPr>
            <p:cNvSpPr/>
            <p:nvPr/>
          </p:nvSpPr>
          <p:spPr>
            <a:xfrm>
              <a:off x="10407270" y="4064866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4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8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8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8" name="Freeform: Shape 1687">
              <a:extLst>
                <a:ext uri="{FF2B5EF4-FFF2-40B4-BE49-F238E27FC236}">
                  <a16:creationId xmlns:a16="http://schemas.microsoft.com/office/drawing/2014/main" id="{417C766C-5C40-434F-A0F6-CCAD674D7FA4}"/>
                </a:ext>
              </a:extLst>
            </p:cNvPr>
            <p:cNvSpPr/>
            <p:nvPr/>
          </p:nvSpPr>
          <p:spPr>
            <a:xfrm>
              <a:off x="10388956" y="406486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89" name="Freeform: Shape 1688">
              <a:extLst>
                <a:ext uri="{FF2B5EF4-FFF2-40B4-BE49-F238E27FC236}">
                  <a16:creationId xmlns:a16="http://schemas.microsoft.com/office/drawing/2014/main" id="{54871BDD-BD77-4C2E-BB21-993C58B94419}"/>
                </a:ext>
              </a:extLst>
            </p:cNvPr>
            <p:cNvSpPr/>
            <p:nvPr/>
          </p:nvSpPr>
          <p:spPr>
            <a:xfrm>
              <a:off x="10365646" y="4064871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4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8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8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0" name="Freeform: Shape 1689">
              <a:extLst>
                <a:ext uri="{FF2B5EF4-FFF2-40B4-BE49-F238E27FC236}">
                  <a16:creationId xmlns:a16="http://schemas.microsoft.com/office/drawing/2014/main" id="{9835F4B7-A0E9-454B-BE65-D2E554E75C3B}"/>
                </a:ext>
              </a:extLst>
            </p:cNvPr>
            <p:cNvSpPr/>
            <p:nvPr/>
          </p:nvSpPr>
          <p:spPr>
            <a:xfrm>
              <a:off x="10313196" y="402900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1" name="Freeform: Shape 1690">
              <a:extLst>
                <a:ext uri="{FF2B5EF4-FFF2-40B4-BE49-F238E27FC236}">
                  <a16:creationId xmlns:a16="http://schemas.microsoft.com/office/drawing/2014/main" id="{C61C2739-79D2-4C12-8134-E1A413C89959}"/>
                </a:ext>
              </a:extLst>
            </p:cNvPr>
            <p:cNvSpPr/>
            <p:nvPr/>
          </p:nvSpPr>
          <p:spPr>
            <a:xfrm>
              <a:off x="10281558" y="398086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2" name="Freeform: Shape 1691">
              <a:extLst>
                <a:ext uri="{FF2B5EF4-FFF2-40B4-BE49-F238E27FC236}">
                  <a16:creationId xmlns:a16="http://schemas.microsoft.com/office/drawing/2014/main" id="{B323A481-F134-4F40-9CA3-BDD15BA1BFB9}"/>
                </a:ext>
              </a:extLst>
            </p:cNvPr>
            <p:cNvSpPr/>
            <p:nvPr/>
          </p:nvSpPr>
          <p:spPr>
            <a:xfrm>
              <a:off x="10243261" y="398086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3" name="Freeform: Shape 1692">
              <a:extLst>
                <a:ext uri="{FF2B5EF4-FFF2-40B4-BE49-F238E27FC236}">
                  <a16:creationId xmlns:a16="http://schemas.microsoft.com/office/drawing/2014/main" id="{A6BDDFE2-5BB2-4B49-A31A-C30715E626A0}"/>
                </a:ext>
              </a:extLst>
            </p:cNvPr>
            <p:cNvSpPr/>
            <p:nvPr/>
          </p:nvSpPr>
          <p:spPr>
            <a:xfrm>
              <a:off x="10236604" y="398086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4" name="Freeform: Shape 1693">
              <a:extLst>
                <a:ext uri="{FF2B5EF4-FFF2-40B4-BE49-F238E27FC236}">
                  <a16:creationId xmlns:a16="http://schemas.microsoft.com/office/drawing/2014/main" id="{810F1E31-5E94-48E1-93EF-D9A796FF338A}"/>
                </a:ext>
              </a:extLst>
            </p:cNvPr>
            <p:cNvSpPr/>
            <p:nvPr/>
          </p:nvSpPr>
          <p:spPr>
            <a:xfrm>
              <a:off x="10179990" y="3941220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5" name="Freeform: Shape 1694">
              <a:extLst>
                <a:ext uri="{FF2B5EF4-FFF2-40B4-BE49-F238E27FC236}">
                  <a16:creationId xmlns:a16="http://schemas.microsoft.com/office/drawing/2014/main" id="{FDA2B85E-F85A-4C55-AAB5-2466761FBA21}"/>
                </a:ext>
              </a:extLst>
            </p:cNvPr>
            <p:cNvSpPr/>
            <p:nvPr/>
          </p:nvSpPr>
          <p:spPr>
            <a:xfrm>
              <a:off x="10129206" y="390912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6" name="Freeform: Shape 1695">
              <a:extLst>
                <a:ext uri="{FF2B5EF4-FFF2-40B4-BE49-F238E27FC236}">
                  <a16:creationId xmlns:a16="http://schemas.microsoft.com/office/drawing/2014/main" id="{0B5CAAB9-D2C8-4537-AF91-6D965730FCCA}"/>
                </a:ext>
              </a:extLst>
            </p:cNvPr>
            <p:cNvSpPr/>
            <p:nvPr/>
          </p:nvSpPr>
          <p:spPr>
            <a:xfrm>
              <a:off x="10112556" y="3870429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7" name="Freeform: Shape 1696">
              <a:extLst>
                <a:ext uri="{FF2B5EF4-FFF2-40B4-BE49-F238E27FC236}">
                  <a16:creationId xmlns:a16="http://schemas.microsoft.com/office/drawing/2014/main" id="{EABCBDD6-B501-44DC-8E5E-A5E9820FAF1B}"/>
                </a:ext>
              </a:extLst>
            </p:cNvPr>
            <p:cNvSpPr/>
            <p:nvPr/>
          </p:nvSpPr>
          <p:spPr>
            <a:xfrm>
              <a:off x="10050117" y="3834557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8" name="Freeform: Shape 1697">
              <a:extLst>
                <a:ext uri="{FF2B5EF4-FFF2-40B4-BE49-F238E27FC236}">
                  <a16:creationId xmlns:a16="http://schemas.microsoft.com/office/drawing/2014/main" id="{9C3D6A4C-05FE-4A64-A3D8-2A7069C718F0}"/>
                </a:ext>
              </a:extLst>
            </p:cNvPr>
            <p:cNvSpPr/>
            <p:nvPr/>
          </p:nvSpPr>
          <p:spPr>
            <a:xfrm>
              <a:off x="9998497" y="3811905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699" name="Freeform: Shape 1698">
              <a:extLst>
                <a:ext uri="{FF2B5EF4-FFF2-40B4-BE49-F238E27FC236}">
                  <a16:creationId xmlns:a16="http://schemas.microsoft.com/office/drawing/2014/main" id="{035EA47C-776E-417E-A914-0EBBCC788617}"/>
                </a:ext>
              </a:extLst>
            </p:cNvPr>
            <p:cNvSpPr/>
            <p:nvPr/>
          </p:nvSpPr>
          <p:spPr>
            <a:xfrm>
              <a:off x="9978518" y="3811905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0" name="Freeform: Shape 1699">
              <a:extLst>
                <a:ext uri="{FF2B5EF4-FFF2-40B4-BE49-F238E27FC236}">
                  <a16:creationId xmlns:a16="http://schemas.microsoft.com/office/drawing/2014/main" id="{249F10AF-5AE2-4FC6-9301-11D42B7C9AB8}"/>
                </a:ext>
              </a:extLst>
            </p:cNvPr>
            <p:cNvSpPr/>
            <p:nvPr/>
          </p:nvSpPr>
          <p:spPr>
            <a:xfrm>
              <a:off x="9946880" y="381190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1" name="Freeform: Shape 1700">
              <a:extLst>
                <a:ext uri="{FF2B5EF4-FFF2-40B4-BE49-F238E27FC236}">
                  <a16:creationId xmlns:a16="http://schemas.microsoft.com/office/drawing/2014/main" id="{69CDFFDE-B8A8-497E-A269-D9AD4601D0B0}"/>
                </a:ext>
              </a:extLst>
            </p:cNvPr>
            <p:cNvSpPr/>
            <p:nvPr/>
          </p:nvSpPr>
          <p:spPr>
            <a:xfrm>
              <a:off x="9926900" y="381190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2" name="Freeform: Shape 1701">
              <a:extLst>
                <a:ext uri="{FF2B5EF4-FFF2-40B4-BE49-F238E27FC236}">
                  <a16:creationId xmlns:a16="http://schemas.microsoft.com/office/drawing/2014/main" id="{3A224220-E574-463A-B1EC-E4E4B3254DA6}"/>
                </a:ext>
              </a:extLst>
            </p:cNvPr>
            <p:cNvSpPr/>
            <p:nvPr/>
          </p:nvSpPr>
          <p:spPr>
            <a:xfrm>
              <a:off x="9926900" y="377981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3" name="Freeform: Shape 1702">
              <a:extLst>
                <a:ext uri="{FF2B5EF4-FFF2-40B4-BE49-F238E27FC236}">
                  <a16:creationId xmlns:a16="http://schemas.microsoft.com/office/drawing/2014/main" id="{FDD0DA38-4E34-4FE1-BC91-55C31E5A0F4D}"/>
                </a:ext>
              </a:extLst>
            </p:cNvPr>
            <p:cNvSpPr/>
            <p:nvPr/>
          </p:nvSpPr>
          <p:spPr>
            <a:xfrm>
              <a:off x="9889436" y="377981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4" name="Freeform: Shape 1703">
              <a:extLst>
                <a:ext uri="{FF2B5EF4-FFF2-40B4-BE49-F238E27FC236}">
                  <a16:creationId xmlns:a16="http://schemas.microsoft.com/office/drawing/2014/main" id="{556E9E65-46F1-4518-A8B5-CB95E48F364D}"/>
                </a:ext>
              </a:extLst>
            </p:cNvPr>
            <p:cNvSpPr/>
            <p:nvPr/>
          </p:nvSpPr>
          <p:spPr>
            <a:xfrm>
              <a:off x="9846977" y="377981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5" name="Freeform: Shape 1704">
              <a:extLst>
                <a:ext uri="{FF2B5EF4-FFF2-40B4-BE49-F238E27FC236}">
                  <a16:creationId xmlns:a16="http://schemas.microsoft.com/office/drawing/2014/main" id="{BF1AA29A-7817-46A4-B2D7-9F73DF00E499}"/>
                </a:ext>
              </a:extLst>
            </p:cNvPr>
            <p:cNvSpPr/>
            <p:nvPr/>
          </p:nvSpPr>
          <p:spPr>
            <a:xfrm>
              <a:off x="9837818" y="377981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6" name="Freeform: Shape 1705">
              <a:extLst>
                <a:ext uri="{FF2B5EF4-FFF2-40B4-BE49-F238E27FC236}">
                  <a16:creationId xmlns:a16="http://schemas.microsoft.com/office/drawing/2014/main" id="{33CCE18A-6C16-42D0-AAEA-910AE53E8365}"/>
                </a:ext>
              </a:extLst>
            </p:cNvPr>
            <p:cNvSpPr/>
            <p:nvPr/>
          </p:nvSpPr>
          <p:spPr>
            <a:xfrm>
              <a:off x="9774547" y="3752439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7" name="Freeform: Shape 1706">
              <a:extLst>
                <a:ext uri="{FF2B5EF4-FFF2-40B4-BE49-F238E27FC236}">
                  <a16:creationId xmlns:a16="http://schemas.microsoft.com/office/drawing/2014/main" id="{25271ACD-A835-47C3-8508-9B0ED8081693}"/>
                </a:ext>
              </a:extLst>
            </p:cNvPr>
            <p:cNvSpPr/>
            <p:nvPr/>
          </p:nvSpPr>
          <p:spPr>
            <a:xfrm>
              <a:off x="9715437" y="3752439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8" name="Freeform: Shape 1707">
              <a:extLst>
                <a:ext uri="{FF2B5EF4-FFF2-40B4-BE49-F238E27FC236}">
                  <a16:creationId xmlns:a16="http://schemas.microsoft.com/office/drawing/2014/main" id="{F85EDBF4-10E6-4E8F-9ED9-C12653AE7665}"/>
                </a:ext>
              </a:extLst>
            </p:cNvPr>
            <p:cNvSpPr/>
            <p:nvPr/>
          </p:nvSpPr>
          <p:spPr>
            <a:xfrm>
              <a:off x="9616364" y="3654276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4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8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8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09" name="Freeform: Shape 1708">
              <a:extLst>
                <a:ext uri="{FF2B5EF4-FFF2-40B4-BE49-F238E27FC236}">
                  <a16:creationId xmlns:a16="http://schemas.microsoft.com/office/drawing/2014/main" id="{48447A7B-A71B-4493-B3CE-5921336B36FA}"/>
                </a:ext>
              </a:extLst>
            </p:cNvPr>
            <p:cNvSpPr/>
            <p:nvPr/>
          </p:nvSpPr>
          <p:spPr>
            <a:xfrm>
              <a:off x="9505639" y="361935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0" name="Freeform: Shape 1709">
              <a:extLst>
                <a:ext uri="{FF2B5EF4-FFF2-40B4-BE49-F238E27FC236}">
                  <a16:creationId xmlns:a16="http://schemas.microsoft.com/office/drawing/2014/main" id="{162EC4DE-DABD-4447-9FB7-1F4935BE4CCF}"/>
                </a:ext>
              </a:extLst>
            </p:cNvPr>
            <p:cNvSpPr/>
            <p:nvPr/>
          </p:nvSpPr>
          <p:spPr>
            <a:xfrm>
              <a:off x="9477332" y="361935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1" name="Freeform: Shape 1710">
              <a:extLst>
                <a:ext uri="{FF2B5EF4-FFF2-40B4-BE49-F238E27FC236}">
                  <a16:creationId xmlns:a16="http://schemas.microsoft.com/office/drawing/2014/main" id="{A339C485-23F9-44FE-9526-AE6DCF5FD6F8}"/>
                </a:ext>
              </a:extLst>
            </p:cNvPr>
            <p:cNvSpPr/>
            <p:nvPr/>
          </p:nvSpPr>
          <p:spPr>
            <a:xfrm>
              <a:off x="9463179" y="3619351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2" name="Freeform: Shape 1711">
              <a:extLst>
                <a:ext uri="{FF2B5EF4-FFF2-40B4-BE49-F238E27FC236}">
                  <a16:creationId xmlns:a16="http://schemas.microsoft.com/office/drawing/2014/main" id="{46D3BA09-A8E9-434C-A355-756F8BCA9D08}"/>
                </a:ext>
              </a:extLst>
            </p:cNvPr>
            <p:cNvSpPr/>
            <p:nvPr/>
          </p:nvSpPr>
          <p:spPr>
            <a:xfrm>
              <a:off x="9442366" y="357876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3" name="Freeform: Shape 1712">
              <a:extLst>
                <a:ext uri="{FF2B5EF4-FFF2-40B4-BE49-F238E27FC236}">
                  <a16:creationId xmlns:a16="http://schemas.microsoft.com/office/drawing/2014/main" id="{E5FCCADF-3A76-4381-8842-A608994722BE}"/>
                </a:ext>
              </a:extLst>
            </p:cNvPr>
            <p:cNvSpPr/>
            <p:nvPr/>
          </p:nvSpPr>
          <p:spPr>
            <a:xfrm>
              <a:off x="9407400" y="357876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4" name="Freeform: Shape 1713">
              <a:extLst>
                <a:ext uri="{FF2B5EF4-FFF2-40B4-BE49-F238E27FC236}">
                  <a16:creationId xmlns:a16="http://schemas.microsoft.com/office/drawing/2014/main" id="{571403C3-2739-42D8-B474-C92B55EB3E8D}"/>
                </a:ext>
              </a:extLst>
            </p:cNvPr>
            <p:cNvSpPr/>
            <p:nvPr/>
          </p:nvSpPr>
          <p:spPr>
            <a:xfrm>
              <a:off x="9379926" y="3578764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5" name="Freeform: Shape 1714">
              <a:extLst>
                <a:ext uri="{FF2B5EF4-FFF2-40B4-BE49-F238E27FC236}">
                  <a16:creationId xmlns:a16="http://schemas.microsoft.com/office/drawing/2014/main" id="{054440FD-8341-418A-A448-A9AD781EAD73}"/>
                </a:ext>
              </a:extLst>
            </p:cNvPr>
            <p:cNvSpPr/>
            <p:nvPr/>
          </p:nvSpPr>
          <p:spPr>
            <a:xfrm>
              <a:off x="9314989" y="354289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6" name="Freeform: Shape 1715">
              <a:extLst>
                <a:ext uri="{FF2B5EF4-FFF2-40B4-BE49-F238E27FC236}">
                  <a16:creationId xmlns:a16="http://schemas.microsoft.com/office/drawing/2014/main" id="{0F1CD808-A5D6-486D-A539-D6CA5A779403}"/>
                </a:ext>
              </a:extLst>
            </p:cNvPr>
            <p:cNvSpPr/>
            <p:nvPr/>
          </p:nvSpPr>
          <p:spPr>
            <a:xfrm>
              <a:off x="9314989" y="3527792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7" name="Freeform: Shape 1716">
              <a:extLst>
                <a:ext uri="{FF2B5EF4-FFF2-40B4-BE49-F238E27FC236}">
                  <a16:creationId xmlns:a16="http://schemas.microsoft.com/office/drawing/2014/main" id="{38EC8C87-2419-43F6-B803-BF124DBA9E43}"/>
                </a:ext>
              </a:extLst>
            </p:cNvPr>
            <p:cNvSpPr/>
            <p:nvPr/>
          </p:nvSpPr>
          <p:spPr>
            <a:xfrm>
              <a:off x="9314989" y="3500419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8" name="Freeform: Shape 1717">
              <a:extLst>
                <a:ext uri="{FF2B5EF4-FFF2-40B4-BE49-F238E27FC236}">
                  <a16:creationId xmlns:a16="http://schemas.microsoft.com/office/drawing/2014/main" id="{B9BF8299-D4E3-44AA-A013-3287599ADFC7}"/>
                </a:ext>
              </a:extLst>
            </p:cNvPr>
            <p:cNvSpPr/>
            <p:nvPr/>
          </p:nvSpPr>
          <p:spPr>
            <a:xfrm>
              <a:off x="9309160" y="3478710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19" name="Freeform: Shape 1718">
              <a:extLst>
                <a:ext uri="{FF2B5EF4-FFF2-40B4-BE49-F238E27FC236}">
                  <a16:creationId xmlns:a16="http://schemas.microsoft.com/office/drawing/2014/main" id="{E204EAA0-698D-420D-9A5A-07AB8A38D2F9}"/>
                </a:ext>
              </a:extLst>
            </p:cNvPr>
            <p:cNvSpPr/>
            <p:nvPr/>
          </p:nvSpPr>
          <p:spPr>
            <a:xfrm>
              <a:off x="9283351" y="3478710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0" name="Freeform: Shape 1719">
              <a:extLst>
                <a:ext uri="{FF2B5EF4-FFF2-40B4-BE49-F238E27FC236}">
                  <a16:creationId xmlns:a16="http://schemas.microsoft.com/office/drawing/2014/main" id="{1A8F2CE1-89B7-4323-BF6C-6B4F74EAFB87}"/>
                </a:ext>
              </a:extLst>
            </p:cNvPr>
            <p:cNvSpPr/>
            <p:nvPr/>
          </p:nvSpPr>
          <p:spPr>
            <a:xfrm>
              <a:off x="9226739" y="3372050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1" name="Freeform: Shape 1720">
              <a:extLst>
                <a:ext uri="{FF2B5EF4-FFF2-40B4-BE49-F238E27FC236}">
                  <a16:creationId xmlns:a16="http://schemas.microsoft.com/office/drawing/2014/main" id="{AD449F26-B870-45CB-A6EA-E6F1966B0115}"/>
                </a:ext>
              </a:extLst>
            </p:cNvPr>
            <p:cNvSpPr/>
            <p:nvPr/>
          </p:nvSpPr>
          <p:spPr>
            <a:xfrm>
              <a:off x="9220079" y="3355058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2" name="Freeform: Shape 1721">
              <a:extLst>
                <a:ext uri="{FF2B5EF4-FFF2-40B4-BE49-F238E27FC236}">
                  <a16:creationId xmlns:a16="http://schemas.microsoft.com/office/drawing/2014/main" id="{3182D0F2-DF2C-40C5-A585-48033E855959}"/>
                </a:ext>
              </a:extLst>
            </p:cNvPr>
            <p:cNvSpPr/>
            <p:nvPr/>
          </p:nvSpPr>
          <p:spPr>
            <a:xfrm>
              <a:off x="9195104" y="332013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3" name="Freeform: Shape 1722">
              <a:extLst>
                <a:ext uri="{FF2B5EF4-FFF2-40B4-BE49-F238E27FC236}">
                  <a16:creationId xmlns:a16="http://schemas.microsoft.com/office/drawing/2014/main" id="{156FE757-F04C-4F83-B0A2-3E3F67311440}"/>
                </a:ext>
              </a:extLst>
            </p:cNvPr>
            <p:cNvSpPr/>
            <p:nvPr/>
          </p:nvSpPr>
          <p:spPr>
            <a:xfrm>
              <a:off x="9163468" y="332013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4" name="Freeform: Shape 1723">
              <a:extLst>
                <a:ext uri="{FF2B5EF4-FFF2-40B4-BE49-F238E27FC236}">
                  <a16:creationId xmlns:a16="http://schemas.microsoft.com/office/drawing/2014/main" id="{864C85FB-1F78-44FD-B137-C6420E42EAEF}"/>
                </a:ext>
              </a:extLst>
            </p:cNvPr>
            <p:cNvSpPr/>
            <p:nvPr/>
          </p:nvSpPr>
          <p:spPr>
            <a:xfrm>
              <a:off x="9131832" y="328426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5" name="Freeform: Shape 1724">
              <a:extLst>
                <a:ext uri="{FF2B5EF4-FFF2-40B4-BE49-F238E27FC236}">
                  <a16:creationId xmlns:a16="http://schemas.microsoft.com/office/drawing/2014/main" id="{5C503A78-5893-4A3F-998A-0CAA9FA27E62}"/>
                </a:ext>
              </a:extLst>
            </p:cNvPr>
            <p:cNvSpPr/>
            <p:nvPr/>
          </p:nvSpPr>
          <p:spPr>
            <a:xfrm>
              <a:off x="9101027" y="328426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6" name="Freeform: Shape 1725">
              <a:extLst>
                <a:ext uri="{FF2B5EF4-FFF2-40B4-BE49-F238E27FC236}">
                  <a16:creationId xmlns:a16="http://schemas.microsoft.com/office/drawing/2014/main" id="{411F1CF8-A695-454B-9B00-C53FA4AC7181}"/>
                </a:ext>
              </a:extLst>
            </p:cNvPr>
            <p:cNvSpPr/>
            <p:nvPr/>
          </p:nvSpPr>
          <p:spPr>
            <a:xfrm>
              <a:off x="9028598" y="3228577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7" name="Freeform: Shape 1726">
              <a:extLst>
                <a:ext uri="{FF2B5EF4-FFF2-40B4-BE49-F238E27FC236}">
                  <a16:creationId xmlns:a16="http://schemas.microsoft.com/office/drawing/2014/main" id="{C1E88AAA-F6C7-4728-B480-2280AB02D8DD}"/>
                </a:ext>
              </a:extLst>
            </p:cNvPr>
            <p:cNvSpPr/>
            <p:nvPr/>
          </p:nvSpPr>
          <p:spPr>
            <a:xfrm>
              <a:off x="8875410" y="3156839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8" name="Freeform: Shape 1727">
              <a:extLst>
                <a:ext uri="{FF2B5EF4-FFF2-40B4-BE49-F238E27FC236}">
                  <a16:creationId xmlns:a16="http://schemas.microsoft.com/office/drawing/2014/main" id="{6F79668A-72A7-4E66-AC34-004B284DA462}"/>
                </a:ext>
              </a:extLst>
            </p:cNvPr>
            <p:cNvSpPr/>
            <p:nvPr/>
          </p:nvSpPr>
          <p:spPr>
            <a:xfrm>
              <a:off x="8659784" y="3063394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29" name="Freeform: Shape 1728">
              <a:extLst>
                <a:ext uri="{FF2B5EF4-FFF2-40B4-BE49-F238E27FC236}">
                  <a16:creationId xmlns:a16="http://schemas.microsoft.com/office/drawing/2014/main" id="{1F6D5075-48AE-47A2-8B52-9A4BC2C89BDF}"/>
                </a:ext>
              </a:extLst>
            </p:cNvPr>
            <p:cNvSpPr/>
            <p:nvPr/>
          </p:nvSpPr>
          <p:spPr>
            <a:xfrm>
              <a:off x="8504932" y="2992602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0" name="Freeform: Shape 1729">
              <a:extLst>
                <a:ext uri="{FF2B5EF4-FFF2-40B4-BE49-F238E27FC236}">
                  <a16:creationId xmlns:a16="http://schemas.microsoft.com/office/drawing/2014/main" id="{2212AC80-87F4-409F-BDE1-1607D06F1CC0}"/>
                </a:ext>
              </a:extLst>
            </p:cNvPr>
            <p:cNvSpPr/>
            <p:nvPr/>
          </p:nvSpPr>
          <p:spPr>
            <a:xfrm>
              <a:off x="8406695" y="291520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1" name="Freeform: Shape 1730">
              <a:extLst>
                <a:ext uri="{FF2B5EF4-FFF2-40B4-BE49-F238E27FC236}">
                  <a16:creationId xmlns:a16="http://schemas.microsoft.com/office/drawing/2014/main" id="{02241017-F628-48B4-8B2F-18FE2BDA7888}"/>
                </a:ext>
              </a:extLst>
            </p:cNvPr>
            <p:cNvSpPr/>
            <p:nvPr/>
          </p:nvSpPr>
          <p:spPr>
            <a:xfrm>
              <a:off x="8314283" y="280665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2" name="Freeform: Shape 1731">
              <a:extLst>
                <a:ext uri="{FF2B5EF4-FFF2-40B4-BE49-F238E27FC236}">
                  <a16:creationId xmlns:a16="http://schemas.microsoft.com/office/drawing/2014/main" id="{F8316B15-608B-45D2-A8DA-06570A5D4844}"/>
                </a:ext>
              </a:extLst>
            </p:cNvPr>
            <p:cNvSpPr/>
            <p:nvPr/>
          </p:nvSpPr>
          <p:spPr>
            <a:xfrm>
              <a:off x="8291808" y="280665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3" name="Freeform: Shape 1732">
              <a:extLst>
                <a:ext uri="{FF2B5EF4-FFF2-40B4-BE49-F238E27FC236}">
                  <a16:creationId xmlns:a16="http://schemas.microsoft.com/office/drawing/2014/main" id="{7A7F12CF-8D1A-40B5-B334-4B2FD310CA0C}"/>
                </a:ext>
              </a:extLst>
            </p:cNvPr>
            <p:cNvSpPr/>
            <p:nvPr/>
          </p:nvSpPr>
          <p:spPr>
            <a:xfrm>
              <a:off x="8279319" y="2806653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4" name="Freeform: Shape 1733">
              <a:extLst>
                <a:ext uri="{FF2B5EF4-FFF2-40B4-BE49-F238E27FC236}">
                  <a16:creationId xmlns:a16="http://schemas.microsoft.com/office/drawing/2014/main" id="{40B0A1E5-4420-411E-8A53-7D97EE9FAA62}"/>
                </a:ext>
              </a:extLst>
            </p:cNvPr>
            <p:cNvSpPr/>
            <p:nvPr/>
          </p:nvSpPr>
          <p:spPr>
            <a:xfrm>
              <a:off x="7922161" y="2565015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5" name="Freeform: Shape 1734">
              <a:extLst>
                <a:ext uri="{FF2B5EF4-FFF2-40B4-BE49-F238E27FC236}">
                  <a16:creationId xmlns:a16="http://schemas.microsoft.com/office/drawing/2014/main" id="{7F821DDE-9A23-4907-974B-803E2E8FAA1E}"/>
                </a:ext>
              </a:extLst>
            </p:cNvPr>
            <p:cNvSpPr/>
            <p:nvPr/>
          </p:nvSpPr>
          <p:spPr>
            <a:xfrm>
              <a:off x="7840574" y="2547081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6" name="Freeform: Shape 1735">
              <a:extLst>
                <a:ext uri="{FF2B5EF4-FFF2-40B4-BE49-F238E27FC236}">
                  <a16:creationId xmlns:a16="http://schemas.microsoft.com/office/drawing/2014/main" id="{C79D1704-1D57-4E75-9B84-814706A5ED5A}"/>
                </a:ext>
              </a:extLst>
            </p:cNvPr>
            <p:cNvSpPr/>
            <p:nvPr/>
          </p:nvSpPr>
          <p:spPr>
            <a:xfrm>
              <a:off x="7634105" y="2445140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7" name="Freeform: Shape 1736">
              <a:extLst>
                <a:ext uri="{FF2B5EF4-FFF2-40B4-BE49-F238E27FC236}">
                  <a16:creationId xmlns:a16="http://schemas.microsoft.com/office/drawing/2014/main" id="{2A82BF7A-B930-4886-BFC7-47B2D92C4F55}"/>
                </a:ext>
              </a:extLst>
            </p:cNvPr>
            <p:cNvSpPr/>
            <p:nvPr/>
          </p:nvSpPr>
          <p:spPr>
            <a:xfrm>
              <a:off x="7472596" y="2422486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8" name="Freeform: Shape 1737">
              <a:extLst>
                <a:ext uri="{FF2B5EF4-FFF2-40B4-BE49-F238E27FC236}">
                  <a16:creationId xmlns:a16="http://schemas.microsoft.com/office/drawing/2014/main" id="{2983FAE8-3A15-48B0-ACA9-0A9BA750EB53}"/>
                </a:ext>
              </a:extLst>
            </p:cNvPr>
            <p:cNvSpPr/>
            <p:nvPr/>
          </p:nvSpPr>
          <p:spPr>
            <a:xfrm>
              <a:off x="7326067" y="2396058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39" name="Freeform: Shape 1738">
              <a:extLst>
                <a:ext uri="{FF2B5EF4-FFF2-40B4-BE49-F238E27FC236}">
                  <a16:creationId xmlns:a16="http://schemas.microsoft.com/office/drawing/2014/main" id="{DD0C864D-29F4-4F5B-B5F1-F7107CE040BC}"/>
                </a:ext>
              </a:extLst>
            </p:cNvPr>
            <p:cNvSpPr/>
            <p:nvPr/>
          </p:nvSpPr>
          <p:spPr>
            <a:xfrm>
              <a:off x="7313579" y="2396058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40" name="Freeform: Shape 1739">
              <a:extLst>
                <a:ext uri="{FF2B5EF4-FFF2-40B4-BE49-F238E27FC236}">
                  <a16:creationId xmlns:a16="http://schemas.microsoft.com/office/drawing/2014/main" id="{3AC9D3D9-BC21-4721-8B02-DB6350C27197}"/>
                </a:ext>
              </a:extLst>
            </p:cNvPr>
            <p:cNvSpPr/>
            <p:nvPr/>
          </p:nvSpPr>
          <p:spPr>
            <a:xfrm>
              <a:off x="7175379" y="2360189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41" name="Freeform: Shape 1740">
              <a:extLst>
                <a:ext uri="{FF2B5EF4-FFF2-40B4-BE49-F238E27FC236}">
                  <a16:creationId xmlns:a16="http://schemas.microsoft.com/office/drawing/2014/main" id="{E603F1A0-F57C-4AA2-A400-0A2B9C20E773}"/>
                </a:ext>
              </a:extLst>
            </p:cNvPr>
            <p:cNvSpPr/>
            <p:nvPr/>
          </p:nvSpPr>
          <p:spPr>
            <a:xfrm>
              <a:off x="7137085" y="2360189"/>
              <a:ext cx="58278" cy="66073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  <p:sp>
          <p:nvSpPr>
            <p:cNvPr id="1742" name="Freeform: Shape 1741">
              <a:extLst>
                <a:ext uri="{FF2B5EF4-FFF2-40B4-BE49-F238E27FC236}">
                  <a16:creationId xmlns:a16="http://schemas.microsoft.com/office/drawing/2014/main" id="{A43988E1-03D4-45C7-80CF-D8DAF90356E4}"/>
                </a:ext>
              </a:extLst>
            </p:cNvPr>
            <p:cNvSpPr/>
            <p:nvPr/>
          </p:nvSpPr>
          <p:spPr>
            <a:xfrm>
              <a:off x="10397345" y="4064843"/>
              <a:ext cx="58278" cy="66073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03B2C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31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799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+mn-cs"/>
              </a:endParaRPr>
            </a:p>
          </p:txBody>
        </p:sp>
      </p:grpSp>
      <p:grpSp>
        <p:nvGrpSpPr>
          <p:cNvPr id="1569" name="Group 1568">
            <a:extLst>
              <a:ext uri="{FF2B5EF4-FFF2-40B4-BE49-F238E27FC236}">
                <a16:creationId xmlns:a16="http://schemas.microsoft.com/office/drawing/2014/main" id="{BEE87784-1DDC-41A4-AEFF-30760BE7859A}"/>
              </a:ext>
            </a:extLst>
          </p:cNvPr>
          <p:cNvGrpSpPr/>
          <p:nvPr/>
        </p:nvGrpSpPr>
        <p:grpSpPr>
          <a:xfrm>
            <a:off x="6243016" y="2227828"/>
            <a:ext cx="5510502" cy="3679042"/>
            <a:chOff x="4711818" y="1500780"/>
            <a:chExt cx="4132876" cy="2759282"/>
          </a:xfrm>
        </p:grpSpPr>
        <p:sp>
          <p:nvSpPr>
            <p:cNvPr id="1570" name="TextBox 1569">
              <a:extLst>
                <a:ext uri="{FF2B5EF4-FFF2-40B4-BE49-F238E27FC236}">
                  <a16:creationId xmlns:a16="http://schemas.microsoft.com/office/drawing/2014/main" id="{2420153D-49F7-4552-91CC-FA338451A8EB}"/>
                </a:ext>
              </a:extLst>
            </p:cNvPr>
            <p:cNvSpPr txBox="1"/>
            <p:nvPr/>
          </p:nvSpPr>
          <p:spPr>
            <a:xfrm>
              <a:off x="8183200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30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71" name="TextBox 1570">
              <a:extLst>
                <a:ext uri="{FF2B5EF4-FFF2-40B4-BE49-F238E27FC236}">
                  <a16:creationId xmlns:a16="http://schemas.microsoft.com/office/drawing/2014/main" id="{69F897A4-C1A5-465A-9809-D25E1F3718A4}"/>
                </a:ext>
              </a:extLst>
            </p:cNvPr>
            <p:cNvSpPr txBox="1"/>
            <p:nvPr/>
          </p:nvSpPr>
          <p:spPr>
            <a:xfrm>
              <a:off x="8387334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32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72" name="TextBox 1571">
              <a:extLst>
                <a:ext uri="{FF2B5EF4-FFF2-40B4-BE49-F238E27FC236}">
                  <a16:creationId xmlns:a16="http://schemas.microsoft.com/office/drawing/2014/main" id="{044BD701-49F1-4991-AFD3-7ACB2B3662DB}"/>
                </a:ext>
              </a:extLst>
            </p:cNvPr>
            <p:cNvSpPr txBox="1"/>
            <p:nvPr/>
          </p:nvSpPr>
          <p:spPr>
            <a:xfrm>
              <a:off x="7979066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28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573" name="TextBox 1572">
              <a:extLst>
                <a:ext uri="{FF2B5EF4-FFF2-40B4-BE49-F238E27FC236}">
                  <a16:creationId xmlns:a16="http://schemas.microsoft.com/office/drawing/2014/main" id="{AB16CA99-0979-4DFA-A79F-CAD368BF729C}"/>
                </a:ext>
              </a:extLst>
            </p:cNvPr>
            <p:cNvSpPr txBox="1"/>
            <p:nvPr/>
          </p:nvSpPr>
          <p:spPr>
            <a:xfrm>
              <a:off x="7774932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26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cxnSp>
          <p:nvCxnSpPr>
            <p:cNvPr id="1574" name="Straight Connector 1573">
              <a:extLst>
                <a:ext uri="{FF2B5EF4-FFF2-40B4-BE49-F238E27FC236}">
                  <a16:creationId xmlns:a16="http://schemas.microsoft.com/office/drawing/2014/main" id="{13711CBD-2E69-4948-9705-C042B280A67C}"/>
                </a:ext>
              </a:extLst>
            </p:cNvPr>
            <p:cNvCxnSpPr>
              <a:cxnSpLocks/>
            </p:cNvCxnSpPr>
            <p:nvPr/>
          </p:nvCxnSpPr>
          <p:spPr>
            <a:xfrm>
              <a:off x="5171102" y="2574253"/>
              <a:ext cx="3546299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1575" name="Freeform 5">
              <a:extLst>
                <a:ext uri="{FF2B5EF4-FFF2-40B4-BE49-F238E27FC236}">
                  <a16:creationId xmlns:a16="http://schemas.microsoft.com/office/drawing/2014/main" id="{DBE5E68D-5174-4626-AAB7-806DB6C64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47991" y="1563208"/>
              <a:ext cx="3473465" cy="2022114"/>
            </a:xfrm>
            <a:custGeom>
              <a:avLst/>
              <a:gdLst>
                <a:gd name="T0" fmla="*/ 0 w 2575"/>
                <a:gd name="T1" fmla="*/ 0 h 1537"/>
                <a:gd name="T2" fmla="*/ 0 w 2575"/>
                <a:gd name="T3" fmla="*/ 1537 h 1537"/>
                <a:gd name="T4" fmla="*/ 2575 w 2575"/>
                <a:gd name="T5" fmla="*/ 153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5" h="1537">
                  <a:moveTo>
                    <a:pt x="0" y="0"/>
                  </a:moveTo>
                  <a:lnTo>
                    <a:pt x="0" y="1537"/>
                  </a:lnTo>
                  <a:lnTo>
                    <a:pt x="2575" y="1537"/>
                  </a:lnTo>
                </a:path>
              </a:pathLst>
            </a:custGeom>
            <a:noFill/>
            <a:ln w="1905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6" name="Line 6">
              <a:extLst>
                <a:ext uri="{FF2B5EF4-FFF2-40B4-BE49-F238E27FC236}">
                  <a16:creationId xmlns:a16="http://schemas.microsoft.com/office/drawing/2014/main" id="{2AF1EE95-914A-4B9C-ABE8-D9BDBDFB3D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1102" y="1565839"/>
              <a:ext cx="7688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7" name="Line 8">
              <a:extLst>
                <a:ext uri="{FF2B5EF4-FFF2-40B4-BE49-F238E27FC236}">
                  <a16:creationId xmlns:a16="http://schemas.microsoft.com/office/drawing/2014/main" id="{4EDACA85-30B4-4DB4-BCC6-FB11957C23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1102" y="1971051"/>
              <a:ext cx="7688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8" name="Line 10">
              <a:extLst>
                <a:ext uri="{FF2B5EF4-FFF2-40B4-BE49-F238E27FC236}">
                  <a16:creationId xmlns:a16="http://schemas.microsoft.com/office/drawing/2014/main" id="{77861E11-294E-4E03-A06C-FE5D02B390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1102" y="2373632"/>
              <a:ext cx="7688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79" name="Line 12">
              <a:extLst>
                <a:ext uri="{FF2B5EF4-FFF2-40B4-BE49-F238E27FC236}">
                  <a16:creationId xmlns:a16="http://schemas.microsoft.com/office/drawing/2014/main" id="{9F4FEB3E-1108-45F8-A943-72ED9DFC1F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1102" y="2776213"/>
              <a:ext cx="7688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0" name="Line 14">
              <a:extLst>
                <a:ext uri="{FF2B5EF4-FFF2-40B4-BE49-F238E27FC236}">
                  <a16:creationId xmlns:a16="http://schemas.microsoft.com/office/drawing/2014/main" id="{4376900E-32E9-4714-AA0A-7FED1947A4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1102" y="3180110"/>
              <a:ext cx="7688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1" name="Line 16">
              <a:extLst>
                <a:ext uri="{FF2B5EF4-FFF2-40B4-BE49-F238E27FC236}">
                  <a16:creationId xmlns:a16="http://schemas.microsoft.com/office/drawing/2014/main" id="{CEC31EDC-ACBF-4F3E-9C4B-FBA56F4F33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1102" y="3585322"/>
              <a:ext cx="76889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2" name="Line 17">
              <a:extLst>
                <a:ext uri="{FF2B5EF4-FFF2-40B4-BE49-F238E27FC236}">
                  <a16:creationId xmlns:a16="http://schemas.microsoft.com/office/drawing/2014/main" id="{667606F3-76E7-4860-8C8D-ABE5D91EAF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7991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3" name="Line 20">
              <a:extLst>
                <a:ext uri="{FF2B5EF4-FFF2-40B4-BE49-F238E27FC236}">
                  <a16:creationId xmlns:a16="http://schemas.microsoft.com/office/drawing/2014/main" id="{39473E93-13CD-4A96-822A-50A6AE3F22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74475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4" name="Line 22">
              <a:extLst>
                <a:ext uri="{FF2B5EF4-FFF2-40B4-BE49-F238E27FC236}">
                  <a16:creationId xmlns:a16="http://schemas.microsoft.com/office/drawing/2014/main" id="{6E718BEE-6E58-4923-8BE6-38991D426B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87717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5" name="Line 24">
              <a:extLst>
                <a:ext uri="{FF2B5EF4-FFF2-40B4-BE49-F238E27FC236}">
                  <a16:creationId xmlns:a16="http://schemas.microsoft.com/office/drawing/2014/main" id="{F1006E9F-D32D-4C67-BFEF-A2901BF479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92131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6" name="Line 26">
              <a:extLst>
                <a:ext uri="{FF2B5EF4-FFF2-40B4-BE49-F238E27FC236}">
                  <a16:creationId xmlns:a16="http://schemas.microsoft.com/office/drawing/2014/main" id="{50D19AC6-8AB2-4031-A6E5-8D92A01C3F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96545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7" name="Line 28">
              <a:extLst>
                <a:ext uri="{FF2B5EF4-FFF2-40B4-BE49-F238E27FC236}">
                  <a16:creationId xmlns:a16="http://schemas.microsoft.com/office/drawing/2014/main" id="{3CCB8520-9481-49E3-95DA-DA4EE14923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00959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8" name="Line 30">
              <a:extLst>
                <a:ext uri="{FF2B5EF4-FFF2-40B4-BE49-F238E27FC236}">
                  <a16:creationId xmlns:a16="http://schemas.microsoft.com/office/drawing/2014/main" id="{B62C2F6D-B7AB-48DE-AFEB-98E81D7CBB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05373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9" name="Line 32">
              <a:extLst>
                <a:ext uri="{FF2B5EF4-FFF2-40B4-BE49-F238E27FC236}">
                  <a16:creationId xmlns:a16="http://schemas.microsoft.com/office/drawing/2014/main" id="{89F6DED2-C9FC-436A-8C7F-C55F00E571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9787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0" name="Line 34">
              <a:extLst>
                <a:ext uri="{FF2B5EF4-FFF2-40B4-BE49-F238E27FC236}">
                  <a16:creationId xmlns:a16="http://schemas.microsoft.com/office/drawing/2014/main" id="{4FF1BE3E-827E-4C13-92F0-BE4A11A516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14201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1" name="Line 36">
              <a:extLst>
                <a:ext uri="{FF2B5EF4-FFF2-40B4-BE49-F238E27FC236}">
                  <a16:creationId xmlns:a16="http://schemas.microsoft.com/office/drawing/2014/main" id="{9D650893-DF49-4F86-B94E-FC708CE924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8615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2" name="Line 38">
              <a:extLst>
                <a:ext uri="{FF2B5EF4-FFF2-40B4-BE49-F238E27FC236}">
                  <a16:creationId xmlns:a16="http://schemas.microsoft.com/office/drawing/2014/main" id="{33897C2E-0C8D-4BDA-96D4-DE375F77A3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3026" y="3585322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3" name="Line 18">
              <a:extLst>
                <a:ext uri="{FF2B5EF4-FFF2-40B4-BE49-F238E27FC236}">
                  <a16:creationId xmlns:a16="http://schemas.microsoft.com/office/drawing/2014/main" id="{12305BB1-ADD1-4B7E-B168-1C51390E80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52405" y="3585763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4" name="Line 18">
              <a:extLst>
                <a:ext uri="{FF2B5EF4-FFF2-40B4-BE49-F238E27FC236}">
                  <a16:creationId xmlns:a16="http://schemas.microsoft.com/office/drawing/2014/main" id="{881F9389-B61F-4FC1-92ED-B12EAAF1C2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6819" y="3586646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5" name="Line 18">
              <a:extLst>
                <a:ext uri="{FF2B5EF4-FFF2-40B4-BE49-F238E27FC236}">
                  <a16:creationId xmlns:a16="http://schemas.microsoft.com/office/drawing/2014/main" id="{F881E214-5E64-45BC-AFB8-3355780DF5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1233" y="3587529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6" name="Line 18">
              <a:extLst>
                <a:ext uri="{FF2B5EF4-FFF2-40B4-BE49-F238E27FC236}">
                  <a16:creationId xmlns:a16="http://schemas.microsoft.com/office/drawing/2014/main" id="{A4F6279E-375D-4872-92AA-39D4090369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65647" y="3588413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7" name="Line 18">
              <a:extLst>
                <a:ext uri="{FF2B5EF4-FFF2-40B4-BE49-F238E27FC236}">
                  <a16:creationId xmlns:a16="http://schemas.microsoft.com/office/drawing/2014/main" id="{CBB939F9-6EF1-4726-B7D6-628D1BCB49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70061" y="3588854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8" name="Line 18">
              <a:extLst>
                <a:ext uri="{FF2B5EF4-FFF2-40B4-BE49-F238E27FC236}">
                  <a16:creationId xmlns:a16="http://schemas.microsoft.com/office/drawing/2014/main" id="{45E2D755-45D0-47A9-8AEF-4FF5ED29E6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78889" y="3590180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99" name="Line 18">
              <a:extLst>
                <a:ext uri="{FF2B5EF4-FFF2-40B4-BE49-F238E27FC236}">
                  <a16:creationId xmlns:a16="http://schemas.microsoft.com/office/drawing/2014/main" id="{00F60B01-F982-41F2-8BD7-68D8003763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83303" y="3590621"/>
              <a:ext cx="0" cy="74991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00" name="TextBox 1599">
              <a:extLst>
                <a:ext uri="{FF2B5EF4-FFF2-40B4-BE49-F238E27FC236}">
                  <a16:creationId xmlns:a16="http://schemas.microsoft.com/office/drawing/2014/main" id="{641A4428-F41C-4089-A54D-B3C3D8168E2F}"/>
                </a:ext>
              </a:extLst>
            </p:cNvPr>
            <p:cNvSpPr txBox="1"/>
            <p:nvPr/>
          </p:nvSpPr>
          <p:spPr>
            <a:xfrm>
              <a:off x="5121190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1" name="TextBox 1600">
              <a:extLst>
                <a:ext uri="{FF2B5EF4-FFF2-40B4-BE49-F238E27FC236}">
                  <a16:creationId xmlns:a16="http://schemas.microsoft.com/office/drawing/2014/main" id="{0709E7E1-D20E-4E28-AE75-94EFC6ACD33E}"/>
                </a:ext>
              </a:extLst>
            </p:cNvPr>
            <p:cNvSpPr txBox="1"/>
            <p:nvPr/>
          </p:nvSpPr>
          <p:spPr>
            <a:xfrm>
              <a:off x="5325324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2" name="TextBox 1601">
              <a:extLst>
                <a:ext uri="{FF2B5EF4-FFF2-40B4-BE49-F238E27FC236}">
                  <a16:creationId xmlns:a16="http://schemas.microsoft.com/office/drawing/2014/main" id="{375F5A4B-FC94-4778-AB0C-4F7C493B43B0}"/>
                </a:ext>
              </a:extLst>
            </p:cNvPr>
            <p:cNvSpPr txBox="1"/>
            <p:nvPr/>
          </p:nvSpPr>
          <p:spPr>
            <a:xfrm>
              <a:off x="5529458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3" name="TextBox 1602">
              <a:extLst>
                <a:ext uri="{FF2B5EF4-FFF2-40B4-BE49-F238E27FC236}">
                  <a16:creationId xmlns:a16="http://schemas.microsoft.com/office/drawing/2014/main" id="{60408B0D-43C8-49C4-BDDA-5DA41597AD50}"/>
                </a:ext>
              </a:extLst>
            </p:cNvPr>
            <p:cNvSpPr txBox="1"/>
            <p:nvPr/>
          </p:nvSpPr>
          <p:spPr>
            <a:xfrm>
              <a:off x="5733592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6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4" name="TextBox 1603">
              <a:extLst>
                <a:ext uri="{FF2B5EF4-FFF2-40B4-BE49-F238E27FC236}">
                  <a16:creationId xmlns:a16="http://schemas.microsoft.com/office/drawing/2014/main" id="{90678E15-28C6-4695-A046-42BC39947C0D}"/>
                </a:ext>
              </a:extLst>
            </p:cNvPr>
            <p:cNvSpPr txBox="1"/>
            <p:nvPr/>
          </p:nvSpPr>
          <p:spPr>
            <a:xfrm>
              <a:off x="5937726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8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5" name="TextBox 1604">
              <a:extLst>
                <a:ext uri="{FF2B5EF4-FFF2-40B4-BE49-F238E27FC236}">
                  <a16:creationId xmlns:a16="http://schemas.microsoft.com/office/drawing/2014/main" id="{6F080EC5-26E4-41FB-9221-DDCF6E85E10B}"/>
                </a:ext>
              </a:extLst>
            </p:cNvPr>
            <p:cNvSpPr txBox="1"/>
            <p:nvPr/>
          </p:nvSpPr>
          <p:spPr>
            <a:xfrm>
              <a:off x="6141860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6" name="TextBox 1605">
              <a:extLst>
                <a:ext uri="{FF2B5EF4-FFF2-40B4-BE49-F238E27FC236}">
                  <a16:creationId xmlns:a16="http://schemas.microsoft.com/office/drawing/2014/main" id="{56BB83D3-9D31-4399-9B96-A13204B2C7B9}"/>
                </a:ext>
              </a:extLst>
            </p:cNvPr>
            <p:cNvSpPr txBox="1"/>
            <p:nvPr/>
          </p:nvSpPr>
          <p:spPr>
            <a:xfrm>
              <a:off x="6345994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7" name="TextBox 1606">
              <a:extLst>
                <a:ext uri="{FF2B5EF4-FFF2-40B4-BE49-F238E27FC236}">
                  <a16:creationId xmlns:a16="http://schemas.microsoft.com/office/drawing/2014/main" id="{2F3BF0BC-0C72-4F75-A3D9-20CB0CAEC95D}"/>
                </a:ext>
              </a:extLst>
            </p:cNvPr>
            <p:cNvSpPr txBox="1"/>
            <p:nvPr/>
          </p:nvSpPr>
          <p:spPr>
            <a:xfrm>
              <a:off x="6550128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8" name="TextBox 1607">
              <a:extLst>
                <a:ext uri="{FF2B5EF4-FFF2-40B4-BE49-F238E27FC236}">
                  <a16:creationId xmlns:a16="http://schemas.microsoft.com/office/drawing/2014/main" id="{40AF3683-42CF-4914-9618-BFD55B280E08}"/>
                </a:ext>
              </a:extLst>
            </p:cNvPr>
            <p:cNvSpPr txBox="1"/>
            <p:nvPr/>
          </p:nvSpPr>
          <p:spPr>
            <a:xfrm>
              <a:off x="6754262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16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09" name="TextBox 1608">
              <a:extLst>
                <a:ext uri="{FF2B5EF4-FFF2-40B4-BE49-F238E27FC236}">
                  <a16:creationId xmlns:a16="http://schemas.microsoft.com/office/drawing/2014/main" id="{BC39879C-5551-4A9C-8A02-5B97A5CC2E70}"/>
                </a:ext>
              </a:extLst>
            </p:cNvPr>
            <p:cNvSpPr txBox="1"/>
            <p:nvPr/>
          </p:nvSpPr>
          <p:spPr>
            <a:xfrm>
              <a:off x="6958396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18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0" name="TextBox 1609">
              <a:extLst>
                <a:ext uri="{FF2B5EF4-FFF2-40B4-BE49-F238E27FC236}">
                  <a16:creationId xmlns:a16="http://schemas.microsoft.com/office/drawing/2014/main" id="{E6F083EA-7ADB-4648-A6E9-D9BC792E99CC}"/>
                </a:ext>
              </a:extLst>
            </p:cNvPr>
            <p:cNvSpPr txBox="1"/>
            <p:nvPr/>
          </p:nvSpPr>
          <p:spPr>
            <a:xfrm>
              <a:off x="7162530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1" name="TextBox 1610">
              <a:extLst>
                <a:ext uri="{FF2B5EF4-FFF2-40B4-BE49-F238E27FC236}">
                  <a16:creationId xmlns:a16="http://schemas.microsoft.com/office/drawing/2014/main" id="{B5B60A39-CECE-4C75-873C-A4C424CB3921}"/>
                </a:ext>
              </a:extLst>
            </p:cNvPr>
            <p:cNvSpPr txBox="1"/>
            <p:nvPr/>
          </p:nvSpPr>
          <p:spPr>
            <a:xfrm>
              <a:off x="4869386" y="351453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2" name="TextBox 1611">
              <a:extLst>
                <a:ext uri="{FF2B5EF4-FFF2-40B4-BE49-F238E27FC236}">
                  <a16:creationId xmlns:a16="http://schemas.microsoft.com/office/drawing/2014/main" id="{6443328C-A0A5-4D0D-A194-1F6ED26E6E4C}"/>
                </a:ext>
              </a:extLst>
            </p:cNvPr>
            <p:cNvSpPr txBox="1"/>
            <p:nvPr/>
          </p:nvSpPr>
          <p:spPr>
            <a:xfrm>
              <a:off x="4869386" y="2306284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60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3" name="TextBox 1612">
              <a:extLst>
                <a:ext uri="{FF2B5EF4-FFF2-40B4-BE49-F238E27FC236}">
                  <a16:creationId xmlns:a16="http://schemas.microsoft.com/office/drawing/2014/main" id="{A4738AFD-5AC3-4ECF-8686-66D2B19CDC99}"/>
                </a:ext>
              </a:extLst>
            </p:cNvPr>
            <p:cNvSpPr txBox="1"/>
            <p:nvPr/>
          </p:nvSpPr>
          <p:spPr>
            <a:xfrm>
              <a:off x="4869386" y="270903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40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4" name="TextBox 1613">
              <a:extLst>
                <a:ext uri="{FF2B5EF4-FFF2-40B4-BE49-F238E27FC236}">
                  <a16:creationId xmlns:a16="http://schemas.microsoft.com/office/drawing/2014/main" id="{69B748AC-FEA3-4D18-AA9A-65D6CE1AACA9}"/>
                </a:ext>
              </a:extLst>
            </p:cNvPr>
            <p:cNvSpPr txBox="1"/>
            <p:nvPr/>
          </p:nvSpPr>
          <p:spPr>
            <a:xfrm>
              <a:off x="4869386" y="3111790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5" name="TextBox 1614">
              <a:extLst>
                <a:ext uri="{FF2B5EF4-FFF2-40B4-BE49-F238E27FC236}">
                  <a16:creationId xmlns:a16="http://schemas.microsoft.com/office/drawing/2014/main" id="{86C529D0-6810-485B-816E-C4F9E789694D}"/>
                </a:ext>
              </a:extLst>
            </p:cNvPr>
            <p:cNvSpPr txBox="1"/>
            <p:nvPr/>
          </p:nvSpPr>
          <p:spPr>
            <a:xfrm>
              <a:off x="4869386" y="1500780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100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6" name="TextBox 1615">
              <a:extLst>
                <a:ext uri="{FF2B5EF4-FFF2-40B4-BE49-F238E27FC236}">
                  <a16:creationId xmlns:a16="http://schemas.microsoft.com/office/drawing/2014/main" id="{30085646-55F9-48A2-BBF1-B16F6A9D49C4}"/>
                </a:ext>
              </a:extLst>
            </p:cNvPr>
            <p:cNvSpPr txBox="1"/>
            <p:nvPr/>
          </p:nvSpPr>
          <p:spPr>
            <a:xfrm>
              <a:off x="4869386" y="1903532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marL="0" marR="0" lvl="0" indent="0" algn="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80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7" name="TextBox 1616">
              <a:extLst>
                <a:ext uri="{FF2B5EF4-FFF2-40B4-BE49-F238E27FC236}">
                  <a16:creationId xmlns:a16="http://schemas.microsoft.com/office/drawing/2014/main" id="{E5556926-FD2E-44CF-B546-900385A3813F}"/>
                </a:ext>
              </a:extLst>
            </p:cNvPr>
            <p:cNvSpPr txBox="1"/>
            <p:nvPr/>
          </p:nvSpPr>
          <p:spPr>
            <a:xfrm>
              <a:off x="5241490" y="3783458"/>
              <a:ext cx="3479968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Time from randomisation (months)</a:t>
              </a: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18" name="TextBox 1617">
              <a:extLst>
                <a:ext uri="{FF2B5EF4-FFF2-40B4-BE49-F238E27FC236}">
                  <a16:creationId xmlns:a16="http://schemas.microsoft.com/office/drawing/2014/main" id="{683FA64E-7E93-4132-B997-963F83964214}"/>
                </a:ext>
              </a:extLst>
            </p:cNvPr>
            <p:cNvSpPr txBox="1"/>
            <p:nvPr/>
          </p:nvSpPr>
          <p:spPr>
            <a:xfrm rot="16200000">
              <a:off x="3815048" y="2506326"/>
              <a:ext cx="2019477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b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Overall survival (%)</a:t>
              </a:r>
              <a:endPara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grpSp>
          <p:nvGrpSpPr>
            <p:cNvPr id="1619" name="Group 1618">
              <a:extLst>
                <a:ext uri="{FF2B5EF4-FFF2-40B4-BE49-F238E27FC236}">
                  <a16:creationId xmlns:a16="http://schemas.microsoft.com/office/drawing/2014/main" id="{A5A79016-8A62-442F-88D2-E1BF8C053433}"/>
                </a:ext>
              </a:extLst>
            </p:cNvPr>
            <p:cNvGrpSpPr/>
            <p:nvPr/>
          </p:nvGrpSpPr>
          <p:grpSpPr>
            <a:xfrm>
              <a:off x="5121191" y="3966193"/>
              <a:ext cx="3723503" cy="184671"/>
              <a:chOff x="2422523" y="4329950"/>
              <a:chExt cx="4382077" cy="222836"/>
            </a:xfrm>
          </p:grpSpPr>
          <p:sp>
            <p:nvSpPr>
              <p:cNvPr id="1625" name="TextBox 1624">
                <a:extLst>
                  <a:ext uri="{FF2B5EF4-FFF2-40B4-BE49-F238E27FC236}">
                    <a16:creationId xmlns:a16="http://schemas.microsoft.com/office/drawing/2014/main" id="{E725F83E-760C-49E2-ABF8-C9A7325AA795}"/>
                  </a:ext>
                </a:extLst>
              </p:cNvPr>
              <p:cNvSpPr txBox="1"/>
              <p:nvPr/>
            </p:nvSpPr>
            <p:spPr>
              <a:xfrm>
                <a:off x="2422523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162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83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26" name="TextBox 1625">
                <a:extLst>
                  <a:ext uri="{FF2B5EF4-FFF2-40B4-BE49-F238E27FC236}">
                    <a16:creationId xmlns:a16="http://schemas.microsoft.com/office/drawing/2014/main" id="{22CA7770-1E7E-46DC-9C86-954787020370}"/>
                  </a:ext>
                </a:extLst>
              </p:cNvPr>
              <p:cNvSpPr txBox="1"/>
              <p:nvPr/>
            </p:nvSpPr>
            <p:spPr>
              <a:xfrm>
                <a:off x="2903187" y="4329955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150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73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27" name="TextBox 1626">
                <a:extLst>
                  <a:ext uri="{FF2B5EF4-FFF2-40B4-BE49-F238E27FC236}">
                    <a16:creationId xmlns:a16="http://schemas.microsoft.com/office/drawing/2014/main" id="{2F0DBF54-AF20-43DB-8BCA-91F9F7040C4F}"/>
                  </a:ext>
                </a:extLst>
              </p:cNvPr>
              <p:cNvSpPr txBox="1"/>
              <p:nvPr/>
            </p:nvSpPr>
            <p:spPr>
              <a:xfrm>
                <a:off x="3143519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142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67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28" name="TextBox 1627">
                <a:extLst>
                  <a:ext uri="{FF2B5EF4-FFF2-40B4-BE49-F238E27FC236}">
                    <a16:creationId xmlns:a16="http://schemas.microsoft.com/office/drawing/2014/main" id="{998E9648-41DD-471A-89B6-9A9C234F7E05}"/>
                  </a:ext>
                </a:extLst>
              </p:cNvPr>
              <p:cNvSpPr txBox="1"/>
              <p:nvPr/>
            </p:nvSpPr>
            <p:spPr>
              <a:xfrm>
                <a:off x="3383851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136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56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29" name="TextBox 1628">
                <a:extLst>
                  <a:ext uri="{FF2B5EF4-FFF2-40B4-BE49-F238E27FC236}">
                    <a16:creationId xmlns:a16="http://schemas.microsoft.com/office/drawing/2014/main" id="{B59B1490-1AAD-4C2C-8C4A-AB212A8007C7}"/>
                  </a:ext>
                </a:extLst>
              </p:cNvPr>
              <p:cNvSpPr txBox="1"/>
              <p:nvPr/>
            </p:nvSpPr>
            <p:spPr>
              <a:xfrm>
                <a:off x="3624183" y="4329956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124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47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0" name="TextBox 1629">
                <a:extLst>
                  <a:ext uri="{FF2B5EF4-FFF2-40B4-BE49-F238E27FC236}">
                    <a16:creationId xmlns:a16="http://schemas.microsoft.com/office/drawing/2014/main" id="{1EC286B0-1F16-4C00-B0CE-7520EA1E1B76}"/>
                  </a:ext>
                </a:extLst>
              </p:cNvPr>
              <p:cNvSpPr txBox="1"/>
              <p:nvPr/>
            </p:nvSpPr>
            <p:spPr>
              <a:xfrm>
                <a:off x="3864515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107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29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1" name="TextBox 1630">
                <a:extLst>
                  <a:ext uri="{FF2B5EF4-FFF2-40B4-BE49-F238E27FC236}">
                    <a16:creationId xmlns:a16="http://schemas.microsoft.com/office/drawing/2014/main" id="{91B7E2C6-95E9-47E4-AE3A-0E39A442CBC2}"/>
                  </a:ext>
                </a:extLst>
              </p:cNvPr>
              <p:cNvSpPr txBox="1"/>
              <p:nvPr/>
            </p:nvSpPr>
            <p:spPr>
              <a:xfrm>
                <a:off x="4104847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101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15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2" name="TextBox 1631">
                <a:extLst>
                  <a:ext uri="{FF2B5EF4-FFF2-40B4-BE49-F238E27FC236}">
                    <a16:creationId xmlns:a16="http://schemas.microsoft.com/office/drawing/2014/main" id="{97ADDAFA-4E07-4F3E-B27B-DF67E3F67527}"/>
                  </a:ext>
                </a:extLst>
              </p:cNvPr>
              <p:cNvSpPr txBox="1"/>
              <p:nvPr/>
            </p:nvSpPr>
            <p:spPr>
              <a:xfrm>
                <a:off x="4345179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91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9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3" name="TextBox 1632">
                <a:extLst>
                  <a:ext uri="{FF2B5EF4-FFF2-40B4-BE49-F238E27FC236}">
                    <a16:creationId xmlns:a16="http://schemas.microsoft.com/office/drawing/2014/main" id="{37B5620B-489A-4D68-8C19-B5E90D7C4163}"/>
                  </a:ext>
                </a:extLst>
              </p:cNvPr>
              <p:cNvSpPr txBox="1"/>
              <p:nvPr/>
            </p:nvSpPr>
            <p:spPr>
              <a:xfrm>
                <a:off x="4585511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71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3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4" name="TextBox 1633">
                <a:extLst>
                  <a:ext uri="{FF2B5EF4-FFF2-40B4-BE49-F238E27FC236}">
                    <a16:creationId xmlns:a16="http://schemas.microsoft.com/office/drawing/2014/main" id="{D20847E0-005C-42B4-A0B8-0440590DD34D}"/>
                  </a:ext>
                </a:extLst>
              </p:cNvPr>
              <p:cNvSpPr txBox="1"/>
              <p:nvPr/>
            </p:nvSpPr>
            <p:spPr>
              <a:xfrm>
                <a:off x="4825843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56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5" name="TextBox 1634">
                <a:extLst>
                  <a:ext uri="{FF2B5EF4-FFF2-40B4-BE49-F238E27FC236}">
                    <a16:creationId xmlns:a16="http://schemas.microsoft.com/office/drawing/2014/main" id="{D418E471-ACA1-4D2C-A088-4E07A91E4CF0}"/>
                  </a:ext>
                </a:extLst>
              </p:cNvPr>
              <p:cNvSpPr txBox="1"/>
              <p:nvPr/>
            </p:nvSpPr>
            <p:spPr>
              <a:xfrm>
                <a:off x="5066175" y="4329950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44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6" name="TextBox 1635">
                <a:extLst>
                  <a:ext uri="{FF2B5EF4-FFF2-40B4-BE49-F238E27FC236}">
                    <a16:creationId xmlns:a16="http://schemas.microsoft.com/office/drawing/2014/main" id="{50F74899-C258-4485-8926-BE95BD6659F7}"/>
                  </a:ext>
                </a:extLst>
              </p:cNvPr>
              <p:cNvSpPr txBox="1"/>
              <p:nvPr/>
            </p:nvSpPr>
            <p:spPr>
              <a:xfrm>
                <a:off x="5306508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30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7" name="TextBox 1636">
                <a:extLst>
                  <a:ext uri="{FF2B5EF4-FFF2-40B4-BE49-F238E27FC236}">
                    <a16:creationId xmlns:a16="http://schemas.microsoft.com/office/drawing/2014/main" id="{E02429D1-FF54-4EEE-8119-75F9FD62B53B}"/>
                  </a:ext>
                </a:extLst>
              </p:cNvPr>
              <p:cNvSpPr txBox="1"/>
              <p:nvPr/>
            </p:nvSpPr>
            <p:spPr>
              <a:xfrm>
                <a:off x="5546840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18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38" name="TextBox 1637">
                <a:extLst>
                  <a:ext uri="{FF2B5EF4-FFF2-40B4-BE49-F238E27FC236}">
                    <a16:creationId xmlns:a16="http://schemas.microsoft.com/office/drawing/2014/main" id="{0D20D09A-71DB-47D8-86FE-8B8377C6EC12}"/>
                  </a:ext>
                </a:extLst>
              </p:cNvPr>
              <p:cNvSpPr txBox="1"/>
              <p:nvPr/>
            </p:nvSpPr>
            <p:spPr>
              <a:xfrm>
                <a:off x="5787170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6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1639" name="TextBox 1638">
                <a:extLst>
                  <a:ext uri="{FF2B5EF4-FFF2-40B4-BE49-F238E27FC236}">
                    <a16:creationId xmlns:a16="http://schemas.microsoft.com/office/drawing/2014/main" id="{A7C941B1-90CF-439E-9336-FEFA0822B7A7}"/>
                  </a:ext>
                </a:extLst>
              </p:cNvPr>
              <p:cNvSpPr txBox="1"/>
              <p:nvPr/>
            </p:nvSpPr>
            <p:spPr>
              <a:xfrm>
                <a:off x="6027504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2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40" name="TextBox 1639">
                <a:extLst>
                  <a:ext uri="{FF2B5EF4-FFF2-40B4-BE49-F238E27FC236}">
                    <a16:creationId xmlns:a16="http://schemas.microsoft.com/office/drawing/2014/main" id="{8C217051-96BF-45E3-9058-083985E386C6}"/>
                  </a:ext>
                </a:extLst>
              </p:cNvPr>
              <p:cNvSpPr txBox="1"/>
              <p:nvPr/>
            </p:nvSpPr>
            <p:spPr>
              <a:xfrm>
                <a:off x="6267836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41" name="TextBox 1640">
                <a:extLst>
                  <a:ext uri="{FF2B5EF4-FFF2-40B4-BE49-F238E27FC236}">
                    <a16:creationId xmlns:a16="http://schemas.microsoft.com/office/drawing/2014/main" id="{2A46F5CB-22BB-4224-833F-A5F99069A633}"/>
                  </a:ext>
                </a:extLst>
              </p:cNvPr>
              <p:cNvSpPr txBox="1"/>
              <p:nvPr/>
            </p:nvSpPr>
            <p:spPr>
              <a:xfrm>
                <a:off x="6508177" y="4329952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1642" name="TextBox 1641">
                <a:extLst>
                  <a:ext uri="{FF2B5EF4-FFF2-40B4-BE49-F238E27FC236}">
                    <a16:creationId xmlns:a16="http://schemas.microsoft.com/office/drawing/2014/main" id="{8A2104E3-3CE5-4FA7-97AC-674522564A95}"/>
                  </a:ext>
                </a:extLst>
              </p:cNvPr>
              <p:cNvSpPr txBox="1"/>
              <p:nvPr/>
            </p:nvSpPr>
            <p:spPr>
              <a:xfrm>
                <a:off x="2662855" y="4329950"/>
                <a:ext cx="296423" cy="222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155</a:t>
                </a:r>
              </a:p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Arial" panose="020B0604020202020204" pitchFamily="34" charset="0"/>
                  </a:rPr>
                  <a:t>79</a:t>
                </a:r>
                <a:endParaRPr kumimoji="0" lang="en-GB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1620" name="TextBox 1619">
              <a:extLst>
                <a:ext uri="{FF2B5EF4-FFF2-40B4-BE49-F238E27FC236}">
                  <a16:creationId xmlns:a16="http://schemas.microsoft.com/office/drawing/2014/main" id="{F465327B-0055-4E43-86F4-99597B266897}"/>
                </a:ext>
              </a:extLst>
            </p:cNvPr>
            <p:cNvSpPr txBox="1"/>
            <p:nvPr/>
          </p:nvSpPr>
          <p:spPr>
            <a:xfrm>
              <a:off x="7366664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22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21" name="TextBox 1620">
              <a:extLst>
                <a:ext uri="{FF2B5EF4-FFF2-40B4-BE49-F238E27FC236}">
                  <a16:creationId xmlns:a16="http://schemas.microsoft.com/office/drawing/2014/main" id="{1A5FF11E-F054-4B7C-BAAD-073C0593930B}"/>
                </a:ext>
              </a:extLst>
            </p:cNvPr>
            <p:cNvSpPr txBox="1"/>
            <p:nvPr/>
          </p:nvSpPr>
          <p:spPr>
            <a:xfrm>
              <a:off x="7570798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24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22" name="TextBox 1621">
              <a:extLst>
                <a:ext uri="{FF2B5EF4-FFF2-40B4-BE49-F238E27FC236}">
                  <a16:creationId xmlns:a16="http://schemas.microsoft.com/office/drawing/2014/main" id="{D0C59E1C-1B24-4636-85AE-EB072B27092E}"/>
                </a:ext>
              </a:extLst>
            </p:cNvPr>
            <p:cNvSpPr txBox="1"/>
            <p:nvPr/>
          </p:nvSpPr>
          <p:spPr>
            <a:xfrm>
              <a:off x="8591464" y="3660558"/>
              <a:ext cx="251874" cy="1385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34</a:t>
              </a:r>
              <a:endPara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23" name="TextBox 1622">
              <a:extLst>
                <a:ext uri="{FF2B5EF4-FFF2-40B4-BE49-F238E27FC236}">
                  <a16:creationId xmlns:a16="http://schemas.microsoft.com/office/drawing/2014/main" id="{0CA22EE2-2089-4AC1-926A-6B7B0D9CD1CE}"/>
                </a:ext>
              </a:extLst>
            </p:cNvPr>
            <p:cNvSpPr txBox="1"/>
            <p:nvPr/>
          </p:nvSpPr>
          <p:spPr>
            <a:xfrm>
              <a:off x="4711818" y="3948438"/>
              <a:ext cx="536173" cy="31162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3B2C1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Olaparib</a:t>
              </a:r>
            </a:p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Physician’s</a:t>
              </a:r>
              <a:b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</a:br>
              <a:r>
                <a:rPr kumimoji="0" lang="en-U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choice</a:t>
              </a:r>
              <a:endPara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624" name="TextBox 1623">
              <a:extLst>
                <a:ext uri="{FF2B5EF4-FFF2-40B4-BE49-F238E27FC236}">
                  <a16:creationId xmlns:a16="http://schemas.microsoft.com/office/drawing/2014/main" id="{A75ABF29-5BA8-4E10-A8EF-A7FBC5020AD8}"/>
                </a:ext>
              </a:extLst>
            </p:cNvPr>
            <p:cNvSpPr txBox="1"/>
            <p:nvPr/>
          </p:nvSpPr>
          <p:spPr>
            <a:xfrm>
              <a:off x="4711818" y="3828405"/>
              <a:ext cx="505121" cy="9233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0" marR="0" lvl="0" indent="0" algn="l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No. at risk</a:t>
              </a:r>
              <a:endParaRPr kumimoji="0" lang="en-GB" sz="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</p:grpSp>
      <p:sp>
        <p:nvSpPr>
          <p:cNvPr id="1743" name="TextBox 1742">
            <a:extLst>
              <a:ext uri="{FF2B5EF4-FFF2-40B4-BE49-F238E27FC236}">
                <a16:creationId xmlns:a16="http://schemas.microsoft.com/office/drawing/2014/main" id="{4F568C1C-25FE-405F-BFD0-2CBFBFA36918}"/>
              </a:ext>
            </a:extLst>
          </p:cNvPr>
          <p:cNvSpPr txBox="1"/>
          <p:nvPr/>
        </p:nvSpPr>
        <p:spPr>
          <a:xfrm>
            <a:off x="3247320" y="2398707"/>
            <a:ext cx="2549052" cy="715089"/>
          </a:xfrm>
          <a:prstGeom prst="round2Diag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HR=0.69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(95% CI 0.50, 0.97)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Median OS: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3B2C1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19.1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 vs. 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14.7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 months; </a:t>
            </a:r>
            <a:r>
              <a:rPr kumimoji="0" lang="en-GB" sz="12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P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=0.02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744" name="TextBox 1743">
            <a:extLst>
              <a:ext uri="{FF2B5EF4-FFF2-40B4-BE49-F238E27FC236}">
                <a16:creationId xmlns:a16="http://schemas.microsoft.com/office/drawing/2014/main" id="{C1492B30-DAC6-4574-BFDF-DBA772806EB7}"/>
              </a:ext>
            </a:extLst>
          </p:cNvPr>
          <p:cNvSpPr txBox="1"/>
          <p:nvPr/>
        </p:nvSpPr>
        <p:spPr>
          <a:xfrm>
            <a:off x="9347296" y="2525979"/>
            <a:ext cx="2274801" cy="510778"/>
          </a:xfrm>
          <a:prstGeom prst="round2DiagRect">
            <a:avLst/>
          </a:prstGeom>
          <a:solidFill>
            <a:schemeClr val="bg1">
              <a:lumMod val="95000"/>
              <a:alpha val="50000"/>
            </a:schemeClr>
          </a:solidFill>
          <a:ln>
            <a:noFill/>
          </a:ln>
        </p:spPr>
        <p:txBody>
          <a:bodyPr wrap="square" rtlCol="0" anchor="ctr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HR=0.42 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(95% CI 0.19, 0.91)</a:t>
            </a:r>
          </a:p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Crossover rate</a:t>
            </a:r>
            <a:r>
              <a:rPr kumimoji="0" lang="en-US" altLang="zh-CN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黑体" panose="02010609060101010101" pitchFamily="49" charset="-122"/>
                <a:cs typeface="+mn-cs"/>
              </a:rPr>
              <a:t>: 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67% (56/83)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41" name="Rectangle 340"/>
          <p:cNvSpPr/>
          <p:nvPr/>
        </p:nvSpPr>
        <p:spPr>
          <a:xfrm>
            <a:off x="259411" y="1214424"/>
            <a:ext cx="11673179" cy="369332"/>
          </a:xfrm>
          <a:prstGeom prst="rect">
            <a:avLst/>
          </a:prstGeom>
          <a:gradFill>
            <a:gsLst>
              <a:gs pos="75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65000"/>
                </a:schemeClr>
              </a:gs>
            </a:gsLst>
            <a:lin ang="5400000" scaled="1"/>
          </a:gradFill>
          <a:ln w="3810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>
                    <a:lumMod val="95000"/>
                  </a:schemeClr>
                </a:solidFill>
                <a:cs typeface="Arial"/>
              </a:rPr>
              <a:t>31% Reduction in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  <a:cs typeface="Arial"/>
              </a:rPr>
              <a:t>Risk Of Death with </a:t>
            </a:r>
            <a:r>
              <a:rPr lang="en-US" b="1" dirty="0">
                <a:solidFill>
                  <a:schemeClr val="bg1">
                    <a:lumMod val="95000"/>
                  </a:schemeClr>
                </a:solidFill>
                <a:cs typeface="Arial"/>
              </a:rPr>
              <a:t>Olaparib </a:t>
            </a:r>
            <a:r>
              <a:rPr lang="en-GB" b="1" dirty="0">
                <a:solidFill>
                  <a:schemeClr val="bg1">
                    <a:lumMod val="95000"/>
                  </a:schemeClr>
                </a:solidFill>
                <a:cs typeface="Arial"/>
              </a:rPr>
              <a:t>vs. Physician’s Choice</a:t>
            </a:r>
            <a:endParaRPr lang="en-US" b="1" dirty="0">
              <a:solidFill>
                <a:schemeClr val="bg1">
                  <a:lumMod val="95000"/>
                </a:schemeClr>
              </a:solidFill>
              <a:cs typeface="Arial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9011" y="6350331"/>
            <a:ext cx="1091520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1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Arial" panose="020B0604020202020204" pitchFamily="34" charset="0"/>
              </a:rPr>
              <a:t>Median follow-up duration for censored patients : olaparib, 21.9 months; control, 21.0 months. *Re-censored; conducted using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rank-preserving structural failure time model (</a:t>
            </a:r>
            <a:r>
              <a:rPr kumimoji="0" lang="en-US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Arial" panose="020B0604020202020204" pitchFamily="34" charset="0"/>
              </a:rPr>
              <a:t>RPSFTM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Arial Unicode MS"/>
                <a:cs typeface="Arial" panose="020B0604020202020204" pitchFamily="34" charset="0"/>
              </a:rPr>
              <a:t>) to demonstrate the impact on OS of crossover of patients from the control arm to receive olaparib as a first subsequent anticancer therapy. 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CI, confidence interval; </a:t>
            </a:r>
            <a:r>
              <a:rPr kumimoji="0" lang="en-GB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HR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, hazard ratio; OS, overall survival.  </a:t>
            </a: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1. </a:t>
            </a:r>
            <a:r>
              <a:rPr kumimoji="0" lang="en-GB" sz="1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Hussain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M, et al. </a:t>
            </a:r>
            <a:r>
              <a:rPr kumimoji="0" lang="en-GB" sz="10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NEJM</a:t>
            </a:r>
            <a:r>
              <a:rPr kumimoji="0" lang="en-GB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 2020;Online: doi10.1056/NEJMoa2022485</a:t>
            </a:r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Arial Unicode MS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5262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073085-4218-344D-90B5-73893483FD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4509" y="2908299"/>
            <a:ext cx="10363200" cy="2387600"/>
          </a:xfrm>
        </p:spPr>
        <p:txBody>
          <a:bodyPr/>
          <a:lstStyle/>
          <a:p>
            <a:r>
              <a:rPr lang="en-US" dirty="0"/>
              <a:t>The Future</a:t>
            </a:r>
            <a:br>
              <a:rPr lang="en-US" dirty="0"/>
            </a:br>
            <a:br>
              <a:rPr lang="en-US" dirty="0"/>
            </a:br>
            <a:r>
              <a:rPr lang="en-US" dirty="0"/>
              <a:t>Earlier introduction? Combination trials?</a:t>
            </a:r>
            <a:br>
              <a:rPr lang="en-US" dirty="0"/>
            </a:br>
            <a:r>
              <a:rPr lang="en-US" dirty="0"/>
              <a:t>In all-comers? </a:t>
            </a:r>
          </a:p>
        </p:txBody>
      </p:sp>
    </p:spTree>
    <p:extLst>
      <p:ext uri="{BB962C8B-B14F-4D97-AF65-F5344CB8AC3E}">
        <p14:creationId xmlns:p14="http://schemas.microsoft.com/office/powerpoint/2010/main" val="18380849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ct 11" hidden="1">
            <a:extLst>
              <a:ext uri="{FF2B5EF4-FFF2-40B4-BE49-F238E27FC236}">
                <a16:creationId xmlns:a16="http://schemas.microsoft.com/office/drawing/2014/main" id="{5C5F07AF-EEEE-4B5A-9B9F-C625F43BB2DD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3" progId="TCLayout.ActiveDocument.1">
                  <p:embed/>
                </p:oleObj>
              </mc:Choice>
              <mc:Fallback>
                <p:oleObj name="think-cell Slide" r:id="rId4" imgW="473" imgH="473" progId="TCLayout.ActiveDocument.1">
                  <p:embed/>
                  <p:pic>
                    <p:nvPicPr>
                      <p:cNvPr id="12" name="Object 11" hidden="1">
                        <a:extLst>
                          <a:ext uri="{FF2B5EF4-FFF2-40B4-BE49-F238E27FC236}">
                            <a16:creationId xmlns:a16="http://schemas.microsoft.com/office/drawing/2014/main" id="{5C5F07AF-EEEE-4B5A-9B9F-C625F43BB2D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33CFA0EE-8128-4752-8FA3-0F6CD946B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947" y="225064"/>
            <a:ext cx="11287433" cy="893404"/>
          </a:xfrm>
        </p:spPr>
        <p:txBody>
          <a:bodyPr vert="horz"/>
          <a:lstStyle/>
          <a:p>
            <a:r>
              <a:rPr lang="en-GB" dirty="0"/>
              <a:t>Successful phase 3 trials in mCRPC</a:t>
            </a:r>
          </a:p>
        </p:txBody>
      </p:sp>
      <p:graphicFrame>
        <p:nvGraphicFramePr>
          <p:cNvPr id="41" name="Espace réservé du contenu 4">
            <a:extLst>
              <a:ext uri="{FF2B5EF4-FFF2-40B4-BE49-F238E27FC236}">
                <a16:creationId xmlns:a16="http://schemas.microsoft.com/office/drawing/2014/main" id="{D445D73E-4365-4546-905A-3584A0E314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029003"/>
              </p:ext>
            </p:extLst>
          </p:nvPr>
        </p:nvGraphicFramePr>
        <p:xfrm>
          <a:off x="486370" y="977585"/>
          <a:ext cx="11273010" cy="4779033"/>
        </p:xfrm>
        <a:graphic>
          <a:graphicData uri="http://schemas.openxmlformats.org/drawingml/2006/table">
            <a:tbl>
              <a:tblPr/>
              <a:tblGrid>
                <a:gridCol w="17083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50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90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98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57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88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Study</a:t>
                      </a:r>
                      <a:endParaRPr kumimoji="0" lang="en-GB" altLang="en-US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357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Agents</a:t>
                      </a:r>
                      <a:endParaRPr kumimoji="0" lang="en-GB" altLang="en-US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357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</a:t>
                      </a:r>
                      <a:endParaRPr kumimoji="0" lang="en-GB" altLang="en-US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357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Indication</a:t>
                      </a:r>
                      <a:endParaRPr kumimoji="0" lang="en-GB" altLang="en-US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357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HR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357A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∆OS (mo)</a:t>
                      </a:r>
                      <a:endParaRPr kumimoji="0" lang="en-GB" altLang="en-US" sz="2000" b="0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9357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TAX-327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DOC / P vs mito / P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1006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mCRPC, symptomatic or not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0.76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+2.9 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2735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COU-AA-302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ABI / P vs P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1088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(pre-DOC), mild / no symptoms</a:t>
                      </a:r>
                      <a:b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</a:b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No visceral metastases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0.81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+4.4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COU-AA-301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ABI / P vs P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1195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(post-DOC) 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0.74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+4.6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PREVAIL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ENZ vs PBO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1717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(pre-DOC), mild / no symptoms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0.77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+4.0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AFFIRM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ENZ vs PBO (or P)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1199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(post-DOC) 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0.63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+4.8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TROPIC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6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CABA / P vs mito / P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755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(post-DOC)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0.70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+2.4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9772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ALSYMPCA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7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Radium-223 vs PBO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921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(post-DOC or unfit for DOC)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0.70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MS PGothic" panose="020B0600070205080204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+3.6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77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PROfound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Olaparib vs NHT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245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post-NHT (with HRRm)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0.69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+4.4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4618763"/>
                  </a:ext>
                </a:extLst>
              </a:tr>
              <a:tr h="419772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VISION</a:t>
                      </a:r>
                      <a:r>
                        <a:rPr kumimoji="0" lang="en-GB" altLang="en-US" sz="2000" b="1" i="0" u="none" strike="noStrike" cap="none" normalizeH="0" baseline="3000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9</a:t>
                      </a:r>
                      <a:endParaRPr kumimoji="0" lang="en-GB" altLang="en-US" sz="2000" b="1" i="0" u="none" strike="noStrike" cap="none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Lu-PSMA vs NHT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831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mCRPC post-NHT (with PSMA+) and chemo </a:t>
                      </a:r>
                    </a:p>
                  </a:txBody>
                  <a:tcPr marL="68556" marR="68556" marT="34261" marB="34261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0.62</a:t>
                      </a:r>
                    </a:p>
                  </a:txBody>
                  <a:tcPr marL="68556" marR="68556" marT="34261" marB="34261" anchor="ctr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2000" b="0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+4.0</a:t>
                      </a:r>
                    </a:p>
                  </a:txBody>
                  <a:tcPr marL="68556" marR="68556" marT="34261" marB="34261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6195165"/>
                  </a:ext>
                </a:extLst>
              </a:tr>
            </a:tbl>
          </a:graphicData>
        </a:graphic>
      </p:graphicFrame>
      <p:sp>
        <p:nvSpPr>
          <p:cNvPr id="42" name="Rectangle 41">
            <a:extLst>
              <a:ext uri="{FF2B5EF4-FFF2-40B4-BE49-F238E27FC236}">
                <a16:creationId xmlns:a16="http://schemas.microsoft.com/office/drawing/2014/main" id="{C50A0DBD-370A-4C5E-A9D0-3F926BC6BE46}"/>
              </a:ext>
            </a:extLst>
          </p:cNvPr>
          <p:cNvSpPr/>
          <p:nvPr/>
        </p:nvSpPr>
        <p:spPr>
          <a:xfrm>
            <a:off x="9906000" y="1371605"/>
            <a:ext cx="1853380" cy="4385014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Slide Number Placeholder 2">
            <a:extLst>
              <a:ext uri="{FF2B5EF4-FFF2-40B4-BE49-F238E27FC236}">
                <a16:creationId xmlns:a16="http://schemas.microsoft.com/office/drawing/2014/main" id="{0AAE4FCB-8519-4DA0-990F-4B25A6DA8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085917" y="6356350"/>
            <a:ext cx="1673463" cy="36512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267C13D7-059E-478C-B01C-4986FC9C8EDF}"/>
              </a:ext>
            </a:extLst>
          </p:cNvPr>
          <p:cNvSpPr txBox="1">
            <a:spLocks/>
          </p:cNvSpPr>
          <p:nvPr/>
        </p:nvSpPr>
        <p:spPr>
          <a:xfrm>
            <a:off x="432620" y="6264015"/>
            <a:ext cx="10058400" cy="54979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800" spc="-13" dirty="0">
                <a:solidFill>
                  <a:schemeClr val="tx1"/>
                </a:solidFill>
              </a:rPr>
              <a:t>ABI, abiraterone; CABA, cabazitaxel; chemo, chemotherapy; DOC, docetaxel; ENZ, enzalutamide; HR, hazard ratio; HRRm, homologous recombination repair gene mutation; Lu-PSMA, Lutetium-177 prostate-specific membrane antigen; </a:t>
            </a:r>
            <a:br>
              <a:rPr lang="en-GB" sz="800" spc="-13" dirty="0">
                <a:solidFill>
                  <a:schemeClr val="tx1"/>
                </a:solidFill>
              </a:rPr>
            </a:br>
            <a:r>
              <a:rPr lang="en-GB" sz="800" spc="-13" dirty="0">
                <a:solidFill>
                  <a:schemeClr val="tx1"/>
                </a:solidFill>
              </a:rPr>
              <a:t>mCRPC, metastatic castration-resistant prostate cancer; mito, mitoxantrone; mo, months; NHT, neoadjuvant hormonal therapy; OS, overall survival; P, prednisone; PBO, placebo</a:t>
            </a:r>
            <a:br>
              <a:rPr lang="en-GB" sz="800" spc="-13" dirty="0">
                <a:solidFill>
                  <a:schemeClr val="tx1"/>
                </a:solidFill>
              </a:rPr>
            </a:br>
            <a:r>
              <a:rPr lang="en-GB" sz="800" spc="-13" dirty="0">
                <a:solidFill>
                  <a:schemeClr val="tx1"/>
                </a:solidFill>
              </a:rPr>
              <a:t>1. Tannock IF, et al</a:t>
            </a:r>
            <a:r>
              <a:rPr lang="en-GB" sz="800" i="1" spc="-13" dirty="0">
                <a:solidFill>
                  <a:schemeClr val="tx1"/>
                </a:solidFill>
              </a:rPr>
              <a:t>. N Engl J Med </a:t>
            </a:r>
            <a:r>
              <a:rPr lang="en-GB" sz="800" spc="-13" dirty="0">
                <a:solidFill>
                  <a:schemeClr val="tx1"/>
                </a:solidFill>
              </a:rPr>
              <a:t>2004;351:1502–1512; 2. Ryan CJ, et al.</a:t>
            </a:r>
            <a:r>
              <a:rPr lang="en-GB" sz="800" i="1" spc="-13" dirty="0">
                <a:solidFill>
                  <a:schemeClr val="tx1"/>
                </a:solidFill>
              </a:rPr>
              <a:t> Lancet Oncol </a:t>
            </a:r>
            <a:r>
              <a:rPr lang="en-GB" sz="800" spc="-13" dirty="0">
                <a:solidFill>
                  <a:schemeClr val="tx1"/>
                </a:solidFill>
              </a:rPr>
              <a:t>2015;16:152–160; 3. Rathkopf DE, et al.</a:t>
            </a:r>
            <a:r>
              <a:rPr lang="en-GB" sz="800" i="1" spc="-13" dirty="0">
                <a:solidFill>
                  <a:schemeClr val="tx1"/>
                </a:solidFill>
              </a:rPr>
              <a:t> Eur Urol </a:t>
            </a:r>
            <a:r>
              <a:rPr lang="en-GB" sz="800" spc="-13" dirty="0">
                <a:solidFill>
                  <a:schemeClr val="tx1"/>
                </a:solidFill>
              </a:rPr>
              <a:t>2014;66:815–825; 4. Beer TM, et al</a:t>
            </a:r>
            <a:r>
              <a:rPr lang="en-GB" sz="800" i="1" spc="-13" dirty="0">
                <a:solidFill>
                  <a:schemeClr val="tx1"/>
                </a:solidFill>
              </a:rPr>
              <a:t>. Eur Urol </a:t>
            </a:r>
            <a:r>
              <a:rPr lang="en-GB" sz="800" spc="-13" dirty="0">
                <a:solidFill>
                  <a:schemeClr val="tx1"/>
                </a:solidFill>
              </a:rPr>
              <a:t>2017;71:151–154; 5. Armstrong AJ, et al.</a:t>
            </a:r>
            <a:r>
              <a:rPr lang="en-GB" sz="800" i="1" spc="-13" dirty="0">
                <a:solidFill>
                  <a:schemeClr val="tx1"/>
                </a:solidFill>
              </a:rPr>
              <a:t> Cancer </a:t>
            </a:r>
            <a:r>
              <a:rPr lang="en-GB" sz="800" spc="-13" dirty="0">
                <a:solidFill>
                  <a:schemeClr val="tx1"/>
                </a:solidFill>
              </a:rPr>
              <a:t>2017;123:2303–2311; </a:t>
            </a:r>
            <a:br>
              <a:rPr lang="en-GB" sz="800" spc="-13" dirty="0">
                <a:solidFill>
                  <a:schemeClr val="tx1"/>
                </a:solidFill>
              </a:rPr>
            </a:br>
            <a:r>
              <a:rPr lang="en-GB" sz="800" spc="-13" dirty="0">
                <a:solidFill>
                  <a:schemeClr val="tx1"/>
                </a:solidFill>
              </a:rPr>
              <a:t>6. de Bono JS, et al.</a:t>
            </a:r>
            <a:r>
              <a:rPr lang="en-GB" sz="800" i="1" spc="-13" dirty="0">
                <a:solidFill>
                  <a:schemeClr val="tx1"/>
                </a:solidFill>
              </a:rPr>
              <a:t> Lancet </a:t>
            </a:r>
            <a:r>
              <a:rPr lang="en-GB" sz="800" spc="-13" dirty="0">
                <a:solidFill>
                  <a:schemeClr val="tx1"/>
                </a:solidFill>
              </a:rPr>
              <a:t>2010;376:1147–1154; 7. Hoskin P, et al.</a:t>
            </a:r>
            <a:r>
              <a:rPr lang="en-GB" sz="800" i="1" spc="-13" dirty="0">
                <a:solidFill>
                  <a:schemeClr val="tx1"/>
                </a:solidFill>
              </a:rPr>
              <a:t> Lancet Oncol </a:t>
            </a:r>
            <a:r>
              <a:rPr lang="en-GB" sz="800" spc="-13" dirty="0">
                <a:solidFill>
                  <a:schemeClr val="tx1"/>
                </a:solidFill>
              </a:rPr>
              <a:t>2014;15:1397–1406; 8. Hussain M, et al. </a:t>
            </a:r>
            <a:r>
              <a:rPr lang="en-GB" sz="800" i="1" spc="-13" dirty="0">
                <a:solidFill>
                  <a:schemeClr val="tx1"/>
                </a:solidFill>
              </a:rPr>
              <a:t>N Engl J Med </a:t>
            </a:r>
            <a:r>
              <a:rPr lang="en-GB" sz="800" spc="-13" dirty="0">
                <a:solidFill>
                  <a:schemeClr val="tx1"/>
                </a:solidFill>
              </a:rPr>
              <a:t>2020;383:2345–2357; 9. Sartor O, et al. Online ahead of print. </a:t>
            </a:r>
            <a:r>
              <a:rPr lang="en-GB" sz="800" i="1" spc="-13" dirty="0">
                <a:solidFill>
                  <a:schemeClr val="tx1"/>
                </a:solidFill>
              </a:rPr>
              <a:t>N Engl J Med </a:t>
            </a:r>
            <a:r>
              <a:rPr lang="en-GB" sz="800" spc="-13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60652E-3251-CB42-8B3F-E955EC974390}"/>
              </a:ext>
            </a:extLst>
          </p:cNvPr>
          <p:cNvSpPr txBox="1"/>
          <p:nvPr/>
        </p:nvSpPr>
        <p:spPr>
          <a:xfrm>
            <a:off x="2413774" y="5740794"/>
            <a:ext cx="7364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u="sng" dirty="0"/>
              <a:t>All studies </a:t>
            </a:r>
            <a:r>
              <a:rPr lang="en-US" sz="2800" b="1" dirty="0"/>
              <a:t>had a non life-prolonging control arm</a:t>
            </a:r>
          </a:p>
        </p:txBody>
      </p:sp>
    </p:spTree>
    <p:extLst>
      <p:ext uri="{BB962C8B-B14F-4D97-AF65-F5344CB8AC3E}">
        <p14:creationId xmlns:p14="http://schemas.microsoft.com/office/powerpoint/2010/main" val="1895341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5" name="Title 4">
            <a:extLst>
              <a:ext uri="{FF2B5EF4-FFF2-40B4-BE49-F238E27FC236}">
                <a16:creationId xmlns:a16="http://schemas.microsoft.com/office/drawing/2014/main" id="{2355EA70-8415-7D49-BB8F-850F140FF7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4437" y="188913"/>
            <a:ext cx="11570573" cy="1143000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Standard of care Abiraterone: </a:t>
            </a:r>
            <a:r>
              <a:rPr lang="en-GB" altLang="en-US" sz="4000" dirty="0" err="1"/>
              <a:t>rPFS</a:t>
            </a:r>
            <a:endParaRPr lang="en-US" altLang="en-US" sz="4000" dirty="0"/>
          </a:p>
        </p:txBody>
      </p:sp>
      <p:pic>
        <p:nvPicPr>
          <p:cNvPr id="149506" name="Picture 7">
            <a:extLst>
              <a:ext uri="{FF2B5EF4-FFF2-40B4-BE49-F238E27FC236}">
                <a16:creationId xmlns:a16="http://schemas.microsoft.com/office/drawing/2014/main" id="{3AAA6557-928B-104A-9348-B5D76E385A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685" y="1331913"/>
            <a:ext cx="8585898" cy="4976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9507" name="TextBox 8">
            <a:extLst>
              <a:ext uri="{FF2B5EF4-FFF2-40B4-BE49-F238E27FC236}">
                <a16:creationId xmlns:a16="http://schemas.microsoft.com/office/drawing/2014/main" id="{51D4DBF8-C141-CA4D-87DC-7627AE177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4601" y="1689101"/>
            <a:ext cx="4467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Abiraterone + Prednisone: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u="sng">
                <a:solidFill>
                  <a:srgbClr val="000000"/>
                </a:solidFill>
                <a:latin typeface="Arial" panose="020B0604020202020204" pitchFamily="34" charset="0"/>
              </a:rPr>
              <a:t>16.46 months </a:t>
            </a: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(95% CI 13.77, 16.76)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49508" name="TextBox 9">
            <a:extLst>
              <a:ext uri="{FF2B5EF4-FFF2-40B4-BE49-F238E27FC236}">
                <a16:creationId xmlns:a16="http://schemas.microsoft.com/office/drawing/2014/main" id="{4880C82A-A141-B34C-BF55-D168B61B8F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0" y="2465389"/>
            <a:ext cx="3600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HR: 0.525; p value: &lt;0.0001</a:t>
            </a:r>
          </a:p>
        </p:txBody>
      </p:sp>
      <p:sp>
        <p:nvSpPr>
          <p:cNvPr id="149509" name="TextBox 11">
            <a:extLst>
              <a:ext uri="{FF2B5EF4-FFF2-40B4-BE49-F238E27FC236}">
                <a16:creationId xmlns:a16="http://schemas.microsoft.com/office/drawing/2014/main" id="{4FB2C6B4-3F83-E24A-B036-1226798F9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1888" y="4562476"/>
            <a:ext cx="3810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Prednisone + Placebo: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u="sng">
                <a:solidFill>
                  <a:srgbClr val="000000"/>
                </a:solidFill>
                <a:latin typeface="Arial" panose="020B0604020202020204" pitchFamily="34" charset="0"/>
              </a:rPr>
              <a:t>8.25 months </a:t>
            </a:r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(95% CI 8.02, 9.43)</a:t>
            </a:r>
          </a:p>
        </p:txBody>
      </p:sp>
      <p:sp>
        <p:nvSpPr>
          <p:cNvPr id="149510" name="TextBox 1">
            <a:extLst>
              <a:ext uri="{FF2B5EF4-FFF2-40B4-BE49-F238E27FC236}">
                <a16:creationId xmlns:a16="http://schemas.microsoft.com/office/drawing/2014/main" id="{387FE9C5-0992-4341-B444-353725815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0364" y="2732088"/>
            <a:ext cx="476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CA" altLang="en-US" sz="180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82AE4BCF-E922-E345-90F7-ABB9A2F262C0}"/>
              </a:ext>
            </a:extLst>
          </p:cNvPr>
          <p:cNvSpPr/>
          <p:nvPr/>
        </p:nvSpPr>
        <p:spPr>
          <a:xfrm>
            <a:off x="4795309" y="2011363"/>
            <a:ext cx="2089150" cy="36036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fr-F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904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1">
            <a:extLst>
              <a:ext uri="{FF2B5EF4-FFF2-40B4-BE49-F238E27FC236}">
                <a16:creationId xmlns:a16="http://schemas.microsoft.com/office/drawing/2014/main" id="{A9926F9D-2753-1B45-BA22-0BAE8DE3D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4826" y="280988"/>
            <a:ext cx="8893175" cy="952500"/>
          </a:xfrm>
        </p:spPr>
        <p:txBody>
          <a:bodyPr/>
          <a:lstStyle/>
          <a:p>
            <a:r>
              <a:rPr lang="en-GB" altLang="en-US" sz="4000"/>
              <a:t>Abiraterone First Line –Overall Survival </a:t>
            </a:r>
            <a:br>
              <a:rPr lang="en-GB" altLang="en-US" sz="4000"/>
            </a:br>
            <a:endParaRPr lang="en-GB" altLang="en-US" sz="4000"/>
          </a:p>
        </p:txBody>
      </p:sp>
      <p:sp>
        <p:nvSpPr>
          <p:cNvPr id="152579" name="Text Placeholder 1">
            <a:extLst>
              <a:ext uri="{FF2B5EF4-FFF2-40B4-BE49-F238E27FC236}">
                <a16:creationId xmlns:a16="http://schemas.microsoft.com/office/drawing/2014/main" id="{712250E0-7520-0D4A-95E0-A611C5D6125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36713" y="6302376"/>
            <a:ext cx="8094662" cy="455613"/>
          </a:xfrm>
        </p:spPr>
        <p:txBody>
          <a:bodyPr/>
          <a:lstStyle/>
          <a:p>
            <a:r>
              <a:rPr lang="fr-FR" altLang="en-US"/>
              <a:t>Ryan CJ et al.</a:t>
            </a:r>
            <a:r>
              <a:rPr lang="fr-FR" altLang="en-US" i="1"/>
              <a:t> Lancet Oncol</a:t>
            </a:r>
            <a:r>
              <a:rPr lang="fr-FR" altLang="en-US"/>
              <a:t>. 2015;16: 152-60</a:t>
            </a:r>
            <a:endParaRPr lang="en-US" altLang="en-US"/>
          </a:p>
        </p:txBody>
      </p:sp>
      <p:pic>
        <p:nvPicPr>
          <p:cNvPr id="95" name="Picture 9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9F47C55-FF29-7746-BE07-5E6F0F4F7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3586" y="1051148"/>
            <a:ext cx="9313588" cy="531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08679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EE47A60-28F1-9448-85DE-FF9D9943E376}"/>
              </a:ext>
            </a:extLst>
          </p:cNvPr>
          <p:cNvGraphicFramePr/>
          <p:nvPr/>
        </p:nvGraphicFramePr>
        <p:xfrm>
          <a:off x="2941779" y="1767217"/>
          <a:ext cx="5790152" cy="30824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CC24E486-691D-9E49-B332-0F7415A56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Real-world Treatment Patterns and Outcomes in Patients With </a:t>
            </a:r>
            <a:r>
              <a:rPr lang="en-US" dirty="0" err="1"/>
              <a:t>mCRPC</a:t>
            </a:r>
            <a:r>
              <a:rPr lang="en-US" dirty="0"/>
              <a:t>: Results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71EA91-E722-744A-AB72-5333F93B01F9}"/>
              </a:ext>
            </a:extLst>
          </p:cNvPr>
          <p:cNvSpPr txBox="1"/>
          <p:nvPr/>
        </p:nvSpPr>
        <p:spPr>
          <a:xfrm>
            <a:off x="3703554" y="1428662"/>
            <a:ext cx="47848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OS in Patients With </a:t>
            </a:r>
            <a:r>
              <a:rPr lang="en-GB" sz="1600" b="1" dirty="0" err="1"/>
              <a:t>mCRPC</a:t>
            </a:r>
            <a:endParaRPr lang="en-GB" sz="16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9DE810-AC23-7340-8042-95EF7D8C78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532" t="5285" r="17750" b="23804"/>
          <a:stretch/>
        </p:blipFill>
        <p:spPr>
          <a:xfrm>
            <a:off x="3579360" y="1895617"/>
            <a:ext cx="5009637" cy="2740401"/>
          </a:xfrm>
          <a:prstGeom prst="rect">
            <a:avLst/>
          </a:prstGeom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0D16238B-028D-EF4F-9065-B3E790BD189B}"/>
              </a:ext>
            </a:extLst>
          </p:cNvPr>
          <p:cNvSpPr/>
          <p:nvPr/>
        </p:nvSpPr>
        <p:spPr bwMode="gray">
          <a:xfrm>
            <a:off x="6096001" y="2587150"/>
            <a:ext cx="2778519" cy="516900"/>
          </a:xfrm>
          <a:prstGeom prst="roundRect">
            <a:avLst/>
          </a:prstGeom>
          <a:solidFill>
            <a:schemeClr val="bg1"/>
          </a:solidFill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29" tIns="45715" rIns="91429" bIns="45715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lnSpc>
                <a:spcPct val="90000"/>
              </a:lnSpc>
              <a:spcAft>
                <a:spcPct val="0"/>
              </a:spcAft>
              <a:buClr>
                <a:schemeClr val="accent2"/>
              </a:buClr>
              <a:buSzPct val="90000"/>
            </a:pPr>
            <a:r>
              <a:rPr lang="en-US" sz="1600" b="1" dirty="0">
                <a:solidFill>
                  <a:schemeClr val="accent1"/>
                </a:solidFill>
                <a:latin typeface="+mj-lt"/>
              </a:rPr>
              <a:t>Median OS: 21.2 months</a:t>
            </a:r>
            <a:br>
              <a:rPr lang="en-US" sz="1600" b="1" dirty="0">
                <a:solidFill>
                  <a:schemeClr val="accent1"/>
                </a:solidFill>
                <a:latin typeface="+mj-lt"/>
              </a:rPr>
            </a:br>
            <a:r>
              <a:rPr lang="en-US" sz="1600" b="1" dirty="0">
                <a:solidFill>
                  <a:schemeClr val="accent1"/>
                </a:solidFill>
                <a:latin typeface="+mj-lt"/>
              </a:rPr>
              <a:t>(95% CI: 19.6-22.5)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AB4C3E-4DC7-4407-BA5F-84BBD07D6409}"/>
              </a:ext>
            </a:extLst>
          </p:cNvPr>
          <p:cNvSpPr txBox="1"/>
          <p:nvPr/>
        </p:nvSpPr>
        <p:spPr bwMode="gray">
          <a:xfrm>
            <a:off x="11855335" y="6568068"/>
            <a:ext cx="434897" cy="144966"/>
          </a:xfrm>
          <a:prstGeom prst="rect">
            <a:avLst/>
          </a:prstGeom>
        </p:spPr>
        <p:txBody>
          <a:bodyPr wrap="square" lIns="45720" tIns="45720" rIns="45720" bIns="45720" rtlCol="0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/>
              <a:t>FS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682C40A8-BD85-B44A-AB8E-E340312BA7F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CI=confidence interval; </a:t>
            </a:r>
            <a:r>
              <a:rPr lang="en-US" dirty="0" err="1"/>
              <a:t>mCRPC</a:t>
            </a:r>
            <a:r>
              <a:rPr lang="en-US" dirty="0"/>
              <a:t>=metastatic castration-resistant prostate cancer; OS=overall survival.</a:t>
            </a:r>
          </a:p>
          <a:p>
            <a:r>
              <a:rPr lang="en-US" dirty="0"/>
              <a:t>George DJ et al. </a:t>
            </a:r>
            <a:r>
              <a:rPr lang="en-US" i="1" dirty="0"/>
              <a:t>Clin </a:t>
            </a:r>
            <a:r>
              <a:rPr lang="en-US" i="1" dirty="0" err="1"/>
              <a:t>Genitourin</a:t>
            </a:r>
            <a:r>
              <a:rPr lang="en-US" i="1" dirty="0"/>
              <a:t> Cancer</a:t>
            </a:r>
            <a:r>
              <a:rPr lang="en-US" dirty="0"/>
              <a:t>. 2020;18(4):284-294. </a:t>
            </a:r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F1B13418-1610-D44F-9D24-CE0B6FF93141}"/>
              </a:ext>
            </a:extLst>
          </p:cNvPr>
          <p:cNvGraphicFramePr>
            <a:graphicFrameLocks noGrp="1"/>
          </p:cNvGraphicFramePr>
          <p:nvPr/>
        </p:nvGraphicFramePr>
        <p:xfrm>
          <a:off x="3191554" y="4636017"/>
          <a:ext cx="5506298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6614">
                  <a:extLst>
                    <a:ext uri="{9D8B030D-6E8A-4147-A177-3AD203B41FA5}">
                      <a16:colId xmlns:a16="http://schemas.microsoft.com/office/drawing/2014/main" val="3338549817"/>
                    </a:ext>
                  </a:extLst>
                </a:gridCol>
                <a:gridCol w="786614">
                  <a:extLst>
                    <a:ext uri="{9D8B030D-6E8A-4147-A177-3AD203B41FA5}">
                      <a16:colId xmlns:a16="http://schemas.microsoft.com/office/drawing/2014/main" val="1304743060"/>
                    </a:ext>
                  </a:extLst>
                </a:gridCol>
                <a:gridCol w="786614">
                  <a:extLst>
                    <a:ext uri="{9D8B030D-6E8A-4147-A177-3AD203B41FA5}">
                      <a16:colId xmlns:a16="http://schemas.microsoft.com/office/drawing/2014/main" val="4056321463"/>
                    </a:ext>
                  </a:extLst>
                </a:gridCol>
                <a:gridCol w="786614">
                  <a:extLst>
                    <a:ext uri="{9D8B030D-6E8A-4147-A177-3AD203B41FA5}">
                      <a16:colId xmlns:a16="http://schemas.microsoft.com/office/drawing/2014/main" val="2413175639"/>
                    </a:ext>
                  </a:extLst>
                </a:gridCol>
                <a:gridCol w="786614">
                  <a:extLst>
                    <a:ext uri="{9D8B030D-6E8A-4147-A177-3AD203B41FA5}">
                      <a16:colId xmlns:a16="http://schemas.microsoft.com/office/drawing/2014/main" val="4182505064"/>
                    </a:ext>
                  </a:extLst>
                </a:gridCol>
                <a:gridCol w="786614">
                  <a:extLst>
                    <a:ext uri="{9D8B030D-6E8A-4147-A177-3AD203B41FA5}">
                      <a16:colId xmlns:a16="http://schemas.microsoft.com/office/drawing/2014/main" val="3605698541"/>
                    </a:ext>
                  </a:extLst>
                </a:gridCol>
                <a:gridCol w="786614">
                  <a:extLst>
                    <a:ext uri="{9D8B030D-6E8A-4147-A177-3AD203B41FA5}">
                      <a16:colId xmlns:a16="http://schemas.microsoft.com/office/drawing/2014/main" val="38295072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10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30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50</a:t>
                      </a:r>
                    </a:p>
                  </a:txBody>
                  <a:tcPr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0" dirty="0">
                          <a:solidFill>
                            <a:schemeClr val="tx1"/>
                          </a:solidFill>
                        </a:rPr>
                        <a:t>60</a:t>
                      </a:r>
                    </a:p>
                  </a:txBody>
                  <a:tcPr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65108"/>
                  </a:ext>
                </a:extLst>
              </a:tr>
            </a:tbl>
          </a:graphicData>
        </a:graphic>
      </p:graphicFrame>
      <p:graphicFrame>
        <p:nvGraphicFramePr>
          <p:cNvPr id="12" name="Table 5">
            <a:extLst>
              <a:ext uri="{FF2B5EF4-FFF2-40B4-BE49-F238E27FC236}">
                <a16:creationId xmlns:a16="http://schemas.microsoft.com/office/drawing/2014/main" id="{D8F51209-D05E-CB42-B122-82153D8E5668}"/>
              </a:ext>
            </a:extLst>
          </p:cNvPr>
          <p:cNvGraphicFramePr>
            <a:graphicFrameLocks noGrp="1"/>
          </p:cNvGraphicFramePr>
          <p:nvPr/>
        </p:nvGraphicFramePr>
        <p:xfrm>
          <a:off x="2425475" y="5377109"/>
          <a:ext cx="6062976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991">
                  <a:extLst>
                    <a:ext uri="{9D8B030D-6E8A-4147-A177-3AD203B41FA5}">
                      <a16:colId xmlns:a16="http://schemas.microsoft.com/office/drawing/2014/main" val="2068649898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3338549817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1304743060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4056321463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2413175639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4182505064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3605698541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3829507260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3792584962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4153660623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1077638117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2155005512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2239233036"/>
                    </a:ext>
                  </a:extLst>
                </a:gridCol>
                <a:gridCol w="419845">
                  <a:extLst>
                    <a:ext uri="{9D8B030D-6E8A-4147-A177-3AD203B41FA5}">
                      <a16:colId xmlns:a16="http://schemas.microsoft.com/office/drawing/2014/main" val="2937812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Number </a:t>
                      </a:r>
                      <a:br>
                        <a:rPr lang="en-US" sz="8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at risk</a:t>
                      </a:r>
                    </a:p>
                  </a:txBody>
                  <a:tcPr marL="0" anchor="ctr"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2549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1984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1435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1003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688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484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312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178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100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61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23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6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 marL="0" marR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7965108"/>
                  </a:ext>
                </a:extLst>
              </a:tr>
            </a:tbl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CF7DFD92-6491-0F4F-8BD7-A3CDBEBA9CD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469" t="4618" r="17861" b="85786"/>
          <a:stretch/>
        </p:blipFill>
        <p:spPr>
          <a:xfrm>
            <a:off x="6968446" y="2022233"/>
            <a:ext cx="1763486" cy="370841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26B74E9-85AC-854A-B700-9D51B2D24C05}"/>
              </a:ext>
            </a:extLst>
          </p:cNvPr>
          <p:cNvSpPr txBox="1"/>
          <p:nvPr/>
        </p:nvSpPr>
        <p:spPr>
          <a:xfrm rot="16200000">
            <a:off x="1441900" y="3182483"/>
            <a:ext cx="27535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Survival %</a:t>
            </a:r>
            <a:endParaRPr lang="en-GB" sz="1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4CA61FC-F29C-4D4B-8F8A-A2EDC5439808}"/>
              </a:ext>
            </a:extLst>
          </p:cNvPr>
          <p:cNvSpPr txBox="1"/>
          <p:nvPr/>
        </p:nvSpPr>
        <p:spPr>
          <a:xfrm>
            <a:off x="4584587" y="4981579"/>
            <a:ext cx="27535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000" b="1" dirty="0"/>
              <a:t>Months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6275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A2B3C7-FE2B-7A43-81C5-3A0F1F97D3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8109" y="6143628"/>
            <a:ext cx="11295782" cy="34747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1L=first line; 2L=second line; 3L=third line; </a:t>
            </a:r>
            <a:r>
              <a:rPr lang="en-US" dirty="0" err="1">
                <a:solidFill>
                  <a:schemeClr val="tx1"/>
                </a:solidFill>
              </a:rPr>
              <a:t>mCRPC</a:t>
            </a:r>
            <a:r>
              <a:rPr lang="en-US" dirty="0">
                <a:solidFill>
                  <a:schemeClr val="tx1"/>
                </a:solidFill>
              </a:rPr>
              <a:t>=metastatic castration-resistant prostate cancer. </a:t>
            </a:r>
          </a:p>
          <a:p>
            <a:r>
              <a:rPr lang="en-US" dirty="0">
                <a:solidFill>
                  <a:schemeClr val="tx1"/>
                </a:solidFill>
              </a:rPr>
              <a:t>George DJ et al. </a:t>
            </a:r>
            <a:r>
              <a:rPr lang="en-US" i="1" dirty="0">
                <a:solidFill>
                  <a:schemeClr val="tx1"/>
                </a:solidFill>
              </a:rPr>
              <a:t>Clin </a:t>
            </a:r>
            <a:r>
              <a:rPr lang="en-US" i="1" dirty="0" err="1">
                <a:solidFill>
                  <a:schemeClr val="tx1"/>
                </a:solidFill>
              </a:rPr>
              <a:t>Genitourin</a:t>
            </a:r>
            <a:r>
              <a:rPr lang="en-US" i="1" dirty="0">
                <a:solidFill>
                  <a:schemeClr val="tx1"/>
                </a:solidFill>
              </a:rPr>
              <a:t> Cancer</a:t>
            </a:r>
            <a:r>
              <a:rPr lang="en-US" dirty="0">
                <a:solidFill>
                  <a:schemeClr val="tx1"/>
                </a:solidFill>
              </a:rPr>
              <a:t>. 2020;18(4):284-294.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24E486-691D-9E49-B332-0F7415A56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Real-world Treatment Patterns in </a:t>
            </a:r>
            <a:r>
              <a:rPr lang="en-US" dirty="0" err="1"/>
              <a:t>mCRPC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CEE4409-F3A2-3841-979C-35F8E34EDC2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tretch/>
        </p:blipFill>
        <p:spPr>
          <a:xfrm>
            <a:off x="838200" y="2065208"/>
            <a:ext cx="4886578" cy="389221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CC6F0F7-6257-C244-82B5-A21E575DAEF9}"/>
              </a:ext>
            </a:extLst>
          </p:cNvPr>
          <p:cNvSpPr txBox="1"/>
          <p:nvPr/>
        </p:nvSpPr>
        <p:spPr>
          <a:xfrm>
            <a:off x="448109" y="1491479"/>
            <a:ext cx="114964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Patients With mCRPC Receiving Life-prolonging Anti-cancer Treatment by Line of Therapy</a:t>
            </a:r>
            <a:endParaRPr lang="en-GB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6DB34DA-817D-4D9B-BB07-1452CA12A5BB}"/>
              </a:ext>
            </a:extLst>
          </p:cNvPr>
          <p:cNvSpPr txBox="1"/>
          <p:nvPr/>
        </p:nvSpPr>
        <p:spPr bwMode="gray">
          <a:xfrm>
            <a:off x="11855335" y="6568068"/>
            <a:ext cx="434897" cy="144966"/>
          </a:xfrm>
          <a:prstGeom prst="rect">
            <a:avLst/>
          </a:prstGeom>
        </p:spPr>
        <p:txBody>
          <a:bodyPr wrap="square" lIns="45720" tIns="45720" rIns="45720" bIns="45720" rtlCol="0">
            <a:no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en-US" sz="1200"/>
              <a:t>FS</a:t>
            </a:r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DDEBC944-4297-FF4C-9469-4690055B6F6A}"/>
              </a:ext>
            </a:extLst>
          </p:cNvPr>
          <p:cNvGraphicFramePr>
            <a:graphicFrameLocks noGrp="1"/>
          </p:cNvGraphicFramePr>
          <p:nvPr/>
        </p:nvGraphicFramePr>
        <p:xfrm>
          <a:off x="6490222" y="2377440"/>
          <a:ext cx="5454384" cy="2103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27192">
                  <a:extLst>
                    <a:ext uri="{9D8B030D-6E8A-4147-A177-3AD203B41FA5}">
                      <a16:colId xmlns:a16="http://schemas.microsoft.com/office/drawing/2014/main" val="1343488305"/>
                    </a:ext>
                  </a:extLst>
                </a:gridCol>
                <a:gridCol w="2727192">
                  <a:extLst>
                    <a:ext uri="{9D8B030D-6E8A-4147-A177-3AD203B41FA5}">
                      <a16:colId xmlns:a16="http://schemas.microsoft.com/office/drawing/2014/main" val="24407608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6000" dirty="0">
                          <a:solidFill>
                            <a:schemeClr val="accent1"/>
                          </a:solidFill>
                        </a:rPr>
                        <a:t>38</a:t>
                      </a:r>
                      <a:r>
                        <a:rPr lang="en-US" sz="3000" dirty="0">
                          <a:solidFill>
                            <a:schemeClr val="accent1"/>
                          </a:solidFill>
                        </a:rPr>
                        <a:t>%</a:t>
                      </a:r>
                      <a:r>
                        <a:rPr lang="en-US" sz="1800" dirty="0">
                          <a:solidFill>
                            <a:schemeClr val="accent1"/>
                          </a:solidFill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accent1"/>
                          </a:solidFill>
                        </a:rPr>
                        <a:t>of all </a:t>
                      </a:r>
                      <a:r>
                        <a:rPr lang="en-US" sz="1800" b="0" dirty="0" err="1">
                          <a:solidFill>
                            <a:schemeClr val="accent1"/>
                          </a:solidFill>
                        </a:rPr>
                        <a:t>mCRPC</a:t>
                      </a:r>
                      <a:r>
                        <a:rPr lang="en-US" sz="1800" b="0" dirty="0">
                          <a:solidFill>
                            <a:schemeClr val="accent1"/>
                          </a:solidFill>
                        </a:rPr>
                        <a:t> patients received 2L therapy (969/2559)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sz="6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r>
                        <a:rPr kumimoji="0" lang="en-US" sz="3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  <a:r>
                        <a:rPr kumimoji="0" lang="en-US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C9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800" b="0" dirty="0">
                          <a:solidFill>
                            <a:schemeClr val="accent1"/>
                          </a:solidFill>
                        </a:rPr>
                        <a:t>of all </a:t>
                      </a:r>
                      <a:r>
                        <a:rPr lang="en-US" sz="1800" b="0" dirty="0" err="1">
                          <a:solidFill>
                            <a:schemeClr val="accent1"/>
                          </a:solidFill>
                        </a:rPr>
                        <a:t>mCRPC</a:t>
                      </a:r>
                      <a:r>
                        <a:rPr lang="en-US" sz="1800" b="0" dirty="0">
                          <a:solidFill>
                            <a:schemeClr val="accent1"/>
                          </a:solidFill>
                        </a:rPr>
                        <a:t> patients received 3L therapy (414/2559)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C9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26174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6075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0F7B5E-4919-4816-A1A2-B230E2F4F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E33F7A0-71F0-446B-9DE8-6D75BE64EE0F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D04D6C41-8046-4E4D-8324-834C2C29C05C}"/>
              </a:ext>
            </a:extLst>
          </p:cNvPr>
          <p:cNvGrpSpPr/>
          <p:nvPr/>
        </p:nvGrpSpPr>
        <p:grpSpPr>
          <a:xfrm>
            <a:off x="1844566" y="1155976"/>
            <a:ext cx="8092349" cy="5111835"/>
            <a:chOff x="2359343" y="1237232"/>
            <a:chExt cx="7052607" cy="4152522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2C04F8C4-4E1F-4A50-AA55-F1406445D003}"/>
                </a:ext>
              </a:extLst>
            </p:cNvPr>
            <p:cNvSpPr/>
            <p:nvPr/>
          </p:nvSpPr>
          <p:spPr>
            <a:xfrm>
              <a:off x="6016122" y="2452035"/>
              <a:ext cx="3395828" cy="110470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NHA reported to induce HRR deficiency and</a:t>
              </a: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increase susceptibility to PARP inhibition</a:t>
              </a:r>
              <a:r>
                <a:rPr kumimoji="0" lang="en-GB" b="1" i="0" u="none" strike="noStrike" kern="1200" cap="none" spc="0" normalizeH="0" baseline="3000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11</a:t>
              </a:r>
              <a:r>
                <a:rPr kumimoji="0" lang="en-GB" b="0" i="0" u="none" strike="noStrike" kern="1200" cap="none" spc="0" normalizeH="0" baseline="3000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‒13</a:t>
              </a:r>
            </a:p>
          </p:txBody>
        </p:sp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6E08D8A9-156F-4CED-BA44-36457FEADAED}"/>
                </a:ext>
              </a:extLst>
            </p:cNvPr>
            <p:cNvSpPr/>
            <p:nvPr/>
          </p:nvSpPr>
          <p:spPr>
            <a:xfrm>
              <a:off x="4182768" y="4015461"/>
              <a:ext cx="3581276" cy="431361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Combined effect</a:t>
              </a:r>
            </a:p>
          </p:txBody>
        </p:sp>
        <p:cxnSp>
          <p:nvCxnSpPr>
            <p:cNvPr id="11" name="Straight Arrow Connector 10">
              <a:extLst>
                <a:ext uri="{FF2B5EF4-FFF2-40B4-BE49-F238E27FC236}">
                  <a16:creationId xmlns:a16="http://schemas.microsoft.com/office/drawing/2014/main" id="{BFEE0912-C2F1-45D3-8655-BB8A4EB72F71}"/>
                </a:ext>
              </a:extLst>
            </p:cNvPr>
            <p:cNvCxnSpPr>
              <a:cxnSpLocks/>
              <a:stCxn id="10" idx="2"/>
              <a:endCxn id="22" idx="0"/>
            </p:cNvCxnSpPr>
            <p:nvPr/>
          </p:nvCxnSpPr>
          <p:spPr>
            <a:xfrm flipH="1">
              <a:off x="5973405" y="4446822"/>
              <a:ext cx="1" cy="2858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or: Elbow 11">
              <a:extLst>
                <a:ext uri="{FF2B5EF4-FFF2-40B4-BE49-F238E27FC236}">
                  <a16:creationId xmlns:a16="http://schemas.microsoft.com/office/drawing/2014/main" id="{4D898AC8-7A78-4278-B56D-1DC07B990660}"/>
                </a:ext>
              </a:extLst>
            </p:cNvPr>
            <p:cNvCxnSpPr>
              <a:cxnSpLocks/>
              <a:stCxn id="20" idx="2"/>
              <a:endCxn id="10" idx="0"/>
            </p:cNvCxnSpPr>
            <p:nvPr/>
          </p:nvCxnSpPr>
          <p:spPr>
            <a:xfrm rot="16200000" flipH="1">
              <a:off x="4834806" y="2876861"/>
              <a:ext cx="453776" cy="1823424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or: Elbow 12">
              <a:extLst>
                <a:ext uri="{FF2B5EF4-FFF2-40B4-BE49-F238E27FC236}">
                  <a16:creationId xmlns:a16="http://schemas.microsoft.com/office/drawing/2014/main" id="{9CA14EEC-4FE3-4AAF-8C0C-9AC839385311}"/>
                </a:ext>
              </a:extLst>
            </p:cNvPr>
            <p:cNvCxnSpPr>
              <a:cxnSpLocks/>
              <a:stCxn id="9" idx="2"/>
              <a:endCxn id="10" idx="0"/>
            </p:cNvCxnSpPr>
            <p:nvPr/>
          </p:nvCxnSpPr>
          <p:spPr>
            <a:xfrm rot="5400000">
              <a:off x="6614360" y="2915785"/>
              <a:ext cx="458722" cy="174063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A1146DCE-34C9-4F09-A7A3-96930AF730C1}"/>
                </a:ext>
              </a:extLst>
            </p:cNvPr>
            <p:cNvSpPr/>
            <p:nvPr/>
          </p:nvSpPr>
          <p:spPr>
            <a:xfrm>
              <a:off x="4182767" y="1237232"/>
              <a:ext cx="3581277" cy="60504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lIns="45720" rIns="45720"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Olaparib + NHA</a:t>
              </a:r>
              <a:r>
                <a:rPr kumimoji="0" lang="en-GB" b="1" i="0" u="none" strike="noStrike" kern="1200" cap="none" spc="0" normalizeH="0" baseline="30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10–13</a:t>
              </a:r>
            </a:p>
          </p:txBody>
        </p:sp>
        <p:cxnSp>
          <p:nvCxnSpPr>
            <p:cNvPr id="17" name="Connector: Elbow 16">
              <a:extLst>
                <a:ext uri="{FF2B5EF4-FFF2-40B4-BE49-F238E27FC236}">
                  <a16:creationId xmlns:a16="http://schemas.microsoft.com/office/drawing/2014/main" id="{A18AA865-55D7-4151-9B46-C3A764541853}"/>
                </a:ext>
              </a:extLst>
            </p:cNvPr>
            <p:cNvCxnSpPr>
              <a:cxnSpLocks/>
              <a:stCxn id="16" idx="2"/>
              <a:endCxn id="20" idx="0"/>
            </p:cNvCxnSpPr>
            <p:nvPr/>
          </p:nvCxnSpPr>
          <p:spPr>
            <a:xfrm rot="5400000">
              <a:off x="4754340" y="1237915"/>
              <a:ext cx="614708" cy="1823424"/>
            </a:xfrm>
            <a:prstGeom prst="bentConnector3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or: Elbow 17">
              <a:extLst>
                <a:ext uri="{FF2B5EF4-FFF2-40B4-BE49-F238E27FC236}">
                  <a16:creationId xmlns:a16="http://schemas.microsoft.com/office/drawing/2014/main" id="{7C9D96A2-2D75-4149-880B-828E42C7E05F}"/>
                </a:ext>
              </a:extLst>
            </p:cNvPr>
            <p:cNvCxnSpPr>
              <a:cxnSpLocks/>
              <a:stCxn id="16" idx="2"/>
              <a:endCxn id="9" idx="0"/>
            </p:cNvCxnSpPr>
            <p:nvPr/>
          </p:nvCxnSpPr>
          <p:spPr>
            <a:xfrm rot="16200000" flipH="1">
              <a:off x="6538840" y="1276839"/>
              <a:ext cx="609762" cy="1740630"/>
            </a:xfrm>
            <a:prstGeom prst="bentConnector3">
              <a:avLst>
                <a:gd name="adj1" fmla="val 50000"/>
              </a:avLst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CEADBBC8-0E7B-4890-B5DE-4A9F68C9E87A}"/>
                </a:ext>
              </a:extLst>
            </p:cNvPr>
            <p:cNvSpPr/>
            <p:nvPr/>
          </p:nvSpPr>
          <p:spPr>
            <a:xfrm>
              <a:off x="2359343" y="2456981"/>
              <a:ext cx="3581277" cy="1104704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PARP inhibition reported to increase activity of NHA </a:t>
              </a: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via </a:t>
              </a:r>
              <a:b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</a:br>
              <a:r>
                <a:rPr kumimoji="0" lang="en-GB" b="0" i="0" u="none" strike="noStrike" kern="1200" cap="none" spc="0" normalizeH="0" baseline="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AR-dependent transcription</a:t>
              </a:r>
              <a:r>
                <a:rPr kumimoji="0" lang="en-GB" b="0" i="0" u="none" strike="noStrike" kern="1200" cap="none" spc="0" normalizeH="0" baseline="30000" noProof="0" dirty="0">
                  <a:ln>
                    <a:noFill/>
                  </a:ln>
                  <a:solidFill>
                    <a:srgbClr val="3F4444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10,11</a:t>
              </a: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C85C834-9791-49EB-AC3F-BBBFD938E8CF}"/>
                </a:ext>
              </a:extLst>
            </p:cNvPr>
            <p:cNvSpPr/>
            <p:nvPr/>
          </p:nvSpPr>
          <p:spPr>
            <a:xfrm>
              <a:off x="4182767" y="4732694"/>
              <a:ext cx="3581276" cy="657060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Anti-tumor activity in HRRm and non-HRRm prostate cancer</a:t>
              </a:r>
              <a:r>
                <a:rPr kumimoji="0" lang="en-GB" b="1" i="0" u="none" strike="noStrike" kern="1200" cap="none" spc="0" normalizeH="0" baseline="3000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10–13</a:t>
              </a:r>
            </a:p>
          </p:txBody>
        </p:sp>
      </p:grpSp>
      <p:sp>
        <p:nvSpPr>
          <p:cNvPr id="19" name="Footer Placeholder 3">
            <a:extLst>
              <a:ext uri="{FF2B5EF4-FFF2-40B4-BE49-F238E27FC236}">
                <a16:creationId xmlns:a16="http://schemas.microsoft.com/office/drawing/2014/main" id="{26AD7E5B-ACA0-304A-9776-F5E403AC6DB4}"/>
              </a:ext>
            </a:extLst>
          </p:cNvPr>
          <p:cNvSpPr txBox="1">
            <a:spLocks/>
          </p:cNvSpPr>
          <p:nvPr/>
        </p:nvSpPr>
        <p:spPr>
          <a:xfrm>
            <a:off x="471947" y="6267811"/>
            <a:ext cx="100584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en-US"/>
            </a:defPPr>
            <a:lvl1pPr lvl="0" defTabSz="914332">
              <a:defRPr kumimoji="0" sz="800" b="0" i="0" u="none" strike="noStrike" cap="none" spc="0" normalizeH="0" baseline="0">
                <a:ln>
                  <a:noFill/>
                </a:ln>
                <a:effectLst/>
                <a:uLnTx/>
                <a:uFillTx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r>
              <a:rPr lang="en-GB" dirty="0"/>
              <a:t>1. Mateo J, et al. </a:t>
            </a:r>
            <a:r>
              <a:rPr lang="en-GB" i="1" dirty="0"/>
              <a:t>N Engl J Med </a:t>
            </a:r>
            <a:r>
              <a:rPr lang="en-GB" dirty="0"/>
              <a:t>2015;373:1697–1708; 2. Schiewer MJ, et al </a:t>
            </a:r>
            <a:r>
              <a:rPr lang="en-GB" i="1" dirty="0"/>
              <a:t>Cancer Discov </a:t>
            </a:r>
            <a:r>
              <a:rPr lang="en-GB" dirty="0"/>
              <a:t>2012;2:1134–1149; 3. Polkinghorn WR, et al. </a:t>
            </a:r>
            <a:r>
              <a:rPr lang="en-GB" i="1" dirty="0"/>
              <a:t>Cancer Discov </a:t>
            </a:r>
            <a:r>
              <a:rPr lang="en-GB" dirty="0"/>
              <a:t>2013;3:1245–1153; 4. Asim M, et al. </a:t>
            </a:r>
            <a:r>
              <a:rPr lang="en-GB" i="1" dirty="0"/>
              <a:t>Nat Commun </a:t>
            </a:r>
            <a:r>
              <a:rPr lang="en-GB" dirty="0"/>
              <a:t>2017;8:374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0FE0CBD-119E-1946-B101-AF4F2466FCFB}"/>
              </a:ext>
            </a:extLst>
          </p:cNvPr>
          <p:cNvSpPr txBox="1">
            <a:spLocks/>
          </p:cNvSpPr>
          <p:nvPr/>
        </p:nvSpPr>
        <p:spPr>
          <a:xfrm>
            <a:off x="471947" y="225064"/>
            <a:ext cx="11287433" cy="893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4000" dirty="0">
                <a:solidFill>
                  <a:schemeClr val="tx1"/>
                </a:solidFill>
              </a:rPr>
              <a:t>Rationale for combining PARP inhibitors and NHAs</a:t>
            </a:r>
          </a:p>
        </p:txBody>
      </p:sp>
    </p:spTree>
    <p:extLst>
      <p:ext uri="{BB962C8B-B14F-4D97-AF65-F5344CB8AC3E}">
        <p14:creationId xmlns:p14="http://schemas.microsoft.com/office/powerpoint/2010/main" val="2199170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8CB07-A7DD-46A6-A7C0-1893BA9E8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1666" y="78105"/>
            <a:ext cx="11376025" cy="1007427"/>
          </a:xfrm>
        </p:spPr>
        <p:txBody>
          <a:bodyPr>
            <a:normAutofit fontScale="90000"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Phase 2 study </a:t>
            </a:r>
            <a:b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Olaparib + abiraterone significantly prolonged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rPFS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vs. placebo + abiraterone in patients irrespective of </a:t>
            </a:r>
            <a:r>
              <a:rPr lang="en-GB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HRRm</a:t>
            </a: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 status</a:t>
            </a:r>
            <a:r>
              <a:rPr lang="en-GB" sz="24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3C3F83F-A1A8-43D3-AF4E-61D6C0CE0D1C}"/>
              </a:ext>
            </a:extLst>
          </p:cNvPr>
          <p:cNvSpPr>
            <a:spLocks noGrp="1"/>
          </p:cNvSpPr>
          <p:nvPr>
            <p:ph type="body" sz="quarter" idx="111"/>
          </p:nvPr>
        </p:nvSpPr>
        <p:spPr/>
        <p:txBody>
          <a:bodyPr/>
          <a:lstStyle/>
          <a:p>
            <a:pPr marL="0" marR="0" lvl="0" indent="-342891" algn="l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*Dashed line and shaded area show HR and 95% CI, respectively, for the intent to treat population</a:t>
            </a:r>
          </a:p>
          <a:p>
            <a:pPr marL="0" marR="0" lvl="0" indent="-342891" algn="l" defTabSz="914377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CI=confidence interval; HR=hazard ratio; HR=hazard ratio;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HRRm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=homologous recombination repair gene mutation;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rPFS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=radiographic progression free survival</a:t>
            </a:r>
          </a:p>
          <a:p>
            <a:pPr marL="0" indent="-342891" defTabSz="914377" fontAlgn="base"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1. Clarke N. et al. </a:t>
            </a:r>
            <a:r>
              <a:rPr kumimoji="0" lang="en-GB" sz="800" b="0" i="1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Lancet Oncol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2018;19(7):975–986; 2. </a:t>
            </a:r>
            <a:r>
              <a:rPr kumimoji="0" lang="en-GB" sz="800" b="0" i="0" u="none" strike="noStrike" kern="0" cap="none" spc="0" normalizeH="0" baseline="0" noProof="0" err="1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Carr</a:t>
            </a:r>
            <a:r>
              <a:rPr kumimoji="0" lang="en-GB" sz="800" b="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TH, et al. </a:t>
            </a:r>
            <a:r>
              <a:rPr lang="en-GB" i="1" kern="0">
                <a:latin typeface="Calibri" panose="020F0502020204030204" pitchFamily="34" charset="0"/>
                <a:cs typeface="Calibri" panose="020F0502020204030204" pitchFamily="34" charset="0"/>
              </a:rPr>
              <a:t>Cancers </a:t>
            </a:r>
            <a:r>
              <a:rPr lang="en-GB" kern="0">
                <a:latin typeface="Calibri" panose="020F0502020204030204" pitchFamily="34" charset="0"/>
                <a:cs typeface="Calibri" panose="020F0502020204030204" pitchFamily="34" charset="0"/>
              </a:rPr>
              <a:t>2021;13(22):5830.</a:t>
            </a:r>
            <a:endParaRPr kumimoji="0" lang="en-GB" sz="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F6F434C1-D2AC-484E-BA74-F129848CC09B}"/>
              </a:ext>
            </a:extLst>
          </p:cNvPr>
          <p:cNvSpPr txBox="1">
            <a:spLocks/>
          </p:cNvSpPr>
          <p:nvPr/>
        </p:nvSpPr>
        <p:spPr>
          <a:xfrm>
            <a:off x="407988" y="1519460"/>
            <a:ext cx="11425996" cy="70127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marL="0" marR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7AB800"/>
              </a:buClr>
              <a:buSzTx/>
              <a:buFontTx/>
              <a:buNone/>
              <a:tabLst/>
              <a:defRPr sz="2000" b="0" i="1" baseline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241294" indent="-239178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4B306A"/>
              </a:buClr>
              <a:buFont typeface="Arial" panose="020B0604020202020204" pitchFamily="34" charset="0"/>
              <a:buNone/>
              <a:defRPr sz="2133" b="0">
                <a:solidFill>
                  <a:schemeClr val="tx1"/>
                </a:solidFill>
                <a:latin typeface="+mn-lt"/>
              </a:defRPr>
            </a:lvl2pPr>
            <a:lvl3pPr marL="673083" indent="-186262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4B306A"/>
              </a:buClr>
              <a:buSzPct val="75000"/>
              <a:buFont typeface="Arial" pitchFamily="34" charset="0"/>
              <a:buChar char="–"/>
              <a:defRPr sz="1867">
                <a:solidFill>
                  <a:schemeClr val="tx1"/>
                </a:solidFill>
                <a:latin typeface="+mn-lt"/>
              </a:defRPr>
            </a:lvl3pPr>
            <a:lvl4pPr marL="954593" indent="-171446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4B306A"/>
              </a:buClr>
              <a:buSzPct val="100000"/>
              <a:buChar char="•"/>
              <a:defRPr sz="1600">
                <a:solidFill>
                  <a:schemeClr val="tx1"/>
                </a:solidFill>
                <a:latin typeface="+mn-lt"/>
              </a:defRPr>
            </a:lvl4pPr>
            <a:lvl5pPr marL="1435064" indent="-17568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7AB800"/>
              </a:buClr>
              <a:buChar char="•"/>
              <a:defRPr sz="1467">
                <a:solidFill>
                  <a:schemeClr val="tx1"/>
                </a:solidFill>
                <a:latin typeface="+mn-lt"/>
              </a:defRPr>
            </a:lvl5pPr>
            <a:lvl6pPr marL="1620798" indent="-176209" algn="l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1467">
                <a:solidFill>
                  <a:schemeClr val="tx1"/>
                </a:solidFill>
                <a:latin typeface="+mn-lt"/>
              </a:defRPr>
            </a:lvl6pPr>
            <a:lvl7pPr marL="2077987" indent="-176209" algn="l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1467">
                <a:solidFill>
                  <a:schemeClr val="tx1"/>
                </a:solidFill>
                <a:latin typeface="+mn-lt"/>
              </a:defRPr>
            </a:lvl7pPr>
            <a:lvl8pPr marL="2535175" indent="-176209" algn="l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1467">
                <a:solidFill>
                  <a:schemeClr val="tx1"/>
                </a:solidFill>
                <a:latin typeface="+mn-lt"/>
              </a:defRPr>
            </a:lvl8pPr>
            <a:lvl9pPr marL="2992364" indent="-176209" algn="l" rtl="0" eaLnBrk="1" fontAlgn="base" hangingPunct="1">
              <a:spcBef>
                <a:spcPct val="0"/>
              </a:spcBef>
              <a:spcAft>
                <a:spcPct val="0"/>
              </a:spcAft>
              <a:buChar char="•"/>
              <a:defRPr sz="1467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400"/>
              </a:spcAft>
              <a:buClr>
                <a:srgbClr val="7AB800"/>
              </a:buClr>
              <a:buSzTx/>
              <a:buFontTx/>
              <a:buNone/>
              <a:tabLst/>
              <a:defRPr/>
            </a:pPr>
            <a:r>
              <a:rPr kumimoji="0" lang="en-GB" sz="1600" b="0" i="1" u="none" strike="noStrike" kern="0" cap="none" spc="0" normalizeH="0" baseline="0" noProof="0">
                <a:ln>
                  <a:noFill/>
                </a:ln>
                <a:solidFill>
                  <a:srgbClr val="3C0F53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A 35% decrease in the risk of disease progression or death was seen in the </a:t>
            </a:r>
            <a:r>
              <a:rPr kumimoji="0" lang="en-GB" sz="1600" b="0" i="1" u="none" strike="noStrike" kern="0" cap="none" spc="0" normalizeH="0" baseline="0" noProof="0" err="1">
                <a:ln>
                  <a:noFill/>
                </a:ln>
                <a:solidFill>
                  <a:srgbClr val="3C0F53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olaparib</a:t>
            </a:r>
            <a:r>
              <a:rPr kumimoji="0" lang="en-GB" sz="1600" b="0" i="1" u="none" strike="noStrike" kern="0" cap="none" spc="0" normalizeH="0" baseline="0" noProof="0">
                <a:ln>
                  <a:noFill/>
                </a:ln>
                <a:solidFill>
                  <a:srgbClr val="3C0F53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 + abiraterone arm</a:t>
            </a:r>
            <a:r>
              <a:rPr kumimoji="0" lang="en-GB" sz="1600" b="0" i="1" u="none" strike="noStrike" kern="0" cap="none" spc="0" normalizeH="0" baseline="30000" noProof="0">
                <a:ln>
                  <a:noFill/>
                </a:ln>
                <a:solidFill>
                  <a:srgbClr val="3C0F53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rPr>
              <a:t>1</a:t>
            </a:r>
            <a:endParaRPr kumimoji="0" lang="en-GB" sz="1600" b="0" i="1" u="none" strike="noStrike" kern="0" cap="none" spc="0" normalizeH="0" baseline="0" noProof="0">
              <a:ln>
                <a:noFill/>
              </a:ln>
              <a:solidFill>
                <a:srgbClr val="3C0F53"/>
              </a:solidFill>
              <a:effectLst/>
              <a:uLnTx/>
              <a:uFillTx/>
              <a:latin typeface="Calibri"/>
              <a:ea typeface="+mn-ea"/>
              <a:cs typeface="Arial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90C2D64-52CC-4999-9FBE-BDC30EA04FB2}"/>
              </a:ext>
            </a:extLst>
          </p:cNvPr>
          <p:cNvGrpSpPr/>
          <p:nvPr/>
        </p:nvGrpSpPr>
        <p:grpSpPr>
          <a:xfrm>
            <a:off x="589309" y="2253136"/>
            <a:ext cx="11880823" cy="3786419"/>
            <a:chOff x="938946" y="2153211"/>
            <a:chExt cx="11032127" cy="3515939"/>
          </a:xfrm>
        </p:grpSpPr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CBFD64D6-624C-465A-9EEF-82D1AAF23739}"/>
                </a:ext>
              </a:extLst>
            </p:cNvPr>
            <p:cNvSpPr/>
            <p:nvPr/>
          </p:nvSpPr>
          <p:spPr>
            <a:xfrm>
              <a:off x="938946" y="2241177"/>
              <a:ext cx="6161570" cy="332548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A4A80C74-407F-4101-B508-5C78D6CC14EC}"/>
                </a:ext>
              </a:extLst>
            </p:cNvPr>
            <p:cNvGrpSpPr/>
            <p:nvPr/>
          </p:nvGrpSpPr>
          <p:grpSpPr>
            <a:xfrm>
              <a:off x="7194550" y="2153211"/>
              <a:ext cx="4776523" cy="3515939"/>
              <a:chOff x="7194550" y="2153211"/>
              <a:chExt cx="4776523" cy="3515939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8EC15BB3-A7C8-47A6-BD99-13D9ADAC505D}"/>
                  </a:ext>
                </a:extLst>
              </p:cNvPr>
              <p:cNvGrpSpPr/>
              <p:nvPr/>
            </p:nvGrpSpPr>
            <p:grpSpPr>
              <a:xfrm>
                <a:off x="7194550" y="2241177"/>
                <a:ext cx="4776523" cy="3427973"/>
                <a:chOff x="7194550" y="1963272"/>
                <a:chExt cx="4776523" cy="3427973"/>
              </a:xfrm>
            </p:grpSpPr>
            <p:sp>
              <p:nvSpPr>
                <p:cNvPr id="18" name="Rectangle 17">
                  <a:extLst>
                    <a:ext uri="{FF2B5EF4-FFF2-40B4-BE49-F238E27FC236}">
                      <a16:creationId xmlns:a16="http://schemas.microsoft.com/office/drawing/2014/main" id="{AD75C47A-0B59-48F0-894E-7A67BC53326C}"/>
                    </a:ext>
                  </a:extLst>
                </p:cNvPr>
                <p:cNvSpPr/>
                <p:nvPr/>
              </p:nvSpPr>
              <p:spPr>
                <a:xfrm>
                  <a:off x="7194550" y="1963272"/>
                  <a:ext cx="3937000" cy="336581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9" name="Rectangle 18">
                  <a:extLst>
                    <a:ext uri="{FF2B5EF4-FFF2-40B4-BE49-F238E27FC236}">
                      <a16:creationId xmlns:a16="http://schemas.microsoft.com/office/drawing/2014/main" id="{E995F3D5-4901-4D42-9E7C-499F459DC8C3}"/>
                    </a:ext>
                  </a:extLst>
                </p:cNvPr>
                <p:cNvSpPr/>
                <p:nvPr/>
              </p:nvSpPr>
              <p:spPr>
                <a:xfrm>
                  <a:off x="9251949" y="2501899"/>
                  <a:ext cx="765175" cy="2349943"/>
                </a:xfrm>
                <a:prstGeom prst="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>
                  <a:solidFill>
                    <a:schemeClr val="accent2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0" name="Oval 19">
                  <a:extLst>
                    <a:ext uri="{FF2B5EF4-FFF2-40B4-BE49-F238E27FC236}">
                      <a16:creationId xmlns:a16="http://schemas.microsoft.com/office/drawing/2014/main" id="{EDBE54E7-97D6-4E81-B80E-6C7AF7A335B2}"/>
                    </a:ext>
                  </a:extLst>
                </p:cNvPr>
                <p:cNvSpPr/>
                <p:nvPr/>
              </p:nvSpPr>
              <p:spPr>
                <a:xfrm>
                  <a:off x="9539289" y="2897981"/>
                  <a:ext cx="85724" cy="83342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1" name="Oval 20">
                  <a:extLst>
                    <a:ext uri="{FF2B5EF4-FFF2-40B4-BE49-F238E27FC236}">
                      <a16:creationId xmlns:a16="http://schemas.microsoft.com/office/drawing/2014/main" id="{EEE22A30-40DF-40F3-8138-4FAEAE2A6F2E}"/>
                    </a:ext>
                  </a:extLst>
                </p:cNvPr>
                <p:cNvSpPr/>
                <p:nvPr/>
              </p:nvSpPr>
              <p:spPr>
                <a:xfrm>
                  <a:off x="9963152" y="3631406"/>
                  <a:ext cx="85723" cy="78582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D3EFEAAA-AA65-454A-95F4-EF4980EB13D5}"/>
                    </a:ext>
                  </a:extLst>
                </p:cNvPr>
                <p:cNvSpPr/>
                <p:nvPr/>
              </p:nvSpPr>
              <p:spPr>
                <a:xfrm>
                  <a:off x="9420226" y="4369593"/>
                  <a:ext cx="83344" cy="78582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cxnSp>
              <p:nvCxnSpPr>
                <p:cNvPr id="23" name="Straight Connector 22">
                  <a:extLst>
                    <a:ext uri="{FF2B5EF4-FFF2-40B4-BE49-F238E27FC236}">
                      <a16:creationId xmlns:a16="http://schemas.microsoft.com/office/drawing/2014/main" id="{310C72F1-5FC9-40B3-AB3C-B64A60D4B5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17744" y="2940844"/>
                  <a:ext cx="193833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23">
                  <a:extLst>
                    <a:ext uri="{FF2B5EF4-FFF2-40B4-BE49-F238E27FC236}">
                      <a16:creationId xmlns:a16="http://schemas.microsoft.com/office/drawing/2014/main" id="{4F853F02-2F8D-4DEF-AA20-92D7BE9C045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61762" y="3674269"/>
                  <a:ext cx="150466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Straight Connector 24">
                  <a:extLst>
                    <a:ext uri="{FF2B5EF4-FFF2-40B4-BE49-F238E27FC236}">
                      <a16:creationId xmlns:a16="http://schemas.microsoft.com/office/drawing/2014/main" id="{FC5E17D6-C62B-4E61-BF2E-49D0802AD7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28387" y="4414044"/>
                  <a:ext cx="106333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" name="Straight Connector 25">
                  <a:extLst>
                    <a:ext uri="{FF2B5EF4-FFF2-40B4-BE49-F238E27FC236}">
                      <a16:creationId xmlns:a16="http://schemas.microsoft.com/office/drawing/2014/main" id="{180BA3B8-2FB5-40F9-AE5B-E0CD55F69B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620919" y="2894806"/>
                  <a:ext cx="0" cy="10239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Straight Connector 26">
                  <a:extLst>
                    <a:ext uri="{FF2B5EF4-FFF2-40B4-BE49-F238E27FC236}">
                      <a16:creationId xmlns:a16="http://schemas.microsoft.com/office/drawing/2014/main" id="{5171A11C-0535-45C4-A24B-B2DF3C2A61C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552907" y="2886075"/>
                  <a:ext cx="0" cy="10239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" name="Straight Connector 27">
                  <a:extLst>
                    <a:ext uri="{FF2B5EF4-FFF2-40B4-BE49-F238E27FC236}">
                      <a16:creationId xmlns:a16="http://schemas.microsoft.com/office/drawing/2014/main" id="{FF479620-BD28-4C27-B47C-7F038B6065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261762" y="3626644"/>
                  <a:ext cx="0" cy="10239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9" name="Straight Connector 28">
                  <a:extLst>
                    <a:ext uri="{FF2B5EF4-FFF2-40B4-BE49-F238E27FC236}">
                      <a16:creationId xmlns:a16="http://schemas.microsoft.com/office/drawing/2014/main" id="{89CE4D5A-E007-4B5F-90FA-B1B95BD8B5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766712" y="3623071"/>
                  <a:ext cx="0" cy="10239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0" name="Straight Connector 29">
                  <a:extLst>
                    <a:ext uri="{FF2B5EF4-FFF2-40B4-BE49-F238E27FC236}">
                      <a16:creationId xmlns:a16="http://schemas.microsoft.com/office/drawing/2014/main" id="{943CA62E-9B4A-4431-ACDE-26FAF3377D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928387" y="4363243"/>
                  <a:ext cx="0" cy="10239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Straight Connector 30">
                  <a:extLst>
                    <a:ext uri="{FF2B5EF4-FFF2-40B4-BE49-F238E27FC236}">
                      <a16:creationId xmlns:a16="http://schemas.microsoft.com/office/drawing/2014/main" id="{42069E8E-BAC5-4510-92E0-E8D1A047E2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991725" y="4363243"/>
                  <a:ext cx="0" cy="102396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>
                  <a:extLst>
                    <a:ext uri="{FF2B5EF4-FFF2-40B4-BE49-F238E27FC236}">
                      <a16:creationId xmlns:a16="http://schemas.microsoft.com/office/drawing/2014/main" id="{E4191C42-1660-4727-945F-2E13DA4EC6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058400" y="2501900"/>
                  <a:ext cx="9525" cy="241935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Straight Connector 32">
                  <a:extLst>
                    <a:ext uri="{FF2B5EF4-FFF2-40B4-BE49-F238E27FC236}">
                      <a16:creationId xmlns:a16="http://schemas.microsoft.com/office/drawing/2014/main" id="{6147561A-D7E5-4095-B3A0-59C30399BC0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316118" y="4857750"/>
                  <a:ext cx="2579688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4" name="Straight Connector 33">
                  <a:extLst>
                    <a:ext uri="{FF2B5EF4-FFF2-40B4-BE49-F238E27FC236}">
                      <a16:creationId xmlns:a16="http://schemas.microsoft.com/office/drawing/2014/main" id="{9156CAF2-A269-428B-825B-6A1EC8F7C2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8712200" y="4857750"/>
                  <a:ext cx="0" cy="635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>
                  <a:extLst>
                    <a:ext uri="{FF2B5EF4-FFF2-40B4-BE49-F238E27FC236}">
                      <a16:creationId xmlns:a16="http://schemas.microsoft.com/office/drawing/2014/main" id="{41A5C7DD-2A31-4B31-877D-17F2295D0E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9385300" y="4857750"/>
                  <a:ext cx="0" cy="635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6" name="Straight Connector 35">
                  <a:extLst>
                    <a:ext uri="{FF2B5EF4-FFF2-40B4-BE49-F238E27FC236}">
                      <a16:creationId xmlns:a16="http://schemas.microsoft.com/office/drawing/2014/main" id="{0FDE785E-5263-47A6-98C3-4D1DA3C29C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0744200" y="4857750"/>
                  <a:ext cx="0" cy="635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9D8169FE-FF37-4998-9A6C-4BDF998D6B57}"/>
                    </a:ext>
                  </a:extLst>
                </p:cNvPr>
                <p:cNvSpPr txBox="1"/>
                <p:nvPr/>
              </p:nvSpPr>
              <p:spPr>
                <a:xfrm>
                  <a:off x="7355256" y="2701328"/>
                  <a:ext cx="1435875" cy="485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 err="1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HRRm</a:t>
                  </a:r>
                  <a:b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</a:b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n=23 (16%)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8DD3C91F-ED2A-4ED1-BCA7-C85DBEEF2B92}"/>
                    </a:ext>
                  </a:extLst>
                </p:cNvPr>
                <p:cNvSpPr txBox="1"/>
                <p:nvPr/>
              </p:nvSpPr>
              <p:spPr>
                <a:xfrm>
                  <a:off x="7355255" y="3344283"/>
                  <a:ext cx="1435875" cy="6858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HRRm partially characterized</a:t>
                  </a:r>
                  <a:b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</a:b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n=46 (32%)</a:t>
                  </a:r>
                </a:p>
              </p:txBody>
            </p:sp>
            <p:sp>
              <p:nvSpPr>
                <p:cNvPr id="39" name="TextBox 38">
                  <a:extLst>
                    <a:ext uri="{FF2B5EF4-FFF2-40B4-BE49-F238E27FC236}">
                      <a16:creationId xmlns:a16="http://schemas.microsoft.com/office/drawing/2014/main" id="{7812B9E5-9CD9-4F72-9A3C-F6439E3657E0}"/>
                    </a:ext>
                  </a:extLst>
                </p:cNvPr>
                <p:cNvSpPr txBox="1"/>
                <p:nvPr/>
              </p:nvSpPr>
              <p:spPr>
                <a:xfrm>
                  <a:off x="7370926" y="4134108"/>
                  <a:ext cx="1435875" cy="4858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Non-</a:t>
                  </a:r>
                  <a:r>
                    <a:rPr kumimoji="0" lang="en-US" sz="1400" b="1" i="0" u="none" strike="noStrike" kern="1200" cap="none" spc="0" normalizeH="0" baseline="0" noProof="0" err="1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HRRm</a:t>
                  </a:r>
                  <a:b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</a:b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n=73 (51%)</a:t>
                  </a:r>
                </a:p>
              </p:txBody>
            </p:sp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97BA0758-FB3E-4AF4-A421-7AD1D1393D64}"/>
                    </a:ext>
                  </a:extLst>
                </p:cNvPr>
                <p:cNvSpPr txBox="1"/>
                <p:nvPr/>
              </p:nvSpPr>
              <p:spPr>
                <a:xfrm>
                  <a:off x="9204660" y="2622612"/>
                  <a:ext cx="1435875" cy="285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0.62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9F8D0F50-1521-4D98-A888-7B16AEB63886}"/>
                    </a:ext>
                  </a:extLst>
                </p:cNvPr>
                <p:cNvSpPr txBox="1"/>
                <p:nvPr/>
              </p:nvSpPr>
              <p:spPr>
                <a:xfrm>
                  <a:off x="9630369" y="3349666"/>
                  <a:ext cx="1435875" cy="285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0.95</a:t>
                  </a:r>
                </a:p>
              </p:txBody>
            </p: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C92D6EB5-2903-4771-898B-A45271A76F9D}"/>
                    </a:ext>
                  </a:extLst>
                </p:cNvPr>
                <p:cNvSpPr txBox="1"/>
                <p:nvPr/>
              </p:nvSpPr>
              <p:spPr>
                <a:xfrm>
                  <a:off x="9171305" y="4085433"/>
                  <a:ext cx="1435875" cy="28579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4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0.54</a:t>
                  </a:r>
                </a:p>
              </p:txBody>
            </p:sp>
            <p:sp>
              <p:nvSpPr>
                <p:cNvPr id="43" name="TextBox 42">
                  <a:extLst>
                    <a:ext uri="{FF2B5EF4-FFF2-40B4-BE49-F238E27FC236}">
                      <a16:creationId xmlns:a16="http://schemas.microsoft.com/office/drawing/2014/main" id="{69F4DE19-BCCC-4825-9136-855F58C68520}"/>
                    </a:ext>
                  </a:extLst>
                </p:cNvPr>
                <p:cNvSpPr txBox="1"/>
                <p:nvPr/>
              </p:nvSpPr>
              <p:spPr>
                <a:xfrm>
                  <a:off x="8492204" y="4875306"/>
                  <a:ext cx="1435875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0.25</a:t>
                  </a:r>
                </a:p>
              </p:txBody>
            </p:sp>
            <p:sp>
              <p:nvSpPr>
                <p:cNvPr id="44" name="TextBox 43">
                  <a:extLst>
                    <a:ext uri="{FF2B5EF4-FFF2-40B4-BE49-F238E27FC236}">
                      <a16:creationId xmlns:a16="http://schemas.microsoft.com/office/drawing/2014/main" id="{E837285B-BF14-4312-8706-017C091D6C01}"/>
                    </a:ext>
                  </a:extLst>
                </p:cNvPr>
                <p:cNvSpPr txBox="1"/>
                <p:nvPr/>
              </p:nvSpPr>
              <p:spPr>
                <a:xfrm>
                  <a:off x="9168479" y="4875306"/>
                  <a:ext cx="1435875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0.50</a:t>
                  </a:r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686E041A-572C-423A-97AB-16A3EB0A9AF6}"/>
                    </a:ext>
                  </a:extLst>
                </p:cNvPr>
                <p:cNvSpPr txBox="1"/>
                <p:nvPr/>
              </p:nvSpPr>
              <p:spPr>
                <a:xfrm>
                  <a:off x="9841578" y="4875306"/>
                  <a:ext cx="1435875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1.00</a:t>
                  </a:r>
                </a:p>
              </p:txBody>
            </p:sp>
            <p:sp>
              <p:nvSpPr>
                <p:cNvPr id="46" name="TextBox 45">
                  <a:extLst>
                    <a:ext uri="{FF2B5EF4-FFF2-40B4-BE49-F238E27FC236}">
                      <a16:creationId xmlns:a16="http://schemas.microsoft.com/office/drawing/2014/main" id="{4CD1EC22-A53A-495E-B4D4-E286CF43D7F4}"/>
                    </a:ext>
                  </a:extLst>
                </p:cNvPr>
                <p:cNvSpPr txBox="1"/>
                <p:nvPr/>
              </p:nvSpPr>
              <p:spPr>
                <a:xfrm>
                  <a:off x="10535198" y="4875306"/>
                  <a:ext cx="1435875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0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2.00</a:t>
                  </a:r>
                </a:p>
              </p:txBody>
            </p:sp>
            <p:sp>
              <p:nvSpPr>
                <p:cNvPr id="47" name="TextBox 46">
                  <a:extLst>
                    <a:ext uri="{FF2B5EF4-FFF2-40B4-BE49-F238E27FC236}">
                      <a16:creationId xmlns:a16="http://schemas.microsoft.com/office/drawing/2014/main" id="{14BA95ED-0166-47AE-8858-3B4CE5F723A8}"/>
                    </a:ext>
                  </a:extLst>
                </p:cNvPr>
                <p:cNvSpPr txBox="1"/>
                <p:nvPr/>
              </p:nvSpPr>
              <p:spPr>
                <a:xfrm>
                  <a:off x="9210141" y="5134033"/>
                  <a:ext cx="1435875" cy="25721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3F4444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HR (95% CI)</a:t>
                  </a:r>
                </a:p>
              </p:txBody>
            </p:sp>
          </p:grp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1E45D066-9BB4-4E6F-9255-2660AD515EBE}"/>
                  </a:ext>
                </a:extLst>
              </p:cNvPr>
              <p:cNvSpPr txBox="1"/>
              <p:nvPr/>
            </p:nvSpPr>
            <p:spPr>
              <a:xfrm>
                <a:off x="7272568" y="2153211"/>
                <a:ext cx="3531710" cy="342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3F44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rPFS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3F44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by </a:t>
                </a:r>
                <a:r>
                  <a:rPr kumimoji="0" lang="en-US" sz="1800" b="1" i="0" u="none" strike="noStrike" kern="1200" cap="none" spc="0" normalizeH="0" baseline="0" noProof="0" err="1">
                    <a:ln>
                      <a:noFill/>
                    </a:ln>
                    <a:solidFill>
                      <a:srgbClr val="3F44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HRRm</a:t>
                </a:r>
                <a:r>
                  <a:rPr kumimoji="0" 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3F44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 subgroup</a:t>
                </a:r>
                <a:r>
                  <a:rPr kumimoji="0" lang="en-US" sz="1800" b="1" i="0" u="none" strike="noStrike" kern="1200" cap="none" spc="0" normalizeH="0" baseline="30000" noProof="0">
                    <a:ln>
                      <a:noFill/>
                    </a:ln>
                    <a:solidFill>
                      <a:srgbClr val="3F4444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2*</a:t>
                </a:r>
              </a:p>
            </p:txBody>
          </p:sp>
        </p:grp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E980D577-352B-4716-BFF4-6B1021EC3977}"/>
                </a:ext>
              </a:extLst>
            </p:cNvPr>
            <p:cNvCxnSpPr>
              <a:cxnSpLocks/>
            </p:cNvCxnSpPr>
            <p:nvPr/>
          </p:nvCxnSpPr>
          <p:spPr>
            <a:xfrm>
              <a:off x="9643989" y="2776724"/>
              <a:ext cx="8187" cy="2360211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Picture 50">
            <a:extLst>
              <a:ext uri="{FF2B5EF4-FFF2-40B4-BE49-F238E27FC236}">
                <a16:creationId xmlns:a16="http://schemas.microsoft.com/office/drawing/2014/main" id="{F261A572-F39C-4096-85FD-3F7DB63F654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8085"/>
          <a:stretch/>
        </p:blipFill>
        <p:spPr>
          <a:xfrm>
            <a:off x="-356984" y="2448081"/>
            <a:ext cx="7280590" cy="362474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C564317-4DE9-467F-A036-DE260B88D437}"/>
              </a:ext>
            </a:extLst>
          </p:cNvPr>
          <p:cNvSpPr/>
          <p:nvPr/>
        </p:nvSpPr>
        <p:spPr>
          <a:xfrm>
            <a:off x="2917845" y="2327954"/>
            <a:ext cx="1941236" cy="3909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93ECC6D-8EEA-40C0-A1FC-C41B0581DB60}"/>
              </a:ext>
            </a:extLst>
          </p:cNvPr>
          <p:cNvSpPr/>
          <p:nvPr/>
        </p:nvSpPr>
        <p:spPr>
          <a:xfrm>
            <a:off x="2629452" y="2545305"/>
            <a:ext cx="2534708" cy="527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0185FCC-3880-4244-9B4F-D6EB0C434D3B}"/>
              </a:ext>
            </a:extLst>
          </p:cNvPr>
          <p:cNvSpPr txBox="1"/>
          <p:nvPr/>
        </p:nvSpPr>
        <p:spPr>
          <a:xfrm>
            <a:off x="566862" y="2110941"/>
            <a:ext cx="3803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Investigator-assessed rPFS</a:t>
            </a:r>
            <a:r>
              <a:rPr kumimoji="0" lang="en-US" sz="1800" b="1" i="0" u="none" strike="noStrike" kern="1200" cap="none" spc="0" normalizeH="0" baseline="30000" noProof="0">
                <a:ln>
                  <a:noFill/>
                </a:ln>
                <a:solidFill>
                  <a:srgbClr val="3F4444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ECAF5B69-040A-45C0-87AB-3DC1F4EF743D}"/>
              </a:ext>
            </a:extLst>
          </p:cNvPr>
          <p:cNvSpPr/>
          <p:nvPr/>
        </p:nvSpPr>
        <p:spPr>
          <a:xfrm>
            <a:off x="3514238" y="2960952"/>
            <a:ext cx="2945021" cy="564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DEC2B1EE-4CE9-454C-B72B-1CC63B5E5C7F}"/>
              </a:ext>
            </a:extLst>
          </p:cNvPr>
          <p:cNvSpPr/>
          <p:nvPr/>
        </p:nvSpPr>
        <p:spPr>
          <a:xfrm>
            <a:off x="104731" y="5812417"/>
            <a:ext cx="969157" cy="2604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56" name="object 3">
            <a:extLst>
              <a:ext uri="{FF2B5EF4-FFF2-40B4-BE49-F238E27FC236}">
                <a16:creationId xmlns:a16="http://schemas.microsoft.com/office/drawing/2014/main" id="{F60E77CD-0E27-41BC-BE12-62330AA78BE4}"/>
              </a:ext>
            </a:extLst>
          </p:cNvPr>
          <p:cNvGraphicFramePr>
            <a:graphicFrameLocks noGrp="1"/>
          </p:cNvGraphicFramePr>
          <p:nvPr/>
        </p:nvGraphicFramePr>
        <p:xfrm>
          <a:off x="3296093" y="2149846"/>
          <a:ext cx="3425155" cy="1544320"/>
        </p:xfrm>
        <a:graphic>
          <a:graphicData uri="http://schemas.openxmlformats.org/drawingml/2006/table">
            <a:tbl>
              <a:tblPr firstRow="1" bandRow="1"/>
              <a:tblGrid>
                <a:gridCol w="12097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0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3703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200">
                        <a:latin typeface="+mn-lt"/>
                        <a:cs typeface="Helvetica"/>
                      </a:endParaRPr>
                    </a:p>
                  </a:txBody>
                  <a:tcPr marL="162560" marR="162560" marT="81280" marB="8128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922655" algn="l"/>
                        </a:tabLst>
                      </a:pPr>
                      <a:r>
                        <a:rPr lang="en-GB" sz="1200">
                          <a:latin typeface="+mn-lt"/>
                        </a:rPr>
                        <a:t>Olaparib + abiraterone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922655" algn="l"/>
                        </a:tabLst>
                      </a:pPr>
                      <a:r>
                        <a:rPr lang="en-GB" sz="1200">
                          <a:latin typeface="+mn-lt"/>
                        </a:rPr>
                        <a:t>(n=71)</a:t>
                      </a:r>
                      <a:endParaRPr sz="1200">
                        <a:latin typeface="+mn-lt"/>
                        <a:cs typeface="Helvetica"/>
                      </a:endParaRPr>
                    </a:p>
                  </a:txBody>
                  <a:tcPr marL="60960" marR="60960" marT="60960" marB="6096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0D3E"/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22655" algn="l"/>
                        </a:tabLst>
                        <a:defRPr/>
                      </a:pPr>
                      <a:r>
                        <a:rPr lang="en-GB" sz="1200">
                          <a:latin typeface="+mn-lt"/>
                        </a:rPr>
                        <a:t>Placebo + abiraterone</a:t>
                      </a: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22655" algn="l"/>
                        </a:tabLst>
                        <a:defRPr/>
                      </a:pPr>
                      <a:r>
                        <a:rPr lang="en-GB" sz="1200">
                          <a:latin typeface="+mn-lt"/>
                        </a:rPr>
                        <a:t> (n=71)</a:t>
                      </a:r>
                      <a:endParaRPr lang="cs-CZ" sz="1200">
                        <a:latin typeface="+mn-lt"/>
                        <a:cs typeface="Helvetica"/>
                      </a:endParaRPr>
                    </a:p>
                  </a:txBody>
                  <a:tcPr marL="60960" marR="60960" marT="60960" marB="6096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938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sz="1200" spc="-5">
                          <a:latin typeface="+mn-lt"/>
                        </a:rPr>
                        <a:t>Events</a:t>
                      </a:r>
                      <a:r>
                        <a:rPr lang="en-GB" sz="1200" spc="-5">
                          <a:latin typeface="+mn-lt"/>
                        </a:rPr>
                        <a:t>, n </a:t>
                      </a:r>
                      <a:r>
                        <a:rPr sz="1200" spc="-5">
                          <a:latin typeface="+mn-lt"/>
                        </a:rPr>
                        <a:t>(%)</a:t>
                      </a:r>
                      <a:endParaRPr sz="1200">
                        <a:latin typeface="+mn-lt"/>
                        <a:cs typeface="Helvetica"/>
                      </a:endParaRPr>
                    </a:p>
                  </a:txBody>
                  <a:tcPr marL="162560" marR="162560" marT="81280" marB="8128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0D3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tabLst>
                          <a:tab pos="923925" algn="l"/>
                        </a:tabLst>
                      </a:pPr>
                      <a:r>
                        <a:rPr lang="en-GB" sz="1200" spc="-5">
                          <a:latin typeface="+mn-lt"/>
                        </a:rPr>
                        <a:t>46 (65%</a:t>
                      </a:r>
                      <a:r>
                        <a:rPr sz="1200" spc="-5">
                          <a:latin typeface="+mn-lt"/>
                        </a:rPr>
                        <a:t>)</a:t>
                      </a:r>
                      <a:endParaRPr sz="1200">
                        <a:latin typeface="+mn-lt"/>
                        <a:cs typeface="Helvetica"/>
                      </a:endParaRPr>
                    </a:p>
                  </a:txBody>
                  <a:tcPr marL="162560" marR="162560" marT="81280" marB="8128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0D3E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923925" algn="l"/>
                        </a:tabLst>
                        <a:defRPr/>
                      </a:pPr>
                      <a:r>
                        <a:rPr lang="en-GB" sz="1200" spc="-5">
                          <a:latin typeface="+mn-lt"/>
                        </a:rPr>
                        <a:t>54 (76%)</a:t>
                      </a:r>
                      <a:endParaRPr lang="mr-IN" sz="1200">
                        <a:latin typeface="+mn-lt"/>
                        <a:cs typeface="Arial"/>
                      </a:endParaRPr>
                    </a:p>
                  </a:txBody>
                  <a:tcPr marL="162560" marR="162560" marT="81280" marB="81280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81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0D3E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494">
                <a:tc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200">
                        <a:latin typeface="+mn-lt"/>
                        <a:cs typeface="Helvetica"/>
                      </a:endParaRPr>
                    </a:p>
                  </a:txBody>
                  <a:tcPr marL="162560" marR="162560" marT="81280" marB="8128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18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377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566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754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5943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131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320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509" algn="l" defTabSz="914377" rtl="0" eaLnBrk="1" latinLnBrk="0" hangingPunct="1">
                        <a:defRPr sz="1867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GB" sz="1200" b="1" spc="-5">
                          <a:latin typeface="+mn-lt"/>
                        </a:rPr>
                        <a:t>HR = </a:t>
                      </a:r>
                      <a:r>
                        <a:rPr sz="1200" b="1" spc="-5">
                          <a:latin typeface="+mn-lt"/>
                        </a:rPr>
                        <a:t>0.</a:t>
                      </a:r>
                      <a:r>
                        <a:rPr lang="en-GB" sz="1200" b="1" spc="-5">
                          <a:latin typeface="+mn-lt"/>
                        </a:rPr>
                        <a:t>65</a:t>
                      </a:r>
                      <a:r>
                        <a:rPr sz="1200" b="1" spc="-5">
                          <a:latin typeface="+mn-lt"/>
                        </a:rPr>
                        <a:t> </a:t>
                      </a:r>
                      <a:endParaRPr lang="en-GB" sz="1200" b="1" spc="-5">
                        <a:latin typeface="+mn-lt"/>
                      </a:endParaRPr>
                    </a:p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r>
                        <a:rPr lang="en-GB" sz="1200" spc="-5">
                          <a:latin typeface="+mn-lt"/>
                        </a:rPr>
                        <a:t>95 % CI </a:t>
                      </a:r>
                      <a:r>
                        <a:rPr sz="1200" spc="-5">
                          <a:latin typeface="+mn-lt"/>
                        </a:rPr>
                        <a:t>(</a:t>
                      </a:r>
                      <a:r>
                        <a:rPr lang="en-GB" sz="1200" spc="-5">
                          <a:latin typeface="+mn-lt"/>
                        </a:rPr>
                        <a:t>0.44–</a:t>
                      </a:r>
                      <a:r>
                        <a:rPr sz="1200" spc="-110">
                          <a:latin typeface="+mn-lt"/>
                        </a:rPr>
                        <a:t> </a:t>
                      </a:r>
                      <a:r>
                        <a:rPr sz="1200" spc="-5">
                          <a:latin typeface="+mn-lt"/>
                        </a:rPr>
                        <a:t>0.</a:t>
                      </a:r>
                      <a:r>
                        <a:rPr lang="en-GB" sz="1200" spc="-5">
                          <a:latin typeface="+mn-lt"/>
                        </a:rPr>
                        <a:t>97</a:t>
                      </a:r>
                      <a:r>
                        <a:rPr sz="1200" spc="-5">
                          <a:latin typeface="+mn-lt"/>
                        </a:rPr>
                        <a:t>)</a:t>
                      </a:r>
                      <a:r>
                        <a:rPr lang="en-GB" sz="1200" b="0" spc="-5">
                          <a:latin typeface="+mn-lt"/>
                        </a:rPr>
                        <a:t> </a:t>
                      </a:r>
                      <a:r>
                        <a:rPr lang="en-GB" sz="1200" b="1" spc="-5">
                          <a:latin typeface="+mn-lt"/>
                        </a:rPr>
                        <a:t>p=0.034</a:t>
                      </a:r>
                      <a:endParaRPr sz="1200" b="1">
                        <a:latin typeface="+mn-lt"/>
                        <a:cs typeface="Helvetica"/>
                      </a:endParaRPr>
                    </a:p>
                  </a:txBody>
                  <a:tcPr marL="162560" marR="162560" marT="81280" marB="8128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0D3E">
                        <a:tint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sz="1000">
                        <a:latin typeface="Helvetica"/>
                        <a:cs typeface="Helvetica"/>
                      </a:endParaRPr>
                    </a:p>
                  </a:txBody>
                  <a:tcPr>
                    <a:lnL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3163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dirty="0" err="1">
                <a:latin typeface="+mn-lt"/>
              </a:rPr>
              <a:t>PROpel</a:t>
            </a:r>
            <a:br>
              <a:rPr lang="en-GB" dirty="0"/>
            </a:br>
            <a:r>
              <a:rPr lang="en-GB" sz="2400" dirty="0">
                <a:solidFill>
                  <a:schemeClr val="accent1"/>
                </a:solidFill>
              </a:rPr>
              <a:t>Randomized, double-blind, placebo-controlled Phase III trial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8A975AD-142E-49AD-A2FF-84B2BDB8D2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0256" y="1605138"/>
            <a:ext cx="10962144" cy="3798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32FBC7FD-3554-4B80-80FF-D434FB3536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333509" y="5699109"/>
            <a:ext cx="7765648" cy="635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F5ED32D-8DD7-484C-84EB-F6959857012F}"/>
              </a:ext>
            </a:extLst>
          </p:cNvPr>
          <p:cNvSpPr txBox="1"/>
          <p:nvPr/>
        </p:nvSpPr>
        <p:spPr>
          <a:xfrm>
            <a:off x="722453" y="5767045"/>
            <a:ext cx="24002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u="sng" dirty="0"/>
              <a:t>Baseline demographics: </a:t>
            </a:r>
            <a:r>
              <a:rPr lang="en-GB" sz="1400" b="1" u="sng" dirty="0" err="1"/>
              <a:t>HRRm</a:t>
            </a:r>
            <a:r>
              <a:rPr lang="en-GB" sz="1400" b="1" u="sng" dirty="0"/>
              <a:t> status</a:t>
            </a:r>
          </a:p>
        </p:txBody>
      </p:sp>
    </p:spTree>
    <p:extLst>
      <p:ext uri="{BB962C8B-B14F-4D97-AF65-F5344CB8AC3E}">
        <p14:creationId xmlns:p14="http://schemas.microsoft.com/office/powerpoint/2010/main" val="2919671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D4C365-4114-1448-9C4E-780A2D7C28D5}"/>
              </a:ext>
            </a:extLst>
          </p:cNvPr>
          <p:cNvSpPr/>
          <p:nvPr/>
        </p:nvSpPr>
        <p:spPr>
          <a:xfrm>
            <a:off x="0" y="1344000"/>
            <a:ext cx="12192000" cy="45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endParaRPr lang="en-US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6FB5BB7-7AA2-784F-A6B2-B9CDE87249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prostate cancer landscape</a:t>
            </a: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9F1C5164-1528-CA42-A9B8-04F29BB10087}"/>
              </a:ext>
            </a:extLst>
          </p:cNvPr>
          <p:cNvGrpSpPr/>
          <p:nvPr/>
        </p:nvGrpSpPr>
        <p:grpSpPr>
          <a:xfrm>
            <a:off x="600762" y="1824000"/>
            <a:ext cx="10990105" cy="3175293"/>
            <a:chOff x="450571" y="1206000"/>
            <a:chExt cx="8242579" cy="2381470"/>
          </a:xfrm>
        </p:grpSpPr>
        <p:sp>
          <p:nvSpPr>
            <p:cNvPr id="25" name="Rounded Rectangle 4">
              <a:extLst>
                <a:ext uri="{FF2B5EF4-FFF2-40B4-BE49-F238E27FC236}">
                  <a16:creationId xmlns:a16="http://schemas.microsoft.com/office/drawing/2014/main" id="{5EA22E7D-B60A-8E47-AD9F-AF3E0F253ACD}"/>
                </a:ext>
              </a:extLst>
            </p:cNvPr>
            <p:cNvSpPr/>
            <p:nvPr/>
          </p:nvSpPr>
          <p:spPr>
            <a:xfrm>
              <a:off x="450571" y="2413370"/>
              <a:ext cx="1660995" cy="588650"/>
            </a:xfrm>
            <a:prstGeom prst="roundRect">
              <a:avLst/>
            </a:prstGeom>
            <a:solidFill>
              <a:srgbClr val="093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200" b="1" dirty="0">
                  <a:solidFill>
                    <a:prstClr val="white"/>
                  </a:solidFill>
                </a:rPr>
                <a:t>Localised or locally advanced prostate cancer</a:t>
              </a:r>
            </a:p>
          </p:txBody>
        </p:sp>
        <p:sp>
          <p:nvSpPr>
            <p:cNvPr id="26" name="Rounded Rectangle 5">
              <a:extLst>
                <a:ext uri="{FF2B5EF4-FFF2-40B4-BE49-F238E27FC236}">
                  <a16:creationId xmlns:a16="http://schemas.microsoft.com/office/drawing/2014/main" id="{FFB89760-7739-CF42-BBC6-3367409E9192}"/>
                </a:ext>
              </a:extLst>
            </p:cNvPr>
            <p:cNvSpPr/>
            <p:nvPr/>
          </p:nvSpPr>
          <p:spPr>
            <a:xfrm>
              <a:off x="2469522" y="2413370"/>
              <a:ext cx="1211974" cy="588650"/>
            </a:xfrm>
            <a:prstGeom prst="roundRect">
              <a:avLst/>
            </a:prstGeom>
            <a:solidFill>
              <a:srgbClr val="093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Biochemical recurrence</a:t>
              </a:r>
            </a:p>
          </p:txBody>
        </p:sp>
        <p:sp>
          <p:nvSpPr>
            <p:cNvPr id="27" name="Rounded Rectangle 6">
              <a:extLst>
                <a:ext uri="{FF2B5EF4-FFF2-40B4-BE49-F238E27FC236}">
                  <a16:creationId xmlns:a16="http://schemas.microsoft.com/office/drawing/2014/main" id="{0CA9C487-12EB-8642-B8F3-B736E892DAF6}"/>
                </a:ext>
              </a:extLst>
            </p:cNvPr>
            <p:cNvSpPr/>
            <p:nvPr/>
          </p:nvSpPr>
          <p:spPr>
            <a:xfrm>
              <a:off x="3940097" y="2997540"/>
              <a:ext cx="1211974" cy="589930"/>
            </a:xfrm>
            <a:prstGeom prst="roundRect">
              <a:avLst/>
            </a:prstGeom>
            <a:solidFill>
              <a:srgbClr val="09357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nmCRPC</a:t>
              </a:r>
            </a:p>
          </p:txBody>
        </p:sp>
        <p:sp>
          <p:nvSpPr>
            <p:cNvPr id="28" name="Rounded Rectangle 7">
              <a:extLst>
                <a:ext uri="{FF2B5EF4-FFF2-40B4-BE49-F238E27FC236}">
                  <a16:creationId xmlns:a16="http://schemas.microsoft.com/office/drawing/2014/main" id="{65301BFA-B130-6A48-8DD9-5DDA229AB080}"/>
                </a:ext>
              </a:extLst>
            </p:cNvPr>
            <p:cNvSpPr/>
            <p:nvPr/>
          </p:nvSpPr>
          <p:spPr>
            <a:xfrm>
              <a:off x="3940097" y="1827920"/>
              <a:ext cx="1211974" cy="58993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Primary progressive </a:t>
              </a:r>
              <a:r>
                <a:rPr lang="en-GB" sz="1467" b="1" dirty="0" err="1">
                  <a:solidFill>
                    <a:prstClr val="white"/>
                  </a:solidFill>
                </a:rPr>
                <a:t>mHSPC</a:t>
              </a:r>
              <a:r>
                <a:rPr lang="en-GB" sz="1467" b="1" dirty="0">
                  <a:solidFill>
                    <a:prstClr val="white"/>
                  </a:solidFill>
                </a:rPr>
                <a:t>/</a:t>
              </a:r>
              <a:r>
                <a:rPr lang="en-GB" sz="1467" b="1" dirty="0" err="1">
                  <a:solidFill>
                    <a:prstClr val="white"/>
                  </a:solidFill>
                </a:rPr>
                <a:t>mCSPC</a:t>
              </a:r>
              <a:endParaRPr lang="en-GB" sz="1467" b="1" dirty="0">
                <a:solidFill>
                  <a:prstClr val="white"/>
                </a:solidFill>
              </a:endParaRPr>
            </a:p>
          </p:txBody>
        </p:sp>
        <p:sp>
          <p:nvSpPr>
            <p:cNvPr id="29" name="Rounded Rectangle 8">
              <a:extLst>
                <a:ext uri="{FF2B5EF4-FFF2-40B4-BE49-F238E27FC236}">
                  <a16:creationId xmlns:a16="http://schemas.microsoft.com/office/drawing/2014/main" id="{A5239856-0505-294D-AF9D-05B3B90C8459}"/>
                </a:ext>
              </a:extLst>
            </p:cNvPr>
            <p:cNvSpPr/>
            <p:nvPr/>
          </p:nvSpPr>
          <p:spPr>
            <a:xfrm>
              <a:off x="3940097" y="1206000"/>
              <a:ext cx="1211974" cy="58993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Newly diagnosed </a:t>
              </a:r>
              <a:r>
                <a:rPr lang="en-GB" sz="1467" b="1" dirty="0" err="1">
                  <a:solidFill>
                    <a:prstClr val="white"/>
                  </a:solidFill>
                </a:rPr>
                <a:t>mHSPC</a:t>
              </a:r>
              <a:r>
                <a:rPr lang="en-GB" sz="1467" b="1" dirty="0">
                  <a:solidFill>
                    <a:prstClr val="white"/>
                  </a:solidFill>
                </a:rPr>
                <a:t>/</a:t>
              </a:r>
              <a:r>
                <a:rPr lang="en-GB" sz="1467" b="1" dirty="0" err="1">
                  <a:solidFill>
                    <a:prstClr val="white"/>
                  </a:solidFill>
                </a:rPr>
                <a:t>mCSPC</a:t>
              </a:r>
              <a:endParaRPr lang="en-GB" sz="1467" b="1" dirty="0">
                <a:solidFill>
                  <a:prstClr val="white"/>
                </a:solidFill>
              </a:endParaRPr>
            </a:p>
          </p:txBody>
        </p:sp>
        <p:sp>
          <p:nvSpPr>
            <p:cNvPr id="30" name="Rounded Rectangle 9">
              <a:extLst>
                <a:ext uri="{FF2B5EF4-FFF2-40B4-BE49-F238E27FC236}">
                  <a16:creationId xmlns:a16="http://schemas.microsoft.com/office/drawing/2014/main" id="{A0D31AAA-9790-1B4E-BFEA-9E8ABF233144}"/>
                </a:ext>
              </a:extLst>
            </p:cNvPr>
            <p:cNvSpPr/>
            <p:nvPr/>
          </p:nvSpPr>
          <p:spPr>
            <a:xfrm>
              <a:off x="5444495" y="2413370"/>
              <a:ext cx="1211974" cy="58865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mCRPC</a:t>
              </a:r>
            </a:p>
          </p:txBody>
        </p:sp>
        <p:sp>
          <p:nvSpPr>
            <p:cNvPr id="31" name="Rounded Rectangle 10">
              <a:extLst>
                <a:ext uri="{FF2B5EF4-FFF2-40B4-BE49-F238E27FC236}">
                  <a16:creationId xmlns:a16="http://schemas.microsoft.com/office/drawing/2014/main" id="{9546AEE6-9D83-1E45-A4D2-BD025F1C0178}"/>
                </a:ext>
              </a:extLst>
            </p:cNvPr>
            <p:cNvSpPr/>
            <p:nvPr/>
          </p:nvSpPr>
          <p:spPr>
            <a:xfrm>
              <a:off x="7022880" y="2413370"/>
              <a:ext cx="1670270" cy="58865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Terminal disease</a:t>
              </a:r>
            </a:p>
            <a:p>
              <a:pPr algn="ctr" defTabSz="1219170">
                <a:defRPr/>
              </a:pPr>
              <a:r>
                <a:rPr lang="en-GB" sz="1467" b="1" dirty="0">
                  <a:solidFill>
                    <a:prstClr val="white"/>
                  </a:solidFill>
                </a:rPr>
                <a:t>(death)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1B56492-AA74-7147-981F-89A6EABCF82E}"/>
                </a:ext>
              </a:extLst>
            </p:cNvPr>
            <p:cNvSpPr txBox="1"/>
            <p:nvPr/>
          </p:nvSpPr>
          <p:spPr>
            <a:xfrm>
              <a:off x="4237437" y="2679167"/>
              <a:ext cx="6172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ADT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D2E73E6F-E764-174B-AC25-77386A8AA6E0}"/>
                </a:ext>
              </a:extLst>
            </p:cNvPr>
            <p:cNvSpPr txBox="1"/>
            <p:nvPr/>
          </p:nvSpPr>
          <p:spPr>
            <a:xfrm>
              <a:off x="3145212" y="3061521"/>
              <a:ext cx="6172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ADT</a:t>
              </a: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430D5B70-CB94-2945-9E22-6E43DDD769A5}"/>
                </a:ext>
              </a:extLst>
            </p:cNvPr>
            <p:cNvSpPr/>
            <p:nvPr/>
          </p:nvSpPr>
          <p:spPr>
            <a:xfrm>
              <a:off x="5256737" y="1942969"/>
              <a:ext cx="1601778" cy="157432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24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ABC2B5A-E07B-3B47-90F6-E64F36EBA8DD}"/>
                </a:ext>
              </a:extLst>
            </p:cNvPr>
            <p:cNvSpPr txBox="1"/>
            <p:nvPr/>
          </p:nvSpPr>
          <p:spPr>
            <a:xfrm>
              <a:off x="5207271" y="1723529"/>
              <a:ext cx="61729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600" dirty="0"/>
                <a:t>ADT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7BB8D574-F71A-C944-96AE-175EC296DA1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127068" y="2707695"/>
              <a:ext cx="342454" cy="0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742A590B-9F6C-FE49-A0B8-641569F9D555}"/>
                </a:ext>
              </a:extLst>
            </p:cNvPr>
            <p:cNvCxnSpPr>
              <a:cxnSpLocks/>
            </p:cNvCxnSpPr>
            <p:nvPr/>
          </p:nvCxnSpPr>
          <p:spPr>
            <a:xfrm>
              <a:off x="3681496" y="2707695"/>
              <a:ext cx="1762999" cy="0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0651A136-3600-3741-9D98-6FDB4514DB1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09714" y="2122885"/>
              <a:ext cx="330383" cy="294326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C21A4BFE-76CC-2C48-B593-A7B633441C78}"/>
                </a:ext>
              </a:extLst>
            </p:cNvPr>
            <p:cNvCxnSpPr>
              <a:cxnSpLocks/>
            </p:cNvCxnSpPr>
            <p:nvPr/>
          </p:nvCxnSpPr>
          <p:spPr>
            <a:xfrm>
              <a:off x="3609714" y="2997539"/>
              <a:ext cx="324041" cy="294326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2AE08CF0-A221-F248-BE9D-4741FBCD65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59908" y="2997539"/>
              <a:ext cx="330383" cy="294326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61">
              <a:extLst>
                <a:ext uri="{FF2B5EF4-FFF2-40B4-BE49-F238E27FC236}">
                  <a16:creationId xmlns:a16="http://schemas.microsoft.com/office/drawing/2014/main" id="{C39208DA-C234-394B-BD0A-09FC611834E9}"/>
                </a:ext>
              </a:extLst>
            </p:cNvPr>
            <p:cNvCxnSpPr>
              <a:cxnSpLocks/>
            </p:cNvCxnSpPr>
            <p:nvPr/>
          </p:nvCxnSpPr>
          <p:spPr>
            <a:xfrm>
              <a:off x="5159908" y="2122885"/>
              <a:ext cx="324041" cy="294326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Elbow Connector 63">
              <a:extLst>
                <a:ext uri="{FF2B5EF4-FFF2-40B4-BE49-F238E27FC236}">
                  <a16:creationId xmlns:a16="http://schemas.microsoft.com/office/drawing/2014/main" id="{674A9C31-8911-DC49-BF88-32A94D840B9F}"/>
                </a:ext>
              </a:extLst>
            </p:cNvPr>
            <p:cNvCxnSpPr>
              <a:cxnSpLocks/>
              <a:stCxn id="29" idx="3"/>
              <a:endCxn id="30" idx="0"/>
            </p:cNvCxnSpPr>
            <p:nvPr/>
          </p:nvCxnSpPr>
          <p:spPr>
            <a:xfrm>
              <a:off x="5152071" y="1500965"/>
              <a:ext cx="898411" cy="912405"/>
            </a:xfrm>
            <a:prstGeom prst="bentConnector2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Arrow Connector 65">
              <a:extLst>
                <a:ext uri="{FF2B5EF4-FFF2-40B4-BE49-F238E27FC236}">
                  <a16:creationId xmlns:a16="http://schemas.microsoft.com/office/drawing/2014/main" id="{65BC0E6B-05AD-DC4D-8EB6-D3FE570FE33E}"/>
                </a:ext>
              </a:extLst>
            </p:cNvPr>
            <p:cNvCxnSpPr>
              <a:cxnSpLocks/>
              <a:stCxn id="30" idx="3"/>
              <a:endCxn id="31" idx="1"/>
            </p:cNvCxnSpPr>
            <p:nvPr/>
          </p:nvCxnSpPr>
          <p:spPr>
            <a:xfrm>
              <a:off x="6656469" y="2707695"/>
              <a:ext cx="366411" cy="0"/>
            </a:xfrm>
            <a:prstGeom prst="straightConnector1">
              <a:avLst/>
            </a:prstGeom>
            <a:ln w="12700">
              <a:solidFill>
                <a:schemeClr val="accent4"/>
              </a:solidFill>
              <a:tailEnd type="triangle" w="med" len="sm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1D48D915-454D-2F4C-9646-F1769FAA48C9}"/>
              </a:ext>
            </a:extLst>
          </p:cNvPr>
          <p:cNvSpPr txBox="1"/>
          <p:nvPr/>
        </p:nvSpPr>
        <p:spPr>
          <a:xfrm>
            <a:off x="1" y="5450953"/>
            <a:ext cx="12192000" cy="480000"/>
          </a:xfrm>
          <a:prstGeom prst="rect">
            <a:avLst/>
          </a:prstGeom>
          <a:solidFill>
            <a:schemeClr val="bg2"/>
          </a:solidFill>
        </p:spPr>
        <p:txBody>
          <a:bodyPr wrap="square" lIns="96000" tIns="96000" rIns="96000" bIns="96000" rtlCol="0" anchor="ctr">
            <a:noAutofit/>
          </a:bodyPr>
          <a:lstStyle/>
          <a:p>
            <a:pPr algn="ctr" defTabSz="914377" fontAlgn="base">
              <a:spcAft>
                <a:spcPts val="600"/>
              </a:spcAft>
              <a:buClr>
                <a:srgbClr val="01A1E0"/>
              </a:buClr>
              <a:buSzPct val="100000"/>
            </a:pPr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Patients who suffer and DIE OF prostate cancer are all </a:t>
            </a:r>
            <a:r>
              <a:rPr lang="en-US" sz="24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mCRPC</a:t>
            </a:r>
            <a:endParaRPr lang="en-US" sz="2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22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3C64499B-1C0E-438E-A4ED-D01A41785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172118" y="2511233"/>
            <a:ext cx="1998181" cy="163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0849A4C-F7CD-4429-BD2B-9EB450FF7A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11958" y="2063692"/>
            <a:ext cx="4447049" cy="260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dirty="0" err="1">
                <a:latin typeface="+mn-lt"/>
              </a:rPr>
              <a:t>PROpel</a:t>
            </a:r>
            <a:br>
              <a:rPr lang="en-GB" dirty="0"/>
            </a:br>
            <a:r>
              <a:rPr lang="en-GB" sz="2400" dirty="0">
                <a:solidFill>
                  <a:schemeClr val="accent1"/>
                </a:solidFill>
              </a:rPr>
              <a:t>Primary endpoint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3ACE5C1-E4AE-4D24-BECE-E738B048B1AA}"/>
              </a:ext>
            </a:extLst>
          </p:cNvPr>
          <p:cNvSpPr txBox="1"/>
          <p:nvPr/>
        </p:nvSpPr>
        <p:spPr>
          <a:xfrm>
            <a:off x="-2223" y="5157193"/>
            <a:ext cx="12192000" cy="5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marL="838179" lvl="1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34% risk reduction for progression or death with </a:t>
            </a:r>
            <a:r>
              <a:rPr lang="en-GB" sz="1600" b="1" dirty="0" err="1">
                <a:solidFill>
                  <a:schemeClr val="bg1"/>
                </a:solidFill>
              </a:rPr>
              <a:t>olaparib</a:t>
            </a:r>
            <a:r>
              <a:rPr lang="en-GB" sz="1600" b="1" dirty="0">
                <a:solidFill>
                  <a:schemeClr val="bg1"/>
                </a:solidFill>
              </a:rPr>
              <a:t> + abiraterone (HR 0.66; 95% CI 0.54–0.81; </a:t>
            </a:r>
            <a:r>
              <a:rPr lang="en-GB" sz="1600" b="1" i="1" dirty="0">
                <a:solidFill>
                  <a:schemeClr val="bg1"/>
                </a:solidFill>
              </a:rPr>
              <a:t>P</a:t>
            </a:r>
            <a:r>
              <a:rPr lang="en-GB" sz="1600" b="1" dirty="0">
                <a:solidFill>
                  <a:schemeClr val="bg1"/>
                </a:solidFill>
              </a:rPr>
              <a:t>&lt;0.0001)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F63B10-757F-468E-A075-9A660565010B}"/>
              </a:ext>
            </a:extLst>
          </p:cNvPr>
          <p:cNvSpPr txBox="1"/>
          <p:nvPr/>
        </p:nvSpPr>
        <p:spPr>
          <a:xfrm>
            <a:off x="1081113" y="1609693"/>
            <a:ext cx="3342966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67" b="1" u="sng" dirty="0" err="1"/>
              <a:t>rPFS</a:t>
            </a:r>
            <a:r>
              <a:rPr lang="en-GB" sz="1867" b="1" u="sng" dirty="0"/>
              <a:t> by investigator assessment</a:t>
            </a: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709A7E5C-85BF-46B9-9B42-EBAB6D1E46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703" y="2407135"/>
            <a:ext cx="3957429" cy="2366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630EC67B-1373-4D79-BC34-441FBEE760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14861" y="2511235"/>
            <a:ext cx="1960708" cy="2021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itle 1">
            <a:extLst>
              <a:ext uri="{FF2B5EF4-FFF2-40B4-BE49-F238E27FC236}">
                <a16:creationId xmlns:a16="http://schemas.microsoft.com/office/drawing/2014/main" id="{2668E40F-D218-4F4F-9FAF-6DDA34B7F4E6}"/>
              </a:ext>
            </a:extLst>
          </p:cNvPr>
          <p:cNvSpPr txBox="1">
            <a:spLocks/>
          </p:cNvSpPr>
          <p:nvPr/>
        </p:nvSpPr>
        <p:spPr>
          <a:xfrm>
            <a:off x="5519937" y="1609695"/>
            <a:ext cx="6413535" cy="3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914331" fontAlgn="base" hangingPunct="0">
              <a:lnSpc>
                <a:spcPct val="112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1400" b="1">
                <a:latin typeface="Arial" charset="0"/>
              </a:defRPr>
            </a:lvl1pPr>
            <a:lvl2pPr marL="863535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2pPr>
            <a:lvl3pPr marL="1295302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3pPr>
            <a:lvl4pPr marL="1727070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4pPr>
            <a:lvl5pPr marL="2158837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5pPr>
            <a:lvl6pPr marL="3073167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6pPr>
            <a:lvl7pPr marL="3987499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7pPr>
            <a:lvl8pPr marL="4901829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8pPr>
            <a:lvl9pPr marL="5816161" indent="-431767" defTabSz="914331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StarSymbol" charset="0"/>
              <a:defRPr sz="8799">
                <a:solidFill>
                  <a:srgbClr val="000000"/>
                </a:solidFill>
                <a:latin typeface="Times New Roman" pitchFamily="16" charset="0"/>
                <a:ea typeface="Lucida Sans Unicode" pitchFamily="32" charset="0"/>
                <a:cs typeface="Lucida Sans Unicode" pitchFamily="32" charset="0"/>
              </a:defRPr>
            </a:lvl9pPr>
          </a:lstStyle>
          <a:p>
            <a:r>
              <a:rPr lang="en-US" sz="1871" u="sng" dirty="0" err="1"/>
              <a:t>rPFS</a:t>
            </a:r>
            <a:r>
              <a:rPr lang="en-US" sz="1871" u="sng" dirty="0"/>
              <a:t> by blinded independent central review</a:t>
            </a:r>
            <a:r>
              <a:rPr lang="en-US" sz="1871" u="sng" baseline="30000" dirty="0"/>
              <a:t>^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359607-C2F4-B347-9D77-206BD288CD6B}"/>
              </a:ext>
            </a:extLst>
          </p:cNvPr>
          <p:cNvSpPr txBox="1"/>
          <p:nvPr/>
        </p:nvSpPr>
        <p:spPr>
          <a:xfrm>
            <a:off x="527381" y="6201879"/>
            <a:ext cx="11055019" cy="215444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algn="just"/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Saad F, et al. Oral presentation at the 2022 ASCO GU Symposium; Feb 17, 2022; Abstract #11</a:t>
            </a:r>
          </a:p>
        </p:txBody>
      </p:sp>
    </p:spTree>
    <p:extLst>
      <p:ext uri="{BB962C8B-B14F-4D97-AF65-F5344CB8AC3E}">
        <p14:creationId xmlns:p14="http://schemas.microsoft.com/office/powerpoint/2010/main" val="26361952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7090" y="14245"/>
            <a:ext cx="10515600" cy="1059450"/>
          </a:xfrm>
        </p:spPr>
        <p:txBody>
          <a:bodyPr>
            <a:normAutofit/>
          </a:bodyPr>
          <a:lstStyle/>
          <a:p>
            <a:r>
              <a:rPr lang="en-GB" sz="3733" b="1" dirty="0" err="1">
                <a:latin typeface="+mn-lt"/>
              </a:rPr>
              <a:t>PROpel</a:t>
            </a:r>
            <a:br>
              <a:rPr lang="en-GB" dirty="0"/>
            </a:br>
            <a:r>
              <a:rPr lang="en-GB" sz="2400" dirty="0" err="1">
                <a:solidFill>
                  <a:schemeClr val="accent1"/>
                </a:solidFill>
              </a:rPr>
              <a:t>rPFS</a:t>
            </a:r>
            <a:r>
              <a:rPr lang="en-GB" sz="2400" dirty="0">
                <a:solidFill>
                  <a:schemeClr val="accent1"/>
                </a:solidFill>
              </a:rPr>
              <a:t> subgroup analysis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9B5FA007-FE18-43E5-9303-5B1CFE0278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92273" y="1098621"/>
            <a:ext cx="9203219" cy="4212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107E82A-4CA8-44EE-B35C-16B1C03E166C}"/>
              </a:ext>
            </a:extLst>
          </p:cNvPr>
          <p:cNvSpPr txBox="1"/>
          <p:nvPr/>
        </p:nvSpPr>
        <p:spPr>
          <a:xfrm>
            <a:off x="-2223" y="5400263"/>
            <a:ext cx="12192000" cy="3840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marL="838179" lvl="1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 err="1">
                <a:solidFill>
                  <a:schemeClr val="bg1"/>
                </a:solidFill>
              </a:rPr>
              <a:t>rPFS</a:t>
            </a:r>
            <a:r>
              <a:rPr lang="en-GB" sz="1600" b="1" dirty="0">
                <a:solidFill>
                  <a:schemeClr val="bg1"/>
                </a:solidFill>
              </a:rPr>
              <a:t> benefit observed across all pre-specified subgroups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0EDAAE0-73F9-CA4E-B340-DF5E0A16FC70}"/>
              </a:ext>
            </a:extLst>
          </p:cNvPr>
          <p:cNvSpPr txBox="1"/>
          <p:nvPr/>
        </p:nvSpPr>
        <p:spPr>
          <a:xfrm>
            <a:off x="527381" y="6201879"/>
            <a:ext cx="11055019" cy="215444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algn="just"/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Saad F, et al. Oral presentation at the 2022 ASCO GU Symposium; Feb 17, 2022; Abstract #11</a:t>
            </a:r>
          </a:p>
        </p:txBody>
      </p:sp>
    </p:spTree>
    <p:extLst>
      <p:ext uri="{BB962C8B-B14F-4D97-AF65-F5344CB8AC3E}">
        <p14:creationId xmlns:p14="http://schemas.microsoft.com/office/powerpoint/2010/main" val="23652147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381" y="72330"/>
            <a:ext cx="10515600" cy="1325563"/>
          </a:xfrm>
        </p:spPr>
        <p:txBody>
          <a:bodyPr>
            <a:normAutofit/>
          </a:bodyPr>
          <a:lstStyle/>
          <a:p>
            <a:r>
              <a:rPr lang="en-GB" sz="3733" b="1" dirty="0" err="1">
                <a:latin typeface="+mn-lt"/>
              </a:rPr>
              <a:t>PROpel</a:t>
            </a:r>
            <a:br>
              <a:rPr lang="en-GB" dirty="0"/>
            </a:br>
            <a:r>
              <a:rPr lang="en-GB" sz="2400" dirty="0">
                <a:solidFill>
                  <a:schemeClr val="accent1"/>
                </a:solidFill>
              </a:rPr>
              <a:t>Key secondary endpoints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7B05C3-D851-4E10-B6BE-E5344E2298A1}"/>
              </a:ext>
            </a:extLst>
          </p:cNvPr>
          <p:cNvSpPr txBox="1"/>
          <p:nvPr/>
        </p:nvSpPr>
        <p:spPr>
          <a:xfrm>
            <a:off x="527381" y="6201879"/>
            <a:ext cx="11055019" cy="215444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algn="just"/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Saad F, et al. Oral presentation at the 2022 ASCO GU Symposium; Feb 17, 2022; Abstract #11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A78CBD-2E08-4F5B-8EB8-A64DA2E19B5A}"/>
              </a:ext>
            </a:extLst>
          </p:cNvPr>
          <p:cNvSpPr txBox="1"/>
          <p:nvPr/>
        </p:nvSpPr>
        <p:spPr>
          <a:xfrm>
            <a:off x="1515862" y="1598239"/>
            <a:ext cx="17155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1219170">
              <a:defRPr/>
            </a:pPr>
            <a:r>
              <a:rPr lang="en-GB" sz="1600" b="1" u="sng" dirty="0">
                <a:solidFill>
                  <a:srgbClr val="000000"/>
                </a:solidFill>
                <a:latin typeface="Arial" panose="020B0604020202020204"/>
              </a:rPr>
              <a:t>Overall survival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64902A0C-671E-40E1-B80F-FF988D2A5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89" y="2042958"/>
            <a:ext cx="4361120" cy="238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455316CE-4461-473A-8124-55C125EB4D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29" t="28711" r="4418" b="33953"/>
          <a:stretch/>
        </p:blipFill>
        <p:spPr bwMode="auto">
          <a:xfrm>
            <a:off x="871187" y="2611375"/>
            <a:ext cx="1736285" cy="1193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278A766-9BF6-4390-B0DD-818889AB37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94"/>
          <a:stretch/>
        </p:blipFill>
        <p:spPr bwMode="auto">
          <a:xfrm>
            <a:off x="4442170" y="2094397"/>
            <a:ext cx="3958087" cy="248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CCC2420-3DD7-47D3-B33F-509C83DA8528}"/>
              </a:ext>
            </a:extLst>
          </p:cNvPr>
          <p:cNvSpPr txBox="1"/>
          <p:nvPr/>
        </p:nvSpPr>
        <p:spPr>
          <a:xfrm>
            <a:off x="4943872" y="1475129"/>
            <a:ext cx="3264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GB" sz="1600" b="1" u="sng" dirty="0">
                <a:solidFill>
                  <a:srgbClr val="000000"/>
                </a:solidFill>
                <a:latin typeface="Arial" panose="020B0604020202020204"/>
              </a:rPr>
              <a:t>Time to first subsequent therapy or death (TFST)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2A80B99-42DB-4937-8A3F-469DB382B414}"/>
              </a:ext>
            </a:extLst>
          </p:cNvPr>
          <p:cNvSpPr txBox="1"/>
          <p:nvPr/>
        </p:nvSpPr>
        <p:spPr>
          <a:xfrm>
            <a:off x="8850216" y="1475129"/>
            <a:ext cx="300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defRPr/>
            </a:pPr>
            <a:r>
              <a:rPr lang="en-GB" sz="1600" b="1" u="sng" dirty="0">
                <a:solidFill>
                  <a:srgbClr val="000000"/>
                </a:solidFill>
                <a:latin typeface="Arial" panose="020B0604020202020204"/>
              </a:rPr>
              <a:t>Time to second progression or death (PFS2)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76FF74-C8D0-42D2-A85F-A2C91C483161}"/>
              </a:ext>
            </a:extLst>
          </p:cNvPr>
          <p:cNvSpPr txBox="1"/>
          <p:nvPr/>
        </p:nvSpPr>
        <p:spPr>
          <a:xfrm>
            <a:off x="-2223" y="5023722"/>
            <a:ext cx="12192000" cy="5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marL="838179" lvl="1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OS data immature, but trend towards improved OS with </a:t>
            </a:r>
            <a:r>
              <a:rPr lang="en-GB" sz="1600" b="1" dirty="0" err="1">
                <a:solidFill>
                  <a:schemeClr val="bg1"/>
                </a:solidFill>
              </a:rPr>
              <a:t>olaparib</a:t>
            </a:r>
            <a:r>
              <a:rPr lang="en-GB" sz="1600" b="1" dirty="0">
                <a:solidFill>
                  <a:schemeClr val="bg1"/>
                </a:solidFill>
              </a:rPr>
              <a:t> + abiraterone</a:t>
            </a:r>
          </a:p>
          <a:p>
            <a:pPr marL="838179" lvl="1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TFST (HR 0.74; 95% CI 0.61–0.90) and PFS2 (HR 0.69; 95% CI 0.51–0.94) supportive of long-term benefits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BF7F0BD-07C8-475D-BFFC-F841768B6E8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52"/>
          <a:stretch/>
        </p:blipFill>
        <p:spPr bwMode="auto">
          <a:xfrm>
            <a:off x="8440896" y="2155675"/>
            <a:ext cx="3570485" cy="2411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57527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dirty="0" err="1">
                <a:latin typeface="+mn-lt"/>
              </a:rPr>
              <a:t>PROpel</a:t>
            </a:r>
            <a:br>
              <a:rPr lang="en-GB" dirty="0"/>
            </a:br>
            <a:r>
              <a:rPr lang="en-GB" sz="2400" dirty="0">
                <a:solidFill>
                  <a:schemeClr val="accent1"/>
                </a:solidFill>
              </a:rPr>
              <a:t>Safety data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7B05C3-D851-4E10-B6BE-E5344E2298A1}"/>
              </a:ext>
            </a:extLst>
          </p:cNvPr>
          <p:cNvSpPr txBox="1"/>
          <p:nvPr/>
        </p:nvSpPr>
        <p:spPr>
          <a:xfrm>
            <a:off x="527381" y="5955658"/>
            <a:ext cx="11055019" cy="461665"/>
          </a:xfrm>
          <a:prstGeom prst="rect">
            <a:avLst/>
          </a:prstGeom>
        </p:spPr>
        <p:txBody>
          <a:bodyPr wrap="square" rtlCol="0" anchor="b">
            <a:spAutoFit/>
          </a:bodyPr>
          <a:lstStyle/>
          <a:p>
            <a:pPr algn="just"/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*Anemia category includes anemia, decreased hemoglobin level, decreased red-cell count, decreased hematocrit level, </a:t>
            </a:r>
            <a:r>
              <a:rPr lang="en-US" sz="800" dirty="0" err="1">
                <a:solidFill>
                  <a:schemeClr val="bg1">
                    <a:lumMod val="50000"/>
                  </a:schemeClr>
                </a:solidFill>
              </a:rPr>
              <a:t>erythropenia</a:t>
            </a:r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, macrocytic anemia, normochromic anemia, normochromic normocytic anemia, and normocytic anemia.</a:t>
            </a:r>
          </a:p>
          <a:p>
            <a:pPr algn="just"/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AE, adverse event; CTCAE, Common Terminology Criteria for Adverse Events v4.03.</a:t>
            </a:r>
          </a:p>
          <a:p>
            <a:pPr algn="just"/>
            <a:r>
              <a:rPr lang="en-US" sz="800" dirty="0">
                <a:solidFill>
                  <a:schemeClr val="bg1">
                    <a:lumMod val="50000"/>
                  </a:schemeClr>
                </a:solidFill>
              </a:rPr>
              <a:t>Saad F, et al. Oral presentation at the 2022 ASCO GU Symposium; Feb 17, 2022; Abstract #11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243617A-90E5-4A7A-88A1-36AAC6568A70}"/>
              </a:ext>
            </a:extLst>
          </p:cNvPr>
          <p:cNvSpPr txBox="1"/>
          <p:nvPr/>
        </p:nvSpPr>
        <p:spPr>
          <a:xfrm>
            <a:off x="-2223" y="5445225"/>
            <a:ext cx="12192000" cy="5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marL="838179" lvl="1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Safety and tolerability profile consistent with the known safety profiles of individual drugs</a:t>
            </a:r>
          </a:p>
          <a:p>
            <a:pPr marL="838179" lvl="1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The most common grade ≥3 AE was </a:t>
            </a:r>
            <a:r>
              <a:rPr lang="en-GB" sz="1600" b="1" dirty="0" err="1">
                <a:solidFill>
                  <a:schemeClr val="bg1"/>
                </a:solidFill>
              </a:rPr>
              <a:t>anemia</a:t>
            </a:r>
            <a:r>
              <a:rPr lang="en-GB" sz="1600" b="1" dirty="0">
                <a:solidFill>
                  <a:schemeClr val="bg1"/>
                </a:solidFill>
              </a:rPr>
              <a:t> (15.1% vs 3.3%)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D2C8DFCD-8FC9-4A40-A817-A859E71B4E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069950" y="1278058"/>
            <a:ext cx="10667971" cy="402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20730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spc="-133" dirty="0">
                <a:solidFill>
                  <a:srgbClr val="000000"/>
                </a:solidFill>
                <a:latin typeface="Arial Black" panose="020B0A04020102020204"/>
              </a:rPr>
              <a:t>MAGNITUDE </a:t>
            </a:r>
            <a:br>
              <a:rPr lang="en-GB" b="1" spc="-133" dirty="0">
                <a:solidFill>
                  <a:srgbClr val="000000"/>
                </a:solidFill>
                <a:latin typeface="Arial Black" panose="020B0A04020102020204"/>
              </a:rPr>
            </a:br>
            <a:r>
              <a:rPr lang="en-GB" sz="2400" b="1" spc="-133" dirty="0">
                <a:solidFill>
                  <a:srgbClr val="0460A9"/>
                </a:solidFill>
                <a:latin typeface="Arial Black" panose="020B0A04020102020204"/>
              </a:rPr>
              <a:t>Randomized, double-blind, placebo-controlled Phase III trial</a:t>
            </a:r>
            <a:endParaRPr lang="en-GB" sz="2667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BB97C0FC-7598-4453-8A68-1DA35BCA87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600" y="1738226"/>
            <a:ext cx="10972800" cy="4138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6B2780C-2200-2A4F-B2E5-63E1BB14437B}"/>
              </a:ext>
            </a:extLst>
          </p:cNvPr>
          <p:cNvCxnSpPr>
            <a:cxnSpLocks/>
          </p:cNvCxnSpPr>
          <p:nvPr/>
        </p:nvCxnSpPr>
        <p:spPr>
          <a:xfrm flipV="1">
            <a:off x="4866468" y="3750590"/>
            <a:ext cx="3440624" cy="164282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71B4D6-CD50-AB46-8534-1B50F39293E5}"/>
              </a:ext>
            </a:extLst>
          </p:cNvPr>
          <p:cNvCxnSpPr>
            <a:cxnSpLocks/>
          </p:cNvCxnSpPr>
          <p:nvPr/>
        </p:nvCxnSpPr>
        <p:spPr>
          <a:xfrm flipH="1" flipV="1">
            <a:off x="4866468" y="3807266"/>
            <a:ext cx="3642102" cy="158614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172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spc="-133" dirty="0">
                <a:solidFill>
                  <a:srgbClr val="000000"/>
                </a:solidFill>
                <a:latin typeface="Arial Black" panose="020B0A04020102020204"/>
              </a:rPr>
              <a:t>MAGNITUDE</a:t>
            </a:r>
            <a:br>
              <a:rPr lang="en-GB" sz="3200" b="1" spc="-133" dirty="0">
                <a:solidFill>
                  <a:srgbClr val="000000"/>
                </a:solidFill>
                <a:latin typeface="Arial Black" panose="020B0A04020102020204"/>
              </a:rPr>
            </a:br>
            <a:r>
              <a:rPr lang="en-GB" sz="2400" b="1" spc="-133" dirty="0">
                <a:solidFill>
                  <a:srgbClr val="0460A9"/>
                </a:solidFill>
                <a:latin typeface="Arial Black" panose="020B0A04020102020204"/>
              </a:rPr>
              <a:t>Primary endpoint: </a:t>
            </a:r>
            <a:r>
              <a:rPr lang="en-GB" sz="2400" b="1" spc="-133" dirty="0" err="1">
                <a:solidFill>
                  <a:srgbClr val="0460A9"/>
                </a:solidFill>
                <a:latin typeface="Arial Black" panose="020B0A04020102020204"/>
              </a:rPr>
              <a:t>rPFS</a:t>
            </a:r>
            <a:r>
              <a:rPr lang="en-GB" sz="2400" b="1" spc="-133" dirty="0">
                <a:solidFill>
                  <a:srgbClr val="0460A9"/>
                </a:solidFill>
                <a:latin typeface="Arial Black" panose="020B0A04020102020204"/>
              </a:rPr>
              <a:t> by central review</a:t>
            </a:r>
            <a:endParaRPr lang="en-GB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ED6EB2EC-21B8-495F-89B9-9B10D102C30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4168" y="1761894"/>
            <a:ext cx="5178637" cy="320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B3BACB8B-9A67-459C-90D1-FB499431DA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23563" y="1761894"/>
            <a:ext cx="5138047" cy="320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7A5C23C-CD50-4202-AB06-DCB2FCFE7C97}"/>
              </a:ext>
            </a:extLst>
          </p:cNvPr>
          <p:cNvSpPr txBox="1"/>
          <p:nvPr/>
        </p:nvSpPr>
        <p:spPr>
          <a:xfrm>
            <a:off x="8028890" y="1430496"/>
            <a:ext cx="144142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67" b="1" u="sng" dirty="0"/>
              <a:t>All HRR BM+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A8D47D-E878-4264-A741-D414AC7FDBAA}"/>
              </a:ext>
            </a:extLst>
          </p:cNvPr>
          <p:cNvSpPr txBox="1"/>
          <p:nvPr/>
        </p:nvSpPr>
        <p:spPr>
          <a:xfrm>
            <a:off x="2291643" y="1430496"/>
            <a:ext cx="199323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67" b="1" i="1" u="sng" dirty="0"/>
              <a:t>BRCA1/2</a:t>
            </a:r>
            <a:r>
              <a:rPr lang="en-GB" sz="1867" b="1" u="sng" dirty="0"/>
              <a:t>-mutated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B644B1-CA33-431F-BC9A-F25F18BA46C8}"/>
              </a:ext>
            </a:extLst>
          </p:cNvPr>
          <p:cNvSpPr txBox="1"/>
          <p:nvPr/>
        </p:nvSpPr>
        <p:spPr>
          <a:xfrm>
            <a:off x="-2223" y="5309320"/>
            <a:ext cx="12192000" cy="5199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marL="228594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47% improvement in </a:t>
            </a:r>
            <a:r>
              <a:rPr lang="en-GB" sz="1600" b="1" dirty="0" err="1">
                <a:solidFill>
                  <a:schemeClr val="bg1"/>
                </a:solidFill>
              </a:rPr>
              <a:t>rPFS</a:t>
            </a:r>
            <a:r>
              <a:rPr lang="en-GB" sz="1600" b="1" dirty="0">
                <a:solidFill>
                  <a:schemeClr val="bg1"/>
                </a:solidFill>
              </a:rPr>
              <a:t> in patients with </a:t>
            </a:r>
            <a:r>
              <a:rPr lang="en-GB" sz="1600" b="1" i="1" dirty="0">
                <a:solidFill>
                  <a:schemeClr val="bg1"/>
                </a:solidFill>
              </a:rPr>
              <a:t>BRCA1/2</a:t>
            </a:r>
            <a:r>
              <a:rPr lang="en-GB" sz="1600" b="1" dirty="0">
                <a:solidFill>
                  <a:schemeClr val="bg1"/>
                </a:solidFill>
              </a:rPr>
              <a:t> alterations (HR 0.53; 95% CI 0.36–0.79; </a:t>
            </a:r>
            <a:r>
              <a:rPr lang="en-GB" sz="1600" b="1" i="1" dirty="0">
                <a:solidFill>
                  <a:schemeClr val="bg1"/>
                </a:solidFill>
              </a:rPr>
              <a:t>P</a:t>
            </a:r>
            <a:r>
              <a:rPr lang="en-GB" sz="1600" b="1" dirty="0">
                <a:solidFill>
                  <a:schemeClr val="bg1"/>
                </a:solidFill>
              </a:rPr>
              <a:t>=0.0014) </a:t>
            </a:r>
          </a:p>
          <a:p>
            <a:pPr marL="228594" indent="-228594" algn="ctr" defTabSz="609585">
              <a:buFont typeface="Wingdings" panose="05000000000000000000" pitchFamily="2" charset="2"/>
              <a:buChar char="§"/>
              <a:defRPr/>
            </a:pPr>
            <a:r>
              <a:rPr lang="en-GB" sz="1600" b="1" dirty="0">
                <a:solidFill>
                  <a:schemeClr val="bg1"/>
                </a:solidFill>
              </a:rPr>
              <a:t> 27% improvement in </a:t>
            </a:r>
            <a:r>
              <a:rPr lang="en-GB" sz="1600" b="1" dirty="0" err="1">
                <a:solidFill>
                  <a:schemeClr val="bg1"/>
                </a:solidFill>
              </a:rPr>
              <a:t>rPFS</a:t>
            </a:r>
            <a:r>
              <a:rPr lang="en-GB" sz="1600" b="1" dirty="0">
                <a:solidFill>
                  <a:schemeClr val="bg1"/>
                </a:solidFill>
              </a:rPr>
              <a:t> across all HRR BM+ patients (HR 0.73; 95% CI 0.56–0.96; </a:t>
            </a:r>
            <a:r>
              <a:rPr lang="en-GB" sz="1600" b="1" i="1" dirty="0">
                <a:solidFill>
                  <a:schemeClr val="bg1"/>
                </a:solidFill>
              </a:rPr>
              <a:t>P</a:t>
            </a:r>
            <a:r>
              <a:rPr lang="en-GB" sz="1600" b="1" dirty="0">
                <a:solidFill>
                  <a:schemeClr val="bg1"/>
                </a:solidFill>
              </a:rPr>
              <a:t>=0.0217)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FB45520-02A0-0D4E-9BA8-6436148AF78F}"/>
              </a:ext>
            </a:extLst>
          </p:cNvPr>
          <p:cNvSpPr txBox="1"/>
          <p:nvPr/>
        </p:nvSpPr>
        <p:spPr>
          <a:xfrm>
            <a:off x="238333" y="6475255"/>
            <a:ext cx="60998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Chi KN, et al. Oral presentation at the 2022 ASCO GU Symposium; Feb 17, 2022; Abstract #12</a:t>
            </a:r>
          </a:p>
        </p:txBody>
      </p:sp>
    </p:spTree>
    <p:extLst>
      <p:ext uri="{BB962C8B-B14F-4D97-AF65-F5344CB8AC3E}">
        <p14:creationId xmlns:p14="http://schemas.microsoft.com/office/powerpoint/2010/main" val="9994830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spc="-133" dirty="0">
                <a:solidFill>
                  <a:srgbClr val="000000"/>
                </a:solidFill>
                <a:latin typeface="Arial Black" panose="020B0A04020102020204"/>
              </a:rPr>
              <a:t>MAGNITUDE </a:t>
            </a:r>
            <a:br>
              <a:rPr lang="en-GB" sz="3200" b="1" spc="-133" dirty="0">
                <a:solidFill>
                  <a:srgbClr val="000000"/>
                </a:solidFill>
                <a:latin typeface="Arial Black" panose="020B0A04020102020204"/>
              </a:rPr>
            </a:br>
            <a:r>
              <a:rPr lang="en-GB" sz="2400" b="1" spc="-133" dirty="0" err="1">
                <a:solidFill>
                  <a:srgbClr val="0460A9"/>
                </a:solidFill>
                <a:latin typeface="Arial Black" panose="020B0A04020102020204"/>
              </a:rPr>
              <a:t>rPFS</a:t>
            </a:r>
            <a:r>
              <a:rPr lang="en-GB" sz="2400" b="1" spc="-133" dirty="0">
                <a:solidFill>
                  <a:srgbClr val="0460A9"/>
                </a:solidFill>
                <a:latin typeface="Arial Black" panose="020B0A04020102020204"/>
              </a:rPr>
              <a:t> subgroup analysis: All HRR BM+</a:t>
            </a:r>
            <a:endParaRPr lang="en-GB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97DCEAE-63BF-4E31-99D1-CC4B93605B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8333" y="1809592"/>
            <a:ext cx="11617291" cy="394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842E8E7-FFDD-D749-BFCE-F3B9CD804E7A}"/>
              </a:ext>
            </a:extLst>
          </p:cNvPr>
          <p:cNvSpPr txBox="1"/>
          <p:nvPr/>
        </p:nvSpPr>
        <p:spPr>
          <a:xfrm>
            <a:off x="238333" y="6475255"/>
            <a:ext cx="609985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Chi KN, et al. Oral presentation at the 2022 ASCO GU Symposium; Feb 17, 2022; Abstract #12</a:t>
            </a:r>
          </a:p>
        </p:txBody>
      </p:sp>
    </p:spTree>
    <p:extLst>
      <p:ext uri="{BB962C8B-B14F-4D97-AF65-F5344CB8AC3E}">
        <p14:creationId xmlns:p14="http://schemas.microsoft.com/office/powerpoint/2010/main" val="30814605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946693-8695-42DC-9A92-7716D897DB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3733" b="1" spc="-133" dirty="0">
                <a:solidFill>
                  <a:srgbClr val="000000"/>
                </a:solidFill>
                <a:latin typeface="Arial Black" panose="020B0A04020102020204"/>
              </a:rPr>
              <a:t>MAGNITUDE </a:t>
            </a:r>
            <a:br>
              <a:rPr lang="en-GB" sz="3200" b="1" spc="-133" dirty="0">
                <a:solidFill>
                  <a:srgbClr val="000000"/>
                </a:solidFill>
                <a:latin typeface="Arial Black" panose="020B0A04020102020204"/>
              </a:rPr>
            </a:br>
            <a:r>
              <a:rPr lang="en-GB" sz="2400" b="1" spc="-133" dirty="0">
                <a:solidFill>
                  <a:srgbClr val="0460A9"/>
                </a:solidFill>
                <a:latin typeface="Arial Black" panose="020B0A04020102020204"/>
              </a:rPr>
              <a:t>Safety data: HRR BM+</a:t>
            </a:r>
            <a:endParaRPr lang="en-GB" sz="32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E204DA-12B6-4C42-8408-10DC89135C7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D618410-99B1-4530-B65A-AB341352365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" t="1017" r="687" b="209"/>
          <a:stretch/>
        </p:blipFill>
        <p:spPr bwMode="auto">
          <a:xfrm>
            <a:off x="330724" y="1412776"/>
            <a:ext cx="11770912" cy="463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56012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3">
            <a:extLst>
              <a:ext uri="{FF2B5EF4-FFF2-40B4-BE49-F238E27FC236}">
                <a16:creationId xmlns:a16="http://schemas.microsoft.com/office/drawing/2014/main" id="{4907A659-2CE2-437E-99FB-0AB2AB321A97}"/>
              </a:ext>
            </a:extLst>
          </p:cNvPr>
          <p:cNvSpPr txBox="1">
            <a:spLocks/>
          </p:cNvSpPr>
          <p:nvPr/>
        </p:nvSpPr>
        <p:spPr>
          <a:xfrm>
            <a:off x="407987" y="404812"/>
            <a:ext cx="11376025" cy="1007427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>
              <a:lnSpc>
                <a:spcPct val="100000"/>
              </a:lnSpc>
              <a:spcBef>
                <a:spcPct val="0"/>
              </a:spcBef>
              <a:buNone/>
              <a:defRPr sz="28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b="1" dirty="0">
                <a:solidFill>
                  <a:schemeClr val="tx1"/>
                </a:solidFill>
              </a:rPr>
              <a:t>Ongoing trials investigating </a:t>
            </a:r>
            <a:r>
              <a:rPr lang="en-US" sz="4000" b="1" dirty="0" err="1">
                <a:solidFill>
                  <a:schemeClr val="tx1"/>
                </a:solidFill>
              </a:rPr>
              <a:t>PARPi</a:t>
            </a:r>
            <a:r>
              <a:rPr lang="en-US" sz="4000" b="1" dirty="0">
                <a:solidFill>
                  <a:schemeClr val="tx1"/>
                </a:solidFill>
              </a:rPr>
              <a:t> in advanced PC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C00AB3-B8E0-478B-8742-727BD8DDFBFB}"/>
              </a:ext>
            </a:extLst>
          </p:cNvPr>
          <p:cNvSpPr txBox="1">
            <a:spLocks/>
          </p:cNvSpPr>
          <p:nvPr/>
        </p:nvSpPr>
        <p:spPr>
          <a:xfrm>
            <a:off x="407988" y="6200774"/>
            <a:ext cx="10536532" cy="65722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sz="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defRPr>
            </a:lvl1pPr>
            <a:lvl2pPr marL="460800" marR="0" indent="-228600" fontAlgn="auto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Arial" panose="020B0604020202020204" pitchFamily="34" charset="0"/>
              <a:buChar char="•"/>
              <a:tabLst/>
              <a:defRPr lang="en-US" sz="2400" dirty="0"/>
            </a:lvl2pPr>
            <a:lvl3pPr marL="691200" indent="-2286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Arial" panose="020B0604020202020204" pitchFamily="34" charset="0"/>
              <a:buChar char="•"/>
              <a:defRPr sz="2000"/>
            </a:lvl3pPr>
            <a:lvl4pPr marL="921600" indent="-2286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Arial" panose="020B0604020202020204" pitchFamily="34" charset="0"/>
              <a:buChar char="•"/>
              <a:defRPr lang="en-US" sz="2000" dirty="0" smtClean="0"/>
            </a:lvl4pPr>
            <a:lvl5pPr marL="1152000" indent="-22860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0000"/>
              <a:buFont typeface="Arial" panose="020B0604020202020204" pitchFamily="34" charset="0"/>
              <a:buChar char="•"/>
              <a:defRPr sz="2000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en-US">
                <a:solidFill>
                  <a:schemeClr val="tx1"/>
                </a:solidFill>
              </a:rPr>
              <a:t>Please see slide notes for references</a:t>
            </a:r>
          </a:p>
          <a:p>
            <a:r>
              <a:rPr lang="en-US">
                <a:solidFill>
                  <a:schemeClr val="tx1"/>
                </a:solidFill>
              </a:rPr>
              <a:t>*As a result of the data from PROfound, olaparib monotherapy was approved for treatment of mCRPC in patients with HRRm (FDA approval) or for patients with mutations in only </a:t>
            </a:r>
            <a:r>
              <a:rPr lang="en-US" i="1">
                <a:solidFill>
                  <a:schemeClr val="tx1"/>
                </a:solidFill>
              </a:rPr>
              <a:t>BRCA1/2</a:t>
            </a:r>
            <a:r>
              <a:rPr lang="en-US">
                <a:solidFill>
                  <a:schemeClr val="tx1"/>
                </a:solidFill>
              </a:rPr>
              <a:t> (EMA approval) after progression on a NHA</a:t>
            </a:r>
            <a:r>
              <a:rPr lang="en-US" baseline="30000">
                <a:solidFill>
                  <a:schemeClr val="tx1"/>
                </a:solidFill>
              </a:rPr>
              <a:t>12,13</a:t>
            </a:r>
            <a:endParaRPr lang="en-US">
              <a:solidFill>
                <a:schemeClr val="tx1"/>
              </a:solidFill>
            </a:endParaRPr>
          </a:p>
          <a:p>
            <a:r>
              <a:rPr lang="en-US" b="1" baseline="30000">
                <a:solidFill>
                  <a:schemeClr val="tx1"/>
                </a:solidFill>
              </a:rPr>
              <a:t>†</a:t>
            </a:r>
            <a:r>
              <a:rPr lang="en-US">
                <a:solidFill>
                  <a:schemeClr val="tx1"/>
                </a:solidFill>
              </a:rPr>
              <a:t>As a result of the data from TRITON2, rucaparib monotherapy was approved by the FDA only for the treatment of mCRPC in patients with a </a:t>
            </a:r>
            <a:r>
              <a:rPr lang="en-US" i="1">
                <a:solidFill>
                  <a:schemeClr val="tx1"/>
                </a:solidFill>
              </a:rPr>
              <a:t>BRCA1/2</a:t>
            </a:r>
            <a:r>
              <a:rPr lang="en-US">
                <a:solidFill>
                  <a:schemeClr val="tx1"/>
                </a:solidFill>
              </a:rPr>
              <a:t>m who have disease progression after treatment with prior AR-directed therapy  and prior taxane</a:t>
            </a:r>
            <a:r>
              <a:rPr lang="en-US" baseline="30000">
                <a:solidFill>
                  <a:schemeClr val="tx1"/>
                </a:solidFill>
              </a:rPr>
              <a:t>14</a:t>
            </a:r>
            <a:endParaRPr lang="en-US">
              <a:solidFill>
                <a:schemeClr val="tx1"/>
              </a:solidFill>
            </a:endParaRPr>
          </a:p>
          <a:p>
            <a:r>
              <a:rPr lang="en-US">
                <a:solidFill>
                  <a:schemeClr val="tx1"/>
                </a:solidFill>
              </a:rPr>
              <a:t>Abi=abiraterone; BCR=biochemical recurrence; enza=enzalutamide; FDA=US Food and Drug Administration; HRRm=homologous recombination repair mutation; mCRPC=metastatic castration-resistant prostate cancer; met=metastasis; mono=monotherapy; mHSPC=metastatic hormone-sensitive prostate cancer; NHA=new hormonal agent; nmCRPC=non-metastatic castration-resistant prostate cancer; P2=Phase II; P3=Phase III.</a:t>
            </a:r>
            <a:endParaRPr lang="en-GB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9E718A3-F84D-4467-B0AE-5530025EFC87}"/>
              </a:ext>
            </a:extLst>
          </p:cNvPr>
          <p:cNvSpPr/>
          <p:nvPr/>
        </p:nvSpPr>
        <p:spPr>
          <a:xfrm>
            <a:off x="4539767" y="3583411"/>
            <a:ext cx="1266010" cy="642567"/>
          </a:xfrm>
          <a:prstGeom prst="rect">
            <a:avLst/>
          </a:prstGeom>
          <a:gradFill flip="none" rotWithShape="1">
            <a:gsLst>
              <a:gs pos="42000">
                <a:srgbClr val="FF0000">
                  <a:alpha val="40000"/>
                </a:srgbClr>
              </a:gs>
              <a:gs pos="100000">
                <a:srgbClr val="FF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spcAft>
                <a:spcPts val="600"/>
              </a:spcAft>
            </a:pPr>
            <a:endParaRPr lang="en-GB" err="1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C14DC24-E987-41A5-8710-7F6DAFCF728B}"/>
              </a:ext>
            </a:extLst>
          </p:cNvPr>
          <p:cNvGrpSpPr/>
          <p:nvPr/>
        </p:nvGrpSpPr>
        <p:grpSpPr>
          <a:xfrm>
            <a:off x="977021" y="3371634"/>
            <a:ext cx="9690241" cy="1654787"/>
            <a:chOff x="1531126" y="3158418"/>
            <a:chExt cx="8888454" cy="1780987"/>
          </a:xfrm>
        </p:grpSpPr>
        <p:sp>
          <p:nvSpPr>
            <p:cNvPr id="6" name="AutoShape 2">
              <a:extLst>
                <a:ext uri="{FF2B5EF4-FFF2-40B4-BE49-F238E27FC236}">
                  <a16:creationId xmlns:a16="http://schemas.microsoft.com/office/drawing/2014/main" id="{06D9DFE4-F416-4CD3-8264-0FE8EAB4C6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8475" y="3158418"/>
              <a:ext cx="7641105" cy="177834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424"/>
                  </a:moveTo>
                  <a:lnTo>
                    <a:pt x="1040" y="21424"/>
                  </a:lnTo>
                  <a:cubicBezTo>
                    <a:pt x="1143" y="21424"/>
                    <a:pt x="1159" y="21600"/>
                    <a:pt x="1294" y="21600"/>
                  </a:cubicBezTo>
                  <a:cubicBezTo>
                    <a:pt x="1430" y="21600"/>
                    <a:pt x="1840" y="21600"/>
                    <a:pt x="1896" y="21600"/>
                  </a:cubicBezTo>
                  <a:cubicBezTo>
                    <a:pt x="1952" y="21600"/>
                    <a:pt x="1992" y="21333"/>
                    <a:pt x="2075" y="21128"/>
                  </a:cubicBezTo>
                  <a:cubicBezTo>
                    <a:pt x="2158" y="20923"/>
                    <a:pt x="2188" y="20849"/>
                    <a:pt x="2260" y="20670"/>
                  </a:cubicBezTo>
                  <a:cubicBezTo>
                    <a:pt x="2332" y="20490"/>
                    <a:pt x="2412" y="20472"/>
                    <a:pt x="2463" y="20346"/>
                  </a:cubicBezTo>
                  <a:cubicBezTo>
                    <a:pt x="2514" y="20220"/>
                    <a:pt x="2564" y="19920"/>
                    <a:pt x="2636" y="19920"/>
                  </a:cubicBezTo>
                  <a:cubicBezTo>
                    <a:pt x="2708" y="19920"/>
                    <a:pt x="2802" y="19832"/>
                    <a:pt x="2886" y="19623"/>
                  </a:cubicBezTo>
                  <a:cubicBezTo>
                    <a:pt x="2971" y="19414"/>
                    <a:pt x="2994" y="19131"/>
                    <a:pt x="3085" y="19131"/>
                  </a:cubicBezTo>
                  <a:cubicBezTo>
                    <a:pt x="3175" y="19131"/>
                    <a:pt x="3256" y="18930"/>
                    <a:pt x="3327" y="18755"/>
                  </a:cubicBezTo>
                  <a:cubicBezTo>
                    <a:pt x="3397" y="18581"/>
                    <a:pt x="3462" y="18598"/>
                    <a:pt x="3519" y="18457"/>
                  </a:cubicBezTo>
                  <a:cubicBezTo>
                    <a:pt x="3576" y="18316"/>
                    <a:pt x="3646" y="18132"/>
                    <a:pt x="3739" y="18132"/>
                  </a:cubicBezTo>
                  <a:cubicBezTo>
                    <a:pt x="3832" y="18132"/>
                    <a:pt x="4080" y="17939"/>
                    <a:pt x="4121" y="17837"/>
                  </a:cubicBezTo>
                  <a:cubicBezTo>
                    <a:pt x="4162" y="17735"/>
                    <a:pt x="4258" y="17586"/>
                    <a:pt x="4313" y="17586"/>
                  </a:cubicBezTo>
                  <a:cubicBezTo>
                    <a:pt x="4368" y="17586"/>
                    <a:pt x="4402" y="17275"/>
                    <a:pt x="4471" y="17217"/>
                  </a:cubicBezTo>
                  <a:cubicBezTo>
                    <a:pt x="4540" y="17159"/>
                    <a:pt x="4622" y="17116"/>
                    <a:pt x="4712" y="16892"/>
                  </a:cubicBezTo>
                  <a:cubicBezTo>
                    <a:pt x="4802" y="16669"/>
                    <a:pt x="5015" y="16490"/>
                    <a:pt x="5073" y="16346"/>
                  </a:cubicBezTo>
                  <a:cubicBezTo>
                    <a:pt x="5131" y="16203"/>
                    <a:pt x="5300" y="15889"/>
                    <a:pt x="5358" y="15889"/>
                  </a:cubicBezTo>
                  <a:cubicBezTo>
                    <a:pt x="5417" y="15889"/>
                    <a:pt x="5554" y="15583"/>
                    <a:pt x="5609" y="15446"/>
                  </a:cubicBezTo>
                  <a:cubicBezTo>
                    <a:pt x="5665" y="15309"/>
                    <a:pt x="5867" y="15033"/>
                    <a:pt x="5939" y="14959"/>
                  </a:cubicBezTo>
                  <a:cubicBezTo>
                    <a:pt x="6012" y="14885"/>
                    <a:pt x="6236" y="14447"/>
                    <a:pt x="6304" y="14280"/>
                  </a:cubicBezTo>
                  <a:cubicBezTo>
                    <a:pt x="6371" y="14113"/>
                    <a:pt x="6483" y="13926"/>
                    <a:pt x="6538" y="13926"/>
                  </a:cubicBezTo>
                  <a:cubicBezTo>
                    <a:pt x="6593" y="13926"/>
                    <a:pt x="6679" y="13716"/>
                    <a:pt x="6713" y="13631"/>
                  </a:cubicBezTo>
                  <a:cubicBezTo>
                    <a:pt x="6747" y="13545"/>
                    <a:pt x="6868" y="13335"/>
                    <a:pt x="6937" y="13335"/>
                  </a:cubicBezTo>
                  <a:cubicBezTo>
                    <a:pt x="7005" y="13335"/>
                    <a:pt x="7181" y="13203"/>
                    <a:pt x="7273" y="13335"/>
                  </a:cubicBezTo>
                  <a:cubicBezTo>
                    <a:pt x="7366" y="13468"/>
                    <a:pt x="7524" y="14162"/>
                    <a:pt x="7524" y="14693"/>
                  </a:cubicBezTo>
                  <a:cubicBezTo>
                    <a:pt x="7524" y="15225"/>
                    <a:pt x="7545" y="17247"/>
                    <a:pt x="7576" y="17822"/>
                  </a:cubicBezTo>
                  <a:cubicBezTo>
                    <a:pt x="7607" y="18398"/>
                    <a:pt x="7738" y="19785"/>
                    <a:pt x="7765" y="20095"/>
                  </a:cubicBezTo>
                  <a:cubicBezTo>
                    <a:pt x="7793" y="20405"/>
                    <a:pt x="7800" y="20833"/>
                    <a:pt x="7848" y="20951"/>
                  </a:cubicBezTo>
                  <a:cubicBezTo>
                    <a:pt x="7895" y="21069"/>
                    <a:pt x="7915" y="21119"/>
                    <a:pt x="7944" y="21191"/>
                  </a:cubicBezTo>
                  <a:cubicBezTo>
                    <a:pt x="7973" y="21262"/>
                    <a:pt x="7989" y="21453"/>
                    <a:pt x="7989" y="21453"/>
                  </a:cubicBezTo>
                  <a:lnTo>
                    <a:pt x="10316" y="21453"/>
                  </a:lnTo>
                  <a:cubicBezTo>
                    <a:pt x="10419" y="21453"/>
                    <a:pt x="10474" y="21217"/>
                    <a:pt x="10598" y="21217"/>
                  </a:cubicBezTo>
                  <a:cubicBezTo>
                    <a:pt x="10722" y="21217"/>
                    <a:pt x="10822" y="21114"/>
                    <a:pt x="10911" y="21114"/>
                  </a:cubicBezTo>
                  <a:cubicBezTo>
                    <a:pt x="11000" y="21114"/>
                    <a:pt x="11037" y="20830"/>
                    <a:pt x="11115" y="20830"/>
                  </a:cubicBezTo>
                  <a:cubicBezTo>
                    <a:pt x="11193" y="20830"/>
                    <a:pt x="11323" y="20682"/>
                    <a:pt x="11375" y="20553"/>
                  </a:cubicBezTo>
                  <a:cubicBezTo>
                    <a:pt x="11427" y="20424"/>
                    <a:pt x="11493" y="20324"/>
                    <a:pt x="11585" y="20095"/>
                  </a:cubicBezTo>
                  <a:cubicBezTo>
                    <a:pt x="11677" y="19866"/>
                    <a:pt x="11736" y="19844"/>
                    <a:pt x="11784" y="19638"/>
                  </a:cubicBezTo>
                  <a:cubicBezTo>
                    <a:pt x="11833" y="19431"/>
                    <a:pt x="11932" y="19261"/>
                    <a:pt x="11974" y="19081"/>
                  </a:cubicBezTo>
                  <a:cubicBezTo>
                    <a:pt x="12015" y="18902"/>
                    <a:pt x="12067" y="18558"/>
                    <a:pt x="12132" y="18398"/>
                  </a:cubicBezTo>
                  <a:cubicBezTo>
                    <a:pt x="12196" y="18238"/>
                    <a:pt x="12269" y="18265"/>
                    <a:pt x="12286" y="18044"/>
                  </a:cubicBezTo>
                  <a:cubicBezTo>
                    <a:pt x="12304" y="17822"/>
                    <a:pt x="12350" y="17746"/>
                    <a:pt x="12372" y="17653"/>
                  </a:cubicBezTo>
                  <a:cubicBezTo>
                    <a:pt x="12394" y="17560"/>
                    <a:pt x="12407" y="17415"/>
                    <a:pt x="12451" y="17306"/>
                  </a:cubicBezTo>
                  <a:cubicBezTo>
                    <a:pt x="12495" y="17196"/>
                    <a:pt x="12530" y="16878"/>
                    <a:pt x="12565" y="16730"/>
                  </a:cubicBezTo>
                  <a:cubicBezTo>
                    <a:pt x="12599" y="16582"/>
                    <a:pt x="12643" y="16579"/>
                    <a:pt x="12672" y="16455"/>
                  </a:cubicBezTo>
                  <a:cubicBezTo>
                    <a:pt x="12701" y="16330"/>
                    <a:pt x="12697" y="16090"/>
                    <a:pt x="12742" y="15898"/>
                  </a:cubicBezTo>
                  <a:cubicBezTo>
                    <a:pt x="12786" y="15707"/>
                    <a:pt x="12831" y="15410"/>
                    <a:pt x="12840" y="15222"/>
                  </a:cubicBezTo>
                  <a:cubicBezTo>
                    <a:pt x="12849" y="15034"/>
                    <a:pt x="12886" y="14766"/>
                    <a:pt x="12924" y="14673"/>
                  </a:cubicBezTo>
                  <a:cubicBezTo>
                    <a:pt x="12961" y="14580"/>
                    <a:pt x="13017" y="14237"/>
                    <a:pt x="13031" y="14064"/>
                  </a:cubicBezTo>
                  <a:cubicBezTo>
                    <a:pt x="13045" y="13891"/>
                    <a:pt x="13115" y="13636"/>
                    <a:pt x="13129" y="13486"/>
                  </a:cubicBezTo>
                  <a:cubicBezTo>
                    <a:pt x="13143" y="13335"/>
                    <a:pt x="13271" y="13001"/>
                    <a:pt x="13306" y="12854"/>
                  </a:cubicBezTo>
                  <a:cubicBezTo>
                    <a:pt x="13340" y="12708"/>
                    <a:pt x="13447" y="12336"/>
                    <a:pt x="13484" y="11922"/>
                  </a:cubicBezTo>
                  <a:cubicBezTo>
                    <a:pt x="13521" y="11509"/>
                    <a:pt x="13608" y="11163"/>
                    <a:pt x="13645" y="10908"/>
                  </a:cubicBezTo>
                  <a:cubicBezTo>
                    <a:pt x="13682" y="10652"/>
                    <a:pt x="13748" y="10269"/>
                    <a:pt x="13789" y="10096"/>
                  </a:cubicBezTo>
                  <a:cubicBezTo>
                    <a:pt x="13829" y="9923"/>
                    <a:pt x="13899" y="9510"/>
                    <a:pt x="13932" y="9367"/>
                  </a:cubicBezTo>
                  <a:cubicBezTo>
                    <a:pt x="13966" y="9224"/>
                    <a:pt x="14053" y="9104"/>
                    <a:pt x="14078" y="8893"/>
                  </a:cubicBezTo>
                  <a:cubicBezTo>
                    <a:pt x="14102" y="8683"/>
                    <a:pt x="14204" y="8202"/>
                    <a:pt x="14244" y="8029"/>
                  </a:cubicBezTo>
                  <a:cubicBezTo>
                    <a:pt x="14284" y="7856"/>
                    <a:pt x="14341" y="7715"/>
                    <a:pt x="14382" y="7613"/>
                  </a:cubicBezTo>
                  <a:cubicBezTo>
                    <a:pt x="14423" y="7511"/>
                    <a:pt x="14433" y="7300"/>
                    <a:pt x="14477" y="7285"/>
                  </a:cubicBezTo>
                  <a:cubicBezTo>
                    <a:pt x="14521" y="7270"/>
                    <a:pt x="14735" y="7192"/>
                    <a:pt x="14802" y="7360"/>
                  </a:cubicBezTo>
                  <a:cubicBezTo>
                    <a:pt x="14870" y="7528"/>
                    <a:pt x="15041" y="8272"/>
                    <a:pt x="15091" y="8397"/>
                  </a:cubicBezTo>
                  <a:cubicBezTo>
                    <a:pt x="15142" y="8523"/>
                    <a:pt x="15217" y="8683"/>
                    <a:pt x="15280" y="8841"/>
                  </a:cubicBezTo>
                  <a:cubicBezTo>
                    <a:pt x="15344" y="8999"/>
                    <a:pt x="15366" y="9132"/>
                    <a:pt x="15436" y="9227"/>
                  </a:cubicBezTo>
                  <a:cubicBezTo>
                    <a:pt x="15506" y="9322"/>
                    <a:pt x="15655" y="9510"/>
                    <a:pt x="15709" y="9510"/>
                  </a:cubicBezTo>
                  <a:cubicBezTo>
                    <a:pt x="15764" y="9510"/>
                    <a:pt x="16105" y="9495"/>
                    <a:pt x="16163" y="9420"/>
                  </a:cubicBezTo>
                  <a:cubicBezTo>
                    <a:pt x="16221" y="9344"/>
                    <a:pt x="16592" y="8570"/>
                    <a:pt x="16683" y="8345"/>
                  </a:cubicBezTo>
                  <a:cubicBezTo>
                    <a:pt x="16774" y="8119"/>
                    <a:pt x="16914" y="7713"/>
                    <a:pt x="16954" y="7541"/>
                  </a:cubicBezTo>
                  <a:cubicBezTo>
                    <a:pt x="16994" y="7368"/>
                    <a:pt x="17104" y="6896"/>
                    <a:pt x="17154" y="6774"/>
                  </a:cubicBezTo>
                  <a:cubicBezTo>
                    <a:pt x="17203" y="6651"/>
                    <a:pt x="17280" y="6458"/>
                    <a:pt x="17313" y="6158"/>
                  </a:cubicBezTo>
                  <a:cubicBezTo>
                    <a:pt x="17346" y="5857"/>
                    <a:pt x="17422" y="5624"/>
                    <a:pt x="17439" y="5414"/>
                  </a:cubicBezTo>
                  <a:cubicBezTo>
                    <a:pt x="17457" y="5203"/>
                    <a:pt x="17486" y="4955"/>
                    <a:pt x="17551" y="4677"/>
                  </a:cubicBezTo>
                  <a:cubicBezTo>
                    <a:pt x="17616" y="4399"/>
                    <a:pt x="17736" y="4175"/>
                    <a:pt x="17777" y="4001"/>
                  </a:cubicBezTo>
                  <a:cubicBezTo>
                    <a:pt x="17817" y="3827"/>
                    <a:pt x="17943" y="3527"/>
                    <a:pt x="18020" y="3429"/>
                  </a:cubicBezTo>
                  <a:cubicBezTo>
                    <a:pt x="18097" y="3332"/>
                    <a:pt x="18281" y="3241"/>
                    <a:pt x="18339" y="3489"/>
                  </a:cubicBezTo>
                  <a:cubicBezTo>
                    <a:pt x="18397" y="3737"/>
                    <a:pt x="18452" y="3929"/>
                    <a:pt x="18491" y="4098"/>
                  </a:cubicBezTo>
                  <a:cubicBezTo>
                    <a:pt x="18531" y="4267"/>
                    <a:pt x="18549" y="4587"/>
                    <a:pt x="18635" y="4692"/>
                  </a:cubicBezTo>
                  <a:cubicBezTo>
                    <a:pt x="18721" y="4797"/>
                    <a:pt x="19418" y="5233"/>
                    <a:pt x="19486" y="5233"/>
                  </a:cubicBezTo>
                  <a:cubicBezTo>
                    <a:pt x="19554" y="5233"/>
                    <a:pt x="19728" y="5198"/>
                    <a:pt x="19796" y="5030"/>
                  </a:cubicBezTo>
                  <a:cubicBezTo>
                    <a:pt x="19863" y="4862"/>
                    <a:pt x="20039" y="4630"/>
                    <a:pt x="20078" y="4534"/>
                  </a:cubicBezTo>
                  <a:cubicBezTo>
                    <a:pt x="20116" y="4438"/>
                    <a:pt x="20137" y="4037"/>
                    <a:pt x="20191" y="3903"/>
                  </a:cubicBezTo>
                  <a:cubicBezTo>
                    <a:pt x="20245" y="3769"/>
                    <a:pt x="20266" y="3433"/>
                    <a:pt x="20312" y="3234"/>
                  </a:cubicBezTo>
                  <a:cubicBezTo>
                    <a:pt x="20374" y="2971"/>
                    <a:pt x="20521" y="2505"/>
                    <a:pt x="20549" y="2227"/>
                  </a:cubicBezTo>
                  <a:cubicBezTo>
                    <a:pt x="20577" y="1949"/>
                    <a:pt x="20565" y="1749"/>
                    <a:pt x="20636" y="1573"/>
                  </a:cubicBezTo>
                  <a:cubicBezTo>
                    <a:pt x="20707" y="1397"/>
                    <a:pt x="20804" y="1009"/>
                    <a:pt x="20857" y="941"/>
                  </a:cubicBezTo>
                  <a:cubicBezTo>
                    <a:pt x="20909" y="874"/>
                    <a:pt x="21053" y="1077"/>
                    <a:pt x="21130" y="1235"/>
                  </a:cubicBezTo>
                  <a:cubicBezTo>
                    <a:pt x="21207" y="1392"/>
                    <a:pt x="21252" y="1410"/>
                    <a:pt x="21314" y="1355"/>
                  </a:cubicBezTo>
                  <a:cubicBezTo>
                    <a:pt x="21424" y="1257"/>
                    <a:pt x="21589" y="331"/>
                    <a:pt x="21600" y="0"/>
                  </a:cubicBezTo>
                </a:path>
              </a:pathLst>
            </a:custGeom>
            <a:noFill/>
            <a:ln w="28575" cap="flat" cmpd="sng">
              <a:solidFill>
                <a:srgbClr val="FFFFFF">
                  <a:lumMod val="5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354"/>
              <a:endParaRPr lang="en-US" kern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7" name="AutoShape 3">
              <a:extLst>
                <a:ext uri="{FF2B5EF4-FFF2-40B4-BE49-F238E27FC236}">
                  <a16:creationId xmlns:a16="http://schemas.microsoft.com/office/drawing/2014/main" id="{ABD74D33-87F3-4BA5-98AF-519A0551B9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1126" y="4658809"/>
              <a:ext cx="1077782" cy="2805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3086"/>
                  </a:moveTo>
                  <a:cubicBezTo>
                    <a:pt x="1766" y="3647"/>
                    <a:pt x="2374" y="2244"/>
                    <a:pt x="3567" y="2244"/>
                  </a:cubicBezTo>
                  <a:cubicBezTo>
                    <a:pt x="4760" y="2244"/>
                    <a:pt x="6878" y="0"/>
                    <a:pt x="7584" y="0"/>
                  </a:cubicBezTo>
                  <a:cubicBezTo>
                    <a:pt x="8290" y="0"/>
                    <a:pt x="9727" y="187"/>
                    <a:pt x="10506" y="4115"/>
                  </a:cubicBezTo>
                  <a:cubicBezTo>
                    <a:pt x="11285" y="8042"/>
                    <a:pt x="11942" y="9538"/>
                    <a:pt x="12064" y="11969"/>
                  </a:cubicBezTo>
                  <a:cubicBezTo>
                    <a:pt x="12186" y="14400"/>
                    <a:pt x="12527" y="21600"/>
                    <a:pt x="12527" y="21600"/>
                  </a:cubicBezTo>
                  <a:lnTo>
                    <a:pt x="21600" y="21600"/>
                  </a:lnTo>
                </a:path>
              </a:pathLst>
            </a:custGeom>
            <a:noFill/>
            <a:ln w="28575" cap="flat" cmpd="sng">
              <a:solidFill>
                <a:srgbClr val="FFFFFF">
                  <a:lumMod val="5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354"/>
              <a:endParaRPr lang="en-US" kern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FABD99BA-4DBE-4D38-BA1E-D66E81DF840A}"/>
              </a:ext>
            </a:extLst>
          </p:cNvPr>
          <p:cNvSpPr/>
          <p:nvPr/>
        </p:nvSpPr>
        <p:spPr>
          <a:xfrm>
            <a:off x="977023" y="5287844"/>
            <a:ext cx="9620853" cy="186261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F0AB00">
                  <a:lumMod val="60000"/>
                  <a:lumOff val="40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 defTabSz="914354"/>
            <a:endParaRPr lang="en-US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42A7B4D-80E0-4FCB-A461-EEA6BCA2B172}"/>
              </a:ext>
            </a:extLst>
          </p:cNvPr>
          <p:cNvSpPr/>
          <p:nvPr/>
        </p:nvSpPr>
        <p:spPr>
          <a:xfrm>
            <a:off x="977023" y="5543400"/>
            <a:ext cx="9620853" cy="186261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68D2DF">
                  <a:lumMod val="60000"/>
                  <a:lumOff val="40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 defTabSz="914354"/>
            <a:endParaRPr lang="en-US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5307EB9-802B-4DC9-B2A8-0EBB4F358C78}"/>
              </a:ext>
            </a:extLst>
          </p:cNvPr>
          <p:cNvSpPr/>
          <p:nvPr/>
        </p:nvSpPr>
        <p:spPr>
          <a:xfrm>
            <a:off x="977023" y="5798954"/>
            <a:ext cx="9620853" cy="186261"/>
          </a:xfrm>
          <a:prstGeom prst="rect">
            <a:avLst/>
          </a:prstGeom>
          <a:gradFill flip="none" rotWithShape="1">
            <a:gsLst>
              <a:gs pos="0">
                <a:srgbClr val="FFFFFF"/>
              </a:gs>
              <a:gs pos="100000">
                <a:srgbClr val="3C1053">
                  <a:lumMod val="50000"/>
                  <a:lumOff val="50000"/>
                </a:srgbClr>
              </a:gs>
            </a:gsLst>
            <a:lin ang="0" scaled="1"/>
            <a:tileRect/>
          </a:gradFill>
          <a:ln w="9525" cap="flat" cmpd="sng" algn="ctr">
            <a:noFill/>
            <a:prstDash val="solid"/>
          </a:ln>
          <a:effectLst>
            <a:outerShdw blurRad="50800" dist="38100" dir="2700000">
              <a:srgbClr val="000000">
                <a:alpha val="43000"/>
              </a:srgbClr>
            </a:outerShdw>
          </a:effectLst>
        </p:spPr>
        <p:txBody>
          <a:bodyPr rtlCol="0" anchor="ctr"/>
          <a:lstStyle/>
          <a:p>
            <a:pPr algn="ctr" defTabSz="914354"/>
            <a:endParaRPr lang="en-US" kern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DE2B11-792D-469A-8E95-14A52EFCDB13}"/>
              </a:ext>
            </a:extLst>
          </p:cNvPr>
          <p:cNvSpPr txBox="1"/>
          <p:nvPr/>
        </p:nvSpPr>
        <p:spPr>
          <a:xfrm>
            <a:off x="977023" y="5081458"/>
            <a:ext cx="9620853" cy="13189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algn="ctr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Time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7467D72-840B-4433-BDF5-D9AF5D31B2DB}"/>
              </a:ext>
            </a:extLst>
          </p:cNvPr>
          <p:cNvSpPr txBox="1"/>
          <p:nvPr/>
        </p:nvSpPr>
        <p:spPr>
          <a:xfrm>
            <a:off x="977023" y="5303148"/>
            <a:ext cx="1416704" cy="188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Non-metastatic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C638508-596E-4E6E-A1F4-4A10058CF578}"/>
              </a:ext>
            </a:extLst>
          </p:cNvPr>
          <p:cNvSpPr txBox="1"/>
          <p:nvPr/>
        </p:nvSpPr>
        <p:spPr>
          <a:xfrm>
            <a:off x="977023" y="5548210"/>
            <a:ext cx="1416704" cy="188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Hormone-sensitive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F8E0E00-07F3-4B3F-9041-87DB48B1649B}"/>
              </a:ext>
            </a:extLst>
          </p:cNvPr>
          <p:cNvSpPr txBox="1"/>
          <p:nvPr/>
        </p:nvSpPr>
        <p:spPr>
          <a:xfrm>
            <a:off x="977023" y="5806521"/>
            <a:ext cx="1416704" cy="188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Asymptomatic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94DD12-0CC7-4891-AFE0-2A8B097BF5C9}"/>
              </a:ext>
            </a:extLst>
          </p:cNvPr>
          <p:cNvSpPr txBox="1"/>
          <p:nvPr/>
        </p:nvSpPr>
        <p:spPr>
          <a:xfrm>
            <a:off x="9124137" y="5303148"/>
            <a:ext cx="1416704" cy="188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algn="r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1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Metastatic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F2BB2A-DDE6-4DC9-A7E9-D02069050BE2}"/>
              </a:ext>
            </a:extLst>
          </p:cNvPr>
          <p:cNvSpPr txBox="1"/>
          <p:nvPr/>
        </p:nvSpPr>
        <p:spPr>
          <a:xfrm>
            <a:off x="9124137" y="5548210"/>
            <a:ext cx="1416704" cy="188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algn="r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1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Castration-resistant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5F8BEF-7E1C-4789-959A-650604EFEE7E}"/>
              </a:ext>
            </a:extLst>
          </p:cNvPr>
          <p:cNvSpPr txBox="1"/>
          <p:nvPr/>
        </p:nvSpPr>
        <p:spPr>
          <a:xfrm>
            <a:off x="9124137" y="5806521"/>
            <a:ext cx="1416704" cy="18892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algn="r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051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Symptomatic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18" name="Line 4">
            <a:extLst>
              <a:ext uri="{FF2B5EF4-FFF2-40B4-BE49-F238E27FC236}">
                <a16:creationId xmlns:a16="http://schemas.microsoft.com/office/drawing/2014/main" id="{48D1513D-6D2D-414E-8F7B-2280EA6A83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97330" y="5009884"/>
            <a:ext cx="125603" cy="107048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354"/>
            <a:endParaRPr lang="en-US" ker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Line 5">
            <a:extLst>
              <a:ext uri="{FF2B5EF4-FFF2-40B4-BE49-F238E27FC236}">
                <a16:creationId xmlns:a16="http://schemas.microsoft.com/office/drawing/2014/main" id="{C756B459-A494-4FA4-A827-31C92D8E907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12804" y="5009884"/>
            <a:ext cx="125603" cy="107048"/>
          </a:xfrm>
          <a:prstGeom prst="line">
            <a:avLst/>
          </a:pr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354"/>
            <a:endParaRPr lang="en-US" ker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19A7659-BEDB-49DB-A03E-062CB8EE2B10}"/>
              </a:ext>
            </a:extLst>
          </p:cNvPr>
          <p:cNvSpPr txBox="1"/>
          <p:nvPr/>
        </p:nvSpPr>
        <p:spPr>
          <a:xfrm rot="16200000">
            <a:off x="-595963" y="3579459"/>
            <a:ext cx="2698823" cy="2369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en-US"/>
            </a:defPPr>
            <a:lvl1pPr marR="0" lvl="0" indent="0" algn="ctr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Prostate Specific Antigen</a:t>
            </a:r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28C064B4-C6BF-4014-AE7A-836599C8901F}"/>
              </a:ext>
            </a:extLst>
          </p:cNvPr>
          <p:cNvGrpSpPr/>
          <p:nvPr/>
        </p:nvGrpSpPr>
        <p:grpSpPr>
          <a:xfrm>
            <a:off x="2660073" y="1223704"/>
            <a:ext cx="7228095" cy="3813072"/>
            <a:chOff x="2306189" y="2057264"/>
            <a:chExt cx="4972523" cy="2893289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10912040-2F79-4E20-B1F3-C28D58A58E10}"/>
                </a:ext>
              </a:extLst>
            </p:cNvPr>
            <p:cNvCxnSpPr/>
            <p:nvPr/>
          </p:nvCxnSpPr>
          <p:spPr>
            <a:xfrm flipV="1">
              <a:off x="2306189" y="2057264"/>
              <a:ext cx="0" cy="2893289"/>
            </a:xfrm>
            <a:prstGeom prst="line">
              <a:avLst/>
            </a:prstGeom>
            <a:noFill/>
            <a:ln w="9525" cap="flat" cmpd="sng" algn="ctr">
              <a:solidFill>
                <a:srgbClr val="A6A6A6"/>
              </a:solidFill>
              <a:prstDash val="sysDash"/>
            </a:ln>
            <a:effectLst/>
          </p:spPr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C69266C2-219A-44AE-884C-9C16AF4C7C15}"/>
                </a:ext>
              </a:extLst>
            </p:cNvPr>
            <p:cNvCxnSpPr/>
            <p:nvPr/>
          </p:nvCxnSpPr>
          <p:spPr>
            <a:xfrm flipV="1">
              <a:off x="3373986" y="2057264"/>
              <a:ext cx="0" cy="2893289"/>
            </a:xfrm>
            <a:prstGeom prst="line">
              <a:avLst/>
            </a:prstGeom>
            <a:noFill/>
            <a:ln w="9525" cap="flat" cmpd="sng" algn="ctr">
              <a:solidFill>
                <a:srgbClr val="A6A6A6"/>
              </a:solidFill>
              <a:prstDash val="sysDash"/>
            </a:ln>
            <a:effectLst/>
          </p:spPr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201CEDEA-D9AD-4B8C-83FD-D21EDAAF6D81}"/>
                </a:ext>
              </a:extLst>
            </p:cNvPr>
            <p:cNvCxnSpPr/>
            <p:nvPr/>
          </p:nvCxnSpPr>
          <p:spPr>
            <a:xfrm flipV="1">
              <a:off x="4801928" y="2057264"/>
              <a:ext cx="0" cy="2893289"/>
            </a:xfrm>
            <a:prstGeom prst="line">
              <a:avLst/>
            </a:prstGeom>
            <a:noFill/>
            <a:ln w="9525" cap="flat" cmpd="sng" algn="ctr">
              <a:solidFill>
                <a:srgbClr val="A6A6A6"/>
              </a:solidFill>
              <a:prstDash val="sysDash"/>
            </a:ln>
            <a:effectLst/>
          </p:spPr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28D17748-BBEA-44CF-9672-26576DC4F488}"/>
                </a:ext>
              </a:extLst>
            </p:cNvPr>
            <p:cNvCxnSpPr/>
            <p:nvPr/>
          </p:nvCxnSpPr>
          <p:spPr>
            <a:xfrm flipV="1">
              <a:off x="5926590" y="2057264"/>
              <a:ext cx="0" cy="2893289"/>
            </a:xfrm>
            <a:prstGeom prst="line">
              <a:avLst/>
            </a:prstGeom>
            <a:noFill/>
            <a:ln w="9525" cap="flat" cmpd="sng" algn="ctr">
              <a:solidFill>
                <a:srgbClr val="A6A6A6"/>
              </a:solidFill>
              <a:prstDash val="sysDash"/>
            </a:ln>
            <a:effectLst/>
          </p:spPr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570C449F-0844-46A2-86AC-B6BE121FCF8A}"/>
                </a:ext>
              </a:extLst>
            </p:cNvPr>
            <p:cNvCxnSpPr/>
            <p:nvPr/>
          </p:nvCxnSpPr>
          <p:spPr>
            <a:xfrm flipV="1">
              <a:off x="7278712" y="2057264"/>
              <a:ext cx="0" cy="2893289"/>
            </a:xfrm>
            <a:prstGeom prst="line">
              <a:avLst/>
            </a:prstGeom>
            <a:noFill/>
            <a:ln w="9525" cap="flat" cmpd="sng" algn="ctr">
              <a:solidFill>
                <a:srgbClr val="A6A6A6"/>
              </a:solidFill>
              <a:prstDash val="sysDash"/>
            </a:ln>
            <a:effectLst/>
          </p:spPr>
        </p:cxnSp>
      </p:grpSp>
      <p:sp>
        <p:nvSpPr>
          <p:cNvPr id="27" name="AutoShape 2">
            <a:extLst>
              <a:ext uri="{FF2B5EF4-FFF2-40B4-BE49-F238E27FC236}">
                <a16:creationId xmlns:a16="http://schemas.microsoft.com/office/drawing/2014/main" id="{995AE783-F0DE-4C9D-B928-C2E4DB607505}"/>
              </a:ext>
            </a:extLst>
          </p:cNvPr>
          <p:cNvSpPr>
            <a:spLocks/>
          </p:cNvSpPr>
          <p:nvPr/>
        </p:nvSpPr>
        <p:spPr bwMode="auto">
          <a:xfrm>
            <a:off x="3760432" y="4769374"/>
            <a:ext cx="1564910" cy="257682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cubicBezTo>
                  <a:pt x="1742" y="0"/>
                  <a:pt x="2443" y="8895"/>
                  <a:pt x="2443" y="21600"/>
                </a:cubicBezTo>
                <a:lnTo>
                  <a:pt x="21600" y="21600"/>
                </a:lnTo>
              </a:path>
            </a:pathLst>
          </a:custGeom>
          <a:noFill/>
          <a:ln w="28575" cap="flat" cmpd="sng">
            <a:solidFill>
              <a:srgbClr val="7F7F7F"/>
            </a:solidFill>
            <a:prstDash val="sysDash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354"/>
            <a:endParaRPr lang="en-US" ker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AutoShape 1">
            <a:extLst>
              <a:ext uri="{FF2B5EF4-FFF2-40B4-BE49-F238E27FC236}">
                <a16:creationId xmlns:a16="http://schemas.microsoft.com/office/drawing/2014/main" id="{6F4F81C5-4A3E-449B-BFE1-62D05C07F9FC}"/>
              </a:ext>
            </a:extLst>
          </p:cNvPr>
          <p:cNvSpPr>
            <a:spLocks/>
          </p:cNvSpPr>
          <p:nvPr/>
        </p:nvSpPr>
        <p:spPr bwMode="auto">
          <a:xfrm>
            <a:off x="977023" y="2348506"/>
            <a:ext cx="9620853" cy="2686544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</a:path>
            </a:pathLst>
          </a:custGeom>
          <a:noFill/>
          <a:ln w="19050" cap="flat" cmpd="sng">
            <a:solidFill>
              <a:srgbClr val="000000"/>
            </a:solidFill>
            <a:prstDash val="solid"/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354"/>
            <a:endParaRPr lang="en-US" kern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F87C2E7-684B-459D-882A-5AB4097D8DBE}"/>
              </a:ext>
            </a:extLst>
          </p:cNvPr>
          <p:cNvSpPr/>
          <p:nvPr/>
        </p:nvSpPr>
        <p:spPr>
          <a:xfrm>
            <a:off x="1097217" y="1223704"/>
            <a:ext cx="625053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36000" rIns="36000"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Primary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5D2F868-C787-40BB-8F57-734A2C54C6BD}"/>
              </a:ext>
            </a:extLst>
          </p:cNvPr>
          <p:cNvSpPr/>
          <p:nvPr/>
        </p:nvSpPr>
        <p:spPr>
          <a:xfrm>
            <a:off x="1942038" y="1223704"/>
            <a:ext cx="789701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Adjuvant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53CB310-F499-40E8-9D2C-81EACE2F43D7}"/>
              </a:ext>
            </a:extLst>
          </p:cNvPr>
          <p:cNvSpPr/>
          <p:nvPr/>
        </p:nvSpPr>
        <p:spPr>
          <a:xfrm>
            <a:off x="3117214" y="1223704"/>
            <a:ext cx="1360332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Biochemical Recurrence (BCR)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AA79BAF-6F37-427A-8A2F-ECC91B4F97DA}"/>
              </a:ext>
            </a:extLst>
          </p:cNvPr>
          <p:cNvSpPr/>
          <p:nvPr/>
        </p:nvSpPr>
        <p:spPr>
          <a:xfrm>
            <a:off x="4654774" y="1223704"/>
            <a:ext cx="1052212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mHSPC</a:t>
            </a:r>
          </a:p>
          <a:p>
            <a:pPr algn="ctr" defTabSz="914354"/>
            <a:r>
              <a:rPr lang="en-US" sz="1000" b="1" kern="0">
                <a:latin typeface="Arial"/>
              </a:rPr>
              <a:t>(incl de novo)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6DA71E1-AE59-4761-B9D5-6131F0C2D48D}"/>
              </a:ext>
            </a:extLst>
          </p:cNvPr>
          <p:cNvSpPr/>
          <p:nvPr/>
        </p:nvSpPr>
        <p:spPr>
          <a:xfrm>
            <a:off x="5887775" y="1607840"/>
            <a:ext cx="1224418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ysDash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nmCRPC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6DA3A4-D74B-4DF0-9626-41EADA64F280}"/>
              </a:ext>
            </a:extLst>
          </p:cNvPr>
          <p:cNvSpPr/>
          <p:nvPr/>
        </p:nvSpPr>
        <p:spPr>
          <a:xfrm>
            <a:off x="7382532" y="1223704"/>
            <a:ext cx="1134227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1L mCRPC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63C8533-35DB-4990-A5E2-B7143C2A08E1}"/>
              </a:ext>
            </a:extLst>
          </p:cNvPr>
          <p:cNvSpPr/>
          <p:nvPr/>
        </p:nvSpPr>
        <p:spPr>
          <a:xfrm>
            <a:off x="8702113" y="1223704"/>
            <a:ext cx="1075843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2L mCRPC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424161A-0EC5-4626-B1C7-E59B7D5CEDD0}"/>
              </a:ext>
            </a:extLst>
          </p:cNvPr>
          <p:cNvSpPr/>
          <p:nvPr/>
        </p:nvSpPr>
        <p:spPr>
          <a:xfrm>
            <a:off x="9963300" y="1223704"/>
            <a:ext cx="1127343" cy="369862"/>
          </a:xfrm>
          <a:prstGeom prst="rect">
            <a:avLst/>
          </a:prstGeom>
          <a:solidFill>
            <a:srgbClr val="FFFFFF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914354"/>
            <a:r>
              <a:rPr lang="en-US" sz="1000" b="1" kern="0">
                <a:latin typeface="Arial"/>
              </a:rPr>
              <a:t>3L mCRPC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6369B23-9438-401A-80A5-7136F4C4ADB6}"/>
              </a:ext>
            </a:extLst>
          </p:cNvPr>
          <p:cNvSpPr/>
          <p:nvPr/>
        </p:nvSpPr>
        <p:spPr>
          <a:xfrm>
            <a:off x="7949646" y="1817239"/>
            <a:ext cx="3226528" cy="386026"/>
          </a:xfrm>
          <a:prstGeom prst="rect">
            <a:avLst/>
          </a:prstGeom>
          <a:solidFill>
            <a:srgbClr val="F3E6EE"/>
          </a:solidFill>
          <a:ln w="6350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72000" rIns="72000" rtlCol="0" anchor="ctr">
            <a:noAutofit/>
          </a:bodyPr>
          <a:lstStyle/>
          <a:p>
            <a:pPr algn="ctr" defTabSz="914354"/>
            <a:r>
              <a:rPr lang="en-US" sz="1050" b="1" kern="0" dirty="0">
                <a:latin typeface="Arial"/>
              </a:rPr>
              <a:t>PROfound</a:t>
            </a:r>
            <a:r>
              <a:rPr lang="en-US" sz="1050" b="1" kern="0" baseline="30000" dirty="0">
                <a:latin typeface="Arial"/>
              </a:rPr>
              <a:t>1</a:t>
            </a:r>
            <a:r>
              <a:rPr lang="en-US" sz="1050" b="1" kern="0" dirty="0">
                <a:latin typeface="Arial"/>
              </a:rPr>
              <a:t>*</a:t>
            </a:r>
          </a:p>
          <a:p>
            <a:pPr algn="ctr" defTabSz="914354"/>
            <a:r>
              <a:rPr lang="en-US" sz="800" kern="0" dirty="0">
                <a:latin typeface="Arial"/>
              </a:rPr>
              <a:t>Olaparib mono, </a:t>
            </a:r>
            <a:r>
              <a:rPr lang="en-US" sz="800" i="1" kern="0" dirty="0">
                <a:latin typeface="Arial"/>
              </a:rPr>
              <a:t>BRCA / ATM </a:t>
            </a:r>
            <a:r>
              <a:rPr lang="en-US" sz="800" kern="0" dirty="0">
                <a:latin typeface="Arial"/>
              </a:rPr>
              <a:t>and other </a:t>
            </a:r>
            <a:r>
              <a:rPr lang="en-US" sz="800" kern="0" dirty="0" err="1">
                <a:latin typeface="Arial"/>
              </a:rPr>
              <a:t>HRRm</a:t>
            </a:r>
            <a:r>
              <a:rPr lang="en-US" sz="800" kern="0" dirty="0">
                <a:latin typeface="Arial"/>
              </a:rPr>
              <a:t>, post-NHA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EE53F2C1-8657-46E7-A4B3-364BEB4965A2}"/>
              </a:ext>
            </a:extLst>
          </p:cNvPr>
          <p:cNvCxnSpPr>
            <a:cxnSpLocks/>
            <a:stCxn id="29" idx="3"/>
            <a:endCxn id="30" idx="1"/>
          </p:cNvCxnSpPr>
          <p:nvPr/>
        </p:nvCxnSpPr>
        <p:spPr>
          <a:xfrm>
            <a:off x="1722270" y="1408634"/>
            <a:ext cx="219768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none"/>
            <a:tailEnd type="triangle" w="lg" len="med"/>
          </a:ln>
          <a:effectLst/>
        </p:spPr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AD670934-231C-4161-A59C-165E37CFCACA}"/>
              </a:ext>
            </a:extLst>
          </p:cNvPr>
          <p:cNvCxnSpPr>
            <a:cxnSpLocks/>
            <a:stCxn id="30" idx="3"/>
            <a:endCxn id="31" idx="1"/>
          </p:cNvCxnSpPr>
          <p:nvPr/>
        </p:nvCxnSpPr>
        <p:spPr>
          <a:xfrm>
            <a:off x="2731739" y="1408634"/>
            <a:ext cx="385475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none"/>
            <a:tailEnd type="triangle" w="lg" len="med"/>
          </a:ln>
          <a:effectLst/>
        </p:spPr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FE04592-BFF5-41B9-ACCD-1D88EB47796B}"/>
              </a:ext>
            </a:extLst>
          </p:cNvPr>
          <p:cNvCxnSpPr>
            <a:cxnSpLocks/>
            <a:stCxn id="31" idx="3"/>
            <a:endCxn id="32" idx="1"/>
          </p:cNvCxnSpPr>
          <p:nvPr/>
        </p:nvCxnSpPr>
        <p:spPr>
          <a:xfrm>
            <a:off x="4477546" y="1408634"/>
            <a:ext cx="177230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none"/>
            <a:tailEnd type="triangle" w="lg" len="med"/>
          </a:ln>
          <a:effectLst/>
        </p:spPr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0DCCE42C-371F-46CC-9CDF-D47E28D3B114}"/>
              </a:ext>
            </a:extLst>
          </p:cNvPr>
          <p:cNvCxnSpPr>
            <a:cxnSpLocks/>
            <a:stCxn id="32" idx="3"/>
            <a:endCxn id="34" idx="1"/>
          </p:cNvCxnSpPr>
          <p:nvPr/>
        </p:nvCxnSpPr>
        <p:spPr>
          <a:xfrm>
            <a:off x="5706986" y="1408634"/>
            <a:ext cx="1675546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none"/>
            <a:tailEnd type="triangle" w="lg" len="med"/>
          </a:ln>
          <a:effectLst/>
        </p:spPr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D85071AB-C64B-498F-AEE1-E2E67C9DB00F}"/>
              </a:ext>
            </a:extLst>
          </p:cNvPr>
          <p:cNvCxnSpPr>
            <a:cxnSpLocks/>
            <a:stCxn id="31" idx="2"/>
            <a:endCxn id="33" idx="1"/>
          </p:cNvCxnSpPr>
          <p:nvPr/>
        </p:nvCxnSpPr>
        <p:spPr>
          <a:xfrm>
            <a:off x="3797380" y="1593566"/>
            <a:ext cx="2090396" cy="199205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ysDash"/>
            <a:headEnd type="none"/>
            <a:tailEnd type="triangle" w="lg" len="med"/>
          </a:ln>
          <a:effectLst/>
        </p:spPr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16D22BF1-5AA8-48C8-A97F-07E9C5FAD0A9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>
            <a:off x="8516759" y="1408634"/>
            <a:ext cx="185354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none"/>
            <a:tailEnd type="triangle" w="lg" len="med"/>
          </a:ln>
          <a:effectLst/>
        </p:spPr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E4C7515C-5245-421E-ABA5-FE69B3374874}"/>
              </a:ext>
            </a:extLst>
          </p:cNvPr>
          <p:cNvCxnSpPr>
            <a:cxnSpLocks/>
            <a:stCxn id="35" idx="3"/>
            <a:endCxn id="36" idx="1"/>
          </p:cNvCxnSpPr>
          <p:nvPr/>
        </p:nvCxnSpPr>
        <p:spPr>
          <a:xfrm>
            <a:off x="9777956" y="1408634"/>
            <a:ext cx="185344" cy="0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olid"/>
            <a:headEnd type="none"/>
            <a:tailEnd type="triangle" w="lg" len="med"/>
          </a:ln>
          <a:effectLst/>
        </p:spPr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F6652A7F-92FD-4194-BE8A-667818197C11}"/>
              </a:ext>
            </a:extLst>
          </p:cNvPr>
          <p:cNvCxnSpPr>
            <a:cxnSpLocks/>
            <a:stCxn id="33" idx="3"/>
            <a:endCxn id="34" idx="2"/>
          </p:cNvCxnSpPr>
          <p:nvPr/>
        </p:nvCxnSpPr>
        <p:spPr>
          <a:xfrm flipV="1">
            <a:off x="7112193" y="1593566"/>
            <a:ext cx="837453" cy="199204"/>
          </a:xfrm>
          <a:prstGeom prst="straightConnector1">
            <a:avLst/>
          </a:prstGeom>
          <a:noFill/>
          <a:ln w="12700" cap="flat" cmpd="sng" algn="ctr">
            <a:solidFill>
              <a:schemeClr val="tx1"/>
            </a:solidFill>
            <a:prstDash val="sysDash"/>
            <a:headEnd type="none"/>
            <a:tailEnd type="triangle" w="lg" len="med"/>
          </a:ln>
          <a:effectLst/>
        </p:spPr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CD1CFF2A-6068-4774-9599-DC96515C2AB2}"/>
              </a:ext>
            </a:extLst>
          </p:cNvPr>
          <p:cNvSpPr txBox="1"/>
          <p:nvPr/>
        </p:nvSpPr>
        <p:spPr>
          <a:xfrm>
            <a:off x="4734739" y="4468506"/>
            <a:ext cx="476976" cy="56053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R="0" lvl="0" indent="0" algn="ctr" defTabSz="609555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9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Met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330EE64-7885-42FA-8A12-DC746A316855}"/>
              </a:ext>
            </a:extLst>
          </p:cNvPr>
          <p:cNvSpPr txBox="1"/>
          <p:nvPr/>
        </p:nvSpPr>
        <p:spPr>
          <a:xfrm>
            <a:off x="4604865" y="2910933"/>
            <a:ext cx="1127349" cy="560537"/>
          </a:xfrm>
          <a:prstGeom prst="rect">
            <a:avLst/>
          </a:prstGeom>
          <a:solidFill>
            <a:srgbClr val="E2F0D9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TALAPRO-</a:t>
            </a:r>
            <a:r>
              <a:rPr lang="en-US" altLang="zh-CN" dirty="0">
                <a:solidFill>
                  <a:schemeClr val="tx1"/>
                </a:solidFill>
              </a:rPr>
              <a:t>3</a:t>
            </a:r>
            <a:r>
              <a:rPr lang="en-US" altLang="zh-CN" baseline="30000" dirty="0">
                <a:solidFill>
                  <a:schemeClr val="tx1"/>
                </a:solidFill>
              </a:rPr>
              <a:t>3</a:t>
            </a:r>
          </a:p>
          <a:p>
            <a:r>
              <a:rPr lang="en-US" sz="800" b="0" dirty="0" err="1">
                <a:solidFill>
                  <a:schemeClr val="tx1"/>
                </a:solidFill>
              </a:rPr>
              <a:t>Talazoparib</a:t>
            </a:r>
            <a:r>
              <a:rPr lang="en-US" sz="800" b="0" dirty="0">
                <a:solidFill>
                  <a:schemeClr val="tx1"/>
                </a:solidFill>
              </a:rPr>
              <a:t> + </a:t>
            </a:r>
            <a:r>
              <a:rPr lang="en-US" sz="800" b="0" dirty="0" err="1">
                <a:solidFill>
                  <a:schemeClr val="tx1"/>
                </a:solidFill>
              </a:rPr>
              <a:t>enza</a:t>
            </a:r>
            <a:r>
              <a:rPr lang="en-US" sz="800" b="0" dirty="0">
                <a:solidFill>
                  <a:schemeClr val="tx1"/>
                </a:solidFill>
              </a:rPr>
              <a:t> </a:t>
            </a:r>
          </a:p>
          <a:p>
            <a:r>
              <a:rPr lang="en-US" sz="800" b="0" dirty="0">
                <a:solidFill>
                  <a:schemeClr val="tx1"/>
                </a:solidFill>
              </a:rPr>
              <a:t>All Comers / </a:t>
            </a:r>
            <a:r>
              <a:rPr lang="en-US" sz="800" b="0" dirty="0" err="1">
                <a:solidFill>
                  <a:schemeClr val="tx1"/>
                </a:solidFill>
              </a:rPr>
              <a:t>HRRm</a:t>
            </a:r>
            <a:r>
              <a:rPr lang="en-US" sz="800" b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A263F50-5763-4188-93F8-EA4335E3ECF0}"/>
              </a:ext>
            </a:extLst>
          </p:cNvPr>
          <p:cNvSpPr txBox="1"/>
          <p:nvPr/>
        </p:nvSpPr>
        <p:spPr>
          <a:xfrm>
            <a:off x="4604865" y="3616776"/>
            <a:ext cx="1127349" cy="560537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AMPLITUDE</a:t>
            </a:r>
            <a:r>
              <a:rPr lang="en-US" baseline="30000" dirty="0">
                <a:solidFill>
                  <a:schemeClr val="tx1"/>
                </a:solidFill>
              </a:rPr>
              <a:t>6</a:t>
            </a:r>
          </a:p>
          <a:p>
            <a:r>
              <a:rPr lang="en-US" sz="800" b="0" dirty="0">
                <a:solidFill>
                  <a:schemeClr val="tx1"/>
                </a:solidFill>
              </a:rPr>
              <a:t>Niraparib + </a:t>
            </a:r>
            <a:r>
              <a:rPr lang="en-US" sz="800" b="0" dirty="0" err="1">
                <a:solidFill>
                  <a:schemeClr val="tx1"/>
                </a:solidFill>
              </a:rPr>
              <a:t>abi</a:t>
            </a:r>
            <a:endParaRPr lang="en-US" sz="800" b="0" dirty="0">
              <a:solidFill>
                <a:schemeClr val="tx1"/>
              </a:solidFill>
            </a:endParaRPr>
          </a:p>
          <a:p>
            <a:r>
              <a:rPr lang="en-US" sz="800" b="0" dirty="0" err="1">
                <a:solidFill>
                  <a:schemeClr val="tx1"/>
                </a:solidFill>
              </a:rPr>
              <a:t>HRRm</a:t>
            </a:r>
            <a:endParaRPr lang="en-US" sz="800" b="0" dirty="0">
              <a:solidFill>
                <a:schemeClr val="tx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47F8905-5EA0-423F-AB67-6B1F6E317734}"/>
              </a:ext>
            </a:extLst>
          </p:cNvPr>
          <p:cNvSpPr/>
          <p:nvPr/>
        </p:nvSpPr>
        <p:spPr>
          <a:xfrm>
            <a:off x="7332138" y="3578966"/>
            <a:ext cx="1266010" cy="669106"/>
          </a:xfrm>
          <a:prstGeom prst="rect">
            <a:avLst/>
          </a:prstGeom>
          <a:gradFill flip="none" rotWithShape="1">
            <a:gsLst>
              <a:gs pos="42000">
                <a:srgbClr val="FF0000">
                  <a:alpha val="40000"/>
                </a:srgbClr>
              </a:gs>
              <a:gs pos="100000">
                <a:srgbClr val="FF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spcAft>
                <a:spcPts val="600"/>
              </a:spcAft>
            </a:pPr>
            <a:endParaRPr lang="en-GB" err="1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FE46A63-23DA-4AD2-9BCF-CC60AAB70F88}"/>
              </a:ext>
            </a:extLst>
          </p:cNvPr>
          <p:cNvSpPr/>
          <p:nvPr/>
        </p:nvSpPr>
        <p:spPr>
          <a:xfrm>
            <a:off x="7382532" y="2270937"/>
            <a:ext cx="1134221" cy="512621"/>
          </a:xfrm>
          <a:prstGeom prst="rect">
            <a:avLst/>
          </a:prstGeom>
          <a:solidFill>
            <a:srgbClr val="F3E6EE"/>
          </a:solidFill>
          <a:ln w="6350" cap="flat" cmpd="sng" algn="ctr">
            <a:solidFill>
              <a:schemeClr val="bg1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>
            <a:noAutofit/>
          </a:bodyPr>
          <a:lstStyle/>
          <a:p>
            <a:pPr algn="ctr" defTabSz="914354"/>
            <a:r>
              <a:rPr lang="en-US" sz="1100" b="1" kern="0" err="1">
                <a:latin typeface="Arial"/>
              </a:rPr>
              <a:t>PROpel</a:t>
            </a:r>
            <a:r>
              <a:rPr lang="en-US" sz="1100" b="1" kern="0" baseline="30000">
                <a:latin typeface="Arial"/>
              </a:rPr>
              <a:t>2</a:t>
            </a:r>
          </a:p>
          <a:p>
            <a:pPr algn="ctr" defTabSz="914354"/>
            <a:r>
              <a:rPr lang="en-US" sz="800" kern="0">
                <a:latin typeface="Arial"/>
              </a:rPr>
              <a:t>Olaparib + abi </a:t>
            </a:r>
          </a:p>
          <a:p>
            <a:pPr algn="ctr" defTabSz="914354"/>
            <a:r>
              <a:rPr lang="en-US" sz="800" kern="0">
                <a:latin typeface="Arial"/>
              </a:rPr>
              <a:t>all-comers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73F426F-FD47-45E5-B26C-7DDF5A45D532}"/>
              </a:ext>
            </a:extLst>
          </p:cNvPr>
          <p:cNvSpPr txBox="1"/>
          <p:nvPr/>
        </p:nvSpPr>
        <p:spPr>
          <a:xfrm>
            <a:off x="7396017" y="2915771"/>
            <a:ext cx="1120731" cy="512621"/>
          </a:xfrm>
          <a:prstGeom prst="rect">
            <a:avLst/>
          </a:prstGeom>
          <a:solidFill>
            <a:srgbClr val="E2F0D9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TALAPRO-2</a:t>
            </a:r>
            <a:r>
              <a:rPr lang="en-US" baseline="30000" dirty="0">
                <a:solidFill>
                  <a:schemeClr val="tx1"/>
                </a:solidFill>
              </a:rPr>
              <a:t>4</a:t>
            </a:r>
          </a:p>
          <a:p>
            <a:r>
              <a:rPr lang="en-US" sz="800" b="0" dirty="0" err="1">
                <a:solidFill>
                  <a:schemeClr val="tx1"/>
                </a:solidFill>
              </a:rPr>
              <a:t>Talazoparib</a:t>
            </a:r>
            <a:r>
              <a:rPr lang="en-US" sz="800" b="0" dirty="0">
                <a:solidFill>
                  <a:schemeClr val="tx1"/>
                </a:solidFill>
              </a:rPr>
              <a:t> + </a:t>
            </a:r>
            <a:r>
              <a:rPr lang="en-US" sz="800" b="0" dirty="0" err="1">
                <a:solidFill>
                  <a:schemeClr val="tx1"/>
                </a:solidFill>
              </a:rPr>
              <a:t>enza</a:t>
            </a:r>
            <a:r>
              <a:rPr lang="en-US" sz="800" b="0" dirty="0">
                <a:solidFill>
                  <a:schemeClr val="tx1"/>
                </a:solidFill>
              </a:rPr>
              <a:t> </a:t>
            </a:r>
          </a:p>
          <a:p>
            <a:r>
              <a:rPr lang="en-US" sz="800" b="0" dirty="0">
                <a:solidFill>
                  <a:schemeClr val="tx1"/>
                </a:solidFill>
              </a:rPr>
              <a:t>All Comers / </a:t>
            </a:r>
            <a:r>
              <a:rPr lang="en-US" sz="800" b="0" dirty="0" err="1">
                <a:solidFill>
                  <a:schemeClr val="tx1"/>
                </a:solidFill>
              </a:rPr>
              <a:t>HRRm</a:t>
            </a:r>
            <a:r>
              <a:rPr lang="en-US" sz="800" b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A4C5948C-6D29-40AD-B4D5-A1CC7D735A0C}"/>
              </a:ext>
            </a:extLst>
          </p:cNvPr>
          <p:cNvSpPr txBox="1"/>
          <p:nvPr/>
        </p:nvSpPr>
        <p:spPr>
          <a:xfrm>
            <a:off x="7387485" y="3609479"/>
            <a:ext cx="1129261" cy="576472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MAGNITUDE</a:t>
            </a:r>
            <a:r>
              <a:rPr lang="en-US" baseline="30000">
                <a:solidFill>
                  <a:schemeClr val="tx1"/>
                </a:solidFill>
              </a:rPr>
              <a:t>7</a:t>
            </a:r>
          </a:p>
          <a:p>
            <a:r>
              <a:rPr lang="en-US" sz="800" b="0">
                <a:solidFill>
                  <a:schemeClr val="tx1"/>
                </a:solidFill>
              </a:rPr>
              <a:t>Niraparib + </a:t>
            </a:r>
            <a:r>
              <a:rPr lang="en-US" sz="800" b="0" err="1">
                <a:solidFill>
                  <a:schemeClr val="tx1"/>
                </a:solidFill>
              </a:rPr>
              <a:t>abi</a:t>
            </a:r>
            <a:endParaRPr lang="en-US" sz="800" b="0">
              <a:solidFill>
                <a:schemeClr val="tx1"/>
              </a:solidFill>
            </a:endParaRPr>
          </a:p>
          <a:p>
            <a:r>
              <a:rPr lang="en-US" sz="800" b="0">
                <a:solidFill>
                  <a:schemeClr val="tx1"/>
                </a:solidFill>
              </a:rPr>
              <a:t>Primary endpoint: </a:t>
            </a:r>
            <a:r>
              <a:rPr lang="en-US" sz="800" b="0" err="1">
                <a:solidFill>
                  <a:schemeClr val="tx1"/>
                </a:solidFill>
              </a:rPr>
              <a:t>HRRm</a:t>
            </a:r>
            <a:endParaRPr lang="en-US" sz="800" b="0">
              <a:solidFill>
                <a:schemeClr val="tx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79378D0-7823-4648-B2E9-F563F881051D}"/>
              </a:ext>
            </a:extLst>
          </p:cNvPr>
          <p:cNvSpPr/>
          <p:nvPr/>
        </p:nvSpPr>
        <p:spPr>
          <a:xfrm>
            <a:off x="8513291" y="3659621"/>
            <a:ext cx="2734881" cy="536527"/>
          </a:xfrm>
          <a:prstGeom prst="rect">
            <a:avLst/>
          </a:prstGeom>
          <a:gradFill flip="none" rotWithShape="1">
            <a:gsLst>
              <a:gs pos="42000">
                <a:srgbClr val="FF0000">
                  <a:alpha val="40000"/>
                </a:srgbClr>
              </a:gs>
              <a:gs pos="100000">
                <a:srgbClr val="FF0000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>
              <a:spcAft>
                <a:spcPts val="600"/>
              </a:spcAft>
            </a:pPr>
            <a:endParaRPr lang="en-GB" err="1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A7FA5AD6-549A-44FF-9470-9F0C786A8979}"/>
              </a:ext>
            </a:extLst>
          </p:cNvPr>
          <p:cNvSpPr txBox="1"/>
          <p:nvPr/>
        </p:nvSpPr>
        <p:spPr>
          <a:xfrm>
            <a:off x="9959620" y="4300341"/>
            <a:ext cx="1216245" cy="63069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(Body)"/>
              </a:defRPr>
            </a:lvl1pPr>
          </a:lstStyle>
          <a:p>
            <a:r>
              <a:rPr lang="en-GB">
                <a:solidFill>
                  <a:schemeClr val="tx1"/>
                </a:solidFill>
              </a:rPr>
              <a:t>TRITON-2</a:t>
            </a:r>
            <a:r>
              <a:rPr lang="en-GB" baseline="30000">
                <a:solidFill>
                  <a:schemeClr val="tx1"/>
                </a:solidFill>
              </a:rPr>
              <a:t>11</a:t>
            </a:r>
            <a:r>
              <a:rPr lang="en-GB">
                <a:solidFill>
                  <a:schemeClr val="tx1"/>
                </a:solidFill>
              </a:rPr>
              <a:t> (PII)</a:t>
            </a:r>
          </a:p>
          <a:p>
            <a:r>
              <a:rPr lang="en-GB" sz="800" b="0" kern="0">
                <a:solidFill>
                  <a:schemeClr val="tx1"/>
                </a:solidFill>
              </a:rPr>
              <a:t>Rucaparib mono</a:t>
            </a:r>
          </a:p>
          <a:p>
            <a:r>
              <a:rPr lang="en-US" sz="800" b="0" kern="0" err="1">
                <a:solidFill>
                  <a:schemeClr val="tx1"/>
                </a:solidFill>
              </a:rPr>
              <a:t>HRRm</a:t>
            </a:r>
            <a:r>
              <a:rPr lang="en-US" sz="800" b="0" kern="0">
                <a:solidFill>
                  <a:schemeClr val="tx1"/>
                </a:solidFill>
              </a:rPr>
              <a:t> / BRCAm</a:t>
            </a:r>
            <a:r>
              <a:rPr lang="en-US" sz="1000" kern="0" baseline="30000">
                <a:solidFill>
                  <a:schemeClr val="tx1"/>
                </a:solidFill>
              </a:rPr>
              <a:t>†</a:t>
            </a:r>
            <a:endParaRPr lang="en-GB" sz="800" kern="0" baseline="30000">
              <a:solidFill>
                <a:schemeClr val="tx1"/>
              </a:solidFill>
            </a:endParaRPr>
          </a:p>
          <a:p>
            <a:r>
              <a:rPr lang="en-US" sz="800" b="0" kern="0">
                <a:solidFill>
                  <a:schemeClr val="tx1"/>
                </a:solidFill>
              </a:rPr>
              <a:t>Post-NHA, post-taxane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CBB2140-968A-4059-AF4C-73717FF596E3}"/>
              </a:ext>
            </a:extLst>
          </p:cNvPr>
          <p:cNvSpPr txBox="1"/>
          <p:nvPr/>
        </p:nvSpPr>
        <p:spPr>
          <a:xfrm>
            <a:off x="8598148" y="2910933"/>
            <a:ext cx="2577717" cy="517460"/>
          </a:xfrm>
          <a:prstGeom prst="rect">
            <a:avLst/>
          </a:prstGeom>
          <a:solidFill>
            <a:srgbClr val="E2F0D9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TALAPRO-1</a:t>
            </a:r>
            <a:r>
              <a:rPr lang="en-US" baseline="30000">
                <a:solidFill>
                  <a:schemeClr val="tx1"/>
                </a:solidFill>
              </a:rPr>
              <a:t>5</a:t>
            </a:r>
            <a:r>
              <a:rPr lang="en-US">
                <a:solidFill>
                  <a:schemeClr val="tx1"/>
                </a:solidFill>
              </a:rPr>
              <a:t> (PII)</a:t>
            </a:r>
          </a:p>
          <a:p>
            <a:r>
              <a:rPr lang="en-US" sz="800" b="0">
                <a:solidFill>
                  <a:schemeClr val="tx1"/>
                </a:solidFill>
              </a:rPr>
              <a:t>Talazoparib mono, </a:t>
            </a:r>
            <a:r>
              <a:rPr lang="en-US" sz="800" b="0" err="1">
                <a:solidFill>
                  <a:schemeClr val="tx1"/>
                </a:solidFill>
              </a:rPr>
              <a:t>HRRm</a:t>
            </a:r>
            <a:r>
              <a:rPr lang="en-US" sz="800" b="0">
                <a:solidFill>
                  <a:schemeClr val="tx1"/>
                </a:solidFill>
              </a:rPr>
              <a:t> / BRCAm</a:t>
            </a:r>
          </a:p>
          <a:p>
            <a:r>
              <a:rPr lang="en-US" sz="800" b="0">
                <a:solidFill>
                  <a:schemeClr val="tx1"/>
                </a:solidFill>
              </a:rPr>
              <a:t>Post-NHA, post-taxane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E81218A-73B7-4C57-8A93-21C9D5BC84B9}"/>
              </a:ext>
            </a:extLst>
          </p:cNvPr>
          <p:cNvSpPr txBox="1"/>
          <p:nvPr/>
        </p:nvSpPr>
        <p:spPr>
          <a:xfrm>
            <a:off x="8598148" y="3699678"/>
            <a:ext cx="2577718" cy="435530"/>
          </a:xfrm>
          <a:prstGeom prst="rect">
            <a:avLst/>
          </a:prstGeom>
          <a:solidFill>
            <a:schemeClr val="tx2">
              <a:lumMod val="10000"/>
              <a:lumOff val="90000"/>
            </a:schemeClr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1" kern="0">
                <a:solidFill>
                  <a:srgbClr val="000000"/>
                </a:solidFill>
                <a:latin typeface="Arial"/>
              </a:defRPr>
            </a:lvl1pPr>
          </a:lstStyle>
          <a:p>
            <a:r>
              <a:rPr lang="en-US">
                <a:solidFill>
                  <a:schemeClr val="tx1"/>
                </a:solidFill>
              </a:rPr>
              <a:t>GALAHAD</a:t>
            </a:r>
            <a:r>
              <a:rPr lang="en-US" baseline="30000">
                <a:solidFill>
                  <a:schemeClr val="tx1"/>
                </a:solidFill>
              </a:rPr>
              <a:t>8</a:t>
            </a:r>
            <a:r>
              <a:rPr lang="en-US">
                <a:solidFill>
                  <a:schemeClr val="tx1"/>
                </a:solidFill>
              </a:rPr>
              <a:t> (PII)</a:t>
            </a:r>
          </a:p>
          <a:p>
            <a:r>
              <a:rPr lang="en-US" sz="800" b="0">
                <a:solidFill>
                  <a:schemeClr val="tx1"/>
                </a:solidFill>
              </a:rPr>
              <a:t>Niraparib mono, </a:t>
            </a:r>
            <a:r>
              <a:rPr lang="en-US" sz="800" b="0" err="1">
                <a:solidFill>
                  <a:schemeClr val="tx1"/>
                </a:solidFill>
              </a:rPr>
              <a:t>HRRm</a:t>
            </a:r>
            <a:r>
              <a:rPr lang="en-US" sz="800" b="0">
                <a:solidFill>
                  <a:schemeClr val="tx1"/>
                </a:solidFill>
              </a:rPr>
              <a:t> / BRCAm</a:t>
            </a:r>
          </a:p>
          <a:p>
            <a:r>
              <a:rPr lang="en-US" sz="800" b="0">
                <a:solidFill>
                  <a:schemeClr val="tx1"/>
                </a:solidFill>
              </a:rPr>
              <a:t>Post-NHA, post-</a:t>
            </a:r>
            <a:r>
              <a:rPr lang="en-US" sz="800" b="0" err="1">
                <a:solidFill>
                  <a:schemeClr val="tx1"/>
                </a:solidFill>
              </a:rPr>
              <a:t>taxane</a:t>
            </a:r>
            <a:endParaRPr lang="en-US" sz="800" b="0">
              <a:solidFill>
                <a:schemeClr val="tx1"/>
              </a:solidFill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853068B-BE4B-4704-B6D9-D7D61B195216}"/>
              </a:ext>
            </a:extLst>
          </p:cNvPr>
          <p:cNvSpPr txBox="1"/>
          <p:nvPr/>
        </p:nvSpPr>
        <p:spPr>
          <a:xfrm>
            <a:off x="8598148" y="4325641"/>
            <a:ext cx="1256961" cy="62544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(Body)"/>
              </a:defRPr>
            </a:lvl1pPr>
          </a:lstStyle>
          <a:p>
            <a:r>
              <a:rPr lang="en-GB" dirty="0">
                <a:solidFill>
                  <a:schemeClr val="tx1"/>
                </a:solidFill>
              </a:rPr>
              <a:t>TRITON-3</a:t>
            </a:r>
            <a:r>
              <a:rPr lang="en-GB" baseline="30000" dirty="0">
                <a:solidFill>
                  <a:schemeClr val="tx1"/>
                </a:solidFill>
              </a:rPr>
              <a:t>10</a:t>
            </a:r>
            <a:endParaRPr lang="en-GB" dirty="0">
              <a:solidFill>
                <a:schemeClr val="tx1"/>
              </a:solidFill>
            </a:endParaRPr>
          </a:p>
          <a:p>
            <a:r>
              <a:rPr lang="en-GB" sz="800" b="0" kern="0" dirty="0">
                <a:solidFill>
                  <a:schemeClr val="tx1"/>
                </a:solidFill>
              </a:rPr>
              <a:t>Rucaparib mono, </a:t>
            </a:r>
            <a:br>
              <a:rPr lang="en-GB" sz="800" b="0" kern="0" dirty="0">
                <a:solidFill>
                  <a:schemeClr val="tx1"/>
                </a:solidFill>
              </a:rPr>
            </a:br>
            <a:r>
              <a:rPr lang="en-GB" sz="800" b="0" kern="0" dirty="0">
                <a:solidFill>
                  <a:schemeClr val="tx1"/>
                </a:solidFill>
              </a:rPr>
              <a:t>Post-NHA, </a:t>
            </a:r>
            <a:r>
              <a:rPr lang="en-GB" sz="800" b="0" kern="0" dirty="0" err="1">
                <a:solidFill>
                  <a:schemeClr val="tx1"/>
                </a:solidFill>
              </a:rPr>
              <a:t>BRCAm</a:t>
            </a:r>
            <a:r>
              <a:rPr lang="en-GB" sz="800" b="0" kern="0" dirty="0">
                <a:solidFill>
                  <a:schemeClr val="tx1"/>
                </a:solidFill>
              </a:rPr>
              <a:t> / </a:t>
            </a:r>
            <a:r>
              <a:rPr lang="en-GB" sz="800" b="0" i="1" kern="0" dirty="0">
                <a:solidFill>
                  <a:schemeClr val="tx1"/>
                </a:solidFill>
              </a:rPr>
              <a:t>ATM</a:t>
            </a:r>
            <a:endParaRPr lang="en-US" sz="800" b="0" i="1" kern="0" dirty="0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5072E01-FCB8-6A46-88E2-279C6412F328}"/>
              </a:ext>
            </a:extLst>
          </p:cNvPr>
          <p:cNvSpPr txBox="1"/>
          <p:nvPr/>
        </p:nvSpPr>
        <p:spPr>
          <a:xfrm>
            <a:off x="7332139" y="4296789"/>
            <a:ext cx="1188654" cy="512621"/>
          </a:xfrm>
          <a:prstGeom prst="rect">
            <a:avLst/>
          </a:prstGeom>
          <a:solidFill>
            <a:srgbClr val="E2F0D9"/>
          </a:solid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" tIns="18288" rIns="18288" bIns="18288" rtlCol="0" anchor="ctr">
            <a:noAutofit/>
          </a:bodyPr>
          <a:lstStyle>
            <a:defPPr>
              <a:defRPr lang="en-US"/>
            </a:defPPr>
            <a:lvl1pPr marR="0" lvl="0" indent="0" algn="ctr" defTabSz="457178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100" b="1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defRPr>
            </a:lvl1pPr>
          </a:lstStyle>
          <a:p>
            <a:r>
              <a:rPr lang="en-US" dirty="0">
                <a:solidFill>
                  <a:schemeClr val="tx1"/>
                </a:solidFill>
              </a:rPr>
              <a:t>CASPAR</a:t>
            </a:r>
            <a:r>
              <a:rPr lang="en-US" baseline="30000" dirty="0">
                <a:solidFill>
                  <a:schemeClr val="tx1"/>
                </a:solidFill>
              </a:rPr>
              <a:t>4</a:t>
            </a:r>
          </a:p>
          <a:p>
            <a:r>
              <a:rPr lang="en-US" sz="800" b="0" dirty="0">
                <a:solidFill>
                  <a:schemeClr val="tx1"/>
                </a:solidFill>
              </a:rPr>
              <a:t>Rucaparib + </a:t>
            </a:r>
            <a:r>
              <a:rPr lang="en-US" sz="800" b="0" dirty="0" err="1">
                <a:solidFill>
                  <a:schemeClr val="tx1"/>
                </a:solidFill>
              </a:rPr>
              <a:t>enza</a:t>
            </a:r>
            <a:r>
              <a:rPr lang="en-US" sz="800" b="0" dirty="0">
                <a:solidFill>
                  <a:schemeClr val="tx1"/>
                </a:solidFill>
              </a:rPr>
              <a:t> </a:t>
            </a:r>
          </a:p>
          <a:p>
            <a:r>
              <a:rPr lang="en-US" sz="800" b="0" dirty="0">
                <a:solidFill>
                  <a:schemeClr val="tx1"/>
                </a:solidFill>
              </a:rPr>
              <a:t>All Comers / </a:t>
            </a:r>
            <a:r>
              <a:rPr lang="en-US" sz="800" b="0" dirty="0" err="1">
                <a:solidFill>
                  <a:schemeClr val="tx1"/>
                </a:solidFill>
              </a:rPr>
              <a:t>HRRm</a:t>
            </a:r>
            <a:r>
              <a:rPr lang="en-US" sz="800" b="0" dirty="0">
                <a:solidFill>
                  <a:schemeClr val="tx1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639172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96123F-437D-514C-B8AB-C41EF3A99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963DCC-FD07-D740-B4F5-7DB0EA398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762" y="1533571"/>
            <a:ext cx="10990476" cy="4320000"/>
          </a:xfrm>
        </p:spPr>
        <p:txBody>
          <a:bodyPr>
            <a:noAutofit/>
          </a:bodyPr>
          <a:lstStyle/>
          <a:p>
            <a:r>
              <a:rPr lang="en-US" dirty="0"/>
              <a:t>Survival of men with </a:t>
            </a:r>
            <a:r>
              <a:rPr lang="en-US" dirty="0" err="1"/>
              <a:t>mCRPC</a:t>
            </a:r>
            <a:r>
              <a:rPr lang="en-US" dirty="0"/>
              <a:t> in the real world remains a problem </a:t>
            </a:r>
          </a:p>
          <a:p>
            <a:r>
              <a:rPr lang="en-US" dirty="0"/>
              <a:t>Good first line options but early resistance/progression is a challenge</a:t>
            </a:r>
          </a:p>
          <a:p>
            <a:r>
              <a:rPr lang="en-US" dirty="0"/>
              <a:t>Second line options are available </a:t>
            </a:r>
            <a:r>
              <a:rPr lang="en-US" b="1" dirty="0"/>
              <a:t>but</a:t>
            </a:r>
            <a:r>
              <a:rPr lang="en-US" dirty="0"/>
              <a:t> many patients do not get more than 1 line of effective therapy in the real world</a:t>
            </a:r>
          </a:p>
          <a:p>
            <a:r>
              <a:rPr lang="en-US" dirty="0"/>
              <a:t>Less than half the men with prostate cancer will receive chemotherapy before dying from prostate cancer </a:t>
            </a:r>
          </a:p>
          <a:p>
            <a:r>
              <a:rPr lang="en-US" dirty="0"/>
              <a:t>Building on effective first line options for </a:t>
            </a:r>
            <a:r>
              <a:rPr lang="en-US" dirty="0" err="1"/>
              <a:t>mCRPC</a:t>
            </a:r>
            <a:r>
              <a:rPr lang="en-US" dirty="0"/>
              <a:t> is critically needed </a:t>
            </a:r>
          </a:p>
          <a:p>
            <a:r>
              <a:rPr lang="en-US" dirty="0"/>
              <a:t>PARP/NHT combination fulfills an unmet need of effective and tolerable first line combinations </a:t>
            </a:r>
          </a:p>
          <a:p>
            <a:pPr lvl="1"/>
            <a:r>
              <a:rPr lang="en-US" sz="2800" dirty="0"/>
              <a:t>In all patients? Only in HRR mutated?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7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2F6AC25-155B-4F8D-B67F-FE8BDCBA1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9102" y="166081"/>
            <a:ext cx="10672383" cy="884728"/>
          </a:xfrm>
        </p:spPr>
        <p:txBody>
          <a:bodyPr anchor="ctr"/>
          <a:lstStyle/>
          <a:p>
            <a:r>
              <a:rPr lang="en-GB" sz="3200" dirty="0"/>
              <a:t>Metastatic prostate cancer is biologically heterogeneous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48A272C-E12C-4B29-B2E3-48E883DDED53}"/>
              </a:ext>
            </a:extLst>
          </p:cNvPr>
          <p:cNvSpPr/>
          <p:nvPr/>
        </p:nvSpPr>
        <p:spPr>
          <a:xfrm>
            <a:off x="1305202" y="1079777"/>
            <a:ext cx="38671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/>
              <a:t>Multiple pathways have been identified with genomic alterations in association with advanced prostate cancer</a:t>
            </a:r>
            <a:r>
              <a:rPr lang="en-GB" sz="1400" b="1" baseline="30000" dirty="0"/>
              <a:t>1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7AED158-9A43-8F4A-95F1-C8634EF3E7E4}"/>
              </a:ext>
            </a:extLst>
          </p:cNvPr>
          <p:cNvGrpSpPr/>
          <p:nvPr/>
        </p:nvGrpSpPr>
        <p:grpSpPr>
          <a:xfrm>
            <a:off x="504820" y="2036941"/>
            <a:ext cx="5405792" cy="3184112"/>
            <a:chOff x="502320" y="1855272"/>
            <a:chExt cx="5465567" cy="3147456"/>
          </a:xfrm>
        </p:grpSpPr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F1E7F0D3-A566-4AE0-9F48-F7D0D261A5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2033"/>
            <a:stretch/>
          </p:blipFill>
          <p:spPr>
            <a:xfrm>
              <a:off x="502320" y="1855272"/>
              <a:ext cx="5465567" cy="3147456"/>
            </a:xfrm>
            <a:prstGeom prst="rect">
              <a:avLst/>
            </a:prstGeom>
          </p:spPr>
        </p:pic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2C1EFF7E-BDB7-4AE1-AB1D-321D4512457C}"/>
                </a:ext>
              </a:extLst>
            </p:cNvPr>
            <p:cNvSpPr txBox="1"/>
            <p:nvPr/>
          </p:nvSpPr>
          <p:spPr>
            <a:xfrm>
              <a:off x="1866414" y="3664802"/>
              <a:ext cx="966765" cy="6564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914332">
                <a:defRPr/>
              </a:pPr>
              <a:r>
                <a:rPr lang="en-GB" sz="100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/>
                </a:rPr>
                <a:t>Tumour/</a:t>
              </a:r>
              <a:br>
                <a:rPr lang="en-GB" sz="100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/>
                </a:rPr>
              </a:br>
              <a:r>
                <a:rPr lang="en-GB" sz="100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/>
                </a:rPr>
                <a:t>germline</a:t>
              </a:r>
              <a:br>
                <a:rPr lang="en-GB" sz="100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/>
                </a:rPr>
              </a:br>
              <a:r>
                <a:rPr lang="en-GB" sz="1000">
                  <a:solidFill>
                    <a:srgbClr val="000000">
                      <a:lumMod val="75000"/>
                      <a:lumOff val="25000"/>
                    </a:srgbClr>
                  </a:solidFill>
                  <a:latin typeface="Arial"/>
                </a:rPr>
                <a:t>exomes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0B2197B-87F7-3345-9DE6-B1524D399ECE}"/>
                </a:ext>
              </a:extLst>
            </p:cNvPr>
            <p:cNvSpPr/>
            <p:nvPr/>
          </p:nvSpPr>
          <p:spPr bwMode="auto">
            <a:xfrm>
              <a:off x="1993926" y="3447304"/>
              <a:ext cx="2433961" cy="1555423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0C705A7C-EA1D-5F45-AB1A-40DA66747B26}"/>
              </a:ext>
            </a:extLst>
          </p:cNvPr>
          <p:cNvSpPr/>
          <p:nvPr/>
        </p:nvSpPr>
        <p:spPr bwMode="auto">
          <a:xfrm>
            <a:off x="7817923" y="1664807"/>
            <a:ext cx="310896" cy="384048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en-US" b="1">
              <a:latin typeface="Arial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E5AC6B20-7DD1-3341-B8EB-D5B3EF55443B}"/>
              </a:ext>
            </a:extLst>
          </p:cNvPr>
          <p:cNvSpPr/>
          <p:nvPr/>
        </p:nvSpPr>
        <p:spPr bwMode="auto">
          <a:xfrm>
            <a:off x="10773184" y="1681391"/>
            <a:ext cx="310896" cy="384048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en-US" b="1">
              <a:latin typeface="Arial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2D5E2763-2C01-C641-AED2-9B2B876B06FF}"/>
              </a:ext>
            </a:extLst>
          </p:cNvPr>
          <p:cNvSpPr/>
          <p:nvPr/>
        </p:nvSpPr>
        <p:spPr bwMode="auto">
          <a:xfrm>
            <a:off x="7958415" y="6182912"/>
            <a:ext cx="594360" cy="27538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en-US" b="1">
              <a:latin typeface="Arial" charset="0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AD2E999-E347-0A46-A9DB-D5696CCD874A}"/>
              </a:ext>
            </a:extLst>
          </p:cNvPr>
          <p:cNvSpPr/>
          <p:nvPr/>
        </p:nvSpPr>
        <p:spPr bwMode="auto">
          <a:xfrm>
            <a:off x="8901144" y="1765671"/>
            <a:ext cx="387731" cy="3298693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endParaRPr lang="en-US" b="1">
              <a:latin typeface="Arial" charset="0"/>
            </a:endParaRPr>
          </a:p>
        </p:txBody>
      </p:sp>
      <p:sp>
        <p:nvSpPr>
          <p:cNvPr id="46" name="Rectangle: Single Corner Rounded 94">
            <a:extLst>
              <a:ext uri="{FF2B5EF4-FFF2-40B4-BE49-F238E27FC236}">
                <a16:creationId xmlns:a16="http://schemas.microsoft.com/office/drawing/2014/main" id="{34287185-1694-AE4A-8BEB-49CA3C720216}"/>
              </a:ext>
            </a:extLst>
          </p:cNvPr>
          <p:cNvSpPr/>
          <p:nvPr/>
        </p:nvSpPr>
        <p:spPr>
          <a:xfrm>
            <a:off x="9772616" y="3410833"/>
            <a:ext cx="2096579" cy="1293971"/>
          </a:xfrm>
          <a:prstGeom prst="round2DiagRect">
            <a:avLst/>
          </a:prstGeom>
          <a:solidFill>
            <a:schemeClr val="accent2">
              <a:lumMod val="20000"/>
              <a:lumOff val="80000"/>
              <a:alpha val="79000"/>
            </a:schemeClr>
          </a:solidFill>
        </p:spPr>
        <p:txBody>
          <a:bodyPr wrap="square" anchor="ctr">
            <a:spAutoFit/>
          </a:bodyPr>
          <a:lstStyle/>
          <a:p>
            <a:pPr marL="225420" indent="-225420" algn="ctr" defTabSz="914309">
              <a:defRPr/>
            </a:pPr>
            <a:r>
              <a:rPr lang="en-GB" sz="1400" b="1">
                <a:solidFill>
                  <a:srgbClr val="830051"/>
                </a:solidFill>
                <a:latin typeface="Arial"/>
              </a:rPr>
              <a:t>Homologous recombination repair (HRR) </a:t>
            </a:r>
            <a:r>
              <a:rPr lang="en-GB" sz="1400" b="1">
                <a:solidFill>
                  <a:schemeClr val="accent3">
                    <a:lumMod val="50000"/>
                  </a:schemeClr>
                </a:solidFill>
                <a:latin typeface="Arial"/>
              </a:rPr>
              <a:t>is a key mechanism for DNA repair</a:t>
            </a:r>
            <a:r>
              <a:rPr lang="en-GB" sz="1400" b="1" baseline="30000">
                <a:solidFill>
                  <a:schemeClr val="accent3">
                    <a:lumMod val="50000"/>
                  </a:schemeClr>
                </a:solidFill>
                <a:latin typeface="Arial"/>
              </a:rPr>
              <a:t>3,4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1740CA-6B6E-4A88-82D8-4E3E4A393312}"/>
              </a:ext>
            </a:extLst>
          </p:cNvPr>
          <p:cNvSpPr txBox="1"/>
          <p:nvPr/>
        </p:nvSpPr>
        <p:spPr>
          <a:xfrm>
            <a:off x="2" y="6399362"/>
            <a:ext cx="8672860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defTabSz="914309">
              <a:tabLst>
                <a:tab pos="723829" algn="l"/>
                <a:tab pos="1447656" algn="l"/>
                <a:tab pos="2171484" algn="l"/>
                <a:tab pos="2895312" algn="l"/>
                <a:tab pos="3619140" algn="l"/>
              </a:tabLst>
              <a:defRPr/>
            </a:pPr>
            <a:r>
              <a:rPr lang="en-GB" sz="800" dirty="0">
                <a:latin typeface="Arial"/>
              </a:rPr>
              <a:t>*A</a:t>
            </a:r>
            <a:r>
              <a:rPr lang="en-GB" sz="800" dirty="0"/>
              <a:t> multi-institutional study profiling N=444 tumours from 429 </a:t>
            </a:r>
            <a:r>
              <a:rPr lang="en-GB" sz="800" dirty="0" err="1"/>
              <a:t>mCRPC</a:t>
            </a:r>
            <a:r>
              <a:rPr lang="en-GB" sz="800" dirty="0"/>
              <a:t> patients</a:t>
            </a:r>
          </a:p>
          <a:p>
            <a:pPr defTabSz="914309">
              <a:tabLst>
                <a:tab pos="723829" algn="l"/>
                <a:tab pos="1447656" algn="l"/>
                <a:tab pos="2171484" algn="l"/>
                <a:tab pos="2895312" algn="l"/>
                <a:tab pos="3619140" algn="l"/>
              </a:tabLst>
              <a:defRPr/>
            </a:pPr>
            <a:r>
              <a:rPr lang="en-GB" sz="800" dirty="0">
                <a:latin typeface="Arial"/>
              </a:rPr>
              <a:t>AR=androgen receptor; DDR=DNA damage repair; </a:t>
            </a:r>
            <a:r>
              <a:rPr lang="fr-FR" sz="800" dirty="0" err="1">
                <a:latin typeface="Arial"/>
              </a:rPr>
              <a:t>mCRPC</a:t>
            </a:r>
            <a:r>
              <a:rPr lang="fr-FR" sz="800" dirty="0">
                <a:latin typeface="Arial"/>
              </a:rPr>
              <a:t>=</a:t>
            </a:r>
            <a:r>
              <a:rPr lang="fr-FR" sz="800" dirty="0" err="1">
                <a:latin typeface="Arial"/>
              </a:rPr>
              <a:t>metastatic</a:t>
            </a:r>
            <a:r>
              <a:rPr lang="fr-FR" sz="800" dirty="0">
                <a:latin typeface="Arial"/>
              </a:rPr>
              <a:t> castration-</a:t>
            </a:r>
            <a:r>
              <a:rPr lang="fr-FR" sz="800" dirty="0" err="1">
                <a:latin typeface="Arial"/>
              </a:rPr>
              <a:t>resistant</a:t>
            </a:r>
            <a:r>
              <a:rPr lang="fr-FR" sz="800" dirty="0">
                <a:latin typeface="Arial"/>
              </a:rPr>
              <a:t> prostate cancer; </a:t>
            </a:r>
            <a:r>
              <a:rPr lang="en-GB" sz="800" dirty="0">
                <a:latin typeface="Arial"/>
              </a:rPr>
              <a:t>PI3K=phosphoinositide 3-kinase</a:t>
            </a:r>
            <a:r>
              <a:rPr lang="fr-FR" sz="800" dirty="0">
                <a:latin typeface="Arial"/>
              </a:rPr>
              <a:t>; WNT=</a:t>
            </a:r>
            <a:r>
              <a:rPr lang="fr-FR" sz="800" dirty="0" err="1">
                <a:latin typeface="Arial"/>
              </a:rPr>
              <a:t>wingless</a:t>
            </a:r>
            <a:r>
              <a:rPr lang="fr-FR" sz="800" dirty="0">
                <a:latin typeface="Arial"/>
              </a:rPr>
              <a:t> </a:t>
            </a:r>
            <a:r>
              <a:rPr lang="fr-FR" sz="800" dirty="0" err="1">
                <a:latin typeface="Arial"/>
              </a:rPr>
              <a:t>integration</a:t>
            </a:r>
            <a:endParaRPr lang="fr-FR" sz="800" dirty="0">
              <a:latin typeface="Arial"/>
            </a:endParaRPr>
          </a:p>
          <a:p>
            <a:pPr defTabSz="914309">
              <a:tabLst>
                <a:tab pos="723829" algn="l"/>
                <a:tab pos="1447656" algn="l"/>
                <a:tab pos="2171484" algn="l"/>
                <a:tab pos="2895312" algn="l"/>
                <a:tab pos="3619140" algn="l"/>
              </a:tabLst>
              <a:defRPr/>
            </a:pPr>
            <a:r>
              <a:rPr lang="fr-F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rPr>
              <a:t>1. Robinson D, et al. </a:t>
            </a:r>
            <a:r>
              <a:rPr lang="fr-FR" sz="8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rPr>
              <a:t>Cell</a:t>
            </a:r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rPr>
              <a:t>. </a:t>
            </a:r>
            <a:r>
              <a:rPr lang="fr-FR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</a:rPr>
              <a:t>2015;161:1215–1228; 2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</a:t>
            </a:r>
            <a:r>
              <a:rPr lang="fr-FR" sz="8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Abida</a:t>
            </a:r>
            <a:r>
              <a:rPr lang="fr-F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W, et al. </a:t>
            </a:r>
            <a:r>
              <a:rPr lang="fr-FR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PNAS</a:t>
            </a:r>
            <a:r>
              <a:rPr lang="fr-FR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2019;116:11428-436 ; 3. 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Lord CJ and Ashworth A. </a:t>
            </a:r>
            <a:r>
              <a:rPr lang="en-GB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Nature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 2012;481:287–293; 4. O’Connor MJ. </a:t>
            </a:r>
            <a:r>
              <a:rPr lang="en-GB" sz="800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Mol Cell</a:t>
            </a:r>
            <a:r>
              <a:rPr lang="en-GB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. 2015;60:547–560. </a:t>
            </a:r>
          </a:p>
        </p:txBody>
      </p:sp>
      <p:grpSp>
        <p:nvGrpSpPr>
          <p:cNvPr id="132" name="Group 131">
            <a:extLst>
              <a:ext uri="{FF2B5EF4-FFF2-40B4-BE49-F238E27FC236}">
                <a16:creationId xmlns:a16="http://schemas.microsoft.com/office/drawing/2014/main" id="{47A7FB61-FDEB-4510-A6D5-325B290AD598}"/>
              </a:ext>
            </a:extLst>
          </p:cNvPr>
          <p:cNvGrpSpPr/>
          <p:nvPr/>
        </p:nvGrpSpPr>
        <p:grpSpPr>
          <a:xfrm>
            <a:off x="5721803" y="1073004"/>
            <a:ext cx="5760042" cy="5144540"/>
            <a:chOff x="5863207" y="1073004"/>
            <a:chExt cx="5760041" cy="5144538"/>
          </a:xfrm>
        </p:grpSpPr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703720CA-2E5E-41FD-A5BE-6BB4B12746AF}"/>
                </a:ext>
              </a:extLst>
            </p:cNvPr>
            <p:cNvSpPr/>
            <p:nvPr/>
          </p:nvSpPr>
          <p:spPr bwMode="auto">
            <a:xfrm>
              <a:off x="9587082" y="4614887"/>
              <a:ext cx="60325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ED428FE4-E9D2-4DEF-BD48-DBDF29506F38}"/>
                </a:ext>
              </a:extLst>
            </p:cNvPr>
            <p:cNvSpPr txBox="1"/>
            <p:nvPr/>
          </p:nvSpPr>
          <p:spPr>
            <a:xfrm>
              <a:off x="5940615" y="1073004"/>
              <a:ext cx="568263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/>
                <a:t>Approximately 25% of patients with mCRPC have alterations associated with DNA repair pathways*</a:t>
              </a:r>
              <a:r>
                <a:rPr lang="en-US" sz="1400" b="1" baseline="30000"/>
                <a:t>2</a:t>
              </a:r>
              <a:r>
                <a:rPr lang="en-US" sz="1400" b="1"/>
                <a:t> </a:t>
              </a:r>
              <a:endParaRPr lang="en-US" sz="1400" b="1" baseline="30000"/>
            </a:p>
          </p:txBody>
        </p:sp>
        <p:sp>
          <p:nvSpPr>
            <p:cNvPr id="136" name="Rectangle 135">
              <a:extLst>
                <a:ext uri="{FF2B5EF4-FFF2-40B4-BE49-F238E27FC236}">
                  <a16:creationId xmlns:a16="http://schemas.microsoft.com/office/drawing/2014/main" id="{04D4D3A3-E9B5-4D9A-A467-9E5D8BD9C592}"/>
                </a:ext>
              </a:extLst>
            </p:cNvPr>
            <p:cNvSpPr/>
            <p:nvPr/>
          </p:nvSpPr>
          <p:spPr bwMode="auto">
            <a:xfrm>
              <a:off x="6833857" y="3113979"/>
              <a:ext cx="362441" cy="275381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C45E8E1A-FA2F-4163-8FD5-8DEAF950AAA3}"/>
                </a:ext>
              </a:extLst>
            </p:cNvPr>
            <p:cNvSpPr/>
            <p:nvPr/>
          </p:nvSpPr>
          <p:spPr bwMode="auto">
            <a:xfrm>
              <a:off x="6548359" y="1793716"/>
              <a:ext cx="197292" cy="471398"/>
            </a:xfrm>
            <a:prstGeom prst="ellipse">
              <a:avLst/>
            </a:prstGeom>
            <a:solidFill>
              <a:schemeClr val="bg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707D0033-7192-4265-8F05-E59E8F29AE8E}"/>
                </a:ext>
              </a:extLst>
            </p:cNvPr>
            <p:cNvSpPr txBox="1"/>
            <p:nvPr/>
          </p:nvSpPr>
          <p:spPr>
            <a:xfrm>
              <a:off x="5998144" y="1655499"/>
              <a:ext cx="853119" cy="13830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1720"/>
                </a:lnSpc>
              </a:pPr>
              <a:r>
                <a:rPr lang="en-US" sz="1100"/>
                <a:t>PI3K</a:t>
              </a:r>
            </a:p>
            <a:p>
              <a:pPr algn="r">
                <a:lnSpc>
                  <a:spcPts val="1720"/>
                </a:lnSpc>
              </a:pPr>
              <a:r>
                <a:rPr lang="en-US" sz="1100"/>
                <a:t>Cell cycle</a:t>
              </a:r>
            </a:p>
            <a:p>
              <a:pPr algn="r">
                <a:lnSpc>
                  <a:spcPts val="1720"/>
                </a:lnSpc>
              </a:pPr>
              <a:r>
                <a:rPr lang="en-US" sz="1100"/>
                <a:t>Epigenetic</a:t>
              </a:r>
            </a:p>
            <a:p>
              <a:pPr algn="r">
                <a:lnSpc>
                  <a:spcPts val="1720"/>
                </a:lnSpc>
              </a:pPr>
              <a:r>
                <a:rPr lang="en-US" sz="1100"/>
                <a:t>DNA repair</a:t>
              </a:r>
            </a:p>
            <a:p>
              <a:pPr algn="r">
                <a:lnSpc>
                  <a:spcPts val="1720"/>
                </a:lnSpc>
              </a:pPr>
              <a:r>
                <a:rPr lang="en-US" sz="1100"/>
                <a:t>WNT</a:t>
              </a:r>
            </a:p>
            <a:p>
              <a:pPr algn="r">
                <a:lnSpc>
                  <a:spcPts val="1720"/>
                </a:lnSpc>
              </a:pPr>
              <a:r>
                <a:rPr lang="en-US" sz="1100"/>
                <a:t>MAP kinase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664D3086-0AB3-467E-9BAF-729B0399F264}"/>
                </a:ext>
              </a:extLst>
            </p:cNvPr>
            <p:cNvSpPr txBox="1"/>
            <p:nvPr/>
          </p:nvSpPr>
          <p:spPr>
            <a:xfrm>
              <a:off x="6913034" y="3044711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10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767F7E4-C110-4426-AD44-374607821BCF}"/>
                </a:ext>
              </a:extLst>
            </p:cNvPr>
            <p:cNvSpPr txBox="1"/>
            <p:nvPr/>
          </p:nvSpPr>
          <p:spPr>
            <a:xfrm>
              <a:off x="6691993" y="3044711"/>
              <a:ext cx="25680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0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7DCD55C0-3D4F-403F-B9EA-C97D2F9F9DF0}"/>
                </a:ext>
              </a:extLst>
            </p:cNvPr>
            <p:cNvSpPr txBox="1"/>
            <p:nvPr/>
          </p:nvSpPr>
          <p:spPr>
            <a:xfrm>
              <a:off x="7166927" y="3044711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20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5AB575B-4CBF-4CD8-A674-CC7F9DFE7A54}"/>
                </a:ext>
              </a:extLst>
            </p:cNvPr>
            <p:cNvSpPr txBox="1"/>
            <p:nvPr/>
          </p:nvSpPr>
          <p:spPr>
            <a:xfrm>
              <a:off x="7420229" y="3044711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30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FC3F5505-CC92-4F19-B416-9FD5A211DBE0}"/>
                </a:ext>
              </a:extLst>
            </p:cNvPr>
            <p:cNvSpPr txBox="1"/>
            <p:nvPr/>
          </p:nvSpPr>
          <p:spPr>
            <a:xfrm>
              <a:off x="7673754" y="3044711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40</a:t>
              </a: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C6B89531-4CF2-41DD-954C-9214623ED42E}"/>
                </a:ext>
              </a:extLst>
            </p:cNvPr>
            <p:cNvSpPr txBox="1"/>
            <p:nvPr/>
          </p:nvSpPr>
          <p:spPr>
            <a:xfrm>
              <a:off x="7922883" y="3044711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50</a:t>
              </a:r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EDDF9C21-FF07-4774-87AC-84123D30B138}"/>
                </a:ext>
              </a:extLst>
            </p:cNvPr>
            <p:cNvSpPr txBox="1"/>
            <p:nvPr/>
          </p:nvSpPr>
          <p:spPr>
            <a:xfrm>
              <a:off x="8180361" y="3044711"/>
              <a:ext cx="3289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60</a:t>
              </a: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F5793946-303C-4A53-9242-1E7E05DABE55}"/>
                </a:ext>
              </a:extLst>
            </p:cNvPr>
            <p:cNvSpPr txBox="1"/>
            <p:nvPr/>
          </p:nvSpPr>
          <p:spPr>
            <a:xfrm>
              <a:off x="6900061" y="3257543"/>
              <a:ext cx="136928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100"/>
                <a:t>Alteration frequency</a:t>
              </a:r>
            </a:p>
          </p:txBody>
        </p:sp>
        <p:sp>
          <p:nvSpPr>
            <p:cNvPr id="147" name="Rectangle 146">
              <a:extLst>
                <a:ext uri="{FF2B5EF4-FFF2-40B4-BE49-F238E27FC236}">
                  <a16:creationId xmlns:a16="http://schemas.microsoft.com/office/drawing/2014/main" id="{4A00760A-020E-44B8-8E5A-333C43C3F20E}"/>
                </a:ext>
              </a:extLst>
            </p:cNvPr>
            <p:cNvSpPr/>
            <p:nvPr/>
          </p:nvSpPr>
          <p:spPr bwMode="auto">
            <a:xfrm>
              <a:off x="6824237" y="2826698"/>
              <a:ext cx="175334" cy="145343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8265DBE1-B077-4D50-8715-4CA513A1D271}"/>
                </a:ext>
              </a:extLst>
            </p:cNvPr>
            <p:cNvSpPr/>
            <p:nvPr/>
          </p:nvSpPr>
          <p:spPr bwMode="auto">
            <a:xfrm>
              <a:off x="6824237" y="2610127"/>
              <a:ext cx="409417" cy="145343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49" name="Rectangle 148">
              <a:extLst>
                <a:ext uri="{FF2B5EF4-FFF2-40B4-BE49-F238E27FC236}">
                  <a16:creationId xmlns:a16="http://schemas.microsoft.com/office/drawing/2014/main" id="{F294058A-48D6-4F8B-8214-9F9332B724EB}"/>
                </a:ext>
              </a:extLst>
            </p:cNvPr>
            <p:cNvSpPr/>
            <p:nvPr/>
          </p:nvSpPr>
          <p:spPr bwMode="auto">
            <a:xfrm>
              <a:off x="6824237" y="2393556"/>
              <a:ext cx="558515" cy="145343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50" name="Rectangle 149">
              <a:extLst>
                <a:ext uri="{FF2B5EF4-FFF2-40B4-BE49-F238E27FC236}">
                  <a16:creationId xmlns:a16="http://schemas.microsoft.com/office/drawing/2014/main" id="{963283A7-00DC-4CBB-9E01-2A07CE74104F}"/>
                </a:ext>
              </a:extLst>
            </p:cNvPr>
            <p:cNvSpPr/>
            <p:nvPr/>
          </p:nvSpPr>
          <p:spPr bwMode="auto">
            <a:xfrm>
              <a:off x="6824236" y="2176985"/>
              <a:ext cx="600827" cy="145343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5665BBDF-A86D-46A0-ABA1-707C9CEBF23A}"/>
                </a:ext>
              </a:extLst>
            </p:cNvPr>
            <p:cNvSpPr/>
            <p:nvPr/>
          </p:nvSpPr>
          <p:spPr bwMode="auto">
            <a:xfrm>
              <a:off x="6824236" y="1960414"/>
              <a:ext cx="782162" cy="145343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52" name="Rectangle 151">
              <a:extLst>
                <a:ext uri="{FF2B5EF4-FFF2-40B4-BE49-F238E27FC236}">
                  <a16:creationId xmlns:a16="http://schemas.microsoft.com/office/drawing/2014/main" id="{DCFE86C8-9B07-4855-8791-5B9A965640D3}"/>
                </a:ext>
              </a:extLst>
            </p:cNvPr>
            <p:cNvSpPr/>
            <p:nvPr/>
          </p:nvSpPr>
          <p:spPr bwMode="auto">
            <a:xfrm>
              <a:off x="6824236" y="1743843"/>
              <a:ext cx="1122668" cy="145343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cxnSp>
          <p:nvCxnSpPr>
            <p:cNvPr id="153" name="Straight Connector 152">
              <a:extLst>
                <a:ext uri="{FF2B5EF4-FFF2-40B4-BE49-F238E27FC236}">
                  <a16:creationId xmlns:a16="http://schemas.microsoft.com/office/drawing/2014/main" id="{8C3D8313-984A-4001-9504-A0A5732D5B0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6824237" y="1664337"/>
              <a:ext cx="0" cy="1420747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>
              <a:extLst>
                <a:ext uri="{FF2B5EF4-FFF2-40B4-BE49-F238E27FC236}">
                  <a16:creationId xmlns:a16="http://schemas.microsoft.com/office/drawing/2014/main" id="{ED8EF6DF-FEDE-470D-90D8-2944F838B2F3}"/>
                </a:ext>
              </a:extLst>
            </p:cNvPr>
            <p:cNvCxnSpPr/>
            <p:nvPr/>
          </p:nvCxnSpPr>
          <p:spPr bwMode="auto">
            <a:xfrm>
              <a:off x="6824237" y="3020490"/>
              <a:ext cx="1523735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55" name="Group 154">
              <a:extLst>
                <a:ext uri="{FF2B5EF4-FFF2-40B4-BE49-F238E27FC236}">
                  <a16:creationId xmlns:a16="http://schemas.microsoft.com/office/drawing/2014/main" id="{C7B2538F-9746-497A-AC96-A0B44EE4797B}"/>
                </a:ext>
              </a:extLst>
            </p:cNvPr>
            <p:cNvGrpSpPr/>
            <p:nvPr/>
          </p:nvGrpSpPr>
          <p:grpSpPr>
            <a:xfrm>
              <a:off x="7077571" y="3020490"/>
              <a:ext cx="1266665" cy="72668"/>
              <a:chOff x="8793266" y="1795905"/>
              <a:chExt cx="1996028" cy="920979"/>
            </a:xfrm>
          </p:grpSpPr>
          <p:cxnSp>
            <p:nvCxnSpPr>
              <p:cNvPr id="210" name="Straight Connector 209">
                <a:extLst>
                  <a:ext uri="{FF2B5EF4-FFF2-40B4-BE49-F238E27FC236}">
                    <a16:creationId xmlns:a16="http://schemas.microsoft.com/office/drawing/2014/main" id="{31891492-D35B-46A7-8935-A9DCABBC06FD}"/>
                  </a:ext>
                </a:extLst>
              </p:cNvPr>
              <p:cNvCxnSpPr/>
              <p:nvPr/>
            </p:nvCxnSpPr>
            <p:spPr bwMode="auto">
              <a:xfrm>
                <a:off x="8793266" y="1795905"/>
                <a:ext cx="0" cy="92097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1" name="Straight Connector 210">
                <a:extLst>
                  <a:ext uri="{FF2B5EF4-FFF2-40B4-BE49-F238E27FC236}">
                    <a16:creationId xmlns:a16="http://schemas.microsoft.com/office/drawing/2014/main" id="{17767BED-90B1-4841-BA3F-B55A5771E584}"/>
                  </a:ext>
                </a:extLst>
              </p:cNvPr>
              <p:cNvCxnSpPr/>
              <p:nvPr/>
            </p:nvCxnSpPr>
            <p:spPr bwMode="auto">
              <a:xfrm>
                <a:off x="9192472" y="1795905"/>
                <a:ext cx="0" cy="92097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2" name="Straight Connector 211">
                <a:extLst>
                  <a:ext uri="{FF2B5EF4-FFF2-40B4-BE49-F238E27FC236}">
                    <a16:creationId xmlns:a16="http://schemas.microsoft.com/office/drawing/2014/main" id="{B778513A-AE09-4848-9F9A-3DEEE8CDD634}"/>
                  </a:ext>
                </a:extLst>
              </p:cNvPr>
              <p:cNvCxnSpPr/>
              <p:nvPr/>
            </p:nvCxnSpPr>
            <p:spPr bwMode="auto">
              <a:xfrm>
                <a:off x="9591678" y="1795905"/>
                <a:ext cx="0" cy="92097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3" name="Straight Connector 212">
                <a:extLst>
                  <a:ext uri="{FF2B5EF4-FFF2-40B4-BE49-F238E27FC236}">
                    <a16:creationId xmlns:a16="http://schemas.microsoft.com/office/drawing/2014/main" id="{515662BA-BA17-47D6-BE7F-C83367B9DD3B}"/>
                  </a:ext>
                </a:extLst>
              </p:cNvPr>
              <p:cNvCxnSpPr/>
              <p:nvPr/>
            </p:nvCxnSpPr>
            <p:spPr bwMode="auto">
              <a:xfrm>
                <a:off x="9990884" y="1795905"/>
                <a:ext cx="0" cy="92097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4" name="Straight Connector 213">
                <a:extLst>
                  <a:ext uri="{FF2B5EF4-FFF2-40B4-BE49-F238E27FC236}">
                    <a16:creationId xmlns:a16="http://schemas.microsoft.com/office/drawing/2014/main" id="{C604B8EF-6228-494D-9BE4-198EAE3B889B}"/>
                  </a:ext>
                </a:extLst>
              </p:cNvPr>
              <p:cNvCxnSpPr/>
              <p:nvPr/>
            </p:nvCxnSpPr>
            <p:spPr bwMode="auto">
              <a:xfrm>
                <a:off x="10390090" y="1795905"/>
                <a:ext cx="0" cy="92097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15" name="Straight Connector 214">
                <a:extLst>
                  <a:ext uri="{FF2B5EF4-FFF2-40B4-BE49-F238E27FC236}">
                    <a16:creationId xmlns:a16="http://schemas.microsoft.com/office/drawing/2014/main" id="{F1802810-FFC9-494D-9405-6A42BFC6A6D4}"/>
                  </a:ext>
                </a:extLst>
              </p:cNvPr>
              <p:cNvCxnSpPr/>
              <p:nvPr/>
            </p:nvCxnSpPr>
            <p:spPr bwMode="auto">
              <a:xfrm>
                <a:off x="10789294" y="1795905"/>
                <a:ext cx="0" cy="920979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864B5027-DB27-421F-A2E6-C7D32D55C3EB}"/>
                </a:ext>
              </a:extLst>
            </p:cNvPr>
            <p:cNvSpPr txBox="1"/>
            <p:nvPr/>
          </p:nvSpPr>
          <p:spPr>
            <a:xfrm>
              <a:off x="8965053" y="1655501"/>
              <a:ext cx="644727" cy="455509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ts val="1160"/>
                </a:lnSpc>
              </a:pPr>
              <a:r>
                <a:rPr lang="en-US" sz="1051"/>
                <a:t>AR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ETS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TP53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PTEN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RB1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PIK3CA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KMT2C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FOXA1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KMT2D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BRCA2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APC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CDK12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ATM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SPOP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CDKN1B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CTNNB1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ZBTB16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RNF43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CDKN2A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PIK3R1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KMT2A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KDM6A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PIK3CB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FANCA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BRAF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BRCA1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AKT1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KRAS</a:t>
              </a:r>
            </a:p>
            <a:p>
              <a:pPr algn="r">
                <a:lnSpc>
                  <a:spcPts val="1160"/>
                </a:lnSpc>
              </a:pPr>
              <a:r>
                <a:rPr lang="en-US" sz="1051"/>
                <a:t>HRAS</a:t>
              </a:r>
            </a:p>
          </p:txBody>
        </p:sp>
        <p:sp>
          <p:nvSpPr>
            <p:cNvPr id="157" name="Right Arrow 53">
              <a:extLst>
                <a:ext uri="{FF2B5EF4-FFF2-40B4-BE49-F238E27FC236}">
                  <a16:creationId xmlns:a16="http://schemas.microsoft.com/office/drawing/2014/main" id="{F6D5827E-A261-43CA-A051-6A3BEA38ADA1}"/>
                </a:ext>
              </a:extLst>
            </p:cNvPr>
            <p:cNvSpPr/>
            <p:nvPr/>
          </p:nvSpPr>
          <p:spPr bwMode="auto">
            <a:xfrm>
              <a:off x="5863207" y="2360530"/>
              <a:ext cx="156673" cy="190804"/>
            </a:xfrm>
            <a:prstGeom prst="rightArrow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58" name="Rectangle 157">
              <a:extLst>
                <a:ext uri="{FF2B5EF4-FFF2-40B4-BE49-F238E27FC236}">
                  <a16:creationId xmlns:a16="http://schemas.microsoft.com/office/drawing/2014/main" id="{29CD03DB-427B-44FE-8808-B4F9199296DB}"/>
                </a:ext>
              </a:extLst>
            </p:cNvPr>
            <p:cNvSpPr/>
            <p:nvPr/>
          </p:nvSpPr>
          <p:spPr bwMode="auto">
            <a:xfrm>
              <a:off x="9570141" y="5978747"/>
              <a:ext cx="1800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59" name="Rectangle 158">
              <a:extLst>
                <a:ext uri="{FF2B5EF4-FFF2-40B4-BE49-F238E27FC236}">
                  <a16:creationId xmlns:a16="http://schemas.microsoft.com/office/drawing/2014/main" id="{C2B675AA-DF09-4A13-B636-212F6D4AA7E8}"/>
                </a:ext>
              </a:extLst>
            </p:cNvPr>
            <p:cNvSpPr/>
            <p:nvPr/>
          </p:nvSpPr>
          <p:spPr bwMode="auto">
            <a:xfrm>
              <a:off x="9570141" y="5827215"/>
              <a:ext cx="1800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0" name="Rectangle 159">
              <a:extLst>
                <a:ext uri="{FF2B5EF4-FFF2-40B4-BE49-F238E27FC236}">
                  <a16:creationId xmlns:a16="http://schemas.microsoft.com/office/drawing/2014/main" id="{865A40F5-69CA-4B40-B30E-D3F8B32E4CE0}"/>
                </a:ext>
              </a:extLst>
            </p:cNvPr>
            <p:cNvSpPr/>
            <p:nvPr/>
          </p:nvSpPr>
          <p:spPr bwMode="auto">
            <a:xfrm flipH="1">
              <a:off x="9572265" y="5675674"/>
              <a:ext cx="3600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C4B4E0BF-613C-4D7A-A1B7-55AE8A6AD961}"/>
                </a:ext>
              </a:extLst>
            </p:cNvPr>
            <p:cNvSpPr/>
            <p:nvPr/>
          </p:nvSpPr>
          <p:spPr bwMode="auto">
            <a:xfrm flipH="1">
              <a:off x="9572265" y="5524133"/>
              <a:ext cx="3600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2" name="Rectangle 161">
              <a:extLst>
                <a:ext uri="{FF2B5EF4-FFF2-40B4-BE49-F238E27FC236}">
                  <a16:creationId xmlns:a16="http://schemas.microsoft.com/office/drawing/2014/main" id="{163756B0-0704-4FB3-9ED3-19C93DE15109}"/>
                </a:ext>
              </a:extLst>
            </p:cNvPr>
            <p:cNvSpPr/>
            <p:nvPr/>
          </p:nvSpPr>
          <p:spPr bwMode="auto">
            <a:xfrm flipH="1">
              <a:off x="9572265" y="5372592"/>
              <a:ext cx="3600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F9C50253-7491-499E-9587-D663BF2F8ED9}"/>
                </a:ext>
              </a:extLst>
            </p:cNvPr>
            <p:cNvSpPr/>
            <p:nvPr/>
          </p:nvSpPr>
          <p:spPr bwMode="auto">
            <a:xfrm flipH="1">
              <a:off x="9572265" y="5221051"/>
              <a:ext cx="3600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4" name="Rectangle 163">
              <a:extLst>
                <a:ext uri="{FF2B5EF4-FFF2-40B4-BE49-F238E27FC236}">
                  <a16:creationId xmlns:a16="http://schemas.microsoft.com/office/drawing/2014/main" id="{048E4C11-6A82-42D5-8570-970676CEA80C}"/>
                </a:ext>
              </a:extLst>
            </p:cNvPr>
            <p:cNvSpPr/>
            <p:nvPr/>
          </p:nvSpPr>
          <p:spPr bwMode="auto">
            <a:xfrm flipH="1">
              <a:off x="9572264" y="5069510"/>
              <a:ext cx="62443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2CC85099-1279-48B4-9FE2-F9CAB4BC12EF}"/>
                </a:ext>
              </a:extLst>
            </p:cNvPr>
            <p:cNvSpPr/>
            <p:nvPr/>
          </p:nvSpPr>
          <p:spPr bwMode="auto">
            <a:xfrm flipH="1">
              <a:off x="9572263" y="4917969"/>
              <a:ext cx="78319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6" name="Rectangle 165">
              <a:extLst>
                <a:ext uri="{FF2B5EF4-FFF2-40B4-BE49-F238E27FC236}">
                  <a16:creationId xmlns:a16="http://schemas.microsoft.com/office/drawing/2014/main" id="{42CCD4EF-4A5C-4272-87FC-5E36B8FCD482}"/>
                </a:ext>
              </a:extLst>
            </p:cNvPr>
            <p:cNvSpPr/>
            <p:nvPr/>
          </p:nvSpPr>
          <p:spPr bwMode="auto">
            <a:xfrm flipH="1">
              <a:off x="9572263" y="4766428"/>
              <a:ext cx="78319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7" name="Rectangle 166">
              <a:extLst>
                <a:ext uri="{FF2B5EF4-FFF2-40B4-BE49-F238E27FC236}">
                  <a16:creationId xmlns:a16="http://schemas.microsoft.com/office/drawing/2014/main" id="{3EBD5403-7C1C-4115-B720-3C3E8D829706}"/>
                </a:ext>
              </a:extLst>
            </p:cNvPr>
            <p:cNvSpPr/>
            <p:nvPr/>
          </p:nvSpPr>
          <p:spPr bwMode="auto">
            <a:xfrm>
              <a:off x="9570141" y="4614887"/>
              <a:ext cx="18000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8" name="Rectangle 167">
              <a:extLst>
                <a:ext uri="{FF2B5EF4-FFF2-40B4-BE49-F238E27FC236}">
                  <a16:creationId xmlns:a16="http://schemas.microsoft.com/office/drawing/2014/main" id="{C1007AC3-FE86-4D1B-881C-51B703CDF2C3}"/>
                </a:ext>
              </a:extLst>
            </p:cNvPr>
            <p:cNvSpPr/>
            <p:nvPr/>
          </p:nvSpPr>
          <p:spPr bwMode="auto">
            <a:xfrm>
              <a:off x="9587082" y="4463346"/>
              <a:ext cx="60325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69" name="Rectangle 168">
              <a:extLst>
                <a:ext uri="{FF2B5EF4-FFF2-40B4-BE49-F238E27FC236}">
                  <a16:creationId xmlns:a16="http://schemas.microsoft.com/office/drawing/2014/main" id="{F882ABBB-CCBB-4CCC-91E2-C919B257482A}"/>
                </a:ext>
              </a:extLst>
            </p:cNvPr>
            <p:cNvSpPr/>
            <p:nvPr/>
          </p:nvSpPr>
          <p:spPr bwMode="auto">
            <a:xfrm>
              <a:off x="9570140" y="4463346"/>
              <a:ext cx="58217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0" name="Rectangle 169">
              <a:extLst>
                <a:ext uri="{FF2B5EF4-FFF2-40B4-BE49-F238E27FC236}">
                  <a16:creationId xmlns:a16="http://schemas.microsoft.com/office/drawing/2014/main" id="{EC2F0064-C988-4412-B8F5-DCDB153798EB}"/>
                </a:ext>
              </a:extLst>
            </p:cNvPr>
            <p:cNvSpPr/>
            <p:nvPr/>
          </p:nvSpPr>
          <p:spPr bwMode="auto">
            <a:xfrm>
              <a:off x="9587082" y="4311805"/>
              <a:ext cx="79376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1" name="Rectangle 170">
              <a:extLst>
                <a:ext uri="{FF2B5EF4-FFF2-40B4-BE49-F238E27FC236}">
                  <a16:creationId xmlns:a16="http://schemas.microsoft.com/office/drawing/2014/main" id="{48945DE9-B160-46B6-8108-F2287CCFB52D}"/>
                </a:ext>
              </a:extLst>
            </p:cNvPr>
            <p:cNvSpPr/>
            <p:nvPr/>
          </p:nvSpPr>
          <p:spPr bwMode="auto">
            <a:xfrm>
              <a:off x="9570141" y="4311805"/>
              <a:ext cx="18000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6BA3AC99-B846-45E0-B36B-35DE2F1B54C2}"/>
                </a:ext>
              </a:extLst>
            </p:cNvPr>
            <p:cNvSpPr/>
            <p:nvPr/>
          </p:nvSpPr>
          <p:spPr bwMode="auto">
            <a:xfrm>
              <a:off x="9587082" y="4160264"/>
              <a:ext cx="98426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3" name="Rectangle 172">
              <a:extLst>
                <a:ext uri="{FF2B5EF4-FFF2-40B4-BE49-F238E27FC236}">
                  <a16:creationId xmlns:a16="http://schemas.microsoft.com/office/drawing/2014/main" id="{24DC6AFC-4C24-4029-B459-5A0A45745162}"/>
                </a:ext>
              </a:extLst>
            </p:cNvPr>
            <p:cNvSpPr/>
            <p:nvPr/>
          </p:nvSpPr>
          <p:spPr bwMode="auto">
            <a:xfrm flipH="1">
              <a:off x="9568033" y="4160264"/>
              <a:ext cx="66674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BA2D5C5C-FBB6-4FE2-96E8-2FC1FD5AAAFE}"/>
                </a:ext>
              </a:extLst>
            </p:cNvPr>
            <p:cNvSpPr/>
            <p:nvPr/>
          </p:nvSpPr>
          <p:spPr bwMode="auto">
            <a:xfrm flipH="1">
              <a:off x="9572262" y="4008723"/>
              <a:ext cx="129120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6DE7C447-B3A0-42E7-BA64-462769ECA315}"/>
                </a:ext>
              </a:extLst>
            </p:cNvPr>
            <p:cNvSpPr/>
            <p:nvPr/>
          </p:nvSpPr>
          <p:spPr bwMode="auto">
            <a:xfrm>
              <a:off x="9587081" y="3857182"/>
              <a:ext cx="114301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6" name="Rectangle 175">
              <a:extLst>
                <a:ext uri="{FF2B5EF4-FFF2-40B4-BE49-F238E27FC236}">
                  <a16:creationId xmlns:a16="http://schemas.microsoft.com/office/drawing/2014/main" id="{A1E1F7D6-84CA-438A-A110-0E12EE0E5386}"/>
                </a:ext>
              </a:extLst>
            </p:cNvPr>
            <p:cNvSpPr/>
            <p:nvPr/>
          </p:nvSpPr>
          <p:spPr bwMode="auto">
            <a:xfrm flipH="1">
              <a:off x="9568032" y="3857182"/>
              <a:ext cx="79375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7" name="Rectangle 176">
              <a:extLst>
                <a:ext uri="{FF2B5EF4-FFF2-40B4-BE49-F238E27FC236}">
                  <a16:creationId xmlns:a16="http://schemas.microsoft.com/office/drawing/2014/main" id="{CDC165CE-7344-4403-ADCC-CE5BF039C39B}"/>
                </a:ext>
              </a:extLst>
            </p:cNvPr>
            <p:cNvSpPr/>
            <p:nvPr/>
          </p:nvSpPr>
          <p:spPr bwMode="auto">
            <a:xfrm flipH="1">
              <a:off x="9572261" y="3705641"/>
              <a:ext cx="160871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8" name="Rectangle 177">
              <a:extLst>
                <a:ext uri="{FF2B5EF4-FFF2-40B4-BE49-F238E27FC236}">
                  <a16:creationId xmlns:a16="http://schemas.microsoft.com/office/drawing/2014/main" id="{83E63E11-E564-453F-AD70-962AFC06DEA1}"/>
                </a:ext>
              </a:extLst>
            </p:cNvPr>
            <p:cNvSpPr/>
            <p:nvPr/>
          </p:nvSpPr>
          <p:spPr bwMode="auto">
            <a:xfrm>
              <a:off x="9587081" y="3554100"/>
              <a:ext cx="146051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DE254B0F-5550-48E2-BE6C-5C887BFDAD9A}"/>
                </a:ext>
              </a:extLst>
            </p:cNvPr>
            <p:cNvSpPr/>
            <p:nvPr/>
          </p:nvSpPr>
          <p:spPr bwMode="auto">
            <a:xfrm>
              <a:off x="9570141" y="3554100"/>
              <a:ext cx="18000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0" name="Rectangle 179">
              <a:extLst>
                <a:ext uri="{FF2B5EF4-FFF2-40B4-BE49-F238E27FC236}">
                  <a16:creationId xmlns:a16="http://schemas.microsoft.com/office/drawing/2014/main" id="{607E0BC0-6EAC-4F56-A0DF-1B2171CB6190}"/>
                </a:ext>
              </a:extLst>
            </p:cNvPr>
            <p:cNvSpPr/>
            <p:nvPr/>
          </p:nvSpPr>
          <p:spPr bwMode="auto">
            <a:xfrm flipH="1">
              <a:off x="9572261" y="3402559"/>
              <a:ext cx="160871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1" name="Rectangle 180">
              <a:extLst>
                <a:ext uri="{FF2B5EF4-FFF2-40B4-BE49-F238E27FC236}">
                  <a16:creationId xmlns:a16="http://schemas.microsoft.com/office/drawing/2014/main" id="{3167A196-4BC5-4A76-8415-F2EC97CDA65D}"/>
                </a:ext>
              </a:extLst>
            </p:cNvPr>
            <p:cNvSpPr/>
            <p:nvPr/>
          </p:nvSpPr>
          <p:spPr bwMode="auto">
            <a:xfrm>
              <a:off x="9587081" y="3251018"/>
              <a:ext cx="193677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2" name="Rectangle 181">
              <a:extLst>
                <a:ext uri="{FF2B5EF4-FFF2-40B4-BE49-F238E27FC236}">
                  <a16:creationId xmlns:a16="http://schemas.microsoft.com/office/drawing/2014/main" id="{EAFC8737-3CD2-40EC-94BC-30F047093FB6}"/>
                </a:ext>
              </a:extLst>
            </p:cNvPr>
            <p:cNvSpPr/>
            <p:nvPr/>
          </p:nvSpPr>
          <p:spPr bwMode="auto">
            <a:xfrm>
              <a:off x="9570141" y="3251018"/>
              <a:ext cx="18000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3" name="Rectangle 182">
              <a:extLst>
                <a:ext uri="{FF2B5EF4-FFF2-40B4-BE49-F238E27FC236}">
                  <a16:creationId xmlns:a16="http://schemas.microsoft.com/office/drawing/2014/main" id="{BFEF8D88-4B95-479A-9229-483BBB5A860D}"/>
                </a:ext>
              </a:extLst>
            </p:cNvPr>
            <p:cNvSpPr/>
            <p:nvPr/>
          </p:nvSpPr>
          <p:spPr bwMode="auto">
            <a:xfrm>
              <a:off x="9587081" y="3099477"/>
              <a:ext cx="193677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A2D7BEF9-12F5-456E-8988-C0B628FC76FB}"/>
                </a:ext>
              </a:extLst>
            </p:cNvPr>
            <p:cNvSpPr/>
            <p:nvPr/>
          </p:nvSpPr>
          <p:spPr bwMode="auto">
            <a:xfrm flipH="1">
              <a:off x="9572264" y="3099477"/>
              <a:ext cx="59268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5" name="Rectangle 184">
              <a:extLst>
                <a:ext uri="{FF2B5EF4-FFF2-40B4-BE49-F238E27FC236}">
                  <a16:creationId xmlns:a16="http://schemas.microsoft.com/office/drawing/2014/main" id="{9303F798-5D48-46EA-90C8-63A62582634D}"/>
                </a:ext>
              </a:extLst>
            </p:cNvPr>
            <p:cNvSpPr/>
            <p:nvPr/>
          </p:nvSpPr>
          <p:spPr bwMode="auto">
            <a:xfrm>
              <a:off x="9571208" y="2947936"/>
              <a:ext cx="228599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C6F37104-FE13-496E-8167-0E6DF1C9DD74}"/>
                </a:ext>
              </a:extLst>
            </p:cNvPr>
            <p:cNvSpPr/>
            <p:nvPr/>
          </p:nvSpPr>
          <p:spPr bwMode="auto">
            <a:xfrm>
              <a:off x="9571208" y="2796395"/>
              <a:ext cx="228599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A4007322-A772-40C1-9227-FB0DBEF0CFE7}"/>
                </a:ext>
              </a:extLst>
            </p:cNvPr>
            <p:cNvSpPr/>
            <p:nvPr/>
          </p:nvSpPr>
          <p:spPr bwMode="auto">
            <a:xfrm>
              <a:off x="9571208" y="2644854"/>
              <a:ext cx="228599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890E4002-9229-4EB0-B92D-C3E7E68E5DB1}"/>
                </a:ext>
              </a:extLst>
            </p:cNvPr>
            <p:cNvSpPr/>
            <p:nvPr/>
          </p:nvSpPr>
          <p:spPr bwMode="auto">
            <a:xfrm>
              <a:off x="9587081" y="2493313"/>
              <a:ext cx="330202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FA3A2673-E181-4AD1-81DF-1B2C9ACD27BB}"/>
                </a:ext>
              </a:extLst>
            </p:cNvPr>
            <p:cNvSpPr/>
            <p:nvPr/>
          </p:nvSpPr>
          <p:spPr bwMode="auto">
            <a:xfrm flipH="1">
              <a:off x="9572263" y="2493313"/>
              <a:ext cx="243419" cy="105445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70D7B95F-51A2-455F-A2AB-B19AA5B2C39A}"/>
                </a:ext>
              </a:extLst>
            </p:cNvPr>
            <p:cNvSpPr/>
            <p:nvPr/>
          </p:nvSpPr>
          <p:spPr bwMode="auto">
            <a:xfrm>
              <a:off x="10803106" y="1735608"/>
              <a:ext cx="444502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68F2F154-377A-4A14-A6CB-D2F7CD19E970}"/>
                </a:ext>
              </a:extLst>
            </p:cNvPr>
            <p:cNvSpPr/>
            <p:nvPr/>
          </p:nvSpPr>
          <p:spPr bwMode="auto">
            <a:xfrm flipH="1">
              <a:off x="9572262" y="1735608"/>
              <a:ext cx="1272120" cy="105445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19C1A1FE-B989-4A64-8829-BEDA7DCD2D92}"/>
                </a:ext>
              </a:extLst>
            </p:cNvPr>
            <p:cNvSpPr/>
            <p:nvPr/>
          </p:nvSpPr>
          <p:spPr bwMode="auto">
            <a:xfrm>
              <a:off x="9571208" y="1887149"/>
              <a:ext cx="1485900" cy="105445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solidFill>
                <a:schemeClr val="accent4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382A60D1-8E6B-469E-BDD8-6425E9439190}"/>
                </a:ext>
              </a:extLst>
            </p:cNvPr>
            <p:cNvSpPr/>
            <p:nvPr/>
          </p:nvSpPr>
          <p:spPr bwMode="auto">
            <a:xfrm>
              <a:off x="9587081" y="2341772"/>
              <a:ext cx="346077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A414DBDA-7774-402C-85F9-8662407EF282}"/>
                </a:ext>
              </a:extLst>
            </p:cNvPr>
            <p:cNvSpPr/>
            <p:nvPr/>
          </p:nvSpPr>
          <p:spPr bwMode="auto">
            <a:xfrm flipH="1">
              <a:off x="9572263" y="2341772"/>
              <a:ext cx="243419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8068BCDD-650A-44B5-A41B-EA511BE28F76}"/>
                </a:ext>
              </a:extLst>
            </p:cNvPr>
            <p:cNvSpPr/>
            <p:nvPr/>
          </p:nvSpPr>
          <p:spPr bwMode="auto">
            <a:xfrm>
              <a:off x="9587081" y="2190231"/>
              <a:ext cx="882652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9CC70266-25D4-47F0-9E80-7E1A2F4AE2F8}"/>
                </a:ext>
              </a:extLst>
            </p:cNvPr>
            <p:cNvSpPr/>
            <p:nvPr/>
          </p:nvSpPr>
          <p:spPr bwMode="auto">
            <a:xfrm flipH="1">
              <a:off x="9572263" y="2190231"/>
              <a:ext cx="719669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F35A0D7A-87A2-47AF-B1E9-5AACC35E6D68}"/>
                </a:ext>
              </a:extLst>
            </p:cNvPr>
            <p:cNvSpPr/>
            <p:nvPr/>
          </p:nvSpPr>
          <p:spPr bwMode="auto">
            <a:xfrm>
              <a:off x="9587081" y="2038690"/>
              <a:ext cx="1120777" cy="105445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solidFill>
                <a:schemeClr val="accent3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188B0E36-3277-4F63-9257-52661D0F1FB4}"/>
                </a:ext>
              </a:extLst>
            </p:cNvPr>
            <p:cNvSpPr/>
            <p:nvPr/>
          </p:nvSpPr>
          <p:spPr bwMode="auto">
            <a:xfrm flipH="1">
              <a:off x="9572264" y="2038690"/>
              <a:ext cx="75144" cy="105445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cxnSp>
          <p:nvCxnSpPr>
            <p:cNvPr id="199" name="Straight Connector 198">
              <a:extLst>
                <a:ext uri="{FF2B5EF4-FFF2-40B4-BE49-F238E27FC236}">
                  <a16:creationId xmlns:a16="http://schemas.microsoft.com/office/drawing/2014/main" id="{A9B89A52-6474-4EB8-AC3D-ABAE5F3F37D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565018" y="1666694"/>
              <a:ext cx="0" cy="4550848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70F5DD96-B3C6-460C-8777-706EB3A80C20}"/>
                </a:ext>
              </a:extLst>
            </p:cNvPr>
            <p:cNvSpPr txBox="1"/>
            <p:nvPr/>
          </p:nvSpPr>
          <p:spPr>
            <a:xfrm>
              <a:off x="10337893" y="5379794"/>
              <a:ext cx="106548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/>
                <a:t>Mutation</a:t>
              </a:r>
            </a:p>
            <a:p>
              <a:r>
                <a:rPr lang="en-US" sz="1200"/>
                <a:t>Deep deletion</a:t>
              </a:r>
            </a:p>
            <a:p>
              <a:r>
                <a:rPr lang="en-US" sz="1200"/>
                <a:t>Amplification</a:t>
              </a:r>
            </a:p>
            <a:p>
              <a:r>
                <a:rPr lang="en-US" sz="1200"/>
                <a:t>Fusion</a:t>
              </a:r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3FF66593-95B6-4248-AD53-00F661635E5C}"/>
                </a:ext>
              </a:extLst>
            </p:cNvPr>
            <p:cNvSpPr/>
            <p:nvPr/>
          </p:nvSpPr>
          <p:spPr bwMode="auto">
            <a:xfrm>
              <a:off x="10236017" y="5460086"/>
              <a:ext cx="118412" cy="118412"/>
            </a:xfrm>
            <a:prstGeom prst="rect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2" name="Rectangle 201">
              <a:extLst>
                <a:ext uri="{FF2B5EF4-FFF2-40B4-BE49-F238E27FC236}">
                  <a16:creationId xmlns:a16="http://schemas.microsoft.com/office/drawing/2014/main" id="{F023FFB2-8324-4714-AE44-2259B2F6E353}"/>
                </a:ext>
              </a:extLst>
            </p:cNvPr>
            <p:cNvSpPr/>
            <p:nvPr/>
          </p:nvSpPr>
          <p:spPr bwMode="auto">
            <a:xfrm>
              <a:off x="10236017" y="5642199"/>
              <a:ext cx="118412" cy="118412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3" name="Rectangle 202">
              <a:extLst>
                <a:ext uri="{FF2B5EF4-FFF2-40B4-BE49-F238E27FC236}">
                  <a16:creationId xmlns:a16="http://schemas.microsoft.com/office/drawing/2014/main" id="{DB7EF8C6-D574-4773-9807-3C812A8396A2}"/>
                </a:ext>
              </a:extLst>
            </p:cNvPr>
            <p:cNvSpPr/>
            <p:nvPr/>
          </p:nvSpPr>
          <p:spPr bwMode="auto">
            <a:xfrm>
              <a:off x="10236017" y="5824312"/>
              <a:ext cx="118412" cy="118412"/>
            </a:xfrm>
            <a:prstGeom prst="rect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4" name="Rectangle 203">
              <a:extLst>
                <a:ext uri="{FF2B5EF4-FFF2-40B4-BE49-F238E27FC236}">
                  <a16:creationId xmlns:a16="http://schemas.microsoft.com/office/drawing/2014/main" id="{A826948B-A472-4E14-9049-11EB39C36AD7}"/>
                </a:ext>
              </a:extLst>
            </p:cNvPr>
            <p:cNvSpPr/>
            <p:nvPr/>
          </p:nvSpPr>
          <p:spPr bwMode="auto">
            <a:xfrm>
              <a:off x="10236017" y="6006426"/>
              <a:ext cx="118412" cy="118412"/>
            </a:xfrm>
            <a:prstGeom prst="rect">
              <a:avLst/>
            </a:prstGeom>
            <a:solidFill>
              <a:schemeClr val="accent4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5" name="Right Arrow 117">
              <a:extLst>
                <a:ext uri="{FF2B5EF4-FFF2-40B4-BE49-F238E27FC236}">
                  <a16:creationId xmlns:a16="http://schemas.microsoft.com/office/drawing/2014/main" id="{133005DF-CB47-4E83-89F1-49C592B6EE52}"/>
                </a:ext>
              </a:extLst>
            </p:cNvPr>
            <p:cNvSpPr/>
            <p:nvPr/>
          </p:nvSpPr>
          <p:spPr bwMode="auto">
            <a:xfrm>
              <a:off x="8878350" y="3049226"/>
              <a:ext cx="156673" cy="190804"/>
            </a:xfrm>
            <a:prstGeom prst="rightArrow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6" name="Right Arrow 118">
              <a:extLst>
                <a:ext uri="{FF2B5EF4-FFF2-40B4-BE49-F238E27FC236}">
                  <a16:creationId xmlns:a16="http://schemas.microsoft.com/office/drawing/2014/main" id="{83307E85-005B-4ABE-B014-7E9D7200EE36}"/>
                </a:ext>
              </a:extLst>
            </p:cNvPr>
            <p:cNvSpPr/>
            <p:nvPr/>
          </p:nvSpPr>
          <p:spPr bwMode="auto">
            <a:xfrm>
              <a:off x="8878350" y="3350414"/>
              <a:ext cx="156673" cy="190804"/>
            </a:xfrm>
            <a:prstGeom prst="rightArrow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7" name="Right Arrow 119">
              <a:extLst>
                <a:ext uri="{FF2B5EF4-FFF2-40B4-BE49-F238E27FC236}">
                  <a16:creationId xmlns:a16="http://schemas.microsoft.com/office/drawing/2014/main" id="{15CE0936-3EC3-46BD-B320-8CC4D754A628}"/>
                </a:ext>
              </a:extLst>
            </p:cNvPr>
            <p:cNvSpPr/>
            <p:nvPr/>
          </p:nvSpPr>
          <p:spPr bwMode="auto">
            <a:xfrm>
              <a:off x="8878350" y="3501008"/>
              <a:ext cx="156673" cy="190804"/>
            </a:xfrm>
            <a:prstGeom prst="rightArrow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8" name="Right Arrow 120">
              <a:extLst>
                <a:ext uri="{FF2B5EF4-FFF2-40B4-BE49-F238E27FC236}">
                  <a16:creationId xmlns:a16="http://schemas.microsoft.com/office/drawing/2014/main" id="{22EC7B92-4067-40D6-9B25-153F6A55EA80}"/>
                </a:ext>
              </a:extLst>
            </p:cNvPr>
            <p:cNvSpPr/>
            <p:nvPr/>
          </p:nvSpPr>
          <p:spPr bwMode="auto">
            <a:xfrm>
              <a:off x="8878350" y="5176926"/>
              <a:ext cx="156673" cy="190804"/>
            </a:xfrm>
            <a:prstGeom prst="rightArrow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  <p:sp>
          <p:nvSpPr>
            <p:cNvPr id="209" name="Right Arrow 121">
              <a:extLst>
                <a:ext uri="{FF2B5EF4-FFF2-40B4-BE49-F238E27FC236}">
                  <a16:creationId xmlns:a16="http://schemas.microsoft.com/office/drawing/2014/main" id="{AE09DE34-0832-4A3A-9B5A-3F1DA272755E}"/>
                </a:ext>
              </a:extLst>
            </p:cNvPr>
            <p:cNvSpPr/>
            <p:nvPr/>
          </p:nvSpPr>
          <p:spPr bwMode="auto">
            <a:xfrm>
              <a:off x="8878350" y="5490920"/>
              <a:ext cx="156673" cy="190804"/>
            </a:xfrm>
            <a:prstGeom prst="rightArrow">
              <a:avLst/>
            </a:prstGeom>
            <a:solidFill>
              <a:schemeClr val="accent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endParaRPr lang="en-US" b="1">
                <a:latin typeface="Arial" charset="0"/>
              </a:endParaRPr>
            </a:p>
          </p:txBody>
        </p:sp>
      </p:grpSp>
      <p:sp>
        <p:nvSpPr>
          <p:cNvPr id="97" name="Rectangle: Single Corner Rounded 8">
            <a:extLst>
              <a:ext uri="{FF2B5EF4-FFF2-40B4-BE49-F238E27FC236}">
                <a16:creationId xmlns:a16="http://schemas.microsoft.com/office/drawing/2014/main" id="{5145A34C-067E-D745-A87E-C9D0CF233A5D}"/>
              </a:ext>
            </a:extLst>
          </p:cNvPr>
          <p:cNvSpPr/>
          <p:nvPr/>
        </p:nvSpPr>
        <p:spPr>
          <a:xfrm>
            <a:off x="1446865" y="4952256"/>
            <a:ext cx="3521701" cy="1015663"/>
          </a:xfrm>
          <a:prstGeom prst="round1Rect">
            <a:avLst/>
          </a:prstGeom>
          <a:solidFill>
            <a:srgbClr val="003865">
              <a:lumMod val="20000"/>
              <a:lumOff val="80000"/>
            </a:srgbClr>
          </a:solidFill>
        </p:spPr>
        <p:txBody>
          <a:bodyPr wrap="square">
            <a:spAutoFit/>
          </a:bodyPr>
          <a:lstStyle/>
          <a:p>
            <a:pPr algn="ctr" defTabSz="914354">
              <a:defRPr/>
            </a:pPr>
            <a:r>
              <a:rPr lang="en-GB" sz="2000" b="1" kern="0" dirty="0">
                <a:solidFill>
                  <a:srgbClr val="000000"/>
                </a:solidFill>
                <a:latin typeface="Arial"/>
              </a:rPr>
              <a:t>~23% of mutations were identified in</a:t>
            </a:r>
          </a:p>
          <a:p>
            <a:pPr algn="ctr" defTabSz="914354">
              <a:defRPr/>
            </a:pPr>
            <a:r>
              <a:rPr lang="en-GB" sz="2000" b="1" kern="0" dirty="0">
                <a:solidFill>
                  <a:srgbClr val="830051"/>
                </a:solidFill>
                <a:latin typeface="Arial"/>
              </a:rPr>
              <a:t>DNA repair </a:t>
            </a:r>
            <a:r>
              <a:rPr lang="en-GB" sz="2000" b="1" kern="0" dirty="0">
                <a:solidFill>
                  <a:srgbClr val="000000"/>
                </a:solidFill>
                <a:latin typeface="Arial"/>
              </a:rPr>
              <a:t>pathways</a:t>
            </a:r>
            <a:r>
              <a:rPr lang="en-GB" sz="2000" b="1" kern="0" baseline="30000" dirty="0">
                <a:solidFill>
                  <a:srgbClr val="000000"/>
                </a:solidFill>
                <a:latin typeface="Arial"/>
              </a:rPr>
              <a:t>1</a:t>
            </a:r>
            <a:r>
              <a:rPr lang="en-GB" sz="2000" b="1" kern="0" dirty="0">
                <a:solidFill>
                  <a:srgbClr val="000000"/>
                </a:solidFill>
                <a:latin typeface="Arial"/>
              </a:rPr>
              <a:t> </a:t>
            </a:r>
            <a:endParaRPr lang="en-GB" sz="2000" b="1" kern="0" baseline="3000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95718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1834981-45F4-6048-8B68-AF61060D83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Cases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C9AD7EF-93F6-C749-8B6A-9DE9CF1064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6744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6B087-F25A-3845-9668-70BAE107B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75-year-old patient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76DA3-638B-9E4B-BF15-FAFFB7A76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History of well controlled hypertension</a:t>
            </a:r>
          </a:p>
          <a:p>
            <a:r>
              <a:rPr lang="en-US" dirty="0"/>
              <a:t>Known family history of breast and ovarian cancer </a:t>
            </a:r>
          </a:p>
          <a:p>
            <a:r>
              <a:rPr lang="en-US" dirty="0"/>
              <a:t>Patient known to be Germline BRCA2 carrier</a:t>
            </a:r>
          </a:p>
          <a:p>
            <a:r>
              <a:rPr lang="en-US" dirty="0"/>
              <a:t>Patient found to have metastatic prostate cancer at diagnosis </a:t>
            </a:r>
          </a:p>
          <a:p>
            <a:r>
              <a:rPr lang="en-US" dirty="0"/>
              <a:t>Became </a:t>
            </a:r>
            <a:r>
              <a:rPr lang="en-US" dirty="0" err="1"/>
              <a:t>mCRPC</a:t>
            </a:r>
            <a:r>
              <a:rPr lang="en-US" dirty="0"/>
              <a:t> 2 years following start of ADT </a:t>
            </a:r>
          </a:p>
          <a:p>
            <a:r>
              <a:rPr lang="en-US" dirty="0"/>
              <a:t>Started on enzalutamide 4 years ago </a:t>
            </a:r>
          </a:p>
          <a:p>
            <a:r>
              <a:rPr lang="en-US" dirty="0"/>
              <a:t>PSA declines from 16 to 6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21EA72-1249-8C41-B6F5-703EB6F2B4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71730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064C5C-0DDB-9040-B5A8-45C11E794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F9AFE-DF0A-1349-BC60-2FF6B7C27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PSA rises to 10 and radiographic progression 15 months later</a:t>
            </a:r>
          </a:p>
          <a:p>
            <a:pPr lvl="1"/>
            <a:r>
              <a:rPr lang="en-US" dirty="0"/>
              <a:t>Bone scan: metastases hip and lumbar spine </a:t>
            </a:r>
          </a:p>
          <a:p>
            <a:pPr lvl="1"/>
            <a:r>
              <a:rPr lang="en-US" dirty="0"/>
              <a:t>Abdominal/Thoracic CT scan: multiple retroperitoneal lymph nodes up to 3 cm </a:t>
            </a:r>
          </a:p>
          <a:p>
            <a:r>
              <a:rPr lang="en-US" dirty="0"/>
              <a:t>Patient started on Olaparib </a:t>
            </a:r>
          </a:p>
          <a:p>
            <a:pPr lvl="1"/>
            <a:r>
              <a:rPr lang="en-US" dirty="0"/>
              <a:t>Well tolerated with minor fatigue </a:t>
            </a:r>
          </a:p>
          <a:p>
            <a:pPr lvl="1"/>
            <a:r>
              <a:rPr lang="en-US" dirty="0"/>
              <a:t>PSA declines to 0.2</a:t>
            </a:r>
          </a:p>
          <a:p>
            <a:pPr lvl="1"/>
            <a:r>
              <a:rPr lang="en-US" dirty="0"/>
              <a:t>Imaging: Lymph nodes all below 1 cm reduced intensity on bone scan </a:t>
            </a:r>
          </a:p>
          <a:p>
            <a:pPr lvl="1"/>
            <a:endParaRPr lang="en-US" dirty="0"/>
          </a:p>
          <a:p>
            <a:r>
              <a:rPr lang="en-US" dirty="0"/>
              <a:t>Patient remained without progression for 18 months 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C1C055-61E5-5641-9ABC-D6B1A758BF9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70449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DE6AE-67CA-8947-BA6B-702F70C79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B765B-4898-2544-AF09-4B01D70F43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PSA began to rise and progression of metastases on imaging with eventual progression of pain </a:t>
            </a:r>
          </a:p>
          <a:p>
            <a:r>
              <a:rPr lang="en-US" dirty="0"/>
              <a:t>Patient went on to receive docetaxel </a:t>
            </a:r>
          </a:p>
          <a:p>
            <a:r>
              <a:rPr lang="en-US" dirty="0"/>
              <a:t>Some relief of pain and PSA reduction after 4 cycles</a:t>
            </a:r>
          </a:p>
          <a:p>
            <a:r>
              <a:rPr lang="en-US" dirty="0"/>
              <a:t>Progression of PSA, imaging and symptoms after 8 cycles  </a:t>
            </a:r>
          </a:p>
          <a:p>
            <a:r>
              <a:rPr lang="en-US" dirty="0"/>
              <a:t>Patient allowed early access to lutetium-617</a:t>
            </a:r>
          </a:p>
          <a:p>
            <a:r>
              <a:rPr lang="en-US" dirty="0"/>
              <a:t>Presently stable after 2 cycles and tolerating well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371721-3192-6446-BE54-21C4CAC23A9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6103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46B04F-E132-7B4D-B95E-88EAC7626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74-year-old patient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101F52-97F3-574F-8E99-44BCD57D69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Long history of prostate cancer </a:t>
            </a:r>
          </a:p>
          <a:p>
            <a:r>
              <a:rPr lang="en-US" dirty="0"/>
              <a:t>Diagnosed with metastatic disease 5 years prior to referral </a:t>
            </a:r>
          </a:p>
          <a:p>
            <a:r>
              <a:rPr lang="en-US" dirty="0"/>
              <a:t>Received ADT at diagnosis then received treatment for </a:t>
            </a:r>
            <a:r>
              <a:rPr lang="en-US" dirty="0" err="1"/>
              <a:t>mCRPC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Abiraterone</a:t>
            </a:r>
          </a:p>
          <a:p>
            <a:pPr lvl="1"/>
            <a:r>
              <a:rPr lang="en-US" dirty="0"/>
              <a:t>Docetaxel</a:t>
            </a:r>
          </a:p>
          <a:p>
            <a:pPr lvl="1"/>
            <a:r>
              <a:rPr lang="en-US" dirty="0" err="1"/>
              <a:t>Cabazitaxel</a:t>
            </a:r>
            <a:endParaRPr lang="en-US" dirty="0"/>
          </a:p>
          <a:p>
            <a:r>
              <a:rPr lang="en-US" dirty="0"/>
              <a:t>Referred in desperation for clinical trial </a:t>
            </a:r>
          </a:p>
          <a:p>
            <a:pPr lvl="1"/>
            <a:r>
              <a:rPr lang="en-US" dirty="0"/>
              <a:t>ECOG 2 with chest tubes for pleural effusion </a:t>
            </a:r>
          </a:p>
          <a:p>
            <a:pPr lvl="1"/>
            <a:r>
              <a:rPr lang="en-US" dirty="0"/>
              <a:t>Multiple bone, lymph node and lung metastases</a:t>
            </a:r>
          </a:p>
          <a:p>
            <a:pPr lvl="1"/>
            <a:r>
              <a:rPr lang="en-US" dirty="0"/>
              <a:t>PSA 4222</a:t>
            </a:r>
          </a:p>
          <a:p>
            <a:pPr lvl="1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7BE295-E4A0-E441-B1B3-D28FDF6EE04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489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159D0-AE8D-7F4B-B76F-C1CBBCD0F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ED6DDA-84C2-1E42-B15B-FBB60C4C17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Patient eligible for GALAHAD trial IF found to have </a:t>
            </a:r>
            <a:r>
              <a:rPr lang="en-US" dirty="0" err="1"/>
              <a:t>HRRm</a:t>
            </a:r>
            <a:endParaRPr lang="en-US" dirty="0"/>
          </a:p>
          <a:p>
            <a:r>
              <a:rPr lang="en-US" dirty="0"/>
              <a:t>Patient tested and was positive for BRCA2</a:t>
            </a:r>
          </a:p>
          <a:p>
            <a:r>
              <a:rPr lang="en-US" dirty="0"/>
              <a:t>Started open label Niraparib monotherapy </a:t>
            </a:r>
          </a:p>
          <a:p>
            <a:r>
              <a:rPr lang="en-US" dirty="0"/>
              <a:t>After 1 month patient started to feel better and breathing improved</a:t>
            </a:r>
          </a:p>
          <a:p>
            <a:r>
              <a:rPr lang="en-US" dirty="0"/>
              <a:t>After 4 months pleural effusion had stopped and chest tubes were able to be removed </a:t>
            </a:r>
          </a:p>
          <a:p>
            <a:r>
              <a:rPr lang="en-US" dirty="0"/>
              <a:t>PSA declined to 1230 patient resumed all his previous activities and continued to drive 3 hours every month for his visits </a:t>
            </a:r>
          </a:p>
          <a:p>
            <a:r>
              <a:rPr lang="en-US" dirty="0"/>
              <a:t>Remained responsive for 22 months even with PSA rising up to 5100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48E30C-AB26-D849-A0E2-2A6D4CFB3AD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8630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02011C-F434-8643-9173-83D47BAC2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Progressive </a:t>
            </a:r>
            <a:r>
              <a:rPr lang="en-US" dirty="0" err="1"/>
              <a:t>mCRPC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940B2-069C-9148-8E78-0207D4FB2E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Referred for clinical trial following progressive </a:t>
            </a:r>
            <a:r>
              <a:rPr lang="en-US" dirty="0" err="1"/>
              <a:t>mCRPC</a:t>
            </a:r>
            <a:endParaRPr lang="en-US" dirty="0"/>
          </a:p>
          <a:p>
            <a:r>
              <a:rPr lang="en-US" dirty="0"/>
              <a:t>Had received ADT for de novo metastatic prostate cancer diagnosed 3 years prior </a:t>
            </a:r>
          </a:p>
          <a:p>
            <a:r>
              <a:rPr lang="en-US" dirty="0"/>
              <a:t>After rapid progression to </a:t>
            </a:r>
            <a:r>
              <a:rPr lang="en-US" dirty="0" err="1"/>
              <a:t>mCRPC</a:t>
            </a:r>
            <a:r>
              <a:rPr lang="en-US" dirty="0"/>
              <a:t> had received docetaxel followed by enzalutamide </a:t>
            </a:r>
          </a:p>
          <a:p>
            <a:r>
              <a:rPr lang="en-US" dirty="0"/>
              <a:t>Rapid progression of disease on enzalutamide</a:t>
            </a:r>
          </a:p>
          <a:p>
            <a:endParaRPr lang="en-US" dirty="0"/>
          </a:p>
          <a:p>
            <a:r>
              <a:rPr lang="en-US" dirty="0"/>
              <a:t>Patient ECOG 0-1 with pain requiring narcotics otherwise active </a:t>
            </a:r>
          </a:p>
          <a:p>
            <a:r>
              <a:rPr lang="en-US" dirty="0"/>
              <a:t>Patient accepted open label phase 1 study of niraparib + abiraterone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B8F963-26AC-F544-BF65-12DBC58DE29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79631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A4A9C-29C4-8540-94A4-EBE5FC6776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8A135-002E-664F-9D1D-5A8365C0F5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Full dose niraparib and abiraterone started on study </a:t>
            </a:r>
          </a:p>
          <a:p>
            <a:r>
              <a:rPr lang="en-US" dirty="0"/>
              <a:t>Patient had some relief of pain but developed grade 3 anemia and thrombocytopenia </a:t>
            </a:r>
          </a:p>
          <a:p>
            <a:r>
              <a:rPr lang="en-US" dirty="0"/>
              <a:t>Niraparib held, patient transfused </a:t>
            </a:r>
          </a:p>
          <a:p>
            <a:pPr lvl="1"/>
            <a:r>
              <a:rPr lang="en-US" dirty="0"/>
              <a:t>anemia and thrombocytopenia returned to grade 1 </a:t>
            </a:r>
          </a:p>
          <a:p>
            <a:r>
              <a:rPr lang="en-US" dirty="0"/>
              <a:t>Resumed niraparib at reduced dose of 200mg BID </a:t>
            </a:r>
          </a:p>
          <a:p>
            <a:r>
              <a:rPr lang="en-US" dirty="0"/>
              <a:t>Tolerated drug but again experienced grade 3 thrombocytopenia </a:t>
            </a:r>
          </a:p>
          <a:p>
            <a:r>
              <a:rPr lang="en-US" dirty="0"/>
              <a:t>Treatment stopped but disease progressed shortly after </a:t>
            </a:r>
          </a:p>
          <a:p>
            <a:r>
              <a:rPr lang="en-US" dirty="0"/>
              <a:t>Patient started on </a:t>
            </a:r>
            <a:r>
              <a:rPr lang="en-US" dirty="0" err="1"/>
              <a:t>cabazitaxel</a:t>
            </a:r>
            <a:r>
              <a:rPr lang="en-US" dirty="0"/>
              <a:t> with little success 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C55D1D-E1B2-9447-8A71-8DC7EB28CA6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2986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6B087-F25A-3845-9668-70BAE107B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61-year-old patient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B76DA3-638B-9E4B-BF15-FAFFB7A76E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Presented with moderate LUTS </a:t>
            </a:r>
          </a:p>
          <a:p>
            <a:r>
              <a:rPr lang="en-US" dirty="0"/>
              <a:t>No relevant past medical history</a:t>
            </a:r>
          </a:p>
          <a:p>
            <a:r>
              <a:rPr lang="en-US" dirty="0"/>
              <a:t>PSA 132 with suspicious T3 disease on DRE </a:t>
            </a:r>
          </a:p>
          <a:p>
            <a:r>
              <a:rPr lang="en-US" dirty="0"/>
              <a:t>Biopsy reveals 9/12 cores with Gleason 4+4 Adenocarcinoma</a:t>
            </a:r>
          </a:p>
          <a:p>
            <a:r>
              <a:rPr lang="en-US" dirty="0"/>
              <a:t>Bone scan: </a:t>
            </a:r>
          </a:p>
          <a:p>
            <a:pPr lvl="1"/>
            <a:r>
              <a:rPr lang="en-US" dirty="0"/>
              <a:t>multiple metastases in the hip, lumbar spine, and 8</a:t>
            </a:r>
            <a:r>
              <a:rPr lang="en-US" baseline="30000" dirty="0"/>
              <a:t>th</a:t>
            </a:r>
            <a:r>
              <a:rPr lang="en-US" dirty="0"/>
              <a:t> left rib </a:t>
            </a:r>
          </a:p>
          <a:p>
            <a:r>
              <a:rPr lang="en-US" dirty="0"/>
              <a:t>Abdominal/Thoracic CT scan: </a:t>
            </a:r>
          </a:p>
          <a:p>
            <a:pPr lvl="1"/>
            <a:r>
              <a:rPr lang="en-US" dirty="0"/>
              <a:t>Suspicious retroperitoneal lymph nodes between and lung metastases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21EA72-1249-8C41-B6F5-703EB6F2B4C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86129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20DD8B-5107-C940-9C86-601F23BF3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6A84DF-1E08-E64C-B15D-30CB4E8EEC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Patient received ADT + 6 cycles of docetaxel</a:t>
            </a:r>
          </a:p>
          <a:p>
            <a:r>
              <a:rPr lang="en-US" dirty="0"/>
              <a:t>PSA nadir of 0.9 after 12 months</a:t>
            </a:r>
          </a:p>
          <a:p>
            <a:r>
              <a:rPr lang="en-US" dirty="0"/>
              <a:t>6 months later: PSA rises to 1.6</a:t>
            </a:r>
          </a:p>
          <a:p>
            <a:r>
              <a:rPr lang="en-US" dirty="0"/>
              <a:t>6 months later: PSA 3.4</a:t>
            </a:r>
          </a:p>
          <a:p>
            <a:r>
              <a:rPr lang="en-US" dirty="0"/>
              <a:t>Slight discomfort lumber spine </a:t>
            </a:r>
          </a:p>
          <a:p>
            <a:r>
              <a:rPr lang="en-US" dirty="0"/>
              <a:t>Imaging reveals progression of lymph nodes stable otherwise 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94FEF7E-5153-0946-93F8-DAD5175ECDF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683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>
            <a:extLst>
              <a:ext uri="{FF2B5EF4-FFF2-40B4-BE49-F238E27FC236}">
                <a16:creationId xmlns:a16="http://schemas.microsoft.com/office/drawing/2014/main" id="{C0AFD372-AEAD-B74F-9321-40BFB40DB412}"/>
              </a:ext>
            </a:extLst>
          </p:cNvPr>
          <p:cNvSpPr/>
          <p:nvPr/>
        </p:nvSpPr>
        <p:spPr>
          <a:xfrm>
            <a:off x="225462" y="993054"/>
            <a:ext cx="5443105" cy="503926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93105A82-881A-4A6B-90D0-11CE28A47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5110"/>
            <a:ext cx="10515600" cy="912932"/>
          </a:xfrm>
        </p:spPr>
        <p:txBody>
          <a:bodyPr/>
          <a:lstStyle/>
          <a:p>
            <a:r>
              <a:rPr lang="en-US" altLang="en-US" dirty="0"/>
              <a:t> 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AA42C43-04B2-4DB7-98B9-96ACD0CD924A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5907375" y="993054"/>
            <a:ext cx="6059163" cy="1232217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r>
              <a:rPr lang="en-US" sz="2000" dirty="0"/>
              <a:t>Inherited germline </a:t>
            </a:r>
            <a:r>
              <a:rPr lang="en-US" sz="2000" dirty="0" err="1"/>
              <a:t>DDR</a:t>
            </a:r>
            <a:r>
              <a:rPr lang="en-US" sz="2000" dirty="0"/>
              <a:t> mutations</a:t>
            </a:r>
          </a:p>
          <a:p>
            <a:pPr lvl="1"/>
            <a:r>
              <a:rPr lang="en-US" sz="1800" dirty="0" err="1"/>
              <a:t>mCRPC</a:t>
            </a:r>
            <a:r>
              <a:rPr lang="en-US" sz="1800" dirty="0"/>
              <a:t>: 11.8% (82/692)</a:t>
            </a:r>
          </a:p>
          <a:p>
            <a:pPr lvl="1"/>
            <a:r>
              <a:rPr lang="en-US" sz="1800" dirty="0"/>
              <a:t>Localized disease: 4.6% (23/499)</a:t>
            </a:r>
          </a:p>
        </p:txBody>
      </p:sp>
      <p:sp>
        <p:nvSpPr>
          <p:cNvPr id="37" name="TextBox 4">
            <a:extLst>
              <a:ext uri="{FF2B5EF4-FFF2-40B4-BE49-F238E27FC236}">
                <a16:creationId xmlns:a16="http://schemas.microsoft.com/office/drawing/2014/main" id="{159A7871-362F-4CAF-B8F5-E4B4AFCE7C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8" y="995609"/>
            <a:ext cx="5443105" cy="665288"/>
          </a:xfrm>
          <a:prstGeom prst="rect">
            <a:avLst/>
          </a:prstGeom>
          <a:gradFill>
            <a:gsLst>
              <a:gs pos="75000">
                <a:srgbClr val="0B7893"/>
              </a:gs>
              <a:gs pos="0">
                <a:srgbClr val="02B2C1"/>
              </a:gs>
            </a:gsLst>
            <a:lin ang="5400000" scaled="1"/>
          </a:gradFill>
        </p:spPr>
        <p:txBody>
          <a:bodyPr wrap="square" rtlCol="0">
            <a:no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1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</a:defRPr>
            </a:lvl1pPr>
          </a:lstStyle>
          <a:p>
            <a:r>
              <a:rPr lang="en-US" altLang="en-US" dirty="0"/>
              <a:t>Distribution of presumed pathogenic </a:t>
            </a:r>
            <a:br>
              <a:rPr lang="en-US" altLang="en-US" dirty="0"/>
            </a:br>
            <a:r>
              <a:rPr lang="en-US" altLang="en-US" dirty="0"/>
              <a:t>germline mutations</a:t>
            </a:r>
          </a:p>
        </p:txBody>
      </p:sp>
      <p:sp>
        <p:nvSpPr>
          <p:cNvPr id="41" name="AutoShape 12">
            <a:extLst>
              <a:ext uri="{FF2B5EF4-FFF2-40B4-BE49-F238E27FC236}">
                <a16:creationId xmlns:a16="http://schemas.microsoft.com/office/drawing/2014/main" id="{B50010DA-87A7-4515-BF7E-DE45236F4EC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95300" y="612772"/>
            <a:ext cx="8140700" cy="543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2730E82-C25C-4FFF-AF46-9A2D259F4932}"/>
              </a:ext>
            </a:extLst>
          </p:cNvPr>
          <p:cNvGrpSpPr/>
          <p:nvPr/>
        </p:nvGrpSpPr>
        <p:grpSpPr>
          <a:xfrm>
            <a:off x="157496" y="1882665"/>
            <a:ext cx="4749800" cy="4005482"/>
            <a:chOff x="157496" y="2207331"/>
            <a:chExt cx="4749800" cy="4005482"/>
          </a:xfrm>
        </p:grpSpPr>
        <p:cxnSp>
          <p:nvCxnSpPr>
            <p:cNvPr id="80" name="Straight Connector 192">
              <a:extLst>
                <a:ext uri="{FF2B5EF4-FFF2-40B4-BE49-F238E27FC236}">
                  <a16:creationId xmlns:a16="http://schemas.microsoft.com/office/drawing/2014/main" id="{9FAEE433-9ACE-4320-B5B9-DEA8820597E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1530684" y="3569626"/>
              <a:ext cx="3651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81" name="Group 18588">
              <a:extLst>
                <a:ext uri="{FF2B5EF4-FFF2-40B4-BE49-F238E27FC236}">
                  <a16:creationId xmlns:a16="http://schemas.microsoft.com/office/drawing/2014/main" id="{FD95D61A-33E8-4F12-95F3-4459547857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3046" y="2461551"/>
              <a:ext cx="2101850" cy="1708150"/>
              <a:chOff x="7419977" y="2621491"/>
              <a:chExt cx="2101320" cy="1707619"/>
            </a:xfrm>
          </p:grpSpPr>
          <p:sp>
            <p:nvSpPr>
              <p:cNvPr id="82" name="Freeform: Shape 18587">
                <a:extLst>
                  <a:ext uri="{FF2B5EF4-FFF2-40B4-BE49-F238E27FC236}">
                    <a16:creationId xmlns:a16="http://schemas.microsoft.com/office/drawing/2014/main" id="{2330D625-7296-402B-A0DE-EA0D544E68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72470" y="3109908"/>
                <a:ext cx="123825" cy="274320"/>
              </a:xfrm>
              <a:custGeom>
                <a:avLst/>
                <a:gdLst>
                  <a:gd name="T0" fmla="*/ 123825 w 123825"/>
                  <a:gd name="T1" fmla="*/ 17803623 h 180975"/>
                  <a:gd name="T2" fmla="*/ 123825 w 123825"/>
                  <a:gd name="T3" fmla="*/ 0 h 180975"/>
                  <a:gd name="T4" fmla="*/ 0 w 123825"/>
                  <a:gd name="T5" fmla="*/ 0 h 18097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3825" h="180975">
                    <a:moveTo>
                      <a:pt x="123825" y="180975"/>
                    </a:moveTo>
                    <a:lnTo>
                      <a:pt x="123825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83" name="Straight Connector 18584">
                <a:extLst>
                  <a:ext uri="{FF2B5EF4-FFF2-40B4-BE49-F238E27FC236}">
                    <a16:creationId xmlns:a16="http://schemas.microsoft.com/office/drawing/2014/main" id="{DC268AA2-906A-4288-A622-BF441D07C8D5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V="1">
                <a:off x="8740779" y="2621491"/>
                <a:ext cx="0" cy="638175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4" name="Freeform: Shape 18581">
                <a:extLst>
                  <a:ext uri="{FF2B5EF4-FFF2-40B4-BE49-F238E27FC236}">
                    <a16:creationId xmlns:a16="http://schemas.microsoft.com/office/drawing/2014/main" id="{9D29118C-BF5F-4CA0-AAD6-4DBACDEAA1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0747" y="2990849"/>
                <a:ext cx="590550" cy="228600"/>
              </a:xfrm>
              <a:custGeom>
                <a:avLst/>
                <a:gdLst>
                  <a:gd name="T0" fmla="*/ 0 w 590550"/>
                  <a:gd name="T1" fmla="*/ 228600 h 228600"/>
                  <a:gd name="T2" fmla="*/ 0 w 590550"/>
                  <a:gd name="T3" fmla="*/ 0 h 228600"/>
                  <a:gd name="T4" fmla="*/ 590550 w 590550"/>
                  <a:gd name="T5" fmla="*/ 0 h 2286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90550" h="228600">
                    <a:moveTo>
                      <a:pt x="0" y="228600"/>
                    </a:moveTo>
                    <a:lnTo>
                      <a:pt x="0" y="0"/>
                    </a:lnTo>
                    <a:lnTo>
                      <a:pt x="59055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85" name="Straight Connector 18576">
                <a:extLst>
                  <a:ext uri="{FF2B5EF4-FFF2-40B4-BE49-F238E27FC236}">
                    <a16:creationId xmlns:a16="http://schemas.microsoft.com/office/drawing/2014/main" id="{F2B75E34-F8CF-4A31-920F-3CC5C1CC96B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 flipH="1">
                <a:off x="7419977" y="4329110"/>
                <a:ext cx="20478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6" name="Straight Connector 192">
                <a:extLst>
                  <a:ext uri="{FF2B5EF4-FFF2-40B4-BE49-F238E27FC236}">
                    <a16:creationId xmlns:a16="http://schemas.microsoft.com/office/drawing/2014/main" id="{53AA7E40-DAAB-4356-8E96-78D1D892881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7462845" y="3995731"/>
                <a:ext cx="25717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7" name="Straight Connector 196">
                <a:extLst>
                  <a:ext uri="{FF2B5EF4-FFF2-40B4-BE49-F238E27FC236}">
                    <a16:creationId xmlns:a16="http://schemas.microsoft.com/office/drawing/2014/main" id="{A311A618-6736-4245-ABCD-0DAA7BA1B8F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 flipV="1">
                <a:off x="7627733" y="3574167"/>
                <a:ext cx="44472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8" name="Freeform: Shape 18580">
                <a:extLst>
                  <a:ext uri="{FF2B5EF4-FFF2-40B4-BE49-F238E27FC236}">
                    <a16:creationId xmlns:a16="http://schemas.microsoft.com/office/drawing/2014/main" id="{00633C40-116F-4053-9BB2-43E700E16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032877" y="3138488"/>
                <a:ext cx="457200" cy="76200"/>
              </a:xfrm>
              <a:custGeom>
                <a:avLst/>
                <a:gdLst>
                  <a:gd name="T0" fmla="*/ 0 w 381000"/>
                  <a:gd name="T1" fmla="*/ 76200 h 76200"/>
                  <a:gd name="T2" fmla="*/ 49146 w 381000"/>
                  <a:gd name="T3" fmla="*/ 0 h 76200"/>
                  <a:gd name="T4" fmla="*/ 1965876 w 381000"/>
                  <a:gd name="T5" fmla="*/ 0 h 7620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81000" h="76200">
                    <a:moveTo>
                      <a:pt x="0" y="76200"/>
                    </a:moveTo>
                    <a:lnTo>
                      <a:pt x="9525" y="0"/>
                    </a:lnTo>
                    <a:lnTo>
                      <a:pt x="38100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9" name="Freeform: Shape 18582">
                <a:extLst>
                  <a:ext uri="{FF2B5EF4-FFF2-40B4-BE49-F238E27FC236}">
                    <a16:creationId xmlns:a16="http://schemas.microsoft.com/office/drawing/2014/main" id="{0FBEF390-7A31-423D-8488-DCCE8E0D0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36557" y="2752724"/>
                <a:ext cx="576263" cy="485775"/>
              </a:xfrm>
              <a:custGeom>
                <a:avLst/>
                <a:gdLst>
                  <a:gd name="T0" fmla="*/ 0 w 576263"/>
                  <a:gd name="T1" fmla="*/ 485775 h 485775"/>
                  <a:gd name="T2" fmla="*/ 0 w 576263"/>
                  <a:gd name="T3" fmla="*/ 0 h 485775"/>
                  <a:gd name="T4" fmla="*/ 576263 w 576263"/>
                  <a:gd name="T5" fmla="*/ 0 h 48577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76263" h="485775">
                    <a:moveTo>
                      <a:pt x="0" y="485775"/>
                    </a:moveTo>
                    <a:lnTo>
                      <a:pt x="0" y="0"/>
                    </a:lnTo>
                    <a:lnTo>
                      <a:pt x="576263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" name="Freeform: Shape 18585">
                <a:extLst>
                  <a:ext uri="{FF2B5EF4-FFF2-40B4-BE49-F238E27FC236}">
                    <a16:creationId xmlns:a16="http://schemas.microsoft.com/office/drawing/2014/main" id="{00F42086-84B7-4C05-95A8-8C3E73E7B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81" y="2709850"/>
                <a:ext cx="190500" cy="548640"/>
              </a:xfrm>
              <a:custGeom>
                <a:avLst/>
                <a:gdLst>
                  <a:gd name="T0" fmla="*/ 190500 w 190500"/>
                  <a:gd name="T1" fmla="*/ 2000315 h 466725"/>
                  <a:gd name="T2" fmla="*/ 190500 w 190500"/>
                  <a:gd name="T3" fmla="*/ 0 h 466725"/>
                  <a:gd name="T4" fmla="*/ 0 w 190500"/>
                  <a:gd name="T5" fmla="*/ 0 h 4667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90500" h="466725">
                    <a:moveTo>
                      <a:pt x="190500" y="466725"/>
                    </a:moveTo>
                    <a:lnTo>
                      <a:pt x="19050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1" name="Freeform: Shape 18586">
                <a:extLst>
                  <a:ext uri="{FF2B5EF4-FFF2-40B4-BE49-F238E27FC236}">
                    <a16:creationId xmlns:a16="http://schemas.microsoft.com/office/drawing/2014/main" id="{50FC4175-0B87-46A0-8188-F155052C2E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8681" y="2890834"/>
                <a:ext cx="95250" cy="457200"/>
              </a:xfrm>
              <a:custGeom>
                <a:avLst/>
                <a:gdLst>
                  <a:gd name="T0" fmla="*/ 95250 w 95250"/>
                  <a:gd name="T1" fmla="*/ 5721261 h 333375"/>
                  <a:gd name="T2" fmla="*/ 95250 w 95250"/>
                  <a:gd name="T3" fmla="*/ 0 h 333375"/>
                  <a:gd name="T4" fmla="*/ 0 w 95250"/>
                  <a:gd name="T5" fmla="*/ 0 h 33337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5250" h="333375">
                    <a:moveTo>
                      <a:pt x="95250" y="333375"/>
                    </a:moveTo>
                    <a:lnTo>
                      <a:pt x="95250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" name="Freeform: Shape 206">
                <a:extLst>
                  <a:ext uri="{FF2B5EF4-FFF2-40B4-BE49-F238E27FC236}">
                    <a16:creationId xmlns:a16="http://schemas.microsoft.com/office/drawing/2014/main" id="{87FF5AA4-AB64-49D9-BEC4-FDB0E0B50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1505" y="3314693"/>
                <a:ext cx="123825" cy="274320"/>
              </a:xfrm>
              <a:custGeom>
                <a:avLst/>
                <a:gdLst>
                  <a:gd name="T0" fmla="*/ 123825 w 123825"/>
                  <a:gd name="T1" fmla="*/ 621011 h 180975"/>
                  <a:gd name="T2" fmla="*/ 123825 w 123825"/>
                  <a:gd name="T3" fmla="*/ 0 h 180975"/>
                  <a:gd name="T4" fmla="*/ 0 w 123825"/>
                  <a:gd name="T5" fmla="*/ 0 h 18097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23825" h="180975">
                    <a:moveTo>
                      <a:pt x="123825" y="180975"/>
                    </a:moveTo>
                    <a:lnTo>
                      <a:pt x="123825" y="0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" name="Group 18572">
              <a:extLst>
                <a:ext uri="{FF2B5EF4-FFF2-40B4-BE49-F238E27FC236}">
                  <a16:creationId xmlns:a16="http://schemas.microsoft.com/office/drawing/2014/main" id="{5618A662-A77D-4BC0-82E7-682A2A1FB35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8771" y="3044163"/>
              <a:ext cx="3167063" cy="3168650"/>
              <a:chOff x="11700740" y="3203081"/>
              <a:chExt cx="3167170" cy="3169438"/>
            </a:xfrm>
          </p:grpSpPr>
          <p:sp>
            <p:nvSpPr>
              <p:cNvPr id="94" name="Freeform 87">
                <a:extLst>
                  <a:ext uri="{FF2B5EF4-FFF2-40B4-BE49-F238E27FC236}">
                    <a16:creationId xmlns:a16="http://schemas.microsoft.com/office/drawing/2014/main" id="{81566F2C-7DCE-4B23-A539-B23E812ED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85119" y="3204669"/>
                <a:ext cx="1582791" cy="3086867"/>
              </a:xfrm>
              <a:custGeom>
                <a:avLst/>
                <a:gdLst>
                  <a:gd name="T0" fmla="*/ 72 w 1396"/>
                  <a:gd name="T1" fmla="*/ 2 h 2721"/>
                  <a:gd name="T2" fmla="*/ 212 w 1396"/>
                  <a:gd name="T3" fmla="*/ 16 h 2721"/>
                  <a:gd name="T4" fmla="*/ 348 w 1396"/>
                  <a:gd name="T5" fmla="*/ 44 h 2721"/>
                  <a:gd name="T6" fmla="*/ 480 w 1396"/>
                  <a:gd name="T7" fmla="*/ 84 h 2721"/>
                  <a:gd name="T8" fmla="*/ 604 w 1396"/>
                  <a:gd name="T9" fmla="*/ 138 h 2721"/>
                  <a:gd name="T10" fmla="*/ 724 w 1396"/>
                  <a:gd name="T11" fmla="*/ 202 h 2721"/>
                  <a:gd name="T12" fmla="*/ 835 w 1396"/>
                  <a:gd name="T13" fmla="*/ 277 h 2721"/>
                  <a:gd name="T14" fmla="*/ 939 w 1396"/>
                  <a:gd name="T15" fmla="*/ 362 h 2721"/>
                  <a:gd name="T16" fmla="*/ 1033 w 1396"/>
                  <a:gd name="T17" fmla="*/ 456 h 2721"/>
                  <a:gd name="T18" fmla="*/ 1118 w 1396"/>
                  <a:gd name="T19" fmla="*/ 560 h 2721"/>
                  <a:gd name="T20" fmla="*/ 1193 w 1396"/>
                  <a:gd name="T21" fmla="*/ 672 h 2721"/>
                  <a:gd name="T22" fmla="*/ 1259 w 1396"/>
                  <a:gd name="T23" fmla="*/ 791 h 2721"/>
                  <a:gd name="T24" fmla="*/ 1312 w 1396"/>
                  <a:gd name="T25" fmla="*/ 916 h 2721"/>
                  <a:gd name="T26" fmla="*/ 1352 w 1396"/>
                  <a:gd name="T27" fmla="*/ 1047 h 2721"/>
                  <a:gd name="T28" fmla="*/ 1380 w 1396"/>
                  <a:gd name="T29" fmla="*/ 1183 h 2721"/>
                  <a:gd name="T30" fmla="*/ 1395 w 1396"/>
                  <a:gd name="T31" fmla="*/ 1324 h 2721"/>
                  <a:gd name="T32" fmla="*/ 1395 w 1396"/>
                  <a:gd name="T33" fmla="*/ 1452 h 2721"/>
                  <a:gd name="T34" fmla="*/ 1385 w 1396"/>
                  <a:gd name="T35" fmla="*/ 1564 h 2721"/>
                  <a:gd name="T36" fmla="*/ 1368 w 1396"/>
                  <a:gd name="T37" fmla="*/ 1673 h 2721"/>
                  <a:gd name="T38" fmla="*/ 1342 w 1396"/>
                  <a:gd name="T39" fmla="*/ 1778 h 2721"/>
                  <a:gd name="T40" fmla="*/ 1308 w 1396"/>
                  <a:gd name="T41" fmla="*/ 1881 h 2721"/>
                  <a:gd name="T42" fmla="*/ 1267 w 1396"/>
                  <a:gd name="T43" fmla="*/ 1981 h 2721"/>
                  <a:gd name="T44" fmla="*/ 1219 w 1396"/>
                  <a:gd name="T45" fmla="*/ 2077 h 2721"/>
                  <a:gd name="T46" fmla="*/ 1163 w 1396"/>
                  <a:gd name="T47" fmla="*/ 2169 h 2721"/>
                  <a:gd name="T48" fmla="*/ 1099 w 1396"/>
                  <a:gd name="T49" fmla="*/ 2255 h 2721"/>
                  <a:gd name="T50" fmla="*/ 1030 w 1396"/>
                  <a:gd name="T51" fmla="*/ 2338 h 2721"/>
                  <a:gd name="T52" fmla="*/ 955 w 1396"/>
                  <a:gd name="T53" fmla="*/ 2415 h 2721"/>
                  <a:gd name="T54" fmla="*/ 873 w 1396"/>
                  <a:gd name="T55" fmla="*/ 2485 h 2721"/>
                  <a:gd name="T56" fmla="*/ 785 w 1396"/>
                  <a:gd name="T57" fmla="*/ 2549 h 2721"/>
                  <a:gd name="T58" fmla="*/ 692 w 1396"/>
                  <a:gd name="T59" fmla="*/ 2609 h 2721"/>
                  <a:gd name="T60" fmla="*/ 595 w 1396"/>
                  <a:gd name="T61" fmla="*/ 2658 h 2721"/>
                  <a:gd name="T62" fmla="*/ 492 w 1396"/>
                  <a:gd name="T63" fmla="*/ 2701 h 2721"/>
                  <a:gd name="T64" fmla="*/ 0 w 1396"/>
                  <a:gd name="T65" fmla="*/ 1396 h 2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396" h="2721">
                    <a:moveTo>
                      <a:pt x="0" y="0"/>
                    </a:moveTo>
                    <a:lnTo>
                      <a:pt x="72" y="2"/>
                    </a:lnTo>
                    <a:lnTo>
                      <a:pt x="142" y="7"/>
                    </a:lnTo>
                    <a:lnTo>
                      <a:pt x="212" y="16"/>
                    </a:lnTo>
                    <a:lnTo>
                      <a:pt x="281" y="28"/>
                    </a:lnTo>
                    <a:lnTo>
                      <a:pt x="348" y="44"/>
                    </a:lnTo>
                    <a:lnTo>
                      <a:pt x="416" y="63"/>
                    </a:lnTo>
                    <a:lnTo>
                      <a:pt x="480" y="84"/>
                    </a:lnTo>
                    <a:lnTo>
                      <a:pt x="544" y="109"/>
                    </a:lnTo>
                    <a:lnTo>
                      <a:pt x="604" y="138"/>
                    </a:lnTo>
                    <a:lnTo>
                      <a:pt x="665" y="168"/>
                    </a:lnTo>
                    <a:lnTo>
                      <a:pt x="724" y="202"/>
                    </a:lnTo>
                    <a:lnTo>
                      <a:pt x="780" y="239"/>
                    </a:lnTo>
                    <a:lnTo>
                      <a:pt x="835" y="277"/>
                    </a:lnTo>
                    <a:lnTo>
                      <a:pt x="888" y="319"/>
                    </a:lnTo>
                    <a:lnTo>
                      <a:pt x="939" y="362"/>
                    </a:lnTo>
                    <a:lnTo>
                      <a:pt x="987" y="408"/>
                    </a:lnTo>
                    <a:lnTo>
                      <a:pt x="1033" y="456"/>
                    </a:lnTo>
                    <a:lnTo>
                      <a:pt x="1076" y="508"/>
                    </a:lnTo>
                    <a:lnTo>
                      <a:pt x="1118" y="560"/>
                    </a:lnTo>
                    <a:lnTo>
                      <a:pt x="1158" y="615"/>
                    </a:lnTo>
                    <a:lnTo>
                      <a:pt x="1193" y="672"/>
                    </a:lnTo>
                    <a:lnTo>
                      <a:pt x="1227" y="730"/>
                    </a:lnTo>
                    <a:lnTo>
                      <a:pt x="1259" y="791"/>
                    </a:lnTo>
                    <a:lnTo>
                      <a:pt x="1286" y="852"/>
                    </a:lnTo>
                    <a:lnTo>
                      <a:pt x="1312" y="916"/>
                    </a:lnTo>
                    <a:lnTo>
                      <a:pt x="1332" y="981"/>
                    </a:lnTo>
                    <a:lnTo>
                      <a:pt x="1352" y="1047"/>
                    </a:lnTo>
                    <a:lnTo>
                      <a:pt x="1368" y="1114"/>
                    </a:lnTo>
                    <a:lnTo>
                      <a:pt x="1380" y="1183"/>
                    </a:lnTo>
                    <a:lnTo>
                      <a:pt x="1388" y="1253"/>
                    </a:lnTo>
                    <a:lnTo>
                      <a:pt x="1395" y="1324"/>
                    </a:lnTo>
                    <a:lnTo>
                      <a:pt x="1396" y="1396"/>
                    </a:lnTo>
                    <a:lnTo>
                      <a:pt x="1395" y="1452"/>
                    </a:lnTo>
                    <a:lnTo>
                      <a:pt x="1392" y="1508"/>
                    </a:lnTo>
                    <a:lnTo>
                      <a:pt x="1385" y="1564"/>
                    </a:lnTo>
                    <a:lnTo>
                      <a:pt x="1379" y="1618"/>
                    </a:lnTo>
                    <a:lnTo>
                      <a:pt x="1368" y="1673"/>
                    </a:lnTo>
                    <a:lnTo>
                      <a:pt x="1356" y="1725"/>
                    </a:lnTo>
                    <a:lnTo>
                      <a:pt x="1342" y="1778"/>
                    </a:lnTo>
                    <a:lnTo>
                      <a:pt x="1326" y="1829"/>
                    </a:lnTo>
                    <a:lnTo>
                      <a:pt x="1308" y="1881"/>
                    </a:lnTo>
                    <a:lnTo>
                      <a:pt x="1289" y="1932"/>
                    </a:lnTo>
                    <a:lnTo>
                      <a:pt x="1267" y="1981"/>
                    </a:lnTo>
                    <a:lnTo>
                      <a:pt x="1244" y="2029"/>
                    </a:lnTo>
                    <a:lnTo>
                      <a:pt x="1219" y="2077"/>
                    </a:lnTo>
                    <a:lnTo>
                      <a:pt x="1192" y="2124"/>
                    </a:lnTo>
                    <a:lnTo>
                      <a:pt x="1163" y="2169"/>
                    </a:lnTo>
                    <a:lnTo>
                      <a:pt x="1132" y="2213"/>
                    </a:lnTo>
                    <a:lnTo>
                      <a:pt x="1099" y="2255"/>
                    </a:lnTo>
                    <a:lnTo>
                      <a:pt x="1065" y="2298"/>
                    </a:lnTo>
                    <a:lnTo>
                      <a:pt x="1030" y="2338"/>
                    </a:lnTo>
                    <a:lnTo>
                      <a:pt x="993" y="2377"/>
                    </a:lnTo>
                    <a:lnTo>
                      <a:pt x="955" y="2415"/>
                    </a:lnTo>
                    <a:lnTo>
                      <a:pt x="915" y="2450"/>
                    </a:lnTo>
                    <a:lnTo>
                      <a:pt x="873" y="2485"/>
                    </a:lnTo>
                    <a:lnTo>
                      <a:pt x="830" y="2519"/>
                    </a:lnTo>
                    <a:lnTo>
                      <a:pt x="785" y="2549"/>
                    </a:lnTo>
                    <a:lnTo>
                      <a:pt x="740" y="2580"/>
                    </a:lnTo>
                    <a:lnTo>
                      <a:pt x="692" y="2609"/>
                    </a:lnTo>
                    <a:lnTo>
                      <a:pt x="644" y="2634"/>
                    </a:lnTo>
                    <a:lnTo>
                      <a:pt x="595" y="2658"/>
                    </a:lnTo>
                    <a:lnTo>
                      <a:pt x="545" y="2681"/>
                    </a:lnTo>
                    <a:lnTo>
                      <a:pt x="492" y="2701"/>
                    </a:lnTo>
                    <a:lnTo>
                      <a:pt x="440" y="2721"/>
                    </a:lnTo>
                    <a:lnTo>
                      <a:pt x="0" y="1396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03B2C1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95" name="Freeform 89">
                <a:extLst>
                  <a:ext uri="{FF2B5EF4-FFF2-40B4-BE49-F238E27FC236}">
                    <a16:creationId xmlns:a16="http://schemas.microsoft.com/office/drawing/2014/main" id="{2616CBE4-8F88-45D4-ACDA-EEC3976B1F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7217" y="4787800"/>
                <a:ext cx="1276393" cy="1584719"/>
              </a:xfrm>
              <a:custGeom>
                <a:avLst/>
                <a:gdLst>
                  <a:gd name="T0" fmla="*/ 1125 w 1125"/>
                  <a:gd name="T1" fmla="*/ 1325 h 1397"/>
                  <a:gd name="T2" fmla="*/ 1054 w 1125"/>
                  <a:gd name="T3" fmla="*/ 1345 h 1397"/>
                  <a:gd name="T4" fmla="*/ 984 w 1125"/>
                  <a:gd name="T5" fmla="*/ 1363 h 1397"/>
                  <a:gd name="T6" fmla="*/ 912 w 1125"/>
                  <a:gd name="T7" fmla="*/ 1377 h 1397"/>
                  <a:gd name="T8" fmla="*/ 840 w 1125"/>
                  <a:gd name="T9" fmla="*/ 1387 h 1397"/>
                  <a:gd name="T10" fmla="*/ 768 w 1125"/>
                  <a:gd name="T11" fmla="*/ 1393 h 1397"/>
                  <a:gd name="T12" fmla="*/ 694 w 1125"/>
                  <a:gd name="T13" fmla="*/ 1397 h 1397"/>
                  <a:gd name="T14" fmla="*/ 622 w 1125"/>
                  <a:gd name="T15" fmla="*/ 1395 h 1397"/>
                  <a:gd name="T16" fmla="*/ 550 w 1125"/>
                  <a:gd name="T17" fmla="*/ 1390 h 1397"/>
                  <a:gd name="T18" fmla="*/ 478 w 1125"/>
                  <a:gd name="T19" fmla="*/ 1381 h 1397"/>
                  <a:gd name="T20" fmla="*/ 408 w 1125"/>
                  <a:gd name="T21" fmla="*/ 1368 h 1397"/>
                  <a:gd name="T22" fmla="*/ 337 w 1125"/>
                  <a:gd name="T23" fmla="*/ 1352 h 1397"/>
                  <a:gd name="T24" fmla="*/ 267 w 1125"/>
                  <a:gd name="T25" fmla="*/ 1333 h 1397"/>
                  <a:gd name="T26" fmla="*/ 198 w 1125"/>
                  <a:gd name="T27" fmla="*/ 1309 h 1397"/>
                  <a:gd name="T28" fmla="*/ 131 w 1125"/>
                  <a:gd name="T29" fmla="*/ 1281 h 1397"/>
                  <a:gd name="T30" fmla="*/ 65 w 1125"/>
                  <a:gd name="T31" fmla="*/ 1251 h 1397"/>
                  <a:gd name="T32" fmla="*/ 0 w 1125"/>
                  <a:gd name="T33" fmla="*/ 1216 h 1397"/>
                  <a:gd name="T34" fmla="*/ 685 w 1125"/>
                  <a:gd name="T35" fmla="*/ 0 h 1397"/>
                  <a:gd name="T36" fmla="*/ 1125 w 1125"/>
                  <a:gd name="T37" fmla="*/ 1325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25" h="1397">
                    <a:moveTo>
                      <a:pt x="1125" y="1325"/>
                    </a:moveTo>
                    <a:lnTo>
                      <a:pt x="1054" y="1345"/>
                    </a:lnTo>
                    <a:lnTo>
                      <a:pt x="984" y="1363"/>
                    </a:lnTo>
                    <a:lnTo>
                      <a:pt x="912" y="1377"/>
                    </a:lnTo>
                    <a:lnTo>
                      <a:pt x="840" y="1387"/>
                    </a:lnTo>
                    <a:lnTo>
                      <a:pt x="768" y="1393"/>
                    </a:lnTo>
                    <a:lnTo>
                      <a:pt x="694" y="1397"/>
                    </a:lnTo>
                    <a:lnTo>
                      <a:pt x="622" y="1395"/>
                    </a:lnTo>
                    <a:lnTo>
                      <a:pt x="550" y="1390"/>
                    </a:lnTo>
                    <a:lnTo>
                      <a:pt x="478" y="1381"/>
                    </a:lnTo>
                    <a:lnTo>
                      <a:pt x="408" y="1368"/>
                    </a:lnTo>
                    <a:lnTo>
                      <a:pt x="337" y="1352"/>
                    </a:lnTo>
                    <a:lnTo>
                      <a:pt x="267" y="1333"/>
                    </a:lnTo>
                    <a:lnTo>
                      <a:pt x="198" y="1309"/>
                    </a:lnTo>
                    <a:lnTo>
                      <a:pt x="131" y="1281"/>
                    </a:lnTo>
                    <a:lnTo>
                      <a:pt x="65" y="1251"/>
                    </a:lnTo>
                    <a:lnTo>
                      <a:pt x="0" y="1216"/>
                    </a:lnTo>
                    <a:lnTo>
                      <a:pt x="685" y="0"/>
                    </a:lnTo>
                    <a:lnTo>
                      <a:pt x="1125" y="1325"/>
                    </a:lnTo>
                  </a:path>
                </a:pathLst>
              </a:custGeom>
              <a:solidFill>
                <a:schemeClr val="accent2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96" name="Freeform 91">
                <a:extLst>
                  <a:ext uri="{FF2B5EF4-FFF2-40B4-BE49-F238E27FC236}">
                    <a16:creationId xmlns:a16="http://schemas.microsoft.com/office/drawing/2014/main" id="{C6D786D6-A045-4BB1-9733-AD525D19A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65830" y="4787800"/>
                <a:ext cx="1519288" cy="1379881"/>
              </a:xfrm>
              <a:custGeom>
                <a:avLst/>
                <a:gdLst>
                  <a:gd name="T0" fmla="*/ 653 w 1338"/>
                  <a:gd name="T1" fmla="*/ 1216 h 1216"/>
                  <a:gd name="T2" fmla="*/ 624 w 1338"/>
                  <a:gd name="T3" fmla="*/ 1200 h 1216"/>
                  <a:gd name="T4" fmla="*/ 594 w 1338"/>
                  <a:gd name="T5" fmla="*/ 1182 h 1216"/>
                  <a:gd name="T6" fmla="*/ 566 w 1338"/>
                  <a:gd name="T7" fmla="*/ 1163 h 1216"/>
                  <a:gd name="T8" fmla="*/ 538 w 1338"/>
                  <a:gd name="T9" fmla="*/ 1144 h 1216"/>
                  <a:gd name="T10" fmla="*/ 510 w 1338"/>
                  <a:gd name="T11" fmla="*/ 1125 h 1216"/>
                  <a:gd name="T12" fmla="*/ 483 w 1338"/>
                  <a:gd name="T13" fmla="*/ 1104 h 1216"/>
                  <a:gd name="T14" fmla="*/ 458 w 1338"/>
                  <a:gd name="T15" fmla="*/ 1083 h 1216"/>
                  <a:gd name="T16" fmla="*/ 432 w 1338"/>
                  <a:gd name="T17" fmla="*/ 1062 h 1216"/>
                  <a:gd name="T18" fmla="*/ 406 w 1338"/>
                  <a:gd name="T19" fmla="*/ 1040 h 1216"/>
                  <a:gd name="T20" fmla="*/ 382 w 1338"/>
                  <a:gd name="T21" fmla="*/ 1017 h 1216"/>
                  <a:gd name="T22" fmla="*/ 358 w 1338"/>
                  <a:gd name="T23" fmla="*/ 995 h 1216"/>
                  <a:gd name="T24" fmla="*/ 334 w 1338"/>
                  <a:gd name="T25" fmla="*/ 971 h 1216"/>
                  <a:gd name="T26" fmla="*/ 312 w 1338"/>
                  <a:gd name="T27" fmla="*/ 947 h 1216"/>
                  <a:gd name="T28" fmla="*/ 290 w 1338"/>
                  <a:gd name="T29" fmla="*/ 921 h 1216"/>
                  <a:gd name="T30" fmla="*/ 267 w 1338"/>
                  <a:gd name="T31" fmla="*/ 896 h 1216"/>
                  <a:gd name="T32" fmla="*/ 246 w 1338"/>
                  <a:gd name="T33" fmla="*/ 870 h 1216"/>
                  <a:gd name="T34" fmla="*/ 226 w 1338"/>
                  <a:gd name="T35" fmla="*/ 845 h 1216"/>
                  <a:gd name="T36" fmla="*/ 206 w 1338"/>
                  <a:gd name="T37" fmla="*/ 817 h 1216"/>
                  <a:gd name="T38" fmla="*/ 187 w 1338"/>
                  <a:gd name="T39" fmla="*/ 790 h 1216"/>
                  <a:gd name="T40" fmla="*/ 168 w 1338"/>
                  <a:gd name="T41" fmla="*/ 761 h 1216"/>
                  <a:gd name="T42" fmla="*/ 150 w 1338"/>
                  <a:gd name="T43" fmla="*/ 734 h 1216"/>
                  <a:gd name="T44" fmla="*/ 133 w 1338"/>
                  <a:gd name="T45" fmla="*/ 705 h 1216"/>
                  <a:gd name="T46" fmla="*/ 117 w 1338"/>
                  <a:gd name="T47" fmla="*/ 677 h 1216"/>
                  <a:gd name="T48" fmla="*/ 101 w 1338"/>
                  <a:gd name="T49" fmla="*/ 646 h 1216"/>
                  <a:gd name="T50" fmla="*/ 85 w 1338"/>
                  <a:gd name="T51" fmla="*/ 617 h 1216"/>
                  <a:gd name="T52" fmla="*/ 70 w 1338"/>
                  <a:gd name="T53" fmla="*/ 587 h 1216"/>
                  <a:gd name="T54" fmla="*/ 58 w 1338"/>
                  <a:gd name="T55" fmla="*/ 555 h 1216"/>
                  <a:gd name="T56" fmla="*/ 45 w 1338"/>
                  <a:gd name="T57" fmla="*/ 525 h 1216"/>
                  <a:gd name="T58" fmla="*/ 32 w 1338"/>
                  <a:gd name="T59" fmla="*/ 493 h 1216"/>
                  <a:gd name="T60" fmla="*/ 21 w 1338"/>
                  <a:gd name="T61" fmla="*/ 462 h 1216"/>
                  <a:gd name="T62" fmla="*/ 10 w 1338"/>
                  <a:gd name="T63" fmla="*/ 430 h 1216"/>
                  <a:gd name="T64" fmla="*/ 0 w 1338"/>
                  <a:gd name="T65" fmla="*/ 397 h 1216"/>
                  <a:gd name="T66" fmla="*/ 1338 w 1338"/>
                  <a:gd name="T67" fmla="*/ 0 h 1216"/>
                  <a:gd name="T68" fmla="*/ 653 w 1338"/>
                  <a:gd name="T69" fmla="*/ 1216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338" h="1216">
                    <a:moveTo>
                      <a:pt x="653" y="1216"/>
                    </a:moveTo>
                    <a:lnTo>
                      <a:pt x="624" y="1200"/>
                    </a:lnTo>
                    <a:lnTo>
                      <a:pt x="594" y="1182"/>
                    </a:lnTo>
                    <a:lnTo>
                      <a:pt x="566" y="1163"/>
                    </a:lnTo>
                    <a:lnTo>
                      <a:pt x="538" y="1144"/>
                    </a:lnTo>
                    <a:lnTo>
                      <a:pt x="510" y="1125"/>
                    </a:lnTo>
                    <a:lnTo>
                      <a:pt x="483" y="1104"/>
                    </a:lnTo>
                    <a:lnTo>
                      <a:pt x="458" y="1083"/>
                    </a:lnTo>
                    <a:lnTo>
                      <a:pt x="432" y="1062"/>
                    </a:lnTo>
                    <a:lnTo>
                      <a:pt x="406" y="1040"/>
                    </a:lnTo>
                    <a:lnTo>
                      <a:pt x="382" y="1017"/>
                    </a:lnTo>
                    <a:lnTo>
                      <a:pt x="358" y="995"/>
                    </a:lnTo>
                    <a:lnTo>
                      <a:pt x="334" y="971"/>
                    </a:lnTo>
                    <a:lnTo>
                      <a:pt x="312" y="947"/>
                    </a:lnTo>
                    <a:lnTo>
                      <a:pt x="290" y="921"/>
                    </a:lnTo>
                    <a:lnTo>
                      <a:pt x="267" y="896"/>
                    </a:lnTo>
                    <a:lnTo>
                      <a:pt x="246" y="870"/>
                    </a:lnTo>
                    <a:lnTo>
                      <a:pt x="226" y="845"/>
                    </a:lnTo>
                    <a:lnTo>
                      <a:pt x="206" y="817"/>
                    </a:lnTo>
                    <a:lnTo>
                      <a:pt x="187" y="790"/>
                    </a:lnTo>
                    <a:lnTo>
                      <a:pt x="168" y="761"/>
                    </a:lnTo>
                    <a:lnTo>
                      <a:pt x="150" y="734"/>
                    </a:lnTo>
                    <a:lnTo>
                      <a:pt x="133" y="705"/>
                    </a:lnTo>
                    <a:lnTo>
                      <a:pt x="117" y="677"/>
                    </a:lnTo>
                    <a:lnTo>
                      <a:pt x="101" y="646"/>
                    </a:lnTo>
                    <a:lnTo>
                      <a:pt x="85" y="617"/>
                    </a:lnTo>
                    <a:lnTo>
                      <a:pt x="70" y="587"/>
                    </a:lnTo>
                    <a:lnTo>
                      <a:pt x="58" y="555"/>
                    </a:lnTo>
                    <a:lnTo>
                      <a:pt x="45" y="525"/>
                    </a:lnTo>
                    <a:lnTo>
                      <a:pt x="32" y="493"/>
                    </a:lnTo>
                    <a:lnTo>
                      <a:pt x="21" y="462"/>
                    </a:lnTo>
                    <a:lnTo>
                      <a:pt x="10" y="430"/>
                    </a:lnTo>
                    <a:lnTo>
                      <a:pt x="0" y="397"/>
                    </a:lnTo>
                    <a:lnTo>
                      <a:pt x="1338" y="0"/>
                    </a:lnTo>
                    <a:lnTo>
                      <a:pt x="653" y="1216"/>
                    </a:lnTo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97" name="Freeform 93">
                <a:extLst>
                  <a:ext uri="{FF2B5EF4-FFF2-40B4-BE49-F238E27FC236}">
                    <a16:creationId xmlns:a16="http://schemas.microsoft.com/office/drawing/2014/main" id="{F64E656F-4936-491B-BBA8-5F6515FCB7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00740" y="4535325"/>
                <a:ext cx="1584379" cy="703437"/>
              </a:xfrm>
              <a:custGeom>
                <a:avLst/>
                <a:gdLst>
                  <a:gd name="T0" fmla="*/ 58 w 1396"/>
                  <a:gd name="T1" fmla="*/ 620 h 620"/>
                  <a:gd name="T2" fmla="*/ 47 w 1396"/>
                  <a:gd name="T3" fmla="*/ 583 h 620"/>
                  <a:gd name="T4" fmla="*/ 37 w 1396"/>
                  <a:gd name="T5" fmla="*/ 544 h 620"/>
                  <a:gd name="T6" fmla="*/ 29 w 1396"/>
                  <a:gd name="T7" fmla="*/ 506 h 620"/>
                  <a:gd name="T8" fmla="*/ 21 w 1396"/>
                  <a:gd name="T9" fmla="*/ 468 h 620"/>
                  <a:gd name="T10" fmla="*/ 15 w 1396"/>
                  <a:gd name="T11" fmla="*/ 429 h 620"/>
                  <a:gd name="T12" fmla="*/ 10 w 1396"/>
                  <a:gd name="T13" fmla="*/ 391 h 620"/>
                  <a:gd name="T14" fmla="*/ 5 w 1396"/>
                  <a:gd name="T15" fmla="*/ 351 h 620"/>
                  <a:gd name="T16" fmla="*/ 2 w 1396"/>
                  <a:gd name="T17" fmla="*/ 312 h 620"/>
                  <a:gd name="T18" fmla="*/ 0 w 1396"/>
                  <a:gd name="T19" fmla="*/ 274 h 620"/>
                  <a:gd name="T20" fmla="*/ 0 w 1396"/>
                  <a:gd name="T21" fmla="*/ 234 h 620"/>
                  <a:gd name="T22" fmla="*/ 0 w 1396"/>
                  <a:gd name="T23" fmla="*/ 195 h 620"/>
                  <a:gd name="T24" fmla="*/ 2 w 1396"/>
                  <a:gd name="T25" fmla="*/ 155 h 620"/>
                  <a:gd name="T26" fmla="*/ 4 w 1396"/>
                  <a:gd name="T27" fmla="*/ 117 h 620"/>
                  <a:gd name="T28" fmla="*/ 7 w 1396"/>
                  <a:gd name="T29" fmla="*/ 77 h 620"/>
                  <a:gd name="T30" fmla="*/ 12 w 1396"/>
                  <a:gd name="T31" fmla="*/ 39 h 620"/>
                  <a:gd name="T32" fmla="*/ 18 w 1396"/>
                  <a:gd name="T33" fmla="*/ 0 h 620"/>
                  <a:gd name="T34" fmla="*/ 1396 w 1396"/>
                  <a:gd name="T35" fmla="*/ 223 h 620"/>
                  <a:gd name="T36" fmla="*/ 58 w 1396"/>
                  <a:gd name="T37" fmla="*/ 620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96" h="620">
                    <a:moveTo>
                      <a:pt x="58" y="620"/>
                    </a:moveTo>
                    <a:lnTo>
                      <a:pt x="47" y="583"/>
                    </a:lnTo>
                    <a:lnTo>
                      <a:pt x="37" y="544"/>
                    </a:lnTo>
                    <a:lnTo>
                      <a:pt x="29" y="506"/>
                    </a:lnTo>
                    <a:lnTo>
                      <a:pt x="21" y="468"/>
                    </a:lnTo>
                    <a:lnTo>
                      <a:pt x="15" y="429"/>
                    </a:lnTo>
                    <a:lnTo>
                      <a:pt x="10" y="391"/>
                    </a:lnTo>
                    <a:lnTo>
                      <a:pt x="5" y="351"/>
                    </a:lnTo>
                    <a:lnTo>
                      <a:pt x="2" y="312"/>
                    </a:lnTo>
                    <a:lnTo>
                      <a:pt x="0" y="274"/>
                    </a:lnTo>
                    <a:lnTo>
                      <a:pt x="0" y="234"/>
                    </a:lnTo>
                    <a:lnTo>
                      <a:pt x="0" y="195"/>
                    </a:lnTo>
                    <a:lnTo>
                      <a:pt x="2" y="155"/>
                    </a:lnTo>
                    <a:lnTo>
                      <a:pt x="4" y="117"/>
                    </a:lnTo>
                    <a:lnTo>
                      <a:pt x="7" y="77"/>
                    </a:lnTo>
                    <a:lnTo>
                      <a:pt x="12" y="39"/>
                    </a:lnTo>
                    <a:lnTo>
                      <a:pt x="18" y="0"/>
                    </a:lnTo>
                    <a:lnTo>
                      <a:pt x="1396" y="223"/>
                    </a:lnTo>
                    <a:lnTo>
                      <a:pt x="58" y="620"/>
                    </a:ln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98" name="Freeform 95">
                <a:extLst>
                  <a:ext uri="{FF2B5EF4-FFF2-40B4-BE49-F238E27FC236}">
                    <a16:creationId xmlns:a16="http://schemas.microsoft.com/office/drawing/2014/main" id="{93104081-4028-4CDF-8964-96E938B139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21379" y="4146291"/>
                <a:ext cx="1563740" cy="641509"/>
              </a:xfrm>
              <a:custGeom>
                <a:avLst/>
                <a:gdLst>
                  <a:gd name="T0" fmla="*/ 0 w 1378"/>
                  <a:gd name="T1" fmla="*/ 342 h 565"/>
                  <a:gd name="T2" fmla="*/ 8 w 1378"/>
                  <a:gd name="T3" fmla="*/ 297 h 565"/>
                  <a:gd name="T4" fmla="*/ 16 w 1378"/>
                  <a:gd name="T5" fmla="*/ 254 h 565"/>
                  <a:gd name="T6" fmla="*/ 27 w 1378"/>
                  <a:gd name="T7" fmla="*/ 211 h 565"/>
                  <a:gd name="T8" fmla="*/ 40 w 1378"/>
                  <a:gd name="T9" fmla="*/ 168 h 565"/>
                  <a:gd name="T10" fmla="*/ 53 w 1378"/>
                  <a:gd name="T11" fmla="*/ 125 h 565"/>
                  <a:gd name="T12" fmla="*/ 67 w 1378"/>
                  <a:gd name="T13" fmla="*/ 83 h 565"/>
                  <a:gd name="T14" fmla="*/ 83 w 1378"/>
                  <a:gd name="T15" fmla="*/ 41 h 565"/>
                  <a:gd name="T16" fmla="*/ 101 w 1378"/>
                  <a:gd name="T17" fmla="*/ 0 h 565"/>
                  <a:gd name="T18" fmla="*/ 1378 w 1378"/>
                  <a:gd name="T19" fmla="*/ 565 h 565"/>
                  <a:gd name="T20" fmla="*/ 0 w 1378"/>
                  <a:gd name="T21" fmla="*/ 342 h 5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8" h="565">
                    <a:moveTo>
                      <a:pt x="0" y="342"/>
                    </a:moveTo>
                    <a:lnTo>
                      <a:pt x="8" y="297"/>
                    </a:lnTo>
                    <a:lnTo>
                      <a:pt x="16" y="254"/>
                    </a:lnTo>
                    <a:lnTo>
                      <a:pt x="27" y="211"/>
                    </a:lnTo>
                    <a:lnTo>
                      <a:pt x="40" y="168"/>
                    </a:lnTo>
                    <a:lnTo>
                      <a:pt x="53" y="125"/>
                    </a:lnTo>
                    <a:lnTo>
                      <a:pt x="67" y="83"/>
                    </a:lnTo>
                    <a:lnTo>
                      <a:pt x="83" y="41"/>
                    </a:lnTo>
                    <a:lnTo>
                      <a:pt x="101" y="0"/>
                    </a:lnTo>
                    <a:lnTo>
                      <a:pt x="1378" y="565"/>
                    </a:lnTo>
                    <a:lnTo>
                      <a:pt x="0" y="342"/>
                    </a:ln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99" name="Freeform 97">
                <a:extLst>
                  <a:ext uri="{FF2B5EF4-FFF2-40B4-BE49-F238E27FC236}">
                    <a16:creationId xmlns:a16="http://schemas.microsoft.com/office/drawing/2014/main" id="{53BFD314-D422-4C42-BDE8-6AC994048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835683" y="3800129"/>
                <a:ext cx="1449436" cy="987671"/>
              </a:xfrm>
              <a:custGeom>
                <a:avLst/>
                <a:gdLst>
                  <a:gd name="T0" fmla="*/ 0 w 1277"/>
                  <a:gd name="T1" fmla="*/ 306 h 871"/>
                  <a:gd name="T2" fmla="*/ 19 w 1277"/>
                  <a:gd name="T3" fmla="*/ 264 h 871"/>
                  <a:gd name="T4" fmla="*/ 38 w 1277"/>
                  <a:gd name="T5" fmla="*/ 224 h 871"/>
                  <a:gd name="T6" fmla="*/ 61 w 1277"/>
                  <a:gd name="T7" fmla="*/ 186 h 871"/>
                  <a:gd name="T8" fmla="*/ 83 w 1277"/>
                  <a:gd name="T9" fmla="*/ 147 h 871"/>
                  <a:gd name="T10" fmla="*/ 107 w 1277"/>
                  <a:gd name="T11" fmla="*/ 109 h 871"/>
                  <a:gd name="T12" fmla="*/ 131 w 1277"/>
                  <a:gd name="T13" fmla="*/ 72 h 871"/>
                  <a:gd name="T14" fmla="*/ 158 w 1277"/>
                  <a:gd name="T15" fmla="*/ 35 h 871"/>
                  <a:gd name="T16" fmla="*/ 185 w 1277"/>
                  <a:gd name="T17" fmla="*/ 0 h 871"/>
                  <a:gd name="T18" fmla="*/ 1277 w 1277"/>
                  <a:gd name="T19" fmla="*/ 871 h 871"/>
                  <a:gd name="T20" fmla="*/ 0 w 1277"/>
                  <a:gd name="T21" fmla="*/ 306 h 8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7" h="871">
                    <a:moveTo>
                      <a:pt x="0" y="306"/>
                    </a:moveTo>
                    <a:lnTo>
                      <a:pt x="19" y="264"/>
                    </a:lnTo>
                    <a:lnTo>
                      <a:pt x="38" y="224"/>
                    </a:lnTo>
                    <a:lnTo>
                      <a:pt x="61" y="186"/>
                    </a:lnTo>
                    <a:lnTo>
                      <a:pt x="83" y="147"/>
                    </a:lnTo>
                    <a:lnTo>
                      <a:pt x="107" y="109"/>
                    </a:lnTo>
                    <a:lnTo>
                      <a:pt x="131" y="72"/>
                    </a:lnTo>
                    <a:lnTo>
                      <a:pt x="158" y="35"/>
                    </a:lnTo>
                    <a:lnTo>
                      <a:pt x="185" y="0"/>
                    </a:lnTo>
                    <a:lnTo>
                      <a:pt x="1277" y="871"/>
                    </a:lnTo>
                    <a:lnTo>
                      <a:pt x="0" y="306"/>
                    </a:lnTo>
                  </a:path>
                </a:pathLst>
              </a:custGeom>
              <a:solidFill>
                <a:schemeClr val="accent6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0" name="Freeform 99">
                <a:extLst>
                  <a:ext uri="{FF2B5EF4-FFF2-40B4-BE49-F238E27FC236}">
                    <a16:creationId xmlns:a16="http://schemas.microsoft.com/office/drawing/2014/main" id="{424E5391-30B8-4ACD-A4ED-BEBFEC5753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45240" y="3649280"/>
                <a:ext cx="1238292" cy="1138520"/>
              </a:xfrm>
              <a:custGeom>
                <a:avLst/>
                <a:gdLst>
                  <a:gd name="T0" fmla="*/ 0 w 1092"/>
                  <a:gd name="T1" fmla="*/ 133 h 1004"/>
                  <a:gd name="T2" fmla="*/ 29 w 1092"/>
                  <a:gd name="T3" fmla="*/ 98 h 1004"/>
                  <a:gd name="T4" fmla="*/ 58 w 1092"/>
                  <a:gd name="T5" fmla="*/ 64 h 1004"/>
                  <a:gd name="T6" fmla="*/ 88 w 1092"/>
                  <a:gd name="T7" fmla="*/ 32 h 1004"/>
                  <a:gd name="T8" fmla="*/ 120 w 1092"/>
                  <a:gd name="T9" fmla="*/ 0 h 1004"/>
                  <a:gd name="T10" fmla="*/ 1092 w 1092"/>
                  <a:gd name="T11" fmla="*/ 1004 h 1004"/>
                  <a:gd name="T12" fmla="*/ 0 w 1092"/>
                  <a:gd name="T13" fmla="*/ 133 h 10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92" h="1004">
                    <a:moveTo>
                      <a:pt x="0" y="133"/>
                    </a:moveTo>
                    <a:lnTo>
                      <a:pt x="29" y="98"/>
                    </a:lnTo>
                    <a:lnTo>
                      <a:pt x="58" y="64"/>
                    </a:lnTo>
                    <a:lnTo>
                      <a:pt x="88" y="32"/>
                    </a:lnTo>
                    <a:lnTo>
                      <a:pt x="120" y="0"/>
                    </a:lnTo>
                    <a:lnTo>
                      <a:pt x="1092" y="1004"/>
                    </a:lnTo>
                    <a:lnTo>
                      <a:pt x="0" y="133"/>
                    </a:lnTo>
                  </a:path>
                </a:pathLst>
              </a:custGeom>
              <a:solidFill>
                <a:srgbClr val="C00000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1" name="Freeform 101">
                <a:extLst>
                  <a:ext uri="{FF2B5EF4-FFF2-40B4-BE49-F238E27FC236}">
                    <a16:creationId xmlns:a16="http://schemas.microsoft.com/office/drawing/2014/main" id="{D755A6C2-2BBD-4D23-BE43-EEFCF9A8B4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181769" y="3519073"/>
                <a:ext cx="1101762" cy="1268727"/>
              </a:xfrm>
              <a:custGeom>
                <a:avLst/>
                <a:gdLst>
                  <a:gd name="T0" fmla="*/ 0 w 972"/>
                  <a:gd name="T1" fmla="*/ 115 h 1119"/>
                  <a:gd name="T2" fmla="*/ 32 w 972"/>
                  <a:gd name="T3" fmla="*/ 85 h 1119"/>
                  <a:gd name="T4" fmla="*/ 66 w 972"/>
                  <a:gd name="T5" fmla="*/ 56 h 1119"/>
                  <a:gd name="T6" fmla="*/ 101 w 972"/>
                  <a:gd name="T7" fmla="*/ 27 h 1119"/>
                  <a:gd name="T8" fmla="*/ 136 w 972"/>
                  <a:gd name="T9" fmla="*/ 0 h 1119"/>
                  <a:gd name="T10" fmla="*/ 972 w 972"/>
                  <a:gd name="T11" fmla="*/ 1119 h 1119"/>
                  <a:gd name="T12" fmla="*/ 0 w 972"/>
                  <a:gd name="T13" fmla="*/ 115 h 1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2" h="1119">
                    <a:moveTo>
                      <a:pt x="0" y="115"/>
                    </a:moveTo>
                    <a:lnTo>
                      <a:pt x="32" y="85"/>
                    </a:lnTo>
                    <a:lnTo>
                      <a:pt x="66" y="56"/>
                    </a:lnTo>
                    <a:lnTo>
                      <a:pt x="101" y="27"/>
                    </a:lnTo>
                    <a:lnTo>
                      <a:pt x="136" y="0"/>
                    </a:lnTo>
                    <a:lnTo>
                      <a:pt x="972" y="1119"/>
                    </a:lnTo>
                    <a:lnTo>
                      <a:pt x="0" y="115"/>
                    </a:lnTo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2" name="Freeform 103">
                <a:extLst>
                  <a:ext uri="{FF2B5EF4-FFF2-40B4-BE49-F238E27FC236}">
                    <a16:creationId xmlns:a16="http://schemas.microsoft.com/office/drawing/2014/main" id="{A6AB0778-0388-4EEA-94B9-2A6DE78A93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335761" y="3407920"/>
                <a:ext cx="949357" cy="1379880"/>
              </a:xfrm>
              <a:custGeom>
                <a:avLst/>
                <a:gdLst>
                  <a:gd name="T0" fmla="*/ 0 w 836"/>
                  <a:gd name="T1" fmla="*/ 97 h 1216"/>
                  <a:gd name="T2" fmla="*/ 37 w 836"/>
                  <a:gd name="T3" fmla="*/ 70 h 1216"/>
                  <a:gd name="T4" fmla="*/ 74 w 836"/>
                  <a:gd name="T5" fmla="*/ 46 h 1216"/>
                  <a:gd name="T6" fmla="*/ 112 w 836"/>
                  <a:gd name="T7" fmla="*/ 22 h 1216"/>
                  <a:gd name="T8" fmla="*/ 151 w 836"/>
                  <a:gd name="T9" fmla="*/ 0 h 1216"/>
                  <a:gd name="T10" fmla="*/ 836 w 836"/>
                  <a:gd name="T11" fmla="*/ 1216 h 1216"/>
                  <a:gd name="T12" fmla="*/ 0 w 836"/>
                  <a:gd name="T13" fmla="*/ 97 h 1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6" h="1216">
                    <a:moveTo>
                      <a:pt x="0" y="97"/>
                    </a:moveTo>
                    <a:lnTo>
                      <a:pt x="37" y="70"/>
                    </a:lnTo>
                    <a:lnTo>
                      <a:pt x="74" y="46"/>
                    </a:lnTo>
                    <a:lnTo>
                      <a:pt x="112" y="22"/>
                    </a:lnTo>
                    <a:lnTo>
                      <a:pt x="151" y="0"/>
                    </a:lnTo>
                    <a:lnTo>
                      <a:pt x="836" y="1216"/>
                    </a:lnTo>
                    <a:lnTo>
                      <a:pt x="0" y="97"/>
                    </a:lnTo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3" name="Freeform 105">
                <a:extLst>
                  <a:ext uri="{FF2B5EF4-FFF2-40B4-BE49-F238E27FC236}">
                    <a16:creationId xmlns:a16="http://schemas.microsoft.com/office/drawing/2014/main" id="{503AB618-EE48-4FF7-8CB8-59AF6436BD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507217" y="3318998"/>
                <a:ext cx="777901" cy="1468802"/>
              </a:xfrm>
              <a:custGeom>
                <a:avLst/>
                <a:gdLst>
                  <a:gd name="T0" fmla="*/ 0 w 685"/>
                  <a:gd name="T1" fmla="*/ 79 h 1295"/>
                  <a:gd name="T2" fmla="*/ 38 w 685"/>
                  <a:gd name="T3" fmla="*/ 56 h 1295"/>
                  <a:gd name="T4" fmla="*/ 78 w 685"/>
                  <a:gd name="T5" fmla="*/ 37 h 1295"/>
                  <a:gd name="T6" fmla="*/ 120 w 685"/>
                  <a:gd name="T7" fmla="*/ 18 h 1295"/>
                  <a:gd name="T8" fmla="*/ 161 w 685"/>
                  <a:gd name="T9" fmla="*/ 0 h 1295"/>
                  <a:gd name="T10" fmla="*/ 685 w 685"/>
                  <a:gd name="T11" fmla="*/ 1295 h 1295"/>
                  <a:gd name="T12" fmla="*/ 0 w 685"/>
                  <a:gd name="T13" fmla="*/ 79 h 1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5" h="1295">
                    <a:moveTo>
                      <a:pt x="0" y="79"/>
                    </a:moveTo>
                    <a:lnTo>
                      <a:pt x="38" y="56"/>
                    </a:lnTo>
                    <a:lnTo>
                      <a:pt x="78" y="37"/>
                    </a:lnTo>
                    <a:lnTo>
                      <a:pt x="120" y="18"/>
                    </a:lnTo>
                    <a:lnTo>
                      <a:pt x="161" y="0"/>
                    </a:lnTo>
                    <a:lnTo>
                      <a:pt x="685" y="1295"/>
                    </a:lnTo>
                    <a:lnTo>
                      <a:pt x="0" y="79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4" name="Freeform 107">
                <a:extLst>
                  <a:ext uri="{FF2B5EF4-FFF2-40B4-BE49-F238E27FC236}">
                    <a16:creationId xmlns:a16="http://schemas.microsoft.com/office/drawing/2014/main" id="{D75149A4-EC53-4B4C-B9CB-9BD6D9B16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89786" y="3284064"/>
                <a:ext cx="593745" cy="1503736"/>
              </a:xfrm>
              <a:custGeom>
                <a:avLst/>
                <a:gdLst>
                  <a:gd name="T0" fmla="*/ 0 w 524"/>
                  <a:gd name="T1" fmla="*/ 30 h 1325"/>
                  <a:gd name="T2" fmla="*/ 42 w 524"/>
                  <a:gd name="T3" fmla="*/ 14 h 1325"/>
                  <a:gd name="T4" fmla="*/ 84 w 524"/>
                  <a:gd name="T5" fmla="*/ 0 h 1325"/>
                  <a:gd name="T6" fmla="*/ 524 w 524"/>
                  <a:gd name="T7" fmla="*/ 1325 h 1325"/>
                  <a:gd name="T8" fmla="*/ 0 w 524"/>
                  <a:gd name="T9" fmla="*/ 30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4" h="1325">
                    <a:moveTo>
                      <a:pt x="0" y="30"/>
                    </a:moveTo>
                    <a:lnTo>
                      <a:pt x="42" y="14"/>
                    </a:lnTo>
                    <a:lnTo>
                      <a:pt x="84" y="0"/>
                    </a:lnTo>
                    <a:lnTo>
                      <a:pt x="524" y="1325"/>
                    </a:lnTo>
                    <a:lnTo>
                      <a:pt x="0" y="30"/>
                    </a:ln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5" name="Freeform 109">
                <a:extLst>
                  <a:ext uri="{FF2B5EF4-FFF2-40B4-BE49-F238E27FC236}">
                    <a16:creationId xmlns:a16="http://schemas.microsoft.com/office/drawing/2014/main" id="{AE9553A1-77F8-4D7B-B59B-2B21FCD297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785040" y="3255482"/>
                <a:ext cx="498492" cy="1532318"/>
              </a:xfrm>
              <a:custGeom>
                <a:avLst/>
                <a:gdLst>
                  <a:gd name="T0" fmla="*/ 0 w 440"/>
                  <a:gd name="T1" fmla="*/ 26 h 1351"/>
                  <a:gd name="T2" fmla="*/ 43 w 440"/>
                  <a:gd name="T3" fmla="*/ 13 h 1351"/>
                  <a:gd name="T4" fmla="*/ 86 w 440"/>
                  <a:gd name="T5" fmla="*/ 0 h 1351"/>
                  <a:gd name="T6" fmla="*/ 440 w 440"/>
                  <a:gd name="T7" fmla="*/ 1351 h 1351"/>
                  <a:gd name="T8" fmla="*/ 0 w 440"/>
                  <a:gd name="T9" fmla="*/ 26 h 1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0" h="1351">
                    <a:moveTo>
                      <a:pt x="0" y="26"/>
                    </a:moveTo>
                    <a:lnTo>
                      <a:pt x="43" y="13"/>
                    </a:lnTo>
                    <a:lnTo>
                      <a:pt x="86" y="0"/>
                    </a:lnTo>
                    <a:lnTo>
                      <a:pt x="440" y="1351"/>
                    </a:lnTo>
                    <a:lnTo>
                      <a:pt x="0" y="26"/>
                    </a:lnTo>
                  </a:path>
                </a:pathLst>
              </a:custGeom>
              <a:solidFill>
                <a:schemeClr val="tx1">
                  <a:lumMod val="95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6" name="Freeform 111">
                <a:extLst>
                  <a:ext uri="{FF2B5EF4-FFF2-40B4-BE49-F238E27FC236}">
                    <a16:creationId xmlns:a16="http://schemas.microsoft.com/office/drawing/2014/main" id="{D69FE01C-C902-4FA7-801F-FF6652A42C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83468" y="3233252"/>
                <a:ext cx="401651" cy="1554548"/>
              </a:xfrm>
              <a:custGeom>
                <a:avLst/>
                <a:gdLst>
                  <a:gd name="T0" fmla="*/ 0 w 354"/>
                  <a:gd name="T1" fmla="*/ 19 h 1370"/>
                  <a:gd name="T2" fmla="*/ 43 w 354"/>
                  <a:gd name="T3" fmla="*/ 8 h 1370"/>
                  <a:gd name="T4" fmla="*/ 86 w 354"/>
                  <a:gd name="T5" fmla="*/ 0 h 1370"/>
                  <a:gd name="T6" fmla="*/ 354 w 354"/>
                  <a:gd name="T7" fmla="*/ 1370 h 1370"/>
                  <a:gd name="T8" fmla="*/ 0 w 354"/>
                  <a:gd name="T9" fmla="*/ 19 h 1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4" h="1370">
                    <a:moveTo>
                      <a:pt x="0" y="19"/>
                    </a:moveTo>
                    <a:lnTo>
                      <a:pt x="43" y="8"/>
                    </a:lnTo>
                    <a:lnTo>
                      <a:pt x="86" y="0"/>
                    </a:lnTo>
                    <a:lnTo>
                      <a:pt x="354" y="1370"/>
                    </a:lnTo>
                    <a:lnTo>
                      <a:pt x="0" y="19"/>
                    </a:lnTo>
                  </a:path>
                </a:pathLst>
              </a:custGeom>
              <a:solidFill>
                <a:schemeClr val="accent6">
                  <a:lumMod val="40000"/>
                  <a:lumOff val="60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7" name="Freeform 113">
                <a:extLst>
                  <a:ext uri="{FF2B5EF4-FFF2-40B4-BE49-F238E27FC236}">
                    <a16:creationId xmlns:a16="http://schemas.microsoft.com/office/drawing/2014/main" id="{F5117E6F-BF60-4184-BFDB-2847D2B938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80308" y="3217373"/>
                <a:ext cx="304810" cy="1570427"/>
              </a:xfrm>
              <a:custGeom>
                <a:avLst/>
                <a:gdLst>
                  <a:gd name="T0" fmla="*/ 0 w 268"/>
                  <a:gd name="T1" fmla="*/ 14 h 1384"/>
                  <a:gd name="T2" fmla="*/ 45 w 268"/>
                  <a:gd name="T3" fmla="*/ 6 h 1384"/>
                  <a:gd name="T4" fmla="*/ 88 w 268"/>
                  <a:gd name="T5" fmla="*/ 0 h 1384"/>
                  <a:gd name="T6" fmla="*/ 268 w 268"/>
                  <a:gd name="T7" fmla="*/ 1384 h 1384"/>
                  <a:gd name="T8" fmla="*/ 0 w 268"/>
                  <a:gd name="T9" fmla="*/ 14 h 1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8" h="1384">
                    <a:moveTo>
                      <a:pt x="0" y="14"/>
                    </a:moveTo>
                    <a:lnTo>
                      <a:pt x="45" y="6"/>
                    </a:lnTo>
                    <a:lnTo>
                      <a:pt x="88" y="0"/>
                    </a:lnTo>
                    <a:lnTo>
                      <a:pt x="268" y="1384"/>
                    </a:lnTo>
                    <a:lnTo>
                      <a:pt x="0" y="14"/>
                    </a:lnTo>
                  </a:path>
                </a:pathLst>
              </a:custGeom>
              <a:solidFill>
                <a:srgbClr val="FF99CC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8" name="Freeform 115">
                <a:extLst>
                  <a:ext uri="{FF2B5EF4-FFF2-40B4-BE49-F238E27FC236}">
                    <a16:creationId xmlns:a16="http://schemas.microsoft.com/office/drawing/2014/main" id="{E83862CB-58E1-4F0F-9EA3-9DAE4FB7A2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0325" y="3206257"/>
                <a:ext cx="203207" cy="1581543"/>
              </a:xfrm>
              <a:custGeom>
                <a:avLst/>
                <a:gdLst>
                  <a:gd name="T0" fmla="*/ 0 w 180"/>
                  <a:gd name="T1" fmla="*/ 10 h 1394"/>
                  <a:gd name="T2" fmla="*/ 45 w 180"/>
                  <a:gd name="T3" fmla="*/ 3 h 1394"/>
                  <a:gd name="T4" fmla="*/ 90 w 180"/>
                  <a:gd name="T5" fmla="*/ 0 h 1394"/>
                  <a:gd name="T6" fmla="*/ 180 w 180"/>
                  <a:gd name="T7" fmla="*/ 1394 h 1394"/>
                  <a:gd name="T8" fmla="*/ 0 w 180"/>
                  <a:gd name="T9" fmla="*/ 10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" h="1394">
                    <a:moveTo>
                      <a:pt x="0" y="10"/>
                    </a:moveTo>
                    <a:lnTo>
                      <a:pt x="45" y="3"/>
                    </a:lnTo>
                    <a:lnTo>
                      <a:pt x="90" y="0"/>
                    </a:lnTo>
                    <a:lnTo>
                      <a:pt x="180" y="1394"/>
                    </a:lnTo>
                    <a:lnTo>
                      <a:pt x="0" y="10"/>
                    </a:lnTo>
                  </a:path>
                </a:pathLst>
              </a:custGeom>
              <a:solidFill>
                <a:schemeClr val="bg1">
                  <a:lumMod val="25000"/>
                  <a:lumOff val="75000"/>
                </a:schemeClr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  <p:sp>
            <p:nvSpPr>
              <p:cNvPr id="109" name="Freeform 117">
                <a:extLst>
                  <a:ext uri="{FF2B5EF4-FFF2-40B4-BE49-F238E27FC236}">
                    <a16:creationId xmlns:a16="http://schemas.microsoft.com/office/drawing/2014/main" id="{A72AA8B9-1557-4ED9-A62B-BDF305317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81928" y="3203081"/>
                <a:ext cx="103190" cy="1584719"/>
              </a:xfrm>
              <a:custGeom>
                <a:avLst/>
                <a:gdLst>
                  <a:gd name="T0" fmla="*/ 0 w 90"/>
                  <a:gd name="T1" fmla="*/ 3 h 1397"/>
                  <a:gd name="T2" fmla="*/ 45 w 90"/>
                  <a:gd name="T3" fmla="*/ 1 h 1397"/>
                  <a:gd name="T4" fmla="*/ 90 w 90"/>
                  <a:gd name="T5" fmla="*/ 0 h 1397"/>
                  <a:gd name="T6" fmla="*/ 90 w 90"/>
                  <a:gd name="T7" fmla="*/ 1397 h 1397"/>
                  <a:gd name="T8" fmla="*/ 0 w 90"/>
                  <a:gd name="T9" fmla="*/ 3 h 13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397">
                    <a:moveTo>
                      <a:pt x="0" y="3"/>
                    </a:moveTo>
                    <a:lnTo>
                      <a:pt x="45" y="1"/>
                    </a:lnTo>
                    <a:lnTo>
                      <a:pt x="90" y="0"/>
                    </a:lnTo>
                    <a:lnTo>
                      <a:pt x="90" y="1397"/>
                    </a:lnTo>
                    <a:lnTo>
                      <a:pt x="0" y="3"/>
                    </a:lnTo>
                  </a:path>
                </a:pathLst>
              </a:custGeom>
              <a:solidFill>
                <a:srgbClr val="00CC99"/>
              </a:solidFill>
              <a:ln w="9525">
                <a:solidFill>
                  <a:schemeClr val="bg2">
                    <a:lumMod val="10000"/>
                  </a:schemeClr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endParaRPr>
              </a:p>
            </p:txBody>
          </p:sp>
        </p:grp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E8C74620-E287-42C2-8613-1561BD87947E}"/>
                </a:ext>
              </a:extLst>
            </p:cNvPr>
            <p:cNvSpPr txBox="1"/>
            <p:nvPr/>
          </p:nvSpPr>
          <p:spPr>
            <a:xfrm>
              <a:off x="330036" y="4007776"/>
              <a:ext cx="1110159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Arial" panose="020B0604020202020204" pitchFamily="34" charset="0"/>
                </a:rPr>
                <a:t>PALB2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Arial" panose="020B0604020202020204" pitchFamily="34" charset="0"/>
                </a:rPr>
                <a:t> 4%</a:t>
              </a: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EFC6206F-3B83-4A58-9325-4527830CBE8A}"/>
                </a:ext>
              </a:extLst>
            </p:cNvPr>
            <p:cNvSpPr txBox="1"/>
            <p:nvPr/>
          </p:nvSpPr>
          <p:spPr>
            <a:xfrm>
              <a:off x="244307" y="3691863"/>
              <a:ext cx="1243513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Arial" panose="020B0604020202020204" pitchFamily="34" charset="0"/>
                </a:rPr>
                <a:t>RAD51D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Arial" panose="020B0604020202020204" pitchFamily="34" charset="0"/>
                </a:rPr>
                <a:t> 4%</a:t>
              </a: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D69ADAEF-8EC0-4680-8384-FCA625CDFED7}"/>
                </a:ext>
              </a:extLst>
            </p:cNvPr>
            <p:cNvSpPr txBox="1"/>
            <p:nvPr/>
          </p:nvSpPr>
          <p:spPr>
            <a:xfrm>
              <a:off x="157496" y="3441038"/>
              <a:ext cx="1447800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ATR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2%</a:t>
              </a: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FBB71D36-740B-4F99-B1C1-5E2D67ADF296}"/>
                </a:ext>
              </a:extLst>
            </p:cNvPr>
            <p:cNvSpPr txBox="1"/>
            <p:nvPr/>
          </p:nvSpPr>
          <p:spPr>
            <a:xfrm>
              <a:off x="198771" y="3241013"/>
              <a:ext cx="1447800" cy="306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NBN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2%</a:t>
              </a: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A2131146-EAE6-4473-B55D-C361FE9EF3AD}"/>
                </a:ext>
              </a:extLst>
            </p:cNvPr>
            <p:cNvSpPr txBox="1"/>
            <p:nvPr/>
          </p:nvSpPr>
          <p:spPr>
            <a:xfrm>
              <a:off x="643271" y="3020351"/>
              <a:ext cx="1446213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PMS2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2%</a:t>
              </a: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9A98A93E-BC3F-401E-9EDB-A24921BC6D18}"/>
                </a:ext>
              </a:extLst>
            </p:cNvPr>
            <p:cNvSpPr txBox="1"/>
            <p:nvPr/>
          </p:nvSpPr>
          <p:spPr>
            <a:xfrm>
              <a:off x="822659" y="2813976"/>
              <a:ext cx="1447800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GEN1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2%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5EE4DAD0-7FAC-4C65-96A3-C9F7822F9AAF}"/>
                </a:ext>
              </a:extLst>
            </p:cNvPr>
            <p:cNvSpPr txBox="1"/>
            <p:nvPr/>
          </p:nvSpPr>
          <p:spPr>
            <a:xfrm>
              <a:off x="997284" y="2602838"/>
              <a:ext cx="1446212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MSH2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1%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F92CA65-6804-4491-B026-23AA07E3C9AC}"/>
                </a:ext>
              </a:extLst>
            </p:cNvPr>
            <p:cNvSpPr txBox="1"/>
            <p:nvPr/>
          </p:nvSpPr>
          <p:spPr>
            <a:xfrm>
              <a:off x="1009984" y="2386938"/>
              <a:ext cx="1447800" cy="3063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MSH6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1%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B3BBCB1C-D461-4BCC-B178-E3301A3A96BE}"/>
                </a:ext>
              </a:extLst>
            </p:cNvPr>
            <p:cNvSpPr txBox="1"/>
            <p:nvPr/>
          </p:nvSpPr>
          <p:spPr>
            <a:xfrm>
              <a:off x="1981476" y="2207331"/>
              <a:ext cx="1446213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RAD51C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1%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28B27758-76C6-472D-A991-6F9AD618A611}"/>
                </a:ext>
              </a:extLst>
            </p:cNvPr>
            <p:cNvSpPr txBox="1"/>
            <p:nvPr/>
          </p:nvSpPr>
          <p:spPr>
            <a:xfrm>
              <a:off x="3346784" y="2431388"/>
              <a:ext cx="1446212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MRE11A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1%</a:t>
              </a: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CF264325-1861-4A82-80BC-97E863171E7D}"/>
                </a:ext>
              </a:extLst>
            </p:cNvPr>
            <p:cNvSpPr txBox="1"/>
            <p:nvPr/>
          </p:nvSpPr>
          <p:spPr>
            <a:xfrm>
              <a:off x="3446796" y="2667926"/>
              <a:ext cx="1447800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BRIP1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1%</a:t>
              </a:r>
            </a:p>
          </p:txBody>
        </p:sp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07A16675-73E0-42A9-BD3D-566DCB32AA5D}"/>
                </a:ext>
              </a:extLst>
            </p:cNvPr>
            <p:cNvSpPr txBox="1"/>
            <p:nvPr/>
          </p:nvSpPr>
          <p:spPr>
            <a:xfrm>
              <a:off x="3461084" y="2848901"/>
              <a:ext cx="1446212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FAM175A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1%</a:t>
              </a: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F8822394-5132-4A4B-A5DB-34876B98160B}"/>
                </a:ext>
              </a:extLst>
            </p:cNvPr>
            <p:cNvSpPr txBox="1"/>
            <p:nvPr/>
          </p:nvSpPr>
          <p:spPr>
            <a:xfrm>
              <a:off x="3178509" y="4377663"/>
              <a:ext cx="1446212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BRCA2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44%</a:t>
              </a: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AD9F3C85-FEAB-4813-A4F4-82E3919EFA86}"/>
                </a:ext>
              </a:extLst>
            </p:cNvPr>
            <p:cNvSpPr txBox="1"/>
            <p:nvPr/>
          </p:nvSpPr>
          <p:spPr>
            <a:xfrm>
              <a:off x="2427841" y="5672518"/>
              <a:ext cx="1025525" cy="3079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ATM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13%</a:t>
              </a: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AD74225-CA8C-448C-8384-037F884A44DB}"/>
                </a:ext>
              </a:extLst>
            </p:cNvPr>
            <p:cNvSpPr txBox="1"/>
            <p:nvPr/>
          </p:nvSpPr>
          <p:spPr>
            <a:xfrm>
              <a:off x="1426129" y="5063463"/>
              <a:ext cx="144780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CHEK2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12%</a:t>
              </a: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9E9C8AF7-434C-44F2-A9AD-99578E235D55}"/>
                </a:ext>
              </a:extLst>
            </p:cNvPr>
            <p:cNvSpPr txBox="1"/>
            <p:nvPr/>
          </p:nvSpPr>
          <p:spPr>
            <a:xfrm>
              <a:off x="1478296" y="4531651"/>
              <a:ext cx="1446213" cy="3079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BRCA1</a:t>
              </a: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ヒラギノ角ゴ Pro W3" charset="-128"/>
                  <a:cs typeface="+mn-cs"/>
                </a:rPr>
                <a:t> 7%</a:t>
              </a:r>
            </a:p>
          </p:txBody>
        </p:sp>
      </p:grpSp>
      <p:graphicFrame>
        <p:nvGraphicFramePr>
          <p:cNvPr id="110" name="Table 109">
            <a:extLst>
              <a:ext uri="{FF2B5EF4-FFF2-40B4-BE49-F238E27FC236}">
                <a16:creationId xmlns:a16="http://schemas.microsoft.com/office/drawing/2014/main" id="{617C038F-5E49-4C09-A5C5-85E453A8FD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4399726"/>
              </p:ext>
            </p:extLst>
          </p:nvPr>
        </p:nvGraphicFramePr>
        <p:xfrm>
          <a:off x="5904481" y="2343260"/>
          <a:ext cx="6043211" cy="32490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54598">
                  <a:extLst>
                    <a:ext uri="{9D8B030D-6E8A-4147-A177-3AD203B41FA5}">
                      <a16:colId xmlns:a16="http://schemas.microsoft.com/office/drawing/2014/main" val="2616538196"/>
                    </a:ext>
                  </a:extLst>
                </a:gridCol>
                <a:gridCol w="2331975">
                  <a:extLst>
                    <a:ext uri="{9D8B030D-6E8A-4147-A177-3AD203B41FA5}">
                      <a16:colId xmlns:a16="http://schemas.microsoft.com/office/drawing/2014/main" val="1590316262"/>
                    </a:ext>
                  </a:extLst>
                </a:gridCol>
                <a:gridCol w="1756638">
                  <a:extLst>
                    <a:ext uri="{9D8B030D-6E8A-4147-A177-3AD203B41FA5}">
                      <a16:colId xmlns:a16="http://schemas.microsoft.com/office/drawing/2014/main" val="503345105"/>
                    </a:ext>
                  </a:extLst>
                </a:gridCol>
              </a:tblGrid>
              <a:tr h="73418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Presumed pathogenic germline mutations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in metastatic cases (N = 692)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Presumed pathogenic germline mutations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in metastatic cases (N = 692)</a:t>
                      </a:r>
                    </a:p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3241764"/>
                  </a:ext>
                </a:extLst>
              </a:tr>
              <a:tr h="49744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Gene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75000">
                          <a:srgbClr val="0B7893"/>
                        </a:gs>
                        <a:gs pos="0">
                          <a:srgbClr val="02B2C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</a:rPr>
                        <a:t>No. of Mutations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75000">
                          <a:srgbClr val="0B7893"/>
                        </a:gs>
                        <a:gs pos="0">
                          <a:srgbClr val="02B2C1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i="0" dirty="0">
                          <a:solidFill>
                            <a:schemeClr val="bg1"/>
                          </a:solidFill>
                        </a:rPr>
                        <a:t>% of Men</a:t>
                      </a:r>
                      <a:endParaRPr 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75000">
                          <a:srgbClr val="0B7893"/>
                        </a:gs>
                        <a:gs pos="0">
                          <a:srgbClr val="02B2C1"/>
                        </a:gs>
                      </a:gsLst>
                      <a:lin ang="5400000" scaled="1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307597479"/>
                  </a:ext>
                </a:extLst>
              </a:tr>
              <a:tr h="50434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BRCA2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37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5.35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5386234"/>
                  </a:ext>
                </a:extLst>
              </a:tr>
              <a:tr h="50434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ATM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1.59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5750882"/>
                  </a:ext>
                </a:extLst>
              </a:tr>
              <a:tr h="50434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CHEK2*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1.87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8901080"/>
                  </a:ext>
                </a:extLst>
              </a:tr>
              <a:tr h="504349">
                <a:tc>
                  <a:txBody>
                    <a:bodyPr/>
                    <a:lstStyle/>
                    <a:p>
                      <a:pPr algn="ctr"/>
                      <a:r>
                        <a:rPr lang="en-US" sz="1400" i="1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BRCA1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2">
                              <a:lumMod val="10000"/>
                            </a:schemeClr>
                          </a:solidFill>
                        </a:rPr>
                        <a:t>0.87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582328"/>
                  </a:ext>
                </a:extLst>
              </a:tr>
            </a:tbl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5465CE5F-968A-4335-96B3-AA6AB79EE38A}"/>
              </a:ext>
            </a:extLst>
          </p:cNvPr>
          <p:cNvSpPr/>
          <p:nvPr/>
        </p:nvSpPr>
        <p:spPr>
          <a:xfrm>
            <a:off x="5904481" y="5644734"/>
            <a:ext cx="6043213" cy="3841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*n = 534; data censored for metastatic cases with inadequate sequencing</a:t>
            </a: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FE3655F2-5190-1A43-990C-C6971DFF5902}"/>
              </a:ext>
            </a:extLst>
          </p:cNvPr>
          <p:cNvSpPr txBox="1">
            <a:spLocks/>
          </p:cNvSpPr>
          <p:nvPr/>
        </p:nvSpPr>
        <p:spPr>
          <a:xfrm>
            <a:off x="157496" y="77175"/>
            <a:ext cx="11259067" cy="7370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lvl="0" defTabSz="457200" fontAlgn="base">
              <a:lnSpc>
                <a:spcPct val="100000"/>
              </a:lnSpc>
              <a:spcAft>
                <a:spcPct val="0"/>
              </a:spcAft>
              <a:defRPr/>
            </a:pPr>
            <a:r>
              <a:rPr lang="en-US" altLang="en-US" dirty="0">
                <a:solidFill>
                  <a:schemeClr val="tx1"/>
                </a:solidFill>
                <a:cs typeface="Arial" panose="020B0604020202020204" pitchFamily="34" charset="0"/>
              </a:rPr>
              <a:t>&gt; 1 in 10 Men with </a:t>
            </a:r>
            <a:r>
              <a:rPr lang="en-US" dirty="0" err="1">
                <a:solidFill>
                  <a:schemeClr val="tx1"/>
                </a:solidFill>
              </a:rPr>
              <a:t>mCRPC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altLang="en-US" dirty="0">
                <a:solidFill>
                  <a:schemeClr val="tx1"/>
                </a:solidFill>
                <a:cs typeface="Arial" panose="020B0604020202020204" pitchFamily="34" charset="0"/>
              </a:rPr>
              <a:t>have Germline Mutations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8DEC7C56-4B71-8947-A148-D2CE5A214B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37696" y="57790"/>
            <a:ext cx="1905035" cy="1180420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651485C8-27EA-CE4A-ABF3-E0E1862B4272}"/>
              </a:ext>
            </a:extLst>
          </p:cNvPr>
          <p:cNvSpPr txBox="1"/>
          <p:nvPr/>
        </p:nvSpPr>
        <p:spPr>
          <a:xfrm>
            <a:off x="495300" y="6014170"/>
            <a:ext cx="111824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63A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Using germline testing alone </a:t>
            </a:r>
          </a:p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63A64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~50% of patients with a BRCA1/2, or ATM mutation will be missed</a:t>
            </a:r>
          </a:p>
        </p:txBody>
      </p:sp>
    </p:spTree>
    <p:extLst>
      <p:ext uri="{BB962C8B-B14F-4D97-AF65-F5344CB8AC3E}">
        <p14:creationId xmlns:p14="http://schemas.microsoft.com/office/powerpoint/2010/main" val="2563643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F3FE21-A5C8-3645-9B60-A4E5AD039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Case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CBF0F0-219E-8847-8E74-71FB9F71F3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Began </a:t>
            </a:r>
            <a:r>
              <a:rPr lang="en-US" dirty="0" err="1"/>
              <a:t>PROpel</a:t>
            </a:r>
            <a:r>
              <a:rPr lang="en-US" dirty="0"/>
              <a:t> study of Abiraterone +/- Olaparib in February 2019 </a:t>
            </a:r>
          </a:p>
          <a:p>
            <a:r>
              <a:rPr lang="en-US" dirty="0"/>
              <a:t>Well tolerated except for slight fatigue and decline in hemoglobin from 13.3 to 10.5 after 3 months </a:t>
            </a:r>
          </a:p>
          <a:p>
            <a:r>
              <a:rPr lang="en-US" dirty="0"/>
              <a:t>Rise in Hb after 8 months to 12.5 and remains stable </a:t>
            </a:r>
          </a:p>
          <a:p>
            <a:r>
              <a:rPr lang="en-US" dirty="0"/>
              <a:t>PSA &lt; 0.02 after 6 months </a:t>
            </a:r>
          </a:p>
          <a:p>
            <a:r>
              <a:rPr lang="en-US" dirty="0"/>
              <a:t>Imaging: CR of all measurable lesions and no change on bone scan</a:t>
            </a:r>
          </a:p>
          <a:p>
            <a:r>
              <a:rPr lang="en-US" dirty="0"/>
              <a:t>Continues to be seen monthly and remains in complete response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6F7F99-ABC9-0E4D-8DE4-5FE9EAA3785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1395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3AA0FE-F4E2-4DDB-9A1B-9B3EDAC5E0E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>
            <a:normAutofit fontScale="25000" lnSpcReduction="20000"/>
          </a:bodyPr>
          <a:lstStyle/>
          <a:p>
            <a:endParaRPr lang="en-GB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5C43B2E3-F024-493D-977A-CBB8650B4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175" y="151910"/>
            <a:ext cx="10515600" cy="912932"/>
          </a:xfrm>
        </p:spPr>
        <p:txBody>
          <a:bodyPr/>
          <a:lstStyle/>
          <a:p>
            <a:r>
              <a:rPr lang="en-US" sz="2800" dirty="0"/>
              <a:t>Patients with </a:t>
            </a:r>
            <a:r>
              <a:rPr lang="en-US" sz="2800" dirty="0" err="1"/>
              <a:t>HRRm</a:t>
            </a:r>
            <a:r>
              <a:rPr lang="en-US" sz="2800" dirty="0"/>
              <a:t> including </a:t>
            </a:r>
            <a:r>
              <a:rPr lang="en-US" sz="2800" i="1" dirty="0"/>
              <a:t>BRCA2</a:t>
            </a:r>
            <a:r>
              <a:rPr lang="en-US" sz="2800" dirty="0"/>
              <a:t>m are more likely to have poor outcomes on standard of care therapies</a:t>
            </a:r>
            <a:r>
              <a:rPr lang="en-US" sz="2800" baseline="30000" dirty="0"/>
              <a:t>1-3</a:t>
            </a:r>
            <a:endParaRPr lang="en-GB" sz="2800" dirty="0"/>
          </a:p>
        </p:txBody>
      </p:sp>
      <p:sp>
        <p:nvSpPr>
          <p:cNvPr id="4" name="Title 6">
            <a:extLst>
              <a:ext uri="{FF2B5EF4-FFF2-40B4-BE49-F238E27FC236}">
                <a16:creationId xmlns:a16="http://schemas.microsoft.com/office/drawing/2014/main" id="{C4759D91-6121-4286-9035-C85DCA819876}"/>
              </a:ext>
            </a:extLst>
          </p:cNvPr>
          <p:cNvSpPr txBox="1">
            <a:spLocks/>
          </p:cNvSpPr>
          <p:nvPr/>
        </p:nvSpPr>
        <p:spPr>
          <a:xfrm>
            <a:off x="263071" y="-123785"/>
            <a:ext cx="11665859" cy="47670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accent1"/>
                </a:solidFill>
                <a:latin typeface="Agency FB" panose="020F0502020204030204" pitchFamily="34" charset="0"/>
                <a:ea typeface="Silom" pitchFamily="2" charset="-34"/>
                <a:cs typeface="Agency FB" panose="020F0502020204030204" pitchFamily="34" charset="0"/>
              </a:defRPr>
            </a:lvl1pPr>
          </a:lstStyle>
          <a:p>
            <a:endParaRPr lang="en-GB"/>
          </a:p>
        </p:txBody>
      </p:sp>
      <p:pic>
        <p:nvPicPr>
          <p:cNvPr id="8" name="Picture 7" descr="A screenshot of a cell phone&#10;&#10;Description automatically generated">
            <a:extLst>
              <a:ext uri="{FF2B5EF4-FFF2-40B4-BE49-F238E27FC236}">
                <a16:creationId xmlns:a16="http://schemas.microsoft.com/office/drawing/2014/main" id="{47FBE5B7-1190-48C2-9EBE-FC7B5B548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37163" y="1977199"/>
            <a:ext cx="6578761" cy="3746995"/>
          </a:xfrm>
          <a:prstGeom prst="rect">
            <a:avLst/>
          </a:prstGeom>
        </p:spPr>
      </p:pic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A8C4F6C4-B337-44F3-A881-AF8E4F7E5C01}"/>
              </a:ext>
            </a:extLst>
          </p:cNvPr>
          <p:cNvSpPr/>
          <p:nvPr/>
        </p:nvSpPr>
        <p:spPr>
          <a:xfrm>
            <a:off x="368469" y="1294742"/>
            <a:ext cx="6080459" cy="643957"/>
          </a:xfrm>
          <a:prstGeom prst="round2DiagRect">
            <a:avLst/>
          </a:prstGeom>
          <a:solidFill>
            <a:srgbClr val="F0AB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r>
              <a:rPr lang="en-GB" sz="1600">
                <a:solidFill>
                  <a:schemeClr val="tx1"/>
                </a:solidFill>
                <a:latin typeface="+mj-lt"/>
              </a:rPr>
              <a:t>Patients with </a:t>
            </a:r>
            <a:r>
              <a:rPr lang="en-GB" sz="1600" b="1">
                <a:solidFill>
                  <a:schemeClr val="tx1"/>
                </a:solidFill>
                <a:latin typeface="+mj-lt"/>
              </a:rPr>
              <a:t>germline </a:t>
            </a:r>
            <a:r>
              <a:rPr lang="en-GB" sz="1600" b="1" err="1">
                <a:solidFill>
                  <a:schemeClr val="tx1"/>
                </a:solidFill>
                <a:latin typeface="+mj-lt"/>
              </a:rPr>
              <a:t>HRRm</a:t>
            </a:r>
            <a:r>
              <a:rPr lang="en-GB" sz="1600">
                <a:solidFill>
                  <a:schemeClr val="tx1"/>
                </a:solidFill>
                <a:latin typeface="+mj-lt"/>
              </a:rPr>
              <a:t> including </a:t>
            </a:r>
            <a:r>
              <a:rPr lang="en-GB" sz="1600" i="1">
                <a:solidFill>
                  <a:schemeClr val="tx1"/>
                </a:solidFill>
                <a:latin typeface="+mj-lt"/>
              </a:rPr>
              <a:t>BRCA2</a:t>
            </a:r>
            <a:r>
              <a:rPr lang="en-GB" sz="1600">
                <a:solidFill>
                  <a:schemeClr val="tx1"/>
                </a:solidFill>
                <a:latin typeface="+mj-lt"/>
              </a:rPr>
              <a:t>m are more likely to have </a:t>
            </a:r>
            <a:r>
              <a:rPr lang="en-GB" sz="1600" b="1">
                <a:solidFill>
                  <a:schemeClr val="tx1"/>
                </a:solidFill>
                <a:latin typeface="+mj-lt"/>
              </a:rPr>
              <a:t>poor outcomes </a:t>
            </a:r>
            <a:r>
              <a:rPr lang="en-GB" sz="1600">
                <a:solidFill>
                  <a:schemeClr val="tx1"/>
                </a:solidFill>
                <a:latin typeface="+mj-lt"/>
              </a:rPr>
              <a:t>on standard of care therapies</a:t>
            </a:r>
            <a:r>
              <a:rPr lang="en-GB" sz="1600" baseline="30000">
                <a:solidFill>
                  <a:schemeClr val="tx1"/>
                </a:solidFill>
                <a:latin typeface="+mj-lt"/>
              </a:rPr>
              <a:t>1,2</a:t>
            </a:r>
          </a:p>
        </p:txBody>
      </p:sp>
      <p:sp>
        <p:nvSpPr>
          <p:cNvPr id="16" name="Rectangle: Diagonal Corners Rounded 15">
            <a:extLst>
              <a:ext uri="{FF2B5EF4-FFF2-40B4-BE49-F238E27FC236}">
                <a16:creationId xmlns:a16="http://schemas.microsoft.com/office/drawing/2014/main" id="{05295B9E-3BE2-4217-A009-084998DA9DA8}"/>
              </a:ext>
            </a:extLst>
          </p:cNvPr>
          <p:cNvSpPr/>
          <p:nvPr/>
        </p:nvSpPr>
        <p:spPr>
          <a:xfrm>
            <a:off x="6637650" y="1294742"/>
            <a:ext cx="5171455" cy="643957"/>
          </a:xfrm>
          <a:prstGeom prst="round2DiagRect">
            <a:avLst/>
          </a:prstGeom>
          <a:solidFill>
            <a:srgbClr val="F0AB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>
              <a:defRPr/>
            </a:pPr>
            <a:r>
              <a:rPr lang="en-GB" sz="1600" b="1">
                <a:solidFill>
                  <a:schemeClr val="tx1"/>
                </a:solidFill>
                <a:latin typeface="+mj-lt"/>
              </a:rPr>
              <a:t>Poor responses </a:t>
            </a:r>
            <a:r>
              <a:rPr lang="en-GB" sz="1600">
                <a:solidFill>
                  <a:schemeClr val="tx1"/>
                </a:solidFill>
                <a:latin typeface="+mj-lt"/>
              </a:rPr>
              <a:t>to standard therapy also seen for </a:t>
            </a:r>
            <a:r>
              <a:rPr lang="en-GB" sz="1600" b="1">
                <a:solidFill>
                  <a:schemeClr val="tx1"/>
                </a:solidFill>
                <a:latin typeface="+mj-lt"/>
              </a:rPr>
              <a:t>tumour HRRm</a:t>
            </a:r>
            <a:r>
              <a:rPr lang="en-GB" sz="1600" baseline="30000">
                <a:solidFill>
                  <a:schemeClr val="tx1"/>
                </a:solidFill>
                <a:latin typeface="+mj-lt"/>
              </a:rPr>
              <a:t>3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B784B9C-5E47-45BA-87DA-99A1D226C792}"/>
              </a:ext>
            </a:extLst>
          </p:cNvPr>
          <p:cNvSpPr txBox="1"/>
          <p:nvPr/>
        </p:nvSpPr>
        <p:spPr>
          <a:xfrm>
            <a:off x="937150" y="2076709"/>
            <a:ext cx="438950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b="1">
                <a:latin typeface="+mj-lt"/>
              </a:rPr>
              <a:t>Cancer specific survival in mCRPC patients </a:t>
            </a:r>
            <a:br>
              <a:rPr lang="en-GB" sz="1400" b="1">
                <a:latin typeface="+mj-lt"/>
              </a:rPr>
            </a:br>
            <a:r>
              <a:rPr lang="en-GB" sz="1400" b="1">
                <a:latin typeface="+mj-lt"/>
              </a:rPr>
              <a:t>with g</a:t>
            </a:r>
            <a:r>
              <a:rPr lang="en-GB" sz="1400" b="1" i="1">
                <a:latin typeface="+mj-lt"/>
              </a:rPr>
              <a:t>BRCA2</a:t>
            </a:r>
            <a:r>
              <a:rPr lang="en-GB" sz="1400" b="1">
                <a:latin typeface="+mj-lt"/>
              </a:rPr>
              <a:t>m</a:t>
            </a:r>
            <a:r>
              <a:rPr lang="en-GB" sz="1400" b="1" baseline="30000">
                <a:latin typeface="+mj-lt"/>
              </a:rPr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3AB1705-FA6A-449D-974C-5058E0EBDD5F}"/>
              </a:ext>
            </a:extLst>
          </p:cNvPr>
          <p:cNvSpPr txBox="1"/>
          <p:nvPr/>
        </p:nvSpPr>
        <p:spPr>
          <a:xfrm rot="16200000">
            <a:off x="-849447" y="3623030"/>
            <a:ext cx="2671245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b="1">
                <a:latin typeface="+mj-lt"/>
              </a:rPr>
              <a:t>Cause specific survival (%)</a:t>
            </a:r>
            <a:endParaRPr lang="en-GB" sz="1400" b="1" baseline="30000">
              <a:latin typeface="+mj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3A7B7A0-4720-45A5-B5C8-97DED12FA6DA}"/>
              </a:ext>
            </a:extLst>
          </p:cNvPr>
          <p:cNvSpPr txBox="1"/>
          <p:nvPr/>
        </p:nvSpPr>
        <p:spPr>
          <a:xfrm>
            <a:off x="2072223" y="5438166"/>
            <a:ext cx="1292887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400" b="1">
                <a:latin typeface="+mj-lt"/>
              </a:rPr>
              <a:t>Months</a:t>
            </a:r>
            <a:endParaRPr lang="en-GB" sz="1400" b="1" baseline="30000">
              <a:latin typeface="+mj-lt"/>
            </a:endParaRP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847E89D-B5E6-4D39-B0A2-AA4EC9190B89}"/>
              </a:ext>
            </a:extLst>
          </p:cNvPr>
          <p:cNvGrpSpPr/>
          <p:nvPr/>
        </p:nvGrpSpPr>
        <p:grpSpPr>
          <a:xfrm>
            <a:off x="6173969" y="1974609"/>
            <a:ext cx="5835562" cy="4189803"/>
            <a:chOff x="6334388" y="1836540"/>
            <a:chExt cx="5295526" cy="3802069"/>
          </a:xfrm>
        </p:grpSpPr>
        <p:pic>
          <p:nvPicPr>
            <p:cNvPr id="10" name="Picture 9" descr="A picture containing sitting, computer, table, computer&#10;&#10;Description automatically generated">
              <a:extLst>
                <a:ext uri="{FF2B5EF4-FFF2-40B4-BE49-F238E27FC236}">
                  <a16:creationId xmlns:a16="http://schemas.microsoft.com/office/drawing/2014/main" id="{DA5D0D7F-DC26-428A-830E-871B6EDB02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b="17932"/>
            <a:stretch/>
          </p:blipFill>
          <p:spPr>
            <a:xfrm>
              <a:off x="6334388" y="1836540"/>
              <a:ext cx="5171455" cy="3802069"/>
            </a:xfrm>
            <a:prstGeom prst="rect">
              <a:avLst/>
            </a:prstGeom>
          </p:spPr>
        </p:pic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9AC99D04-82B0-4EA6-ABD3-D3096877085D}"/>
                </a:ext>
              </a:extLst>
            </p:cNvPr>
            <p:cNvSpPr/>
            <p:nvPr/>
          </p:nvSpPr>
          <p:spPr>
            <a:xfrm>
              <a:off x="7013936" y="1904572"/>
              <a:ext cx="4615978" cy="3559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+mj-lt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63040F8D-555B-456F-B4EF-91A9ABA330BC}"/>
                </a:ext>
              </a:extLst>
            </p:cNvPr>
            <p:cNvSpPr txBox="1"/>
            <p:nvPr/>
          </p:nvSpPr>
          <p:spPr>
            <a:xfrm>
              <a:off x="7549781" y="1933895"/>
              <a:ext cx="3801237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400" b="1">
                  <a:latin typeface="+mj-lt"/>
                </a:rPr>
                <a:t>Time to progression in mCRPC patients </a:t>
              </a:r>
              <a:br>
                <a:rPr lang="en-GB" sz="1400" b="1">
                  <a:latin typeface="+mj-lt"/>
                </a:rPr>
              </a:br>
              <a:r>
                <a:rPr lang="en-GB" sz="1400" b="1">
                  <a:latin typeface="+mj-lt"/>
                </a:rPr>
                <a:t>with HRRm</a:t>
              </a:r>
              <a:r>
                <a:rPr lang="en-GB" sz="1400" b="1" baseline="30000">
                  <a:latin typeface="+mj-lt"/>
                </a:rPr>
                <a:t>3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C05528D-DB77-44E9-AC72-CDB67BD38E7B}"/>
                </a:ext>
              </a:extLst>
            </p:cNvPr>
            <p:cNvSpPr txBox="1"/>
            <p:nvPr/>
          </p:nvSpPr>
          <p:spPr>
            <a:xfrm rot="16200000">
              <a:off x="5743941" y="3519297"/>
              <a:ext cx="2671245" cy="30777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b="1">
                  <a:latin typeface="+mj-lt"/>
                </a:rPr>
                <a:t>Progression-free survival </a:t>
              </a:r>
              <a:endParaRPr lang="en-GB" sz="1400" b="1" baseline="30000">
                <a:latin typeface="+mj-lt"/>
              </a:endParaRPr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1620D0E8-FF12-4CBF-B79E-4D71155ACC94}"/>
                </a:ext>
              </a:extLst>
            </p:cNvPr>
            <p:cNvSpPr/>
            <p:nvPr/>
          </p:nvSpPr>
          <p:spPr>
            <a:xfrm>
              <a:off x="8309156" y="5348804"/>
              <a:ext cx="1692000" cy="1800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+mj-lt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9C040A5-CE48-4666-A37D-C161E69508BB}"/>
                </a:ext>
              </a:extLst>
            </p:cNvPr>
            <p:cNvSpPr txBox="1"/>
            <p:nvPr/>
          </p:nvSpPr>
          <p:spPr>
            <a:xfrm>
              <a:off x="8814170" y="5296622"/>
              <a:ext cx="129288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400" b="1">
                  <a:latin typeface="+mj-lt"/>
                </a:rPr>
                <a:t>Months</a:t>
              </a:r>
              <a:endParaRPr lang="en-GB" sz="1400" b="1" baseline="30000">
                <a:latin typeface="+mj-lt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DA7707D-9845-432A-9FF9-AC364B39F3D3}"/>
                </a:ext>
              </a:extLst>
            </p:cNvPr>
            <p:cNvSpPr txBox="1"/>
            <p:nvPr/>
          </p:nvSpPr>
          <p:spPr>
            <a:xfrm>
              <a:off x="9418206" y="2870910"/>
              <a:ext cx="1965768" cy="86177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GB" sz="1400" b="1">
                  <a:solidFill>
                    <a:schemeClr val="accent3"/>
                  </a:solidFill>
                  <a:latin typeface="+mj-lt"/>
                </a:rPr>
                <a:t>HRR defect</a:t>
              </a:r>
              <a:br>
                <a:rPr lang="en-GB" sz="1200">
                  <a:latin typeface="+mj-lt"/>
                </a:rPr>
              </a:br>
              <a:r>
                <a:rPr lang="en-GB" sz="1200" b="1">
                  <a:solidFill>
                    <a:schemeClr val="accent4"/>
                  </a:solidFill>
                  <a:latin typeface="+mj-lt"/>
                </a:rPr>
                <a:t>   Yes</a:t>
              </a:r>
            </a:p>
            <a:p>
              <a:r>
                <a:rPr lang="en-GB" sz="1200" b="1">
                  <a:solidFill>
                    <a:schemeClr val="accent1"/>
                  </a:solidFill>
                  <a:latin typeface="+mj-lt"/>
                </a:rPr>
                <a:t>   No</a:t>
              </a:r>
            </a:p>
            <a:p>
              <a:r>
                <a:rPr lang="en-GB" sz="1200" b="1">
                  <a:solidFill>
                    <a:schemeClr val="accent2"/>
                  </a:solidFill>
                  <a:latin typeface="+mj-lt"/>
                </a:rPr>
                <a:t>   ctDNA unquantifiable</a:t>
              </a:r>
            </a:p>
          </p:txBody>
        </p:sp>
      </p:grpSp>
      <p:graphicFrame>
        <p:nvGraphicFramePr>
          <p:cNvPr id="19" name="Table 20">
            <a:extLst>
              <a:ext uri="{FF2B5EF4-FFF2-40B4-BE49-F238E27FC236}">
                <a16:creationId xmlns:a16="http://schemas.microsoft.com/office/drawing/2014/main" id="{4435666B-D8E2-466D-AE92-85E87054967A}"/>
              </a:ext>
            </a:extLst>
          </p:cNvPr>
          <p:cNvGraphicFramePr>
            <a:graphicFrameLocks noGrp="1"/>
          </p:cNvGraphicFramePr>
          <p:nvPr/>
        </p:nvGraphicFramePr>
        <p:xfrm>
          <a:off x="3782561" y="2711987"/>
          <a:ext cx="2666368" cy="166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3184">
                  <a:extLst>
                    <a:ext uri="{9D8B030D-6E8A-4147-A177-3AD203B41FA5}">
                      <a16:colId xmlns:a16="http://schemas.microsoft.com/office/drawing/2014/main" val="2117557224"/>
                    </a:ext>
                  </a:extLst>
                </a:gridCol>
                <a:gridCol w="1333184">
                  <a:extLst>
                    <a:ext uri="{9D8B030D-6E8A-4147-A177-3AD203B41FA5}">
                      <a16:colId xmlns:a16="http://schemas.microsoft.com/office/drawing/2014/main" val="1945652446"/>
                    </a:ext>
                  </a:extLst>
                </a:gridCol>
              </a:tblGrid>
              <a:tr h="447040">
                <a:tc>
                  <a:txBody>
                    <a:bodyPr/>
                    <a:lstStyle/>
                    <a:p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Group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Median CSS (95% CI)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343090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r>
                        <a:rPr lang="en-GB" sz="1100">
                          <a:solidFill>
                            <a:schemeClr val="bg1"/>
                          </a:solidFill>
                        </a:rPr>
                        <a:t>Non-carriers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3005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33.2 months (29.0–37.4)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2336733"/>
                  </a:ext>
                </a:extLst>
              </a:tr>
              <a:tr h="447040">
                <a:tc>
                  <a:txBody>
                    <a:bodyPr/>
                    <a:lstStyle/>
                    <a:p>
                      <a:r>
                        <a:rPr lang="en-GB" sz="1100" i="1">
                          <a:solidFill>
                            <a:schemeClr val="bg1"/>
                          </a:solidFill>
                        </a:rPr>
                        <a:t>BRCA2m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AB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17.4 months (10.7–24.2)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592957"/>
                  </a:ext>
                </a:extLst>
              </a:tr>
              <a:tr h="284480">
                <a:tc gridSpan="2">
                  <a:txBody>
                    <a:bodyPr/>
                    <a:lstStyle/>
                    <a:p>
                      <a:r>
                        <a:rPr lang="en-GB" sz="1100">
                          <a:solidFill>
                            <a:schemeClr val="tx1"/>
                          </a:solidFill>
                        </a:rPr>
                        <a:t>Log-rank test p=0.0266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470684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EA7303C2-F616-AF42-897A-A0AFB4A18349}"/>
              </a:ext>
            </a:extLst>
          </p:cNvPr>
          <p:cNvSpPr txBox="1"/>
          <p:nvPr/>
        </p:nvSpPr>
        <p:spPr>
          <a:xfrm>
            <a:off x="0" y="6164413"/>
            <a:ext cx="905087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br>
              <a:rPr lang="en-US" sz="1000" dirty="0"/>
            </a:br>
            <a:r>
              <a:rPr lang="en-US" sz="1000" dirty="0"/>
              <a:t>1. Castro E, et al. </a:t>
            </a:r>
            <a:r>
              <a:rPr lang="en-US" sz="1000" i="1" dirty="0"/>
              <a:t>J Clin Oncol. </a:t>
            </a:r>
            <a:r>
              <a:rPr lang="en-US" sz="1000" dirty="0"/>
              <a:t>2019;6:490–503; 2. </a:t>
            </a:r>
            <a:r>
              <a:rPr lang="en-US" sz="1000" dirty="0" err="1"/>
              <a:t>Annala</a:t>
            </a:r>
            <a:r>
              <a:rPr lang="en-US" sz="1000" dirty="0"/>
              <a:t> M, et al. </a:t>
            </a:r>
            <a:r>
              <a:rPr lang="en-US" sz="1000" i="1" dirty="0"/>
              <a:t>Eur Urol. </a:t>
            </a:r>
            <a:r>
              <a:rPr lang="en-US" sz="1000" dirty="0"/>
              <a:t>2017;72:34–42; 3. </a:t>
            </a:r>
            <a:r>
              <a:rPr lang="en-US" sz="1000" dirty="0" err="1"/>
              <a:t>Annala</a:t>
            </a:r>
            <a:r>
              <a:rPr lang="en-US" sz="1000" dirty="0"/>
              <a:t> M, et al. </a:t>
            </a:r>
            <a:r>
              <a:rPr lang="en-US" sz="1000" i="1" dirty="0"/>
              <a:t>Cancer Discovery.</a:t>
            </a:r>
            <a:r>
              <a:rPr lang="en-US" sz="1000" dirty="0"/>
              <a:t> 2018</a:t>
            </a:r>
            <a:r>
              <a:rPr lang="en-GB" sz="1000" dirty="0"/>
              <a:t>;doi:10.1158/2159-8290.CD-17-0937</a:t>
            </a:r>
            <a:endParaRPr lang="en-GB" sz="1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CA" sz="1000" dirty="0"/>
          </a:p>
        </p:txBody>
      </p:sp>
    </p:spTree>
    <p:extLst>
      <p:ext uri="{BB962C8B-B14F-4D97-AF65-F5344CB8AC3E}">
        <p14:creationId xmlns:p14="http://schemas.microsoft.com/office/powerpoint/2010/main" val="358951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F08B7B8-A6C5-EB4C-B8B8-A759AB750054}"/>
              </a:ext>
            </a:extLst>
          </p:cNvPr>
          <p:cNvSpPr/>
          <p:nvPr/>
        </p:nvSpPr>
        <p:spPr>
          <a:xfrm>
            <a:off x="0" y="6107709"/>
            <a:ext cx="12192000" cy="707886"/>
          </a:xfrm>
          <a:prstGeom prst="rect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04DBDC5C-BB0B-49BA-AB12-57A3C974706F}"/>
              </a:ext>
            </a:extLst>
          </p:cNvPr>
          <p:cNvCxnSpPr/>
          <p:nvPr/>
        </p:nvCxnSpPr>
        <p:spPr bwMode="auto">
          <a:xfrm flipH="1">
            <a:off x="7772915" y="2241756"/>
            <a:ext cx="0" cy="392805"/>
          </a:xfrm>
          <a:prstGeom prst="line">
            <a:avLst/>
          </a:prstGeom>
          <a:solidFill>
            <a:srgbClr val="00ADD0"/>
          </a:solidFill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EF33F0F-0698-486B-8FC1-735E941B2096}"/>
              </a:ext>
            </a:extLst>
          </p:cNvPr>
          <p:cNvCxnSpPr/>
          <p:nvPr/>
        </p:nvCxnSpPr>
        <p:spPr bwMode="auto">
          <a:xfrm flipH="1">
            <a:off x="7259867" y="2085882"/>
            <a:ext cx="0" cy="392805"/>
          </a:xfrm>
          <a:prstGeom prst="line">
            <a:avLst/>
          </a:prstGeom>
          <a:solidFill>
            <a:srgbClr val="00ADD0"/>
          </a:solidFill>
          <a:ln w="19050" cap="flat" cmpd="sng" algn="ctr">
            <a:solidFill>
              <a:srgbClr val="03B2C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Title 8">
            <a:extLst>
              <a:ext uri="{FF2B5EF4-FFF2-40B4-BE49-F238E27FC236}">
                <a16:creationId xmlns:a16="http://schemas.microsoft.com/office/drawing/2014/main" id="{5A441B4A-B7EE-44F0-944B-10F13495B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2324" y="414041"/>
            <a:ext cx="11317573" cy="515002"/>
          </a:xfrm>
        </p:spPr>
        <p:txBody>
          <a:bodyPr>
            <a:normAutofit fontScale="90000"/>
          </a:bodyPr>
          <a:lstStyle/>
          <a:p>
            <a:r>
              <a:rPr lang="en-GB" dirty="0"/>
              <a:t>PARP Inhibitor Trials and approvals in </a:t>
            </a:r>
            <a:r>
              <a:rPr lang="en-GB" dirty="0" err="1"/>
              <a:t>mCRPC</a:t>
            </a:r>
            <a:r>
              <a:rPr lang="en-GB" dirty="0"/>
              <a:t> </a:t>
            </a:r>
            <a:br>
              <a:rPr lang="en-GB" dirty="0"/>
            </a:br>
            <a:endParaRPr lang="en-GB" dirty="0"/>
          </a:p>
        </p:txBody>
      </p:sp>
      <p:sp>
        <p:nvSpPr>
          <p:cNvPr id="38" name="Triangle 65">
            <a:extLst>
              <a:ext uri="{FF2B5EF4-FFF2-40B4-BE49-F238E27FC236}">
                <a16:creationId xmlns:a16="http://schemas.microsoft.com/office/drawing/2014/main" id="{06960E60-B3BA-4110-8DF1-E91409F07C87}"/>
              </a:ext>
            </a:extLst>
          </p:cNvPr>
          <p:cNvSpPr/>
          <p:nvPr/>
        </p:nvSpPr>
        <p:spPr bwMode="auto">
          <a:xfrm rot="5400000">
            <a:off x="10013928" y="2341437"/>
            <a:ext cx="949425" cy="481895"/>
          </a:xfrm>
          <a:prstGeom prst="triangle">
            <a:avLst/>
          </a:prstGeom>
          <a:solidFill>
            <a:srgbClr val="1C1948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431AB34-5ED0-4561-B6EC-D43074388AF9}"/>
              </a:ext>
            </a:extLst>
          </p:cNvPr>
          <p:cNvCxnSpPr>
            <a:stCxn id="36" idx="1"/>
          </p:cNvCxnSpPr>
          <p:nvPr/>
        </p:nvCxnSpPr>
        <p:spPr bwMode="auto">
          <a:xfrm flipH="1">
            <a:off x="3295102" y="2107671"/>
            <a:ext cx="0" cy="392805"/>
          </a:xfrm>
          <a:prstGeom prst="line">
            <a:avLst/>
          </a:prstGeom>
          <a:solidFill>
            <a:srgbClr val="00ADD0"/>
          </a:solidFill>
          <a:ln w="19050" cap="flat" cmpd="sng" algn="ctr">
            <a:solidFill>
              <a:srgbClr val="03B2C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16A1994-736B-4CBD-BBDA-EE61DF2196C7}"/>
              </a:ext>
            </a:extLst>
          </p:cNvPr>
          <p:cNvCxnSpPr>
            <a:cxnSpLocks/>
          </p:cNvCxnSpPr>
          <p:nvPr/>
        </p:nvCxnSpPr>
        <p:spPr bwMode="auto">
          <a:xfrm>
            <a:off x="6453123" y="2107630"/>
            <a:ext cx="0" cy="410653"/>
          </a:xfrm>
          <a:prstGeom prst="line">
            <a:avLst/>
          </a:prstGeom>
          <a:solidFill>
            <a:srgbClr val="00ADD0"/>
          </a:solidFill>
          <a:ln w="19050" cap="flat" cmpd="sng" algn="ctr">
            <a:solidFill>
              <a:srgbClr val="03B2C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2" name="Right Arrow 69">
            <a:extLst>
              <a:ext uri="{FF2B5EF4-FFF2-40B4-BE49-F238E27FC236}">
                <a16:creationId xmlns:a16="http://schemas.microsoft.com/office/drawing/2014/main" id="{554A9F21-136C-44EB-BB1F-1F6C145A7DDB}"/>
              </a:ext>
            </a:extLst>
          </p:cNvPr>
          <p:cNvSpPr/>
          <p:nvPr/>
        </p:nvSpPr>
        <p:spPr bwMode="auto">
          <a:xfrm>
            <a:off x="6775863" y="1602899"/>
            <a:ext cx="291315" cy="250611"/>
          </a:xfrm>
          <a:prstGeom prst="rightArrow">
            <a:avLst/>
          </a:prstGeom>
          <a:solidFill>
            <a:srgbClr val="03B2C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3" name="Connector: Elbow 89">
            <a:extLst>
              <a:ext uri="{FF2B5EF4-FFF2-40B4-BE49-F238E27FC236}">
                <a16:creationId xmlns:a16="http://schemas.microsoft.com/office/drawing/2014/main" id="{54F1DB1A-2185-44C0-BE61-46EC9D496409}"/>
              </a:ext>
            </a:extLst>
          </p:cNvPr>
          <p:cNvCxnSpPr>
            <a:cxnSpLocks/>
            <a:stCxn id="51" idx="0"/>
          </p:cNvCxnSpPr>
          <p:nvPr/>
        </p:nvCxnSpPr>
        <p:spPr bwMode="auto">
          <a:xfrm flipV="1">
            <a:off x="3086763" y="2702554"/>
            <a:ext cx="286708" cy="1594992"/>
          </a:xfrm>
          <a:prstGeom prst="bentConnector2">
            <a:avLst/>
          </a:prstGeom>
          <a:solidFill>
            <a:srgbClr val="00ADD0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4" name="Connector: Elbow 93">
            <a:extLst>
              <a:ext uri="{FF2B5EF4-FFF2-40B4-BE49-F238E27FC236}">
                <a16:creationId xmlns:a16="http://schemas.microsoft.com/office/drawing/2014/main" id="{626EDEAC-8F6C-4766-A203-EAEB081A8AC3}"/>
              </a:ext>
            </a:extLst>
          </p:cNvPr>
          <p:cNvCxnSpPr>
            <a:cxnSpLocks/>
            <a:stCxn id="55" idx="2"/>
          </p:cNvCxnSpPr>
          <p:nvPr/>
        </p:nvCxnSpPr>
        <p:spPr bwMode="auto">
          <a:xfrm rot="10800000">
            <a:off x="3527901" y="2792100"/>
            <a:ext cx="91059" cy="2322532"/>
          </a:xfrm>
          <a:prstGeom prst="bentConnector2">
            <a:avLst/>
          </a:prstGeom>
          <a:solidFill>
            <a:srgbClr val="00ADD0"/>
          </a:solidFill>
          <a:ln w="19050" cap="flat" cmpd="sng" algn="ctr">
            <a:solidFill>
              <a:srgbClr val="00ADD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Connector: Elbow 97">
            <a:extLst>
              <a:ext uri="{FF2B5EF4-FFF2-40B4-BE49-F238E27FC236}">
                <a16:creationId xmlns:a16="http://schemas.microsoft.com/office/drawing/2014/main" id="{0255A6E7-D404-4193-B950-E089F8F1A669}"/>
              </a:ext>
            </a:extLst>
          </p:cNvPr>
          <p:cNvCxnSpPr>
            <a:cxnSpLocks/>
          </p:cNvCxnSpPr>
          <p:nvPr/>
        </p:nvCxnSpPr>
        <p:spPr bwMode="auto">
          <a:xfrm rot="10800000">
            <a:off x="7642677" y="2797858"/>
            <a:ext cx="239855" cy="2088001"/>
          </a:xfrm>
          <a:prstGeom prst="bentConnector2">
            <a:avLst/>
          </a:prstGeom>
          <a:solidFill>
            <a:srgbClr val="00ADD0"/>
          </a:solidFill>
          <a:ln w="19050" cap="flat" cmpd="sng" algn="ctr">
            <a:solidFill>
              <a:srgbClr val="00ADD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Connector: Elbow 100">
            <a:extLst>
              <a:ext uri="{FF2B5EF4-FFF2-40B4-BE49-F238E27FC236}">
                <a16:creationId xmlns:a16="http://schemas.microsoft.com/office/drawing/2014/main" id="{47CFB7AA-6DC0-45FF-A2CF-57452724DDF5}"/>
              </a:ext>
            </a:extLst>
          </p:cNvPr>
          <p:cNvCxnSpPr>
            <a:cxnSpLocks/>
            <a:stCxn id="54" idx="0"/>
          </p:cNvCxnSpPr>
          <p:nvPr/>
        </p:nvCxnSpPr>
        <p:spPr bwMode="auto">
          <a:xfrm flipV="1">
            <a:off x="2771133" y="2689707"/>
            <a:ext cx="102329" cy="2607734"/>
          </a:xfrm>
          <a:prstGeom prst="bentConnector2">
            <a:avLst/>
          </a:prstGeom>
          <a:solidFill>
            <a:srgbClr val="00ADD0"/>
          </a:solidFill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Connector: Elbow 104">
            <a:extLst>
              <a:ext uri="{FF2B5EF4-FFF2-40B4-BE49-F238E27FC236}">
                <a16:creationId xmlns:a16="http://schemas.microsoft.com/office/drawing/2014/main" id="{9C1CFA39-C4B6-4776-A454-7FF6A83CA18A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5783589" y="3574126"/>
            <a:ext cx="2115672" cy="667472"/>
          </a:xfrm>
          <a:prstGeom prst="bentConnector3">
            <a:avLst>
              <a:gd name="adj1" fmla="val 60805"/>
            </a:avLst>
          </a:prstGeom>
          <a:solidFill>
            <a:srgbClr val="00ADD0"/>
          </a:solidFill>
          <a:ln w="19050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8" name="Round Diagonal Corner Rectangle 12">
            <a:extLst>
              <a:ext uri="{FF2B5EF4-FFF2-40B4-BE49-F238E27FC236}">
                <a16:creationId xmlns:a16="http://schemas.microsoft.com/office/drawing/2014/main" id="{FCC4B199-EDB0-4718-9A89-B0009051E9F4}"/>
              </a:ext>
            </a:extLst>
          </p:cNvPr>
          <p:cNvSpPr/>
          <p:nvPr/>
        </p:nvSpPr>
        <p:spPr bwMode="auto">
          <a:xfrm>
            <a:off x="4459113" y="2983949"/>
            <a:ext cx="1782572" cy="749141"/>
          </a:xfrm>
          <a:prstGeom prst="round2DiagRect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Q4 2019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5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TOPARP-B data published</a:t>
            </a:r>
          </a:p>
        </p:txBody>
      </p:sp>
      <p:sp>
        <p:nvSpPr>
          <p:cNvPr id="49" name="Round Diagonal Corner Rectangle 21">
            <a:extLst>
              <a:ext uri="{FF2B5EF4-FFF2-40B4-BE49-F238E27FC236}">
                <a16:creationId xmlns:a16="http://schemas.microsoft.com/office/drawing/2014/main" id="{A9BCAA60-300F-4277-A6B6-D50D00640887}"/>
              </a:ext>
            </a:extLst>
          </p:cNvPr>
          <p:cNvSpPr/>
          <p:nvPr/>
        </p:nvSpPr>
        <p:spPr bwMode="auto">
          <a:xfrm>
            <a:off x="876135" y="2983949"/>
            <a:ext cx="1504363" cy="749141"/>
          </a:xfrm>
          <a:prstGeom prst="round2DiagRect">
            <a:avLst/>
          </a:prstGeom>
          <a:solidFill>
            <a:srgbClr val="7030A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Q4 2015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4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TOPARP-A data published</a:t>
            </a:r>
          </a:p>
        </p:txBody>
      </p:sp>
      <p:sp>
        <p:nvSpPr>
          <p:cNvPr id="50" name="Round Diagonal Corner Rectangle 17">
            <a:extLst>
              <a:ext uri="{FF2B5EF4-FFF2-40B4-BE49-F238E27FC236}">
                <a16:creationId xmlns:a16="http://schemas.microsoft.com/office/drawing/2014/main" id="{441D0BCC-7CD8-4EF3-A4A2-344576787EE8}"/>
              </a:ext>
            </a:extLst>
          </p:cNvPr>
          <p:cNvSpPr/>
          <p:nvPr/>
        </p:nvSpPr>
        <p:spPr bwMode="auto">
          <a:xfrm>
            <a:off x="3737705" y="3932775"/>
            <a:ext cx="1815375" cy="74914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Q2 2017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TRITON3 P3 rucaparib study initiated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Round Diagonal Corner Rectangle 17">
            <a:extLst>
              <a:ext uri="{FF2B5EF4-FFF2-40B4-BE49-F238E27FC236}">
                <a16:creationId xmlns:a16="http://schemas.microsoft.com/office/drawing/2014/main" id="{ACC02D20-991D-4F6C-9DC7-5FB90C89F23F}"/>
              </a:ext>
            </a:extLst>
          </p:cNvPr>
          <p:cNvSpPr/>
          <p:nvPr/>
        </p:nvSpPr>
        <p:spPr bwMode="auto">
          <a:xfrm>
            <a:off x="1279344" y="3922975"/>
            <a:ext cx="1807419" cy="74914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Q1 2017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TRITON2 P2 rucaparib study initiated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Round Diagonal Corner Rectangle 17">
            <a:extLst>
              <a:ext uri="{FF2B5EF4-FFF2-40B4-BE49-F238E27FC236}">
                <a16:creationId xmlns:a16="http://schemas.microsoft.com/office/drawing/2014/main" id="{14E70BBF-2026-4430-9E8C-751DA39F8CB5}"/>
              </a:ext>
            </a:extLst>
          </p:cNvPr>
          <p:cNvSpPr/>
          <p:nvPr/>
        </p:nvSpPr>
        <p:spPr bwMode="auto">
          <a:xfrm>
            <a:off x="5683560" y="3922975"/>
            <a:ext cx="1773081" cy="74914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Q3 2020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TRITON2 P2 rucaparib study due to read out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Round Diagonal Corner Rectangle 20">
            <a:extLst>
              <a:ext uri="{FF2B5EF4-FFF2-40B4-BE49-F238E27FC236}">
                <a16:creationId xmlns:a16="http://schemas.microsoft.com/office/drawing/2014/main" id="{FF8D00FF-8F65-4EA0-B95E-10A5F92B06AB}"/>
              </a:ext>
            </a:extLst>
          </p:cNvPr>
          <p:cNvSpPr/>
          <p:nvPr/>
        </p:nvSpPr>
        <p:spPr bwMode="auto">
          <a:xfrm>
            <a:off x="5756916" y="4922870"/>
            <a:ext cx="1825875" cy="749141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Q3 2020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GALAHAD P2 niraparib study due to read out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4" name="Round Diagonal Corner Rectangle 20">
            <a:extLst>
              <a:ext uri="{FF2B5EF4-FFF2-40B4-BE49-F238E27FC236}">
                <a16:creationId xmlns:a16="http://schemas.microsoft.com/office/drawing/2014/main" id="{3B1EE986-7338-45FE-AD3C-17A2BF2434FD}"/>
              </a:ext>
            </a:extLst>
          </p:cNvPr>
          <p:cNvSpPr/>
          <p:nvPr/>
        </p:nvSpPr>
        <p:spPr bwMode="auto">
          <a:xfrm>
            <a:off x="860557" y="4922870"/>
            <a:ext cx="1910576" cy="749141"/>
          </a:xfrm>
          <a:prstGeom prst="round2DiagRect">
            <a:avLst/>
          </a:prstGeom>
          <a:solidFill>
            <a:schemeClr val="accent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Q3 2016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10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GALAHAD P2 niraparib study initiated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Round Diagonal Corner Rectangle 20">
            <a:extLst>
              <a:ext uri="{FF2B5EF4-FFF2-40B4-BE49-F238E27FC236}">
                <a16:creationId xmlns:a16="http://schemas.microsoft.com/office/drawing/2014/main" id="{730053B1-6ED8-44D2-BFFA-2D1F52ABCF68}"/>
              </a:ext>
            </a:extLst>
          </p:cNvPr>
          <p:cNvSpPr/>
          <p:nvPr/>
        </p:nvSpPr>
        <p:spPr bwMode="auto">
          <a:xfrm>
            <a:off x="3618959" y="4740061"/>
            <a:ext cx="2064601" cy="749141"/>
          </a:xfrm>
          <a:prstGeom prst="round2DiagRect">
            <a:avLst/>
          </a:prstGeom>
          <a:solidFill>
            <a:srgbClr val="00ADD0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Q2 2017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TALAPRO-1 P2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talazoparib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study initiated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6" name="Connector: Elbow 111">
            <a:extLst>
              <a:ext uri="{FF2B5EF4-FFF2-40B4-BE49-F238E27FC236}">
                <a16:creationId xmlns:a16="http://schemas.microsoft.com/office/drawing/2014/main" id="{0C8CC710-9FEC-4877-BC90-82678216E474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1709595" y="2821896"/>
            <a:ext cx="188243" cy="114905"/>
          </a:xfrm>
          <a:prstGeom prst="bentConnector3">
            <a:avLst>
              <a:gd name="adj1" fmla="val 50000"/>
            </a:avLst>
          </a:prstGeom>
          <a:solidFill>
            <a:srgbClr val="00ADD0"/>
          </a:solidFill>
          <a:ln w="19050" cap="flat" cmpd="sng" algn="ctr">
            <a:solidFill>
              <a:srgbClr val="E6CCD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Connector: Elbow 114">
            <a:extLst>
              <a:ext uri="{FF2B5EF4-FFF2-40B4-BE49-F238E27FC236}">
                <a16:creationId xmlns:a16="http://schemas.microsoft.com/office/drawing/2014/main" id="{824B0B84-B288-426D-9D4D-180E7A593AD8}"/>
              </a:ext>
            </a:extLst>
          </p:cNvPr>
          <p:cNvCxnSpPr>
            <a:cxnSpLocks/>
          </p:cNvCxnSpPr>
          <p:nvPr/>
        </p:nvCxnSpPr>
        <p:spPr bwMode="auto">
          <a:xfrm rot="5400000" flipH="1" flipV="1">
            <a:off x="5522330" y="2823053"/>
            <a:ext cx="186283" cy="124783"/>
          </a:xfrm>
          <a:prstGeom prst="bentConnector3">
            <a:avLst>
              <a:gd name="adj1" fmla="val 50000"/>
            </a:avLst>
          </a:prstGeom>
          <a:solidFill>
            <a:srgbClr val="00ADD0"/>
          </a:solidFill>
          <a:ln w="19050" cap="flat" cmpd="sng" algn="ctr">
            <a:solidFill>
              <a:srgbClr val="E6CCD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Round Diagonal Corner Rectangle 24">
            <a:extLst>
              <a:ext uri="{FF2B5EF4-FFF2-40B4-BE49-F238E27FC236}">
                <a16:creationId xmlns:a16="http://schemas.microsoft.com/office/drawing/2014/main" id="{015942C0-8C02-476E-9871-F32138936FA9}"/>
              </a:ext>
            </a:extLst>
          </p:cNvPr>
          <p:cNvSpPr/>
          <p:nvPr/>
        </p:nvSpPr>
        <p:spPr bwMode="auto">
          <a:xfrm>
            <a:off x="7882530" y="4729648"/>
            <a:ext cx="2053925" cy="749141"/>
          </a:xfrm>
          <a:prstGeom prst="round2DiagRect">
            <a:avLst/>
          </a:prstGeom>
          <a:solidFill>
            <a:srgbClr val="00ADD0">
              <a:alpha val="6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Q2 2020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9</a:t>
            </a:r>
            <a:endParaRPr kumimoji="0" lang="en-US" sz="12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TALAPRO-1 P2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talazoparib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study due to read out</a:t>
            </a:r>
          </a:p>
        </p:txBody>
      </p:sp>
      <p:cxnSp>
        <p:nvCxnSpPr>
          <p:cNvPr id="59" name="Connector: Elbow 86">
            <a:extLst>
              <a:ext uri="{FF2B5EF4-FFF2-40B4-BE49-F238E27FC236}">
                <a16:creationId xmlns:a16="http://schemas.microsoft.com/office/drawing/2014/main" id="{32E38F52-AE96-466D-B218-74DE339A4FE4}"/>
              </a:ext>
            </a:extLst>
          </p:cNvPr>
          <p:cNvCxnSpPr>
            <a:cxnSpLocks/>
            <a:stCxn id="50" idx="2"/>
          </p:cNvCxnSpPr>
          <p:nvPr/>
        </p:nvCxnSpPr>
        <p:spPr bwMode="auto">
          <a:xfrm rot="10800000">
            <a:off x="3634107" y="2792320"/>
            <a:ext cx="103598" cy="1515027"/>
          </a:xfrm>
          <a:prstGeom prst="bentConnector2">
            <a:avLst/>
          </a:prstGeom>
          <a:solidFill>
            <a:srgbClr val="00ADD0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C1D4B83-5601-4A13-91E5-62786B2A5D0B}"/>
              </a:ext>
            </a:extLst>
          </p:cNvPr>
          <p:cNvCxnSpPr>
            <a:cxnSpLocks/>
          </p:cNvCxnSpPr>
          <p:nvPr/>
        </p:nvCxnSpPr>
        <p:spPr bwMode="auto">
          <a:xfrm>
            <a:off x="7167153" y="2818212"/>
            <a:ext cx="8008" cy="1114563"/>
          </a:xfrm>
          <a:prstGeom prst="line">
            <a:avLst/>
          </a:prstGeom>
          <a:solidFill>
            <a:srgbClr val="00ADD0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7D88B88-9EAC-4C50-8292-B67C8CFA60D6}"/>
              </a:ext>
            </a:extLst>
          </p:cNvPr>
          <p:cNvCxnSpPr>
            <a:cxnSpLocks/>
          </p:cNvCxnSpPr>
          <p:nvPr/>
        </p:nvCxnSpPr>
        <p:spPr bwMode="auto">
          <a:xfrm>
            <a:off x="9844621" y="2782176"/>
            <a:ext cx="0" cy="1152240"/>
          </a:xfrm>
          <a:prstGeom prst="line">
            <a:avLst/>
          </a:prstGeom>
          <a:solidFill>
            <a:srgbClr val="00ADD0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2" name="Round Diagonal Corner Rectangle 19">
            <a:extLst>
              <a:ext uri="{FF2B5EF4-FFF2-40B4-BE49-F238E27FC236}">
                <a16:creationId xmlns:a16="http://schemas.microsoft.com/office/drawing/2014/main" id="{64C4C84B-143E-404A-8B93-D5A6FF48E9E4}"/>
              </a:ext>
            </a:extLst>
          </p:cNvPr>
          <p:cNvSpPr/>
          <p:nvPr/>
        </p:nvSpPr>
        <p:spPr bwMode="auto">
          <a:xfrm>
            <a:off x="9389302" y="3907862"/>
            <a:ext cx="1967039" cy="74914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Q1 2022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7</a:t>
            </a:r>
            <a:endParaRPr kumimoji="0" lang="en-US" sz="1200" b="0" i="1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TRITON3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rucaparib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study due to read out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63" name="Table 62">
            <a:extLst>
              <a:ext uri="{FF2B5EF4-FFF2-40B4-BE49-F238E27FC236}">
                <a16:creationId xmlns:a16="http://schemas.microsoft.com/office/drawing/2014/main" id="{598478C3-8B45-4688-8B55-E43E9BFF1EC5}"/>
              </a:ext>
            </a:extLst>
          </p:cNvPr>
          <p:cNvGraphicFramePr>
            <a:graphicFrameLocks noGrp="1"/>
          </p:cNvGraphicFramePr>
          <p:nvPr/>
        </p:nvGraphicFramePr>
        <p:xfrm>
          <a:off x="793206" y="2337706"/>
          <a:ext cx="9471352" cy="474636"/>
        </p:xfrm>
        <a:graphic>
          <a:graphicData uri="http://schemas.openxmlformats.org/drawingml/2006/table">
            <a:tbl>
              <a:tblPr firstRow="1" bandRow="1"/>
              <a:tblGrid>
                <a:gridCol w="1183919">
                  <a:extLst>
                    <a:ext uri="{9D8B030D-6E8A-4147-A177-3AD203B41FA5}">
                      <a16:colId xmlns:a16="http://schemas.microsoft.com/office/drawing/2014/main" val="962695431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2966533795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3288574179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1512705033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1719266827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595880254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359190171"/>
                    </a:ext>
                  </a:extLst>
                </a:gridCol>
                <a:gridCol w="1183919">
                  <a:extLst>
                    <a:ext uri="{9D8B030D-6E8A-4147-A177-3AD203B41FA5}">
                      <a16:colId xmlns:a16="http://schemas.microsoft.com/office/drawing/2014/main" val="3027688605"/>
                    </a:ext>
                  </a:extLst>
                </a:gridCol>
              </a:tblGrid>
              <a:tr h="474636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2015</a:t>
                      </a:r>
                    </a:p>
                  </a:txBody>
                  <a:tcPr marL="121920" marR="121920" marT="60960" marB="60960" anchor="ctr">
                    <a:lnL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2016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2017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2018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2019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2020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2021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900" dirty="0"/>
                        <a:t>2022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rgbClr val="FFFFFF"/>
                      </a:solidFill>
                    </a:lnL>
                    <a:lnR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C19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871689"/>
                  </a:ext>
                </a:extLst>
              </a:tr>
            </a:tbl>
          </a:graphicData>
        </a:graphic>
      </p:graphicFrame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65EDBC44-152C-4FED-8384-F593FD9B6A84}"/>
              </a:ext>
            </a:extLst>
          </p:cNvPr>
          <p:cNvCxnSpPr>
            <a:cxnSpLocks/>
          </p:cNvCxnSpPr>
          <p:nvPr/>
        </p:nvCxnSpPr>
        <p:spPr bwMode="auto">
          <a:xfrm flipV="1">
            <a:off x="7764243" y="1990249"/>
            <a:ext cx="2036634" cy="251507"/>
          </a:xfrm>
          <a:prstGeom prst="bentConnector2">
            <a:avLst/>
          </a:prstGeom>
          <a:ln w="19050">
            <a:solidFill>
              <a:srgbClr val="03B2C1"/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6" name="Round Diagonal Corner Rectangle 17">
            <a:extLst>
              <a:ext uri="{FF2B5EF4-FFF2-40B4-BE49-F238E27FC236}">
                <a16:creationId xmlns:a16="http://schemas.microsoft.com/office/drawing/2014/main" id="{35901FCF-D818-4473-888C-4E91D9FB7814}"/>
              </a:ext>
            </a:extLst>
          </p:cNvPr>
          <p:cNvSpPr/>
          <p:nvPr/>
        </p:nvSpPr>
        <p:spPr bwMode="auto">
          <a:xfrm>
            <a:off x="7495375" y="3915704"/>
            <a:ext cx="1773081" cy="749141"/>
          </a:xfrm>
          <a:prstGeom prst="round2Diag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60960" rIns="0" bIns="6096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Q2 2020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8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FDA approval of rucaparib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67" name="Connector: Elbow 89">
            <a:extLst>
              <a:ext uri="{FF2B5EF4-FFF2-40B4-BE49-F238E27FC236}">
                <a16:creationId xmlns:a16="http://schemas.microsoft.com/office/drawing/2014/main" id="{8A5B31B5-0ECC-4DAC-882F-26F8141B179B}"/>
              </a:ext>
            </a:extLst>
          </p:cNvPr>
          <p:cNvCxnSpPr>
            <a:cxnSpLocks/>
          </p:cNvCxnSpPr>
          <p:nvPr/>
        </p:nvCxnSpPr>
        <p:spPr bwMode="auto">
          <a:xfrm rot="16200000" flipV="1">
            <a:off x="7158683" y="2825553"/>
            <a:ext cx="1117846" cy="1084890"/>
          </a:xfrm>
          <a:prstGeom prst="bentConnector3">
            <a:avLst>
              <a:gd name="adj1" fmla="val 50000"/>
            </a:avLst>
          </a:prstGeom>
          <a:solidFill>
            <a:srgbClr val="00ADD0"/>
          </a:solidFill>
          <a:ln w="19050" cap="flat" cmpd="sng" algn="ctr">
            <a:solidFill>
              <a:srgbClr val="000000">
                <a:lumMod val="50000"/>
                <a:lumOff val="50000"/>
              </a:srgb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6" name="Round Diagonal Corner Rectangle 6">
            <a:extLst>
              <a:ext uri="{FF2B5EF4-FFF2-40B4-BE49-F238E27FC236}">
                <a16:creationId xmlns:a16="http://schemas.microsoft.com/office/drawing/2014/main" id="{0D33873C-0B94-4F35-9571-3381AE423FA8}"/>
              </a:ext>
            </a:extLst>
          </p:cNvPr>
          <p:cNvSpPr/>
          <p:nvPr/>
        </p:nvSpPr>
        <p:spPr bwMode="auto">
          <a:xfrm>
            <a:off x="2517404" y="1377855"/>
            <a:ext cx="1580713" cy="729816"/>
          </a:xfrm>
          <a:prstGeom prst="round2DiagRect">
            <a:avLst/>
          </a:prstGeom>
          <a:solidFill>
            <a:srgbClr val="03B2C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Q1 2017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PROfound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study  initiated</a:t>
            </a:r>
          </a:p>
        </p:txBody>
      </p:sp>
      <p:sp>
        <p:nvSpPr>
          <p:cNvPr id="37" name="Round Diagonal Corner Rectangle 14">
            <a:extLst>
              <a:ext uri="{FF2B5EF4-FFF2-40B4-BE49-F238E27FC236}">
                <a16:creationId xmlns:a16="http://schemas.microsoft.com/office/drawing/2014/main" id="{FEE48390-3209-4845-8F02-8220DD5EA43E}"/>
              </a:ext>
            </a:extLst>
          </p:cNvPr>
          <p:cNvSpPr/>
          <p:nvPr/>
        </p:nvSpPr>
        <p:spPr bwMode="auto">
          <a:xfrm>
            <a:off x="5128173" y="1388135"/>
            <a:ext cx="1613521" cy="729816"/>
          </a:xfrm>
          <a:prstGeom prst="round2DiagRect">
            <a:avLst/>
          </a:prstGeom>
          <a:solidFill>
            <a:srgbClr val="03B2C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Q4 2019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2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PROfound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study results presented</a:t>
            </a:r>
          </a:p>
        </p:txBody>
      </p:sp>
      <p:sp>
        <p:nvSpPr>
          <p:cNvPr id="33" name="Round Diagonal Corner Rectangle 14">
            <a:extLst>
              <a:ext uri="{FF2B5EF4-FFF2-40B4-BE49-F238E27FC236}">
                <a16:creationId xmlns:a16="http://schemas.microsoft.com/office/drawing/2014/main" id="{F1ACC11F-B45F-428A-BFB8-5693D7AB1242}"/>
              </a:ext>
            </a:extLst>
          </p:cNvPr>
          <p:cNvSpPr/>
          <p:nvPr/>
        </p:nvSpPr>
        <p:spPr bwMode="auto">
          <a:xfrm>
            <a:off x="7109064" y="1359678"/>
            <a:ext cx="1613521" cy="729816"/>
          </a:xfrm>
          <a:prstGeom prst="round2DiagRect">
            <a:avLst/>
          </a:prstGeom>
          <a:solidFill>
            <a:srgbClr val="03B2C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Q2 2020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3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FDA approval of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olaparib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Round Diagonal Corner Rectangle 14">
            <a:extLst>
              <a:ext uri="{FF2B5EF4-FFF2-40B4-BE49-F238E27FC236}">
                <a16:creationId xmlns:a16="http://schemas.microsoft.com/office/drawing/2014/main" id="{7C221E3F-9926-4131-B236-67FD1443A244}"/>
              </a:ext>
            </a:extLst>
          </p:cNvPr>
          <p:cNvSpPr/>
          <p:nvPr/>
        </p:nvSpPr>
        <p:spPr bwMode="auto">
          <a:xfrm>
            <a:off x="8785907" y="1356383"/>
            <a:ext cx="1786805" cy="729816"/>
          </a:xfrm>
          <a:prstGeom prst="round2DiagRect">
            <a:avLst/>
          </a:prstGeom>
          <a:solidFill>
            <a:srgbClr val="03B2C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Q4 2020</a:t>
            </a:r>
            <a:r>
              <a:rPr kumimoji="0" lang="en-US" sz="1200" b="0" i="1" u="none" strike="noStrike" kern="0" cap="none" spc="0" normalizeH="0" baseline="3000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</a:t>
            </a:r>
          </a:p>
          <a:p>
            <a:pPr marL="0" marR="0" lvl="0" indent="0" algn="ctr" defTabSz="12191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Health Canada approval of olaparib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02324" y="6107709"/>
            <a:ext cx="117873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HLR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high level results; </a:t>
            </a:r>
            <a:r>
              <a:rPr kumimoji="0" lang="en-CA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HRRm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homologous recombination repair; </a:t>
            </a:r>
            <a:r>
              <a:rPr kumimoji="0" lang="en-CA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mCRPC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metastatic castration-resistant prostate cancer; PARP, poly(ADP-ribose) polymerase; P, phase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 de Bono J et al. </a:t>
            </a:r>
            <a:r>
              <a:rPr kumimoji="0" lang="en-CA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NEJM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2020;382:2091-102; 2. AstraZeneca press release, 7 August 2019; 3.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https://www.fda.gov/drugs/drug-approvals-and-databases/fda-approves-olaparib-hrr-gene-mutated-metastatic-castration-resistant-prostate-cancer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4. Mateo J et al. </a:t>
            </a:r>
            <a:r>
              <a:rPr kumimoji="0" lang="en-CA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NEJM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2015; 373:1697-708; 5. Mateo J et al. </a:t>
            </a:r>
            <a:r>
              <a:rPr kumimoji="0" lang="en-CA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 </a:t>
            </a:r>
            <a:r>
              <a:rPr kumimoji="0" lang="en-CA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Clin</a:t>
            </a:r>
            <a:r>
              <a:rPr kumimoji="0" lang="en-CA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CA" sz="8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Oncol</a:t>
            </a:r>
            <a:r>
              <a:rPr kumimoji="0" lang="en-CA" sz="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2019;37:Abstr 5005; 6.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https://clinicaltrials.gov/ct2/show/NCT02952534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  <a:b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7.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https://clinicaltrials.gov/ct2/show/NCT02975934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8.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https://www.fda.gov/drugs/fda-grants-accelerated-approval-rucaparib-brca-mutated-metastatic-castration-resistant-prostate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  <a:b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9.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https://clinicaltrials.gov/ct2/show/NCT03148795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10. 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https://clinicaltrials.gov/ct2/show/NCT02854436</a:t>
            </a:r>
            <a:r>
              <a:rPr kumimoji="0" lang="en-CA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11. </a:t>
            </a:r>
            <a:r>
              <a:rPr kumimoji="0" lang="en-GB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Lynparza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(olaparib) Canadian Product Monograph.</a:t>
            </a:r>
            <a:endParaRPr kumimoji="0" lang="en-CA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5594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B070947-63CB-4145-9668-1A5952CF0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825" y="283729"/>
            <a:ext cx="11436350" cy="515002"/>
          </a:xfrm>
        </p:spPr>
        <p:txBody>
          <a:bodyPr>
            <a:noAutofit/>
          </a:bodyPr>
          <a:lstStyle/>
          <a:p>
            <a:r>
              <a:rPr lang="en-GB" sz="3600" dirty="0" err="1"/>
              <a:t>PROfound</a:t>
            </a:r>
            <a:r>
              <a:rPr lang="en-GB" sz="3600" dirty="0"/>
              <a:t>: First Phase 3 RCT of a PARP Inhibitor in </a:t>
            </a:r>
            <a:r>
              <a:rPr lang="en-US" sz="3600" dirty="0" err="1"/>
              <a:t>mCRPC</a:t>
            </a:r>
            <a:r>
              <a:rPr lang="en-US" sz="3600" dirty="0"/>
              <a:t> </a:t>
            </a:r>
            <a:r>
              <a:rPr lang="en-US" sz="3200" dirty="0"/>
              <a:t>(Olaparib </a:t>
            </a:r>
            <a:r>
              <a:rPr lang="en-US" sz="3200" dirty="0" err="1"/>
              <a:t>vs</a:t>
            </a:r>
            <a:r>
              <a:rPr lang="en-US" sz="3200" dirty="0"/>
              <a:t> Enzalutamide or Abiraterone)</a:t>
            </a:r>
            <a:endParaRPr lang="en-GB" sz="3200" dirty="0"/>
          </a:p>
        </p:txBody>
      </p:sp>
      <p:sp>
        <p:nvSpPr>
          <p:cNvPr id="4" name="object 19">
            <a:extLst>
              <a:ext uri="{FF2B5EF4-FFF2-40B4-BE49-F238E27FC236}">
                <a16:creationId xmlns:a16="http://schemas.microsoft.com/office/drawing/2014/main" id="{D3C2816D-C197-4F65-A384-0A800F119878}"/>
              </a:ext>
            </a:extLst>
          </p:cNvPr>
          <p:cNvSpPr/>
          <p:nvPr/>
        </p:nvSpPr>
        <p:spPr>
          <a:xfrm>
            <a:off x="386696" y="1896256"/>
            <a:ext cx="3952287" cy="3386384"/>
          </a:xfrm>
          <a:prstGeom prst="roundRect">
            <a:avLst>
              <a:gd name="adj" fmla="val 5124"/>
            </a:avLst>
          </a:prstGeom>
          <a:noFill/>
          <a:ln w="38100"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lIns="67792" tIns="67792" rIns="67792" bIns="67792" rtlCol="0" anchor="ctr"/>
          <a:lstStyle/>
          <a:p>
            <a:pPr defTabSz="460731">
              <a:spcAft>
                <a:spcPts val="605"/>
              </a:spcAft>
              <a:defRPr/>
            </a:pPr>
            <a:r>
              <a:rPr lang="en-GB" sz="2400" b="1" kern="0" dirty="0">
                <a:latin typeface="Arial Narrow" panose="020B0606020202030204" pitchFamily="34" charset="0"/>
                <a:cs typeface="Arial" panose="020B0604020202020204" pitchFamily="34" charset="0"/>
              </a:rPr>
              <a:t>Key eligibility criteria</a:t>
            </a:r>
          </a:p>
          <a:p>
            <a:pPr marL="92791" indent="-92791" defTabSz="460731">
              <a:buFont typeface="Arial" panose="020B0604020202020204" pitchFamily="34" charset="0"/>
              <a:buChar char="•"/>
              <a:tabLst>
                <a:tab pos="92791" algn="l"/>
              </a:tabLst>
              <a:defRPr/>
            </a:pPr>
            <a:r>
              <a:rPr lang="en-GB" sz="2400" b="1" kern="0" dirty="0" err="1">
                <a:latin typeface="Arial Narrow" panose="020B0606020202030204" pitchFamily="34" charset="0"/>
                <a:cs typeface="Arial" panose="020B0604020202020204" pitchFamily="34" charset="0"/>
              </a:rPr>
              <a:t>mCRPC</a:t>
            </a:r>
            <a:r>
              <a:rPr lang="en-GB" sz="2400" b="1" kern="0" dirty="0">
                <a:latin typeface="Arial Narrow" panose="020B0606020202030204" pitchFamily="34" charset="0"/>
                <a:cs typeface="Arial" panose="020B0604020202020204" pitchFamily="34" charset="0"/>
              </a:rPr>
              <a:t> with disease progression on prior NHA </a:t>
            </a:r>
            <a:r>
              <a:rPr lang="en-GB" sz="2400" b="1" kern="0" dirty="0" err="1">
                <a:latin typeface="Arial Narrow" panose="020B0606020202030204" pitchFamily="34" charset="0"/>
                <a:cs typeface="Arial" panose="020B0604020202020204" pitchFamily="34" charset="0"/>
              </a:rPr>
              <a:t>eg</a:t>
            </a:r>
            <a:r>
              <a:rPr lang="en-GB" sz="2400" b="1" kern="0" dirty="0">
                <a:latin typeface="Arial Narrow" panose="020B0606020202030204" pitchFamily="34" charset="0"/>
                <a:cs typeface="Arial" panose="020B0604020202020204" pitchFamily="34" charset="0"/>
              </a:rPr>
              <a:t> abiraterone or enzalutamide</a:t>
            </a:r>
          </a:p>
          <a:p>
            <a:pPr marL="92791" indent="-92791" defTabSz="460731">
              <a:spcBef>
                <a:spcPts val="605"/>
              </a:spcBef>
              <a:buFont typeface="Arial" panose="020B0604020202020204" pitchFamily="34" charset="0"/>
              <a:buChar char="•"/>
              <a:tabLst>
                <a:tab pos="92791" algn="l"/>
              </a:tabLst>
              <a:defRPr/>
            </a:pPr>
            <a:r>
              <a:rPr lang="en-GB" sz="2400" b="1" kern="0" dirty="0">
                <a:latin typeface="Arial Narrow" panose="020B0606020202030204" pitchFamily="34" charset="0"/>
                <a:cs typeface="Arial" panose="020B0604020202020204" pitchFamily="34" charset="0"/>
              </a:rPr>
              <a:t>Alterations in ≥1 of any qualifying gene with a direct or indirect role in HRR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61FA9B-FF80-4D94-9F9D-7E562475F2C5}"/>
              </a:ext>
            </a:extLst>
          </p:cNvPr>
          <p:cNvSpPr txBox="1"/>
          <p:nvPr/>
        </p:nvSpPr>
        <p:spPr>
          <a:xfrm>
            <a:off x="9544133" y="3069974"/>
            <a:ext cx="2819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Rounded Rectangle 31">
            <a:extLst>
              <a:ext uri="{FF2B5EF4-FFF2-40B4-BE49-F238E27FC236}">
                <a16:creationId xmlns:a16="http://schemas.microsoft.com/office/drawing/2014/main" id="{8A4D5078-ED7F-496F-8619-1AEB9823AB03}"/>
              </a:ext>
            </a:extLst>
          </p:cNvPr>
          <p:cNvSpPr/>
          <p:nvPr/>
        </p:nvSpPr>
        <p:spPr>
          <a:xfrm>
            <a:off x="4843497" y="1588024"/>
            <a:ext cx="2306256" cy="120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COHORT A</a:t>
            </a:r>
          </a:p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N=245</a:t>
            </a:r>
          </a:p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BRCA1/2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or </a:t>
            </a:r>
            <a:r>
              <a: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ATM</a:t>
            </a:r>
          </a:p>
        </p:txBody>
      </p:sp>
      <p:sp>
        <p:nvSpPr>
          <p:cNvPr id="9" name="Rounded Rectangle 32">
            <a:extLst>
              <a:ext uri="{FF2B5EF4-FFF2-40B4-BE49-F238E27FC236}">
                <a16:creationId xmlns:a16="http://schemas.microsoft.com/office/drawing/2014/main" id="{BAA6FC22-CD21-4FD6-AD08-1E67B5159972}"/>
              </a:ext>
            </a:extLst>
          </p:cNvPr>
          <p:cNvSpPr/>
          <p:nvPr/>
        </p:nvSpPr>
        <p:spPr>
          <a:xfrm>
            <a:off x="4843474" y="3613786"/>
            <a:ext cx="2306256" cy="120000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COHORT B</a:t>
            </a:r>
          </a:p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N=142</a:t>
            </a:r>
          </a:p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Other </a:t>
            </a:r>
            <a:r>
              <a:rPr kumimoji="0" lang="en-GB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HRR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mutations*</a:t>
            </a:r>
          </a:p>
        </p:txBody>
      </p:sp>
      <p:sp>
        <p:nvSpPr>
          <p:cNvPr id="10" name="Rounded Rectangle 35">
            <a:extLst>
              <a:ext uri="{FF2B5EF4-FFF2-40B4-BE49-F238E27FC236}">
                <a16:creationId xmlns:a16="http://schemas.microsoft.com/office/drawing/2014/main" id="{E5AAC79E-EC2C-476E-ACED-E4DA93D0F960}"/>
              </a:ext>
            </a:extLst>
          </p:cNvPr>
          <p:cNvSpPr/>
          <p:nvPr/>
        </p:nvSpPr>
        <p:spPr>
          <a:xfrm>
            <a:off x="7751062" y="1357012"/>
            <a:ext cx="2197483" cy="767999"/>
          </a:xfrm>
          <a:prstGeom prst="roundRect">
            <a:avLst/>
          </a:prstGeom>
          <a:solidFill>
            <a:srgbClr val="1C19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Olaparib (tablets)</a:t>
            </a:r>
            <a:b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N=162</a:t>
            </a:r>
          </a:p>
        </p:txBody>
      </p:sp>
      <p:sp>
        <p:nvSpPr>
          <p:cNvPr id="11" name="Rounded Rectangle 36">
            <a:extLst>
              <a:ext uri="{FF2B5EF4-FFF2-40B4-BE49-F238E27FC236}">
                <a16:creationId xmlns:a16="http://schemas.microsoft.com/office/drawing/2014/main" id="{A9B590EB-DE4E-4A50-9AA6-D5EC30FFB42C}"/>
              </a:ext>
            </a:extLst>
          </p:cNvPr>
          <p:cNvSpPr/>
          <p:nvPr/>
        </p:nvSpPr>
        <p:spPr>
          <a:xfrm>
            <a:off x="7751060" y="2235387"/>
            <a:ext cx="2197483" cy="767999"/>
          </a:xfrm>
          <a:prstGeom prst="roundRect">
            <a:avLst/>
          </a:prstGeom>
          <a:solidFill>
            <a:srgbClr val="03B2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Physician’s choice of</a:t>
            </a:r>
            <a:r>
              <a:rPr kumimoji="0" lang="en-GB" sz="16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 e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nzalutamide or abiraterone N=83</a:t>
            </a:r>
          </a:p>
        </p:txBody>
      </p:sp>
      <p:sp>
        <p:nvSpPr>
          <p:cNvPr id="12" name="Rounded Rectangle 39">
            <a:extLst>
              <a:ext uri="{FF2B5EF4-FFF2-40B4-BE49-F238E27FC236}">
                <a16:creationId xmlns:a16="http://schemas.microsoft.com/office/drawing/2014/main" id="{108A62A9-5259-46A2-B190-CDD8CAF4A8C2}"/>
              </a:ext>
            </a:extLst>
          </p:cNvPr>
          <p:cNvSpPr/>
          <p:nvPr/>
        </p:nvSpPr>
        <p:spPr>
          <a:xfrm>
            <a:off x="7751062" y="3408554"/>
            <a:ext cx="2197484" cy="768250"/>
          </a:xfrm>
          <a:prstGeom prst="roundRect">
            <a:avLst/>
          </a:prstGeom>
          <a:solidFill>
            <a:srgbClr val="1C194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Olaparib (tablets)</a:t>
            </a:r>
            <a:b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</a:b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+mn-ea"/>
                <a:cs typeface="+mn-cs"/>
              </a:rPr>
              <a:t>N=94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9740348-0EE1-4B41-8B91-226FE29DBCC4}"/>
              </a:ext>
            </a:extLst>
          </p:cNvPr>
          <p:cNvCxnSpPr>
            <a:cxnSpLocks/>
          </p:cNvCxnSpPr>
          <p:nvPr/>
        </p:nvCxnSpPr>
        <p:spPr>
          <a:xfrm>
            <a:off x="7142597" y="3822382"/>
            <a:ext cx="646376" cy="0"/>
          </a:xfrm>
          <a:prstGeom prst="straightConnector1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tailEnd type="triangle" w="lg" len="lg"/>
          </a:ln>
          <a:effectLst/>
        </p:spPr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91D65280-577A-4B9B-BF53-6CC4C1CC953C}"/>
              </a:ext>
            </a:extLst>
          </p:cNvPr>
          <p:cNvSpPr txBox="1"/>
          <p:nvPr/>
        </p:nvSpPr>
        <p:spPr>
          <a:xfrm>
            <a:off x="7296116" y="2016488"/>
            <a:ext cx="8004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2:1</a:t>
            </a:r>
          </a:p>
        </p:txBody>
      </p:sp>
      <p:sp>
        <p:nvSpPr>
          <p:cNvPr id="15" name="Rounded Rectangle 42">
            <a:extLst>
              <a:ext uri="{FF2B5EF4-FFF2-40B4-BE49-F238E27FC236}">
                <a16:creationId xmlns:a16="http://schemas.microsoft.com/office/drawing/2014/main" id="{D5FB35C0-581E-4184-8279-CFAB9F9D8AD0}"/>
              </a:ext>
            </a:extLst>
          </p:cNvPr>
          <p:cNvSpPr/>
          <p:nvPr/>
        </p:nvSpPr>
        <p:spPr>
          <a:xfrm>
            <a:off x="7751062" y="4270518"/>
            <a:ext cx="2197484" cy="768891"/>
          </a:xfrm>
          <a:prstGeom prst="roundRect">
            <a:avLst/>
          </a:prstGeom>
          <a:solidFill>
            <a:srgbClr val="03B2C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457178">
              <a:spcAft>
                <a:spcPts val="600"/>
              </a:spcAft>
              <a:defRPr/>
            </a:pPr>
            <a:r>
              <a:rPr lang="en-GB" sz="1600" b="1" dirty="0">
                <a:solidFill>
                  <a:prstClr val="white"/>
                </a:solidFill>
              </a:rPr>
              <a:t>Physician’s choice of enzalutamide or abiraterone N=48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7E4BA0A-F45F-4C1C-B82E-177558017322}"/>
              </a:ext>
            </a:extLst>
          </p:cNvPr>
          <p:cNvCxnSpPr>
            <a:cxnSpLocks/>
          </p:cNvCxnSpPr>
          <p:nvPr/>
        </p:nvCxnSpPr>
        <p:spPr>
          <a:xfrm>
            <a:off x="7142597" y="4661619"/>
            <a:ext cx="646381" cy="0"/>
          </a:xfrm>
          <a:prstGeom prst="straightConnector1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tailEnd type="triangle" w="lg" len="lg"/>
          </a:ln>
          <a:effectLst/>
        </p:spPr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024B7F99-C844-4504-B574-E22CA41FA4E3}"/>
              </a:ext>
            </a:extLst>
          </p:cNvPr>
          <p:cNvSpPr txBox="1"/>
          <p:nvPr/>
        </p:nvSpPr>
        <p:spPr>
          <a:xfrm>
            <a:off x="7296116" y="4051205"/>
            <a:ext cx="802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2:1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830051">
                  <a:lumMod val="60000"/>
                  <a:lumOff val="40000"/>
                </a:srgb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4A20CD6-A27B-4C1E-9EED-CD67F40560B2}"/>
              </a:ext>
            </a:extLst>
          </p:cNvPr>
          <p:cNvCxnSpPr>
            <a:cxnSpLocks/>
          </p:cNvCxnSpPr>
          <p:nvPr/>
        </p:nvCxnSpPr>
        <p:spPr>
          <a:xfrm>
            <a:off x="9982644" y="4659474"/>
            <a:ext cx="413898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50AB0C6-6AA8-4EDE-BB32-7A243C12DF6D}"/>
              </a:ext>
            </a:extLst>
          </p:cNvPr>
          <p:cNvSpPr txBox="1"/>
          <p:nvPr/>
        </p:nvSpPr>
        <p:spPr>
          <a:xfrm>
            <a:off x="10359467" y="2208914"/>
            <a:ext cx="17992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Optional olaparib </a:t>
            </a: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upon progression at time of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BICR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548646-835D-4F92-AD0F-1033AEF413D6}"/>
              </a:ext>
            </a:extLst>
          </p:cNvPr>
          <p:cNvSpPr txBox="1"/>
          <p:nvPr/>
        </p:nvSpPr>
        <p:spPr>
          <a:xfrm>
            <a:off x="10359467" y="4249510"/>
            <a:ext cx="18121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Optional olaparib </a:t>
            </a:r>
          </a:p>
          <a:p>
            <a:pPr marL="0" marR="0" lvl="0" indent="0" algn="l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upon progression at time of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BIRC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768E932-34D7-4C8D-8CA9-6A6EDC78F314}"/>
              </a:ext>
            </a:extLst>
          </p:cNvPr>
          <p:cNvSpPr txBox="1"/>
          <p:nvPr/>
        </p:nvSpPr>
        <p:spPr>
          <a:xfrm>
            <a:off x="4952272" y="3032678"/>
            <a:ext cx="21970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1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Open-label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D3EBC99-D8A9-4EAC-A615-FA3DF367D499}"/>
              </a:ext>
            </a:extLst>
          </p:cNvPr>
          <p:cNvCxnSpPr>
            <a:cxnSpLocks/>
          </p:cNvCxnSpPr>
          <p:nvPr/>
        </p:nvCxnSpPr>
        <p:spPr>
          <a:xfrm>
            <a:off x="9982645" y="2611295"/>
            <a:ext cx="40622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  <a:prstDash val="dash"/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9DC6D8F-27E8-4648-9A32-72F04498EEF9}"/>
              </a:ext>
            </a:extLst>
          </p:cNvPr>
          <p:cNvGrpSpPr/>
          <p:nvPr/>
        </p:nvGrpSpPr>
        <p:grpSpPr>
          <a:xfrm>
            <a:off x="7142596" y="1743458"/>
            <a:ext cx="634405" cy="867839"/>
            <a:chOff x="4141409" y="2704162"/>
            <a:chExt cx="337287" cy="549885"/>
          </a:xfrm>
        </p:grpSpPr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294AE89-3E69-4349-AAAE-607A17A22B0C}"/>
                </a:ext>
              </a:extLst>
            </p:cNvPr>
            <p:cNvCxnSpPr>
              <a:cxnSpLocks/>
            </p:cNvCxnSpPr>
            <p:nvPr/>
          </p:nvCxnSpPr>
          <p:spPr>
            <a:xfrm>
              <a:off x="4141409" y="2704162"/>
              <a:ext cx="337287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tailEnd type="triangle" w="lg" len="lg"/>
            </a:ln>
            <a:effectLst/>
          </p:spPr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07A677CC-E704-4319-9D23-1EF6D770DA14}"/>
                </a:ext>
              </a:extLst>
            </p:cNvPr>
            <p:cNvCxnSpPr>
              <a:cxnSpLocks/>
            </p:cNvCxnSpPr>
            <p:nvPr/>
          </p:nvCxnSpPr>
          <p:spPr>
            <a:xfrm>
              <a:off x="4141409" y="3254047"/>
              <a:ext cx="337287" cy="0"/>
            </a:xfrm>
            <a:prstGeom prst="straightConnector1">
              <a:avLst/>
            </a:prstGeom>
            <a:noFill/>
            <a:ln w="9525" cap="flat" cmpd="sng" algn="ctr">
              <a:solidFill>
                <a:schemeClr val="bg1">
                  <a:lumMod val="50000"/>
                </a:schemeClr>
              </a:solidFill>
              <a:prstDash val="solid"/>
              <a:tailEnd type="triangle" w="lg" len="lg"/>
            </a:ln>
            <a:effectLst/>
          </p:spPr>
        </p:cxnSp>
      </p:grpSp>
      <p:sp>
        <p:nvSpPr>
          <p:cNvPr id="41" name="Rounded Rectangle 40"/>
          <p:cNvSpPr/>
          <p:nvPr/>
        </p:nvSpPr>
        <p:spPr>
          <a:xfrm>
            <a:off x="386696" y="1357012"/>
            <a:ext cx="3952287" cy="422969"/>
          </a:xfrm>
          <a:prstGeom prst="roundRect">
            <a:avLst/>
          </a:prstGeom>
          <a:gradFill>
            <a:gsLst>
              <a:gs pos="75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65000"/>
                </a:schemeClr>
              </a:gs>
            </a:gsLst>
            <a:lin ang="5400000" scaled="1"/>
          </a:gradFill>
        </p:spPr>
        <p:txBody>
          <a:bodyPr wrap="non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ea typeface="+mn-ea"/>
                <a:cs typeface="+mn-cs"/>
              </a:rPr>
              <a:t>Randomised, open-label phase 3 study </a:t>
            </a:r>
            <a:endParaRPr kumimoji="0" lang="en-CA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02761" y="6368723"/>
            <a:ext cx="10727189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72" lvl="0">
              <a:spcBef>
                <a:spcPts val="63"/>
              </a:spcBef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*Cohort B included patients with 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/>
              </a:rPr>
              <a:t>BARD1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BRIP1, CDK12, CHEK1, CHEK2,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FANCL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PALB2, PPP2R2A, RAD51B, RAD51C, RAD51D, 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or </a:t>
            </a:r>
            <a:r>
              <a:rPr kumimoji="0" lang="en-GB" sz="9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RAD54L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 mutations.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ARAT</a:t>
            </a:r>
            <a:r>
              <a:rPr lang="en-GB" sz="900" dirty="0">
                <a:solidFill>
                  <a:prstClr val="black"/>
                </a:solidFill>
                <a:cs typeface="Arial" panose="020B0604020202020204" pitchFamily="34" charset="0"/>
              </a:rPr>
              <a:t>, </a:t>
            </a:r>
            <a:r>
              <a:rPr lang="en-GB" sz="900" dirty="0" err="1">
                <a:solidFill>
                  <a:prstClr val="black"/>
                </a:solidFill>
                <a:cs typeface="Arial" panose="020B0604020202020204" pitchFamily="34" charset="0"/>
              </a:rPr>
              <a:t>ARAT</a:t>
            </a:r>
            <a:r>
              <a:rPr lang="en-GB" sz="900" dirty="0">
                <a:solidFill>
                  <a:prstClr val="black"/>
                </a:solidFill>
                <a:cs typeface="Arial" panose="020B0604020202020204" pitchFamily="34" charset="0"/>
              </a:rPr>
              <a:t>, androgen receptor-axis-targeted therapies; </a:t>
            </a:r>
            <a:r>
              <a:rPr lang="en-GB" sz="900" dirty="0" err="1">
                <a:solidFill>
                  <a:prstClr val="black"/>
                </a:solidFill>
                <a:cs typeface="Arial" panose="020B0604020202020204" pitchFamily="34" charset="0"/>
              </a:rPr>
              <a:t>BICR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blinded independent central review;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EGOC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Eastern Cooperative Oncology Group;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HRR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homologous recombination repair;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mCRPC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metastatic castrate resistant prostate cancer;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mPC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metastatic prostate cancer; ORR, objective response rate; </a:t>
            </a:r>
            <a:r>
              <a:rPr lang="en-GB" sz="900" dirty="0">
                <a:solidFill>
                  <a:prstClr val="black"/>
                </a:solidFill>
                <a:cs typeface="Arial" panose="020B0604020202020204" pitchFamily="34" charset="0"/>
              </a:rPr>
              <a:t>PARP, poly(ADP-ribose) polymerase; </a:t>
            </a:r>
            <a:r>
              <a:rPr lang="en-GB" sz="900" dirty="0" err="1">
                <a:solidFill>
                  <a:prstClr val="black"/>
                </a:solidFill>
                <a:cs typeface="Arial" panose="020B0604020202020204" pitchFamily="34" charset="0"/>
              </a:rPr>
              <a:t>PFS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, progression-free survival. de Bono </a:t>
            </a:r>
            <a:r>
              <a:rPr kumimoji="0" lang="en-GB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JS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 et al. </a:t>
            </a:r>
            <a:r>
              <a:rPr kumimoji="0" lang="en-GB" sz="9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NEJM</a:t>
            </a: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Arial" panose="020B0604020202020204" pitchFamily="34" charset="0"/>
              </a:rPr>
              <a:t> 2020;382:2091-102.</a:t>
            </a:r>
            <a:endParaRPr kumimoji="0" lang="en-GB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Arial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EFC53D72-3ED9-9B45-871F-B8D33C8159E3}"/>
              </a:ext>
            </a:extLst>
          </p:cNvPr>
          <p:cNvGrpSpPr/>
          <p:nvPr/>
        </p:nvGrpSpPr>
        <p:grpSpPr>
          <a:xfrm>
            <a:off x="1908725" y="5458466"/>
            <a:ext cx="8374550" cy="789916"/>
            <a:chOff x="324177" y="5530025"/>
            <a:chExt cx="8374550" cy="789916"/>
          </a:xfrm>
          <a:solidFill>
            <a:schemeClr val="bg1">
              <a:lumMod val="95000"/>
            </a:schemeClr>
          </a:solidFill>
        </p:grpSpPr>
        <p:sp>
          <p:nvSpPr>
            <p:cNvPr id="28" name="Rectangle 27"/>
            <p:cNvSpPr/>
            <p:nvPr/>
          </p:nvSpPr>
          <p:spPr>
            <a:xfrm>
              <a:off x="324177" y="5530025"/>
              <a:ext cx="8374550" cy="30777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ea typeface="+mn-ea"/>
                  <a:cs typeface="+mn-cs"/>
                </a:rPr>
                <a:t>Primary endpoint: </a:t>
              </a: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Radiographic PFS by BICR using RECIST 1.1 (soft tissue) and PCWG3 (bone) criteria (cohort A)</a:t>
              </a:r>
              <a:endParaRPr kumimoji="0" lang="en-C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24178" y="5795478"/>
              <a:ext cx="2434925" cy="524463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lstStyle/>
            <a:p>
              <a:pPr marL="0" marR="0" lvl="0" indent="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ea typeface="+mn-ea"/>
                  <a:cs typeface="+mn-cs"/>
                </a:rPr>
                <a:t>Key secondary endpoints: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0BCFB1B-588E-FD45-9203-495EEEB04085}"/>
                </a:ext>
              </a:extLst>
            </p:cNvPr>
            <p:cNvSpPr/>
            <p:nvPr/>
          </p:nvSpPr>
          <p:spPr>
            <a:xfrm>
              <a:off x="2374640" y="5795478"/>
              <a:ext cx="6324087" cy="524463"/>
            </a:xfrm>
            <a:prstGeom prst="rect">
              <a:avLst/>
            </a:prstGeom>
            <a:grpFill/>
          </p:spPr>
          <p:txBody>
            <a:bodyPr wrap="square">
              <a:noAutofit/>
            </a:bodyPr>
            <a:lstStyle/>
            <a:p>
              <a:pPr marL="285750" marR="0" lvl="0" indent="-28575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Ø"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Cohort A: Confirmed ORR, time to pain progression, overall survival  </a:t>
              </a:r>
            </a:p>
            <a:p>
              <a:pPr marL="285750" marR="0" lvl="0" indent="-285750" algn="l" defTabSz="4571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Ø"/>
                <a:tabLst/>
                <a:defRPr/>
              </a:pPr>
              <a:r>
                <a: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+mn-cs"/>
                </a:rPr>
                <a:t>Cohort A + B: radiographic PFS</a:t>
              </a: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F6D01A0-52D3-2845-8583-74DD0ACE47EA}"/>
              </a:ext>
            </a:extLst>
          </p:cNvPr>
          <p:cNvSpPr/>
          <p:nvPr/>
        </p:nvSpPr>
        <p:spPr>
          <a:xfrm>
            <a:off x="4589929" y="1203899"/>
            <a:ext cx="7602071" cy="2167333"/>
          </a:xfrm>
          <a:prstGeom prst="rect">
            <a:avLst/>
          </a:prstGeom>
          <a:noFill/>
          <a:ln w="381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2061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Freeform 93">
            <a:extLst>
              <a:ext uri="{FF2B5EF4-FFF2-40B4-BE49-F238E27FC236}">
                <a16:creationId xmlns:a16="http://schemas.microsoft.com/office/drawing/2014/main" id="{57770A98-A2D0-4283-8909-804CFAABD45F}"/>
              </a:ext>
            </a:extLst>
          </p:cNvPr>
          <p:cNvSpPr>
            <a:spLocks/>
          </p:cNvSpPr>
          <p:nvPr/>
        </p:nvSpPr>
        <p:spPr bwMode="auto">
          <a:xfrm>
            <a:off x="1536012" y="2092945"/>
            <a:ext cx="3613109" cy="2492801"/>
          </a:xfrm>
          <a:custGeom>
            <a:avLst/>
            <a:gdLst>
              <a:gd name="T0" fmla="*/ 2105 w 2261"/>
              <a:gd name="T1" fmla="*/ 1311 h 1386"/>
              <a:gd name="T2" fmla="*/ 2003 w 2261"/>
              <a:gd name="T3" fmla="*/ 1280 h 1386"/>
              <a:gd name="T4" fmla="*/ 1969 w 2261"/>
              <a:gd name="T5" fmla="*/ 1221 h 1386"/>
              <a:gd name="T6" fmla="*/ 1758 w 2261"/>
              <a:gd name="T7" fmla="*/ 1180 h 1386"/>
              <a:gd name="T8" fmla="*/ 1666 w 2261"/>
              <a:gd name="T9" fmla="*/ 1140 h 1386"/>
              <a:gd name="T10" fmla="*/ 1395 w 2261"/>
              <a:gd name="T11" fmla="*/ 1103 h 1386"/>
              <a:gd name="T12" fmla="*/ 1383 w 2261"/>
              <a:gd name="T13" fmla="*/ 1066 h 1386"/>
              <a:gd name="T14" fmla="*/ 1358 w 2261"/>
              <a:gd name="T15" fmla="*/ 1054 h 1386"/>
              <a:gd name="T16" fmla="*/ 1350 w 2261"/>
              <a:gd name="T17" fmla="*/ 1011 h 1386"/>
              <a:gd name="T18" fmla="*/ 1333 w 2261"/>
              <a:gd name="T19" fmla="*/ 993 h 1386"/>
              <a:gd name="T20" fmla="*/ 1329 w 2261"/>
              <a:gd name="T21" fmla="*/ 979 h 1386"/>
              <a:gd name="T22" fmla="*/ 1270 w 2261"/>
              <a:gd name="T23" fmla="*/ 970 h 1386"/>
              <a:gd name="T24" fmla="*/ 1237 w 2261"/>
              <a:gd name="T25" fmla="*/ 940 h 1386"/>
              <a:gd name="T26" fmla="*/ 1158 w 2261"/>
              <a:gd name="T27" fmla="*/ 926 h 1386"/>
              <a:gd name="T28" fmla="*/ 1154 w 2261"/>
              <a:gd name="T29" fmla="*/ 897 h 1386"/>
              <a:gd name="T30" fmla="*/ 1121 w 2261"/>
              <a:gd name="T31" fmla="*/ 881 h 1386"/>
              <a:gd name="T32" fmla="*/ 1111 w 2261"/>
              <a:gd name="T33" fmla="*/ 844 h 1386"/>
              <a:gd name="T34" fmla="*/ 952 w 2261"/>
              <a:gd name="T35" fmla="*/ 816 h 1386"/>
              <a:gd name="T36" fmla="*/ 937 w 2261"/>
              <a:gd name="T37" fmla="*/ 789 h 1386"/>
              <a:gd name="T38" fmla="*/ 907 w 2261"/>
              <a:gd name="T39" fmla="*/ 779 h 1386"/>
              <a:gd name="T40" fmla="*/ 903 w 2261"/>
              <a:gd name="T41" fmla="*/ 697 h 1386"/>
              <a:gd name="T42" fmla="*/ 882 w 2261"/>
              <a:gd name="T43" fmla="*/ 683 h 1386"/>
              <a:gd name="T44" fmla="*/ 878 w 2261"/>
              <a:gd name="T45" fmla="*/ 661 h 1386"/>
              <a:gd name="T46" fmla="*/ 841 w 2261"/>
              <a:gd name="T47" fmla="*/ 653 h 1386"/>
              <a:gd name="T48" fmla="*/ 764 w 2261"/>
              <a:gd name="T49" fmla="*/ 628 h 1386"/>
              <a:gd name="T50" fmla="*/ 715 w 2261"/>
              <a:gd name="T51" fmla="*/ 616 h 1386"/>
              <a:gd name="T52" fmla="*/ 705 w 2261"/>
              <a:gd name="T53" fmla="*/ 593 h 1386"/>
              <a:gd name="T54" fmla="*/ 690 w 2261"/>
              <a:gd name="T55" fmla="*/ 585 h 1386"/>
              <a:gd name="T56" fmla="*/ 688 w 2261"/>
              <a:gd name="T57" fmla="*/ 553 h 1386"/>
              <a:gd name="T58" fmla="*/ 682 w 2261"/>
              <a:gd name="T59" fmla="*/ 549 h 1386"/>
              <a:gd name="T60" fmla="*/ 680 w 2261"/>
              <a:gd name="T61" fmla="*/ 528 h 1386"/>
              <a:gd name="T62" fmla="*/ 674 w 2261"/>
              <a:gd name="T63" fmla="*/ 504 h 1386"/>
              <a:gd name="T64" fmla="*/ 660 w 2261"/>
              <a:gd name="T65" fmla="*/ 485 h 1386"/>
              <a:gd name="T66" fmla="*/ 654 w 2261"/>
              <a:gd name="T67" fmla="*/ 475 h 1386"/>
              <a:gd name="T68" fmla="*/ 484 w 2261"/>
              <a:gd name="T69" fmla="*/ 430 h 1386"/>
              <a:gd name="T70" fmla="*/ 456 w 2261"/>
              <a:gd name="T71" fmla="*/ 424 h 1386"/>
              <a:gd name="T72" fmla="*/ 451 w 2261"/>
              <a:gd name="T73" fmla="*/ 365 h 1386"/>
              <a:gd name="T74" fmla="*/ 443 w 2261"/>
              <a:gd name="T75" fmla="*/ 355 h 1386"/>
              <a:gd name="T76" fmla="*/ 435 w 2261"/>
              <a:gd name="T77" fmla="*/ 327 h 1386"/>
              <a:gd name="T78" fmla="*/ 349 w 2261"/>
              <a:gd name="T79" fmla="*/ 316 h 1386"/>
              <a:gd name="T80" fmla="*/ 325 w 2261"/>
              <a:gd name="T81" fmla="*/ 296 h 1386"/>
              <a:gd name="T82" fmla="*/ 278 w 2261"/>
              <a:gd name="T83" fmla="*/ 282 h 1386"/>
              <a:gd name="T84" fmla="*/ 270 w 2261"/>
              <a:gd name="T85" fmla="*/ 265 h 1386"/>
              <a:gd name="T86" fmla="*/ 247 w 2261"/>
              <a:gd name="T87" fmla="*/ 243 h 1386"/>
              <a:gd name="T88" fmla="*/ 241 w 2261"/>
              <a:gd name="T89" fmla="*/ 200 h 1386"/>
              <a:gd name="T90" fmla="*/ 225 w 2261"/>
              <a:gd name="T91" fmla="*/ 170 h 1386"/>
              <a:gd name="T92" fmla="*/ 223 w 2261"/>
              <a:gd name="T93" fmla="*/ 129 h 1386"/>
              <a:gd name="T94" fmla="*/ 213 w 2261"/>
              <a:gd name="T95" fmla="*/ 109 h 1386"/>
              <a:gd name="T96" fmla="*/ 210 w 2261"/>
              <a:gd name="T97" fmla="*/ 82 h 1386"/>
              <a:gd name="T98" fmla="*/ 188 w 2261"/>
              <a:gd name="T99" fmla="*/ 70 h 1386"/>
              <a:gd name="T100" fmla="*/ 168 w 2261"/>
              <a:gd name="T101" fmla="*/ 49 h 1386"/>
              <a:gd name="T102" fmla="*/ 61 w 2261"/>
              <a:gd name="T103" fmla="*/ 39 h 1386"/>
              <a:gd name="T104" fmla="*/ 53 w 2261"/>
              <a:gd name="T105" fmla="*/ 11 h 1386"/>
              <a:gd name="T106" fmla="*/ 0 w 2261"/>
              <a:gd name="T107" fmla="*/ 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1" h="1386">
                <a:moveTo>
                  <a:pt x="2261" y="1386"/>
                </a:moveTo>
                <a:lnTo>
                  <a:pt x="2105" y="1386"/>
                </a:lnTo>
                <a:lnTo>
                  <a:pt x="2105" y="1311"/>
                </a:lnTo>
                <a:lnTo>
                  <a:pt x="2026" y="1311"/>
                </a:lnTo>
                <a:lnTo>
                  <a:pt x="2026" y="1280"/>
                </a:lnTo>
                <a:lnTo>
                  <a:pt x="2003" y="1280"/>
                </a:lnTo>
                <a:lnTo>
                  <a:pt x="2003" y="1250"/>
                </a:lnTo>
                <a:lnTo>
                  <a:pt x="1969" y="1250"/>
                </a:lnTo>
                <a:lnTo>
                  <a:pt x="1969" y="1221"/>
                </a:lnTo>
                <a:lnTo>
                  <a:pt x="1781" y="1221"/>
                </a:lnTo>
                <a:lnTo>
                  <a:pt x="1781" y="1180"/>
                </a:lnTo>
                <a:lnTo>
                  <a:pt x="1758" y="1180"/>
                </a:lnTo>
                <a:lnTo>
                  <a:pt x="1758" y="1160"/>
                </a:lnTo>
                <a:lnTo>
                  <a:pt x="1666" y="1160"/>
                </a:lnTo>
                <a:lnTo>
                  <a:pt x="1666" y="1140"/>
                </a:lnTo>
                <a:lnTo>
                  <a:pt x="1601" y="1140"/>
                </a:lnTo>
                <a:lnTo>
                  <a:pt x="1601" y="1103"/>
                </a:lnTo>
                <a:lnTo>
                  <a:pt x="1395" y="1103"/>
                </a:lnTo>
                <a:lnTo>
                  <a:pt x="1395" y="1087"/>
                </a:lnTo>
                <a:lnTo>
                  <a:pt x="1383" y="1087"/>
                </a:lnTo>
                <a:lnTo>
                  <a:pt x="1383" y="1066"/>
                </a:lnTo>
                <a:lnTo>
                  <a:pt x="1372" y="1066"/>
                </a:lnTo>
                <a:lnTo>
                  <a:pt x="1372" y="1054"/>
                </a:lnTo>
                <a:lnTo>
                  <a:pt x="1358" y="1054"/>
                </a:lnTo>
                <a:lnTo>
                  <a:pt x="1358" y="1023"/>
                </a:lnTo>
                <a:lnTo>
                  <a:pt x="1350" y="1023"/>
                </a:lnTo>
                <a:lnTo>
                  <a:pt x="1350" y="1011"/>
                </a:lnTo>
                <a:lnTo>
                  <a:pt x="1340" y="1011"/>
                </a:lnTo>
                <a:lnTo>
                  <a:pt x="1340" y="993"/>
                </a:lnTo>
                <a:lnTo>
                  <a:pt x="1333" y="993"/>
                </a:lnTo>
                <a:lnTo>
                  <a:pt x="1333" y="983"/>
                </a:lnTo>
                <a:lnTo>
                  <a:pt x="1329" y="983"/>
                </a:lnTo>
                <a:lnTo>
                  <a:pt x="1329" y="979"/>
                </a:lnTo>
                <a:lnTo>
                  <a:pt x="1325" y="979"/>
                </a:lnTo>
                <a:lnTo>
                  <a:pt x="1325" y="970"/>
                </a:lnTo>
                <a:lnTo>
                  <a:pt x="1270" y="970"/>
                </a:lnTo>
                <a:lnTo>
                  <a:pt x="1270" y="952"/>
                </a:lnTo>
                <a:lnTo>
                  <a:pt x="1237" y="952"/>
                </a:lnTo>
                <a:lnTo>
                  <a:pt x="1237" y="940"/>
                </a:lnTo>
                <a:lnTo>
                  <a:pt x="1201" y="940"/>
                </a:lnTo>
                <a:lnTo>
                  <a:pt x="1201" y="926"/>
                </a:lnTo>
                <a:lnTo>
                  <a:pt x="1158" y="926"/>
                </a:lnTo>
                <a:lnTo>
                  <a:pt x="1158" y="909"/>
                </a:lnTo>
                <a:lnTo>
                  <a:pt x="1154" y="909"/>
                </a:lnTo>
                <a:lnTo>
                  <a:pt x="1154" y="897"/>
                </a:lnTo>
                <a:lnTo>
                  <a:pt x="1142" y="897"/>
                </a:lnTo>
                <a:lnTo>
                  <a:pt x="1142" y="881"/>
                </a:lnTo>
                <a:lnTo>
                  <a:pt x="1121" y="881"/>
                </a:lnTo>
                <a:lnTo>
                  <a:pt x="1121" y="858"/>
                </a:lnTo>
                <a:lnTo>
                  <a:pt x="1111" y="858"/>
                </a:lnTo>
                <a:lnTo>
                  <a:pt x="1111" y="844"/>
                </a:lnTo>
                <a:lnTo>
                  <a:pt x="1097" y="844"/>
                </a:lnTo>
                <a:lnTo>
                  <a:pt x="1097" y="816"/>
                </a:lnTo>
                <a:lnTo>
                  <a:pt x="952" y="816"/>
                </a:lnTo>
                <a:lnTo>
                  <a:pt x="952" y="807"/>
                </a:lnTo>
                <a:lnTo>
                  <a:pt x="937" y="807"/>
                </a:lnTo>
                <a:lnTo>
                  <a:pt x="937" y="789"/>
                </a:lnTo>
                <a:lnTo>
                  <a:pt x="929" y="789"/>
                </a:lnTo>
                <a:lnTo>
                  <a:pt x="929" y="779"/>
                </a:lnTo>
                <a:lnTo>
                  <a:pt x="907" y="779"/>
                </a:lnTo>
                <a:lnTo>
                  <a:pt x="907" y="732"/>
                </a:lnTo>
                <a:lnTo>
                  <a:pt x="903" y="732"/>
                </a:lnTo>
                <a:lnTo>
                  <a:pt x="903" y="697"/>
                </a:lnTo>
                <a:lnTo>
                  <a:pt x="895" y="697"/>
                </a:lnTo>
                <a:lnTo>
                  <a:pt x="895" y="683"/>
                </a:lnTo>
                <a:lnTo>
                  <a:pt x="882" y="683"/>
                </a:lnTo>
                <a:lnTo>
                  <a:pt x="882" y="671"/>
                </a:lnTo>
                <a:lnTo>
                  <a:pt x="878" y="671"/>
                </a:lnTo>
                <a:lnTo>
                  <a:pt x="878" y="661"/>
                </a:lnTo>
                <a:lnTo>
                  <a:pt x="856" y="661"/>
                </a:lnTo>
                <a:lnTo>
                  <a:pt x="856" y="653"/>
                </a:lnTo>
                <a:lnTo>
                  <a:pt x="841" y="653"/>
                </a:lnTo>
                <a:lnTo>
                  <a:pt x="841" y="638"/>
                </a:lnTo>
                <a:lnTo>
                  <a:pt x="764" y="638"/>
                </a:lnTo>
                <a:lnTo>
                  <a:pt x="764" y="628"/>
                </a:lnTo>
                <a:lnTo>
                  <a:pt x="762" y="628"/>
                </a:lnTo>
                <a:lnTo>
                  <a:pt x="762" y="616"/>
                </a:lnTo>
                <a:lnTo>
                  <a:pt x="715" y="616"/>
                </a:lnTo>
                <a:lnTo>
                  <a:pt x="715" y="608"/>
                </a:lnTo>
                <a:lnTo>
                  <a:pt x="705" y="608"/>
                </a:lnTo>
                <a:lnTo>
                  <a:pt x="705" y="593"/>
                </a:lnTo>
                <a:lnTo>
                  <a:pt x="698" y="593"/>
                </a:lnTo>
                <a:lnTo>
                  <a:pt x="698" y="585"/>
                </a:lnTo>
                <a:lnTo>
                  <a:pt x="690" y="585"/>
                </a:lnTo>
                <a:lnTo>
                  <a:pt x="690" y="561"/>
                </a:lnTo>
                <a:lnTo>
                  <a:pt x="688" y="561"/>
                </a:lnTo>
                <a:lnTo>
                  <a:pt x="688" y="553"/>
                </a:lnTo>
                <a:lnTo>
                  <a:pt x="684" y="553"/>
                </a:lnTo>
                <a:lnTo>
                  <a:pt x="684" y="549"/>
                </a:lnTo>
                <a:lnTo>
                  <a:pt x="682" y="549"/>
                </a:lnTo>
                <a:lnTo>
                  <a:pt x="682" y="538"/>
                </a:lnTo>
                <a:lnTo>
                  <a:pt x="680" y="538"/>
                </a:lnTo>
                <a:lnTo>
                  <a:pt x="680" y="528"/>
                </a:lnTo>
                <a:lnTo>
                  <a:pt x="676" y="528"/>
                </a:lnTo>
                <a:lnTo>
                  <a:pt x="676" y="504"/>
                </a:lnTo>
                <a:lnTo>
                  <a:pt x="674" y="504"/>
                </a:lnTo>
                <a:lnTo>
                  <a:pt x="674" y="500"/>
                </a:lnTo>
                <a:lnTo>
                  <a:pt x="660" y="500"/>
                </a:lnTo>
                <a:lnTo>
                  <a:pt x="660" y="485"/>
                </a:lnTo>
                <a:lnTo>
                  <a:pt x="656" y="485"/>
                </a:lnTo>
                <a:lnTo>
                  <a:pt x="656" y="475"/>
                </a:lnTo>
                <a:lnTo>
                  <a:pt x="654" y="475"/>
                </a:lnTo>
                <a:lnTo>
                  <a:pt x="654" y="443"/>
                </a:lnTo>
                <a:lnTo>
                  <a:pt x="484" y="443"/>
                </a:lnTo>
                <a:lnTo>
                  <a:pt x="484" y="430"/>
                </a:lnTo>
                <a:lnTo>
                  <a:pt x="458" y="430"/>
                </a:lnTo>
                <a:lnTo>
                  <a:pt x="458" y="424"/>
                </a:lnTo>
                <a:lnTo>
                  <a:pt x="456" y="424"/>
                </a:lnTo>
                <a:lnTo>
                  <a:pt x="456" y="398"/>
                </a:lnTo>
                <a:lnTo>
                  <a:pt x="451" y="398"/>
                </a:lnTo>
                <a:lnTo>
                  <a:pt x="451" y="365"/>
                </a:lnTo>
                <a:lnTo>
                  <a:pt x="447" y="365"/>
                </a:lnTo>
                <a:lnTo>
                  <a:pt x="447" y="355"/>
                </a:lnTo>
                <a:lnTo>
                  <a:pt x="443" y="355"/>
                </a:lnTo>
                <a:lnTo>
                  <a:pt x="443" y="345"/>
                </a:lnTo>
                <a:lnTo>
                  <a:pt x="435" y="345"/>
                </a:lnTo>
                <a:lnTo>
                  <a:pt x="435" y="327"/>
                </a:lnTo>
                <a:lnTo>
                  <a:pt x="384" y="327"/>
                </a:lnTo>
                <a:lnTo>
                  <a:pt x="384" y="316"/>
                </a:lnTo>
                <a:lnTo>
                  <a:pt x="349" y="316"/>
                </a:lnTo>
                <a:lnTo>
                  <a:pt x="349" y="306"/>
                </a:lnTo>
                <a:lnTo>
                  <a:pt x="325" y="306"/>
                </a:lnTo>
                <a:lnTo>
                  <a:pt x="325" y="296"/>
                </a:lnTo>
                <a:lnTo>
                  <a:pt x="317" y="296"/>
                </a:lnTo>
                <a:lnTo>
                  <a:pt x="317" y="282"/>
                </a:lnTo>
                <a:lnTo>
                  <a:pt x="278" y="282"/>
                </a:lnTo>
                <a:lnTo>
                  <a:pt x="278" y="272"/>
                </a:lnTo>
                <a:lnTo>
                  <a:pt x="270" y="272"/>
                </a:lnTo>
                <a:lnTo>
                  <a:pt x="270" y="265"/>
                </a:lnTo>
                <a:lnTo>
                  <a:pt x="257" y="265"/>
                </a:lnTo>
                <a:lnTo>
                  <a:pt x="257" y="243"/>
                </a:lnTo>
                <a:lnTo>
                  <a:pt x="247" y="243"/>
                </a:lnTo>
                <a:lnTo>
                  <a:pt x="247" y="221"/>
                </a:lnTo>
                <a:lnTo>
                  <a:pt x="241" y="221"/>
                </a:lnTo>
                <a:lnTo>
                  <a:pt x="241" y="200"/>
                </a:lnTo>
                <a:lnTo>
                  <a:pt x="231" y="200"/>
                </a:lnTo>
                <a:lnTo>
                  <a:pt x="231" y="170"/>
                </a:lnTo>
                <a:lnTo>
                  <a:pt x="225" y="170"/>
                </a:lnTo>
                <a:lnTo>
                  <a:pt x="225" y="147"/>
                </a:lnTo>
                <a:lnTo>
                  <a:pt x="223" y="147"/>
                </a:lnTo>
                <a:lnTo>
                  <a:pt x="223" y="129"/>
                </a:lnTo>
                <a:lnTo>
                  <a:pt x="219" y="129"/>
                </a:lnTo>
                <a:lnTo>
                  <a:pt x="219" y="109"/>
                </a:lnTo>
                <a:lnTo>
                  <a:pt x="213" y="109"/>
                </a:lnTo>
                <a:lnTo>
                  <a:pt x="213" y="98"/>
                </a:lnTo>
                <a:lnTo>
                  <a:pt x="210" y="98"/>
                </a:lnTo>
                <a:lnTo>
                  <a:pt x="210" y="82"/>
                </a:lnTo>
                <a:lnTo>
                  <a:pt x="202" y="82"/>
                </a:lnTo>
                <a:lnTo>
                  <a:pt x="202" y="70"/>
                </a:lnTo>
                <a:lnTo>
                  <a:pt x="188" y="70"/>
                </a:lnTo>
                <a:lnTo>
                  <a:pt x="188" y="62"/>
                </a:lnTo>
                <a:lnTo>
                  <a:pt x="168" y="62"/>
                </a:lnTo>
                <a:lnTo>
                  <a:pt x="168" y="49"/>
                </a:lnTo>
                <a:lnTo>
                  <a:pt x="82" y="49"/>
                </a:lnTo>
                <a:lnTo>
                  <a:pt x="82" y="39"/>
                </a:lnTo>
                <a:lnTo>
                  <a:pt x="61" y="39"/>
                </a:lnTo>
                <a:lnTo>
                  <a:pt x="61" y="29"/>
                </a:lnTo>
                <a:lnTo>
                  <a:pt x="53" y="29"/>
                </a:lnTo>
                <a:lnTo>
                  <a:pt x="53" y="11"/>
                </a:lnTo>
                <a:lnTo>
                  <a:pt x="37" y="11"/>
                </a:lnTo>
                <a:lnTo>
                  <a:pt x="37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BF96581-29AD-C448-99CD-9F2457A8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825" y="283730"/>
            <a:ext cx="11436350" cy="515002"/>
          </a:xfrm>
        </p:spPr>
        <p:txBody>
          <a:bodyPr>
            <a:noAutofit/>
          </a:bodyPr>
          <a:lstStyle/>
          <a:p>
            <a:r>
              <a:rPr lang="en-US" sz="3200" dirty="0" err="1"/>
              <a:t>PROfound</a:t>
            </a:r>
            <a:r>
              <a:rPr lang="en-US" sz="3200" dirty="0"/>
              <a:t> Primary Endpoint: Significant Improvement in </a:t>
            </a:r>
            <a:r>
              <a:rPr lang="en-US" sz="3200" dirty="0" err="1"/>
              <a:t>rPFS</a:t>
            </a:r>
            <a:r>
              <a:rPr lang="en-US" sz="3200" dirty="0"/>
              <a:t> in </a:t>
            </a:r>
            <a:r>
              <a:rPr lang="en-GB" sz="3200" dirty="0" err="1"/>
              <a:t>mCRPC</a:t>
            </a:r>
            <a:r>
              <a:rPr lang="en-GB" sz="3200" dirty="0"/>
              <a:t> with </a:t>
            </a:r>
            <a:r>
              <a:rPr lang="en-GB" sz="3200" i="1" dirty="0"/>
              <a:t>BRCA1/2</a:t>
            </a:r>
            <a:r>
              <a:rPr lang="en-GB" sz="3200" dirty="0"/>
              <a:t> or </a:t>
            </a:r>
            <a:r>
              <a:rPr lang="en-GB" sz="3200" i="1" dirty="0"/>
              <a:t>ATM</a:t>
            </a:r>
            <a:r>
              <a:rPr lang="en-GB" sz="3200" dirty="0"/>
              <a:t> Mutations </a:t>
            </a:r>
            <a:r>
              <a:rPr lang="en-US" sz="3200" dirty="0"/>
              <a:t>(Cohort A</a:t>
            </a:r>
            <a:r>
              <a:rPr lang="en-GB" sz="3200" dirty="0"/>
              <a:t>)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229393" y="1205208"/>
            <a:ext cx="5564305" cy="646331"/>
          </a:xfrm>
          <a:prstGeom prst="rect">
            <a:avLst/>
          </a:prstGeom>
          <a:gradFill>
            <a:gsLst>
              <a:gs pos="75000">
                <a:schemeClr val="tx1">
                  <a:lumMod val="65000"/>
                  <a:lumOff val="35000"/>
                </a:schemeClr>
              </a:gs>
              <a:gs pos="0">
                <a:schemeClr val="bg1">
                  <a:lumMod val="65000"/>
                </a:schemeClr>
              </a:gs>
            </a:gsLst>
            <a:lin ang="5400000" scaled="1"/>
          </a:gradFill>
          <a:ln w="38100">
            <a:solidFill>
              <a:srgbClr val="1C1948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ea typeface="+mn-ea"/>
                <a:cs typeface="Arial"/>
              </a:rPr>
              <a:t>66% reduction in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ea typeface="+mn-ea"/>
                <a:cs typeface="Arial"/>
              </a:rPr>
              <a:t>risk of progression or death with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ea typeface="+mn-ea"/>
                <a:cs typeface="Arial"/>
              </a:rPr>
              <a:t>olaparib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ea typeface="+mn-ea"/>
                <a:cs typeface="Arial"/>
              </a:rPr>
              <a:t>vs. physician’s choice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+mn-ea"/>
              <a:cs typeface="Arial"/>
            </a:endParaRPr>
          </a:p>
        </p:txBody>
      </p:sp>
      <p:sp>
        <p:nvSpPr>
          <p:cNvPr id="368" name="Rectangle 367"/>
          <p:cNvSpPr/>
          <p:nvPr/>
        </p:nvSpPr>
        <p:spPr>
          <a:xfrm>
            <a:off x="229392" y="6506901"/>
            <a:ext cx="1110666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972" marR="0" lvl="0" indent="0" algn="l" defTabSz="914400" rtl="0" eaLnBrk="1" fontAlgn="auto" latinLnBrk="0" hangingPunct="1">
              <a:lnSpc>
                <a:spcPct val="100000"/>
              </a:lnSpc>
              <a:spcBef>
                <a:spcPts val="63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de Bono JS et al. </a:t>
            </a:r>
            <a:r>
              <a:rPr kumimoji="0" lang="en-GB" sz="12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NEJM</a:t>
            </a: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2020;382:2091-102.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/>
            </a:endParaRPr>
          </a:p>
        </p:txBody>
      </p:sp>
      <p:grpSp>
        <p:nvGrpSpPr>
          <p:cNvPr id="556" name="Group 555">
            <a:extLst>
              <a:ext uri="{FF2B5EF4-FFF2-40B4-BE49-F238E27FC236}">
                <a16:creationId xmlns:a16="http://schemas.microsoft.com/office/drawing/2014/main" id="{C5CA77AF-D70B-4E5B-85BF-BA5987F673E1}"/>
              </a:ext>
            </a:extLst>
          </p:cNvPr>
          <p:cNvGrpSpPr/>
          <p:nvPr/>
        </p:nvGrpSpPr>
        <p:grpSpPr>
          <a:xfrm>
            <a:off x="1441728" y="2085752"/>
            <a:ext cx="4207835" cy="2866901"/>
            <a:chOff x="2481263" y="1287463"/>
            <a:chExt cx="4180149" cy="2530476"/>
          </a:xfrm>
        </p:grpSpPr>
        <p:sp>
          <p:nvSpPr>
            <p:cNvPr id="699" name="Freeform 5">
              <a:extLst>
                <a:ext uri="{FF2B5EF4-FFF2-40B4-BE49-F238E27FC236}">
                  <a16:creationId xmlns:a16="http://schemas.microsoft.com/office/drawing/2014/main" id="{524F5E45-7EB8-4E2A-9D12-AC516037B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1" y="1287463"/>
              <a:ext cx="4087813" cy="2439988"/>
            </a:xfrm>
            <a:custGeom>
              <a:avLst/>
              <a:gdLst>
                <a:gd name="T0" fmla="*/ 0 w 2575"/>
                <a:gd name="T1" fmla="*/ 0 h 1537"/>
                <a:gd name="T2" fmla="*/ 0 w 2575"/>
                <a:gd name="T3" fmla="*/ 1537 h 1537"/>
                <a:gd name="T4" fmla="*/ 2575 w 2575"/>
                <a:gd name="T5" fmla="*/ 153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5" h="1537">
                  <a:moveTo>
                    <a:pt x="0" y="0"/>
                  </a:moveTo>
                  <a:lnTo>
                    <a:pt x="0" y="1537"/>
                  </a:lnTo>
                  <a:lnTo>
                    <a:pt x="2575" y="1537"/>
                  </a:lnTo>
                </a:path>
              </a:pathLst>
            </a:custGeom>
            <a:noFill/>
            <a:ln w="1905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0" name="Line 6">
              <a:extLst>
                <a:ext uri="{FF2B5EF4-FFF2-40B4-BE49-F238E27FC236}">
                  <a16:creationId xmlns:a16="http://schemas.microsoft.com/office/drawing/2014/main" id="{F16CF0DE-C20D-412D-8C44-E136E20A29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129063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1" name="Line 7">
              <a:extLst>
                <a:ext uri="{FF2B5EF4-FFF2-40B4-BE49-F238E27FC236}">
                  <a16:creationId xmlns:a16="http://schemas.microsoft.com/office/drawing/2014/main" id="{A981A2E1-9EAC-4161-9A8F-522B2E6541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1533526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2" name="Line 8">
              <a:extLst>
                <a:ext uri="{FF2B5EF4-FFF2-40B4-BE49-F238E27FC236}">
                  <a16:creationId xmlns:a16="http://schemas.microsoft.com/office/drawing/2014/main" id="{598779B3-7639-43B1-A1B6-2A9D8C5CE7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177958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3" name="Line 9">
              <a:extLst>
                <a:ext uri="{FF2B5EF4-FFF2-40B4-BE49-F238E27FC236}">
                  <a16:creationId xmlns:a16="http://schemas.microsoft.com/office/drawing/2014/main" id="{562F3D79-5F8E-4830-9F22-AAACAC9562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022476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4" name="Line 10">
              <a:extLst>
                <a:ext uri="{FF2B5EF4-FFF2-40B4-BE49-F238E27FC236}">
                  <a16:creationId xmlns:a16="http://schemas.microsoft.com/office/drawing/2014/main" id="{4CF1D54D-935D-45FB-8A8B-C9E904E4DD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265363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5" name="Line 11">
              <a:extLst>
                <a:ext uri="{FF2B5EF4-FFF2-40B4-BE49-F238E27FC236}">
                  <a16:creationId xmlns:a16="http://schemas.microsoft.com/office/drawing/2014/main" id="{9EF6703B-E3B8-4569-8F70-D0C8C6519E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508251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6" name="Line 12">
              <a:extLst>
                <a:ext uri="{FF2B5EF4-FFF2-40B4-BE49-F238E27FC236}">
                  <a16:creationId xmlns:a16="http://schemas.microsoft.com/office/drawing/2014/main" id="{2998C44C-BD19-4E1C-8572-E7E870C184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75113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7" name="Line 13">
              <a:extLst>
                <a:ext uri="{FF2B5EF4-FFF2-40B4-BE49-F238E27FC236}">
                  <a16:creationId xmlns:a16="http://schemas.microsoft.com/office/drawing/2014/main" id="{2E963158-D291-474E-B62D-A183D4D48A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995613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8" name="Line 14">
              <a:extLst>
                <a:ext uri="{FF2B5EF4-FFF2-40B4-BE49-F238E27FC236}">
                  <a16:creationId xmlns:a16="http://schemas.microsoft.com/office/drawing/2014/main" id="{DE6642D7-E171-4DE6-8D1A-9FC2005F94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3238501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09" name="Line 15">
              <a:extLst>
                <a:ext uri="{FF2B5EF4-FFF2-40B4-BE49-F238E27FC236}">
                  <a16:creationId xmlns:a16="http://schemas.microsoft.com/office/drawing/2014/main" id="{D7300FCD-C682-49D0-B50F-80C67CBB3C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348138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0" name="Line 16">
              <a:extLst>
                <a:ext uri="{FF2B5EF4-FFF2-40B4-BE49-F238E27FC236}">
                  <a16:creationId xmlns:a16="http://schemas.microsoft.com/office/drawing/2014/main" id="{BD08165C-050D-4799-970A-232AC1BEC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3727451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1" name="Line 17">
              <a:extLst>
                <a:ext uri="{FF2B5EF4-FFF2-40B4-BE49-F238E27FC236}">
                  <a16:creationId xmlns:a16="http://schemas.microsoft.com/office/drawing/2014/main" id="{98A2C007-F91F-41BE-BD3F-701317D300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17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2" name="Line 18">
              <a:extLst>
                <a:ext uri="{FF2B5EF4-FFF2-40B4-BE49-F238E27FC236}">
                  <a16:creationId xmlns:a16="http://schemas.microsoft.com/office/drawing/2014/main" id="{F7AE6B18-59E2-4DB6-A468-FB3221B0DD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701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3" name="Line 19">
              <a:extLst>
                <a:ext uri="{FF2B5EF4-FFF2-40B4-BE49-F238E27FC236}">
                  <a16:creationId xmlns:a16="http://schemas.microsoft.com/office/drawing/2014/main" id="{58F59A51-24A0-4E0A-B64A-5350D431A1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068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4" name="Line 20">
              <a:extLst>
                <a:ext uri="{FF2B5EF4-FFF2-40B4-BE49-F238E27FC236}">
                  <a16:creationId xmlns:a16="http://schemas.microsoft.com/office/drawing/2014/main" id="{83CA9F81-1C42-4D3C-A796-7080CE4CE0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9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5" name="Line 21">
              <a:extLst>
                <a:ext uri="{FF2B5EF4-FFF2-40B4-BE49-F238E27FC236}">
                  <a16:creationId xmlns:a16="http://schemas.microsoft.com/office/drawing/2014/main" id="{295204E6-66C1-44A9-9D48-BD6C2E22D1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962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6" name="Line 22">
              <a:extLst>
                <a:ext uri="{FF2B5EF4-FFF2-40B4-BE49-F238E27FC236}">
                  <a16:creationId xmlns:a16="http://schemas.microsoft.com/office/drawing/2014/main" id="{11685A63-4A41-4535-9E40-B782134039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488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7" name="Line 23">
              <a:extLst>
                <a:ext uri="{FF2B5EF4-FFF2-40B4-BE49-F238E27FC236}">
                  <a16:creationId xmlns:a16="http://schemas.microsoft.com/office/drawing/2014/main" id="{4E2B318F-82C9-452F-B642-D184B5EE94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856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8" name="Line 24">
              <a:extLst>
                <a:ext uri="{FF2B5EF4-FFF2-40B4-BE49-F238E27FC236}">
                  <a16:creationId xmlns:a16="http://schemas.microsoft.com/office/drawing/2014/main" id="{CEC9372B-462B-4C49-A1EB-4C5DF03C7F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382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19" name="Line 25">
              <a:extLst>
                <a:ext uri="{FF2B5EF4-FFF2-40B4-BE49-F238E27FC236}">
                  <a16:creationId xmlns:a16="http://schemas.microsoft.com/office/drawing/2014/main" id="{69128862-B647-4621-B1D5-AFB5D97D6C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750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0" name="Line 26">
              <a:extLst>
                <a:ext uri="{FF2B5EF4-FFF2-40B4-BE49-F238E27FC236}">
                  <a16:creationId xmlns:a16="http://schemas.microsoft.com/office/drawing/2014/main" id="{B992BED1-5956-4E38-A994-EB65A51DFD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76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1" name="Line 27">
              <a:extLst>
                <a:ext uri="{FF2B5EF4-FFF2-40B4-BE49-F238E27FC236}">
                  <a16:creationId xmlns:a16="http://schemas.microsoft.com/office/drawing/2014/main" id="{984579A5-C71E-43E0-9C9C-0D7112B64E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643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2" name="Line 28">
              <a:extLst>
                <a:ext uri="{FF2B5EF4-FFF2-40B4-BE49-F238E27FC236}">
                  <a16:creationId xmlns:a16="http://schemas.microsoft.com/office/drawing/2014/main" id="{D9D8486D-47B3-49E9-9990-F6F76110AF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170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3" name="Line 29">
              <a:extLst>
                <a:ext uri="{FF2B5EF4-FFF2-40B4-BE49-F238E27FC236}">
                  <a16:creationId xmlns:a16="http://schemas.microsoft.com/office/drawing/2014/main" id="{738A76D2-B0F4-4878-8CEA-04E64AD322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537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4" name="Line 30">
              <a:extLst>
                <a:ext uri="{FF2B5EF4-FFF2-40B4-BE49-F238E27FC236}">
                  <a16:creationId xmlns:a16="http://schemas.microsoft.com/office/drawing/2014/main" id="{A2110F2B-EB46-4893-BF0F-26D0D7CA2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063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5" name="Line 31">
              <a:extLst>
                <a:ext uri="{FF2B5EF4-FFF2-40B4-BE49-F238E27FC236}">
                  <a16:creationId xmlns:a16="http://schemas.microsoft.com/office/drawing/2014/main" id="{B1423C96-0E07-4898-81A4-A22930C073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31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6" name="Line 32">
              <a:extLst>
                <a:ext uri="{FF2B5EF4-FFF2-40B4-BE49-F238E27FC236}">
                  <a16:creationId xmlns:a16="http://schemas.microsoft.com/office/drawing/2014/main" id="{87E79F8D-FC5E-4566-BCE3-949936E95E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957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7" name="Line 33">
              <a:extLst>
                <a:ext uri="{FF2B5EF4-FFF2-40B4-BE49-F238E27FC236}">
                  <a16:creationId xmlns:a16="http://schemas.microsoft.com/office/drawing/2014/main" id="{252A106F-1EB6-44CB-9DAB-7CBF90E5F2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8" name="Line 34">
              <a:extLst>
                <a:ext uri="{FF2B5EF4-FFF2-40B4-BE49-F238E27FC236}">
                  <a16:creationId xmlns:a16="http://schemas.microsoft.com/office/drawing/2014/main" id="{A420C5A1-CD95-40FE-ADE7-E6409C019E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851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29" name="Line 35">
              <a:extLst>
                <a:ext uri="{FF2B5EF4-FFF2-40B4-BE49-F238E27FC236}">
                  <a16:creationId xmlns:a16="http://schemas.microsoft.com/office/drawing/2014/main" id="{A1639C6B-2CA0-47A0-AC48-297372ACF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218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0" name="Line 36">
              <a:extLst>
                <a:ext uri="{FF2B5EF4-FFF2-40B4-BE49-F238E27FC236}">
                  <a16:creationId xmlns:a16="http://schemas.microsoft.com/office/drawing/2014/main" id="{CEE38DF0-3A4B-4BCB-AC12-275E9BF5D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674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1" name="Line 37">
              <a:extLst>
                <a:ext uri="{FF2B5EF4-FFF2-40B4-BE49-F238E27FC236}">
                  <a16:creationId xmlns:a16="http://schemas.microsoft.com/office/drawing/2014/main" id="{A34FE25B-7C03-4385-9F38-ED1389F2D7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6112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732" name="Line 38">
              <a:extLst>
                <a:ext uri="{FF2B5EF4-FFF2-40B4-BE49-F238E27FC236}">
                  <a16:creationId xmlns:a16="http://schemas.microsoft.com/office/drawing/2014/main" id="{CE0A8600-6B1D-4B2D-AC05-AEF3565DB8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61412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0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endParaRPr>
            </a:p>
          </p:txBody>
        </p:sp>
      </p:grpSp>
      <p:sp>
        <p:nvSpPr>
          <p:cNvPr id="557" name="Oval 39">
            <a:extLst>
              <a:ext uri="{FF2B5EF4-FFF2-40B4-BE49-F238E27FC236}">
                <a16:creationId xmlns:a16="http://schemas.microsoft.com/office/drawing/2014/main" id="{E7C3788A-14A9-4B1F-9A6A-E8E88F3791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3640" y="2056975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58" name="Oval 40">
            <a:extLst>
              <a:ext uri="{FF2B5EF4-FFF2-40B4-BE49-F238E27FC236}">
                <a16:creationId xmlns:a16="http://schemas.microsoft.com/office/drawing/2014/main" id="{240CBC6C-FDC9-475E-8691-BB18DE1885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9634" y="2875319"/>
            <a:ext cx="62323" cy="71943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59" name="Oval 41">
            <a:extLst>
              <a:ext uri="{FF2B5EF4-FFF2-40B4-BE49-F238E27FC236}">
                <a16:creationId xmlns:a16="http://schemas.microsoft.com/office/drawing/2014/main" id="{0901BE8B-C3D9-44FF-9CD6-0B7E3E209A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1083" y="3186469"/>
            <a:ext cx="67117" cy="71943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0" name="Oval 42">
            <a:extLst>
              <a:ext uri="{FF2B5EF4-FFF2-40B4-BE49-F238E27FC236}">
                <a16:creationId xmlns:a16="http://schemas.microsoft.com/office/drawing/2014/main" id="{EECB0174-6968-4A76-AE6A-1B27E7F35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9187" y="3438268"/>
            <a:ext cx="63921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1" name="Oval 43">
            <a:extLst>
              <a:ext uri="{FF2B5EF4-FFF2-40B4-BE49-F238E27FC236}">
                <a16:creationId xmlns:a16="http://schemas.microsoft.com/office/drawing/2014/main" id="{21D35686-AEC5-4665-B66F-6822123086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1559" y="3724238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2" name="Oval 44">
            <a:extLst>
              <a:ext uri="{FF2B5EF4-FFF2-40B4-BE49-F238E27FC236}">
                <a16:creationId xmlns:a16="http://schemas.microsoft.com/office/drawing/2014/main" id="{39E37F34-F9A4-45B7-A312-BEC65D7A3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860" y="4024597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3" name="Oval 45">
            <a:extLst>
              <a:ext uri="{FF2B5EF4-FFF2-40B4-BE49-F238E27FC236}">
                <a16:creationId xmlns:a16="http://schemas.microsoft.com/office/drawing/2014/main" id="{105D125F-FE96-480A-BE6B-074EB6898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533" y="4109130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4" name="Oval 46">
            <a:extLst>
              <a:ext uri="{FF2B5EF4-FFF2-40B4-BE49-F238E27FC236}">
                <a16:creationId xmlns:a16="http://schemas.microsoft.com/office/drawing/2014/main" id="{34D6E212-0F95-482D-9439-3BBF4AF66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701" y="4146897"/>
            <a:ext cx="63921" cy="71943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5" name="Oval 47">
            <a:extLst>
              <a:ext uri="{FF2B5EF4-FFF2-40B4-BE49-F238E27FC236}">
                <a16:creationId xmlns:a16="http://schemas.microsoft.com/office/drawing/2014/main" id="{BDBEF527-D2D7-4A91-8EEF-5435322E5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5033" y="4190062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6" name="Oval 48">
            <a:extLst>
              <a:ext uri="{FF2B5EF4-FFF2-40B4-BE49-F238E27FC236}">
                <a16:creationId xmlns:a16="http://schemas.microsoft.com/office/drawing/2014/main" id="{CF90392B-0622-4F50-A33B-BEFB277DB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5872" y="4384307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7" name="Oval 49">
            <a:extLst>
              <a:ext uri="{FF2B5EF4-FFF2-40B4-BE49-F238E27FC236}">
                <a16:creationId xmlns:a16="http://schemas.microsoft.com/office/drawing/2014/main" id="{D550CB2F-4BFF-42F5-8293-DF991EE59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8620" y="4490423"/>
            <a:ext cx="62323" cy="70144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8" name="Oval 50">
            <a:extLst>
              <a:ext uri="{FF2B5EF4-FFF2-40B4-BE49-F238E27FC236}">
                <a16:creationId xmlns:a16="http://schemas.microsoft.com/office/drawing/2014/main" id="{02B463C0-F554-420E-84E9-557E3D547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6512" y="4553373"/>
            <a:ext cx="65520" cy="73742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69" name="Oval 51">
            <a:extLst>
              <a:ext uri="{FF2B5EF4-FFF2-40B4-BE49-F238E27FC236}">
                <a16:creationId xmlns:a16="http://schemas.microsoft.com/office/drawing/2014/main" id="{F809894F-8076-4E31-B988-DDA680DF4D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1712" y="4641502"/>
            <a:ext cx="62323" cy="71943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0" name="Oval 52">
            <a:extLst>
              <a:ext uri="{FF2B5EF4-FFF2-40B4-BE49-F238E27FC236}">
                <a16:creationId xmlns:a16="http://schemas.microsoft.com/office/drawing/2014/main" id="{92BDD8DB-CB1E-4949-8EA5-8E7FABBF8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7210" y="4641502"/>
            <a:ext cx="63921" cy="71943"/>
          </a:xfrm>
          <a:prstGeom prst="ellipse">
            <a:avLst/>
          </a:pr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1" name="Oval 53">
            <a:extLst>
              <a:ext uri="{FF2B5EF4-FFF2-40B4-BE49-F238E27FC236}">
                <a16:creationId xmlns:a16="http://schemas.microsoft.com/office/drawing/2014/main" id="{0E3AD4D4-727C-49C8-8FFF-9F12BAED20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8758" y="4546178"/>
            <a:ext cx="65520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2" name="Oval 54">
            <a:extLst>
              <a:ext uri="{FF2B5EF4-FFF2-40B4-BE49-F238E27FC236}">
                <a16:creationId xmlns:a16="http://schemas.microsoft.com/office/drawing/2014/main" id="{95194322-A5EC-47F6-99E9-8153CF3C1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6024" y="4546178"/>
            <a:ext cx="62323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3" name="Oval 55">
            <a:extLst>
              <a:ext uri="{FF2B5EF4-FFF2-40B4-BE49-F238E27FC236}">
                <a16:creationId xmlns:a16="http://schemas.microsoft.com/office/drawing/2014/main" id="{4BE50AC3-464F-43AF-AA95-936166C59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156" y="4416682"/>
            <a:ext cx="62323" cy="73742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4" name="Oval 56">
            <a:extLst>
              <a:ext uri="{FF2B5EF4-FFF2-40B4-BE49-F238E27FC236}">
                <a16:creationId xmlns:a16="http://schemas.microsoft.com/office/drawing/2014/main" id="{142805E7-D769-478E-84BA-B74124D156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0803" y="4416682"/>
            <a:ext cx="63921" cy="73742"/>
          </a:xfrm>
          <a:prstGeom prst="ellipse">
            <a:avLst/>
          </a:prstGeom>
          <a:noFill/>
          <a:ln w="12700" cap="flat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5" name="Oval 57">
            <a:extLst>
              <a:ext uri="{FF2B5EF4-FFF2-40B4-BE49-F238E27FC236}">
                <a16:creationId xmlns:a16="http://schemas.microsoft.com/office/drawing/2014/main" id="{7083CD4D-1A18-4404-AAA6-85A3908F9B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460" y="4359127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6" name="Oval 58">
            <a:extLst>
              <a:ext uri="{FF2B5EF4-FFF2-40B4-BE49-F238E27FC236}">
                <a16:creationId xmlns:a16="http://schemas.microsoft.com/office/drawing/2014/main" id="{9DB3F0D8-5BF6-49D9-865E-88AE9BB08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2074" y="4253013"/>
            <a:ext cx="63921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7" name="Oval 59">
            <a:extLst>
              <a:ext uri="{FF2B5EF4-FFF2-40B4-BE49-F238E27FC236}">
                <a16:creationId xmlns:a16="http://schemas.microsoft.com/office/drawing/2014/main" id="{29A7FA2B-9EC7-4BAC-8606-C3F847FE9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9126" y="4146897"/>
            <a:ext cx="62323" cy="75540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8" name="Oval 60">
            <a:extLst>
              <a:ext uri="{FF2B5EF4-FFF2-40B4-BE49-F238E27FC236}">
                <a16:creationId xmlns:a16="http://schemas.microsoft.com/office/drawing/2014/main" id="{A0828387-C7E6-4604-9254-92B13FE9BE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8450" y="4105532"/>
            <a:ext cx="62323" cy="73742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79" name="Oval 61">
            <a:extLst>
              <a:ext uri="{FF2B5EF4-FFF2-40B4-BE49-F238E27FC236}">
                <a16:creationId xmlns:a16="http://schemas.microsoft.com/office/drawing/2014/main" id="{46A96FC7-9972-4E2B-A39E-2B65B461E2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9275" y="4040783"/>
            <a:ext cx="63921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0" name="Oval 62">
            <a:extLst>
              <a:ext uri="{FF2B5EF4-FFF2-40B4-BE49-F238E27FC236}">
                <a16:creationId xmlns:a16="http://schemas.microsoft.com/office/drawing/2014/main" id="{1578C707-6A2D-4885-99E2-7B9FCF889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9736" y="4040783"/>
            <a:ext cx="62323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1" name="Oval 63">
            <a:extLst>
              <a:ext uri="{FF2B5EF4-FFF2-40B4-BE49-F238E27FC236}">
                <a16:creationId xmlns:a16="http://schemas.microsoft.com/office/drawing/2014/main" id="{E0521014-5B85-4D0B-B418-0EC9A0BEE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4168" y="4040783"/>
            <a:ext cx="63921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2" name="Oval 64">
            <a:extLst>
              <a:ext uri="{FF2B5EF4-FFF2-40B4-BE49-F238E27FC236}">
                <a16:creationId xmlns:a16="http://schemas.microsoft.com/office/drawing/2014/main" id="{97CEBBDE-8FA8-4A1C-8287-18905EAAC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9723" y="3977834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3" name="Oval 65">
            <a:extLst>
              <a:ext uri="{FF2B5EF4-FFF2-40B4-BE49-F238E27FC236}">
                <a16:creationId xmlns:a16="http://schemas.microsoft.com/office/drawing/2014/main" id="{CAB7F3A0-30FD-437E-92DF-A7AD61F8D6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9310" y="3977834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4" name="Oval 66">
            <a:extLst>
              <a:ext uri="{FF2B5EF4-FFF2-40B4-BE49-F238E27FC236}">
                <a16:creationId xmlns:a16="http://schemas.microsoft.com/office/drawing/2014/main" id="{949AE2C7-7371-42D5-B56C-AA76743DB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4153" y="3956251"/>
            <a:ext cx="63921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5" name="Oval 67">
            <a:extLst>
              <a:ext uri="{FF2B5EF4-FFF2-40B4-BE49-F238E27FC236}">
                <a16:creationId xmlns:a16="http://schemas.microsoft.com/office/drawing/2014/main" id="{B805D366-C9FE-4FBB-BC9D-0035C03CC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967" y="3896899"/>
            <a:ext cx="62323" cy="73742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6" name="Oval 68">
            <a:extLst>
              <a:ext uri="{FF2B5EF4-FFF2-40B4-BE49-F238E27FC236}">
                <a16:creationId xmlns:a16="http://schemas.microsoft.com/office/drawing/2014/main" id="{5DF8ED54-3AEA-430E-A24E-B8B8D4481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2953" y="3699058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7" name="Oval 69">
            <a:extLst>
              <a:ext uri="{FF2B5EF4-FFF2-40B4-BE49-F238E27FC236}">
                <a16:creationId xmlns:a16="http://schemas.microsoft.com/office/drawing/2014/main" id="{87292A04-2930-4782-9F14-09B782BEE3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6972" y="3673879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8" name="Oval 70">
            <a:extLst>
              <a:ext uri="{FF2B5EF4-FFF2-40B4-BE49-F238E27FC236}">
                <a16:creationId xmlns:a16="http://schemas.microsoft.com/office/drawing/2014/main" id="{7F993FE5-FB28-4CD6-8C5A-3A40FC58D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7384" y="3646900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89" name="Oval 71">
            <a:extLst>
              <a:ext uri="{FF2B5EF4-FFF2-40B4-BE49-F238E27FC236}">
                <a16:creationId xmlns:a16="http://schemas.microsoft.com/office/drawing/2014/main" id="{11A56EF1-B194-4519-98A3-CFAD9B7DD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455" y="3574957"/>
            <a:ext cx="65520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0" name="Oval 72">
            <a:extLst>
              <a:ext uri="{FF2B5EF4-FFF2-40B4-BE49-F238E27FC236}">
                <a16:creationId xmlns:a16="http://schemas.microsoft.com/office/drawing/2014/main" id="{0A82C88F-65DC-4C56-A59C-A8A86C301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623" y="3526397"/>
            <a:ext cx="63921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1" name="Oval 73">
            <a:extLst>
              <a:ext uri="{FF2B5EF4-FFF2-40B4-BE49-F238E27FC236}">
                <a16:creationId xmlns:a16="http://schemas.microsoft.com/office/drawing/2014/main" id="{A8AE121E-4881-410D-853D-D72E43411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7782" y="3508411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2" name="Oval 74">
            <a:extLst>
              <a:ext uri="{FF2B5EF4-FFF2-40B4-BE49-F238E27FC236}">
                <a16:creationId xmlns:a16="http://schemas.microsoft.com/office/drawing/2014/main" id="{31E23D32-A20C-4E0D-9AEF-BA6E5B00A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8605" y="3479633"/>
            <a:ext cx="65520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3" name="Oval 75">
            <a:extLst>
              <a:ext uri="{FF2B5EF4-FFF2-40B4-BE49-F238E27FC236}">
                <a16:creationId xmlns:a16="http://schemas.microsoft.com/office/drawing/2014/main" id="{25324892-F095-4D8B-B33A-C61C95B95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6233" y="3458052"/>
            <a:ext cx="67117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4" name="Oval 76">
            <a:extLst>
              <a:ext uri="{FF2B5EF4-FFF2-40B4-BE49-F238E27FC236}">
                <a16:creationId xmlns:a16="http://schemas.microsoft.com/office/drawing/2014/main" id="{A343CEF2-4EC3-4F9C-83E2-D8D98BFAE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852" y="3458052"/>
            <a:ext cx="65520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5" name="Oval 77">
            <a:extLst>
              <a:ext uri="{FF2B5EF4-FFF2-40B4-BE49-F238E27FC236}">
                <a16:creationId xmlns:a16="http://schemas.microsoft.com/office/drawing/2014/main" id="{2794901B-4423-458B-98AC-BDA3990179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8656" y="3373519"/>
            <a:ext cx="62323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6" name="Oval 78">
            <a:extLst>
              <a:ext uri="{FF2B5EF4-FFF2-40B4-BE49-F238E27FC236}">
                <a16:creationId xmlns:a16="http://schemas.microsoft.com/office/drawing/2014/main" id="{5503BB9E-0D46-464F-A092-2554CB863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696" y="3285390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7" name="Oval 79">
            <a:extLst>
              <a:ext uri="{FF2B5EF4-FFF2-40B4-BE49-F238E27FC236}">
                <a16:creationId xmlns:a16="http://schemas.microsoft.com/office/drawing/2014/main" id="{71EF0CCA-7377-485C-A179-E8688DB9DF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3500" y="3285390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8" name="Oval 80">
            <a:extLst>
              <a:ext uri="{FF2B5EF4-FFF2-40B4-BE49-F238E27FC236}">
                <a16:creationId xmlns:a16="http://schemas.microsoft.com/office/drawing/2014/main" id="{4BB12474-2F85-45D0-8092-20EE77A98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4785" y="3204455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599" name="Oval 81">
            <a:extLst>
              <a:ext uri="{FF2B5EF4-FFF2-40B4-BE49-F238E27FC236}">
                <a16:creationId xmlns:a16="http://schemas.microsoft.com/office/drawing/2014/main" id="{BCF1AB3E-9483-4BCF-A1B7-1F1BF7E027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8229" y="3164885"/>
            <a:ext cx="62323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0" name="Oval 82">
            <a:extLst>
              <a:ext uri="{FF2B5EF4-FFF2-40B4-BE49-F238E27FC236}">
                <a16:creationId xmlns:a16="http://schemas.microsoft.com/office/drawing/2014/main" id="{98224A36-16A3-4E00-8232-FF2F2D8E5B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1113" y="2974239"/>
            <a:ext cx="63921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1" name="Oval 83">
            <a:extLst>
              <a:ext uri="{FF2B5EF4-FFF2-40B4-BE49-F238E27FC236}">
                <a16:creationId xmlns:a16="http://schemas.microsoft.com/office/drawing/2014/main" id="{26F0A4BC-5382-4EEE-B29B-46289D7DC3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3533" y="2954455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2" name="Oval 84">
            <a:extLst>
              <a:ext uri="{FF2B5EF4-FFF2-40B4-BE49-F238E27FC236}">
                <a16:creationId xmlns:a16="http://schemas.microsoft.com/office/drawing/2014/main" id="{36D9583B-264B-4416-B7B7-804C3983E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4095" y="2855534"/>
            <a:ext cx="63921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3" name="Oval 85">
            <a:extLst>
              <a:ext uri="{FF2B5EF4-FFF2-40B4-BE49-F238E27FC236}">
                <a16:creationId xmlns:a16="http://schemas.microsoft.com/office/drawing/2014/main" id="{2611DA65-5D2B-4321-B55B-700D33A00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90274" y="2855534"/>
            <a:ext cx="62323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4" name="Oval 86">
            <a:extLst>
              <a:ext uri="{FF2B5EF4-FFF2-40B4-BE49-F238E27FC236}">
                <a16:creationId xmlns:a16="http://schemas.microsoft.com/office/drawing/2014/main" id="{83EB7877-800B-423B-9ADA-8629DD74F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4755" y="2776398"/>
            <a:ext cx="62323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5" name="Oval 87">
            <a:extLst>
              <a:ext uri="{FF2B5EF4-FFF2-40B4-BE49-F238E27FC236}">
                <a16:creationId xmlns:a16="http://schemas.microsoft.com/office/drawing/2014/main" id="{42A63479-9149-46B4-B304-E69DF12518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2632" y="2565968"/>
            <a:ext cx="62323" cy="73742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6" name="Oval 88">
            <a:extLst>
              <a:ext uri="{FF2B5EF4-FFF2-40B4-BE49-F238E27FC236}">
                <a16:creationId xmlns:a16="http://schemas.microsoft.com/office/drawing/2014/main" id="{4C7E597C-6AA1-4BCD-AB21-B26DA7A633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6388" y="2416686"/>
            <a:ext cx="67117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7" name="Oval 89">
            <a:extLst>
              <a:ext uri="{FF2B5EF4-FFF2-40B4-BE49-F238E27FC236}">
                <a16:creationId xmlns:a16="http://schemas.microsoft.com/office/drawing/2014/main" id="{980C40E8-5484-4A8D-A289-BFA3306B6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2418" y="2288989"/>
            <a:ext cx="65520" cy="71943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8" name="Oval 90">
            <a:extLst>
              <a:ext uri="{FF2B5EF4-FFF2-40B4-BE49-F238E27FC236}">
                <a16:creationId xmlns:a16="http://schemas.microsoft.com/office/drawing/2014/main" id="{8EFF63E0-B2E3-489B-A7B3-DC2AB1A30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2830" y="2236830"/>
            <a:ext cx="65520" cy="70144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09" name="Oval 91">
            <a:extLst>
              <a:ext uri="{FF2B5EF4-FFF2-40B4-BE49-F238E27FC236}">
                <a16:creationId xmlns:a16="http://schemas.microsoft.com/office/drawing/2014/main" id="{C8A9B42F-B08C-4B92-97EC-3467A1F46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6009" y="4416682"/>
            <a:ext cx="62323" cy="73742"/>
          </a:xfrm>
          <a:prstGeom prst="ellipse">
            <a:avLst/>
          </a:prstGeom>
          <a:noFill/>
          <a:ln w="12700" cap="flat">
            <a:solidFill>
              <a:srgbClr val="03B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10" name="Freeform 92">
            <a:extLst>
              <a:ext uri="{FF2B5EF4-FFF2-40B4-BE49-F238E27FC236}">
                <a16:creationId xmlns:a16="http://schemas.microsoft.com/office/drawing/2014/main" id="{790D037C-4CA3-4E96-9FF1-46A42D7B96EC}"/>
              </a:ext>
            </a:extLst>
          </p:cNvPr>
          <p:cNvSpPr>
            <a:spLocks/>
          </p:cNvSpPr>
          <p:nvPr/>
        </p:nvSpPr>
        <p:spPr bwMode="auto">
          <a:xfrm>
            <a:off x="1536012" y="2092945"/>
            <a:ext cx="3579551" cy="2584528"/>
          </a:xfrm>
          <a:custGeom>
            <a:avLst/>
            <a:gdLst>
              <a:gd name="T0" fmla="*/ 1564 w 2240"/>
              <a:gd name="T1" fmla="*/ 1437 h 1437"/>
              <a:gd name="T2" fmla="*/ 1150 w 2240"/>
              <a:gd name="T3" fmla="*/ 1390 h 1437"/>
              <a:gd name="T4" fmla="*/ 1076 w 2240"/>
              <a:gd name="T5" fmla="*/ 1354 h 1437"/>
              <a:gd name="T6" fmla="*/ 907 w 2240"/>
              <a:gd name="T7" fmla="*/ 1325 h 1437"/>
              <a:gd name="T8" fmla="*/ 892 w 2240"/>
              <a:gd name="T9" fmla="*/ 1284 h 1437"/>
              <a:gd name="T10" fmla="*/ 886 w 2240"/>
              <a:gd name="T11" fmla="*/ 1266 h 1437"/>
              <a:gd name="T12" fmla="*/ 866 w 2240"/>
              <a:gd name="T13" fmla="*/ 1241 h 1437"/>
              <a:gd name="T14" fmla="*/ 805 w 2240"/>
              <a:gd name="T15" fmla="*/ 1213 h 1437"/>
              <a:gd name="T16" fmla="*/ 690 w 2240"/>
              <a:gd name="T17" fmla="*/ 1186 h 1437"/>
              <a:gd name="T18" fmla="*/ 668 w 2240"/>
              <a:gd name="T19" fmla="*/ 1162 h 1437"/>
              <a:gd name="T20" fmla="*/ 654 w 2240"/>
              <a:gd name="T21" fmla="*/ 1138 h 1437"/>
              <a:gd name="T22" fmla="*/ 500 w 2240"/>
              <a:gd name="T23" fmla="*/ 1093 h 1437"/>
              <a:gd name="T24" fmla="*/ 474 w 2240"/>
              <a:gd name="T25" fmla="*/ 1076 h 1437"/>
              <a:gd name="T26" fmla="*/ 464 w 2240"/>
              <a:gd name="T27" fmla="*/ 1050 h 1437"/>
              <a:gd name="T28" fmla="*/ 458 w 2240"/>
              <a:gd name="T29" fmla="*/ 1025 h 1437"/>
              <a:gd name="T30" fmla="*/ 455 w 2240"/>
              <a:gd name="T31" fmla="*/ 1009 h 1437"/>
              <a:gd name="T32" fmla="*/ 447 w 2240"/>
              <a:gd name="T33" fmla="*/ 926 h 1437"/>
              <a:gd name="T34" fmla="*/ 443 w 2240"/>
              <a:gd name="T35" fmla="*/ 889 h 1437"/>
              <a:gd name="T36" fmla="*/ 439 w 2240"/>
              <a:gd name="T37" fmla="*/ 838 h 1437"/>
              <a:gd name="T38" fmla="*/ 433 w 2240"/>
              <a:gd name="T39" fmla="*/ 826 h 1437"/>
              <a:gd name="T40" fmla="*/ 427 w 2240"/>
              <a:gd name="T41" fmla="*/ 685 h 1437"/>
              <a:gd name="T42" fmla="*/ 364 w 2240"/>
              <a:gd name="T43" fmla="*/ 669 h 1437"/>
              <a:gd name="T44" fmla="*/ 317 w 2240"/>
              <a:gd name="T45" fmla="*/ 648 h 1437"/>
              <a:gd name="T46" fmla="*/ 245 w 2240"/>
              <a:gd name="T47" fmla="*/ 630 h 1437"/>
              <a:gd name="T48" fmla="*/ 235 w 2240"/>
              <a:gd name="T49" fmla="*/ 610 h 1437"/>
              <a:gd name="T50" fmla="*/ 231 w 2240"/>
              <a:gd name="T51" fmla="*/ 575 h 1437"/>
              <a:gd name="T52" fmla="*/ 225 w 2240"/>
              <a:gd name="T53" fmla="*/ 530 h 1437"/>
              <a:gd name="T54" fmla="*/ 217 w 2240"/>
              <a:gd name="T55" fmla="*/ 488 h 1437"/>
              <a:gd name="T56" fmla="*/ 210 w 2240"/>
              <a:gd name="T57" fmla="*/ 447 h 1437"/>
              <a:gd name="T58" fmla="*/ 206 w 2240"/>
              <a:gd name="T59" fmla="*/ 245 h 1437"/>
              <a:gd name="T60" fmla="*/ 202 w 2240"/>
              <a:gd name="T61" fmla="*/ 188 h 1437"/>
              <a:gd name="T62" fmla="*/ 192 w 2240"/>
              <a:gd name="T63" fmla="*/ 133 h 1437"/>
              <a:gd name="T64" fmla="*/ 168 w 2240"/>
              <a:gd name="T65" fmla="*/ 94 h 1437"/>
              <a:gd name="T66" fmla="*/ 145 w 2240"/>
              <a:gd name="T67" fmla="*/ 78 h 1437"/>
              <a:gd name="T68" fmla="*/ 119 w 2240"/>
              <a:gd name="T69" fmla="*/ 37 h 1437"/>
              <a:gd name="T70" fmla="*/ 90 w 2240"/>
              <a:gd name="T71" fmla="*/ 21 h 1437"/>
              <a:gd name="T72" fmla="*/ 0 w 2240"/>
              <a:gd name="T73" fmla="*/ 0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40" h="1437">
                <a:moveTo>
                  <a:pt x="2240" y="1437"/>
                </a:moveTo>
                <a:lnTo>
                  <a:pt x="1564" y="1437"/>
                </a:lnTo>
                <a:lnTo>
                  <a:pt x="1564" y="1390"/>
                </a:lnTo>
                <a:lnTo>
                  <a:pt x="1150" y="1390"/>
                </a:lnTo>
                <a:lnTo>
                  <a:pt x="1150" y="1354"/>
                </a:lnTo>
                <a:lnTo>
                  <a:pt x="1076" y="1354"/>
                </a:lnTo>
                <a:lnTo>
                  <a:pt x="1076" y="1325"/>
                </a:lnTo>
                <a:lnTo>
                  <a:pt x="907" y="1325"/>
                </a:lnTo>
                <a:lnTo>
                  <a:pt x="907" y="1284"/>
                </a:lnTo>
                <a:lnTo>
                  <a:pt x="892" y="1284"/>
                </a:lnTo>
                <a:lnTo>
                  <a:pt x="892" y="1266"/>
                </a:lnTo>
                <a:lnTo>
                  <a:pt x="886" y="1266"/>
                </a:lnTo>
                <a:lnTo>
                  <a:pt x="886" y="1241"/>
                </a:lnTo>
                <a:lnTo>
                  <a:pt x="866" y="1241"/>
                </a:lnTo>
                <a:lnTo>
                  <a:pt x="866" y="1213"/>
                </a:lnTo>
                <a:lnTo>
                  <a:pt x="805" y="1213"/>
                </a:lnTo>
                <a:lnTo>
                  <a:pt x="805" y="1186"/>
                </a:lnTo>
                <a:lnTo>
                  <a:pt x="690" y="1186"/>
                </a:lnTo>
                <a:lnTo>
                  <a:pt x="690" y="1162"/>
                </a:lnTo>
                <a:lnTo>
                  <a:pt x="668" y="1162"/>
                </a:lnTo>
                <a:lnTo>
                  <a:pt x="668" y="1138"/>
                </a:lnTo>
                <a:lnTo>
                  <a:pt x="654" y="1138"/>
                </a:lnTo>
                <a:lnTo>
                  <a:pt x="654" y="1093"/>
                </a:lnTo>
                <a:lnTo>
                  <a:pt x="500" y="1093"/>
                </a:lnTo>
                <a:lnTo>
                  <a:pt x="500" y="1076"/>
                </a:lnTo>
                <a:lnTo>
                  <a:pt x="474" y="1076"/>
                </a:lnTo>
                <a:lnTo>
                  <a:pt x="474" y="1050"/>
                </a:lnTo>
                <a:lnTo>
                  <a:pt x="464" y="1050"/>
                </a:lnTo>
                <a:lnTo>
                  <a:pt x="464" y="1025"/>
                </a:lnTo>
                <a:lnTo>
                  <a:pt x="458" y="1025"/>
                </a:lnTo>
                <a:lnTo>
                  <a:pt x="458" y="1009"/>
                </a:lnTo>
                <a:lnTo>
                  <a:pt x="455" y="1009"/>
                </a:lnTo>
                <a:lnTo>
                  <a:pt x="455" y="926"/>
                </a:lnTo>
                <a:lnTo>
                  <a:pt x="447" y="926"/>
                </a:lnTo>
                <a:lnTo>
                  <a:pt x="447" y="889"/>
                </a:lnTo>
                <a:lnTo>
                  <a:pt x="443" y="889"/>
                </a:lnTo>
                <a:lnTo>
                  <a:pt x="443" y="838"/>
                </a:lnTo>
                <a:lnTo>
                  <a:pt x="439" y="838"/>
                </a:lnTo>
                <a:lnTo>
                  <a:pt x="439" y="826"/>
                </a:lnTo>
                <a:lnTo>
                  <a:pt x="433" y="826"/>
                </a:lnTo>
                <a:lnTo>
                  <a:pt x="433" y="685"/>
                </a:lnTo>
                <a:lnTo>
                  <a:pt x="427" y="685"/>
                </a:lnTo>
                <a:lnTo>
                  <a:pt x="427" y="669"/>
                </a:lnTo>
                <a:lnTo>
                  <a:pt x="364" y="669"/>
                </a:lnTo>
                <a:lnTo>
                  <a:pt x="364" y="648"/>
                </a:lnTo>
                <a:lnTo>
                  <a:pt x="317" y="648"/>
                </a:lnTo>
                <a:lnTo>
                  <a:pt x="317" y="630"/>
                </a:lnTo>
                <a:lnTo>
                  <a:pt x="245" y="630"/>
                </a:lnTo>
                <a:lnTo>
                  <a:pt x="245" y="610"/>
                </a:lnTo>
                <a:lnTo>
                  <a:pt x="235" y="610"/>
                </a:lnTo>
                <a:lnTo>
                  <a:pt x="235" y="575"/>
                </a:lnTo>
                <a:lnTo>
                  <a:pt x="231" y="575"/>
                </a:lnTo>
                <a:lnTo>
                  <a:pt x="231" y="530"/>
                </a:lnTo>
                <a:lnTo>
                  <a:pt x="225" y="530"/>
                </a:lnTo>
                <a:lnTo>
                  <a:pt x="225" y="488"/>
                </a:lnTo>
                <a:lnTo>
                  <a:pt x="217" y="488"/>
                </a:lnTo>
                <a:lnTo>
                  <a:pt x="217" y="447"/>
                </a:lnTo>
                <a:lnTo>
                  <a:pt x="210" y="447"/>
                </a:lnTo>
                <a:lnTo>
                  <a:pt x="210" y="245"/>
                </a:lnTo>
                <a:lnTo>
                  <a:pt x="206" y="245"/>
                </a:lnTo>
                <a:lnTo>
                  <a:pt x="206" y="188"/>
                </a:lnTo>
                <a:lnTo>
                  <a:pt x="202" y="188"/>
                </a:lnTo>
                <a:lnTo>
                  <a:pt x="202" y="133"/>
                </a:lnTo>
                <a:lnTo>
                  <a:pt x="192" y="133"/>
                </a:lnTo>
                <a:lnTo>
                  <a:pt x="192" y="94"/>
                </a:lnTo>
                <a:lnTo>
                  <a:pt x="168" y="94"/>
                </a:lnTo>
                <a:lnTo>
                  <a:pt x="168" y="78"/>
                </a:lnTo>
                <a:lnTo>
                  <a:pt x="145" y="78"/>
                </a:lnTo>
                <a:lnTo>
                  <a:pt x="145" y="37"/>
                </a:lnTo>
                <a:lnTo>
                  <a:pt x="119" y="37"/>
                </a:lnTo>
                <a:lnTo>
                  <a:pt x="119" y="21"/>
                </a:lnTo>
                <a:lnTo>
                  <a:pt x="90" y="21"/>
                </a:lnTo>
                <a:lnTo>
                  <a:pt x="9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12" name="TextBox 611">
            <a:extLst>
              <a:ext uri="{FF2B5EF4-FFF2-40B4-BE49-F238E27FC236}">
                <a16:creationId xmlns:a16="http://schemas.microsoft.com/office/drawing/2014/main" id="{E52B6B51-D0E9-444B-AB42-82169BC2464F}"/>
              </a:ext>
            </a:extLst>
          </p:cNvPr>
          <p:cNvSpPr txBox="1"/>
          <p:nvPr/>
        </p:nvSpPr>
        <p:spPr>
          <a:xfrm>
            <a:off x="1382599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3" name="TextBox 612">
            <a:extLst>
              <a:ext uri="{FF2B5EF4-FFF2-40B4-BE49-F238E27FC236}">
                <a16:creationId xmlns:a16="http://schemas.microsoft.com/office/drawing/2014/main" id="{02C3426F-6500-4DFE-B265-A2C21AB42183}"/>
              </a:ext>
            </a:extLst>
          </p:cNvPr>
          <p:cNvSpPr txBox="1"/>
          <p:nvPr/>
        </p:nvSpPr>
        <p:spPr>
          <a:xfrm>
            <a:off x="1775361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2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4" name="TextBox 613">
            <a:extLst>
              <a:ext uri="{FF2B5EF4-FFF2-40B4-BE49-F238E27FC236}">
                <a16:creationId xmlns:a16="http://schemas.microsoft.com/office/drawing/2014/main" id="{ECF3C95D-DEEB-4978-9A5C-EF51569A92BB}"/>
              </a:ext>
            </a:extLst>
          </p:cNvPr>
          <p:cNvSpPr txBox="1"/>
          <p:nvPr/>
        </p:nvSpPr>
        <p:spPr>
          <a:xfrm>
            <a:off x="1980997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3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5" name="TextBox 614">
            <a:extLst>
              <a:ext uri="{FF2B5EF4-FFF2-40B4-BE49-F238E27FC236}">
                <a16:creationId xmlns:a16="http://schemas.microsoft.com/office/drawing/2014/main" id="{F99693D7-4D68-4371-9986-61A0F5200C7F}"/>
              </a:ext>
            </a:extLst>
          </p:cNvPr>
          <p:cNvSpPr txBox="1"/>
          <p:nvPr/>
        </p:nvSpPr>
        <p:spPr>
          <a:xfrm>
            <a:off x="2156290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4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6" name="TextBox 615">
            <a:extLst>
              <a:ext uri="{FF2B5EF4-FFF2-40B4-BE49-F238E27FC236}">
                <a16:creationId xmlns:a16="http://schemas.microsoft.com/office/drawing/2014/main" id="{5C1842A7-2DC8-42DE-A30B-5C989D9C4C34}"/>
              </a:ext>
            </a:extLst>
          </p:cNvPr>
          <p:cNvSpPr txBox="1"/>
          <p:nvPr/>
        </p:nvSpPr>
        <p:spPr>
          <a:xfrm>
            <a:off x="2351811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5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7" name="TextBox 616">
            <a:extLst>
              <a:ext uri="{FF2B5EF4-FFF2-40B4-BE49-F238E27FC236}">
                <a16:creationId xmlns:a16="http://schemas.microsoft.com/office/drawing/2014/main" id="{A3FB66ED-DF01-48B2-B66E-EB65CBF8B603}"/>
              </a:ext>
            </a:extLst>
          </p:cNvPr>
          <p:cNvSpPr txBox="1"/>
          <p:nvPr/>
        </p:nvSpPr>
        <p:spPr>
          <a:xfrm>
            <a:off x="2557447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6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8" name="TextBox 617">
            <a:extLst>
              <a:ext uri="{FF2B5EF4-FFF2-40B4-BE49-F238E27FC236}">
                <a16:creationId xmlns:a16="http://schemas.microsoft.com/office/drawing/2014/main" id="{8EB5A19B-BB6E-4752-BEC2-DFE0E392CFD1}"/>
              </a:ext>
            </a:extLst>
          </p:cNvPr>
          <p:cNvSpPr txBox="1"/>
          <p:nvPr/>
        </p:nvSpPr>
        <p:spPr>
          <a:xfrm>
            <a:off x="2747911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7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19" name="TextBox 618">
            <a:extLst>
              <a:ext uri="{FF2B5EF4-FFF2-40B4-BE49-F238E27FC236}">
                <a16:creationId xmlns:a16="http://schemas.microsoft.com/office/drawing/2014/main" id="{9AAF9BE0-A1CE-46E2-97E0-274754C0BD59}"/>
              </a:ext>
            </a:extLst>
          </p:cNvPr>
          <p:cNvSpPr txBox="1"/>
          <p:nvPr/>
        </p:nvSpPr>
        <p:spPr>
          <a:xfrm>
            <a:off x="2943433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8</a:t>
            </a:r>
            <a:endParaRPr kumimoji="0" lang="en-GB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0" name="TextBox 619">
            <a:extLst>
              <a:ext uri="{FF2B5EF4-FFF2-40B4-BE49-F238E27FC236}">
                <a16:creationId xmlns:a16="http://schemas.microsoft.com/office/drawing/2014/main" id="{84696F5C-BE37-41C4-BB42-1EE13630CFBF}"/>
              </a:ext>
            </a:extLst>
          </p:cNvPr>
          <p:cNvSpPr txBox="1"/>
          <p:nvPr/>
        </p:nvSpPr>
        <p:spPr>
          <a:xfrm>
            <a:off x="3138954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9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1" name="TextBox 620">
            <a:extLst>
              <a:ext uri="{FF2B5EF4-FFF2-40B4-BE49-F238E27FC236}">
                <a16:creationId xmlns:a16="http://schemas.microsoft.com/office/drawing/2014/main" id="{2E8FE045-6B20-4B29-B5B2-68889402C2F9}"/>
              </a:ext>
            </a:extLst>
          </p:cNvPr>
          <p:cNvSpPr txBox="1"/>
          <p:nvPr/>
        </p:nvSpPr>
        <p:spPr>
          <a:xfrm>
            <a:off x="3334471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10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2" name="TextBox 621">
            <a:extLst>
              <a:ext uri="{FF2B5EF4-FFF2-40B4-BE49-F238E27FC236}">
                <a16:creationId xmlns:a16="http://schemas.microsoft.com/office/drawing/2014/main" id="{9027440A-3539-464A-A8CA-7093A5A25FA7}"/>
              </a:ext>
            </a:extLst>
          </p:cNvPr>
          <p:cNvSpPr txBox="1"/>
          <p:nvPr/>
        </p:nvSpPr>
        <p:spPr>
          <a:xfrm>
            <a:off x="3529996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11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3" name="TextBox 622">
            <a:extLst>
              <a:ext uri="{FF2B5EF4-FFF2-40B4-BE49-F238E27FC236}">
                <a16:creationId xmlns:a16="http://schemas.microsoft.com/office/drawing/2014/main" id="{B273FB10-4B23-499F-A2AA-936F41848974}"/>
              </a:ext>
            </a:extLst>
          </p:cNvPr>
          <p:cNvSpPr txBox="1"/>
          <p:nvPr/>
        </p:nvSpPr>
        <p:spPr>
          <a:xfrm>
            <a:off x="3730568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12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4" name="TextBox 623">
            <a:extLst>
              <a:ext uri="{FF2B5EF4-FFF2-40B4-BE49-F238E27FC236}">
                <a16:creationId xmlns:a16="http://schemas.microsoft.com/office/drawing/2014/main" id="{1FFCC1D7-5916-4E7A-B4BC-0D975285EB23}"/>
              </a:ext>
            </a:extLst>
          </p:cNvPr>
          <p:cNvSpPr txBox="1"/>
          <p:nvPr/>
        </p:nvSpPr>
        <p:spPr>
          <a:xfrm>
            <a:off x="3926092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13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5" name="TextBox 624">
            <a:extLst>
              <a:ext uri="{FF2B5EF4-FFF2-40B4-BE49-F238E27FC236}">
                <a16:creationId xmlns:a16="http://schemas.microsoft.com/office/drawing/2014/main" id="{79D27B10-1242-4A6D-9111-A223B43C8BF3}"/>
              </a:ext>
            </a:extLst>
          </p:cNvPr>
          <p:cNvSpPr txBox="1"/>
          <p:nvPr/>
        </p:nvSpPr>
        <p:spPr>
          <a:xfrm>
            <a:off x="4121610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14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6" name="TextBox 625">
            <a:extLst>
              <a:ext uri="{FF2B5EF4-FFF2-40B4-BE49-F238E27FC236}">
                <a16:creationId xmlns:a16="http://schemas.microsoft.com/office/drawing/2014/main" id="{224B7350-A4FF-4CDA-AEE0-A33A8EC49B16}"/>
              </a:ext>
            </a:extLst>
          </p:cNvPr>
          <p:cNvSpPr txBox="1"/>
          <p:nvPr/>
        </p:nvSpPr>
        <p:spPr>
          <a:xfrm>
            <a:off x="4327246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15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7" name="TextBox 626">
            <a:extLst>
              <a:ext uri="{FF2B5EF4-FFF2-40B4-BE49-F238E27FC236}">
                <a16:creationId xmlns:a16="http://schemas.microsoft.com/office/drawing/2014/main" id="{FEAF8D7D-A803-49C8-A3E7-1055D909E0FC}"/>
              </a:ext>
            </a:extLst>
          </p:cNvPr>
          <p:cNvSpPr txBox="1"/>
          <p:nvPr/>
        </p:nvSpPr>
        <p:spPr>
          <a:xfrm>
            <a:off x="4512652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16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8" name="TextBox 627">
            <a:extLst>
              <a:ext uri="{FF2B5EF4-FFF2-40B4-BE49-F238E27FC236}">
                <a16:creationId xmlns:a16="http://schemas.microsoft.com/office/drawing/2014/main" id="{0C43FC9D-7878-4AEE-902E-9C97354F1353}"/>
              </a:ext>
            </a:extLst>
          </p:cNvPr>
          <p:cNvSpPr txBox="1"/>
          <p:nvPr/>
        </p:nvSpPr>
        <p:spPr>
          <a:xfrm>
            <a:off x="4708174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17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29" name="TextBox 628">
            <a:extLst>
              <a:ext uri="{FF2B5EF4-FFF2-40B4-BE49-F238E27FC236}">
                <a16:creationId xmlns:a16="http://schemas.microsoft.com/office/drawing/2014/main" id="{938C345B-054E-4108-8599-0C5BC2F7F061}"/>
              </a:ext>
            </a:extLst>
          </p:cNvPr>
          <p:cNvSpPr txBox="1"/>
          <p:nvPr/>
        </p:nvSpPr>
        <p:spPr>
          <a:xfrm>
            <a:off x="4908752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18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0" name="TextBox 629">
            <a:extLst>
              <a:ext uri="{FF2B5EF4-FFF2-40B4-BE49-F238E27FC236}">
                <a16:creationId xmlns:a16="http://schemas.microsoft.com/office/drawing/2014/main" id="{0A7DA3D2-B6BE-4C38-8F25-96005763DE82}"/>
              </a:ext>
            </a:extLst>
          </p:cNvPr>
          <p:cNvSpPr txBox="1"/>
          <p:nvPr/>
        </p:nvSpPr>
        <p:spPr>
          <a:xfrm>
            <a:off x="5099217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19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1" name="TextBox 630">
            <a:extLst>
              <a:ext uri="{FF2B5EF4-FFF2-40B4-BE49-F238E27FC236}">
                <a16:creationId xmlns:a16="http://schemas.microsoft.com/office/drawing/2014/main" id="{192090D7-76E9-4193-90B4-D40042CA69C5}"/>
              </a:ext>
            </a:extLst>
          </p:cNvPr>
          <p:cNvSpPr txBox="1"/>
          <p:nvPr/>
        </p:nvSpPr>
        <p:spPr>
          <a:xfrm>
            <a:off x="5299795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20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2" name="TextBox 631">
            <a:extLst>
              <a:ext uri="{FF2B5EF4-FFF2-40B4-BE49-F238E27FC236}">
                <a16:creationId xmlns:a16="http://schemas.microsoft.com/office/drawing/2014/main" id="{FBA1A6A9-C21B-4C70-9918-D4BBF88C2328}"/>
              </a:ext>
            </a:extLst>
          </p:cNvPr>
          <p:cNvSpPr txBox="1"/>
          <p:nvPr/>
        </p:nvSpPr>
        <p:spPr>
          <a:xfrm>
            <a:off x="5495312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21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3" name="TextBox 632">
            <a:extLst>
              <a:ext uri="{FF2B5EF4-FFF2-40B4-BE49-F238E27FC236}">
                <a16:creationId xmlns:a16="http://schemas.microsoft.com/office/drawing/2014/main" id="{16A0EF70-C349-4771-90FE-E97C6B543897}"/>
              </a:ext>
            </a:extLst>
          </p:cNvPr>
          <p:cNvSpPr txBox="1"/>
          <p:nvPr/>
        </p:nvSpPr>
        <p:spPr>
          <a:xfrm>
            <a:off x="1578120" y="495299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4" name="TextBox 633">
            <a:extLst>
              <a:ext uri="{FF2B5EF4-FFF2-40B4-BE49-F238E27FC236}">
                <a16:creationId xmlns:a16="http://schemas.microsoft.com/office/drawing/2014/main" id="{7155B211-3FA1-45E4-8EAF-8DC07728956E}"/>
              </a:ext>
            </a:extLst>
          </p:cNvPr>
          <p:cNvSpPr txBox="1"/>
          <p:nvPr/>
        </p:nvSpPr>
        <p:spPr>
          <a:xfrm>
            <a:off x="1084295" y="4755710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0.0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5" name="TextBox 634">
            <a:extLst>
              <a:ext uri="{FF2B5EF4-FFF2-40B4-BE49-F238E27FC236}">
                <a16:creationId xmlns:a16="http://schemas.microsoft.com/office/drawing/2014/main" id="{B81D56D6-9928-4CA2-867C-F8FD3D5AFD9C}"/>
              </a:ext>
            </a:extLst>
          </p:cNvPr>
          <p:cNvSpPr txBox="1"/>
          <p:nvPr/>
        </p:nvSpPr>
        <p:spPr>
          <a:xfrm>
            <a:off x="1084295" y="4480417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0.1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6" name="TextBox 635">
            <a:extLst>
              <a:ext uri="{FF2B5EF4-FFF2-40B4-BE49-F238E27FC236}">
                <a16:creationId xmlns:a16="http://schemas.microsoft.com/office/drawing/2014/main" id="{D4505791-7FE0-4C10-BC45-8949C10A9903}"/>
              </a:ext>
            </a:extLst>
          </p:cNvPr>
          <p:cNvSpPr txBox="1"/>
          <p:nvPr/>
        </p:nvSpPr>
        <p:spPr>
          <a:xfrm>
            <a:off x="1084295" y="2828637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0.7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7" name="TextBox 636">
            <a:extLst>
              <a:ext uri="{FF2B5EF4-FFF2-40B4-BE49-F238E27FC236}">
                <a16:creationId xmlns:a16="http://schemas.microsoft.com/office/drawing/2014/main" id="{C5FCB5CB-49AA-4362-903F-C23BC6712A69}"/>
              </a:ext>
            </a:extLst>
          </p:cNvPr>
          <p:cNvSpPr txBox="1"/>
          <p:nvPr/>
        </p:nvSpPr>
        <p:spPr>
          <a:xfrm>
            <a:off x="1084295" y="3103933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0.6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8" name="TextBox 637">
            <a:extLst>
              <a:ext uri="{FF2B5EF4-FFF2-40B4-BE49-F238E27FC236}">
                <a16:creationId xmlns:a16="http://schemas.microsoft.com/office/drawing/2014/main" id="{0DE583E4-A603-4BD3-8B2D-F3F28447F28D}"/>
              </a:ext>
            </a:extLst>
          </p:cNvPr>
          <p:cNvSpPr txBox="1"/>
          <p:nvPr/>
        </p:nvSpPr>
        <p:spPr>
          <a:xfrm>
            <a:off x="1084295" y="3379231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0.5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39" name="TextBox 638">
            <a:extLst>
              <a:ext uri="{FF2B5EF4-FFF2-40B4-BE49-F238E27FC236}">
                <a16:creationId xmlns:a16="http://schemas.microsoft.com/office/drawing/2014/main" id="{D7D35314-CDF0-4EA9-AA18-28920E693AFD}"/>
              </a:ext>
            </a:extLst>
          </p:cNvPr>
          <p:cNvSpPr txBox="1"/>
          <p:nvPr/>
        </p:nvSpPr>
        <p:spPr>
          <a:xfrm>
            <a:off x="1084295" y="3654527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0.4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0" name="TextBox 639">
            <a:extLst>
              <a:ext uri="{FF2B5EF4-FFF2-40B4-BE49-F238E27FC236}">
                <a16:creationId xmlns:a16="http://schemas.microsoft.com/office/drawing/2014/main" id="{5198E9C2-57F8-4D63-A869-54B9DD0CA006}"/>
              </a:ext>
            </a:extLst>
          </p:cNvPr>
          <p:cNvSpPr txBox="1"/>
          <p:nvPr/>
        </p:nvSpPr>
        <p:spPr>
          <a:xfrm>
            <a:off x="1084295" y="3929823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0.3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1" name="TextBox 640">
            <a:extLst>
              <a:ext uri="{FF2B5EF4-FFF2-40B4-BE49-F238E27FC236}">
                <a16:creationId xmlns:a16="http://schemas.microsoft.com/office/drawing/2014/main" id="{DBCBD0C8-F2D7-43C9-B295-71A326A181B1}"/>
              </a:ext>
            </a:extLst>
          </p:cNvPr>
          <p:cNvSpPr txBox="1"/>
          <p:nvPr/>
        </p:nvSpPr>
        <p:spPr>
          <a:xfrm>
            <a:off x="1084295" y="4205121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0.2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2" name="TextBox 641">
            <a:extLst>
              <a:ext uri="{FF2B5EF4-FFF2-40B4-BE49-F238E27FC236}">
                <a16:creationId xmlns:a16="http://schemas.microsoft.com/office/drawing/2014/main" id="{333B5069-BD4C-4544-B10B-DB1C32AF7B89}"/>
              </a:ext>
            </a:extLst>
          </p:cNvPr>
          <p:cNvSpPr txBox="1"/>
          <p:nvPr/>
        </p:nvSpPr>
        <p:spPr>
          <a:xfrm>
            <a:off x="1084295" y="2002748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1.0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3" name="TextBox 642">
            <a:extLst>
              <a:ext uri="{FF2B5EF4-FFF2-40B4-BE49-F238E27FC236}">
                <a16:creationId xmlns:a16="http://schemas.microsoft.com/office/drawing/2014/main" id="{CCEE6B4E-7B87-495A-B82E-FC8FAD2C8C5C}"/>
              </a:ext>
            </a:extLst>
          </p:cNvPr>
          <p:cNvSpPr txBox="1"/>
          <p:nvPr/>
        </p:nvSpPr>
        <p:spPr>
          <a:xfrm>
            <a:off x="1089221" y="2278044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0.9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4" name="TextBox 643">
            <a:extLst>
              <a:ext uri="{FF2B5EF4-FFF2-40B4-BE49-F238E27FC236}">
                <a16:creationId xmlns:a16="http://schemas.microsoft.com/office/drawing/2014/main" id="{67200C84-5840-4A15-9A6C-B897FB418C9B}"/>
              </a:ext>
            </a:extLst>
          </p:cNvPr>
          <p:cNvSpPr txBox="1"/>
          <p:nvPr/>
        </p:nvSpPr>
        <p:spPr>
          <a:xfrm>
            <a:off x="1084295" y="2553341"/>
            <a:ext cx="298386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0.8</a:t>
            </a: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5" name="TextBox 644">
            <a:extLst>
              <a:ext uri="{FF2B5EF4-FFF2-40B4-BE49-F238E27FC236}">
                <a16:creationId xmlns:a16="http://schemas.microsoft.com/office/drawing/2014/main" id="{3F4C5962-A299-4866-8A9B-411832C8FD7F}"/>
              </a:ext>
            </a:extLst>
          </p:cNvPr>
          <p:cNvSpPr txBox="1"/>
          <p:nvPr/>
        </p:nvSpPr>
        <p:spPr>
          <a:xfrm>
            <a:off x="1536012" y="5230323"/>
            <a:ext cx="4111690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Time from </a:t>
            </a:r>
            <a:r>
              <a:rPr kumimoji="0" lang="en-US" sz="12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randomisation</a:t>
            </a: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 (months)</a:t>
            </a:r>
            <a:endParaRPr kumimoji="0" lang="en-GB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646" name="TextBox 645">
            <a:extLst>
              <a:ext uri="{FF2B5EF4-FFF2-40B4-BE49-F238E27FC236}">
                <a16:creationId xmlns:a16="http://schemas.microsoft.com/office/drawing/2014/main" id="{001F5FE4-60EE-4176-83CB-F9966C7FB096}"/>
              </a:ext>
            </a:extLst>
          </p:cNvPr>
          <p:cNvSpPr txBox="1"/>
          <p:nvPr/>
        </p:nvSpPr>
        <p:spPr>
          <a:xfrm rot="16200000">
            <a:off x="-401686" y="3348483"/>
            <a:ext cx="2760783" cy="24251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Arial" panose="020B0604020202020204" pitchFamily="34" charset="0"/>
              </a:rPr>
              <a:t>Probability of rPFS</a:t>
            </a:r>
            <a:endParaRPr kumimoji="0" lang="en-GB" sz="1400" b="1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grpSp>
        <p:nvGrpSpPr>
          <p:cNvPr id="647" name="Group 646">
            <a:extLst>
              <a:ext uri="{FF2B5EF4-FFF2-40B4-BE49-F238E27FC236}">
                <a16:creationId xmlns:a16="http://schemas.microsoft.com/office/drawing/2014/main" id="{B7BA643F-3919-49A9-9A07-D2D66BEFE297}"/>
              </a:ext>
            </a:extLst>
          </p:cNvPr>
          <p:cNvGrpSpPr/>
          <p:nvPr/>
        </p:nvGrpSpPr>
        <p:grpSpPr>
          <a:xfrm>
            <a:off x="229393" y="5333575"/>
            <a:ext cx="5564303" cy="548002"/>
            <a:chOff x="1276903" y="4162827"/>
            <a:chExt cx="5527697" cy="483697"/>
          </a:xfrm>
        </p:grpSpPr>
        <p:grpSp>
          <p:nvGrpSpPr>
            <p:cNvPr id="650" name="Group 649">
              <a:extLst>
                <a:ext uri="{FF2B5EF4-FFF2-40B4-BE49-F238E27FC236}">
                  <a16:creationId xmlns:a16="http://schemas.microsoft.com/office/drawing/2014/main" id="{37C122C9-AC38-4EAC-8FB9-468EE15B2FE4}"/>
                </a:ext>
              </a:extLst>
            </p:cNvPr>
            <p:cNvGrpSpPr/>
            <p:nvPr/>
          </p:nvGrpSpPr>
          <p:grpSpPr>
            <a:xfrm>
              <a:off x="1276908" y="4162827"/>
              <a:ext cx="5527691" cy="313078"/>
              <a:chOff x="1276908" y="4152701"/>
              <a:chExt cx="5527691" cy="313078"/>
            </a:xfrm>
          </p:grpSpPr>
          <p:sp>
            <p:nvSpPr>
              <p:cNvPr id="675" name="TextBox 674">
                <a:extLst>
                  <a:ext uri="{FF2B5EF4-FFF2-40B4-BE49-F238E27FC236}">
                    <a16:creationId xmlns:a16="http://schemas.microsoft.com/office/drawing/2014/main" id="{22891351-48B9-4F44-8AC9-E511A2C6A5E5}"/>
                  </a:ext>
                </a:extLst>
              </p:cNvPr>
              <p:cNvSpPr txBox="1"/>
              <p:nvPr/>
            </p:nvSpPr>
            <p:spPr>
              <a:xfrm>
                <a:off x="242252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162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6" name="TextBox 675">
                <a:extLst>
                  <a:ext uri="{FF2B5EF4-FFF2-40B4-BE49-F238E27FC236}">
                    <a16:creationId xmlns:a16="http://schemas.microsoft.com/office/drawing/2014/main" id="{56CB06B6-A297-4B4B-8997-53E86C82A021}"/>
                  </a:ext>
                </a:extLst>
              </p:cNvPr>
              <p:cNvSpPr txBox="1"/>
              <p:nvPr/>
            </p:nvSpPr>
            <p:spPr>
              <a:xfrm>
                <a:off x="2812701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126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7" name="TextBox 676">
                <a:extLst>
                  <a:ext uri="{FF2B5EF4-FFF2-40B4-BE49-F238E27FC236}">
                    <a16:creationId xmlns:a16="http://schemas.microsoft.com/office/drawing/2014/main" id="{C8C925E5-3660-4F15-91CE-592E5233DAE5}"/>
                  </a:ext>
                </a:extLst>
              </p:cNvPr>
              <p:cNvSpPr txBox="1"/>
              <p:nvPr/>
            </p:nvSpPr>
            <p:spPr>
              <a:xfrm>
                <a:off x="3016984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116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8" name="TextBox 677">
                <a:extLst>
                  <a:ext uri="{FF2B5EF4-FFF2-40B4-BE49-F238E27FC236}">
                    <a16:creationId xmlns:a16="http://schemas.microsoft.com/office/drawing/2014/main" id="{F9C9F01C-7A2C-460D-9F2B-6916ECC58062}"/>
                  </a:ext>
                </a:extLst>
              </p:cNvPr>
              <p:cNvSpPr txBox="1"/>
              <p:nvPr/>
            </p:nvSpPr>
            <p:spPr>
              <a:xfrm>
                <a:off x="3191124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102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9" name="TextBox 678">
                <a:extLst>
                  <a:ext uri="{FF2B5EF4-FFF2-40B4-BE49-F238E27FC236}">
                    <a16:creationId xmlns:a16="http://schemas.microsoft.com/office/drawing/2014/main" id="{F25C27C2-B600-4964-AA32-5679E3391C59}"/>
                  </a:ext>
                </a:extLst>
              </p:cNvPr>
              <p:cNvSpPr txBox="1"/>
              <p:nvPr/>
            </p:nvSpPr>
            <p:spPr>
              <a:xfrm>
                <a:off x="3385358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101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0" name="TextBox 679">
                <a:extLst>
                  <a:ext uri="{FF2B5EF4-FFF2-40B4-BE49-F238E27FC236}">
                    <a16:creationId xmlns:a16="http://schemas.microsoft.com/office/drawing/2014/main" id="{F7E6226F-BEBA-46EF-8A71-887A7C37944D}"/>
                  </a:ext>
                </a:extLst>
              </p:cNvPr>
              <p:cNvSpPr txBox="1"/>
              <p:nvPr/>
            </p:nvSpPr>
            <p:spPr>
              <a:xfrm>
                <a:off x="3589639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82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1" name="TextBox 680">
                <a:extLst>
                  <a:ext uri="{FF2B5EF4-FFF2-40B4-BE49-F238E27FC236}">
                    <a16:creationId xmlns:a16="http://schemas.microsoft.com/office/drawing/2014/main" id="{B9738848-F12A-4309-9180-20C32B70C128}"/>
                  </a:ext>
                </a:extLst>
              </p:cNvPr>
              <p:cNvSpPr txBox="1"/>
              <p:nvPr/>
            </p:nvSpPr>
            <p:spPr>
              <a:xfrm>
                <a:off x="377885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77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2" name="TextBox 681">
                <a:extLst>
                  <a:ext uri="{FF2B5EF4-FFF2-40B4-BE49-F238E27FC236}">
                    <a16:creationId xmlns:a16="http://schemas.microsoft.com/office/drawing/2014/main" id="{CA95BE57-8AD3-464B-82D5-E2E6865D6705}"/>
                  </a:ext>
                </a:extLst>
              </p:cNvPr>
              <p:cNvSpPr txBox="1"/>
              <p:nvPr/>
            </p:nvSpPr>
            <p:spPr>
              <a:xfrm>
                <a:off x="3973086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56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3" name="TextBox 682">
                <a:extLst>
                  <a:ext uri="{FF2B5EF4-FFF2-40B4-BE49-F238E27FC236}">
                    <a16:creationId xmlns:a16="http://schemas.microsoft.com/office/drawing/2014/main" id="{64F2D32F-5324-4336-86B9-020D0A53EC04}"/>
                  </a:ext>
                </a:extLst>
              </p:cNvPr>
              <p:cNvSpPr txBox="1"/>
              <p:nvPr/>
            </p:nvSpPr>
            <p:spPr>
              <a:xfrm>
                <a:off x="416732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53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4" name="TextBox 683">
                <a:extLst>
                  <a:ext uri="{FF2B5EF4-FFF2-40B4-BE49-F238E27FC236}">
                    <a16:creationId xmlns:a16="http://schemas.microsoft.com/office/drawing/2014/main" id="{A5D83B21-AA2E-4F88-BE55-4659BF35FCE3}"/>
                  </a:ext>
                </a:extLst>
              </p:cNvPr>
              <p:cNvSpPr txBox="1"/>
              <p:nvPr/>
            </p:nvSpPr>
            <p:spPr>
              <a:xfrm>
                <a:off x="436155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42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5" name="TextBox 684">
                <a:extLst>
                  <a:ext uri="{FF2B5EF4-FFF2-40B4-BE49-F238E27FC236}">
                    <a16:creationId xmlns:a16="http://schemas.microsoft.com/office/drawing/2014/main" id="{6CFC1353-60C9-40F3-952B-A2189B6BF0B4}"/>
                  </a:ext>
                </a:extLst>
              </p:cNvPr>
              <p:cNvSpPr txBox="1"/>
              <p:nvPr/>
            </p:nvSpPr>
            <p:spPr>
              <a:xfrm>
                <a:off x="4555791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37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6" name="TextBox 685">
                <a:extLst>
                  <a:ext uri="{FF2B5EF4-FFF2-40B4-BE49-F238E27FC236}">
                    <a16:creationId xmlns:a16="http://schemas.microsoft.com/office/drawing/2014/main" id="{D8C2552C-E7AE-4DBC-B471-770B703E3610}"/>
                  </a:ext>
                </a:extLst>
              </p:cNvPr>
              <p:cNvSpPr txBox="1"/>
              <p:nvPr/>
            </p:nvSpPr>
            <p:spPr>
              <a:xfrm>
                <a:off x="4755043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26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7" name="TextBox 686">
                <a:extLst>
                  <a:ext uri="{FF2B5EF4-FFF2-40B4-BE49-F238E27FC236}">
                    <a16:creationId xmlns:a16="http://schemas.microsoft.com/office/drawing/2014/main" id="{067DFDF8-C585-4078-B565-CCF6190EB9AC}"/>
                  </a:ext>
                </a:extLst>
              </p:cNvPr>
              <p:cNvSpPr txBox="1"/>
              <p:nvPr/>
            </p:nvSpPr>
            <p:spPr>
              <a:xfrm>
                <a:off x="494928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24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8" name="TextBox 687">
                <a:extLst>
                  <a:ext uri="{FF2B5EF4-FFF2-40B4-BE49-F238E27FC236}">
                    <a16:creationId xmlns:a16="http://schemas.microsoft.com/office/drawing/2014/main" id="{FB4D94C7-A335-416E-909C-EECC6C7BB361}"/>
                  </a:ext>
                </a:extLst>
              </p:cNvPr>
              <p:cNvSpPr txBox="1"/>
              <p:nvPr/>
            </p:nvSpPr>
            <p:spPr>
              <a:xfrm>
                <a:off x="5143515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18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89" name="TextBox 688">
                <a:extLst>
                  <a:ext uri="{FF2B5EF4-FFF2-40B4-BE49-F238E27FC236}">
                    <a16:creationId xmlns:a16="http://schemas.microsoft.com/office/drawing/2014/main" id="{6B5F3317-B7C0-4A36-A477-251C5A86239F}"/>
                  </a:ext>
                </a:extLst>
              </p:cNvPr>
              <p:cNvSpPr txBox="1"/>
              <p:nvPr/>
            </p:nvSpPr>
            <p:spPr>
              <a:xfrm>
                <a:off x="5347797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0" name="TextBox 689">
                <a:extLst>
                  <a:ext uri="{FF2B5EF4-FFF2-40B4-BE49-F238E27FC236}">
                    <a16:creationId xmlns:a16="http://schemas.microsoft.com/office/drawing/2014/main" id="{37E4FB20-B0CE-4F0C-A3BF-FAF5E664FB59}"/>
                  </a:ext>
                </a:extLst>
              </p:cNvPr>
              <p:cNvSpPr txBox="1"/>
              <p:nvPr/>
            </p:nvSpPr>
            <p:spPr>
              <a:xfrm>
                <a:off x="553198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1" name="TextBox 690">
                <a:extLst>
                  <a:ext uri="{FF2B5EF4-FFF2-40B4-BE49-F238E27FC236}">
                    <a16:creationId xmlns:a16="http://schemas.microsoft.com/office/drawing/2014/main" id="{B076BDAA-DBA6-4D51-81A5-3249BB34B5E4}"/>
                  </a:ext>
                </a:extLst>
              </p:cNvPr>
              <p:cNvSpPr txBox="1"/>
              <p:nvPr/>
            </p:nvSpPr>
            <p:spPr>
              <a:xfrm>
                <a:off x="5726219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3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2" name="TextBox 691">
                <a:extLst>
                  <a:ext uri="{FF2B5EF4-FFF2-40B4-BE49-F238E27FC236}">
                    <a16:creationId xmlns:a16="http://schemas.microsoft.com/office/drawing/2014/main" id="{4B323826-70C7-4D2E-8E09-2BB594A53C1C}"/>
                  </a:ext>
                </a:extLst>
              </p:cNvPr>
              <p:cNvSpPr txBox="1"/>
              <p:nvPr/>
            </p:nvSpPr>
            <p:spPr>
              <a:xfrm>
                <a:off x="5925477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3" name="TextBox 692">
                <a:extLst>
                  <a:ext uri="{FF2B5EF4-FFF2-40B4-BE49-F238E27FC236}">
                    <a16:creationId xmlns:a16="http://schemas.microsoft.com/office/drawing/2014/main" id="{BC729C93-5618-4B07-93D2-B70CC49BCF25}"/>
                  </a:ext>
                </a:extLst>
              </p:cNvPr>
              <p:cNvSpPr txBox="1"/>
              <p:nvPr/>
            </p:nvSpPr>
            <p:spPr>
              <a:xfrm>
                <a:off x="6114688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4" name="TextBox 693">
                <a:extLst>
                  <a:ext uri="{FF2B5EF4-FFF2-40B4-BE49-F238E27FC236}">
                    <a16:creationId xmlns:a16="http://schemas.microsoft.com/office/drawing/2014/main" id="{1BCEC387-C468-4319-B344-77202B5899AC}"/>
                  </a:ext>
                </a:extLst>
              </p:cNvPr>
              <p:cNvSpPr txBox="1"/>
              <p:nvPr/>
            </p:nvSpPr>
            <p:spPr>
              <a:xfrm>
                <a:off x="6313947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5" name="TextBox 694">
                <a:extLst>
                  <a:ext uri="{FF2B5EF4-FFF2-40B4-BE49-F238E27FC236}">
                    <a16:creationId xmlns:a16="http://schemas.microsoft.com/office/drawing/2014/main" id="{4DD1BDE1-EE58-43D4-82AF-1AF229C30E13}"/>
                  </a:ext>
                </a:extLst>
              </p:cNvPr>
              <p:cNvSpPr txBox="1"/>
              <p:nvPr/>
            </p:nvSpPr>
            <p:spPr>
              <a:xfrm>
                <a:off x="6508176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6" name="TextBox 695">
                <a:extLst>
                  <a:ext uri="{FF2B5EF4-FFF2-40B4-BE49-F238E27FC236}">
                    <a16:creationId xmlns:a16="http://schemas.microsoft.com/office/drawing/2014/main" id="{FFAB6306-7BB6-4F44-B4B4-11627AA23463}"/>
                  </a:ext>
                </a:extLst>
              </p:cNvPr>
              <p:cNvSpPr txBox="1"/>
              <p:nvPr/>
            </p:nvSpPr>
            <p:spPr>
              <a:xfrm>
                <a:off x="2616758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149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7" name="TextBox 696">
                <a:extLst>
                  <a:ext uri="{FF2B5EF4-FFF2-40B4-BE49-F238E27FC236}">
                    <a16:creationId xmlns:a16="http://schemas.microsoft.com/office/drawing/2014/main" id="{F356D3A1-1FAE-41AC-B90A-93ADB7A3C46C}"/>
                  </a:ext>
                </a:extLst>
              </p:cNvPr>
              <p:cNvSpPr txBox="1"/>
              <p:nvPr/>
            </p:nvSpPr>
            <p:spPr>
              <a:xfrm>
                <a:off x="1276908" y="4329948"/>
                <a:ext cx="1150590" cy="1358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50000"/>
                        <a:lumOff val="50000"/>
                      </a:schemeClr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Olaparib</a:t>
                </a: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98" name="TextBox 697">
                <a:extLst>
                  <a:ext uri="{FF2B5EF4-FFF2-40B4-BE49-F238E27FC236}">
                    <a16:creationId xmlns:a16="http://schemas.microsoft.com/office/drawing/2014/main" id="{E5CD28D9-B019-4323-8DB3-EB90AC4D67F7}"/>
                  </a:ext>
                </a:extLst>
              </p:cNvPr>
              <p:cNvSpPr txBox="1"/>
              <p:nvPr/>
            </p:nvSpPr>
            <p:spPr>
              <a:xfrm>
                <a:off x="1888587" y="4152701"/>
                <a:ext cx="594461" cy="135830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l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No. at risk</a:t>
                </a: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51" name="Group 650">
              <a:extLst>
                <a:ext uri="{FF2B5EF4-FFF2-40B4-BE49-F238E27FC236}">
                  <a16:creationId xmlns:a16="http://schemas.microsoft.com/office/drawing/2014/main" id="{DCA30946-532C-48C3-801F-C450E9428501}"/>
                </a:ext>
              </a:extLst>
            </p:cNvPr>
            <p:cNvGrpSpPr/>
            <p:nvPr/>
          </p:nvGrpSpPr>
          <p:grpSpPr>
            <a:xfrm>
              <a:off x="1276903" y="4510689"/>
              <a:ext cx="5527697" cy="135835"/>
              <a:chOff x="1276903" y="4329952"/>
              <a:chExt cx="5527697" cy="135835"/>
            </a:xfrm>
          </p:grpSpPr>
          <p:sp>
            <p:nvSpPr>
              <p:cNvPr id="652" name="TextBox 651">
                <a:extLst>
                  <a:ext uri="{FF2B5EF4-FFF2-40B4-BE49-F238E27FC236}">
                    <a16:creationId xmlns:a16="http://schemas.microsoft.com/office/drawing/2014/main" id="{2030DCAA-0CFC-48C9-9D81-59C16FCE56F6}"/>
                  </a:ext>
                </a:extLst>
              </p:cNvPr>
              <p:cNvSpPr txBox="1"/>
              <p:nvPr/>
            </p:nvSpPr>
            <p:spPr>
              <a:xfrm>
                <a:off x="242252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83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3" name="TextBox 652">
                <a:extLst>
                  <a:ext uri="{FF2B5EF4-FFF2-40B4-BE49-F238E27FC236}">
                    <a16:creationId xmlns:a16="http://schemas.microsoft.com/office/drawing/2014/main" id="{7672D50E-F4AD-4CDC-816F-92860550A227}"/>
                  </a:ext>
                </a:extLst>
              </p:cNvPr>
              <p:cNvSpPr txBox="1"/>
              <p:nvPr/>
            </p:nvSpPr>
            <p:spPr>
              <a:xfrm>
                <a:off x="2812701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47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4" name="TextBox 653">
                <a:extLst>
                  <a:ext uri="{FF2B5EF4-FFF2-40B4-BE49-F238E27FC236}">
                    <a16:creationId xmlns:a16="http://schemas.microsoft.com/office/drawing/2014/main" id="{3B95F32C-DA97-4932-9008-45101B7F92F4}"/>
                  </a:ext>
                </a:extLst>
              </p:cNvPr>
              <p:cNvSpPr txBox="1"/>
              <p:nvPr/>
            </p:nvSpPr>
            <p:spPr>
              <a:xfrm>
                <a:off x="301698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44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5" name="TextBox 654">
                <a:extLst>
                  <a:ext uri="{FF2B5EF4-FFF2-40B4-BE49-F238E27FC236}">
                    <a16:creationId xmlns:a16="http://schemas.microsoft.com/office/drawing/2014/main" id="{55FC86D1-55CF-4E0F-866E-B7FC712866C9}"/>
                  </a:ext>
                </a:extLst>
              </p:cNvPr>
              <p:cNvSpPr txBox="1"/>
              <p:nvPr/>
            </p:nvSpPr>
            <p:spPr>
              <a:xfrm>
                <a:off x="3191123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6" name="TextBox 655">
                <a:extLst>
                  <a:ext uri="{FF2B5EF4-FFF2-40B4-BE49-F238E27FC236}">
                    <a16:creationId xmlns:a16="http://schemas.microsoft.com/office/drawing/2014/main" id="{738BA889-4EC8-4D5D-86CD-9825CC4C3835}"/>
                  </a:ext>
                </a:extLst>
              </p:cNvPr>
              <p:cNvSpPr txBox="1"/>
              <p:nvPr/>
            </p:nvSpPr>
            <p:spPr>
              <a:xfrm>
                <a:off x="3385359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7" name="TextBox 656">
                <a:extLst>
                  <a:ext uri="{FF2B5EF4-FFF2-40B4-BE49-F238E27FC236}">
                    <a16:creationId xmlns:a16="http://schemas.microsoft.com/office/drawing/2014/main" id="{50ACA75E-DD38-498E-BE30-3D40A20E3E47}"/>
                  </a:ext>
                </a:extLst>
              </p:cNvPr>
              <p:cNvSpPr txBox="1"/>
              <p:nvPr/>
            </p:nvSpPr>
            <p:spPr>
              <a:xfrm>
                <a:off x="3589641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13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8" name="TextBox 657">
                <a:extLst>
                  <a:ext uri="{FF2B5EF4-FFF2-40B4-BE49-F238E27FC236}">
                    <a16:creationId xmlns:a16="http://schemas.microsoft.com/office/drawing/2014/main" id="{63114238-F019-4550-B851-99299F440350}"/>
                  </a:ext>
                </a:extLst>
              </p:cNvPr>
              <p:cNvSpPr txBox="1"/>
              <p:nvPr/>
            </p:nvSpPr>
            <p:spPr>
              <a:xfrm>
                <a:off x="377885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59" name="TextBox 658">
                <a:extLst>
                  <a:ext uri="{FF2B5EF4-FFF2-40B4-BE49-F238E27FC236}">
                    <a16:creationId xmlns:a16="http://schemas.microsoft.com/office/drawing/2014/main" id="{BB8ADE11-186A-4032-99DC-D5AFF3E7BEB3}"/>
                  </a:ext>
                </a:extLst>
              </p:cNvPr>
              <p:cNvSpPr txBox="1"/>
              <p:nvPr/>
            </p:nvSpPr>
            <p:spPr>
              <a:xfrm>
                <a:off x="3973086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7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0" name="TextBox 659">
                <a:extLst>
                  <a:ext uri="{FF2B5EF4-FFF2-40B4-BE49-F238E27FC236}">
                    <a16:creationId xmlns:a16="http://schemas.microsoft.com/office/drawing/2014/main" id="{E654868D-29B7-4AF4-AD17-31BDA04A034D}"/>
                  </a:ext>
                </a:extLst>
              </p:cNvPr>
              <p:cNvSpPr txBox="1"/>
              <p:nvPr/>
            </p:nvSpPr>
            <p:spPr>
              <a:xfrm>
                <a:off x="4167323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6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1" name="TextBox 660">
                <a:extLst>
                  <a:ext uri="{FF2B5EF4-FFF2-40B4-BE49-F238E27FC236}">
                    <a16:creationId xmlns:a16="http://schemas.microsoft.com/office/drawing/2014/main" id="{B5967A7C-1E29-43A8-9E28-CBB3D1C70D0D}"/>
                  </a:ext>
                </a:extLst>
              </p:cNvPr>
              <p:cNvSpPr txBox="1"/>
              <p:nvPr/>
            </p:nvSpPr>
            <p:spPr>
              <a:xfrm>
                <a:off x="4361553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3</a:t>
                </a:r>
                <a:endParaRPr kumimoji="0" lang="en-GB" sz="9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2" name="TextBox 661">
                <a:extLst>
                  <a:ext uri="{FF2B5EF4-FFF2-40B4-BE49-F238E27FC236}">
                    <a16:creationId xmlns:a16="http://schemas.microsoft.com/office/drawing/2014/main" id="{217A8B6B-8911-4076-B9A3-428500520983}"/>
                  </a:ext>
                </a:extLst>
              </p:cNvPr>
              <p:cNvSpPr txBox="1"/>
              <p:nvPr/>
            </p:nvSpPr>
            <p:spPr>
              <a:xfrm>
                <a:off x="455579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3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3" name="TextBox 662">
                <a:extLst>
                  <a:ext uri="{FF2B5EF4-FFF2-40B4-BE49-F238E27FC236}">
                    <a16:creationId xmlns:a16="http://schemas.microsoft.com/office/drawing/2014/main" id="{F7B893E8-AEF5-44A5-8EB6-80826E62B0D7}"/>
                  </a:ext>
                </a:extLst>
              </p:cNvPr>
              <p:cNvSpPr txBox="1"/>
              <p:nvPr/>
            </p:nvSpPr>
            <p:spPr>
              <a:xfrm>
                <a:off x="4755043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3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4" name="TextBox 663">
                <a:extLst>
                  <a:ext uri="{FF2B5EF4-FFF2-40B4-BE49-F238E27FC236}">
                    <a16:creationId xmlns:a16="http://schemas.microsoft.com/office/drawing/2014/main" id="{A3604DCE-E863-47D3-843C-04439624CF18}"/>
                  </a:ext>
                </a:extLst>
              </p:cNvPr>
              <p:cNvSpPr txBox="1"/>
              <p:nvPr/>
            </p:nvSpPr>
            <p:spPr>
              <a:xfrm>
                <a:off x="4949281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5" name="TextBox 664">
                <a:extLst>
                  <a:ext uri="{FF2B5EF4-FFF2-40B4-BE49-F238E27FC236}">
                    <a16:creationId xmlns:a16="http://schemas.microsoft.com/office/drawing/2014/main" id="{F15BE346-D718-45F7-BF23-003EC5969B3B}"/>
                  </a:ext>
                </a:extLst>
              </p:cNvPr>
              <p:cNvSpPr txBox="1"/>
              <p:nvPr/>
            </p:nvSpPr>
            <p:spPr>
              <a:xfrm>
                <a:off x="5143515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2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6" name="TextBox 665">
                <a:extLst>
                  <a:ext uri="{FF2B5EF4-FFF2-40B4-BE49-F238E27FC236}">
                    <a16:creationId xmlns:a16="http://schemas.microsoft.com/office/drawing/2014/main" id="{BE2EFE8F-A038-4E6B-97B0-64EEA67EFA57}"/>
                  </a:ext>
                </a:extLst>
              </p:cNvPr>
              <p:cNvSpPr txBox="1"/>
              <p:nvPr/>
            </p:nvSpPr>
            <p:spPr>
              <a:xfrm>
                <a:off x="5347795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7" name="TextBox 666">
                <a:extLst>
                  <a:ext uri="{FF2B5EF4-FFF2-40B4-BE49-F238E27FC236}">
                    <a16:creationId xmlns:a16="http://schemas.microsoft.com/office/drawing/2014/main" id="{1A4CEE0D-B766-4414-9C28-00A8A1CA7170}"/>
                  </a:ext>
                </a:extLst>
              </p:cNvPr>
              <p:cNvSpPr txBox="1"/>
              <p:nvPr/>
            </p:nvSpPr>
            <p:spPr>
              <a:xfrm>
                <a:off x="5531982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8" name="TextBox 667">
                <a:extLst>
                  <a:ext uri="{FF2B5EF4-FFF2-40B4-BE49-F238E27FC236}">
                    <a16:creationId xmlns:a16="http://schemas.microsoft.com/office/drawing/2014/main" id="{394C1138-91A6-40E8-A558-AD09C7B76860}"/>
                  </a:ext>
                </a:extLst>
              </p:cNvPr>
              <p:cNvSpPr txBox="1"/>
              <p:nvPr/>
            </p:nvSpPr>
            <p:spPr>
              <a:xfrm>
                <a:off x="5726217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69" name="TextBox 668">
                <a:extLst>
                  <a:ext uri="{FF2B5EF4-FFF2-40B4-BE49-F238E27FC236}">
                    <a16:creationId xmlns:a16="http://schemas.microsoft.com/office/drawing/2014/main" id="{633363EC-7404-40AD-BAC1-D595A7B7DF65}"/>
                  </a:ext>
                </a:extLst>
              </p:cNvPr>
              <p:cNvSpPr txBox="1"/>
              <p:nvPr/>
            </p:nvSpPr>
            <p:spPr>
              <a:xfrm>
                <a:off x="5925477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1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0" name="TextBox 669">
                <a:extLst>
                  <a:ext uri="{FF2B5EF4-FFF2-40B4-BE49-F238E27FC236}">
                    <a16:creationId xmlns:a16="http://schemas.microsoft.com/office/drawing/2014/main" id="{CE24A039-D6DF-4AC4-8EA6-57B861FC519F}"/>
                  </a:ext>
                </a:extLst>
              </p:cNvPr>
              <p:cNvSpPr txBox="1"/>
              <p:nvPr/>
            </p:nvSpPr>
            <p:spPr>
              <a:xfrm>
                <a:off x="6114688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1" name="TextBox 670">
                <a:extLst>
                  <a:ext uri="{FF2B5EF4-FFF2-40B4-BE49-F238E27FC236}">
                    <a16:creationId xmlns:a16="http://schemas.microsoft.com/office/drawing/2014/main" id="{EF7CFCA9-1352-4629-8250-E12B37F97610}"/>
                  </a:ext>
                </a:extLst>
              </p:cNvPr>
              <p:cNvSpPr txBox="1"/>
              <p:nvPr/>
            </p:nvSpPr>
            <p:spPr>
              <a:xfrm>
                <a:off x="6313946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2" name="TextBox 671">
                <a:extLst>
                  <a:ext uri="{FF2B5EF4-FFF2-40B4-BE49-F238E27FC236}">
                    <a16:creationId xmlns:a16="http://schemas.microsoft.com/office/drawing/2014/main" id="{4A5F151B-AFA2-4955-93B9-91D6E50DE829}"/>
                  </a:ext>
                </a:extLst>
              </p:cNvPr>
              <p:cNvSpPr txBox="1"/>
              <p:nvPr/>
            </p:nvSpPr>
            <p:spPr>
              <a:xfrm>
                <a:off x="6508177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0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3" name="TextBox 672">
                <a:extLst>
                  <a:ext uri="{FF2B5EF4-FFF2-40B4-BE49-F238E27FC236}">
                    <a16:creationId xmlns:a16="http://schemas.microsoft.com/office/drawing/2014/main" id="{CA716921-D2B0-4992-8E83-BB5B4D632D4D}"/>
                  </a:ext>
                </a:extLst>
              </p:cNvPr>
              <p:cNvSpPr txBox="1"/>
              <p:nvPr/>
            </p:nvSpPr>
            <p:spPr>
              <a:xfrm>
                <a:off x="2616758" y="4329952"/>
                <a:ext cx="296423" cy="126718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ct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9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79</a:t>
                </a:r>
                <a:endParaRPr kumimoji="0" lang="en-GB" sz="9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674" name="TextBox 673">
                <a:extLst>
                  <a:ext uri="{FF2B5EF4-FFF2-40B4-BE49-F238E27FC236}">
                    <a16:creationId xmlns:a16="http://schemas.microsoft.com/office/drawing/2014/main" id="{95B32AD6-E0ED-473B-BC69-E2B2DAC06179}"/>
                  </a:ext>
                </a:extLst>
              </p:cNvPr>
              <p:cNvSpPr txBox="1"/>
              <p:nvPr/>
            </p:nvSpPr>
            <p:spPr>
              <a:xfrm>
                <a:off x="1276903" y="4329955"/>
                <a:ext cx="1145619" cy="13583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marR="0" lvl="0" indent="0" algn="r" defTabSz="60958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3B2C1"/>
                    </a:solidFill>
                    <a:effectLst/>
                    <a:uLnTx/>
                    <a:uFillTx/>
                    <a:ea typeface="+mn-ea"/>
                    <a:cs typeface="Arial" panose="020B0604020202020204" pitchFamily="34" charset="0"/>
                  </a:rPr>
                  <a:t>Physician's choice</a:t>
                </a:r>
                <a:endParaRPr kumimoji="0" lang="en-GB" sz="1000" b="1" i="0" u="none" strike="noStrike" kern="0" cap="none" spc="0" normalizeH="0" baseline="0" noProof="0" dirty="0">
                  <a:ln>
                    <a:noFill/>
                  </a:ln>
                  <a:solidFill>
                    <a:srgbClr val="03B2C1"/>
                  </a:solidFill>
                  <a:effectLst/>
                  <a:uLnTx/>
                  <a:uFillTx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88" name="Rectangle 187">
            <a:extLst>
              <a:ext uri="{FF2B5EF4-FFF2-40B4-BE49-F238E27FC236}">
                <a16:creationId xmlns:a16="http://schemas.microsoft.com/office/drawing/2014/main" id="{D383A062-27E7-EA4F-AC7D-97F4E5DD20BC}"/>
              </a:ext>
            </a:extLst>
          </p:cNvPr>
          <p:cNvSpPr/>
          <p:nvPr/>
        </p:nvSpPr>
        <p:spPr>
          <a:xfrm>
            <a:off x="229392" y="1940241"/>
            <a:ext cx="5564306" cy="4205726"/>
          </a:xfrm>
          <a:prstGeom prst="rect">
            <a:avLst/>
          </a:prstGeom>
          <a:noFill/>
          <a:ln w="38100">
            <a:solidFill>
              <a:srgbClr val="1C1948"/>
            </a:solidFill>
          </a:ln>
        </p:spPr>
        <p:txBody>
          <a:bodyPr wrap="square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ea typeface="+mn-ea"/>
              <a:cs typeface="Arial"/>
            </a:endParaRPr>
          </a:p>
        </p:txBody>
      </p: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BD92714B-F9FF-BB41-970B-5F1651489217}"/>
              </a:ext>
            </a:extLst>
          </p:cNvPr>
          <p:cNvGrpSpPr>
            <a:grpSpLocks noChangeAspect="1"/>
          </p:cNvGrpSpPr>
          <p:nvPr/>
        </p:nvGrpSpPr>
        <p:grpSpPr>
          <a:xfrm>
            <a:off x="5999263" y="1647854"/>
            <a:ext cx="6034779" cy="3890480"/>
            <a:chOff x="4027646" y="-138120"/>
            <a:chExt cx="4209092" cy="2713503"/>
          </a:xfrm>
        </p:grpSpPr>
        <p:grpSp>
          <p:nvGrpSpPr>
            <p:cNvPr id="190" name="Group 189">
              <a:extLst>
                <a:ext uri="{FF2B5EF4-FFF2-40B4-BE49-F238E27FC236}">
                  <a16:creationId xmlns:a16="http://schemas.microsoft.com/office/drawing/2014/main" id="{009BBFD0-729B-9946-9EB1-938A77F63A3E}"/>
                </a:ext>
              </a:extLst>
            </p:cNvPr>
            <p:cNvGrpSpPr/>
            <p:nvPr/>
          </p:nvGrpSpPr>
          <p:grpSpPr>
            <a:xfrm>
              <a:off x="4027646" y="418641"/>
              <a:ext cx="4209092" cy="2156742"/>
              <a:chOff x="1734328" y="1503822"/>
              <a:chExt cx="4733889" cy="2897862"/>
            </a:xfrm>
          </p:grpSpPr>
          <p:graphicFrame>
            <p:nvGraphicFramePr>
              <p:cNvPr id="192" name="Chart 191">
                <a:extLst>
                  <a:ext uri="{FF2B5EF4-FFF2-40B4-BE49-F238E27FC236}">
                    <a16:creationId xmlns:a16="http://schemas.microsoft.com/office/drawing/2014/main" id="{C0425D73-2B42-6A46-88C6-12AC40FBB330}"/>
                  </a:ext>
                </a:extLst>
              </p:cNvPr>
              <p:cNvGraphicFramePr/>
              <p:nvPr/>
            </p:nvGraphicFramePr>
            <p:xfrm>
              <a:off x="1734328" y="1503822"/>
              <a:ext cx="4615695" cy="2897862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38959C7C-54D8-A14C-98CE-74A6197460DA}"/>
                  </a:ext>
                </a:extLst>
              </p:cNvPr>
              <p:cNvSpPr txBox="1"/>
              <p:nvPr/>
            </p:nvSpPr>
            <p:spPr>
              <a:xfrm>
                <a:off x="4765959" y="2921481"/>
                <a:ext cx="1702258" cy="7236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MS PGothic" panose="020B0600070205080204" pitchFamily="34" charset="-128"/>
                    <a:cs typeface="Arial Narrow"/>
                  </a:rPr>
                  <a:t>Odds ratio: 20.86 </a:t>
                </a:r>
              </a:p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MS PGothic" panose="020B0600070205080204" pitchFamily="34" charset="-128"/>
                    <a:cs typeface="Arial Narrow"/>
                  </a:rPr>
                  <a:t>(95% CI 4.18, 379.18)</a:t>
                </a:r>
              </a:p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2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MS PGothic" panose="020B0600070205080204" pitchFamily="34" charset="-128"/>
                    <a:cs typeface="Arial Narrow"/>
                  </a:rPr>
                  <a:t>P</a:t>
                </a:r>
                <a:r>
                  <a:rPr kumimoji="0" lang="en-GB" sz="12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/>
                    <a:ea typeface="MS PGothic" panose="020B0600070205080204" pitchFamily="34" charset="-128"/>
                    <a:cs typeface="Arial Narrow"/>
                  </a:rPr>
                  <a:t>&lt;0.001</a:t>
                </a:r>
              </a:p>
            </p:txBody>
          </p:sp>
        </p:grpSp>
        <p:sp>
          <p:nvSpPr>
            <p:cNvPr id="191" name="Rectangle 4137">
              <a:extLst>
                <a:ext uri="{FF2B5EF4-FFF2-40B4-BE49-F238E27FC236}">
                  <a16:creationId xmlns:a16="http://schemas.microsoft.com/office/drawing/2014/main" id="{53E5A663-AD4E-CF45-9E09-6475FE6BB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2322" y="-138120"/>
              <a:ext cx="3910524" cy="407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Confirmed ORR in Cohort A</a:t>
              </a:r>
            </a:p>
          </p:txBody>
        </p:sp>
      </p:grpSp>
      <p:sp>
        <p:nvSpPr>
          <p:cNvPr id="194" name="TextBox 193">
            <a:extLst>
              <a:ext uri="{FF2B5EF4-FFF2-40B4-BE49-F238E27FC236}">
                <a16:creationId xmlns:a16="http://schemas.microsoft.com/office/drawing/2014/main" id="{42C8F694-F0F4-7140-87C5-2B8694A9E9EE}"/>
              </a:ext>
            </a:extLst>
          </p:cNvPr>
          <p:cNvSpPr txBox="1"/>
          <p:nvPr/>
        </p:nvSpPr>
        <p:spPr>
          <a:xfrm>
            <a:off x="2507133" y="1979036"/>
            <a:ext cx="320791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HR=0.34 </a:t>
            </a:r>
            <a:r>
              <a:rPr lang="en-GB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95% CI (0.25, 0.47)</a:t>
            </a: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i="1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P</a:t>
            </a:r>
            <a:r>
              <a:rPr lang="en-GB" sz="1800" dirty="0">
                <a:solidFill>
                  <a:schemeClr val="tx1"/>
                </a:solidFill>
                <a:latin typeface="+mn-lt"/>
                <a:cs typeface="Arial" panose="020B0604020202020204" pitchFamily="34" charset="0"/>
              </a:rPr>
              <a:t>&lt;0.001</a:t>
            </a:r>
            <a:endParaRPr lang="en-US" sz="1800" b="1" dirty="0">
              <a:solidFill>
                <a:schemeClr val="tx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0A752936-A45B-6744-BEAF-BCA33E15AE15}"/>
              </a:ext>
            </a:extLst>
          </p:cNvPr>
          <p:cNvSpPr txBox="1"/>
          <p:nvPr/>
        </p:nvSpPr>
        <p:spPr>
          <a:xfrm>
            <a:off x="2569069" y="3051093"/>
            <a:ext cx="20455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7.39</a:t>
            </a:r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59904C8E-A8A6-834E-8376-2500C957F587}"/>
              </a:ext>
            </a:extLst>
          </p:cNvPr>
          <p:cNvSpPr txBox="1"/>
          <p:nvPr/>
        </p:nvSpPr>
        <p:spPr>
          <a:xfrm>
            <a:off x="857447" y="3660660"/>
            <a:ext cx="36552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1800" b="1" dirty="0">
                <a:effectLst/>
                <a:latin typeface="+mn-lt"/>
                <a:ea typeface="Times New Roman" panose="02020603050405020304" pitchFamily="18" charset="0"/>
                <a:cs typeface="Arial" panose="020B0604020202020204" pitchFamily="34" charset="0"/>
              </a:rPr>
              <a:t>3.55</a:t>
            </a:r>
          </a:p>
        </p:txBody>
      </p:sp>
    </p:spTree>
    <p:extLst>
      <p:ext uri="{BB962C8B-B14F-4D97-AF65-F5344CB8AC3E}">
        <p14:creationId xmlns:p14="http://schemas.microsoft.com/office/powerpoint/2010/main" val="18716971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865C811-A04D-F346-821C-C37808B9C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Is earlier better with Olaparib?</a:t>
            </a:r>
          </a:p>
        </p:txBody>
      </p:sp>
    </p:spTree>
    <p:extLst>
      <p:ext uri="{BB962C8B-B14F-4D97-AF65-F5344CB8AC3E}">
        <p14:creationId xmlns:p14="http://schemas.microsoft.com/office/powerpoint/2010/main" val="32014358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Annual Meeting 18">
      <a:dk1>
        <a:srgbClr val="113468"/>
      </a:dk1>
      <a:lt1>
        <a:sysClr val="window" lastClr="FFFFFF"/>
      </a:lt1>
      <a:dk2>
        <a:srgbClr val="0076A9"/>
      </a:dk2>
      <a:lt2>
        <a:srgbClr val="E7E6E6"/>
      </a:lt2>
      <a:accent1>
        <a:srgbClr val="008764"/>
      </a:accent1>
      <a:accent2>
        <a:srgbClr val="0076A9"/>
      </a:accent2>
      <a:accent3>
        <a:srgbClr val="00457C"/>
      </a:accent3>
      <a:accent4>
        <a:srgbClr val="39B0FF"/>
      </a:accent4>
      <a:accent5>
        <a:srgbClr val="096F76"/>
      </a:accent5>
      <a:accent6>
        <a:srgbClr val="F2CE47"/>
      </a:accent6>
      <a:hlink>
        <a:srgbClr val="F2CE47"/>
      </a:hlink>
      <a:folHlink>
        <a:srgbClr val="39B0FF"/>
      </a:folHlink>
    </a:clrScheme>
    <a:fontScheme name="Trebuchet MS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RCCTU">
  <a:themeElements>
    <a:clrScheme name="MRCCTU">
      <a:dk1>
        <a:sysClr val="windowText" lastClr="000000"/>
      </a:dk1>
      <a:lt1>
        <a:sysClr val="window" lastClr="FFFFFF"/>
      </a:lt1>
      <a:dk2>
        <a:srgbClr val="21677E"/>
      </a:dk2>
      <a:lt2>
        <a:srgbClr val="E8E4E1"/>
      </a:lt2>
      <a:accent1>
        <a:srgbClr val="8A7967"/>
      </a:accent1>
      <a:accent2>
        <a:srgbClr val="6A3B77"/>
      </a:accent2>
      <a:accent3>
        <a:srgbClr val="822F5A"/>
      </a:accent3>
      <a:accent4>
        <a:srgbClr val="B5D334"/>
      </a:accent4>
      <a:accent5>
        <a:srgbClr val="FFDB00"/>
      </a:accent5>
      <a:accent6>
        <a:srgbClr val="D07232"/>
      </a:accent6>
      <a:hlink>
        <a:srgbClr val="0000FF"/>
      </a:hlink>
      <a:folHlink>
        <a:srgbClr val="6A3B77"/>
      </a:folHlink>
    </a:clrScheme>
    <a:fontScheme name="MRC CTU Font -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RC_CTU_at_UCL_PowerPoint_Template_16_9_ratio.pptx" id="{2D9A6780-CC6E-4407-9816-EC8440D52AD1}" vid="{C684ADD7-48BB-4978-882C-688FBFE43430}"/>
    </a:ext>
  </a:extLst>
</a:theme>
</file>

<file path=ppt/theme/theme5.xml><?xml version="1.0" encoding="utf-8"?>
<a:theme xmlns:a="http://schemas.openxmlformats.org/drawingml/2006/main" name="4_ASCO 2016">
  <a:themeElements>
    <a:clrScheme name="Custom 1">
      <a:dk1>
        <a:srgbClr val="000000"/>
      </a:dk1>
      <a:lt1>
        <a:sysClr val="window" lastClr="FFFFFF"/>
      </a:lt1>
      <a:dk2>
        <a:srgbClr val="882065"/>
      </a:dk2>
      <a:lt2>
        <a:srgbClr val="E0DFE1"/>
      </a:lt2>
      <a:accent1>
        <a:srgbClr val="FFC80B"/>
      </a:accent1>
      <a:accent2>
        <a:srgbClr val="E49FCA"/>
      </a:accent2>
      <a:accent3>
        <a:srgbClr val="63BAB0"/>
      </a:accent3>
      <a:accent4>
        <a:srgbClr val="E37F26"/>
      </a:accent4>
      <a:accent5>
        <a:srgbClr val="888789"/>
      </a:accent5>
      <a:accent6>
        <a:srgbClr val="510B76"/>
      </a:accent6>
      <a:hlink>
        <a:srgbClr val="56A89B"/>
      </a:hlink>
      <a:folHlink>
        <a:srgbClr val="B480F1"/>
      </a:folHlink>
    </a:clrScheme>
    <a:fontScheme name="Breeze">
      <a:majorFont>
        <a:latin typeface="News Gothic MT"/>
        <a:ea typeface=""/>
        <a:cs typeface=""/>
        <a:font script="Jpan" typeface="ＭＳ Ｐゴシック"/>
      </a:majorFont>
      <a:minorFont>
        <a:latin typeface="News Gothic MT"/>
        <a:ea typeface=""/>
        <a:cs typeface=""/>
        <a:font script="Jpan"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 cap="sq">
          <a:solidFill>
            <a:schemeClr val="bg1"/>
          </a:solidFill>
          <a:miter lim="800000"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 cap="sq">
          <a:solidFill>
            <a:schemeClr val="bg1"/>
          </a:solidFill>
          <a:miter lim="800000"/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Custom 1">
      <a:dk1>
        <a:srgbClr val="00447C"/>
      </a:dk1>
      <a:lt1>
        <a:srgbClr val="FFFFFF"/>
      </a:lt1>
      <a:dk2>
        <a:srgbClr val="0076A9"/>
      </a:dk2>
      <a:lt2>
        <a:srgbClr val="E7E6E6"/>
      </a:lt2>
      <a:accent1>
        <a:srgbClr val="39CADA"/>
      </a:accent1>
      <a:accent2>
        <a:srgbClr val="228822"/>
      </a:accent2>
      <a:accent3>
        <a:srgbClr val="00457C"/>
      </a:accent3>
      <a:accent4>
        <a:srgbClr val="39B0FF"/>
      </a:accent4>
      <a:accent5>
        <a:srgbClr val="228822"/>
      </a:accent5>
      <a:accent6>
        <a:srgbClr val="228822"/>
      </a:accent6>
      <a:hlink>
        <a:srgbClr val="F2CE47"/>
      </a:hlink>
      <a:folHlink>
        <a:srgbClr val="39B0FF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29">
    <a:dk1>
      <a:sysClr val="windowText" lastClr="000000"/>
    </a:dk1>
    <a:lt1>
      <a:sysClr val="window" lastClr="FFFFFF"/>
    </a:lt1>
    <a:dk2>
      <a:srgbClr val="6E1E50"/>
    </a:dk2>
    <a:lt2>
      <a:srgbClr val="EEECE1"/>
    </a:lt2>
    <a:accent1>
      <a:srgbClr val="1E325F"/>
    </a:accent1>
    <a:accent2>
      <a:srgbClr val="6E1E50"/>
    </a:accent2>
    <a:accent3>
      <a:srgbClr val="7D8232"/>
    </a:accent3>
    <a:accent4>
      <a:srgbClr val="32502D"/>
    </a:accent4>
    <a:accent5>
      <a:srgbClr val="8795A0"/>
    </a:accent5>
    <a:accent6>
      <a:srgbClr val="56639D"/>
    </a:accent6>
    <a:hlink>
      <a:srgbClr val="000000"/>
    </a:hlink>
    <a:folHlink>
      <a:srgbClr val="000000"/>
    </a:folHlink>
  </a:clrScheme>
  <a:fontScheme name="Custom 6">
    <a:majorFont>
      <a:latin typeface="Arial Narrow"/>
      <a:ea typeface=""/>
      <a:cs typeface=""/>
    </a:majorFont>
    <a:minorFont>
      <a:latin typeface="Arial Narrow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lcf76f155ced4ddcb4097134ff3c332f xmlns="96f1686b-f877-4eb8-89ab-3a67a5dc2612">
      <Terms xmlns="http://schemas.microsoft.com/office/infopath/2007/PartnerControls"/>
    </lcf76f155ced4ddcb4097134ff3c332f>
    <TaxKeywordTaxHTField xmlns="b4104d5b-b872-4636-a728-507be7308f43">
      <Terms xmlns="http://schemas.microsoft.com/office/infopath/2007/PartnerControls"/>
    </TaxKeywordTaxHTField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59C78D7-CD1B-4D55-8849-404EC73EAEB2}">
  <ds:schemaRefs>
    <ds:schemaRef ds:uri="http://purl.org/dc/elements/1.1/"/>
    <ds:schemaRef ds:uri="http://schemas.microsoft.com/office/2006/documentManagement/types"/>
    <ds:schemaRef ds:uri="6ff2e11f-b4de-4e4d-a435-7c3e5c2935fd"/>
    <ds:schemaRef ds:uri="http://purl.org/dc/terms/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A5824FAE-46C8-4F36-8079-7E509EB8DB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F092296-208E-46DC-A7E1-624C01FA7730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63220</TotalTime>
  <Words>4054</Words>
  <Application>Microsoft Macintosh PowerPoint</Application>
  <PresentationFormat>Widescreen</PresentationFormat>
  <Paragraphs>792</Paragraphs>
  <Slides>40</Slides>
  <Notes>23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60" baseType="lpstr">
      <vt:lpstr>Agency FB</vt:lpstr>
      <vt:lpstr>Arial</vt:lpstr>
      <vt:lpstr>Arial (Body)</vt:lpstr>
      <vt:lpstr>Arial Black</vt:lpstr>
      <vt:lpstr>Arial Narrow</vt:lpstr>
      <vt:lpstr>Calibri</vt:lpstr>
      <vt:lpstr>Calibri Light</vt:lpstr>
      <vt:lpstr>News Gothic MT</vt:lpstr>
      <vt:lpstr>StarSymbol</vt:lpstr>
      <vt:lpstr>Times</vt:lpstr>
      <vt:lpstr>Trebuchet MS</vt:lpstr>
      <vt:lpstr>Verdana</vt:lpstr>
      <vt:lpstr>Wingdings</vt:lpstr>
      <vt:lpstr>Custom Design</vt:lpstr>
      <vt:lpstr>1_Custom Design</vt:lpstr>
      <vt:lpstr>3_Office Theme</vt:lpstr>
      <vt:lpstr>MRCCTU</vt:lpstr>
      <vt:lpstr>4_ASCO 2016</vt:lpstr>
      <vt:lpstr>2_Custom Design</vt:lpstr>
      <vt:lpstr>think-cell Slide</vt:lpstr>
      <vt:lpstr>   Opening the door for PARPi treatment:  What lies ahead?   </vt:lpstr>
      <vt:lpstr>The prostate cancer landscape</vt:lpstr>
      <vt:lpstr>Metastatic prostate cancer is biologically heterogeneous</vt:lpstr>
      <vt:lpstr> </vt:lpstr>
      <vt:lpstr>Patients with HRRm including BRCA2m are more likely to have poor outcomes on standard of care therapies1-3</vt:lpstr>
      <vt:lpstr>PARP Inhibitor Trials and approvals in mCRPC  </vt:lpstr>
      <vt:lpstr>PROfound: First Phase 3 RCT of a PARP Inhibitor in mCRPC (Olaparib vs Enzalutamide or Abiraterone)</vt:lpstr>
      <vt:lpstr>PROfound Primary Endpoint: Significant Improvement in rPFS in mCRPC with BRCA1/2 or ATM Mutations (Cohort A)</vt:lpstr>
      <vt:lpstr>Is earlier better with Olaparib?</vt:lpstr>
      <vt:lpstr>PROfound Secondary Endpoint: Significant Improvement in OS in mCRPC with BRCA1/2 or ATM Mutations (Cohort A)</vt:lpstr>
      <vt:lpstr>The Future  Earlier introduction? Combination trials? In all-comers? </vt:lpstr>
      <vt:lpstr>Successful phase 3 trials in mCRPC</vt:lpstr>
      <vt:lpstr>Standard of care Abiraterone: rPFS</vt:lpstr>
      <vt:lpstr>Abiraterone First Line –Overall Survival  </vt:lpstr>
      <vt:lpstr>Real-world Treatment Patterns and Outcomes in Patients With mCRPC: Results </vt:lpstr>
      <vt:lpstr>Real-world Treatment Patterns in mCRPC</vt:lpstr>
      <vt:lpstr>PowerPoint Presentation</vt:lpstr>
      <vt:lpstr>Phase 2 study  Olaparib + abiraterone significantly prolonged rPFS vs. placebo + abiraterone in patients irrespective of HRRm status1,2</vt:lpstr>
      <vt:lpstr>PROpel Randomized, double-blind, placebo-controlled Phase III trial</vt:lpstr>
      <vt:lpstr>PROpel Primary endpoint</vt:lpstr>
      <vt:lpstr>PROpel rPFS subgroup analysis</vt:lpstr>
      <vt:lpstr>PROpel Key secondary endpoints</vt:lpstr>
      <vt:lpstr>PROpel Safety data</vt:lpstr>
      <vt:lpstr>MAGNITUDE  Randomized, double-blind, placebo-controlled Phase III trial</vt:lpstr>
      <vt:lpstr>MAGNITUDE Primary endpoint: rPFS by central review</vt:lpstr>
      <vt:lpstr>MAGNITUDE  rPFS subgroup analysis: All HRR BM+</vt:lpstr>
      <vt:lpstr>MAGNITUDE  Safety data: HRR BM+</vt:lpstr>
      <vt:lpstr>PowerPoint Presentation</vt:lpstr>
      <vt:lpstr>Conclusion </vt:lpstr>
      <vt:lpstr>Cases</vt:lpstr>
      <vt:lpstr>75-year-old patient </vt:lpstr>
      <vt:lpstr>Case continued</vt:lpstr>
      <vt:lpstr>Case continued</vt:lpstr>
      <vt:lpstr>74-year-old patient </vt:lpstr>
      <vt:lpstr>Case continued</vt:lpstr>
      <vt:lpstr>Progressive mCRPC</vt:lpstr>
      <vt:lpstr>Case continued</vt:lpstr>
      <vt:lpstr>61-year-old patient </vt:lpstr>
      <vt:lpstr>Case continued</vt:lpstr>
      <vt:lpstr>Case continued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 Moore</dc:creator>
  <cp:lastModifiedBy>Clayton Campbell</cp:lastModifiedBy>
  <cp:revision>531</cp:revision>
  <dcterms:created xsi:type="dcterms:W3CDTF">2017-08-31T13:24:19Z</dcterms:created>
  <dcterms:modified xsi:type="dcterms:W3CDTF">2022-06-14T20:46:57Z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_NewReviewCycle">
    <vt:lpwstr/>
  </property>
</Properties>
</file>