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Default Extension="vml" ContentType="application/vnd.openxmlformats-officedocument.vmlDrawing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6"/>
  </p:notesMasterIdLst>
  <p:sldIdLst>
    <p:sldId id="256" r:id="rId2"/>
    <p:sldId id="450" r:id="rId3"/>
    <p:sldId id="2147375973" r:id="rId4"/>
    <p:sldId id="284" r:id="rId5"/>
    <p:sldId id="448" r:id="rId6"/>
    <p:sldId id="360" r:id="rId7"/>
    <p:sldId id="449" r:id="rId8"/>
    <p:sldId id="362" r:id="rId9"/>
    <p:sldId id="644" r:id="rId10"/>
    <p:sldId id="2147375977" r:id="rId11"/>
    <p:sldId id="285" r:id="rId12"/>
    <p:sldId id="286" r:id="rId13"/>
    <p:sldId id="287" r:id="rId14"/>
    <p:sldId id="2147375978" r:id="rId15"/>
    <p:sldId id="2147375974" r:id="rId16"/>
    <p:sldId id="390" r:id="rId17"/>
    <p:sldId id="13606" r:id="rId18"/>
    <p:sldId id="13607" r:id="rId19"/>
    <p:sldId id="13608" r:id="rId20"/>
    <p:sldId id="542" r:id="rId21"/>
    <p:sldId id="661" r:id="rId22"/>
    <p:sldId id="2147375979" r:id="rId23"/>
    <p:sldId id="13612" r:id="rId24"/>
    <p:sldId id="300" r:id="rId25"/>
    <p:sldId id="398" r:id="rId26"/>
    <p:sldId id="399" r:id="rId27"/>
    <p:sldId id="323" r:id="rId28"/>
    <p:sldId id="12920" r:id="rId29"/>
    <p:sldId id="421" r:id="rId30"/>
    <p:sldId id="422" r:id="rId31"/>
    <p:sldId id="424" r:id="rId32"/>
    <p:sldId id="370" r:id="rId33"/>
    <p:sldId id="411" r:id="rId34"/>
    <p:sldId id="325" r:id="rId35"/>
    <p:sldId id="12863" r:id="rId36"/>
    <p:sldId id="279" r:id="rId37"/>
    <p:sldId id="12921" r:id="rId38"/>
    <p:sldId id="13655" r:id="rId39"/>
    <p:sldId id="13635" r:id="rId40"/>
    <p:sldId id="13609" r:id="rId41"/>
    <p:sldId id="292" r:id="rId42"/>
    <p:sldId id="2147375976" r:id="rId43"/>
    <p:sldId id="13660" r:id="rId44"/>
    <p:sldId id="2147375964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80"/>
    <p:restoredTop sz="96327"/>
  </p:normalViewPr>
  <p:slideViewPr>
    <p:cSldViewPr snapToGrid="0" snapToObjects="1">
      <p:cViewPr varScale="1">
        <p:scale>
          <a:sx n="90" d="100"/>
          <a:sy n="90" d="100"/>
        </p:scale>
        <p:origin x="224" y="6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customXml" Target="../customXml/item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170273-EF01-054B-A0DB-204F4C13FE42}" type="datetimeFigureOut">
              <a:rPr lang="en-US" smtClean="0"/>
              <a:t>6/17/22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A16866-F94D-EA45-81B2-6B953DB976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352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6386" name="Rectangle 2"/>
          <p:cNvSpPr>
            <a:spLocks noGrp="1" noChangeArrowheads="1"/>
          </p:cNvSpPr>
          <p:nvPr>
            <p:ph type="body" sz="quarter" idx="1"/>
          </p:nvPr>
        </p:nvSpPr>
        <p:spPr/>
        <p:txBody>
          <a:bodyPr/>
          <a:lstStyle/>
          <a:p>
            <a:pPr eaLnBrk="1">
              <a:defRPr/>
            </a:pPr>
            <a:r>
              <a:rPr lang="en-GB">
                <a:cs typeface="+mn-cs"/>
              </a:rPr>
              <a:t>Radiotherapy April 11-May 22, 2013</a:t>
            </a:r>
            <a:endParaRPr lang="en-GB" sz="180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99221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/>
              <a:t>RESPONSE RATE</a:t>
            </a:r>
          </a:p>
          <a:p>
            <a:pPr marL="171450" indent="-171450">
              <a:buFontTx/>
              <a:buChar char="-"/>
            </a:pPr>
            <a:r>
              <a:rPr lang="en-US" dirty="0"/>
              <a:t>Table represent all patients who fulfilled at least 1 of the criteria of responsiveness (RECIST, PSA, CTC)</a:t>
            </a:r>
          </a:p>
          <a:p>
            <a:pPr marL="171450" indent="-171450">
              <a:buFontTx/>
              <a:buChar char="-"/>
            </a:pPr>
            <a:r>
              <a:rPr lang="en-US" dirty="0"/>
              <a:t>TIME ON TREATMENT,</a:t>
            </a:r>
            <a:r>
              <a:rPr lang="en-US" baseline="0" dirty="0"/>
              <a:t> &gt;6m, &gt;1y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Focus on the 3 who stopped early: a false response and 2 patients with </a:t>
            </a:r>
            <a:r>
              <a:rPr lang="en-US" baseline="0" dirty="0" err="1"/>
              <a:t>mielotox</a:t>
            </a:r>
            <a:endParaRPr lang="en-US" baseline="0" dirty="0"/>
          </a:p>
          <a:p>
            <a:pPr marL="171450" indent="-171450">
              <a:buFontTx/>
              <a:buChar char="-"/>
            </a:pPr>
            <a:r>
              <a:rPr lang="en-US" baseline="0" dirty="0"/>
              <a:t>Correlation of PSA and CTC falls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6 RECIST responses among patients with measurable disease.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92CF6C-796E-DB41-B01E-6E0DB075B099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79133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58DACF-8309-2044-8EF4-AA7C90F4E9A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6116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pPr lvl="0"/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3C4279-0E90-45C7-936D-21AD6824232C}" type="slidenum">
              <a:rPr lang="en-GB" smtClean="0"/>
              <a:pPr>
                <a:defRPr/>
              </a:pPr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3772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53C4279-0E90-45C7-936D-21AD6824232C}" type="slidenum">
              <a:rPr lang="en-GB" smtClean="0"/>
              <a:pPr>
                <a:defRPr/>
              </a:pPr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22975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3998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C5B51BD-1D89-43E3-8DB1-E646D57C48D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39981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7431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2474EE-385F-4644-A700-A51E953C22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17BB3AD-ED0F-884F-93B0-5B5E46FFD3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7EE68-C04C-5D41-BF20-1EB876437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7B440-4807-F04D-900E-4E63A31F1B59}" type="datetimeFigureOut">
              <a:rPr lang="en-US" smtClean="0"/>
              <a:t>6/17/22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5FAFD-65FE-3D4C-B6F3-4AD8A8B89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0A8E85-3BA2-F54B-BFB5-5221EE93F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23469-B249-F14F-8D51-B7D02D051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105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46DD1-E155-8049-81CA-688C9A9FFF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17184E-0C80-534A-A880-57A12CE517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6437E3-6C10-B640-9080-F62248F40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7B440-4807-F04D-900E-4E63A31F1B59}" type="datetimeFigureOut">
              <a:rPr lang="en-US" smtClean="0"/>
              <a:t>6/17/22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D67D45-0190-9947-9033-340336279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AB63C1-692B-A744-A1B5-B64CDFEE4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23469-B249-F14F-8D51-B7D02D051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787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7B85DC8-8737-D746-B221-640B06C7C5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A5B869-5EEE-6F40-B9F3-0B01676B97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DC4A8A-F43B-8543-84BC-39749565B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7B440-4807-F04D-900E-4E63A31F1B59}" type="datetimeFigureOut">
              <a:rPr lang="en-US" smtClean="0"/>
              <a:t>6/17/22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889A83-F1FA-C748-BE45-400E1DD428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225D83-0BFD-DA49-A746-A5A3746D2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23469-B249-F14F-8D51-B7D02D051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073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0000" y="332665"/>
            <a:ext cx="7006269" cy="553999"/>
          </a:xfrm>
        </p:spPr>
        <p:txBody>
          <a:bodyPr anchor="b">
            <a:noAutofit/>
          </a:bodyPr>
          <a:lstStyle>
            <a:lvl1pPr>
              <a:defRPr sz="3200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720000" y="860545"/>
            <a:ext cx="7006269" cy="488795"/>
          </a:xfrm>
        </p:spPr>
        <p:txBody>
          <a:bodyPr>
            <a:noAutofit/>
          </a:bodyPr>
          <a:lstStyle>
            <a:lvl1pPr marL="0" indent="0">
              <a:buNone/>
              <a:defRPr sz="2667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720000" y="2112963"/>
            <a:ext cx="10742400" cy="4020208"/>
          </a:xfrm>
        </p:spPr>
        <p:txBody>
          <a:bodyPr>
            <a:noAutofit/>
          </a:bodyPr>
          <a:lstStyle>
            <a:lvl1pPr marL="0" indent="0">
              <a:buNone/>
              <a:defRPr sz="2133" baseline="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788FA-F864-4521-9DFD-AF03C9BFF3E5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343176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4815A195-87CB-774C-B61C-D787188FA8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3707" t="5548" r="79289" b="83339"/>
          <a:stretch/>
        </p:blipFill>
        <p:spPr>
          <a:xfrm>
            <a:off x="352974" y="172257"/>
            <a:ext cx="2764086" cy="1016168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1BC44D-45C6-4246-9EF2-A1FCFBD3E6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117058" y="426299"/>
            <a:ext cx="8557937" cy="508084"/>
          </a:xfrm>
          <a:prstGeom prst="rect">
            <a:avLst/>
          </a:prstGeom>
        </p:spPr>
        <p:txBody>
          <a:bodyPr/>
          <a:lstStyle>
            <a:lvl1pPr>
              <a:defRPr sz="3175" b="1" i="0">
                <a:solidFill>
                  <a:srgbClr val="418E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GB" dirty="0"/>
              <a:t>Click here to enter Title of the slide </a:t>
            </a:r>
            <a:endParaRPr lang="en-CH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52EFEC4C-98CC-4743-A283-E1DA617074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3399" y="996846"/>
            <a:ext cx="11261596" cy="508084"/>
          </a:xfrm>
          <a:prstGeom prst="rect">
            <a:avLst/>
          </a:prstGeom>
        </p:spPr>
        <p:txBody>
          <a:bodyPr/>
          <a:lstStyle>
            <a:lvl1pPr>
              <a:defRPr sz="2469" b="0" i="0">
                <a:solidFill>
                  <a:srgbClr val="418E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GB" dirty="0"/>
              <a:t>Click here to enter Subtitle of the slide </a:t>
            </a:r>
            <a:endParaRPr lang="en-CH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D99EA5EC-FAA6-466C-9643-7D653C12355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3399" y="1777727"/>
            <a:ext cx="11261596" cy="4620764"/>
          </a:xfrm>
          <a:prstGeom prst="rect">
            <a:avLst/>
          </a:prstGeom>
        </p:spPr>
        <p:txBody>
          <a:bodyPr/>
          <a:lstStyle>
            <a:lvl1pPr>
              <a:defRPr sz="2117" b="0" i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GB" dirty="0"/>
              <a:t>Click here to Insert body text </a:t>
            </a:r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12253921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0483A3B-01C8-4AA3-826D-4A63CB86C743}"/>
              </a:ext>
            </a:extLst>
          </p:cNvPr>
          <p:cNvSpPr/>
          <p:nvPr userDrawn="1"/>
        </p:nvSpPr>
        <p:spPr>
          <a:xfrm>
            <a:off x="0" y="-1"/>
            <a:ext cx="12192000" cy="65362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" name="Holder 2"/>
          <p:cNvSpPr>
            <a:spLocks noGrp="1"/>
          </p:cNvSpPr>
          <p:nvPr>
            <p:ph type="title" hasCustomPrompt="1"/>
          </p:nvPr>
        </p:nvSpPr>
        <p:spPr>
          <a:xfrm>
            <a:off x="231461" y="260352"/>
            <a:ext cx="11232207" cy="385232"/>
          </a:xfrm>
          <a:solidFill>
            <a:schemeClr val="bg1"/>
          </a:solidFill>
        </p:spPr>
        <p:txBody>
          <a:bodyPr lIns="72000" tIns="0" rIns="0" bIns="0" anchor="ctr" anchorCtr="0">
            <a:noAutofit/>
          </a:bodyPr>
          <a:lstStyle>
            <a:lvl1pPr>
              <a:defRPr sz="1867" b="0"/>
            </a:lvl1pPr>
          </a:lstStyle>
          <a:p>
            <a:r>
              <a:rPr lang="en-GB" dirty="0"/>
              <a:t>Poster </a:t>
            </a:r>
            <a:r>
              <a:rPr lang="en-GB" dirty="0" err="1"/>
              <a:t>xxxx</a:t>
            </a:r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fld id="{92C2AC05-04EE-46C8-975C-785E0DABB932}" type="datetime1">
              <a:rPr lang="en-US" smtClean="0"/>
              <a:t>6/17/22</a:t>
            </a:fld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4980CF1-8A30-4929-A564-F1E5EF3544C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31461" y="762002"/>
            <a:ext cx="5864540" cy="120361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133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EF2877B5-6A96-47C4-AE09-AF56A4845B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31461" y="3856566"/>
            <a:ext cx="5864540" cy="2645833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>
              <a:defRPr sz="1600" b="1">
                <a:solidFill>
                  <a:schemeClr val="tx2"/>
                </a:solidFill>
              </a:defRPr>
            </a:lvl1pPr>
            <a:lvl2pPr marL="241294" indent="-241294">
              <a:spcAft>
                <a:spcPts val="800"/>
              </a:spcAft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7412458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07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01600" y="398351"/>
            <a:ext cx="9941051" cy="1273433"/>
          </a:xfrm>
        </p:spPr>
        <p:txBody>
          <a:bodyPr>
            <a:noAutofit/>
          </a:bodyPr>
          <a:lstStyle>
            <a:lvl1pPr marL="0" indent="0">
              <a:lnSpc>
                <a:spcPct val="85000"/>
              </a:lnSpc>
              <a:buFontTx/>
              <a:buNone/>
              <a:defRPr sz="3400"/>
            </a:lvl1pPr>
            <a:lvl2pPr marL="0" indent="0">
              <a:lnSpc>
                <a:spcPct val="85000"/>
              </a:lnSpc>
              <a:spcBef>
                <a:spcPts val="0"/>
              </a:spcBef>
              <a:buFontTx/>
              <a:buNone/>
              <a:defRPr sz="3400">
                <a:solidFill>
                  <a:schemeClr val="tx2">
                    <a:lumMod val="60000"/>
                    <a:lumOff val="40000"/>
                  </a:schemeClr>
                </a:solidFill>
              </a:defRPr>
            </a:lvl2pPr>
            <a:lvl3pPr marL="0" indent="0">
              <a:lnSpc>
                <a:spcPct val="85000"/>
              </a:lnSpc>
              <a:buFontTx/>
              <a:buNone/>
              <a:defRPr sz="3400"/>
            </a:lvl3pPr>
            <a:lvl4pPr marL="0" indent="0">
              <a:lnSpc>
                <a:spcPct val="85000"/>
              </a:lnSpc>
              <a:buFontTx/>
              <a:buNone/>
              <a:defRPr sz="3400"/>
            </a:lvl4pPr>
            <a:lvl5pPr marL="0" indent="0">
              <a:lnSpc>
                <a:spcPct val="85000"/>
              </a:lnSpc>
              <a:buFontTx/>
              <a:buNone/>
              <a:defRPr sz="34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3" y="377292"/>
            <a:ext cx="1291167" cy="324385"/>
          </a:xfrm>
          <a:prstGeom prst="rect">
            <a:avLst/>
          </a:prstGeom>
        </p:spPr>
        <p:txBody>
          <a:bodyPr/>
          <a:lstStyle/>
          <a:p>
            <a:fld id="{B9B2A88A-9ECB-DF45-A377-2575079D056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3903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D5AB2-806C-6949-AB2E-243DA133DA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>
                <a:solidFill>
                  <a:srgbClr val="C00000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AD308C-C43B-0D4D-A280-86FA40403A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547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6BA71A-DE59-C34C-A32B-1C1DFDDB73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D2EBA5-FA9C-2D43-B957-EB6EF06BF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2CC8C5-A8D6-8A4B-93D1-5362577889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7B440-4807-F04D-900E-4E63A31F1B59}" type="datetimeFigureOut">
              <a:rPr lang="en-US" smtClean="0"/>
              <a:t>6/17/22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33B6A1-1015-444B-950D-9039AFBDF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ACE4EE-7879-E04D-9490-47D1FCABD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23469-B249-F14F-8D51-B7D02D051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678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5F1F2-EC5C-A74E-A12B-AFE1BDFAB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BFACA0-9054-6142-8424-42427CED3F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9C3141-0972-054E-A246-38D1EE7557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2DE5EC-5958-154F-A4C5-2D677E7B0D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7B440-4807-F04D-900E-4E63A31F1B59}" type="datetimeFigureOut">
              <a:rPr lang="en-US" smtClean="0"/>
              <a:t>6/17/22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082864-2C6B-DA48-976D-B811E5905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33D6E4-EBD3-2D46-9A63-95EBBE838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23469-B249-F14F-8D51-B7D02D051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28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43616-1273-704C-9DBA-7D770B0FC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B62D66-7364-3D40-B53F-08422C1331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2E52AB-96A1-424C-8A8D-AADEDAA619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60A891-97A4-2A4B-8C34-C3DD50184A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E1E8EB8-D75C-064E-880F-70F68B1723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9A6E052-FA8A-954A-BE99-EC86944F39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7B440-4807-F04D-900E-4E63A31F1B59}" type="datetimeFigureOut">
              <a:rPr lang="en-US" smtClean="0"/>
              <a:t>6/17/22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D4F63A-535C-EC47-971F-C56146AC6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225AD98-01F9-4A48-9E88-FE4D2E4BF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23469-B249-F14F-8D51-B7D02D051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960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184E6C-8F06-384A-BCEE-0C179F76AC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88AA1E2-997D-7A42-B123-9E7651C64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7B440-4807-F04D-900E-4E63A31F1B59}" type="datetimeFigureOut">
              <a:rPr lang="en-US" smtClean="0"/>
              <a:t>6/17/22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BA32EB-8DE9-F140-A58F-E97566A34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11EAFD-ED42-7C45-B3DE-9F980A59A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23469-B249-F14F-8D51-B7D02D051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02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BA48EBC-FF1C-2C44-87F3-BF5936428B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7B440-4807-F04D-900E-4E63A31F1B59}" type="datetimeFigureOut">
              <a:rPr lang="en-US" smtClean="0"/>
              <a:t>6/17/22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F9AE53B-CC06-F94B-87EC-D55600CB9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E1C17F-CD22-F84D-9B33-0F55919C8D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23469-B249-F14F-8D51-B7D02D051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598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5DE70-42AC-6F44-92CE-2ED957013F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D739EB-1857-F640-A6FB-6A2D8488AC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D63E7A-F639-4644-9191-9D9D292067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F5A87D-B503-F04E-A7E0-B750395081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7B440-4807-F04D-900E-4E63A31F1B59}" type="datetimeFigureOut">
              <a:rPr lang="en-US" smtClean="0"/>
              <a:t>6/17/22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00F057-412B-6347-977F-27B9B63110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EDE0D0-13BB-824B-8099-3610B18E0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23469-B249-F14F-8D51-B7D02D051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0547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5090A5-7098-414D-A606-1D7486D7E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CDAFAF-319F-D347-8C30-1292D407BC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BF2317-A392-4148-9F29-7BD8E1AB6C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36122A-1585-2C4A-8AEE-F1E6396AE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7B440-4807-F04D-900E-4E63A31F1B59}" type="datetimeFigureOut">
              <a:rPr lang="en-US" smtClean="0"/>
              <a:t>6/17/22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77F258-D866-654B-8B4F-AF6B0FE96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D3126A-B97A-474E-A797-C6CA003F8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23469-B249-F14F-8D51-B7D02D051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702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A739955-67B3-944E-B028-FAE2E1AA8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C4A273-F2F2-DC4F-AB8A-D27373FD30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C78964-29E5-BB41-AEFA-A9170B5072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07B440-4807-F04D-900E-4E63A31F1B59}" type="datetimeFigureOut">
              <a:rPr lang="en-US" smtClean="0"/>
              <a:t>6/17/22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10E19B-8466-474A-96EF-3D377C5B94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BA2FC1-2868-2D48-B9D3-50A48D7FE7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23469-B249-F14F-8D51-B7D02D0514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321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microsoft.com/office/2007/relationships/hdphoto" Target="../media/hdphoto2.wdp"/><Relationship Id="rId5" Type="http://schemas.openxmlformats.org/officeDocument/2006/relationships/image" Target="../media/image12.png"/><Relationship Id="rId10" Type="http://schemas.openxmlformats.org/officeDocument/2006/relationships/image" Target="../media/image16.jpeg"/><Relationship Id="rId4" Type="http://schemas.openxmlformats.org/officeDocument/2006/relationships/image" Target="../media/image11.png"/><Relationship Id="rId9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tiff"/><Relationship Id="rId4" Type="http://schemas.openxmlformats.org/officeDocument/2006/relationships/image" Target="../media/image32.tif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tif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f"/><Relationship Id="rId2" Type="http://schemas.openxmlformats.org/officeDocument/2006/relationships/image" Target="../media/image37.tiff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iff"/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tiff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iff"/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png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B55E60-1157-294E-8403-CA40058CC61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solidFill>
                  <a:srgbClr val="C00000"/>
                </a:solidFill>
              </a:rPr>
              <a:t>PARP inhibition for Prostate Cancer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D814F4-9574-4B44-9129-818F16C6D3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Johann Sebastian de Bono</a:t>
            </a:r>
          </a:p>
          <a:p>
            <a:br>
              <a:rPr lang="en-US" dirty="0"/>
            </a:br>
            <a:r>
              <a:rPr lang="en-US" dirty="0"/>
              <a:t>Regius Professor, Head of the Drug Development Unit, </a:t>
            </a:r>
          </a:p>
          <a:p>
            <a:r>
              <a:rPr lang="en-US" dirty="0"/>
              <a:t>The Institute of Cancer Research and Royal Marsden Hospital, </a:t>
            </a:r>
          </a:p>
          <a:p>
            <a:r>
              <a:rPr lang="en-US" dirty="0"/>
              <a:t>London, United Kingdom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FF116B3-048B-2440-BBF5-F5C1210277BB}"/>
              </a:ext>
            </a:extLst>
          </p:cNvPr>
          <p:cNvSpPr txBox="1"/>
          <p:nvPr/>
        </p:nvSpPr>
        <p:spPr>
          <a:xfrm>
            <a:off x="10179226" y="265145"/>
            <a:ext cx="1079142" cy="2308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900" dirty="0">
                <a:solidFill>
                  <a:schemeClr val="tx2"/>
                </a:solidFill>
              </a:rPr>
              <a:t>in partnership with</a:t>
            </a:r>
          </a:p>
        </p:txBody>
      </p:sp>
      <p:pic>
        <p:nvPicPr>
          <p:cNvPr id="5" name="Picture 13" descr="The Royal Marsden logo_RGB_300.jpg">
            <a:extLst>
              <a:ext uri="{FF2B5EF4-FFF2-40B4-BE49-F238E27FC236}">
                <a16:creationId xmlns:a16="http://schemas.microsoft.com/office/drawing/2014/main" id="{BF0C7B6A-2D51-1E49-A30F-DE185912E3A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272464" y="528190"/>
            <a:ext cx="1697831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4" descr="ICR logo.jpg">
            <a:extLst>
              <a:ext uri="{FF2B5EF4-FFF2-40B4-BE49-F238E27FC236}">
                <a16:creationId xmlns:a16="http://schemas.microsoft.com/office/drawing/2014/main" id="{0D06C750-F881-6A40-B777-3FE8ED8D275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5400" y="528190"/>
            <a:ext cx="2485950" cy="480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82C59FA-456E-994A-84C8-7B4363014A17}"/>
              </a:ext>
            </a:extLst>
          </p:cNvPr>
          <p:cNvSpPr txBox="1"/>
          <p:nvPr/>
        </p:nvSpPr>
        <p:spPr>
          <a:xfrm>
            <a:off x="258417" y="6410739"/>
            <a:ext cx="11400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June 2022</a:t>
            </a:r>
          </a:p>
        </p:txBody>
      </p:sp>
    </p:spTree>
    <p:extLst>
      <p:ext uri="{BB962C8B-B14F-4D97-AF65-F5344CB8AC3E}">
        <p14:creationId xmlns:p14="http://schemas.microsoft.com/office/powerpoint/2010/main" val="10172287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1CA641-E440-B844-9DA7-251DA3C53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Platinum and PARP inhibition share MOA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6828A1-BBCD-F64B-AA68-71D280E5E2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Cross-resistance between </a:t>
            </a:r>
            <a:r>
              <a:rPr lang="en-US" dirty="0" err="1"/>
              <a:t>PARPi</a:t>
            </a:r>
            <a:r>
              <a:rPr lang="en-US" dirty="0"/>
              <a:t> and carboplatin</a:t>
            </a:r>
          </a:p>
          <a:p>
            <a:pPr lvl="1"/>
            <a:r>
              <a:rPr lang="en-US" dirty="0"/>
              <a:t>Although this is incomplete</a:t>
            </a:r>
          </a:p>
        </p:txBody>
      </p:sp>
    </p:spTree>
    <p:extLst>
      <p:ext uri="{BB962C8B-B14F-4D97-AF65-F5344CB8AC3E}">
        <p14:creationId xmlns:p14="http://schemas.microsoft.com/office/powerpoint/2010/main" val="8489321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05702" y="4050959"/>
            <a:ext cx="1438097" cy="258532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en-US" dirty="0"/>
              <a:t>Dying man.</a:t>
            </a:r>
          </a:p>
          <a:p>
            <a:pPr algn="just"/>
            <a:r>
              <a:rPr lang="en-US" dirty="0"/>
              <a:t>Age 44</a:t>
            </a:r>
          </a:p>
          <a:p>
            <a:pPr algn="just"/>
            <a:r>
              <a:rPr lang="en-US" b="1" dirty="0">
                <a:solidFill>
                  <a:srgbClr val="0070C0"/>
                </a:solidFill>
              </a:rPr>
              <a:t>Strong FH.</a:t>
            </a:r>
          </a:p>
          <a:p>
            <a:pPr algn="just"/>
            <a:r>
              <a:rPr lang="en-US" dirty="0"/>
              <a:t>LFTs⇡</a:t>
            </a:r>
          </a:p>
          <a:p>
            <a:pPr algn="just"/>
            <a:r>
              <a:rPr lang="en-US" dirty="0"/>
              <a:t>Referred  post-</a:t>
            </a:r>
            <a:r>
              <a:rPr lang="en-US" dirty="0" err="1"/>
              <a:t>abi</a:t>
            </a:r>
            <a:r>
              <a:rPr lang="en-US" dirty="0"/>
              <a:t>,</a:t>
            </a:r>
          </a:p>
          <a:p>
            <a:pPr algn="just"/>
            <a:r>
              <a:rPr lang="en-US" dirty="0" err="1"/>
              <a:t>enza</a:t>
            </a:r>
            <a:r>
              <a:rPr lang="en-US" dirty="0"/>
              <a:t>,</a:t>
            </a:r>
          </a:p>
          <a:p>
            <a:pPr algn="just"/>
            <a:r>
              <a:rPr lang="en-US" dirty="0"/>
              <a:t>docetaxel,</a:t>
            </a:r>
          </a:p>
          <a:p>
            <a:pPr algn="just"/>
            <a:r>
              <a:rPr lang="en-US" dirty="0" err="1"/>
              <a:t>cabazitaxel</a:t>
            </a:r>
            <a:endParaRPr lang="en-US" dirty="0"/>
          </a:p>
        </p:txBody>
      </p:sp>
      <p:grpSp>
        <p:nvGrpSpPr>
          <p:cNvPr id="223" name="Group 222"/>
          <p:cNvGrpSpPr/>
          <p:nvPr/>
        </p:nvGrpSpPr>
        <p:grpSpPr>
          <a:xfrm>
            <a:off x="8154958" y="2467594"/>
            <a:ext cx="2053344" cy="4069463"/>
            <a:chOff x="7090656" y="2471137"/>
            <a:chExt cx="2053344" cy="4069463"/>
          </a:xfrm>
        </p:grpSpPr>
        <p:pic>
          <p:nvPicPr>
            <p:cNvPr id="224" name="Picture 22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090656" y="5270600"/>
              <a:ext cx="2053344" cy="1270000"/>
            </a:xfrm>
            <a:prstGeom prst="rect">
              <a:avLst/>
            </a:prstGeom>
          </p:spPr>
        </p:pic>
        <p:pic>
          <p:nvPicPr>
            <p:cNvPr id="225" name="Picture 22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090656" y="2471137"/>
              <a:ext cx="2053344" cy="2634263"/>
            </a:xfrm>
            <a:prstGeom prst="rect">
              <a:avLst/>
            </a:prstGeom>
          </p:spPr>
        </p:pic>
        <p:cxnSp>
          <p:nvCxnSpPr>
            <p:cNvPr id="226" name="Straight Arrow Connector 225"/>
            <p:cNvCxnSpPr/>
            <p:nvPr/>
          </p:nvCxnSpPr>
          <p:spPr>
            <a:xfrm flipV="1">
              <a:off x="7090656" y="6134200"/>
              <a:ext cx="304719" cy="228500"/>
            </a:xfrm>
            <a:prstGeom prst="straightConnector1">
              <a:avLst/>
            </a:prstGeom>
            <a:ln w="76200" cmpd="sng">
              <a:solidFill>
                <a:srgbClr val="FF6666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7" name="TextBox 226"/>
          <p:cNvSpPr txBox="1"/>
          <p:nvPr/>
        </p:nvSpPr>
        <p:spPr>
          <a:xfrm>
            <a:off x="8154958" y="6492640"/>
            <a:ext cx="2040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dirty="0"/>
              <a:t>March 2015</a:t>
            </a:r>
          </a:p>
        </p:txBody>
      </p:sp>
      <p:sp>
        <p:nvSpPr>
          <p:cNvPr id="236" name="TextBox 235"/>
          <p:cNvSpPr txBox="1"/>
          <p:nvPr/>
        </p:nvSpPr>
        <p:spPr>
          <a:xfrm>
            <a:off x="8593083" y="2011424"/>
            <a:ext cx="1511301" cy="369332"/>
          </a:xfrm>
          <a:prstGeom prst="rect">
            <a:avLst/>
          </a:prstGeom>
          <a:noFill/>
          <a:ln>
            <a:solidFill>
              <a:srgbClr val="558ED5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b="1">
                <a:solidFill>
                  <a:schemeClr val="accent5">
                    <a:lumMod val="75000"/>
                  </a:schemeClr>
                </a:solidFill>
              </a:rPr>
              <a:t>Treatment?</a:t>
            </a:r>
            <a:endParaRPr lang="en-GB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237" name="Straight Arrow Connector 236"/>
          <p:cNvCxnSpPr/>
          <p:nvPr/>
        </p:nvCxnSpPr>
        <p:spPr>
          <a:xfrm flipH="1" flipV="1">
            <a:off x="7433984" y="1092050"/>
            <a:ext cx="1161599" cy="1242061"/>
          </a:xfrm>
          <a:prstGeom prst="straightConnector1">
            <a:avLst/>
          </a:prstGeom>
          <a:ln w="57150" cmpd="sng">
            <a:solidFill>
              <a:srgbClr val="31859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38" name="Group 237"/>
          <p:cNvGrpSpPr/>
          <p:nvPr/>
        </p:nvGrpSpPr>
        <p:grpSpPr>
          <a:xfrm>
            <a:off x="5193926" y="1004726"/>
            <a:ext cx="2124875" cy="3942123"/>
            <a:chOff x="4876800" y="540977"/>
            <a:chExt cx="2124875" cy="3942123"/>
          </a:xfrm>
        </p:grpSpPr>
        <p:pic>
          <p:nvPicPr>
            <p:cNvPr id="239" name="Picture 23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876800" y="540977"/>
              <a:ext cx="2124875" cy="2639162"/>
            </a:xfrm>
            <a:prstGeom prst="rect">
              <a:avLst/>
            </a:prstGeom>
          </p:spPr>
        </p:pic>
        <p:pic>
          <p:nvPicPr>
            <p:cNvPr id="240" name="Picture 239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876800" y="3256339"/>
              <a:ext cx="2124875" cy="1226761"/>
            </a:xfrm>
            <a:prstGeom prst="rect">
              <a:avLst/>
            </a:prstGeom>
          </p:spPr>
        </p:pic>
        <p:cxnSp>
          <p:nvCxnSpPr>
            <p:cNvPr id="241" name="Straight Arrow Connector 240"/>
            <p:cNvCxnSpPr/>
            <p:nvPr/>
          </p:nvCxnSpPr>
          <p:spPr>
            <a:xfrm flipV="1">
              <a:off x="5007856" y="3848200"/>
              <a:ext cx="304719" cy="228500"/>
            </a:xfrm>
            <a:prstGeom prst="straightConnector1">
              <a:avLst/>
            </a:prstGeom>
            <a:ln w="76200" cmpd="sng">
              <a:solidFill>
                <a:srgbClr val="FF6666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2" name="TextBox 241"/>
          <p:cNvSpPr txBox="1"/>
          <p:nvPr/>
        </p:nvSpPr>
        <p:spPr>
          <a:xfrm>
            <a:off x="5206626" y="4902204"/>
            <a:ext cx="2112175" cy="58477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600" dirty="0"/>
              <a:t>Healing </a:t>
            </a:r>
            <a:r>
              <a:rPr lang="en-GB" sz="1600" u="sng" dirty="0"/>
              <a:t>lytic</a:t>
            </a:r>
            <a:r>
              <a:rPr lang="en-GB" sz="1600" dirty="0"/>
              <a:t> </a:t>
            </a:r>
          </a:p>
          <a:p>
            <a:pPr algn="ctr"/>
            <a:r>
              <a:rPr lang="en-GB" sz="1600" dirty="0"/>
              <a:t>Bone metastasis </a:t>
            </a:r>
          </a:p>
        </p:txBody>
      </p:sp>
      <p:sp>
        <p:nvSpPr>
          <p:cNvPr id="243" name="TextBox 242"/>
          <p:cNvSpPr txBox="1"/>
          <p:nvPr/>
        </p:nvSpPr>
        <p:spPr>
          <a:xfrm>
            <a:off x="5193926" y="48192"/>
            <a:ext cx="2124875" cy="954107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400" dirty="0"/>
              <a:t>Almost complete resolution of liver metastases with residuum calcified abnormality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78130" y="190006"/>
            <a:ext cx="46011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C00000"/>
                </a:solidFill>
              </a:rPr>
              <a:t>Case 2</a:t>
            </a:r>
          </a:p>
          <a:p>
            <a:r>
              <a:rPr lang="en-US" sz="2800" dirty="0">
                <a:solidFill>
                  <a:srgbClr val="C00000"/>
                </a:solidFill>
              </a:rPr>
              <a:t>HRD and carboplatin response</a:t>
            </a:r>
          </a:p>
        </p:txBody>
      </p:sp>
    </p:spTree>
    <p:extLst>
      <p:ext uri="{BB962C8B-B14F-4D97-AF65-F5344CB8AC3E}">
        <p14:creationId xmlns:p14="http://schemas.microsoft.com/office/powerpoint/2010/main" val="1923429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" grpId="0"/>
      <p:bldP spid="236" grpId="0" animBg="1"/>
      <p:bldP spid="242" grpId="0"/>
      <p:bldP spid="24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8154958" y="2467594"/>
            <a:ext cx="2053344" cy="4069463"/>
            <a:chOff x="7090656" y="2471137"/>
            <a:chExt cx="2053344" cy="4069463"/>
          </a:xfrm>
        </p:grpSpPr>
        <p:pic>
          <p:nvPicPr>
            <p:cNvPr id="85" name="Picture 84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090656" y="5270600"/>
              <a:ext cx="2053344" cy="1270000"/>
            </a:xfrm>
            <a:prstGeom prst="rect">
              <a:avLst/>
            </a:prstGeom>
          </p:spPr>
        </p:pic>
        <p:pic>
          <p:nvPicPr>
            <p:cNvPr id="86" name="Picture 85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090656" y="2471137"/>
              <a:ext cx="2053344" cy="2634263"/>
            </a:xfrm>
            <a:prstGeom prst="rect">
              <a:avLst/>
            </a:prstGeom>
          </p:spPr>
        </p:pic>
        <p:cxnSp>
          <p:nvCxnSpPr>
            <p:cNvPr id="87" name="Straight Arrow Connector 86"/>
            <p:cNvCxnSpPr/>
            <p:nvPr/>
          </p:nvCxnSpPr>
          <p:spPr>
            <a:xfrm flipV="1">
              <a:off x="7090656" y="6134200"/>
              <a:ext cx="304719" cy="228500"/>
            </a:xfrm>
            <a:prstGeom prst="straightConnector1">
              <a:avLst/>
            </a:prstGeom>
            <a:ln w="76200" cmpd="sng">
              <a:solidFill>
                <a:srgbClr val="FF6666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TextBox 52"/>
          <p:cNvSpPr txBox="1"/>
          <p:nvPr/>
        </p:nvSpPr>
        <p:spPr>
          <a:xfrm>
            <a:off x="8513571" y="1832522"/>
            <a:ext cx="1511301" cy="646331"/>
          </a:xfrm>
          <a:prstGeom prst="rect">
            <a:avLst/>
          </a:prstGeom>
          <a:noFill/>
          <a:ln>
            <a:solidFill>
              <a:srgbClr val="558ED5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b="1">
                <a:solidFill>
                  <a:schemeClr val="accent5">
                    <a:lumMod val="75000"/>
                  </a:schemeClr>
                </a:solidFill>
              </a:rPr>
              <a:t>Carboplatin AUc6 q21d</a:t>
            </a:r>
            <a:endParaRPr lang="en-GB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8154958" y="6492640"/>
            <a:ext cx="2040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dirty="0"/>
              <a:t>March 2015</a:t>
            </a:r>
          </a:p>
        </p:txBody>
      </p:sp>
      <p:cxnSp>
        <p:nvCxnSpPr>
          <p:cNvPr id="170" name="Straight Arrow Connector 169"/>
          <p:cNvCxnSpPr/>
          <p:nvPr/>
        </p:nvCxnSpPr>
        <p:spPr>
          <a:xfrm flipH="1" flipV="1">
            <a:off x="7433984" y="1092050"/>
            <a:ext cx="1161599" cy="1242061"/>
          </a:xfrm>
          <a:prstGeom prst="straightConnector1">
            <a:avLst/>
          </a:prstGeom>
          <a:ln w="57150" cmpd="sng">
            <a:solidFill>
              <a:srgbClr val="31859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71" name="Group 170"/>
          <p:cNvGrpSpPr/>
          <p:nvPr/>
        </p:nvGrpSpPr>
        <p:grpSpPr>
          <a:xfrm>
            <a:off x="5193926" y="1004726"/>
            <a:ext cx="2124875" cy="3942123"/>
            <a:chOff x="4876800" y="540977"/>
            <a:chExt cx="2124875" cy="3942123"/>
          </a:xfrm>
        </p:grpSpPr>
        <p:pic>
          <p:nvPicPr>
            <p:cNvPr id="172" name="Picture 171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876800" y="540977"/>
              <a:ext cx="2124875" cy="2639162"/>
            </a:xfrm>
            <a:prstGeom prst="rect">
              <a:avLst/>
            </a:prstGeom>
          </p:spPr>
        </p:pic>
        <p:pic>
          <p:nvPicPr>
            <p:cNvPr id="173" name="Picture 172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876800" y="3256339"/>
              <a:ext cx="2124875" cy="1226761"/>
            </a:xfrm>
            <a:prstGeom prst="rect">
              <a:avLst/>
            </a:prstGeom>
          </p:spPr>
        </p:pic>
        <p:cxnSp>
          <p:nvCxnSpPr>
            <p:cNvPr id="174" name="Straight Arrow Connector 173"/>
            <p:cNvCxnSpPr/>
            <p:nvPr/>
          </p:nvCxnSpPr>
          <p:spPr>
            <a:xfrm flipV="1">
              <a:off x="5007856" y="3848200"/>
              <a:ext cx="304719" cy="228500"/>
            </a:xfrm>
            <a:prstGeom prst="straightConnector1">
              <a:avLst/>
            </a:prstGeom>
            <a:ln w="76200" cmpd="sng">
              <a:solidFill>
                <a:srgbClr val="FF6666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5" name="TextBox 174"/>
          <p:cNvSpPr txBox="1"/>
          <p:nvPr/>
        </p:nvSpPr>
        <p:spPr>
          <a:xfrm>
            <a:off x="5206626" y="4902204"/>
            <a:ext cx="2112175" cy="58477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600" dirty="0"/>
              <a:t>Healing </a:t>
            </a:r>
            <a:r>
              <a:rPr lang="en-GB" sz="1600" u="sng" dirty="0"/>
              <a:t>lytic</a:t>
            </a:r>
            <a:r>
              <a:rPr lang="en-GB" sz="1600" dirty="0"/>
              <a:t> </a:t>
            </a:r>
          </a:p>
          <a:p>
            <a:pPr algn="ctr"/>
            <a:r>
              <a:rPr lang="en-GB" sz="1600" dirty="0"/>
              <a:t>Bone metastasis </a:t>
            </a:r>
          </a:p>
        </p:txBody>
      </p:sp>
      <p:sp>
        <p:nvSpPr>
          <p:cNvPr id="176" name="TextBox 175"/>
          <p:cNvSpPr txBox="1"/>
          <p:nvPr/>
        </p:nvSpPr>
        <p:spPr>
          <a:xfrm>
            <a:off x="5193926" y="48192"/>
            <a:ext cx="2124875" cy="954107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400" dirty="0"/>
              <a:t>Almost complete resolution of liver metastases with residuum calcified abnormality</a:t>
            </a:r>
          </a:p>
        </p:txBody>
      </p:sp>
      <p:grpSp>
        <p:nvGrpSpPr>
          <p:cNvPr id="200" name="Group 199"/>
          <p:cNvGrpSpPr/>
          <p:nvPr/>
        </p:nvGrpSpPr>
        <p:grpSpPr>
          <a:xfrm>
            <a:off x="2605252" y="885631"/>
            <a:ext cx="2745932" cy="6007959"/>
            <a:chOff x="2261924" y="860380"/>
            <a:chExt cx="2745932" cy="6007959"/>
          </a:xfrm>
        </p:grpSpPr>
        <p:grpSp>
          <p:nvGrpSpPr>
            <p:cNvPr id="201" name="Group 200"/>
            <p:cNvGrpSpPr/>
            <p:nvPr/>
          </p:nvGrpSpPr>
          <p:grpSpPr>
            <a:xfrm>
              <a:off x="2261924" y="860380"/>
              <a:ext cx="2477940" cy="6007959"/>
              <a:chOff x="2261924" y="276180"/>
              <a:chExt cx="2477940" cy="6007959"/>
            </a:xfrm>
          </p:grpSpPr>
          <p:grpSp>
            <p:nvGrpSpPr>
              <p:cNvPr id="203" name="Group 202"/>
              <p:cNvGrpSpPr/>
              <p:nvPr/>
            </p:nvGrpSpPr>
            <p:grpSpPr>
              <a:xfrm>
                <a:off x="2261924" y="276180"/>
                <a:ext cx="2477940" cy="3417332"/>
                <a:chOff x="2249225" y="1159807"/>
                <a:chExt cx="2477940" cy="3417332"/>
              </a:xfrm>
            </p:grpSpPr>
            <p:pic>
              <p:nvPicPr>
                <p:cNvPr id="209" name="Picture 208"/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249225" y="2087939"/>
                  <a:ext cx="2249225" cy="2489200"/>
                </a:xfrm>
                <a:prstGeom prst="rect">
                  <a:avLst/>
                </a:prstGeom>
                <a:ln>
                  <a:noFill/>
                </a:ln>
              </p:spPr>
            </p:pic>
            <p:sp>
              <p:nvSpPr>
                <p:cNvPr id="210" name="TextBox 209"/>
                <p:cNvSpPr txBox="1"/>
                <p:nvPr/>
              </p:nvSpPr>
              <p:spPr>
                <a:xfrm>
                  <a:off x="3736565" y="1159807"/>
                  <a:ext cx="990600" cy="92333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GB" dirty="0">
                      <a:solidFill>
                        <a:srgbClr val="FF0000"/>
                      </a:solidFill>
                    </a:rPr>
                    <a:t>Relapse after </a:t>
                  </a:r>
                  <a:r>
                    <a:rPr lang="en-GB" b="1" dirty="0">
                      <a:solidFill>
                        <a:srgbClr val="FF0000"/>
                      </a:solidFill>
                    </a:rPr>
                    <a:t>8 months</a:t>
                  </a:r>
                  <a:endParaRPr lang="en-GB" dirty="0">
                    <a:solidFill>
                      <a:srgbClr val="FF0000"/>
                    </a:solidFill>
                  </a:endParaRPr>
                </a:p>
              </p:txBody>
            </p:sp>
          </p:grpSp>
          <p:grpSp>
            <p:nvGrpSpPr>
              <p:cNvPr id="204" name="Group 203"/>
              <p:cNvGrpSpPr/>
              <p:nvPr/>
            </p:nvGrpSpPr>
            <p:grpSpPr>
              <a:xfrm>
                <a:off x="2261924" y="3693512"/>
                <a:ext cx="2255898" cy="2590627"/>
                <a:chOff x="2261924" y="3693512"/>
                <a:chExt cx="2255898" cy="2590627"/>
              </a:xfrm>
            </p:grpSpPr>
            <p:grpSp>
              <p:nvGrpSpPr>
                <p:cNvPr id="205" name="Group 204"/>
                <p:cNvGrpSpPr/>
                <p:nvPr/>
              </p:nvGrpSpPr>
              <p:grpSpPr>
                <a:xfrm>
                  <a:off x="2261924" y="3693512"/>
                  <a:ext cx="2255898" cy="2590627"/>
                  <a:chOff x="2261924" y="3693512"/>
                  <a:chExt cx="2255898" cy="2590627"/>
                </a:xfrm>
              </p:grpSpPr>
              <p:pic>
                <p:nvPicPr>
                  <p:cNvPr id="207" name="Picture 206"/>
                  <p:cNvPicPr>
                    <a:picLocks noChangeAspect="1"/>
                  </p:cNvPicPr>
                  <p:nvPr/>
                </p:nvPicPr>
                <p:blipFill rotWithShape="1">
                  <a:blip r:embed="rId7">
                    <a:extLst>
                      <a:ext uri="{BEBA8EAE-BF5A-486C-A8C5-ECC9F3942E4B}">
                        <a14:imgProps xmlns:a14="http://schemas.microsoft.com/office/drawing/2010/main">
                          <a14:imgLayer r:embed="rId8">
                            <a14:imgEffect>
                              <a14:sharpenSoften amount="50000"/>
                            </a14:imgEffect>
                            <a14:imgEffect>
                              <a14:brightnessContrast bright="4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12740" b="6200"/>
                  <a:stretch/>
                </p:blipFill>
                <p:spPr>
                  <a:xfrm>
                    <a:off x="2261924" y="3693512"/>
                    <a:ext cx="2255898" cy="2144336"/>
                  </a:xfrm>
                  <a:prstGeom prst="rect">
                    <a:avLst/>
                  </a:prstGeom>
                  <a:ln>
                    <a:noFill/>
                  </a:ln>
                </p:spPr>
              </p:pic>
              <p:sp>
                <p:nvSpPr>
                  <p:cNvPr id="208" name="TextBox 207"/>
                  <p:cNvSpPr txBox="1"/>
                  <p:nvPr/>
                </p:nvSpPr>
                <p:spPr>
                  <a:xfrm>
                    <a:off x="2261924" y="5760919"/>
                    <a:ext cx="2255898" cy="52322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txBody>
                  <a:bodyPr wrap="square" rtlCol="0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r>
                      <a:rPr lang="en-GB" sz="1400" dirty="0"/>
                      <a:t>New solitary cerebellar metastasis</a:t>
                    </a:r>
                  </a:p>
                </p:txBody>
              </p:sp>
            </p:grpSp>
            <p:cxnSp>
              <p:nvCxnSpPr>
                <p:cNvPr id="206" name="Straight Arrow Connector 205"/>
                <p:cNvCxnSpPr/>
                <p:nvPr/>
              </p:nvCxnSpPr>
              <p:spPr>
                <a:xfrm flipH="1" flipV="1">
                  <a:off x="3886200" y="5207000"/>
                  <a:ext cx="266700" cy="139700"/>
                </a:xfrm>
                <a:prstGeom prst="straightConnector1">
                  <a:avLst/>
                </a:prstGeom>
                <a:ln w="57150" cmpd="sng">
                  <a:noFill/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202" name="Straight Arrow Connector 201"/>
            <p:cNvCxnSpPr/>
            <p:nvPr/>
          </p:nvCxnSpPr>
          <p:spPr>
            <a:xfrm flipH="1">
              <a:off x="3505200" y="2170839"/>
              <a:ext cx="1502656" cy="826360"/>
            </a:xfrm>
            <a:prstGeom prst="straightConnector1">
              <a:avLst/>
            </a:prstGeom>
            <a:ln w="57150" cmpd="sng"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1" name="Group 210"/>
          <p:cNvGrpSpPr/>
          <p:nvPr/>
        </p:nvGrpSpPr>
        <p:grpSpPr>
          <a:xfrm>
            <a:off x="343328" y="75323"/>
            <a:ext cx="4152900" cy="6022572"/>
            <a:chOff x="0" y="50073"/>
            <a:chExt cx="4152900" cy="6022572"/>
          </a:xfrm>
        </p:grpSpPr>
        <p:grpSp>
          <p:nvGrpSpPr>
            <p:cNvPr id="212" name="Group 211"/>
            <p:cNvGrpSpPr/>
            <p:nvPr/>
          </p:nvGrpSpPr>
          <p:grpSpPr>
            <a:xfrm>
              <a:off x="0" y="108084"/>
              <a:ext cx="2242682" cy="5964561"/>
              <a:chOff x="0" y="108084"/>
              <a:chExt cx="2242682" cy="5964561"/>
            </a:xfrm>
          </p:grpSpPr>
          <p:grpSp>
            <p:nvGrpSpPr>
              <p:cNvPr id="215" name="Group 214"/>
              <p:cNvGrpSpPr/>
              <p:nvPr/>
            </p:nvGrpSpPr>
            <p:grpSpPr>
              <a:xfrm>
                <a:off x="0" y="108084"/>
                <a:ext cx="2242682" cy="2906955"/>
                <a:chOff x="0" y="425584"/>
                <a:chExt cx="2242682" cy="2906955"/>
              </a:xfrm>
            </p:grpSpPr>
            <p:pic>
              <p:nvPicPr>
                <p:cNvPr id="221" name="Picture 220"/>
                <p:cNvPicPr>
                  <a:picLocks noChangeAspect="1"/>
                </p:cNvPicPr>
                <p:nvPr/>
              </p:nvPicPr>
              <p:blipFill rotWithShape="1"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/>
              </p:blipFill>
              <p:spPr>
                <a:xfrm>
                  <a:off x="0" y="843339"/>
                  <a:ext cx="2242682" cy="2489200"/>
                </a:xfrm>
                <a:prstGeom prst="rect">
                  <a:avLst/>
                </a:prstGeom>
              </p:spPr>
            </p:pic>
            <p:sp>
              <p:nvSpPr>
                <p:cNvPr id="222" name="TextBox 221"/>
                <p:cNvSpPr txBox="1"/>
                <p:nvPr/>
              </p:nvSpPr>
              <p:spPr>
                <a:xfrm>
                  <a:off x="0" y="425584"/>
                  <a:ext cx="2242682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GB" dirty="0"/>
                    <a:t>February 2017</a:t>
                  </a:r>
                </a:p>
              </p:txBody>
            </p:sp>
          </p:grpSp>
          <p:grpSp>
            <p:nvGrpSpPr>
              <p:cNvPr id="216" name="Group 215"/>
              <p:cNvGrpSpPr/>
              <p:nvPr/>
            </p:nvGrpSpPr>
            <p:grpSpPr>
              <a:xfrm>
                <a:off x="0" y="2997199"/>
                <a:ext cx="2242682" cy="3075446"/>
                <a:chOff x="0" y="2997199"/>
                <a:chExt cx="2242682" cy="3075446"/>
              </a:xfrm>
            </p:grpSpPr>
            <p:grpSp>
              <p:nvGrpSpPr>
                <p:cNvPr id="217" name="Group 216"/>
                <p:cNvGrpSpPr/>
                <p:nvPr/>
              </p:nvGrpSpPr>
              <p:grpSpPr>
                <a:xfrm>
                  <a:off x="0" y="2997199"/>
                  <a:ext cx="2242682" cy="3075446"/>
                  <a:chOff x="0" y="3378199"/>
                  <a:chExt cx="2242682" cy="3075446"/>
                </a:xfrm>
              </p:grpSpPr>
              <p:pic>
                <p:nvPicPr>
                  <p:cNvPr id="219" name="Picture 218"/>
                  <p:cNvPicPr>
                    <a:picLocks noChangeAspect="1"/>
                  </p:cNvPicPr>
                  <p:nvPr/>
                </p:nvPicPr>
                <p:blipFill rotWithShape="1">
                  <a:blip r:embed="rId10">
                    <a:extLst>
                      <a:ext uri="{BEBA8EAE-BF5A-486C-A8C5-ECC9F3942E4B}">
                        <a14:imgProps xmlns:a14="http://schemas.microsoft.com/office/drawing/2010/main">
                          <a14:imgLayer r:embed="rId11">
                            <a14:imgEffect>
                              <a14:sharpenSoften amount="50000"/>
                            </a14:imgEffect>
                            <a14:imgEffect>
                              <a14:brightnessContrast bright="4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9479" t="6153" r="8557" b="4074"/>
                  <a:stretch/>
                </p:blipFill>
                <p:spPr>
                  <a:xfrm>
                    <a:off x="0" y="3378199"/>
                    <a:ext cx="2242682" cy="2465269"/>
                  </a:xfrm>
                  <a:prstGeom prst="rect">
                    <a:avLst/>
                  </a:prstGeom>
                </p:spPr>
              </p:pic>
              <p:sp>
                <p:nvSpPr>
                  <p:cNvPr id="220" name="TextBox 219"/>
                  <p:cNvSpPr txBox="1"/>
                  <p:nvPr/>
                </p:nvSpPr>
                <p:spPr>
                  <a:xfrm>
                    <a:off x="101600" y="5868869"/>
                    <a:ext cx="1930400" cy="58477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>
                    <a:defPPr>
                      <a:defRPr lang="en-US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r>
                      <a:rPr lang="en-GB" sz="1600" b="1" dirty="0" err="1"/>
                      <a:t>Cyberknife</a:t>
                    </a:r>
                    <a:r>
                      <a:rPr lang="en-GB" sz="1600" dirty="0"/>
                      <a:t> planning MRI</a:t>
                    </a:r>
                  </a:p>
                </p:txBody>
              </p:sp>
            </p:grpSp>
            <p:cxnSp>
              <p:nvCxnSpPr>
                <p:cNvPr id="218" name="Straight Arrow Connector 217"/>
                <p:cNvCxnSpPr/>
                <p:nvPr/>
              </p:nvCxnSpPr>
              <p:spPr>
                <a:xfrm flipH="1" flipV="1">
                  <a:off x="1676400" y="4749800"/>
                  <a:ext cx="266700" cy="139700"/>
                </a:xfrm>
                <a:prstGeom prst="straightConnector1">
                  <a:avLst/>
                </a:prstGeom>
                <a:ln w="57150" cmpd="sng">
                  <a:solidFill>
                    <a:srgbClr val="FF0000"/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213" name="Straight Arrow Connector 212"/>
            <p:cNvCxnSpPr/>
            <p:nvPr/>
          </p:nvCxnSpPr>
          <p:spPr>
            <a:xfrm flipH="1" flipV="1">
              <a:off x="2032000" y="321441"/>
              <a:ext cx="1562100" cy="1403108"/>
            </a:xfrm>
            <a:prstGeom prst="straightConnector1">
              <a:avLst/>
            </a:prstGeom>
            <a:ln w="57150" cmpd="sng">
              <a:solidFill>
                <a:schemeClr val="accent5">
                  <a:lumMod val="75000"/>
                </a:schemeClr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4" name="TextBox 213"/>
            <p:cNvSpPr txBox="1"/>
            <p:nvPr/>
          </p:nvSpPr>
          <p:spPr>
            <a:xfrm>
              <a:off x="2412999" y="50073"/>
              <a:ext cx="1739901" cy="646331"/>
            </a:xfrm>
            <a:prstGeom prst="rect">
              <a:avLst/>
            </a:prstGeom>
            <a:noFill/>
            <a:ln>
              <a:solidFill>
                <a:srgbClr val="558ED5"/>
              </a:solidFill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GB" b="1" dirty="0">
                  <a:solidFill>
                    <a:schemeClr val="accent5">
                      <a:lumMod val="75000"/>
                    </a:schemeClr>
                  </a:solidFill>
                </a:rPr>
                <a:t>Retreated with carbo AUC6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193926" y="6097895"/>
            <a:ext cx="2166042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Very high HRD score </a:t>
            </a:r>
          </a:p>
          <a:p>
            <a:r>
              <a:rPr lang="en-US" b="1" dirty="0">
                <a:solidFill>
                  <a:srgbClr val="0070C0"/>
                </a:solidFill>
              </a:rPr>
              <a:t>on exome NGS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435630" y="4091983"/>
            <a:ext cx="1717194" cy="258532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Dying man.</a:t>
            </a:r>
          </a:p>
          <a:p>
            <a:r>
              <a:rPr lang="en-US" dirty="0"/>
              <a:t>M1 at diagnosis</a:t>
            </a:r>
          </a:p>
          <a:p>
            <a:r>
              <a:rPr lang="en-US" b="1" dirty="0">
                <a:solidFill>
                  <a:srgbClr val="0070C0"/>
                </a:solidFill>
              </a:rPr>
              <a:t>Strong FH.</a:t>
            </a:r>
          </a:p>
          <a:p>
            <a:r>
              <a:rPr lang="en-US" dirty="0"/>
              <a:t>Referred  post-</a:t>
            </a:r>
            <a:r>
              <a:rPr lang="en-US" dirty="0" err="1"/>
              <a:t>abi</a:t>
            </a:r>
            <a:r>
              <a:rPr lang="en-US" dirty="0"/>
              <a:t>, </a:t>
            </a:r>
            <a:r>
              <a:rPr lang="en-US" dirty="0" err="1"/>
              <a:t>enza</a:t>
            </a:r>
            <a:r>
              <a:rPr lang="en-US" dirty="0"/>
              <a:t>,</a:t>
            </a:r>
          </a:p>
          <a:p>
            <a:r>
              <a:rPr lang="en-US" dirty="0"/>
              <a:t>docetaxel,</a:t>
            </a:r>
          </a:p>
          <a:p>
            <a:r>
              <a:rPr lang="en-US" dirty="0" err="1"/>
              <a:t>cabazitaxel</a:t>
            </a:r>
            <a:r>
              <a:rPr lang="en-US" dirty="0"/>
              <a:t>. LFTs⇡</a:t>
            </a:r>
          </a:p>
          <a:p>
            <a:endParaRPr lang="en-US" dirty="0"/>
          </a:p>
        </p:txBody>
      </p:sp>
      <p:sp>
        <p:nvSpPr>
          <p:cNvPr id="41" name="TextBox 40"/>
          <p:cNvSpPr txBox="1"/>
          <p:nvPr/>
        </p:nvSpPr>
        <p:spPr>
          <a:xfrm>
            <a:off x="59053" y="6447299"/>
            <a:ext cx="2431237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i="1" dirty="0"/>
              <a:t>4-year long remission!</a:t>
            </a:r>
          </a:p>
        </p:txBody>
      </p:sp>
    </p:spTree>
    <p:extLst>
      <p:ext uri="{BB962C8B-B14F-4D97-AF65-F5344CB8AC3E}">
        <p14:creationId xmlns:p14="http://schemas.microsoft.com/office/powerpoint/2010/main" val="10067891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642" y="150470"/>
            <a:ext cx="6876095" cy="670752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427468" y="5765152"/>
            <a:ext cx="36018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HRD score ranking by three different</a:t>
            </a:r>
          </a:p>
          <a:p>
            <a:pPr algn="r"/>
            <a:r>
              <a:rPr lang="en-US" dirty="0"/>
              <a:t>computational methods</a:t>
            </a:r>
          </a:p>
          <a:p>
            <a:pPr algn="r"/>
            <a:r>
              <a:rPr lang="en-US" dirty="0"/>
              <a:t>Wei Yuan; de Bono group</a:t>
            </a:r>
          </a:p>
        </p:txBody>
      </p:sp>
    </p:spTree>
    <p:extLst>
      <p:ext uri="{BB962C8B-B14F-4D97-AF65-F5344CB8AC3E}">
        <p14:creationId xmlns:p14="http://schemas.microsoft.com/office/powerpoint/2010/main" val="10823120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AF793-CC5F-AF46-8748-A4998D0C2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Satraplatin</a:t>
            </a:r>
            <a:r>
              <a:rPr lang="en-US" dirty="0"/>
              <a:t> Phase 3 trial in </a:t>
            </a:r>
            <a:r>
              <a:rPr lang="en-US" dirty="0" err="1"/>
              <a:t>mCRPC</a:t>
            </a:r>
            <a:br>
              <a:rPr lang="en-US" dirty="0"/>
            </a:br>
            <a:r>
              <a:rPr lang="en-US" dirty="0" err="1"/>
              <a:t>LHRHa</a:t>
            </a:r>
            <a:r>
              <a:rPr lang="en-US" dirty="0"/>
              <a:t> plus oral </a:t>
            </a:r>
            <a:r>
              <a:rPr lang="en-US" dirty="0" err="1"/>
              <a:t>satraplatin</a:t>
            </a:r>
            <a:r>
              <a:rPr lang="en-US" dirty="0"/>
              <a:t> and </a:t>
            </a:r>
            <a:r>
              <a:rPr lang="en-US" dirty="0" err="1"/>
              <a:t>pred</a:t>
            </a:r>
            <a:r>
              <a:rPr lang="en-US" dirty="0"/>
              <a:t> VS </a:t>
            </a:r>
            <a:r>
              <a:rPr lang="en-US" dirty="0" err="1"/>
              <a:t>LHRHa</a:t>
            </a:r>
            <a:r>
              <a:rPr lang="en-US" dirty="0"/>
              <a:t> and </a:t>
            </a:r>
            <a:r>
              <a:rPr lang="en-US" dirty="0" err="1"/>
              <a:t>pred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644863-136C-834C-8DB9-B67EE0B40D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SPARC trial reported 25% PSA response rate in </a:t>
            </a:r>
            <a:r>
              <a:rPr lang="en-US" dirty="0" err="1"/>
              <a:t>satraplatin</a:t>
            </a:r>
            <a:r>
              <a:rPr lang="en-US" dirty="0"/>
              <a:t> arm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AF4E453-2C88-DD4F-9F60-850BD435D06C}"/>
              </a:ext>
            </a:extLst>
          </p:cNvPr>
          <p:cNvSpPr txBox="1"/>
          <p:nvPr/>
        </p:nvSpPr>
        <p:spPr>
          <a:xfrm>
            <a:off x="9357054" y="6390739"/>
            <a:ext cx="28053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i="1" dirty="0"/>
              <a:t>Sternberg et al, JCO 2009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8A6E17-72DC-3744-86C4-3D5A624AEC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559383"/>
            <a:ext cx="4823777" cy="372448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3FF8F8-0230-534D-9386-6ACF472F14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4239" y="2574997"/>
            <a:ext cx="5086679" cy="392351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BAE9238-37EF-414C-9777-10F3A28E92C4}"/>
              </a:ext>
            </a:extLst>
          </p:cNvPr>
          <p:cNvSpPr txBox="1"/>
          <p:nvPr/>
        </p:nvSpPr>
        <p:spPr>
          <a:xfrm>
            <a:off x="59377" y="6498510"/>
            <a:ext cx="23439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No molecular selection</a:t>
            </a:r>
          </a:p>
        </p:txBody>
      </p:sp>
    </p:spTree>
    <p:extLst>
      <p:ext uri="{BB962C8B-B14F-4D97-AF65-F5344CB8AC3E}">
        <p14:creationId xmlns:p14="http://schemas.microsoft.com/office/powerpoint/2010/main" val="36007366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D17EC5-C532-5246-BB56-69909A478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Talk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6EA59F-1014-E24F-939A-1F832892F7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  <a:p>
            <a:r>
              <a:rPr lang="en-US" b="1" dirty="0">
                <a:solidFill>
                  <a:srgbClr val="002060"/>
                </a:solidFill>
              </a:rPr>
              <a:t>From TOPARP to </a:t>
            </a:r>
            <a:r>
              <a:rPr lang="en-US" b="1" dirty="0" err="1">
                <a:solidFill>
                  <a:srgbClr val="002060"/>
                </a:solidFill>
              </a:rPr>
              <a:t>PROfound</a:t>
            </a:r>
            <a:endParaRPr lang="en-US" b="1" dirty="0">
              <a:solidFill>
                <a:srgbClr val="002060"/>
              </a:solidFill>
            </a:endParaRPr>
          </a:p>
          <a:p>
            <a:r>
              <a:rPr lang="en-US" dirty="0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40167034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45206"/>
            <a:ext cx="10515600" cy="1325563"/>
          </a:xfrm>
        </p:spPr>
        <p:txBody>
          <a:bodyPr/>
          <a:lstStyle/>
          <a:p>
            <a:r>
              <a:rPr lang="en-US" dirty="0" err="1"/>
              <a:t>PARPi</a:t>
            </a:r>
            <a:r>
              <a:rPr lang="en-US" dirty="0"/>
              <a:t> early clinical trials: Interpretation and hypotheses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05706"/>
            <a:ext cx="10515600" cy="4351338"/>
          </a:xfrm>
        </p:spPr>
        <p:txBody>
          <a:bodyPr>
            <a:normAutofit/>
          </a:bodyPr>
          <a:lstStyle/>
          <a:p>
            <a:r>
              <a:rPr lang="en-US" sz="2400" dirty="0"/>
              <a:t>Safety, tolerability of multiple </a:t>
            </a:r>
            <a:r>
              <a:rPr lang="en-US" sz="2400" dirty="0" err="1"/>
              <a:t>PARPi</a:t>
            </a:r>
            <a:r>
              <a:rPr lang="en-US" sz="2400" dirty="0"/>
              <a:t> (olaparib, niraparib, rucaparib, </a:t>
            </a:r>
            <a:r>
              <a:rPr lang="en-US" sz="2400" dirty="0" err="1"/>
              <a:t>talazoparib</a:t>
            </a:r>
            <a:r>
              <a:rPr lang="en-US" sz="2400" dirty="0"/>
              <a:t>)</a:t>
            </a:r>
          </a:p>
          <a:p>
            <a:pPr lvl="1"/>
            <a:r>
              <a:rPr lang="en-US" sz="2000" dirty="0"/>
              <a:t>Hematological toxicity dose limiting; agents have similar antitumor activity</a:t>
            </a:r>
          </a:p>
          <a:p>
            <a:pPr lvl="1"/>
            <a:r>
              <a:rPr lang="en-US" sz="2000" dirty="0" err="1"/>
              <a:t>Talazoparib</a:t>
            </a:r>
            <a:r>
              <a:rPr lang="en-US" sz="2000" dirty="0"/>
              <a:t> is most potent PARP ‘trapper’ on DNA; trapping causes DNA double strand breaks</a:t>
            </a:r>
          </a:p>
          <a:p>
            <a:r>
              <a:rPr lang="en-US" sz="2400" dirty="0"/>
              <a:t>Antitumor activity in </a:t>
            </a:r>
            <a:r>
              <a:rPr lang="en-US" sz="2400" dirty="0" err="1"/>
              <a:t>gBRCA</a:t>
            </a:r>
            <a:r>
              <a:rPr lang="en-US" sz="2400" dirty="0"/>
              <a:t> tumors including mCRPC</a:t>
            </a:r>
          </a:p>
          <a:p>
            <a:pPr lvl="1"/>
            <a:r>
              <a:rPr lang="en-US" sz="2000" dirty="0"/>
              <a:t>Some patients have durable responses</a:t>
            </a:r>
          </a:p>
          <a:p>
            <a:r>
              <a:rPr lang="en-US" sz="2400" dirty="0"/>
              <a:t>Antitumor activity in sporadic cancers including mCRPC</a:t>
            </a:r>
          </a:p>
          <a:p>
            <a:pPr lvl="1"/>
            <a:r>
              <a:rPr lang="en-US" sz="2000" dirty="0"/>
              <a:t>Ovarian, breast, prostate, pancreas</a:t>
            </a:r>
          </a:p>
          <a:p>
            <a:r>
              <a:rPr lang="en-US" sz="2400" dirty="0"/>
              <a:t>Association of platinum sensitivity with PARPi sensitivity in ovarian ca</a:t>
            </a:r>
          </a:p>
          <a:p>
            <a:pPr lvl="1"/>
            <a:r>
              <a:rPr lang="en-US" sz="2000" dirty="0"/>
              <a:t>Incomplete cross-resistance: carboplatin can work after PARPi, and vice versa in BRCA ovarian</a:t>
            </a:r>
          </a:p>
          <a:p>
            <a:r>
              <a:rPr lang="en-US" sz="2400" dirty="0"/>
              <a:t>Previous mCRPC studies with </a:t>
            </a:r>
            <a:r>
              <a:rPr lang="en-US" sz="2400" dirty="0" err="1"/>
              <a:t>satraplatin</a:t>
            </a:r>
            <a:r>
              <a:rPr lang="en-US" sz="2400" dirty="0"/>
              <a:t> reported a 25% PSA response rate</a:t>
            </a:r>
          </a:p>
          <a:p>
            <a:pPr lvl="1"/>
            <a:r>
              <a:rPr lang="en-US" sz="2000" dirty="0"/>
              <a:t>We therefore hypothesized that a proportion of mCRPC had DNA repair defects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314700" y="6273225"/>
            <a:ext cx="87270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i="1" dirty="0"/>
              <a:t>Fong et al, NEJM 2009; Fong et al, JCO 2010; </a:t>
            </a:r>
            <a:r>
              <a:rPr lang="en-US" sz="1600" i="1" dirty="0" err="1"/>
              <a:t>Ang</a:t>
            </a:r>
            <a:r>
              <a:rPr lang="en-US" sz="1600" i="1" dirty="0"/>
              <a:t> et al, CCR 2013; Sandhu et al, Lancet Oncology 2013; </a:t>
            </a:r>
          </a:p>
          <a:p>
            <a:pPr algn="r"/>
            <a:r>
              <a:rPr lang="en-US" sz="1600" i="1" dirty="0"/>
              <a:t>de Bono et al Cancer Discovery 2017; Sternberg et al, JCO 2009</a:t>
            </a:r>
          </a:p>
        </p:txBody>
      </p:sp>
    </p:spTree>
    <p:extLst>
      <p:ext uri="{BB962C8B-B14F-4D97-AF65-F5344CB8AC3E}">
        <p14:creationId xmlns:p14="http://schemas.microsoft.com/office/powerpoint/2010/main" val="8403905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9E82A4E-641B-44FB-A158-A33F345D9703}"/>
              </a:ext>
            </a:extLst>
          </p:cNvPr>
          <p:cNvSpPr txBox="1">
            <a:spLocks/>
          </p:cNvSpPr>
          <p:nvPr/>
        </p:nvSpPr>
        <p:spPr>
          <a:xfrm>
            <a:off x="304430" y="159738"/>
            <a:ext cx="11064117" cy="1175437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00" b="1" i="0" kern="1200" baseline="0">
                <a:solidFill>
                  <a:schemeClr val="bg1"/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sz="3200" b="0" dirty="0">
                <a:solidFill>
                  <a:srgbClr val="C00000"/>
                </a:solidFill>
                <a:latin typeface="+mj-lt"/>
              </a:rPr>
              <a:t>TOPARP: An investigator-initiated trial for mCRPC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F5A567C-AD6E-4B22-AED6-240F318D6532}"/>
              </a:ext>
            </a:extLst>
          </p:cNvPr>
          <p:cNvSpPr txBox="1">
            <a:spLocks/>
          </p:cNvSpPr>
          <p:nvPr/>
        </p:nvSpPr>
        <p:spPr>
          <a:xfrm>
            <a:off x="304429" y="1473125"/>
            <a:ext cx="10129891" cy="4379035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GB" sz="2667" b="1" dirty="0">
                <a:latin typeface="Calibri" charset="0"/>
                <a:ea typeface="ＭＳ Ｐゴシック" charset="0"/>
                <a:cs typeface="ＭＳ Ｐゴシック" charset="0"/>
              </a:rPr>
              <a:t>Multi-stage, adaptive, trial for predictive biomarker qualification </a:t>
            </a:r>
          </a:p>
          <a:p>
            <a:pPr marL="0" indent="0" algn="just">
              <a:buNone/>
            </a:pPr>
            <a:r>
              <a:rPr lang="en-US" sz="2667" b="1" i="1" u="sng" dirty="0">
                <a:latin typeface="Calibri" charset="0"/>
              </a:rPr>
              <a:t>Study objectives</a:t>
            </a:r>
            <a:r>
              <a:rPr lang="en-US" sz="2667" b="1" i="1" dirty="0">
                <a:latin typeface="Calibri" charset="0"/>
              </a:rPr>
              <a:t>:</a:t>
            </a:r>
          </a:p>
          <a:p>
            <a:pPr lvl="1" algn="just">
              <a:buFont typeface="Wingdings" charset="2"/>
              <a:buChar char="Ø"/>
            </a:pPr>
            <a:r>
              <a:rPr lang="en-US" sz="2667" dirty="0">
                <a:latin typeface="Calibri" charset="0"/>
              </a:rPr>
              <a:t>To evaluate anti-tumor activity of </a:t>
            </a:r>
            <a:r>
              <a:rPr lang="en-US" sz="2667" dirty="0" err="1">
                <a:latin typeface="Calibri" charset="0"/>
              </a:rPr>
              <a:t>olaparib</a:t>
            </a:r>
            <a:r>
              <a:rPr lang="en-US" sz="2667" dirty="0">
                <a:latin typeface="Calibri" charset="0"/>
              </a:rPr>
              <a:t> </a:t>
            </a:r>
          </a:p>
          <a:p>
            <a:pPr lvl="1" algn="just">
              <a:buFont typeface="Wingdings" charset="2"/>
              <a:buChar char="Ø"/>
            </a:pPr>
            <a:r>
              <a:rPr lang="en-US" sz="2667" dirty="0">
                <a:latin typeface="Calibri" charset="0"/>
              </a:rPr>
              <a:t>To clinically qualify predictive biomarkers of </a:t>
            </a:r>
            <a:r>
              <a:rPr lang="en-US" sz="2667" dirty="0" err="1">
                <a:latin typeface="Calibri" charset="0"/>
              </a:rPr>
              <a:t>PARPi</a:t>
            </a:r>
            <a:r>
              <a:rPr lang="en-US" sz="2667" dirty="0">
                <a:latin typeface="Calibri" charset="0"/>
              </a:rPr>
              <a:t> response</a:t>
            </a:r>
          </a:p>
          <a:p>
            <a:pPr algn="just">
              <a:buFont typeface="Wingdings" charset="2"/>
              <a:buChar char="Ø"/>
            </a:pPr>
            <a:endParaRPr lang="en-GB" sz="2667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pPr lvl="1" algn="just">
              <a:buFont typeface="Wingdings" charset="2"/>
              <a:buChar char="Ø"/>
            </a:pPr>
            <a:r>
              <a:rPr lang="en-GB" sz="2667" b="1" i="1" u="sng" dirty="0">
                <a:latin typeface="Calibri" charset="0"/>
                <a:ea typeface="ＭＳ Ｐゴシック" charset="0"/>
                <a:cs typeface="ＭＳ Ｐゴシック" charset="0"/>
              </a:rPr>
              <a:t>Test set :</a:t>
            </a:r>
            <a:r>
              <a:rPr lang="en-GB" sz="2667" b="1" i="1" dirty="0">
                <a:latin typeface="Calibri" charset="0"/>
                <a:ea typeface="ＭＳ Ｐゴシック" charset="0"/>
                <a:cs typeface="ＭＳ Ｐゴシック" charset="0"/>
              </a:rPr>
              <a:t> </a:t>
            </a:r>
            <a:r>
              <a:rPr lang="en-GB" sz="2667" dirty="0">
                <a:latin typeface="Calibri" charset="0"/>
                <a:ea typeface="ＭＳ Ｐゴシック" charset="0"/>
                <a:cs typeface="ＭＳ Ｐゴシック" charset="0"/>
              </a:rPr>
              <a:t>No molecular selection </a:t>
            </a:r>
            <a:r>
              <a:rPr lang="en-GB" sz="2667" dirty="0">
                <a:solidFill>
                  <a:srgbClr val="002060"/>
                </a:solidFill>
                <a:latin typeface="Calibri" charset="0"/>
                <a:ea typeface="ＭＳ Ｐゴシック" charset="0"/>
                <a:cs typeface="ＭＳ Ｐゴシック" charset="0"/>
              </a:rPr>
              <a:t>(TOPARP-A)</a:t>
            </a:r>
          </a:p>
          <a:p>
            <a:pPr lvl="2" algn="just">
              <a:buFont typeface="Wingdings" charset="2"/>
              <a:buChar char="Ø"/>
            </a:pPr>
            <a:r>
              <a:rPr lang="en-GB" dirty="0">
                <a:solidFill>
                  <a:srgbClr val="002060"/>
                </a:solidFill>
                <a:latin typeface="Calibri" charset="0"/>
                <a:ea typeface="ＭＳ Ｐゴシック" charset="0"/>
                <a:cs typeface="ＭＳ Ｐゴシック" charset="0"/>
              </a:rPr>
              <a:t>DDR gene alterations associated with response to </a:t>
            </a:r>
            <a:r>
              <a:rPr lang="en-GB" dirty="0" err="1">
                <a:solidFill>
                  <a:srgbClr val="002060"/>
                </a:solidFill>
                <a:latin typeface="Calibri" charset="0"/>
                <a:ea typeface="ＭＳ Ｐゴシック" charset="0"/>
                <a:cs typeface="ＭＳ Ｐゴシック" charset="0"/>
              </a:rPr>
              <a:t>olaparib</a:t>
            </a:r>
            <a:r>
              <a:rPr lang="en-GB" dirty="0">
                <a:solidFill>
                  <a:srgbClr val="002060"/>
                </a:solidFill>
                <a:latin typeface="Calibri" charset="0"/>
                <a:ea typeface="ＭＳ Ｐゴシック" charset="0"/>
                <a:cs typeface="ＭＳ Ｐゴシック" charset="0"/>
              </a:rPr>
              <a:t> </a:t>
            </a:r>
            <a:r>
              <a:rPr lang="en-GB" sz="2133" dirty="0">
                <a:solidFill>
                  <a:srgbClr val="002060"/>
                </a:solidFill>
                <a:latin typeface="Calibri" charset="0"/>
                <a:ea typeface="ＭＳ Ｐゴシック" charset="0"/>
                <a:cs typeface="ＭＳ Ｐゴシック" charset="0"/>
              </a:rPr>
              <a:t>(Mateo et al, NEJM 2015); no durable PSA responses in tumours without DNA repair defects</a:t>
            </a:r>
          </a:p>
          <a:p>
            <a:pPr lvl="1" algn="just">
              <a:buFont typeface="Wingdings" charset="2"/>
              <a:buChar char="Ø"/>
            </a:pPr>
            <a:r>
              <a:rPr lang="en-GB" sz="2667" b="1" i="1" u="sng" dirty="0">
                <a:latin typeface="Calibri" charset="0"/>
                <a:ea typeface="ＭＳ Ｐゴシック" charset="0"/>
                <a:cs typeface="ＭＳ Ｐゴシック" charset="0"/>
              </a:rPr>
              <a:t>Validation set:</a:t>
            </a:r>
            <a:r>
              <a:rPr lang="en-GB" sz="2667" b="1" i="1" dirty="0">
                <a:latin typeface="Calibri" charset="0"/>
                <a:ea typeface="ＭＳ Ｐゴシック" charset="0"/>
                <a:cs typeface="ＭＳ Ｐゴシック" charset="0"/>
              </a:rPr>
              <a:t> </a:t>
            </a:r>
            <a:r>
              <a:rPr lang="en-GB" sz="2667" dirty="0">
                <a:latin typeface="Calibri" charset="0"/>
                <a:ea typeface="ＭＳ Ｐゴシック" charset="0"/>
                <a:cs typeface="ＭＳ Ｐゴシック" charset="0"/>
              </a:rPr>
              <a:t>Molecularly selected (TOPARP-B)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F28957-31D2-45CB-A8D1-05DA31A5B6FD}"/>
              </a:ext>
            </a:extLst>
          </p:cNvPr>
          <p:cNvSpPr txBox="1"/>
          <p:nvPr/>
        </p:nvSpPr>
        <p:spPr>
          <a:xfrm>
            <a:off x="6653612" y="6478344"/>
            <a:ext cx="5185907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i="1" dirty="0"/>
              <a:t>Mateo et al, NEJM 2015 and Lancet Oncology, 2020</a:t>
            </a:r>
          </a:p>
        </p:txBody>
      </p:sp>
    </p:spTree>
    <p:extLst>
      <p:ext uri="{BB962C8B-B14F-4D97-AF65-F5344CB8AC3E}">
        <p14:creationId xmlns:p14="http://schemas.microsoft.com/office/powerpoint/2010/main" val="15067865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BF4FC42-9251-472C-9CD5-8DFA81EA1D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1" y="779670"/>
            <a:ext cx="11013016" cy="47906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395770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0E41F9B-44EC-4A6A-ACFA-0834BDEF90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065" y="204104"/>
            <a:ext cx="10284609" cy="665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0851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D17EC5-C532-5246-BB56-69909A478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Talk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6EA59F-1014-E24F-939A-1F832892F7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  <a:p>
            <a:r>
              <a:rPr lang="en-US" dirty="0"/>
              <a:t>From TOPARP to </a:t>
            </a:r>
            <a:r>
              <a:rPr lang="en-US" dirty="0" err="1"/>
              <a:t>PROfound</a:t>
            </a:r>
            <a:endParaRPr lang="en-US" dirty="0"/>
          </a:p>
          <a:p>
            <a:r>
              <a:rPr lang="en-US" dirty="0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36370322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533400" y="152400"/>
            <a:ext cx="9843531" cy="831273"/>
          </a:xfrm>
        </p:spPr>
        <p:txBody>
          <a:bodyPr/>
          <a:lstStyle/>
          <a:p>
            <a:r>
              <a:rPr lang="en-US" sz="3200" dirty="0">
                <a:solidFill>
                  <a:srgbClr val="C00000"/>
                </a:solidFill>
              </a:rPr>
              <a:t>TOPARP-A Phase 2 </a:t>
            </a:r>
            <a:r>
              <a:rPr lang="en-US" sz="3200" b="1" u="sng" dirty="0">
                <a:solidFill>
                  <a:srgbClr val="C00000"/>
                </a:solidFill>
              </a:rPr>
              <a:t>Test Set</a:t>
            </a:r>
            <a:r>
              <a:rPr lang="en-US" sz="3200" dirty="0">
                <a:solidFill>
                  <a:srgbClr val="C00000"/>
                </a:solidFill>
              </a:rPr>
              <a:t>: Primary endpoint analysis</a:t>
            </a:r>
          </a:p>
          <a:p>
            <a:pPr lvl="1"/>
            <a:r>
              <a:rPr lang="en-US" sz="3200" dirty="0">
                <a:solidFill>
                  <a:srgbClr val="000000"/>
                </a:solidFill>
              </a:rPr>
              <a:t>Responses to olaparib in </a:t>
            </a:r>
            <a:r>
              <a:rPr lang="en-US" sz="3200" dirty="0" err="1">
                <a:solidFill>
                  <a:srgbClr val="000000"/>
                </a:solidFill>
              </a:rPr>
              <a:t>mCRPC</a:t>
            </a:r>
            <a:r>
              <a:rPr lang="en-US" sz="3200" dirty="0">
                <a:solidFill>
                  <a:srgbClr val="000000"/>
                </a:solidFill>
              </a:rPr>
              <a:t> (no molecular selection)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3400" y="1949782"/>
            <a:ext cx="32004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b="1" dirty="0">
                <a:solidFill>
                  <a:srgbClr val="000000"/>
                </a:solidFill>
                <a:latin typeface="Arial"/>
                <a:cs typeface="Arial"/>
              </a:rPr>
              <a:t>Response rate: 32.7%</a:t>
            </a:r>
          </a:p>
          <a:p>
            <a:r>
              <a:rPr lang="en-US" sz="1900" b="1" dirty="0">
                <a:solidFill>
                  <a:srgbClr val="000000"/>
                </a:solidFill>
                <a:latin typeface="Arial"/>
                <a:cs typeface="Arial"/>
              </a:rPr>
              <a:t>(16/49 evaluable patients)</a:t>
            </a:r>
          </a:p>
          <a:p>
            <a:endParaRPr lang="en-US" sz="1900" b="1" dirty="0">
              <a:solidFill>
                <a:srgbClr val="000000"/>
              </a:solidFill>
              <a:latin typeface="Arial"/>
              <a:cs typeface="Arial"/>
            </a:endParaRPr>
          </a:p>
          <a:p>
            <a:r>
              <a:rPr lang="en-US" sz="1900" b="1" dirty="0">
                <a:solidFill>
                  <a:srgbClr val="000000"/>
                </a:solidFill>
                <a:latin typeface="Arial"/>
                <a:cs typeface="Arial"/>
              </a:rPr>
              <a:t>95% CI: 20.0</a:t>
            </a:r>
            <a:r>
              <a:rPr lang="en-US" sz="19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en-US" sz="1900" b="1" dirty="0">
                <a:solidFill>
                  <a:srgbClr val="000000"/>
                </a:solidFill>
                <a:latin typeface="Arial"/>
                <a:cs typeface="Arial"/>
              </a:rPr>
              <a:t>47.5%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4191000" y="1219200"/>
          <a:ext cx="7467600" cy="5362707"/>
        </p:xfrm>
        <a:graphic>
          <a:graphicData uri="http://schemas.openxmlformats.org/drawingml/2006/table">
            <a:tbl>
              <a:tblPr/>
              <a:tblGrid>
                <a:gridCol w="5840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28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561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12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215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917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83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515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01125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ID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Maximum % decline in PSA from baseline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Measurable disease at baseline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Best RECIST response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Confirmed CTC conversion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Baseline CTC count (/7.5ml blood)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Maximum % CTC decline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Time on treatment</a:t>
                      </a:r>
                    </a:p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(weeks;</a:t>
                      </a:r>
                      <a:r>
                        <a:rPr lang="en-GB" sz="1400" b="1" i="0" u="none" strike="noStrike" baseline="0" dirty="0">
                          <a:solidFill>
                            <a:schemeClr val="bg1"/>
                          </a:solidFill>
                          <a:effectLst/>
                          <a:latin typeface="Arial"/>
                          <a:cs typeface="Arial"/>
                        </a:rPr>
                        <a:t> ≥24 in bold)</a:t>
                      </a:r>
                      <a:endParaRPr lang="en-GB" sz="140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  <a:cs typeface="Arial"/>
                      </a:endParaRP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92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#1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84.7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No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No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87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100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73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592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#5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51.2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No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Yes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24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100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56+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902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#6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29.3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Yes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SD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Yes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105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97.1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16*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592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#8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47.3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No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Yes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38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94.7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60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902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#11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No decline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Yes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PD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Yes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6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83.3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02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#14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82.6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No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Yes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102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100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36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902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#15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79.9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Yes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PR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Yes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18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100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36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902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#16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86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Yes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PR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Yes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100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36+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902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#17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94.6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Yes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PR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Yes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8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100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24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902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#20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87.9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Yes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PR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N/E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&lt;5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100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40+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592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#26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No decline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No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Yes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12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100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17**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902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#30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69.9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No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Yes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100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100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40+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6902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#35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94.7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Yes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PR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Yes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513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100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24+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6592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#36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58.7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No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 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Yes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22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100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57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6902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#39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36.4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Yes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PR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Yes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24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100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40+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6902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#48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No decline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Yes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SD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Yes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9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100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Arial"/>
                        </a:rPr>
                        <a:t>35+</a:t>
                      </a:r>
                    </a:p>
                  </a:txBody>
                  <a:tcPr marL="7025" marR="7025" marT="70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9489" y="5486400"/>
            <a:ext cx="38931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rgbClr val="000000"/>
                </a:solidFill>
                <a:latin typeface="Arial"/>
                <a:cs typeface="Arial"/>
              </a:rPr>
              <a:t>* Two dose-reductions due to </a:t>
            </a:r>
            <a:r>
              <a:rPr lang="en-US" sz="1500" dirty="0" err="1">
                <a:solidFill>
                  <a:srgbClr val="000000"/>
                </a:solidFill>
                <a:latin typeface="Arial"/>
                <a:cs typeface="Arial"/>
              </a:rPr>
              <a:t>anaemia</a:t>
            </a:r>
            <a:r>
              <a:rPr lang="en-US" sz="150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</a:p>
          <a:p>
            <a:r>
              <a:rPr lang="en-US" sz="1500" dirty="0">
                <a:solidFill>
                  <a:srgbClr val="000000"/>
                </a:solidFill>
                <a:latin typeface="Arial"/>
                <a:cs typeface="Arial"/>
              </a:rPr>
              <a:t>** Discontinued due to myelosuppression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4800" y="6400800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sz="1600" dirty="0">
                <a:solidFill>
                  <a:srgbClr val="322E2F"/>
                </a:solidFill>
              </a:rPr>
              <a:t>Mateo et al, NEJM November 2015</a:t>
            </a:r>
          </a:p>
        </p:txBody>
      </p:sp>
    </p:spTree>
    <p:extLst>
      <p:ext uri="{BB962C8B-B14F-4D97-AF65-F5344CB8AC3E}">
        <p14:creationId xmlns:p14="http://schemas.microsoft.com/office/powerpoint/2010/main" val="21601165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r="14495"/>
          <a:stretch/>
        </p:blipFill>
        <p:spPr>
          <a:xfrm>
            <a:off x="7968969" y="2065523"/>
            <a:ext cx="4045434" cy="4093937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>
          <a:xfrm>
            <a:off x="201600" y="398351"/>
            <a:ext cx="11221774" cy="1273433"/>
          </a:xfrm>
        </p:spPr>
        <p:txBody>
          <a:bodyPr/>
          <a:lstStyle/>
          <a:p>
            <a:r>
              <a:rPr lang="en-US" dirty="0">
                <a:solidFill>
                  <a:srgbClr val="C00000"/>
                </a:solidFill>
              </a:rPr>
              <a:t>Detour: A Spin-Off of the TOPARP Trial: Germline Analyses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28" y="1030147"/>
            <a:ext cx="4115906" cy="55230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62874" y="6301407"/>
            <a:ext cx="8424326" cy="6858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600" b="1" dirty="0">
                <a:solidFill>
                  <a:srgbClr val="000000"/>
                </a:solidFill>
              </a:rPr>
              <a:t>Germline DNA sequenced on 700 </a:t>
            </a:r>
            <a:r>
              <a:rPr lang="en-US" sz="1600" b="1" dirty="0" err="1">
                <a:solidFill>
                  <a:srgbClr val="000000"/>
                </a:solidFill>
              </a:rPr>
              <a:t>mCRPC</a:t>
            </a:r>
            <a:r>
              <a:rPr lang="en-US" sz="1600" b="1" dirty="0">
                <a:solidFill>
                  <a:srgbClr val="000000"/>
                </a:solidFill>
              </a:rPr>
              <a:t> patients</a:t>
            </a:r>
          </a:p>
          <a:p>
            <a:pPr algn="r"/>
            <a:r>
              <a:rPr lang="en-US" sz="1600" b="1" dirty="0">
                <a:solidFill>
                  <a:srgbClr val="000000"/>
                </a:solidFill>
              </a:rPr>
              <a:t>Almost 1 in 7 men had a heritable deleterious mutation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4800" y="1143000"/>
            <a:ext cx="4150515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3507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D751AAB-9731-174D-B89D-A723AA756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Detour: A Spin-Off of the TOPARP Trial: Germline Analyses</a:t>
            </a:r>
            <a:br>
              <a:rPr lang="en-US" dirty="0"/>
            </a:br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Many guidelines now support routine testing of germline DNA for DDR including BRCA2, BRCA1, ATM, PALB2 for all men with metastatic prostate cancer</a:t>
            </a:r>
          </a:p>
          <a:p>
            <a:pPr lvl="1"/>
            <a:r>
              <a:rPr lang="en-US" dirty="0"/>
              <a:t>And family cascade testing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62874" y="6301407"/>
            <a:ext cx="8424326" cy="68580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US" sz="1600" b="1" dirty="0">
                <a:solidFill>
                  <a:srgbClr val="000000"/>
                </a:solidFill>
              </a:rPr>
              <a:t>Germline DNA sequenced on 700 </a:t>
            </a:r>
            <a:r>
              <a:rPr lang="en-US" sz="1600" b="1" dirty="0" err="1">
                <a:solidFill>
                  <a:srgbClr val="000000"/>
                </a:solidFill>
              </a:rPr>
              <a:t>mCRPC</a:t>
            </a:r>
            <a:r>
              <a:rPr lang="en-US" sz="1600" b="1" dirty="0">
                <a:solidFill>
                  <a:srgbClr val="000000"/>
                </a:solidFill>
              </a:rPr>
              <a:t> patients</a:t>
            </a:r>
          </a:p>
          <a:p>
            <a:pPr algn="r"/>
            <a:r>
              <a:rPr lang="en-US" sz="1600" b="1" dirty="0">
                <a:solidFill>
                  <a:srgbClr val="000000"/>
                </a:solidFill>
              </a:rPr>
              <a:t>Almost 1 in 7 men had a heritable deleterious mutation</a:t>
            </a:r>
          </a:p>
        </p:txBody>
      </p:sp>
    </p:spTree>
    <p:extLst>
      <p:ext uri="{BB962C8B-B14F-4D97-AF65-F5344CB8AC3E}">
        <p14:creationId xmlns:p14="http://schemas.microsoft.com/office/powerpoint/2010/main" val="32809231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23D50D6-98BB-4031-82F2-DF2E9B3FF78A}"/>
              </a:ext>
            </a:extLst>
          </p:cNvPr>
          <p:cNvSpPr txBox="1"/>
          <p:nvPr/>
        </p:nvSpPr>
        <p:spPr>
          <a:xfrm>
            <a:off x="237424" y="236452"/>
            <a:ext cx="109660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rgbClr val="C00000"/>
                </a:solidFill>
              </a:rPr>
              <a:t>Validation set: Treat mCRPC with DDR with olaparib at two doses</a:t>
            </a:r>
            <a:endParaRPr lang="en-GB" sz="3200" dirty="0">
              <a:solidFill>
                <a:srgbClr val="C0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971FFD-8E83-47D1-B0C9-38E3E70FE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79" y="1578678"/>
            <a:ext cx="11256843" cy="370064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58CAFCB-D61D-41C1-A82E-3B643792AEDB}"/>
              </a:ext>
            </a:extLst>
          </p:cNvPr>
          <p:cNvSpPr txBox="1"/>
          <p:nvPr/>
        </p:nvSpPr>
        <p:spPr>
          <a:xfrm>
            <a:off x="8532511" y="6431720"/>
            <a:ext cx="3564053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dirty="0"/>
              <a:t>Mateo et al, Lancet Oncology 2020</a:t>
            </a:r>
          </a:p>
        </p:txBody>
      </p:sp>
    </p:spTree>
    <p:extLst>
      <p:ext uri="{BB962C8B-B14F-4D97-AF65-F5344CB8AC3E}">
        <p14:creationId xmlns:p14="http://schemas.microsoft.com/office/powerpoint/2010/main" val="18010427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357862" y="1341064"/>
            <a:ext cx="11529546" cy="4726540"/>
          </a:xfrm>
        </p:spPr>
        <p:txBody>
          <a:bodyPr>
            <a:normAutofit/>
          </a:bodyPr>
          <a:lstStyle/>
          <a:p>
            <a:pPr algn="just"/>
            <a:r>
              <a:rPr lang="en-GB" sz="2600" b="1" dirty="0">
                <a:latin typeface="Calibri" charset="0"/>
                <a:ea typeface="ＭＳ Ｐゴシック" charset="0"/>
                <a:cs typeface="ＭＳ Ｐゴシック" charset="0"/>
              </a:rPr>
              <a:t>Multi-stage, adaptive, trial for predictive biomarker qualification </a:t>
            </a:r>
          </a:p>
          <a:p>
            <a:pPr marL="0" indent="0" algn="just">
              <a:buNone/>
            </a:pPr>
            <a:r>
              <a:rPr lang="en-US" sz="2600" b="1" i="1" u="sng" dirty="0">
                <a:latin typeface="Calibri" charset="0"/>
              </a:rPr>
              <a:t>Study objectives</a:t>
            </a:r>
            <a:r>
              <a:rPr lang="en-US" sz="2600" b="1" i="1" dirty="0">
                <a:latin typeface="Calibri" charset="0"/>
              </a:rPr>
              <a:t>:</a:t>
            </a:r>
          </a:p>
          <a:p>
            <a:pPr lvl="1" algn="just">
              <a:buFont typeface="Wingdings" charset="2"/>
              <a:buChar char="Ø"/>
            </a:pPr>
            <a:r>
              <a:rPr lang="en-US" dirty="0">
                <a:latin typeface="Calibri" charset="0"/>
              </a:rPr>
              <a:t>To evaluate anti-tumor activity of olaparib </a:t>
            </a:r>
          </a:p>
          <a:p>
            <a:pPr lvl="1" algn="just">
              <a:buFont typeface="Wingdings" charset="2"/>
              <a:buChar char="Ø"/>
            </a:pPr>
            <a:r>
              <a:rPr lang="en-US" dirty="0">
                <a:latin typeface="Calibri" charset="0"/>
              </a:rPr>
              <a:t>To clinically qualify predictive biomarkers of PARPi response</a:t>
            </a:r>
          </a:p>
          <a:p>
            <a:pPr algn="just">
              <a:buFont typeface="Wingdings" charset="2"/>
              <a:buChar char="Ø"/>
            </a:pPr>
            <a:endParaRPr lang="en-GB" sz="2600" dirty="0">
              <a:latin typeface="Calibri" charset="0"/>
              <a:ea typeface="ＭＳ Ｐゴシック" charset="0"/>
              <a:cs typeface="ＭＳ Ｐゴシック" charset="0"/>
            </a:endParaRPr>
          </a:p>
          <a:p>
            <a:pPr lvl="1" algn="just">
              <a:buFont typeface="Wingdings" charset="2"/>
              <a:buChar char="Ø"/>
            </a:pPr>
            <a:r>
              <a:rPr lang="en-GB" sz="2600" b="1" i="1" u="sng" dirty="0">
                <a:latin typeface="Calibri" charset="0"/>
                <a:ea typeface="ＭＳ Ｐゴシック" charset="0"/>
                <a:cs typeface="ＭＳ Ｐゴシック" charset="0"/>
              </a:rPr>
              <a:t>Test set :</a:t>
            </a:r>
            <a:r>
              <a:rPr lang="en-GB" sz="2600" b="1" i="1" dirty="0">
                <a:latin typeface="Calibri" charset="0"/>
                <a:ea typeface="ＭＳ Ｐゴシック" charset="0"/>
                <a:cs typeface="ＭＳ Ｐゴシック" charset="0"/>
              </a:rPr>
              <a:t> </a:t>
            </a:r>
            <a:r>
              <a:rPr lang="en-GB" sz="2600" dirty="0">
                <a:latin typeface="Calibri" charset="0"/>
                <a:ea typeface="ＭＳ Ｐゴシック" charset="0"/>
                <a:cs typeface="ＭＳ Ｐゴシック" charset="0"/>
              </a:rPr>
              <a:t>No molecular selection </a:t>
            </a:r>
            <a:r>
              <a:rPr lang="en-GB" sz="2600" dirty="0">
                <a:solidFill>
                  <a:srgbClr val="002060"/>
                </a:solidFill>
                <a:latin typeface="Calibri" charset="0"/>
                <a:ea typeface="ＭＳ Ｐゴシック" charset="0"/>
                <a:cs typeface="ＭＳ Ｐゴシック" charset="0"/>
              </a:rPr>
              <a:t>(TOPARP-A)</a:t>
            </a:r>
          </a:p>
          <a:p>
            <a:pPr lvl="2" algn="just">
              <a:buFont typeface="Wingdings" charset="2"/>
              <a:buChar char="Ø"/>
            </a:pPr>
            <a:r>
              <a:rPr lang="en-GB" sz="2200" dirty="0">
                <a:latin typeface="Calibri" charset="0"/>
                <a:ea typeface="ＭＳ Ｐゴシック" charset="0"/>
                <a:cs typeface="ＭＳ Ｐゴシック" charset="0"/>
              </a:rPr>
              <a:t>DDR gene alterations associated with response to olaparib </a:t>
            </a:r>
            <a:r>
              <a:rPr lang="en-GB" sz="1900" dirty="0">
                <a:latin typeface="Calibri" charset="0"/>
                <a:ea typeface="ＭＳ Ｐゴシック" charset="0"/>
                <a:cs typeface="ＭＳ Ｐゴシック" charset="0"/>
              </a:rPr>
              <a:t>(Mateo et al, NEJM 2015)</a:t>
            </a:r>
          </a:p>
          <a:p>
            <a:pPr lvl="1" algn="just">
              <a:buFont typeface="Wingdings" charset="2"/>
              <a:buChar char="Ø"/>
            </a:pPr>
            <a:r>
              <a:rPr lang="en-GB" sz="2600" b="1" i="1" u="sng" dirty="0">
                <a:latin typeface="Calibri" charset="0"/>
                <a:ea typeface="ＭＳ Ｐゴシック" charset="0"/>
                <a:cs typeface="ＭＳ Ｐゴシック" charset="0"/>
              </a:rPr>
              <a:t>Validation set:</a:t>
            </a:r>
            <a:r>
              <a:rPr lang="en-GB" sz="2600" b="1" i="1" dirty="0">
                <a:latin typeface="Calibri" charset="0"/>
                <a:ea typeface="ＭＳ Ｐゴシック" charset="0"/>
                <a:cs typeface="ＭＳ Ｐゴシック" charset="0"/>
              </a:rPr>
              <a:t> </a:t>
            </a:r>
            <a:r>
              <a:rPr lang="en-GB" sz="2600" dirty="0">
                <a:latin typeface="Calibri" charset="0"/>
                <a:ea typeface="ＭＳ Ｐゴシック" charset="0"/>
                <a:cs typeface="ＭＳ Ｐゴシック" charset="0"/>
              </a:rPr>
              <a:t>Molecularly selected (TOPARP-B)</a:t>
            </a:r>
          </a:p>
          <a:p>
            <a:pPr lvl="2" algn="just">
              <a:buFont typeface="Wingdings" charset="2"/>
              <a:buChar char="Ø"/>
            </a:pPr>
            <a:r>
              <a:rPr lang="en-GB" sz="2200" dirty="0">
                <a:latin typeface="Calibri" charset="0"/>
                <a:ea typeface="ＭＳ Ｐゴシック" charset="0"/>
                <a:cs typeface="ＭＳ Ｐゴシック" charset="0"/>
              </a:rPr>
              <a:t>Validation cohort confirmed antitumor activity in DNA repair defective mCRPC; maximal activity against BRCA </a:t>
            </a:r>
            <a:r>
              <a:rPr lang="en-GB" sz="2200" dirty="0" err="1">
                <a:latin typeface="Calibri" charset="0"/>
                <a:ea typeface="ＭＳ Ｐゴシック" charset="0"/>
                <a:cs typeface="ＭＳ Ｐゴシック" charset="0"/>
              </a:rPr>
              <a:t>tumors</a:t>
            </a:r>
            <a:r>
              <a:rPr lang="en-GB" sz="2200" dirty="0">
                <a:latin typeface="Calibri" charset="0"/>
                <a:ea typeface="ＭＳ Ｐゴシック" charset="0"/>
                <a:cs typeface="ＭＳ Ｐゴシック" charset="0"/>
              </a:rPr>
              <a:t> especially </a:t>
            </a:r>
            <a:r>
              <a:rPr lang="en-GB" sz="2200" dirty="0" err="1">
                <a:latin typeface="Calibri" charset="0"/>
                <a:ea typeface="ＭＳ Ｐゴシック" charset="0"/>
                <a:cs typeface="ＭＳ Ｐゴシック" charset="0"/>
              </a:rPr>
              <a:t>tumors</a:t>
            </a:r>
            <a:r>
              <a:rPr lang="en-GB" sz="2200" dirty="0">
                <a:latin typeface="Calibri" charset="0"/>
                <a:ea typeface="ＭＳ Ｐゴシック" charset="0"/>
                <a:cs typeface="ＭＳ Ｐゴシック" charset="0"/>
              </a:rPr>
              <a:t> with BRCA2 homozygous deletion; antitumor activity also demonstrated against ATM complete loss (IHC loss) and PALB2 bi-allelic loss PCa </a:t>
            </a:r>
          </a:p>
          <a:p>
            <a:pPr marL="800100" lvl="1" indent="-342900" algn="just">
              <a:buFont typeface="Arial" charset="0"/>
              <a:buChar char="•"/>
            </a:pPr>
            <a:endParaRPr lang="en-US" dirty="0">
              <a:latin typeface="Calibri" charset="0"/>
            </a:endParaRPr>
          </a:p>
          <a:p>
            <a:pPr marL="0" indent="0" algn="just">
              <a:buNone/>
            </a:pPr>
            <a:endParaRPr lang="en-US" sz="2400" dirty="0"/>
          </a:p>
          <a:p>
            <a:pPr marL="342900" indent="-342900" algn="just">
              <a:buFont typeface="Arial" charset="0"/>
              <a:buChar char="•"/>
            </a:pPr>
            <a:endParaRPr lang="en-US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519881" y="270167"/>
            <a:ext cx="11467852" cy="8815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00" b="1" i="0" kern="1200" baseline="0">
                <a:solidFill>
                  <a:schemeClr val="bg1"/>
                </a:solidFill>
                <a:latin typeface="Calibri"/>
                <a:ea typeface="+mj-ea"/>
                <a:cs typeface="Calibri"/>
              </a:defRPr>
            </a:lvl1pPr>
          </a:lstStyle>
          <a:p>
            <a:r>
              <a:rPr lang="en-US" sz="3200" b="0" dirty="0">
                <a:solidFill>
                  <a:srgbClr val="C00000"/>
                </a:solidFill>
                <a:latin typeface="+mj-lt"/>
              </a:rPr>
              <a:t>A search for predictive biomarkers</a:t>
            </a:r>
          </a:p>
          <a:p>
            <a:r>
              <a:rPr lang="en-US" sz="3200" b="0" dirty="0">
                <a:solidFill>
                  <a:srgbClr val="C00000"/>
                </a:solidFill>
                <a:latin typeface="+mj-lt"/>
              </a:rPr>
              <a:t>Phase II Study Design: TOPARP investigator-initiated trial for mCRPC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908313" y="6221424"/>
            <a:ext cx="103035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/>
              <a:t>Mateo et al, NEJM 2015; Mateo et al, Lancet Oncology, 2020; </a:t>
            </a:r>
            <a:r>
              <a:rPr lang="en-US" i="1" dirty="0" err="1"/>
              <a:t>Carreira</a:t>
            </a:r>
            <a:r>
              <a:rPr lang="en-US" i="1" dirty="0"/>
              <a:t> et al, Cancer Discovery 2021</a:t>
            </a:r>
          </a:p>
          <a:p>
            <a:pPr algn="r"/>
            <a:r>
              <a:rPr lang="en-US" i="1" dirty="0"/>
              <a:t>Trials designed in part at ‘Methods in Clinical Cancer Research’ workshop (EORTC/AACR/ESMO supported).</a:t>
            </a:r>
          </a:p>
        </p:txBody>
      </p:sp>
    </p:spTree>
    <p:extLst>
      <p:ext uri="{BB962C8B-B14F-4D97-AF65-F5344CB8AC3E}">
        <p14:creationId xmlns:p14="http://schemas.microsoft.com/office/powerpoint/2010/main" val="17103328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62074" y="365126"/>
            <a:ext cx="11467852" cy="881578"/>
          </a:xfrm>
        </p:spPr>
        <p:txBody>
          <a:bodyPr>
            <a:normAutofit/>
          </a:bodyPr>
          <a:lstStyle/>
          <a:p>
            <a:r>
              <a:rPr lang="en-US" dirty="0"/>
              <a:t>Results: Secondary endpoints per gene subgroup (ITT n=98)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62074" y="5787189"/>
            <a:ext cx="11467852" cy="4057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n-GB" sz="1800" dirty="0">
                <a:solidFill>
                  <a:schemeClr val="tx1"/>
                </a:solidFill>
              </a:rPr>
              <a:t>Patients with mutations in more than one subgroup are marked in the above figures (*)</a:t>
            </a:r>
            <a:endParaRPr lang="en-US" sz="3200" dirty="0">
              <a:solidFill>
                <a:schemeClr val="tx1"/>
              </a:solidFill>
            </a:endParaRPr>
          </a:p>
          <a:p>
            <a:pPr algn="just"/>
            <a:endParaRPr lang="en-US" sz="3200" dirty="0">
              <a:solidFill>
                <a:schemeClr val="tx1"/>
              </a:solidFill>
            </a:endParaRPr>
          </a:p>
        </p:txBody>
      </p:sp>
      <p:pic>
        <p:nvPicPr>
          <p:cNvPr id="6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387643"/>
            <a:ext cx="6028488" cy="4414786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35" y="1380789"/>
            <a:ext cx="6016965" cy="44064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27283F6-74AF-5B4A-AC74-B5585EBA733A}"/>
              </a:ext>
            </a:extLst>
          </p:cNvPr>
          <p:cNvSpPr txBox="1"/>
          <p:nvPr/>
        </p:nvSpPr>
        <p:spPr>
          <a:xfrm>
            <a:off x="8704442" y="6488668"/>
            <a:ext cx="348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Mateo et al, Lancet Oncology, 2020</a:t>
            </a:r>
          </a:p>
        </p:txBody>
      </p:sp>
    </p:spTree>
    <p:extLst>
      <p:ext uri="{BB962C8B-B14F-4D97-AF65-F5344CB8AC3E}">
        <p14:creationId xmlns:p14="http://schemas.microsoft.com/office/powerpoint/2010/main" val="5048289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62074" y="365126"/>
            <a:ext cx="11467852" cy="881578"/>
          </a:xfrm>
        </p:spPr>
        <p:txBody>
          <a:bodyPr>
            <a:normAutofit/>
          </a:bodyPr>
          <a:lstStyle/>
          <a:p>
            <a:r>
              <a:rPr lang="en-US" sz="3400" dirty="0"/>
              <a:t>Results: Radiographic PFS  per gene subgroup (ITT n=98)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69893" y="5939989"/>
            <a:ext cx="11674932" cy="4155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bg1"/>
                </a:solidFill>
                <a:latin typeface="Calibri"/>
                <a:ea typeface="+mn-ea"/>
                <a:cs typeface="Calibri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>
                <a:solidFill>
                  <a:schemeClr val="tx1"/>
                </a:solidFill>
              </a:rPr>
              <a:t>*One patient with </a:t>
            </a:r>
            <a:r>
              <a:rPr lang="en-GB" sz="1600" dirty="0">
                <a:solidFill>
                  <a:schemeClr val="tx1"/>
                </a:solidFill>
              </a:rPr>
              <a:t>BRCA1/2+, CDK12+Other mutations and two patients with PALB2+Other mutations were analysed in the BRCA1/2 and PALB2, respectively.</a:t>
            </a:r>
            <a:endParaRPr lang="en-US" sz="2400" dirty="0">
              <a:solidFill>
                <a:schemeClr val="tx1"/>
              </a:solidFill>
            </a:endParaRPr>
          </a:p>
          <a:p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3" y="1373538"/>
            <a:ext cx="6054898" cy="443412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6881" y="1373538"/>
            <a:ext cx="6056291" cy="44352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BCFE28F-2DEC-6147-846B-72CCDA3C80FC}"/>
              </a:ext>
            </a:extLst>
          </p:cNvPr>
          <p:cNvSpPr txBox="1"/>
          <p:nvPr/>
        </p:nvSpPr>
        <p:spPr>
          <a:xfrm>
            <a:off x="8704442" y="6488668"/>
            <a:ext cx="348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Mateo et al, Lancet Oncology, 2020</a:t>
            </a:r>
          </a:p>
        </p:txBody>
      </p:sp>
    </p:spTree>
    <p:extLst>
      <p:ext uri="{BB962C8B-B14F-4D97-AF65-F5344CB8AC3E}">
        <p14:creationId xmlns:p14="http://schemas.microsoft.com/office/powerpoint/2010/main" val="16553909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DA5BB06-91A8-8E48-B4E4-BB7DAF84CF2E}"/>
              </a:ext>
            </a:extLst>
          </p:cNvPr>
          <p:cNvSpPr txBox="1"/>
          <p:nvPr/>
        </p:nvSpPr>
        <p:spPr>
          <a:xfrm>
            <a:off x="1055440" y="1140188"/>
            <a:ext cx="4665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Baseline			Best response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8E26CDA-BAD3-E041-B000-3A02C6F474F8}"/>
              </a:ext>
            </a:extLst>
          </p:cNvPr>
          <p:cNvSpPr txBox="1"/>
          <p:nvPr/>
        </p:nvSpPr>
        <p:spPr>
          <a:xfrm>
            <a:off x="6621509" y="2800171"/>
            <a:ext cx="375219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Coronal and Axial Contrast Enhanced CT images at baseline and during treatment: Complete response (PR) of left supraclavicular lymphadenopathy (arrows). Patient also had very good response at the sites of small volume lymphadenopathy. This response lasted &gt; 1 year in late stage mCRPC.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solidFill>
                <a:prstClr val="black"/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Patient had bi-allelic PALB2 loss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BB7C6AF-7003-ED4E-B088-2EDEEFE741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7636" y="1479142"/>
            <a:ext cx="2642109" cy="24539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8922CEE-D889-EF4C-8B65-60E8BDDD1C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48685" y="1479142"/>
            <a:ext cx="2667298" cy="2453914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977CDC3B-30CF-4949-99FE-C3F5FC72B729}"/>
              </a:ext>
            </a:extLst>
          </p:cNvPr>
          <p:cNvCxnSpPr>
            <a:cxnSpLocks/>
          </p:cNvCxnSpPr>
          <p:nvPr/>
        </p:nvCxnSpPr>
        <p:spPr>
          <a:xfrm>
            <a:off x="2191059" y="1327241"/>
            <a:ext cx="338667" cy="169333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26074B9-156D-4E4C-961B-192FFCE84277}"/>
              </a:ext>
            </a:extLst>
          </p:cNvPr>
          <p:cNvCxnSpPr>
            <a:cxnSpLocks/>
          </p:cNvCxnSpPr>
          <p:nvPr/>
        </p:nvCxnSpPr>
        <p:spPr>
          <a:xfrm>
            <a:off x="5233133" y="1327241"/>
            <a:ext cx="338667" cy="169333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F861329D-4F22-0D4C-AB54-98EABA2F0B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2447" y="3980221"/>
            <a:ext cx="2667298" cy="245391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E0317F4-78AC-1C47-A267-88FA6E298E3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8685" y="3980221"/>
            <a:ext cx="2667298" cy="2453914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8FEF2F01-CA89-7545-B37D-474FAE5E0FB0}"/>
              </a:ext>
            </a:extLst>
          </p:cNvPr>
          <p:cNvCxnSpPr>
            <a:cxnSpLocks/>
          </p:cNvCxnSpPr>
          <p:nvPr/>
        </p:nvCxnSpPr>
        <p:spPr>
          <a:xfrm flipH="1" flipV="1">
            <a:off x="5690332" y="4953179"/>
            <a:ext cx="166793" cy="28786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7283CC01-CD2E-744C-AE77-8560DF1DE8CC}"/>
              </a:ext>
            </a:extLst>
          </p:cNvPr>
          <p:cNvCxnSpPr>
            <a:cxnSpLocks/>
          </p:cNvCxnSpPr>
          <p:nvPr/>
        </p:nvCxnSpPr>
        <p:spPr>
          <a:xfrm flipH="1" flipV="1">
            <a:off x="2913265" y="4953179"/>
            <a:ext cx="166793" cy="28786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25BF0E92-2F61-7C4A-904D-8C56F63CF5C2}"/>
              </a:ext>
            </a:extLst>
          </p:cNvPr>
          <p:cNvSpPr txBox="1"/>
          <p:nvPr/>
        </p:nvSpPr>
        <p:spPr>
          <a:xfrm>
            <a:off x="1427179" y="6476681"/>
            <a:ext cx="46651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29.05.18			29.07.19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7283CC01-CD2E-744C-AE77-8560DF1DE8CC}"/>
              </a:ext>
            </a:extLst>
          </p:cNvPr>
          <p:cNvCxnSpPr>
            <a:cxnSpLocks/>
          </p:cNvCxnSpPr>
          <p:nvPr/>
        </p:nvCxnSpPr>
        <p:spPr>
          <a:xfrm flipH="1" flipV="1">
            <a:off x="2746472" y="2037798"/>
            <a:ext cx="166793" cy="28786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7283CC01-CD2E-744C-AE77-8560DF1DE8CC}"/>
              </a:ext>
            </a:extLst>
          </p:cNvPr>
          <p:cNvCxnSpPr>
            <a:cxnSpLocks/>
          </p:cNvCxnSpPr>
          <p:nvPr/>
        </p:nvCxnSpPr>
        <p:spPr>
          <a:xfrm flipH="1" flipV="1">
            <a:off x="5637175" y="1893864"/>
            <a:ext cx="166793" cy="28786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itle 1"/>
          <p:cNvSpPr txBox="1">
            <a:spLocks/>
          </p:cNvSpPr>
          <p:nvPr/>
        </p:nvSpPr>
        <p:spPr>
          <a:xfrm>
            <a:off x="609600" y="-27384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PALB2 altered mCRPC responding patient on TOPARP-B</a:t>
            </a:r>
          </a:p>
        </p:txBody>
      </p:sp>
    </p:spTree>
    <p:extLst>
      <p:ext uri="{BB962C8B-B14F-4D97-AF65-F5344CB8AC3E}">
        <p14:creationId xmlns:p14="http://schemas.microsoft.com/office/powerpoint/2010/main" val="104094700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1BEF5-A55B-3944-92C3-18F318EFB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BRCA copy number and response on TOPARP-B</a:t>
            </a:r>
            <a:br>
              <a:rPr lang="en-US" dirty="0"/>
            </a:b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15F3AB-6CCD-D54B-8E93-780C9FE62D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779" y="1065349"/>
            <a:ext cx="7422203" cy="558836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2CB67D5-67DB-6A4D-9BEC-14482A123597}"/>
              </a:ext>
            </a:extLst>
          </p:cNvPr>
          <p:cNvSpPr txBox="1"/>
          <p:nvPr/>
        </p:nvSpPr>
        <p:spPr>
          <a:xfrm>
            <a:off x="8484571" y="6488668"/>
            <a:ext cx="36234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/>
              <a:t>Carreira</a:t>
            </a:r>
            <a:r>
              <a:rPr lang="en-US" i="1" dirty="0"/>
              <a:t> et al, Cancer Discovery 2021</a:t>
            </a:r>
          </a:p>
        </p:txBody>
      </p:sp>
    </p:spTree>
    <p:extLst>
      <p:ext uri="{BB962C8B-B14F-4D97-AF65-F5344CB8AC3E}">
        <p14:creationId xmlns:p14="http://schemas.microsoft.com/office/powerpoint/2010/main" val="6016746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358A7E-D1B9-2940-A84F-608BF4819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rgbClr val="FF0000"/>
                </a:solidFill>
              </a:rPr>
              <a:t>TOPARP-B biomarker data: BRCA2 and PALB2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552055-0CBD-E642-A340-63986C5CFCDA}"/>
              </a:ext>
            </a:extLst>
          </p:cNvPr>
          <p:cNvSpPr txBox="1"/>
          <p:nvPr/>
        </p:nvSpPr>
        <p:spPr>
          <a:xfrm>
            <a:off x="313038" y="6483178"/>
            <a:ext cx="4826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Carreira</a:t>
            </a:r>
            <a:r>
              <a:rPr lang="en-US" dirty="0"/>
              <a:t> et al, Cancer Discovery 2021 (online first)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17C6E7-B594-4B48-83CD-81A822B714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706" y="1620079"/>
            <a:ext cx="10391424" cy="4611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028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653"/>
    </mc:Choice>
    <mc:Fallback xmlns="">
      <p:transition spd="slow" advTm="24653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D17EC5-C532-5246-BB56-69909A478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Talk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6EA59F-1014-E24F-939A-1F832892F7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002060"/>
                </a:solidFill>
              </a:rPr>
              <a:t>Introduction</a:t>
            </a:r>
          </a:p>
          <a:p>
            <a:r>
              <a:rPr lang="en-US" dirty="0"/>
              <a:t>From TOPARP to </a:t>
            </a:r>
            <a:r>
              <a:rPr lang="en-US" dirty="0" err="1"/>
              <a:t>PROfound</a:t>
            </a:r>
            <a:endParaRPr lang="en-US" dirty="0"/>
          </a:p>
          <a:p>
            <a:r>
              <a:rPr lang="en-US" dirty="0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33572710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358A7E-D1B9-2940-A84F-608BF4819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779"/>
            <a:ext cx="10515600" cy="1325563"/>
          </a:xfrm>
        </p:spPr>
        <p:txBody>
          <a:bodyPr>
            <a:normAutofit/>
          </a:bodyPr>
          <a:lstStyle/>
          <a:p>
            <a:r>
              <a:rPr lang="en-US" sz="3200" dirty="0">
                <a:solidFill>
                  <a:srgbClr val="C00000"/>
                </a:solidFill>
              </a:rPr>
              <a:t>ATM: TOPARP-B outcomes</a:t>
            </a:r>
            <a:br>
              <a:rPr lang="en-US" sz="3200" dirty="0">
                <a:solidFill>
                  <a:srgbClr val="C00000"/>
                </a:solidFill>
              </a:rPr>
            </a:br>
            <a:r>
              <a:rPr lang="en-US" sz="3200" dirty="0">
                <a:solidFill>
                  <a:srgbClr val="C00000"/>
                </a:solidFill>
              </a:rPr>
              <a:t>Biallelic loss and IHC loss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552055-0CBD-E642-A340-63986C5CFCDA}"/>
              </a:ext>
            </a:extLst>
          </p:cNvPr>
          <p:cNvSpPr txBox="1"/>
          <p:nvPr/>
        </p:nvSpPr>
        <p:spPr>
          <a:xfrm>
            <a:off x="313038" y="6483178"/>
            <a:ext cx="4826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Carreira</a:t>
            </a:r>
            <a:r>
              <a:rPr lang="en-US" dirty="0"/>
              <a:t> et al, Cancer Discovery 2021 (online first)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4E6D12-D6C8-ED48-A6E0-156C046148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599" y="1162436"/>
            <a:ext cx="6964547" cy="532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55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431"/>
    </mc:Choice>
    <mc:Fallback xmlns="">
      <p:transition spd="slow" advTm="25431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358A7E-D1B9-2940-A84F-608BF48194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143" y="365125"/>
            <a:ext cx="11280321" cy="1325563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C00000"/>
                </a:solidFill>
              </a:rPr>
              <a:t>RAD51 foci and sensitivity to PARP inhibition:</a:t>
            </a:r>
            <a:br>
              <a:rPr lang="en-US" sz="3200" b="1" dirty="0">
                <a:solidFill>
                  <a:srgbClr val="C00000"/>
                </a:solidFill>
              </a:rPr>
            </a:br>
            <a:r>
              <a:rPr lang="en-US" sz="3200" b="1" dirty="0">
                <a:solidFill>
                  <a:srgbClr val="C00000"/>
                </a:solidFill>
              </a:rPr>
              <a:t>Unlike BRCA2/PALB2, ATMCDK12 loss does mean low RAD51 foci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F552055-0CBD-E642-A340-63986C5CFCDA}"/>
              </a:ext>
            </a:extLst>
          </p:cNvPr>
          <p:cNvSpPr txBox="1"/>
          <p:nvPr/>
        </p:nvSpPr>
        <p:spPr>
          <a:xfrm>
            <a:off x="313038" y="6483178"/>
            <a:ext cx="4826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Carreira</a:t>
            </a:r>
            <a:r>
              <a:rPr lang="en-US" dirty="0"/>
              <a:t> et al, Cancer Discovery 2021 (online first)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A4B8BF-5705-4644-9E46-C4AFE925D5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30" y="2001673"/>
            <a:ext cx="6460435" cy="362451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26BAC90-A231-1341-A727-C0AC4E29EC2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197"/>
          <a:stretch/>
        </p:blipFill>
        <p:spPr>
          <a:xfrm>
            <a:off x="5873073" y="1690688"/>
            <a:ext cx="6060391" cy="4938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042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886"/>
    </mc:Choice>
    <mc:Fallback xmlns="">
      <p:transition spd="slow" advTm="46886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200" dirty="0">
                <a:solidFill>
                  <a:srgbClr val="C00000"/>
                </a:solidFill>
              </a:rPr>
              <a:t>Phase III data that led to olaparib FDA approval for pre- and post-chemo mCRPC with DNA repair defects</a:t>
            </a:r>
          </a:p>
        </p:txBody>
      </p:sp>
    </p:spTree>
    <p:extLst>
      <p:ext uri="{BB962C8B-B14F-4D97-AF65-F5344CB8AC3E}">
        <p14:creationId xmlns:p14="http://schemas.microsoft.com/office/powerpoint/2010/main" val="109262702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le 71">
            <a:extLst>
              <a:ext uri="{FF2B5EF4-FFF2-40B4-BE49-F238E27FC236}">
                <a16:creationId xmlns:a16="http://schemas.microsoft.com/office/drawing/2014/main" id="{A8642562-465A-42B9-8EFB-6AD343A64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190" y="167770"/>
            <a:ext cx="7006269" cy="553999"/>
          </a:xfrm>
        </p:spPr>
        <p:txBody>
          <a:bodyPr/>
          <a:lstStyle/>
          <a:p>
            <a:r>
              <a:rPr lang="en-GB" b="1" cap="none" dirty="0" err="1">
                <a:solidFill>
                  <a:srgbClr val="FF0000"/>
                </a:solidFill>
              </a:rPr>
              <a:t>PROfound</a:t>
            </a:r>
            <a:r>
              <a:rPr lang="en-GB" b="1" cap="none" dirty="0">
                <a:solidFill>
                  <a:srgbClr val="FF0000"/>
                </a:solidFill>
              </a:rPr>
              <a:t> </a:t>
            </a:r>
            <a:r>
              <a:rPr lang="en-GB" b="1" dirty="0">
                <a:solidFill>
                  <a:srgbClr val="FF0000"/>
                </a:solidFill>
              </a:rPr>
              <a:t>trial design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BECFE06B-1F46-48F7-9269-33A855B4253A}"/>
              </a:ext>
            </a:extLst>
          </p:cNvPr>
          <p:cNvSpPr txBox="1"/>
          <p:nvPr/>
        </p:nvSpPr>
        <p:spPr>
          <a:xfrm>
            <a:off x="5376975" y="3177937"/>
            <a:ext cx="2039947" cy="584775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GB" sz="1600" b="1" dirty="0">
                <a:solidFill>
                  <a:schemeClr val="bg1"/>
                </a:solidFill>
                <a:cs typeface="Arial Narrow"/>
              </a:rPr>
              <a:t>Olaparib 300 mg bid </a:t>
            </a:r>
          </a:p>
          <a:p>
            <a:pPr algn="ctr"/>
            <a:r>
              <a:rPr lang="en-GB" sz="1600" b="1" dirty="0">
                <a:solidFill>
                  <a:schemeClr val="bg1"/>
                </a:solidFill>
                <a:cs typeface="Arial Narrow"/>
              </a:rPr>
              <a:t>n=94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175530CC-E0FD-457B-9B7F-BBF36DDDA70B}"/>
              </a:ext>
            </a:extLst>
          </p:cNvPr>
          <p:cNvSpPr txBox="1"/>
          <p:nvPr/>
        </p:nvSpPr>
        <p:spPr>
          <a:xfrm>
            <a:off x="5376975" y="3821337"/>
            <a:ext cx="2039947" cy="584775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chemeClr val="bg1"/>
                </a:solidFill>
                <a:cs typeface="Arial Narrow"/>
              </a:rPr>
              <a:t>Physician’s choice</a:t>
            </a:r>
            <a:r>
              <a:rPr lang="en-GB" sz="1600" b="1" baseline="30000" dirty="0">
                <a:solidFill>
                  <a:schemeClr val="bg1"/>
                </a:solidFill>
                <a:cs typeface="Arial Narrow"/>
              </a:rPr>
              <a:t>‡</a:t>
            </a:r>
            <a:r>
              <a:rPr lang="en-GB" sz="1600" b="1" dirty="0">
                <a:solidFill>
                  <a:schemeClr val="bg1"/>
                </a:solidFill>
                <a:cs typeface="Arial Narrow"/>
              </a:rPr>
              <a:t> </a:t>
            </a:r>
          </a:p>
          <a:p>
            <a:pPr algn="ctr"/>
            <a:r>
              <a:rPr lang="en-GB" sz="1600" b="1" dirty="0">
                <a:solidFill>
                  <a:schemeClr val="bg1"/>
                </a:solidFill>
                <a:cs typeface="Arial Narrow"/>
              </a:rPr>
              <a:t>n=48</a:t>
            </a:r>
          </a:p>
        </p:txBody>
      </p:sp>
      <p:cxnSp>
        <p:nvCxnSpPr>
          <p:cNvPr id="109" name="Straight Arrow Connector 108">
            <a:extLst>
              <a:ext uri="{FF2B5EF4-FFF2-40B4-BE49-F238E27FC236}">
                <a16:creationId xmlns:a16="http://schemas.microsoft.com/office/drawing/2014/main" id="{43CAAC1B-2B38-40A4-8D19-F9EE2E906365}"/>
              </a:ext>
            </a:extLst>
          </p:cNvPr>
          <p:cNvCxnSpPr/>
          <p:nvPr/>
        </p:nvCxnSpPr>
        <p:spPr>
          <a:xfrm>
            <a:off x="5120331" y="3442054"/>
            <a:ext cx="236840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4A7A0323-FC04-40C5-89C4-3714F0E6F0E7}"/>
              </a:ext>
            </a:extLst>
          </p:cNvPr>
          <p:cNvCxnSpPr/>
          <p:nvPr/>
        </p:nvCxnSpPr>
        <p:spPr>
          <a:xfrm>
            <a:off x="5120331" y="4129114"/>
            <a:ext cx="236840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extBox 50">
            <a:extLst>
              <a:ext uri="{FF2B5EF4-FFF2-40B4-BE49-F238E27FC236}">
                <a16:creationId xmlns:a16="http://schemas.microsoft.com/office/drawing/2014/main" id="{895D959F-D015-4AEB-A1FE-719828CF54F5}"/>
              </a:ext>
            </a:extLst>
          </p:cNvPr>
          <p:cNvSpPr txBox="1"/>
          <p:nvPr/>
        </p:nvSpPr>
        <p:spPr>
          <a:xfrm>
            <a:off x="5171982" y="2239107"/>
            <a:ext cx="30173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32">
              <a:defRPr/>
            </a:pPr>
            <a:r>
              <a:rPr lang="en-US" sz="1600" b="1" dirty="0">
                <a:solidFill>
                  <a:srgbClr val="000000"/>
                </a:solidFill>
              </a:rPr>
              <a:t>Upon BICR progression, physician's choice patients were allowed to cross over to olaparib</a:t>
            </a:r>
          </a:p>
        </p:txBody>
      </p: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FC9ACD93-AD89-4162-9F97-9411A78E876B}"/>
              </a:ext>
            </a:extLst>
          </p:cNvPr>
          <p:cNvCxnSpPr>
            <a:cxnSpLocks/>
            <a:stCxn id="104" idx="3"/>
            <a:endCxn id="103" idx="3"/>
          </p:cNvCxnSpPr>
          <p:nvPr/>
        </p:nvCxnSpPr>
        <p:spPr>
          <a:xfrm flipV="1">
            <a:off x="7416922" y="3470325"/>
            <a:ext cx="12700" cy="643400"/>
          </a:xfrm>
          <a:prstGeom prst="bentConnector3">
            <a:avLst>
              <a:gd name="adj1" fmla="val 1800000"/>
            </a:avLst>
          </a:prstGeom>
          <a:ln>
            <a:prstDash val="sysDot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2" name="Content Placeholder 14">
            <a:extLst>
              <a:ext uri="{FF2B5EF4-FFF2-40B4-BE49-F238E27FC236}">
                <a16:creationId xmlns:a16="http://schemas.microsoft.com/office/drawing/2014/main" id="{4CD90E54-139B-4C22-97EC-8DC3C3262314}"/>
              </a:ext>
            </a:extLst>
          </p:cNvPr>
          <p:cNvSpPr txBox="1">
            <a:spLocks/>
          </p:cNvSpPr>
          <p:nvPr/>
        </p:nvSpPr>
        <p:spPr>
          <a:xfrm>
            <a:off x="328994" y="5190237"/>
            <a:ext cx="11705644" cy="464068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271463" indent="-271463" algn="l" defTabSz="6858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FontTx/>
              <a:buBlip>
                <a:blip r:embed="rId3"/>
              </a:buBlip>
              <a:defRPr sz="2000" kern="1200">
                <a:solidFill>
                  <a:srgbClr val="8C144D"/>
                </a:solidFill>
                <a:latin typeface="Arial" charset="0"/>
                <a:ea typeface="Arial" charset="0"/>
                <a:cs typeface="Arial" charset="0"/>
              </a:defRPr>
            </a:lvl1pPr>
            <a:lvl2pPr marL="534988" indent="-242888" algn="l" defTabSz="6858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SzPct val="120000"/>
              <a:buFont typeface="Arial" panose="020B0604020202020204" pitchFamily="34" charset="0"/>
              <a:buChar char="•"/>
              <a:defRPr sz="1600" kern="1200">
                <a:solidFill>
                  <a:srgbClr val="8C144D"/>
                </a:solidFill>
                <a:latin typeface="Arial" charset="0"/>
                <a:ea typeface="Arial" charset="0"/>
                <a:cs typeface="Arial" charset="0"/>
              </a:defRPr>
            </a:lvl2pPr>
            <a:lvl3pPr marL="717550" indent="-171450" algn="l" defTabSz="6858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Font typeface="Arial" panose="020B0604020202020204" pitchFamily="34" charset="0"/>
              <a:buChar char="-"/>
              <a:tabLst/>
              <a:defRPr sz="1400" kern="1200">
                <a:solidFill>
                  <a:srgbClr val="8C144D"/>
                </a:solidFill>
                <a:latin typeface="Arial" charset="0"/>
                <a:ea typeface="Arial" charset="0"/>
                <a:cs typeface="Arial" charset="0"/>
              </a:defRPr>
            </a:lvl3pPr>
            <a:lvl4pPr marL="893763" indent="-161925" algn="l" defTabSz="6858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bg2"/>
              </a:buClr>
              <a:buFont typeface="Arial" panose="020B0604020202020204" pitchFamily="34" charset="0"/>
              <a:buChar char="•"/>
              <a:defRPr sz="1200" kern="1200">
                <a:solidFill>
                  <a:srgbClr val="8C144D"/>
                </a:solidFill>
                <a:latin typeface="Arial" charset="0"/>
                <a:ea typeface="Arial" charset="0"/>
                <a:cs typeface="Arial" charset="0"/>
              </a:defRPr>
            </a:lvl4pPr>
            <a:lvl5pPr marL="1076325" indent="-171450" algn="l" defTabSz="685800" rtl="0" eaLnBrk="1" latinLnBrk="0" hangingPunct="1">
              <a:lnSpc>
                <a:spcPct val="100000"/>
              </a:lnSpc>
              <a:spcBef>
                <a:spcPts val="12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200" kern="1200">
                <a:solidFill>
                  <a:srgbClr val="8C144D"/>
                </a:solidFill>
                <a:latin typeface="Arial" charset="0"/>
                <a:ea typeface="Arial" charset="0"/>
                <a:cs typeface="Arial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914354">
              <a:spcBef>
                <a:spcPts val="1600"/>
              </a:spcBef>
              <a:buClr>
                <a:srgbClr val="830051"/>
              </a:buClr>
              <a:buNone/>
              <a:defRPr/>
            </a:pPr>
            <a:endParaRPr lang="en-US" sz="1867" b="1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FC42539B-EC77-4B91-B26E-E448E4916614}"/>
              </a:ext>
            </a:extLst>
          </p:cNvPr>
          <p:cNvSpPr txBox="1"/>
          <p:nvPr/>
        </p:nvSpPr>
        <p:spPr>
          <a:xfrm>
            <a:off x="5376975" y="968976"/>
            <a:ext cx="2039947" cy="584775"/>
          </a:xfrm>
          <a:prstGeom prst="rect">
            <a:avLst/>
          </a:prstGeom>
          <a:solidFill>
            <a:schemeClr val="accent2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GB" sz="1600" b="1" dirty="0">
                <a:solidFill>
                  <a:schemeClr val="bg1"/>
                </a:solidFill>
                <a:cs typeface="Arial Narrow"/>
              </a:rPr>
              <a:t>Olaparib 300 mg bid </a:t>
            </a:r>
          </a:p>
          <a:p>
            <a:pPr algn="ctr"/>
            <a:r>
              <a:rPr lang="en-GB" sz="1600" b="1" dirty="0">
                <a:solidFill>
                  <a:schemeClr val="bg1"/>
                </a:solidFill>
                <a:cs typeface="Arial Narrow"/>
              </a:rPr>
              <a:t>n=162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D58E50DE-EBE9-4383-962E-7EA956B15BD6}"/>
              </a:ext>
            </a:extLst>
          </p:cNvPr>
          <p:cNvSpPr txBox="1"/>
          <p:nvPr/>
        </p:nvSpPr>
        <p:spPr>
          <a:xfrm>
            <a:off x="5376975" y="1612375"/>
            <a:ext cx="2039947" cy="584775"/>
          </a:xfrm>
          <a:prstGeom prst="rect">
            <a:avLst/>
          </a:prstGeom>
          <a:solidFill>
            <a:schemeClr val="accent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>
                <a:solidFill>
                  <a:schemeClr val="bg1"/>
                </a:solidFill>
                <a:cs typeface="Arial Narrow"/>
              </a:rPr>
              <a:t>Physician’s choice</a:t>
            </a:r>
            <a:r>
              <a:rPr lang="en-GB" sz="1600" b="1" baseline="30000" dirty="0">
                <a:solidFill>
                  <a:schemeClr val="bg1"/>
                </a:solidFill>
                <a:cs typeface="Arial Narrow"/>
              </a:rPr>
              <a:t>‡</a:t>
            </a:r>
            <a:r>
              <a:rPr lang="en-GB" sz="1600" b="1" dirty="0">
                <a:solidFill>
                  <a:schemeClr val="bg1"/>
                </a:solidFill>
                <a:cs typeface="Arial Narrow"/>
              </a:rPr>
              <a:t> </a:t>
            </a:r>
          </a:p>
          <a:p>
            <a:pPr algn="ctr"/>
            <a:r>
              <a:rPr lang="en-GB" sz="1600" b="1" dirty="0">
                <a:solidFill>
                  <a:schemeClr val="bg1"/>
                </a:solidFill>
                <a:cs typeface="Arial Narrow"/>
              </a:rPr>
              <a:t>n=83</a:t>
            </a: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0BDAA717-1DCB-4810-B871-C67CE02A4DB9}"/>
              </a:ext>
            </a:extLst>
          </p:cNvPr>
          <p:cNvCxnSpPr/>
          <p:nvPr/>
        </p:nvCxnSpPr>
        <p:spPr>
          <a:xfrm>
            <a:off x="5120331" y="1233093"/>
            <a:ext cx="236840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EB028057-B427-446D-875F-922BA94190BA}"/>
              </a:ext>
            </a:extLst>
          </p:cNvPr>
          <p:cNvCxnSpPr/>
          <p:nvPr/>
        </p:nvCxnSpPr>
        <p:spPr>
          <a:xfrm>
            <a:off x="5120331" y="1920153"/>
            <a:ext cx="236840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Connector: Elbow 57">
            <a:extLst>
              <a:ext uri="{FF2B5EF4-FFF2-40B4-BE49-F238E27FC236}">
                <a16:creationId xmlns:a16="http://schemas.microsoft.com/office/drawing/2014/main" id="{86BDEC8B-E788-4BED-BE48-DE27F196E748}"/>
              </a:ext>
            </a:extLst>
          </p:cNvPr>
          <p:cNvCxnSpPr>
            <a:cxnSpLocks/>
            <a:stCxn id="55" idx="3"/>
            <a:endCxn id="54" idx="3"/>
          </p:cNvCxnSpPr>
          <p:nvPr/>
        </p:nvCxnSpPr>
        <p:spPr>
          <a:xfrm flipV="1">
            <a:off x="7416922" y="1261364"/>
            <a:ext cx="12700" cy="643399"/>
          </a:xfrm>
          <a:prstGeom prst="bentConnector3">
            <a:avLst>
              <a:gd name="adj1" fmla="val 1800000"/>
            </a:avLst>
          </a:prstGeom>
          <a:ln>
            <a:prstDash val="sysDot"/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671B19D7-7FCA-47C0-902F-D70E89737124}"/>
              </a:ext>
            </a:extLst>
          </p:cNvPr>
          <p:cNvGraphicFramePr>
            <a:graphicFrameLocks noGrp="1"/>
          </p:cNvGraphicFramePr>
          <p:nvPr/>
        </p:nvGraphicFramePr>
        <p:xfrm>
          <a:off x="8290925" y="909557"/>
          <a:ext cx="3181408" cy="126492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181408">
                  <a:extLst>
                    <a:ext uri="{9D8B030D-6E8A-4147-A177-3AD203B41FA5}">
                      <a16:colId xmlns:a16="http://schemas.microsoft.com/office/drawing/2014/main" val="662038181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algn="l"/>
                      <a:r>
                        <a:rPr lang="en-GB" sz="1900" b="1" dirty="0"/>
                        <a:t>Primary Endpoint</a:t>
                      </a:r>
                      <a:endParaRPr lang="en-US" sz="1900" b="1" dirty="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343082581"/>
                  </a:ext>
                </a:extLst>
              </a:tr>
              <a:tr h="853440">
                <a:tc>
                  <a:txBody>
                    <a:bodyPr/>
                    <a:lstStyle/>
                    <a:p>
                      <a:pPr algn="l"/>
                      <a:r>
                        <a:rPr lang="en-GB" sz="1600" b="1" dirty="0"/>
                        <a:t>Radiographic progression-free survival (rPFS) in Cohort A </a:t>
                      </a:r>
                      <a:br>
                        <a:rPr lang="en-GB" sz="1600" b="1" dirty="0"/>
                      </a:br>
                      <a:r>
                        <a:rPr lang="en-GB" sz="1600" b="1" dirty="0"/>
                        <a:t>(RECIST 1.1 &amp; PCWG3 by BICR)</a:t>
                      </a:r>
                      <a:endParaRPr lang="en-GB" sz="16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7010558"/>
                  </a:ext>
                </a:extLst>
              </a:tr>
            </a:tbl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1A65FCD2-C791-4E8C-AF89-6ED155719802}"/>
              </a:ext>
            </a:extLst>
          </p:cNvPr>
          <p:cNvGraphicFramePr>
            <a:graphicFrameLocks noGrp="1"/>
          </p:cNvGraphicFramePr>
          <p:nvPr/>
        </p:nvGraphicFramePr>
        <p:xfrm>
          <a:off x="8290925" y="2505625"/>
          <a:ext cx="3181408" cy="199644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3181408">
                  <a:extLst>
                    <a:ext uri="{9D8B030D-6E8A-4147-A177-3AD203B41FA5}">
                      <a16:colId xmlns:a16="http://schemas.microsoft.com/office/drawing/2014/main" val="662038181"/>
                    </a:ext>
                  </a:extLst>
                </a:gridCol>
              </a:tblGrid>
              <a:tr h="406400">
                <a:tc>
                  <a:txBody>
                    <a:bodyPr/>
                    <a:lstStyle/>
                    <a:p>
                      <a:pPr algn="l"/>
                      <a:r>
                        <a:rPr lang="en-GB" sz="1900" b="1" dirty="0">
                          <a:solidFill>
                            <a:schemeClr val="tx1"/>
                          </a:solidFill>
                        </a:rPr>
                        <a:t>Key Secondary Endpoints</a:t>
                      </a:r>
                      <a:endParaRPr lang="en-US" sz="1900" b="1" dirty="0">
                        <a:solidFill>
                          <a:schemeClr val="tx1"/>
                        </a:solidFill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3082581"/>
                  </a:ext>
                </a:extLst>
              </a:tr>
              <a:tr h="1584960">
                <a:tc>
                  <a:txBody>
                    <a:bodyPr/>
                    <a:lstStyle/>
                    <a:p>
                      <a:pPr marL="88900" indent="-88900">
                        <a:buFont typeface="Arial" panose="020B0604020202020204" pitchFamily="34" charset="0"/>
                        <a:buChar char="•"/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rPFS in Cohorts A+B </a:t>
                      </a:r>
                    </a:p>
                    <a:p>
                      <a:pPr marL="88900" indent="-88900">
                        <a:buFont typeface="Arial" panose="020B0604020202020204" pitchFamily="34" charset="0"/>
                        <a:buChar char="•"/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Confirmed radiographic objective response rate (ORR) in Cohort A</a:t>
                      </a:r>
                    </a:p>
                    <a:p>
                      <a:pPr marL="88900" indent="-88900">
                        <a:buFont typeface="Arial" panose="020B0604020202020204" pitchFamily="34" charset="0"/>
                        <a:buChar char="•"/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Time to pain progression (TTPP) </a:t>
                      </a:r>
                      <a:br>
                        <a:rPr lang="en-GB" sz="1600" b="1" dirty="0">
                          <a:solidFill>
                            <a:schemeClr val="tx1"/>
                          </a:solidFill>
                        </a:rPr>
                      </a:br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in Cohort A</a:t>
                      </a:r>
                    </a:p>
                    <a:p>
                      <a:pPr marL="88900" indent="-88900">
                        <a:buFont typeface="Arial" panose="020B0604020202020204" pitchFamily="34" charset="0"/>
                        <a:buChar char="•"/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Overall survival (OS) in Cohort A</a:t>
                      </a:r>
                      <a:endParaRPr lang="en-GB" sz="1600" b="1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21920" marR="121920" marT="60960" marB="60960"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7010558"/>
                  </a:ext>
                </a:extLst>
              </a:tr>
            </a:tbl>
          </a:graphicData>
        </a:graphic>
      </p:graphicFrame>
      <p:sp>
        <p:nvSpPr>
          <p:cNvPr id="31" name="TextBox 30">
            <a:extLst>
              <a:ext uri="{FF2B5EF4-FFF2-40B4-BE49-F238E27FC236}">
                <a16:creationId xmlns:a16="http://schemas.microsoft.com/office/drawing/2014/main" id="{BE9186DE-D074-44B9-AD4F-FD43AFF9CE5B}"/>
              </a:ext>
            </a:extLst>
          </p:cNvPr>
          <p:cNvSpPr txBox="1"/>
          <p:nvPr/>
        </p:nvSpPr>
        <p:spPr>
          <a:xfrm>
            <a:off x="719667" y="4193757"/>
            <a:ext cx="2292237" cy="8720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609523">
              <a:defRPr/>
            </a:pPr>
            <a:r>
              <a:rPr lang="en-GB" sz="1867" b="1" kern="0" dirty="0">
                <a:solidFill>
                  <a:srgbClr val="000000">
                    <a:lumMod val="85000"/>
                    <a:lumOff val="15000"/>
                  </a:srgbClr>
                </a:solidFill>
                <a:cs typeface="Arial" panose="020B0604020202020204" pitchFamily="34" charset="0"/>
              </a:rPr>
              <a:t>Stratification factors</a:t>
            </a:r>
          </a:p>
          <a:p>
            <a:pPr marL="122753" indent="-122753" defTabSz="609523">
              <a:buFont typeface="Arial" panose="020B0604020202020204" pitchFamily="34" charset="0"/>
              <a:buChar char="•"/>
              <a:defRPr/>
            </a:pPr>
            <a:r>
              <a:rPr lang="en-GB" sz="1600" kern="0" dirty="0">
                <a:solidFill>
                  <a:srgbClr val="000000">
                    <a:lumMod val="85000"/>
                    <a:lumOff val="15000"/>
                  </a:srgbClr>
                </a:solidFill>
                <a:cs typeface="Arial" panose="020B0604020202020204" pitchFamily="34" charset="0"/>
              </a:rPr>
              <a:t>Previous taxane</a:t>
            </a:r>
          </a:p>
          <a:p>
            <a:pPr marL="122753" indent="-122753" defTabSz="609523">
              <a:buFont typeface="Arial" panose="020B0604020202020204" pitchFamily="34" charset="0"/>
              <a:buChar char="•"/>
              <a:defRPr/>
            </a:pPr>
            <a:r>
              <a:rPr lang="en-GB" sz="1600" kern="0" dirty="0">
                <a:solidFill>
                  <a:srgbClr val="000000">
                    <a:lumMod val="85000"/>
                    <a:lumOff val="15000"/>
                  </a:srgbClr>
                </a:solidFill>
                <a:cs typeface="Arial" panose="020B0604020202020204" pitchFamily="34" charset="0"/>
              </a:rPr>
              <a:t>Measurable disease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DEABEB2-BC18-4F81-80E1-5AEA32C8B253}"/>
              </a:ext>
            </a:extLst>
          </p:cNvPr>
          <p:cNvSpPr/>
          <p:nvPr/>
        </p:nvSpPr>
        <p:spPr>
          <a:xfrm>
            <a:off x="3036527" y="1153768"/>
            <a:ext cx="2064000" cy="86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r>
              <a:rPr lang="pt-BR" sz="1600" b="1" dirty="0">
                <a:solidFill>
                  <a:srgbClr val="FFFF00"/>
                </a:solidFill>
                <a:cs typeface="Arial Narrow"/>
              </a:rPr>
              <a:t>Cohort A:</a:t>
            </a:r>
          </a:p>
          <a:p>
            <a:r>
              <a:rPr lang="pt-BR" sz="1600" i="1" dirty="0">
                <a:solidFill>
                  <a:schemeClr val="bg1"/>
                </a:solidFill>
                <a:cs typeface="Arial Narrow"/>
              </a:rPr>
              <a:t>BRCA1</a:t>
            </a:r>
            <a:r>
              <a:rPr lang="pt-BR" sz="1600" dirty="0">
                <a:solidFill>
                  <a:schemeClr val="bg1"/>
                </a:solidFill>
                <a:cs typeface="Arial Narrow"/>
              </a:rPr>
              <a:t>, </a:t>
            </a:r>
            <a:r>
              <a:rPr lang="pt-BR" sz="1600" i="1" dirty="0">
                <a:solidFill>
                  <a:schemeClr val="bg1"/>
                </a:solidFill>
                <a:cs typeface="Arial Narrow"/>
              </a:rPr>
              <a:t>BRCA2</a:t>
            </a:r>
            <a:r>
              <a:rPr lang="pt-BR" sz="1600" dirty="0">
                <a:solidFill>
                  <a:schemeClr val="bg1"/>
                </a:solidFill>
                <a:cs typeface="Arial Narrow"/>
              </a:rPr>
              <a:t> or </a:t>
            </a:r>
            <a:r>
              <a:rPr lang="pt-BR" sz="1600" i="1" dirty="0">
                <a:solidFill>
                  <a:schemeClr val="bg1"/>
                </a:solidFill>
                <a:cs typeface="Arial Narrow"/>
              </a:rPr>
              <a:t>ATM</a:t>
            </a:r>
          </a:p>
          <a:p>
            <a:r>
              <a:rPr lang="pt-BR" sz="1600" dirty="0">
                <a:solidFill>
                  <a:srgbClr val="FFFF00"/>
                </a:solidFill>
                <a:cs typeface="Arial Narrow"/>
              </a:rPr>
              <a:t>N=245</a:t>
            </a:r>
            <a:endParaRPr lang="en-GB" sz="1600" kern="0" dirty="0">
              <a:solidFill>
                <a:srgbClr val="FFFF00"/>
              </a:solidFill>
              <a:cs typeface="Arial" panose="020B060402020202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6B97DF3-B54E-43D5-AEEF-F757934D1C2C}"/>
              </a:ext>
            </a:extLst>
          </p:cNvPr>
          <p:cNvSpPr/>
          <p:nvPr/>
        </p:nvSpPr>
        <p:spPr>
          <a:xfrm>
            <a:off x="3036527" y="3345524"/>
            <a:ext cx="2064000" cy="864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609523">
              <a:defRPr/>
            </a:pPr>
            <a:r>
              <a:rPr lang="en-GB" sz="1600" b="1" kern="0" dirty="0">
                <a:solidFill>
                  <a:srgbClr val="FFFF00"/>
                </a:solidFill>
                <a:cs typeface="Arial" panose="020B0604020202020204" pitchFamily="34" charset="0"/>
              </a:rPr>
              <a:t>Cohort B: </a:t>
            </a:r>
          </a:p>
          <a:p>
            <a:pPr defTabSz="609523">
              <a:defRPr/>
            </a:pPr>
            <a:r>
              <a:rPr lang="en-GB" sz="1600" kern="0" dirty="0">
                <a:solidFill>
                  <a:prstClr val="white"/>
                </a:solidFill>
                <a:cs typeface="Arial" panose="020B0604020202020204" pitchFamily="34" charset="0"/>
              </a:rPr>
              <a:t>Other alterations</a:t>
            </a:r>
          </a:p>
          <a:p>
            <a:pPr defTabSz="609523">
              <a:defRPr/>
            </a:pPr>
            <a:r>
              <a:rPr lang="en-GB" sz="1600" kern="0" dirty="0">
                <a:solidFill>
                  <a:srgbClr val="FFFF00"/>
                </a:solidFill>
                <a:cs typeface="Arial" panose="020B0604020202020204" pitchFamily="34" charset="0"/>
              </a:rPr>
              <a:t>N=142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A74F5E7-4925-4AD5-BECD-449D60E7CFE3}"/>
              </a:ext>
            </a:extLst>
          </p:cNvPr>
          <p:cNvSpPr txBox="1"/>
          <p:nvPr/>
        </p:nvSpPr>
        <p:spPr>
          <a:xfrm>
            <a:off x="3056533" y="2394485"/>
            <a:ext cx="19116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09523">
              <a:defRPr/>
            </a:pPr>
            <a:r>
              <a:rPr lang="en-GB" sz="1600" b="1" dirty="0">
                <a:solidFill>
                  <a:srgbClr val="000000"/>
                </a:solidFill>
                <a:cs typeface="Arial" panose="020B0604020202020204" pitchFamily="34" charset="0"/>
              </a:rPr>
              <a:t>2:1 randomization</a:t>
            </a:r>
          </a:p>
          <a:p>
            <a:pPr algn="ctr" defTabSz="609523">
              <a:defRPr/>
            </a:pPr>
            <a:r>
              <a:rPr lang="en-GB" sz="1600" b="1" dirty="0">
                <a:solidFill>
                  <a:srgbClr val="000000"/>
                </a:solidFill>
                <a:cs typeface="Arial" panose="020B0604020202020204" pitchFamily="34" charset="0"/>
              </a:rPr>
              <a:t>Open-label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2C08B2A-F859-4434-96B7-95CE29364A55}"/>
              </a:ext>
            </a:extLst>
          </p:cNvPr>
          <p:cNvSpPr/>
          <p:nvPr/>
        </p:nvSpPr>
        <p:spPr>
          <a:xfrm>
            <a:off x="719667" y="1153769"/>
            <a:ext cx="1992901" cy="3047628"/>
          </a:xfrm>
          <a:prstGeom prst="rect">
            <a:avLst/>
          </a:prstGeom>
          <a:solidFill>
            <a:schemeClr val="accent1"/>
          </a:solidFill>
          <a:ln w="6350" cap="flat" cmpd="sng" algn="ctr">
            <a:solidFill>
              <a:srgbClr val="621C38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609555">
              <a:spcAft>
                <a:spcPts val="800"/>
              </a:spcAft>
              <a:defRPr/>
            </a:pPr>
            <a:r>
              <a:rPr lang="en-GB" sz="1600" b="1" kern="0" dirty="0">
                <a:solidFill>
                  <a:srgbClr val="FFFFFF"/>
                </a:solidFill>
                <a:cs typeface="Arial" panose="020B0604020202020204" pitchFamily="34" charset="0"/>
              </a:rPr>
              <a:t>Key eligibility criteria</a:t>
            </a:r>
          </a:p>
          <a:p>
            <a:pPr marL="122764" indent="-122764" defTabSz="609555">
              <a:buFont typeface="Arial" panose="020B0604020202020204" pitchFamily="34" charset="0"/>
              <a:buChar char="•"/>
              <a:tabLst>
                <a:tab pos="122764" algn="l"/>
              </a:tabLst>
              <a:defRPr/>
            </a:pPr>
            <a:r>
              <a:rPr lang="en-GB" sz="1600" b="1" kern="0" dirty="0">
                <a:solidFill>
                  <a:srgbClr val="FFFFFF"/>
                </a:solidFill>
                <a:cs typeface="Arial" panose="020B0604020202020204" pitchFamily="34" charset="0"/>
              </a:rPr>
              <a:t>mCRPC with disease progression on prior NHA, eg abiraterone or enzalutamide</a:t>
            </a:r>
          </a:p>
          <a:p>
            <a:pPr marL="122764" indent="-122764" defTabSz="609555">
              <a:spcBef>
                <a:spcPts val="800"/>
              </a:spcBef>
              <a:buFont typeface="Arial" panose="020B0604020202020204" pitchFamily="34" charset="0"/>
              <a:buChar char="•"/>
              <a:tabLst>
                <a:tab pos="122764" algn="l"/>
              </a:tabLst>
              <a:defRPr/>
            </a:pPr>
            <a:r>
              <a:rPr lang="en-GB" sz="1600" b="1" kern="0" dirty="0">
                <a:solidFill>
                  <a:srgbClr val="FFFFFF"/>
                </a:solidFill>
                <a:cs typeface="Arial" panose="020B0604020202020204" pitchFamily="34" charset="0"/>
              </a:rPr>
              <a:t>Alterations in ≥1 of any qualifying gene with a direct or indirect role in HRR*</a:t>
            </a:r>
          </a:p>
        </p:txBody>
      </p: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5F7A4D50-A919-48DF-B793-1BF7AD588F30}"/>
              </a:ext>
            </a:extLst>
          </p:cNvPr>
          <p:cNvCxnSpPr>
            <a:cxnSpLocks/>
            <a:stCxn id="36" idx="3"/>
            <a:endCxn id="33" idx="1"/>
          </p:cNvCxnSpPr>
          <p:nvPr/>
        </p:nvCxnSpPr>
        <p:spPr>
          <a:xfrm flipV="1">
            <a:off x="2712569" y="1585769"/>
            <a:ext cx="323959" cy="1091815"/>
          </a:xfrm>
          <a:prstGeom prst="bentConnector3">
            <a:avLst>
              <a:gd name="adj1" fmla="val 50000"/>
            </a:avLst>
          </a:prstGeom>
          <a:ln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Connector: Elbow 38">
            <a:extLst>
              <a:ext uri="{FF2B5EF4-FFF2-40B4-BE49-F238E27FC236}">
                <a16:creationId xmlns:a16="http://schemas.microsoft.com/office/drawing/2014/main" id="{CB7E864A-83A0-4A4A-9442-2ECD6024C8A7}"/>
              </a:ext>
            </a:extLst>
          </p:cNvPr>
          <p:cNvCxnSpPr>
            <a:cxnSpLocks/>
            <a:stCxn id="36" idx="3"/>
            <a:endCxn id="34" idx="1"/>
          </p:cNvCxnSpPr>
          <p:nvPr/>
        </p:nvCxnSpPr>
        <p:spPr>
          <a:xfrm>
            <a:off x="2712569" y="2677583"/>
            <a:ext cx="323959" cy="1099941"/>
          </a:xfrm>
          <a:prstGeom prst="bentConnector3">
            <a:avLst>
              <a:gd name="adj1" fmla="val 50000"/>
            </a:avLst>
          </a:prstGeom>
          <a:ln>
            <a:tailEnd type="triangle"/>
          </a:ln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404CD2B3-3ACE-4C98-8E20-7902933A1B4A}"/>
              </a:ext>
            </a:extLst>
          </p:cNvPr>
          <p:cNvSpPr/>
          <p:nvPr/>
        </p:nvSpPr>
        <p:spPr>
          <a:xfrm>
            <a:off x="221673" y="5939273"/>
            <a:ext cx="92153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32">
              <a:defRPr/>
            </a:pPr>
            <a:r>
              <a:rPr lang="en-GB" sz="1600" b="1" baseline="30000" dirty="0">
                <a:cs typeface="Arial Narrow"/>
              </a:rPr>
              <a:t>‡</a:t>
            </a:r>
            <a:r>
              <a:rPr lang="en-GB" sz="1600" dirty="0">
                <a:solidFill>
                  <a:srgbClr val="000000"/>
                </a:solidFill>
                <a:cs typeface="Arial" panose="020B0604020202020204" pitchFamily="34" charset="0"/>
              </a:rPr>
              <a:t>Physician’s choice of e</a:t>
            </a:r>
            <a:r>
              <a:rPr lang="en-US" sz="1600" dirty="0" err="1">
                <a:solidFill>
                  <a:srgbClr val="000000"/>
                </a:solidFill>
                <a:cs typeface="Arial" panose="020B0604020202020204" pitchFamily="34" charset="0"/>
              </a:rPr>
              <a:t>ither</a:t>
            </a:r>
            <a:r>
              <a:rPr lang="en-US" sz="1600" dirty="0">
                <a:solidFill>
                  <a:srgbClr val="000000"/>
                </a:solidFill>
                <a:cs typeface="Arial" panose="020B0604020202020204" pitchFamily="34" charset="0"/>
              </a:rPr>
              <a:t> enzalutamide (160 mg </a:t>
            </a:r>
            <a:r>
              <a:rPr lang="en-US" sz="1600" dirty="0" err="1">
                <a:solidFill>
                  <a:srgbClr val="000000"/>
                </a:solidFill>
                <a:cs typeface="Arial" panose="020B0604020202020204" pitchFamily="34" charset="0"/>
              </a:rPr>
              <a:t>qd</a:t>
            </a:r>
            <a:r>
              <a:rPr lang="en-US" sz="1600" dirty="0">
                <a:solidFill>
                  <a:srgbClr val="000000"/>
                </a:solidFill>
                <a:cs typeface="Arial" panose="020B0604020202020204" pitchFamily="34" charset="0"/>
              </a:rPr>
              <a:t>) or abiraterone (1000 mg </a:t>
            </a:r>
            <a:r>
              <a:rPr lang="en-US" sz="1600" dirty="0" err="1">
                <a:solidFill>
                  <a:srgbClr val="000000"/>
                </a:solidFill>
                <a:cs typeface="Arial" panose="020B0604020202020204" pitchFamily="34" charset="0"/>
              </a:rPr>
              <a:t>qd</a:t>
            </a:r>
            <a:r>
              <a:rPr lang="en-US" sz="1600" dirty="0">
                <a:solidFill>
                  <a:srgbClr val="000000"/>
                </a:solidFill>
                <a:cs typeface="Arial" panose="020B0604020202020204" pitchFamily="34" charset="0"/>
              </a:rPr>
              <a:t> + prednisone [5 mg bid])</a:t>
            </a:r>
          </a:p>
          <a:p>
            <a:pPr defTabSz="914332">
              <a:defRPr/>
            </a:pPr>
            <a:r>
              <a:rPr lang="en-US" sz="1600" dirty="0">
                <a:solidFill>
                  <a:srgbClr val="000000"/>
                </a:solidFill>
                <a:cs typeface="Arial" panose="020B0604020202020204" pitchFamily="34" charset="0"/>
              </a:rPr>
              <a:t>BICR, blinded independent central review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141450" y="6488668"/>
            <a:ext cx="50505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de Bono et al, NEJM 2020; Hussain et al, NEJM 2021</a:t>
            </a:r>
          </a:p>
        </p:txBody>
      </p:sp>
    </p:spTree>
    <p:extLst>
      <p:ext uri="{BB962C8B-B14F-4D97-AF65-F5344CB8AC3E}">
        <p14:creationId xmlns:p14="http://schemas.microsoft.com/office/powerpoint/2010/main" val="2554668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0" name="Straight Connector 239">
            <a:extLst>
              <a:ext uri="{FF2B5EF4-FFF2-40B4-BE49-F238E27FC236}">
                <a16:creationId xmlns:a16="http://schemas.microsoft.com/office/drawing/2014/main" id="{388D3069-ACE0-4562-B586-1D8E76B71E7E}"/>
              </a:ext>
            </a:extLst>
          </p:cNvPr>
          <p:cNvCxnSpPr>
            <a:cxnSpLocks/>
          </p:cNvCxnSpPr>
          <p:nvPr/>
        </p:nvCxnSpPr>
        <p:spPr>
          <a:xfrm>
            <a:off x="3416304" y="2492332"/>
            <a:ext cx="0" cy="2304000"/>
          </a:xfrm>
          <a:prstGeom prst="line">
            <a:avLst/>
          </a:prstGeom>
          <a:ln w="9525" cap="flat" cmpd="sng" algn="ctr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39" name="Straight Connector 238">
            <a:extLst>
              <a:ext uri="{FF2B5EF4-FFF2-40B4-BE49-F238E27FC236}">
                <a16:creationId xmlns:a16="http://schemas.microsoft.com/office/drawing/2014/main" id="{4917F48F-1BA2-473A-88A6-B050E3597254}"/>
              </a:ext>
            </a:extLst>
          </p:cNvPr>
          <p:cNvCxnSpPr>
            <a:cxnSpLocks/>
          </p:cNvCxnSpPr>
          <p:nvPr/>
        </p:nvCxnSpPr>
        <p:spPr>
          <a:xfrm>
            <a:off x="4964991" y="3007639"/>
            <a:ext cx="2829" cy="1824000"/>
          </a:xfrm>
          <a:prstGeom prst="line">
            <a:avLst/>
          </a:prstGeom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36" name="Straight Connector 235">
            <a:extLst>
              <a:ext uri="{FF2B5EF4-FFF2-40B4-BE49-F238E27FC236}">
                <a16:creationId xmlns:a16="http://schemas.microsoft.com/office/drawing/2014/main" id="{D2395F29-E10B-4191-B164-9AA3E1EB4B36}"/>
              </a:ext>
            </a:extLst>
          </p:cNvPr>
          <p:cNvCxnSpPr/>
          <p:nvPr/>
        </p:nvCxnSpPr>
        <p:spPr>
          <a:xfrm>
            <a:off x="1735669" y="3130240"/>
            <a:ext cx="4769427" cy="0"/>
          </a:xfrm>
          <a:prstGeom prst="line">
            <a:avLst/>
          </a:prstGeom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333E322C-03DC-40AF-848F-60C350D08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0613" y="533507"/>
            <a:ext cx="11425635" cy="553999"/>
          </a:xfrm>
        </p:spPr>
        <p:txBody>
          <a:bodyPr/>
          <a:lstStyle/>
          <a:p>
            <a:r>
              <a:rPr lang="en-GB" sz="2667" cap="none" dirty="0">
                <a:solidFill>
                  <a:schemeClr val="bg1"/>
                </a:solidFill>
                <a:highlight>
                  <a:srgbClr val="1E325F"/>
                </a:highlight>
                <a:latin typeface="+mn-lt"/>
              </a:rPr>
              <a:t>Primary endpoint</a:t>
            </a:r>
            <a:br>
              <a:rPr lang="en-GB" sz="2133" cap="none" dirty="0">
                <a:solidFill>
                  <a:srgbClr val="FF0000"/>
                </a:solidFill>
                <a:highlight>
                  <a:srgbClr val="1E325F"/>
                </a:highlight>
                <a:latin typeface="+mn-lt"/>
              </a:rPr>
            </a:br>
            <a:r>
              <a:rPr lang="en-US" sz="2400" cap="none" dirty="0">
                <a:solidFill>
                  <a:srgbClr val="FF0000"/>
                </a:solidFill>
              </a:rPr>
              <a:t>r</a:t>
            </a:r>
            <a:r>
              <a:rPr lang="en-GB" sz="2400" dirty="0">
                <a:solidFill>
                  <a:srgbClr val="FF0000"/>
                </a:solidFill>
              </a:rPr>
              <a:t>PFS by BICR in patients with alterations in </a:t>
            </a:r>
            <a:r>
              <a:rPr lang="en-GB" sz="2400" i="1" dirty="0">
                <a:solidFill>
                  <a:srgbClr val="FF0000"/>
                </a:solidFill>
              </a:rPr>
              <a:t>BRCA1</a:t>
            </a:r>
            <a:r>
              <a:rPr lang="en-GB" sz="2400" dirty="0">
                <a:solidFill>
                  <a:srgbClr val="FF0000"/>
                </a:solidFill>
              </a:rPr>
              <a:t>, </a:t>
            </a:r>
            <a:r>
              <a:rPr lang="en-GB" sz="2400" i="1" dirty="0">
                <a:solidFill>
                  <a:srgbClr val="FF0000"/>
                </a:solidFill>
              </a:rPr>
              <a:t>BRCA2</a:t>
            </a:r>
            <a:r>
              <a:rPr lang="en-GB" sz="2400" dirty="0">
                <a:solidFill>
                  <a:srgbClr val="FF0000"/>
                </a:solidFill>
              </a:rPr>
              <a:t>, or </a:t>
            </a:r>
            <a:r>
              <a:rPr lang="en-GB" sz="2400" i="1" dirty="0">
                <a:solidFill>
                  <a:srgbClr val="FF0000"/>
                </a:solidFill>
              </a:rPr>
              <a:t>ATM</a:t>
            </a:r>
            <a:r>
              <a:rPr lang="en-GB" sz="2400" dirty="0">
                <a:solidFill>
                  <a:srgbClr val="FF0000"/>
                </a:solidFill>
              </a:rPr>
              <a:t> (Cohort A) </a:t>
            </a:r>
          </a:p>
        </p:txBody>
      </p: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9F8245EF-B9D4-4CB8-9D07-54AB00F6CC09}"/>
              </a:ext>
            </a:extLst>
          </p:cNvPr>
          <p:cNvGrpSpPr/>
          <p:nvPr/>
        </p:nvGrpSpPr>
        <p:grpSpPr>
          <a:xfrm>
            <a:off x="1735670" y="1503596"/>
            <a:ext cx="5573532" cy="3373968"/>
            <a:chOff x="2481263" y="1287463"/>
            <a:chExt cx="4180149" cy="2530476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CA2F2007-232D-40DF-80ED-F0C7F95749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1751" y="1287463"/>
              <a:ext cx="4087813" cy="2439988"/>
            </a:xfrm>
            <a:custGeom>
              <a:avLst/>
              <a:gdLst>
                <a:gd name="T0" fmla="*/ 0 w 2575"/>
                <a:gd name="T1" fmla="*/ 0 h 1537"/>
                <a:gd name="T2" fmla="*/ 0 w 2575"/>
                <a:gd name="T3" fmla="*/ 1537 h 1537"/>
                <a:gd name="T4" fmla="*/ 2575 w 2575"/>
                <a:gd name="T5" fmla="*/ 1537 h 1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75" h="1537">
                  <a:moveTo>
                    <a:pt x="0" y="0"/>
                  </a:moveTo>
                  <a:lnTo>
                    <a:pt x="0" y="1537"/>
                  </a:lnTo>
                  <a:lnTo>
                    <a:pt x="2575" y="1537"/>
                  </a:lnTo>
                </a:path>
              </a:pathLst>
            </a:custGeom>
            <a:noFill/>
            <a:ln w="19050" cap="sq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11" name="Line 6">
              <a:extLst>
                <a:ext uri="{FF2B5EF4-FFF2-40B4-BE49-F238E27FC236}">
                  <a16:creationId xmlns:a16="http://schemas.microsoft.com/office/drawing/2014/main" id="{1FE8FD7A-7A17-468A-BEFF-511CB42053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1263" y="1290638"/>
              <a:ext cx="90488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12" name="Line 7">
              <a:extLst>
                <a:ext uri="{FF2B5EF4-FFF2-40B4-BE49-F238E27FC236}">
                  <a16:creationId xmlns:a16="http://schemas.microsoft.com/office/drawing/2014/main" id="{7A07ADCF-66FF-47C0-B7CD-5E5F0E2171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1263" y="1533526"/>
              <a:ext cx="90488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13" name="Line 8">
              <a:extLst>
                <a:ext uri="{FF2B5EF4-FFF2-40B4-BE49-F238E27FC236}">
                  <a16:creationId xmlns:a16="http://schemas.microsoft.com/office/drawing/2014/main" id="{B69959F5-5F29-473B-8406-3FAF21BC9D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1263" y="1779588"/>
              <a:ext cx="90488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14" name="Line 9">
              <a:extLst>
                <a:ext uri="{FF2B5EF4-FFF2-40B4-BE49-F238E27FC236}">
                  <a16:creationId xmlns:a16="http://schemas.microsoft.com/office/drawing/2014/main" id="{8F63C223-1D2A-4129-A521-6DB4921914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1263" y="2022476"/>
              <a:ext cx="90488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15" name="Line 10">
              <a:extLst>
                <a:ext uri="{FF2B5EF4-FFF2-40B4-BE49-F238E27FC236}">
                  <a16:creationId xmlns:a16="http://schemas.microsoft.com/office/drawing/2014/main" id="{027801BC-FB1D-4B66-BBA3-09ACDCD62E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1263" y="2265363"/>
              <a:ext cx="90488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16" name="Line 11">
              <a:extLst>
                <a:ext uri="{FF2B5EF4-FFF2-40B4-BE49-F238E27FC236}">
                  <a16:creationId xmlns:a16="http://schemas.microsoft.com/office/drawing/2014/main" id="{08797DD6-F97C-47AB-B18F-30D70768B9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1263" y="2508251"/>
              <a:ext cx="90488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17" name="Line 12">
              <a:extLst>
                <a:ext uri="{FF2B5EF4-FFF2-40B4-BE49-F238E27FC236}">
                  <a16:creationId xmlns:a16="http://schemas.microsoft.com/office/drawing/2014/main" id="{F73541AB-5D39-4C3B-B982-09850353BA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1263" y="2751138"/>
              <a:ext cx="90488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18" name="Line 13">
              <a:extLst>
                <a:ext uri="{FF2B5EF4-FFF2-40B4-BE49-F238E27FC236}">
                  <a16:creationId xmlns:a16="http://schemas.microsoft.com/office/drawing/2014/main" id="{60528A19-4525-4190-8F15-90C8936F20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1263" y="2995613"/>
              <a:ext cx="90488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19" name="Line 14">
              <a:extLst>
                <a:ext uri="{FF2B5EF4-FFF2-40B4-BE49-F238E27FC236}">
                  <a16:creationId xmlns:a16="http://schemas.microsoft.com/office/drawing/2014/main" id="{74FF4B92-3F05-4CDA-8B07-BFBC2D9C71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1263" y="3238501"/>
              <a:ext cx="90488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20" name="Line 15">
              <a:extLst>
                <a:ext uri="{FF2B5EF4-FFF2-40B4-BE49-F238E27FC236}">
                  <a16:creationId xmlns:a16="http://schemas.microsoft.com/office/drawing/2014/main" id="{06A6065A-B6EC-40EB-B632-08CAEE9E85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1263" y="3481388"/>
              <a:ext cx="90488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21" name="Line 16">
              <a:extLst>
                <a:ext uri="{FF2B5EF4-FFF2-40B4-BE49-F238E27FC236}">
                  <a16:creationId xmlns:a16="http://schemas.microsoft.com/office/drawing/2014/main" id="{8B62526A-DECD-470D-9B30-91EB6E6E8C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1263" y="3727451"/>
              <a:ext cx="90488" cy="0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22" name="Line 17">
              <a:extLst>
                <a:ext uri="{FF2B5EF4-FFF2-40B4-BE49-F238E27FC236}">
                  <a16:creationId xmlns:a16="http://schemas.microsoft.com/office/drawing/2014/main" id="{A6D80A47-3098-4283-8305-AFA355531B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71751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23" name="Line 18">
              <a:extLst>
                <a:ext uri="{FF2B5EF4-FFF2-40B4-BE49-F238E27FC236}">
                  <a16:creationId xmlns:a16="http://schemas.microsoft.com/office/drawing/2014/main" id="{86B39ECB-8260-4BDE-83B4-471D1BF8E7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67013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24" name="Line 19">
              <a:extLst>
                <a:ext uri="{FF2B5EF4-FFF2-40B4-BE49-F238E27FC236}">
                  <a16:creationId xmlns:a16="http://schemas.microsoft.com/office/drawing/2014/main" id="{02F38F3C-2EF3-437A-8689-A397CE9E03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60688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25" name="Line 20">
              <a:extLst>
                <a:ext uri="{FF2B5EF4-FFF2-40B4-BE49-F238E27FC236}">
                  <a16:creationId xmlns:a16="http://schemas.microsoft.com/office/drawing/2014/main" id="{675F4E73-D009-461B-A202-6296783A6F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55951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26" name="Line 21">
              <a:extLst>
                <a:ext uri="{FF2B5EF4-FFF2-40B4-BE49-F238E27FC236}">
                  <a16:creationId xmlns:a16="http://schemas.microsoft.com/office/drawing/2014/main" id="{F4897E82-A0A8-498D-80A1-07056C2EA7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49626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27" name="Line 22">
              <a:extLst>
                <a:ext uri="{FF2B5EF4-FFF2-40B4-BE49-F238E27FC236}">
                  <a16:creationId xmlns:a16="http://schemas.microsoft.com/office/drawing/2014/main" id="{F36DC634-0B98-4C2D-BC8C-FF47486BAC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44888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28" name="Line 23">
              <a:extLst>
                <a:ext uri="{FF2B5EF4-FFF2-40B4-BE49-F238E27FC236}">
                  <a16:creationId xmlns:a16="http://schemas.microsoft.com/office/drawing/2014/main" id="{81C795C7-3E6F-43A7-A895-12D15CF85E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38563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29" name="Line 24">
              <a:extLst>
                <a:ext uri="{FF2B5EF4-FFF2-40B4-BE49-F238E27FC236}">
                  <a16:creationId xmlns:a16="http://schemas.microsoft.com/office/drawing/2014/main" id="{3573C9E5-0340-4DBC-862D-B6F1A6C033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33826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30" name="Line 25">
              <a:extLst>
                <a:ext uri="{FF2B5EF4-FFF2-40B4-BE49-F238E27FC236}">
                  <a16:creationId xmlns:a16="http://schemas.microsoft.com/office/drawing/2014/main" id="{14B8AE5A-F323-41B9-87D0-3BC457F820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27501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31" name="Line 26">
              <a:extLst>
                <a:ext uri="{FF2B5EF4-FFF2-40B4-BE49-F238E27FC236}">
                  <a16:creationId xmlns:a16="http://schemas.microsoft.com/office/drawing/2014/main" id="{0AA54FD7-47CA-4836-965F-5AFF70D41C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2763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32" name="Line 27">
              <a:extLst>
                <a:ext uri="{FF2B5EF4-FFF2-40B4-BE49-F238E27FC236}">
                  <a16:creationId xmlns:a16="http://schemas.microsoft.com/office/drawing/2014/main" id="{F9B42656-FBE4-4358-B075-EB915C053A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16438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33" name="Line 28">
              <a:extLst>
                <a:ext uri="{FF2B5EF4-FFF2-40B4-BE49-F238E27FC236}">
                  <a16:creationId xmlns:a16="http://schemas.microsoft.com/office/drawing/2014/main" id="{57ED502C-F34C-4898-B4EB-0ABFF3DFD2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11701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34" name="Line 29">
              <a:extLst>
                <a:ext uri="{FF2B5EF4-FFF2-40B4-BE49-F238E27FC236}">
                  <a16:creationId xmlns:a16="http://schemas.microsoft.com/office/drawing/2014/main" id="{200FF66C-5F77-47AA-8EAF-45BFB9DA36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05376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35" name="Line 30">
              <a:extLst>
                <a:ext uri="{FF2B5EF4-FFF2-40B4-BE49-F238E27FC236}">
                  <a16:creationId xmlns:a16="http://schemas.microsoft.com/office/drawing/2014/main" id="{7EF70F6D-4CC8-488B-AD62-31A0A4AB46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00638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36" name="Line 31">
              <a:extLst>
                <a:ext uri="{FF2B5EF4-FFF2-40B4-BE49-F238E27FC236}">
                  <a16:creationId xmlns:a16="http://schemas.microsoft.com/office/drawing/2014/main" id="{CDA5A7AC-5D7F-4AF0-96E9-C42B265115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94313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37" name="Line 32">
              <a:extLst>
                <a:ext uri="{FF2B5EF4-FFF2-40B4-BE49-F238E27FC236}">
                  <a16:creationId xmlns:a16="http://schemas.microsoft.com/office/drawing/2014/main" id="{CC0D49C9-A648-42FE-9BC7-C257722795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89576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38" name="Line 33">
              <a:extLst>
                <a:ext uri="{FF2B5EF4-FFF2-40B4-BE49-F238E27FC236}">
                  <a16:creationId xmlns:a16="http://schemas.microsoft.com/office/drawing/2014/main" id="{A3741DF7-2CF3-4139-9128-ADEB654511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83251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39" name="Line 34">
              <a:extLst>
                <a:ext uri="{FF2B5EF4-FFF2-40B4-BE49-F238E27FC236}">
                  <a16:creationId xmlns:a16="http://schemas.microsoft.com/office/drawing/2014/main" id="{C4C8DBD0-A396-43AC-802D-0B7909DC81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78513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40" name="Line 35">
              <a:extLst>
                <a:ext uri="{FF2B5EF4-FFF2-40B4-BE49-F238E27FC236}">
                  <a16:creationId xmlns:a16="http://schemas.microsoft.com/office/drawing/2014/main" id="{2E4DD3B0-CD49-41AF-82AE-A947041EA9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72188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41" name="Line 36">
              <a:extLst>
                <a:ext uri="{FF2B5EF4-FFF2-40B4-BE49-F238E27FC236}">
                  <a16:creationId xmlns:a16="http://schemas.microsoft.com/office/drawing/2014/main" id="{4621E435-EA88-4BB2-8D68-C85635969B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67451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42" name="Line 37">
              <a:extLst>
                <a:ext uri="{FF2B5EF4-FFF2-40B4-BE49-F238E27FC236}">
                  <a16:creationId xmlns:a16="http://schemas.microsoft.com/office/drawing/2014/main" id="{B896C851-8207-4D31-9699-0AD2382D3A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461126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  <p:sp>
          <p:nvSpPr>
            <p:cNvPr id="43" name="Line 38">
              <a:extLst>
                <a:ext uri="{FF2B5EF4-FFF2-40B4-BE49-F238E27FC236}">
                  <a16:creationId xmlns:a16="http://schemas.microsoft.com/office/drawing/2014/main" id="{7682C53E-A33B-4060-868B-E0E4E463E2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61412" y="3727451"/>
              <a:ext cx="0" cy="90488"/>
            </a:xfrm>
            <a:prstGeom prst="line">
              <a:avLst/>
            </a:prstGeom>
            <a:noFill/>
            <a:ln w="19050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6095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GB" sz="2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</a:endParaRPr>
            </a:p>
          </p:txBody>
        </p:sp>
      </p:grpSp>
      <p:sp>
        <p:nvSpPr>
          <p:cNvPr id="44" name="Oval 39">
            <a:extLst>
              <a:ext uri="{FF2B5EF4-FFF2-40B4-BE49-F238E27FC236}">
                <a16:creationId xmlns:a16="http://schemas.microsoft.com/office/drawing/2014/main" id="{0B7358CC-4BE6-4246-8C51-1329F4AFCC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0921" y="1469730"/>
            <a:ext cx="82551" cy="82551"/>
          </a:xfrm>
          <a:prstGeom prst="ellipse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45" name="Oval 40">
            <a:extLst>
              <a:ext uri="{FF2B5EF4-FFF2-40B4-BE49-F238E27FC236}">
                <a16:creationId xmlns:a16="http://schemas.microsoft.com/office/drawing/2014/main" id="{F8C78252-0EBA-45BD-AC84-0AF0AA441E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2721" y="2432813"/>
            <a:ext cx="82551" cy="84667"/>
          </a:xfrm>
          <a:prstGeom prst="ellipse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46" name="Oval 41">
            <a:extLst>
              <a:ext uri="{FF2B5EF4-FFF2-40B4-BE49-F238E27FC236}">
                <a16:creationId xmlns:a16="http://schemas.microsoft.com/office/drawing/2014/main" id="{40397DF6-6897-418F-AF17-E2F3114CB7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3587" y="2798996"/>
            <a:ext cx="88900" cy="84667"/>
          </a:xfrm>
          <a:prstGeom prst="ellipse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47" name="Oval 42">
            <a:extLst>
              <a:ext uri="{FF2B5EF4-FFF2-40B4-BE49-F238E27FC236}">
                <a16:creationId xmlns:a16="http://schemas.microsoft.com/office/drawing/2014/main" id="{DB68F0C5-00EE-457F-9070-36EC0128B0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8969" y="3095330"/>
            <a:ext cx="84667" cy="82551"/>
          </a:xfrm>
          <a:prstGeom prst="ellipse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48" name="Oval 43">
            <a:extLst>
              <a:ext uri="{FF2B5EF4-FFF2-40B4-BE49-F238E27FC236}">
                <a16:creationId xmlns:a16="http://schemas.microsoft.com/office/drawing/2014/main" id="{2104CF78-6681-4EB7-9826-B6FE8A461B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8603" y="3431881"/>
            <a:ext cx="82551" cy="82551"/>
          </a:xfrm>
          <a:prstGeom prst="ellipse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49" name="Oval 44">
            <a:extLst>
              <a:ext uri="{FF2B5EF4-FFF2-40B4-BE49-F238E27FC236}">
                <a16:creationId xmlns:a16="http://schemas.microsoft.com/office/drawing/2014/main" id="{B74F4E78-7965-465D-A110-956987CDB7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8221" y="3785363"/>
            <a:ext cx="82551" cy="82551"/>
          </a:xfrm>
          <a:prstGeom prst="ellipse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50" name="Oval 45">
            <a:extLst>
              <a:ext uri="{FF2B5EF4-FFF2-40B4-BE49-F238E27FC236}">
                <a16:creationId xmlns:a16="http://schemas.microsoft.com/office/drawing/2014/main" id="{7931FA9D-5EA9-4794-B87A-DF52F44043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1570" y="3884847"/>
            <a:ext cx="82551" cy="82551"/>
          </a:xfrm>
          <a:prstGeom prst="ellipse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51" name="Oval 46">
            <a:extLst>
              <a:ext uri="{FF2B5EF4-FFF2-40B4-BE49-F238E27FC236}">
                <a16:creationId xmlns:a16="http://schemas.microsoft.com/office/drawing/2014/main" id="{58BF5AA4-15A3-4903-92EC-8404A5B9DA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7553" y="3929296"/>
            <a:ext cx="84667" cy="84667"/>
          </a:xfrm>
          <a:prstGeom prst="ellipse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52" name="Oval 47">
            <a:extLst>
              <a:ext uri="{FF2B5EF4-FFF2-40B4-BE49-F238E27FC236}">
                <a16:creationId xmlns:a16="http://schemas.microsoft.com/office/drawing/2014/main" id="{F4C4B3D3-455D-43F2-8ABB-64FC0F04D2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9521" y="3980097"/>
            <a:ext cx="82551" cy="82551"/>
          </a:xfrm>
          <a:prstGeom prst="ellipse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53" name="Oval 48">
            <a:extLst>
              <a:ext uri="{FF2B5EF4-FFF2-40B4-BE49-F238E27FC236}">
                <a16:creationId xmlns:a16="http://schemas.microsoft.com/office/drawing/2014/main" id="{4BBD2C5C-D366-489F-846C-C3BFDEF828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4754" y="4208697"/>
            <a:ext cx="82551" cy="82551"/>
          </a:xfrm>
          <a:prstGeom prst="ellipse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54" name="Oval 49">
            <a:extLst>
              <a:ext uri="{FF2B5EF4-FFF2-40B4-BE49-F238E27FC236}">
                <a16:creationId xmlns:a16="http://schemas.microsoft.com/office/drawing/2014/main" id="{FF5397D0-4611-4B97-BF5F-926D05A6BE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5237" y="4333581"/>
            <a:ext cx="82551" cy="82551"/>
          </a:xfrm>
          <a:prstGeom prst="ellipse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55" name="Oval 50">
            <a:extLst>
              <a:ext uri="{FF2B5EF4-FFF2-40B4-BE49-F238E27FC236}">
                <a16:creationId xmlns:a16="http://schemas.microsoft.com/office/drawing/2014/main" id="{70E93F2D-10C0-4952-840C-BA7FC4A5C3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1653" y="4407663"/>
            <a:ext cx="86784" cy="86784"/>
          </a:xfrm>
          <a:prstGeom prst="ellipse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56" name="Oval 51">
            <a:extLst>
              <a:ext uri="{FF2B5EF4-FFF2-40B4-BE49-F238E27FC236}">
                <a16:creationId xmlns:a16="http://schemas.microsoft.com/office/drawing/2014/main" id="{4557A0E5-DEDE-4494-838D-3160E9E421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90121" y="4511380"/>
            <a:ext cx="82551" cy="84667"/>
          </a:xfrm>
          <a:prstGeom prst="ellipse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57" name="Oval 52">
            <a:extLst>
              <a:ext uri="{FF2B5EF4-FFF2-40B4-BE49-F238E27FC236}">
                <a16:creationId xmlns:a16="http://schemas.microsoft.com/office/drawing/2014/main" id="{F8FE1DCE-8005-42D7-A11D-DD7914F8B9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1087" y="4511380"/>
            <a:ext cx="84667" cy="84667"/>
          </a:xfrm>
          <a:prstGeom prst="ellipse">
            <a:avLst/>
          </a:prstGeom>
          <a:noFill/>
          <a:ln w="12700" cap="flat">
            <a:solidFill>
              <a:schemeClr val="accent6"/>
            </a:solidFill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58" name="Oval 53">
            <a:extLst>
              <a:ext uri="{FF2B5EF4-FFF2-40B4-BE49-F238E27FC236}">
                <a16:creationId xmlns:a16="http://schemas.microsoft.com/office/drawing/2014/main" id="{614685AE-2EA7-4672-86D6-2E175E6804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6120" y="4399196"/>
            <a:ext cx="86784" cy="84667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59" name="Oval 54">
            <a:extLst>
              <a:ext uri="{FF2B5EF4-FFF2-40B4-BE49-F238E27FC236}">
                <a16:creationId xmlns:a16="http://schemas.microsoft.com/office/drawing/2014/main" id="{40A4B28C-5991-418B-9106-323D6DC7DB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6270" y="4399196"/>
            <a:ext cx="82551" cy="84667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60" name="Oval 55">
            <a:extLst>
              <a:ext uri="{FF2B5EF4-FFF2-40B4-BE49-F238E27FC236}">
                <a16:creationId xmlns:a16="http://schemas.microsoft.com/office/drawing/2014/main" id="{58812A30-F369-44E5-ABEA-9065603080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82787" y="4246796"/>
            <a:ext cx="82551" cy="86784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61" name="Oval 56">
            <a:extLst>
              <a:ext uri="{FF2B5EF4-FFF2-40B4-BE49-F238E27FC236}">
                <a16:creationId xmlns:a16="http://schemas.microsoft.com/office/drawing/2014/main" id="{EF3B7192-96CA-478E-8ABE-6CC244E91C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1987" y="4246796"/>
            <a:ext cx="84667" cy="86784"/>
          </a:xfrm>
          <a:prstGeom prst="ellipse">
            <a:avLst/>
          </a:prstGeom>
          <a:noFill/>
          <a:ln w="12700" cap="flat">
            <a:solidFill>
              <a:srgbClr val="4F76A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62" name="Oval 57">
            <a:extLst>
              <a:ext uri="{FF2B5EF4-FFF2-40B4-BE49-F238E27FC236}">
                <a16:creationId xmlns:a16="http://schemas.microsoft.com/office/drawing/2014/main" id="{2D7A3BFB-5B37-4BA2-967C-06A34451A9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70603" y="4179063"/>
            <a:ext cx="82551" cy="82551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63" name="Oval 58">
            <a:extLst>
              <a:ext uri="{FF2B5EF4-FFF2-40B4-BE49-F238E27FC236}">
                <a16:creationId xmlns:a16="http://schemas.microsoft.com/office/drawing/2014/main" id="{C8654801-88CC-4036-AA46-3EDD76BC29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0336" y="4054180"/>
            <a:ext cx="84667" cy="84667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64" name="Oval 59">
            <a:extLst>
              <a:ext uri="{FF2B5EF4-FFF2-40B4-BE49-F238E27FC236}">
                <a16:creationId xmlns:a16="http://schemas.microsoft.com/office/drawing/2014/main" id="{50FDA8EC-0EAC-4482-B3A7-3D567C58EF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1521" y="3929297"/>
            <a:ext cx="82551" cy="88900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65" name="Oval 60">
            <a:extLst>
              <a:ext uri="{FF2B5EF4-FFF2-40B4-BE49-F238E27FC236}">
                <a16:creationId xmlns:a16="http://schemas.microsoft.com/office/drawing/2014/main" id="{5AE2F4DA-5EC3-4CA1-B238-1A82C10ED9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8170" y="3880613"/>
            <a:ext cx="82551" cy="86784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66" name="Oval 61">
            <a:extLst>
              <a:ext uri="{FF2B5EF4-FFF2-40B4-BE49-F238E27FC236}">
                <a16:creationId xmlns:a16="http://schemas.microsoft.com/office/drawing/2014/main" id="{E0BA4F14-A1C1-4AC8-8930-9E6E816CAE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2769" y="3804413"/>
            <a:ext cx="84667" cy="84667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67" name="Oval 62">
            <a:extLst>
              <a:ext uri="{FF2B5EF4-FFF2-40B4-BE49-F238E27FC236}">
                <a16:creationId xmlns:a16="http://schemas.microsoft.com/office/drawing/2014/main" id="{05A7606E-77EF-41E1-9F3D-F8D209130B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7154" y="3804413"/>
            <a:ext cx="82551" cy="84667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68" name="Oval 63">
            <a:extLst>
              <a:ext uri="{FF2B5EF4-FFF2-40B4-BE49-F238E27FC236}">
                <a16:creationId xmlns:a16="http://schemas.microsoft.com/office/drawing/2014/main" id="{EE6E5975-9609-44BB-9C8B-C17B15B5C6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3287" y="3804413"/>
            <a:ext cx="84667" cy="84667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69" name="Oval 64">
            <a:extLst>
              <a:ext uri="{FF2B5EF4-FFF2-40B4-BE49-F238E27FC236}">
                <a16:creationId xmlns:a16="http://schemas.microsoft.com/office/drawing/2014/main" id="{79E583E9-CD1F-4DBE-9AA0-795640D5A4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6521" y="3730330"/>
            <a:ext cx="82551" cy="82551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70" name="Oval 65">
            <a:extLst>
              <a:ext uri="{FF2B5EF4-FFF2-40B4-BE49-F238E27FC236}">
                <a16:creationId xmlns:a16="http://schemas.microsoft.com/office/drawing/2014/main" id="{11CD93EC-1FD1-44E9-BFDA-EE62234EF7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9221" y="3730330"/>
            <a:ext cx="82551" cy="82551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71" name="Oval 66">
            <a:extLst>
              <a:ext uri="{FF2B5EF4-FFF2-40B4-BE49-F238E27FC236}">
                <a16:creationId xmlns:a16="http://schemas.microsoft.com/office/drawing/2014/main" id="{2AA8B754-9E29-4B0D-A439-983D6660F9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2653" y="3704929"/>
            <a:ext cx="84667" cy="84667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72" name="Oval 67">
            <a:extLst>
              <a:ext uri="{FF2B5EF4-FFF2-40B4-BE49-F238E27FC236}">
                <a16:creationId xmlns:a16="http://schemas.microsoft.com/office/drawing/2014/main" id="{F36AC32F-0385-4264-84BA-C968E995B7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7837" y="3635080"/>
            <a:ext cx="82551" cy="86784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73" name="Oval 68">
            <a:extLst>
              <a:ext uri="{FF2B5EF4-FFF2-40B4-BE49-F238E27FC236}">
                <a16:creationId xmlns:a16="http://schemas.microsoft.com/office/drawing/2014/main" id="{62953577-A964-44CC-90A2-7AF72BB941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3" y="3402247"/>
            <a:ext cx="82551" cy="82551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74" name="Oval 69">
            <a:extLst>
              <a:ext uri="{FF2B5EF4-FFF2-40B4-BE49-F238E27FC236}">
                <a16:creationId xmlns:a16="http://schemas.microsoft.com/office/drawing/2014/main" id="{2109D468-3883-41E1-9DC7-88B9606F1E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6037" y="3372614"/>
            <a:ext cx="82551" cy="82551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75" name="Oval 70">
            <a:extLst>
              <a:ext uri="{FF2B5EF4-FFF2-40B4-BE49-F238E27FC236}">
                <a16:creationId xmlns:a16="http://schemas.microsoft.com/office/drawing/2014/main" id="{B0CED1FB-F8D1-4082-A8D0-0586B5AACE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3337" y="3340863"/>
            <a:ext cx="82551" cy="82551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76" name="Oval 71">
            <a:extLst>
              <a:ext uri="{FF2B5EF4-FFF2-40B4-BE49-F238E27FC236}">
                <a16:creationId xmlns:a16="http://schemas.microsoft.com/office/drawing/2014/main" id="{77ABB5BA-3C5E-4164-9765-11DF5A6689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9253" y="3256196"/>
            <a:ext cx="86784" cy="84667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77" name="Oval 72">
            <a:extLst>
              <a:ext uri="{FF2B5EF4-FFF2-40B4-BE49-F238E27FC236}">
                <a16:creationId xmlns:a16="http://schemas.microsoft.com/office/drawing/2014/main" id="{55E48406-14B6-4DC7-B158-ADC2A36EAC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9336" y="3199047"/>
            <a:ext cx="84667" cy="82551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78" name="Oval 73">
            <a:extLst>
              <a:ext uri="{FF2B5EF4-FFF2-40B4-BE49-F238E27FC236}">
                <a16:creationId xmlns:a16="http://schemas.microsoft.com/office/drawing/2014/main" id="{3E1DBF01-3BE2-4414-B02D-91AC7305C1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3" y="3177881"/>
            <a:ext cx="82551" cy="82551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79" name="Oval 74">
            <a:extLst>
              <a:ext uri="{FF2B5EF4-FFF2-40B4-BE49-F238E27FC236}">
                <a16:creationId xmlns:a16="http://schemas.microsoft.com/office/drawing/2014/main" id="{EA239A2B-F50C-474D-A462-BE26596062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4603" y="3144014"/>
            <a:ext cx="86784" cy="82551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80" name="Oval 75">
            <a:extLst>
              <a:ext uri="{FF2B5EF4-FFF2-40B4-BE49-F238E27FC236}">
                <a16:creationId xmlns:a16="http://schemas.microsoft.com/office/drawing/2014/main" id="{C02752B4-3303-4476-B252-48A40D96F9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4970" y="3118613"/>
            <a:ext cx="88900" cy="84667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81" name="Oval 76">
            <a:extLst>
              <a:ext uri="{FF2B5EF4-FFF2-40B4-BE49-F238E27FC236}">
                <a16:creationId xmlns:a16="http://schemas.microsoft.com/office/drawing/2014/main" id="{CA6449F6-88D1-4E17-85A9-09D5133D31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5920" y="3118613"/>
            <a:ext cx="86784" cy="84667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82" name="Oval 77">
            <a:extLst>
              <a:ext uri="{FF2B5EF4-FFF2-40B4-BE49-F238E27FC236}">
                <a16:creationId xmlns:a16="http://schemas.microsoft.com/office/drawing/2014/main" id="{BBE8F4B7-86E8-4E16-B6BB-2B4647239F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1687" y="3019129"/>
            <a:ext cx="82551" cy="84667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83" name="Oval 78">
            <a:extLst>
              <a:ext uri="{FF2B5EF4-FFF2-40B4-BE49-F238E27FC236}">
                <a16:creationId xmlns:a16="http://schemas.microsoft.com/office/drawing/2014/main" id="{8C1F642C-F19C-419B-8936-4D5B39CFD2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9354" y="2915414"/>
            <a:ext cx="82551" cy="82551"/>
          </a:xfrm>
          <a:prstGeom prst="ellipse">
            <a:avLst/>
          </a:prstGeom>
          <a:noFill/>
          <a:ln w="12700" cap="flat">
            <a:solidFill>
              <a:srgbClr val="4F76A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84" name="Oval 79">
            <a:extLst>
              <a:ext uri="{FF2B5EF4-FFF2-40B4-BE49-F238E27FC236}">
                <a16:creationId xmlns:a16="http://schemas.microsoft.com/office/drawing/2014/main" id="{95960BA8-1A9E-4965-AD7E-2EDDD266AC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5121" y="2915414"/>
            <a:ext cx="82551" cy="82551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85" name="Oval 80">
            <a:extLst>
              <a:ext uri="{FF2B5EF4-FFF2-40B4-BE49-F238E27FC236}">
                <a16:creationId xmlns:a16="http://schemas.microsoft.com/office/drawing/2014/main" id="{FFCAC928-7162-4E1B-AFFE-2E93CA39A7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4103" y="2820163"/>
            <a:ext cx="82551" cy="82551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86" name="Oval 81">
            <a:extLst>
              <a:ext uri="{FF2B5EF4-FFF2-40B4-BE49-F238E27FC236}">
                <a16:creationId xmlns:a16="http://schemas.microsoft.com/office/drawing/2014/main" id="{9D3E60B8-CE4D-48B1-8A9B-B42FEE5A68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3754" y="2773596"/>
            <a:ext cx="82551" cy="84667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87" name="Oval 82">
            <a:extLst>
              <a:ext uri="{FF2B5EF4-FFF2-40B4-BE49-F238E27FC236}">
                <a16:creationId xmlns:a16="http://schemas.microsoft.com/office/drawing/2014/main" id="{CA6F80D1-41FF-4867-8A50-7026840368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4853" y="2549229"/>
            <a:ext cx="84667" cy="84667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88" name="Oval 83">
            <a:extLst>
              <a:ext uri="{FF2B5EF4-FFF2-40B4-BE49-F238E27FC236}">
                <a16:creationId xmlns:a16="http://schemas.microsoft.com/office/drawing/2014/main" id="{E29CC85F-B13C-4F2C-BFFD-28F929C316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1570" y="2525947"/>
            <a:ext cx="82551" cy="82551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89" name="Oval 84">
            <a:extLst>
              <a:ext uri="{FF2B5EF4-FFF2-40B4-BE49-F238E27FC236}">
                <a16:creationId xmlns:a16="http://schemas.microsoft.com/office/drawing/2014/main" id="{A41A196A-33D1-4230-9679-E13F00BDCB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0120" y="2409530"/>
            <a:ext cx="84667" cy="82551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90" name="Oval 85">
            <a:extLst>
              <a:ext uri="{FF2B5EF4-FFF2-40B4-BE49-F238E27FC236}">
                <a16:creationId xmlns:a16="http://schemas.microsoft.com/office/drawing/2014/main" id="{B4B7E2E1-24D3-48B0-B99F-8F0985578B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9621" y="2409530"/>
            <a:ext cx="82551" cy="82551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91" name="Oval 86">
            <a:extLst>
              <a:ext uri="{FF2B5EF4-FFF2-40B4-BE49-F238E27FC236}">
                <a16:creationId xmlns:a16="http://schemas.microsoft.com/office/drawing/2014/main" id="{E12E7DB4-4EE9-4C71-8B2A-7ECD3535D1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837" y="2316396"/>
            <a:ext cx="82551" cy="84667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92" name="Oval 87">
            <a:extLst>
              <a:ext uri="{FF2B5EF4-FFF2-40B4-BE49-F238E27FC236}">
                <a16:creationId xmlns:a16="http://schemas.microsoft.com/office/drawing/2014/main" id="{7AA7016C-842E-4B15-8FDB-ED1B5809D0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8621" y="2068747"/>
            <a:ext cx="82551" cy="86784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93" name="Oval 88">
            <a:extLst>
              <a:ext uri="{FF2B5EF4-FFF2-40B4-BE49-F238E27FC236}">
                <a16:creationId xmlns:a16="http://schemas.microsoft.com/office/drawing/2014/main" id="{B4711A63-19D2-4EFE-983C-A013561B7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1403" y="1893063"/>
            <a:ext cx="88900" cy="82551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94" name="Oval 89">
            <a:extLst>
              <a:ext uri="{FF2B5EF4-FFF2-40B4-BE49-F238E27FC236}">
                <a16:creationId xmlns:a16="http://schemas.microsoft.com/office/drawing/2014/main" id="{93F51745-02AA-48C2-B3BA-B5D0D231AE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9653" y="1742780"/>
            <a:ext cx="86784" cy="84667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95" name="Oval 90">
            <a:extLst>
              <a:ext uri="{FF2B5EF4-FFF2-40B4-BE49-F238E27FC236}">
                <a16:creationId xmlns:a16="http://schemas.microsoft.com/office/drawing/2014/main" id="{DEE95FF3-A25C-4F69-91B7-81E2836153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66953" y="1681397"/>
            <a:ext cx="86784" cy="82551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96" name="Oval 91">
            <a:extLst>
              <a:ext uri="{FF2B5EF4-FFF2-40B4-BE49-F238E27FC236}">
                <a16:creationId xmlns:a16="http://schemas.microsoft.com/office/drawing/2014/main" id="{1867BB78-B43D-4851-A6C4-85654F5D07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5637" y="4246796"/>
            <a:ext cx="82551" cy="86784"/>
          </a:xfrm>
          <a:prstGeom prst="ellipse">
            <a:avLst/>
          </a:pr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97" name="Freeform 92">
            <a:extLst>
              <a:ext uri="{FF2B5EF4-FFF2-40B4-BE49-F238E27FC236}">
                <a16:creationId xmlns:a16="http://schemas.microsoft.com/office/drawing/2014/main" id="{B3EBA77F-DD3E-42A7-BF10-6F83E68AFE80}"/>
              </a:ext>
            </a:extLst>
          </p:cNvPr>
          <p:cNvSpPr>
            <a:spLocks/>
          </p:cNvSpPr>
          <p:nvPr/>
        </p:nvSpPr>
        <p:spPr bwMode="auto">
          <a:xfrm>
            <a:off x="1860554" y="1512063"/>
            <a:ext cx="4741333" cy="3041651"/>
          </a:xfrm>
          <a:custGeom>
            <a:avLst/>
            <a:gdLst>
              <a:gd name="T0" fmla="*/ 1564 w 2240"/>
              <a:gd name="T1" fmla="*/ 1437 h 1437"/>
              <a:gd name="T2" fmla="*/ 1150 w 2240"/>
              <a:gd name="T3" fmla="*/ 1390 h 1437"/>
              <a:gd name="T4" fmla="*/ 1076 w 2240"/>
              <a:gd name="T5" fmla="*/ 1354 h 1437"/>
              <a:gd name="T6" fmla="*/ 907 w 2240"/>
              <a:gd name="T7" fmla="*/ 1325 h 1437"/>
              <a:gd name="T8" fmla="*/ 892 w 2240"/>
              <a:gd name="T9" fmla="*/ 1284 h 1437"/>
              <a:gd name="T10" fmla="*/ 886 w 2240"/>
              <a:gd name="T11" fmla="*/ 1266 h 1437"/>
              <a:gd name="T12" fmla="*/ 866 w 2240"/>
              <a:gd name="T13" fmla="*/ 1241 h 1437"/>
              <a:gd name="T14" fmla="*/ 805 w 2240"/>
              <a:gd name="T15" fmla="*/ 1213 h 1437"/>
              <a:gd name="T16" fmla="*/ 690 w 2240"/>
              <a:gd name="T17" fmla="*/ 1186 h 1437"/>
              <a:gd name="T18" fmla="*/ 668 w 2240"/>
              <a:gd name="T19" fmla="*/ 1162 h 1437"/>
              <a:gd name="T20" fmla="*/ 654 w 2240"/>
              <a:gd name="T21" fmla="*/ 1138 h 1437"/>
              <a:gd name="T22" fmla="*/ 500 w 2240"/>
              <a:gd name="T23" fmla="*/ 1093 h 1437"/>
              <a:gd name="T24" fmla="*/ 474 w 2240"/>
              <a:gd name="T25" fmla="*/ 1076 h 1437"/>
              <a:gd name="T26" fmla="*/ 464 w 2240"/>
              <a:gd name="T27" fmla="*/ 1050 h 1437"/>
              <a:gd name="T28" fmla="*/ 458 w 2240"/>
              <a:gd name="T29" fmla="*/ 1025 h 1437"/>
              <a:gd name="T30" fmla="*/ 455 w 2240"/>
              <a:gd name="T31" fmla="*/ 1009 h 1437"/>
              <a:gd name="T32" fmla="*/ 447 w 2240"/>
              <a:gd name="T33" fmla="*/ 926 h 1437"/>
              <a:gd name="T34" fmla="*/ 443 w 2240"/>
              <a:gd name="T35" fmla="*/ 889 h 1437"/>
              <a:gd name="T36" fmla="*/ 439 w 2240"/>
              <a:gd name="T37" fmla="*/ 838 h 1437"/>
              <a:gd name="T38" fmla="*/ 433 w 2240"/>
              <a:gd name="T39" fmla="*/ 826 h 1437"/>
              <a:gd name="T40" fmla="*/ 427 w 2240"/>
              <a:gd name="T41" fmla="*/ 685 h 1437"/>
              <a:gd name="T42" fmla="*/ 364 w 2240"/>
              <a:gd name="T43" fmla="*/ 669 h 1437"/>
              <a:gd name="T44" fmla="*/ 317 w 2240"/>
              <a:gd name="T45" fmla="*/ 648 h 1437"/>
              <a:gd name="T46" fmla="*/ 245 w 2240"/>
              <a:gd name="T47" fmla="*/ 630 h 1437"/>
              <a:gd name="T48" fmla="*/ 235 w 2240"/>
              <a:gd name="T49" fmla="*/ 610 h 1437"/>
              <a:gd name="T50" fmla="*/ 231 w 2240"/>
              <a:gd name="T51" fmla="*/ 575 h 1437"/>
              <a:gd name="T52" fmla="*/ 225 w 2240"/>
              <a:gd name="T53" fmla="*/ 530 h 1437"/>
              <a:gd name="T54" fmla="*/ 217 w 2240"/>
              <a:gd name="T55" fmla="*/ 488 h 1437"/>
              <a:gd name="T56" fmla="*/ 210 w 2240"/>
              <a:gd name="T57" fmla="*/ 447 h 1437"/>
              <a:gd name="T58" fmla="*/ 206 w 2240"/>
              <a:gd name="T59" fmla="*/ 245 h 1437"/>
              <a:gd name="T60" fmla="*/ 202 w 2240"/>
              <a:gd name="T61" fmla="*/ 188 h 1437"/>
              <a:gd name="T62" fmla="*/ 192 w 2240"/>
              <a:gd name="T63" fmla="*/ 133 h 1437"/>
              <a:gd name="T64" fmla="*/ 168 w 2240"/>
              <a:gd name="T65" fmla="*/ 94 h 1437"/>
              <a:gd name="T66" fmla="*/ 145 w 2240"/>
              <a:gd name="T67" fmla="*/ 78 h 1437"/>
              <a:gd name="T68" fmla="*/ 119 w 2240"/>
              <a:gd name="T69" fmla="*/ 37 h 1437"/>
              <a:gd name="T70" fmla="*/ 90 w 2240"/>
              <a:gd name="T71" fmla="*/ 21 h 1437"/>
              <a:gd name="T72" fmla="*/ 0 w 2240"/>
              <a:gd name="T73" fmla="*/ 0 h 1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40" h="1437">
                <a:moveTo>
                  <a:pt x="2240" y="1437"/>
                </a:moveTo>
                <a:lnTo>
                  <a:pt x="1564" y="1437"/>
                </a:lnTo>
                <a:lnTo>
                  <a:pt x="1564" y="1390"/>
                </a:lnTo>
                <a:lnTo>
                  <a:pt x="1150" y="1390"/>
                </a:lnTo>
                <a:lnTo>
                  <a:pt x="1150" y="1354"/>
                </a:lnTo>
                <a:lnTo>
                  <a:pt x="1076" y="1354"/>
                </a:lnTo>
                <a:lnTo>
                  <a:pt x="1076" y="1325"/>
                </a:lnTo>
                <a:lnTo>
                  <a:pt x="907" y="1325"/>
                </a:lnTo>
                <a:lnTo>
                  <a:pt x="907" y="1284"/>
                </a:lnTo>
                <a:lnTo>
                  <a:pt x="892" y="1284"/>
                </a:lnTo>
                <a:lnTo>
                  <a:pt x="892" y="1266"/>
                </a:lnTo>
                <a:lnTo>
                  <a:pt x="886" y="1266"/>
                </a:lnTo>
                <a:lnTo>
                  <a:pt x="886" y="1241"/>
                </a:lnTo>
                <a:lnTo>
                  <a:pt x="866" y="1241"/>
                </a:lnTo>
                <a:lnTo>
                  <a:pt x="866" y="1213"/>
                </a:lnTo>
                <a:lnTo>
                  <a:pt x="805" y="1213"/>
                </a:lnTo>
                <a:lnTo>
                  <a:pt x="805" y="1186"/>
                </a:lnTo>
                <a:lnTo>
                  <a:pt x="690" y="1186"/>
                </a:lnTo>
                <a:lnTo>
                  <a:pt x="690" y="1162"/>
                </a:lnTo>
                <a:lnTo>
                  <a:pt x="668" y="1162"/>
                </a:lnTo>
                <a:lnTo>
                  <a:pt x="668" y="1138"/>
                </a:lnTo>
                <a:lnTo>
                  <a:pt x="654" y="1138"/>
                </a:lnTo>
                <a:lnTo>
                  <a:pt x="654" y="1093"/>
                </a:lnTo>
                <a:lnTo>
                  <a:pt x="500" y="1093"/>
                </a:lnTo>
                <a:lnTo>
                  <a:pt x="500" y="1076"/>
                </a:lnTo>
                <a:lnTo>
                  <a:pt x="474" y="1076"/>
                </a:lnTo>
                <a:lnTo>
                  <a:pt x="474" y="1050"/>
                </a:lnTo>
                <a:lnTo>
                  <a:pt x="464" y="1050"/>
                </a:lnTo>
                <a:lnTo>
                  <a:pt x="464" y="1025"/>
                </a:lnTo>
                <a:lnTo>
                  <a:pt x="458" y="1025"/>
                </a:lnTo>
                <a:lnTo>
                  <a:pt x="458" y="1009"/>
                </a:lnTo>
                <a:lnTo>
                  <a:pt x="455" y="1009"/>
                </a:lnTo>
                <a:lnTo>
                  <a:pt x="455" y="926"/>
                </a:lnTo>
                <a:lnTo>
                  <a:pt x="447" y="926"/>
                </a:lnTo>
                <a:lnTo>
                  <a:pt x="447" y="889"/>
                </a:lnTo>
                <a:lnTo>
                  <a:pt x="443" y="889"/>
                </a:lnTo>
                <a:lnTo>
                  <a:pt x="443" y="838"/>
                </a:lnTo>
                <a:lnTo>
                  <a:pt x="439" y="838"/>
                </a:lnTo>
                <a:lnTo>
                  <a:pt x="439" y="826"/>
                </a:lnTo>
                <a:lnTo>
                  <a:pt x="433" y="826"/>
                </a:lnTo>
                <a:lnTo>
                  <a:pt x="433" y="685"/>
                </a:lnTo>
                <a:lnTo>
                  <a:pt x="427" y="685"/>
                </a:lnTo>
                <a:lnTo>
                  <a:pt x="427" y="669"/>
                </a:lnTo>
                <a:lnTo>
                  <a:pt x="364" y="669"/>
                </a:lnTo>
                <a:lnTo>
                  <a:pt x="364" y="648"/>
                </a:lnTo>
                <a:lnTo>
                  <a:pt x="317" y="648"/>
                </a:lnTo>
                <a:lnTo>
                  <a:pt x="317" y="630"/>
                </a:lnTo>
                <a:lnTo>
                  <a:pt x="245" y="630"/>
                </a:lnTo>
                <a:lnTo>
                  <a:pt x="245" y="610"/>
                </a:lnTo>
                <a:lnTo>
                  <a:pt x="235" y="610"/>
                </a:lnTo>
                <a:lnTo>
                  <a:pt x="235" y="575"/>
                </a:lnTo>
                <a:lnTo>
                  <a:pt x="231" y="575"/>
                </a:lnTo>
                <a:lnTo>
                  <a:pt x="231" y="530"/>
                </a:lnTo>
                <a:lnTo>
                  <a:pt x="225" y="530"/>
                </a:lnTo>
                <a:lnTo>
                  <a:pt x="225" y="488"/>
                </a:lnTo>
                <a:lnTo>
                  <a:pt x="217" y="488"/>
                </a:lnTo>
                <a:lnTo>
                  <a:pt x="217" y="447"/>
                </a:lnTo>
                <a:lnTo>
                  <a:pt x="210" y="447"/>
                </a:lnTo>
                <a:lnTo>
                  <a:pt x="210" y="245"/>
                </a:lnTo>
                <a:lnTo>
                  <a:pt x="206" y="245"/>
                </a:lnTo>
                <a:lnTo>
                  <a:pt x="206" y="188"/>
                </a:lnTo>
                <a:lnTo>
                  <a:pt x="202" y="188"/>
                </a:lnTo>
                <a:lnTo>
                  <a:pt x="202" y="133"/>
                </a:lnTo>
                <a:lnTo>
                  <a:pt x="192" y="133"/>
                </a:lnTo>
                <a:lnTo>
                  <a:pt x="192" y="94"/>
                </a:lnTo>
                <a:lnTo>
                  <a:pt x="168" y="94"/>
                </a:lnTo>
                <a:lnTo>
                  <a:pt x="168" y="78"/>
                </a:lnTo>
                <a:lnTo>
                  <a:pt x="145" y="78"/>
                </a:lnTo>
                <a:lnTo>
                  <a:pt x="145" y="37"/>
                </a:lnTo>
                <a:lnTo>
                  <a:pt x="119" y="37"/>
                </a:lnTo>
                <a:lnTo>
                  <a:pt x="119" y="21"/>
                </a:lnTo>
                <a:lnTo>
                  <a:pt x="90" y="21"/>
                </a:lnTo>
                <a:lnTo>
                  <a:pt x="90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accent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98" name="Freeform 93">
            <a:extLst>
              <a:ext uri="{FF2B5EF4-FFF2-40B4-BE49-F238E27FC236}">
                <a16:creationId xmlns:a16="http://schemas.microsoft.com/office/drawing/2014/main" id="{42F4DBB0-BC05-48B1-9026-586CB0B97B04}"/>
              </a:ext>
            </a:extLst>
          </p:cNvPr>
          <p:cNvSpPr>
            <a:spLocks/>
          </p:cNvSpPr>
          <p:nvPr/>
        </p:nvSpPr>
        <p:spPr bwMode="auto">
          <a:xfrm>
            <a:off x="1860553" y="1512063"/>
            <a:ext cx="4785784" cy="2933700"/>
          </a:xfrm>
          <a:custGeom>
            <a:avLst/>
            <a:gdLst>
              <a:gd name="T0" fmla="*/ 2105 w 2261"/>
              <a:gd name="T1" fmla="*/ 1311 h 1386"/>
              <a:gd name="T2" fmla="*/ 2003 w 2261"/>
              <a:gd name="T3" fmla="*/ 1280 h 1386"/>
              <a:gd name="T4" fmla="*/ 1969 w 2261"/>
              <a:gd name="T5" fmla="*/ 1221 h 1386"/>
              <a:gd name="T6" fmla="*/ 1758 w 2261"/>
              <a:gd name="T7" fmla="*/ 1180 h 1386"/>
              <a:gd name="T8" fmla="*/ 1666 w 2261"/>
              <a:gd name="T9" fmla="*/ 1140 h 1386"/>
              <a:gd name="T10" fmla="*/ 1395 w 2261"/>
              <a:gd name="T11" fmla="*/ 1103 h 1386"/>
              <a:gd name="T12" fmla="*/ 1383 w 2261"/>
              <a:gd name="T13" fmla="*/ 1066 h 1386"/>
              <a:gd name="T14" fmla="*/ 1358 w 2261"/>
              <a:gd name="T15" fmla="*/ 1054 h 1386"/>
              <a:gd name="T16" fmla="*/ 1350 w 2261"/>
              <a:gd name="T17" fmla="*/ 1011 h 1386"/>
              <a:gd name="T18" fmla="*/ 1333 w 2261"/>
              <a:gd name="T19" fmla="*/ 993 h 1386"/>
              <a:gd name="T20" fmla="*/ 1329 w 2261"/>
              <a:gd name="T21" fmla="*/ 979 h 1386"/>
              <a:gd name="T22" fmla="*/ 1270 w 2261"/>
              <a:gd name="T23" fmla="*/ 970 h 1386"/>
              <a:gd name="T24" fmla="*/ 1237 w 2261"/>
              <a:gd name="T25" fmla="*/ 940 h 1386"/>
              <a:gd name="T26" fmla="*/ 1158 w 2261"/>
              <a:gd name="T27" fmla="*/ 926 h 1386"/>
              <a:gd name="T28" fmla="*/ 1154 w 2261"/>
              <a:gd name="T29" fmla="*/ 897 h 1386"/>
              <a:gd name="T30" fmla="*/ 1121 w 2261"/>
              <a:gd name="T31" fmla="*/ 881 h 1386"/>
              <a:gd name="T32" fmla="*/ 1111 w 2261"/>
              <a:gd name="T33" fmla="*/ 844 h 1386"/>
              <a:gd name="T34" fmla="*/ 952 w 2261"/>
              <a:gd name="T35" fmla="*/ 816 h 1386"/>
              <a:gd name="T36" fmla="*/ 937 w 2261"/>
              <a:gd name="T37" fmla="*/ 789 h 1386"/>
              <a:gd name="T38" fmla="*/ 907 w 2261"/>
              <a:gd name="T39" fmla="*/ 779 h 1386"/>
              <a:gd name="T40" fmla="*/ 903 w 2261"/>
              <a:gd name="T41" fmla="*/ 697 h 1386"/>
              <a:gd name="T42" fmla="*/ 882 w 2261"/>
              <a:gd name="T43" fmla="*/ 683 h 1386"/>
              <a:gd name="T44" fmla="*/ 878 w 2261"/>
              <a:gd name="T45" fmla="*/ 661 h 1386"/>
              <a:gd name="T46" fmla="*/ 841 w 2261"/>
              <a:gd name="T47" fmla="*/ 653 h 1386"/>
              <a:gd name="T48" fmla="*/ 764 w 2261"/>
              <a:gd name="T49" fmla="*/ 628 h 1386"/>
              <a:gd name="T50" fmla="*/ 715 w 2261"/>
              <a:gd name="T51" fmla="*/ 616 h 1386"/>
              <a:gd name="T52" fmla="*/ 705 w 2261"/>
              <a:gd name="T53" fmla="*/ 593 h 1386"/>
              <a:gd name="T54" fmla="*/ 690 w 2261"/>
              <a:gd name="T55" fmla="*/ 585 h 1386"/>
              <a:gd name="T56" fmla="*/ 688 w 2261"/>
              <a:gd name="T57" fmla="*/ 553 h 1386"/>
              <a:gd name="T58" fmla="*/ 682 w 2261"/>
              <a:gd name="T59" fmla="*/ 549 h 1386"/>
              <a:gd name="T60" fmla="*/ 680 w 2261"/>
              <a:gd name="T61" fmla="*/ 528 h 1386"/>
              <a:gd name="T62" fmla="*/ 674 w 2261"/>
              <a:gd name="T63" fmla="*/ 504 h 1386"/>
              <a:gd name="T64" fmla="*/ 660 w 2261"/>
              <a:gd name="T65" fmla="*/ 485 h 1386"/>
              <a:gd name="T66" fmla="*/ 654 w 2261"/>
              <a:gd name="T67" fmla="*/ 475 h 1386"/>
              <a:gd name="T68" fmla="*/ 484 w 2261"/>
              <a:gd name="T69" fmla="*/ 430 h 1386"/>
              <a:gd name="T70" fmla="*/ 456 w 2261"/>
              <a:gd name="T71" fmla="*/ 424 h 1386"/>
              <a:gd name="T72" fmla="*/ 451 w 2261"/>
              <a:gd name="T73" fmla="*/ 365 h 1386"/>
              <a:gd name="T74" fmla="*/ 443 w 2261"/>
              <a:gd name="T75" fmla="*/ 355 h 1386"/>
              <a:gd name="T76" fmla="*/ 435 w 2261"/>
              <a:gd name="T77" fmla="*/ 327 h 1386"/>
              <a:gd name="T78" fmla="*/ 349 w 2261"/>
              <a:gd name="T79" fmla="*/ 316 h 1386"/>
              <a:gd name="T80" fmla="*/ 325 w 2261"/>
              <a:gd name="T81" fmla="*/ 296 h 1386"/>
              <a:gd name="T82" fmla="*/ 278 w 2261"/>
              <a:gd name="T83" fmla="*/ 282 h 1386"/>
              <a:gd name="T84" fmla="*/ 270 w 2261"/>
              <a:gd name="T85" fmla="*/ 265 h 1386"/>
              <a:gd name="T86" fmla="*/ 247 w 2261"/>
              <a:gd name="T87" fmla="*/ 243 h 1386"/>
              <a:gd name="T88" fmla="*/ 241 w 2261"/>
              <a:gd name="T89" fmla="*/ 200 h 1386"/>
              <a:gd name="T90" fmla="*/ 225 w 2261"/>
              <a:gd name="T91" fmla="*/ 170 h 1386"/>
              <a:gd name="T92" fmla="*/ 223 w 2261"/>
              <a:gd name="T93" fmla="*/ 129 h 1386"/>
              <a:gd name="T94" fmla="*/ 213 w 2261"/>
              <a:gd name="T95" fmla="*/ 109 h 1386"/>
              <a:gd name="T96" fmla="*/ 210 w 2261"/>
              <a:gd name="T97" fmla="*/ 82 h 1386"/>
              <a:gd name="T98" fmla="*/ 188 w 2261"/>
              <a:gd name="T99" fmla="*/ 70 h 1386"/>
              <a:gd name="T100" fmla="*/ 168 w 2261"/>
              <a:gd name="T101" fmla="*/ 49 h 1386"/>
              <a:gd name="T102" fmla="*/ 61 w 2261"/>
              <a:gd name="T103" fmla="*/ 39 h 1386"/>
              <a:gd name="T104" fmla="*/ 53 w 2261"/>
              <a:gd name="T105" fmla="*/ 11 h 1386"/>
              <a:gd name="T106" fmla="*/ 0 w 2261"/>
              <a:gd name="T107" fmla="*/ 0 h 1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61" h="1386">
                <a:moveTo>
                  <a:pt x="2261" y="1386"/>
                </a:moveTo>
                <a:lnTo>
                  <a:pt x="2105" y="1386"/>
                </a:lnTo>
                <a:lnTo>
                  <a:pt x="2105" y="1311"/>
                </a:lnTo>
                <a:lnTo>
                  <a:pt x="2026" y="1311"/>
                </a:lnTo>
                <a:lnTo>
                  <a:pt x="2026" y="1280"/>
                </a:lnTo>
                <a:lnTo>
                  <a:pt x="2003" y="1280"/>
                </a:lnTo>
                <a:lnTo>
                  <a:pt x="2003" y="1250"/>
                </a:lnTo>
                <a:lnTo>
                  <a:pt x="1969" y="1250"/>
                </a:lnTo>
                <a:lnTo>
                  <a:pt x="1969" y="1221"/>
                </a:lnTo>
                <a:lnTo>
                  <a:pt x="1781" y="1221"/>
                </a:lnTo>
                <a:lnTo>
                  <a:pt x="1781" y="1180"/>
                </a:lnTo>
                <a:lnTo>
                  <a:pt x="1758" y="1180"/>
                </a:lnTo>
                <a:lnTo>
                  <a:pt x="1758" y="1160"/>
                </a:lnTo>
                <a:lnTo>
                  <a:pt x="1666" y="1160"/>
                </a:lnTo>
                <a:lnTo>
                  <a:pt x="1666" y="1140"/>
                </a:lnTo>
                <a:lnTo>
                  <a:pt x="1601" y="1140"/>
                </a:lnTo>
                <a:lnTo>
                  <a:pt x="1601" y="1103"/>
                </a:lnTo>
                <a:lnTo>
                  <a:pt x="1395" y="1103"/>
                </a:lnTo>
                <a:lnTo>
                  <a:pt x="1395" y="1087"/>
                </a:lnTo>
                <a:lnTo>
                  <a:pt x="1383" y="1087"/>
                </a:lnTo>
                <a:lnTo>
                  <a:pt x="1383" y="1066"/>
                </a:lnTo>
                <a:lnTo>
                  <a:pt x="1372" y="1066"/>
                </a:lnTo>
                <a:lnTo>
                  <a:pt x="1372" y="1054"/>
                </a:lnTo>
                <a:lnTo>
                  <a:pt x="1358" y="1054"/>
                </a:lnTo>
                <a:lnTo>
                  <a:pt x="1358" y="1023"/>
                </a:lnTo>
                <a:lnTo>
                  <a:pt x="1350" y="1023"/>
                </a:lnTo>
                <a:lnTo>
                  <a:pt x="1350" y="1011"/>
                </a:lnTo>
                <a:lnTo>
                  <a:pt x="1340" y="1011"/>
                </a:lnTo>
                <a:lnTo>
                  <a:pt x="1340" y="993"/>
                </a:lnTo>
                <a:lnTo>
                  <a:pt x="1333" y="993"/>
                </a:lnTo>
                <a:lnTo>
                  <a:pt x="1333" y="983"/>
                </a:lnTo>
                <a:lnTo>
                  <a:pt x="1329" y="983"/>
                </a:lnTo>
                <a:lnTo>
                  <a:pt x="1329" y="979"/>
                </a:lnTo>
                <a:lnTo>
                  <a:pt x="1325" y="979"/>
                </a:lnTo>
                <a:lnTo>
                  <a:pt x="1325" y="970"/>
                </a:lnTo>
                <a:lnTo>
                  <a:pt x="1270" y="970"/>
                </a:lnTo>
                <a:lnTo>
                  <a:pt x="1270" y="952"/>
                </a:lnTo>
                <a:lnTo>
                  <a:pt x="1237" y="952"/>
                </a:lnTo>
                <a:lnTo>
                  <a:pt x="1237" y="940"/>
                </a:lnTo>
                <a:lnTo>
                  <a:pt x="1201" y="940"/>
                </a:lnTo>
                <a:lnTo>
                  <a:pt x="1201" y="926"/>
                </a:lnTo>
                <a:lnTo>
                  <a:pt x="1158" y="926"/>
                </a:lnTo>
                <a:lnTo>
                  <a:pt x="1158" y="909"/>
                </a:lnTo>
                <a:lnTo>
                  <a:pt x="1154" y="909"/>
                </a:lnTo>
                <a:lnTo>
                  <a:pt x="1154" y="897"/>
                </a:lnTo>
                <a:lnTo>
                  <a:pt x="1142" y="897"/>
                </a:lnTo>
                <a:lnTo>
                  <a:pt x="1142" y="881"/>
                </a:lnTo>
                <a:lnTo>
                  <a:pt x="1121" y="881"/>
                </a:lnTo>
                <a:lnTo>
                  <a:pt x="1121" y="858"/>
                </a:lnTo>
                <a:lnTo>
                  <a:pt x="1111" y="858"/>
                </a:lnTo>
                <a:lnTo>
                  <a:pt x="1111" y="844"/>
                </a:lnTo>
                <a:lnTo>
                  <a:pt x="1097" y="844"/>
                </a:lnTo>
                <a:lnTo>
                  <a:pt x="1097" y="816"/>
                </a:lnTo>
                <a:lnTo>
                  <a:pt x="952" y="816"/>
                </a:lnTo>
                <a:lnTo>
                  <a:pt x="952" y="807"/>
                </a:lnTo>
                <a:lnTo>
                  <a:pt x="937" y="807"/>
                </a:lnTo>
                <a:lnTo>
                  <a:pt x="937" y="789"/>
                </a:lnTo>
                <a:lnTo>
                  <a:pt x="929" y="789"/>
                </a:lnTo>
                <a:lnTo>
                  <a:pt x="929" y="779"/>
                </a:lnTo>
                <a:lnTo>
                  <a:pt x="907" y="779"/>
                </a:lnTo>
                <a:lnTo>
                  <a:pt x="907" y="732"/>
                </a:lnTo>
                <a:lnTo>
                  <a:pt x="903" y="732"/>
                </a:lnTo>
                <a:lnTo>
                  <a:pt x="903" y="697"/>
                </a:lnTo>
                <a:lnTo>
                  <a:pt x="895" y="697"/>
                </a:lnTo>
                <a:lnTo>
                  <a:pt x="895" y="683"/>
                </a:lnTo>
                <a:lnTo>
                  <a:pt x="882" y="683"/>
                </a:lnTo>
                <a:lnTo>
                  <a:pt x="882" y="671"/>
                </a:lnTo>
                <a:lnTo>
                  <a:pt x="878" y="671"/>
                </a:lnTo>
                <a:lnTo>
                  <a:pt x="878" y="661"/>
                </a:lnTo>
                <a:lnTo>
                  <a:pt x="856" y="661"/>
                </a:lnTo>
                <a:lnTo>
                  <a:pt x="856" y="653"/>
                </a:lnTo>
                <a:lnTo>
                  <a:pt x="841" y="653"/>
                </a:lnTo>
                <a:lnTo>
                  <a:pt x="841" y="638"/>
                </a:lnTo>
                <a:lnTo>
                  <a:pt x="764" y="638"/>
                </a:lnTo>
                <a:lnTo>
                  <a:pt x="764" y="628"/>
                </a:lnTo>
                <a:lnTo>
                  <a:pt x="762" y="628"/>
                </a:lnTo>
                <a:lnTo>
                  <a:pt x="762" y="616"/>
                </a:lnTo>
                <a:lnTo>
                  <a:pt x="715" y="616"/>
                </a:lnTo>
                <a:lnTo>
                  <a:pt x="715" y="608"/>
                </a:lnTo>
                <a:lnTo>
                  <a:pt x="705" y="608"/>
                </a:lnTo>
                <a:lnTo>
                  <a:pt x="705" y="593"/>
                </a:lnTo>
                <a:lnTo>
                  <a:pt x="698" y="593"/>
                </a:lnTo>
                <a:lnTo>
                  <a:pt x="698" y="585"/>
                </a:lnTo>
                <a:lnTo>
                  <a:pt x="690" y="585"/>
                </a:lnTo>
                <a:lnTo>
                  <a:pt x="690" y="561"/>
                </a:lnTo>
                <a:lnTo>
                  <a:pt x="688" y="561"/>
                </a:lnTo>
                <a:lnTo>
                  <a:pt x="688" y="553"/>
                </a:lnTo>
                <a:lnTo>
                  <a:pt x="684" y="553"/>
                </a:lnTo>
                <a:lnTo>
                  <a:pt x="684" y="549"/>
                </a:lnTo>
                <a:lnTo>
                  <a:pt x="682" y="549"/>
                </a:lnTo>
                <a:lnTo>
                  <a:pt x="682" y="538"/>
                </a:lnTo>
                <a:lnTo>
                  <a:pt x="680" y="538"/>
                </a:lnTo>
                <a:lnTo>
                  <a:pt x="680" y="528"/>
                </a:lnTo>
                <a:lnTo>
                  <a:pt x="676" y="528"/>
                </a:lnTo>
                <a:lnTo>
                  <a:pt x="676" y="504"/>
                </a:lnTo>
                <a:lnTo>
                  <a:pt x="674" y="504"/>
                </a:lnTo>
                <a:lnTo>
                  <a:pt x="674" y="500"/>
                </a:lnTo>
                <a:lnTo>
                  <a:pt x="660" y="500"/>
                </a:lnTo>
                <a:lnTo>
                  <a:pt x="660" y="485"/>
                </a:lnTo>
                <a:lnTo>
                  <a:pt x="656" y="485"/>
                </a:lnTo>
                <a:lnTo>
                  <a:pt x="656" y="475"/>
                </a:lnTo>
                <a:lnTo>
                  <a:pt x="654" y="475"/>
                </a:lnTo>
                <a:lnTo>
                  <a:pt x="654" y="443"/>
                </a:lnTo>
                <a:lnTo>
                  <a:pt x="484" y="443"/>
                </a:lnTo>
                <a:lnTo>
                  <a:pt x="484" y="430"/>
                </a:lnTo>
                <a:lnTo>
                  <a:pt x="458" y="430"/>
                </a:lnTo>
                <a:lnTo>
                  <a:pt x="458" y="424"/>
                </a:lnTo>
                <a:lnTo>
                  <a:pt x="456" y="424"/>
                </a:lnTo>
                <a:lnTo>
                  <a:pt x="456" y="398"/>
                </a:lnTo>
                <a:lnTo>
                  <a:pt x="451" y="398"/>
                </a:lnTo>
                <a:lnTo>
                  <a:pt x="451" y="365"/>
                </a:lnTo>
                <a:lnTo>
                  <a:pt x="447" y="365"/>
                </a:lnTo>
                <a:lnTo>
                  <a:pt x="447" y="355"/>
                </a:lnTo>
                <a:lnTo>
                  <a:pt x="443" y="355"/>
                </a:lnTo>
                <a:lnTo>
                  <a:pt x="443" y="345"/>
                </a:lnTo>
                <a:lnTo>
                  <a:pt x="435" y="345"/>
                </a:lnTo>
                <a:lnTo>
                  <a:pt x="435" y="327"/>
                </a:lnTo>
                <a:lnTo>
                  <a:pt x="384" y="327"/>
                </a:lnTo>
                <a:lnTo>
                  <a:pt x="384" y="316"/>
                </a:lnTo>
                <a:lnTo>
                  <a:pt x="349" y="316"/>
                </a:lnTo>
                <a:lnTo>
                  <a:pt x="349" y="306"/>
                </a:lnTo>
                <a:lnTo>
                  <a:pt x="325" y="306"/>
                </a:lnTo>
                <a:lnTo>
                  <a:pt x="325" y="296"/>
                </a:lnTo>
                <a:lnTo>
                  <a:pt x="317" y="296"/>
                </a:lnTo>
                <a:lnTo>
                  <a:pt x="317" y="282"/>
                </a:lnTo>
                <a:lnTo>
                  <a:pt x="278" y="282"/>
                </a:lnTo>
                <a:lnTo>
                  <a:pt x="278" y="272"/>
                </a:lnTo>
                <a:lnTo>
                  <a:pt x="270" y="272"/>
                </a:lnTo>
                <a:lnTo>
                  <a:pt x="270" y="265"/>
                </a:lnTo>
                <a:lnTo>
                  <a:pt x="257" y="265"/>
                </a:lnTo>
                <a:lnTo>
                  <a:pt x="257" y="243"/>
                </a:lnTo>
                <a:lnTo>
                  <a:pt x="247" y="243"/>
                </a:lnTo>
                <a:lnTo>
                  <a:pt x="247" y="221"/>
                </a:lnTo>
                <a:lnTo>
                  <a:pt x="241" y="221"/>
                </a:lnTo>
                <a:lnTo>
                  <a:pt x="241" y="200"/>
                </a:lnTo>
                <a:lnTo>
                  <a:pt x="231" y="200"/>
                </a:lnTo>
                <a:lnTo>
                  <a:pt x="231" y="170"/>
                </a:lnTo>
                <a:lnTo>
                  <a:pt x="225" y="170"/>
                </a:lnTo>
                <a:lnTo>
                  <a:pt x="225" y="147"/>
                </a:lnTo>
                <a:lnTo>
                  <a:pt x="223" y="147"/>
                </a:lnTo>
                <a:lnTo>
                  <a:pt x="223" y="129"/>
                </a:lnTo>
                <a:lnTo>
                  <a:pt x="219" y="129"/>
                </a:lnTo>
                <a:lnTo>
                  <a:pt x="219" y="109"/>
                </a:lnTo>
                <a:lnTo>
                  <a:pt x="213" y="109"/>
                </a:lnTo>
                <a:lnTo>
                  <a:pt x="213" y="98"/>
                </a:lnTo>
                <a:lnTo>
                  <a:pt x="210" y="98"/>
                </a:lnTo>
                <a:lnTo>
                  <a:pt x="210" y="82"/>
                </a:lnTo>
                <a:lnTo>
                  <a:pt x="202" y="82"/>
                </a:lnTo>
                <a:lnTo>
                  <a:pt x="202" y="70"/>
                </a:lnTo>
                <a:lnTo>
                  <a:pt x="188" y="70"/>
                </a:lnTo>
                <a:lnTo>
                  <a:pt x="188" y="62"/>
                </a:lnTo>
                <a:lnTo>
                  <a:pt x="168" y="62"/>
                </a:lnTo>
                <a:lnTo>
                  <a:pt x="168" y="49"/>
                </a:lnTo>
                <a:lnTo>
                  <a:pt x="82" y="49"/>
                </a:lnTo>
                <a:lnTo>
                  <a:pt x="82" y="39"/>
                </a:lnTo>
                <a:lnTo>
                  <a:pt x="61" y="39"/>
                </a:lnTo>
                <a:lnTo>
                  <a:pt x="61" y="29"/>
                </a:lnTo>
                <a:lnTo>
                  <a:pt x="53" y="29"/>
                </a:lnTo>
                <a:lnTo>
                  <a:pt x="53" y="11"/>
                </a:lnTo>
                <a:lnTo>
                  <a:pt x="37" y="11"/>
                </a:lnTo>
                <a:lnTo>
                  <a:pt x="37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chemeClr val="accent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60958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GB" sz="2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FB2E7041-368F-4D07-8C33-764143C3A45A}"/>
              </a:ext>
            </a:extLst>
          </p:cNvPr>
          <p:cNvSpPr txBox="1"/>
          <p:nvPr/>
        </p:nvSpPr>
        <p:spPr>
          <a:xfrm>
            <a:off x="1657349" y="4877965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0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3CBDC57C-11CC-46A5-BC24-C74E2436F6CB}"/>
              </a:ext>
            </a:extLst>
          </p:cNvPr>
          <p:cNvSpPr txBox="1"/>
          <p:nvPr/>
        </p:nvSpPr>
        <p:spPr>
          <a:xfrm>
            <a:off x="2177587" y="4877965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2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D8DF1B03-CD32-40E9-A949-6F076B7137E5}"/>
              </a:ext>
            </a:extLst>
          </p:cNvPr>
          <p:cNvSpPr txBox="1"/>
          <p:nvPr/>
        </p:nvSpPr>
        <p:spPr>
          <a:xfrm>
            <a:off x="2449965" y="4877965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3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3822D298-D81C-413E-9203-68F1E570648C}"/>
              </a:ext>
            </a:extLst>
          </p:cNvPr>
          <p:cNvSpPr txBox="1"/>
          <p:nvPr/>
        </p:nvSpPr>
        <p:spPr>
          <a:xfrm>
            <a:off x="2682150" y="4877965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4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E016744F-A995-4770-8420-D09E12A5F5C8}"/>
              </a:ext>
            </a:extLst>
          </p:cNvPr>
          <p:cNvSpPr txBox="1"/>
          <p:nvPr/>
        </p:nvSpPr>
        <p:spPr>
          <a:xfrm>
            <a:off x="2941130" y="4877965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5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42E6CC18-83F8-4401-A7E7-209EDE4008BF}"/>
              </a:ext>
            </a:extLst>
          </p:cNvPr>
          <p:cNvSpPr txBox="1"/>
          <p:nvPr/>
        </p:nvSpPr>
        <p:spPr>
          <a:xfrm>
            <a:off x="3213507" y="4877965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6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D66D7A9-D6AF-4894-8A54-5D36D9948C34}"/>
              </a:ext>
            </a:extLst>
          </p:cNvPr>
          <p:cNvSpPr txBox="1"/>
          <p:nvPr/>
        </p:nvSpPr>
        <p:spPr>
          <a:xfrm>
            <a:off x="3465789" y="4877965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7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91BDEB67-203F-47FB-BA53-361B0313840F}"/>
              </a:ext>
            </a:extLst>
          </p:cNvPr>
          <p:cNvSpPr txBox="1"/>
          <p:nvPr/>
        </p:nvSpPr>
        <p:spPr>
          <a:xfrm>
            <a:off x="3724769" y="4877965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8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0EB4F6DE-A054-402D-A9C5-6DD71F00B16A}"/>
              </a:ext>
            </a:extLst>
          </p:cNvPr>
          <p:cNvSpPr txBox="1"/>
          <p:nvPr/>
        </p:nvSpPr>
        <p:spPr>
          <a:xfrm>
            <a:off x="3983749" y="4877965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9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3B769DBB-84D7-465D-88CB-C61927AE9CB3}"/>
              </a:ext>
            </a:extLst>
          </p:cNvPr>
          <p:cNvSpPr txBox="1"/>
          <p:nvPr/>
        </p:nvSpPr>
        <p:spPr>
          <a:xfrm>
            <a:off x="4242723" y="4877965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10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CE9B7FE9-3019-428A-A19E-13D851588F17}"/>
              </a:ext>
            </a:extLst>
          </p:cNvPr>
          <p:cNvSpPr txBox="1"/>
          <p:nvPr/>
        </p:nvSpPr>
        <p:spPr>
          <a:xfrm>
            <a:off x="4501709" y="4877965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11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83A7F777-03AA-4158-B71B-FEBC1504D6B1}"/>
              </a:ext>
            </a:extLst>
          </p:cNvPr>
          <p:cNvSpPr txBox="1"/>
          <p:nvPr/>
        </p:nvSpPr>
        <p:spPr>
          <a:xfrm>
            <a:off x="4767377" y="4877965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12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1D5C60A3-E1AC-443A-959C-95835D3B45D0}"/>
              </a:ext>
            </a:extLst>
          </p:cNvPr>
          <p:cNvSpPr txBox="1"/>
          <p:nvPr/>
        </p:nvSpPr>
        <p:spPr>
          <a:xfrm>
            <a:off x="5026361" y="4877965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13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C9A365F-4AD9-47E7-920B-F975A5A76D34}"/>
              </a:ext>
            </a:extLst>
          </p:cNvPr>
          <p:cNvSpPr txBox="1"/>
          <p:nvPr/>
        </p:nvSpPr>
        <p:spPr>
          <a:xfrm>
            <a:off x="5285337" y="4877965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14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0E2381FA-B91C-4E3A-96F3-42BCC4BF2A59}"/>
              </a:ext>
            </a:extLst>
          </p:cNvPr>
          <p:cNvSpPr txBox="1"/>
          <p:nvPr/>
        </p:nvSpPr>
        <p:spPr>
          <a:xfrm>
            <a:off x="5557714" y="4877965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15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954179FA-AC93-4711-872B-C9AEE6E5C0BE}"/>
              </a:ext>
            </a:extLst>
          </p:cNvPr>
          <p:cNvSpPr txBox="1"/>
          <p:nvPr/>
        </p:nvSpPr>
        <p:spPr>
          <a:xfrm>
            <a:off x="5803297" y="4877965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16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0623420D-5103-45B2-AA54-22F481711AEE}"/>
              </a:ext>
            </a:extLst>
          </p:cNvPr>
          <p:cNvSpPr txBox="1"/>
          <p:nvPr/>
        </p:nvSpPr>
        <p:spPr>
          <a:xfrm>
            <a:off x="6062277" y="4877965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17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447528C0-9CDB-42B8-A9DE-ECE5563822D7}"/>
              </a:ext>
            </a:extLst>
          </p:cNvPr>
          <p:cNvSpPr txBox="1"/>
          <p:nvPr/>
        </p:nvSpPr>
        <p:spPr>
          <a:xfrm>
            <a:off x="6327955" y="4877965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18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A59D7985-511D-463B-9D83-B5915F33F218}"/>
              </a:ext>
            </a:extLst>
          </p:cNvPr>
          <p:cNvSpPr txBox="1"/>
          <p:nvPr/>
        </p:nvSpPr>
        <p:spPr>
          <a:xfrm>
            <a:off x="6580237" y="4877965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19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3BDFE683-CA49-4B5A-AE66-B0C424D32616}"/>
              </a:ext>
            </a:extLst>
          </p:cNvPr>
          <p:cNvSpPr txBox="1"/>
          <p:nvPr/>
        </p:nvSpPr>
        <p:spPr>
          <a:xfrm>
            <a:off x="6845915" y="4877965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20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FEF8DAD7-3DA4-47C4-858A-5EFC8748D229}"/>
              </a:ext>
            </a:extLst>
          </p:cNvPr>
          <p:cNvSpPr txBox="1"/>
          <p:nvPr/>
        </p:nvSpPr>
        <p:spPr>
          <a:xfrm>
            <a:off x="7104889" y="4877965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21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393ECE2E-F63B-4D12-960B-031D7F67E587}"/>
              </a:ext>
            </a:extLst>
          </p:cNvPr>
          <p:cNvSpPr txBox="1"/>
          <p:nvPr/>
        </p:nvSpPr>
        <p:spPr>
          <a:xfrm>
            <a:off x="1916330" y="4877965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1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AEDA0A87-22B7-4F10-9A57-E6D74ABAFC0A}"/>
              </a:ext>
            </a:extLst>
          </p:cNvPr>
          <p:cNvSpPr txBox="1"/>
          <p:nvPr/>
        </p:nvSpPr>
        <p:spPr>
          <a:xfrm>
            <a:off x="1262229" y="4646731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0.0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A4942057-7285-4B86-8313-3B582F93BCB3}"/>
              </a:ext>
            </a:extLst>
          </p:cNvPr>
          <p:cNvSpPr txBox="1"/>
          <p:nvPr/>
        </p:nvSpPr>
        <p:spPr>
          <a:xfrm>
            <a:off x="1262229" y="4322744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0.1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CDB929C1-686B-4483-8288-E2A8E3FB6C6C}"/>
              </a:ext>
            </a:extLst>
          </p:cNvPr>
          <p:cNvSpPr txBox="1"/>
          <p:nvPr/>
        </p:nvSpPr>
        <p:spPr>
          <a:xfrm>
            <a:off x="1262229" y="2378816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0.7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70654A5C-78A7-434B-A8DB-835413FB2308}"/>
              </a:ext>
            </a:extLst>
          </p:cNvPr>
          <p:cNvSpPr txBox="1"/>
          <p:nvPr/>
        </p:nvSpPr>
        <p:spPr>
          <a:xfrm>
            <a:off x="1262229" y="2702804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0.6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31" name="TextBox 130">
            <a:extLst>
              <a:ext uri="{FF2B5EF4-FFF2-40B4-BE49-F238E27FC236}">
                <a16:creationId xmlns:a16="http://schemas.microsoft.com/office/drawing/2014/main" id="{DF44D621-148F-4A17-9B49-0E1CD1C46648}"/>
              </a:ext>
            </a:extLst>
          </p:cNvPr>
          <p:cNvSpPr txBox="1"/>
          <p:nvPr/>
        </p:nvSpPr>
        <p:spPr>
          <a:xfrm>
            <a:off x="1262229" y="3026792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0.5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A162E3E6-F694-405B-B838-D144982E2D65}"/>
              </a:ext>
            </a:extLst>
          </p:cNvPr>
          <p:cNvSpPr txBox="1"/>
          <p:nvPr/>
        </p:nvSpPr>
        <p:spPr>
          <a:xfrm>
            <a:off x="1262229" y="3350780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0.4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36368EDB-0D2D-4942-890D-A1C77512271E}"/>
              </a:ext>
            </a:extLst>
          </p:cNvPr>
          <p:cNvSpPr txBox="1"/>
          <p:nvPr/>
        </p:nvSpPr>
        <p:spPr>
          <a:xfrm>
            <a:off x="1262229" y="3674768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0.3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A437501E-06B2-481C-8F80-D04540577CFE}"/>
              </a:ext>
            </a:extLst>
          </p:cNvPr>
          <p:cNvSpPr txBox="1"/>
          <p:nvPr/>
        </p:nvSpPr>
        <p:spPr>
          <a:xfrm>
            <a:off x="1262229" y="3998756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0.2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E12A7B7C-7C87-4FD1-AA53-33F188B11FFF}"/>
              </a:ext>
            </a:extLst>
          </p:cNvPr>
          <p:cNvSpPr txBox="1"/>
          <p:nvPr/>
        </p:nvSpPr>
        <p:spPr>
          <a:xfrm>
            <a:off x="1262229" y="1406852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1.0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5F48D5B6-3D61-45AD-9005-6F0304E2EFC1}"/>
              </a:ext>
            </a:extLst>
          </p:cNvPr>
          <p:cNvSpPr txBox="1"/>
          <p:nvPr/>
        </p:nvSpPr>
        <p:spPr>
          <a:xfrm>
            <a:off x="1268751" y="1730840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0.9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8BED83F8-0201-48B6-A191-E6A3B3C61E75}"/>
              </a:ext>
            </a:extLst>
          </p:cNvPr>
          <p:cNvSpPr txBox="1"/>
          <p:nvPr/>
        </p:nvSpPr>
        <p:spPr>
          <a:xfrm>
            <a:off x="1262229" y="2054828"/>
            <a:ext cx="395231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 defTabSz="609585">
              <a:defRPr/>
            </a:pPr>
            <a:r>
              <a:rPr lang="en-US" sz="1400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0.8</a:t>
            </a:r>
            <a:endParaRPr lang="en-GB" sz="1400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A4CE5DC5-04F7-4E6D-B045-4B5EF04322E6}"/>
              </a:ext>
            </a:extLst>
          </p:cNvPr>
          <p:cNvSpPr txBox="1"/>
          <p:nvPr/>
        </p:nvSpPr>
        <p:spPr>
          <a:xfrm>
            <a:off x="1860555" y="5204346"/>
            <a:ext cx="5446184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609585">
              <a:defRPr/>
            </a:pPr>
            <a:r>
              <a:rPr lang="en-US" sz="1600" b="1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Time from randomization (months)</a:t>
            </a:r>
            <a:endParaRPr lang="en-GB" sz="1600" b="1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39" name="TextBox 138">
            <a:extLst>
              <a:ext uri="{FF2B5EF4-FFF2-40B4-BE49-F238E27FC236}">
                <a16:creationId xmlns:a16="http://schemas.microsoft.com/office/drawing/2014/main" id="{A443D42B-2B51-4EB6-8693-7516D6CC7E75}"/>
              </a:ext>
            </a:extLst>
          </p:cNvPr>
          <p:cNvSpPr txBox="1"/>
          <p:nvPr/>
        </p:nvSpPr>
        <p:spPr>
          <a:xfrm rot="16200000">
            <a:off x="-435047" y="2988712"/>
            <a:ext cx="3249083" cy="287323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ctr" defTabSz="609585">
              <a:defRPr/>
            </a:pPr>
            <a:r>
              <a:rPr lang="en-US" sz="1867" b="1" dirty="0">
                <a:solidFill>
                  <a:prstClr val="black"/>
                </a:solidFill>
                <a:latin typeface="Arial Narrow"/>
                <a:ea typeface="MS PGothic" panose="020B0600070205080204" pitchFamily="34" charset="-128"/>
                <a:cs typeface="Arial" panose="020B0604020202020204" pitchFamily="34" charset="0"/>
              </a:rPr>
              <a:t>Probability of rPFS</a:t>
            </a:r>
            <a:endParaRPr lang="en-GB" sz="1867" b="1" dirty="0">
              <a:solidFill>
                <a:prstClr val="black"/>
              </a:solidFill>
              <a:latin typeface="Arial Narrow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grpSp>
        <p:nvGrpSpPr>
          <p:cNvPr id="225" name="Group 224">
            <a:extLst>
              <a:ext uri="{FF2B5EF4-FFF2-40B4-BE49-F238E27FC236}">
                <a16:creationId xmlns:a16="http://schemas.microsoft.com/office/drawing/2014/main" id="{0A8B49D5-7FB9-432C-AB78-429C7C1BD189}"/>
              </a:ext>
            </a:extLst>
          </p:cNvPr>
          <p:cNvGrpSpPr/>
          <p:nvPr/>
        </p:nvGrpSpPr>
        <p:grpSpPr>
          <a:xfrm>
            <a:off x="965785" y="5541626"/>
            <a:ext cx="8193175" cy="494194"/>
            <a:chOff x="1903849" y="4324710"/>
            <a:chExt cx="6144881" cy="370645"/>
          </a:xfrm>
        </p:grpSpPr>
        <p:grpSp>
          <p:nvGrpSpPr>
            <p:cNvPr id="201" name="Group 200">
              <a:extLst>
                <a:ext uri="{FF2B5EF4-FFF2-40B4-BE49-F238E27FC236}">
                  <a16:creationId xmlns:a16="http://schemas.microsoft.com/office/drawing/2014/main" id="{1CDD473C-A9A8-4ACA-AD6F-B9A146131675}"/>
                </a:ext>
              </a:extLst>
            </p:cNvPr>
            <p:cNvGrpSpPr/>
            <p:nvPr/>
          </p:nvGrpSpPr>
          <p:grpSpPr>
            <a:xfrm>
              <a:off x="1903849" y="4324710"/>
              <a:ext cx="6111629" cy="253895"/>
              <a:chOff x="1903849" y="4314584"/>
              <a:chExt cx="6111629" cy="253895"/>
            </a:xfrm>
          </p:grpSpPr>
          <p:sp>
            <p:nvSpPr>
              <p:cNvPr id="179" name="TextBox 178">
                <a:extLst>
                  <a:ext uri="{FF2B5EF4-FFF2-40B4-BE49-F238E27FC236}">
                    <a16:creationId xmlns:a16="http://schemas.microsoft.com/office/drawing/2014/main" id="{28DDB6A2-9AB5-4DB8-8F60-C867F7B9D87A}"/>
                  </a:ext>
                </a:extLst>
              </p:cNvPr>
              <p:cNvSpPr txBox="1"/>
              <p:nvPr/>
            </p:nvSpPr>
            <p:spPr>
              <a:xfrm>
                <a:off x="2422522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162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80" name="TextBox 179">
                <a:extLst>
                  <a:ext uri="{FF2B5EF4-FFF2-40B4-BE49-F238E27FC236}">
                    <a16:creationId xmlns:a16="http://schemas.microsoft.com/office/drawing/2014/main" id="{04E9A398-72AF-4CC8-A7BB-2772C8496CD1}"/>
                  </a:ext>
                </a:extLst>
              </p:cNvPr>
              <p:cNvSpPr txBox="1"/>
              <p:nvPr/>
            </p:nvSpPr>
            <p:spPr>
              <a:xfrm>
                <a:off x="2812701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126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81" name="TextBox 180">
                <a:extLst>
                  <a:ext uri="{FF2B5EF4-FFF2-40B4-BE49-F238E27FC236}">
                    <a16:creationId xmlns:a16="http://schemas.microsoft.com/office/drawing/2014/main" id="{C0733919-9ECE-44D4-B078-BA0377276A28}"/>
                  </a:ext>
                </a:extLst>
              </p:cNvPr>
              <p:cNvSpPr txBox="1"/>
              <p:nvPr/>
            </p:nvSpPr>
            <p:spPr>
              <a:xfrm>
                <a:off x="3016984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116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82" name="TextBox 181">
                <a:extLst>
                  <a:ext uri="{FF2B5EF4-FFF2-40B4-BE49-F238E27FC236}">
                    <a16:creationId xmlns:a16="http://schemas.microsoft.com/office/drawing/2014/main" id="{ABD997A1-36BD-4B69-ABE1-DA7FEB48AEB5}"/>
                  </a:ext>
                </a:extLst>
              </p:cNvPr>
              <p:cNvSpPr txBox="1"/>
              <p:nvPr/>
            </p:nvSpPr>
            <p:spPr>
              <a:xfrm>
                <a:off x="3191123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102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83" name="TextBox 182">
                <a:extLst>
                  <a:ext uri="{FF2B5EF4-FFF2-40B4-BE49-F238E27FC236}">
                    <a16:creationId xmlns:a16="http://schemas.microsoft.com/office/drawing/2014/main" id="{ABF40605-67C0-4DA5-BA49-49635E7D78B5}"/>
                  </a:ext>
                </a:extLst>
              </p:cNvPr>
              <p:cNvSpPr txBox="1"/>
              <p:nvPr/>
            </p:nvSpPr>
            <p:spPr>
              <a:xfrm>
                <a:off x="3385358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101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84" name="TextBox 183">
                <a:extLst>
                  <a:ext uri="{FF2B5EF4-FFF2-40B4-BE49-F238E27FC236}">
                    <a16:creationId xmlns:a16="http://schemas.microsoft.com/office/drawing/2014/main" id="{9782FF99-7617-41F2-8CFA-616104B58F76}"/>
                  </a:ext>
                </a:extLst>
              </p:cNvPr>
              <p:cNvSpPr txBox="1"/>
              <p:nvPr/>
            </p:nvSpPr>
            <p:spPr>
              <a:xfrm>
                <a:off x="3589641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82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85" name="TextBox 184">
                <a:extLst>
                  <a:ext uri="{FF2B5EF4-FFF2-40B4-BE49-F238E27FC236}">
                    <a16:creationId xmlns:a16="http://schemas.microsoft.com/office/drawing/2014/main" id="{30D165B7-4D73-43F2-9E21-0BCFD9F53070}"/>
                  </a:ext>
                </a:extLst>
              </p:cNvPr>
              <p:cNvSpPr txBox="1"/>
              <p:nvPr/>
            </p:nvSpPr>
            <p:spPr>
              <a:xfrm>
                <a:off x="3778852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77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86" name="TextBox 185">
                <a:extLst>
                  <a:ext uri="{FF2B5EF4-FFF2-40B4-BE49-F238E27FC236}">
                    <a16:creationId xmlns:a16="http://schemas.microsoft.com/office/drawing/2014/main" id="{C132BB0F-CD7B-4801-8B78-8810AFBD81B0}"/>
                  </a:ext>
                </a:extLst>
              </p:cNvPr>
              <p:cNvSpPr txBox="1"/>
              <p:nvPr/>
            </p:nvSpPr>
            <p:spPr>
              <a:xfrm>
                <a:off x="3973087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56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87" name="TextBox 186">
                <a:extLst>
                  <a:ext uri="{FF2B5EF4-FFF2-40B4-BE49-F238E27FC236}">
                    <a16:creationId xmlns:a16="http://schemas.microsoft.com/office/drawing/2014/main" id="{D4EA899C-CE13-427B-9C10-41B80DD88DD6}"/>
                  </a:ext>
                </a:extLst>
              </p:cNvPr>
              <p:cNvSpPr txBox="1"/>
              <p:nvPr/>
            </p:nvSpPr>
            <p:spPr>
              <a:xfrm>
                <a:off x="4167322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53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88" name="TextBox 187">
                <a:extLst>
                  <a:ext uri="{FF2B5EF4-FFF2-40B4-BE49-F238E27FC236}">
                    <a16:creationId xmlns:a16="http://schemas.microsoft.com/office/drawing/2014/main" id="{2C90EB21-41EF-4287-B256-36E67A1E2121}"/>
                  </a:ext>
                </a:extLst>
              </p:cNvPr>
              <p:cNvSpPr txBox="1"/>
              <p:nvPr/>
            </p:nvSpPr>
            <p:spPr>
              <a:xfrm>
                <a:off x="4361553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42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89" name="TextBox 188">
                <a:extLst>
                  <a:ext uri="{FF2B5EF4-FFF2-40B4-BE49-F238E27FC236}">
                    <a16:creationId xmlns:a16="http://schemas.microsoft.com/office/drawing/2014/main" id="{8F72D5F9-855D-46AB-9B0B-688DCF475EF7}"/>
                  </a:ext>
                </a:extLst>
              </p:cNvPr>
              <p:cNvSpPr txBox="1"/>
              <p:nvPr/>
            </p:nvSpPr>
            <p:spPr>
              <a:xfrm>
                <a:off x="4555792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37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90" name="TextBox 189">
                <a:extLst>
                  <a:ext uri="{FF2B5EF4-FFF2-40B4-BE49-F238E27FC236}">
                    <a16:creationId xmlns:a16="http://schemas.microsoft.com/office/drawing/2014/main" id="{88C4B7F2-6664-4B31-AA70-62CB45D7FA04}"/>
                  </a:ext>
                </a:extLst>
              </p:cNvPr>
              <p:cNvSpPr txBox="1"/>
              <p:nvPr/>
            </p:nvSpPr>
            <p:spPr>
              <a:xfrm>
                <a:off x="4755043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26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91" name="TextBox 190">
                <a:extLst>
                  <a:ext uri="{FF2B5EF4-FFF2-40B4-BE49-F238E27FC236}">
                    <a16:creationId xmlns:a16="http://schemas.microsoft.com/office/drawing/2014/main" id="{A1AD933E-E911-4A60-BCF1-3DA146562F25}"/>
                  </a:ext>
                </a:extLst>
              </p:cNvPr>
              <p:cNvSpPr txBox="1"/>
              <p:nvPr/>
            </p:nvSpPr>
            <p:spPr>
              <a:xfrm>
                <a:off x="4949281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24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92" name="TextBox 191">
                <a:extLst>
                  <a:ext uri="{FF2B5EF4-FFF2-40B4-BE49-F238E27FC236}">
                    <a16:creationId xmlns:a16="http://schemas.microsoft.com/office/drawing/2014/main" id="{482F1BEA-D53E-4482-BB6D-21265033AF33}"/>
                  </a:ext>
                </a:extLst>
              </p:cNvPr>
              <p:cNvSpPr txBox="1"/>
              <p:nvPr/>
            </p:nvSpPr>
            <p:spPr>
              <a:xfrm>
                <a:off x="5143513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18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93" name="TextBox 192">
                <a:extLst>
                  <a:ext uri="{FF2B5EF4-FFF2-40B4-BE49-F238E27FC236}">
                    <a16:creationId xmlns:a16="http://schemas.microsoft.com/office/drawing/2014/main" id="{F901C660-5206-4B29-989B-E47FE4B20B84}"/>
                  </a:ext>
                </a:extLst>
              </p:cNvPr>
              <p:cNvSpPr txBox="1"/>
              <p:nvPr/>
            </p:nvSpPr>
            <p:spPr>
              <a:xfrm>
                <a:off x="5347796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11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94" name="TextBox 193">
                <a:extLst>
                  <a:ext uri="{FF2B5EF4-FFF2-40B4-BE49-F238E27FC236}">
                    <a16:creationId xmlns:a16="http://schemas.microsoft.com/office/drawing/2014/main" id="{18DFF0CF-00B3-4A3D-9FC1-3ADD238A9051}"/>
                  </a:ext>
                </a:extLst>
              </p:cNvPr>
              <p:cNvSpPr txBox="1"/>
              <p:nvPr/>
            </p:nvSpPr>
            <p:spPr>
              <a:xfrm>
                <a:off x="5531983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11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95" name="TextBox 194">
                <a:extLst>
                  <a:ext uri="{FF2B5EF4-FFF2-40B4-BE49-F238E27FC236}">
                    <a16:creationId xmlns:a16="http://schemas.microsoft.com/office/drawing/2014/main" id="{56A7E968-22CA-444F-BCCD-782E31E6946D}"/>
                  </a:ext>
                </a:extLst>
              </p:cNvPr>
              <p:cNvSpPr txBox="1"/>
              <p:nvPr/>
            </p:nvSpPr>
            <p:spPr>
              <a:xfrm>
                <a:off x="5726218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3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96" name="TextBox 195">
                <a:extLst>
                  <a:ext uri="{FF2B5EF4-FFF2-40B4-BE49-F238E27FC236}">
                    <a16:creationId xmlns:a16="http://schemas.microsoft.com/office/drawing/2014/main" id="{85A177C9-523B-475A-B820-4022966CADE8}"/>
                  </a:ext>
                </a:extLst>
              </p:cNvPr>
              <p:cNvSpPr txBox="1"/>
              <p:nvPr/>
            </p:nvSpPr>
            <p:spPr>
              <a:xfrm>
                <a:off x="5925477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2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97" name="TextBox 196">
                <a:extLst>
                  <a:ext uri="{FF2B5EF4-FFF2-40B4-BE49-F238E27FC236}">
                    <a16:creationId xmlns:a16="http://schemas.microsoft.com/office/drawing/2014/main" id="{8B09621F-85E8-46B2-AA19-C83F71D5DFA6}"/>
                  </a:ext>
                </a:extLst>
              </p:cNvPr>
              <p:cNvSpPr txBox="1"/>
              <p:nvPr/>
            </p:nvSpPr>
            <p:spPr>
              <a:xfrm>
                <a:off x="6114688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0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98" name="TextBox 197">
                <a:extLst>
                  <a:ext uri="{FF2B5EF4-FFF2-40B4-BE49-F238E27FC236}">
                    <a16:creationId xmlns:a16="http://schemas.microsoft.com/office/drawing/2014/main" id="{FB0917BF-3826-43DA-9C33-4BDCE76DE7A4}"/>
                  </a:ext>
                </a:extLst>
              </p:cNvPr>
              <p:cNvSpPr txBox="1"/>
              <p:nvPr/>
            </p:nvSpPr>
            <p:spPr>
              <a:xfrm>
                <a:off x="6313947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0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199" name="TextBox 198">
                <a:extLst>
                  <a:ext uri="{FF2B5EF4-FFF2-40B4-BE49-F238E27FC236}">
                    <a16:creationId xmlns:a16="http://schemas.microsoft.com/office/drawing/2014/main" id="{87741447-8784-4D8F-B0FF-B6B8994DBD5E}"/>
                  </a:ext>
                </a:extLst>
              </p:cNvPr>
              <p:cNvSpPr txBox="1"/>
              <p:nvPr/>
            </p:nvSpPr>
            <p:spPr>
              <a:xfrm>
                <a:off x="6508177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0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200" name="TextBox 199">
                <a:extLst>
                  <a:ext uri="{FF2B5EF4-FFF2-40B4-BE49-F238E27FC236}">
                    <a16:creationId xmlns:a16="http://schemas.microsoft.com/office/drawing/2014/main" id="{2F4106BC-EAB3-43EA-B74F-1622B560072E}"/>
                  </a:ext>
                </a:extLst>
              </p:cNvPr>
              <p:cNvSpPr txBox="1"/>
              <p:nvPr/>
            </p:nvSpPr>
            <p:spPr>
              <a:xfrm>
                <a:off x="2616758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149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226" name="TextBox 225">
                <a:extLst>
                  <a:ext uri="{FF2B5EF4-FFF2-40B4-BE49-F238E27FC236}">
                    <a16:creationId xmlns:a16="http://schemas.microsoft.com/office/drawing/2014/main" id="{C8E616F3-7076-43B0-A256-6013FCD8C8D6}"/>
                  </a:ext>
                </a:extLst>
              </p:cNvPr>
              <p:cNvSpPr txBox="1"/>
              <p:nvPr/>
            </p:nvSpPr>
            <p:spPr>
              <a:xfrm>
                <a:off x="6864888" y="4314584"/>
                <a:ext cx="1150590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defTabSz="609585">
                  <a:defRPr/>
                </a:pPr>
                <a:r>
                  <a:rPr lang="en-US" sz="1600" b="1" dirty="0">
                    <a:solidFill>
                      <a:schemeClr val="tx2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Olaparib</a:t>
                </a:r>
                <a:endParaRPr lang="en-GB" sz="1600" b="1" dirty="0">
                  <a:solidFill>
                    <a:schemeClr val="tx2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228" name="TextBox 227">
                <a:extLst>
                  <a:ext uri="{FF2B5EF4-FFF2-40B4-BE49-F238E27FC236}">
                    <a16:creationId xmlns:a16="http://schemas.microsoft.com/office/drawing/2014/main" id="{5038C927-1E5F-4E6C-8B9E-4FA2C3BDF139}"/>
                  </a:ext>
                </a:extLst>
              </p:cNvPr>
              <p:cNvSpPr txBox="1"/>
              <p:nvPr/>
            </p:nvSpPr>
            <p:spPr>
              <a:xfrm>
                <a:off x="1903849" y="4406896"/>
                <a:ext cx="594462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defTabSz="609585">
                  <a:defRPr/>
                </a:pPr>
                <a:r>
                  <a:rPr lang="en-US" sz="1400" b="1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No. at risk</a:t>
                </a:r>
                <a:endParaRPr lang="en-GB" sz="1400" b="1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02" name="Group 201">
              <a:extLst>
                <a:ext uri="{FF2B5EF4-FFF2-40B4-BE49-F238E27FC236}">
                  <a16:creationId xmlns:a16="http://schemas.microsoft.com/office/drawing/2014/main" id="{69072469-5C01-4184-9EBE-B2D579CFDFB0}"/>
                </a:ext>
              </a:extLst>
            </p:cNvPr>
            <p:cNvGrpSpPr/>
            <p:nvPr/>
          </p:nvGrpSpPr>
          <p:grpSpPr>
            <a:xfrm>
              <a:off x="2422522" y="4510689"/>
              <a:ext cx="5626208" cy="184666"/>
              <a:chOff x="2422522" y="4329952"/>
              <a:chExt cx="5626208" cy="184666"/>
            </a:xfrm>
          </p:grpSpPr>
          <p:sp>
            <p:nvSpPr>
              <p:cNvPr id="203" name="TextBox 202">
                <a:extLst>
                  <a:ext uri="{FF2B5EF4-FFF2-40B4-BE49-F238E27FC236}">
                    <a16:creationId xmlns:a16="http://schemas.microsoft.com/office/drawing/2014/main" id="{0D552D09-9586-4EC2-9332-12E90AB9D00F}"/>
                  </a:ext>
                </a:extLst>
              </p:cNvPr>
              <p:cNvSpPr txBox="1"/>
              <p:nvPr/>
            </p:nvSpPr>
            <p:spPr>
              <a:xfrm>
                <a:off x="2422522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83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204" name="TextBox 203">
                <a:extLst>
                  <a:ext uri="{FF2B5EF4-FFF2-40B4-BE49-F238E27FC236}">
                    <a16:creationId xmlns:a16="http://schemas.microsoft.com/office/drawing/2014/main" id="{92F7E8EA-42D9-4801-8730-7E73C24DB3F6}"/>
                  </a:ext>
                </a:extLst>
              </p:cNvPr>
              <p:cNvSpPr txBox="1"/>
              <p:nvPr/>
            </p:nvSpPr>
            <p:spPr>
              <a:xfrm>
                <a:off x="2812701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47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205" name="TextBox 204">
                <a:extLst>
                  <a:ext uri="{FF2B5EF4-FFF2-40B4-BE49-F238E27FC236}">
                    <a16:creationId xmlns:a16="http://schemas.microsoft.com/office/drawing/2014/main" id="{CEDA6B7B-22EB-44D5-B093-D8DEA953242B}"/>
                  </a:ext>
                </a:extLst>
              </p:cNvPr>
              <p:cNvSpPr txBox="1"/>
              <p:nvPr/>
            </p:nvSpPr>
            <p:spPr>
              <a:xfrm>
                <a:off x="3016984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44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206" name="TextBox 205">
                <a:extLst>
                  <a:ext uri="{FF2B5EF4-FFF2-40B4-BE49-F238E27FC236}">
                    <a16:creationId xmlns:a16="http://schemas.microsoft.com/office/drawing/2014/main" id="{E0BFA443-15CA-4CC7-B114-9726CF58B767}"/>
                  </a:ext>
                </a:extLst>
              </p:cNvPr>
              <p:cNvSpPr txBox="1"/>
              <p:nvPr/>
            </p:nvSpPr>
            <p:spPr>
              <a:xfrm>
                <a:off x="3191123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22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207" name="TextBox 206">
                <a:extLst>
                  <a:ext uri="{FF2B5EF4-FFF2-40B4-BE49-F238E27FC236}">
                    <a16:creationId xmlns:a16="http://schemas.microsoft.com/office/drawing/2014/main" id="{BC400C44-C17E-494A-B486-3D45625724BF}"/>
                  </a:ext>
                </a:extLst>
              </p:cNvPr>
              <p:cNvSpPr txBox="1"/>
              <p:nvPr/>
            </p:nvSpPr>
            <p:spPr>
              <a:xfrm>
                <a:off x="3385358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20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208" name="TextBox 207">
                <a:extLst>
                  <a:ext uri="{FF2B5EF4-FFF2-40B4-BE49-F238E27FC236}">
                    <a16:creationId xmlns:a16="http://schemas.microsoft.com/office/drawing/2014/main" id="{39E82D1A-286A-4D42-BB87-BB4263EEE500}"/>
                  </a:ext>
                </a:extLst>
              </p:cNvPr>
              <p:cNvSpPr txBox="1"/>
              <p:nvPr/>
            </p:nvSpPr>
            <p:spPr>
              <a:xfrm>
                <a:off x="3589641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13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209" name="TextBox 208">
                <a:extLst>
                  <a:ext uri="{FF2B5EF4-FFF2-40B4-BE49-F238E27FC236}">
                    <a16:creationId xmlns:a16="http://schemas.microsoft.com/office/drawing/2014/main" id="{6ABAD938-77FC-4787-852F-643B09CD614A}"/>
                  </a:ext>
                </a:extLst>
              </p:cNvPr>
              <p:cNvSpPr txBox="1"/>
              <p:nvPr/>
            </p:nvSpPr>
            <p:spPr>
              <a:xfrm>
                <a:off x="3778852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12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210" name="TextBox 209">
                <a:extLst>
                  <a:ext uri="{FF2B5EF4-FFF2-40B4-BE49-F238E27FC236}">
                    <a16:creationId xmlns:a16="http://schemas.microsoft.com/office/drawing/2014/main" id="{32BA8545-475F-4128-952A-0C18634667D3}"/>
                  </a:ext>
                </a:extLst>
              </p:cNvPr>
              <p:cNvSpPr txBox="1"/>
              <p:nvPr/>
            </p:nvSpPr>
            <p:spPr>
              <a:xfrm>
                <a:off x="3973087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7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211" name="TextBox 210">
                <a:extLst>
                  <a:ext uri="{FF2B5EF4-FFF2-40B4-BE49-F238E27FC236}">
                    <a16:creationId xmlns:a16="http://schemas.microsoft.com/office/drawing/2014/main" id="{597C32AD-D468-4FAF-92E5-8FFB001AE18F}"/>
                  </a:ext>
                </a:extLst>
              </p:cNvPr>
              <p:cNvSpPr txBox="1"/>
              <p:nvPr/>
            </p:nvSpPr>
            <p:spPr>
              <a:xfrm>
                <a:off x="4167322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6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212" name="TextBox 211">
                <a:extLst>
                  <a:ext uri="{FF2B5EF4-FFF2-40B4-BE49-F238E27FC236}">
                    <a16:creationId xmlns:a16="http://schemas.microsoft.com/office/drawing/2014/main" id="{6AC47709-9238-451E-9B04-43CC51BEC68E}"/>
                  </a:ext>
                </a:extLst>
              </p:cNvPr>
              <p:cNvSpPr txBox="1"/>
              <p:nvPr/>
            </p:nvSpPr>
            <p:spPr>
              <a:xfrm>
                <a:off x="4361553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3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213" name="TextBox 212">
                <a:extLst>
                  <a:ext uri="{FF2B5EF4-FFF2-40B4-BE49-F238E27FC236}">
                    <a16:creationId xmlns:a16="http://schemas.microsoft.com/office/drawing/2014/main" id="{95CF71DF-062A-4186-86D5-05013C93E2E7}"/>
                  </a:ext>
                </a:extLst>
              </p:cNvPr>
              <p:cNvSpPr txBox="1"/>
              <p:nvPr/>
            </p:nvSpPr>
            <p:spPr>
              <a:xfrm>
                <a:off x="4555792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3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214" name="TextBox 213">
                <a:extLst>
                  <a:ext uri="{FF2B5EF4-FFF2-40B4-BE49-F238E27FC236}">
                    <a16:creationId xmlns:a16="http://schemas.microsoft.com/office/drawing/2014/main" id="{7CC773D6-94A4-4F97-9BC1-FE7D665D6CF4}"/>
                  </a:ext>
                </a:extLst>
              </p:cNvPr>
              <p:cNvSpPr txBox="1"/>
              <p:nvPr/>
            </p:nvSpPr>
            <p:spPr>
              <a:xfrm>
                <a:off x="4755043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3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215" name="TextBox 214">
                <a:extLst>
                  <a:ext uri="{FF2B5EF4-FFF2-40B4-BE49-F238E27FC236}">
                    <a16:creationId xmlns:a16="http://schemas.microsoft.com/office/drawing/2014/main" id="{4FE08905-9354-4C2B-9306-A369EA2F077F}"/>
                  </a:ext>
                </a:extLst>
              </p:cNvPr>
              <p:cNvSpPr txBox="1"/>
              <p:nvPr/>
            </p:nvSpPr>
            <p:spPr>
              <a:xfrm>
                <a:off x="4949281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2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216" name="TextBox 215">
                <a:extLst>
                  <a:ext uri="{FF2B5EF4-FFF2-40B4-BE49-F238E27FC236}">
                    <a16:creationId xmlns:a16="http://schemas.microsoft.com/office/drawing/2014/main" id="{7B1F986E-D514-4A61-B7A1-AE2095325A49}"/>
                  </a:ext>
                </a:extLst>
              </p:cNvPr>
              <p:cNvSpPr txBox="1"/>
              <p:nvPr/>
            </p:nvSpPr>
            <p:spPr>
              <a:xfrm>
                <a:off x="5143513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2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217" name="TextBox 216">
                <a:extLst>
                  <a:ext uri="{FF2B5EF4-FFF2-40B4-BE49-F238E27FC236}">
                    <a16:creationId xmlns:a16="http://schemas.microsoft.com/office/drawing/2014/main" id="{C3C1E330-1B7F-4CFE-90A4-AD3472B01666}"/>
                  </a:ext>
                </a:extLst>
              </p:cNvPr>
              <p:cNvSpPr txBox="1"/>
              <p:nvPr/>
            </p:nvSpPr>
            <p:spPr>
              <a:xfrm>
                <a:off x="5347796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1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218" name="TextBox 217">
                <a:extLst>
                  <a:ext uri="{FF2B5EF4-FFF2-40B4-BE49-F238E27FC236}">
                    <a16:creationId xmlns:a16="http://schemas.microsoft.com/office/drawing/2014/main" id="{B40C8BC4-F757-4C19-A75C-2E0A64FC8AF4}"/>
                  </a:ext>
                </a:extLst>
              </p:cNvPr>
              <p:cNvSpPr txBox="1"/>
              <p:nvPr/>
            </p:nvSpPr>
            <p:spPr>
              <a:xfrm>
                <a:off x="5531983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1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219" name="TextBox 218">
                <a:extLst>
                  <a:ext uri="{FF2B5EF4-FFF2-40B4-BE49-F238E27FC236}">
                    <a16:creationId xmlns:a16="http://schemas.microsoft.com/office/drawing/2014/main" id="{44FE1957-F8A9-4C79-9784-6E1A3754E48F}"/>
                  </a:ext>
                </a:extLst>
              </p:cNvPr>
              <p:cNvSpPr txBox="1"/>
              <p:nvPr/>
            </p:nvSpPr>
            <p:spPr>
              <a:xfrm>
                <a:off x="5726218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1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220" name="TextBox 219">
                <a:extLst>
                  <a:ext uri="{FF2B5EF4-FFF2-40B4-BE49-F238E27FC236}">
                    <a16:creationId xmlns:a16="http://schemas.microsoft.com/office/drawing/2014/main" id="{B50FDD75-3669-4804-8EFA-8EFB2466CD01}"/>
                  </a:ext>
                </a:extLst>
              </p:cNvPr>
              <p:cNvSpPr txBox="1"/>
              <p:nvPr/>
            </p:nvSpPr>
            <p:spPr>
              <a:xfrm>
                <a:off x="5925477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1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221" name="TextBox 220">
                <a:extLst>
                  <a:ext uri="{FF2B5EF4-FFF2-40B4-BE49-F238E27FC236}">
                    <a16:creationId xmlns:a16="http://schemas.microsoft.com/office/drawing/2014/main" id="{43F54890-777D-4732-A3F3-D6616C1F48E2}"/>
                  </a:ext>
                </a:extLst>
              </p:cNvPr>
              <p:cNvSpPr txBox="1"/>
              <p:nvPr/>
            </p:nvSpPr>
            <p:spPr>
              <a:xfrm>
                <a:off x="6114688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0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222" name="TextBox 221">
                <a:extLst>
                  <a:ext uri="{FF2B5EF4-FFF2-40B4-BE49-F238E27FC236}">
                    <a16:creationId xmlns:a16="http://schemas.microsoft.com/office/drawing/2014/main" id="{F654C004-FA0A-4DC5-9170-96124C00EE40}"/>
                  </a:ext>
                </a:extLst>
              </p:cNvPr>
              <p:cNvSpPr txBox="1"/>
              <p:nvPr/>
            </p:nvSpPr>
            <p:spPr>
              <a:xfrm>
                <a:off x="6313947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0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223" name="TextBox 222">
                <a:extLst>
                  <a:ext uri="{FF2B5EF4-FFF2-40B4-BE49-F238E27FC236}">
                    <a16:creationId xmlns:a16="http://schemas.microsoft.com/office/drawing/2014/main" id="{C0474CFB-FA77-4D0F-890A-E96241535B6A}"/>
                  </a:ext>
                </a:extLst>
              </p:cNvPr>
              <p:cNvSpPr txBox="1"/>
              <p:nvPr/>
            </p:nvSpPr>
            <p:spPr>
              <a:xfrm>
                <a:off x="6508177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0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224" name="TextBox 223">
                <a:extLst>
                  <a:ext uri="{FF2B5EF4-FFF2-40B4-BE49-F238E27FC236}">
                    <a16:creationId xmlns:a16="http://schemas.microsoft.com/office/drawing/2014/main" id="{C8C95300-BC6B-4650-902A-73C942962295}"/>
                  </a:ext>
                </a:extLst>
              </p:cNvPr>
              <p:cNvSpPr txBox="1"/>
              <p:nvPr/>
            </p:nvSpPr>
            <p:spPr>
              <a:xfrm>
                <a:off x="2616758" y="4329952"/>
                <a:ext cx="296423" cy="161583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algn="ctr" defTabSz="609585">
                  <a:defRPr/>
                </a:pPr>
                <a:r>
                  <a:rPr lang="en-US" sz="1400" dirty="0">
                    <a:solidFill>
                      <a:prstClr val="black"/>
                    </a:solidFill>
                    <a:latin typeface="Arial Narrow"/>
                    <a:ea typeface="MS PGothic" panose="020B0600070205080204" pitchFamily="34" charset="-128"/>
                    <a:cs typeface="Arial" panose="020B0604020202020204" pitchFamily="34" charset="0"/>
                  </a:rPr>
                  <a:t>79</a:t>
                </a:r>
                <a:endParaRPr lang="en-GB" sz="1400" dirty="0">
                  <a:solidFill>
                    <a:prstClr val="black"/>
                  </a:solidFill>
                  <a:latin typeface="Arial Narrow"/>
                  <a:ea typeface="MS PGothic" panose="020B0600070205080204" pitchFamily="34" charset="-128"/>
                  <a:cs typeface="Arial" panose="020B0604020202020204" pitchFamily="34" charset="0"/>
                </a:endParaRPr>
              </a:p>
            </p:txBody>
          </p:sp>
          <p:sp>
            <p:nvSpPr>
              <p:cNvPr id="227" name="TextBox 226">
                <a:extLst>
                  <a:ext uri="{FF2B5EF4-FFF2-40B4-BE49-F238E27FC236}">
                    <a16:creationId xmlns:a16="http://schemas.microsoft.com/office/drawing/2014/main" id="{06EA3A82-4262-4821-8F3C-2A7FB3A878BE}"/>
                  </a:ext>
                </a:extLst>
              </p:cNvPr>
              <p:cNvSpPr txBox="1"/>
              <p:nvPr/>
            </p:nvSpPr>
            <p:spPr>
              <a:xfrm>
                <a:off x="6864888" y="4329952"/>
                <a:ext cx="1183842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>
                <a:spAutoFit/>
              </a:bodyPr>
              <a:lstStyle/>
              <a:p>
                <a:pPr defTabSz="609585">
                  <a:defRPr/>
                </a:pPr>
                <a:r>
                  <a:rPr lang="en-US" sz="1600" b="1" dirty="0">
                    <a:solidFill>
                      <a:schemeClr val="accent6"/>
                    </a:solidFill>
                    <a:latin typeface="Arial Narrow"/>
                    <a:cs typeface="Arial" panose="020B0604020202020204" pitchFamily="34" charset="0"/>
                  </a:rPr>
                  <a:t>Physician's choice</a:t>
                </a:r>
                <a:endParaRPr lang="en-GB" sz="1600" b="1" dirty="0">
                  <a:solidFill>
                    <a:schemeClr val="accent6"/>
                  </a:solidFill>
                  <a:latin typeface="Arial Narrow"/>
                  <a:cs typeface="Arial" panose="020B0604020202020204" pitchFamily="34" charset="0"/>
                </a:endParaRPr>
              </a:p>
            </p:txBody>
          </p:sp>
        </p:grpSp>
      </p:grpSp>
      <p:graphicFrame>
        <p:nvGraphicFramePr>
          <p:cNvPr id="235" name="Table 234">
            <a:extLst>
              <a:ext uri="{FF2B5EF4-FFF2-40B4-BE49-F238E27FC236}">
                <a16:creationId xmlns:a16="http://schemas.microsoft.com/office/drawing/2014/main" id="{D40E3741-6550-4C81-B437-A5954E715AC0}"/>
              </a:ext>
            </a:extLst>
          </p:cNvPr>
          <p:cNvGraphicFramePr>
            <a:graphicFrameLocks noGrp="1"/>
          </p:cNvGraphicFramePr>
          <p:nvPr/>
        </p:nvGraphicFramePr>
        <p:xfrm>
          <a:off x="6173671" y="1389618"/>
          <a:ext cx="5570406" cy="24795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89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44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69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63533">
                <a:tc>
                  <a:txBody>
                    <a:bodyPr/>
                    <a:lstStyle/>
                    <a:p>
                      <a:pPr algn="r"/>
                      <a:endParaRPr lang="en-GB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110095" marR="110095" marT="55047" marB="55047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900" b="1" dirty="0">
                          <a:solidFill>
                            <a:schemeClr val="bg1"/>
                          </a:solidFill>
                        </a:rPr>
                        <a:t>Olaparib (N=162)</a:t>
                      </a:r>
                    </a:p>
                  </a:txBody>
                  <a:tcPr marL="110095" marR="110095" marT="55047" marB="5504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900" b="1" dirty="0">
                          <a:solidFill>
                            <a:schemeClr val="bg1"/>
                          </a:solidFill>
                        </a:rPr>
                        <a:t>Physician's choice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900" b="1" dirty="0">
                          <a:solidFill>
                            <a:schemeClr val="bg1"/>
                          </a:solidFill>
                        </a:rPr>
                        <a:t>(N=83)</a:t>
                      </a:r>
                    </a:p>
                  </a:txBody>
                  <a:tcPr marL="110095" marR="110095" marT="55047" marB="55047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4573">
                <a:tc>
                  <a:txBody>
                    <a:bodyPr/>
                    <a:lstStyle/>
                    <a:p>
                      <a:pPr algn="r"/>
                      <a:r>
                        <a:rPr lang="en-GB" sz="1900" b="1" dirty="0">
                          <a:solidFill>
                            <a:schemeClr val="tx1"/>
                          </a:solidFill>
                        </a:rPr>
                        <a:t>Events </a:t>
                      </a:r>
                      <a:r>
                        <a:rPr lang="en-GB" sz="1900" b="1" baseline="0" dirty="0">
                          <a:solidFill>
                            <a:schemeClr val="tx1"/>
                          </a:solidFill>
                        </a:rPr>
                        <a:t> (%)</a:t>
                      </a:r>
                      <a:endParaRPr lang="en-GB" sz="1900" b="1" dirty="0">
                        <a:solidFill>
                          <a:schemeClr val="tx1"/>
                        </a:solidFill>
                      </a:endParaRPr>
                    </a:p>
                  </a:txBody>
                  <a:tcPr marL="110095" marR="110095" marT="55047" marB="55047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09585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900" b="1" dirty="0"/>
                        <a:t>106 (65.4)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9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68 (81.9)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4573">
                <a:tc>
                  <a:txBody>
                    <a:bodyPr/>
                    <a:lstStyle/>
                    <a:p>
                      <a:pPr algn="r"/>
                      <a:r>
                        <a:rPr lang="en-GB" sz="1900" b="1" dirty="0">
                          <a:solidFill>
                            <a:schemeClr val="tx1"/>
                          </a:solidFill>
                        </a:rPr>
                        <a:t>Median rPFS (months)</a:t>
                      </a:r>
                    </a:p>
                  </a:txBody>
                  <a:tcPr marL="110095" marR="110095" marT="55047" marB="55047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7.39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1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3.55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8695">
                <a:tc rowSpan="2">
                  <a:txBody>
                    <a:bodyPr/>
                    <a:lstStyle/>
                    <a:p>
                      <a:pPr algn="r"/>
                      <a:r>
                        <a:rPr lang="en-GB" sz="1900" b="1" dirty="0">
                          <a:solidFill>
                            <a:schemeClr val="tx1"/>
                          </a:solidFill>
                        </a:rPr>
                        <a:t>Hazard ratio (95% CI)</a:t>
                      </a:r>
                    </a:p>
                  </a:txBody>
                  <a:tcPr marL="110095" marR="110095" marT="55047" marB="55047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900" b="1" dirty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0.34 (0.25, 0.47)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2792">
                <a:tc vMerge="1">
                  <a:txBody>
                    <a:bodyPr/>
                    <a:lstStyle/>
                    <a:p>
                      <a:pPr algn="r"/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L="82571" marR="82571" marT="41285" marB="41285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900" b="1" i="1" dirty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P</a:t>
                      </a:r>
                      <a:r>
                        <a:rPr lang="en-GB" sz="1900" b="1" dirty="0">
                          <a:solidFill>
                            <a:schemeClr val="bg1">
                              <a:lumMod val="95000"/>
                            </a:schemeClr>
                          </a:solidFill>
                        </a:rPr>
                        <a:t>&lt;0.0001</a:t>
                      </a:r>
                    </a:p>
                  </a:txBody>
                  <a:tcPr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38" name="TextBox 237">
            <a:extLst>
              <a:ext uri="{FF2B5EF4-FFF2-40B4-BE49-F238E27FC236}">
                <a16:creationId xmlns:a16="http://schemas.microsoft.com/office/drawing/2014/main" id="{2E56ECC4-6296-421D-AFCF-1E38BEC8ACFA}"/>
              </a:ext>
            </a:extLst>
          </p:cNvPr>
          <p:cNvSpPr txBox="1"/>
          <p:nvPr/>
        </p:nvSpPr>
        <p:spPr>
          <a:xfrm>
            <a:off x="4776876" y="2077611"/>
            <a:ext cx="1468760" cy="10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defRPr/>
            </a:pPr>
            <a:r>
              <a:rPr lang="en-US" altLang="zh-CN" sz="2133" b="1" dirty="0">
                <a:solidFill>
                  <a:srgbClr val="000000"/>
                </a:solidFill>
                <a:ea typeface="黑体" panose="02010609060101010101" pitchFamily="49" charset="-122"/>
              </a:rPr>
              <a:t>12</a:t>
            </a:r>
            <a:r>
              <a:rPr lang="en-US" sz="2133" b="1" dirty="0">
                <a:solidFill>
                  <a:srgbClr val="000000"/>
                </a:solidFill>
              </a:rPr>
              <a:t>-mo rate</a:t>
            </a:r>
          </a:p>
          <a:p>
            <a:pPr defTabSz="609585">
              <a:defRPr/>
            </a:pPr>
            <a:r>
              <a:rPr lang="en-US" altLang="zh-CN" sz="2133" b="1" dirty="0">
                <a:solidFill>
                  <a:schemeClr val="accent2"/>
                </a:solidFill>
                <a:ea typeface="黑体" panose="02010609060101010101" pitchFamily="49" charset="-122"/>
              </a:rPr>
              <a:t>28.11%</a:t>
            </a:r>
          </a:p>
          <a:p>
            <a:pPr defTabSz="609585">
              <a:defRPr/>
            </a:pPr>
            <a:r>
              <a:rPr lang="en-US" altLang="zh-CN" sz="2133" b="1" dirty="0">
                <a:solidFill>
                  <a:schemeClr val="accent6"/>
                </a:solidFill>
                <a:ea typeface="黑体" panose="02010609060101010101" pitchFamily="49" charset="-122"/>
              </a:rPr>
              <a:t>9.40%</a:t>
            </a:r>
            <a:endParaRPr lang="en-US" sz="2133" b="1" dirty="0">
              <a:solidFill>
                <a:schemeClr val="accent6"/>
              </a:solidFill>
            </a:endParaRPr>
          </a:p>
        </p:txBody>
      </p:sp>
      <p:sp>
        <p:nvSpPr>
          <p:cNvPr id="241" name="TextBox 240">
            <a:extLst>
              <a:ext uri="{FF2B5EF4-FFF2-40B4-BE49-F238E27FC236}">
                <a16:creationId xmlns:a16="http://schemas.microsoft.com/office/drawing/2014/main" id="{6A808550-074D-4895-8D68-471B142ACC19}"/>
              </a:ext>
            </a:extLst>
          </p:cNvPr>
          <p:cNvSpPr txBox="1"/>
          <p:nvPr/>
        </p:nvSpPr>
        <p:spPr>
          <a:xfrm>
            <a:off x="3256258" y="1498953"/>
            <a:ext cx="1568037" cy="1077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09585">
              <a:defRPr/>
            </a:pPr>
            <a:r>
              <a:rPr lang="en-US" sz="2133" b="1" dirty="0">
                <a:solidFill>
                  <a:srgbClr val="000000"/>
                </a:solidFill>
              </a:rPr>
              <a:t>6-mo rate</a:t>
            </a:r>
          </a:p>
          <a:p>
            <a:pPr defTabSz="609585">
              <a:defRPr/>
            </a:pPr>
            <a:r>
              <a:rPr lang="en-US" altLang="zh-CN" sz="2133" b="1" dirty="0">
                <a:solidFill>
                  <a:schemeClr val="accent2"/>
                </a:solidFill>
                <a:ea typeface="黑体" panose="02010609060101010101" pitchFamily="49" charset="-122"/>
              </a:rPr>
              <a:t>59.76%</a:t>
            </a:r>
          </a:p>
          <a:p>
            <a:pPr defTabSz="609585">
              <a:defRPr/>
            </a:pPr>
            <a:r>
              <a:rPr lang="en-US" altLang="zh-CN" sz="2133" b="1" dirty="0">
                <a:solidFill>
                  <a:schemeClr val="accent6"/>
                </a:solidFill>
                <a:ea typeface="黑体" panose="02010609060101010101" pitchFamily="49" charset="-122"/>
              </a:rPr>
              <a:t>22.63%</a:t>
            </a:r>
            <a:endParaRPr lang="en-US" sz="2133" b="1" dirty="0">
              <a:solidFill>
                <a:schemeClr val="accent6"/>
              </a:solidFill>
            </a:endParaRPr>
          </a:p>
        </p:txBody>
      </p:sp>
      <p:sp>
        <p:nvSpPr>
          <p:cNvPr id="229" name="TextBox 228">
            <a:extLst>
              <a:ext uri="{FF2B5EF4-FFF2-40B4-BE49-F238E27FC236}">
                <a16:creationId xmlns:a16="http://schemas.microsoft.com/office/drawing/2014/main" id="{EF855BD8-9FE9-2A48-B6FF-50A7D5668002}"/>
              </a:ext>
            </a:extLst>
          </p:cNvPr>
          <p:cNvSpPr txBox="1"/>
          <p:nvPr/>
        </p:nvSpPr>
        <p:spPr>
          <a:xfrm>
            <a:off x="9544596" y="6458279"/>
            <a:ext cx="2575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de Bono et al, NEJM 2020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108ED9-FA8E-7A40-B287-742DEB79052B}"/>
              </a:ext>
            </a:extLst>
          </p:cNvPr>
          <p:cNvSpPr txBox="1"/>
          <p:nvPr/>
        </p:nvSpPr>
        <p:spPr>
          <a:xfrm>
            <a:off x="5656074" y="108950"/>
            <a:ext cx="24175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b="1" dirty="0" err="1">
                <a:solidFill>
                  <a:srgbClr val="FF0000"/>
                </a:solidFill>
              </a:rPr>
              <a:t>PROfound</a:t>
            </a:r>
            <a:r>
              <a:rPr lang="en-GB" sz="2800" b="1" dirty="0">
                <a:solidFill>
                  <a:srgbClr val="FF0000"/>
                </a:solidFill>
              </a:rPr>
              <a:t> Trial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9010829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A20B896-E120-4408-85AA-AE2DD633144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27350" y="444602"/>
            <a:ext cx="8557937" cy="508058"/>
          </a:xfrm>
        </p:spPr>
        <p:txBody>
          <a:bodyPr/>
          <a:lstStyle/>
          <a:p>
            <a:r>
              <a:rPr lang="en-US" sz="2999" dirty="0" err="1">
                <a:solidFill>
                  <a:srgbClr val="FF0000"/>
                </a:solidFill>
              </a:rPr>
              <a:t>PROfound</a:t>
            </a:r>
            <a:r>
              <a:rPr lang="en-US" sz="2999" dirty="0">
                <a:solidFill>
                  <a:srgbClr val="FF0000"/>
                </a:solidFill>
              </a:rPr>
              <a:t>: Olaparib improved OS in Cohort A </a:t>
            </a:r>
            <a:endParaRPr lang="en-CH" sz="2999" dirty="0">
              <a:solidFill>
                <a:srgbClr val="FF0000"/>
              </a:solidFill>
            </a:endParaRPr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65A5B598-C926-49F8-9E49-C9764E9129F7}"/>
              </a:ext>
            </a:extLst>
          </p:cNvPr>
          <p:cNvSpPr txBox="1"/>
          <p:nvPr/>
        </p:nvSpPr>
        <p:spPr>
          <a:xfrm>
            <a:off x="5978191" y="5550224"/>
            <a:ext cx="568129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 defTabSz="914358">
              <a:spcBef>
                <a:spcPts val="101"/>
              </a:spcBef>
            </a:pPr>
            <a:r>
              <a:rPr sz="1000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No. at</a:t>
            </a:r>
            <a:r>
              <a:rPr sz="1000" spc="-79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 </a:t>
            </a:r>
            <a:r>
              <a:rPr sz="1000" spc="-5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risk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0" name="object 14">
            <a:extLst>
              <a:ext uri="{FF2B5EF4-FFF2-40B4-BE49-F238E27FC236}">
                <a16:creationId xmlns:a16="http://schemas.microsoft.com/office/drawing/2014/main" id="{7E27CB1F-C4F1-4BFF-A691-11F6FB5B28C2}"/>
              </a:ext>
            </a:extLst>
          </p:cNvPr>
          <p:cNvSpPr txBox="1"/>
          <p:nvPr/>
        </p:nvSpPr>
        <p:spPr>
          <a:xfrm>
            <a:off x="6411704" y="2774176"/>
            <a:ext cx="180872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 defTabSz="914358">
              <a:spcBef>
                <a:spcPts val="101"/>
              </a:spcBef>
            </a:pP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90</a:t>
            </a:r>
            <a:endParaRPr sz="100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1" name="object 15">
            <a:extLst>
              <a:ext uri="{FF2B5EF4-FFF2-40B4-BE49-F238E27FC236}">
                <a16:creationId xmlns:a16="http://schemas.microsoft.com/office/drawing/2014/main" id="{D2DCED6A-E219-4B65-9051-70CE54D5C2DB}"/>
              </a:ext>
            </a:extLst>
          </p:cNvPr>
          <p:cNvSpPr txBox="1"/>
          <p:nvPr/>
        </p:nvSpPr>
        <p:spPr>
          <a:xfrm>
            <a:off x="6411704" y="3035116"/>
            <a:ext cx="180872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 defTabSz="914358">
              <a:spcBef>
                <a:spcPts val="101"/>
              </a:spcBef>
            </a:pP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80</a:t>
            </a:r>
            <a:endParaRPr sz="100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2" name="object 16">
            <a:extLst>
              <a:ext uri="{FF2B5EF4-FFF2-40B4-BE49-F238E27FC236}">
                <a16:creationId xmlns:a16="http://schemas.microsoft.com/office/drawing/2014/main" id="{F802FF9A-9B91-4083-914B-911090B6BC52}"/>
              </a:ext>
            </a:extLst>
          </p:cNvPr>
          <p:cNvSpPr txBox="1"/>
          <p:nvPr/>
        </p:nvSpPr>
        <p:spPr>
          <a:xfrm>
            <a:off x="6411704" y="3296056"/>
            <a:ext cx="180872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 defTabSz="914358">
              <a:spcBef>
                <a:spcPts val="101"/>
              </a:spcBef>
            </a:pP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70</a:t>
            </a:r>
            <a:endParaRPr sz="100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3" name="object 18">
            <a:extLst>
              <a:ext uri="{FF2B5EF4-FFF2-40B4-BE49-F238E27FC236}">
                <a16:creationId xmlns:a16="http://schemas.microsoft.com/office/drawing/2014/main" id="{445CF2D6-8838-4FAA-9A34-242594ED2CD0}"/>
              </a:ext>
            </a:extLst>
          </p:cNvPr>
          <p:cNvSpPr txBox="1"/>
          <p:nvPr/>
        </p:nvSpPr>
        <p:spPr>
          <a:xfrm>
            <a:off x="6411704" y="4339912"/>
            <a:ext cx="180872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 defTabSz="914358">
              <a:spcBef>
                <a:spcPts val="101"/>
              </a:spcBef>
            </a:pP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30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4" name="object 19">
            <a:extLst>
              <a:ext uri="{FF2B5EF4-FFF2-40B4-BE49-F238E27FC236}">
                <a16:creationId xmlns:a16="http://schemas.microsoft.com/office/drawing/2014/main" id="{FA642E3B-BD95-47E9-9F20-1C1547679361}"/>
              </a:ext>
            </a:extLst>
          </p:cNvPr>
          <p:cNvSpPr txBox="1"/>
          <p:nvPr/>
        </p:nvSpPr>
        <p:spPr>
          <a:xfrm>
            <a:off x="6411704" y="4600852"/>
            <a:ext cx="180872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 defTabSz="914358">
              <a:spcBef>
                <a:spcPts val="101"/>
              </a:spcBef>
            </a:pP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20</a:t>
            </a:r>
            <a:endParaRPr sz="100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5" name="object 20">
            <a:extLst>
              <a:ext uri="{FF2B5EF4-FFF2-40B4-BE49-F238E27FC236}">
                <a16:creationId xmlns:a16="http://schemas.microsoft.com/office/drawing/2014/main" id="{9B86BDB9-9196-4B2C-B525-514761E42E8F}"/>
              </a:ext>
            </a:extLst>
          </p:cNvPr>
          <p:cNvSpPr txBox="1"/>
          <p:nvPr/>
        </p:nvSpPr>
        <p:spPr>
          <a:xfrm>
            <a:off x="6265970" y="4861793"/>
            <a:ext cx="326605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 defTabSz="914358">
              <a:spcBef>
                <a:spcPts val="101"/>
              </a:spcBef>
            </a:pP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10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6" name="object 21">
            <a:extLst>
              <a:ext uri="{FF2B5EF4-FFF2-40B4-BE49-F238E27FC236}">
                <a16:creationId xmlns:a16="http://schemas.microsoft.com/office/drawing/2014/main" id="{FEB6D477-9BA1-4419-9F67-2E70CD981EF1}"/>
              </a:ext>
            </a:extLst>
          </p:cNvPr>
          <p:cNvSpPr txBox="1"/>
          <p:nvPr/>
        </p:nvSpPr>
        <p:spPr>
          <a:xfrm>
            <a:off x="6335179" y="2512959"/>
            <a:ext cx="257395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 defTabSz="914358">
              <a:spcBef>
                <a:spcPts val="101"/>
              </a:spcBef>
            </a:pP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100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8" name="object 34">
            <a:extLst>
              <a:ext uri="{FF2B5EF4-FFF2-40B4-BE49-F238E27FC236}">
                <a16:creationId xmlns:a16="http://schemas.microsoft.com/office/drawing/2014/main" id="{3FB83274-C8D8-47D3-80D0-F8BB42FA92E0}"/>
              </a:ext>
            </a:extLst>
          </p:cNvPr>
          <p:cNvSpPr/>
          <p:nvPr/>
        </p:nvSpPr>
        <p:spPr>
          <a:xfrm>
            <a:off x="6646510" y="2582426"/>
            <a:ext cx="61073" cy="0"/>
          </a:xfrm>
          <a:custGeom>
            <a:avLst/>
            <a:gdLst/>
            <a:ahLst/>
            <a:cxnLst/>
            <a:rect l="l" t="t" r="r" b="b"/>
            <a:pathLst>
              <a:path w="83184">
                <a:moveTo>
                  <a:pt x="0" y="0"/>
                </a:moveTo>
                <a:lnTo>
                  <a:pt x="82588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9" name="object 35">
            <a:extLst>
              <a:ext uri="{FF2B5EF4-FFF2-40B4-BE49-F238E27FC236}">
                <a16:creationId xmlns:a16="http://schemas.microsoft.com/office/drawing/2014/main" id="{97B0A5F0-6583-4FA2-9BE6-D6C06A2038DB}"/>
              </a:ext>
            </a:extLst>
          </p:cNvPr>
          <p:cNvSpPr/>
          <p:nvPr/>
        </p:nvSpPr>
        <p:spPr>
          <a:xfrm>
            <a:off x="6646510" y="2838310"/>
            <a:ext cx="61073" cy="0"/>
          </a:xfrm>
          <a:custGeom>
            <a:avLst/>
            <a:gdLst/>
            <a:ahLst/>
            <a:cxnLst/>
            <a:rect l="l" t="t" r="r" b="b"/>
            <a:pathLst>
              <a:path w="83184">
                <a:moveTo>
                  <a:pt x="0" y="0"/>
                </a:moveTo>
                <a:lnTo>
                  <a:pt x="82588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30" name="object 36">
            <a:extLst>
              <a:ext uri="{FF2B5EF4-FFF2-40B4-BE49-F238E27FC236}">
                <a16:creationId xmlns:a16="http://schemas.microsoft.com/office/drawing/2014/main" id="{FB657C17-4B98-44F4-92FB-814C184365B2}"/>
              </a:ext>
            </a:extLst>
          </p:cNvPr>
          <p:cNvSpPr/>
          <p:nvPr/>
        </p:nvSpPr>
        <p:spPr>
          <a:xfrm>
            <a:off x="6646510" y="3111527"/>
            <a:ext cx="61073" cy="0"/>
          </a:xfrm>
          <a:custGeom>
            <a:avLst/>
            <a:gdLst/>
            <a:ahLst/>
            <a:cxnLst/>
            <a:rect l="l" t="t" r="r" b="b"/>
            <a:pathLst>
              <a:path w="83184">
                <a:moveTo>
                  <a:pt x="0" y="0"/>
                </a:moveTo>
                <a:lnTo>
                  <a:pt x="82588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31" name="object 37">
            <a:extLst>
              <a:ext uri="{FF2B5EF4-FFF2-40B4-BE49-F238E27FC236}">
                <a16:creationId xmlns:a16="http://schemas.microsoft.com/office/drawing/2014/main" id="{3594E063-641E-485B-A7F3-1A4CE1EFF189}"/>
              </a:ext>
            </a:extLst>
          </p:cNvPr>
          <p:cNvSpPr/>
          <p:nvPr/>
        </p:nvSpPr>
        <p:spPr>
          <a:xfrm>
            <a:off x="6646510" y="3368430"/>
            <a:ext cx="61073" cy="0"/>
          </a:xfrm>
          <a:custGeom>
            <a:avLst/>
            <a:gdLst/>
            <a:ahLst/>
            <a:cxnLst/>
            <a:rect l="l" t="t" r="r" b="b"/>
            <a:pathLst>
              <a:path w="83184">
                <a:moveTo>
                  <a:pt x="0" y="0"/>
                </a:moveTo>
                <a:lnTo>
                  <a:pt x="82588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32" name="object 38">
            <a:extLst>
              <a:ext uri="{FF2B5EF4-FFF2-40B4-BE49-F238E27FC236}">
                <a16:creationId xmlns:a16="http://schemas.microsoft.com/office/drawing/2014/main" id="{A94771A6-0B4A-42CD-996D-CD7C172A8BF1}"/>
              </a:ext>
            </a:extLst>
          </p:cNvPr>
          <p:cNvSpPr/>
          <p:nvPr/>
        </p:nvSpPr>
        <p:spPr>
          <a:xfrm>
            <a:off x="6646510" y="3631446"/>
            <a:ext cx="61073" cy="0"/>
          </a:xfrm>
          <a:custGeom>
            <a:avLst/>
            <a:gdLst/>
            <a:ahLst/>
            <a:cxnLst/>
            <a:rect l="l" t="t" r="r" b="b"/>
            <a:pathLst>
              <a:path w="83184">
                <a:moveTo>
                  <a:pt x="0" y="0"/>
                </a:moveTo>
                <a:lnTo>
                  <a:pt x="82588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33" name="object 39">
            <a:extLst>
              <a:ext uri="{FF2B5EF4-FFF2-40B4-BE49-F238E27FC236}">
                <a16:creationId xmlns:a16="http://schemas.microsoft.com/office/drawing/2014/main" id="{DE34BA9F-9B6B-4A89-ABDB-1F09D41CBEC2}"/>
              </a:ext>
            </a:extLst>
          </p:cNvPr>
          <p:cNvSpPr/>
          <p:nvPr/>
        </p:nvSpPr>
        <p:spPr>
          <a:xfrm>
            <a:off x="6646510" y="3889361"/>
            <a:ext cx="61073" cy="0"/>
          </a:xfrm>
          <a:custGeom>
            <a:avLst/>
            <a:gdLst/>
            <a:ahLst/>
            <a:cxnLst/>
            <a:rect l="l" t="t" r="r" b="b"/>
            <a:pathLst>
              <a:path w="83184">
                <a:moveTo>
                  <a:pt x="0" y="0"/>
                </a:moveTo>
                <a:lnTo>
                  <a:pt x="82588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34" name="object 40">
            <a:extLst>
              <a:ext uri="{FF2B5EF4-FFF2-40B4-BE49-F238E27FC236}">
                <a16:creationId xmlns:a16="http://schemas.microsoft.com/office/drawing/2014/main" id="{86B40BB2-3DE8-42F1-A190-373F40EE1711}"/>
              </a:ext>
            </a:extLst>
          </p:cNvPr>
          <p:cNvSpPr/>
          <p:nvPr/>
        </p:nvSpPr>
        <p:spPr>
          <a:xfrm>
            <a:off x="6646510" y="4146274"/>
            <a:ext cx="61073" cy="0"/>
          </a:xfrm>
          <a:custGeom>
            <a:avLst/>
            <a:gdLst/>
            <a:ahLst/>
            <a:cxnLst/>
            <a:rect l="l" t="t" r="r" b="b"/>
            <a:pathLst>
              <a:path w="83184">
                <a:moveTo>
                  <a:pt x="0" y="0"/>
                </a:moveTo>
                <a:lnTo>
                  <a:pt x="82588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35" name="object 41">
            <a:extLst>
              <a:ext uri="{FF2B5EF4-FFF2-40B4-BE49-F238E27FC236}">
                <a16:creationId xmlns:a16="http://schemas.microsoft.com/office/drawing/2014/main" id="{2DACC87A-56D7-46D0-8A1A-4095DE261D17}"/>
              </a:ext>
            </a:extLst>
          </p:cNvPr>
          <p:cNvSpPr/>
          <p:nvPr/>
        </p:nvSpPr>
        <p:spPr>
          <a:xfrm>
            <a:off x="6646510" y="4414395"/>
            <a:ext cx="61073" cy="0"/>
          </a:xfrm>
          <a:custGeom>
            <a:avLst/>
            <a:gdLst/>
            <a:ahLst/>
            <a:cxnLst/>
            <a:rect l="l" t="t" r="r" b="b"/>
            <a:pathLst>
              <a:path w="83184">
                <a:moveTo>
                  <a:pt x="0" y="0"/>
                </a:moveTo>
                <a:lnTo>
                  <a:pt x="82588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36" name="object 42">
            <a:extLst>
              <a:ext uri="{FF2B5EF4-FFF2-40B4-BE49-F238E27FC236}">
                <a16:creationId xmlns:a16="http://schemas.microsoft.com/office/drawing/2014/main" id="{06A529A6-B067-46F0-990C-D0477D950B9F}"/>
              </a:ext>
            </a:extLst>
          </p:cNvPr>
          <p:cNvSpPr/>
          <p:nvPr/>
        </p:nvSpPr>
        <p:spPr>
          <a:xfrm>
            <a:off x="6646510" y="4664155"/>
            <a:ext cx="61073" cy="0"/>
          </a:xfrm>
          <a:custGeom>
            <a:avLst/>
            <a:gdLst/>
            <a:ahLst/>
            <a:cxnLst/>
            <a:rect l="l" t="t" r="r" b="b"/>
            <a:pathLst>
              <a:path w="83184">
                <a:moveTo>
                  <a:pt x="0" y="0"/>
                </a:moveTo>
                <a:lnTo>
                  <a:pt x="82588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37" name="object 43">
            <a:extLst>
              <a:ext uri="{FF2B5EF4-FFF2-40B4-BE49-F238E27FC236}">
                <a16:creationId xmlns:a16="http://schemas.microsoft.com/office/drawing/2014/main" id="{A2854989-FDC2-4773-8C5E-307ED13D34EC}"/>
              </a:ext>
            </a:extLst>
          </p:cNvPr>
          <p:cNvSpPr/>
          <p:nvPr/>
        </p:nvSpPr>
        <p:spPr>
          <a:xfrm>
            <a:off x="6646510" y="4922079"/>
            <a:ext cx="61073" cy="0"/>
          </a:xfrm>
          <a:custGeom>
            <a:avLst/>
            <a:gdLst/>
            <a:ahLst/>
            <a:cxnLst/>
            <a:rect l="l" t="t" r="r" b="b"/>
            <a:pathLst>
              <a:path w="83184">
                <a:moveTo>
                  <a:pt x="0" y="0"/>
                </a:moveTo>
                <a:lnTo>
                  <a:pt x="82588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38" name="object 44">
            <a:extLst>
              <a:ext uri="{FF2B5EF4-FFF2-40B4-BE49-F238E27FC236}">
                <a16:creationId xmlns:a16="http://schemas.microsoft.com/office/drawing/2014/main" id="{A35517C5-15D7-41C5-BF8C-7EE68E6A66D6}"/>
              </a:ext>
            </a:extLst>
          </p:cNvPr>
          <p:cNvSpPr/>
          <p:nvPr/>
        </p:nvSpPr>
        <p:spPr>
          <a:xfrm>
            <a:off x="6646510" y="5190200"/>
            <a:ext cx="61073" cy="0"/>
          </a:xfrm>
          <a:custGeom>
            <a:avLst/>
            <a:gdLst/>
            <a:ahLst/>
            <a:cxnLst/>
            <a:rect l="l" t="t" r="r" b="b"/>
            <a:pathLst>
              <a:path w="83184">
                <a:moveTo>
                  <a:pt x="0" y="0"/>
                </a:moveTo>
                <a:lnTo>
                  <a:pt x="82588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39" name="object 45">
            <a:extLst>
              <a:ext uri="{FF2B5EF4-FFF2-40B4-BE49-F238E27FC236}">
                <a16:creationId xmlns:a16="http://schemas.microsoft.com/office/drawing/2014/main" id="{519B1DB5-8DE6-4846-BFDE-6074BA1D5564}"/>
              </a:ext>
            </a:extLst>
          </p:cNvPr>
          <p:cNvSpPr/>
          <p:nvPr/>
        </p:nvSpPr>
        <p:spPr>
          <a:xfrm>
            <a:off x="6710677" y="5193255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57" name="object 18">
            <a:extLst>
              <a:ext uri="{FF2B5EF4-FFF2-40B4-BE49-F238E27FC236}">
                <a16:creationId xmlns:a16="http://schemas.microsoft.com/office/drawing/2014/main" id="{214865BA-4072-4815-B467-4BD78F63CD64}"/>
              </a:ext>
            </a:extLst>
          </p:cNvPr>
          <p:cNvSpPr txBox="1"/>
          <p:nvPr/>
        </p:nvSpPr>
        <p:spPr>
          <a:xfrm>
            <a:off x="6155900" y="3241788"/>
            <a:ext cx="162801" cy="1300733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algn="ctr" defTabSz="914358">
              <a:spcBef>
                <a:spcPts val="5"/>
              </a:spcBef>
            </a:pPr>
            <a:r>
              <a:rPr sz="1058" b="1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Overall </a:t>
            </a:r>
            <a:r>
              <a:rPr lang="en-GB" sz="1058" b="1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s</a:t>
            </a:r>
            <a:r>
              <a:rPr sz="1058" b="1" spc="-11" dirty="0" err="1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urvival</a:t>
            </a:r>
            <a:r>
              <a:rPr sz="1058" b="1" spc="-30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 </a:t>
            </a:r>
            <a:r>
              <a:rPr sz="1058" b="1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(%)</a:t>
            </a:r>
            <a:endParaRPr sz="1058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58" name="object 19">
            <a:extLst>
              <a:ext uri="{FF2B5EF4-FFF2-40B4-BE49-F238E27FC236}">
                <a16:creationId xmlns:a16="http://schemas.microsoft.com/office/drawing/2014/main" id="{78A8E658-B32B-4FC4-B189-DEF25AE5D216}"/>
              </a:ext>
            </a:extLst>
          </p:cNvPr>
          <p:cNvSpPr txBox="1"/>
          <p:nvPr/>
        </p:nvSpPr>
        <p:spPr>
          <a:xfrm>
            <a:off x="7855059" y="5485030"/>
            <a:ext cx="2408881" cy="1628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573" algn="ctr" defTabSz="914358">
              <a:spcBef>
                <a:spcPts val="771"/>
              </a:spcBef>
            </a:pPr>
            <a:r>
              <a:rPr sz="1058" b="1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Time </a:t>
            </a:r>
            <a:r>
              <a:rPr lang="en-GB" sz="1058" b="1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s</a:t>
            </a:r>
            <a:r>
              <a:rPr sz="1058" b="1" spc="-11" dirty="0" err="1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ince</a:t>
            </a:r>
            <a:r>
              <a:rPr sz="1058" b="1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 </a:t>
            </a:r>
            <a:r>
              <a:rPr lang="en-GB" sz="1058" b="1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r</a:t>
            </a:r>
            <a:r>
              <a:rPr sz="1058" b="1" spc="-16" dirty="0" err="1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andomization</a:t>
            </a:r>
            <a:r>
              <a:rPr sz="1058" b="1" spc="5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 </a:t>
            </a:r>
            <a:r>
              <a:rPr sz="1058" b="1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(</a:t>
            </a:r>
            <a:r>
              <a:rPr lang="en-GB" sz="1058" b="1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m</a:t>
            </a:r>
            <a:r>
              <a:rPr sz="1058" b="1" spc="-11" dirty="0" err="1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onths</a:t>
            </a:r>
            <a:r>
              <a:rPr sz="1058" b="1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)</a:t>
            </a:r>
            <a:endParaRPr sz="1058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59" name="object 18">
            <a:extLst>
              <a:ext uri="{FF2B5EF4-FFF2-40B4-BE49-F238E27FC236}">
                <a16:creationId xmlns:a16="http://schemas.microsoft.com/office/drawing/2014/main" id="{0E09E57C-C989-4280-8D66-0DCC63F7FC9F}"/>
              </a:ext>
            </a:extLst>
          </p:cNvPr>
          <p:cNvSpPr txBox="1"/>
          <p:nvPr/>
        </p:nvSpPr>
        <p:spPr>
          <a:xfrm>
            <a:off x="6411704" y="4068258"/>
            <a:ext cx="180872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 defTabSz="914358">
              <a:spcBef>
                <a:spcPts val="101"/>
              </a:spcBef>
            </a:pPr>
            <a:r>
              <a:rPr lang="en-US"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4</a:t>
            </a: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0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60" name="object 18">
            <a:extLst>
              <a:ext uri="{FF2B5EF4-FFF2-40B4-BE49-F238E27FC236}">
                <a16:creationId xmlns:a16="http://schemas.microsoft.com/office/drawing/2014/main" id="{DAC54765-9546-47BB-BB58-F28C17215833}"/>
              </a:ext>
            </a:extLst>
          </p:cNvPr>
          <p:cNvSpPr txBox="1"/>
          <p:nvPr/>
        </p:nvSpPr>
        <p:spPr>
          <a:xfrm>
            <a:off x="6411704" y="3809526"/>
            <a:ext cx="180872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 defTabSz="914358">
              <a:spcBef>
                <a:spcPts val="101"/>
              </a:spcBef>
            </a:pPr>
            <a:r>
              <a:rPr lang="en-US"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5</a:t>
            </a: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0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61" name="object 18">
            <a:extLst>
              <a:ext uri="{FF2B5EF4-FFF2-40B4-BE49-F238E27FC236}">
                <a16:creationId xmlns:a16="http://schemas.microsoft.com/office/drawing/2014/main" id="{FAB4B4E7-B7F9-4FE7-96FB-941830EC79C4}"/>
              </a:ext>
            </a:extLst>
          </p:cNvPr>
          <p:cNvSpPr txBox="1"/>
          <p:nvPr/>
        </p:nvSpPr>
        <p:spPr>
          <a:xfrm>
            <a:off x="6411704" y="3559281"/>
            <a:ext cx="180872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 defTabSz="914358">
              <a:spcBef>
                <a:spcPts val="101"/>
              </a:spcBef>
            </a:pPr>
            <a:r>
              <a:rPr lang="en-US"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6</a:t>
            </a: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0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62" name="object 20">
            <a:extLst>
              <a:ext uri="{FF2B5EF4-FFF2-40B4-BE49-F238E27FC236}">
                <a16:creationId xmlns:a16="http://schemas.microsoft.com/office/drawing/2014/main" id="{0A126F70-3EA9-4926-BCC5-0959ABACB52C}"/>
              </a:ext>
            </a:extLst>
          </p:cNvPr>
          <p:cNvSpPr txBox="1"/>
          <p:nvPr/>
        </p:nvSpPr>
        <p:spPr>
          <a:xfrm>
            <a:off x="6265970" y="5111188"/>
            <a:ext cx="326605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 defTabSz="914358">
              <a:spcBef>
                <a:spcPts val="101"/>
              </a:spcBef>
            </a:pP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0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69" name="object 2">
            <a:extLst>
              <a:ext uri="{FF2B5EF4-FFF2-40B4-BE49-F238E27FC236}">
                <a16:creationId xmlns:a16="http://schemas.microsoft.com/office/drawing/2014/main" id="{66746DBB-C587-4847-B13B-D0E7938C7050}"/>
              </a:ext>
            </a:extLst>
          </p:cNvPr>
          <p:cNvSpPr txBox="1"/>
          <p:nvPr/>
        </p:nvSpPr>
        <p:spPr>
          <a:xfrm>
            <a:off x="6593497" y="5701875"/>
            <a:ext cx="24974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GB" sz="1000" spc="-11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162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70" name="object 3">
            <a:extLst>
              <a:ext uri="{FF2B5EF4-FFF2-40B4-BE49-F238E27FC236}">
                <a16:creationId xmlns:a16="http://schemas.microsoft.com/office/drawing/2014/main" id="{17EC7DEC-4FA0-4CC7-BB2B-6E7CA2BE1585}"/>
              </a:ext>
            </a:extLst>
          </p:cNvPr>
          <p:cNvSpPr txBox="1"/>
          <p:nvPr/>
        </p:nvSpPr>
        <p:spPr>
          <a:xfrm>
            <a:off x="11456948" y="5701874"/>
            <a:ext cx="18291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6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1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71" name="object 4">
            <a:extLst>
              <a:ext uri="{FF2B5EF4-FFF2-40B4-BE49-F238E27FC236}">
                <a16:creationId xmlns:a16="http://schemas.microsoft.com/office/drawing/2014/main" id="{7D04C967-C323-4EFF-AEE5-2330D8F58189}"/>
              </a:ext>
            </a:extLst>
          </p:cNvPr>
          <p:cNvSpPr txBox="1"/>
          <p:nvPr/>
        </p:nvSpPr>
        <p:spPr>
          <a:xfrm>
            <a:off x="11154475" y="5701874"/>
            <a:ext cx="18291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6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2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72" name="object 5">
            <a:extLst>
              <a:ext uri="{FF2B5EF4-FFF2-40B4-BE49-F238E27FC236}">
                <a16:creationId xmlns:a16="http://schemas.microsoft.com/office/drawing/2014/main" id="{1DFAF883-C321-4779-985B-541DEA69A803}"/>
              </a:ext>
            </a:extLst>
          </p:cNvPr>
          <p:cNvSpPr txBox="1"/>
          <p:nvPr/>
        </p:nvSpPr>
        <p:spPr>
          <a:xfrm>
            <a:off x="10853016" y="5701874"/>
            <a:ext cx="18291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6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6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73" name="object 6">
            <a:extLst>
              <a:ext uri="{FF2B5EF4-FFF2-40B4-BE49-F238E27FC236}">
                <a16:creationId xmlns:a16="http://schemas.microsoft.com/office/drawing/2014/main" id="{7F3506B9-4489-4164-BF53-0FEA6CA916A9}"/>
              </a:ext>
            </a:extLst>
          </p:cNvPr>
          <p:cNvSpPr txBox="1"/>
          <p:nvPr/>
        </p:nvSpPr>
        <p:spPr>
          <a:xfrm>
            <a:off x="10551558" y="5701875"/>
            <a:ext cx="18291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6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18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74" name="object 7">
            <a:extLst>
              <a:ext uri="{FF2B5EF4-FFF2-40B4-BE49-F238E27FC236}">
                <a16:creationId xmlns:a16="http://schemas.microsoft.com/office/drawing/2014/main" id="{980FFCB7-BEB4-4803-9BB9-CD471BE29949}"/>
              </a:ext>
            </a:extLst>
          </p:cNvPr>
          <p:cNvSpPr txBox="1"/>
          <p:nvPr/>
        </p:nvSpPr>
        <p:spPr>
          <a:xfrm>
            <a:off x="10249083" y="5701875"/>
            <a:ext cx="18291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6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30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75" name="object 8">
            <a:extLst>
              <a:ext uri="{FF2B5EF4-FFF2-40B4-BE49-F238E27FC236}">
                <a16:creationId xmlns:a16="http://schemas.microsoft.com/office/drawing/2014/main" id="{DD3C91F3-66A9-4D78-B66D-50F2A5B03DEC}"/>
              </a:ext>
            </a:extLst>
          </p:cNvPr>
          <p:cNvSpPr txBox="1"/>
          <p:nvPr/>
        </p:nvSpPr>
        <p:spPr>
          <a:xfrm>
            <a:off x="8101475" y="5691996"/>
            <a:ext cx="260605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6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124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76" name="object 9">
            <a:extLst>
              <a:ext uri="{FF2B5EF4-FFF2-40B4-BE49-F238E27FC236}">
                <a16:creationId xmlns:a16="http://schemas.microsoft.com/office/drawing/2014/main" id="{85B966E1-0C3F-415F-8C0B-FADD53836B54}"/>
              </a:ext>
            </a:extLst>
          </p:cNvPr>
          <p:cNvSpPr txBox="1"/>
          <p:nvPr/>
        </p:nvSpPr>
        <p:spPr>
          <a:xfrm>
            <a:off x="7816148" y="5701875"/>
            <a:ext cx="203079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136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77" name="object 10">
            <a:extLst>
              <a:ext uri="{FF2B5EF4-FFF2-40B4-BE49-F238E27FC236}">
                <a16:creationId xmlns:a16="http://schemas.microsoft.com/office/drawing/2014/main" id="{1EADDBC8-EFE0-455B-B53A-2990791B6604}"/>
              </a:ext>
            </a:extLst>
          </p:cNvPr>
          <p:cNvSpPr txBox="1"/>
          <p:nvPr/>
        </p:nvSpPr>
        <p:spPr>
          <a:xfrm>
            <a:off x="7500208" y="5701875"/>
            <a:ext cx="24974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142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78" name="object 11">
            <a:extLst>
              <a:ext uri="{FF2B5EF4-FFF2-40B4-BE49-F238E27FC236}">
                <a16:creationId xmlns:a16="http://schemas.microsoft.com/office/drawing/2014/main" id="{0F7F427B-26E4-43AA-B19A-9633A6BA58CF}"/>
              </a:ext>
            </a:extLst>
          </p:cNvPr>
          <p:cNvSpPr txBox="1"/>
          <p:nvPr/>
        </p:nvSpPr>
        <p:spPr>
          <a:xfrm>
            <a:off x="7210927" y="5701875"/>
            <a:ext cx="203384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150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79" name="object 12">
            <a:extLst>
              <a:ext uri="{FF2B5EF4-FFF2-40B4-BE49-F238E27FC236}">
                <a16:creationId xmlns:a16="http://schemas.microsoft.com/office/drawing/2014/main" id="{7DCF44C1-EFE8-46D6-8AD6-156462BE63C0}"/>
              </a:ext>
            </a:extLst>
          </p:cNvPr>
          <p:cNvSpPr txBox="1"/>
          <p:nvPr/>
        </p:nvSpPr>
        <p:spPr>
          <a:xfrm>
            <a:off x="6908729" y="5701875"/>
            <a:ext cx="203384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155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80" name="object 13">
            <a:extLst>
              <a:ext uri="{FF2B5EF4-FFF2-40B4-BE49-F238E27FC236}">
                <a16:creationId xmlns:a16="http://schemas.microsoft.com/office/drawing/2014/main" id="{B6E2897D-EFE0-450C-B143-2057F35D943D}"/>
              </a:ext>
            </a:extLst>
          </p:cNvPr>
          <p:cNvSpPr txBox="1"/>
          <p:nvPr/>
        </p:nvSpPr>
        <p:spPr>
          <a:xfrm>
            <a:off x="11758131" y="5701874"/>
            <a:ext cx="18291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6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0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81" name="object 2">
            <a:extLst>
              <a:ext uri="{FF2B5EF4-FFF2-40B4-BE49-F238E27FC236}">
                <a16:creationId xmlns:a16="http://schemas.microsoft.com/office/drawing/2014/main" id="{726CADA3-98AB-4EC1-AF59-EBF7B4F84D15}"/>
              </a:ext>
            </a:extLst>
          </p:cNvPr>
          <p:cNvSpPr txBox="1"/>
          <p:nvPr/>
        </p:nvSpPr>
        <p:spPr>
          <a:xfrm>
            <a:off x="8425954" y="5701875"/>
            <a:ext cx="203384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107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82" name="object 8">
            <a:extLst>
              <a:ext uri="{FF2B5EF4-FFF2-40B4-BE49-F238E27FC236}">
                <a16:creationId xmlns:a16="http://schemas.microsoft.com/office/drawing/2014/main" id="{F00AF425-F15C-4D10-830A-8AAD704C699D}"/>
              </a:ext>
            </a:extLst>
          </p:cNvPr>
          <p:cNvSpPr txBox="1"/>
          <p:nvPr/>
        </p:nvSpPr>
        <p:spPr>
          <a:xfrm>
            <a:off x="9935001" y="5701875"/>
            <a:ext cx="18291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6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44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83" name="object 9">
            <a:extLst>
              <a:ext uri="{FF2B5EF4-FFF2-40B4-BE49-F238E27FC236}">
                <a16:creationId xmlns:a16="http://schemas.microsoft.com/office/drawing/2014/main" id="{03AFCB02-07C8-4AF5-8844-DB159E6E6B1D}"/>
              </a:ext>
            </a:extLst>
          </p:cNvPr>
          <p:cNvSpPr txBox="1"/>
          <p:nvPr/>
        </p:nvSpPr>
        <p:spPr>
          <a:xfrm>
            <a:off x="9642575" y="5701875"/>
            <a:ext cx="18291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56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84" name="object 10">
            <a:extLst>
              <a:ext uri="{FF2B5EF4-FFF2-40B4-BE49-F238E27FC236}">
                <a16:creationId xmlns:a16="http://schemas.microsoft.com/office/drawing/2014/main" id="{8A1FEFC1-CF36-4F5C-924F-1343B55DEBC3}"/>
              </a:ext>
            </a:extLst>
          </p:cNvPr>
          <p:cNvSpPr txBox="1"/>
          <p:nvPr/>
        </p:nvSpPr>
        <p:spPr>
          <a:xfrm>
            <a:off x="9340104" y="5701875"/>
            <a:ext cx="18291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71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85" name="object 11">
            <a:extLst>
              <a:ext uri="{FF2B5EF4-FFF2-40B4-BE49-F238E27FC236}">
                <a16:creationId xmlns:a16="http://schemas.microsoft.com/office/drawing/2014/main" id="{1218001C-F7C9-48F8-81D6-2D16F8BC2CFE}"/>
              </a:ext>
            </a:extLst>
          </p:cNvPr>
          <p:cNvSpPr txBox="1"/>
          <p:nvPr/>
        </p:nvSpPr>
        <p:spPr>
          <a:xfrm>
            <a:off x="9030898" y="5701875"/>
            <a:ext cx="18291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91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86" name="object 12">
            <a:extLst>
              <a:ext uri="{FF2B5EF4-FFF2-40B4-BE49-F238E27FC236}">
                <a16:creationId xmlns:a16="http://schemas.microsoft.com/office/drawing/2014/main" id="{11B27EDF-73C9-4BEF-9615-349106520159}"/>
              </a:ext>
            </a:extLst>
          </p:cNvPr>
          <p:cNvSpPr txBox="1"/>
          <p:nvPr/>
        </p:nvSpPr>
        <p:spPr>
          <a:xfrm>
            <a:off x="8721692" y="5701875"/>
            <a:ext cx="192568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101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87" name="object 2">
            <a:extLst>
              <a:ext uri="{FF2B5EF4-FFF2-40B4-BE49-F238E27FC236}">
                <a16:creationId xmlns:a16="http://schemas.microsoft.com/office/drawing/2014/main" id="{FD3E472C-0772-4522-B91C-CCE655E066AC}"/>
              </a:ext>
            </a:extLst>
          </p:cNvPr>
          <p:cNvSpPr txBox="1"/>
          <p:nvPr/>
        </p:nvSpPr>
        <p:spPr>
          <a:xfrm>
            <a:off x="6633468" y="5880770"/>
            <a:ext cx="18291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83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88" name="object 3">
            <a:extLst>
              <a:ext uri="{FF2B5EF4-FFF2-40B4-BE49-F238E27FC236}">
                <a16:creationId xmlns:a16="http://schemas.microsoft.com/office/drawing/2014/main" id="{0A17A1B2-0969-4492-BA40-9FAAA0269010}"/>
              </a:ext>
            </a:extLst>
          </p:cNvPr>
          <p:cNvSpPr txBox="1"/>
          <p:nvPr/>
        </p:nvSpPr>
        <p:spPr>
          <a:xfrm>
            <a:off x="11456949" y="5880769"/>
            <a:ext cx="18291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6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0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89" name="object 4">
            <a:extLst>
              <a:ext uri="{FF2B5EF4-FFF2-40B4-BE49-F238E27FC236}">
                <a16:creationId xmlns:a16="http://schemas.microsoft.com/office/drawing/2014/main" id="{36FD6EB8-3D31-48D9-904F-0F59AD35CF09}"/>
              </a:ext>
            </a:extLst>
          </p:cNvPr>
          <p:cNvSpPr txBox="1"/>
          <p:nvPr/>
        </p:nvSpPr>
        <p:spPr>
          <a:xfrm>
            <a:off x="11154478" y="5880769"/>
            <a:ext cx="18291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6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0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90" name="object 5">
            <a:extLst>
              <a:ext uri="{FF2B5EF4-FFF2-40B4-BE49-F238E27FC236}">
                <a16:creationId xmlns:a16="http://schemas.microsoft.com/office/drawing/2014/main" id="{C4C4AD07-444F-4958-AA40-02F625C941CE}"/>
              </a:ext>
            </a:extLst>
          </p:cNvPr>
          <p:cNvSpPr txBox="1"/>
          <p:nvPr/>
        </p:nvSpPr>
        <p:spPr>
          <a:xfrm>
            <a:off x="10853018" y="5880769"/>
            <a:ext cx="18291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6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0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91" name="object 6">
            <a:extLst>
              <a:ext uri="{FF2B5EF4-FFF2-40B4-BE49-F238E27FC236}">
                <a16:creationId xmlns:a16="http://schemas.microsoft.com/office/drawing/2014/main" id="{C181180D-1572-47E1-BC63-308DDDB4F65B}"/>
              </a:ext>
            </a:extLst>
          </p:cNvPr>
          <p:cNvSpPr txBox="1"/>
          <p:nvPr/>
        </p:nvSpPr>
        <p:spPr>
          <a:xfrm>
            <a:off x="10551560" y="5880769"/>
            <a:ext cx="18291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6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0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92" name="object 7">
            <a:extLst>
              <a:ext uri="{FF2B5EF4-FFF2-40B4-BE49-F238E27FC236}">
                <a16:creationId xmlns:a16="http://schemas.microsoft.com/office/drawing/2014/main" id="{DE8A2A47-447F-4419-B05F-F373E5A7159A}"/>
              </a:ext>
            </a:extLst>
          </p:cNvPr>
          <p:cNvSpPr txBox="1"/>
          <p:nvPr/>
        </p:nvSpPr>
        <p:spPr>
          <a:xfrm>
            <a:off x="10249085" y="5880769"/>
            <a:ext cx="18291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6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0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93" name="object 8">
            <a:extLst>
              <a:ext uri="{FF2B5EF4-FFF2-40B4-BE49-F238E27FC236}">
                <a16:creationId xmlns:a16="http://schemas.microsoft.com/office/drawing/2014/main" id="{45107F0F-529D-434A-9587-342BBB8CD738}"/>
              </a:ext>
            </a:extLst>
          </p:cNvPr>
          <p:cNvSpPr txBox="1"/>
          <p:nvPr/>
        </p:nvSpPr>
        <p:spPr>
          <a:xfrm>
            <a:off x="8131781" y="5880770"/>
            <a:ext cx="18291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6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47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94" name="object 9">
            <a:extLst>
              <a:ext uri="{FF2B5EF4-FFF2-40B4-BE49-F238E27FC236}">
                <a16:creationId xmlns:a16="http://schemas.microsoft.com/office/drawing/2014/main" id="{E483CDB3-36D6-4B78-97C8-6006C8FDE030}"/>
              </a:ext>
            </a:extLst>
          </p:cNvPr>
          <p:cNvSpPr txBox="1"/>
          <p:nvPr/>
        </p:nvSpPr>
        <p:spPr>
          <a:xfrm>
            <a:off x="7829615" y="5880770"/>
            <a:ext cx="18291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56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95" name="object 10">
            <a:extLst>
              <a:ext uri="{FF2B5EF4-FFF2-40B4-BE49-F238E27FC236}">
                <a16:creationId xmlns:a16="http://schemas.microsoft.com/office/drawing/2014/main" id="{02905A73-C0D6-4E8B-AB6E-A4673880AF3B}"/>
              </a:ext>
            </a:extLst>
          </p:cNvPr>
          <p:cNvSpPr txBox="1"/>
          <p:nvPr/>
        </p:nvSpPr>
        <p:spPr>
          <a:xfrm>
            <a:off x="7527144" y="5880770"/>
            <a:ext cx="18291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67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96" name="object 11">
            <a:extLst>
              <a:ext uri="{FF2B5EF4-FFF2-40B4-BE49-F238E27FC236}">
                <a16:creationId xmlns:a16="http://schemas.microsoft.com/office/drawing/2014/main" id="{5AF07A93-FF83-4A4A-9FEA-75A02A782EDB}"/>
              </a:ext>
            </a:extLst>
          </p:cNvPr>
          <p:cNvSpPr txBox="1"/>
          <p:nvPr/>
        </p:nvSpPr>
        <p:spPr>
          <a:xfrm>
            <a:off x="7217937" y="5880770"/>
            <a:ext cx="18291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73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97" name="object 12">
            <a:extLst>
              <a:ext uri="{FF2B5EF4-FFF2-40B4-BE49-F238E27FC236}">
                <a16:creationId xmlns:a16="http://schemas.microsoft.com/office/drawing/2014/main" id="{1EE0D1A8-5DE5-4E27-B14F-E7F98868A200}"/>
              </a:ext>
            </a:extLst>
          </p:cNvPr>
          <p:cNvSpPr txBox="1"/>
          <p:nvPr/>
        </p:nvSpPr>
        <p:spPr>
          <a:xfrm>
            <a:off x="6915466" y="5880770"/>
            <a:ext cx="18291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79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98" name="object 13">
            <a:extLst>
              <a:ext uri="{FF2B5EF4-FFF2-40B4-BE49-F238E27FC236}">
                <a16:creationId xmlns:a16="http://schemas.microsoft.com/office/drawing/2014/main" id="{07600D62-BB08-43DE-9D66-BD620BCCAF24}"/>
              </a:ext>
            </a:extLst>
          </p:cNvPr>
          <p:cNvSpPr txBox="1"/>
          <p:nvPr/>
        </p:nvSpPr>
        <p:spPr>
          <a:xfrm>
            <a:off x="11758135" y="5880769"/>
            <a:ext cx="18291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6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0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99" name="object 2">
            <a:extLst>
              <a:ext uri="{FF2B5EF4-FFF2-40B4-BE49-F238E27FC236}">
                <a16:creationId xmlns:a16="http://schemas.microsoft.com/office/drawing/2014/main" id="{BA74C9FD-BAEB-414A-B983-E846E4E4C6BE}"/>
              </a:ext>
            </a:extLst>
          </p:cNvPr>
          <p:cNvSpPr txBox="1"/>
          <p:nvPr/>
        </p:nvSpPr>
        <p:spPr>
          <a:xfrm>
            <a:off x="8446432" y="5880770"/>
            <a:ext cx="18291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29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100" name="object 8">
            <a:extLst>
              <a:ext uri="{FF2B5EF4-FFF2-40B4-BE49-F238E27FC236}">
                <a16:creationId xmlns:a16="http://schemas.microsoft.com/office/drawing/2014/main" id="{C370EAD2-621E-4D33-9D8C-9646EB3302EB}"/>
              </a:ext>
            </a:extLst>
          </p:cNvPr>
          <p:cNvSpPr txBox="1"/>
          <p:nvPr/>
        </p:nvSpPr>
        <p:spPr>
          <a:xfrm>
            <a:off x="9935002" y="5880769"/>
            <a:ext cx="18291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6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0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101" name="object 9">
            <a:extLst>
              <a:ext uri="{FF2B5EF4-FFF2-40B4-BE49-F238E27FC236}">
                <a16:creationId xmlns:a16="http://schemas.microsoft.com/office/drawing/2014/main" id="{1EB4E262-057F-4B30-AB17-B52722F0F5E4}"/>
              </a:ext>
            </a:extLst>
          </p:cNvPr>
          <p:cNvSpPr txBox="1"/>
          <p:nvPr/>
        </p:nvSpPr>
        <p:spPr>
          <a:xfrm>
            <a:off x="9642578" y="5880769"/>
            <a:ext cx="18291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0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102" name="object 10">
            <a:extLst>
              <a:ext uri="{FF2B5EF4-FFF2-40B4-BE49-F238E27FC236}">
                <a16:creationId xmlns:a16="http://schemas.microsoft.com/office/drawing/2014/main" id="{612E58E1-9AE4-4849-8FE1-7E1F6EC41F73}"/>
              </a:ext>
            </a:extLst>
          </p:cNvPr>
          <p:cNvSpPr txBox="1"/>
          <p:nvPr/>
        </p:nvSpPr>
        <p:spPr>
          <a:xfrm>
            <a:off x="9340106" y="5880769"/>
            <a:ext cx="18291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3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103" name="object 11">
            <a:extLst>
              <a:ext uri="{FF2B5EF4-FFF2-40B4-BE49-F238E27FC236}">
                <a16:creationId xmlns:a16="http://schemas.microsoft.com/office/drawing/2014/main" id="{1643C052-F6E6-4C86-ACED-0FC41C0CFC08}"/>
              </a:ext>
            </a:extLst>
          </p:cNvPr>
          <p:cNvSpPr txBox="1"/>
          <p:nvPr/>
        </p:nvSpPr>
        <p:spPr>
          <a:xfrm>
            <a:off x="9030900" y="5880769"/>
            <a:ext cx="18291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9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104" name="object 12">
            <a:extLst>
              <a:ext uri="{FF2B5EF4-FFF2-40B4-BE49-F238E27FC236}">
                <a16:creationId xmlns:a16="http://schemas.microsoft.com/office/drawing/2014/main" id="{93347CC6-B11B-4B2E-AB48-D4B972EA28B7}"/>
              </a:ext>
            </a:extLst>
          </p:cNvPr>
          <p:cNvSpPr txBox="1"/>
          <p:nvPr/>
        </p:nvSpPr>
        <p:spPr>
          <a:xfrm>
            <a:off x="8728429" y="5880770"/>
            <a:ext cx="18291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15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105" name="object 24">
            <a:extLst>
              <a:ext uri="{FF2B5EF4-FFF2-40B4-BE49-F238E27FC236}">
                <a16:creationId xmlns:a16="http://schemas.microsoft.com/office/drawing/2014/main" id="{0BF9B99A-25BE-4FAC-A668-68B01752A011}"/>
              </a:ext>
            </a:extLst>
          </p:cNvPr>
          <p:cNvSpPr txBox="1"/>
          <p:nvPr/>
        </p:nvSpPr>
        <p:spPr>
          <a:xfrm>
            <a:off x="5978197" y="5701875"/>
            <a:ext cx="568129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 defTabSz="914358">
              <a:spcBef>
                <a:spcPts val="101"/>
              </a:spcBef>
            </a:pPr>
            <a:r>
              <a:rPr lang="en-US" sz="1000" spc="-11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Olaparib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106" name="object 24">
            <a:extLst>
              <a:ext uri="{FF2B5EF4-FFF2-40B4-BE49-F238E27FC236}">
                <a16:creationId xmlns:a16="http://schemas.microsoft.com/office/drawing/2014/main" id="{D67C541F-FEDD-49A3-9CE7-DFC7CC812A87}"/>
              </a:ext>
            </a:extLst>
          </p:cNvPr>
          <p:cNvSpPr txBox="1"/>
          <p:nvPr/>
        </p:nvSpPr>
        <p:spPr>
          <a:xfrm>
            <a:off x="5978197" y="5880770"/>
            <a:ext cx="568129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 defTabSz="914358">
              <a:spcBef>
                <a:spcPts val="101"/>
              </a:spcBef>
            </a:pPr>
            <a:r>
              <a:rPr lang="en-US" sz="1000" spc="-11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Control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3E109D10-4F21-4D6D-8810-80FB37FF234D}"/>
              </a:ext>
            </a:extLst>
          </p:cNvPr>
          <p:cNvSpPr txBox="1"/>
          <p:nvPr/>
        </p:nvSpPr>
        <p:spPr>
          <a:xfrm>
            <a:off x="748388" y="1501124"/>
            <a:ext cx="974626" cy="3638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8"/>
            <a:r>
              <a:rPr lang="en-GB" sz="1764" b="1" dirty="0">
                <a:solidFill>
                  <a:prstClr val="black"/>
                </a:solidFill>
                <a:latin typeface="Arial Narrow" panose="020B0606020202030204" pitchFamily="34" charset="0"/>
              </a:rPr>
              <a:t>Cohort A</a:t>
            </a:r>
          </a:p>
        </p:txBody>
      </p:sp>
      <p:sp>
        <p:nvSpPr>
          <p:cNvPr id="108" name="Freeform: Shape 107">
            <a:extLst>
              <a:ext uri="{FF2B5EF4-FFF2-40B4-BE49-F238E27FC236}">
                <a16:creationId xmlns:a16="http://schemas.microsoft.com/office/drawing/2014/main" id="{B45D4911-57DB-4BA3-A432-55814B967C60}"/>
              </a:ext>
            </a:extLst>
          </p:cNvPr>
          <p:cNvSpPr/>
          <p:nvPr/>
        </p:nvSpPr>
        <p:spPr>
          <a:xfrm>
            <a:off x="806264" y="3887587"/>
            <a:ext cx="3979702" cy="9107"/>
          </a:xfrm>
          <a:custGeom>
            <a:avLst/>
            <a:gdLst>
              <a:gd name="connsiteX0" fmla="*/ 5509706 w 5508445"/>
              <a:gd name="connsiteY0" fmla="*/ 0 h 0"/>
              <a:gd name="connsiteX1" fmla="*/ 0 w 550844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08445">
                <a:moveTo>
                  <a:pt x="5509706" y="0"/>
                </a:moveTo>
                <a:lnTo>
                  <a:pt x="0" y="0"/>
                </a:lnTo>
              </a:path>
            </a:pathLst>
          </a:custGeom>
          <a:ln w="12700" cap="flat">
            <a:solidFill>
              <a:srgbClr val="000000"/>
            </a:solidFill>
            <a:prstDash val="sysDot"/>
            <a:miter/>
          </a:ln>
        </p:spPr>
        <p:txBody>
          <a:bodyPr lIns="0" tIns="0" rIns="0" bIns="0" rtlCol="0" anchor="ctr"/>
          <a:lstStyle/>
          <a:p>
            <a:pPr defTabSz="914358"/>
            <a:endParaRPr lang="en-GB"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109" name="Freeform: Shape 108">
            <a:extLst>
              <a:ext uri="{FF2B5EF4-FFF2-40B4-BE49-F238E27FC236}">
                <a16:creationId xmlns:a16="http://schemas.microsoft.com/office/drawing/2014/main" id="{D184E4F3-881F-4A6C-86A2-BB8E0BA6F61E}"/>
              </a:ext>
            </a:extLst>
          </p:cNvPr>
          <p:cNvSpPr/>
          <p:nvPr/>
        </p:nvSpPr>
        <p:spPr>
          <a:xfrm>
            <a:off x="812193" y="2577738"/>
            <a:ext cx="4921033" cy="1930497"/>
          </a:xfrm>
          <a:custGeom>
            <a:avLst/>
            <a:gdLst>
              <a:gd name="connsiteX0" fmla="*/ 6811375 w 6811374"/>
              <a:gd name="connsiteY0" fmla="*/ 2672068 h 2672067"/>
              <a:gd name="connsiteX1" fmla="*/ 5708737 w 6811374"/>
              <a:gd name="connsiteY1" fmla="*/ 2672068 h 2672067"/>
              <a:gd name="connsiteX2" fmla="*/ 5708737 w 6811374"/>
              <a:gd name="connsiteY2" fmla="*/ 2515630 h 2672067"/>
              <a:gd name="connsiteX3" fmla="*/ 5470295 w 6811374"/>
              <a:gd name="connsiteY3" fmla="*/ 2515630 h 2672067"/>
              <a:gd name="connsiteX4" fmla="*/ 5470295 w 6811374"/>
              <a:gd name="connsiteY4" fmla="*/ 2424794 h 2672067"/>
              <a:gd name="connsiteX5" fmla="*/ 5220498 w 6811374"/>
              <a:gd name="connsiteY5" fmla="*/ 2424794 h 2672067"/>
              <a:gd name="connsiteX6" fmla="*/ 5220498 w 6811374"/>
              <a:gd name="connsiteY6" fmla="*/ 2366761 h 2672067"/>
              <a:gd name="connsiteX7" fmla="*/ 5162465 w 6811374"/>
              <a:gd name="connsiteY7" fmla="*/ 2366761 h 2672067"/>
              <a:gd name="connsiteX8" fmla="*/ 5162465 w 6811374"/>
              <a:gd name="connsiteY8" fmla="*/ 2304942 h 2672067"/>
              <a:gd name="connsiteX9" fmla="*/ 5070368 w 6811374"/>
              <a:gd name="connsiteY9" fmla="*/ 2304942 h 2672067"/>
              <a:gd name="connsiteX10" fmla="*/ 5070368 w 6811374"/>
              <a:gd name="connsiteY10" fmla="*/ 2264571 h 2672067"/>
              <a:gd name="connsiteX11" fmla="*/ 4964393 w 6811374"/>
              <a:gd name="connsiteY11" fmla="*/ 2264571 h 2672067"/>
              <a:gd name="connsiteX12" fmla="*/ 4964393 w 6811374"/>
              <a:gd name="connsiteY12" fmla="*/ 2211584 h 2672067"/>
              <a:gd name="connsiteX13" fmla="*/ 4900052 w 6811374"/>
              <a:gd name="connsiteY13" fmla="*/ 2211584 h 2672067"/>
              <a:gd name="connsiteX14" fmla="*/ 4900052 w 6811374"/>
              <a:gd name="connsiteY14" fmla="*/ 2164905 h 2672067"/>
              <a:gd name="connsiteX15" fmla="*/ 4857157 w 6811374"/>
              <a:gd name="connsiteY15" fmla="*/ 2164905 h 2672067"/>
              <a:gd name="connsiteX16" fmla="*/ 4857157 w 6811374"/>
              <a:gd name="connsiteY16" fmla="*/ 2122011 h 2672067"/>
              <a:gd name="connsiteX17" fmla="*/ 4783985 w 6811374"/>
              <a:gd name="connsiteY17" fmla="*/ 2122011 h 2672067"/>
              <a:gd name="connsiteX18" fmla="*/ 4783985 w 6811374"/>
              <a:gd name="connsiteY18" fmla="*/ 2080378 h 2672067"/>
              <a:gd name="connsiteX19" fmla="*/ 4623762 w 6811374"/>
              <a:gd name="connsiteY19" fmla="*/ 2080378 h 2672067"/>
              <a:gd name="connsiteX20" fmla="*/ 4623762 w 6811374"/>
              <a:gd name="connsiteY20" fmla="*/ 2042530 h 2672067"/>
              <a:gd name="connsiteX21" fmla="*/ 4452184 w 6811374"/>
              <a:gd name="connsiteY21" fmla="*/ 2042530 h 2672067"/>
              <a:gd name="connsiteX22" fmla="*/ 4452184 w 6811374"/>
              <a:gd name="connsiteY22" fmla="*/ 2007205 h 2672067"/>
              <a:gd name="connsiteX23" fmla="*/ 4270514 w 6811374"/>
              <a:gd name="connsiteY23" fmla="*/ 2007205 h 2672067"/>
              <a:gd name="connsiteX24" fmla="*/ 4270514 w 6811374"/>
              <a:gd name="connsiteY24" fmla="*/ 1968095 h 2672067"/>
              <a:gd name="connsiteX25" fmla="*/ 4251590 w 6811374"/>
              <a:gd name="connsiteY25" fmla="*/ 1968095 h 2672067"/>
              <a:gd name="connsiteX26" fmla="*/ 4251590 w 6811374"/>
              <a:gd name="connsiteY26" fmla="*/ 1937817 h 2672067"/>
              <a:gd name="connsiteX27" fmla="*/ 4227619 w 6811374"/>
              <a:gd name="connsiteY27" fmla="*/ 1937817 h 2672067"/>
              <a:gd name="connsiteX28" fmla="*/ 4227619 w 6811374"/>
              <a:gd name="connsiteY28" fmla="*/ 1903754 h 2672067"/>
              <a:gd name="connsiteX29" fmla="*/ 4216265 w 6811374"/>
              <a:gd name="connsiteY29" fmla="*/ 1903754 h 2672067"/>
              <a:gd name="connsiteX30" fmla="*/ 4216265 w 6811374"/>
              <a:gd name="connsiteY30" fmla="*/ 1878522 h 2672067"/>
              <a:gd name="connsiteX31" fmla="*/ 4140569 w 6811374"/>
              <a:gd name="connsiteY31" fmla="*/ 1878522 h 2672067"/>
              <a:gd name="connsiteX32" fmla="*/ 4140569 w 6811374"/>
              <a:gd name="connsiteY32" fmla="*/ 1845720 h 2672067"/>
              <a:gd name="connsiteX33" fmla="*/ 4106506 w 6811374"/>
              <a:gd name="connsiteY33" fmla="*/ 1845720 h 2672067"/>
              <a:gd name="connsiteX34" fmla="*/ 4106506 w 6811374"/>
              <a:gd name="connsiteY34" fmla="*/ 1810395 h 2672067"/>
              <a:gd name="connsiteX35" fmla="*/ 3898342 w 6811374"/>
              <a:gd name="connsiteY35" fmla="*/ 1810395 h 2672067"/>
              <a:gd name="connsiteX36" fmla="*/ 3898342 w 6811374"/>
              <a:gd name="connsiteY36" fmla="*/ 1787687 h 2672067"/>
              <a:gd name="connsiteX37" fmla="*/ 3779752 w 6811374"/>
              <a:gd name="connsiteY37" fmla="*/ 1787687 h 2672067"/>
              <a:gd name="connsiteX38" fmla="*/ 3779752 w 6811374"/>
              <a:gd name="connsiteY38" fmla="*/ 1753623 h 2672067"/>
              <a:gd name="connsiteX39" fmla="*/ 3751996 w 6811374"/>
              <a:gd name="connsiteY39" fmla="*/ 1753623 h 2672067"/>
              <a:gd name="connsiteX40" fmla="*/ 3751996 w 6811374"/>
              <a:gd name="connsiteY40" fmla="*/ 1724607 h 2672067"/>
              <a:gd name="connsiteX41" fmla="*/ 3702794 w 6811374"/>
              <a:gd name="connsiteY41" fmla="*/ 1724607 h 2672067"/>
              <a:gd name="connsiteX42" fmla="*/ 3702794 w 6811374"/>
              <a:gd name="connsiteY42" fmla="*/ 1695590 h 2672067"/>
              <a:gd name="connsiteX43" fmla="*/ 3680085 w 6811374"/>
              <a:gd name="connsiteY43" fmla="*/ 1695590 h 2672067"/>
              <a:gd name="connsiteX44" fmla="*/ 3680085 w 6811374"/>
              <a:gd name="connsiteY44" fmla="*/ 1642603 h 2672067"/>
              <a:gd name="connsiteX45" fmla="*/ 3598081 w 6811374"/>
              <a:gd name="connsiteY45" fmla="*/ 1642603 h 2672067"/>
              <a:gd name="connsiteX46" fmla="*/ 3598081 w 6811374"/>
              <a:gd name="connsiteY46" fmla="*/ 1616109 h 2672067"/>
              <a:gd name="connsiteX47" fmla="*/ 3590512 w 6811374"/>
              <a:gd name="connsiteY47" fmla="*/ 1616109 h 2672067"/>
              <a:gd name="connsiteX48" fmla="*/ 3590512 w 6811374"/>
              <a:gd name="connsiteY48" fmla="*/ 1585831 h 2672067"/>
              <a:gd name="connsiteX49" fmla="*/ 3577896 w 6811374"/>
              <a:gd name="connsiteY49" fmla="*/ 1585831 h 2672067"/>
              <a:gd name="connsiteX50" fmla="*/ 3577896 w 6811374"/>
              <a:gd name="connsiteY50" fmla="*/ 1564383 h 2672067"/>
              <a:gd name="connsiteX51" fmla="*/ 3570326 w 6811374"/>
              <a:gd name="connsiteY51" fmla="*/ 1564383 h 2672067"/>
              <a:gd name="connsiteX52" fmla="*/ 3570326 w 6811374"/>
              <a:gd name="connsiteY52" fmla="*/ 1535367 h 2672067"/>
              <a:gd name="connsiteX53" fmla="*/ 3564018 w 6811374"/>
              <a:gd name="connsiteY53" fmla="*/ 1535367 h 2672067"/>
              <a:gd name="connsiteX54" fmla="*/ 3564018 w 6811374"/>
              <a:gd name="connsiteY54" fmla="*/ 1512658 h 2672067"/>
              <a:gd name="connsiteX55" fmla="*/ 3546356 w 6811374"/>
              <a:gd name="connsiteY55" fmla="*/ 1512658 h 2672067"/>
              <a:gd name="connsiteX56" fmla="*/ 3546356 w 6811374"/>
              <a:gd name="connsiteY56" fmla="*/ 1478595 h 2672067"/>
              <a:gd name="connsiteX57" fmla="*/ 3538786 w 6811374"/>
              <a:gd name="connsiteY57" fmla="*/ 1478595 h 2672067"/>
              <a:gd name="connsiteX58" fmla="*/ 3538786 w 6811374"/>
              <a:gd name="connsiteY58" fmla="*/ 1459671 h 2672067"/>
              <a:gd name="connsiteX59" fmla="*/ 3513554 w 6811374"/>
              <a:gd name="connsiteY59" fmla="*/ 1459671 h 2672067"/>
              <a:gd name="connsiteX60" fmla="*/ 3513554 w 6811374"/>
              <a:gd name="connsiteY60" fmla="*/ 1431916 h 2672067"/>
              <a:gd name="connsiteX61" fmla="*/ 3413888 w 6811374"/>
              <a:gd name="connsiteY61" fmla="*/ 1431916 h 2672067"/>
              <a:gd name="connsiteX62" fmla="*/ 3413888 w 6811374"/>
              <a:gd name="connsiteY62" fmla="*/ 1375144 h 2672067"/>
              <a:gd name="connsiteX63" fmla="*/ 3306652 w 6811374"/>
              <a:gd name="connsiteY63" fmla="*/ 1375144 h 2672067"/>
              <a:gd name="connsiteX64" fmla="*/ 3306652 w 6811374"/>
              <a:gd name="connsiteY64" fmla="*/ 1351173 h 2672067"/>
              <a:gd name="connsiteX65" fmla="*/ 3290251 w 6811374"/>
              <a:gd name="connsiteY65" fmla="*/ 1351173 h 2672067"/>
              <a:gd name="connsiteX66" fmla="*/ 3290251 w 6811374"/>
              <a:gd name="connsiteY66" fmla="*/ 1327203 h 2672067"/>
              <a:gd name="connsiteX67" fmla="*/ 3281420 w 6811374"/>
              <a:gd name="connsiteY67" fmla="*/ 1327203 h 2672067"/>
              <a:gd name="connsiteX68" fmla="*/ 3281420 w 6811374"/>
              <a:gd name="connsiteY68" fmla="*/ 1304494 h 2672067"/>
              <a:gd name="connsiteX69" fmla="*/ 3167876 w 6811374"/>
              <a:gd name="connsiteY69" fmla="*/ 1304494 h 2672067"/>
              <a:gd name="connsiteX70" fmla="*/ 3167876 w 6811374"/>
              <a:gd name="connsiteY70" fmla="*/ 1278000 h 2672067"/>
              <a:gd name="connsiteX71" fmla="*/ 3157783 w 6811374"/>
              <a:gd name="connsiteY71" fmla="*/ 1278000 h 2672067"/>
              <a:gd name="connsiteX72" fmla="*/ 3157783 w 6811374"/>
              <a:gd name="connsiteY72" fmla="*/ 1256553 h 2672067"/>
              <a:gd name="connsiteX73" fmla="*/ 3085872 w 6811374"/>
              <a:gd name="connsiteY73" fmla="*/ 1256553 h 2672067"/>
              <a:gd name="connsiteX74" fmla="*/ 3085872 w 6811374"/>
              <a:gd name="connsiteY74" fmla="*/ 1226275 h 2672067"/>
              <a:gd name="connsiteX75" fmla="*/ 3051809 w 6811374"/>
              <a:gd name="connsiteY75" fmla="*/ 1226275 h 2672067"/>
              <a:gd name="connsiteX76" fmla="*/ 3051809 w 6811374"/>
              <a:gd name="connsiteY76" fmla="*/ 1201043 h 2672067"/>
              <a:gd name="connsiteX77" fmla="*/ 3000083 w 6811374"/>
              <a:gd name="connsiteY77" fmla="*/ 1201043 h 2672067"/>
              <a:gd name="connsiteX78" fmla="*/ 3000083 w 6811374"/>
              <a:gd name="connsiteY78" fmla="*/ 1174549 h 2672067"/>
              <a:gd name="connsiteX79" fmla="*/ 2947096 w 6811374"/>
              <a:gd name="connsiteY79" fmla="*/ 1174549 h 2672067"/>
              <a:gd name="connsiteX80" fmla="*/ 2947096 w 6811374"/>
              <a:gd name="connsiteY80" fmla="*/ 1156887 h 2672067"/>
              <a:gd name="connsiteX81" fmla="*/ 2939526 w 6811374"/>
              <a:gd name="connsiteY81" fmla="*/ 1156887 h 2672067"/>
              <a:gd name="connsiteX82" fmla="*/ 2939526 w 6811374"/>
              <a:gd name="connsiteY82" fmla="*/ 1100115 h 2672067"/>
              <a:gd name="connsiteX83" fmla="*/ 2742717 w 6811374"/>
              <a:gd name="connsiteY83" fmla="*/ 1100115 h 2672067"/>
              <a:gd name="connsiteX84" fmla="*/ 2742717 w 6811374"/>
              <a:gd name="connsiteY84" fmla="*/ 1084976 h 2672067"/>
              <a:gd name="connsiteX85" fmla="*/ 2646835 w 6811374"/>
              <a:gd name="connsiteY85" fmla="*/ 1084976 h 2672067"/>
              <a:gd name="connsiteX86" fmla="*/ 2646835 w 6811374"/>
              <a:gd name="connsiteY86" fmla="*/ 1055959 h 2672067"/>
              <a:gd name="connsiteX87" fmla="*/ 2573663 w 6811374"/>
              <a:gd name="connsiteY87" fmla="*/ 1055959 h 2672067"/>
              <a:gd name="connsiteX88" fmla="*/ 2573663 w 6811374"/>
              <a:gd name="connsiteY88" fmla="*/ 1024419 h 2672067"/>
              <a:gd name="connsiteX89" fmla="*/ 2526983 w 6811374"/>
              <a:gd name="connsiteY89" fmla="*/ 1024419 h 2672067"/>
              <a:gd name="connsiteX90" fmla="*/ 2526983 w 6811374"/>
              <a:gd name="connsiteY90" fmla="*/ 1008018 h 2672067"/>
              <a:gd name="connsiteX91" fmla="*/ 2487874 w 6811374"/>
              <a:gd name="connsiteY91" fmla="*/ 1008018 h 2672067"/>
              <a:gd name="connsiteX92" fmla="*/ 2487874 w 6811374"/>
              <a:gd name="connsiteY92" fmla="*/ 980263 h 2672067"/>
              <a:gd name="connsiteX93" fmla="*/ 2434887 w 6811374"/>
              <a:gd name="connsiteY93" fmla="*/ 980263 h 2672067"/>
              <a:gd name="connsiteX94" fmla="*/ 2434887 w 6811374"/>
              <a:gd name="connsiteY94" fmla="*/ 957554 h 2672067"/>
              <a:gd name="connsiteX95" fmla="*/ 2383161 w 6811374"/>
              <a:gd name="connsiteY95" fmla="*/ 957554 h 2672067"/>
              <a:gd name="connsiteX96" fmla="*/ 2383161 w 6811374"/>
              <a:gd name="connsiteY96" fmla="*/ 912137 h 2672067"/>
              <a:gd name="connsiteX97" fmla="*/ 2321343 w 6811374"/>
              <a:gd name="connsiteY97" fmla="*/ 912137 h 2672067"/>
              <a:gd name="connsiteX98" fmla="*/ 2321343 w 6811374"/>
              <a:gd name="connsiteY98" fmla="*/ 885643 h 2672067"/>
              <a:gd name="connsiteX99" fmla="*/ 2287280 w 6811374"/>
              <a:gd name="connsiteY99" fmla="*/ 885643 h 2672067"/>
              <a:gd name="connsiteX100" fmla="*/ 2287280 w 6811374"/>
              <a:gd name="connsiteY100" fmla="*/ 861673 h 2672067"/>
              <a:gd name="connsiteX101" fmla="*/ 2257001 w 6811374"/>
              <a:gd name="connsiteY101" fmla="*/ 861673 h 2672067"/>
              <a:gd name="connsiteX102" fmla="*/ 2257001 w 6811374"/>
              <a:gd name="connsiteY102" fmla="*/ 841487 h 2672067"/>
              <a:gd name="connsiteX103" fmla="*/ 2250693 w 6811374"/>
              <a:gd name="connsiteY103" fmla="*/ 841487 h 2672067"/>
              <a:gd name="connsiteX104" fmla="*/ 2250693 w 6811374"/>
              <a:gd name="connsiteY104" fmla="*/ 813732 h 2672067"/>
              <a:gd name="connsiteX105" fmla="*/ 2241862 w 6811374"/>
              <a:gd name="connsiteY105" fmla="*/ 813732 h 2672067"/>
              <a:gd name="connsiteX106" fmla="*/ 2241862 w 6811374"/>
              <a:gd name="connsiteY106" fmla="*/ 792285 h 2672067"/>
              <a:gd name="connsiteX107" fmla="*/ 2230508 w 6811374"/>
              <a:gd name="connsiteY107" fmla="*/ 792285 h 2672067"/>
              <a:gd name="connsiteX108" fmla="*/ 2230508 w 6811374"/>
              <a:gd name="connsiteY108" fmla="*/ 760745 h 2672067"/>
              <a:gd name="connsiteX109" fmla="*/ 2220415 w 6811374"/>
              <a:gd name="connsiteY109" fmla="*/ 760745 h 2672067"/>
              <a:gd name="connsiteX110" fmla="*/ 2220415 w 6811374"/>
              <a:gd name="connsiteY110" fmla="*/ 739297 h 2672067"/>
              <a:gd name="connsiteX111" fmla="*/ 2081639 w 6811374"/>
              <a:gd name="connsiteY111" fmla="*/ 739297 h 2672067"/>
              <a:gd name="connsiteX112" fmla="*/ 2081639 w 6811374"/>
              <a:gd name="connsiteY112" fmla="*/ 720373 h 2672067"/>
              <a:gd name="connsiteX113" fmla="*/ 2061453 w 6811374"/>
              <a:gd name="connsiteY113" fmla="*/ 720373 h 2672067"/>
              <a:gd name="connsiteX114" fmla="*/ 2061453 w 6811374"/>
              <a:gd name="connsiteY114" fmla="*/ 697665 h 2672067"/>
              <a:gd name="connsiteX115" fmla="*/ 1995850 w 6811374"/>
              <a:gd name="connsiteY115" fmla="*/ 697665 h 2672067"/>
              <a:gd name="connsiteX116" fmla="*/ 1995850 w 6811374"/>
              <a:gd name="connsiteY116" fmla="*/ 673694 h 2672067"/>
              <a:gd name="connsiteX117" fmla="*/ 1970618 w 6811374"/>
              <a:gd name="connsiteY117" fmla="*/ 673694 h 2672067"/>
              <a:gd name="connsiteX118" fmla="*/ 1970618 w 6811374"/>
              <a:gd name="connsiteY118" fmla="*/ 650985 h 2672067"/>
              <a:gd name="connsiteX119" fmla="*/ 1950433 w 6811374"/>
              <a:gd name="connsiteY119" fmla="*/ 650985 h 2672067"/>
              <a:gd name="connsiteX120" fmla="*/ 1950433 w 6811374"/>
              <a:gd name="connsiteY120" fmla="*/ 595475 h 2672067"/>
              <a:gd name="connsiteX121" fmla="*/ 1932770 w 6811374"/>
              <a:gd name="connsiteY121" fmla="*/ 595475 h 2672067"/>
              <a:gd name="connsiteX122" fmla="*/ 1932770 w 6811374"/>
              <a:gd name="connsiteY122" fmla="*/ 551319 h 2672067"/>
              <a:gd name="connsiteX123" fmla="*/ 1893661 w 6811374"/>
              <a:gd name="connsiteY123" fmla="*/ 551319 h 2672067"/>
              <a:gd name="connsiteX124" fmla="*/ 1893661 w 6811374"/>
              <a:gd name="connsiteY124" fmla="*/ 523564 h 2672067"/>
              <a:gd name="connsiteX125" fmla="*/ 1877260 w 6811374"/>
              <a:gd name="connsiteY125" fmla="*/ 523564 h 2672067"/>
              <a:gd name="connsiteX126" fmla="*/ 1877260 w 6811374"/>
              <a:gd name="connsiteY126" fmla="*/ 478146 h 2672067"/>
              <a:gd name="connsiteX127" fmla="*/ 1828057 w 6811374"/>
              <a:gd name="connsiteY127" fmla="*/ 478146 h 2672067"/>
              <a:gd name="connsiteX128" fmla="*/ 1828057 w 6811374"/>
              <a:gd name="connsiteY128" fmla="*/ 461745 h 2672067"/>
              <a:gd name="connsiteX129" fmla="*/ 1809133 w 6811374"/>
              <a:gd name="connsiteY129" fmla="*/ 461745 h 2672067"/>
              <a:gd name="connsiteX130" fmla="*/ 1809133 w 6811374"/>
              <a:gd name="connsiteY130" fmla="*/ 432729 h 2672067"/>
              <a:gd name="connsiteX131" fmla="*/ 1686758 w 6811374"/>
              <a:gd name="connsiteY131" fmla="*/ 432729 h 2672067"/>
              <a:gd name="connsiteX132" fmla="*/ 1686758 w 6811374"/>
              <a:gd name="connsiteY132" fmla="*/ 411281 h 2672067"/>
              <a:gd name="connsiteX133" fmla="*/ 1531582 w 6811374"/>
              <a:gd name="connsiteY133" fmla="*/ 411281 h 2672067"/>
              <a:gd name="connsiteX134" fmla="*/ 1531582 w 6811374"/>
              <a:gd name="connsiteY134" fmla="*/ 383526 h 2672067"/>
              <a:gd name="connsiteX135" fmla="*/ 1343603 w 6811374"/>
              <a:gd name="connsiteY135" fmla="*/ 383526 h 2672067"/>
              <a:gd name="connsiteX136" fmla="*/ 1343603 w 6811374"/>
              <a:gd name="connsiteY136" fmla="*/ 364602 h 2672067"/>
              <a:gd name="connsiteX137" fmla="*/ 1271692 w 6811374"/>
              <a:gd name="connsiteY137" fmla="*/ 364602 h 2672067"/>
              <a:gd name="connsiteX138" fmla="*/ 1271692 w 6811374"/>
              <a:gd name="connsiteY138" fmla="*/ 336847 h 2672067"/>
              <a:gd name="connsiteX139" fmla="*/ 1260338 w 6811374"/>
              <a:gd name="connsiteY139" fmla="*/ 336847 h 2672067"/>
              <a:gd name="connsiteX140" fmla="*/ 1260338 w 6811374"/>
              <a:gd name="connsiteY140" fmla="*/ 315400 h 2672067"/>
              <a:gd name="connsiteX141" fmla="*/ 1213659 w 6811374"/>
              <a:gd name="connsiteY141" fmla="*/ 315400 h 2672067"/>
              <a:gd name="connsiteX142" fmla="*/ 1213659 w 6811374"/>
              <a:gd name="connsiteY142" fmla="*/ 291430 h 2672067"/>
              <a:gd name="connsiteX143" fmla="*/ 1189688 w 6811374"/>
              <a:gd name="connsiteY143" fmla="*/ 291430 h 2672067"/>
              <a:gd name="connsiteX144" fmla="*/ 1189688 w 6811374"/>
              <a:gd name="connsiteY144" fmla="*/ 275029 h 2672067"/>
              <a:gd name="connsiteX145" fmla="*/ 1179595 w 6811374"/>
              <a:gd name="connsiteY145" fmla="*/ 275029 h 2672067"/>
              <a:gd name="connsiteX146" fmla="*/ 1179595 w 6811374"/>
              <a:gd name="connsiteY146" fmla="*/ 249797 h 2672067"/>
              <a:gd name="connsiteX147" fmla="*/ 1093807 w 6811374"/>
              <a:gd name="connsiteY147" fmla="*/ 249797 h 2672067"/>
              <a:gd name="connsiteX148" fmla="*/ 1093807 w 6811374"/>
              <a:gd name="connsiteY148" fmla="*/ 227088 h 2672067"/>
              <a:gd name="connsiteX149" fmla="*/ 846533 w 6811374"/>
              <a:gd name="connsiteY149" fmla="*/ 227088 h 2672067"/>
              <a:gd name="connsiteX150" fmla="*/ 846533 w 6811374"/>
              <a:gd name="connsiteY150" fmla="*/ 204379 h 2672067"/>
              <a:gd name="connsiteX151" fmla="*/ 836440 w 6811374"/>
              <a:gd name="connsiteY151" fmla="*/ 204379 h 2672067"/>
              <a:gd name="connsiteX152" fmla="*/ 836440 w 6811374"/>
              <a:gd name="connsiteY152" fmla="*/ 171578 h 2672067"/>
              <a:gd name="connsiteX153" fmla="*/ 537441 w 6811374"/>
              <a:gd name="connsiteY153" fmla="*/ 171578 h 2672067"/>
              <a:gd name="connsiteX154" fmla="*/ 537441 w 6811374"/>
              <a:gd name="connsiteY154" fmla="*/ 153915 h 2672067"/>
              <a:gd name="connsiteX155" fmla="*/ 465530 w 6811374"/>
              <a:gd name="connsiteY155" fmla="*/ 153915 h 2672067"/>
              <a:gd name="connsiteX156" fmla="*/ 465530 w 6811374"/>
              <a:gd name="connsiteY156" fmla="*/ 137514 h 2672067"/>
              <a:gd name="connsiteX157" fmla="*/ 317923 w 6811374"/>
              <a:gd name="connsiteY157" fmla="*/ 137514 h 2672067"/>
              <a:gd name="connsiteX158" fmla="*/ 317923 w 6811374"/>
              <a:gd name="connsiteY158" fmla="*/ 112282 h 2672067"/>
              <a:gd name="connsiteX159" fmla="*/ 281337 w 6811374"/>
              <a:gd name="connsiteY159" fmla="*/ 112282 h 2672067"/>
              <a:gd name="connsiteX160" fmla="*/ 281337 w 6811374"/>
              <a:gd name="connsiteY160" fmla="*/ 89574 h 2672067"/>
              <a:gd name="connsiteX161" fmla="*/ 127422 w 6811374"/>
              <a:gd name="connsiteY161" fmla="*/ 89574 h 2672067"/>
              <a:gd name="connsiteX162" fmla="*/ 127422 w 6811374"/>
              <a:gd name="connsiteY162" fmla="*/ 65603 h 2672067"/>
              <a:gd name="connsiteX163" fmla="*/ 95882 w 6811374"/>
              <a:gd name="connsiteY163" fmla="*/ 65603 h 2672067"/>
              <a:gd name="connsiteX164" fmla="*/ 95882 w 6811374"/>
              <a:gd name="connsiteY164" fmla="*/ 51726 h 2672067"/>
              <a:gd name="connsiteX165" fmla="*/ 83266 w 6811374"/>
              <a:gd name="connsiteY165" fmla="*/ 51726 h 2672067"/>
              <a:gd name="connsiteX166" fmla="*/ 83266 w 6811374"/>
              <a:gd name="connsiteY166" fmla="*/ 17662 h 2672067"/>
              <a:gd name="connsiteX167" fmla="*/ 55510 w 6811374"/>
              <a:gd name="connsiteY167" fmla="*/ 17662 h 2672067"/>
              <a:gd name="connsiteX168" fmla="*/ 55510 w 6811374"/>
              <a:gd name="connsiteY168" fmla="*/ 0 h 2672067"/>
              <a:gd name="connsiteX169" fmla="*/ 0 w 6811374"/>
              <a:gd name="connsiteY169" fmla="*/ 0 h 26720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</a:cxnLst>
            <a:rect l="l" t="t" r="r" b="b"/>
            <a:pathLst>
              <a:path w="6811374" h="2672067">
                <a:moveTo>
                  <a:pt x="6811375" y="2672068"/>
                </a:moveTo>
                <a:lnTo>
                  <a:pt x="5708737" y="2672068"/>
                </a:lnTo>
                <a:lnTo>
                  <a:pt x="5708737" y="2515630"/>
                </a:lnTo>
                <a:lnTo>
                  <a:pt x="5470295" y="2515630"/>
                </a:lnTo>
                <a:lnTo>
                  <a:pt x="5470295" y="2424794"/>
                </a:lnTo>
                <a:lnTo>
                  <a:pt x="5220498" y="2424794"/>
                </a:lnTo>
                <a:lnTo>
                  <a:pt x="5220498" y="2366761"/>
                </a:lnTo>
                <a:lnTo>
                  <a:pt x="5162465" y="2366761"/>
                </a:lnTo>
                <a:lnTo>
                  <a:pt x="5162465" y="2304942"/>
                </a:lnTo>
                <a:lnTo>
                  <a:pt x="5070368" y="2304942"/>
                </a:lnTo>
                <a:lnTo>
                  <a:pt x="5070368" y="2264571"/>
                </a:lnTo>
                <a:lnTo>
                  <a:pt x="4964393" y="2264571"/>
                </a:lnTo>
                <a:lnTo>
                  <a:pt x="4964393" y="2211584"/>
                </a:lnTo>
                <a:lnTo>
                  <a:pt x="4900052" y="2211584"/>
                </a:lnTo>
                <a:lnTo>
                  <a:pt x="4900052" y="2164905"/>
                </a:lnTo>
                <a:lnTo>
                  <a:pt x="4857157" y="2164905"/>
                </a:lnTo>
                <a:lnTo>
                  <a:pt x="4857157" y="2122011"/>
                </a:lnTo>
                <a:lnTo>
                  <a:pt x="4783985" y="2122011"/>
                </a:lnTo>
                <a:lnTo>
                  <a:pt x="4783985" y="2080378"/>
                </a:lnTo>
                <a:lnTo>
                  <a:pt x="4623762" y="2080378"/>
                </a:lnTo>
                <a:lnTo>
                  <a:pt x="4623762" y="2042530"/>
                </a:lnTo>
                <a:lnTo>
                  <a:pt x="4452184" y="2042530"/>
                </a:lnTo>
                <a:lnTo>
                  <a:pt x="4452184" y="2007205"/>
                </a:lnTo>
                <a:lnTo>
                  <a:pt x="4270514" y="2007205"/>
                </a:lnTo>
                <a:lnTo>
                  <a:pt x="4270514" y="1968095"/>
                </a:lnTo>
                <a:lnTo>
                  <a:pt x="4251590" y="1968095"/>
                </a:lnTo>
                <a:lnTo>
                  <a:pt x="4251590" y="1937817"/>
                </a:lnTo>
                <a:lnTo>
                  <a:pt x="4227619" y="1937817"/>
                </a:lnTo>
                <a:lnTo>
                  <a:pt x="4227619" y="1903754"/>
                </a:lnTo>
                <a:lnTo>
                  <a:pt x="4216265" y="1903754"/>
                </a:lnTo>
                <a:lnTo>
                  <a:pt x="4216265" y="1878522"/>
                </a:lnTo>
                <a:lnTo>
                  <a:pt x="4140569" y="1878522"/>
                </a:lnTo>
                <a:lnTo>
                  <a:pt x="4140569" y="1845720"/>
                </a:lnTo>
                <a:lnTo>
                  <a:pt x="4106506" y="1845720"/>
                </a:lnTo>
                <a:lnTo>
                  <a:pt x="4106506" y="1810395"/>
                </a:lnTo>
                <a:lnTo>
                  <a:pt x="3898342" y="1810395"/>
                </a:lnTo>
                <a:lnTo>
                  <a:pt x="3898342" y="1787687"/>
                </a:lnTo>
                <a:lnTo>
                  <a:pt x="3779752" y="1787687"/>
                </a:lnTo>
                <a:lnTo>
                  <a:pt x="3779752" y="1753623"/>
                </a:lnTo>
                <a:lnTo>
                  <a:pt x="3751996" y="1753623"/>
                </a:lnTo>
                <a:lnTo>
                  <a:pt x="3751996" y="1724607"/>
                </a:lnTo>
                <a:lnTo>
                  <a:pt x="3702794" y="1724607"/>
                </a:lnTo>
                <a:lnTo>
                  <a:pt x="3702794" y="1695590"/>
                </a:lnTo>
                <a:lnTo>
                  <a:pt x="3680085" y="1695590"/>
                </a:lnTo>
                <a:lnTo>
                  <a:pt x="3680085" y="1642603"/>
                </a:lnTo>
                <a:lnTo>
                  <a:pt x="3598081" y="1642603"/>
                </a:lnTo>
                <a:lnTo>
                  <a:pt x="3598081" y="1616109"/>
                </a:lnTo>
                <a:lnTo>
                  <a:pt x="3590512" y="1616109"/>
                </a:lnTo>
                <a:lnTo>
                  <a:pt x="3590512" y="1585831"/>
                </a:lnTo>
                <a:lnTo>
                  <a:pt x="3577896" y="1585831"/>
                </a:lnTo>
                <a:lnTo>
                  <a:pt x="3577896" y="1564383"/>
                </a:lnTo>
                <a:lnTo>
                  <a:pt x="3570326" y="1564383"/>
                </a:lnTo>
                <a:lnTo>
                  <a:pt x="3570326" y="1535367"/>
                </a:lnTo>
                <a:lnTo>
                  <a:pt x="3564018" y="1535367"/>
                </a:lnTo>
                <a:lnTo>
                  <a:pt x="3564018" y="1512658"/>
                </a:lnTo>
                <a:lnTo>
                  <a:pt x="3546356" y="1512658"/>
                </a:lnTo>
                <a:lnTo>
                  <a:pt x="3546356" y="1478595"/>
                </a:lnTo>
                <a:lnTo>
                  <a:pt x="3538786" y="1478595"/>
                </a:lnTo>
                <a:lnTo>
                  <a:pt x="3538786" y="1459671"/>
                </a:lnTo>
                <a:lnTo>
                  <a:pt x="3513554" y="1459671"/>
                </a:lnTo>
                <a:lnTo>
                  <a:pt x="3513554" y="1431916"/>
                </a:lnTo>
                <a:lnTo>
                  <a:pt x="3413888" y="1431916"/>
                </a:lnTo>
                <a:lnTo>
                  <a:pt x="3413888" y="1375144"/>
                </a:lnTo>
                <a:lnTo>
                  <a:pt x="3306652" y="1375144"/>
                </a:lnTo>
                <a:lnTo>
                  <a:pt x="3306652" y="1351173"/>
                </a:lnTo>
                <a:lnTo>
                  <a:pt x="3290251" y="1351173"/>
                </a:lnTo>
                <a:lnTo>
                  <a:pt x="3290251" y="1327203"/>
                </a:lnTo>
                <a:lnTo>
                  <a:pt x="3281420" y="1327203"/>
                </a:lnTo>
                <a:lnTo>
                  <a:pt x="3281420" y="1304494"/>
                </a:lnTo>
                <a:lnTo>
                  <a:pt x="3167876" y="1304494"/>
                </a:lnTo>
                <a:lnTo>
                  <a:pt x="3167876" y="1278000"/>
                </a:lnTo>
                <a:lnTo>
                  <a:pt x="3157783" y="1278000"/>
                </a:lnTo>
                <a:lnTo>
                  <a:pt x="3157783" y="1256553"/>
                </a:lnTo>
                <a:lnTo>
                  <a:pt x="3085872" y="1256553"/>
                </a:lnTo>
                <a:lnTo>
                  <a:pt x="3085872" y="1226275"/>
                </a:lnTo>
                <a:lnTo>
                  <a:pt x="3051809" y="1226275"/>
                </a:lnTo>
                <a:lnTo>
                  <a:pt x="3051809" y="1201043"/>
                </a:lnTo>
                <a:lnTo>
                  <a:pt x="3000083" y="1201043"/>
                </a:lnTo>
                <a:lnTo>
                  <a:pt x="3000083" y="1174549"/>
                </a:lnTo>
                <a:lnTo>
                  <a:pt x="2947096" y="1174549"/>
                </a:lnTo>
                <a:lnTo>
                  <a:pt x="2947096" y="1156887"/>
                </a:lnTo>
                <a:lnTo>
                  <a:pt x="2939526" y="1156887"/>
                </a:lnTo>
                <a:lnTo>
                  <a:pt x="2939526" y="1100115"/>
                </a:lnTo>
                <a:lnTo>
                  <a:pt x="2742717" y="1100115"/>
                </a:lnTo>
                <a:lnTo>
                  <a:pt x="2742717" y="1084976"/>
                </a:lnTo>
                <a:lnTo>
                  <a:pt x="2646835" y="1084976"/>
                </a:lnTo>
                <a:lnTo>
                  <a:pt x="2646835" y="1055959"/>
                </a:lnTo>
                <a:lnTo>
                  <a:pt x="2573663" y="1055959"/>
                </a:lnTo>
                <a:lnTo>
                  <a:pt x="2573663" y="1024419"/>
                </a:lnTo>
                <a:lnTo>
                  <a:pt x="2526983" y="1024419"/>
                </a:lnTo>
                <a:lnTo>
                  <a:pt x="2526983" y="1008018"/>
                </a:lnTo>
                <a:lnTo>
                  <a:pt x="2487874" y="1008018"/>
                </a:lnTo>
                <a:lnTo>
                  <a:pt x="2487874" y="980263"/>
                </a:lnTo>
                <a:lnTo>
                  <a:pt x="2434887" y="980263"/>
                </a:lnTo>
                <a:lnTo>
                  <a:pt x="2434887" y="957554"/>
                </a:lnTo>
                <a:lnTo>
                  <a:pt x="2383161" y="957554"/>
                </a:lnTo>
                <a:lnTo>
                  <a:pt x="2383161" y="912137"/>
                </a:lnTo>
                <a:lnTo>
                  <a:pt x="2321343" y="912137"/>
                </a:lnTo>
                <a:lnTo>
                  <a:pt x="2321343" y="885643"/>
                </a:lnTo>
                <a:lnTo>
                  <a:pt x="2287280" y="885643"/>
                </a:lnTo>
                <a:lnTo>
                  <a:pt x="2287280" y="861673"/>
                </a:lnTo>
                <a:lnTo>
                  <a:pt x="2257001" y="861673"/>
                </a:lnTo>
                <a:lnTo>
                  <a:pt x="2257001" y="841487"/>
                </a:lnTo>
                <a:lnTo>
                  <a:pt x="2250693" y="841487"/>
                </a:lnTo>
                <a:lnTo>
                  <a:pt x="2250693" y="813732"/>
                </a:lnTo>
                <a:lnTo>
                  <a:pt x="2241862" y="813732"/>
                </a:lnTo>
                <a:lnTo>
                  <a:pt x="2241862" y="792285"/>
                </a:lnTo>
                <a:lnTo>
                  <a:pt x="2230508" y="792285"/>
                </a:lnTo>
                <a:lnTo>
                  <a:pt x="2230508" y="760745"/>
                </a:lnTo>
                <a:lnTo>
                  <a:pt x="2220415" y="760745"/>
                </a:lnTo>
                <a:lnTo>
                  <a:pt x="2220415" y="739297"/>
                </a:lnTo>
                <a:lnTo>
                  <a:pt x="2081639" y="739297"/>
                </a:lnTo>
                <a:lnTo>
                  <a:pt x="2081639" y="720373"/>
                </a:lnTo>
                <a:lnTo>
                  <a:pt x="2061453" y="720373"/>
                </a:lnTo>
                <a:lnTo>
                  <a:pt x="2061453" y="697665"/>
                </a:lnTo>
                <a:lnTo>
                  <a:pt x="1995850" y="697665"/>
                </a:lnTo>
                <a:lnTo>
                  <a:pt x="1995850" y="673694"/>
                </a:lnTo>
                <a:lnTo>
                  <a:pt x="1970618" y="673694"/>
                </a:lnTo>
                <a:lnTo>
                  <a:pt x="1970618" y="650985"/>
                </a:lnTo>
                <a:lnTo>
                  <a:pt x="1950433" y="650985"/>
                </a:lnTo>
                <a:lnTo>
                  <a:pt x="1950433" y="595475"/>
                </a:lnTo>
                <a:lnTo>
                  <a:pt x="1932770" y="595475"/>
                </a:lnTo>
                <a:lnTo>
                  <a:pt x="1932770" y="551319"/>
                </a:lnTo>
                <a:lnTo>
                  <a:pt x="1893661" y="551319"/>
                </a:lnTo>
                <a:lnTo>
                  <a:pt x="1893661" y="523564"/>
                </a:lnTo>
                <a:lnTo>
                  <a:pt x="1877260" y="523564"/>
                </a:lnTo>
                <a:lnTo>
                  <a:pt x="1877260" y="478146"/>
                </a:lnTo>
                <a:lnTo>
                  <a:pt x="1828057" y="478146"/>
                </a:lnTo>
                <a:lnTo>
                  <a:pt x="1828057" y="461745"/>
                </a:lnTo>
                <a:lnTo>
                  <a:pt x="1809133" y="461745"/>
                </a:lnTo>
                <a:lnTo>
                  <a:pt x="1809133" y="432729"/>
                </a:lnTo>
                <a:lnTo>
                  <a:pt x="1686758" y="432729"/>
                </a:lnTo>
                <a:lnTo>
                  <a:pt x="1686758" y="411281"/>
                </a:lnTo>
                <a:lnTo>
                  <a:pt x="1531582" y="411281"/>
                </a:lnTo>
                <a:lnTo>
                  <a:pt x="1531582" y="383526"/>
                </a:lnTo>
                <a:lnTo>
                  <a:pt x="1343603" y="383526"/>
                </a:lnTo>
                <a:lnTo>
                  <a:pt x="1343603" y="364602"/>
                </a:lnTo>
                <a:lnTo>
                  <a:pt x="1271692" y="364602"/>
                </a:lnTo>
                <a:lnTo>
                  <a:pt x="1271692" y="336847"/>
                </a:lnTo>
                <a:lnTo>
                  <a:pt x="1260338" y="336847"/>
                </a:lnTo>
                <a:lnTo>
                  <a:pt x="1260338" y="315400"/>
                </a:lnTo>
                <a:lnTo>
                  <a:pt x="1213659" y="315400"/>
                </a:lnTo>
                <a:lnTo>
                  <a:pt x="1213659" y="291430"/>
                </a:lnTo>
                <a:lnTo>
                  <a:pt x="1189688" y="291430"/>
                </a:lnTo>
                <a:lnTo>
                  <a:pt x="1189688" y="275029"/>
                </a:lnTo>
                <a:lnTo>
                  <a:pt x="1179595" y="275029"/>
                </a:lnTo>
                <a:lnTo>
                  <a:pt x="1179595" y="249797"/>
                </a:lnTo>
                <a:lnTo>
                  <a:pt x="1093807" y="249797"/>
                </a:lnTo>
                <a:lnTo>
                  <a:pt x="1093807" y="227088"/>
                </a:lnTo>
                <a:lnTo>
                  <a:pt x="846533" y="227088"/>
                </a:lnTo>
                <a:lnTo>
                  <a:pt x="846533" y="204379"/>
                </a:lnTo>
                <a:lnTo>
                  <a:pt x="836440" y="204379"/>
                </a:lnTo>
                <a:lnTo>
                  <a:pt x="836440" y="171578"/>
                </a:lnTo>
                <a:lnTo>
                  <a:pt x="537441" y="171578"/>
                </a:lnTo>
                <a:lnTo>
                  <a:pt x="537441" y="153915"/>
                </a:lnTo>
                <a:lnTo>
                  <a:pt x="465530" y="153915"/>
                </a:lnTo>
                <a:lnTo>
                  <a:pt x="465530" y="137514"/>
                </a:lnTo>
                <a:lnTo>
                  <a:pt x="317923" y="137514"/>
                </a:lnTo>
                <a:lnTo>
                  <a:pt x="317923" y="112282"/>
                </a:lnTo>
                <a:lnTo>
                  <a:pt x="281337" y="112282"/>
                </a:lnTo>
                <a:lnTo>
                  <a:pt x="281337" y="89574"/>
                </a:lnTo>
                <a:lnTo>
                  <a:pt x="127422" y="89574"/>
                </a:lnTo>
                <a:lnTo>
                  <a:pt x="127422" y="65603"/>
                </a:lnTo>
                <a:lnTo>
                  <a:pt x="95882" y="65603"/>
                </a:lnTo>
                <a:lnTo>
                  <a:pt x="95882" y="51726"/>
                </a:lnTo>
                <a:lnTo>
                  <a:pt x="83266" y="51726"/>
                </a:lnTo>
                <a:lnTo>
                  <a:pt x="83266" y="17662"/>
                </a:lnTo>
                <a:lnTo>
                  <a:pt x="55510" y="17662"/>
                </a:lnTo>
                <a:lnTo>
                  <a:pt x="55510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6E1E50"/>
            </a:solidFill>
            <a:prstDash val="solid"/>
            <a:miter/>
          </a:ln>
        </p:spPr>
        <p:txBody>
          <a:bodyPr lIns="0" tIns="0" rIns="0" bIns="0" rtlCol="0" anchor="ctr"/>
          <a:lstStyle/>
          <a:p>
            <a:pPr defTabSz="914358"/>
            <a:endParaRPr lang="en-GB"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110" name="Graphic 99">
            <a:extLst>
              <a:ext uri="{FF2B5EF4-FFF2-40B4-BE49-F238E27FC236}">
                <a16:creationId xmlns:a16="http://schemas.microsoft.com/office/drawing/2014/main" id="{70131007-7C1B-4318-B37C-F2AE30C379AB}"/>
              </a:ext>
            </a:extLst>
          </p:cNvPr>
          <p:cNvGrpSpPr/>
          <p:nvPr/>
        </p:nvGrpSpPr>
        <p:grpSpPr>
          <a:xfrm>
            <a:off x="1052820" y="2642451"/>
            <a:ext cx="4715952" cy="1899507"/>
            <a:chOff x="1331028" y="1726185"/>
            <a:chExt cx="6527514" cy="2629173"/>
          </a:xfrm>
          <a:noFill/>
        </p:grpSpPr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614B5272-601F-445B-B95C-8CCE67FB670F}"/>
                </a:ext>
              </a:extLst>
            </p:cNvPr>
            <p:cNvSpPr/>
            <p:nvPr/>
          </p:nvSpPr>
          <p:spPr>
            <a:xfrm>
              <a:off x="1331028" y="1726185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53FCC76A-66BF-4633-B8E3-932C8ADA2FE4}"/>
                </a:ext>
              </a:extLst>
            </p:cNvPr>
            <p:cNvSpPr/>
            <p:nvPr/>
          </p:nvSpPr>
          <p:spPr>
            <a:xfrm>
              <a:off x="1373922" y="1726185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24657C5B-67BE-4B89-92BC-6CBD3ED42AF4}"/>
                </a:ext>
              </a:extLst>
            </p:cNvPr>
            <p:cNvSpPr/>
            <p:nvPr/>
          </p:nvSpPr>
          <p:spPr>
            <a:xfrm>
              <a:off x="1589656" y="1766556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7A80E9F8-B50B-4C17-9BE2-FB84334B8FD9}"/>
                </a:ext>
              </a:extLst>
            </p:cNvPr>
            <p:cNvSpPr/>
            <p:nvPr/>
          </p:nvSpPr>
          <p:spPr>
            <a:xfrm>
              <a:off x="1624980" y="1766556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2FFEA981-8C61-457D-97AC-306D08CE6333}"/>
                </a:ext>
              </a:extLst>
            </p:cNvPr>
            <p:cNvSpPr/>
            <p:nvPr/>
          </p:nvSpPr>
          <p:spPr>
            <a:xfrm>
              <a:off x="1836929" y="1814497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3FB0AFF3-F76A-4B99-8753-F5EB8B67EDA6}"/>
                </a:ext>
              </a:extLst>
            </p:cNvPr>
            <p:cNvSpPr/>
            <p:nvPr/>
          </p:nvSpPr>
          <p:spPr>
            <a:xfrm>
              <a:off x="2084202" y="1844775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7BFCAC48-35D7-44CA-93CC-4DF3C961F638}"/>
                </a:ext>
              </a:extLst>
            </p:cNvPr>
            <p:cNvSpPr/>
            <p:nvPr/>
          </p:nvSpPr>
          <p:spPr>
            <a:xfrm>
              <a:off x="2393294" y="1974720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D4FE173A-32B5-4B46-88B7-0818497DF338}"/>
                </a:ext>
              </a:extLst>
            </p:cNvPr>
            <p:cNvSpPr/>
            <p:nvPr/>
          </p:nvSpPr>
          <p:spPr>
            <a:xfrm>
              <a:off x="2520716" y="1998691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2B496F44-E8DC-4E38-83EB-87B43C3EAD71}"/>
                </a:ext>
              </a:extLst>
            </p:cNvPr>
            <p:cNvSpPr/>
            <p:nvPr/>
          </p:nvSpPr>
          <p:spPr>
            <a:xfrm>
              <a:off x="3061942" y="2329230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3BDF04D4-9619-4D1C-B011-55B5A6330731}"/>
                </a:ext>
              </a:extLst>
            </p:cNvPr>
            <p:cNvSpPr/>
            <p:nvPr/>
          </p:nvSpPr>
          <p:spPr>
            <a:xfrm>
              <a:off x="3103575" y="2329230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953480BA-D843-4935-A94C-D9F211354F97}"/>
                </a:ext>
              </a:extLst>
            </p:cNvPr>
            <p:cNvSpPr/>
            <p:nvPr/>
          </p:nvSpPr>
          <p:spPr>
            <a:xfrm>
              <a:off x="3254967" y="2476837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2ACA6A52-68C3-43B6-80DB-4AFEC5D63DB5}"/>
                </a:ext>
              </a:extLst>
            </p:cNvPr>
            <p:cNvSpPr/>
            <p:nvPr/>
          </p:nvSpPr>
          <p:spPr>
            <a:xfrm>
              <a:off x="3393743" y="2566410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4276BF7E-BD3B-4434-ACF8-E259A3904FA5}"/>
                </a:ext>
              </a:extLst>
            </p:cNvPr>
            <p:cNvSpPr/>
            <p:nvPr/>
          </p:nvSpPr>
          <p:spPr>
            <a:xfrm>
              <a:off x="3633446" y="2673646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012F2C94-AFD3-4D05-823A-E4A58508E296}"/>
                </a:ext>
              </a:extLst>
            </p:cNvPr>
            <p:cNvSpPr/>
            <p:nvPr/>
          </p:nvSpPr>
          <p:spPr>
            <a:xfrm>
              <a:off x="3962724" y="2789713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39D60678-CD1C-4F41-BD3C-3F2187DB583B}"/>
                </a:ext>
              </a:extLst>
            </p:cNvPr>
            <p:cNvSpPr/>
            <p:nvPr/>
          </p:nvSpPr>
          <p:spPr>
            <a:xfrm>
              <a:off x="4194858" y="2893165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D57951F5-13CB-4094-AA18-EEF5377B6C47}"/>
                </a:ext>
              </a:extLst>
            </p:cNvPr>
            <p:cNvSpPr/>
            <p:nvPr/>
          </p:nvSpPr>
          <p:spPr>
            <a:xfrm>
              <a:off x="4308402" y="2963814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44994FFC-B53F-4C4B-B4AB-2EAAA8D17340}"/>
                </a:ext>
              </a:extLst>
            </p:cNvPr>
            <p:cNvSpPr/>
            <p:nvPr/>
          </p:nvSpPr>
          <p:spPr>
            <a:xfrm>
              <a:off x="4356343" y="2963814"/>
              <a:ext cx="95881" cy="95881"/>
            </a:xfrm>
            <a:custGeom>
              <a:avLst/>
              <a:gdLst>
                <a:gd name="connsiteX0" fmla="*/ 95881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1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1" y="47941"/>
                  </a:moveTo>
                  <a:cubicBezTo>
                    <a:pt x="95881" y="74418"/>
                    <a:pt x="74417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1" y="21464"/>
                    <a:pt x="95881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F9E5CDBF-8955-419B-989E-19C4716B7A40}"/>
                </a:ext>
              </a:extLst>
            </p:cNvPr>
            <p:cNvSpPr/>
            <p:nvPr/>
          </p:nvSpPr>
          <p:spPr>
            <a:xfrm>
              <a:off x="4396714" y="3018063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829D9C4F-08A7-40DC-BB9B-B5D0442BEF17}"/>
                </a:ext>
              </a:extLst>
            </p:cNvPr>
            <p:cNvSpPr/>
            <p:nvPr/>
          </p:nvSpPr>
          <p:spPr>
            <a:xfrm>
              <a:off x="4442131" y="3018063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FCBA9DD3-C66B-46D7-A78A-130F1DFD21FE}"/>
                </a:ext>
              </a:extLst>
            </p:cNvPr>
            <p:cNvSpPr/>
            <p:nvPr/>
          </p:nvSpPr>
          <p:spPr>
            <a:xfrm>
              <a:off x="4498903" y="3097544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AB696AE4-3BB9-462B-B4FC-B67B762C8B7A}"/>
                </a:ext>
              </a:extLst>
            </p:cNvPr>
            <p:cNvSpPr/>
            <p:nvPr/>
          </p:nvSpPr>
          <p:spPr>
            <a:xfrm>
              <a:off x="4583431" y="3232535"/>
              <a:ext cx="95881" cy="95881"/>
            </a:xfrm>
            <a:custGeom>
              <a:avLst/>
              <a:gdLst>
                <a:gd name="connsiteX0" fmla="*/ 95881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1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1" y="47941"/>
                  </a:moveTo>
                  <a:cubicBezTo>
                    <a:pt x="95881" y="74418"/>
                    <a:pt x="74417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1" y="21464"/>
                    <a:pt x="95881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8CBC795C-DBF1-4E76-83B4-970F2A5435B9}"/>
                </a:ext>
              </a:extLst>
            </p:cNvPr>
            <p:cNvSpPr/>
            <p:nvPr/>
          </p:nvSpPr>
          <p:spPr>
            <a:xfrm>
              <a:off x="4625063" y="3285522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B5AE6585-11B0-4617-A48D-E3B1F963A473}"/>
                </a:ext>
              </a:extLst>
            </p:cNvPr>
            <p:cNvSpPr/>
            <p:nvPr/>
          </p:nvSpPr>
          <p:spPr>
            <a:xfrm>
              <a:off x="4725991" y="3370049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72F1B0DD-6164-48E2-A85A-5D21EB9D67A9}"/>
                </a:ext>
              </a:extLst>
            </p:cNvPr>
            <p:cNvSpPr/>
            <p:nvPr/>
          </p:nvSpPr>
          <p:spPr>
            <a:xfrm>
              <a:off x="4782763" y="3370049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F3133777-8882-4347-B316-16DEBA1DA75E}"/>
                </a:ext>
              </a:extLst>
            </p:cNvPr>
            <p:cNvSpPr/>
            <p:nvPr/>
          </p:nvSpPr>
          <p:spPr>
            <a:xfrm>
              <a:off x="4829442" y="3370049"/>
              <a:ext cx="95881" cy="95881"/>
            </a:xfrm>
            <a:custGeom>
              <a:avLst/>
              <a:gdLst>
                <a:gd name="connsiteX0" fmla="*/ 95881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1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1" y="47941"/>
                  </a:moveTo>
                  <a:cubicBezTo>
                    <a:pt x="95881" y="74418"/>
                    <a:pt x="74417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1" y="21464"/>
                    <a:pt x="95881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730DC209-38B4-4E21-AF6C-DEBB20BB5480}"/>
                </a:ext>
              </a:extLst>
            </p:cNvPr>
            <p:cNvSpPr/>
            <p:nvPr/>
          </p:nvSpPr>
          <p:spPr>
            <a:xfrm>
              <a:off x="4854674" y="3400328"/>
              <a:ext cx="95881" cy="95881"/>
            </a:xfrm>
            <a:custGeom>
              <a:avLst/>
              <a:gdLst>
                <a:gd name="connsiteX0" fmla="*/ 95881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1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1" y="47941"/>
                  </a:moveTo>
                  <a:cubicBezTo>
                    <a:pt x="95881" y="74418"/>
                    <a:pt x="74417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1" y="21464"/>
                    <a:pt x="95881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D6FFD76A-4CF8-4242-B6EC-C7059533D99A}"/>
                </a:ext>
              </a:extLst>
            </p:cNvPr>
            <p:cNvSpPr/>
            <p:nvPr/>
          </p:nvSpPr>
          <p:spPr>
            <a:xfrm>
              <a:off x="4897569" y="3400328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338080D6-DEA1-4D14-A9A3-D3A02186FA2A}"/>
                </a:ext>
              </a:extLst>
            </p:cNvPr>
            <p:cNvSpPr/>
            <p:nvPr/>
          </p:nvSpPr>
          <p:spPr>
            <a:xfrm>
              <a:off x="4925324" y="3400328"/>
              <a:ext cx="95881" cy="95881"/>
            </a:xfrm>
            <a:custGeom>
              <a:avLst/>
              <a:gdLst>
                <a:gd name="connsiteX0" fmla="*/ 95881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1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1" y="47941"/>
                  </a:moveTo>
                  <a:cubicBezTo>
                    <a:pt x="95881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1" y="21464"/>
                    <a:pt x="95881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5D6949D3-3BCC-419E-B605-A1183B4065C7}"/>
                </a:ext>
              </a:extLst>
            </p:cNvPr>
            <p:cNvSpPr/>
            <p:nvPr/>
          </p:nvSpPr>
          <p:spPr>
            <a:xfrm>
              <a:off x="5094378" y="3465931"/>
              <a:ext cx="95881" cy="95881"/>
            </a:xfrm>
            <a:custGeom>
              <a:avLst/>
              <a:gdLst>
                <a:gd name="connsiteX0" fmla="*/ 95881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1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1" y="47941"/>
                  </a:moveTo>
                  <a:cubicBezTo>
                    <a:pt x="95881" y="74418"/>
                    <a:pt x="74417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1" y="21464"/>
                    <a:pt x="95881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B5113A45-224E-42C0-851F-04DB90F874C8}"/>
                </a:ext>
              </a:extLst>
            </p:cNvPr>
            <p:cNvSpPr/>
            <p:nvPr/>
          </p:nvSpPr>
          <p:spPr>
            <a:xfrm>
              <a:off x="5238201" y="3597137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DF37E377-A56B-431A-9526-F67D06FFA0BF}"/>
                </a:ext>
              </a:extLst>
            </p:cNvPr>
            <p:cNvSpPr/>
            <p:nvPr/>
          </p:nvSpPr>
          <p:spPr>
            <a:xfrm>
              <a:off x="5335344" y="3597137"/>
              <a:ext cx="95881" cy="95881"/>
            </a:xfrm>
            <a:custGeom>
              <a:avLst/>
              <a:gdLst>
                <a:gd name="connsiteX0" fmla="*/ 95881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1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1" y="47941"/>
                  </a:moveTo>
                  <a:cubicBezTo>
                    <a:pt x="95881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1" y="21464"/>
                    <a:pt x="95881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A3BEAC98-4CB7-4D31-9F27-23E8CB0B94CA}"/>
                </a:ext>
              </a:extLst>
            </p:cNvPr>
            <p:cNvSpPr/>
            <p:nvPr/>
          </p:nvSpPr>
          <p:spPr>
            <a:xfrm>
              <a:off x="5432487" y="3631200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1D89C359-C601-47BE-B32C-4F68AC762EEE}"/>
                </a:ext>
              </a:extLst>
            </p:cNvPr>
            <p:cNvSpPr/>
            <p:nvPr/>
          </p:nvSpPr>
          <p:spPr>
            <a:xfrm>
              <a:off x="5489259" y="3631200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268E4B85-F6DA-4E9C-8CBF-B08D3D6DEDF6}"/>
                </a:ext>
              </a:extLst>
            </p:cNvPr>
            <p:cNvSpPr/>
            <p:nvPr/>
          </p:nvSpPr>
          <p:spPr>
            <a:xfrm>
              <a:off x="5558647" y="3631200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2C2FCDB3-DEEF-486F-B5F4-33C4E06AC5C9}"/>
                </a:ext>
              </a:extLst>
            </p:cNvPr>
            <p:cNvSpPr/>
            <p:nvPr/>
          </p:nvSpPr>
          <p:spPr>
            <a:xfrm>
              <a:off x="5590187" y="3670310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0E70C655-8141-4112-B6E4-BB2478553FF3}"/>
                </a:ext>
              </a:extLst>
            </p:cNvPr>
            <p:cNvSpPr/>
            <p:nvPr/>
          </p:nvSpPr>
          <p:spPr>
            <a:xfrm>
              <a:off x="5631820" y="3670310"/>
              <a:ext cx="95881" cy="95881"/>
            </a:xfrm>
            <a:custGeom>
              <a:avLst/>
              <a:gdLst>
                <a:gd name="connsiteX0" fmla="*/ 95881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1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1" y="47941"/>
                  </a:moveTo>
                  <a:cubicBezTo>
                    <a:pt x="95881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1" y="21464"/>
                    <a:pt x="95881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EF979BFB-C8F7-4597-848C-EBB28F043AB7}"/>
                </a:ext>
              </a:extLst>
            </p:cNvPr>
            <p:cNvSpPr/>
            <p:nvPr/>
          </p:nvSpPr>
          <p:spPr>
            <a:xfrm>
              <a:off x="5659575" y="3670310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8CDBE05F-0F28-414C-9B2D-D67BB4C02581}"/>
                </a:ext>
              </a:extLst>
            </p:cNvPr>
            <p:cNvSpPr/>
            <p:nvPr/>
          </p:nvSpPr>
          <p:spPr>
            <a:xfrm>
              <a:off x="5746625" y="3709420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062D579E-E73E-4367-8683-ABC817AA8E48}"/>
                </a:ext>
              </a:extLst>
            </p:cNvPr>
            <p:cNvSpPr/>
            <p:nvPr/>
          </p:nvSpPr>
          <p:spPr>
            <a:xfrm>
              <a:off x="5846291" y="3757360"/>
              <a:ext cx="95881" cy="95881"/>
            </a:xfrm>
            <a:custGeom>
              <a:avLst/>
              <a:gdLst>
                <a:gd name="connsiteX0" fmla="*/ 95881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1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1" y="47941"/>
                  </a:moveTo>
                  <a:cubicBezTo>
                    <a:pt x="95881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1" y="21464"/>
                    <a:pt x="95881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51F45FAB-6BE9-41F2-97B0-21A38E0E6CFD}"/>
                </a:ext>
              </a:extLst>
            </p:cNvPr>
            <p:cNvSpPr/>
            <p:nvPr/>
          </p:nvSpPr>
          <p:spPr>
            <a:xfrm>
              <a:off x="5867739" y="3806563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6B84FACD-DE8D-41DA-AFD5-7AB63529B02C}"/>
                </a:ext>
              </a:extLst>
            </p:cNvPr>
            <p:cNvSpPr/>
            <p:nvPr/>
          </p:nvSpPr>
          <p:spPr>
            <a:xfrm>
              <a:off x="5937127" y="3854503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D1DEC551-73F8-484D-AC7B-7625B7A7A2DD}"/>
                </a:ext>
              </a:extLst>
            </p:cNvPr>
            <p:cNvSpPr/>
            <p:nvPr/>
          </p:nvSpPr>
          <p:spPr>
            <a:xfrm>
              <a:off x="6029223" y="3894875"/>
              <a:ext cx="95881" cy="95881"/>
            </a:xfrm>
            <a:custGeom>
              <a:avLst/>
              <a:gdLst>
                <a:gd name="connsiteX0" fmla="*/ 95881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1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1" y="47941"/>
                  </a:moveTo>
                  <a:cubicBezTo>
                    <a:pt x="95881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1" y="21464"/>
                    <a:pt x="95881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3C6CDD4D-BC0E-4774-AC05-F8CA6BCEC8FC}"/>
                </a:ext>
              </a:extLst>
            </p:cNvPr>
            <p:cNvSpPr/>
            <p:nvPr/>
          </p:nvSpPr>
          <p:spPr>
            <a:xfrm>
              <a:off x="6085995" y="3894875"/>
              <a:ext cx="95881" cy="95881"/>
            </a:xfrm>
            <a:custGeom>
              <a:avLst/>
              <a:gdLst>
                <a:gd name="connsiteX0" fmla="*/ 95881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1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1" y="47941"/>
                  </a:moveTo>
                  <a:cubicBezTo>
                    <a:pt x="95881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1" y="21464"/>
                    <a:pt x="95881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73814C4E-FBC8-4AD4-8BB7-FF48BA06EB28}"/>
                </a:ext>
              </a:extLst>
            </p:cNvPr>
            <p:cNvSpPr/>
            <p:nvPr/>
          </p:nvSpPr>
          <p:spPr>
            <a:xfrm>
              <a:off x="6150337" y="3955431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877591E5-BE48-4DFC-BF3D-A3C729C44BD5}"/>
                </a:ext>
              </a:extLst>
            </p:cNvPr>
            <p:cNvSpPr/>
            <p:nvPr/>
          </p:nvSpPr>
          <p:spPr>
            <a:xfrm>
              <a:off x="6228556" y="4018511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9DD1874D-4085-48CB-836C-69F1E98C0BBA}"/>
                </a:ext>
              </a:extLst>
            </p:cNvPr>
            <p:cNvSpPr/>
            <p:nvPr/>
          </p:nvSpPr>
          <p:spPr>
            <a:xfrm>
              <a:off x="6270189" y="4018511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EE7D98DF-6DBC-461F-9C28-7CD336D460EA}"/>
                </a:ext>
              </a:extLst>
            </p:cNvPr>
            <p:cNvSpPr/>
            <p:nvPr/>
          </p:nvSpPr>
          <p:spPr>
            <a:xfrm>
              <a:off x="6313083" y="4018511"/>
              <a:ext cx="95881" cy="95881"/>
            </a:xfrm>
            <a:custGeom>
              <a:avLst/>
              <a:gdLst>
                <a:gd name="connsiteX0" fmla="*/ 95881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1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1" y="47941"/>
                  </a:moveTo>
                  <a:cubicBezTo>
                    <a:pt x="95881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1" y="21464"/>
                    <a:pt x="95881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684A3303-ACBD-4A53-83F7-CD05BCE7DBD5}"/>
                </a:ext>
              </a:extLst>
            </p:cNvPr>
            <p:cNvSpPr/>
            <p:nvPr/>
          </p:nvSpPr>
          <p:spPr>
            <a:xfrm>
              <a:off x="6354716" y="4018511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8B40609B-18DD-4096-939D-9EA2B05D29DF}"/>
                </a:ext>
              </a:extLst>
            </p:cNvPr>
            <p:cNvSpPr/>
            <p:nvPr/>
          </p:nvSpPr>
          <p:spPr>
            <a:xfrm>
              <a:off x="6425366" y="4101777"/>
              <a:ext cx="95881" cy="95881"/>
            </a:xfrm>
            <a:custGeom>
              <a:avLst/>
              <a:gdLst>
                <a:gd name="connsiteX0" fmla="*/ 95881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1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1" y="47941"/>
                  </a:moveTo>
                  <a:cubicBezTo>
                    <a:pt x="95881" y="74418"/>
                    <a:pt x="74417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1" y="21464"/>
                    <a:pt x="95881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091F36F1-4D02-45D4-836D-C3F39FFC4918}"/>
                </a:ext>
              </a:extLst>
            </p:cNvPr>
            <p:cNvSpPr/>
            <p:nvPr/>
          </p:nvSpPr>
          <p:spPr>
            <a:xfrm>
              <a:off x="6466998" y="4101777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94673916-B20C-417D-865B-47AFAE03731A}"/>
                </a:ext>
              </a:extLst>
            </p:cNvPr>
            <p:cNvSpPr/>
            <p:nvPr/>
          </p:nvSpPr>
          <p:spPr>
            <a:xfrm>
              <a:off x="6593158" y="4101777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DD94DCE4-48E0-49A4-A267-8287058BCE4A}"/>
                </a:ext>
              </a:extLst>
            </p:cNvPr>
            <p:cNvSpPr/>
            <p:nvPr/>
          </p:nvSpPr>
          <p:spPr>
            <a:xfrm>
              <a:off x="6796276" y="4259477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60B85C5B-16FF-40A2-86C3-8294DE8B572F}"/>
                </a:ext>
              </a:extLst>
            </p:cNvPr>
            <p:cNvSpPr/>
            <p:nvPr/>
          </p:nvSpPr>
          <p:spPr>
            <a:xfrm>
              <a:off x="6837908" y="4259477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AADDB7B7-211F-49BA-A80B-751197F87DF3}"/>
                </a:ext>
              </a:extLst>
            </p:cNvPr>
            <p:cNvSpPr/>
            <p:nvPr/>
          </p:nvSpPr>
          <p:spPr>
            <a:xfrm>
              <a:off x="7048596" y="4259477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29F6E646-FD3B-41A4-86D5-E8B359BF0494}"/>
                </a:ext>
              </a:extLst>
            </p:cNvPr>
            <p:cNvSpPr/>
            <p:nvPr/>
          </p:nvSpPr>
          <p:spPr>
            <a:xfrm>
              <a:off x="7090228" y="4259477"/>
              <a:ext cx="95881" cy="95881"/>
            </a:xfrm>
            <a:custGeom>
              <a:avLst/>
              <a:gdLst>
                <a:gd name="connsiteX0" fmla="*/ 95882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2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2" y="47941"/>
                  </a:moveTo>
                  <a:cubicBezTo>
                    <a:pt x="95882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2" y="21464"/>
                    <a:pt x="95882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9AE4FE62-53C6-47DF-AC2E-AF91CCCAD164}"/>
                </a:ext>
              </a:extLst>
            </p:cNvPr>
            <p:cNvSpPr/>
            <p:nvPr/>
          </p:nvSpPr>
          <p:spPr>
            <a:xfrm>
              <a:off x="7762661" y="4259477"/>
              <a:ext cx="95881" cy="95881"/>
            </a:xfrm>
            <a:custGeom>
              <a:avLst/>
              <a:gdLst>
                <a:gd name="connsiteX0" fmla="*/ 95881 w 95881"/>
                <a:gd name="connsiteY0" fmla="*/ 47941 h 95881"/>
                <a:gd name="connsiteX1" fmla="*/ 47941 w 95881"/>
                <a:gd name="connsiteY1" fmla="*/ 95882 h 95881"/>
                <a:gd name="connsiteX2" fmla="*/ 0 w 95881"/>
                <a:gd name="connsiteY2" fmla="*/ 47941 h 95881"/>
                <a:gd name="connsiteX3" fmla="*/ 47941 w 95881"/>
                <a:gd name="connsiteY3" fmla="*/ 0 h 95881"/>
                <a:gd name="connsiteX4" fmla="*/ 95881 w 95881"/>
                <a:gd name="connsiteY4" fmla="*/ 47941 h 9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81" h="95881">
                  <a:moveTo>
                    <a:pt x="95881" y="47941"/>
                  </a:moveTo>
                  <a:cubicBezTo>
                    <a:pt x="95881" y="74418"/>
                    <a:pt x="74418" y="95882"/>
                    <a:pt x="47941" y="95882"/>
                  </a:cubicBezTo>
                  <a:cubicBezTo>
                    <a:pt x="21464" y="95882"/>
                    <a:pt x="0" y="74418"/>
                    <a:pt x="0" y="47941"/>
                  </a:cubicBezTo>
                  <a:cubicBezTo>
                    <a:pt x="0" y="21464"/>
                    <a:pt x="21464" y="0"/>
                    <a:pt x="47941" y="0"/>
                  </a:cubicBezTo>
                  <a:cubicBezTo>
                    <a:pt x="74418" y="0"/>
                    <a:pt x="95881" y="21464"/>
                    <a:pt x="95881" y="47941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</p:grpSp>
      <p:grpSp>
        <p:nvGrpSpPr>
          <p:cNvPr id="167" name="Graphic 100">
            <a:extLst>
              <a:ext uri="{FF2B5EF4-FFF2-40B4-BE49-F238E27FC236}">
                <a16:creationId xmlns:a16="http://schemas.microsoft.com/office/drawing/2014/main" id="{8F45BC5E-BB0B-4BF0-AA7D-0E34414900B9}"/>
              </a:ext>
            </a:extLst>
          </p:cNvPr>
          <p:cNvGrpSpPr/>
          <p:nvPr/>
        </p:nvGrpSpPr>
        <p:grpSpPr>
          <a:xfrm>
            <a:off x="806435" y="2544929"/>
            <a:ext cx="4867257" cy="2059926"/>
            <a:chOff x="990000" y="1591200"/>
            <a:chExt cx="6736941" cy="2851215"/>
          </a:xfrm>
        </p:grpSpPr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9DBDC244-4914-49FB-8AAF-15A910ED0763}"/>
                </a:ext>
              </a:extLst>
            </p:cNvPr>
            <p:cNvSpPr/>
            <p:nvPr/>
          </p:nvSpPr>
          <p:spPr>
            <a:xfrm>
              <a:off x="990000" y="1641663"/>
              <a:ext cx="6670076" cy="2746502"/>
            </a:xfrm>
            <a:custGeom>
              <a:avLst/>
              <a:gdLst>
                <a:gd name="connsiteX0" fmla="*/ 6670077 w 6670076"/>
                <a:gd name="connsiteY0" fmla="*/ 2746502 h 2746502"/>
                <a:gd name="connsiteX1" fmla="*/ 5260870 w 6670076"/>
                <a:gd name="connsiteY1" fmla="*/ 2746502 h 2746502"/>
                <a:gd name="connsiteX2" fmla="*/ 5260870 w 6670076"/>
                <a:gd name="connsiteY2" fmla="*/ 2654406 h 2746502"/>
                <a:gd name="connsiteX3" fmla="*/ 4685580 w 6670076"/>
                <a:gd name="connsiteY3" fmla="*/ 2654406 h 2746502"/>
                <a:gd name="connsiteX4" fmla="*/ 4685580 w 6670076"/>
                <a:gd name="connsiteY4" fmla="*/ 2569878 h 2746502"/>
                <a:gd name="connsiteX5" fmla="*/ 4492556 w 6670076"/>
                <a:gd name="connsiteY5" fmla="*/ 2569878 h 2746502"/>
                <a:gd name="connsiteX6" fmla="*/ 4492556 w 6670076"/>
                <a:gd name="connsiteY6" fmla="*/ 2504275 h 2746502"/>
                <a:gd name="connsiteX7" fmla="*/ 4274299 w 6670076"/>
                <a:gd name="connsiteY7" fmla="*/ 2504275 h 2746502"/>
                <a:gd name="connsiteX8" fmla="*/ 4274299 w 6670076"/>
                <a:gd name="connsiteY8" fmla="*/ 2429841 h 2746502"/>
                <a:gd name="connsiteX9" fmla="*/ 4057304 w 6670076"/>
                <a:gd name="connsiteY9" fmla="*/ 2429841 h 2746502"/>
                <a:gd name="connsiteX10" fmla="*/ 4057304 w 6670076"/>
                <a:gd name="connsiteY10" fmla="*/ 2371807 h 2746502"/>
                <a:gd name="connsiteX11" fmla="*/ 4033334 w 6670076"/>
                <a:gd name="connsiteY11" fmla="*/ 2371807 h 2746502"/>
                <a:gd name="connsiteX12" fmla="*/ 4033334 w 6670076"/>
                <a:gd name="connsiteY12" fmla="*/ 2303681 h 2746502"/>
                <a:gd name="connsiteX13" fmla="*/ 3897081 w 6670076"/>
                <a:gd name="connsiteY13" fmla="*/ 2303681 h 2746502"/>
                <a:gd name="connsiteX14" fmla="*/ 3897081 w 6670076"/>
                <a:gd name="connsiteY14" fmla="*/ 2246909 h 2746502"/>
                <a:gd name="connsiteX15" fmla="*/ 3856710 w 6670076"/>
                <a:gd name="connsiteY15" fmla="*/ 2246909 h 2746502"/>
                <a:gd name="connsiteX16" fmla="*/ 3856710 w 6670076"/>
                <a:gd name="connsiteY16" fmla="*/ 2209061 h 2746502"/>
                <a:gd name="connsiteX17" fmla="*/ 3839047 w 6670076"/>
                <a:gd name="connsiteY17" fmla="*/ 2209061 h 2746502"/>
                <a:gd name="connsiteX18" fmla="*/ 3839047 w 6670076"/>
                <a:gd name="connsiteY18" fmla="*/ 2128319 h 2746502"/>
                <a:gd name="connsiteX19" fmla="*/ 3701533 w 6670076"/>
                <a:gd name="connsiteY19" fmla="*/ 2128319 h 2746502"/>
                <a:gd name="connsiteX20" fmla="*/ 3701533 w 6670076"/>
                <a:gd name="connsiteY20" fmla="*/ 2077854 h 2746502"/>
                <a:gd name="connsiteX21" fmla="*/ 3662423 w 6670076"/>
                <a:gd name="connsiteY21" fmla="*/ 2077854 h 2746502"/>
                <a:gd name="connsiteX22" fmla="*/ 3662423 w 6670076"/>
                <a:gd name="connsiteY22" fmla="*/ 2014775 h 2746502"/>
                <a:gd name="connsiteX23" fmla="*/ 3400011 w 6670076"/>
                <a:gd name="connsiteY23" fmla="*/ 2014775 h 2746502"/>
                <a:gd name="connsiteX24" fmla="*/ 3400011 w 6670076"/>
                <a:gd name="connsiteY24" fmla="*/ 1971880 h 2746502"/>
                <a:gd name="connsiteX25" fmla="*/ 3180492 w 6670076"/>
                <a:gd name="connsiteY25" fmla="*/ 1971880 h 2746502"/>
                <a:gd name="connsiteX26" fmla="*/ 3180492 w 6670076"/>
                <a:gd name="connsiteY26" fmla="*/ 1925201 h 2746502"/>
                <a:gd name="connsiteX27" fmla="*/ 3087134 w 6670076"/>
                <a:gd name="connsiteY27" fmla="*/ 1925201 h 2746502"/>
                <a:gd name="connsiteX28" fmla="*/ 3087134 w 6670076"/>
                <a:gd name="connsiteY28" fmla="*/ 1844459 h 2746502"/>
                <a:gd name="connsiteX29" fmla="*/ 3007653 w 6670076"/>
                <a:gd name="connsiteY29" fmla="*/ 1844459 h 2746502"/>
                <a:gd name="connsiteX30" fmla="*/ 3007653 w 6670076"/>
                <a:gd name="connsiteY30" fmla="*/ 1792733 h 2746502"/>
                <a:gd name="connsiteX31" fmla="*/ 2976113 w 6670076"/>
                <a:gd name="connsiteY31" fmla="*/ 1792733 h 2746502"/>
                <a:gd name="connsiteX32" fmla="*/ 2976113 w 6670076"/>
                <a:gd name="connsiteY32" fmla="*/ 1758670 h 2746502"/>
                <a:gd name="connsiteX33" fmla="*/ 2925649 w 6670076"/>
                <a:gd name="connsiteY33" fmla="*/ 1758670 h 2746502"/>
                <a:gd name="connsiteX34" fmla="*/ 2925649 w 6670076"/>
                <a:gd name="connsiteY34" fmla="*/ 1706944 h 2746502"/>
                <a:gd name="connsiteX35" fmla="*/ 2855000 w 6670076"/>
                <a:gd name="connsiteY35" fmla="*/ 1706944 h 2746502"/>
                <a:gd name="connsiteX36" fmla="*/ 2855000 w 6670076"/>
                <a:gd name="connsiteY36" fmla="*/ 1670358 h 2746502"/>
                <a:gd name="connsiteX37" fmla="*/ 2813367 w 6670076"/>
                <a:gd name="connsiteY37" fmla="*/ 1670358 h 2746502"/>
                <a:gd name="connsiteX38" fmla="*/ 2813367 w 6670076"/>
                <a:gd name="connsiteY38" fmla="*/ 1637556 h 2746502"/>
                <a:gd name="connsiteX39" fmla="*/ 2789397 w 6670076"/>
                <a:gd name="connsiteY39" fmla="*/ 1637556 h 2746502"/>
                <a:gd name="connsiteX40" fmla="*/ 2789397 w 6670076"/>
                <a:gd name="connsiteY40" fmla="*/ 1571953 h 2746502"/>
                <a:gd name="connsiteX41" fmla="*/ 2670806 w 6670076"/>
                <a:gd name="connsiteY41" fmla="*/ 1571953 h 2746502"/>
                <a:gd name="connsiteX42" fmla="*/ 2670806 w 6670076"/>
                <a:gd name="connsiteY42" fmla="*/ 1534105 h 2746502"/>
                <a:gd name="connsiteX43" fmla="*/ 2545908 w 6670076"/>
                <a:gd name="connsiteY43" fmla="*/ 1534105 h 2746502"/>
                <a:gd name="connsiteX44" fmla="*/ 2545908 w 6670076"/>
                <a:gd name="connsiteY44" fmla="*/ 1489949 h 2746502"/>
                <a:gd name="connsiteX45" fmla="*/ 2490397 w 6670076"/>
                <a:gd name="connsiteY45" fmla="*/ 1489949 h 2746502"/>
                <a:gd name="connsiteX46" fmla="*/ 2490397 w 6670076"/>
                <a:gd name="connsiteY46" fmla="*/ 1402899 h 2746502"/>
                <a:gd name="connsiteX47" fmla="*/ 2421009 w 6670076"/>
                <a:gd name="connsiteY47" fmla="*/ 1402899 h 2746502"/>
                <a:gd name="connsiteX48" fmla="*/ 2421009 w 6670076"/>
                <a:gd name="connsiteY48" fmla="*/ 1363789 h 2746502"/>
                <a:gd name="connsiteX49" fmla="*/ 2385685 w 6670076"/>
                <a:gd name="connsiteY49" fmla="*/ 1363789 h 2746502"/>
                <a:gd name="connsiteX50" fmla="*/ 2385685 w 6670076"/>
                <a:gd name="connsiteY50" fmla="*/ 1309540 h 2746502"/>
                <a:gd name="connsiteX51" fmla="*/ 2316297 w 6670076"/>
                <a:gd name="connsiteY51" fmla="*/ 1309540 h 2746502"/>
                <a:gd name="connsiteX52" fmla="*/ 2316297 w 6670076"/>
                <a:gd name="connsiteY52" fmla="*/ 1223752 h 2746502"/>
                <a:gd name="connsiteX53" fmla="*/ 2176259 w 6670076"/>
                <a:gd name="connsiteY53" fmla="*/ 1223752 h 2746502"/>
                <a:gd name="connsiteX54" fmla="*/ 2176259 w 6670076"/>
                <a:gd name="connsiteY54" fmla="*/ 1137963 h 2746502"/>
                <a:gd name="connsiteX55" fmla="*/ 2118226 w 6670076"/>
                <a:gd name="connsiteY55" fmla="*/ 1137963 h 2746502"/>
                <a:gd name="connsiteX56" fmla="*/ 2118226 w 6670076"/>
                <a:gd name="connsiteY56" fmla="*/ 1102638 h 2746502"/>
                <a:gd name="connsiteX57" fmla="*/ 2108133 w 6670076"/>
                <a:gd name="connsiteY57" fmla="*/ 1102638 h 2746502"/>
                <a:gd name="connsiteX58" fmla="*/ 2108133 w 6670076"/>
                <a:gd name="connsiteY58" fmla="*/ 1053436 h 2746502"/>
                <a:gd name="connsiteX59" fmla="*/ 2026129 w 6670076"/>
                <a:gd name="connsiteY59" fmla="*/ 1053436 h 2746502"/>
                <a:gd name="connsiteX60" fmla="*/ 2026129 w 6670076"/>
                <a:gd name="connsiteY60" fmla="*/ 1016849 h 2746502"/>
                <a:gd name="connsiteX61" fmla="*/ 1995850 w 6670076"/>
                <a:gd name="connsiteY61" fmla="*/ 1016849 h 2746502"/>
                <a:gd name="connsiteX62" fmla="*/ 1995850 w 6670076"/>
                <a:gd name="connsiteY62" fmla="*/ 968909 h 2746502"/>
                <a:gd name="connsiteX63" fmla="*/ 1912585 w 6670076"/>
                <a:gd name="connsiteY63" fmla="*/ 968909 h 2746502"/>
                <a:gd name="connsiteX64" fmla="*/ 1912585 w 6670076"/>
                <a:gd name="connsiteY64" fmla="*/ 928537 h 2746502"/>
                <a:gd name="connsiteX65" fmla="*/ 1831842 w 6670076"/>
                <a:gd name="connsiteY65" fmla="*/ 928537 h 2746502"/>
                <a:gd name="connsiteX66" fmla="*/ 1831842 w 6670076"/>
                <a:gd name="connsiteY66" fmla="*/ 879335 h 2746502"/>
                <a:gd name="connsiteX67" fmla="*/ 1786425 w 6670076"/>
                <a:gd name="connsiteY67" fmla="*/ 879335 h 2746502"/>
                <a:gd name="connsiteX68" fmla="*/ 1786425 w 6670076"/>
                <a:gd name="connsiteY68" fmla="*/ 836441 h 2746502"/>
                <a:gd name="connsiteX69" fmla="*/ 1674142 w 6670076"/>
                <a:gd name="connsiteY69" fmla="*/ 836441 h 2746502"/>
                <a:gd name="connsiteX70" fmla="*/ 1674142 w 6670076"/>
                <a:gd name="connsiteY70" fmla="*/ 785977 h 2746502"/>
                <a:gd name="connsiteX71" fmla="*/ 1619894 w 6670076"/>
                <a:gd name="connsiteY71" fmla="*/ 785977 h 2746502"/>
                <a:gd name="connsiteX72" fmla="*/ 1619894 w 6670076"/>
                <a:gd name="connsiteY72" fmla="*/ 746867 h 2746502"/>
                <a:gd name="connsiteX73" fmla="*/ 1582046 w 6670076"/>
                <a:gd name="connsiteY73" fmla="*/ 746867 h 2746502"/>
                <a:gd name="connsiteX74" fmla="*/ 1582046 w 6670076"/>
                <a:gd name="connsiteY74" fmla="*/ 709019 h 2746502"/>
                <a:gd name="connsiteX75" fmla="*/ 1518966 w 6670076"/>
                <a:gd name="connsiteY75" fmla="*/ 709019 h 2746502"/>
                <a:gd name="connsiteX76" fmla="*/ 1518966 w 6670076"/>
                <a:gd name="connsiteY76" fmla="*/ 667386 h 2746502"/>
                <a:gd name="connsiteX77" fmla="*/ 1469763 w 6670076"/>
                <a:gd name="connsiteY77" fmla="*/ 667386 h 2746502"/>
                <a:gd name="connsiteX78" fmla="*/ 1469763 w 6670076"/>
                <a:gd name="connsiteY78" fmla="*/ 620707 h 2746502"/>
                <a:gd name="connsiteX79" fmla="*/ 1426869 w 6670076"/>
                <a:gd name="connsiteY79" fmla="*/ 620707 h 2746502"/>
                <a:gd name="connsiteX80" fmla="*/ 1426869 w 6670076"/>
                <a:gd name="connsiteY80" fmla="*/ 571505 h 2746502"/>
                <a:gd name="connsiteX81" fmla="*/ 1112731 w 6670076"/>
                <a:gd name="connsiteY81" fmla="*/ 571505 h 2746502"/>
                <a:gd name="connsiteX82" fmla="*/ 1112731 w 6670076"/>
                <a:gd name="connsiteY82" fmla="*/ 513471 h 2746502"/>
                <a:gd name="connsiteX83" fmla="*/ 1097592 w 6670076"/>
                <a:gd name="connsiteY83" fmla="*/ 513471 h 2746502"/>
                <a:gd name="connsiteX84" fmla="*/ 1097592 w 6670076"/>
                <a:gd name="connsiteY84" fmla="*/ 433990 h 2746502"/>
                <a:gd name="connsiteX85" fmla="*/ 970170 w 6670076"/>
                <a:gd name="connsiteY85" fmla="*/ 433990 h 2746502"/>
                <a:gd name="connsiteX86" fmla="*/ 970170 w 6670076"/>
                <a:gd name="connsiteY86" fmla="*/ 396142 h 2746502"/>
                <a:gd name="connsiteX87" fmla="*/ 931060 w 6670076"/>
                <a:gd name="connsiteY87" fmla="*/ 396142 h 2746502"/>
                <a:gd name="connsiteX88" fmla="*/ 931060 w 6670076"/>
                <a:gd name="connsiteY88" fmla="*/ 340632 h 2746502"/>
                <a:gd name="connsiteX89" fmla="*/ 760744 w 6670076"/>
                <a:gd name="connsiteY89" fmla="*/ 340632 h 2746502"/>
                <a:gd name="connsiteX90" fmla="*/ 760744 w 6670076"/>
                <a:gd name="connsiteY90" fmla="*/ 254843 h 2746502"/>
                <a:gd name="connsiteX91" fmla="*/ 589167 w 6670076"/>
                <a:gd name="connsiteY91" fmla="*/ 254843 h 2746502"/>
                <a:gd name="connsiteX92" fmla="*/ 589167 w 6670076"/>
                <a:gd name="connsiteY92" fmla="*/ 223303 h 2746502"/>
                <a:gd name="connsiteX93" fmla="*/ 552581 w 6670076"/>
                <a:gd name="connsiteY93" fmla="*/ 223303 h 2746502"/>
                <a:gd name="connsiteX94" fmla="*/ 552581 w 6670076"/>
                <a:gd name="connsiteY94" fmla="*/ 172839 h 2746502"/>
                <a:gd name="connsiteX95" fmla="*/ 454176 w 6670076"/>
                <a:gd name="connsiteY95" fmla="*/ 172839 h 2746502"/>
                <a:gd name="connsiteX96" fmla="*/ 454176 w 6670076"/>
                <a:gd name="connsiteY96" fmla="*/ 137514 h 2746502"/>
                <a:gd name="connsiteX97" fmla="*/ 392357 w 6670076"/>
                <a:gd name="connsiteY97" fmla="*/ 137514 h 2746502"/>
                <a:gd name="connsiteX98" fmla="*/ 392357 w 6670076"/>
                <a:gd name="connsiteY98" fmla="*/ 87050 h 2746502"/>
                <a:gd name="connsiteX99" fmla="*/ 244750 w 6670076"/>
                <a:gd name="connsiteY99" fmla="*/ 87050 h 2746502"/>
                <a:gd name="connsiteX100" fmla="*/ 244750 w 6670076"/>
                <a:gd name="connsiteY100" fmla="*/ 41633 h 2746502"/>
                <a:gd name="connsiteX101" fmla="*/ 216995 w 6670076"/>
                <a:gd name="connsiteY101" fmla="*/ 41633 h 2746502"/>
                <a:gd name="connsiteX102" fmla="*/ 216995 w 6670076"/>
                <a:gd name="connsiteY102" fmla="*/ 0 h 2746502"/>
                <a:gd name="connsiteX103" fmla="*/ 0 w 6670076"/>
                <a:gd name="connsiteY103" fmla="*/ 0 h 2746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6670076" h="2746502">
                  <a:moveTo>
                    <a:pt x="6670077" y="2746502"/>
                  </a:moveTo>
                  <a:lnTo>
                    <a:pt x="5260870" y="2746502"/>
                  </a:lnTo>
                  <a:lnTo>
                    <a:pt x="5260870" y="2654406"/>
                  </a:lnTo>
                  <a:lnTo>
                    <a:pt x="4685580" y="2654406"/>
                  </a:lnTo>
                  <a:lnTo>
                    <a:pt x="4685580" y="2569878"/>
                  </a:lnTo>
                  <a:lnTo>
                    <a:pt x="4492556" y="2569878"/>
                  </a:lnTo>
                  <a:lnTo>
                    <a:pt x="4492556" y="2504275"/>
                  </a:lnTo>
                  <a:lnTo>
                    <a:pt x="4274299" y="2504275"/>
                  </a:lnTo>
                  <a:lnTo>
                    <a:pt x="4274299" y="2429841"/>
                  </a:lnTo>
                  <a:lnTo>
                    <a:pt x="4057304" y="2429841"/>
                  </a:lnTo>
                  <a:lnTo>
                    <a:pt x="4057304" y="2371807"/>
                  </a:lnTo>
                  <a:lnTo>
                    <a:pt x="4033334" y="2371807"/>
                  </a:lnTo>
                  <a:lnTo>
                    <a:pt x="4033334" y="2303681"/>
                  </a:lnTo>
                  <a:lnTo>
                    <a:pt x="3897081" y="2303681"/>
                  </a:lnTo>
                  <a:lnTo>
                    <a:pt x="3897081" y="2246909"/>
                  </a:lnTo>
                  <a:lnTo>
                    <a:pt x="3856710" y="2246909"/>
                  </a:lnTo>
                  <a:lnTo>
                    <a:pt x="3856710" y="2209061"/>
                  </a:lnTo>
                  <a:lnTo>
                    <a:pt x="3839047" y="2209061"/>
                  </a:lnTo>
                  <a:lnTo>
                    <a:pt x="3839047" y="2128319"/>
                  </a:lnTo>
                  <a:lnTo>
                    <a:pt x="3701533" y="2128319"/>
                  </a:lnTo>
                  <a:lnTo>
                    <a:pt x="3701533" y="2077854"/>
                  </a:lnTo>
                  <a:lnTo>
                    <a:pt x="3662423" y="2077854"/>
                  </a:lnTo>
                  <a:lnTo>
                    <a:pt x="3662423" y="2014775"/>
                  </a:lnTo>
                  <a:lnTo>
                    <a:pt x="3400011" y="2014775"/>
                  </a:lnTo>
                  <a:lnTo>
                    <a:pt x="3400011" y="1971880"/>
                  </a:lnTo>
                  <a:lnTo>
                    <a:pt x="3180492" y="1971880"/>
                  </a:lnTo>
                  <a:lnTo>
                    <a:pt x="3180492" y="1925201"/>
                  </a:lnTo>
                  <a:lnTo>
                    <a:pt x="3087134" y="1925201"/>
                  </a:lnTo>
                  <a:lnTo>
                    <a:pt x="3087134" y="1844459"/>
                  </a:lnTo>
                  <a:lnTo>
                    <a:pt x="3007653" y="1844459"/>
                  </a:lnTo>
                  <a:lnTo>
                    <a:pt x="3007653" y="1792733"/>
                  </a:lnTo>
                  <a:lnTo>
                    <a:pt x="2976113" y="1792733"/>
                  </a:lnTo>
                  <a:lnTo>
                    <a:pt x="2976113" y="1758670"/>
                  </a:lnTo>
                  <a:lnTo>
                    <a:pt x="2925649" y="1758670"/>
                  </a:lnTo>
                  <a:lnTo>
                    <a:pt x="2925649" y="1706944"/>
                  </a:lnTo>
                  <a:lnTo>
                    <a:pt x="2855000" y="1706944"/>
                  </a:lnTo>
                  <a:lnTo>
                    <a:pt x="2855000" y="1670358"/>
                  </a:lnTo>
                  <a:lnTo>
                    <a:pt x="2813367" y="1670358"/>
                  </a:lnTo>
                  <a:lnTo>
                    <a:pt x="2813367" y="1637556"/>
                  </a:lnTo>
                  <a:lnTo>
                    <a:pt x="2789397" y="1637556"/>
                  </a:lnTo>
                  <a:lnTo>
                    <a:pt x="2789397" y="1571953"/>
                  </a:lnTo>
                  <a:lnTo>
                    <a:pt x="2670806" y="1571953"/>
                  </a:lnTo>
                  <a:lnTo>
                    <a:pt x="2670806" y="1534105"/>
                  </a:lnTo>
                  <a:lnTo>
                    <a:pt x="2545908" y="1534105"/>
                  </a:lnTo>
                  <a:lnTo>
                    <a:pt x="2545908" y="1489949"/>
                  </a:lnTo>
                  <a:lnTo>
                    <a:pt x="2490397" y="1489949"/>
                  </a:lnTo>
                  <a:lnTo>
                    <a:pt x="2490397" y="1402899"/>
                  </a:lnTo>
                  <a:lnTo>
                    <a:pt x="2421009" y="1402899"/>
                  </a:lnTo>
                  <a:lnTo>
                    <a:pt x="2421009" y="1363789"/>
                  </a:lnTo>
                  <a:lnTo>
                    <a:pt x="2385685" y="1363789"/>
                  </a:lnTo>
                  <a:lnTo>
                    <a:pt x="2385685" y="1309540"/>
                  </a:lnTo>
                  <a:lnTo>
                    <a:pt x="2316297" y="1309540"/>
                  </a:lnTo>
                  <a:lnTo>
                    <a:pt x="2316297" y="1223752"/>
                  </a:lnTo>
                  <a:lnTo>
                    <a:pt x="2176259" y="1223752"/>
                  </a:lnTo>
                  <a:lnTo>
                    <a:pt x="2176259" y="1137963"/>
                  </a:lnTo>
                  <a:lnTo>
                    <a:pt x="2118226" y="1137963"/>
                  </a:lnTo>
                  <a:lnTo>
                    <a:pt x="2118226" y="1102638"/>
                  </a:lnTo>
                  <a:lnTo>
                    <a:pt x="2108133" y="1102638"/>
                  </a:lnTo>
                  <a:lnTo>
                    <a:pt x="2108133" y="1053436"/>
                  </a:lnTo>
                  <a:lnTo>
                    <a:pt x="2026129" y="1053436"/>
                  </a:lnTo>
                  <a:lnTo>
                    <a:pt x="2026129" y="1016849"/>
                  </a:lnTo>
                  <a:lnTo>
                    <a:pt x="1995850" y="1016849"/>
                  </a:lnTo>
                  <a:lnTo>
                    <a:pt x="1995850" y="968909"/>
                  </a:lnTo>
                  <a:lnTo>
                    <a:pt x="1912585" y="968909"/>
                  </a:lnTo>
                  <a:lnTo>
                    <a:pt x="1912585" y="928537"/>
                  </a:lnTo>
                  <a:lnTo>
                    <a:pt x="1831842" y="928537"/>
                  </a:lnTo>
                  <a:lnTo>
                    <a:pt x="1831842" y="879335"/>
                  </a:lnTo>
                  <a:lnTo>
                    <a:pt x="1786425" y="879335"/>
                  </a:lnTo>
                  <a:lnTo>
                    <a:pt x="1786425" y="836441"/>
                  </a:lnTo>
                  <a:lnTo>
                    <a:pt x="1674142" y="836441"/>
                  </a:lnTo>
                  <a:lnTo>
                    <a:pt x="1674142" y="785977"/>
                  </a:lnTo>
                  <a:lnTo>
                    <a:pt x="1619894" y="785977"/>
                  </a:lnTo>
                  <a:lnTo>
                    <a:pt x="1619894" y="746867"/>
                  </a:lnTo>
                  <a:lnTo>
                    <a:pt x="1582046" y="746867"/>
                  </a:lnTo>
                  <a:lnTo>
                    <a:pt x="1582046" y="709019"/>
                  </a:lnTo>
                  <a:lnTo>
                    <a:pt x="1518966" y="709019"/>
                  </a:lnTo>
                  <a:lnTo>
                    <a:pt x="1518966" y="667386"/>
                  </a:lnTo>
                  <a:lnTo>
                    <a:pt x="1469763" y="667386"/>
                  </a:lnTo>
                  <a:lnTo>
                    <a:pt x="1469763" y="620707"/>
                  </a:lnTo>
                  <a:lnTo>
                    <a:pt x="1426869" y="620707"/>
                  </a:lnTo>
                  <a:lnTo>
                    <a:pt x="1426869" y="571505"/>
                  </a:lnTo>
                  <a:lnTo>
                    <a:pt x="1112731" y="571505"/>
                  </a:lnTo>
                  <a:lnTo>
                    <a:pt x="1112731" y="513471"/>
                  </a:lnTo>
                  <a:lnTo>
                    <a:pt x="1097592" y="513471"/>
                  </a:lnTo>
                  <a:lnTo>
                    <a:pt x="1097592" y="433990"/>
                  </a:lnTo>
                  <a:lnTo>
                    <a:pt x="970170" y="433990"/>
                  </a:lnTo>
                  <a:lnTo>
                    <a:pt x="970170" y="396142"/>
                  </a:lnTo>
                  <a:lnTo>
                    <a:pt x="931060" y="396142"/>
                  </a:lnTo>
                  <a:lnTo>
                    <a:pt x="931060" y="340632"/>
                  </a:lnTo>
                  <a:lnTo>
                    <a:pt x="760744" y="340632"/>
                  </a:lnTo>
                  <a:lnTo>
                    <a:pt x="760744" y="254843"/>
                  </a:lnTo>
                  <a:lnTo>
                    <a:pt x="589167" y="254843"/>
                  </a:lnTo>
                  <a:lnTo>
                    <a:pt x="589167" y="223303"/>
                  </a:lnTo>
                  <a:lnTo>
                    <a:pt x="552581" y="223303"/>
                  </a:lnTo>
                  <a:lnTo>
                    <a:pt x="552581" y="172839"/>
                  </a:lnTo>
                  <a:lnTo>
                    <a:pt x="454176" y="172839"/>
                  </a:lnTo>
                  <a:lnTo>
                    <a:pt x="454176" y="137514"/>
                  </a:lnTo>
                  <a:lnTo>
                    <a:pt x="392357" y="137514"/>
                  </a:lnTo>
                  <a:lnTo>
                    <a:pt x="392357" y="87050"/>
                  </a:lnTo>
                  <a:lnTo>
                    <a:pt x="244750" y="87050"/>
                  </a:lnTo>
                  <a:lnTo>
                    <a:pt x="244750" y="41633"/>
                  </a:lnTo>
                  <a:lnTo>
                    <a:pt x="216995" y="41633"/>
                  </a:lnTo>
                  <a:lnTo>
                    <a:pt x="216995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6639D"/>
              </a:solidFill>
              <a:prstDash val="solid"/>
              <a:miter/>
            </a:ln>
          </p:spPr>
          <p:txBody>
            <a:bodyPr lIns="0" tIns="0" rIns="0" bIns="0"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Arial Narrow" panose="020B0606020202030204" pitchFamily="34" charset="0"/>
              </a:endParaRPr>
            </a:p>
          </p:txBody>
        </p:sp>
        <p:grpSp>
          <p:nvGrpSpPr>
            <p:cNvPr id="169" name="Graphic 100">
              <a:extLst>
                <a:ext uri="{FF2B5EF4-FFF2-40B4-BE49-F238E27FC236}">
                  <a16:creationId xmlns:a16="http://schemas.microsoft.com/office/drawing/2014/main" id="{48E8293F-B347-462D-B2A5-40C7E5C892E7}"/>
                </a:ext>
              </a:extLst>
            </p:cNvPr>
            <p:cNvGrpSpPr/>
            <p:nvPr/>
          </p:nvGrpSpPr>
          <p:grpSpPr>
            <a:xfrm>
              <a:off x="1128775" y="1597507"/>
              <a:ext cx="6586810" cy="2839860"/>
              <a:chOff x="1128775" y="1597507"/>
              <a:chExt cx="6586810" cy="2839860"/>
            </a:xfrm>
            <a:noFill/>
          </p:grpSpPr>
          <p:sp>
            <p:nvSpPr>
              <p:cNvPr id="170" name="Freeform: Shape 169">
                <a:extLst>
                  <a:ext uri="{FF2B5EF4-FFF2-40B4-BE49-F238E27FC236}">
                    <a16:creationId xmlns:a16="http://schemas.microsoft.com/office/drawing/2014/main" id="{44262C14-73C9-4E13-8B46-44751E36BFAC}"/>
                  </a:ext>
                </a:extLst>
              </p:cNvPr>
              <p:cNvSpPr/>
              <p:nvPr/>
            </p:nvSpPr>
            <p:spPr>
              <a:xfrm>
                <a:off x="1128775" y="1597507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56639D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defTabSz="914358"/>
                <a:endParaRPr lang="en-GB" sz="1799">
                  <a:solidFill>
                    <a:prstClr val="black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5DA13750-4CB6-4EF5-B46F-F61E06FBCFAC}"/>
                  </a:ext>
                </a:extLst>
              </p:cNvPr>
              <p:cNvSpPr/>
              <p:nvPr/>
            </p:nvSpPr>
            <p:spPr>
              <a:xfrm>
                <a:off x="7619705" y="4341487"/>
                <a:ext cx="95881" cy="95881"/>
              </a:xfrm>
              <a:custGeom>
                <a:avLst/>
                <a:gdLst>
                  <a:gd name="connsiteX0" fmla="*/ 95881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1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1" y="47941"/>
                    </a:moveTo>
                    <a:cubicBezTo>
                      <a:pt x="95881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1" y="21464"/>
                      <a:pt x="95881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56639D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defTabSz="914358"/>
                <a:endParaRPr lang="en-GB" sz="1799">
                  <a:solidFill>
                    <a:prstClr val="black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4EC88770-8C0C-439E-9494-101FB6320534}"/>
                  </a:ext>
                </a:extLst>
              </p:cNvPr>
              <p:cNvSpPr/>
              <p:nvPr/>
            </p:nvSpPr>
            <p:spPr>
              <a:xfrm>
                <a:off x="7241225" y="4341487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56639D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defTabSz="914358"/>
                <a:endParaRPr lang="en-GB" sz="1799">
                  <a:solidFill>
                    <a:prstClr val="black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21D46492-6DB2-45B0-BD83-7E10D5EB7DDB}"/>
                  </a:ext>
                </a:extLst>
              </p:cNvPr>
              <p:cNvSpPr/>
              <p:nvPr/>
            </p:nvSpPr>
            <p:spPr>
              <a:xfrm>
                <a:off x="7213470" y="4341487"/>
                <a:ext cx="95881" cy="95881"/>
              </a:xfrm>
              <a:custGeom>
                <a:avLst/>
                <a:gdLst>
                  <a:gd name="connsiteX0" fmla="*/ 95881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1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1" y="47941"/>
                    </a:moveTo>
                    <a:cubicBezTo>
                      <a:pt x="95881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1" y="21464"/>
                      <a:pt x="95881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56639D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defTabSz="914358"/>
                <a:endParaRPr lang="en-GB" sz="1799">
                  <a:solidFill>
                    <a:prstClr val="black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9A4D2F04-2221-40BC-86A7-CE1F14A3C52B}"/>
                  </a:ext>
                </a:extLst>
              </p:cNvPr>
              <p:cNvSpPr/>
              <p:nvPr/>
            </p:nvSpPr>
            <p:spPr>
              <a:xfrm>
                <a:off x="6975027" y="4341487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56639D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defTabSz="914358"/>
                <a:endParaRPr lang="en-GB" sz="1799">
                  <a:solidFill>
                    <a:prstClr val="black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ECB5C532-2A17-420A-BC79-8D8A4A6DEBD7}"/>
                  </a:ext>
                </a:extLst>
              </p:cNvPr>
              <p:cNvSpPr/>
              <p:nvPr/>
            </p:nvSpPr>
            <p:spPr>
              <a:xfrm>
                <a:off x="6876622" y="4341487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56639D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defTabSz="914358"/>
                <a:endParaRPr lang="en-GB" sz="1799">
                  <a:solidFill>
                    <a:prstClr val="black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1D214979-EBEE-4BDE-87A5-8C7E9FFBDCB0}"/>
                  </a:ext>
                </a:extLst>
              </p:cNvPr>
              <p:cNvSpPr/>
              <p:nvPr/>
            </p:nvSpPr>
            <p:spPr>
              <a:xfrm>
                <a:off x="6601594" y="4341487"/>
                <a:ext cx="95881" cy="95881"/>
              </a:xfrm>
              <a:custGeom>
                <a:avLst/>
                <a:gdLst>
                  <a:gd name="connsiteX0" fmla="*/ 95881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1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1" y="47941"/>
                    </a:moveTo>
                    <a:cubicBezTo>
                      <a:pt x="95881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1" y="21464"/>
                      <a:pt x="95881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56639D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defTabSz="914358"/>
                <a:endParaRPr lang="en-GB" sz="1799">
                  <a:solidFill>
                    <a:prstClr val="black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95602E61-7AA4-41B9-8B7C-5FB883EB4CB7}"/>
                  </a:ext>
                </a:extLst>
              </p:cNvPr>
              <p:cNvSpPr/>
              <p:nvPr/>
            </p:nvSpPr>
            <p:spPr>
              <a:xfrm>
                <a:off x="6533467" y="4341487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56639D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defTabSz="914358"/>
                <a:endParaRPr lang="en-GB" sz="1799">
                  <a:solidFill>
                    <a:prstClr val="black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A8799A5B-212F-49F3-B331-A1431642F117}"/>
                  </a:ext>
                </a:extLst>
              </p:cNvPr>
              <p:cNvSpPr/>
              <p:nvPr/>
            </p:nvSpPr>
            <p:spPr>
              <a:xfrm>
                <a:off x="6442632" y="4341487"/>
                <a:ext cx="95881" cy="95881"/>
              </a:xfrm>
              <a:custGeom>
                <a:avLst/>
                <a:gdLst>
                  <a:gd name="connsiteX0" fmla="*/ 95881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1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1" y="47941"/>
                    </a:moveTo>
                    <a:cubicBezTo>
                      <a:pt x="95881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1" y="21464"/>
                      <a:pt x="95881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56639D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defTabSz="914358"/>
                <a:endParaRPr lang="en-GB" sz="1799">
                  <a:solidFill>
                    <a:prstClr val="black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059754DB-13B2-4FBA-BF28-D8FBC300B987}"/>
                  </a:ext>
                </a:extLst>
              </p:cNvPr>
              <p:cNvSpPr/>
              <p:nvPr/>
            </p:nvSpPr>
            <p:spPr>
              <a:xfrm>
                <a:off x="5996026" y="4245605"/>
                <a:ext cx="95881" cy="95881"/>
              </a:xfrm>
              <a:custGeom>
                <a:avLst/>
                <a:gdLst>
                  <a:gd name="connsiteX0" fmla="*/ 95881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1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1" y="47941"/>
                    </a:moveTo>
                    <a:cubicBezTo>
                      <a:pt x="95881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1" y="21464"/>
                      <a:pt x="95881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56639D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defTabSz="914358"/>
                <a:endParaRPr lang="en-GB" sz="1799">
                  <a:solidFill>
                    <a:prstClr val="black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A217FB1B-13A1-4B37-9177-21058816C132}"/>
                  </a:ext>
                </a:extLst>
              </p:cNvPr>
              <p:cNvSpPr/>
              <p:nvPr/>
            </p:nvSpPr>
            <p:spPr>
              <a:xfrm>
                <a:off x="5520403" y="4164863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56639D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defTabSz="914358"/>
                <a:endParaRPr lang="en-GB" sz="1799">
                  <a:solidFill>
                    <a:prstClr val="black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058DDC8F-FF06-4A63-AE9E-988554434E8B}"/>
                  </a:ext>
                </a:extLst>
              </p:cNvPr>
              <p:cNvSpPr/>
              <p:nvPr/>
            </p:nvSpPr>
            <p:spPr>
              <a:xfrm>
                <a:off x="5348826" y="4101783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56639D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defTabSz="914358"/>
                <a:endParaRPr lang="en-GB" sz="1799">
                  <a:solidFill>
                    <a:prstClr val="black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68C86103-6F9C-4450-992E-AB0F2D53584D}"/>
                  </a:ext>
                </a:extLst>
              </p:cNvPr>
              <p:cNvSpPr/>
              <p:nvPr/>
            </p:nvSpPr>
            <p:spPr>
              <a:xfrm>
                <a:off x="5141923" y="4022302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56639D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defTabSz="914358"/>
                <a:endParaRPr lang="en-GB" sz="1799">
                  <a:solidFill>
                    <a:prstClr val="black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6AD62E6B-4AFD-485C-9106-91FE2F5E214C}"/>
                  </a:ext>
                </a:extLst>
              </p:cNvPr>
              <p:cNvSpPr/>
              <p:nvPr/>
            </p:nvSpPr>
            <p:spPr>
              <a:xfrm>
                <a:off x="4903481" y="3894880"/>
                <a:ext cx="95881" cy="95881"/>
              </a:xfrm>
              <a:custGeom>
                <a:avLst/>
                <a:gdLst>
                  <a:gd name="connsiteX0" fmla="*/ 95881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1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1" y="47941"/>
                    </a:moveTo>
                    <a:cubicBezTo>
                      <a:pt x="95881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1" y="21464"/>
                      <a:pt x="95881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56639D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defTabSz="914358"/>
                <a:endParaRPr lang="en-GB" sz="1799">
                  <a:solidFill>
                    <a:prstClr val="black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AAE9A839-5E83-4236-8BF7-AE04120C0C61}"/>
                  </a:ext>
                </a:extLst>
              </p:cNvPr>
              <p:cNvSpPr/>
              <p:nvPr/>
            </p:nvSpPr>
            <p:spPr>
              <a:xfrm>
                <a:off x="4818954" y="3839370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56639D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defTabSz="914358"/>
                <a:endParaRPr lang="en-GB" sz="1799">
                  <a:solidFill>
                    <a:prstClr val="black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29D02B12-89D1-409C-8BEC-9F0643DCC165}"/>
                  </a:ext>
                </a:extLst>
              </p:cNvPr>
              <p:cNvSpPr/>
              <p:nvPr/>
            </p:nvSpPr>
            <p:spPr>
              <a:xfrm>
                <a:off x="4749566" y="3727088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56639D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defTabSz="914358"/>
                <a:endParaRPr lang="en-GB" sz="1799">
                  <a:solidFill>
                    <a:prstClr val="black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5274751C-2BDC-41BE-A5AB-D7ACE396A7A9}"/>
                  </a:ext>
                </a:extLst>
              </p:cNvPr>
              <p:cNvSpPr/>
              <p:nvPr/>
            </p:nvSpPr>
            <p:spPr>
              <a:xfrm>
                <a:off x="4538879" y="3614805"/>
                <a:ext cx="95881" cy="95881"/>
              </a:xfrm>
              <a:custGeom>
                <a:avLst/>
                <a:gdLst>
                  <a:gd name="connsiteX0" fmla="*/ 95881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1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1" y="47941"/>
                    </a:moveTo>
                    <a:cubicBezTo>
                      <a:pt x="95881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1" y="21464"/>
                      <a:pt x="95881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56639D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defTabSz="914358"/>
                <a:endParaRPr lang="en-GB" sz="1799">
                  <a:solidFill>
                    <a:prstClr val="black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4FA50E73-C7CB-4EB1-99E7-90D021D1619C}"/>
                  </a:ext>
                </a:extLst>
              </p:cNvPr>
              <p:cNvSpPr/>
              <p:nvPr/>
            </p:nvSpPr>
            <p:spPr>
              <a:xfrm>
                <a:off x="4498508" y="3614805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56639D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defTabSz="914358"/>
                <a:endParaRPr lang="en-GB" sz="1799">
                  <a:solidFill>
                    <a:prstClr val="black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741B005C-3105-4A5B-AA0D-FA415F56940D}"/>
                  </a:ext>
                </a:extLst>
              </p:cNvPr>
              <p:cNvSpPr/>
              <p:nvPr/>
            </p:nvSpPr>
            <p:spPr>
              <a:xfrm>
                <a:off x="4427858" y="3614805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56639D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defTabSz="914358"/>
                <a:endParaRPr lang="en-GB" sz="1799">
                  <a:solidFill>
                    <a:prstClr val="black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F9A612CE-0254-45AE-96B7-30DCF0CCE47E}"/>
                  </a:ext>
                </a:extLst>
              </p:cNvPr>
              <p:cNvSpPr/>
              <p:nvPr/>
            </p:nvSpPr>
            <p:spPr>
              <a:xfrm>
                <a:off x="4400103" y="3614805"/>
                <a:ext cx="95881" cy="95881"/>
              </a:xfrm>
              <a:custGeom>
                <a:avLst/>
                <a:gdLst>
                  <a:gd name="connsiteX0" fmla="*/ 95881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1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1" y="47941"/>
                    </a:moveTo>
                    <a:cubicBezTo>
                      <a:pt x="95881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1" y="21464"/>
                      <a:pt x="95881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56639D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defTabSz="914358"/>
                <a:endParaRPr lang="en-GB" sz="1799">
                  <a:solidFill>
                    <a:prstClr val="black"/>
                  </a:solidFill>
                  <a:latin typeface="Arial Narrow" panose="020B0606020202030204" pitchFamily="34" charset="0"/>
                </a:endParaRPr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13431648-C24E-4199-9CE7-113185C792B6}"/>
                  </a:ext>
                </a:extLst>
              </p:cNvPr>
              <p:cNvSpPr/>
              <p:nvPr/>
            </p:nvSpPr>
            <p:spPr>
              <a:xfrm>
                <a:off x="4344592" y="3571911"/>
                <a:ext cx="95881" cy="95881"/>
              </a:xfrm>
              <a:custGeom>
                <a:avLst/>
                <a:gdLst>
                  <a:gd name="connsiteX0" fmla="*/ 95882 w 95881"/>
                  <a:gd name="connsiteY0" fmla="*/ 47941 h 95881"/>
                  <a:gd name="connsiteX1" fmla="*/ 47941 w 95881"/>
                  <a:gd name="connsiteY1" fmla="*/ 95882 h 95881"/>
                  <a:gd name="connsiteX2" fmla="*/ 0 w 95881"/>
                  <a:gd name="connsiteY2" fmla="*/ 47941 h 95881"/>
                  <a:gd name="connsiteX3" fmla="*/ 47941 w 95881"/>
                  <a:gd name="connsiteY3" fmla="*/ 0 h 95881"/>
                  <a:gd name="connsiteX4" fmla="*/ 95882 w 95881"/>
                  <a:gd name="connsiteY4" fmla="*/ 47941 h 95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881" h="95881">
                    <a:moveTo>
                      <a:pt x="95882" y="47941"/>
                    </a:moveTo>
                    <a:cubicBezTo>
                      <a:pt x="95882" y="74418"/>
                      <a:pt x="74418" y="95882"/>
                      <a:pt x="47941" y="95882"/>
                    </a:cubicBezTo>
                    <a:cubicBezTo>
                      <a:pt x="21464" y="95882"/>
                      <a:pt x="0" y="74418"/>
                      <a:pt x="0" y="47941"/>
                    </a:cubicBezTo>
                    <a:cubicBezTo>
                      <a:pt x="0" y="21464"/>
                      <a:pt x="21464" y="0"/>
                      <a:pt x="47941" y="0"/>
                    </a:cubicBezTo>
                    <a:cubicBezTo>
                      <a:pt x="74418" y="0"/>
                      <a:pt x="95882" y="21464"/>
                      <a:pt x="95882" y="47941"/>
                    </a:cubicBezTo>
                    <a:close/>
                  </a:path>
                </a:pathLst>
              </a:custGeom>
              <a:noFill/>
              <a:ln w="12700" cap="flat">
                <a:solidFill>
                  <a:srgbClr val="56639D"/>
                </a:solidFill>
                <a:prstDash val="solid"/>
                <a:miter/>
              </a:ln>
            </p:spPr>
            <p:txBody>
              <a:bodyPr lIns="0" tIns="0" rIns="0" bIns="0" rtlCol="0" anchor="ctr"/>
              <a:lstStyle/>
              <a:p>
                <a:pPr defTabSz="914358"/>
                <a:endParaRPr lang="en-GB" sz="1799">
                  <a:solidFill>
                    <a:prstClr val="black"/>
                  </a:solidFill>
                  <a:latin typeface="Arial Narrow" panose="020B0606020202030204" pitchFamily="34" charset="0"/>
                </a:endParaRPr>
              </a:p>
            </p:txBody>
          </p:sp>
        </p:grpSp>
      </p:grpSp>
      <p:sp>
        <p:nvSpPr>
          <p:cNvPr id="191" name="object 24">
            <a:extLst>
              <a:ext uri="{FF2B5EF4-FFF2-40B4-BE49-F238E27FC236}">
                <a16:creationId xmlns:a16="http://schemas.microsoft.com/office/drawing/2014/main" id="{61554FF6-FDA2-4896-A1A1-20762316D437}"/>
              </a:ext>
            </a:extLst>
          </p:cNvPr>
          <p:cNvSpPr txBox="1"/>
          <p:nvPr/>
        </p:nvSpPr>
        <p:spPr>
          <a:xfrm>
            <a:off x="85399" y="5541410"/>
            <a:ext cx="55906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 defTabSz="914358">
              <a:spcBef>
                <a:spcPts val="101"/>
              </a:spcBef>
            </a:pPr>
            <a:r>
              <a:rPr sz="1000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No. at</a:t>
            </a:r>
            <a:r>
              <a:rPr sz="1000" spc="-79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 </a:t>
            </a:r>
            <a:r>
              <a:rPr sz="1000" spc="-5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risk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04" name="object 14">
            <a:extLst>
              <a:ext uri="{FF2B5EF4-FFF2-40B4-BE49-F238E27FC236}">
                <a16:creationId xmlns:a16="http://schemas.microsoft.com/office/drawing/2014/main" id="{F07E1B87-B87D-47B1-8E2C-F393BB2B1AB1}"/>
              </a:ext>
            </a:extLst>
          </p:cNvPr>
          <p:cNvSpPr txBox="1"/>
          <p:nvPr/>
        </p:nvSpPr>
        <p:spPr>
          <a:xfrm>
            <a:off x="511989" y="2771377"/>
            <a:ext cx="177984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 defTabSz="914358">
              <a:spcBef>
                <a:spcPts val="101"/>
              </a:spcBef>
            </a:pP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90</a:t>
            </a:r>
            <a:endParaRPr sz="100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05" name="object 15">
            <a:extLst>
              <a:ext uri="{FF2B5EF4-FFF2-40B4-BE49-F238E27FC236}">
                <a16:creationId xmlns:a16="http://schemas.microsoft.com/office/drawing/2014/main" id="{D51D6693-F04C-4C98-87B7-24F107F76664}"/>
              </a:ext>
            </a:extLst>
          </p:cNvPr>
          <p:cNvSpPr txBox="1"/>
          <p:nvPr/>
        </p:nvSpPr>
        <p:spPr>
          <a:xfrm>
            <a:off x="511989" y="3032317"/>
            <a:ext cx="177984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 defTabSz="914358">
              <a:spcBef>
                <a:spcPts val="101"/>
              </a:spcBef>
            </a:pP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80</a:t>
            </a:r>
            <a:endParaRPr sz="100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06" name="object 16">
            <a:extLst>
              <a:ext uri="{FF2B5EF4-FFF2-40B4-BE49-F238E27FC236}">
                <a16:creationId xmlns:a16="http://schemas.microsoft.com/office/drawing/2014/main" id="{F7702FEE-C2C5-413C-B236-0A26F2709B58}"/>
              </a:ext>
            </a:extLst>
          </p:cNvPr>
          <p:cNvSpPr txBox="1"/>
          <p:nvPr/>
        </p:nvSpPr>
        <p:spPr>
          <a:xfrm>
            <a:off x="511989" y="3293259"/>
            <a:ext cx="177984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 defTabSz="914358">
              <a:spcBef>
                <a:spcPts val="101"/>
              </a:spcBef>
            </a:pP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70</a:t>
            </a:r>
            <a:endParaRPr sz="100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07" name="object 18">
            <a:extLst>
              <a:ext uri="{FF2B5EF4-FFF2-40B4-BE49-F238E27FC236}">
                <a16:creationId xmlns:a16="http://schemas.microsoft.com/office/drawing/2014/main" id="{182AC1F9-A08E-41AD-B61C-61510271BF3D}"/>
              </a:ext>
            </a:extLst>
          </p:cNvPr>
          <p:cNvSpPr txBox="1"/>
          <p:nvPr/>
        </p:nvSpPr>
        <p:spPr>
          <a:xfrm>
            <a:off x="511989" y="4337113"/>
            <a:ext cx="177984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 defTabSz="914358">
              <a:spcBef>
                <a:spcPts val="101"/>
              </a:spcBef>
            </a:pP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30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08" name="object 19">
            <a:extLst>
              <a:ext uri="{FF2B5EF4-FFF2-40B4-BE49-F238E27FC236}">
                <a16:creationId xmlns:a16="http://schemas.microsoft.com/office/drawing/2014/main" id="{067E690E-5EDB-4547-B341-8C2ECCCC7FB9}"/>
              </a:ext>
            </a:extLst>
          </p:cNvPr>
          <p:cNvSpPr txBox="1"/>
          <p:nvPr/>
        </p:nvSpPr>
        <p:spPr>
          <a:xfrm>
            <a:off x="511989" y="4598053"/>
            <a:ext cx="177984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 defTabSz="914358">
              <a:spcBef>
                <a:spcPts val="101"/>
              </a:spcBef>
            </a:pP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20</a:t>
            </a:r>
            <a:endParaRPr sz="100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09" name="object 20">
            <a:extLst>
              <a:ext uri="{FF2B5EF4-FFF2-40B4-BE49-F238E27FC236}">
                <a16:creationId xmlns:a16="http://schemas.microsoft.com/office/drawing/2014/main" id="{B42B1B61-E062-413A-8B42-D0AD8AF3194A}"/>
              </a:ext>
            </a:extLst>
          </p:cNvPr>
          <p:cNvSpPr txBox="1"/>
          <p:nvPr/>
        </p:nvSpPr>
        <p:spPr>
          <a:xfrm>
            <a:off x="368583" y="4858994"/>
            <a:ext cx="321392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 defTabSz="914358">
              <a:spcBef>
                <a:spcPts val="101"/>
              </a:spcBef>
            </a:pP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10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10" name="object 21">
            <a:extLst>
              <a:ext uri="{FF2B5EF4-FFF2-40B4-BE49-F238E27FC236}">
                <a16:creationId xmlns:a16="http://schemas.microsoft.com/office/drawing/2014/main" id="{EB932FA0-7CBA-4C85-8BB1-20157E2131F3}"/>
              </a:ext>
            </a:extLst>
          </p:cNvPr>
          <p:cNvSpPr txBox="1"/>
          <p:nvPr/>
        </p:nvSpPr>
        <p:spPr>
          <a:xfrm>
            <a:off x="436687" y="2510160"/>
            <a:ext cx="253287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 defTabSz="914358">
              <a:spcBef>
                <a:spcPts val="101"/>
              </a:spcBef>
            </a:pP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100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11" name="object 33">
            <a:extLst>
              <a:ext uri="{FF2B5EF4-FFF2-40B4-BE49-F238E27FC236}">
                <a16:creationId xmlns:a16="http://schemas.microsoft.com/office/drawing/2014/main" id="{8A8DD62E-9356-4176-BF30-A664FEDBCA19}"/>
              </a:ext>
            </a:extLst>
          </p:cNvPr>
          <p:cNvSpPr/>
          <p:nvPr/>
        </p:nvSpPr>
        <p:spPr>
          <a:xfrm>
            <a:off x="806263" y="2572978"/>
            <a:ext cx="5051521" cy="2616827"/>
          </a:xfrm>
          <a:custGeom>
            <a:avLst/>
            <a:gdLst/>
            <a:ahLst/>
            <a:cxnLst/>
            <a:rect l="l" t="t" r="r" b="b"/>
            <a:pathLst>
              <a:path w="6991984" h="3622040">
                <a:moveTo>
                  <a:pt x="0" y="0"/>
                </a:moveTo>
                <a:lnTo>
                  <a:pt x="0" y="3621506"/>
                </a:lnTo>
                <a:lnTo>
                  <a:pt x="6991832" y="3621506"/>
                </a:lnTo>
              </a:path>
            </a:pathLst>
          </a:custGeom>
          <a:ln w="1269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12" name="object 34">
            <a:extLst>
              <a:ext uri="{FF2B5EF4-FFF2-40B4-BE49-F238E27FC236}">
                <a16:creationId xmlns:a16="http://schemas.microsoft.com/office/drawing/2014/main" id="{9A4B9714-34D1-4AE5-B70D-0AC5C8C4B913}"/>
              </a:ext>
            </a:extLst>
          </p:cNvPr>
          <p:cNvSpPr/>
          <p:nvPr/>
        </p:nvSpPr>
        <p:spPr>
          <a:xfrm>
            <a:off x="743047" y="2579628"/>
            <a:ext cx="60099" cy="0"/>
          </a:xfrm>
          <a:custGeom>
            <a:avLst/>
            <a:gdLst/>
            <a:ahLst/>
            <a:cxnLst/>
            <a:rect l="l" t="t" r="r" b="b"/>
            <a:pathLst>
              <a:path w="83184">
                <a:moveTo>
                  <a:pt x="0" y="0"/>
                </a:moveTo>
                <a:lnTo>
                  <a:pt x="82588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13" name="object 35">
            <a:extLst>
              <a:ext uri="{FF2B5EF4-FFF2-40B4-BE49-F238E27FC236}">
                <a16:creationId xmlns:a16="http://schemas.microsoft.com/office/drawing/2014/main" id="{AF62FA22-D0E4-4C8A-AB3A-A62EF2552B49}"/>
              </a:ext>
            </a:extLst>
          </p:cNvPr>
          <p:cNvSpPr/>
          <p:nvPr/>
        </p:nvSpPr>
        <p:spPr>
          <a:xfrm>
            <a:off x="743047" y="2835513"/>
            <a:ext cx="60099" cy="0"/>
          </a:xfrm>
          <a:custGeom>
            <a:avLst/>
            <a:gdLst/>
            <a:ahLst/>
            <a:cxnLst/>
            <a:rect l="l" t="t" r="r" b="b"/>
            <a:pathLst>
              <a:path w="83184">
                <a:moveTo>
                  <a:pt x="0" y="0"/>
                </a:moveTo>
                <a:lnTo>
                  <a:pt x="82588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14" name="object 36">
            <a:extLst>
              <a:ext uri="{FF2B5EF4-FFF2-40B4-BE49-F238E27FC236}">
                <a16:creationId xmlns:a16="http://schemas.microsoft.com/office/drawing/2014/main" id="{BCF6D65A-A615-428B-93C6-8A1FF24042E8}"/>
              </a:ext>
            </a:extLst>
          </p:cNvPr>
          <p:cNvSpPr/>
          <p:nvPr/>
        </p:nvSpPr>
        <p:spPr>
          <a:xfrm>
            <a:off x="743047" y="3108728"/>
            <a:ext cx="60099" cy="0"/>
          </a:xfrm>
          <a:custGeom>
            <a:avLst/>
            <a:gdLst/>
            <a:ahLst/>
            <a:cxnLst/>
            <a:rect l="l" t="t" r="r" b="b"/>
            <a:pathLst>
              <a:path w="83184">
                <a:moveTo>
                  <a:pt x="0" y="0"/>
                </a:moveTo>
                <a:lnTo>
                  <a:pt x="82588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15" name="object 37">
            <a:extLst>
              <a:ext uri="{FF2B5EF4-FFF2-40B4-BE49-F238E27FC236}">
                <a16:creationId xmlns:a16="http://schemas.microsoft.com/office/drawing/2014/main" id="{91B7D472-1874-454A-B5DB-FF5266AED4E6}"/>
              </a:ext>
            </a:extLst>
          </p:cNvPr>
          <p:cNvSpPr/>
          <p:nvPr/>
        </p:nvSpPr>
        <p:spPr>
          <a:xfrm>
            <a:off x="743047" y="3365630"/>
            <a:ext cx="60099" cy="0"/>
          </a:xfrm>
          <a:custGeom>
            <a:avLst/>
            <a:gdLst/>
            <a:ahLst/>
            <a:cxnLst/>
            <a:rect l="l" t="t" r="r" b="b"/>
            <a:pathLst>
              <a:path w="83184">
                <a:moveTo>
                  <a:pt x="0" y="0"/>
                </a:moveTo>
                <a:lnTo>
                  <a:pt x="82588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16" name="object 38">
            <a:extLst>
              <a:ext uri="{FF2B5EF4-FFF2-40B4-BE49-F238E27FC236}">
                <a16:creationId xmlns:a16="http://schemas.microsoft.com/office/drawing/2014/main" id="{11CAB776-23AA-4EFA-9E17-F707A358C36F}"/>
              </a:ext>
            </a:extLst>
          </p:cNvPr>
          <p:cNvSpPr/>
          <p:nvPr/>
        </p:nvSpPr>
        <p:spPr>
          <a:xfrm>
            <a:off x="743047" y="3628648"/>
            <a:ext cx="60099" cy="0"/>
          </a:xfrm>
          <a:custGeom>
            <a:avLst/>
            <a:gdLst/>
            <a:ahLst/>
            <a:cxnLst/>
            <a:rect l="l" t="t" r="r" b="b"/>
            <a:pathLst>
              <a:path w="83184">
                <a:moveTo>
                  <a:pt x="0" y="0"/>
                </a:moveTo>
                <a:lnTo>
                  <a:pt x="82588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17" name="object 39">
            <a:extLst>
              <a:ext uri="{FF2B5EF4-FFF2-40B4-BE49-F238E27FC236}">
                <a16:creationId xmlns:a16="http://schemas.microsoft.com/office/drawing/2014/main" id="{21D30243-79EB-486A-8319-F1C9B30FF897}"/>
              </a:ext>
            </a:extLst>
          </p:cNvPr>
          <p:cNvSpPr/>
          <p:nvPr/>
        </p:nvSpPr>
        <p:spPr>
          <a:xfrm>
            <a:off x="743047" y="3886563"/>
            <a:ext cx="60099" cy="0"/>
          </a:xfrm>
          <a:custGeom>
            <a:avLst/>
            <a:gdLst/>
            <a:ahLst/>
            <a:cxnLst/>
            <a:rect l="l" t="t" r="r" b="b"/>
            <a:pathLst>
              <a:path w="83184">
                <a:moveTo>
                  <a:pt x="0" y="0"/>
                </a:moveTo>
                <a:lnTo>
                  <a:pt x="82588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18" name="object 40">
            <a:extLst>
              <a:ext uri="{FF2B5EF4-FFF2-40B4-BE49-F238E27FC236}">
                <a16:creationId xmlns:a16="http://schemas.microsoft.com/office/drawing/2014/main" id="{CCD89EF1-19D7-4002-8B28-E716DEB56C79}"/>
              </a:ext>
            </a:extLst>
          </p:cNvPr>
          <p:cNvSpPr/>
          <p:nvPr/>
        </p:nvSpPr>
        <p:spPr>
          <a:xfrm>
            <a:off x="743047" y="4143475"/>
            <a:ext cx="60099" cy="0"/>
          </a:xfrm>
          <a:custGeom>
            <a:avLst/>
            <a:gdLst/>
            <a:ahLst/>
            <a:cxnLst/>
            <a:rect l="l" t="t" r="r" b="b"/>
            <a:pathLst>
              <a:path w="83184">
                <a:moveTo>
                  <a:pt x="0" y="0"/>
                </a:moveTo>
                <a:lnTo>
                  <a:pt x="82588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19" name="object 41">
            <a:extLst>
              <a:ext uri="{FF2B5EF4-FFF2-40B4-BE49-F238E27FC236}">
                <a16:creationId xmlns:a16="http://schemas.microsoft.com/office/drawing/2014/main" id="{5A5806B6-8ADF-4DF8-ACF3-B2D85558D9EB}"/>
              </a:ext>
            </a:extLst>
          </p:cNvPr>
          <p:cNvSpPr/>
          <p:nvPr/>
        </p:nvSpPr>
        <p:spPr>
          <a:xfrm>
            <a:off x="743047" y="4411595"/>
            <a:ext cx="60099" cy="0"/>
          </a:xfrm>
          <a:custGeom>
            <a:avLst/>
            <a:gdLst/>
            <a:ahLst/>
            <a:cxnLst/>
            <a:rect l="l" t="t" r="r" b="b"/>
            <a:pathLst>
              <a:path w="83184">
                <a:moveTo>
                  <a:pt x="0" y="0"/>
                </a:moveTo>
                <a:lnTo>
                  <a:pt x="82588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20" name="object 42">
            <a:extLst>
              <a:ext uri="{FF2B5EF4-FFF2-40B4-BE49-F238E27FC236}">
                <a16:creationId xmlns:a16="http://schemas.microsoft.com/office/drawing/2014/main" id="{4550E213-4FBF-467E-AAFE-257891DCDD2A}"/>
              </a:ext>
            </a:extLst>
          </p:cNvPr>
          <p:cNvSpPr/>
          <p:nvPr/>
        </p:nvSpPr>
        <p:spPr>
          <a:xfrm>
            <a:off x="743047" y="4661358"/>
            <a:ext cx="60099" cy="0"/>
          </a:xfrm>
          <a:custGeom>
            <a:avLst/>
            <a:gdLst/>
            <a:ahLst/>
            <a:cxnLst/>
            <a:rect l="l" t="t" r="r" b="b"/>
            <a:pathLst>
              <a:path w="83184">
                <a:moveTo>
                  <a:pt x="0" y="0"/>
                </a:moveTo>
                <a:lnTo>
                  <a:pt x="82588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21" name="object 43">
            <a:extLst>
              <a:ext uri="{FF2B5EF4-FFF2-40B4-BE49-F238E27FC236}">
                <a16:creationId xmlns:a16="http://schemas.microsoft.com/office/drawing/2014/main" id="{AFAB0CB7-A2D1-4BC3-8B7D-B2B0C1D0A5F6}"/>
              </a:ext>
            </a:extLst>
          </p:cNvPr>
          <p:cNvSpPr/>
          <p:nvPr/>
        </p:nvSpPr>
        <p:spPr>
          <a:xfrm>
            <a:off x="743047" y="4919282"/>
            <a:ext cx="60099" cy="0"/>
          </a:xfrm>
          <a:custGeom>
            <a:avLst/>
            <a:gdLst/>
            <a:ahLst/>
            <a:cxnLst/>
            <a:rect l="l" t="t" r="r" b="b"/>
            <a:pathLst>
              <a:path w="83184">
                <a:moveTo>
                  <a:pt x="0" y="0"/>
                </a:moveTo>
                <a:lnTo>
                  <a:pt x="82588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22" name="object 44">
            <a:extLst>
              <a:ext uri="{FF2B5EF4-FFF2-40B4-BE49-F238E27FC236}">
                <a16:creationId xmlns:a16="http://schemas.microsoft.com/office/drawing/2014/main" id="{2552104B-21F8-4AAE-AED0-123FC40C7243}"/>
              </a:ext>
            </a:extLst>
          </p:cNvPr>
          <p:cNvSpPr/>
          <p:nvPr/>
        </p:nvSpPr>
        <p:spPr>
          <a:xfrm>
            <a:off x="743047" y="5187401"/>
            <a:ext cx="60099" cy="0"/>
          </a:xfrm>
          <a:custGeom>
            <a:avLst/>
            <a:gdLst/>
            <a:ahLst/>
            <a:cxnLst/>
            <a:rect l="l" t="t" r="r" b="b"/>
            <a:pathLst>
              <a:path w="83184">
                <a:moveTo>
                  <a:pt x="0" y="0"/>
                </a:moveTo>
                <a:lnTo>
                  <a:pt x="82588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23" name="object 45">
            <a:extLst>
              <a:ext uri="{FF2B5EF4-FFF2-40B4-BE49-F238E27FC236}">
                <a16:creationId xmlns:a16="http://schemas.microsoft.com/office/drawing/2014/main" id="{3F488689-4BCC-4663-A9D3-3FE58C6FDF7C}"/>
              </a:ext>
            </a:extLst>
          </p:cNvPr>
          <p:cNvSpPr/>
          <p:nvPr/>
        </p:nvSpPr>
        <p:spPr>
          <a:xfrm>
            <a:off x="806193" y="5190458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24" name="object 46">
            <a:extLst>
              <a:ext uri="{FF2B5EF4-FFF2-40B4-BE49-F238E27FC236}">
                <a16:creationId xmlns:a16="http://schemas.microsoft.com/office/drawing/2014/main" id="{481F06E5-E13B-4CD7-B678-906BBCFBEF9F}"/>
              </a:ext>
            </a:extLst>
          </p:cNvPr>
          <p:cNvSpPr/>
          <p:nvPr/>
        </p:nvSpPr>
        <p:spPr>
          <a:xfrm>
            <a:off x="1103152" y="5190458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25" name="object 47">
            <a:extLst>
              <a:ext uri="{FF2B5EF4-FFF2-40B4-BE49-F238E27FC236}">
                <a16:creationId xmlns:a16="http://schemas.microsoft.com/office/drawing/2014/main" id="{461A80D0-FBC8-48A7-B275-D6D0CA364958}"/>
              </a:ext>
            </a:extLst>
          </p:cNvPr>
          <p:cNvSpPr/>
          <p:nvPr/>
        </p:nvSpPr>
        <p:spPr>
          <a:xfrm>
            <a:off x="1400114" y="5190458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26" name="object 48">
            <a:extLst>
              <a:ext uri="{FF2B5EF4-FFF2-40B4-BE49-F238E27FC236}">
                <a16:creationId xmlns:a16="http://schemas.microsoft.com/office/drawing/2014/main" id="{DC111B01-5069-4299-95DA-584B087B88D5}"/>
              </a:ext>
            </a:extLst>
          </p:cNvPr>
          <p:cNvSpPr/>
          <p:nvPr/>
        </p:nvSpPr>
        <p:spPr>
          <a:xfrm>
            <a:off x="1697076" y="5190458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27" name="object 49">
            <a:extLst>
              <a:ext uri="{FF2B5EF4-FFF2-40B4-BE49-F238E27FC236}">
                <a16:creationId xmlns:a16="http://schemas.microsoft.com/office/drawing/2014/main" id="{9E92FA70-07CB-48A0-983A-257DA7D31AD5}"/>
              </a:ext>
            </a:extLst>
          </p:cNvPr>
          <p:cNvSpPr/>
          <p:nvPr/>
        </p:nvSpPr>
        <p:spPr>
          <a:xfrm>
            <a:off x="1994039" y="5190458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28" name="object 50">
            <a:extLst>
              <a:ext uri="{FF2B5EF4-FFF2-40B4-BE49-F238E27FC236}">
                <a16:creationId xmlns:a16="http://schemas.microsoft.com/office/drawing/2014/main" id="{BCF6FE24-34CF-44D2-833C-829FF7F88F17}"/>
              </a:ext>
            </a:extLst>
          </p:cNvPr>
          <p:cNvSpPr/>
          <p:nvPr/>
        </p:nvSpPr>
        <p:spPr>
          <a:xfrm>
            <a:off x="2290999" y="5190458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29" name="object 51">
            <a:extLst>
              <a:ext uri="{FF2B5EF4-FFF2-40B4-BE49-F238E27FC236}">
                <a16:creationId xmlns:a16="http://schemas.microsoft.com/office/drawing/2014/main" id="{217732C1-7132-47A8-BF34-6ACAB806D7F6}"/>
              </a:ext>
            </a:extLst>
          </p:cNvPr>
          <p:cNvSpPr/>
          <p:nvPr/>
        </p:nvSpPr>
        <p:spPr>
          <a:xfrm>
            <a:off x="2587963" y="5190458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30" name="object 52">
            <a:extLst>
              <a:ext uri="{FF2B5EF4-FFF2-40B4-BE49-F238E27FC236}">
                <a16:creationId xmlns:a16="http://schemas.microsoft.com/office/drawing/2014/main" id="{257F9B4D-5A17-48BA-B663-7A4F463AAB2C}"/>
              </a:ext>
            </a:extLst>
          </p:cNvPr>
          <p:cNvSpPr/>
          <p:nvPr/>
        </p:nvSpPr>
        <p:spPr>
          <a:xfrm>
            <a:off x="2884922" y="5190458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31" name="object 53">
            <a:extLst>
              <a:ext uri="{FF2B5EF4-FFF2-40B4-BE49-F238E27FC236}">
                <a16:creationId xmlns:a16="http://schemas.microsoft.com/office/drawing/2014/main" id="{C94CE424-0117-4A22-A469-B0CA55E9A951}"/>
              </a:ext>
            </a:extLst>
          </p:cNvPr>
          <p:cNvSpPr/>
          <p:nvPr/>
        </p:nvSpPr>
        <p:spPr>
          <a:xfrm>
            <a:off x="3181886" y="5190458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32" name="object 54">
            <a:extLst>
              <a:ext uri="{FF2B5EF4-FFF2-40B4-BE49-F238E27FC236}">
                <a16:creationId xmlns:a16="http://schemas.microsoft.com/office/drawing/2014/main" id="{75D11C56-4EBA-4FE8-84C5-00B01B4D8E9C}"/>
              </a:ext>
            </a:extLst>
          </p:cNvPr>
          <p:cNvSpPr/>
          <p:nvPr/>
        </p:nvSpPr>
        <p:spPr>
          <a:xfrm>
            <a:off x="3478847" y="5190458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33" name="object 55">
            <a:extLst>
              <a:ext uri="{FF2B5EF4-FFF2-40B4-BE49-F238E27FC236}">
                <a16:creationId xmlns:a16="http://schemas.microsoft.com/office/drawing/2014/main" id="{08A655F3-1917-4147-B126-25947EA507D9}"/>
              </a:ext>
            </a:extLst>
          </p:cNvPr>
          <p:cNvSpPr/>
          <p:nvPr/>
        </p:nvSpPr>
        <p:spPr>
          <a:xfrm>
            <a:off x="3775811" y="5190458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34" name="object 56">
            <a:extLst>
              <a:ext uri="{FF2B5EF4-FFF2-40B4-BE49-F238E27FC236}">
                <a16:creationId xmlns:a16="http://schemas.microsoft.com/office/drawing/2014/main" id="{58CDDE4F-8674-4737-A8FF-BB36348D5607}"/>
              </a:ext>
            </a:extLst>
          </p:cNvPr>
          <p:cNvSpPr/>
          <p:nvPr/>
        </p:nvSpPr>
        <p:spPr>
          <a:xfrm>
            <a:off x="4072775" y="5190458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35" name="object 57">
            <a:extLst>
              <a:ext uri="{FF2B5EF4-FFF2-40B4-BE49-F238E27FC236}">
                <a16:creationId xmlns:a16="http://schemas.microsoft.com/office/drawing/2014/main" id="{6EF76C93-816C-460B-B455-1BBF4255491F}"/>
              </a:ext>
            </a:extLst>
          </p:cNvPr>
          <p:cNvSpPr/>
          <p:nvPr/>
        </p:nvSpPr>
        <p:spPr>
          <a:xfrm>
            <a:off x="4369730" y="5190458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36" name="object 58">
            <a:extLst>
              <a:ext uri="{FF2B5EF4-FFF2-40B4-BE49-F238E27FC236}">
                <a16:creationId xmlns:a16="http://schemas.microsoft.com/office/drawing/2014/main" id="{926A6973-6CF5-4405-9E18-E058FDD123C8}"/>
              </a:ext>
            </a:extLst>
          </p:cNvPr>
          <p:cNvSpPr/>
          <p:nvPr/>
        </p:nvSpPr>
        <p:spPr>
          <a:xfrm>
            <a:off x="4666694" y="5190458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37" name="object 59">
            <a:extLst>
              <a:ext uri="{FF2B5EF4-FFF2-40B4-BE49-F238E27FC236}">
                <a16:creationId xmlns:a16="http://schemas.microsoft.com/office/drawing/2014/main" id="{9CDA5323-4B07-4565-8BB5-02E935FF5AB5}"/>
              </a:ext>
            </a:extLst>
          </p:cNvPr>
          <p:cNvSpPr/>
          <p:nvPr/>
        </p:nvSpPr>
        <p:spPr>
          <a:xfrm>
            <a:off x="4963659" y="5190458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38" name="object 60">
            <a:extLst>
              <a:ext uri="{FF2B5EF4-FFF2-40B4-BE49-F238E27FC236}">
                <a16:creationId xmlns:a16="http://schemas.microsoft.com/office/drawing/2014/main" id="{A17CDB07-7310-41FA-B8B4-C9CA59826D70}"/>
              </a:ext>
            </a:extLst>
          </p:cNvPr>
          <p:cNvSpPr/>
          <p:nvPr/>
        </p:nvSpPr>
        <p:spPr>
          <a:xfrm>
            <a:off x="5260624" y="5190458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39" name="object 61">
            <a:extLst>
              <a:ext uri="{FF2B5EF4-FFF2-40B4-BE49-F238E27FC236}">
                <a16:creationId xmlns:a16="http://schemas.microsoft.com/office/drawing/2014/main" id="{531BC776-FC82-47A3-AC33-1B17B7BEB2A7}"/>
              </a:ext>
            </a:extLst>
          </p:cNvPr>
          <p:cNvSpPr/>
          <p:nvPr/>
        </p:nvSpPr>
        <p:spPr>
          <a:xfrm>
            <a:off x="5557578" y="5190458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40" name="object 62">
            <a:extLst>
              <a:ext uri="{FF2B5EF4-FFF2-40B4-BE49-F238E27FC236}">
                <a16:creationId xmlns:a16="http://schemas.microsoft.com/office/drawing/2014/main" id="{F135EF1C-B456-4DB2-9A0C-B3B26AEF623F}"/>
              </a:ext>
            </a:extLst>
          </p:cNvPr>
          <p:cNvSpPr/>
          <p:nvPr/>
        </p:nvSpPr>
        <p:spPr>
          <a:xfrm>
            <a:off x="5854544" y="5190458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241" name="object 18">
            <a:extLst>
              <a:ext uri="{FF2B5EF4-FFF2-40B4-BE49-F238E27FC236}">
                <a16:creationId xmlns:a16="http://schemas.microsoft.com/office/drawing/2014/main" id="{564723ED-15A5-4522-90DD-DBD95D0BFF0A}"/>
              </a:ext>
            </a:extLst>
          </p:cNvPr>
          <p:cNvSpPr txBox="1"/>
          <p:nvPr/>
        </p:nvSpPr>
        <p:spPr>
          <a:xfrm>
            <a:off x="260980" y="3251689"/>
            <a:ext cx="162801" cy="1300733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 algn="ctr" defTabSz="914358">
              <a:spcBef>
                <a:spcPts val="5"/>
              </a:spcBef>
            </a:pPr>
            <a:r>
              <a:rPr sz="1058" b="1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Overall </a:t>
            </a:r>
            <a:r>
              <a:rPr lang="en-GB" sz="1058" b="1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s</a:t>
            </a:r>
            <a:r>
              <a:rPr sz="1058" b="1" spc="-11" dirty="0" err="1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urvival</a:t>
            </a:r>
            <a:r>
              <a:rPr sz="1058" b="1" spc="-30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 </a:t>
            </a:r>
            <a:r>
              <a:rPr sz="1058" b="1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(%)</a:t>
            </a:r>
            <a:endParaRPr sz="1058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42" name="object 19">
            <a:extLst>
              <a:ext uri="{FF2B5EF4-FFF2-40B4-BE49-F238E27FC236}">
                <a16:creationId xmlns:a16="http://schemas.microsoft.com/office/drawing/2014/main" id="{D35C81D8-BB12-46C1-A206-0558FFDCB737}"/>
              </a:ext>
            </a:extLst>
          </p:cNvPr>
          <p:cNvSpPr txBox="1"/>
          <p:nvPr/>
        </p:nvSpPr>
        <p:spPr>
          <a:xfrm>
            <a:off x="1932308" y="5482230"/>
            <a:ext cx="2370434" cy="1628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8573" algn="ctr" defTabSz="914358">
              <a:spcBef>
                <a:spcPts val="771"/>
              </a:spcBef>
            </a:pPr>
            <a:r>
              <a:rPr sz="1058" b="1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Time </a:t>
            </a:r>
            <a:r>
              <a:rPr lang="en-GB" sz="1058" b="1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s</a:t>
            </a:r>
            <a:r>
              <a:rPr sz="1058" b="1" spc="-11" dirty="0" err="1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ince</a:t>
            </a:r>
            <a:r>
              <a:rPr sz="1058" b="1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 </a:t>
            </a:r>
            <a:r>
              <a:rPr lang="en-GB" sz="1058" b="1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r</a:t>
            </a:r>
            <a:r>
              <a:rPr sz="1058" b="1" spc="-16" dirty="0" err="1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andomization</a:t>
            </a:r>
            <a:r>
              <a:rPr sz="1058" b="1" spc="5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 </a:t>
            </a:r>
            <a:r>
              <a:rPr sz="1058" b="1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(</a:t>
            </a:r>
            <a:r>
              <a:rPr lang="en-GB" sz="1058" b="1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m</a:t>
            </a:r>
            <a:r>
              <a:rPr sz="1058" b="1" spc="-11" dirty="0" err="1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onths</a:t>
            </a:r>
            <a:r>
              <a:rPr sz="1058" b="1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)</a:t>
            </a:r>
            <a:endParaRPr sz="1058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43" name="object 18">
            <a:extLst>
              <a:ext uri="{FF2B5EF4-FFF2-40B4-BE49-F238E27FC236}">
                <a16:creationId xmlns:a16="http://schemas.microsoft.com/office/drawing/2014/main" id="{A88C8E61-37C4-4D16-A0C2-751072B46C35}"/>
              </a:ext>
            </a:extLst>
          </p:cNvPr>
          <p:cNvSpPr txBox="1"/>
          <p:nvPr/>
        </p:nvSpPr>
        <p:spPr>
          <a:xfrm>
            <a:off x="511989" y="4065460"/>
            <a:ext cx="177984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 defTabSz="914358">
              <a:spcBef>
                <a:spcPts val="101"/>
              </a:spcBef>
            </a:pPr>
            <a:r>
              <a:rPr lang="en-US"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4</a:t>
            </a: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0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44" name="object 18">
            <a:extLst>
              <a:ext uri="{FF2B5EF4-FFF2-40B4-BE49-F238E27FC236}">
                <a16:creationId xmlns:a16="http://schemas.microsoft.com/office/drawing/2014/main" id="{A245374B-946E-455E-8061-A342F4E736DA}"/>
              </a:ext>
            </a:extLst>
          </p:cNvPr>
          <p:cNvSpPr txBox="1"/>
          <p:nvPr/>
        </p:nvSpPr>
        <p:spPr>
          <a:xfrm>
            <a:off x="511989" y="3806729"/>
            <a:ext cx="177984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 defTabSz="914358">
              <a:spcBef>
                <a:spcPts val="101"/>
              </a:spcBef>
            </a:pPr>
            <a:r>
              <a:rPr lang="en-US"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5</a:t>
            </a: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0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45" name="object 18">
            <a:extLst>
              <a:ext uri="{FF2B5EF4-FFF2-40B4-BE49-F238E27FC236}">
                <a16:creationId xmlns:a16="http://schemas.microsoft.com/office/drawing/2014/main" id="{E85FE562-44F3-43AD-9136-7FC8370A8D8F}"/>
              </a:ext>
            </a:extLst>
          </p:cNvPr>
          <p:cNvSpPr txBox="1"/>
          <p:nvPr/>
        </p:nvSpPr>
        <p:spPr>
          <a:xfrm>
            <a:off x="511989" y="3556483"/>
            <a:ext cx="177984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 defTabSz="914358">
              <a:spcBef>
                <a:spcPts val="101"/>
              </a:spcBef>
            </a:pPr>
            <a:r>
              <a:rPr lang="en-US"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6</a:t>
            </a: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0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46" name="object 20">
            <a:extLst>
              <a:ext uri="{FF2B5EF4-FFF2-40B4-BE49-F238E27FC236}">
                <a16:creationId xmlns:a16="http://schemas.microsoft.com/office/drawing/2014/main" id="{2C7461E2-FD04-4EDF-8063-6497814F988A}"/>
              </a:ext>
            </a:extLst>
          </p:cNvPr>
          <p:cNvSpPr txBox="1"/>
          <p:nvPr/>
        </p:nvSpPr>
        <p:spPr>
          <a:xfrm>
            <a:off x="368583" y="5108389"/>
            <a:ext cx="321392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 defTabSz="914358">
              <a:spcBef>
                <a:spcPts val="101"/>
              </a:spcBef>
            </a:pP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0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53" name="object 2">
            <a:extLst>
              <a:ext uri="{FF2B5EF4-FFF2-40B4-BE49-F238E27FC236}">
                <a16:creationId xmlns:a16="http://schemas.microsoft.com/office/drawing/2014/main" id="{189EAE2A-0215-4049-B557-3B436EE282CC}"/>
              </a:ext>
            </a:extLst>
          </p:cNvPr>
          <p:cNvSpPr txBox="1"/>
          <p:nvPr/>
        </p:nvSpPr>
        <p:spPr>
          <a:xfrm>
            <a:off x="697084" y="5701875"/>
            <a:ext cx="245755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GB" sz="1000" spc="-11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162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54" name="object 3">
            <a:extLst>
              <a:ext uri="{FF2B5EF4-FFF2-40B4-BE49-F238E27FC236}">
                <a16:creationId xmlns:a16="http://schemas.microsoft.com/office/drawing/2014/main" id="{21238886-2F5D-4C9E-A02E-705FDD5E2852}"/>
              </a:ext>
            </a:extLst>
          </p:cNvPr>
          <p:cNvSpPr txBox="1"/>
          <p:nvPr/>
        </p:nvSpPr>
        <p:spPr>
          <a:xfrm>
            <a:off x="5476707" y="5701874"/>
            <a:ext cx="17999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6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1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55" name="object 4">
            <a:extLst>
              <a:ext uri="{FF2B5EF4-FFF2-40B4-BE49-F238E27FC236}">
                <a16:creationId xmlns:a16="http://schemas.microsoft.com/office/drawing/2014/main" id="{4AAF780A-B786-4F14-A8EB-B6D56F195029}"/>
              </a:ext>
            </a:extLst>
          </p:cNvPr>
          <p:cNvSpPr txBox="1"/>
          <p:nvPr/>
        </p:nvSpPr>
        <p:spPr>
          <a:xfrm>
            <a:off x="5179062" y="5701874"/>
            <a:ext cx="17999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6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2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56" name="object 5">
            <a:extLst>
              <a:ext uri="{FF2B5EF4-FFF2-40B4-BE49-F238E27FC236}">
                <a16:creationId xmlns:a16="http://schemas.microsoft.com/office/drawing/2014/main" id="{5FF8158D-DD0D-455F-A738-17E027EC0A9D}"/>
              </a:ext>
            </a:extLst>
          </p:cNvPr>
          <p:cNvSpPr txBox="1"/>
          <p:nvPr/>
        </p:nvSpPr>
        <p:spPr>
          <a:xfrm>
            <a:off x="4882414" y="5701874"/>
            <a:ext cx="17999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6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6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57" name="object 6">
            <a:extLst>
              <a:ext uri="{FF2B5EF4-FFF2-40B4-BE49-F238E27FC236}">
                <a16:creationId xmlns:a16="http://schemas.microsoft.com/office/drawing/2014/main" id="{CFF40000-A313-4314-B730-79FD8E701372}"/>
              </a:ext>
            </a:extLst>
          </p:cNvPr>
          <p:cNvSpPr txBox="1"/>
          <p:nvPr/>
        </p:nvSpPr>
        <p:spPr>
          <a:xfrm>
            <a:off x="4585767" y="5701875"/>
            <a:ext cx="17999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6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18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58" name="object 7">
            <a:extLst>
              <a:ext uri="{FF2B5EF4-FFF2-40B4-BE49-F238E27FC236}">
                <a16:creationId xmlns:a16="http://schemas.microsoft.com/office/drawing/2014/main" id="{8FCAF47A-3095-4A79-8967-43757868CDA9}"/>
              </a:ext>
            </a:extLst>
          </p:cNvPr>
          <p:cNvSpPr txBox="1"/>
          <p:nvPr/>
        </p:nvSpPr>
        <p:spPr>
          <a:xfrm>
            <a:off x="4288120" y="5701875"/>
            <a:ext cx="17999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6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30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59" name="object 8">
            <a:extLst>
              <a:ext uri="{FF2B5EF4-FFF2-40B4-BE49-F238E27FC236}">
                <a16:creationId xmlns:a16="http://schemas.microsoft.com/office/drawing/2014/main" id="{FCDB7945-99A4-40C6-A41F-B83775655458}"/>
              </a:ext>
            </a:extLst>
          </p:cNvPr>
          <p:cNvSpPr txBox="1"/>
          <p:nvPr/>
        </p:nvSpPr>
        <p:spPr>
          <a:xfrm>
            <a:off x="2204611" y="5701875"/>
            <a:ext cx="205109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6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124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60" name="object 9">
            <a:extLst>
              <a:ext uri="{FF2B5EF4-FFF2-40B4-BE49-F238E27FC236}">
                <a16:creationId xmlns:a16="http://schemas.microsoft.com/office/drawing/2014/main" id="{98BFA352-E841-41FC-B90F-150979712CD5}"/>
              </a:ext>
            </a:extLst>
          </p:cNvPr>
          <p:cNvSpPr txBox="1"/>
          <p:nvPr/>
        </p:nvSpPr>
        <p:spPr>
          <a:xfrm>
            <a:off x="1894018" y="5701875"/>
            <a:ext cx="199837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136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61" name="object 10">
            <a:extLst>
              <a:ext uri="{FF2B5EF4-FFF2-40B4-BE49-F238E27FC236}">
                <a16:creationId xmlns:a16="http://schemas.microsoft.com/office/drawing/2014/main" id="{7486C39E-EA01-4DC3-A31C-54C6760E6714}"/>
              </a:ext>
            </a:extLst>
          </p:cNvPr>
          <p:cNvSpPr txBox="1"/>
          <p:nvPr/>
        </p:nvSpPr>
        <p:spPr>
          <a:xfrm>
            <a:off x="1583122" y="5701875"/>
            <a:ext cx="245755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142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62" name="object 11">
            <a:extLst>
              <a:ext uri="{FF2B5EF4-FFF2-40B4-BE49-F238E27FC236}">
                <a16:creationId xmlns:a16="http://schemas.microsoft.com/office/drawing/2014/main" id="{724FFB1D-6E78-42F3-A77B-92FACCDA1CFD}"/>
              </a:ext>
            </a:extLst>
          </p:cNvPr>
          <p:cNvSpPr txBox="1"/>
          <p:nvPr/>
        </p:nvSpPr>
        <p:spPr>
          <a:xfrm>
            <a:off x="1298457" y="5701875"/>
            <a:ext cx="200139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150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63" name="object 12">
            <a:extLst>
              <a:ext uri="{FF2B5EF4-FFF2-40B4-BE49-F238E27FC236}">
                <a16:creationId xmlns:a16="http://schemas.microsoft.com/office/drawing/2014/main" id="{48E99687-1E01-49EC-9F8B-1DBDEC3CA2EB}"/>
              </a:ext>
            </a:extLst>
          </p:cNvPr>
          <p:cNvSpPr txBox="1"/>
          <p:nvPr/>
        </p:nvSpPr>
        <p:spPr>
          <a:xfrm>
            <a:off x="1001082" y="5701875"/>
            <a:ext cx="200139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155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64" name="object 13">
            <a:extLst>
              <a:ext uri="{FF2B5EF4-FFF2-40B4-BE49-F238E27FC236}">
                <a16:creationId xmlns:a16="http://schemas.microsoft.com/office/drawing/2014/main" id="{F6E1BEFA-3D7B-4C3B-86AF-67E08127F30B}"/>
              </a:ext>
            </a:extLst>
          </p:cNvPr>
          <p:cNvSpPr txBox="1"/>
          <p:nvPr/>
        </p:nvSpPr>
        <p:spPr>
          <a:xfrm>
            <a:off x="5773084" y="5701874"/>
            <a:ext cx="17999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6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0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65" name="object 2">
            <a:extLst>
              <a:ext uri="{FF2B5EF4-FFF2-40B4-BE49-F238E27FC236}">
                <a16:creationId xmlns:a16="http://schemas.microsoft.com/office/drawing/2014/main" id="{157F80E0-AE21-4F32-81D0-E3EB3B428149}"/>
              </a:ext>
            </a:extLst>
          </p:cNvPr>
          <p:cNvSpPr txBox="1"/>
          <p:nvPr/>
        </p:nvSpPr>
        <p:spPr>
          <a:xfrm>
            <a:off x="2494090" y="5701875"/>
            <a:ext cx="200139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107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66" name="object 8">
            <a:extLst>
              <a:ext uri="{FF2B5EF4-FFF2-40B4-BE49-F238E27FC236}">
                <a16:creationId xmlns:a16="http://schemas.microsoft.com/office/drawing/2014/main" id="{2BCCD52B-0F79-4B2A-8F2F-8E59715DF197}"/>
              </a:ext>
            </a:extLst>
          </p:cNvPr>
          <p:cNvSpPr txBox="1"/>
          <p:nvPr/>
        </p:nvSpPr>
        <p:spPr>
          <a:xfrm>
            <a:off x="3979051" y="5701875"/>
            <a:ext cx="17999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6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44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67" name="object 9">
            <a:extLst>
              <a:ext uri="{FF2B5EF4-FFF2-40B4-BE49-F238E27FC236}">
                <a16:creationId xmlns:a16="http://schemas.microsoft.com/office/drawing/2014/main" id="{7714C604-7DF9-415E-A28D-196581121B29}"/>
              </a:ext>
            </a:extLst>
          </p:cNvPr>
          <p:cNvSpPr txBox="1"/>
          <p:nvPr/>
        </p:nvSpPr>
        <p:spPr>
          <a:xfrm>
            <a:off x="3691294" y="5701875"/>
            <a:ext cx="17999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56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68" name="object 10">
            <a:extLst>
              <a:ext uri="{FF2B5EF4-FFF2-40B4-BE49-F238E27FC236}">
                <a16:creationId xmlns:a16="http://schemas.microsoft.com/office/drawing/2014/main" id="{28A41619-2EAA-490B-B42C-42CDC7E62933}"/>
              </a:ext>
            </a:extLst>
          </p:cNvPr>
          <p:cNvSpPr txBox="1"/>
          <p:nvPr/>
        </p:nvSpPr>
        <p:spPr>
          <a:xfrm>
            <a:off x="3393649" y="5701875"/>
            <a:ext cx="17999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71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69" name="object 11">
            <a:extLst>
              <a:ext uri="{FF2B5EF4-FFF2-40B4-BE49-F238E27FC236}">
                <a16:creationId xmlns:a16="http://schemas.microsoft.com/office/drawing/2014/main" id="{E80CAC8C-EC2A-4610-A9F0-9FAEC35D5A0A}"/>
              </a:ext>
            </a:extLst>
          </p:cNvPr>
          <p:cNvSpPr txBox="1"/>
          <p:nvPr/>
        </p:nvSpPr>
        <p:spPr>
          <a:xfrm>
            <a:off x="3089379" y="5701875"/>
            <a:ext cx="17999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91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70" name="object 12">
            <a:extLst>
              <a:ext uri="{FF2B5EF4-FFF2-40B4-BE49-F238E27FC236}">
                <a16:creationId xmlns:a16="http://schemas.microsoft.com/office/drawing/2014/main" id="{0B23E844-CDFF-4441-B2FD-AC3C64765B68}"/>
              </a:ext>
            </a:extLst>
          </p:cNvPr>
          <p:cNvSpPr txBox="1"/>
          <p:nvPr/>
        </p:nvSpPr>
        <p:spPr>
          <a:xfrm>
            <a:off x="2785109" y="5701875"/>
            <a:ext cx="189494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101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71" name="object 2">
            <a:extLst>
              <a:ext uri="{FF2B5EF4-FFF2-40B4-BE49-F238E27FC236}">
                <a16:creationId xmlns:a16="http://schemas.microsoft.com/office/drawing/2014/main" id="{91366728-76B8-4390-A69B-85C22497445D}"/>
              </a:ext>
            </a:extLst>
          </p:cNvPr>
          <p:cNvSpPr txBox="1"/>
          <p:nvPr/>
        </p:nvSpPr>
        <p:spPr>
          <a:xfrm>
            <a:off x="730215" y="5880770"/>
            <a:ext cx="17999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83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72" name="object 3">
            <a:extLst>
              <a:ext uri="{FF2B5EF4-FFF2-40B4-BE49-F238E27FC236}">
                <a16:creationId xmlns:a16="http://schemas.microsoft.com/office/drawing/2014/main" id="{39E0586F-FF67-4781-B4AB-51FACE5351D5}"/>
              </a:ext>
            </a:extLst>
          </p:cNvPr>
          <p:cNvSpPr txBox="1"/>
          <p:nvPr/>
        </p:nvSpPr>
        <p:spPr>
          <a:xfrm>
            <a:off x="5476709" y="5880769"/>
            <a:ext cx="17999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6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1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73" name="object 4">
            <a:extLst>
              <a:ext uri="{FF2B5EF4-FFF2-40B4-BE49-F238E27FC236}">
                <a16:creationId xmlns:a16="http://schemas.microsoft.com/office/drawing/2014/main" id="{53541323-2D41-46FB-AEE2-0844E046154F}"/>
              </a:ext>
            </a:extLst>
          </p:cNvPr>
          <p:cNvSpPr txBox="1"/>
          <p:nvPr/>
        </p:nvSpPr>
        <p:spPr>
          <a:xfrm>
            <a:off x="5179064" y="5880769"/>
            <a:ext cx="17999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6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3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74" name="object 5">
            <a:extLst>
              <a:ext uri="{FF2B5EF4-FFF2-40B4-BE49-F238E27FC236}">
                <a16:creationId xmlns:a16="http://schemas.microsoft.com/office/drawing/2014/main" id="{62D75660-BC0C-423F-9991-53E7A44453BF}"/>
              </a:ext>
            </a:extLst>
          </p:cNvPr>
          <p:cNvSpPr txBox="1"/>
          <p:nvPr/>
        </p:nvSpPr>
        <p:spPr>
          <a:xfrm>
            <a:off x="4882416" y="5880769"/>
            <a:ext cx="17999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6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6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75" name="object 6">
            <a:extLst>
              <a:ext uri="{FF2B5EF4-FFF2-40B4-BE49-F238E27FC236}">
                <a16:creationId xmlns:a16="http://schemas.microsoft.com/office/drawing/2014/main" id="{7CAD78ED-5256-41EE-836E-ACCF904137F7}"/>
              </a:ext>
            </a:extLst>
          </p:cNvPr>
          <p:cNvSpPr txBox="1"/>
          <p:nvPr/>
        </p:nvSpPr>
        <p:spPr>
          <a:xfrm>
            <a:off x="4585769" y="5880769"/>
            <a:ext cx="17999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6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9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76" name="object 7">
            <a:extLst>
              <a:ext uri="{FF2B5EF4-FFF2-40B4-BE49-F238E27FC236}">
                <a16:creationId xmlns:a16="http://schemas.microsoft.com/office/drawing/2014/main" id="{49906E86-B4DC-4A00-A852-964101D78C8F}"/>
              </a:ext>
            </a:extLst>
          </p:cNvPr>
          <p:cNvSpPr txBox="1"/>
          <p:nvPr/>
        </p:nvSpPr>
        <p:spPr>
          <a:xfrm>
            <a:off x="4288124" y="5880770"/>
            <a:ext cx="17999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6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11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77" name="object 8">
            <a:extLst>
              <a:ext uri="{FF2B5EF4-FFF2-40B4-BE49-F238E27FC236}">
                <a16:creationId xmlns:a16="http://schemas.microsoft.com/office/drawing/2014/main" id="{1F720AD3-0698-4637-A635-F3799AFED61A}"/>
              </a:ext>
            </a:extLst>
          </p:cNvPr>
          <p:cNvSpPr txBox="1"/>
          <p:nvPr/>
        </p:nvSpPr>
        <p:spPr>
          <a:xfrm>
            <a:off x="2204613" y="5880770"/>
            <a:ext cx="17999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6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58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78" name="object 9">
            <a:extLst>
              <a:ext uri="{FF2B5EF4-FFF2-40B4-BE49-F238E27FC236}">
                <a16:creationId xmlns:a16="http://schemas.microsoft.com/office/drawing/2014/main" id="{E9FABC8D-3CCC-4E9C-9022-23B9364EC2CB}"/>
              </a:ext>
            </a:extLst>
          </p:cNvPr>
          <p:cNvSpPr txBox="1"/>
          <p:nvPr/>
        </p:nvSpPr>
        <p:spPr>
          <a:xfrm>
            <a:off x="1907269" y="5880770"/>
            <a:ext cx="17999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64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79" name="object 10">
            <a:extLst>
              <a:ext uri="{FF2B5EF4-FFF2-40B4-BE49-F238E27FC236}">
                <a16:creationId xmlns:a16="http://schemas.microsoft.com/office/drawing/2014/main" id="{BE1720D3-B284-4672-8A4A-8585C4C02CC3}"/>
              </a:ext>
            </a:extLst>
          </p:cNvPr>
          <p:cNvSpPr txBox="1"/>
          <p:nvPr/>
        </p:nvSpPr>
        <p:spPr>
          <a:xfrm>
            <a:off x="1609626" y="5880770"/>
            <a:ext cx="17999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69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80" name="object 11">
            <a:extLst>
              <a:ext uri="{FF2B5EF4-FFF2-40B4-BE49-F238E27FC236}">
                <a16:creationId xmlns:a16="http://schemas.microsoft.com/office/drawing/2014/main" id="{BA53A791-1B64-487A-BE5C-9F8C07BF3F8A}"/>
              </a:ext>
            </a:extLst>
          </p:cNvPr>
          <p:cNvSpPr txBox="1"/>
          <p:nvPr/>
        </p:nvSpPr>
        <p:spPr>
          <a:xfrm>
            <a:off x="1305354" y="5880770"/>
            <a:ext cx="17999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74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81" name="object 12">
            <a:extLst>
              <a:ext uri="{FF2B5EF4-FFF2-40B4-BE49-F238E27FC236}">
                <a16:creationId xmlns:a16="http://schemas.microsoft.com/office/drawing/2014/main" id="{FF35097F-615B-4D55-A98B-90DFD9D0A4DD}"/>
              </a:ext>
            </a:extLst>
          </p:cNvPr>
          <p:cNvSpPr txBox="1"/>
          <p:nvPr/>
        </p:nvSpPr>
        <p:spPr>
          <a:xfrm>
            <a:off x="1007711" y="5880770"/>
            <a:ext cx="17999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79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82" name="object 13">
            <a:extLst>
              <a:ext uri="{FF2B5EF4-FFF2-40B4-BE49-F238E27FC236}">
                <a16:creationId xmlns:a16="http://schemas.microsoft.com/office/drawing/2014/main" id="{A6859AB5-93EA-49DF-88BF-8253CAB45558}"/>
              </a:ext>
            </a:extLst>
          </p:cNvPr>
          <p:cNvSpPr txBox="1"/>
          <p:nvPr/>
        </p:nvSpPr>
        <p:spPr>
          <a:xfrm>
            <a:off x="5773086" y="5880769"/>
            <a:ext cx="17999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6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0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83" name="object 2">
            <a:extLst>
              <a:ext uri="{FF2B5EF4-FFF2-40B4-BE49-F238E27FC236}">
                <a16:creationId xmlns:a16="http://schemas.microsoft.com/office/drawing/2014/main" id="{B9D9849A-4300-4CAA-9841-C51EACDE0299}"/>
              </a:ext>
            </a:extLst>
          </p:cNvPr>
          <p:cNvSpPr txBox="1"/>
          <p:nvPr/>
        </p:nvSpPr>
        <p:spPr>
          <a:xfrm>
            <a:off x="2514242" y="5880770"/>
            <a:ext cx="17999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50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84" name="object 8">
            <a:extLst>
              <a:ext uri="{FF2B5EF4-FFF2-40B4-BE49-F238E27FC236}">
                <a16:creationId xmlns:a16="http://schemas.microsoft.com/office/drawing/2014/main" id="{84D8906A-9402-45B2-9AC7-1CFA7A9D9E3A}"/>
              </a:ext>
            </a:extLst>
          </p:cNvPr>
          <p:cNvSpPr txBox="1"/>
          <p:nvPr/>
        </p:nvSpPr>
        <p:spPr>
          <a:xfrm>
            <a:off x="3979052" y="5880770"/>
            <a:ext cx="17999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6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15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85" name="object 9">
            <a:extLst>
              <a:ext uri="{FF2B5EF4-FFF2-40B4-BE49-F238E27FC236}">
                <a16:creationId xmlns:a16="http://schemas.microsoft.com/office/drawing/2014/main" id="{FDAA45C9-66D6-4303-9445-61062D93CEB8}"/>
              </a:ext>
            </a:extLst>
          </p:cNvPr>
          <p:cNvSpPr txBox="1"/>
          <p:nvPr/>
        </p:nvSpPr>
        <p:spPr>
          <a:xfrm>
            <a:off x="3691296" y="5880770"/>
            <a:ext cx="17999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18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86" name="object 10">
            <a:extLst>
              <a:ext uri="{FF2B5EF4-FFF2-40B4-BE49-F238E27FC236}">
                <a16:creationId xmlns:a16="http://schemas.microsoft.com/office/drawing/2014/main" id="{1DEF79D7-6EBD-463F-83A3-7C1560ABCBA2}"/>
              </a:ext>
            </a:extLst>
          </p:cNvPr>
          <p:cNvSpPr txBox="1"/>
          <p:nvPr/>
        </p:nvSpPr>
        <p:spPr>
          <a:xfrm>
            <a:off x="3393653" y="5880770"/>
            <a:ext cx="17999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27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87" name="object 11">
            <a:extLst>
              <a:ext uri="{FF2B5EF4-FFF2-40B4-BE49-F238E27FC236}">
                <a16:creationId xmlns:a16="http://schemas.microsoft.com/office/drawing/2014/main" id="{A89635CD-094F-430F-8C63-403EB20B598A}"/>
              </a:ext>
            </a:extLst>
          </p:cNvPr>
          <p:cNvSpPr txBox="1"/>
          <p:nvPr/>
        </p:nvSpPr>
        <p:spPr>
          <a:xfrm>
            <a:off x="3089381" y="5880770"/>
            <a:ext cx="17999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37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88" name="object 12">
            <a:extLst>
              <a:ext uri="{FF2B5EF4-FFF2-40B4-BE49-F238E27FC236}">
                <a16:creationId xmlns:a16="http://schemas.microsoft.com/office/drawing/2014/main" id="{C6A33FDB-FCB4-4183-AD91-136D2C0C877B}"/>
              </a:ext>
            </a:extLst>
          </p:cNvPr>
          <p:cNvSpPr txBox="1"/>
          <p:nvPr/>
        </p:nvSpPr>
        <p:spPr>
          <a:xfrm>
            <a:off x="2791736" y="5880770"/>
            <a:ext cx="17999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ctr" defTabSz="914358">
              <a:spcBef>
                <a:spcPts val="101"/>
              </a:spcBef>
            </a:pPr>
            <a:r>
              <a:rPr lang="en-US" sz="1000" spc="-11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43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89" name="object 24">
            <a:extLst>
              <a:ext uri="{FF2B5EF4-FFF2-40B4-BE49-F238E27FC236}">
                <a16:creationId xmlns:a16="http://schemas.microsoft.com/office/drawing/2014/main" id="{FA29E6EE-13BD-4957-BAD4-04D89DFA36BA}"/>
              </a:ext>
            </a:extLst>
          </p:cNvPr>
          <p:cNvSpPr txBox="1"/>
          <p:nvPr/>
        </p:nvSpPr>
        <p:spPr>
          <a:xfrm>
            <a:off x="85403" y="5701875"/>
            <a:ext cx="55906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 defTabSz="914358">
              <a:spcBef>
                <a:spcPts val="101"/>
              </a:spcBef>
            </a:pPr>
            <a:r>
              <a:rPr lang="en-US" sz="1000" spc="-11" dirty="0">
                <a:solidFill>
                  <a:srgbClr val="6E1E50"/>
                </a:solidFill>
                <a:latin typeface="Arial Narrow" panose="020B0606020202030204" pitchFamily="34" charset="0"/>
                <a:cs typeface="Arial"/>
              </a:rPr>
              <a:t>Olaparib</a:t>
            </a:r>
            <a:endParaRPr sz="1000" dirty="0">
              <a:solidFill>
                <a:srgbClr val="6E1E50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90" name="object 24">
            <a:extLst>
              <a:ext uri="{FF2B5EF4-FFF2-40B4-BE49-F238E27FC236}">
                <a16:creationId xmlns:a16="http://schemas.microsoft.com/office/drawing/2014/main" id="{F1260A1C-500D-461E-9151-C7AE56F49996}"/>
              </a:ext>
            </a:extLst>
          </p:cNvPr>
          <p:cNvSpPr txBox="1"/>
          <p:nvPr/>
        </p:nvSpPr>
        <p:spPr>
          <a:xfrm>
            <a:off x="85403" y="5880770"/>
            <a:ext cx="55906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r" defTabSz="914358">
              <a:spcBef>
                <a:spcPts val="101"/>
              </a:spcBef>
            </a:pPr>
            <a:r>
              <a:rPr lang="en-US" sz="1000" spc="-11" dirty="0">
                <a:solidFill>
                  <a:srgbClr val="56639D"/>
                </a:solidFill>
                <a:latin typeface="Arial Narrow" panose="020B0606020202030204" pitchFamily="34" charset="0"/>
                <a:cs typeface="Arial"/>
              </a:rPr>
              <a:t>Control</a:t>
            </a:r>
            <a:endParaRPr sz="1000" dirty="0">
              <a:solidFill>
                <a:srgbClr val="56639D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291" name="TextBox 290">
            <a:extLst>
              <a:ext uri="{FF2B5EF4-FFF2-40B4-BE49-F238E27FC236}">
                <a16:creationId xmlns:a16="http://schemas.microsoft.com/office/drawing/2014/main" id="{570C560F-EE7B-478D-B724-3E4B88650FAB}"/>
              </a:ext>
            </a:extLst>
          </p:cNvPr>
          <p:cNvSpPr txBox="1"/>
          <p:nvPr/>
        </p:nvSpPr>
        <p:spPr>
          <a:xfrm>
            <a:off x="6658130" y="1501124"/>
            <a:ext cx="3741089" cy="363818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defTabSz="914358"/>
            <a:r>
              <a:rPr lang="en-GB" sz="1764" b="1" dirty="0">
                <a:solidFill>
                  <a:prstClr val="black"/>
                </a:solidFill>
                <a:latin typeface="Arial Narrow" panose="020B0606020202030204" pitchFamily="34" charset="0"/>
              </a:rPr>
              <a:t>Cohort A with adjustment for crossover*</a:t>
            </a:r>
          </a:p>
        </p:txBody>
      </p:sp>
      <p:sp>
        <p:nvSpPr>
          <p:cNvPr id="292" name="TextBox 291">
            <a:extLst>
              <a:ext uri="{FF2B5EF4-FFF2-40B4-BE49-F238E27FC236}">
                <a16:creationId xmlns:a16="http://schemas.microsoft.com/office/drawing/2014/main" id="{4052F2B9-5D94-4DDA-8C52-C96F329DA81F}"/>
              </a:ext>
            </a:extLst>
          </p:cNvPr>
          <p:cNvSpPr txBox="1"/>
          <p:nvPr/>
        </p:nvSpPr>
        <p:spPr>
          <a:xfrm>
            <a:off x="475515" y="6077059"/>
            <a:ext cx="11081880" cy="4179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8"/>
            <a:r>
              <a:rPr lang="en-US" sz="1058" dirty="0">
                <a:solidFill>
                  <a:prstClr val="black"/>
                </a:solidFill>
                <a:latin typeface="Arial Narrow" panose="020B0606020202030204" pitchFamily="34" charset="0"/>
              </a:rPr>
              <a:t>Median follow-up duration for censored patients was 21.9 months for the olaparib arm and 21.0 months for the control arm.</a:t>
            </a:r>
          </a:p>
          <a:p>
            <a:pPr defTabSz="914358"/>
            <a:r>
              <a:rPr lang="en-US" sz="1058" dirty="0">
                <a:solidFill>
                  <a:prstClr val="black"/>
                </a:solidFill>
                <a:latin typeface="Arial Narrow" panose="020B0606020202030204" pitchFamily="34" charset="0"/>
              </a:rPr>
              <a:t>*Re-censored; conducted using RPSFTM to demonstrate the impact on OS of crossover of patients from the control arm to receive olaparib as a first subsequent anticancer therapy. </a:t>
            </a:r>
            <a:r>
              <a:rPr lang="en-US" sz="1058" baseline="30000" dirty="0">
                <a:solidFill>
                  <a:prstClr val="black"/>
                </a:solidFill>
                <a:latin typeface="Arial Narrow" panose="020B0606020202030204" pitchFamily="34" charset="0"/>
              </a:rPr>
              <a:t>†</a:t>
            </a:r>
            <a:r>
              <a:rPr lang="en-US" sz="1058" dirty="0">
                <a:solidFill>
                  <a:prstClr val="black"/>
                </a:solidFill>
                <a:latin typeface="Arial Narrow" panose="020B0606020202030204" pitchFamily="34" charset="0"/>
              </a:rPr>
              <a:t>Patients receiving olaparib at any time.</a:t>
            </a:r>
          </a:p>
        </p:txBody>
      </p:sp>
      <p:graphicFrame>
        <p:nvGraphicFramePr>
          <p:cNvPr id="293" name="Table 292">
            <a:extLst>
              <a:ext uri="{FF2B5EF4-FFF2-40B4-BE49-F238E27FC236}">
                <a16:creationId xmlns:a16="http://schemas.microsoft.com/office/drawing/2014/main" id="{EB37E974-9AA5-4B8F-B0B4-6ADCCBC3C864}"/>
              </a:ext>
            </a:extLst>
          </p:cNvPr>
          <p:cNvGraphicFramePr>
            <a:graphicFrameLocks noGrp="1"/>
          </p:cNvGraphicFramePr>
          <p:nvPr/>
        </p:nvGraphicFramePr>
        <p:xfrm>
          <a:off x="8877970" y="2360613"/>
          <a:ext cx="3039304" cy="8181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8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06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3119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Crossover rate</a:t>
                      </a:r>
                      <a:r>
                        <a:rPr lang="en-GB" sz="1200" b="1" baseline="30000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†</a:t>
                      </a:r>
                      <a:endParaRPr lang="en-GB" sz="12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82566" marR="82566" marT="41282" marB="4128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</a:rPr>
                        <a:t>67% (56/83)</a:t>
                      </a:r>
                    </a:p>
                  </a:txBody>
                  <a:tcPr marL="68577" marR="68577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4D1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526">
                <a:tc rowSpan="2"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HR (95% CI)</a:t>
                      </a:r>
                    </a:p>
                  </a:txBody>
                  <a:tcPr marL="82566" marR="82566" marT="41282" marB="41282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0.42</a:t>
                      </a:r>
                    </a:p>
                  </a:txBody>
                  <a:tcPr marL="68577" marR="68577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32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7526">
                <a:tc vMerge="1">
                  <a:txBody>
                    <a:bodyPr/>
                    <a:lstStyle/>
                    <a:p>
                      <a:pPr algn="r"/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L="82571" marR="82571" marT="41285" marB="41285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(0.19</a:t>
                      </a:r>
                      <a:r>
                        <a:rPr lang="en-GB" sz="1200" b="0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  <a:cs typeface="Arial" panose="020B0604020202020204" pitchFamily="34" charset="0"/>
                        </a:rPr>
                        <a:t>‒</a:t>
                      </a:r>
                      <a:r>
                        <a:rPr lang="en-GB" sz="1200" b="0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0.91)</a:t>
                      </a:r>
                    </a:p>
                  </a:txBody>
                  <a:tcPr marL="68577" marR="68577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325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94" name="Table 293">
            <a:extLst>
              <a:ext uri="{FF2B5EF4-FFF2-40B4-BE49-F238E27FC236}">
                <a16:creationId xmlns:a16="http://schemas.microsoft.com/office/drawing/2014/main" id="{72C31229-D118-43EF-88C0-51900D66635F}"/>
              </a:ext>
            </a:extLst>
          </p:cNvPr>
          <p:cNvGraphicFramePr>
            <a:graphicFrameLocks noGrp="1"/>
          </p:cNvGraphicFramePr>
          <p:nvPr/>
        </p:nvGraphicFramePr>
        <p:xfrm>
          <a:off x="2757857" y="1580045"/>
          <a:ext cx="3207769" cy="17890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34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75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68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78786">
                <a:tc>
                  <a:txBody>
                    <a:bodyPr/>
                    <a:lstStyle/>
                    <a:p>
                      <a:pPr algn="l"/>
                      <a:endParaRPr lang="en-GB" sz="1200" b="0" u="none" dirty="0">
                        <a:solidFill>
                          <a:srgbClr val="1E325F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82566" marR="82566" marT="41282" marB="4128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Olaparib (N=162) </a:t>
                      </a:r>
                    </a:p>
                  </a:txBody>
                  <a:tcPr marL="82566" marR="82566" marT="41282" marB="4128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6E1E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Control (N=83)</a:t>
                      </a:r>
                    </a:p>
                  </a:txBody>
                  <a:tcPr marL="82566" marR="82566" marT="41282" marB="41282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663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947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Events, n (%)</a:t>
                      </a:r>
                    </a:p>
                  </a:txBody>
                  <a:tcPr marL="82566" marR="82566" marT="41282" marB="4128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</a:rPr>
                        <a:t>91 (56)</a:t>
                      </a:r>
                    </a:p>
                  </a:txBody>
                  <a:tcPr marL="68577" marR="68577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</a:rPr>
                        <a:t>57 (69)</a:t>
                      </a:r>
                    </a:p>
                  </a:txBody>
                  <a:tcPr marL="68577" marR="68577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856561"/>
                  </a:ext>
                </a:extLst>
              </a:tr>
              <a:tr h="370947">
                <a:tc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Median OS</a:t>
                      </a:r>
                    </a:p>
                  </a:txBody>
                  <a:tcPr marL="82566" marR="82566" marT="41282" marB="41282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19.1 months</a:t>
                      </a:r>
                      <a:endParaRPr lang="en-US" sz="12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77" marR="68577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14.7 months </a:t>
                      </a:r>
                      <a:endParaRPr lang="en-US" sz="1200" b="1" dirty="0"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77" marR="68577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4167">
                <a:tc rowSpan="2">
                  <a:txBody>
                    <a:bodyPr/>
                    <a:lstStyle/>
                    <a:p>
                      <a:pPr algn="r"/>
                      <a:r>
                        <a:rPr lang="en-GB" sz="1200" b="1" dirty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HR (95% CI)</a:t>
                      </a:r>
                    </a:p>
                  </a:txBody>
                  <a:tcPr marL="82566" marR="82566" marT="41282" marB="41282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0.69</a:t>
                      </a:r>
                      <a:endParaRPr lang="en-GB" sz="12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68577" marR="68577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32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4167">
                <a:tc vMerge="1">
                  <a:txBody>
                    <a:bodyPr/>
                    <a:lstStyle/>
                    <a:p>
                      <a:pPr algn="r"/>
                      <a:endParaRPr lang="en-GB" sz="1100" b="1" dirty="0">
                        <a:solidFill>
                          <a:schemeClr val="tx1"/>
                        </a:solidFill>
                      </a:endParaRPr>
                    </a:p>
                  </a:txBody>
                  <a:tcPr marL="82571" marR="82571" marT="41285" marB="41285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(0.50</a:t>
                      </a:r>
                      <a:r>
                        <a:rPr lang="en-US" sz="1200" kern="1200" dirty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Arial" panose="020B0604020202020204" pitchFamily="34" charset="0"/>
                        </a:rPr>
                        <a:t>‒</a:t>
                      </a:r>
                      <a:r>
                        <a:rPr lang="en-US" sz="1200" kern="1200" dirty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0.97); </a:t>
                      </a:r>
                      <a:r>
                        <a:rPr lang="en-US" sz="1200" i="1" kern="1200" dirty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P</a:t>
                      </a:r>
                      <a:r>
                        <a:rPr lang="en-US" sz="1200" kern="1200" dirty="0">
                          <a:solidFill>
                            <a:schemeClr val="bg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=0.0175</a:t>
                      </a:r>
                      <a:endParaRPr lang="en-GB" sz="1200" b="1" dirty="0">
                        <a:solidFill>
                          <a:schemeClr val="bg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68577" marR="68577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325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295" name="Graphic 57">
            <a:extLst>
              <a:ext uri="{FF2B5EF4-FFF2-40B4-BE49-F238E27FC236}">
                <a16:creationId xmlns:a16="http://schemas.microsoft.com/office/drawing/2014/main" id="{529BEAD4-48F8-4328-B5BF-7C8362A0AFD1}"/>
              </a:ext>
            </a:extLst>
          </p:cNvPr>
          <p:cNvGrpSpPr/>
          <p:nvPr/>
        </p:nvGrpSpPr>
        <p:grpSpPr>
          <a:xfrm>
            <a:off x="6723655" y="2544037"/>
            <a:ext cx="5021865" cy="2011502"/>
            <a:chOff x="996156" y="1583530"/>
            <a:chExt cx="6858000" cy="2768367"/>
          </a:xfrm>
        </p:grpSpPr>
        <p:sp>
          <p:nvSpPr>
            <p:cNvPr id="296" name="Freeform: Shape 295">
              <a:extLst>
                <a:ext uri="{FF2B5EF4-FFF2-40B4-BE49-F238E27FC236}">
                  <a16:creationId xmlns:a16="http://schemas.microsoft.com/office/drawing/2014/main" id="{C2B413E3-F045-4FA8-AC3D-755623F800ED}"/>
                </a:ext>
              </a:extLst>
            </p:cNvPr>
            <p:cNvSpPr/>
            <p:nvPr/>
          </p:nvSpPr>
          <p:spPr>
            <a:xfrm>
              <a:off x="996156" y="1637639"/>
              <a:ext cx="3938631" cy="2541864"/>
            </a:xfrm>
            <a:custGeom>
              <a:avLst/>
              <a:gdLst>
                <a:gd name="connsiteX0" fmla="*/ 3942406 w 3938631"/>
                <a:gd name="connsiteY0" fmla="*/ 2548156 h 2541864"/>
                <a:gd name="connsiteX1" fmla="*/ 3256606 w 3938631"/>
                <a:gd name="connsiteY1" fmla="*/ 2548156 h 2541864"/>
                <a:gd name="connsiteX2" fmla="*/ 3256606 w 3938631"/>
                <a:gd name="connsiteY2" fmla="*/ 2442455 h 2541864"/>
                <a:gd name="connsiteX3" fmla="*/ 2901752 w 3938631"/>
                <a:gd name="connsiteY3" fmla="*/ 2442455 h 2541864"/>
                <a:gd name="connsiteX4" fmla="*/ 2901752 w 3938631"/>
                <a:gd name="connsiteY4" fmla="*/ 2346820 h 2541864"/>
                <a:gd name="connsiteX5" fmla="*/ 2823734 w 3938631"/>
                <a:gd name="connsiteY5" fmla="*/ 2346820 h 2541864"/>
                <a:gd name="connsiteX6" fmla="*/ 2823734 w 3938631"/>
                <a:gd name="connsiteY6" fmla="*/ 2265028 h 2541864"/>
                <a:gd name="connsiteX7" fmla="*/ 2767109 w 3938631"/>
                <a:gd name="connsiteY7" fmla="*/ 2265028 h 2541864"/>
                <a:gd name="connsiteX8" fmla="*/ 2767109 w 3938631"/>
                <a:gd name="connsiteY8" fmla="*/ 2184493 h 2541864"/>
                <a:gd name="connsiteX9" fmla="*/ 2623657 w 3938631"/>
                <a:gd name="connsiteY9" fmla="*/ 2184493 h 2541864"/>
                <a:gd name="connsiteX10" fmla="*/ 2623657 w 3938631"/>
                <a:gd name="connsiteY10" fmla="*/ 2111509 h 2541864"/>
                <a:gd name="connsiteX11" fmla="*/ 2558223 w 3938631"/>
                <a:gd name="connsiteY11" fmla="*/ 2111509 h 2541864"/>
                <a:gd name="connsiteX12" fmla="*/ 2558223 w 3938631"/>
                <a:gd name="connsiteY12" fmla="*/ 2044817 h 2541864"/>
                <a:gd name="connsiteX13" fmla="*/ 2530539 w 3938631"/>
                <a:gd name="connsiteY13" fmla="*/ 2044817 h 2541864"/>
                <a:gd name="connsiteX14" fmla="*/ 2530539 w 3938631"/>
                <a:gd name="connsiteY14" fmla="*/ 1979383 h 2541864"/>
                <a:gd name="connsiteX15" fmla="*/ 2505372 w 3938631"/>
                <a:gd name="connsiteY15" fmla="*/ 1979383 h 2541864"/>
                <a:gd name="connsiteX16" fmla="*/ 2505372 w 3938631"/>
                <a:gd name="connsiteY16" fmla="*/ 1925274 h 2541864"/>
                <a:gd name="connsiteX17" fmla="*/ 2478947 w 3938631"/>
                <a:gd name="connsiteY17" fmla="*/ 1925274 h 2541864"/>
                <a:gd name="connsiteX18" fmla="*/ 2478947 w 3938631"/>
                <a:gd name="connsiteY18" fmla="*/ 1854806 h 2541864"/>
                <a:gd name="connsiteX19" fmla="*/ 2431130 w 3938631"/>
                <a:gd name="connsiteY19" fmla="*/ 1854806 h 2541864"/>
                <a:gd name="connsiteX20" fmla="*/ 2431130 w 3938631"/>
                <a:gd name="connsiteY20" fmla="*/ 1798180 h 2541864"/>
                <a:gd name="connsiteX21" fmla="*/ 2392121 w 3938631"/>
                <a:gd name="connsiteY21" fmla="*/ 1798180 h 2541864"/>
                <a:gd name="connsiteX22" fmla="*/ 2392121 w 3938631"/>
                <a:gd name="connsiteY22" fmla="*/ 1742813 h 2541864"/>
                <a:gd name="connsiteX23" fmla="*/ 2373246 w 3938631"/>
                <a:gd name="connsiteY23" fmla="*/ 1742813 h 2541864"/>
                <a:gd name="connsiteX24" fmla="*/ 2373246 w 3938631"/>
                <a:gd name="connsiteY24" fmla="*/ 1683671 h 2541864"/>
                <a:gd name="connsiteX25" fmla="*/ 2310328 w 3938631"/>
                <a:gd name="connsiteY25" fmla="*/ 1683671 h 2541864"/>
                <a:gd name="connsiteX26" fmla="*/ 2310328 w 3938631"/>
                <a:gd name="connsiteY26" fmla="*/ 1618236 h 2541864"/>
                <a:gd name="connsiteX27" fmla="*/ 2184493 w 3938631"/>
                <a:gd name="connsiteY27" fmla="*/ 1618236 h 2541864"/>
                <a:gd name="connsiteX28" fmla="*/ 2184493 w 3938631"/>
                <a:gd name="connsiteY28" fmla="*/ 1567902 h 2541864"/>
                <a:gd name="connsiteX29" fmla="*/ 2169393 w 3938631"/>
                <a:gd name="connsiteY29" fmla="*/ 1567902 h 2541864"/>
                <a:gd name="connsiteX30" fmla="*/ 2169393 w 3938631"/>
                <a:gd name="connsiteY30" fmla="*/ 1516310 h 2541864"/>
                <a:gd name="connsiteX31" fmla="*/ 2155551 w 3938631"/>
                <a:gd name="connsiteY31" fmla="*/ 1516310 h 2541864"/>
                <a:gd name="connsiteX32" fmla="*/ 2155551 w 3938631"/>
                <a:gd name="connsiteY32" fmla="*/ 1453393 h 2541864"/>
                <a:gd name="connsiteX33" fmla="*/ 2119059 w 3938631"/>
                <a:gd name="connsiteY33" fmla="*/ 1453393 h 2541864"/>
                <a:gd name="connsiteX34" fmla="*/ 2119059 w 3938631"/>
                <a:gd name="connsiteY34" fmla="*/ 1381667 h 2541864"/>
                <a:gd name="connsiteX35" fmla="*/ 2095151 w 3938631"/>
                <a:gd name="connsiteY35" fmla="*/ 1381667 h 2541864"/>
                <a:gd name="connsiteX36" fmla="*/ 2095151 w 3938631"/>
                <a:gd name="connsiteY36" fmla="*/ 1353983 h 2541864"/>
                <a:gd name="connsiteX37" fmla="*/ 2007066 w 3938631"/>
                <a:gd name="connsiteY37" fmla="*/ 1353983 h 2541864"/>
                <a:gd name="connsiteX38" fmla="*/ 2007066 w 3938631"/>
                <a:gd name="connsiteY38" fmla="*/ 1309941 h 2541864"/>
                <a:gd name="connsiteX39" fmla="*/ 1911432 w 3938631"/>
                <a:gd name="connsiteY39" fmla="*/ 1309941 h 2541864"/>
                <a:gd name="connsiteX40" fmla="*/ 1911432 w 3938631"/>
                <a:gd name="connsiteY40" fmla="*/ 1268415 h 2541864"/>
                <a:gd name="connsiteX41" fmla="*/ 1721421 w 3938631"/>
                <a:gd name="connsiteY41" fmla="*/ 1268415 h 2541864"/>
                <a:gd name="connsiteX42" fmla="*/ 1721421 w 3938631"/>
                <a:gd name="connsiteY42" fmla="*/ 1225632 h 2541864"/>
                <a:gd name="connsiteX43" fmla="*/ 1689962 w 3938631"/>
                <a:gd name="connsiteY43" fmla="*/ 1225632 h 2541864"/>
                <a:gd name="connsiteX44" fmla="*/ 1689962 w 3938631"/>
                <a:gd name="connsiteY44" fmla="*/ 1181589 h 2541864"/>
                <a:gd name="connsiteX45" fmla="*/ 1671087 w 3938631"/>
                <a:gd name="connsiteY45" fmla="*/ 1181589 h 2541864"/>
                <a:gd name="connsiteX46" fmla="*/ 1671087 w 3938631"/>
                <a:gd name="connsiteY46" fmla="*/ 1140064 h 2541864"/>
                <a:gd name="connsiteX47" fmla="*/ 1598103 w 3938631"/>
                <a:gd name="connsiteY47" fmla="*/ 1140064 h 2541864"/>
                <a:gd name="connsiteX48" fmla="*/ 1598103 w 3938631"/>
                <a:gd name="connsiteY48" fmla="*/ 1092247 h 2541864"/>
                <a:gd name="connsiteX49" fmla="*/ 1588036 w 3938631"/>
                <a:gd name="connsiteY49" fmla="*/ 1092247 h 2541864"/>
                <a:gd name="connsiteX50" fmla="*/ 1588036 w 3938631"/>
                <a:gd name="connsiteY50" fmla="*/ 1049463 h 2541864"/>
                <a:gd name="connsiteX51" fmla="*/ 1491143 w 3938631"/>
                <a:gd name="connsiteY51" fmla="*/ 1049463 h 2541864"/>
                <a:gd name="connsiteX52" fmla="*/ 1491143 w 3938631"/>
                <a:gd name="connsiteY52" fmla="*/ 1012971 h 2541864"/>
                <a:gd name="connsiteX53" fmla="*/ 1469751 w 3938631"/>
                <a:gd name="connsiteY53" fmla="*/ 1012971 h 2541864"/>
                <a:gd name="connsiteX54" fmla="*/ 1469751 w 3938631"/>
                <a:gd name="connsiteY54" fmla="*/ 961378 h 2541864"/>
                <a:gd name="connsiteX55" fmla="*/ 1437034 w 3938631"/>
                <a:gd name="connsiteY55" fmla="*/ 961378 h 2541864"/>
                <a:gd name="connsiteX56" fmla="*/ 1437034 w 3938631"/>
                <a:gd name="connsiteY56" fmla="*/ 916078 h 2541864"/>
                <a:gd name="connsiteX57" fmla="*/ 1437034 w 3938631"/>
                <a:gd name="connsiteY57" fmla="*/ 878327 h 2541864"/>
                <a:gd name="connsiteX58" fmla="*/ 1372858 w 3938631"/>
                <a:gd name="connsiteY58" fmla="*/ 878327 h 2541864"/>
                <a:gd name="connsiteX59" fmla="*/ 1372858 w 3938631"/>
                <a:gd name="connsiteY59" fmla="*/ 830510 h 2541864"/>
                <a:gd name="connsiteX60" fmla="*/ 1347691 w 3938631"/>
                <a:gd name="connsiteY60" fmla="*/ 830510 h 2541864"/>
                <a:gd name="connsiteX61" fmla="*/ 1347691 w 3938631"/>
                <a:gd name="connsiteY61" fmla="*/ 747459 h 2541864"/>
                <a:gd name="connsiteX62" fmla="*/ 1336366 w 3938631"/>
                <a:gd name="connsiteY62" fmla="*/ 747459 h 2541864"/>
                <a:gd name="connsiteX63" fmla="*/ 1336366 w 3938631"/>
                <a:gd name="connsiteY63" fmla="*/ 699642 h 2541864"/>
                <a:gd name="connsiteX64" fmla="*/ 1322524 w 3938631"/>
                <a:gd name="connsiteY64" fmla="*/ 699642 h 2541864"/>
                <a:gd name="connsiteX65" fmla="*/ 1322524 w 3938631"/>
                <a:gd name="connsiteY65" fmla="*/ 656858 h 2541864"/>
                <a:gd name="connsiteX66" fmla="*/ 1166489 w 3938631"/>
                <a:gd name="connsiteY66" fmla="*/ 656858 h 2541864"/>
                <a:gd name="connsiteX67" fmla="*/ 1166489 w 3938631"/>
                <a:gd name="connsiteY67" fmla="*/ 615333 h 2541864"/>
                <a:gd name="connsiteX68" fmla="*/ 1131255 w 3938631"/>
                <a:gd name="connsiteY68" fmla="*/ 615333 h 2541864"/>
                <a:gd name="connsiteX69" fmla="*/ 1131255 w 3938631"/>
                <a:gd name="connsiteY69" fmla="*/ 568774 h 2541864"/>
                <a:gd name="connsiteX70" fmla="*/ 1108605 w 3938631"/>
                <a:gd name="connsiteY70" fmla="*/ 568774 h 2541864"/>
                <a:gd name="connsiteX71" fmla="*/ 1108605 w 3938631"/>
                <a:gd name="connsiteY71" fmla="*/ 523473 h 2541864"/>
                <a:gd name="connsiteX72" fmla="*/ 1093505 w 3938631"/>
                <a:gd name="connsiteY72" fmla="*/ 523473 h 2541864"/>
                <a:gd name="connsiteX73" fmla="*/ 1093505 w 3938631"/>
                <a:gd name="connsiteY73" fmla="*/ 485723 h 2541864"/>
                <a:gd name="connsiteX74" fmla="*/ 929920 w 3938631"/>
                <a:gd name="connsiteY74" fmla="*/ 485723 h 2541864"/>
                <a:gd name="connsiteX75" fmla="*/ 929920 w 3938631"/>
                <a:gd name="connsiteY75" fmla="*/ 442939 h 2541864"/>
                <a:gd name="connsiteX76" fmla="*/ 840577 w 3938631"/>
                <a:gd name="connsiteY76" fmla="*/ 442939 h 2541864"/>
                <a:gd name="connsiteX77" fmla="*/ 840577 w 3938631"/>
                <a:gd name="connsiteY77" fmla="*/ 395121 h 2541864"/>
                <a:gd name="connsiteX78" fmla="*/ 761301 w 3938631"/>
                <a:gd name="connsiteY78" fmla="*/ 395121 h 2541864"/>
                <a:gd name="connsiteX79" fmla="*/ 761301 w 3938631"/>
                <a:gd name="connsiteY79" fmla="*/ 351079 h 2541864"/>
                <a:gd name="connsiteX80" fmla="*/ 751234 w 3938631"/>
                <a:gd name="connsiteY80" fmla="*/ 351079 h 2541864"/>
                <a:gd name="connsiteX81" fmla="*/ 751234 w 3938631"/>
                <a:gd name="connsiteY81" fmla="*/ 309554 h 2541864"/>
                <a:gd name="connsiteX82" fmla="*/ 699642 w 3938631"/>
                <a:gd name="connsiteY82" fmla="*/ 309554 h 2541864"/>
                <a:gd name="connsiteX83" fmla="*/ 699642 w 3938631"/>
                <a:gd name="connsiteY83" fmla="*/ 264253 h 2541864"/>
                <a:gd name="connsiteX84" fmla="*/ 601491 w 3938631"/>
                <a:gd name="connsiteY84" fmla="*/ 264253 h 2541864"/>
                <a:gd name="connsiteX85" fmla="*/ 601491 w 3938631"/>
                <a:gd name="connsiteY85" fmla="*/ 225244 h 2541864"/>
                <a:gd name="connsiteX86" fmla="*/ 564999 w 3938631"/>
                <a:gd name="connsiteY86" fmla="*/ 225244 h 2541864"/>
                <a:gd name="connsiteX87" fmla="*/ 564999 w 3938631"/>
                <a:gd name="connsiteY87" fmla="*/ 181202 h 2541864"/>
                <a:gd name="connsiteX88" fmla="*/ 447972 w 3938631"/>
                <a:gd name="connsiteY88" fmla="*/ 181202 h 2541864"/>
                <a:gd name="connsiteX89" fmla="*/ 447972 w 3938631"/>
                <a:gd name="connsiteY89" fmla="*/ 137160 h 2541864"/>
                <a:gd name="connsiteX90" fmla="*/ 398897 w 3938631"/>
                <a:gd name="connsiteY90" fmla="*/ 137160 h 2541864"/>
                <a:gd name="connsiteX91" fmla="*/ 398897 w 3938631"/>
                <a:gd name="connsiteY91" fmla="*/ 91859 h 2541864"/>
                <a:gd name="connsiteX92" fmla="*/ 246636 w 3938631"/>
                <a:gd name="connsiteY92" fmla="*/ 91859 h 2541864"/>
                <a:gd name="connsiteX93" fmla="*/ 246636 w 3938631"/>
                <a:gd name="connsiteY93" fmla="*/ 47817 h 2541864"/>
                <a:gd name="connsiteX94" fmla="*/ 205111 w 3938631"/>
                <a:gd name="connsiteY94" fmla="*/ 47817 h 2541864"/>
                <a:gd name="connsiteX95" fmla="*/ 205111 w 3938631"/>
                <a:gd name="connsiteY95" fmla="*/ 0 h 2541864"/>
                <a:gd name="connsiteX96" fmla="*/ 0 w 3938631"/>
                <a:gd name="connsiteY96" fmla="*/ 0 h 2541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3938631" h="2541864">
                  <a:moveTo>
                    <a:pt x="3942406" y="2548156"/>
                  </a:moveTo>
                  <a:lnTo>
                    <a:pt x="3256606" y="2548156"/>
                  </a:lnTo>
                  <a:lnTo>
                    <a:pt x="3256606" y="2442455"/>
                  </a:lnTo>
                  <a:lnTo>
                    <a:pt x="2901752" y="2442455"/>
                  </a:lnTo>
                  <a:lnTo>
                    <a:pt x="2901752" y="2346820"/>
                  </a:lnTo>
                  <a:lnTo>
                    <a:pt x="2823734" y="2346820"/>
                  </a:lnTo>
                  <a:lnTo>
                    <a:pt x="2823734" y="2265028"/>
                  </a:lnTo>
                  <a:lnTo>
                    <a:pt x="2767109" y="2265028"/>
                  </a:lnTo>
                  <a:lnTo>
                    <a:pt x="2767109" y="2184493"/>
                  </a:lnTo>
                  <a:lnTo>
                    <a:pt x="2623657" y="2184493"/>
                  </a:lnTo>
                  <a:lnTo>
                    <a:pt x="2623657" y="2111509"/>
                  </a:lnTo>
                  <a:lnTo>
                    <a:pt x="2558223" y="2111509"/>
                  </a:lnTo>
                  <a:lnTo>
                    <a:pt x="2558223" y="2044817"/>
                  </a:lnTo>
                  <a:lnTo>
                    <a:pt x="2530539" y="2044817"/>
                  </a:lnTo>
                  <a:lnTo>
                    <a:pt x="2530539" y="1979383"/>
                  </a:lnTo>
                  <a:lnTo>
                    <a:pt x="2505372" y="1979383"/>
                  </a:lnTo>
                  <a:lnTo>
                    <a:pt x="2505372" y="1925274"/>
                  </a:lnTo>
                  <a:lnTo>
                    <a:pt x="2478947" y="1925274"/>
                  </a:lnTo>
                  <a:lnTo>
                    <a:pt x="2478947" y="1854806"/>
                  </a:lnTo>
                  <a:lnTo>
                    <a:pt x="2431130" y="1854806"/>
                  </a:lnTo>
                  <a:lnTo>
                    <a:pt x="2431130" y="1798180"/>
                  </a:lnTo>
                  <a:lnTo>
                    <a:pt x="2392121" y="1798180"/>
                  </a:lnTo>
                  <a:lnTo>
                    <a:pt x="2392121" y="1742813"/>
                  </a:lnTo>
                  <a:lnTo>
                    <a:pt x="2373246" y="1742813"/>
                  </a:lnTo>
                  <a:lnTo>
                    <a:pt x="2373246" y="1683671"/>
                  </a:lnTo>
                  <a:lnTo>
                    <a:pt x="2310328" y="1683671"/>
                  </a:lnTo>
                  <a:lnTo>
                    <a:pt x="2310328" y="1618236"/>
                  </a:lnTo>
                  <a:lnTo>
                    <a:pt x="2184493" y="1618236"/>
                  </a:lnTo>
                  <a:lnTo>
                    <a:pt x="2184493" y="1567902"/>
                  </a:lnTo>
                  <a:lnTo>
                    <a:pt x="2169393" y="1567902"/>
                  </a:lnTo>
                  <a:lnTo>
                    <a:pt x="2169393" y="1516310"/>
                  </a:lnTo>
                  <a:lnTo>
                    <a:pt x="2155551" y="1516310"/>
                  </a:lnTo>
                  <a:lnTo>
                    <a:pt x="2155551" y="1453393"/>
                  </a:lnTo>
                  <a:lnTo>
                    <a:pt x="2119059" y="1453393"/>
                  </a:lnTo>
                  <a:lnTo>
                    <a:pt x="2119059" y="1381667"/>
                  </a:lnTo>
                  <a:lnTo>
                    <a:pt x="2095151" y="1381667"/>
                  </a:lnTo>
                  <a:lnTo>
                    <a:pt x="2095151" y="1353983"/>
                  </a:lnTo>
                  <a:lnTo>
                    <a:pt x="2007066" y="1353983"/>
                  </a:lnTo>
                  <a:lnTo>
                    <a:pt x="2007066" y="1309941"/>
                  </a:lnTo>
                  <a:lnTo>
                    <a:pt x="1911432" y="1309941"/>
                  </a:lnTo>
                  <a:lnTo>
                    <a:pt x="1911432" y="1268415"/>
                  </a:lnTo>
                  <a:lnTo>
                    <a:pt x="1721421" y="1268415"/>
                  </a:lnTo>
                  <a:lnTo>
                    <a:pt x="1721421" y="1225632"/>
                  </a:lnTo>
                  <a:lnTo>
                    <a:pt x="1689962" y="1225632"/>
                  </a:lnTo>
                  <a:lnTo>
                    <a:pt x="1689962" y="1181589"/>
                  </a:lnTo>
                  <a:lnTo>
                    <a:pt x="1671087" y="1181589"/>
                  </a:lnTo>
                  <a:lnTo>
                    <a:pt x="1671087" y="1140064"/>
                  </a:lnTo>
                  <a:lnTo>
                    <a:pt x="1598103" y="1140064"/>
                  </a:lnTo>
                  <a:lnTo>
                    <a:pt x="1598103" y="1092247"/>
                  </a:lnTo>
                  <a:lnTo>
                    <a:pt x="1588036" y="1092247"/>
                  </a:lnTo>
                  <a:lnTo>
                    <a:pt x="1588036" y="1049463"/>
                  </a:lnTo>
                  <a:lnTo>
                    <a:pt x="1491143" y="1049463"/>
                  </a:lnTo>
                  <a:lnTo>
                    <a:pt x="1491143" y="1012971"/>
                  </a:lnTo>
                  <a:lnTo>
                    <a:pt x="1469751" y="1012971"/>
                  </a:lnTo>
                  <a:lnTo>
                    <a:pt x="1469751" y="961378"/>
                  </a:lnTo>
                  <a:lnTo>
                    <a:pt x="1437034" y="961378"/>
                  </a:lnTo>
                  <a:lnTo>
                    <a:pt x="1437034" y="916078"/>
                  </a:lnTo>
                  <a:lnTo>
                    <a:pt x="1437034" y="878327"/>
                  </a:lnTo>
                  <a:lnTo>
                    <a:pt x="1372858" y="878327"/>
                  </a:lnTo>
                  <a:lnTo>
                    <a:pt x="1372858" y="830510"/>
                  </a:lnTo>
                  <a:lnTo>
                    <a:pt x="1347691" y="830510"/>
                  </a:lnTo>
                  <a:lnTo>
                    <a:pt x="1347691" y="747459"/>
                  </a:lnTo>
                  <a:lnTo>
                    <a:pt x="1336366" y="747459"/>
                  </a:lnTo>
                  <a:lnTo>
                    <a:pt x="1336366" y="699642"/>
                  </a:lnTo>
                  <a:lnTo>
                    <a:pt x="1322524" y="699642"/>
                  </a:lnTo>
                  <a:lnTo>
                    <a:pt x="1322524" y="656858"/>
                  </a:lnTo>
                  <a:lnTo>
                    <a:pt x="1166489" y="656858"/>
                  </a:lnTo>
                  <a:lnTo>
                    <a:pt x="1166489" y="615333"/>
                  </a:lnTo>
                  <a:lnTo>
                    <a:pt x="1131255" y="615333"/>
                  </a:lnTo>
                  <a:lnTo>
                    <a:pt x="1131255" y="568774"/>
                  </a:lnTo>
                  <a:lnTo>
                    <a:pt x="1108605" y="568774"/>
                  </a:lnTo>
                  <a:lnTo>
                    <a:pt x="1108605" y="523473"/>
                  </a:lnTo>
                  <a:lnTo>
                    <a:pt x="1093505" y="523473"/>
                  </a:lnTo>
                  <a:lnTo>
                    <a:pt x="1093505" y="485723"/>
                  </a:lnTo>
                  <a:lnTo>
                    <a:pt x="929920" y="485723"/>
                  </a:lnTo>
                  <a:lnTo>
                    <a:pt x="929920" y="442939"/>
                  </a:lnTo>
                  <a:lnTo>
                    <a:pt x="840577" y="442939"/>
                  </a:lnTo>
                  <a:lnTo>
                    <a:pt x="840577" y="395121"/>
                  </a:lnTo>
                  <a:lnTo>
                    <a:pt x="761301" y="395121"/>
                  </a:lnTo>
                  <a:lnTo>
                    <a:pt x="761301" y="351079"/>
                  </a:lnTo>
                  <a:lnTo>
                    <a:pt x="751234" y="351079"/>
                  </a:lnTo>
                  <a:lnTo>
                    <a:pt x="751234" y="309554"/>
                  </a:lnTo>
                  <a:lnTo>
                    <a:pt x="699642" y="309554"/>
                  </a:lnTo>
                  <a:lnTo>
                    <a:pt x="699642" y="264253"/>
                  </a:lnTo>
                  <a:lnTo>
                    <a:pt x="601491" y="264253"/>
                  </a:lnTo>
                  <a:lnTo>
                    <a:pt x="601491" y="225244"/>
                  </a:lnTo>
                  <a:lnTo>
                    <a:pt x="564999" y="225244"/>
                  </a:lnTo>
                  <a:lnTo>
                    <a:pt x="564999" y="181202"/>
                  </a:lnTo>
                  <a:lnTo>
                    <a:pt x="447972" y="181202"/>
                  </a:lnTo>
                  <a:lnTo>
                    <a:pt x="447972" y="137160"/>
                  </a:lnTo>
                  <a:lnTo>
                    <a:pt x="398897" y="137160"/>
                  </a:lnTo>
                  <a:lnTo>
                    <a:pt x="398897" y="91859"/>
                  </a:lnTo>
                  <a:lnTo>
                    <a:pt x="246636" y="91859"/>
                  </a:lnTo>
                  <a:lnTo>
                    <a:pt x="246636" y="47817"/>
                  </a:lnTo>
                  <a:lnTo>
                    <a:pt x="205111" y="47817"/>
                  </a:lnTo>
                  <a:lnTo>
                    <a:pt x="205111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56639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1382EAED-E58A-4821-B30D-DDC171A19948}"/>
                </a:ext>
              </a:extLst>
            </p:cNvPr>
            <p:cNvSpPr/>
            <p:nvPr/>
          </p:nvSpPr>
          <p:spPr>
            <a:xfrm>
              <a:off x="4890745" y="4137978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56639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8" name="Freeform: Shape 297">
              <a:extLst>
                <a:ext uri="{FF2B5EF4-FFF2-40B4-BE49-F238E27FC236}">
                  <a16:creationId xmlns:a16="http://schemas.microsoft.com/office/drawing/2014/main" id="{4CC4BF2C-F19D-413E-A5E8-AA05E43B4B53}"/>
                </a:ext>
              </a:extLst>
            </p:cNvPr>
            <p:cNvSpPr/>
            <p:nvPr/>
          </p:nvSpPr>
          <p:spPr>
            <a:xfrm>
              <a:off x="4657950" y="4137978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56639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299" name="Freeform: Shape 298">
              <a:extLst>
                <a:ext uri="{FF2B5EF4-FFF2-40B4-BE49-F238E27FC236}">
                  <a16:creationId xmlns:a16="http://schemas.microsoft.com/office/drawing/2014/main" id="{A4E19F71-3DC3-45A3-BEB8-E54AC291F814}"/>
                </a:ext>
              </a:extLst>
            </p:cNvPr>
            <p:cNvSpPr/>
            <p:nvPr/>
          </p:nvSpPr>
          <p:spPr>
            <a:xfrm>
              <a:off x="4503174" y="4137978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56639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0" name="Freeform: Shape 299">
              <a:extLst>
                <a:ext uri="{FF2B5EF4-FFF2-40B4-BE49-F238E27FC236}">
                  <a16:creationId xmlns:a16="http://schemas.microsoft.com/office/drawing/2014/main" id="{43596923-04D3-4456-B754-776B34E34749}"/>
                </a:ext>
              </a:extLst>
            </p:cNvPr>
            <p:cNvSpPr/>
            <p:nvPr/>
          </p:nvSpPr>
          <p:spPr>
            <a:xfrm>
              <a:off x="4475490" y="4137978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56639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1" name="Freeform: Shape 300">
              <a:extLst>
                <a:ext uri="{FF2B5EF4-FFF2-40B4-BE49-F238E27FC236}">
                  <a16:creationId xmlns:a16="http://schemas.microsoft.com/office/drawing/2014/main" id="{7A35F78C-3D95-413C-A605-80D500AC262E}"/>
                </a:ext>
              </a:extLst>
            </p:cNvPr>
            <p:cNvSpPr/>
            <p:nvPr/>
          </p:nvSpPr>
          <p:spPr>
            <a:xfrm>
              <a:off x="4451581" y="4137978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8 w 88084"/>
                <a:gd name="connsiteY1" fmla="*/ 95635 h 88084"/>
                <a:gd name="connsiteX2" fmla="*/ 0 w 88084"/>
                <a:gd name="connsiteY2" fmla="*/ 47817 h 88084"/>
                <a:gd name="connsiteX3" fmla="*/ 47818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8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8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56639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2" name="Freeform: Shape 301">
              <a:extLst>
                <a:ext uri="{FF2B5EF4-FFF2-40B4-BE49-F238E27FC236}">
                  <a16:creationId xmlns:a16="http://schemas.microsoft.com/office/drawing/2014/main" id="{3CCD2AB4-ABDB-41DA-BE0B-CCE7C28166A5}"/>
                </a:ext>
              </a:extLst>
            </p:cNvPr>
            <p:cNvSpPr/>
            <p:nvPr/>
          </p:nvSpPr>
          <p:spPr>
            <a:xfrm>
              <a:off x="4285479" y="4137978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56639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3" name="Freeform: Shape 302">
              <a:extLst>
                <a:ext uri="{FF2B5EF4-FFF2-40B4-BE49-F238E27FC236}">
                  <a16:creationId xmlns:a16="http://schemas.microsoft.com/office/drawing/2014/main" id="{FF0B37AB-C3B4-41DF-8CEB-A44D55D1EF57}"/>
                </a:ext>
              </a:extLst>
            </p:cNvPr>
            <p:cNvSpPr/>
            <p:nvPr/>
          </p:nvSpPr>
          <p:spPr>
            <a:xfrm>
              <a:off x="4246470" y="4137978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56639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20237F16-967D-48E6-B90D-ED122D491F76}"/>
                </a:ext>
              </a:extLst>
            </p:cNvPr>
            <p:cNvSpPr/>
            <p:nvPr/>
          </p:nvSpPr>
          <p:spPr>
            <a:xfrm>
              <a:off x="4196137" y="4032276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4"/>
                    <a:pt x="47817" y="95634"/>
                  </a:cubicBezTo>
                  <a:cubicBezTo>
                    <a:pt x="21408" y="95634"/>
                    <a:pt x="0" y="74226"/>
                    <a:pt x="0" y="47817"/>
                  </a:cubicBezTo>
                  <a:cubicBezTo>
                    <a:pt x="0" y="21408"/>
                    <a:pt x="21408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56639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446C9859-5C05-4625-B836-5AF3227D794C}"/>
                </a:ext>
              </a:extLst>
            </p:cNvPr>
            <p:cNvSpPr/>
            <p:nvPr/>
          </p:nvSpPr>
          <p:spPr>
            <a:xfrm>
              <a:off x="3945725" y="4032276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4"/>
                    <a:pt x="47817" y="95634"/>
                  </a:cubicBezTo>
                  <a:cubicBezTo>
                    <a:pt x="21409" y="95634"/>
                    <a:pt x="0" y="74226"/>
                    <a:pt x="0" y="47817"/>
                  </a:cubicBezTo>
                  <a:cubicBezTo>
                    <a:pt x="0" y="21408"/>
                    <a:pt x="21409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56639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6" name="Freeform: Shape 305">
              <a:extLst>
                <a:ext uri="{FF2B5EF4-FFF2-40B4-BE49-F238E27FC236}">
                  <a16:creationId xmlns:a16="http://schemas.microsoft.com/office/drawing/2014/main" id="{02D3E938-4CDB-431A-B409-B5DC75D525B4}"/>
                </a:ext>
              </a:extLst>
            </p:cNvPr>
            <p:cNvSpPr/>
            <p:nvPr/>
          </p:nvSpPr>
          <p:spPr>
            <a:xfrm>
              <a:off x="3931883" y="4032276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4"/>
                    <a:pt x="47817" y="95634"/>
                  </a:cubicBezTo>
                  <a:cubicBezTo>
                    <a:pt x="21408" y="95634"/>
                    <a:pt x="0" y="74226"/>
                    <a:pt x="0" y="47817"/>
                  </a:cubicBezTo>
                  <a:cubicBezTo>
                    <a:pt x="0" y="21408"/>
                    <a:pt x="21408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56639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7" name="Freeform: Shape 306">
              <a:extLst>
                <a:ext uri="{FF2B5EF4-FFF2-40B4-BE49-F238E27FC236}">
                  <a16:creationId xmlns:a16="http://schemas.microsoft.com/office/drawing/2014/main" id="{F17A2025-0388-4B2E-B184-73B9964A8B00}"/>
                </a:ext>
              </a:extLst>
            </p:cNvPr>
            <p:cNvSpPr/>
            <p:nvPr/>
          </p:nvSpPr>
          <p:spPr>
            <a:xfrm>
              <a:off x="3832474" y="3937900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4"/>
                    <a:pt x="47817" y="95634"/>
                  </a:cubicBezTo>
                  <a:cubicBezTo>
                    <a:pt x="21409" y="95634"/>
                    <a:pt x="0" y="74226"/>
                    <a:pt x="0" y="47817"/>
                  </a:cubicBezTo>
                  <a:cubicBezTo>
                    <a:pt x="0" y="21408"/>
                    <a:pt x="21409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56639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8" name="Freeform: Shape 307">
              <a:extLst>
                <a:ext uri="{FF2B5EF4-FFF2-40B4-BE49-F238E27FC236}">
                  <a16:creationId xmlns:a16="http://schemas.microsoft.com/office/drawing/2014/main" id="{6FD5E666-E944-452A-9B31-DF1E30495CB0}"/>
                </a:ext>
              </a:extLst>
            </p:cNvPr>
            <p:cNvSpPr/>
            <p:nvPr/>
          </p:nvSpPr>
          <p:spPr>
            <a:xfrm>
              <a:off x="3706639" y="3775573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56639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11CB7ED3-318F-46E1-BAB9-C2A01783B0D2}"/>
                </a:ext>
              </a:extLst>
            </p:cNvPr>
            <p:cNvSpPr/>
            <p:nvPr/>
          </p:nvSpPr>
          <p:spPr>
            <a:xfrm>
              <a:off x="3670147" y="3775573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56639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F7681266-C42B-4612-B79E-B324D1183154}"/>
                </a:ext>
              </a:extLst>
            </p:cNvPr>
            <p:cNvSpPr/>
            <p:nvPr/>
          </p:nvSpPr>
          <p:spPr>
            <a:xfrm>
              <a:off x="3642463" y="3775573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8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56639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3F54AC01-8532-4099-B0CF-88D5C75A5762}"/>
                </a:ext>
              </a:extLst>
            </p:cNvPr>
            <p:cNvSpPr/>
            <p:nvPr/>
          </p:nvSpPr>
          <p:spPr>
            <a:xfrm>
              <a:off x="3540537" y="3705106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4"/>
                    <a:pt x="47817" y="95634"/>
                  </a:cubicBezTo>
                  <a:cubicBezTo>
                    <a:pt x="21409" y="95634"/>
                    <a:pt x="0" y="74226"/>
                    <a:pt x="0" y="47817"/>
                  </a:cubicBezTo>
                  <a:cubicBezTo>
                    <a:pt x="0" y="21408"/>
                    <a:pt x="21409" y="0"/>
                    <a:pt x="47817" y="0"/>
                  </a:cubicBezTo>
                  <a:cubicBezTo>
                    <a:pt x="74226" y="0"/>
                    <a:pt x="95635" y="21408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56639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2" name="Freeform: Shape 311">
              <a:extLst>
                <a:ext uri="{FF2B5EF4-FFF2-40B4-BE49-F238E27FC236}">
                  <a16:creationId xmlns:a16="http://schemas.microsoft.com/office/drawing/2014/main" id="{17968B0F-F8CC-4360-B9E9-38788FEF4304}"/>
                </a:ext>
              </a:extLst>
            </p:cNvPr>
            <p:cNvSpPr/>
            <p:nvPr/>
          </p:nvSpPr>
          <p:spPr>
            <a:xfrm>
              <a:off x="3500270" y="3634638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56639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8057782C-B061-4198-A9BB-DFDD5FA0C2B7}"/>
                </a:ext>
              </a:extLst>
            </p:cNvPr>
            <p:cNvSpPr/>
            <p:nvPr/>
          </p:nvSpPr>
          <p:spPr>
            <a:xfrm>
              <a:off x="3488945" y="3634638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8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56639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D23E6BB3-F4F6-46E2-A1D4-D88B468D0FCE}"/>
                </a:ext>
              </a:extLst>
            </p:cNvPr>
            <p:cNvSpPr/>
            <p:nvPr/>
          </p:nvSpPr>
          <p:spPr>
            <a:xfrm>
              <a:off x="3419735" y="3443369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8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56639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5F648E5A-03D9-44DA-BC9F-525B30B60932}"/>
                </a:ext>
              </a:extLst>
            </p:cNvPr>
            <p:cNvSpPr/>
            <p:nvPr/>
          </p:nvSpPr>
          <p:spPr>
            <a:xfrm>
              <a:off x="3282575" y="3274751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56639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8A648701-1190-4A79-9A36-DDD1AB4208A2}"/>
                </a:ext>
              </a:extLst>
            </p:cNvPr>
            <p:cNvSpPr/>
            <p:nvPr/>
          </p:nvSpPr>
          <p:spPr>
            <a:xfrm>
              <a:off x="3230983" y="3205541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8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56639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ADD67A24-6110-4573-A93A-FCB79A76E4F4}"/>
                </a:ext>
              </a:extLst>
            </p:cNvPr>
            <p:cNvSpPr/>
            <p:nvPr/>
          </p:nvSpPr>
          <p:spPr>
            <a:xfrm>
              <a:off x="3199524" y="3205541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8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56639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8" name="Freeform: Shape 317">
              <a:extLst>
                <a:ext uri="{FF2B5EF4-FFF2-40B4-BE49-F238E27FC236}">
                  <a16:creationId xmlns:a16="http://schemas.microsoft.com/office/drawing/2014/main" id="{C2D87E25-5078-443D-A0CE-4A55F0281FE3}"/>
                </a:ext>
              </a:extLst>
            </p:cNvPr>
            <p:cNvSpPr/>
            <p:nvPr/>
          </p:nvSpPr>
          <p:spPr>
            <a:xfrm>
              <a:off x="3064881" y="3043214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56639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19" name="Freeform: Shape 318">
              <a:extLst>
                <a:ext uri="{FF2B5EF4-FFF2-40B4-BE49-F238E27FC236}">
                  <a16:creationId xmlns:a16="http://schemas.microsoft.com/office/drawing/2014/main" id="{B266D069-90EE-48C2-A740-60D3E94EC565}"/>
                </a:ext>
              </a:extLst>
            </p:cNvPr>
            <p:cNvSpPr/>
            <p:nvPr/>
          </p:nvSpPr>
          <p:spPr>
            <a:xfrm>
              <a:off x="3048523" y="2941288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8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56639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40128EA9-654D-4515-8DF8-0ACFC3C83C3F}"/>
                </a:ext>
              </a:extLst>
            </p:cNvPr>
            <p:cNvSpPr/>
            <p:nvPr/>
          </p:nvSpPr>
          <p:spPr>
            <a:xfrm>
              <a:off x="3038456" y="2941288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8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56639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906B9B02-852B-4FA9-9270-9E37330E244B}"/>
                </a:ext>
              </a:extLst>
            </p:cNvPr>
            <p:cNvSpPr/>
            <p:nvPr/>
          </p:nvSpPr>
          <p:spPr>
            <a:xfrm>
              <a:off x="3012030" y="2941288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8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56639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83D7F7E0-D2A9-4F3E-AA69-988DD663E69E}"/>
                </a:ext>
              </a:extLst>
            </p:cNvPr>
            <p:cNvSpPr/>
            <p:nvPr/>
          </p:nvSpPr>
          <p:spPr>
            <a:xfrm>
              <a:off x="2990639" y="2941288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8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56639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B259CC41-ACE3-4884-A491-B7A4085527A9}"/>
                </a:ext>
              </a:extLst>
            </p:cNvPr>
            <p:cNvSpPr/>
            <p:nvPr/>
          </p:nvSpPr>
          <p:spPr>
            <a:xfrm>
              <a:off x="2969247" y="2941288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8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56639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CD4DCCD0-7979-4BFC-830E-471655AB679D}"/>
                </a:ext>
              </a:extLst>
            </p:cNvPr>
            <p:cNvSpPr/>
            <p:nvPr/>
          </p:nvSpPr>
          <p:spPr>
            <a:xfrm>
              <a:off x="2946596" y="2941288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8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56639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BFA38846-6096-4B28-B0D8-B11F09A57B99}"/>
                </a:ext>
              </a:extLst>
            </p:cNvPr>
            <p:cNvSpPr/>
            <p:nvPr/>
          </p:nvSpPr>
          <p:spPr>
            <a:xfrm>
              <a:off x="4642850" y="4137978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56639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B29106C9-5759-4619-B48F-9E556805390B}"/>
                </a:ext>
              </a:extLst>
            </p:cNvPr>
            <p:cNvSpPr/>
            <p:nvPr/>
          </p:nvSpPr>
          <p:spPr>
            <a:xfrm>
              <a:off x="1139608" y="1589822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56639D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D687D228-FEEC-4AFA-905F-3711FFD60EFB}"/>
                </a:ext>
              </a:extLst>
            </p:cNvPr>
            <p:cNvSpPr/>
            <p:nvPr/>
          </p:nvSpPr>
          <p:spPr>
            <a:xfrm>
              <a:off x="997414" y="1637639"/>
              <a:ext cx="6795083" cy="2655116"/>
            </a:xfrm>
            <a:custGeom>
              <a:avLst/>
              <a:gdLst>
                <a:gd name="connsiteX0" fmla="*/ 6805150 w 6795082"/>
                <a:gd name="connsiteY0" fmla="*/ 2656374 h 2655115"/>
                <a:gd name="connsiteX1" fmla="*/ 5683961 w 6795082"/>
                <a:gd name="connsiteY1" fmla="*/ 2656374 h 2655115"/>
                <a:gd name="connsiteX2" fmla="*/ 5683961 w 6795082"/>
                <a:gd name="connsiteY2" fmla="*/ 2505372 h 2655115"/>
                <a:gd name="connsiteX3" fmla="*/ 5456200 w 6795082"/>
                <a:gd name="connsiteY3" fmla="*/ 2505372 h 2655115"/>
                <a:gd name="connsiteX4" fmla="*/ 5456200 w 6795082"/>
                <a:gd name="connsiteY4" fmla="*/ 2412254 h 2655115"/>
                <a:gd name="connsiteX5" fmla="*/ 5207047 w 6795082"/>
                <a:gd name="connsiteY5" fmla="*/ 2412254 h 2655115"/>
                <a:gd name="connsiteX6" fmla="*/ 5207047 w 6795082"/>
                <a:gd name="connsiteY6" fmla="*/ 2358145 h 2655115"/>
                <a:gd name="connsiteX7" fmla="*/ 5144129 w 6795082"/>
                <a:gd name="connsiteY7" fmla="*/ 2358145 h 2655115"/>
                <a:gd name="connsiteX8" fmla="*/ 5144129 w 6795082"/>
                <a:gd name="connsiteY8" fmla="*/ 2299003 h 2655115"/>
                <a:gd name="connsiteX9" fmla="*/ 4975511 w 6795082"/>
                <a:gd name="connsiteY9" fmla="*/ 2299003 h 2655115"/>
                <a:gd name="connsiteX10" fmla="*/ 4975511 w 6795082"/>
                <a:gd name="connsiteY10" fmla="*/ 2244894 h 2655115"/>
                <a:gd name="connsiteX11" fmla="*/ 4951602 w 6795082"/>
                <a:gd name="connsiteY11" fmla="*/ 2244894 h 2655115"/>
                <a:gd name="connsiteX12" fmla="*/ 4951602 w 6795082"/>
                <a:gd name="connsiteY12" fmla="*/ 2199594 h 2655115"/>
                <a:gd name="connsiteX13" fmla="*/ 4878618 w 6795082"/>
                <a:gd name="connsiteY13" fmla="*/ 2199594 h 2655115"/>
                <a:gd name="connsiteX14" fmla="*/ 4878618 w 6795082"/>
                <a:gd name="connsiteY14" fmla="*/ 2149260 h 2655115"/>
                <a:gd name="connsiteX15" fmla="*/ 4845901 w 6795082"/>
                <a:gd name="connsiteY15" fmla="*/ 2149260 h 2655115"/>
                <a:gd name="connsiteX16" fmla="*/ 4845901 w 6795082"/>
                <a:gd name="connsiteY16" fmla="*/ 2107734 h 2655115"/>
                <a:gd name="connsiteX17" fmla="*/ 4703707 w 6795082"/>
                <a:gd name="connsiteY17" fmla="*/ 2107734 h 2655115"/>
                <a:gd name="connsiteX18" fmla="*/ 4703707 w 6795082"/>
                <a:gd name="connsiteY18" fmla="*/ 2069984 h 2655115"/>
                <a:gd name="connsiteX19" fmla="*/ 4595489 w 6795082"/>
                <a:gd name="connsiteY19" fmla="*/ 2069984 h 2655115"/>
                <a:gd name="connsiteX20" fmla="*/ 4595489 w 6795082"/>
                <a:gd name="connsiteY20" fmla="*/ 2030975 h 2655115"/>
                <a:gd name="connsiteX21" fmla="*/ 4444487 w 6795082"/>
                <a:gd name="connsiteY21" fmla="*/ 2030975 h 2655115"/>
                <a:gd name="connsiteX22" fmla="*/ 4444487 w 6795082"/>
                <a:gd name="connsiteY22" fmla="*/ 1996999 h 2655115"/>
                <a:gd name="connsiteX23" fmla="*/ 4267061 w 6795082"/>
                <a:gd name="connsiteY23" fmla="*/ 1996999 h 2655115"/>
                <a:gd name="connsiteX24" fmla="*/ 4267061 w 6795082"/>
                <a:gd name="connsiteY24" fmla="*/ 1968057 h 2655115"/>
                <a:gd name="connsiteX25" fmla="*/ 4238118 w 6795082"/>
                <a:gd name="connsiteY25" fmla="*/ 1968057 h 2655115"/>
                <a:gd name="connsiteX26" fmla="*/ 4238118 w 6795082"/>
                <a:gd name="connsiteY26" fmla="*/ 1931565 h 2655115"/>
                <a:gd name="connsiteX27" fmla="*/ 4214210 w 6795082"/>
                <a:gd name="connsiteY27" fmla="*/ 1931565 h 2655115"/>
                <a:gd name="connsiteX28" fmla="*/ 4214210 w 6795082"/>
                <a:gd name="connsiteY28" fmla="*/ 1893815 h 2655115"/>
                <a:gd name="connsiteX29" fmla="*/ 4204143 w 6795082"/>
                <a:gd name="connsiteY29" fmla="*/ 1893815 h 2655115"/>
                <a:gd name="connsiteX30" fmla="*/ 4204143 w 6795082"/>
                <a:gd name="connsiteY30" fmla="*/ 1862356 h 2655115"/>
                <a:gd name="connsiteX31" fmla="*/ 4131159 w 6795082"/>
                <a:gd name="connsiteY31" fmla="*/ 1862356 h 2655115"/>
                <a:gd name="connsiteX32" fmla="*/ 4131159 w 6795082"/>
                <a:gd name="connsiteY32" fmla="*/ 1837189 h 2655115"/>
                <a:gd name="connsiteX33" fmla="*/ 4087116 w 6795082"/>
                <a:gd name="connsiteY33" fmla="*/ 1837189 h 2655115"/>
                <a:gd name="connsiteX34" fmla="*/ 4087116 w 6795082"/>
                <a:gd name="connsiteY34" fmla="*/ 1810764 h 2655115"/>
                <a:gd name="connsiteX35" fmla="*/ 3894589 w 6795082"/>
                <a:gd name="connsiteY35" fmla="*/ 1810764 h 2655115"/>
                <a:gd name="connsiteX36" fmla="*/ 3894589 w 6795082"/>
                <a:gd name="connsiteY36" fmla="*/ 1771755 h 2655115"/>
                <a:gd name="connsiteX37" fmla="*/ 3860614 w 6795082"/>
                <a:gd name="connsiteY37" fmla="*/ 1771755 h 2655115"/>
                <a:gd name="connsiteX38" fmla="*/ 3860614 w 6795082"/>
                <a:gd name="connsiteY38" fmla="*/ 1762946 h 2655115"/>
                <a:gd name="connsiteX39" fmla="*/ 3748621 w 6795082"/>
                <a:gd name="connsiteY39" fmla="*/ 1762946 h 2655115"/>
                <a:gd name="connsiteX40" fmla="*/ 3748621 w 6795082"/>
                <a:gd name="connsiteY40" fmla="*/ 1742813 h 2655115"/>
                <a:gd name="connsiteX41" fmla="*/ 3736037 w 6795082"/>
                <a:gd name="connsiteY41" fmla="*/ 1742813 h 2655115"/>
                <a:gd name="connsiteX42" fmla="*/ 3736037 w 6795082"/>
                <a:gd name="connsiteY42" fmla="*/ 1716388 h 2655115"/>
                <a:gd name="connsiteX43" fmla="*/ 3668086 w 6795082"/>
                <a:gd name="connsiteY43" fmla="*/ 1716388 h 2655115"/>
                <a:gd name="connsiteX44" fmla="*/ 3668086 w 6795082"/>
                <a:gd name="connsiteY44" fmla="*/ 1634595 h 2655115"/>
                <a:gd name="connsiteX45" fmla="*/ 3586294 w 6795082"/>
                <a:gd name="connsiteY45" fmla="*/ 1634595 h 2655115"/>
                <a:gd name="connsiteX46" fmla="*/ 3586294 w 6795082"/>
                <a:gd name="connsiteY46" fmla="*/ 1605653 h 2655115"/>
                <a:gd name="connsiteX47" fmla="*/ 3574969 w 6795082"/>
                <a:gd name="connsiteY47" fmla="*/ 1605653 h 2655115"/>
                <a:gd name="connsiteX48" fmla="*/ 3574969 w 6795082"/>
                <a:gd name="connsiteY48" fmla="*/ 1577969 h 2655115"/>
                <a:gd name="connsiteX49" fmla="*/ 3562385 w 6795082"/>
                <a:gd name="connsiteY49" fmla="*/ 1577969 h 2655115"/>
                <a:gd name="connsiteX50" fmla="*/ 3562385 w 6795082"/>
                <a:gd name="connsiteY50" fmla="*/ 1541477 h 2655115"/>
                <a:gd name="connsiteX51" fmla="*/ 3546026 w 6795082"/>
                <a:gd name="connsiteY51" fmla="*/ 1541477 h 2655115"/>
                <a:gd name="connsiteX52" fmla="*/ 3546026 w 6795082"/>
                <a:gd name="connsiteY52" fmla="*/ 1489885 h 2655115"/>
                <a:gd name="connsiteX53" fmla="*/ 3527151 w 6795082"/>
                <a:gd name="connsiteY53" fmla="*/ 1489885 h 2655115"/>
                <a:gd name="connsiteX54" fmla="*/ 3527151 w 6795082"/>
                <a:gd name="connsiteY54" fmla="*/ 1449618 h 2655115"/>
                <a:gd name="connsiteX55" fmla="*/ 3488142 w 6795082"/>
                <a:gd name="connsiteY55" fmla="*/ 1449618 h 2655115"/>
                <a:gd name="connsiteX56" fmla="*/ 3488142 w 6795082"/>
                <a:gd name="connsiteY56" fmla="*/ 1420676 h 2655115"/>
                <a:gd name="connsiteX57" fmla="*/ 3412641 w 6795082"/>
                <a:gd name="connsiteY57" fmla="*/ 1420676 h 2655115"/>
                <a:gd name="connsiteX58" fmla="*/ 3412641 w 6795082"/>
                <a:gd name="connsiteY58" fmla="*/ 1394250 h 2655115"/>
                <a:gd name="connsiteX59" fmla="*/ 3396283 w 6795082"/>
                <a:gd name="connsiteY59" fmla="*/ 1394250 h 2655115"/>
                <a:gd name="connsiteX60" fmla="*/ 3396283 w 6795082"/>
                <a:gd name="connsiteY60" fmla="*/ 1367825 h 2655115"/>
                <a:gd name="connsiteX61" fmla="*/ 3286807 w 6795082"/>
                <a:gd name="connsiteY61" fmla="*/ 1367825 h 2655115"/>
                <a:gd name="connsiteX62" fmla="*/ 3286807 w 6795082"/>
                <a:gd name="connsiteY62" fmla="*/ 1345175 h 2655115"/>
                <a:gd name="connsiteX63" fmla="*/ 3280515 w 6795082"/>
                <a:gd name="connsiteY63" fmla="*/ 1345175 h 2655115"/>
                <a:gd name="connsiteX64" fmla="*/ 3280515 w 6795082"/>
                <a:gd name="connsiteY64" fmla="*/ 1314974 h 2655115"/>
                <a:gd name="connsiteX65" fmla="*/ 3269190 w 6795082"/>
                <a:gd name="connsiteY65" fmla="*/ 1314974 h 2655115"/>
                <a:gd name="connsiteX66" fmla="*/ 3269190 w 6795082"/>
                <a:gd name="connsiteY66" fmla="*/ 1297358 h 2655115"/>
                <a:gd name="connsiteX67" fmla="*/ 3144613 w 6795082"/>
                <a:gd name="connsiteY67" fmla="*/ 1297358 h 2655115"/>
                <a:gd name="connsiteX68" fmla="*/ 3144613 w 6795082"/>
                <a:gd name="connsiteY68" fmla="*/ 1268415 h 2655115"/>
                <a:gd name="connsiteX69" fmla="*/ 3133288 w 6795082"/>
                <a:gd name="connsiteY69" fmla="*/ 1268415 h 2655115"/>
                <a:gd name="connsiteX70" fmla="*/ 3133288 w 6795082"/>
                <a:gd name="connsiteY70" fmla="*/ 1243248 h 2655115"/>
                <a:gd name="connsiteX71" fmla="*/ 3074146 w 6795082"/>
                <a:gd name="connsiteY71" fmla="*/ 1243248 h 2655115"/>
                <a:gd name="connsiteX72" fmla="*/ 3074146 w 6795082"/>
                <a:gd name="connsiteY72" fmla="*/ 1216823 h 2655115"/>
                <a:gd name="connsiteX73" fmla="*/ 3037654 w 6795082"/>
                <a:gd name="connsiteY73" fmla="*/ 1216823 h 2655115"/>
                <a:gd name="connsiteX74" fmla="*/ 3037654 w 6795082"/>
                <a:gd name="connsiteY74" fmla="*/ 1199206 h 2655115"/>
                <a:gd name="connsiteX75" fmla="*/ 2984803 w 6795082"/>
                <a:gd name="connsiteY75" fmla="*/ 1199206 h 2655115"/>
                <a:gd name="connsiteX76" fmla="*/ 2984803 w 6795082"/>
                <a:gd name="connsiteY76" fmla="*/ 1175298 h 2655115"/>
                <a:gd name="connsiteX77" fmla="*/ 2934469 w 6795082"/>
                <a:gd name="connsiteY77" fmla="*/ 1175298 h 2655115"/>
                <a:gd name="connsiteX78" fmla="*/ 2934469 w 6795082"/>
                <a:gd name="connsiteY78" fmla="*/ 1147614 h 2655115"/>
                <a:gd name="connsiteX79" fmla="*/ 2924402 w 6795082"/>
                <a:gd name="connsiteY79" fmla="*/ 1147614 h 2655115"/>
                <a:gd name="connsiteX80" fmla="*/ 2924402 w 6795082"/>
                <a:gd name="connsiteY80" fmla="*/ 1097280 h 2655115"/>
                <a:gd name="connsiteX81" fmla="*/ 2744458 w 6795082"/>
                <a:gd name="connsiteY81" fmla="*/ 1097280 h 2655115"/>
                <a:gd name="connsiteX82" fmla="*/ 2744458 w 6795082"/>
                <a:gd name="connsiteY82" fmla="*/ 1070855 h 2655115"/>
                <a:gd name="connsiteX83" fmla="*/ 2645049 w 6795082"/>
                <a:gd name="connsiteY83" fmla="*/ 1070855 h 2655115"/>
                <a:gd name="connsiteX84" fmla="*/ 2645049 w 6795082"/>
                <a:gd name="connsiteY84" fmla="*/ 1048204 h 2655115"/>
                <a:gd name="connsiteX85" fmla="*/ 2569548 w 6795082"/>
                <a:gd name="connsiteY85" fmla="*/ 1048204 h 2655115"/>
                <a:gd name="connsiteX86" fmla="*/ 2569548 w 6795082"/>
                <a:gd name="connsiteY86" fmla="*/ 1019262 h 2655115"/>
                <a:gd name="connsiteX87" fmla="*/ 2520472 w 6795082"/>
                <a:gd name="connsiteY87" fmla="*/ 1019262 h 2655115"/>
                <a:gd name="connsiteX88" fmla="*/ 2520472 w 6795082"/>
                <a:gd name="connsiteY88" fmla="*/ 1006679 h 2655115"/>
                <a:gd name="connsiteX89" fmla="*/ 2485239 w 6795082"/>
                <a:gd name="connsiteY89" fmla="*/ 1006679 h 2655115"/>
                <a:gd name="connsiteX90" fmla="*/ 2485239 w 6795082"/>
                <a:gd name="connsiteY90" fmla="*/ 975220 h 2655115"/>
                <a:gd name="connsiteX91" fmla="*/ 2429871 w 6795082"/>
                <a:gd name="connsiteY91" fmla="*/ 975220 h 2655115"/>
                <a:gd name="connsiteX92" fmla="*/ 2429871 w 6795082"/>
                <a:gd name="connsiteY92" fmla="*/ 945020 h 2655115"/>
                <a:gd name="connsiteX93" fmla="*/ 2377021 w 6795082"/>
                <a:gd name="connsiteY93" fmla="*/ 945020 h 2655115"/>
                <a:gd name="connsiteX94" fmla="*/ 2377021 w 6795082"/>
                <a:gd name="connsiteY94" fmla="*/ 902236 h 2655115"/>
                <a:gd name="connsiteX95" fmla="*/ 2299003 w 6795082"/>
                <a:gd name="connsiteY95" fmla="*/ 902236 h 2655115"/>
                <a:gd name="connsiteX96" fmla="*/ 2299003 w 6795082"/>
                <a:gd name="connsiteY96" fmla="*/ 875811 h 2655115"/>
                <a:gd name="connsiteX97" fmla="*/ 2278869 w 6795082"/>
                <a:gd name="connsiteY97" fmla="*/ 875811 h 2655115"/>
                <a:gd name="connsiteX98" fmla="*/ 2278869 w 6795082"/>
                <a:gd name="connsiteY98" fmla="*/ 856935 h 2655115"/>
                <a:gd name="connsiteX99" fmla="*/ 2252444 w 6795082"/>
                <a:gd name="connsiteY99" fmla="*/ 856935 h 2655115"/>
                <a:gd name="connsiteX100" fmla="*/ 2252444 w 6795082"/>
                <a:gd name="connsiteY100" fmla="*/ 829252 h 2655115"/>
                <a:gd name="connsiteX101" fmla="*/ 2252444 w 6795082"/>
                <a:gd name="connsiteY101" fmla="*/ 806602 h 2655115"/>
                <a:gd name="connsiteX102" fmla="*/ 2244894 w 6795082"/>
                <a:gd name="connsiteY102" fmla="*/ 806602 h 2655115"/>
                <a:gd name="connsiteX103" fmla="*/ 2244894 w 6795082"/>
                <a:gd name="connsiteY103" fmla="*/ 783951 h 2655115"/>
                <a:gd name="connsiteX104" fmla="*/ 2223502 w 6795082"/>
                <a:gd name="connsiteY104" fmla="*/ 783951 h 2655115"/>
                <a:gd name="connsiteX105" fmla="*/ 2223502 w 6795082"/>
                <a:gd name="connsiteY105" fmla="*/ 736134 h 2655115"/>
                <a:gd name="connsiteX106" fmla="*/ 2075017 w 6795082"/>
                <a:gd name="connsiteY106" fmla="*/ 736134 h 2655115"/>
                <a:gd name="connsiteX107" fmla="*/ 2075017 w 6795082"/>
                <a:gd name="connsiteY107" fmla="*/ 717259 h 2655115"/>
                <a:gd name="connsiteX108" fmla="*/ 2058658 w 6795082"/>
                <a:gd name="connsiteY108" fmla="*/ 717259 h 2655115"/>
                <a:gd name="connsiteX109" fmla="*/ 2058658 w 6795082"/>
                <a:gd name="connsiteY109" fmla="*/ 690833 h 2655115"/>
                <a:gd name="connsiteX110" fmla="*/ 1990708 w 6795082"/>
                <a:gd name="connsiteY110" fmla="*/ 690833 h 2655115"/>
                <a:gd name="connsiteX111" fmla="*/ 1990708 w 6795082"/>
                <a:gd name="connsiteY111" fmla="*/ 666925 h 2655115"/>
                <a:gd name="connsiteX112" fmla="*/ 1961766 w 6795082"/>
                <a:gd name="connsiteY112" fmla="*/ 666925 h 2655115"/>
                <a:gd name="connsiteX113" fmla="*/ 1961766 w 6795082"/>
                <a:gd name="connsiteY113" fmla="*/ 641758 h 2655115"/>
                <a:gd name="connsiteX114" fmla="*/ 1941632 w 6795082"/>
                <a:gd name="connsiteY114" fmla="*/ 641758 h 2655115"/>
                <a:gd name="connsiteX115" fmla="*/ 1941632 w 6795082"/>
                <a:gd name="connsiteY115" fmla="*/ 592682 h 2655115"/>
                <a:gd name="connsiteX116" fmla="*/ 1924015 w 6795082"/>
                <a:gd name="connsiteY116" fmla="*/ 592682 h 2655115"/>
                <a:gd name="connsiteX117" fmla="*/ 1924015 w 6795082"/>
                <a:gd name="connsiteY117" fmla="*/ 546123 h 2655115"/>
                <a:gd name="connsiteX118" fmla="*/ 1881231 w 6795082"/>
                <a:gd name="connsiteY118" fmla="*/ 546123 h 2655115"/>
                <a:gd name="connsiteX119" fmla="*/ 1881231 w 6795082"/>
                <a:gd name="connsiteY119" fmla="*/ 528506 h 2655115"/>
                <a:gd name="connsiteX120" fmla="*/ 1881231 w 6795082"/>
                <a:gd name="connsiteY120" fmla="*/ 484464 h 2655115"/>
                <a:gd name="connsiteX121" fmla="*/ 1823347 w 6795082"/>
                <a:gd name="connsiteY121" fmla="*/ 484464 h 2655115"/>
                <a:gd name="connsiteX122" fmla="*/ 1823347 w 6795082"/>
                <a:gd name="connsiteY122" fmla="*/ 456781 h 2655115"/>
                <a:gd name="connsiteX123" fmla="*/ 1808247 w 6795082"/>
                <a:gd name="connsiteY123" fmla="*/ 456781 h 2655115"/>
                <a:gd name="connsiteX124" fmla="*/ 1808247 w 6795082"/>
                <a:gd name="connsiteY124" fmla="*/ 434130 h 2655115"/>
                <a:gd name="connsiteX125" fmla="*/ 1682412 w 6795082"/>
                <a:gd name="connsiteY125" fmla="*/ 434130 h 2655115"/>
                <a:gd name="connsiteX126" fmla="*/ 1682412 w 6795082"/>
                <a:gd name="connsiteY126" fmla="*/ 410222 h 2655115"/>
                <a:gd name="connsiteX127" fmla="*/ 1512535 w 6795082"/>
                <a:gd name="connsiteY127" fmla="*/ 410222 h 2655115"/>
                <a:gd name="connsiteX128" fmla="*/ 1512535 w 6795082"/>
                <a:gd name="connsiteY128" fmla="*/ 391346 h 2655115"/>
                <a:gd name="connsiteX129" fmla="*/ 1341400 w 6795082"/>
                <a:gd name="connsiteY129" fmla="*/ 391346 h 2655115"/>
                <a:gd name="connsiteX130" fmla="*/ 1341400 w 6795082"/>
                <a:gd name="connsiteY130" fmla="*/ 362404 h 2655115"/>
                <a:gd name="connsiteX131" fmla="*/ 1265899 w 6795082"/>
                <a:gd name="connsiteY131" fmla="*/ 362404 h 2655115"/>
                <a:gd name="connsiteX132" fmla="*/ 1265899 w 6795082"/>
                <a:gd name="connsiteY132" fmla="*/ 342271 h 2655115"/>
                <a:gd name="connsiteX133" fmla="*/ 1252057 w 6795082"/>
                <a:gd name="connsiteY133" fmla="*/ 342271 h 2655115"/>
                <a:gd name="connsiteX134" fmla="*/ 1252057 w 6795082"/>
                <a:gd name="connsiteY134" fmla="*/ 318362 h 2655115"/>
                <a:gd name="connsiteX135" fmla="*/ 1205498 w 6795082"/>
                <a:gd name="connsiteY135" fmla="*/ 318362 h 2655115"/>
                <a:gd name="connsiteX136" fmla="*/ 1205498 w 6795082"/>
                <a:gd name="connsiteY136" fmla="*/ 295712 h 2655115"/>
                <a:gd name="connsiteX137" fmla="*/ 1177814 w 6795082"/>
                <a:gd name="connsiteY137" fmla="*/ 295712 h 2655115"/>
                <a:gd name="connsiteX138" fmla="*/ 1177814 w 6795082"/>
                <a:gd name="connsiteY138" fmla="*/ 276837 h 2655115"/>
                <a:gd name="connsiteX139" fmla="*/ 1166489 w 6795082"/>
                <a:gd name="connsiteY139" fmla="*/ 276837 h 2655115"/>
                <a:gd name="connsiteX140" fmla="*/ 1166489 w 6795082"/>
                <a:gd name="connsiteY140" fmla="*/ 251670 h 2655115"/>
                <a:gd name="connsiteX141" fmla="*/ 1079663 w 6795082"/>
                <a:gd name="connsiteY141" fmla="*/ 251670 h 2655115"/>
                <a:gd name="connsiteX142" fmla="*/ 1079663 w 6795082"/>
                <a:gd name="connsiteY142" fmla="*/ 226503 h 2655115"/>
                <a:gd name="connsiteX143" fmla="*/ 835544 w 6795082"/>
                <a:gd name="connsiteY143" fmla="*/ 226503 h 2655115"/>
                <a:gd name="connsiteX144" fmla="*/ 835544 w 6795082"/>
                <a:gd name="connsiteY144" fmla="*/ 202594 h 2655115"/>
                <a:gd name="connsiteX145" fmla="*/ 826735 w 6795082"/>
                <a:gd name="connsiteY145" fmla="*/ 202594 h 2655115"/>
                <a:gd name="connsiteX146" fmla="*/ 826735 w 6795082"/>
                <a:gd name="connsiteY146" fmla="*/ 183719 h 2655115"/>
                <a:gd name="connsiteX147" fmla="*/ 531023 w 6795082"/>
                <a:gd name="connsiteY147" fmla="*/ 183719 h 2655115"/>
                <a:gd name="connsiteX148" fmla="*/ 531023 w 6795082"/>
                <a:gd name="connsiteY148" fmla="*/ 157294 h 2655115"/>
                <a:gd name="connsiteX149" fmla="*/ 442939 w 6795082"/>
                <a:gd name="connsiteY149" fmla="*/ 157294 h 2655115"/>
                <a:gd name="connsiteX150" fmla="*/ 442939 w 6795082"/>
                <a:gd name="connsiteY150" fmla="*/ 137160 h 2655115"/>
                <a:gd name="connsiteX151" fmla="*/ 305779 w 6795082"/>
                <a:gd name="connsiteY151" fmla="*/ 137160 h 2655115"/>
                <a:gd name="connsiteX152" fmla="*/ 305779 w 6795082"/>
                <a:gd name="connsiteY152" fmla="*/ 98151 h 2655115"/>
                <a:gd name="connsiteX153" fmla="*/ 130868 w 6795082"/>
                <a:gd name="connsiteY153" fmla="*/ 98151 h 2655115"/>
                <a:gd name="connsiteX154" fmla="*/ 130868 w 6795082"/>
                <a:gd name="connsiteY154" fmla="*/ 71726 h 2655115"/>
                <a:gd name="connsiteX155" fmla="*/ 95634 w 6795082"/>
                <a:gd name="connsiteY155" fmla="*/ 71726 h 2655115"/>
                <a:gd name="connsiteX156" fmla="*/ 95634 w 6795082"/>
                <a:gd name="connsiteY156" fmla="*/ 46559 h 2655115"/>
                <a:gd name="connsiteX157" fmla="*/ 83051 w 6795082"/>
                <a:gd name="connsiteY157" fmla="*/ 46559 h 2655115"/>
                <a:gd name="connsiteX158" fmla="*/ 83051 w 6795082"/>
                <a:gd name="connsiteY158" fmla="*/ 25167 h 2655115"/>
                <a:gd name="connsiteX159" fmla="*/ 51592 w 6795082"/>
                <a:gd name="connsiteY159" fmla="*/ 25167 h 2655115"/>
                <a:gd name="connsiteX160" fmla="*/ 51592 w 6795082"/>
                <a:gd name="connsiteY160" fmla="*/ 0 h 2655115"/>
                <a:gd name="connsiteX161" fmla="*/ 0 w 6795082"/>
                <a:gd name="connsiteY161" fmla="*/ 0 h 2655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</a:cxnLst>
              <a:rect l="l" t="t" r="r" b="b"/>
              <a:pathLst>
                <a:path w="6795082" h="2655115">
                  <a:moveTo>
                    <a:pt x="6805150" y="2656374"/>
                  </a:moveTo>
                  <a:lnTo>
                    <a:pt x="5683961" y="2656374"/>
                  </a:lnTo>
                  <a:lnTo>
                    <a:pt x="5683961" y="2505372"/>
                  </a:lnTo>
                  <a:lnTo>
                    <a:pt x="5456200" y="2505372"/>
                  </a:lnTo>
                  <a:lnTo>
                    <a:pt x="5456200" y="2412254"/>
                  </a:lnTo>
                  <a:lnTo>
                    <a:pt x="5207047" y="2412254"/>
                  </a:lnTo>
                  <a:lnTo>
                    <a:pt x="5207047" y="2358145"/>
                  </a:lnTo>
                  <a:lnTo>
                    <a:pt x="5144129" y="2358145"/>
                  </a:lnTo>
                  <a:lnTo>
                    <a:pt x="5144129" y="2299003"/>
                  </a:lnTo>
                  <a:lnTo>
                    <a:pt x="4975511" y="2299003"/>
                  </a:lnTo>
                  <a:lnTo>
                    <a:pt x="4975511" y="2244894"/>
                  </a:lnTo>
                  <a:lnTo>
                    <a:pt x="4951602" y="2244894"/>
                  </a:lnTo>
                  <a:lnTo>
                    <a:pt x="4951602" y="2199594"/>
                  </a:lnTo>
                  <a:lnTo>
                    <a:pt x="4878618" y="2199594"/>
                  </a:lnTo>
                  <a:lnTo>
                    <a:pt x="4878618" y="2149260"/>
                  </a:lnTo>
                  <a:lnTo>
                    <a:pt x="4845901" y="2149260"/>
                  </a:lnTo>
                  <a:lnTo>
                    <a:pt x="4845901" y="2107734"/>
                  </a:lnTo>
                  <a:lnTo>
                    <a:pt x="4703707" y="2107734"/>
                  </a:lnTo>
                  <a:lnTo>
                    <a:pt x="4703707" y="2069984"/>
                  </a:lnTo>
                  <a:lnTo>
                    <a:pt x="4595489" y="2069984"/>
                  </a:lnTo>
                  <a:lnTo>
                    <a:pt x="4595489" y="2030975"/>
                  </a:lnTo>
                  <a:lnTo>
                    <a:pt x="4444487" y="2030975"/>
                  </a:lnTo>
                  <a:lnTo>
                    <a:pt x="4444487" y="1996999"/>
                  </a:lnTo>
                  <a:lnTo>
                    <a:pt x="4267061" y="1996999"/>
                  </a:lnTo>
                  <a:lnTo>
                    <a:pt x="4267061" y="1968057"/>
                  </a:lnTo>
                  <a:lnTo>
                    <a:pt x="4238118" y="1968057"/>
                  </a:lnTo>
                  <a:lnTo>
                    <a:pt x="4238118" y="1931565"/>
                  </a:lnTo>
                  <a:lnTo>
                    <a:pt x="4214210" y="1931565"/>
                  </a:lnTo>
                  <a:lnTo>
                    <a:pt x="4214210" y="1893815"/>
                  </a:lnTo>
                  <a:lnTo>
                    <a:pt x="4204143" y="1893815"/>
                  </a:lnTo>
                  <a:lnTo>
                    <a:pt x="4204143" y="1862356"/>
                  </a:lnTo>
                  <a:lnTo>
                    <a:pt x="4131159" y="1862356"/>
                  </a:lnTo>
                  <a:lnTo>
                    <a:pt x="4131159" y="1837189"/>
                  </a:lnTo>
                  <a:lnTo>
                    <a:pt x="4087116" y="1837189"/>
                  </a:lnTo>
                  <a:lnTo>
                    <a:pt x="4087116" y="1810764"/>
                  </a:lnTo>
                  <a:lnTo>
                    <a:pt x="3894589" y="1810764"/>
                  </a:lnTo>
                  <a:lnTo>
                    <a:pt x="3894589" y="1771755"/>
                  </a:lnTo>
                  <a:lnTo>
                    <a:pt x="3860614" y="1771755"/>
                  </a:lnTo>
                  <a:lnTo>
                    <a:pt x="3860614" y="1762946"/>
                  </a:lnTo>
                  <a:lnTo>
                    <a:pt x="3748621" y="1762946"/>
                  </a:lnTo>
                  <a:lnTo>
                    <a:pt x="3748621" y="1742813"/>
                  </a:lnTo>
                  <a:lnTo>
                    <a:pt x="3736037" y="1742813"/>
                  </a:lnTo>
                  <a:lnTo>
                    <a:pt x="3736037" y="1716388"/>
                  </a:lnTo>
                  <a:lnTo>
                    <a:pt x="3668086" y="1716388"/>
                  </a:lnTo>
                  <a:lnTo>
                    <a:pt x="3668086" y="1634595"/>
                  </a:lnTo>
                  <a:lnTo>
                    <a:pt x="3586294" y="1634595"/>
                  </a:lnTo>
                  <a:lnTo>
                    <a:pt x="3586294" y="1605653"/>
                  </a:lnTo>
                  <a:lnTo>
                    <a:pt x="3574969" y="1605653"/>
                  </a:lnTo>
                  <a:lnTo>
                    <a:pt x="3574969" y="1577969"/>
                  </a:lnTo>
                  <a:lnTo>
                    <a:pt x="3562385" y="1577969"/>
                  </a:lnTo>
                  <a:lnTo>
                    <a:pt x="3562385" y="1541477"/>
                  </a:lnTo>
                  <a:lnTo>
                    <a:pt x="3546026" y="1541477"/>
                  </a:lnTo>
                  <a:lnTo>
                    <a:pt x="3546026" y="1489885"/>
                  </a:lnTo>
                  <a:lnTo>
                    <a:pt x="3527151" y="1489885"/>
                  </a:lnTo>
                  <a:lnTo>
                    <a:pt x="3527151" y="1449618"/>
                  </a:lnTo>
                  <a:lnTo>
                    <a:pt x="3488142" y="1449618"/>
                  </a:lnTo>
                  <a:lnTo>
                    <a:pt x="3488142" y="1420676"/>
                  </a:lnTo>
                  <a:lnTo>
                    <a:pt x="3412641" y="1420676"/>
                  </a:lnTo>
                  <a:lnTo>
                    <a:pt x="3412641" y="1394250"/>
                  </a:lnTo>
                  <a:lnTo>
                    <a:pt x="3396283" y="1394250"/>
                  </a:lnTo>
                  <a:lnTo>
                    <a:pt x="3396283" y="1367825"/>
                  </a:lnTo>
                  <a:lnTo>
                    <a:pt x="3286807" y="1367825"/>
                  </a:lnTo>
                  <a:lnTo>
                    <a:pt x="3286807" y="1345175"/>
                  </a:lnTo>
                  <a:lnTo>
                    <a:pt x="3280515" y="1345175"/>
                  </a:lnTo>
                  <a:lnTo>
                    <a:pt x="3280515" y="1314974"/>
                  </a:lnTo>
                  <a:lnTo>
                    <a:pt x="3269190" y="1314974"/>
                  </a:lnTo>
                  <a:lnTo>
                    <a:pt x="3269190" y="1297358"/>
                  </a:lnTo>
                  <a:lnTo>
                    <a:pt x="3144613" y="1297358"/>
                  </a:lnTo>
                  <a:lnTo>
                    <a:pt x="3144613" y="1268415"/>
                  </a:lnTo>
                  <a:lnTo>
                    <a:pt x="3133288" y="1268415"/>
                  </a:lnTo>
                  <a:lnTo>
                    <a:pt x="3133288" y="1243248"/>
                  </a:lnTo>
                  <a:lnTo>
                    <a:pt x="3074146" y="1243248"/>
                  </a:lnTo>
                  <a:lnTo>
                    <a:pt x="3074146" y="1216823"/>
                  </a:lnTo>
                  <a:lnTo>
                    <a:pt x="3037654" y="1216823"/>
                  </a:lnTo>
                  <a:lnTo>
                    <a:pt x="3037654" y="1199206"/>
                  </a:lnTo>
                  <a:lnTo>
                    <a:pt x="2984803" y="1199206"/>
                  </a:lnTo>
                  <a:lnTo>
                    <a:pt x="2984803" y="1175298"/>
                  </a:lnTo>
                  <a:lnTo>
                    <a:pt x="2934469" y="1175298"/>
                  </a:lnTo>
                  <a:lnTo>
                    <a:pt x="2934469" y="1147614"/>
                  </a:lnTo>
                  <a:lnTo>
                    <a:pt x="2924402" y="1147614"/>
                  </a:lnTo>
                  <a:lnTo>
                    <a:pt x="2924402" y="1097280"/>
                  </a:lnTo>
                  <a:lnTo>
                    <a:pt x="2744458" y="1097280"/>
                  </a:lnTo>
                  <a:lnTo>
                    <a:pt x="2744458" y="1070855"/>
                  </a:lnTo>
                  <a:lnTo>
                    <a:pt x="2645049" y="1070855"/>
                  </a:lnTo>
                  <a:lnTo>
                    <a:pt x="2645049" y="1048204"/>
                  </a:lnTo>
                  <a:lnTo>
                    <a:pt x="2569548" y="1048204"/>
                  </a:lnTo>
                  <a:lnTo>
                    <a:pt x="2569548" y="1019262"/>
                  </a:lnTo>
                  <a:lnTo>
                    <a:pt x="2520472" y="1019262"/>
                  </a:lnTo>
                  <a:lnTo>
                    <a:pt x="2520472" y="1006679"/>
                  </a:lnTo>
                  <a:lnTo>
                    <a:pt x="2485239" y="1006679"/>
                  </a:lnTo>
                  <a:lnTo>
                    <a:pt x="2485239" y="975220"/>
                  </a:lnTo>
                  <a:lnTo>
                    <a:pt x="2429871" y="975220"/>
                  </a:lnTo>
                  <a:lnTo>
                    <a:pt x="2429871" y="945020"/>
                  </a:lnTo>
                  <a:lnTo>
                    <a:pt x="2377021" y="945020"/>
                  </a:lnTo>
                  <a:lnTo>
                    <a:pt x="2377021" y="902236"/>
                  </a:lnTo>
                  <a:lnTo>
                    <a:pt x="2299003" y="902236"/>
                  </a:lnTo>
                  <a:lnTo>
                    <a:pt x="2299003" y="875811"/>
                  </a:lnTo>
                  <a:lnTo>
                    <a:pt x="2278869" y="875811"/>
                  </a:lnTo>
                  <a:lnTo>
                    <a:pt x="2278869" y="856935"/>
                  </a:lnTo>
                  <a:lnTo>
                    <a:pt x="2252444" y="856935"/>
                  </a:lnTo>
                  <a:lnTo>
                    <a:pt x="2252444" y="829252"/>
                  </a:lnTo>
                  <a:lnTo>
                    <a:pt x="2252444" y="806602"/>
                  </a:lnTo>
                  <a:lnTo>
                    <a:pt x="2244894" y="806602"/>
                  </a:lnTo>
                  <a:lnTo>
                    <a:pt x="2244894" y="783951"/>
                  </a:lnTo>
                  <a:lnTo>
                    <a:pt x="2223502" y="783951"/>
                  </a:lnTo>
                  <a:lnTo>
                    <a:pt x="2223502" y="736134"/>
                  </a:lnTo>
                  <a:lnTo>
                    <a:pt x="2075017" y="736134"/>
                  </a:lnTo>
                  <a:lnTo>
                    <a:pt x="2075017" y="717259"/>
                  </a:lnTo>
                  <a:lnTo>
                    <a:pt x="2058658" y="717259"/>
                  </a:lnTo>
                  <a:lnTo>
                    <a:pt x="2058658" y="690833"/>
                  </a:lnTo>
                  <a:lnTo>
                    <a:pt x="1990708" y="690833"/>
                  </a:lnTo>
                  <a:lnTo>
                    <a:pt x="1990708" y="666925"/>
                  </a:lnTo>
                  <a:lnTo>
                    <a:pt x="1961766" y="666925"/>
                  </a:lnTo>
                  <a:lnTo>
                    <a:pt x="1961766" y="641758"/>
                  </a:lnTo>
                  <a:lnTo>
                    <a:pt x="1941632" y="641758"/>
                  </a:lnTo>
                  <a:lnTo>
                    <a:pt x="1941632" y="592682"/>
                  </a:lnTo>
                  <a:lnTo>
                    <a:pt x="1924015" y="592682"/>
                  </a:lnTo>
                  <a:lnTo>
                    <a:pt x="1924015" y="546123"/>
                  </a:lnTo>
                  <a:lnTo>
                    <a:pt x="1881231" y="546123"/>
                  </a:lnTo>
                  <a:lnTo>
                    <a:pt x="1881231" y="528506"/>
                  </a:lnTo>
                  <a:lnTo>
                    <a:pt x="1881231" y="484464"/>
                  </a:lnTo>
                  <a:lnTo>
                    <a:pt x="1823347" y="484464"/>
                  </a:lnTo>
                  <a:lnTo>
                    <a:pt x="1823347" y="456781"/>
                  </a:lnTo>
                  <a:lnTo>
                    <a:pt x="1808247" y="456781"/>
                  </a:lnTo>
                  <a:lnTo>
                    <a:pt x="1808247" y="434130"/>
                  </a:lnTo>
                  <a:lnTo>
                    <a:pt x="1682412" y="434130"/>
                  </a:lnTo>
                  <a:lnTo>
                    <a:pt x="1682412" y="410222"/>
                  </a:lnTo>
                  <a:lnTo>
                    <a:pt x="1512535" y="410222"/>
                  </a:lnTo>
                  <a:lnTo>
                    <a:pt x="1512535" y="391346"/>
                  </a:lnTo>
                  <a:lnTo>
                    <a:pt x="1341400" y="391346"/>
                  </a:lnTo>
                  <a:lnTo>
                    <a:pt x="1341400" y="362404"/>
                  </a:lnTo>
                  <a:lnTo>
                    <a:pt x="1265899" y="362404"/>
                  </a:lnTo>
                  <a:lnTo>
                    <a:pt x="1265899" y="342271"/>
                  </a:lnTo>
                  <a:lnTo>
                    <a:pt x="1252057" y="342271"/>
                  </a:lnTo>
                  <a:lnTo>
                    <a:pt x="1252057" y="318362"/>
                  </a:lnTo>
                  <a:lnTo>
                    <a:pt x="1205498" y="318362"/>
                  </a:lnTo>
                  <a:lnTo>
                    <a:pt x="1205498" y="295712"/>
                  </a:lnTo>
                  <a:lnTo>
                    <a:pt x="1177814" y="295712"/>
                  </a:lnTo>
                  <a:lnTo>
                    <a:pt x="1177814" y="276837"/>
                  </a:lnTo>
                  <a:lnTo>
                    <a:pt x="1166489" y="276837"/>
                  </a:lnTo>
                  <a:lnTo>
                    <a:pt x="1166489" y="251670"/>
                  </a:lnTo>
                  <a:lnTo>
                    <a:pt x="1079663" y="251670"/>
                  </a:lnTo>
                  <a:lnTo>
                    <a:pt x="1079663" y="226503"/>
                  </a:lnTo>
                  <a:lnTo>
                    <a:pt x="835544" y="226503"/>
                  </a:lnTo>
                  <a:lnTo>
                    <a:pt x="835544" y="202594"/>
                  </a:lnTo>
                  <a:lnTo>
                    <a:pt x="826735" y="202594"/>
                  </a:lnTo>
                  <a:lnTo>
                    <a:pt x="826735" y="183719"/>
                  </a:lnTo>
                  <a:lnTo>
                    <a:pt x="531023" y="183719"/>
                  </a:lnTo>
                  <a:lnTo>
                    <a:pt x="531023" y="157294"/>
                  </a:lnTo>
                  <a:lnTo>
                    <a:pt x="442939" y="157294"/>
                  </a:lnTo>
                  <a:lnTo>
                    <a:pt x="442939" y="137160"/>
                  </a:lnTo>
                  <a:lnTo>
                    <a:pt x="305779" y="137160"/>
                  </a:lnTo>
                  <a:lnTo>
                    <a:pt x="305779" y="98151"/>
                  </a:lnTo>
                  <a:lnTo>
                    <a:pt x="130868" y="98151"/>
                  </a:lnTo>
                  <a:lnTo>
                    <a:pt x="130868" y="71726"/>
                  </a:lnTo>
                  <a:lnTo>
                    <a:pt x="95634" y="71726"/>
                  </a:lnTo>
                  <a:lnTo>
                    <a:pt x="95634" y="46559"/>
                  </a:lnTo>
                  <a:lnTo>
                    <a:pt x="83051" y="46559"/>
                  </a:lnTo>
                  <a:lnTo>
                    <a:pt x="83051" y="25167"/>
                  </a:lnTo>
                  <a:lnTo>
                    <a:pt x="51592" y="25167"/>
                  </a:lnTo>
                  <a:lnTo>
                    <a:pt x="51592" y="0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110F70CB-BF56-4F4C-872D-679530256951}"/>
                </a:ext>
              </a:extLst>
            </p:cNvPr>
            <p:cNvSpPr/>
            <p:nvPr/>
          </p:nvSpPr>
          <p:spPr>
            <a:xfrm>
              <a:off x="7750971" y="4248712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8 w 88084"/>
                <a:gd name="connsiteY1" fmla="*/ 95635 h 88084"/>
                <a:gd name="connsiteX2" fmla="*/ 1 w 88084"/>
                <a:gd name="connsiteY2" fmla="*/ 47817 h 88084"/>
                <a:gd name="connsiteX3" fmla="*/ 47818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7" y="95635"/>
                    <a:pt x="47818" y="95635"/>
                  </a:cubicBezTo>
                  <a:cubicBezTo>
                    <a:pt x="21409" y="95635"/>
                    <a:pt x="1" y="74226"/>
                    <a:pt x="1" y="47817"/>
                  </a:cubicBezTo>
                  <a:cubicBezTo>
                    <a:pt x="1" y="21409"/>
                    <a:pt x="21409" y="0"/>
                    <a:pt x="47818" y="0"/>
                  </a:cubicBezTo>
                  <a:cubicBezTo>
                    <a:pt x="74227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15698A44-9B53-411A-B287-0D5FBF19AB7A}"/>
                </a:ext>
              </a:extLst>
            </p:cNvPr>
            <p:cNvSpPr/>
            <p:nvPr/>
          </p:nvSpPr>
          <p:spPr>
            <a:xfrm>
              <a:off x="7071463" y="4248712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:a16="http://schemas.microsoft.com/office/drawing/2014/main" id="{111A99F8-9BB7-4221-9360-62E2E7697033}"/>
                </a:ext>
              </a:extLst>
            </p:cNvPr>
            <p:cNvSpPr/>
            <p:nvPr/>
          </p:nvSpPr>
          <p:spPr>
            <a:xfrm>
              <a:off x="7023646" y="4248712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1" name="Freeform: Shape 330">
              <a:extLst>
                <a:ext uri="{FF2B5EF4-FFF2-40B4-BE49-F238E27FC236}">
                  <a16:creationId xmlns:a16="http://schemas.microsoft.com/office/drawing/2014/main" id="{4481A48F-8687-4FA7-8CDB-43433DEE3F03}"/>
                </a:ext>
              </a:extLst>
            </p:cNvPr>
            <p:cNvSpPr/>
            <p:nvPr/>
          </p:nvSpPr>
          <p:spPr>
            <a:xfrm>
              <a:off x="6827344" y="4248712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35B141DF-42D1-4B50-9DD8-23C3293EBEAF}"/>
                </a:ext>
              </a:extLst>
            </p:cNvPr>
            <p:cNvSpPr/>
            <p:nvPr/>
          </p:nvSpPr>
          <p:spPr>
            <a:xfrm>
              <a:off x="6779526" y="4248712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8 w 88084"/>
                <a:gd name="connsiteY1" fmla="*/ 95635 h 88084"/>
                <a:gd name="connsiteX2" fmla="*/ 0 w 88084"/>
                <a:gd name="connsiteY2" fmla="*/ 47817 h 88084"/>
                <a:gd name="connsiteX3" fmla="*/ 47818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8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8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3" name="Freeform: Shape 332">
              <a:extLst>
                <a:ext uri="{FF2B5EF4-FFF2-40B4-BE49-F238E27FC236}">
                  <a16:creationId xmlns:a16="http://schemas.microsoft.com/office/drawing/2014/main" id="{C3769184-26A8-45E3-9099-0775F790A7A0}"/>
                </a:ext>
              </a:extLst>
            </p:cNvPr>
            <p:cNvSpPr/>
            <p:nvPr/>
          </p:nvSpPr>
          <p:spPr>
            <a:xfrm>
              <a:off x="6629783" y="4096452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4" name="Freeform: Shape 333">
              <a:extLst>
                <a:ext uri="{FF2B5EF4-FFF2-40B4-BE49-F238E27FC236}">
                  <a16:creationId xmlns:a16="http://schemas.microsoft.com/office/drawing/2014/main" id="{5C96C803-3429-49D0-84CC-34C3CD955D12}"/>
                </a:ext>
              </a:extLst>
            </p:cNvPr>
            <p:cNvSpPr/>
            <p:nvPr/>
          </p:nvSpPr>
          <p:spPr>
            <a:xfrm>
              <a:off x="6598324" y="4096452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5782B124-6EC5-4647-A74E-2B0F18079D02}"/>
                </a:ext>
              </a:extLst>
            </p:cNvPr>
            <p:cNvSpPr/>
            <p:nvPr/>
          </p:nvSpPr>
          <p:spPr>
            <a:xfrm>
              <a:off x="6574415" y="4096452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6" name="Freeform: Shape 335">
              <a:extLst>
                <a:ext uri="{FF2B5EF4-FFF2-40B4-BE49-F238E27FC236}">
                  <a16:creationId xmlns:a16="http://schemas.microsoft.com/office/drawing/2014/main" id="{98DC91EF-45B3-4727-8CA6-A4400F60F55C}"/>
                </a:ext>
              </a:extLst>
            </p:cNvPr>
            <p:cNvSpPr/>
            <p:nvPr/>
          </p:nvSpPr>
          <p:spPr>
            <a:xfrm>
              <a:off x="6461164" y="4096452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2E59EBC4-746C-44BE-91C1-0E69A49B11C7}"/>
                </a:ext>
              </a:extLst>
            </p:cNvPr>
            <p:cNvSpPr/>
            <p:nvPr/>
          </p:nvSpPr>
          <p:spPr>
            <a:xfrm>
              <a:off x="6402022" y="4048635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8 w 88084"/>
                <a:gd name="connsiteY1" fmla="*/ 95635 h 88084"/>
                <a:gd name="connsiteX2" fmla="*/ 0 w 88084"/>
                <a:gd name="connsiteY2" fmla="*/ 47817 h 88084"/>
                <a:gd name="connsiteX3" fmla="*/ 47818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8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8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8" name="Freeform: Shape 337">
              <a:extLst>
                <a:ext uri="{FF2B5EF4-FFF2-40B4-BE49-F238E27FC236}">
                  <a16:creationId xmlns:a16="http://schemas.microsoft.com/office/drawing/2014/main" id="{829AE0A6-00C6-4A57-AB15-7243B7956AC6}"/>
                </a:ext>
              </a:extLst>
            </p:cNvPr>
            <p:cNvSpPr/>
            <p:nvPr/>
          </p:nvSpPr>
          <p:spPr>
            <a:xfrm>
              <a:off x="6350429" y="4000818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4"/>
                    <a:pt x="47817" y="95634"/>
                  </a:cubicBezTo>
                  <a:cubicBezTo>
                    <a:pt x="21409" y="95634"/>
                    <a:pt x="0" y="74226"/>
                    <a:pt x="0" y="47817"/>
                  </a:cubicBezTo>
                  <a:cubicBezTo>
                    <a:pt x="0" y="21408"/>
                    <a:pt x="21409" y="0"/>
                    <a:pt x="47817" y="0"/>
                  </a:cubicBezTo>
                  <a:cubicBezTo>
                    <a:pt x="74226" y="0"/>
                    <a:pt x="95635" y="21408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D9A60669-35E7-4FF8-BD32-86B7220E5693}"/>
                </a:ext>
              </a:extLst>
            </p:cNvPr>
            <p:cNvSpPr/>
            <p:nvPr/>
          </p:nvSpPr>
          <p:spPr>
            <a:xfrm>
              <a:off x="6302612" y="4000818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4"/>
                    <a:pt x="47817" y="95634"/>
                  </a:cubicBezTo>
                  <a:cubicBezTo>
                    <a:pt x="21408" y="95634"/>
                    <a:pt x="0" y="74226"/>
                    <a:pt x="0" y="47817"/>
                  </a:cubicBezTo>
                  <a:cubicBezTo>
                    <a:pt x="0" y="21408"/>
                    <a:pt x="21409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7B4CFFB8-7CC2-42B2-83A4-C01B80C8AAA5}"/>
                </a:ext>
              </a:extLst>
            </p:cNvPr>
            <p:cNvSpPr/>
            <p:nvPr/>
          </p:nvSpPr>
          <p:spPr>
            <a:xfrm>
              <a:off x="6269895" y="4000818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8 w 88084"/>
                <a:gd name="connsiteY1" fmla="*/ 95634 h 88084"/>
                <a:gd name="connsiteX2" fmla="*/ 0 w 88084"/>
                <a:gd name="connsiteY2" fmla="*/ 47817 h 88084"/>
                <a:gd name="connsiteX3" fmla="*/ 47818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4"/>
                    <a:pt x="47818" y="95634"/>
                  </a:cubicBezTo>
                  <a:cubicBezTo>
                    <a:pt x="21409" y="95634"/>
                    <a:pt x="0" y="74226"/>
                    <a:pt x="0" y="47817"/>
                  </a:cubicBezTo>
                  <a:cubicBezTo>
                    <a:pt x="0" y="21408"/>
                    <a:pt x="21409" y="0"/>
                    <a:pt x="47818" y="0"/>
                  </a:cubicBezTo>
                  <a:cubicBezTo>
                    <a:pt x="74226" y="0"/>
                    <a:pt x="95635" y="21408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DA929340-65F4-481D-BE35-C7AADB61E553}"/>
                </a:ext>
              </a:extLst>
            </p:cNvPr>
            <p:cNvSpPr/>
            <p:nvPr/>
          </p:nvSpPr>
          <p:spPr>
            <a:xfrm>
              <a:off x="6242211" y="4000818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4"/>
                    <a:pt x="47817" y="95634"/>
                  </a:cubicBezTo>
                  <a:cubicBezTo>
                    <a:pt x="21409" y="95634"/>
                    <a:pt x="0" y="74226"/>
                    <a:pt x="0" y="47817"/>
                  </a:cubicBezTo>
                  <a:cubicBezTo>
                    <a:pt x="0" y="21408"/>
                    <a:pt x="21409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BAF1DF16-650F-4F88-9CD2-AF542C3CD780}"/>
                </a:ext>
              </a:extLst>
            </p:cNvPr>
            <p:cNvSpPr/>
            <p:nvPr/>
          </p:nvSpPr>
          <p:spPr>
            <a:xfrm>
              <a:off x="6206978" y="4000818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8 w 88084"/>
                <a:gd name="connsiteY1" fmla="*/ 95634 h 88084"/>
                <a:gd name="connsiteX2" fmla="*/ 0 w 88084"/>
                <a:gd name="connsiteY2" fmla="*/ 47817 h 88084"/>
                <a:gd name="connsiteX3" fmla="*/ 47818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4"/>
                    <a:pt x="47818" y="95634"/>
                  </a:cubicBezTo>
                  <a:cubicBezTo>
                    <a:pt x="21409" y="95634"/>
                    <a:pt x="0" y="74226"/>
                    <a:pt x="0" y="47817"/>
                  </a:cubicBezTo>
                  <a:cubicBezTo>
                    <a:pt x="0" y="21408"/>
                    <a:pt x="21409" y="0"/>
                    <a:pt x="47818" y="0"/>
                  </a:cubicBezTo>
                  <a:cubicBezTo>
                    <a:pt x="74226" y="0"/>
                    <a:pt x="95635" y="21408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C040A424-0EAC-494B-AA27-12D680740C76}"/>
                </a:ext>
              </a:extLst>
            </p:cNvPr>
            <p:cNvSpPr/>
            <p:nvPr/>
          </p:nvSpPr>
          <p:spPr>
            <a:xfrm>
              <a:off x="6127702" y="3953000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4" name="Freeform: Shape 343">
              <a:extLst>
                <a:ext uri="{FF2B5EF4-FFF2-40B4-BE49-F238E27FC236}">
                  <a16:creationId xmlns:a16="http://schemas.microsoft.com/office/drawing/2014/main" id="{F82211D2-F728-4FA4-B166-79685084DCEE}"/>
                </a:ext>
              </a:extLst>
            </p:cNvPr>
            <p:cNvSpPr/>
            <p:nvPr/>
          </p:nvSpPr>
          <p:spPr>
            <a:xfrm>
              <a:off x="6079884" y="3888825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5" name="Freeform: Shape 344">
              <a:extLst>
                <a:ext uri="{FF2B5EF4-FFF2-40B4-BE49-F238E27FC236}">
                  <a16:creationId xmlns:a16="http://schemas.microsoft.com/office/drawing/2014/main" id="{2EE3EA39-37E9-49E4-8197-D56DE71E8752}"/>
                </a:ext>
              </a:extLst>
            </p:cNvPr>
            <p:cNvSpPr/>
            <p:nvPr/>
          </p:nvSpPr>
          <p:spPr>
            <a:xfrm>
              <a:off x="6022000" y="3888825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6" name="Freeform: Shape 345">
              <a:extLst>
                <a:ext uri="{FF2B5EF4-FFF2-40B4-BE49-F238E27FC236}">
                  <a16:creationId xmlns:a16="http://schemas.microsoft.com/office/drawing/2014/main" id="{3B44F3BA-CFC0-4EA4-96C3-E387DBA15104}"/>
                </a:ext>
              </a:extLst>
            </p:cNvPr>
            <p:cNvSpPr/>
            <p:nvPr/>
          </p:nvSpPr>
          <p:spPr>
            <a:xfrm>
              <a:off x="6011934" y="3888825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8 w 88084"/>
                <a:gd name="connsiteY1" fmla="*/ 95635 h 88084"/>
                <a:gd name="connsiteX2" fmla="*/ 0 w 88084"/>
                <a:gd name="connsiteY2" fmla="*/ 47817 h 88084"/>
                <a:gd name="connsiteX3" fmla="*/ 47818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8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8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DC924BF6-BC4C-4472-8A66-D0296519B60F}"/>
                </a:ext>
              </a:extLst>
            </p:cNvPr>
            <p:cNvSpPr/>
            <p:nvPr/>
          </p:nvSpPr>
          <p:spPr>
            <a:xfrm>
              <a:off x="5926366" y="3835974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E4B45B11-C80B-4614-8453-73DD57FF4335}"/>
                </a:ext>
              </a:extLst>
            </p:cNvPr>
            <p:cNvSpPr/>
            <p:nvPr/>
          </p:nvSpPr>
          <p:spPr>
            <a:xfrm>
              <a:off x="5849607" y="3793190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4"/>
                    <a:pt x="47817" y="95634"/>
                  </a:cubicBezTo>
                  <a:cubicBezTo>
                    <a:pt x="21408" y="95634"/>
                    <a:pt x="0" y="74226"/>
                    <a:pt x="0" y="47817"/>
                  </a:cubicBezTo>
                  <a:cubicBezTo>
                    <a:pt x="0" y="21408"/>
                    <a:pt x="21409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FB76120E-A29A-4BA7-BD03-28853563E081}"/>
                </a:ext>
              </a:extLst>
            </p:cNvPr>
            <p:cNvSpPr/>
            <p:nvPr/>
          </p:nvSpPr>
          <p:spPr>
            <a:xfrm>
              <a:off x="5824440" y="3741598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D803EA27-A456-4DD7-87C1-B6DD06BFA70D}"/>
                </a:ext>
              </a:extLst>
            </p:cNvPr>
            <p:cNvSpPr/>
            <p:nvPr/>
          </p:nvSpPr>
          <p:spPr>
            <a:xfrm>
              <a:off x="5730064" y="3693781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968A1301-52AB-4283-A681-46381062C947}"/>
                </a:ext>
              </a:extLst>
            </p:cNvPr>
            <p:cNvSpPr/>
            <p:nvPr/>
          </p:nvSpPr>
          <p:spPr>
            <a:xfrm>
              <a:off x="5652046" y="3663580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2" name="Freeform: Shape 351">
              <a:extLst>
                <a:ext uri="{FF2B5EF4-FFF2-40B4-BE49-F238E27FC236}">
                  <a16:creationId xmlns:a16="http://schemas.microsoft.com/office/drawing/2014/main" id="{640C450E-3F84-4505-852C-A4227E71CA59}"/>
                </a:ext>
              </a:extLst>
            </p:cNvPr>
            <p:cNvSpPr/>
            <p:nvPr/>
          </p:nvSpPr>
          <p:spPr>
            <a:xfrm>
              <a:off x="5621846" y="3663580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8 w 88084"/>
                <a:gd name="connsiteY1" fmla="*/ 95635 h 88084"/>
                <a:gd name="connsiteX2" fmla="*/ 0 w 88084"/>
                <a:gd name="connsiteY2" fmla="*/ 47817 h 88084"/>
                <a:gd name="connsiteX3" fmla="*/ 47818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8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8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3" name="Freeform: Shape 352">
              <a:extLst>
                <a:ext uri="{FF2B5EF4-FFF2-40B4-BE49-F238E27FC236}">
                  <a16:creationId xmlns:a16="http://schemas.microsoft.com/office/drawing/2014/main" id="{F5F14BA3-335E-464D-AE35-7F3EB5DAB3C4}"/>
                </a:ext>
              </a:extLst>
            </p:cNvPr>
            <p:cNvSpPr/>
            <p:nvPr/>
          </p:nvSpPr>
          <p:spPr>
            <a:xfrm>
              <a:off x="5574028" y="3663580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5B74AB59-C41C-44A2-A2DA-BA9A19C46862}"/>
                </a:ext>
              </a:extLst>
            </p:cNvPr>
            <p:cNvSpPr/>
            <p:nvPr/>
          </p:nvSpPr>
          <p:spPr>
            <a:xfrm>
              <a:off x="5543828" y="3663580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3EC7D092-E749-400B-9E08-96D6FF163F62}"/>
                </a:ext>
              </a:extLst>
            </p:cNvPr>
            <p:cNvSpPr/>
            <p:nvPr/>
          </p:nvSpPr>
          <p:spPr>
            <a:xfrm>
              <a:off x="5543828" y="3620796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6" name="Freeform: Shape 355">
              <a:extLst>
                <a:ext uri="{FF2B5EF4-FFF2-40B4-BE49-F238E27FC236}">
                  <a16:creationId xmlns:a16="http://schemas.microsoft.com/office/drawing/2014/main" id="{4D14831E-BF71-4415-B186-A43FEE5DBB0C}"/>
                </a:ext>
              </a:extLst>
            </p:cNvPr>
            <p:cNvSpPr/>
            <p:nvPr/>
          </p:nvSpPr>
          <p:spPr>
            <a:xfrm>
              <a:off x="5487202" y="3620796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7" name="Freeform: Shape 356">
              <a:extLst>
                <a:ext uri="{FF2B5EF4-FFF2-40B4-BE49-F238E27FC236}">
                  <a16:creationId xmlns:a16="http://schemas.microsoft.com/office/drawing/2014/main" id="{CE356F7F-22B9-4E1C-A122-1B66F2F00262}"/>
                </a:ext>
              </a:extLst>
            </p:cNvPr>
            <p:cNvSpPr/>
            <p:nvPr/>
          </p:nvSpPr>
          <p:spPr>
            <a:xfrm>
              <a:off x="5423026" y="3620796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64FF7DEA-CACC-4368-964B-98E55175BA23}"/>
                </a:ext>
              </a:extLst>
            </p:cNvPr>
            <p:cNvSpPr/>
            <p:nvPr/>
          </p:nvSpPr>
          <p:spPr>
            <a:xfrm>
              <a:off x="5409185" y="3620796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59" name="Freeform: Shape 358">
              <a:extLst>
                <a:ext uri="{FF2B5EF4-FFF2-40B4-BE49-F238E27FC236}">
                  <a16:creationId xmlns:a16="http://schemas.microsoft.com/office/drawing/2014/main" id="{CCC5D788-2C82-4EA6-994C-CAF64B13E264}"/>
                </a:ext>
              </a:extLst>
            </p:cNvPr>
            <p:cNvSpPr/>
            <p:nvPr/>
          </p:nvSpPr>
          <p:spPr>
            <a:xfrm>
              <a:off x="5313550" y="3584304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8 w 88084"/>
                <a:gd name="connsiteY1" fmla="*/ 95635 h 88084"/>
                <a:gd name="connsiteX2" fmla="*/ 0 w 88084"/>
                <a:gd name="connsiteY2" fmla="*/ 47817 h 88084"/>
                <a:gd name="connsiteX3" fmla="*/ 47818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8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8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0" name="Freeform: Shape 359">
              <a:extLst>
                <a:ext uri="{FF2B5EF4-FFF2-40B4-BE49-F238E27FC236}">
                  <a16:creationId xmlns:a16="http://schemas.microsoft.com/office/drawing/2014/main" id="{A853FAFB-D03B-41C5-9B12-7ED0045A3865}"/>
                </a:ext>
              </a:extLst>
            </p:cNvPr>
            <p:cNvSpPr/>
            <p:nvPr/>
          </p:nvSpPr>
          <p:spPr>
            <a:xfrm>
              <a:off x="5224207" y="3584304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1" name="Freeform: Shape 360">
              <a:extLst>
                <a:ext uri="{FF2B5EF4-FFF2-40B4-BE49-F238E27FC236}">
                  <a16:creationId xmlns:a16="http://schemas.microsoft.com/office/drawing/2014/main" id="{651536B1-1BEF-4A10-9B7A-577970B90F91}"/>
                </a:ext>
              </a:extLst>
            </p:cNvPr>
            <p:cNvSpPr/>
            <p:nvPr/>
          </p:nvSpPr>
          <p:spPr>
            <a:xfrm>
              <a:off x="5074464" y="3453436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8 w 88084"/>
                <a:gd name="connsiteY1" fmla="*/ 95634 h 88084"/>
                <a:gd name="connsiteX2" fmla="*/ 0 w 88084"/>
                <a:gd name="connsiteY2" fmla="*/ 47817 h 88084"/>
                <a:gd name="connsiteX3" fmla="*/ 47818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4"/>
                    <a:pt x="47818" y="95634"/>
                  </a:cubicBezTo>
                  <a:cubicBezTo>
                    <a:pt x="21409" y="95634"/>
                    <a:pt x="0" y="74226"/>
                    <a:pt x="0" y="47817"/>
                  </a:cubicBezTo>
                  <a:cubicBezTo>
                    <a:pt x="0" y="21408"/>
                    <a:pt x="21409" y="0"/>
                    <a:pt x="47818" y="0"/>
                  </a:cubicBezTo>
                  <a:cubicBezTo>
                    <a:pt x="74226" y="0"/>
                    <a:pt x="95635" y="21408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2" name="Freeform: Shape 361">
              <a:extLst>
                <a:ext uri="{FF2B5EF4-FFF2-40B4-BE49-F238E27FC236}">
                  <a16:creationId xmlns:a16="http://schemas.microsoft.com/office/drawing/2014/main" id="{1E3913B5-0C87-4306-B018-F0C32103CC49}"/>
                </a:ext>
              </a:extLst>
            </p:cNvPr>
            <p:cNvSpPr/>
            <p:nvPr/>
          </p:nvSpPr>
          <p:spPr>
            <a:xfrm>
              <a:off x="4907104" y="3406877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3" name="Freeform: Shape 362">
              <a:extLst>
                <a:ext uri="{FF2B5EF4-FFF2-40B4-BE49-F238E27FC236}">
                  <a16:creationId xmlns:a16="http://schemas.microsoft.com/office/drawing/2014/main" id="{4943A6D0-DAE2-4BC6-939B-0138D7AAE540}"/>
                </a:ext>
              </a:extLst>
            </p:cNvPr>
            <p:cNvSpPr/>
            <p:nvPr/>
          </p:nvSpPr>
          <p:spPr>
            <a:xfrm>
              <a:off x="4864320" y="3406877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4" name="Freeform: Shape 363">
              <a:extLst>
                <a:ext uri="{FF2B5EF4-FFF2-40B4-BE49-F238E27FC236}">
                  <a16:creationId xmlns:a16="http://schemas.microsoft.com/office/drawing/2014/main" id="{819F1101-808E-457D-95FE-16DE1AF40EFB}"/>
                </a:ext>
              </a:extLst>
            </p:cNvPr>
            <p:cNvSpPr/>
            <p:nvPr/>
          </p:nvSpPr>
          <p:spPr>
            <a:xfrm>
              <a:off x="4842928" y="3406877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5" name="Freeform: Shape 364">
              <a:extLst>
                <a:ext uri="{FF2B5EF4-FFF2-40B4-BE49-F238E27FC236}">
                  <a16:creationId xmlns:a16="http://schemas.microsoft.com/office/drawing/2014/main" id="{CB43883E-F48F-4770-9004-C449AC697F84}"/>
                </a:ext>
              </a:extLst>
            </p:cNvPr>
            <p:cNvSpPr/>
            <p:nvPr/>
          </p:nvSpPr>
          <p:spPr>
            <a:xfrm>
              <a:off x="4811469" y="3352768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4"/>
                    <a:pt x="47817" y="95634"/>
                  </a:cubicBezTo>
                  <a:cubicBezTo>
                    <a:pt x="21408" y="95634"/>
                    <a:pt x="0" y="74226"/>
                    <a:pt x="0" y="47817"/>
                  </a:cubicBezTo>
                  <a:cubicBezTo>
                    <a:pt x="0" y="21408"/>
                    <a:pt x="21409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6" name="Freeform: Shape 365">
              <a:extLst>
                <a:ext uri="{FF2B5EF4-FFF2-40B4-BE49-F238E27FC236}">
                  <a16:creationId xmlns:a16="http://schemas.microsoft.com/office/drawing/2014/main" id="{FB908772-E673-4A75-A4CC-1D9CB241214D}"/>
                </a:ext>
              </a:extLst>
            </p:cNvPr>
            <p:cNvSpPr/>
            <p:nvPr/>
          </p:nvSpPr>
          <p:spPr>
            <a:xfrm>
              <a:off x="4758618" y="3352768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4"/>
                    <a:pt x="47817" y="95634"/>
                  </a:cubicBezTo>
                  <a:cubicBezTo>
                    <a:pt x="21409" y="95634"/>
                    <a:pt x="0" y="74226"/>
                    <a:pt x="0" y="47817"/>
                  </a:cubicBezTo>
                  <a:cubicBezTo>
                    <a:pt x="0" y="21408"/>
                    <a:pt x="21409" y="0"/>
                    <a:pt x="47817" y="0"/>
                  </a:cubicBezTo>
                  <a:cubicBezTo>
                    <a:pt x="74226" y="0"/>
                    <a:pt x="95635" y="21408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7" name="Freeform: Shape 366">
              <a:extLst>
                <a:ext uri="{FF2B5EF4-FFF2-40B4-BE49-F238E27FC236}">
                  <a16:creationId xmlns:a16="http://schemas.microsoft.com/office/drawing/2014/main" id="{59588A2A-7514-4559-80FD-2E61ED7D0BE2}"/>
                </a:ext>
              </a:extLst>
            </p:cNvPr>
            <p:cNvSpPr/>
            <p:nvPr/>
          </p:nvSpPr>
          <p:spPr>
            <a:xfrm>
              <a:off x="4717093" y="3352768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4"/>
                    <a:pt x="47817" y="95634"/>
                  </a:cubicBezTo>
                  <a:cubicBezTo>
                    <a:pt x="21408" y="95634"/>
                    <a:pt x="0" y="74226"/>
                    <a:pt x="0" y="47817"/>
                  </a:cubicBezTo>
                  <a:cubicBezTo>
                    <a:pt x="0" y="21408"/>
                    <a:pt x="21409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8" name="Freeform: Shape 367">
              <a:extLst>
                <a:ext uri="{FF2B5EF4-FFF2-40B4-BE49-F238E27FC236}">
                  <a16:creationId xmlns:a16="http://schemas.microsoft.com/office/drawing/2014/main" id="{CEFFA6AC-923F-4C0C-974B-2BFA44BFED87}"/>
                </a:ext>
              </a:extLst>
            </p:cNvPr>
            <p:cNvSpPr/>
            <p:nvPr/>
          </p:nvSpPr>
          <p:spPr>
            <a:xfrm>
              <a:off x="4618942" y="3304951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32FC5207-EA6A-486F-A47F-283D9DE2FCC5}"/>
                </a:ext>
              </a:extLst>
            </p:cNvPr>
            <p:cNvSpPr/>
            <p:nvPr/>
          </p:nvSpPr>
          <p:spPr>
            <a:xfrm>
              <a:off x="4618942" y="3284817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624EC5D8-731C-44D2-AD7B-5794A6E9656B}"/>
                </a:ext>
              </a:extLst>
            </p:cNvPr>
            <p:cNvSpPr/>
            <p:nvPr/>
          </p:nvSpPr>
          <p:spPr>
            <a:xfrm>
              <a:off x="4618942" y="3248325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1" name="Freeform: Shape 370">
              <a:extLst>
                <a:ext uri="{FF2B5EF4-FFF2-40B4-BE49-F238E27FC236}">
                  <a16:creationId xmlns:a16="http://schemas.microsoft.com/office/drawing/2014/main" id="{88B53379-3C90-4955-98C7-552FC1BD48A5}"/>
                </a:ext>
              </a:extLst>
            </p:cNvPr>
            <p:cNvSpPr/>
            <p:nvPr/>
          </p:nvSpPr>
          <p:spPr>
            <a:xfrm>
              <a:off x="4610133" y="3219383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2" name="Freeform: Shape 371">
              <a:extLst>
                <a:ext uri="{FF2B5EF4-FFF2-40B4-BE49-F238E27FC236}">
                  <a16:creationId xmlns:a16="http://schemas.microsoft.com/office/drawing/2014/main" id="{F2FAF685-C671-4AF0-A59D-725448A6C2A3}"/>
                </a:ext>
              </a:extLst>
            </p:cNvPr>
            <p:cNvSpPr/>
            <p:nvPr/>
          </p:nvSpPr>
          <p:spPr>
            <a:xfrm>
              <a:off x="4571124" y="3219383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8 w 88084"/>
                <a:gd name="connsiteY1" fmla="*/ 95635 h 88084"/>
                <a:gd name="connsiteX2" fmla="*/ 0 w 88084"/>
                <a:gd name="connsiteY2" fmla="*/ 47817 h 88084"/>
                <a:gd name="connsiteX3" fmla="*/ 47818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8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8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3" name="Freeform: Shape 372">
              <a:extLst>
                <a:ext uri="{FF2B5EF4-FFF2-40B4-BE49-F238E27FC236}">
                  <a16:creationId xmlns:a16="http://schemas.microsoft.com/office/drawing/2014/main" id="{5E6A784B-DCCE-4124-A384-CB64E27E0024}"/>
                </a:ext>
              </a:extLst>
            </p:cNvPr>
            <p:cNvSpPr/>
            <p:nvPr/>
          </p:nvSpPr>
          <p:spPr>
            <a:xfrm>
              <a:off x="4485557" y="3077190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4" name="Freeform: Shape 373">
              <a:extLst>
                <a:ext uri="{FF2B5EF4-FFF2-40B4-BE49-F238E27FC236}">
                  <a16:creationId xmlns:a16="http://schemas.microsoft.com/office/drawing/2014/main" id="{9F0C6A0F-E156-4FF4-9BB8-B794AAC274E3}"/>
                </a:ext>
              </a:extLst>
            </p:cNvPr>
            <p:cNvSpPr/>
            <p:nvPr/>
          </p:nvSpPr>
          <p:spPr>
            <a:xfrm>
              <a:off x="4475490" y="3054540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8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5" name="Freeform: Shape 374">
              <a:extLst>
                <a:ext uri="{FF2B5EF4-FFF2-40B4-BE49-F238E27FC236}">
                  <a16:creationId xmlns:a16="http://schemas.microsoft.com/office/drawing/2014/main" id="{51FC517C-3F79-4311-AB9C-57B6449DC933}"/>
                </a:ext>
              </a:extLst>
            </p:cNvPr>
            <p:cNvSpPr/>
            <p:nvPr/>
          </p:nvSpPr>
          <p:spPr>
            <a:xfrm>
              <a:off x="4437739" y="3007981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8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6" name="Freeform: Shape 375">
              <a:extLst>
                <a:ext uri="{FF2B5EF4-FFF2-40B4-BE49-F238E27FC236}">
                  <a16:creationId xmlns:a16="http://schemas.microsoft.com/office/drawing/2014/main" id="{B1947F56-A1BE-4930-AB0E-66058EF30FBE}"/>
                </a:ext>
              </a:extLst>
            </p:cNvPr>
            <p:cNvSpPr/>
            <p:nvPr/>
          </p:nvSpPr>
          <p:spPr>
            <a:xfrm>
              <a:off x="4389922" y="3007981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117FA12C-27FD-4C46-A5E5-A9E8DBA7D536}"/>
                </a:ext>
              </a:extLst>
            </p:cNvPr>
            <p:cNvSpPr/>
            <p:nvPr/>
          </p:nvSpPr>
          <p:spPr>
            <a:xfrm>
              <a:off x="4342105" y="2960163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8" name="Freeform: Shape 377">
              <a:extLst>
                <a:ext uri="{FF2B5EF4-FFF2-40B4-BE49-F238E27FC236}">
                  <a16:creationId xmlns:a16="http://schemas.microsoft.com/office/drawing/2014/main" id="{B809DBB4-2E43-4682-84AE-7A77E259EC74}"/>
                </a:ext>
              </a:extLst>
            </p:cNvPr>
            <p:cNvSpPr/>
            <p:nvPr/>
          </p:nvSpPr>
          <p:spPr>
            <a:xfrm>
              <a:off x="4295546" y="2960163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79" name="Freeform: Shape 378">
              <a:extLst>
                <a:ext uri="{FF2B5EF4-FFF2-40B4-BE49-F238E27FC236}">
                  <a16:creationId xmlns:a16="http://schemas.microsoft.com/office/drawing/2014/main" id="{4FD7FD6F-3F53-43D1-A114-8E86961E8553}"/>
                </a:ext>
              </a:extLst>
            </p:cNvPr>
            <p:cNvSpPr/>
            <p:nvPr/>
          </p:nvSpPr>
          <p:spPr>
            <a:xfrm>
              <a:off x="4186070" y="2885921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8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0" name="Freeform: Shape 379">
              <a:extLst>
                <a:ext uri="{FF2B5EF4-FFF2-40B4-BE49-F238E27FC236}">
                  <a16:creationId xmlns:a16="http://schemas.microsoft.com/office/drawing/2014/main" id="{57CD09CE-967C-42A3-AFFB-B90513ECB00D}"/>
                </a:ext>
              </a:extLst>
            </p:cNvPr>
            <p:cNvSpPr/>
            <p:nvPr/>
          </p:nvSpPr>
          <p:spPr>
            <a:xfrm>
              <a:off x="3954534" y="2790286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8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1" name="Freeform: Shape 380">
              <a:extLst>
                <a:ext uri="{FF2B5EF4-FFF2-40B4-BE49-F238E27FC236}">
                  <a16:creationId xmlns:a16="http://schemas.microsoft.com/office/drawing/2014/main" id="{C227C07D-6E69-46BD-B077-DED059811B33}"/>
                </a:ext>
              </a:extLst>
            </p:cNvPr>
            <p:cNvSpPr/>
            <p:nvPr/>
          </p:nvSpPr>
          <p:spPr>
            <a:xfrm>
              <a:off x="3628621" y="2665710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8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2" name="Freeform: Shape 381">
              <a:extLst>
                <a:ext uri="{FF2B5EF4-FFF2-40B4-BE49-F238E27FC236}">
                  <a16:creationId xmlns:a16="http://schemas.microsoft.com/office/drawing/2014/main" id="{66094610-F8E9-449E-9E68-9D44D011124E}"/>
                </a:ext>
              </a:extLst>
            </p:cNvPr>
            <p:cNvSpPr/>
            <p:nvPr/>
          </p:nvSpPr>
          <p:spPr>
            <a:xfrm>
              <a:off x="3394568" y="2571334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8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3" name="Freeform: Shape 382">
              <a:extLst>
                <a:ext uri="{FF2B5EF4-FFF2-40B4-BE49-F238E27FC236}">
                  <a16:creationId xmlns:a16="http://schemas.microsoft.com/office/drawing/2014/main" id="{0486A304-1058-422D-9CC7-85F3EB18574F}"/>
                </a:ext>
              </a:extLst>
            </p:cNvPr>
            <p:cNvSpPr/>
            <p:nvPr/>
          </p:nvSpPr>
          <p:spPr>
            <a:xfrm>
              <a:off x="3246083" y="2468149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8" y="95635"/>
                    <a:pt x="0" y="74226"/>
                    <a:pt x="0" y="47817"/>
                  </a:cubicBezTo>
                  <a:cubicBezTo>
                    <a:pt x="0" y="21409"/>
                    <a:pt x="21408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4" name="Freeform: Shape 383">
              <a:extLst>
                <a:ext uri="{FF2B5EF4-FFF2-40B4-BE49-F238E27FC236}">
                  <a16:creationId xmlns:a16="http://schemas.microsoft.com/office/drawing/2014/main" id="{C320AE5D-3916-4B4E-8396-28360ADC699C}"/>
                </a:ext>
              </a:extLst>
            </p:cNvPr>
            <p:cNvSpPr/>
            <p:nvPr/>
          </p:nvSpPr>
          <p:spPr>
            <a:xfrm>
              <a:off x="3106407" y="2323439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5" name="Freeform: Shape 384">
              <a:extLst>
                <a:ext uri="{FF2B5EF4-FFF2-40B4-BE49-F238E27FC236}">
                  <a16:creationId xmlns:a16="http://schemas.microsoft.com/office/drawing/2014/main" id="{D7EB5072-9592-4D70-8135-46E0904E356F}"/>
                </a:ext>
              </a:extLst>
            </p:cNvPr>
            <p:cNvSpPr/>
            <p:nvPr/>
          </p:nvSpPr>
          <p:spPr>
            <a:xfrm>
              <a:off x="3072431" y="2323439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6" name="Freeform: Shape 385">
              <a:extLst>
                <a:ext uri="{FF2B5EF4-FFF2-40B4-BE49-F238E27FC236}">
                  <a16:creationId xmlns:a16="http://schemas.microsoft.com/office/drawing/2014/main" id="{57B58039-B17E-4DB4-99B1-4C378BF9D6A7}"/>
                </a:ext>
              </a:extLst>
            </p:cNvPr>
            <p:cNvSpPr/>
            <p:nvPr/>
          </p:nvSpPr>
          <p:spPr>
            <a:xfrm>
              <a:off x="3053556" y="2323439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7" name="Freeform: Shape 386">
              <a:extLst>
                <a:ext uri="{FF2B5EF4-FFF2-40B4-BE49-F238E27FC236}">
                  <a16:creationId xmlns:a16="http://schemas.microsoft.com/office/drawing/2014/main" id="{27F42F69-0283-48C1-82B8-E6583F3ECBDF}"/>
                </a:ext>
              </a:extLst>
            </p:cNvPr>
            <p:cNvSpPr/>
            <p:nvPr/>
          </p:nvSpPr>
          <p:spPr>
            <a:xfrm>
              <a:off x="2513724" y="2001302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4"/>
                    <a:pt x="47817" y="95634"/>
                  </a:cubicBezTo>
                  <a:cubicBezTo>
                    <a:pt x="21408" y="95634"/>
                    <a:pt x="0" y="74226"/>
                    <a:pt x="0" y="47817"/>
                  </a:cubicBezTo>
                  <a:cubicBezTo>
                    <a:pt x="0" y="21409"/>
                    <a:pt x="21408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8" name="Freeform: Shape 387">
              <a:extLst>
                <a:ext uri="{FF2B5EF4-FFF2-40B4-BE49-F238E27FC236}">
                  <a16:creationId xmlns:a16="http://schemas.microsoft.com/office/drawing/2014/main" id="{0E5E4DCE-A39C-4C54-A3BA-5B0DEF57A0D0}"/>
                </a:ext>
              </a:extLst>
            </p:cNvPr>
            <p:cNvSpPr/>
            <p:nvPr/>
          </p:nvSpPr>
          <p:spPr>
            <a:xfrm>
              <a:off x="2390406" y="1977393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4"/>
                    <a:pt x="47817" y="95634"/>
                  </a:cubicBezTo>
                  <a:cubicBezTo>
                    <a:pt x="21409" y="95634"/>
                    <a:pt x="0" y="74226"/>
                    <a:pt x="0" y="47817"/>
                  </a:cubicBezTo>
                  <a:cubicBezTo>
                    <a:pt x="0" y="21408"/>
                    <a:pt x="21408" y="0"/>
                    <a:pt x="47817" y="0"/>
                  </a:cubicBezTo>
                  <a:cubicBezTo>
                    <a:pt x="74226" y="0"/>
                    <a:pt x="95635" y="21408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89" name="Freeform: Shape 388">
              <a:extLst>
                <a:ext uri="{FF2B5EF4-FFF2-40B4-BE49-F238E27FC236}">
                  <a16:creationId xmlns:a16="http://schemas.microsoft.com/office/drawing/2014/main" id="{010E15B4-2C47-4559-BA81-DBD91B7D9FA1}"/>
                </a:ext>
              </a:extLst>
            </p:cNvPr>
            <p:cNvSpPr/>
            <p:nvPr/>
          </p:nvSpPr>
          <p:spPr>
            <a:xfrm>
              <a:off x="2078336" y="1841491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4"/>
                    <a:pt x="47817" y="95634"/>
                  </a:cubicBezTo>
                  <a:cubicBezTo>
                    <a:pt x="21408" y="95634"/>
                    <a:pt x="0" y="74226"/>
                    <a:pt x="0" y="47817"/>
                  </a:cubicBezTo>
                  <a:cubicBezTo>
                    <a:pt x="0" y="21408"/>
                    <a:pt x="21408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90" name="Freeform: Shape 389">
              <a:extLst>
                <a:ext uri="{FF2B5EF4-FFF2-40B4-BE49-F238E27FC236}">
                  <a16:creationId xmlns:a16="http://schemas.microsoft.com/office/drawing/2014/main" id="{55096793-B3E6-46CD-BC27-CC9ED262C159}"/>
                </a:ext>
              </a:extLst>
            </p:cNvPr>
            <p:cNvSpPr/>
            <p:nvPr/>
          </p:nvSpPr>
          <p:spPr>
            <a:xfrm>
              <a:off x="1834216" y="1811291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4"/>
                    <a:pt x="47817" y="95634"/>
                  </a:cubicBezTo>
                  <a:cubicBezTo>
                    <a:pt x="21408" y="95634"/>
                    <a:pt x="0" y="74226"/>
                    <a:pt x="0" y="47817"/>
                  </a:cubicBezTo>
                  <a:cubicBezTo>
                    <a:pt x="0" y="21409"/>
                    <a:pt x="21408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91" name="Freeform: Shape 390">
              <a:extLst>
                <a:ext uri="{FF2B5EF4-FFF2-40B4-BE49-F238E27FC236}">
                  <a16:creationId xmlns:a16="http://schemas.microsoft.com/office/drawing/2014/main" id="{F01F1D50-D716-443F-A8E2-9D6AB2C1E785}"/>
                </a:ext>
              </a:extLst>
            </p:cNvPr>
            <p:cNvSpPr/>
            <p:nvPr/>
          </p:nvSpPr>
          <p:spPr>
            <a:xfrm>
              <a:off x="1612747" y="1776057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4"/>
                    <a:pt x="47817" y="95634"/>
                  </a:cubicBezTo>
                  <a:cubicBezTo>
                    <a:pt x="21408" y="95634"/>
                    <a:pt x="0" y="74226"/>
                    <a:pt x="0" y="47817"/>
                  </a:cubicBezTo>
                  <a:cubicBezTo>
                    <a:pt x="0" y="21409"/>
                    <a:pt x="21408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92" name="Freeform: Shape 391">
              <a:extLst>
                <a:ext uri="{FF2B5EF4-FFF2-40B4-BE49-F238E27FC236}">
                  <a16:creationId xmlns:a16="http://schemas.microsoft.com/office/drawing/2014/main" id="{C682AD10-B1AB-4713-98C0-C80AAEC30148}"/>
                </a:ext>
              </a:extLst>
            </p:cNvPr>
            <p:cNvSpPr/>
            <p:nvPr/>
          </p:nvSpPr>
          <p:spPr>
            <a:xfrm>
              <a:off x="1593872" y="1776057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4"/>
                    <a:pt x="47817" y="95634"/>
                  </a:cubicBezTo>
                  <a:cubicBezTo>
                    <a:pt x="21408" y="95634"/>
                    <a:pt x="0" y="74226"/>
                    <a:pt x="0" y="47817"/>
                  </a:cubicBezTo>
                  <a:cubicBezTo>
                    <a:pt x="0" y="21409"/>
                    <a:pt x="21408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93" name="Freeform: Shape 392">
              <a:extLst>
                <a:ext uri="{FF2B5EF4-FFF2-40B4-BE49-F238E27FC236}">
                  <a16:creationId xmlns:a16="http://schemas.microsoft.com/office/drawing/2014/main" id="{94174D38-B25A-4ACC-88AA-DB3D95DA9FA4}"/>
                </a:ext>
              </a:extLst>
            </p:cNvPr>
            <p:cNvSpPr/>
            <p:nvPr/>
          </p:nvSpPr>
          <p:spPr>
            <a:xfrm>
              <a:off x="1384986" y="1728240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4" y="21409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94" name="Freeform: Shape 393">
              <a:extLst>
                <a:ext uri="{FF2B5EF4-FFF2-40B4-BE49-F238E27FC236}">
                  <a16:creationId xmlns:a16="http://schemas.microsoft.com/office/drawing/2014/main" id="{7B0E2BA3-E884-4436-AA78-7FBB84384F06}"/>
                </a:ext>
              </a:extLst>
            </p:cNvPr>
            <p:cNvSpPr/>
            <p:nvPr/>
          </p:nvSpPr>
          <p:spPr>
            <a:xfrm>
              <a:off x="1327102" y="1728240"/>
              <a:ext cx="88084" cy="88084"/>
            </a:xfrm>
            <a:custGeom>
              <a:avLst/>
              <a:gdLst>
                <a:gd name="connsiteX0" fmla="*/ 95635 w 88084"/>
                <a:gd name="connsiteY0" fmla="*/ 47817 h 88084"/>
                <a:gd name="connsiteX1" fmla="*/ 47817 w 88084"/>
                <a:gd name="connsiteY1" fmla="*/ 95635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5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5" y="47817"/>
                  </a:moveTo>
                  <a:cubicBezTo>
                    <a:pt x="95635" y="74226"/>
                    <a:pt x="74226" y="95635"/>
                    <a:pt x="47817" y="95635"/>
                  </a:cubicBezTo>
                  <a:cubicBezTo>
                    <a:pt x="21409" y="95635"/>
                    <a:pt x="0" y="74226"/>
                    <a:pt x="0" y="47817"/>
                  </a:cubicBezTo>
                  <a:cubicBezTo>
                    <a:pt x="0" y="21409"/>
                    <a:pt x="21409" y="0"/>
                    <a:pt x="47817" y="0"/>
                  </a:cubicBezTo>
                  <a:cubicBezTo>
                    <a:pt x="74226" y="0"/>
                    <a:pt x="95635" y="21409"/>
                    <a:pt x="95635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sp>
          <p:nvSpPr>
            <p:cNvPr id="395" name="Freeform: Shape 394">
              <a:extLst>
                <a:ext uri="{FF2B5EF4-FFF2-40B4-BE49-F238E27FC236}">
                  <a16:creationId xmlns:a16="http://schemas.microsoft.com/office/drawing/2014/main" id="{90761F11-4563-4945-9D63-28234291D40E}"/>
                </a:ext>
              </a:extLst>
            </p:cNvPr>
            <p:cNvSpPr/>
            <p:nvPr/>
          </p:nvSpPr>
          <p:spPr>
            <a:xfrm>
              <a:off x="6254795" y="4000818"/>
              <a:ext cx="88084" cy="88084"/>
            </a:xfrm>
            <a:custGeom>
              <a:avLst/>
              <a:gdLst>
                <a:gd name="connsiteX0" fmla="*/ 95634 w 88084"/>
                <a:gd name="connsiteY0" fmla="*/ 47817 h 88084"/>
                <a:gd name="connsiteX1" fmla="*/ 47817 w 88084"/>
                <a:gd name="connsiteY1" fmla="*/ 95634 h 88084"/>
                <a:gd name="connsiteX2" fmla="*/ 0 w 88084"/>
                <a:gd name="connsiteY2" fmla="*/ 47817 h 88084"/>
                <a:gd name="connsiteX3" fmla="*/ 47817 w 88084"/>
                <a:gd name="connsiteY3" fmla="*/ 0 h 88084"/>
                <a:gd name="connsiteX4" fmla="*/ 95634 w 88084"/>
                <a:gd name="connsiteY4" fmla="*/ 47817 h 88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084" h="88084">
                  <a:moveTo>
                    <a:pt x="95634" y="47817"/>
                  </a:moveTo>
                  <a:cubicBezTo>
                    <a:pt x="95634" y="74226"/>
                    <a:pt x="74226" y="95634"/>
                    <a:pt x="47817" y="95634"/>
                  </a:cubicBezTo>
                  <a:cubicBezTo>
                    <a:pt x="21409" y="95634"/>
                    <a:pt x="0" y="74226"/>
                    <a:pt x="0" y="47817"/>
                  </a:cubicBezTo>
                  <a:cubicBezTo>
                    <a:pt x="0" y="21408"/>
                    <a:pt x="21409" y="0"/>
                    <a:pt x="47817" y="0"/>
                  </a:cubicBezTo>
                  <a:cubicBezTo>
                    <a:pt x="74226" y="0"/>
                    <a:pt x="95634" y="21408"/>
                    <a:pt x="95634" y="47817"/>
                  </a:cubicBezTo>
                  <a:close/>
                </a:path>
              </a:pathLst>
            </a:custGeom>
            <a:noFill/>
            <a:ln w="12700" cap="flat">
              <a:solidFill>
                <a:srgbClr val="6E1E5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914358"/>
              <a:endParaRPr lang="en-GB" sz="1799">
                <a:solidFill>
                  <a:prstClr val="black"/>
                </a:solidFill>
                <a:latin typeface="Calibri" panose="020F0502020204030204"/>
              </a:endParaRPr>
            </a:p>
          </p:txBody>
        </p:sp>
      </p:grpSp>
      <p:sp>
        <p:nvSpPr>
          <p:cNvPr id="396" name="Freeform 79">
            <a:extLst>
              <a:ext uri="{FF2B5EF4-FFF2-40B4-BE49-F238E27FC236}">
                <a16:creationId xmlns:a16="http://schemas.microsoft.com/office/drawing/2014/main" id="{108A707A-3CD9-4565-A730-C0B18B6DBCFC}"/>
              </a:ext>
            </a:extLst>
          </p:cNvPr>
          <p:cNvSpPr>
            <a:spLocks noEditPoints="1"/>
          </p:cNvSpPr>
          <p:nvPr/>
        </p:nvSpPr>
        <p:spPr bwMode="auto">
          <a:xfrm>
            <a:off x="6714438" y="3893393"/>
            <a:ext cx="4009964" cy="0"/>
          </a:xfrm>
          <a:custGeom>
            <a:avLst/>
            <a:gdLst>
              <a:gd name="T0" fmla="*/ 48 w 3508"/>
              <a:gd name="T1" fmla="*/ 112 w 3508"/>
              <a:gd name="T2" fmla="*/ 176 w 3508"/>
              <a:gd name="T3" fmla="*/ 241 w 3508"/>
              <a:gd name="T4" fmla="*/ 305 w 3508"/>
              <a:gd name="T5" fmla="*/ 369 w 3508"/>
              <a:gd name="T6" fmla="*/ 433 w 3508"/>
              <a:gd name="T7" fmla="*/ 497 w 3508"/>
              <a:gd name="T8" fmla="*/ 561 w 3508"/>
              <a:gd name="T9" fmla="*/ 625 w 3508"/>
              <a:gd name="T10" fmla="*/ 690 w 3508"/>
              <a:gd name="T11" fmla="*/ 754 w 3508"/>
              <a:gd name="T12" fmla="*/ 818 w 3508"/>
              <a:gd name="T13" fmla="*/ 882 w 3508"/>
              <a:gd name="T14" fmla="*/ 946 w 3508"/>
              <a:gd name="T15" fmla="*/ 1010 w 3508"/>
              <a:gd name="T16" fmla="*/ 1075 w 3508"/>
              <a:gd name="T17" fmla="*/ 1139 w 3508"/>
              <a:gd name="T18" fmla="*/ 1203 w 3508"/>
              <a:gd name="T19" fmla="*/ 1267 w 3508"/>
              <a:gd name="T20" fmla="*/ 1331 w 3508"/>
              <a:gd name="T21" fmla="*/ 1395 w 3508"/>
              <a:gd name="T22" fmla="*/ 1459 w 3508"/>
              <a:gd name="T23" fmla="*/ 1524 w 3508"/>
              <a:gd name="T24" fmla="*/ 1588 w 3508"/>
              <a:gd name="T25" fmla="*/ 1652 w 3508"/>
              <a:gd name="T26" fmla="*/ 1716 w 3508"/>
              <a:gd name="T27" fmla="*/ 1780 w 3508"/>
              <a:gd name="T28" fmla="*/ 1844 w 3508"/>
              <a:gd name="T29" fmla="*/ 1908 w 3508"/>
              <a:gd name="T30" fmla="*/ 1973 w 3508"/>
              <a:gd name="T31" fmla="*/ 2037 w 3508"/>
              <a:gd name="T32" fmla="*/ 2101 w 3508"/>
              <a:gd name="T33" fmla="*/ 2165 w 3508"/>
              <a:gd name="T34" fmla="*/ 2229 w 3508"/>
              <a:gd name="T35" fmla="*/ 2293 w 3508"/>
              <a:gd name="T36" fmla="*/ 2357 w 3508"/>
              <a:gd name="T37" fmla="*/ 2422 w 3508"/>
              <a:gd name="T38" fmla="*/ 2486 w 3508"/>
              <a:gd name="T39" fmla="*/ 2550 w 3508"/>
              <a:gd name="T40" fmla="*/ 2614 w 3508"/>
              <a:gd name="T41" fmla="*/ 2678 w 3508"/>
              <a:gd name="T42" fmla="*/ 2742 w 3508"/>
              <a:gd name="T43" fmla="*/ 2806 w 3508"/>
              <a:gd name="T44" fmla="*/ 2871 w 3508"/>
              <a:gd name="T45" fmla="*/ 2935 w 3508"/>
              <a:gd name="T46" fmla="*/ 2999 w 3508"/>
              <a:gd name="T47" fmla="*/ 3063 w 3508"/>
              <a:gd name="T48" fmla="*/ 3127 w 3508"/>
              <a:gd name="T49" fmla="*/ 3191 w 3508"/>
              <a:gd name="T50" fmla="*/ 3255 w 3508"/>
              <a:gd name="T51" fmla="*/ 3320 w 3508"/>
              <a:gd name="T52" fmla="*/ 3384 w 3508"/>
              <a:gd name="T53" fmla="*/ 3448 w 3508"/>
              <a:gd name="T54" fmla="*/ 3508 w 3508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  <a:cxn ang="0">
                <a:pos x="T4" y="0"/>
              </a:cxn>
              <a:cxn ang="0">
                <a:pos x="T5" y="0"/>
              </a:cxn>
              <a:cxn ang="0">
                <a:pos x="T6" y="0"/>
              </a:cxn>
              <a:cxn ang="0">
                <a:pos x="T7" y="0"/>
              </a:cxn>
              <a:cxn ang="0">
                <a:pos x="T8" y="0"/>
              </a:cxn>
              <a:cxn ang="0">
                <a:pos x="T9" y="0"/>
              </a:cxn>
              <a:cxn ang="0">
                <a:pos x="T10" y="0"/>
              </a:cxn>
              <a:cxn ang="0">
                <a:pos x="T11" y="0"/>
              </a:cxn>
              <a:cxn ang="0">
                <a:pos x="T12" y="0"/>
              </a:cxn>
              <a:cxn ang="0">
                <a:pos x="T13" y="0"/>
              </a:cxn>
              <a:cxn ang="0">
                <a:pos x="T14" y="0"/>
              </a:cxn>
              <a:cxn ang="0">
                <a:pos x="T15" y="0"/>
              </a:cxn>
              <a:cxn ang="0">
                <a:pos x="T16" y="0"/>
              </a:cxn>
              <a:cxn ang="0">
                <a:pos x="T17" y="0"/>
              </a:cxn>
              <a:cxn ang="0">
                <a:pos x="T18" y="0"/>
              </a:cxn>
              <a:cxn ang="0">
                <a:pos x="T19" y="0"/>
              </a:cxn>
              <a:cxn ang="0">
                <a:pos x="T20" y="0"/>
              </a:cxn>
              <a:cxn ang="0">
                <a:pos x="T21" y="0"/>
              </a:cxn>
              <a:cxn ang="0">
                <a:pos x="T22" y="0"/>
              </a:cxn>
              <a:cxn ang="0">
                <a:pos x="T23" y="0"/>
              </a:cxn>
              <a:cxn ang="0">
                <a:pos x="T24" y="0"/>
              </a:cxn>
              <a:cxn ang="0">
                <a:pos x="T25" y="0"/>
              </a:cxn>
              <a:cxn ang="0">
                <a:pos x="T26" y="0"/>
              </a:cxn>
              <a:cxn ang="0">
                <a:pos x="T27" y="0"/>
              </a:cxn>
              <a:cxn ang="0">
                <a:pos x="T28" y="0"/>
              </a:cxn>
              <a:cxn ang="0">
                <a:pos x="T29" y="0"/>
              </a:cxn>
              <a:cxn ang="0">
                <a:pos x="T30" y="0"/>
              </a:cxn>
              <a:cxn ang="0">
                <a:pos x="T31" y="0"/>
              </a:cxn>
              <a:cxn ang="0">
                <a:pos x="T32" y="0"/>
              </a:cxn>
              <a:cxn ang="0">
                <a:pos x="T33" y="0"/>
              </a:cxn>
              <a:cxn ang="0">
                <a:pos x="T34" y="0"/>
              </a:cxn>
              <a:cxn ang="0">
                <a:pos x="T35" y="0"/>
              </a:cxn>
              <a:cxn ang="0">
                <a:pos x="T36" y="0"/>
              </a:cxn>
              <a:cxn ang="0">
                <a:pos x="T37" y="0"/>
              </a:cxn>
              <a:cxn ang="0">
                <a:pos x="T38" y="0"/>
              </a:cxn>
              <a:cxn ang="0">
                <a:pos x="T39" y="0"/>
              </a:cxn>
              <a:cxn ang="0">
                <a:pos x="T40" y="0"/>
              </a:cxn>
              <a:cxn ang="0">
                <a:pos x="T41" y="0"/>
              </a:cxn>
              <a:cxn ang="0">
                <a:pos x="T42" y="0"/>
              </a:cxn>
              <a:cxn ang="0">
                <a:pos x="T43" y="0"/>
              </a:cxn>
              <a:cxn ang="0">
                <a:pos x="T44" y="0"/>
              </a:cxn>
              <a:cxn ang="0">
                <a:pos x="T45" y="0"/>
              </a:cxn>
              <a:cxn ang="0">
                <a:pos x="T46" y="0"/>
              </a:cxn>
              <a:cxn ang="0">
                <a:pos x="T47" y="0"/>
              </a:cxn>
              <a:cxn ang="0">
                <a:pos x="T48" y="0"/>
              </a:cxn>
              <a:cxn ang="0">
                <a:pos x="T49" y="0"/>
              </a:cxn>
              <a:cxn ang="0">
                <a:pos x="T50" y="0"/>
              </a:cxn>
              <a:cxn ang="0">
                <a:pos x="T51" y="0"/>
              </a:cxn>
              <a:cxn ang="0">
                <a:pos x="T52" y="0"/>
              </a:cxn>
              <a:cxn ang="0">
                <a:pos x="T53" y="0"/>
              </a:cxn>
              <a:cxn ang="0">
                <a:pos x="T54" y="0"/>
              </a:cxn>
            </a:cxnLst>
            <a:rect l="0" t="0" r="r" b="b"/>
            <a:pathLst>
              <a:path w="3508">
                <a:moveTo>
                  <a:pt x="0" y="0"/>
                </a:moveTo>
                <a:lnTo>
                  <a:pt x="16" y="0"/>
                </a:lnTo>
                <a:moveTo>
                  <a:pt x="32" y="0"/>
                </a:moveTo>
                <a:lnTo>
                  <a:pt x="48" y="0"/>
                </a:lnTo>
                <a:moveTo>
                  <a:pt x="64" y="0"/>
                </a:moveTo>
                <a:lnTo>
                  <a:pt x="80" y="0"/>
                </a:lnTo>
                <a:moveTo>
                  <a:pt x="96" y="0"/>
                </a:moveTo>
                <a:lnTo>
                  <a:pt x="112" y="0"/>
                </a:lnTo>
                <a:moveTo>
                  <a:pt x="128" y="0"/>
                </a:moveTo>
                <a:lnTo>
                  <a:pt x="144" y="0"/>
                </a:lnTo>
                <a:moveTo>
                  <a:pt x="160" y="0"/>
                </a:moveTo>
                <a:lnTo>
                  <a:pt x="176" y="0"/>
                </a:lnTo>
                <a:moveTo>
                  <a:pt x="193" y="0"/>
                </a:moveTo>
                <a:lnTo>
                  <a:pt x="209" y="0"/>
                </a:lnTo>
                <a:moveTo>
                  <a:pt x="225" y="0"/>
                </a:moveTo>
                <a:lnTo>
                  <a:pt x="241" y="0"/>
                </a:lnTo>
                <a:moveTo>
                  <a:pt x="257" y="0"/>
                </a:moveTo>
                <a:lnTo>
                  <a:pt x="273" y="0"/>
                </a:lnTo>
                <a:moveTo>
                  <a:pt x="289" y="0"/>
                </a:moveTo>
                <a:lnTo>
                  <a:pt x="305" y="0"/>
                </a:lnTo>
                <a:moveTo>
                  <a:pt x="321" y="0"/>
                </a:moveTo>
                <a:lnTo>
                  <a:pt x="337" y="0"/>
                </a:lnTo>
                <a:moveTo>
                  <a:pt x="353" y="0"/>
                </a:moveTo>
                <a:lnTo>
                  <a:pt x="369" y="0"/>
                </a:lnTo>
                <a:moveTo>
                  <a:pt x="385" y="0"/>
                </a:moveTo>
                <a:lnTo>
                  <a:pt x="401" y="0"/>
                </a:lnTo>
                <a:moveTo>
                  <a:pt x="417" y="0"/>
                </a:moveTo>
                <a:lnTo>
                  <a:pt x="433" y="0"/>
                </a:lnTo>
                <a:moveTo>
                  <a:pt x="449" y="0"/>
                </a:moveTo>
                <a:lnTo>
                  <a:pt x="465" y="0"/>
                </a:lnTo>
                <a:moveTo>
                  <a:pt x="481" y="0"/>
                </a:moveTo>
                <a:lnTo>
                  <a:pt x="497" y="0"/>
                </a:lnTo>
                <a:moveTo>
                  <a:pt x="513" y="0"/>
                </a:moveTo>
                <a:lnTo>
                  <a:pt x="529" y="0"/>
                </a:lnTo>
                <a:moveTo>
                  <a:pt x="545" y="0"/>
                </a:moveTo>
                <a:lnTo>
                  <a:pt x="561" y="0"/>
                </a:lnTo>
                <a:moveTo>
                  <a:pt x="577" y="0"/>
                </a:moveTo>
                <a:lnTo>
                  <a:pt x="593" y="0"/>
                </a:lnTo>
                <a:moveTo>
                  <a:pt x="609" y="0"/>
                </a:moveTo>
                <a:lnTo>
                  <a:pt x="625" y="0"/>
                </a:lnTo>
                <a:moveTo>
                  <a:pt x="642" y="0"/>
                </a:moveTo>
                <a:lnTo>
                  <a:pt x="658" y="0"/>
                </a:lnTo>
                <a:moveTo>
                  <a:pt x="674" y="0"/>
                </a:moveTo>
                <a:lnTo>
                  <a:pt x="690" y="0"/>
                </a:lnTo>
                <a:moveTo>
                  <a:pt x="706" y="0"/>
                </a:moveTo>
                <a:lnTo>
                  <a:pt x="722" y="0"/>
                </a:lnTo>
                <a:moveTo>
                  <a:pt x="738" y="0"/>
                </a:moveTo>
                <a:lnTo>
                  <a:pt x="754" y="0"/>
                </a:lnTo>
                <a:moveTo>
                  <a:pt x="770" y="0"/>
                </a:moveTo>
                <a:lnTo>
                  <a:pt x="786" y="0"/>
                </a:lnTo>
                <a:moveTo>
                  <a:pt x="802" y="0"/>
                </a:moveTo>
                <a:lnTo>
                  <a:pt x="818" y="0"/>
                </a:lnTo>
                <a:moveTo>
                  <a:pt x="834" y="0"/>
                </a:moveTo>
                <a:lnTo>
                  <a:pt x="850" y="0"/>
                </a:lnTo>
                <a:moveTo>
                  <a:pt x="866" y="0"/>
                </a:moveTo>
                <a:lnTo>
                  <a:pt x="882" y="0"/>
                </a:lnTo>
                <a:moveTo>
                  <a:pt x="898" y="0"/>
                </a:moveTo>
                <a:lnTo>
                  <a:pt x="914" y="0"/>
                </a:lnTo>
                <a:moveTo>
                  <a:pt x="930" y="0"/>
                </a:moveTo>
                <a:lnTo>
                  <a:pt x="946" y="0"/>
                </a:lnTo>
                <a:moveTo>
                  <a:pt x="962" y="0"/>
                </a:moveTo>
                <a:lnTo>
                  <a:pt x="978" y="0"/>
                </a:lnTo>
                <a:moveTo>
                  <a:pt x="994" y="0"/>
                </a:moveTo>
                <a:lnTo>
                  <a:pt x="1010" y="0"/>
                </a:lnTo>
                <a:moveTo>
                  <a:pt x="1026" y="0"/>
                </a:moveTo>
                <a:lnTo>
                  <a:pt x="1042" y="0"/>
                </a:lnTo>
                <a:moveTo>
                  <a:pt x="1058" y="0"/>
                </a:moveTo>
                <a:lnTo>
                  <a:pt x="1075" y="0"/>
                </a:lnTo>
                <a:moveTo>
                  <a:pt x="1091" y="0"/>
                </a:moveTo>
                <a:lnTo>
                  <a:pt x="1107" y="0"/>
                </a:lnTo>
                <a:moveTo>
                  <a:pt x="1123" y="0"/>
                </a:moveTo>
                <a:lnTo>
                  <a:pt x="1139" y="0"/>
                </a:lnTo>
                <a:moveTo>
                  <a:pt x="1155" y="0"/>
                </a:moveTo>
                <a:lnTo>
                  <a:pt x="1171" y="0"/>
                </a:lnTo>
                <a:moveTo>
                  <a:pt x="1187" y="0"/>
                </a:moveTo>
                <a:lnTo>
                  <a:pt x="1203" y="0"/>
                </a:lnTo>
                <a:moveTo>
                  <a:pt x="1219" y="0"/>
                </a:moveTo>
                <a:lnTo>
                  <a:pt x="1235" y="0"/>
                </a:lnTo>
                <a:moveTo>
                  <a:pt x="1251" y="0"/>
                </a:moveTo>
                <a:lnTo>
                  <a:pt x="1267" y="0"/>
                </a:lnTo>
                <a:moveTo>
                  <a:pt x="1283" y="0"/>
                </a:moveTo>
                <a:lnTo>
                  <a:pt x="1299" y="0"/>
                </a:lnTo>
                <a:moveTo>
                  <a:pt x="1315" y="0"/>
                </a:moveTo>
                <a:lnTo>
                  <a:pt x="1331" y="0"/>
                </a:lnTo>
                <a:moveTo>
                  <a:pt x="1347" y="0"/>
                </a:moveTo>
                <a:lnTo>
                  <a:pt x="1363" y="0"/>
                </a:lnTo>
                <a:moveTo>
                  <a:pt x="1379" y="0"/>
                </a:moveTo>
                <a:lnTo>
                  <a:pt x="1395" y="0"/>
                </a:lnTo>
                <a:moveTo>
                  <a:pt x="1411" y="0"/>
                </a:moveTo>
                <a:lnTo>
                  <a:pt x="1427" y="0"/>
                </a:lnTo>
                <a:moveTo>
                  <a:pt x="1443" y="0"/>
                </a:moveTo>
                <a:lnTo>
                  <a:pt x="1459" y="0"/>
                </a:lnTo>
                <a:moveTo>
                  <a:pt x="1475" y="0"/>
                </a:moveTo>
                <a:lnTo>
                  <a:pt x="1491" y="0"/>
                </a:lnTo>
                <a:moveTo>
                  <a:pt x="1507" y="0"/>
                </a:moveTo>
                <a:lnTo>
                  <a:pt x="1524" y="0"/>
                </a:lnTo>
                <a:moveTo>
                  <a:pt x="1540" y="0"/>
                </a:moveTo>
                <a:lnTo>
                  <a:pt x="1556" y="0"/>
                </a:lnTo>
                <a:moveTo>
                  <a:pt x="1572" y="0"/>
                </a:moveTo>
                <a:lnTo>
                  <a:pt x="1588" y="0"/>
                </a:lnTo>
                <a:moveTo>
                  <a:pt x="1604" y="0"/>
                </a:moveTo>
                <a:lnTo>
                  <a:pt x="1620" y="0"/>
                </a:lnTo>
                <a:moveTo>
                  <a:pt x="1636" y="0"/>
                </a:moveTo>
                <a:lnTo>
                  <a:pt x="1652" y="0"/>
                </a:lnTo>
                <a:moveTo>
                  <a:pt x="1668" y="0"/>
                </a:moveTo>
                <a:lnTo>
                  <a:pt x="1684" y="0"/>
                </a:lnTo>
                <a:moveTo>
                  <a:pt x="1700" y="0"/>
                </a:moveTo>
                <a:lnTo>
                  <a:pt x="1716" y="0"/>
                </a:lnTo>
                <a:moveTo>
                  <a:pt x="1732" y="0"/>
                </a:moveTo>
                <a:lnTo>
                  <a:pt x="1748" y="0"/>
                </a:lnTo>
                <a:moveTo>
                  <a:pt x="1764" y="0"/>
                </a:moveTo>
                <a:lnTo>
                  <a:pt x="1780" y="0"/>
                </a:lnTo>
                <a:moveTo>
                  <a:pt x="1796" y="0"/>
                </a:moveTo>
                <a:lnTo>
                  <a:pt x="1812" y="0"/>
                </a:lnTo>
                <a:moveTo>
                  <a:pt x="1828" y="0"/>
                </a:moveTo>
                <a:lnTo>
                  <a:pt x="1844" y="0"/>
                </a:lnTo>
                <a:moveTo>
                  <a:pt x="1860" y="0"/>
                </a:moveTo>
                <a:lnTo>
                  <a:pt x="1876" y="0"/>
                </a:lnTo>
                <a:moveTo>
                  <a:pt x="1892" y="0"/>
                </a:moveTo>
                <a:lnTo>
                  <a:pt x="1908" y="0"/>
                </a:lnTo>
                <a:moveTo>
                  <a:pt x="1924" y="0"/>
                </a:moveTo>
                <a:lnTo>
                  <a:pt x="1940" y="0"/>
                </a:lnTo>
                <a:moveTo>
                  <a:pt x="1957" y="0"/>
                </a:moveTo>
                <a:lnTo>
                  <a:pt x="1973" y="0"/>
                </a:lnTo>
                <a:moveTo>
                  <a:pt x="1989" y="0"/>
                </a:moveTo>
                <a:lnTo>
                  <a:pt x="2005" y="0"/>
                </a:lnTo>
                <a:moveTo>
                  <a:pt x="2021" y="0"/>
                </a:moveTo>
                <a:lnTo>
                  <a:pt x="2037" y="0"/>
                </a:lnTo>
                <a:moveTo>
                  <a:pt x="2053" y="0"/>
                </a:moveTo>
                <a:lnTo>
                  <a:pt x="2069" y="0"/>
                </a:lnTo>
                <a:moveTo>
                  <a:pt x="2085" y="0"/>
                </a:moveTo>
                <a:lnTo>
                  <a:pt x="2101" y="0"/>
                </a:lnTo>
                <a:moveTo>
                  <a:pt x="2117" y="0"/>
                </a:moveTo>
                <a:lnTo>
                  <a:pt x="2133" y="0"/>
                </a:lnTo>
                <a:moveTo>
                  <a:pt x="2149" y="0"/>
                </a:moveTo>
                <a:lnTo>
                  <a:pt x="2165" y="0"/>
                </a:lnTo>
                <a:moveTo>
                  <a:pt x="2181" y="0"/>
                </a:moveTo>
                <a:lnTo>
                  <a:pt x="2197" y="0"/>
                </a:lnTo>
                <a:moveTo>
                  <a:pt x="2213" y="0"/>
                </a:moveTo>
                <a:lnTo>
                  <a:pt x="2229" y="0"/>
                </a:lnTo>
                <a:moveTo>
                  <a:pt x="2245" y="0"/>
                </a:moveTo>
                <a:lnTo>
                  <a:pt x="2261" y="0"/>
                </a:lnTo>
                <a:moveTo>
                  <a:pt x="2277" y="0"/>
                </a:moveTo>
                <a:lnTo>
                  <a:pt x="2293" y="0"/>
                </a:lnTo>
                <a:moveTo>
                  <a:pt x="2309" y="0"/>
                </a:moveTo>
                <a:lnTo>
                  <a:pt x="2325" y="0"/>
                </a:lnTo>
                <a:moveTo>
                  <a:pt x="2341" y="0"/>
                </a:moveTo>
                <a:lnTo>
                  <a:pt x="2357" y="0"/>
                </a:lnTo>
                <a:moveTo>
                  <a:pt x="2373" y="0"/>
                </a:moveTo>
                <a:lnTo>
                  <a:pt x="2390" y="0"/>
                </a:lnTo>
                <a:moveTo>
                  <a:pt x="2406" y="0"/>
                </a:moveTo>
                <a:lnTo>
                  <a:pt x="2422" y="0"/>
                </a:lnTo>
                <a:moveTo>
                  <a:pt x="2438" y="0"/>
                </a:moveTo>
                <a:lnTo>
                  <a:pt x="2454" y="0"/>
                </a:lnTo>
                <a:moveTo>
                  <a:pt x="2470" y="0"/>
                </a:moveTo>
                <a:lnTo>
                  <a:pt x="2486" y="0"/>
                </a:lnTo>
                <a:moveTo>
                  <a:pt x="2502" y="0"/>
                </a:moveTo>
                <a:lnTo>
                  <a:pt x="2518" y="0"/>
                </a:lnTo>
                <a:moveTo>
                  <a:pt x="2534" y="0"/>
                </a:moveTo>
                <a:lnTo>
                  <a:pt x="2550" y="0"/>
                </a:lnTo>
                <a:moveTo>
                  <a:pt x="2566" y="0"/>
                </a:moveTo>
                <a:lnTo>
                  <a:pt x="2582" y="0"/>
                </a:lnTo>
                <a:moveTo>
                  <a:pt x="2598" y="0"/>
                </a:moveTo>
                <a:lnTo>
                  <a:pt x="2614" y="0"/>
                </a:lnTo>
                <a:moveTo>
                  <a:pt x="2630" y="0"/>
                </a:moveTo>
                <a:lnTo>
                  <a:pt x="2646" y="0"/>
                </a:lnTo>
                <a:moveTo>
                  <a:pt x="2662" y="0"/>
                </a:moveTo>
                <a:lnTo>
                  <a:pt x="2678" y="0"/>
                </a:lnTo>
                <a:moveTo>
                  <a:pt x="2694" y="0"/>
                </a:moveTo>
                <a:lnTo>
                  <a:pt x="2710" y="0"/>
                </a:lnTo>
                <a:moveTo>
                  <a:pt x="2726" y="0"/>
                </a:moveTo>
                <a:lnTo>
                  <a:pt x="2742" y="0"/>
                </a:lnTo>
                <a:moveTo>
                  <a:pt x="2758" y="0"/>
                </a:moveTo>
                <a:lnTo>
                  <a:pt x="2774" y="0"/>
                </a:lnTo>
                <a:moveTo>
                  <a:pt x="2790" y="0"/>
                </a:moveTo>
                <a:lnTo>
                  <a:pt x="2806" y="0"/>
                </a:lnTo>
                <a:moveTo>
                  <a:pt x="2822" y="0"/>
                </a:moveTo>
                <a:lnTo>
                  <a:pt x="2839" y="0"/>
                </a:lnTo>
                <a:moveTo>
                  <a:pt x="2855" y="0"/>
                </a:moveTo>
                <a:lnTo>
                  <a:pt x="2871" y="0"/>
                </a:lnTo>
                <a:moveTo>
                  <a:pt x="2887" y="0"/>
                </a:moveTo>
                <a:lnTo>
                  <a:pt x="2903" y="0"/>
                </a:lnTo>
                <a:moveTo>
                  <a:pt x="2919" y="0"/>
                </a:moveTo>
                <a:lnTo>
                  <a:pt x="2935" y="0"/>
                </a:lnTo>
                <a:moveTo>
                  <a:pt x="2951" y="0"/>
                </a:moveTo>
                <a:lnTo>
                  <a:pt x="2967" y="0"/>
                </a:lnTo>
                <a:moveTo>
                  <a:pt x="2983" y="0"/>
                </a:moveTo>
                <a:lnTo>
                  <a:pt x="2999" y="0"/>
                </a:lnTo>
                <a:moveTo>
                  <a:pt x="3015" y="0"/>
                </a:moveTo>
                <a:lnTo>
                  <a:pt x="3031" y="0"/>
                </a:lnTo>
                <a:moveTo>
                  <a:pt x="3047" y="0"/>
                </a:moveTo>
                <a:lnTo>
                  <a:pt x="3063" y="0"/>
                </a:lnTo>
                <a:moveTo>
                  <a:pt x="3079" y="0"/>
                </a:moveTo>
                <a:lnTo>
                  <a:pt x="3095" y="0"/>
                </a:lnTo>
                <a:moveTo>
                  <a:pt x="3111" y="0"/>
                </a:moveTo>
                <a:lnTo>
                  <a:pt x="3127" y="0"/>
                </a:lnTo>
                <a:moveTo>
                  <a:pt x="3143" y="0"/>
                </a:moveTo>
                <a:lnTo>
                  <a:pt x="3159" y="0"/>
                </a:lnTo>
                <a:moveTo>
                  <a:pt x="3175" y="0"/>
                </a:moveTo>
                <a:lnTo>
                  <a:pt x="3191" y="0"/>
                </a:lnTo>
                <a:moveTo>
                  <a:pt x="3207" y="0"/>
                </a:moveTo>
                <a:lnTo>
                  <a:pt x="3223" y="0"/>
                </a:lnTo>
                <a:moveTo>
                  <a:pt x="3239" y="0"/>
                </a:moveTo>
                <a:lnTo>
                  <a:pt x="3255" y="0"/>
                </a:lnTo>
                <a:moveTo>
                  <a:pt x="3272" y="0"/>
                </a:moveTo>
                <a:lnTo>
                  <a:pt x="3288" y="0"/>
                </a:lnTo>
                <a:moveTo>
                  <a:pt x="3304" y="0"/>
                </a:moveTo>
                <a:lnTo>
                  <a:pt x="3320" y="0"/>
                </a:lnTo>
                <a:moveTo>
                  <a:pt x="3336" y="0"/>
                </a:moveTo>
                <a:lnTo>
                  <a:pt x="3352" y="0"/>
                </a:lnTo>
                <a:moveTo>
                  <a:pt x="3368" y="0"/>
                </a:moveTo>
                <a:lnTo>
                  <a:pt x="3384" y="0"/>
                </a:lnTo>
                <a:moveTo>
                  <a:pt x="3400" y="0"/>
                </a:moveTo>
                <a:lnTo>
                  <a:pt x="3416" y="0"/>
                </a:lnTo>
                <a:moveTo>
                  <a:pt x="3432" y="0"/>
                </a:moveTo>
                <a:lnTo>
                  <a:pt x="3448" y="0"/>
                </a:lnTo>
                <a:moveTo>
                  <a:pt x="3464" y="0"/>
                </a:moveTo>
                <a:lnTo>
                  <a:pt x="3480" y="0"/>
                </a:lnTo>
                <a:moveTo>
                  <a:pt x="3496" y="0"/>
                </a:moveTo>
                <a:lnTo>
                  <a:pt x="3508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35" tIns="45718" rIns="91435" bIns="45718" numCol="1" anchor="t" anchorCtr="0" compatLnSpc="1">
            <a:prstTxWarp prst="textNoShape">
              <a:avLst/>
            </a:prstTxWarp>
          </a:bodyPr>
          <a:lstStyle/>
          <a:p>
            <a:pPr defTabSz="914358"/>
            <a:endParaRPr lang="en-GB" sz="1799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97" name="Text Placeholder 3">
            <a:extLst>
              <a:ext uri="{FF2B5EF4-FFF2-40B4-BE49-F238E27FC236}">
                <a16:creationId xmlns:a16="http://schemas.microsoft.com/office/drawing/2014/main" id="{3A269EA9-FBB5-4135-9AC7-7B5615CAC9C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117862" y="996456"/>
            <a:ext cx="9526093" cy="470325"/>
          </a:xfrm>
          <a:prstGeom prst="rect">
            <a:avLst/>
          </a:prstGeom>
        </p:spPr>
        <p:txBody>
          <a:bodyPr/>
          <a:lstStyle>
            <a:lvl1pPr>
              <a:defRPr sz="1400" b="0" i="0">
                <a:solidFill>
                  <a:srgbClr val="418E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u="sng" dirty="0">
                <a:solidFill>
                  <a:srgbClr val="FF0000"/>
                </a:solidFill>
              </a:rPr>
              <a:t>Prespecified</a:t>
            </a:r>
            <a:r>
              <a:rPr lang="en-US" dirty="0">
                <a:solidFill>
                  <a:srgbClr val="FF0000"/>
                </a:solidFill>
              </a:rPr>
              <a:t> adjustment for crossover (final prespecified analysis)</a:t>
            </a:r>
          </a:p>
        </p:txBody>
      </p:sp>
      <p:sp>
        <p:nvSpPr>
          <p:cNvPr id="398" name="object 33">
            <a:extLst>
              <a:ext uri="{FF2B5EF4-FFF2-40B4-BE49-F238E27FC236}">
                <a16:creationId xmlns:a16="http://schemas.microsoft.com/office/drawing/2014/main" id="{B18976F4-C6BA-4B8E-826F-ADD99A21C3EF}"/>
              </a:ext>
            </a:extLst>
          </p:cNvPr>
          <p:cNvSpPr/>
          <p:nvPr/>
        </p:nvSpPr>
        <p:spPr>
          <a:xfrm>
            <a:off x="6710752" y="2575777"/>
            <a:ext cx="5133456" cy="2616827"/>
          </a:xfrm>
          <a:custGeom>
            <a:avLst/>
            <a:gdLst/>
            <a:ahLst/>
            <a:cxnLst/>
            <a:rect l="l" t="t" r="r" b="b"/>
            <a:pathLst>
              <a:path w="6991984" h="3622040">
                <a:moveTo>
                  <a:pt x="0" y="0"/>
                </a:moveTo>
                <a:lnTo>
                  <a:pt x="0" y="3621506"/>
                </a:lnTo>
                <a:lnTo>
                  <a:pt x="6991832" y="3621506"/>
                </a:lnTo>
              </a:path>
            </a:pathLst>
          </a:custGeom>
          <a:ln w="12699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399" name="object 46">
            <a:extLst>
              <a:ext uri="{FF2B5EF4-FFF2-40B4-BE49-F238E27FC236}">
                <a16:creationId xmlns:a16="http://schemas.microsoft.com/office/drawing/2014/main" id="{A660282B-0DFE-41D1-9A47-1A3FAA0EEC7B}"/>
              </a:ext>
            </a:extLst>
          </p:cNvPr>
          <p:cNvSpPr/>
          <p:nvPr/>
        </p:nvSpPr>
        <p:spPr>
          <a:xfrm>
            <a:off x="7012453" y="5193255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400" name="object 47">
            <a:extLst>
              <a:ext uri="{FF2B5EF4-FFF2-40B4-BE49-F238E27FC236}">
                <a16:creationId xmlns:a16="http://schemas.microsoft.com/office/drawing/2014/main" id="{BE8A79A8-5015-4F58-8747-653892666FF9}"/>
              </a:ext>
            </a:extLst>
          </p:cNvPr>
          <p:cNvSpPr/>
          <p:nvPr/>
        </p:nvSpPr>
        <p:spPr>
          <a:xfrm>
            <a:off x="7314234" y="5193255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401" name="object 48">
            <a:extLst>
              <a:ext uri="{FF2B5EF4-FFF2-40B4-BE49-F238E27FC236}">
                <a16:creationId xmlns:a16="http://schemas.microsoft.com/office/drawing/2014/main" id="{7C8D1621-1E15-4645-AE9B-24853311EB1B}"/>
              </a:ext>
            </a:extLst>
          </p:cNvPr>
          <p:cNvSpPr/>
          <p:nvPr/>
        </p:nvSpPr>
        <p:spPr>
          <a:xfrm>
            <a:off x="7616012" y="5193255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402" name="object 49">
            <a:extLst>
              <a:ext uri="{FF2B5EF4-FFF2-40B4-BE49-F238E27FC236}">
                <a16:creationId xmlns:a16="http://schemas.microsoft.com/office/drawing/2014/main" id="{52166B50-02CE-4C23-818F-C6D85C87770C}"/>
              </a:ext>
            </a:extLst>
          </p:cNvPr>
          <p:cNvSpPr/>
          <p:nvPr/>
        </p:nvSpPr>
        <p:spPr>
          <a:xfrm>
            <a:off x="7917792" y="5193255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403" name="object 50">
            <a:extLst>
              <a:ext uri="{FF2B5EF4-FFF2-40B4-BE49-F238E27FC236}">
                <a16:creationId xmlns:a16="http://schemas.microsoft.com/office/drawing/2014/main" id="{7124DD3B-8FCA-4417-81D6-864418692EA1}"/>
              </a:ext>
            </a:extLst>
          </p:cNvPr>
          <p:cNvSpPr/>
          <p:nvPr/>
        </p:nvSpPr>
        <p:spPr>
          <a:xfrm>
            <a:off x="8219568" y="5193255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404" name="object 51">
            <a:extLst>
              <a:ext uri="{FF2B5EF4-FFF2-40B4-BE49-F238E27FC236}">
                <a16:creationId xmlns:a16="http://schemas.microsoft.com/office/drawing/2014/main" id="{A97154B8-E39C-4F98-BA72-03F41C5B02B9}"/>
              </a:ext>
            </a:extLst>
          </p:cNvPr>
          <p:cNvSpPr/>
          <p:nvPr/>
        </p:nvSpPr>
        <p:spPr>
          <a:xfrm>
            <a:off x="8521349" y="5193255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405" name="object 52">
            <a:extLst>
              <a:ext uri="{FF2B5EF4-FFF2-40B4-BE49-F238E27FC236}">
                <a16:creationId xmlns:a16="http://schemas.microsoft.com/office/drawing/2014/main" id="{353AF514-716C-45CC-8B19-CF06C3F54E1B}"/>
              </a:ext>
            </a:extLst>
          </p:cNvPr>
          <p:cNvSpPr/>
          <p:nvPr/>
        </p:nvSpPr>
        <p:spPr>
          <a:xfrm>
            <a:off x="8823125" y="5193255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406" name="object 53">
            <a:extLst>
              <a:ext uri="{FF2B5EF4-FFF2-40B4-BE49-F238E27FC236}">
                <a16:creationId xmlns:a16="http://schemas.microsoft.com/office/drawing/2014/main" id="{A02BB6E8-6396-4EF6-A120-D5F4F30C4709}"/>
              </a:ext>
            </a:extLst>
          </p:cNvPr>
          <p:cNvSpPr/>
          <p:nvPr/>
        </p:nvSpPr>
        <p:spPr>
          <a:xfrm>
            <a:off x="9124906" y="5193255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407" name="object 54">
            <a:extLst>
              <a:ext uri="{FF2B5EF4-FFF2-40B4-BE49-F238E27FC236}">
                <a16:creationId xmlns:a16="http://schemas.microsoft.com/office/drawing/2014/main" id="{29FCD26B-744C-4066-AA88-53010A0DC436}"/>
              </a:ext>
            </a:extLst>
          </p:cNvPr>
          <p:cNvSpPr/>
          <p:nvPr/>
        </p:nvSpPr>
        <p:spPr>
          <a:xfrm>
            <a:off x="9426682" y="5193255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408" name="object 55">
            <a:extLst>
              <a:ext uri="{FF2B5EF4-FFF2-40B4-BE49-F238E27FC236}">
                <a16:creationId xmlns:a16="http://schemas.microsoft.com/office/drawing/2014/main" id="{38893D6D-1601-46AF-9789-D6765A262714}"/>
              </a:ext>
            </a:extLst>
          </p:cNvPr>
          <p:cNvSpPr/>
          <p:nvPr/>
        </p:nvSpPr>
        <p:spPr>
          <a:xfrm>
            <a:off x="9728464" y="5193255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409" name="object 56">
            <a:extLst>
              <a:ext uri="{FF2B5EF4-FFF2-40B4-BE49-F238E27FC236}">
                <a16:creationId xmlns:a16="http://schemas.microsoft.com/office/drawing/2014/main" id="{BF2E36CE-E5DE-4DBF-A888-0850F2BCA059}"/>
              </a:ext>
            </a:extLst>
          </p:cNvPr>
          <p:cNvSpPr/>
          <p:nvPr/>
        </p:nvSpPr>
        <p:spPr>
          <a:xfrm>
            <a:off x="10030245" y="5193255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410" name="object 57">
            <a:extLst>
              <a:ext uri="{FF2B5EF4-FFF2-40B4-BE49-F238E27FC236}">
                <a16:creationId xmlns:a16="http://schemas.microsoft.com/office/drawing/2014/main" id="{646B2C8F-A1E7-4290-9DAF-1C4E07CED323}"/>
              </a:ext>
            </a:extLst>
          </p:cNvPr>
          <p:cNvSpPr/>
          <p:nvPr/>
        </p:nvSpPr>
        <p:spPr>
          <a:xfrm>
            <a:off x="10332017" y="5193255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411" name="object 58">
            <a:extLst>
              <a:ext uri="{FF2B5EF4-FFF2-40B4-BE49-F238E27FC236}">
                <a16:creationId xmlns:a16="http://schemas.microsoft.com/office/drawing/2014/main" id="{D0AFD125-2F1D-4F68-9CFA-C4B1C07DED6E}"/>
              </a:ext>
            </a:extLst>
          </p:cNvPr>
          <p:cNvSpPr/>
          <p:nvPr/>
        </p:nvSpPr>
        <p:spPr>
          <a:xfrm>
            <a:off x="10633797" y="5193255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412" name="object 59">
            <a:extLst>
              <a:ext uri="{FF2B5EF4-FFF2-40B4-BE49-F238E27FC236}">
                <a16:creationId xmlns:a16="http://schemas.microsoft.com/office/drawing/2014/main" id="{451550EC-4541-48DB-96B4-DD32295A8337}"/>
              </a:ext>
            </a:extLst>
          </p:cNvPr>
          <p:cNvSpPr/>
          <p:nvPr/>
        </p:nvSpPr>
        <p:spPr>
          <a:xfrm>
            <a:off x="10935578" y="5193255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413" name="object 60">
            <a:extLst>
              <a:ext uri="{FF2B5EF4-FFF2-40B4-BE49-F238E27FC236}">
                <a16:creationId xmlns:a16="http://schemas.microsoft.com/office/drawing/2014/main" id="{A82AEEAA-9CB1-40AD-86AF-142F92B09172}"/>
              </a:ext>
            </a:extLst>
          </p:cNvPr>
          <p:cNvSpPr/>
          <p:nvPr/>
        </p:nvSpPr>
        <p:spPr>
          <a:xfrm>
            <a:off x="11237360" y="5193255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414" name="object 61">
            <a:extLst>
              <a:ext uri="{FF2B5EF4-FFF2-40B4-BE49-F238E27FC236}">
                <a16:creationId xmlns:a16="http://schemas.microsoft.com/office/drawing/2014/main" id="{71D947D4-843C-48E9-8634-74EB2D23B1D1}"/>
              </a:ext>
            </a:extLst>
          </p:cNvPr>
          <p:cNvSpPr/>
          <p:nvPr/>
        </p:nvSpPr>
        <p:spPr>
          <a:xfrm>
            <a:off x="11539130" y="5193255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415" name="object 62">
            <a:extLst>
              <a:ext uri="{FF2B5EF4-FFF2-40B4-BE49-F238E27FC236}">
                <a16:creationId xmlns:a16="http://schemas.microsoft.com/office/drawing/2014/main" id="{A2CCA338-202D-4851-9E12-29E909EC8089}"/>
              </a:ext>
            </a:extLst>
          </p:cNvPr>
          <p:cNvSpPr/>
          <p:nvPr/>
        </p:nvSpPr>
        <p:spPr>
          <a:xfrm>
            <a:off x="11840913" y="5193255"/>
            <a:ext cx="0" cy="60099"/>
          </a:xfrm>
          <a:custGeom>
            <a:avLst/>
            <a:gdLst/>
            <a:ahLst/>
            <a:cxnLst/>
            <a:rect l="l" t="t" r="r" b="b"/>
            <a:pathLst>
              <a:path h="83185">
                <a:moveTo>
                  <a:pt x="0" y="82600"/>
                </a:moveTo>
                <a:lnTo>
                  <a:pt x="0" y="0"/>
                </a:lnTo>
              </a:path>
            </a:pathLst>
          </a:custGeom>
          <a:ln w="12700">
            <a:solidFill>
              <a:srgbClr val="231F20"/>
            </a:solidFill>
          </a:ln>
        </p:spPr>
        <p:txBody>
          <a:bodyPr wrap="square" lIns="0" tIns="0" rIns="0" bIns="0" rtlCol="0"/>
          <a:lstStyle/>
          <a:p>
            <a:pPr defTabSz="914358"/>
            <a:endParaRPr sz="1799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417" name="object 2">
            <a:extLst>
              <a:ext uri="{FF2B5EF4-FFF2-40B4-BE49-F238E27FC236}">
                <a16:creationId xmlns:a16="http://schemas.microsoft.com/office/drawing/2014/main" id="{B3815003-43AD-458A-BA56-5E0798D68612}"/>
              </a:ext>
            </a:extLst>
          </p:cNvPr>
          <p:cNvSpPr txBox="1"/>
          <p:nvPr/>
        </p:nvSpPr>
        <p:spPr>
          <a:xfrm>
            <a:off x="6673863" y="5273572"/>
            <a:ext cx="6993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sz="1000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0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18" name="object 3">
            <a:extLst>
              <a:ext uri="{FF2B5EF4-FFF2-40B4-BE49-F238E27FC236}">
                <a16:creationId xmlns:a16="http://schemas.microsoft.com/office/drawing/2014/main" id="{10F9DA88-6844-4B5A-87EA-7FAE24584D20}"/>
              </a:ext>
            </a:extLst>
          </p:cNvPr>
          <p:cNvSpPr txBox="1"/>
          <p:nvPr/>
        </p:nvSpPr>
        <p:spPr>
          <a:xfrm>
            <a:off x="11456948" y="5273573"/>
            <a:ext cx="163254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32</a:t>
            </a:r>
            <a:endParaRPr sz="100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19" name="object 4">
            <a:extLst>
              <a:ext uri="{FF2B5EF4-FFF2-40B4-BE49-F238E27FC236}">
                <a16:creationId xmlns:a16="http://schemas.microsoft.com/office/drawing/2014/main" id="{5412446E-3A07-4325-984A-4FD42213B909}"/>
              </a:ext>
            </a:extLst>
          </p:cNvPr>
          <p:cNvSpPr txBox="1"/>
          <p:nvPr/>
        </p:nvSpPr>
        <p:spPr>
          <a:xfrm>
            <a:off x="11154475" y="5273573"/>
            <a:ext cx="163254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30</a:t>
            </a:r>
            <a:endParaRPr sz="100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20" name="object 5">
            <a:extLst>
              <a:ext uri="{FF2B5EF4-FFF2-40B4-BE49-F238E27FC236}">
                <a16:creationId xmlns:a16="http://schemas.microsoft.com/office/drawing/2014/main" id="{22F48C86-F45F-4124-A08A-745DBE63BAA5}"/>
              </a:ext>
            </a:extLst>
          </p:cNvPr>
          <p:cNvSpPr txBox="1"/>
          <p:nvPr/>
        </p:nvSpPr>
        <p:spPr>
          <a:xfrm>
            <a:off x="10853015" y="5273573"/>
            <a:ext cx="163254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28</a:t>
            </a:r>
            <a:endParaRPr sz="100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21" name="object 6">
            <a:extLst>
              <a:ext uri="{FF2B5EF4-FFF2-40B4-BE49-F238E27FC236}">
                <a16:creationId xmlns:a16="http://schemas.microsoft.com/office/drawing/2014/main" id="{1773FD32-4979-41AD-9707-2A240E80D2A5}"/>
              </a:ext>
            </a:extLst>
          </p:cNvPr>
          <p:cNvSpPr txBox="1"/>
          <p:nvPr/>
        </p:nvSpPr>
        <p:spPr>
          <a:xfrm>
            <a:off x="10551556" y="5273573"/>
            <a:ext cx="163254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26</a:t>
            </a:r>
            <a:endParaRPr sz="100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22" name="object 7">
            <a:extLst>
              <a:ext uri="{FF2B5EF4-FFF2-40B4-BE49-F238E27FC236}">
                <a16:creationId xmlns:a16="http://schemas.microsoft.com/office/drawing/2014/main" id="{94362D1F-4D22-4DD4-A7C0-7DCB1D5AAD6E}"/>
              </a:ext>
            </a:extLst>
          </p:cNvPr>
          <p:cNvSpPr txBox="1"/>
          <p:nvPr/>
        </p:nvSpPr>
        <p:spPr>
          <a:xfrm>
            <a:off x="10249083" y="5273573"/>
            <a:ext cx="163254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24</a:t>
            </a:r>
            <a:endParaRPr sz="100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23" name="object 8">
            <a:extLst>
              <a:ext uri="{FF2B5EF4-FFF2-40B4-BE49-F238E27FC236}">
                <a16:creationId xmlns:a16="http://schemas.microsoft.com/office/drawing/2014/main" id="{CEAACC6F-8A6A-4437-A8A8-285CFDB840AC}"/>
              </a:ext>
            </a:extLst>
          </p:cNvPr>
          <p:cNvSpPr txBox="1"/>
          <p:nvPr/>
        </p:nvSpPr>
        <p:spPr>
          <a:xfrm>
            <a:off x="8131778" y="5273573"/>
            <a:ext cx="163254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10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24" name="object 9">
            <a:extLst>
              <a:ext uri="{FF2B5EF4-FFF2-40B4-BE49-F238E27FC236}">
                <a16:creationId xmlns:a16="http://schemas.microsoft.com/office/drawing/2014/main" id="{581224BF-A1DE-4FF0-BE21-0F5F578F84C8}"/>
              </a:ext>
            </a:extLst>
          </p:cNvPr>
          <p:cNvSpPr txBox="1"/>
          <p:nvPr/>
        </p:nvSpPr>
        <p:spPr>
          <a:xfrm>
            <a:off x="7870010" y="5273572"/>
            <a:ext cx="6993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sz="1000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8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25" name="object 10">
            <a:extLst>
              <a:ext uri="{FF2B5EF4-FFF2-40B4-BE49-F238E27FC236}">
                <a16:creationId xmlns:a16="http://schemas.microsoft.com/office/drawing/2014/main" id="{43EC5DD6-7A5A-4354-AF51-B24DD26085D9}"/>
              </a:ext>
            </a:extLst>
          </p:cNvPr>
          <p:cNvSpPr txBox="1"/>
          <p:nvPr/>
        </p:nvSpPr>
        <p:spPr>
          <a:xfrm>
            <a:off x="7567539" y="5273572"/>
            <a:ext cx="6993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sz="1000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6</a:t>
            </a:r>
            <a:endParaRPr sz="100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26" name="object 11">
            <a:extLst>
              <a:ext uri="{FF2B5EF4-FFF2-40B4-BE49-F238E27FC236}">
                <a16:creationId xmlns:a16="http://schemas.microsoft.com/office/drawing/2014/main" id="{8FE71D58-B0A6-453E-A06A-BCFF0C3B96C2}"/>
              </a:ext>
            </a:extLst>
          </p:cNvPr>
          <p:cNvSpPr txBox="1"/>
          <p:nvPr/>
        </p:nvSpPr>
        <p:spPr>
          <a:xfrm>
            <a:off x="7258331" y="5273572"/>
            <a:ext cx="6993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sz="1000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4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27" name="object 12">
            <a:extLst>
              <a:ext uri="{FF2B5EF4-FFF2-40B4-BE49-F238E27FC236}">
                <a16:creationId xmlns:a16="http://schemas.microsoft.com/office/drawing/2014/main" id="{5D7DCD65-45C2-4595-A631-4521EBAB5700}"/>
              </a:ext>
            </a:extLst>
          </p:cNvPr>
          <p:cNvSpPr txBox="1"/>
          <p:nvPr/>
        </p:nvSpPr>
        <p:spPr>
          <a:xfrm>
            <a:off x="6955860" y="5273572"/>
            <a:ext cx="69931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sz="1000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2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28" name="object 13">
            <a:extLst>
              <a:ext uri="{FF2B5EF4-FFF2-40B4-BE49-F238E27FC236}">
                <a16:creationId xmlns:a16="http://schemas.microsoft.com/office/drawing/2014/main" id="{5CBC16B7-D398-4BD3-9958-D3973F5C8A0E}"/>
              </a:ext>
            </a:extLst>
          </p:cNvPr>
          <p:cNvSpPr txBox="1"/>
          <p:nvPr/>
        </p:nvSpPr>
        <p:spPr>
          <a:xfrm>
            <a:off x="11758131" y="5273573"/>
            <a:ext cx="163254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34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29" name="object 2">
            <a:extLst>
              <a:ext uri="{FF2B5EF4-FFF2-40B4-BE49-F238E27FC236}">
                <a16:creationId xmlns:a16="http://schemas.microsoft.com/office/drawing/2014/main" id="{AB1973FC-99B3-4130-BDB5-8D2C414EA5FB}"/>
              </a:ext>
            </a:extLst>
          </p:cNvPr>
          <p:cNvSpPr txBox="1"/>
          <p:nvPr/>
        </p:nvSpPr>
        <p:spPr>
          <a:xfrm>
            <a:off x="8446429" y="5269707"/>
            <a:ext cx="154455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lang="en-US" sz="1000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12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30" name="object 8">
            <a:extLst>
              <a:ext uri="{FF2B5EF4-FFF2-40B4-BE49-F238E27FC236}">
                <a16:creationId xmlns:a16="http://schemas.microsoft.com/office/drawing/2014/main" id="{759C8188-55DA-4B1B-ACFB-CFD80CDE2118}"/>
              </a:ext>
            </a:extLst>
          </p:cNvPr>
          <p:cNvSpPr txBox="1"/>
          <p:nvPr/>
        </p:nvSpPr>
        <p:spPr>
          <a:xfrm>
            <a:off x="9934999" y="5269707"/>
            <a:ext cx="163254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lang="en-US"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22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31" name="object 9">
            <a:extLst>
              <a:ext uri="{FF2B5EF4-FFF2-40B4-BE49-F238E27FC236}">
                <a16:creationId xmlns:a16="http://schemas.microsoft.com/office/drawing/2014/main" id="{0ED759BD-C0AF-46DA-8F8A-7C18B701E3CD}"/>
              </a:ext>
            </a:extLst>
          </p:cNvPr>
          <p:cNvSpPr txBox="1"/>
          <p:nvPr/>
        </p:nvSpPr>
        <p:spPr>
          <a:xfrm>
            <a:off x="9642574" y="5269707"/>
            <a:ext cx="154455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lang="en-US" sz="1000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20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32" name="object 10">
            <a:extLst>
              <a:ext uri="{FF2B5EF4-FFF2-40B4-BE49-F238E27FC236}">
                <a16:creationId xmlns:a16="http://schemas.microsoft.com/office/drawing/2014/main" id="{21E102F6-517C-4A3B-8AE6-930B22578AA0}"/>
              </a:ext>
            </a:extLst>
          </p:cNvPr>
          <p:cNvSpPr txBox="1"/>
          <p:nvPr/>
        </p:nvSpPr>
        <p:spPr>
          <a:xfrm>
            <a:off x="9340103" y="5269707"/>
            <a:ext cx="154455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lang="en-US" sz="1000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18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33" name="object 11">
            <a:extLst>
              <a:ext uri="{FF2B5EF4-FFF2-40B4-BE49-F238E27FC236}">
                <a16:creationId xmlns:a16="http://schemas.microsoft.com/office/drawing/2014/main" id="{F250DAFB-3DD1-4378-A9BB-A8AD8BB5E552}"/>
              </a:ext>
            </a:extLst>
          </p:cNvPr>
          <p:cNvSpPr txBox="1"/>
          <p:nvPr/>
        </p:nvSpPr>
        <p:spPr>
          <a:xfrm>
            <a:off x="9030897" y="5269707"/>
            <a:ext cx="154455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lang="en-US" sz="1000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16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34" name="object 12">
            <a:extLst>
              <a:ext uri="{FF2B5EF4-FFF2-40B4-BE49-F238E27FC236}">
                <a16:creationId xmlns:a16="http://schemas.microsoft.com/office/drawing/2014/main" id="{6CE4670C-F1EF-4290-A5FA-9E5E0E68198F}"/>
              </a:ext>
            </a:extLst>
          </p:cNvPr>
          <p:cNvSpPr txBox="1"/>
          <p:nvPr/>
        </p:nvSpPr>
        <p:spPr>
          <a:xfrm>
            <a:off x="8728424" y="5269707"/>
            <a:ext cx="154455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lang="en-US" sz="1000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14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35" name="object 2">
            <a:extLst>
              <a:ext uri="{FF2B5EF4-FFF2-40B4-BE49-F238E27FC236}">
                <a16:creationId xmlns:a16="http://schemas.microsoft.com/office/drawing/2014/main" id="{D341D9B6-6933-43B0-98DC-0F2F513D1018}"/>
              </a:ext>
            </a:extLst>
          </p:cNvPr>
          <p:cNvSpPr txBox="1"/>
          <p:nvPr/>
        </p:nvSpPr>
        <p:spPr>
          <a:xfrm>
            <a:off x="769967" y="5270773"/>
            <a:ext cx="68815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sz="1000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0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36" name="object 3">
            <a:extLst>
              <a:ext uri="{FF2B5EF4-FFF2-40B4-BE49-F238E27FC236}">
                <a16:creationId xmlns:a16="http://schemas.microsoft.com/office/drawing/2014/main" id="{841D43B2-E2F8-4D70-B770-4EF1A4500557}"/>
              </a:ext>
            </a:extLst>
          </p:cNvPr>
          <p:cNvSpPr txBox="1"/>
          <p:nvPr/>
        </p:nvSpPr>
        <p:spPr>
          <a:xfrm>
            <a:off x="5476705" y="5270774"/>
            <a:ext cx="160649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32</a:t>
            </a:r>
            <a:endParaRPr sz="100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37" name="object 4">
            <a:extLst>
              <a:ext uri="{FF2B5EF4-FFF2-40B4-BE49-F238E27FC236}">
                <a16:creationId xmlns:a16="http://schemas.microsoft.com/office/drawing/2014/main" id="{DA26B615-1D11-459A-9BAC-025BE8D70B17}"/>
              </a:ext>
            </a:extLst>
          </p:cNvPr>
          <p:cNvSpPr txBox="1"/>
          <p:nvPr/>
        </p:nvSpPr>
        <p:spPr>
          <a:xfrm>
            <a:off x="5179060" y="5270774"/>
            <a:ext cx="160649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30</a:t>
            </a:r>
            <a:endParaRPr sz="100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38" name="object 5">
            <a:extLst>
              <a:ext uri="{FF2B5EF4-FFF2-40B4-BE49-F238E27FC236}">
                <a16:creationId xmlns:a16="http://schemas.microsoft.com/office/drawing/2014/main" id="{D6ABC123-9288-4A3F-BBCA-B55DF3CB17B2}"/>
              </a:ext>
            </a:extLst>
          </p:cNvPr>
          <p:cNvSpPr txBox="1"/>
          <p:nvPr/>
        </p:nvSpPr>
        <p:spPr>
          <a:xfrm>
            <a:off x="4882412" y="5270774"/>
            <a:ext cx="160649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28</a:t>
            </a:r>
            <a:endParaRPr sz="100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39" name="object 6">
            <a:extLst>
              <a:ext uri="{FF2B5EF4-FFF2-40B4-BE49-F238E27FC236}">
                <a16:creationId xmlns:a16="http://schemas.microsoft.com/office/drawing/2014/main" id="{49B394F5-4FE9-43B7-86D6-039E5BA74D90}"/>
              </a:ext>
            </a:extLst>
          </p:cNvPr>
          <p:cNvSpPr txBox="1"/>
          <p:nvPr/>
        </p:nvSpPr>
        <p:spPr>
          <a:xfrm>
            <a:off x="4585765" y="5270774"/>
            <a:ext cx="160649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26</a:t>
            </a:r>
            <a:endParaRPr sz="100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40" name="object 7">
            <a:extLst>
              <a:ext uri="{FF2B5EF4-FFF2-40B4-BE49-F238E27FC236}">
                <a16:creationId xmlns:a16="http://schemas.microsoft.com/office/drawing/2014/main" id="{045C8E59-C241-4DE1-BD10-2970806A1DD0}"/>
              </a:ext>
            </a:extLst>
          </p:cNvPr>
          <p:cNvSpPr txBox="1"/>
          <p:nvPr/>
        </p:nvSpPr>
        <p:spPr>
          <a:xfrm>
            <a:off x="4288120" y="5270774"/>
            <a:ext cx="160649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24</a:t>
            </a:r>
            <a:endParaRPr sz="100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41" name="object 8">
            <a:extLst>
              <a:ext uri="{FF2B5EF4-FFF2-40B4-BE49-F238E27FC236}">
                <a16:creationId xmlns:a16="http://schemas.microsoft.com/office/drawing/2014/main" id="{3F4D0542-BCF7-46F8-BB6B-5CC534912BA9}"/>
              </a:ext>
            </a:extLst>
          </p:cNvPr>
          <p:cNvSpPr txBox="1"/>
          <p:nvPr/>
        </p:nvSpPr>
        <p:spPr>
          <a:xfrm>
            <a:off x="2204609" y="5270774"/>
            <a:ext cx="160649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10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42" name="object 9">
            <a:extLst>
              <a:ext uri="{FF2B5EF4-FFF2-40B4-BE49-F238E27FC236}">
                <a16:creationId xmlns:a16="http://schemas.microsoft.com/office/drawing/2014/main" id="{2C490959-AD5B-4D24-B38B-5C12421C1440}"/>
              </a:ext>
            </a:extLst>
          </p:cNvPr>
          <p:cNvSpPr txBox="1"/>
          <p:nvPr/>
        </p:nvSpPr>
        <p:spPr>
          <a:xfrm>
            <a:off x="1947021" y="5270773"/>
            <a:ext cx="68815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sz="1000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8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43" name="object 10">
            <a:extLst>
              <a:ext uri="{FF2B5EF4-FFF2-40B4-BE49-F238E27FC236}">
                <a16:creationId xmlns:a16="http://schemas.microsoft.com/office/drawing/2014/main" id="{7E7F1AF4-B6BF-4FBC-8D0A-83178CF4B4DC}"/>
              </a:ext>
            </a:extLst>
          </p:cNvPr>
          <p:cNvSpPr txBox="1"/>
          <p:nvPr/>
        </p:nvSpPr>
        <p:spPr>
          <a:xfrm>
            <a:off x="1649378" y="5270773"/>
            <a:ext cx="68815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sz="1000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6</a:t>
            </a:r>
            <a:endParaRPr sz="100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44" name="object 11">
            <a:extLst>
              <a:ext uri="{FF2B5EF4-FFF2-40B4-BE49-F238E27FC236}">
                <a16:creationId xmlns:a16="http://schemas.microsoft.com/office/drawing/2014/main" id="{5F15DAB1-4742-496C-86A9-AE6292813CB2}"/>
              </a:ext>
            </a:extLst>
          </p:cNvPr>
          <p:cNvSpPr txBox="1"/>
          <p:nvPr/>
        </p:nvSpPr>
        <p:spPr>
          <a:xfrm>
            <a:off x="1345106" y="5270773"/>
            <a:ext cx="68815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sz="1000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4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45" name="object 12">
            <a:extLst>
              <a:ext uri="{FF2B5EF4-FFF2-40B4-BE49-F238E27FC236}">
                <a16:creationId xmlns:a16="http://schemas.microsoft.com/office/drawing/2014/main" id="{2B1B0ED9-B480-4137-9FBC-3AF66CC363DF}"/>
              </a:ext>
            </a:extLst>
          </p:cNvPr>
          <p:cNvSpPr txBox="1"/>
          <p:nvPr/>
        </p:nvSpPr>
        <p:spPr>
          <a:xfrm>
            <a:off x="1047463" y="5270773"/>
            <a:ext cx="68815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sz="1000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2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46" name="object 13">
            <a:extLst>
              <a:ext uri="{FF2B5EF4-FFF2-40B4-BE49-F238E27FC236}">
                <a16:creationId xmlns:a16="http://schemas.microsoft.com/office/drawing/2014/main" id="{20ABCA0B-3EFF-4DA4-A134-C294985FECF7}"/>
              </a:ext>
            </a:extLst>
          </p:cNvPr>
          <p:cNvSpPr txBox="1"/>
          <p:nvPr/>
        </p:nvSpPr>
        <p:spPr>
          <a:xfrm>
            <a:off x="5773082" y="5270774"/>
            <a:ext cx="160649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34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47" name="object 2">
            <a:extLst>
              <a:ext uri="{FF2B5EF4-FFF2-40B4-BE49-F238E27FC236}">
                <a16:creationId xmlns:a16="http://schemas.microsoft.com/office/drawing/2014/main" id="{78FA738B-0108-4781-8C7C-3CB59A25945D}"/>
              </a:ext>
            </a:extLst>
          </p:cNvPr>
          <p:cNvSpPr txBox="1"/>
          <p:nvPr/>
        </p:nvSpPr>
        <p:spPr>
          <a:xfrm>
            <a:off x="2514238" y="5266908"/>
            <a:ext cx="151990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lang="en-US" sz="1000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12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48" name="object 8">
            <a:extLst>
              <a:ext uri="{FF2B5EF4-FFF2-40B4-BE49-F238E27FC236}">
                <a16:creationId xmlns:a16="http://schemas.microsoft.com/office/drawing/2014/main" id="{3237E988-652E-4D59-A4EA-6CC367C7A11A}"/>
              </a:ext>
            </a:extLst>
          </p:cNvPr>
          <p:cNvSpPr txBox="1"/>
          <p:nvPr/>
        </p:nvSpPr>
        <p:spPr>
          <a:xfrm>
            <a:off x="3979050" y="5266908"/>
            <a:ext cx="160649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lang="en-US" sz="1000" spc="-16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22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49" name="object 9">
            <a:extLst>
              <a:ext uri="{FF2B5EF4-FFF2-40B4-BE49-F238E27FC236}">
                <a16:creationId xmlns:a16="http://schemas.microsoft.com/office/drawing/2014/main" id="{381AFF78-3832-4E7F-A53E-8A32F2EB4F6A}"/>
              </a:ext>
            </a:extLst>
          </p:cNvPr>
          <p:cNvSpPr txBox="1"/>
          <p:nvPr/>
        </p:nvSpPr>
        <p:spPr>
          <a:xfrm>
            <a:off x="3691293" y="5266908"/>
            <a:ext cx="151990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lang="en-US" sz="1000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20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50" name="object 10">
            <a:extLst>
              <a:ext uri="{FF2B5EF4-FFF2-40B4-BE49-F238E27FC236}">
                <a16:creationId xmlns:a16="http://schemas.microsoft.com/office/drawing/2014/main" id="{AAF0C60E-D618-4B0F-AD3F-E3CC3C68FC40}"/>
              </a:ext>
            </a:extLst>
          </p:cNvPr>
          <p:cNvSpPr txBox="1"/>
          <p:nvPr/>
        </p:nvSpPr>
        <p:spPr>
          <a:xfrm>
            <a:off x="3393650" y="5266908"/>
            <a:ext cx="151990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lang="en-US" sz="1000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18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51" name="object 11">
            <a:extLst>
              <a:ext uri="{FF2B5EF4-FFF2-40B4-BE49-F238E27FC236}">
                <a16:creationId xmlns:a16="http://schemas.microsoft.com/office/drawing/2014/main" id="{8C65969D-3ED3-4454-BEC9-1BDD149C5167}"/>
              </a:ext>
            </a:extLst>
          </p:cNvPr>
          <p:cNvSpPr txBox="1"/>
          <p:nvPr/>
        </p:nvSpPr>
        <p:spPr>
          <a:xfrm>
            <a:off x="3089378" y="5266908"/>
            <a:ext cx="151990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lang="en-US" sz="1000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16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52" name="object 12">
            <a:extLst>
              <a:ext uri="{FF2B5EF4-FFF2-40B4-BE49-F238E27FC236}">
                <a16:creationId xmlns:a16="http://schemas.microsoft.com/office/drawing/2014/main" id="{9D20B1BA-405B-4C31-AE30-8D7A8C01DB70}"/>
              </a:ext>
            </a:extLst>
          </p:cNvPr>
          <p:cNvSpPr txBox="1"/>
          <p:nvPr/>
        </p:nvSpPr>
        <p:spPr>
          <a:xfrm>
            <a:off x="2791734" y="5266908"/>
            <a:ext cx="151990" cy="1538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defTabSz="914358">
              <a:spcBef>
                <a:spcPts val="101"/>
              </a:spcBef>
            </a:pPr>
            <a:r>
              <a:rPr lang="en-US" sz="1000" spc="-11" dirty="0">
                <a:solidFill>
                  <a:srgbClr val="231F20"/>
                </a:solidFill>
                <a:latin typeface="Arial Narrow" panose="020B0606020202030204" pitchFamily="34" charset="0"/>
                <a:cs typeface="Arial"/>
              </a:rPr>
              <a:t>14</a:t>
            </a:r>
            <a:endParaRPr sz="1000" dirty="0">
              <a:solidFill>
                <a:prstClr val="black"/>
              </a:solidFill>
              <a:latin typeface="Arial Narrow" panose="020B0606020202030204" pitchFamily="34" charset="0"/>
              <a:cs typeface="Arial"/>
            </a:endParaRPr>
          </a:p>
        </p:txBody>
      </p:sp>
      <p:sp>
        <p:nvSpPr>
          <p:cNvPr id="416" name="TextBox 415">
            <a:extLst>
              <a:ext uri="{FF2B5EF4-FFF2-40B4-BE49-F238E27FC236}">
                <a16:creationId xmlns:a16="http://schemas.microsoft.com/office/drawing/2014/main" id="{4905B766-909B-5549-98B0-62E485B30FC5}"/>
              </a:ext>
            </a:extLst>
          </p:cNvPr>
          <p:cNvSpPr txBox="1"/>
          <p:nvPr/>
        </p:nvSpPr>
        <p:spPr>
          <a:xfrm>
            <a:off x="9544596" y="6458279"/>
            <a:ext cx="25446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Hussain et al, NEJM 2020</a:t>
            </a:r>
          </a:p>
        </p:txBody>
      </p:sp>
    </p:spTree>
    <p:extLst>
      <p:ext uri="{BB962C8B-B14F-4D97-AF65-F5344CB8AC3E}">
        <p14:creationId xmlns:p14="http://schemas.microsoft.com/office/powerpoint/2010/main" val="171192551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Rectangle: Rounded Corners 276">
            <a:extLst>
              <a:ext uri="{FF2B5EF4-FFF2-40B4-BE49-F238E27FC236}">
                <a16:creationId xmlns:a16="http://schemas.microsoft.com/office/drawing/2014/main" id="{69071A01-438C-4BD3-BE0A-6400EAF0E064}"/>
              </a:ext>
            </a:extLst>
          </p:cNvPr>
          <p:cNvSpPr/>
          <p:nvPr/>
        </p:nvSpPr>
        <p:spPr>
          <a:xfrm>
            <a:off x="0" y="-159333"/>
            <a:ext cx="12192000" cy="701733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533069">
              <a:defRPr/>
            </a:pPr>
            <a:endParaRPr lang="en-US" sz="1067" b="1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330" name="object 13">
            <a:extLst>
              <a:ext uri="{FF2B5EF4-FFF2-40B4-BE49-F238E27FC236}">
                <a16:creationId xmlns:a16="http://schemas.microsoft.com/office/drawing/2014/main" id="{37E5D953-2E58-412F-BACA-59844F1073C5}"/>
              </a:ext>
            </a:extLst>
          </p:cNvPr>
          <p:cNvSpPr txBox="1"/>
          <p:nvPr/>
        </p:nvSpPr>
        <p:spPr>
          <a:xfrm>
            <a:off x="201687" y="6556380"/>
            <a:ext cx="12025419" cy="288571"/>
          </a:xfrm>
          <a:prstGeom prst="rect">
            <a:avLst/>
          </a:prstGeom>
        </p:spPr>
        <p:txBody>
          <a:bodyPr vert="horz" wrap="square" lIns="0" tIns="18191" rIns="0" bIns="0" rtlCol="0">
            <a:spAutoFit/>
          </a:bodyPr>
          <a:lstStyle/>
          <a:p>
            <a:pPr marR="7276" defTabSz="533069">
              <a:lnSpc>
                <a:spcPts val="1067"/>
              </a:lnSpc>
              <a:defRPr/>
            </a:pPr>
            <a:r>
              <a:rPr lang="en-US" sz="800" spc="-15" dirty="0">
                <a:solidFill>
                  <a:srgbClr val="FFFFFF"/>
                </a:solidFill>
                <a:latin typeface="Arial"/>
                <a:cs typeface="Arial"/>
              </a:rPr>
              <a:t>Cohort A, </a:t>
            </a:r>
            <a:r>
              <a:rPr lang="en-US" sz="800" i="1" spc="-15" dirty="0">
                <a:solidFill>
                  <a:srgbClr val="FFFFFF"/>
                </a:solidFill>
                <a:latin typeface="Arial"/>
                <a:cs typeface="Arial"/>
              </a:rPr>
              <a:t>BRCA1</a:t>
            </a:r>
            <a:r>
              <a:rPr lang="en-US" sz="800" spc="-15" dirty="0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lang="en-US" sz="800" i="1" spc="-15" dirty="0">
                <a:solidFill>
                  <a:srgbClr val="FFFFFF"/>
                </a:solidFill>
                <a:latin typeface="Arial"/>
                <a:cs typeface="Arial"/>
              </a:rPr>
              <a:t>BRCA2</a:t>
            </a:r>
            <a:r>
              <a:rPr lang="en-US" sz="800" spc="-15" dirty="0">
                <a:solidFill>
                  <a:srgbClr val="FFFFFF"/>
                </a:solidFill>
                <a:latin typeface="Arial"/>
                <a:cs typeface="Arial"/>
              </a:rPr>
              <a:t> and </a:t>
            </a:r>
            <a:r>
              <a:rPr lang="en-US" sz="800" i="1" spc="-15" dirty="0">
                <a:solidFill>
                  <a:srgbClr val="FFFFFF"/>
                </a:solidFill>
                <a:latin typeface="Arial"/>
                <a:cs typeface="Arial"/>
              </a:rPr>
              <a:t>ATM</a:t>
            </a:r>
            <a:r>
              <a:rPr lang="en-US" sz="800" spc="-15" dirty="0">
                <a:solidFill>
                  <a:srgbClr val="FFFFFF"/>
                </a:solidFill>
                <a:latin typeface="Arial"/>
                <a:cs typeface="Arial"/>
              </a:rPr>
              <a:t> alterations; Cohort A+B, all other HRR alterations; Control, physician’s choice of enzalutamide or abiraterone; </a:t>
            </a:r>
          </a:p>
          <a:p>
            <a:pPr marR="7276" defTabSz="533069">
              <a:lnSpc>
                <a:spcPts val="1067"/>
              </a:lnSpc>
              <a:defRPr/>
            </a:pPr>
            <a:r>
              <a:rPr lang="en-US" sz="800" spc="-15" dirty="0">
                <a:solidFill>
                  <a:srgbClr val="FFFFFF"/>
                </a:solidFill>
                <a:latin typeface="Arial"/>
                <a:cs typeface="Arial"/>
              </a:rPr>
              <a:t>Evaluable patients: ORR, measurable disease at baseline; PSA, a valid baseline and post-baseline PSA measurement; CTC, CTC count ≥5 cells/7.5 mL at baseline </a:t>
            </a:r>
            <a:endParaRPr sz="8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graphicFrame>
        <p:nvGraphicFramePr>
          <p:cNvPr id="403" name="object 55">
            <a:extLst>
              <a:ext uri="{FF2B5EF4-FFF2-40B4-BE49-F238E27FC236}">
                <a16:creationId xmlns:a16="http://schemas.microsoft.com/office/drawing/2014/main" id="{10D8291A-C73A-4BD4-8E08-5778F39A7457}"/>
              </a:ext>
            </a:extLst>
          </p:cNvPr>
          <p:cNvGraphicFramePr>
            <a:graphicFrameLocks noGrp="1"/>
          </p:cNvGraphicFramePr>
          <p:nvPr/>
        </p:nvGraphicFramePr>
        <p:xfrm>
          <a:off x="290905" y="1097499"/>
          <a:ext cx="11761535" cy="2246607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547969">
                  <a:extLst>
                    <a:ext uri="{9D8B030D-6E8A-4147-A177-3AD203B41FA5}">
                      <a16:colId xmlns:a16="http://schemas.microsoft.com/office/drawing/2014/main" val="2633085719"/>
                    </a:ext>
                  </a:extLst>
                </a:gridCol>
                <a:gridCol w="16216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836">
                  <a:extLst>
                    <a:ext uri="{9D8B030D-6E8A-4147-A177-3AD203B41FA5}">
                      <a16:colId xmlns:a16="http://schemas.microsoft.com/office/drawing/2014/main" val="4263052478"/>
                    </a:ext>
                  </a:extLst>
                </a:gridCol>
                <a:gridCol w="1137793">
                  <a:extLst>
                    <a:ext uri="{9D8B030D-6E8A-4147-A177-3AD203B41FA5}">
                      <a16:colId xmlns:a16="http://schemas.microsoft.com/office/drawing/2014/main" val="530760862"/>
                    </a:ext>
                  </a:extLst>
                </a:gridCol>
                <a:gridCol w="10702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3355">
                  <a:extLst>
                    <a:ext uri="{9D8B030D-6E8A-4147-A177-3AD203B41FA5}">
                      <a16:colId xmlns:a16="http://schemas.microsoft.com/office/drawing/2014/main" val="301169103"/>
                    </a:ext>
                  </a:extLst>
                </a:gridCol>
                <a:gridCol w="822093">
                  <a:extLst>
                    <a:ext uri="{9D8B030D-6E8A-4147-A177-3AD203B41FA5}">
                      <a16:colId xmlns:a16="http://schemas.microsoft.com/office/drawing/2014/main" val="1019710081"/>
                    </a:ext>
                  </a:extLst>
                </a:gridCol>
                <a:gridCol w="955184">
                  <a:extLst>
                    <a:ext uri="{9D8B030D-6E8A-4147-A177-3AD203B41FA5}">
                      <a16:colId xmlns:a16="http://schemas.microsoft.com/office/drawing/2014/main" val="1419352857"/>
                    </a:ext>
                  </a:extLst>
                </a:gridCol>
                <a:gridCol w="906201">
                  <a:extLst>
                    <a:ext uri="{9D8B030D-6E8A-4147-A177-3AD203B41FA5}">
                      <a16:colId xmlns:a16="http://schemas.microsoft.com/office/drawing/2014/main" val="2025944413"/>
                    </a:ext>
                  </a:extLst>
                </a:gridCol>
                <a:gridCol w="840891">
                  <a:extLst>
                    <a:ext uri="{9D8B030D-6E8A-4147-A177-3AD203B41FA5}">
                      <a16:colId xmlns:a16="http://schemas.microsoft.com/office/drawing/2014/main" val="1716592271"/>
                    </a:ext>
                  </a:extLst>
                </a:gridCol>
                <a:gridCol w="1085807">
                  <a:extLst>
                    <a:ext uri="{9D8B030D-6E8A-4147-A177-3AD203B41FA5}">
                      <a16:colId xmlns:a16="http://schemas.microsoft.com/office/drawing/2014/main" val="606519390"/>
                    </a:ext>
                  </a:extLst>
                </a:gridCol>
                <a:gridCol w="918500">
                  <a:extLst>
                    <a:ext uri="{9D8B030D-6E8A-4147-A177-3AD203B41FA5}">
                      <a16:colId xmlns:a16="http://schemas.microsoft.com/office/drawing/2014/main" val="510002589"/>
                    </a:ext>
                  </a:extLst>
                </a:gridCol>
              </a:tblGrid>
              <a:tr h="212829">
                <a:tc>
                  <a:txBody>
                    <a:bodyPr/>
                    <a:lstStyle/>
                    <a:p>
                      <a:pPr marL="88900" marR="207383" indent="0" algn="ctr">
                        <a:spcAft>
                          <a:spcPts val="300"/>
                        </a:spcAft>
                        <a:buFont typeface="Arial" panose="020B0604020202020204" pitchFamily="34" charset="0"/>
                        <a:buNone/>
                        <a:tabLst>
                          <a:tab pos="176003" algn="l"/>
                        </a:tabLst>
                      </a:pPr>
                      <a:endParaRPr lang="en-US" sz="900" b="1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8900" marR="207383" indent="0">
                        <a:spcAft>
                          <a:spcPts val="300"/>
                        </a:spcAft>
                        <a:buFont typeface="Arial" panose="020B0604020202020204" pitchFamily="34" charset="0"/>
                        <a:buNone/>
                        <a:tabLst>
                          <a:tab pos="176003" algn="l"/>
                        </a:tabLst>
                      </a:pPr>
                      <a:endParaRPr lang="en-US" sz="900" b="1" dirty="0">
                        <a:solidFill>
                          <a:schemeClr val="bg1"/>
                        </a:solidFill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</a:rPr>
                        <a:t>Cohort A</a:t>
                      </a:r>
                      <a:endParaRPr lang="en-GB" sz="1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 dirty="0">
                          <a:effectLst/>
                        </a:rPr>
                        <a:t>Cohorts A+B</a:t>
                      </a:r>
                      <a:endParaRPr lang="en-GB" sz="1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 i="1" dirty="0">
                          <a:effectLst/>
                        </a:rPr>
                        <a:t>BRCA1</a:t>
                      </a:r>
                      <a:r>
                        <a:rPr lang="en-GB" sz="1000" dirty="0">
                          <a:effectLst/>
                        </a:rPr>
                        <a:t> and/or </a:t>
                      </a:r>
                      <a:r>
                        <a:rPr lang="en-GB" sz="1000" i="1" dirty="0">
                          <a:effectLst/>
                        </a:rPr>
                        <a:t>BRCA2</a:t>
                      </a:r>
                      <a:endParaRPr lang="en-GB" sz="1000" b="1" i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 i="1" dirty="0">
                          <a:effectLst/>
                        </a:rPr>
                        <a:t>ATM</a:t>
                      </a:r>
                      <a:endParaRPr lang="en-GB" sz="1000" b="1" i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GB" sz="1000" i="1" dirty="0">
                          <a:effectLst/>
                        </a:rPr>
                        <a:t>CDK12</a:t>
                      </a:r>
                      <a:endParaRPr lang="en-GB" sz="1000" b="1" i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293">
                <a:tc>
                  <a:txBody>
                    <a:bodyPr/>
                    <a:lstStyle/>
                    <a:p>
                      <a:pPr marL="88900" marR="207383" indent="0" algn="ctr">
                        <a:spcAft>
                          <a:spcPts val="300"/>
                        </a:spcAft>
                        <a:buFont typeface="Arial" panose="020B0604020202020204" pitchFamily="34" charset="0"/>
                        <a:buNone/>
                        <a:tabLst>
                          <a:tab pos="176003" algn="l"/>
                        </a:tabLst>
                      </a:pPr>
                      <a:endParaRPr lang="en-US" sz="9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88900" marR="207383" indent="0">
                        <a:spcAft>
                          <a:spcPts val="300"/>
                        </a:spcAft>
                        <a:buFont typeface="Arial" panose="020B0604020202020204" pitchFamily="34" charset="0"/>
                        <a:buNone/>
                        <a:tabLst>
                          <a:tab pos="176003" algn="l"/>
                        </a:tabLst>
                      </a:pPr>
                      <a:endParaRPr lang="en-US" sz="9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Olaparib</a:t>
                      </a:r>
                      <a:endParaRPr lang="en-GB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120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(N=162)</a:t>
                      </a: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Control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120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(N=83)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Olaparib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(N=256)</a:t>
                      </a:r>
                      <a:endParaRPr lang="en-GB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Control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(N=131)</a:t>
                      </a:r>
                      <a:endParaRPr lang="en-GB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Olaparib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(N=102)</a:t>
                      </a:r>
                      <a:endParaRPr lang="en-GB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Control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(N=58)</a:t>
                      </a:r>
                      <a:endParaRPr lang="en-GB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Olaparib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(N=62)</a:t>
                      </a:r>
                      <a:endParaRPr lang="en-GB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Control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(N=24)</a:t>
                      </a:r>
                      <a:endParaRPr lang="en-GB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Olaparib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(N=61)</a:t>
                      </a:r>
                      <a:endParaRPr lang="en-GB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Control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(N=28)</a:t>
                      </a:r>
                      <a:endParaRPr lang="en-GB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 w="25400" cmpd="sng">
                      <a:noFill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6820386"/>
                  </a:ext>
                </a:extLst>
              </a:tr>
              <a:tr h="16566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rPFS</a:t>
                      </a:r>
                      <a:endParaRPr kumimoji="0" lang="en-GB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1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+mn-lt"/>
                        </a:rPr>
                        <a:t>Median, months</a:t>
                      </a:r>
                      <a:endParaRPr lang="en-GB" sz="10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7.4 </a:t>
                      </a:r>
                    </a:p>
                  </a:txBody>
                  <a:tcPr marT="0" marB="0"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3.6</a:t>
                      </a:r>
                      <a:endParaRPr lang="en-GB" sz="10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0" marB="0"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5.8</a:t>
                      </a:r>
                    </a:p>
                  </a:txBody>
                  <a:tcPr marT="0" marB="0"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3.5</a:t>
                      </a:r>
                      <a:endParaRPr lang="en-GB" sz="10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0" marB="0"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9.8</a:t>
                      </a:r>
                    </a:p>
                  </a:txBody>
                  <a:tcPr marT="0" marB="0"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3.0</a:t>
                      </a:r>
                      <a:endParaRPr lang="en-GB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5.4</a:t>
                      </a:r>
                    </a:p>
                  </a:txBody>
                  <a:tcPr marT="0" marB="0"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4.7</a:t>
                      </a:r>
                      <a:endParaRPr lang="en-GB" sz="10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0" marB="0"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5.1</a:t>
                      </a:r>
                    </a:p>
                  </a:txBody>
                  <a:tcPr marT="0" marB="0"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2.2</a:t>
                      </a:r>
                      <a:endParaRPr lang="en-GB" sz="10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T="0" marB="0"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1349"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75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+mn-lt"/>
                        </a:rPr>
                        <a:t>HR (95% CI)</a:t>
                      </a:r>
                      <a:endParaRPr lang="en-GB" sz="10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0.34 (0.25–0.47)</a:t>
                      </a:r>
                      <a:endParaRPr lang="en-GB" sz="10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0.49 (0.38–0.63)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0.22 (0.15–0.32)</a:t>
                      </a: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1.04 (0.61–1.87)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0.74 (0.44–1.31)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9819735"/>
                  </a:ext>
                </a:extLst>
              </a:tr>
              <a:tr h="161349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OS</a:t>
                      </a:r>
                      <a:endParaRPr kumimoji="0" lang="en-GB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100" b="1" dirty="0">
                        <a:effectLst/>
                      </a:endParaRPr>
                    </a:p>
                  </a:txBody>
                  <a:tcPr marL="0" marR="0" marT="0" marB="0" anchor="b"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</a:rPr>
                        <a:t>Median OS, months</a:t>
                      </a:r>
                    </a:p>
                  </a:txBody>
                  <a:tcPr marT="0" marB="0"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19.1 </a:t>
                      </a:r>
                    </a:p>
                  </a:txBody>
                  <a:tcPr marT="0" marB="0"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14.7</a:t>
                      </a:r>
                      <a:endParaRPr lang="en-GB" sz="1000" dirty="0">
                        <a:effectLst/>
                        <a:latin typeface="+mn-lt"/>
                      </a:endParaRPr>
                    </a:p>
                  </a:txBody>
                  <a:tcPr marT="0" marB="0"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17.3 </a:t>
                      </a:r>
                    </a:p>
                  </a:txBody>
                  <a:tcPr marT="0" marB="0"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14.0</a:t>
                      </a:r>
                      <a:endParaRPr lang="en-GB" sz="1000" dirty="0">
                        <a:effectLst/>
                        <a:latin typeface="+mn-lt"/>
                      </a:endParaRPr>
                    </a:p>
                  </a:txBody>
                  <a:tcPr marT="0" marB="0"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20.1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14.4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18.0 </a:t>
                      </a:r>
                    </a:p>
                  </a:txBody>
                  <a:tcPr marT="0" marB="0"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15.6</a:t>
                      </a:r>
                      <a:endParaRPr lang="en-GB" sz="1000" dirty="0">
                        <a:effectLst/>
                        <a:latin typeface="+mn-lt"/>
                      </a:endParaRPr>
                    </a:p>
                  </a:txBody>
                  <a:tcPr marT="0" marB="0"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14.1 </a:t>
                      </a:r>
                    </a:p>
                  </a:txBody>
                  <a:tcPr marT="0" marB="0">
                    <a:solidFill>
                      <a:srgbClr val="E7E7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11.5</a:t>
                      </a:r>
                      <a:endParaRPr lang="en-GB" sz="1000" dirty="0">
                        <a:effectLst/>
                      </a:endParaRPr>
                    </a:p>
                  </a:txBody>
                  <a:tcPr marT="0" marB="0">
                    <a:solidFill>
                      <a:srgbClr val="E7E7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089">
                <a:tc vMerge="1"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75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effectLst/>
                        </a:rPr>
                        <a:t>HR (95% CI)</a:t>
                      </a:r>
                      <a:endParaRPr lang="en-GB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0.69 (0.50–0.97)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0.79 (0.61–1.03)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0.63 (0.42–0.95)</a:t>
                      </a:r>
                      <a:endParaRPr lang="en-GB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0.93 (0.53–1.75)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0.97 (0.57–1.71)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4737329"/>
                  </a:ext>
                </a:extLst>
              </a:tr>
              <a:tr h="32512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ORR</a:t>
                      </a:r>
                      <a:endParaRPr kumimoji="0" lang="en-GB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</a:rPr>
                        <a:t>Evaluable patients, n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</a:rPr>
                        <a:t>ORR, % </a:t>
                      </a:r>
                      <a:endParaRPr lang="en-GB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84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33.3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43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2.3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138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21.7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67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4.5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57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43.9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33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30 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10.0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10.0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34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5.9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12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512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PSA</a:t>
                      </a:r>
                      <a:endParaRPr kumimoji="0" lang="en-GB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</a:rPr>
                        <a:t>Evaluable patients, n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</a:rPr>
                        <a:t>Confirmed response, % </a:t>
                      </a:r>
                      <a:endParaRPr lang="en-GB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153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43.1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77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7.8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243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30.0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123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9.8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94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61.7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54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fr-FR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</a:t>
                      </a: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61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13.1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22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22.7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58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5.2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27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3.7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512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CTC</a:t>
                      </a:r>
                      <a:endParaRPr kumimoji="0" lang="en-GB" sz="11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n-GB" sz="11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 anchor="b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</a:rPr>
                        <a:t>Evaluable patients, n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</a:rPr>
                        <a:t>Conversion, %</a:t>
                      </a:r>
                      <a:r>
                        <a:rPr lang="en-GB" sz="1000" b="1" baseline="30000" dirty="0">
                          <a:effectLst/>
                        </a:rPr>
                        <a:t> </a:t>
                      </a:r>
                      <a:endParaRPr lang="en-GB" sz="1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52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55.8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22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22.7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78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52.6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32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21.9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29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69.0</a:t>
                      </a:r>
                    </a:p>
                  </a:txBody>
                  <a:tcPr marT="0" marB="0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17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23.5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25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40.0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33.3</a:t>
                      </a:r>
                      <a:endParaRPr lang="en-GB" sz="10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14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50.0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40.0</a:t>
                      </a:r>
                      <a:endParaRPr lang="en-GB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0" marB="0"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02" name="Slide Number Placeholder 1">
            <a:extLst>
              <a:ext uri="{FF2B5EF4-FFF2-40B4-BE49-F238E27FC236}">
                <a16:creationId xmlns:a16="http://schemas.microsoft.com/office/drawing/2014/main" id="{12FE1AA8-8F1B-4AAC-9BD7-1F3A8AB984FF}"/>
              </a:ext>
            </a:extLst>
          </p:cNvPr>
          <p:cNvSpPr txBox="1">
            <a:spLocks/>
          </p:cNvSpPr>
          <p:nvPr/>
        </p:nvSpPr>
        <p:spPr>
          <a:xfrm>
            <a:off x="7748674" y="6578692"/>
            <a:ext cx="4345005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r" defTabSz="399812" rtl="0" eaLnBrk="1" latinLnBrk="0" hangingPunct="1">
              <a:defRPr sz="787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99906" algn="l" defTabSz="399812" rtl="0" eaLnBrk="1" latinLnBrk="0" hangingPunct="1">
              <a:defRPr sz="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99812" algn="l" defTabSz="399812" rtl="0" eaLnBrk="1" latinLnBrk="0" hangingPunct="1">
              <a:defRPr sz="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9719" algn="l" defTabSz="399812" rtl="0" eaLnBrk="1" latinLnBrk="0" hangingPunct="1">
              <a:defRPr sz="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99625" algn="l" defTabSz="399812" rtl="0" eaLnBrk="1" latinLnBrk="0" hangingPunct="1">
              <a:defRPr sz="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999531" algn="l" defTabSz="399812" rtl="0" eaLnBrk="1" latinLnBrk="0" hangingPunct="1">
              <a:defRPr sz="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99437" algn="l" defTabSz="399812" rtl="0" eaLnBrk="1" latinLnBrk="0" hangingPunct="1">
              <a:defRPr sz="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399343" algn="l" defTabSz="399812" rtl="0" eaLnBrk="1" latinLnBrk="0" hangingPunct="1">
              <a:defRPr sz="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599250" algn="l" defTabSz="399812" rtl="0" eaLnBrk="1" latinLnBrk="0" hangingPunct="1">
              <a:defRPr sz="7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7276" defTabSz="533069">
              <a:spcBef>
                <a:spcPts val="143"/>
              </a:spcBef>
              <a:defRPr/>
            </a:pPr>
            <a:r>
              <a:rPr lang="en-US" sz="800" spc="-15" dirty="0">
                <a:solidFill>
                  <a:srgbClr val="FFFFFF"/>
                </a:solidFill>
                <a:latin typeface="Arial"/>
                <a:cs typeface="Arial"/>
              </a:rPr>
              <a:t> 66% (n=86/131) of control patients in the overall population crossed over to olaparib treatment after their disease had progressed.</a:t>
            </a:r>
            <a:r>
              <a:rPr lang="en-US" sz="800" spc="-15" baseline="30000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r>
              <a:rPr lang="en-US" sz="800" spc="-15" dirty="0">
                <a:solidFill>
                  <a:srgbClr val="FFFFFF"/>
                </a:solidFill>
                <a:latin typeface="Arial"/>
                <a:cs typeface="Arial"/>
              </a:rPr>
              <a:t> OS is not adjusted for crossover in this analysis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59F8A92-194D-42D1-B0F0-C7032C7FEC20}"/>
              </a:ext>
            </a:extLst>
          </p:cNvPr>
          <p:cNvSpPr/>
          <p:nvPr/>
        </p:nvSpPr>
        <p:spPr>
          <a:xfrm>
            <a:off x="148168" y="4017285"/>
            <a:ext cx="848737" cy="336199"/>
          </a:xfrm>
          <a:prstGeom prst="round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 defTabSz="533069">
              <a:defRPr/>
            </a:pPr>
            <a:r>
              <a:rPr lang="en-US" sz="1049" b="1" dirty="0">
                <a:solidFill>
                  <a:srgbClr val="000000"/>
                </a:solidFill>
                <a:latin typeface="Arial"/>
              </a:rPr>
              <a:t>Olaparib</a:t>
            </a:r>
            <a:endParaRPr lang="en-GB" sz="1049" b="1" dirty="0">
              <a:solidFill>
                <a:srgbClr val="000000"/>
              </a:solidFill>
              <a:latin typeface="Arial"/>
            </a:endParaRPr>
          </a:p>
          <a:p>
            <a:pPr algn="ctr" defTabSz="533069">
              <a:defRPr/>
            </a:pPr>
            <a:endParaRPr lang="en-GB" sz="1049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269" name="Rectangle: Rounded Corners 268">
            <a:extLst>
              <a:ext uri="{FF2B5EF4-FFF2-40B4-BE49-F238E27FC236}">
                <a16:creationId xmlns:a16="http://schemas.microsoft.com/office/drawing/2014/main" id="{05DAEF6C-23B1-4A6F-8462-94D190903685}"/>
              </a:ext>
            </a:extLst>
          </p:cNvPr>
          <p:cNvSpPr/>
          <p:nvPr/>
        </p:nvSpPr>
        <p:spPr>
          <a:xfrm>
            <a:off x="153997" y="5505539"/>
            <a:ext cx="848737" cy="336199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 defTabSz="533069">
              <a:defRPr/>
            </a:pPr>
            <a:r>
              <a:rPr lang="en-US" sz="1049" b="1" dirty="0">
                <a:solidFill>
                  <a:srgbClr val="000000"/>
                </a:solidFill>
                <a:latin typeface="Arial"/>
              </a:rPr>
              <a:t>Control</a:t>
            </a:r>
            <a:endParaRPr lang="en-GB" sz="1049" b="1" dirty="0">
              <a:solidFill>
                <a:srgbClr val="000000"/>
              </a:solidFill>
              <a:latin typeface="Arial"/>
            </a:endParaRPr>
          </a:p>
          <a:p>
            <a:pPr algn="ctr" defTabSz="533069">
              <a:defRPr/>
            </a:pPr>
            <a:endParaRPr lang="en-GB" sz="1049" dirty="0">
              <a:solidFill>
                <a:srgbClr val="FFFFFF"/>
              </a:solidFill>
              <a:latin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3C3923-4A3C-4AAC-8D3E-57A46BAB9318}"/>
              </a:ext>
            </a:extLst>
          </p:cNvPr>
          <p:cNvSpPr txBox="1"/>
          <p:nvPr/>
        </p:nvSpPr>
        <p:spPr>
          <a:xfrm>
            <a:off x="2010863" y="3459282"/>
            <a:ext cx="2066591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533069">
              <a:defRPr/>
            </a:pPr>
            <a:r>
              <a:rPr lang="en-US" sz="1067" b="1" i="1" dirty="0">
                <a:solidFill>
                  <a:srgbClr val="000000"/>
                </a:solidFill>
                <a:latin typeface="Arial"/>
              </a:rPr>
              <a:t>BRCA1 </a:t>
            </a:r>
            <a:r>
              <a:rPr lang="en-US" sz="1067" b="1" dirty="0">
                <a:solidFill>
                  <a:srgbClr val="000000"/>
                </a:solidFill>
                <a:latin typeface="Arial"/>
              </a:rPr>
              <a:t>and/or </a:t>
            </a:r>
            <a:r>
              <a:rPr lang="en-US" sz="1067" b="1" i="1" dirty="0">
                <a:solidFill>
                  <a:srgbClr val="000000"/>
                </a:solidFill>
                <a:latin typeface="Arial"/>
              </a:rPr>
              <a:t>BRCA2 </a:t>
            </a:r>
            <a:r>
              <a:rPr lang="en-US" sz="1067" b="1" dirty="0">
                <a:solidFill>
                  <a:srgbClr val="000000"/>
                </a:solidFill>
                <a:latin typeface="Arial"/>
              </a:rPr>
              <a:t>(n=53)</a:t>
            </a:r>
            <a:endParaRPr lang="en-GB" sz="1067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66" name="TextBox 265">
            <a:extLst>
              <a:ext uri="{FF2B5EF4-FFF2-40B4-BE49-F238E27FC236}">
                <a16:creationId xmlns:a16="http://schemas.microsoft.com/office/drawing/2014/main" id="{B170384B-94F3-4A36-B69D-EA6ED833AA5D}"/>
              </a:ext>
            </a:extLst>
          </p:cNvPr>
          <p:cNvSpPr txBox="1"/>
          <p:nvPr/>
        </p:nvSpPr>
        <p:spPr>
          <a:xfrm>
            <a:off x="3460015" y="4975251"/>
            <a:ext cx="588623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533069">
              <a:defRPr/>
            </a:pPr>
            <a:r>
              <a:rPr lang="en-US" sz="1067" b="1" dirty="0">
                <a:solidFill>
                  <a:srgbClr val="000000"/>
                </a:solidFill>
                <a:latin typeface="Arial"/>
              </a:rPr>
              <a:t>(n=31)</a:t>
            </a:r>
            <a:endParaRPr lang="en-GB" sz="1067" b="1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D346B1E-402A-41E1-82AA-0F183D92F52E}"/>
              </a:ext>
            </a:extLst>
          </p:cNvPr>
          <p:cNvGrpSpPr/>
          <p:nvPr/>
        </p:nvGrpSpPr>
        <p:grpSpPr>
          <a:xfrm>
            <a:off x="4355824" y="3441590"/>
            <a:ext cx="2671381" cy="3014874"/>
            <a:chOff x="3266868" y="2055670"/>
            <a:chExt cx="2003536" cy="2785830"/>
          </a:xfrm>
        </p:grpSpPr>
        <p:grpSp>
          <p:nvGrpSpPr>
            <p:cNvPr id="1061" name="Group 1060">
              <a:extLst>
                <a:ext uri="{FF2B5EF4-FFF2-40B4-BE49-F238E27FC236}">
                  <a16:creationId xmlns:a16="http://schemas.microsoft.com/office/drawing/2014/main" id="{40520522-2D87-4B8D-8A05-2E1AA274523F}"/>
                </a:ext>
              </a:extLst>
            </p:cNvPr>
            <p:cNvGrpSpPr/>
            <p:nvPr/>
          </p:nvGrpSpPr>
          <p:grpSpPr>
            <a:xfrm>
              <a:off x="3676413" y="2412162"/>
              <a:ext cx="1581244" cy="829966"/>
              <a:chOff x="3908355" y="2222339"/>
              <a:chExt cx="1646070" cy="863992"/>
            </a:xfrm>
          </p:grpSpPr>
          <p:sp>
            <p:nvSpPr>
              <p:cNvPr id="345" name="Freeform: Shape 344">
                <a:extLst>
                  <a:ext uri="{FF2B5EF4-FFF2-40B4-BE49-F238E27FC236}">
                    <a16:creationId xmlns:a16="http://schemas.microsoft.com/office/drawing/2014/main" id="{C9D9EC56-EBE9-4F3C-B81F-656B0AE321D1}"/>
                  </a:ext>
                </a:extLst>
              </p:cNvPr>
              <p:cNvSpPr/>
              <p:nvPr/>
            </p:nvSpPr>
            <p:spPr>
              <a:xfrm>
                <a:off x="5518425" y="2579711"/>
                <a:ext cx="36000" cy="506620"/>
              </a:xfrm>
              <a:custGeom>
                <a:avLst/>
                <a:gdLst>
                  <a:gd name="connsiteX0" fmla="*/ 0 w 21441"/>
                  <a:gd name="connsiteY0" fmla="*/ 0 h 506620"/>
                  <a:gd name="connsiteX1" fmla="*/ 21442 w 21441"/>
                  <a:gd name="connsiteY1" fmla="*/ 0 h 506620"/>
                  <a:gd name="connsiteX2" fmla="*/ 21442 w 21441"/>
                  <a:gd name="connsiteY2" fmla="*/ 506621 h 506620"/>
                  <a:gd name="connsiteX3" fmla="*/ 0 w 21441"/>
                  <a:gd name="connsiteY3" fmla="*/ 506621 h 506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506620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506621"/>
                    </a:lnTo>
                    <a:lnTo>
                      <a:pt x="0" y="506621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46" name="Freeform: Shape 345">
                <a:extLst>
                  <a:ext uri="{FF2B5EF4-FFF2-40B4-BE49-F238E27FC236}">
                    <a16:creationId xmlns:a16="http://schemas.microsoft.com/office/drawing/2014/main" id="{961C841D-B879-4F09-89E0-18E10351DD13}"/>
                  </a:ext>
                </a:extLst>
              </p:cNvPr>
              <p:cNvSpPr/>
              <p:nvPr/>
            </p:nvSpPr>
            <p:spPr>
              <a:xfrm>
                <a:off x="5461011" y="2579709"/>
                <a:ext cx="36000" cy="467281"/>
              </a:xfrm>
              <a:custGeom>
                <a:avLst/>
                <a:gdLst>
                  <a:gd name="connsiteX0" fmla="*/ 0 w 21441"/>
                  <a:gd name="connsiteY0" fmla="*/ 0 h 467281"/>
                  <a:gd name="connsiteX1" fmla="*/ 21442 w 21441"/>
                  <a:gd name="connsiteY1" fmla="*/ 0 h 467281"/>
                  <a:gd name="connsiteX2" fmla="*/ 21442 w 21441"/>
                  <a:gd name="connsiteY2" fmla="*/ 467282 h 467281"/>
                  <a:gd name="connsiteX3" fmla="*/ 0 w 21441"/>
                  <a:gd name="connsiteY3" fmla="*/ 467282 h 467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467281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467282"/>
                    </a:lnTo>
                    <a:lnTo>
                      <a:pt x="0" y="467282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47" name="Freeform: Shape 346">
                <a:extLst>
                  <a:ext uri="{FF2B5EF4-FFF2-40B4-BE49-F238E27FC236}">
                    <a16:creationId xmlns:a16="http://schemas.microsoft.com/office/drawing/2014/main" id="{D483C5E5-BADD-4CD3-A1EF-CA42E3E4E906}"/>
                  </a:ext>
                </a:extLst>
              </p:cNvPr>
              <p:cNvSpPr/>
              <p:nvPr/>
            </p:nvSpPr>
            <p:spPr>
              <a:xfrm>
                <a:off x="5403420" y="2579709"/>
                <a:ext cx="36000" cy="462497"/>
              </a:xfrm>
              <a:custGeom>
                <a:avLst/>
                <a:gdLst>
                  <a:gd name="connsiteX0" fmla="*/ 0 w 21441"/>
                  <a:gd name="connsiteY0" fmla="*/ 0 h 462497"/>
                  <a:gd name="connsiteX1" fmla="*/ 21442 w 21441"/>
                  <a:gd name="connsiteY1" fmla="*/ 0 h 462497"/>
                  <a:gd name="connsiteX2" fmla="*/ 21442 w 21441"/>
                  <a:gd name="connsiteY2" fmla="*/ 462497 h 462497"/>
                  <a:gd name="connsiteX3" fmla="*/ 0 w 21441"/>
                  <a:gd name="connsiteY3" fmla="*/ 462497 h 462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462497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462497"/>
                    </a:lnTo>
                    <a:lnTo>
                      <a:pt x="0" y="462497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48" name="Freeform: Shape 347">
                <a:extLst>
                  <a:ext uri="{FF2B5EF4-FFF2-40B4-BE49-F238E27FC236}">
                    <a16:creationId xmlns:a16="http://schemas.microsoft.com/office/drawing/2014/main" id="{8FF9F7D1-3C1D-4A7E-A5CC-41711E3B325D}"/>
                  </a:ext>
                </a:extLst>
              </p:cNvPr>
              <p:cNvSpPr/>
              <p:nvPr/>
            </p:nvSpPr>
            <p:spPr>
              <a:xfrm>
                <a:off x="5346006" y="2579709"/>
                <a:ext cx="36000" cy="405261"/>
              </a:xfrm>
              <a:custGeom>
                <a:avLst/>
                <a:gdLst>
                  <a:gd name="connsiteX0" fmla="*/ 0 w 21441"/>
                  <a:gd name="connsiteY0" fmla="*/ 0 h 405261"/>
                  <a:gd name="connsiteX1" fmla="*/ 21442 w 21441"/>
                  <a:gd name="connsiteY1" fmla="*/ 0 h 405261"/>
                  <a:gd name="connsiteX2" fmla="*/ 21442 w 21441"/>
                  <a:gd name="connsiteY2" fmla="*/ 405261 h 405261"/>
                  <a:gd name="connsiteX3" fmla="*/ 0 w 21441"/>
                  <a:gd name="connsiteY3" fmla="*/ 405261 h 405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405261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405261"/>
                    </a:lnTo>
                    <a:lnTo>
                      <a:pt x="0" y="405261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49" name="Freeform: Shape 348">
                <a:extLst>
                  <a:ext uri="{FF2B5EF4-FFF2-40B4-BE49-F238E27FC236}">
                    <a16:creationId xmlns:a16="http://schemas.microsoft.com/office/drawing/2014/main" id="{52D83FFF-0707-406D-8DF0-4220A0F05268}"/>
                  </a:ext>
                </a:extLst>
              </p:cNvPr>
              <p:cNvSpPr/>
              <p:nvPr/>
            </p:nvSpPr>
            <p:spPr>
              <a:xfrm>
                <a:off x="5288415" y="2579709"/>
                <a:ext cx="36000" cy="358834"/>
              </a:xfrm>
              <a:custGeom>
                <a:avLst/>
                <a:gdLst>
                  <a:gd name="connsiteX0" fmla="*/ 0 w 21441"/>
                  <a:gd name="connsiteY0" fmla="*/ 0 h 358834"/>
                  <a:gd name="connsiteX1" fmla="*/ 21442 w 21441"/>
                  <a:gd name="connsiteY1" fmla="*/ 0 h 358834"/>
                  <a:gd name="connsiteX2" fmla="*/ 21442 w 21441"/>
                  <a:gd name="connsiteY2" fmla="*/ 358834 h 358834"/>
                  <a:gd name="connsiteX3" fmla="*/ 0 w 21441"/>
                  <a:gd name="connsiteY3" fmla="*/ 358834 h 358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358834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358834"/>
                    </a:lnTo>
                    <a:lnTo>
                      <a:pt x="0" y="358834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50" name="Freeform: Shape 349">
                <a:extLst>
                  <a:ext uri="{FF2B5EF4-FFF2-40B4-BE49-F238E27FC236}">
                    <a16:creationId xmlns:a16="http://schemas.microsoft.com/office/drawing/2014/main" id="{ABD5C44F-37BE-4F52-AC0E-4AD29FA81ADC}"/>
                  </a:ext>
                </a:extLst>
              </p:cNvPr>
              <p:cNvSpPr/>
              <p:nvPr/>
            </p:nvSpPr>
            <p:spPr>
              <a:xfrm>
                <a:off x="5231001" y="2579709"/>
                <a:ext cx="36000" cy="340050"/>
              </a:xfrm>
              <a:custGeom>
                <a:avLst/>
                <a:gdLst>
                  <a:gd name="connsiteX0" fmla="*/ 0 w 21441"/>
                  <a:gd name="connsiteY0" fmla="*/ 0 h 340050"/>
                  <a:gd name="connsiteX1" fmla="*/ 21442 w 21441"/>
                  <a:gd name="connsiteY1" fmla="*/ 0 h 340050"/>
                  <a:gd name="connsiteX2" fmla="*/ 21442 w 21441"/>
                  <a:gd name="connsiteY2" fmla="*/ 340051 h 340050"/>
                  <a:gd name="connsiteX3" fmla="*/ 0 w 21441"/>
                  <a:gd name="connsiteY3" fmla="*/ 340051 h 34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340050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340051"/>
                    </a:lnTo>
                    <a:lnTo>
                      <a:pt x="0" y="340051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51" name="Freeform: Shape 350">
                <a:extLst>
                  <a:ext uri="{FF2B5EF4-FFF2-40B4-BE49-F238E27FC236}">
                    <a16:creationId xmlns:a16="http://schemas.microsoft.com/office/drawing/2014/main" id="{408AECCE-5C2F-476A-B26D-3AFC82F3B25A}"/>
                  </a:ext>
                </a:extLst>
              </p:cNvPr>
              <p:cNvSpPr/>
              <p:nvPr/>
            </p:nvSpPr>
            <p:spPr>
              <a:xfrm>
                <a:off x="5173410" y="2579709"/>
                <a:ext cx="36000" cy="248437"/>
              </a:xfrm>
              <a:custGeom>
                <a:avLst/>
                <a:gdLst>
                  <a:gd name="connsiteX0" fmla="*/ 0 w 21441"/>
                  <a:gd name="connsiteY0" fmla="*/ 0 h 248437"/>
                  <a:gd name="connsiteX1" fmla="*/ 21442 w 21441"/>
                  <a:gd name="connsiteY1" fmla="*/ 0 h 248437"/>
                  <a:gd name="connsiteX2" fmla="*/ 21442 w 21441"/>
                  <a:gd name="connsiteY2" fmla="*/ 248437 h 248437"/>
                  <a:gd name="connsiteX3" fmla="*/ 0 w 21441"/>
                  <a:gd name="connsiteY3" fmla="*/ 248437 h 24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248437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248437"/>
                    </a:lnTo>
                    <a:lnTo>
                      <a:pt x="0" y="248437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52" name="Freeform: Shape 351">
                <a:extLst>
                  <a:ext uri="{FF2B5EF4-FFF2-40B4-BE49-F238E27FC236}">
                    <a16:creationId xmlns:a16="http://schemas.microsoft.com/office/drawing/2014/main" id="{F3A060B9-DAFF-4FB2-A9A2-989DB95CA10C}"/>
                  </a:ext>
                </a:extLst>
              </p:cNvPr>
              <p:cNvSpPr/>
              <p:nvPr/>
            </p:nvSpPr>
            <p:spPr>
              <a:xfrm>
                <a:off x="5115996" y="2579709"/>
                <a:ext cx="36000" cy="242944"/>
              </a:xfrm>
              <a:custGeom>
                <a:avLst/>
                <a:gdLst>
                  <a:gd name="connsiteX0" fmla="*/ 0 w 21441"/>
                  <a:gd name="connsiteY0" fmla="*/ 0 h 242944"/>
                  <a:gd name="connsiteX1" fmla="*/ 21442 w 21441"/>
                  <a:gd name="connsiteY1" fmla="*/ 0 h 242944"/>
                  <a:gd name="connsiteX2" fmla="*/ 21442 w 21441"/>
                  <a:gd name="connsiteY2" fmla="*/ 242944 h 242944"/>
                  <a:gd name="connsiteX3" fmla="*/ 0 w 21441"/>
                  <a:gd name="connsiteY3" fmla="*/ 242944 h 2429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242944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242944"/>
                    </a:lnTo>
                    <a:lnTo>
                      <a:pt x="0" y="242944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53" name="Freeform: Shape 352">
                <a:extLst>
                  <a:ext uri="{FF2B5EF4-FFF2-40B4-BE49-F238E27FC236}">
                    <a16:creationId xmlns:a16="http://schemas.microsoft.com/office/drawing/2014/main" id="{DB349C4A-71D5-4860-9981-67C790AA453B}"/>
                  </a:ext>
                </a:extLst>
              </p:cNvPr>
              <p:cNvSpPr/>
              <p:nvPr/>
            </p:nvSpPr>
            <p:spPr>
              <a:xfrm>
                <a:off x="5058405" y="2579709"/>
                <a:ext cx="36000" cy="233906"/>
              </a:xfrm>
              <a:custGeom>
                <a:avLst/>
                <a:gdLst>
                  <a:gd name="connsiteX0" fmla="*/ 0 w 21441"/>
                  <a:gd name="connsiteY0" fmla="*/ 0 h 233906"/>
                  <a:gd name="connsiteX1" fmla="*/ 21442 w 21441"/>
                  <a:gd name="connsiteY1" fmla="*/ 0 h 233906"/>
                  <a:gd name="connsiteX2" fmla="*/ 21442 w 21441"/>
                  <a:gd name="connsiteY2" fmla="*/ 233907 h 233906"/>
                  <a:gd name="connsiteX3" fmla="*/ 0 w 21441"/>
                  <a:gd name="connsiteY3" fmla="*/ 233907 h 233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233906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233907"/>
                    </a:lnTo>
                    <a:lnTo>
                      <a:pt x="0" y="233907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54" name="Freeform: Shape 353">
                <a:extLst>
                  <a:ext uri="{FF2B5EF4-FFF2-40B4-BE49-F238E27FC236}">
                    <a16:creationId xmlns:a16="http://schemas.microsoft.com/office/drawing/2014/main" id="{7BA506F7-0428-41F4-9A0F-158BE81C38EA}"/>
                  </a:ext>
                </a:extLst>
              </p:cNvPr>
              <p:cNvSpPr/>
              <p:nvPr/>
            </p:nvSpPr>
            <p:spPr>
              <a:xfrm>
                <a:off x="5000990" y="2579709"/>
                <a:ext cx="36000" cy="226642"/>
              </a:xfrm>
              <a:custGeom>
                <a:avLst/>
                <a:gdLst>
                  <a:gd name="connsiteX0" fmla="*/ 0 w 21441"/>
                  <a:gd name="connsiteY0" fmla="*/ 0 h 226641"/>
                  <a:gd name="connsiteX1" fmla="*/ 21442 w 21441"/>
                  <a:gd name="connsiteY1" fmla="*/ 0 h 226641"/>
                  <a:gd name="connsiteX2" fmla="*/ 21442 w 21441"/>
                  <a:gd name="connsiteY2" fmla="*/ 226642 h 226641"/>
                  <a:gd name="connsiteX3" fmla="*/ 0 w 21441"/>
                  <a:gd name="connsiteY3" fmla="*/ 226642 h 2266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226641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226642"/>
                    </a:lnTo>
                    <a:lnTo>
                      <a:pt x="0" y="226642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55" name="Freeform: Shape 354">
                <a:extLst>
                  <a:ext uri="{FF2B5EF4-FFF2-40B4-BE49-F238E27FC236}">
                    <a16:creationId xmlns:a16="http://schemas.microsoft.com/office/drawing/2014/main" id="{DB56ED2E-8E89-4584-AD9D-626B1C00436A}"/>
                  </a:ext>
                </a:extLst>
              </p:cNvPr>
              <p:cNvSpPr/>
              <p:nvPr/>
            </p:nvSpPr>
            <p:spPr>
              <a:xfrm>
                <a:off x="4943400" y="2579709"/>
                <a:ext cx="36000" cy="169405"/>
              </a:xfrm>
              <a:custGeom>
                <a:avLst/>
                <a:gdLst>
                  <a:gd name="connsiteX0" fmla="*/ 0 w 21441"/>
                  <a:gd name="connsiteY0" fmla="*/ 0 h 169405"/>
                  <a:gd name="connsiteX1" fmla="*/ 21442 w 21441"/>
                  <a:gd name="connsiteY1" fmla="*/ 0 h 169405"/>
                  <a:gd name="connsiteX2" fmla="*/ 21442 w 21441"/>
                  <a:gd name="connsiteY2" fmla="*/ 169405 h 169405"/>
                  <a:gd name="connsiteX3" fmla="*/ 0 w 21441"/>
                  <a:gd name="connsiteY3" fmla="*/ 169405 h 1694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169405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169405"/>
                    </a:lnTo>
                    <a:lnTo>
                      <a:pt x="0" y="169405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56" name="Freeform: Shape 355">
                <a:extLst>
                  <a:ext uri="{FF2B5EF4-FFF2-40B4-BE49-F238E27FC236}">
                    <a16:creationId xmlns:a16="http://schemas.microsoft.com/office/drawing/2014/main" id="{54EAB897-4A28-4E5D-A15E-E00FD816E8E6}"/>
                  </a:ext>
                </a:extLst>
              </p:cNvPr>
              <p:cNvSpPr/>
              <p:nvPr/>
            </p:nvSpPr>
            <p:spPr>
              <a:xfrm>
                <a:off x="4885986" y="2579709"/>
                <a:ext cx="36000" cy="146368"/>
              </a:xfrm>
              <a:custGeom>
                <a:avLst/>
                <a:gdLst>
                  <a:gd name="connsiteX0" fmla="*/ 0 w 21441"/>
                  <a:gd name="connsiteY0" fmla="*/ 0 h 146368"/>
                  <a:gd name="connsiteX1" fmla="*/ 21442 w 21441"/>
                  <a:gd name="connsiteY1" fmla="*/ 0 h 146368"/>
                  <a:gd name="connsiteX2" fmla="*/ 21442 w 21441"/>
                  <a:gd name="connsiteY2" fmla="*/ 146369 h 146368"/>
                  <a:gd name="connsiteX3" fmla="*/ 0 w 21441"/>
                  <a:gd name="connsiteY3" fmla="*/ 146369 h 146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146368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146369"/>
                    </a:lnTo>
                    <a:lnTo>
                      <a:pt x="0" y="146369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57" name="Freeform: Shape 356">
                <a:extLst>
                  <a:ext uri="{FF2B5EF4-FFF2-40B4-BE49-F238E27FC236}">
                    <a16:creationId xmlns:a16="http://schemas.microsoft.com/office/drawing/2014/main" id="{80C50DDB-0413-4C56-8878-03FDDF503B1C}"/>
                  </a:ext>
                </a:extLst>
              </p:cNvPr>
              <p:cNvSpPr/>
              <p:nvPr/>
            </p:nvSpPr>
            <p:spPr>
              <a:xfrm>
                <a:off x="4828395" y="2579709"/>
                <a:ext cx="36000" cy="129533"/>
              </a:xfrm>
              <a:custGeom>
                <a:avLst/>
                <a:gdLst>
                  <a:gd name="connsiteX0" fmla="*/ 0 w 21441"/>
                  <a:gd name="connsiteY0" fmla="*/ 0 h 129534"/>
                  <a:gd name="connsiteX1" fmla="*/ 21442 w 21441"/>
                  <a:gd name="connsiteY1" fmla="*/ 0 h 129534"/>
                  <a:gd name="connsiteX2" fmla="*/ 21442 w 21441"/>
                  <a:gd name="connsiteY2" fmla="*/ 129535 h 129534"/>
                  <a:gd name="connsiteX3" fmla="*/ 0 w 21441"/>
                  <a:gd name="connsiteY3" fmla="*/ 129535 h 129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129534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129535"/>
                    </a:lnTo>
                    <a:lnTo>
                      <a:pt x="0" y="129535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58" name="Freeform: Shape 357">
                <a:extLst>
                  <a:ext uri="{FF2B5EF4-FFF2-40B4-BE49-F238E27FC236}">
                    <a16:creationId xmlns:a16="http://schemas.microsoft.com/office/drawing/2014/main" id="{7821FDDC-4362-455A-B3DE-A59A02E8FED1}"/>
                  </a:ext>
                </a:extLst>
              </p:cNvPr>
              <p:cNvSpPr/>
              <p:nvPr/>
            </p:nvSpPr>
            <p:spPr>
              <a:xfrm>
                <a:off x="4770981" y="2579709"/>
                <a:ext cx="36000" cy="104194"/>
              </a:xfrm>
              <a:custGeom>
                <a:avLst/>
                <a:gdLst>
                  <a:gd name="connsiteX0" fmla="*/ 0 w 21441"/>
                  <a:gd name="connsiteY0" fmla="*/ 0 h 104194"/>
                  <a:gd name="connsiteX1" fmla="*/ 21442 w 21441"/>
                  <a:gd name="connsiteY1" fmla="*/ 0 h 104194"/>
                  <a:gd name="connsiteX2" fmla="*/ 21442 w 21441"/>
                  <a:gd name="connsiteY2" fmla="*/ 104195 h 104194"/>
                  <a:gd name="connsiteX3" fmla="*/ 0 w 21441"/>
                  <a:gd name="connsiteY3" fmla="*/ 104195 h 104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104194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104195"/>
                    </a:lnTo>
                    <a:lnTo>
                      <a:pt x="0" y="104195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59" name="Freeform: Shape 358">
                <a:extLst>
                  <a:ext uri="{FF2B5EF4-FFF2-40B4-BE49-F238E27FC236}">
                    <a16:creationId xmlns:a16="http://schemas.microsoft.com/office/drawing/2014/main" id="{93B0FF57-9931-4E72-881D-403894118454}"/>
                  </a:ext>
                </a:extLst>
              </p:cNvPr>
              <p:cNvSpPr/>
              <p:nvPr/>
            </p:nvSpPr>
            <p:spPr>
              <a:xfrm>
                <a:off x="4713390" y="2579709"/>
                <a:ext cx="36000" cy="99941"/>
              </a:xfrm>
              <a:custGeom>
                <a:avLst/>
                <a:gdLst>
                  <a:gd name="connsiteX0" fmla="*/ 0 w 21441"/>
                  <a:gd name="connsiteY0" fmla="*/ 0 h 99941"/>
                  <a:gd name="connsiteX1" fmla="*/ 21442 w 21441"/>
                  <a:gd name="connsiteY1" fmla="*/ 0 h 99941"/>
                  <a:gd name="connsiteX2" fmla="*/ 21442 w 21441"/>
                  <a:gd name="connsiteY2" fmla="*/ 99942 h 99941"/>
                  <a:gd name="connsiteX3" fmla="*/ 0 w 21441"/>
                  <a:gd name="connsiteY3" fmla="*/ 99942 h 999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99941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99942"/>
                    </a:lnTo>
                    <a:lnTo>
                      <a:pt x="0" y="99942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60" name="Freeform: Shape 359">
                <a:extLst>
                  <a:ext uri="{FF2B5EF4-FFF2-40B4-BE49-F238E27FC236}">
                    <a16:creationId xmlns:a16="http://schemas.microsoft.com/office/drawing/2014/main" id="{1FEE3C45-E6C8-46B7-9E46-D6DBAAEE8CBD}"/>
                  </a:ext>
                </a:extLst>
              </p:cNvPr>
              <p:cNvSpPr/>
              <p:nvPr/>
            </p:nvSpPr>
            <p:spPr>
              <a:xfrm>
                <a:off x="4655976" y="2579709"/>
                <a:ext cx="36000" cy="81868"/>
              </a:xfrm>
              <a:custGeom>
                <a:avLst/>
                <a:gdLst>
                  <a:gd name="connsiteX0" fmla="*/ 0 w 21441"/>
                  <a:gd name="connsiteY0" fmla="*/ 0 h 81867"/>
                  <a:gd name="connsiteX1" fmla="*/ 21442 w 21441"/>
                  <a:gd name="connsiteY1" fmla="*/ 0 h 81867"/>
                  <a:gd name="connsiteX2" fmla="*/ 21442 w 21441"/>
                  <a:gd name="connsiteY2" fmla="*/ 81867 h 81867"/>
                  <a:gd name="connsiteX3" fmla="*/ 0 w 21441"/>
                  <a:gd name="connsiteY3" fmla="*/ 81867 h 81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81867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81867"/>
                    </a:lnTo>
                    <a:lnTo>
                      <a:pt x="0" y="81867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61" name="Freeform: Shape 360">
                <a:extLst>
                  <a:ext uri="{FF2B5EF4-FFF2-40B4-BE49-F238E27FC236}">
                    <a16:creationId xmlns:a16="http://schemas.microsoft.com/office/drawing/2014/main" id="{606F26DA-C431-49B1-BAE9-3B50628C3264}"/>
                  </a:ext>
                </a:extLst>
              </p:cNvPr>
              <p:cNvSpPr/>
              <p:nvPr/>
            </p:nvSpPr>
            <p:spPr>
              <a:xfrm>
                <a:off x="4598385" y="2579709"/>
                <a:ext cx="36000" cy="77613"/>
              </a:xfrm>
              <a:custGeom>
                <a:avLst/>
                <a:gdLst>
                  <a:gd name="connsiteX0" fmla="*/ 0 w 21441"/>
                  <a:gd name="connsiteY0" fmla="*/ 0 h 77614"/>
                  <a:gd name="connsiteX1" fmla="*/ 21442 w 21441"/>
                  <a:gd name="connsiteY1" fmla="*/ 0 h 77614"/>
                  <a:gd name="connsiteX2" fmla="*/ 21442 w 21441"/>
                  <a:gd name="connsiteY2" fmla="*/ 77614 h 77614"/>
                  <a:gd name="connsiteX3" fmla="*/ 0 w 21441"/>
                  <a:gd name="connsiteY3" fmla="*/ 77614 h 77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77614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77614"/>
                    </a:lnTo>
                    <a:lnTo>
                      <a:pt x="0" y="77614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62" name="Freeform: Shape 361">
                <a:extLst>
                  <a:ext uri="{FF2B5EF4-FFF2-40B4-BE49-F238E27FC236}">
                    <a16:creationId xmlns:a16="http://schemas.microsoft.com/office/drawing/2014/main" id="{C9614275-061D-439E-B7D9-0A462359A727}"/>
                  </a:ext>
                </a:extLst>
              </p:cNvPr>
              <p:cNvSpPr/>
              <p:nvPr/>
            </p:nvSpPr>
            <p:spPr>
              <a:xfrm>
                <a:off x="4540794" y="2579709"/>
                <a:ext cx="36000" cy="62020"/>
              </a:xfrm>
              <a:custGeom>
                <a:avLst/>
                <a:gdLst>
                  <a:gd name="connsiteX0" fmla="*/ 0 w 21441"/>
                  <a:gd name="connsiteY0" fmla="*/ 0 h 62020"/>
                  <a:gd name="connsiteX1" fmla="*/ 21442 w 21441"/>
                  <a:gd name="connsiteY1" fmla="*/ 0 h 62020"/>
                  <a:gd name="connsiteX2" fmla="*/ 21442 w 21441"/>
                  <a:gd name="connsiteY2" fmla="*/ 62021 h 62020"/>
                  <a:gd name="connsiteX3" fmla="*/ 0 w 21441"/>
                  <a:gd name="connsiteY3" fmla="*/ 62021 h 620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62020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62021"/>
                    </a:lnTo>
                    <a:lnTo>
                      <a:pt x="0" y="62021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63" name="Freeform: Shape 362">
                <a:extLst>
                  <a:ext uri="{FF2B5EF4-FFF2-40B4-BE49-F238E27FC236}">
                    <a16:creationId xmlns:a16="http://schemas.microsoft.com/office/drawing/2014/main" id="{9CE4B384-429C-4295-9FF7-439EF6029728}"/>
                  </a:ext>
                </a:extLst>
              </p:cNvPr>
              <p:cNvSpPr/>
              <p:nvPr/>
            </p:nvSpPr>
            <p:spPr>
              <a:xfrm>
                <a:off x="4483380" y="2579709"/>
                <a:ext cx="36000" cy="37212"/>
              </a:xfrm>
              <a:custGeom>
                <a:avLst/>
                <a:gdLst>
                  <a:gd name="connsiteX0" fmla="*/ 0 w 21441"/>
                  <a:gd name="connsiteY0" fmla="*/ 0 h 37212"/>
                  <a:gd name="connsiteX1" fmla="*/ 21442 w 21441"/>
                  <a:gd name="connsiteY1" fmla="*/ 0 h 37212"/>
                  <a:gd name="connsiteX2" fmla="*/ 21442 w 21441"/>
                  <a:gd name="connsiteY2" fmla="*/ 37212 h 37212"/>
                  <a:gd name="connsiteX3" fmla="*/ 0 w 21441"/>
                  <a:gd name="connsiteY3" fmla="*/ 37212 h 37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37212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37212"/>
                    </a:lnTo>
                    <a:lnTo>
                      <a:pt x="0" y="37212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64" name="Freeform: Shape 363">
                <a:extLst>
                  <a:ext uri="{FF2B5EF4-FFF2-40B4-BE49-F238E27FC236}">
                    <a16:creationId xmlns:a16="http://schemas.microsoft.com/office/drawing/2014/main" id="{FB40A24A-B48E-4417-BDD5-E1FB50AE2901}"/>
                  </a:ext>
                </a:extLst>
              </p:cNvPr>
              <p:cNvSpPr/>
              <p:nvPr/>
            </p:nvSpPr>
            <p:spPr>
              <a:xfrm>
                <a:off x="4414327" y="2582748"/>
                <a:ext cx="36000" cy="14884"/>
              </a:xfrm>
              <a:custGeom>
                <a:avLst/>
                <a:gdLst>
                  <a:gd name="connsiteX0" fmla="*/ 0 w 21441"/>
                  <a:gd name="connsiteY0" fmla="*/ 0 h 14884"/>
                  <a:gd name="connsiteX1" fmla="*/ 21442 w 21441"/>
                  <a:gd name="connsiteY1" fmla="*/ 0 h 14884"/>
                  <a:gd name="connsiteX2" fmla="*/ 21442 w 21441"/>
                  <a:gd name="connsiteY2" fmla="*/ 14885 h 14884"/>
                  <a:gd name="connsiteX3" fmla="*/ 0 w 21441"/>
                  <a:gd name="connsiteY3" fmla="*/ 14885 h 14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14884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14885"/>
                    </a:lnTo>
                    <a:lnTo>
                      <a:pt x="0" y="14885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65" name="Freeform: Shape 364">
                <a:extLst>
                  <a:ext uri="{FF2B5EF4-FFF2-40B4-BE49-F238E27FC236}">
                    <a16:creationId xmlns:a16="http://schemas.microsoft.com/office/drawing/2014/main" id="{C1792C56-BF39-42D8-9F9A-80808AF484C9}"/>
                  </a:ext>
                </a:extLst>
              </p:cNvPr>
              <p:cNvSpPr/>
              <p:nvPr/>
            </p:nvSpPr>
            <p:spPr>
              <a:xfrm>
                <a:off x="4356913" y="2582748"/>
                <a:ext cx="36000" cy="13644"/>
              </a:xfrm>
              <a:custGeom>
                <a:avLst/>
                <a:gdLst>
                  <a:gd name="connsiteX0" fmla="*/ 0 w 21441"/>
                  <a:gd name="connsiteY0" fmla="*/ 0 h 13644"/>
                  <a:gd name="connsiteX1" fmla="*/ 21442 w 21441"/>
                  <a:gd name="connsiteY1" fmla="*/ 0 h 13644"/>
                  <a:gd name="connsiteX2" fmla="*/ 21442 w 21441"/>
                  <a:gd name="connsiteY2" fmla="*/ 13645 h 13644"/>
                  <a:gd name="connsiteX3" fmla="*/ 0 w 21441"/>
                  <a:gd name="connsiteY3" fmla="*/ 13645 h 13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13644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13645"/>
                    </a:lnTo>
                    <a:lnTo>
                      <a:pt x="0" y="13645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66" name="Freeform: Shape 365">
                <a:extLst>
                  <a:ext uri="{FF2B5EF4-FFF2-40B4-BE49-F238E27FC236}">
                    <a16:creationId xmlns:a16="http://schemas.microsoft.com/office/drawing/2014/main" id="{C6574336-E0C8-4DE9-A662-B8C661CF22C7}"/>
                  </a:ext>
                </a:extLst>
              </p:cNvPr>
              <p:cNvSpPr/>
              <p:nvPr/>
            </p:nvSpPr>
            <p:spPr>
              <a:xfrm>
                <a:off x="4299322" y="2582748"/>
                <a:ext cx="36000" cy="7089"/>
              </a:xfrm>
              <a:custGeom>
                <a:avLst/>
                <a:gdLst>
                  <a:gd name="connsiteX0" fmla="*/ 0 w 21441"/>
                  <a:gd name="connsiteY0" fmla="*/ 0 h 7088"/>
                  <a:gd name="connsiteX1" fmla="*/ 21442 w 21441"/>
                  <a:gd name="connsiteY1" fmla="*/ 0 h 7088"/>
                  <a:gd name="connsiteX2" fmla="*/ 21442 w 21441"/>
                  <a:gd name="connsiteY2" fmla="*/ 7088 h 7088"/>
                  <a:gd name="connsiteX3" fmla="*/ 0 w 21441"/>
                  <a:gd name="connsiteY3" fmla="*/ 7088 h 7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7088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7088"/>
                    </a:lnTo>
                    <a:lnTo>
                      <a:pt x="0" y="7088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67" name="Freeform: Shape 366">
                <a:extLst>
                  <a:ext uri="{FF2B5EF4-FFF2-40B4-BE49-F238E27FC236}">
                    <a16:creationId xmlns:a16="http://schemas.microsoft.com/office/drawing/2014/main" id="{E54D21BA-6AC7-400E-BFCF-4DD09315D380}"/>
                  </a:ext>
                </a:extLst>
              </p:cNvPr>
              <p:cNvSpPr/>
              <p:nvPr/>
            </p:nvSpPr>
            <p:spPr>
              <a:xfrm>
                <a:off x="4253370" y="2581350"/>
                <a:ext cx="36000" cy="2835"/>
              </a:xfrm>
              <a:custGeom>
                <a:avLst/>
                <a:gdLst>
                  <a:gd name="connsiteX0" fmla="*/ 0 w 21441"/>
                  <a:gd name="connsiteY0" fmla="*/ 0 h 2835"/>
                  <a:gd name="connsiteX1" fmla="*/ 21442 w 21441"/>
                  <a:gd name="connsiteY1" fmla="*/ 0 h 2835"/>
                  <a:gd name="connsiteX2" fmla="*/ 21442 w 21441"/>
                  <a:gd name="connsiteY2" fmla="*/ 2835 h 2835"/>
                  <a:gd name="connsiteX3" fmla="*/ 0 w 21441"/>
                  <a:gd name="connsiteY3" fmla="*/ 2835 h 2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2835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2835"/>
                    </a:lnTo>
                    <a:lnTo>
                      <a:pt x="0" y="2835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68" name="Freeform: Shape 367">
                <a:extLst>
                  <a:ext uri="{FF2B5EF4-FFF2-40B4-BE49-F238E27FC236}">
                    <a16:creationId xmlns:a16="http://schemas.microsoft.com/office/drawing/2014/main" id="{BE8B0D8C-5BAF-4D74-8E4B-A9B0B1FD3B5B}"/>
                  </a:ext>
                </a:extLst>
              </p:cNvPr>
              <p:cNvSpPr/>
              <p:nvPr/>
            </p:nvSpPr>
            <p:spPr>
              <a:xfrm>
                <a:off x="4195779" y="2557074"/>
                <a:ext cx="36000" cy="24276"/>
              </a:xfrm>
              <a:custGeom>
                <a:avLst/>
                <a:gdLst>
                  <a:gd name="connsiteX0" fmla="*/ 0 w 21441"/>
                  <a:gd name="connsiteY0" fmla="*/ 0 h 24276"/>
                  <a:gd name="connsiteX1" fmla="*/ 21442 w 21441"/>
                  <a:gd name="connsiteY1" fmla="*/ 0 h 24276"/>
                  <a:gd name="connsiteX2" fmla="*/ 21442 w 21441"/>
                  <a:gd name="connsiteY2" fmla="*/ 24277 h 24276"/>
                  <a:gd name="connsiteX3" fmla="*/ 0 w 21441"/>
                  <a:gd name="connsiteY3" fmla="*/ 24277 h 24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24276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24277"/>
                    </a:lnTo>
                    <a:lnTo>
                      <a:pt x="0" y="24277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69" name="Freeform: Shape 368">
                <a:extLst>
                  <a:ext uri="{FF2B5EF4-FFF2-40B4-BE49-F238E27FC236}">
                    <a16:creationId xmlns:a16="http://schemas.microsoft.com/office/drawing/2014/main" id="{7352E2F4-995D-4FAD-9A4C-BC4789F92617}"/>
                  </a:ext>
                </a:extLst>
              </p:cNvPr>
              <p:cNvSpPr/>
              <p:nvPr/>
            </p:nvSpPr>
            <p:spPr>
              <a:xfrm>
                <a:off x="4138365" y="2528190"/>
                <a:ext cx="36000" cy="53160"/>
              </a:xfrm>
              <a:custGeom>
                <a:avLst/>
                <a:gdLst>
                  <a:gd name="connsiteX0" fmla="*/ 0 w 21441"/>
                  <a:gd name="connsiteY0" fmla="*/ 0 h 53160"/>
                  <a:gd name="connsiteX1" fmla="*/ 21442 w 21441"/>
                  <a:gd name="connsiteY1" fmla="*/ 0 h 53160"/>
                  <a:gd name="connsiteX2" fmla="*/ 21442 w 21441"/>
                  <a:gd name="connsiteY2" fmla="*/ 53161 h 53160"/>
                  <a:gd name="connsiteX3" fmla="*/ 0 w 21441"/>
                  <a:gd name="connsiteY3" fmla="*/ 53161 h 53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53160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53161"/>
                    </a:lnTo>
                    <a:lnTo>
                      <a:pt x="0" y="53161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70" name="Freeform: Shape 369">
                <a:extLst>
                  <a:ext uri="{FF2B5EF4-FFF2-40B4-BE49-F238E27FC236}">
                    <a16:creationId xmlns:a16="http://schemas.microsoft.com/office/drawing/2014/main" id="{0CC19FAF-9681-4FC3-B85C-B850A260771F}"/>
                  </a:ext>
                </a:extLst>
              </p:cNvPr>
              <p:cNvSpPr/>
              <p:nvPr/>
            </p:nvSpPr>
            <p:spPr>
              <a:xfrm>
                <a:off x="4080774" y="2446677"/>
                <a:ext cx="36000" cy="134673"/>
              </a:xfrm>
              <a:custGeom>
                <a:avLst/>
                <a:gdLst>
                  <a:gd name="connsiteX0" fmla="*/ 0 w 21441"/>
                  <a:gd name="connsiteY0" fmla="*/ 0 h 134673"/>
                  <a:gd name="connsiteX1" fmla="*/ 21442 w 21441"/>
                  <a:gd name="connsiteY1" fmla="*/ 0 h 134673"/>
                  <a:gd name="connsiteX2" fmla="*/ 21442 w 21441"/>
                  <a:gd name="connsiteY2" fmla="*/ 134674 h 134673"/>
                  <a:gd name="connsiteX3" fmla="*/ 0 w 21441"/>
                  <a:gd name="connsiteY3" fmla="*/ 134674 h 13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134673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134674"/>
                    </a:lnTo>
                    <a:lnTo>
                      <a:pt x="0" y="134674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71" name="Freeform: Shape 370">
                <a:extLst>
                  <a:ext uri="{FF2B5EF4-FFF2-40B4-BE49-F238E27FC236}">
                    <a16:creationId xmlns:a16="http://schemas.microsoft.com/office/drawing/2014/main" id="{2D5C7BFD-1289-4031-A786-FED95982DA79}"/>
                  </a:ext>
                </a:extLst>
              </p:cNvPr>
              <p:cNvSpPr/>
              <p:nvPr/>
            </p:nvSpPr>
            <p:spPr>
              <a:xfrm>
                <a:off x="4023360" y="2423818"/>
                <a:ext cx="36000" cy="157532"/>
              </a:xfrm>
              <a:custGeom>
                <a:avLst/>
                <a:gdLst>
                  <a:gd name="connsiteX0" fmla="*/ 0 w 21441"/>
                  <a:gd name="connsiteY0" fmla="*/ 0 h 157532"/>
                  <a:gd name="connsiteX1" fmla="*/ 21442 w 21441"/>
                  <a:gd name="connsiteY1" fmla="*/ 0 h 157532"/>
                  <a:gd name="connsiteX2" fmla="*/ 21442 w 21441"/>
                  <a:gd name="connsiteY2" fmla="*/ 157533 h 157532"/>
                  <a:gd name="connsiteX3" fmla="*/ 0 w 21441"/>
                  <a:gd name="connsiteY3" fmla="*/ 157533 h 157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157532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157533"/>
                    </a:lnTo>
                    <a:lnTo>
                      <a:pt x="0" y="157533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72" name="Freeform: Shape 371">
                <a:extLst>
                  <a:ext uri="{FF2B5EF4-FFF2-40B4-BE49-F238E27FC236}">
                    <a16:creationId xmlns:a16="http://schemas.microsoft.com/office/drawing/2014/main" id="{048A20C5-FF16-4972-9C81-1FF0EB179A18}"/>
                  </a:ext>
                </a:extLst>
              </p:cNvPr>
              <p:cNvSpPr/>
              <p:nvPr/>
            </p:nvSpPr>
            <p:spPr>
              <a:xfrm>
                <a:off x="3965769" y="2259729"/>
                <a:ext cx="36000" cy="321621"/>
              </a:xfrm>
              <a:custGeom>
                <a:avLst/>
                <a:gdLst>
                  <a:gd name="connsiteX0" fmla="*/ 0 w 21441"/>
                  <a:gd name="connsiteY0" fmla="*/ 0 h 321621"/>
                  <a:gd name="connsiteX1" fmla="*/ 21442 w 21441"/>
                  <a:gd name="connsiteY1" fmla="*/ 0 h 321621"/>
                  <a:gd name="connsiteX2" fmla="*/ 21442 w 21441"/>
                  <a:gd name="connsiteY2" fmla="*/ 321622 h 321621"/>
                  <a:gd name="connsiteX3" fmla="*/ 0 w 21441"/>
                  <a:gd name="connsiteY3" fmla="*/ 321622 h 321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321621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321622"/>
                    </a:lnTo>
                    <a:lnTo>
                      <a:pt x="0" y="321622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73" name="Freeform: Shape 372">
                <a:extLst>
                  <a:ext uri="{FF2B5EF4-FFF2-40B4-BE49-F238E27FC236}">
                    <a16:creationId xmlns:a16="http://schemas.microsoft.com/office/drawing/2014/main" id="{97D1C60F-5CEA-43B1-BA0F-8CE17CCBBC06}"/>
                  </a:ext>
                </a:extLst>
              </p:cNvPr>
              <p:cNvSpPr/>
              <p:nvPr/>
            </p:nvSpPr>
            <p:spPr>
              <a:xfrm>
                <a:off x="3908355" y="2222339"/>
                <a:ext cx="36000" cy="359011"/>
              </a:xfrm>
              <a:custGeom>
                <a:avLst/>
                <a:gdLst>
                  <a:gd name="connsiteX0" fmla="*/ 0 w 21441"/>
                  <a:gd name="connsiteY0" fmla="*/ 0 h 359011"/>
                  <a:gd name="connsiteX1" fmla="*/ 21442 w 21441"/>
                  <a:gd name="connsiteY1" fmla="*/ 0 h 359011"/>
                  <a:gd name="connsiteX2" fmla="*/ 21442 w 21441"/>
                  <a:gd name="connsiteY2" fmla="*/ 359011 h 359011"/>
                  <a:gd name="connsiteX3" fmla="*/ 0 w 21441"/>
                  <a:gd name="connsiteY3" fmla="*/ 359011 h 359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359011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359011"/>
                    </a:lnTo>
                    <a:lnTo>
                      <a:pt x="0" y="359011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36" name="Freeform: Shape 335">
                <a:extLst>
                  <a:ext uri="{FF2B5EF4-FFF2-40B4-BE49-F238E27FC236}">
                    <a16:creationId xmlns:a16="http://schemas.microsoft.com/office/drawing/2014/main" id="{97F96645-4F43-4F17-AC26-60E950DF7FB6}"/>
                  </a:ext>
                </a:extLst>
              </p:cNvPr>
              <p:cNvSpPr/>
              <p:nvPr/>
            </p:nvSpPr>
            <p:spPr>
              <a:xfrm>
                <a:off x="4414627" y="2579203"/>
                <a:ext cx="36000" cy="14884"/>
              </a:xfrm>
              <a:custGeom>
                <a:avLst/>
                <a:gdLst>
                  <a:gd name="connsiteX0" fmla="*/ 0 w 21441"/>
                  <a:gd name="connsiteY0" fmla="*/ 0 h 14884"/>
                  <a:gd name="connsiteX1" fmla="*/ 21442 w 21441"/>
                  <a:gd name="connsiteY1" fmla="*/ 0 h 14884"/>
                  <a:gd name="connsiteX2" fmla="*/ 21442 w 21441"/>
                  <a:gd name="connsiteY2" fmla="*/ 14885 h 14884"/>
                  <a:gd name="connsiteX3" fmla="*/ 0 w 21441"/>
                  <a:gd name="connsiteY3" fmla="*/ 14885 h 148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14884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14885"/>
                    </a:lnTo>
                    <a:lnTo>
                      <a:pt x="0" y="14885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37" name="Freeform: Shape 336">
                <a:extLst>
                  <a:ext uri="{FF2B5EF4-FFF2-40B4-BE49-F238E27FC236}">
                    <a16:creationId xmlns:a16="http://schemas.microsoft.com/office/drawing/2014/main" id="{B2D0D657-5652-4256-B86A-175A22EE860A}"/>
                  </a:ext>
                </a:extLst>
              </p:cNvPr>
              <p:cNvSpPr/>
              <p:nvPr/>
            </p:nvSpPr>
            <p:spPr>
              <a:xfrm>
                <a:off x="4357213" y="2579203"/>
                <a:ext cx="36000" cy="13644"/>
              </a:xfrm>
              <a:custGeom>
                <a:avLst/>
                <a:gdLst>
                  <a:gd name="connsiteX0" fmla="*/ 0 w 21441"/>
                  <a:gd name="connsiteY0" fmla="*/ 0 h 13644"/>
                  <a:gd name="connsiteX1" fmla="*/ 21442 w 21441"/>
                  <a:gd name="connsiteY1" fmla="*/ 0 h 13644"/>
                  <a:gd name="connsiteX2" fmla="*/ 21442 w 21441"/>
                  <a:gd name="connsiteY2" fmla="*/ 13645 h 13644"/>
                  <a:gd name="connsiteX3" fmla="*/ 0 w 21441"/>
                  <a:gd name="connsiteY3" fmla="*/ 13645 h 13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13644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13645"/>
                    </a:lnTo>
                    <a:lnTo>
                      <a:pt x="0" y="13645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38" name="Freeform: Shape 337">
                <a:extLst>
                  <a:ext uri="{FF2B5EF4-FFF2-40B4-BE49-F238E27FC236}">
                    <a16:creationId xmlns:a16="http://schemas.microsoft.com/office/drawing/2014/main" id="{95D5DC14-7CB4-4825-888A-DAEF80073211}"/>
                  </a:ext>
                </a:extLst>
              </p:cNvPr>
              <p:cNvSpPr/>
              <p:nvPr/>
            </p:nvSpPr>
            <p:spPr>
              <a:xfrm>
                <a:off x="4299622" y="2579203"/>
                <a:ext cx="36000" cy="7089"/>
              </a:xfrm>
              <a:custGeom>
                <a:avLst/>
                <a:gdLst>
                  <a:gd name="connsiteX0" fmla="*/ 0 w 21441"/>
                  <a:gd name="connsiteY0" fmla="*/ 0 h 7088"/>
                  <a:gd name="connsiteX1" fmla="*/ 21442 w 21441"/>
                  <a:gd name="connsiteY1" fmla="*/ 0 h 7088"/>
                  <a:gd name="connsiteX2" fmla="*/ 21442 w 21441"/>
                  <a:gd name="connsiteY2" fmla="*/ 7088 h 7088"/>
                  <a:gd name="connsiteX3" fmla="*/ 0 w 21441"/>
                  <a:gd name="connsiteY3" fmla="*/ 7088 h 7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7088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7088"/>
                    </a:lnTo>
                    <a:lnTo>
                      <a:pt x="0" y="7088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39" name="Freeform: Shape 338">
                <a:extLst>
                  <a:ext uri="{FF2B5EF4-FFF2-40B4-BE49-F238E27FC236}">
                    <a16:creationId xmlns:a16="http://schemas.microsoft.com/office/drawing/2014/main" id="{2CA963E3-3088-451E-947B-AD9CEBB9E99C}"/>
                  </a:ext>
                </a:extLst>
              </p:cNvPr>
              <p:cNvSpPr/>
              <p:nvPr/>
            </p:nvSpPr>
            <p:spPr>
              <a:xfrm>
                <a:off x="4253499" y="2579971"/>
                <a:ext cx="36000" cy="2834"/>
              </a:xfrm>
              <a:custGeom>
                <a:avLst/>
                <a:gdLst>
                  <a:gd name="connsiteX0" fmla="*/ 0 w 21441"/>
                  <a:gd name="connsiteY0" fmla="*/ 0 h 2835"/>
                  <a:gd name="connsiteX1" fmla="*/ 21442 w 21441"/>
                  <a:gd name="connsiteY1" fmla="*/ 0 h 2835"/>
                  <a:gd name="connsiteX2" fmla="*/ 21442 w 21441"/>
                  <a:gd name="connsiteY2" fmla="*/ 2835 h 2835"/>
                  <a:gd name="connsiteX3" fmla="*/ 0 w 21441"/>
                  <a:gd name="connsiteY3" fmla="*/ 2835 h 2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2835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2835"/>
                    </a:lnTo>
                    <a:lnTo>
                      <a:pt x="0" y="2835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1062" name="Group 1061">
              <a:extLst>
                <a:ext uri="{FF2B5EF4-FFF2-40B4-BE49-F238E27FC236}">
                  <a16:creationId xmlns:a16="http://schemas.microsoft.com/office/drawing/2014/main" id="{0EACCC3B-F432-486B-8F7F-B484E6EE3993}"/>
                </a:ext>
              </a:extLst>
            </p:cNvPr>
            <p:cNvGrpSpPr/>
            <p:nvPr/>
          </p:nvGrpSpPr>
          <p:grpSpPr>
            <a:xfrm>
              <a:off x="3773562" y="3505882"/>
              <a:ext cx="1466512" cy="919985"/>
              <a:chOff x="4009362" y="3430418"/>
              <a:chExt cx="1526635" cy="957702"/>
            </a:xfrm>
          </p:grpSpPr>
          <p:sp>
            <p:nvSpPr>
              <p:cNvPr id="512" name="Freeform: Shape 511">
                <a:extLst>
                  <a:ext uri="{FF2B5EF4-FFF2-40B4-BE49-F238E27FC236}">
                    <a16:creationId xmlns:a16="http://schemas.microsoft.com/office/drawing/2014/main" id="{2CE9FBFC-7C25-4C6B-9AA9-C182F75DDED7}"/>
                  </a:ext>
                </a:extLst>
              </p:cNvPr>
              <p:cNvSpPr/>
              <p:nvPr/>
            </p:nvSpPr>
            <p:spPr>
              <a:xfrm>
                <a:off x="5499997" y="4096520"/>
                <a:ext cx="36000" cy="291600"/>
              </a:xfrm>
              <a:custGeom>
                <a:avLst/>
                <a:gdLst>
                  <a:gd name="connsiteX0" fmla="*/ 0 w 42528"/>
                  <a:gd name="connsiteY0" fmla="*/ 0 h 345544"/>
                  <a:gd name="connsiteX1" fmla="*/ 42529 w 42528"/>
                  <a:gd name="connsiteY1" fmla="*/ 0 h 345544"/>
                  <a:gd name="connsiteX2" fmla="*/ 42529 w 42528"/>
                  <a:gd name="connsiteY2" fmla="*/ 345544 h 345544"/>
                  <a:gd name="connsiteX3" fmla="*/ 0 w 42528"/>
                  <a:gd name="connsiteY3" fmla="*/ 345544 h 345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28" h="345544">
                    <a:moveTo>
                      <a:pt x="0" y="0"/>
                    </a:moveTo>
                    <a:lnTo>
                      <a:pt x="42529" y="0"/>
                    </a:lnTo>
                    <a:lnTo>
                      <a:pt x="42529" y="345544"/>
                    </a:lnTo>
                    <a:lnTo>
                      <a:pt x="0" y="345544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13" name="Freeform: Shape 512">
                <a:extLst>
                  <a:ext uri="{FF2B5EF4-FFF2-40B4-BE49-F238E27FC236}">
                    <a16:creationId xmlns:a16="http://schemas.microsoft.com/office/drawing/2014/main" id="{90C800A1-27C4-44F0-8376-3137291C018C}"/>
                  </a:ext>
                </a:extLst>
              </p:cNvPr>
              <p:cNvSpPr/>
              <p:nvPr/>
            </p:nvSpPr>
            <p:spPr>
              <a:xfrm>
                <a:off x="5334489" y="4096519"/>
                <a:ext cx="36000" cy="216000"/>
              </a:xfrm>
              <a:custGeom>
                <a:avLst/>
                <a:gdLst>
                  <a:gd name="connsiteX0" fmla="*/ 0 w 42528"/>
                  <a:gd name="connsiteY0" fmla="*/ 0 h 210693"/>
                  <a:gd name="connsiteX1" fmla="*/ 42529 w 42528"/>
                  <a:gd name="connsiteY1" fmla="*/ 0 h 210693"/>
                  <a:gd name="connsiteX2" fmla="*/ 42529 w 42528"/>
                  <a:gd name="connsiteY2" fmla="*/ 210693 h 210693"/>
                  <a:gd name="connsiteX3" fmla="*/ 0 w 42528"/>
                  <a:gd name="connsiteY3" fmla="*/ 210693 h 210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28" h="210693">
                    <a:moveTo>
                      <a:pt x="0" y="0"/>
                    </a:moveTo>
                    <a:lnTo>
                      <a:pt x="42529" y="0"/>
                    </a:lnTo>
                    <a:lnTo>
                      <a:pt x="42529" y="210693"/>
                    </a:lnTo>
                    <a:lnTo>
                      <a:pt x="0" y="21069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14" name="Freeform: Shape 513">
                <a:extLst>
                  <a:ext uri="{FF2B5EF4-FFF2-40B4-BE49-F238E27FC236}">
                    <a16:creationId xmlns:a16="http://schemas.microsoft.com/office/drawing/2014/main" id="{8924416D-0FA9-438F-9776-BA3DB75EB02A}"/>
                  </a:ext>
                </a:extLst>
              </p:cNvPr>
              <p:cNvSpPr/>
              <p:nvPr/>
            </p:nvSpPr>
            <p:spPr>
              <a:xfrm>
                <a:off x="5168804" y="4096520"/>
                <a:ext cx="36000" cy="145482"/>
              </a:xfrm>
              <a:custGeom>
                <a:avLst/>
                <a:gdLst>
                  <a:gd name="connsiteX0" fmla="*/ 0 w 42528"/>
                  <a:gd name="connsiteY0" fmla="*/ 0 h 145482"/>
                  <a:gd name="connsiteX1" fmla="*/ 42529 w 42528"/>
                  <a:gd name="connsiteY1" fmla="*/ 0 h 145482"/>
                  <a:gd name="connsiteX2" fmla="*/ 42529 w 42528"/>
                  <a:gd name="connsiteY2" fmla="*/ 145483 h 145482"/>
                  <a:gd name="connsiteX3" fmla="*/ 0 w 42528"/>
                  <a:gd name="connsiteY3" fmla="*/ 145483 h 145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28" h="145482">
                    <a:moveTo>
                      <a:pt x="0" y="0"/>
                    </a:moveTo>
                    <a:lnTo>
                      <a:pt x="42529" y="0"/>
                    </a:lnTo>
                    <a:lnTo>
                      <a:pt x="42529" y="145483"/>
                    </a:lnTo>
                    <a:lnTo>
                      <a:pt x="0" y="14548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15" name="Freeform: Shape 514">
                <a:extLst>
                  <a:ext uri="{FF2B5EF4-FFF2-40B4-BE49-F238E27FC236}">
                    <a16:creationId xmlns:a16="http://schemas.microsoft.com/office/drawing/2014/main" id="{5A68FD3B-1660-4D51-A000-B5F43DC7FDF0}"/>
                  </a:ext>
                </a:extLst>
              </p:cNvPr>
              <p:cNvSpPr/>
              <p:nvPr/>
            </p:nvSpPr>
            <p:spPr>
              <a:xfrm>
                <a:off x="5003118" y="4096520"/>
                <a:ext cx="36000" cy="19846"/>
              </a:xfrm>
              <a:custGeom>
                <a:avLst/>
                <a:gdLst>
                  <a:gd name="connsiteX0" fmla="*/ 0 w 42528"/>
                  <a:gd name="connsiteY0" fmla="*/ 0 h 19846"/>
                  <a:gd name="connsiteX1" fmla="*/ 42529 w 42528"/>
                  <a:gd name="connsiteY1" fmla="*/ 0 h 19846"/>
                  <a:gd name="connsiteX2" fmla="*/ 42529 w 42528"/>
                  <a:gd name="connsiteY2" fmla="*/ 19847 h 19846"/>
                  <a:gd name="connsiteX3" fmla="*/ 0 w 42528"/>
                  <a:gd name="connsiteY3" fmla="*/ 19847 h 19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28" h="19846">
                    <a:moveTo>
                      <a:pt x="0" y="0"/>
                    </a:moveTo>
                    <a:lnTo>
                      <a:pt x="42529" y="0"/>
                    </a:lnTo>
                    <a:lnTo>
                      <a:pt x="42529" y="19847"/>
                    </a:lnTo>
                    <a:lnTo>
                      <a:pt x="0" y="19847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16" name="Freeform: Shape 515">
                <a:extLst>
                  <a:ext uri="{FF2B5EF4-FFF2-40B4-BE49-F238E27FC236}">
                    <a16:creationId xmlns:a16="http://schemas.microsoft.com/office/drawing/2014/main" id="{EEF22A19-4FAF-478B-B41D-58BB47EF1717}"/>
                  </a:ext>
                </a:extLst>
              </p:cNvPr>
              <p:cNvSpPr/>
              <p:nvPr/>
            </p:nvSpPr>
            <p:spPr>
              <a:xfrm>
                <a:off x="4837433" y="4057890"/>
                <a:ext cx="36000" cy="38807"/>
              </a:xfrm>
              <a:custGeom>
                <a:avLst/>
                <a:gdLst>
                  <a:gd name="connsiteX0" fmla="*/ 0 w 42528"/>
                  <a:gd name="connsiteY0" fmla="*/ 0 h 38807"/>
                  <a:gd name="connsiteX1" fmla="*/ 42529 w 42528"/>
                  <a:gd name="connsiteY1" fmla="*/ 0 h 38807"/>
                  <a:gd name="connsiteX2" fmla="*/ 42529 w 42528"/>
                  <a:gd name="connsiteY2" fmla="*/ 38807 h 38807"/>
                  <a:gd name="connsiteX3" fmla="*/ 0 w 42528"/>
                  <a:gd name="connsiteY3" fmla="*/ 38807 h 38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28" h="38807">
                    <a:moveTo>
                      <a:pt x="0" y="0"/>
                    </a:moveTo>
                    <a:lnTo>
                      <a:pt x="42529" y="0"/>
                    </a:lnTo>
                    <a:lnTo>
                      <a:pt x="42529" y="38807"/>
                    </a:lnTo>
                    <a:lnTo>
                      <a:pt x="0" y="38807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17" name="Freeform: Shape 516">
                <a:extLst>
                  <a:ext uri="{FF2B5EF4-FFF2-40B4-BE49-F238E27FC236}">
                    <a16:creationId xmlns:a16="http://schemas.microsoft.com/office/drawing/2014/main" id="{10978168-B50A-46CF-A6B1-EA6172B362D6}"/>
                  </a:ext>
                </a:extLst>
              </p:cNvPr>
              <p:cNvSpPr/>
              <p:nvPr/>
            </p:nvSpPr>
            <p:spPr>
              <a:xfrm>
                <a:off x="4671925" y="4048144"/>
                <a:ext cx="36000" cy="48376"/>
              </a:xfrm>
              <a:custGeom>
                <a:avLst/>
                <a:gdLst>
                  <a:gd name="connsiteX0" fmla="*/ 0 w 42528"/>
                  <a:gd name="connsiteY0" fmla="*/ 0 h 48376"/>
                  <a:gd name="connsiteX1" fmla="*/ 42529 w 42528"/>
                  <a:gd name="connsiteY1" fmla="*/ 0 h 48376"/>
                  <a:gd name="connsiteX2" fmla="*/ 42529 w 42528"/>
                  <a:gd name="connsiteY2" fmla="*/ 48376 h 48376"/>
                  <a:gd name="connsiteX3" fmla="*/ 0 w 42528"/>
                  <a:gd name="connsiteY3" fmla="*/ 48376 h 48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28" h="48376">
                    <a:moveTo>
                      <a:pt x="0" y="0"/>
                    </a:moveTo>
                    <a:lnTo>
                      <a:pt x="42529" y="0"/>
                    </a:lnTo>
                    <a:lnTo>
                      <a:pt x="42529" y="48376"/>
                    </a:lnTo>
                    <a:lnTo>
                      <a:pt x="0" y="4837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18" name="Freeform: Shape 517">
                <a:extLst>
                  <a:ext uri="{FF2B5EF4-FFF2-40B4-BE49-F238E27FC236}">
                    <a16:creationId xmlns:a16="http://schemas.microsoft.com/office/drawing/2014/main" id="{89269B5A-026C-4713-A958-B446364531F0}"/>
                  </a:ext>
                </a:extLst>
              </p:cNvPr>
              <p:cNvSpPr/>
              <p:nvPr/>
            </p:nvSpPr>
            <p:spPr>
              <a:xfrm>
                <a:off x="4506240" y="4028298"/>
                <a:ext cx="36000" cy="68400"/>
              </a:xfrm>
              <a:custGeom>
                <a:avLst/>
                <a:gdLst>
                  <a:gd name="connsiteX0" fmla="*/ 0 w 42528"/>
                  <a:gd name="connsiteY0" fmla="*/ 0 h 68400"/>
                  <a:gd name="connsiteX1" fmla="*/ 42529 w 42528"/>
                  <a:gd name="connsiteY1" fmla="*/ 0 h 68400"/>
                  <a:gd name="connsiteX2" fmla="*/ 42529 w 42528"/>
                  <a:gd name="connsiteY2" fmla="*/ 68400 h 68400"/>
                  <a:gd name="connsiteX3" fmla="*/ 0 w 42528"/>
                  <a:gd name="connsiteY3" fmla="*/ 68400 h 68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28" h="68400">
                    <a:moveTo>
                      <a:pt x="0" y="0"/>
                    </a:moveTo>
                    <a:lnTo>
                      <a:pt x="42529" y="0"/>
                    </a:lnTo>
                    <a:lnTo>
                      <a:pt x="42529" y="68400"/>
                    </a:lnTo>
                    <a:lnTo>
                      <a:pt x="0" y="6840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19" name="Freeform: Shape 518">
                <a:extLst>
                  <a:ext uri="{FF2B5EF4-FFF2-40B4-BE49-F238E27FC236}">
                    <a16:creationId xmlns:a16="http://schemas.microsoft.com/office/drawing/2014/main" id="{183B10CF-691E-48C8-82D4-6A5FC81C9B61}"/>
                  </a:ext>
                </a:extLst>
              </p:cNvPr>
              <p:cNvSpPr/>
              <p:nvPr/>
            </p:nvSpPr>
            <p:spPr>
              <a:xfrm>
                <a:off x="4340555" y="3927470"/>
                <a:ext cx="36000" cy="169050"/>
              </a:xfrm>
              <a:custGeom>
                <a:avLst/>
                <a:gdLst>
                  <a:gd name="connsiteX0" fmla="*/ 0 w 42528"/>
                  <a:gd name="connsiteY0" fmla="*/ 0 h 169050"/>
                  <a:gd name="connsiteX1" fmla="*/ 42529 w 42528"/>
                  <a:gd name="connsiteY1" fmla="*/ 0 h 169050"/>
                  <a:gd name="connsiteX2" fmla="*/ 42529 w 42528"/>
                  <a:gd name="connsiteY2" fmla="*/ 169051 h 169050"/>
                  <a:gd name="connsiteX3" fmla="*/ 0 w 42528"/>
                  <a:gd name="connsiteY3" fmla="*/ 169051 h 16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28" h="169050">
                    <a:moveTo>
                      <a:pt x="0" y="0"/>
                    </a:moveTo>
                    <a:lnTo>
                      <a:pt x="42529" y="0"/>
                    </a:lnTo>
                    <a:lnTo>
                      <a:pt x="42529" y="169051"/>
                    </a:lnTo>
                    <a:lnTo>
                      <a:pt x="0" y="169051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20" name="Freeform: Shape 519">
                <a:extLst>
                  <a:ext uri="{FF2B5EF4-FFF2-40B4-BE49-F238E27FC236}">
                    <a16:creationId xmlns:a16="http://schemas.microsoft.com/office/drawing/2014/main" id="{FD95B517-2381-4D69-8433-FFD4AC619204}"/>
                  </a:ext>
                </a:extLst>
              </p:cNvPr>
              <p:cNvSpPr/>
              <p:nvPr/>
            </p:nvSpPr>
            <p:spPr>
              <a:xfrm>
                <a:off x="4174870" y="3909395"/>
                <a:ext cx="36000" cy="187125"/>
              </a:xfrm>
              <a:custGeom>
                <a:avLst/>
                <a:gdLst>
                  <a:gd name="connsiteX0" fmla="*/ 0 w 42528"/>
                  <a:gd name="connsiteY0" fmla="*/ 0 h 187125"/>
                  <a:gd name="connsiteX1" fmla="*/ 42529 w 42528"/>
                  <a:gd name="connsiteY1" fmla="*/ 0 h 187125"/>
                  <a:gd name="connsiteX2" fmla="*/ 42529 w 42528"/>
                  <a:gd name="connsiteY2" fmla="*/ 187125 h 187125"/>
                  <a:gd name="connsiteX3" fmla="*/ 0 w 42528"/>
                  <a:gd name="connsiteY3" fmla="*/ 187125 h 18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28" h="187125">
                    <a:moveTo>
                      <a:pt x="0" y="0"/>
                    </a:moveTo>
                    <a:lnTo>
                      <a:pt x="42529" y="0"/>
                    </a:lnTo>
                    <a:lnTo>
                      <a:pt x="42529" y="187125"/>
                    </a:lnTo>
                    <a:lnTo>
                      <a:pt x="0" y="187125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21" name="Freeform: Shape 520">
                <a:extLst>
                  <a:ext uri="{FF2B5EF4-FFF2-40B4-BE49-F238E27FC236}">
                    <a16:creationId xmlns:a16="http://schemas.microsoft.com/office/drawing/2014/main" id="{F38778C8-A555-4DAA-831C-5841CF2CFB1B}"/>
                  </a:ext>
                </a:extLst>
              </p:cNvPr>
              <p:cNvSpPr/>
              <p:nvPr/>
            </p:nvSpPr>
            <p:spPr>
              <a:xfrm>
                <a:off x="4009362" y="3430418"/>
                <a:ext cx="36000" cy="666102"/>
              </a:xfrm>
              <a:custGeom>
                <a:avLst/>
                <a:gdLst>
                  <a:gd name="connsiteX0" fmla="*/ 0 w 42528"/>
                  <a:gd name="connsiteY0" fmla="*/ 0 h 666102"/>
                  <a:gd name="connsiteX1" fmla="*/ 42529 w 42528"/>
                  <a:gd name="connsiteY1" fmla="*/ 0 h 666102"/>
                  <a:gd name="connsiteX2" fmla="*/ 42529 w 42528"/>
                  <a:gd name="connsiteY2" fmla="*/ 666103 h 666102"/>
                  <a:gd name="connsiteX3" fmla="*/ 0 w 42528"/>
                  <a:gd name="connsiteY3" fmla="*/ 666103 h 666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28" h="666102">
                    <a:moveTo>
                      <a:pt x="0" y="0"/>
                    </a:moveTo>
                    <a:lnTo>
                      <a:pt x="42529" y="0"/>
                    </a:lnTo>
                    <a:lnTo>
                      <a:pt x="42529" y="666103"/>
                    </a:lnTo>
                    <a:lnTo>
                      <a:pt x="0" y="66610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977" name="TextBox 976">
              <a:extLst>
                <a:ext uri="{FF2B5EF4-FFF2-40B4-BE49-F238E27FC236}">
                  <a16:creationId xmlns:a16="http://schemas.microsoft.com/office/drawing/2014/main" id="{F86A1A60-F8F4-4C9F-ADA0-4626688F6DD6}"/>
                </a:ext>
              </a:extLst>
            </p:cNvPr>
            <p:cNvSpPr txBox="1"/>
            <p:nvPr/>
          </p:nvSpPr>
          <p:spPr>
            <a:xfrm flipH="1">
              <a:off x="3602148" y="2068830"/>
              <a:ext cx="1642046" cy="237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33069">
                <a:defRPr/>
              </a:pPr>
              <a:r>
                <a:rPr lang="en-GB" sz="1067" b="1" i="1" dirty="0">
                  <a:solidFill>
                    <a:srgbClr val="000000"/>
                  </a:solidFill>
                  <a:latin typeface="Arial"/>
                </a:rPr>
                <a:t>ATM </a:t>
              </a:r>
              <a:endParaRPr lang="en-GB" sz="1067" b="1" dirty="0">
                <a:solidFill>
                  <a:srgbClr val="000000"/>
                </a:solidFill>
                <a:highlight>
                  <a:srgbClr val="FFFF00"/>
                </a:highlight>
                <a:latin typeface="Arial"/>
              </a:endParaRPr>
            </a:p>
          </p:txBody>
        </p:sp>
        <p:grpSp>
          <p:nvGrpSpPr>
            <p:cNvPr id="561" name="Group 560">
              <a:extLst>
                <a:ext uri="{FF2B5EF4-FFF2-40B4-BE49-F238E27FC236}">
                  <a16:creationId xmlns:a16="http://schemas.microsoft.com/office/drawing/2014/main" id="{208BDA29-33BF-4FE9-8B9C-772F5B896B85}"/>
                </a:ext>
              </a:extLst>
            </p:cNvPr>
            <p:cNvGrpSpPr/>
            <p:nvPr/>
          </p:nvGrpSpPr>
          <p:grpSpPr>
            <a:xfrm>
              <a:off x="3266868" y="3450914"/>
              <a:ext cx="1999977" cy="1390586"/>
              <a:chOff x="1046343" y="2057443"/>
              <a:chExt cx="1999977" cy="1390586"/>
            </a:xfrm>
          </p:grpSpPr>
          <p:grpSp>
            <p:nvGrpSpPr>
              <p:cNvPr id="562" name="Group 561">
                <a:extLst>
                  <a:ext uri="{FF2B5EF4-FFF2-40B4-BE49-F238E27FC236}">
                    <a16:creationId xmlns:a16="http://schemas.microsoft.com/office/drawing/2014/main" id="{43894702-3242-4FB1-A6A1-E4954AE0536C}"/>
                  </a:ext>
                </a:extLst>
              </p:cNvPr>
              <p:cNvGrpSpPr/>
              <p:nvPr/>
            </p:nvGrpSpPr>
            <p:grpSpPr>
              <a:xfrm>
                <a:off x="1340073" y="2110773"/>
                <a:ext cx="1706247" cy="1285187"/>
                <a:chOff x="483398" y="1874844"/>
                <a:chExt cx="1776198" cy="1337876"/>
              </a:xfrm>
            </p:grpSpPr>
            <p:sp>
              <p:nvSpPr>
                <p:cNvPr id="579" name="Freeform: Shape 578">
                  <a:extLst>
                    <a:ext uri="{FF2B5EF4-FFF2-40B4-BE49-F238E27FC236}">
                      <a16:creationId xmlns:a16="http://schemas.microsoft.com/office/drawing/2014/main" id="{FBFE303F-4B31-417D-8ACD-194F4F3F9934}"/>
                    </a:ext>
                  </a:extLst>
                </p:cNvPr>
                <p:cNvSpPr/>
                <p:nvPr/>
              </p:nvSpPr>
              <p:spPr>
                <a:xfrm>
                  <a:off x="512194" y="2745084"/>
                  <a:ext cx="1747402" cy="1772"/>
                </a:xfrm>
                <a:custGeom>
                  <a:avLst/>
                  <a:gdLst>
                    <a:gd name="connsiteX0" fmla="*/ 0 w 1747402"/>
                    <a:gd name="connsiteY0" fmla="*/ 0 h 1772"/>
                    <a:gd name="connsiteX1" fmla="*/ 1747403 w 1747402"/>
                    <a:gd name="connsiteY1" fmla="*/ 0 h 1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47402" h="1772">
                      <a:moveTo>
                        <a:pt x="0" y="0"/>
                      </a:moveTo>
                      <a:lnTo>
                        <a:pt x="1747403" y="0"/>
                      </a:lnTo>
                    </a:path>
                  </a:pathLst>
                </a:custGeom>
                <a:ln w="9525" cap="flat">
                  <a:solidFill>
                    <a:srgbClr val="B2B2B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33069">
                    <a:defRPr/>
                  </a:pPr>
                  <a:endParaRPr lang="en-GB" sz="1049" dirty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580" name="Freeform: Shape 579">
                  <a:extLst>
                    <a:ext uri="{FF2B5EF4-FFF2-40B4-BE49-F238E27FC236}">
                      <a16:creationId xmlns:a16="http://schemas.microsoft.com/office/drawing/2014/main" id="{FC4A3EE7-A2C9-4CFF-A14E-07FDF8DF8C7D}"/>
                    </a:ext>
                  </a:extLst>
                </p:cNvPr>
                <p:cNvSpPr/>
                <p:nvPr/>
              </p:nvSpPr>
              <p:spPr>
                <a:xfrm>
                  <a:off x="512194" y="2410881"/>
                  <a:ext cx="1747402" cy="1772"/>
                </a:xfrm>
                <a:custGeom>
                  <a:avLst/>
                  <a:gdLst>
                    <a:gd name="connsiteX0" fmla="*/ 0 w 1747402"/>
                    <a:gd name="connsiteY0" fmla="*/ 0 h 1772"/>
                    <a:gd name="connsiteX1" fmla="*/ 1747403 w 1747402"/>
                    <a:gd name="connsiteY1" fmla="*/ 0 h 1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47402" h="1772">
                      <a:moveTo>
                        <a:pt x="0" y="0"/>
                      </a:moveTo>
                      <a:lnTo>
                        <a:pt x="1747403" y="0"/>
                      </a:lnTo>
                    </a:path>
                  </a:pathLst>
                </a:custGeom>
                <a:ln w="9525" cap="flat">
                  <a:solidFill>
                    <a:srgbClr val="B2B2B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33069">
                    <a:defRPr/>
                  </a:pPr>
                  <a:endParaRPr lang="en-GB" sz="1049" dirty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grpSp>
              <p:nvGrpSpPr>
                <p:cNvPr id="581" name="Group 580">
                  <a:extLst>
                    <a:ext uri="{FF2B5EF4-FFF2-40B4-BE49-F238E27FC236}">
                      <a16:creationId xmlns:a16="http://schemas.microsoft.com/office/drawing/2014/main" id="{BD4F4107-BB5A-4B2A-924A-76FA5E41DC54}"/>
                    </a:ext>
                  </a:extLst>
                </p:cNvPr>
                <p:cNvGrpSpPr/>
                <p:nvPr/>
              </p:nvGrpSpPr>
              <p:grpSpPr>
                <a:xfrm>
                  <a:off x="483398" y="1874844"/>
                  <a:ext cx="36000" cy="1337876"/>
                  <a:chOff x="483398" y="1874844"/>
                  <a:chExt cx="36000" cy="1337876"/>
                </a:xfrm>
              </p:grpSpPr>
              <p:sp>
                <p:nvSpPr>
                  <p:cNvPr id="582" name="Freeform: Shape 581">
                    <a:extLst>
                      <a:ext uri="{FF2B5EF4-FFF2-40B4-BE49-F238E27FC236}">
                        <a16:creationId xmlns:a16="http://schemas.microsoft.com/office/drawing/2014/main" id="{F7ED2E33-C377-470F-85C2-3EF609A6F0CD}"/>
                      </a:ext>
                    </a:extLst>
                  </p:cNvPr>
                  <p:cNvSpPr/>
                  <p:nvPr/>
                </p:nvSpPr>
                <p:spPr>
                  <a:xfrm>
                    <a:off x="483398" y="2209047"/>
                    <a:ext cx="36000" cy="1772"/>
                  </a:xfrm>
                  <a:custGeom>
                    <a:avLst/>
                    <a:gdLst>
                      <a:gd name="connsiteX0" fmla="*/ 0 w 9746"/>
                      <a:gd name="connsiteY0" fmla="*/ 0 h 1772"/>
                      <a:gd name="connsiteX1" fmla="*/ 9746 w 9746"/>
                      <a:gd name="connsiteY1" fmla="*/ 0 h 1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746" h="1772">
                        <a:moveTo>
                          <a:pt x="0" y="0"/>
                        </a:moveTo>
                        <a:lnTo>
                          <a:pt x="9746" y="0"/>
                        </a:lnTo>
                      </a:path>
                    </a:pathLst>
                  </a:custGeom>
                  <a:ln w="9525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533069">
                      <a:defRPr/>
                    </a:pPr>
                    <a:endParaRPr lang="en-GB" sz="1049" dirty="0">
                      <a:solidFill>
                        <a:srgbClr val="00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583" name="Freeform: Shape 582">
                    <a:extLst>
                      <a:ext uri="{FF2B5EF4-FFF2-40B4-BE49-F238E27FC236}">
                        <a16:creationId xmlns:a16="http://schemas.microsoft.com/office/drawing/2014/main" id="{00BC2BF6-FF64-4E42-AC14-7C53F512703F}"/>
                      </a:ext>
                    </a:extLst>
                  </p:cNvPr>
                  <p:cNvSpPr/>
                  <p:nvPr/>
                </p:nvSpPr>
                <p:spPr>
                  <a:xfrm>
                    <a:off x="483398" y="1874844"/>
                    <a:ext cx="36000" cy="667874"/>
                  </a:xfrm>
                  <a:custGeom>
                    <a:avLst/>
                    <a:gdLst>
                      <a:gd name="connsiteX0" fmla="*/ 0 w 9746"/>
                      <a:gd name="connsiteY0" fmla="*/ 0 h 667874"/>
                      <a:gd name="connsiteX1" fmla="*/ 9746 w 9746"/>
                      <a:gd name="connsiteY1" fmla="*/ 0 h 667874"/>
                      <a:gd name="connsiteX2" fmla="*/ 9746 w 9746"/>
                      <a:gd name="connsiteY2" fmla="*/ 667875 h 667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746" h="667874">
                        <a:moveTo>
                          <a:pt x="0" y="0"/>
                        </a:moveTo>
                        <a:lnTo>
                          <a:pt x="9746" y="0"/>
                        </a:lnTo>
                        <a:lnTo>
                          <a:pt x="9746" y="667875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533069">
                      <a:defRPr/>
                    </a:pPr>
                    <a:endParaRPr lang="en-GB" sz="1049" dirty="0">
                      <a:solidFill>
                        <a:srgbClr val="00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584" name="Freeform: Shape 583">
                    <a:extLst>
                      <a:ext uri="{FF2B5EF4-FFF2-40B4-BE49-F238E27FC236}">
                        <a16:creationId xmlns:a16="http://schemas.microsoft.com/office/drawing/2014/main" id="{A277FCC3-F1D3-413A-AF5F-73511A8FBFC9}"/>
                      </a:ext>
                    </a:extLst>
                  </p:cNvPr>
                  <p:cNvSpPr/>
                  <p:nvPr/>
                </p:nvSpPr>
                <p:spPr>
                  <a:xfrm>
                    <a:off x="483398" y="3210948"/>
                    <a:ext cx="36000" cy="1772"/>
                  </a:xfrm>
                  <a:custGeom>
                    <a:avLst/>
                    <a:gdLst>
                      <a:gd name="connsiteX0" fmla="*/ 0 w 9746"/>
                      <a:gd name="connsiteY0" fmla="*/ 0 h 1772"/>
                      <a:gd name="connsiteX1" fmla="*/ 9746 w 9746"/>
                      <a:gd name="connsiteY1" fmla="*/ 0 h 1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746" h="1772">
                        <a:moveTo>
                          <a:pt x="0" y="0"/>
                        </a:moveTo>
                        <a:lnTo>
                          <a:pt x="9746" y="0"/>
                        </a:lnTo>
                      </a:path>
                    </a:pathLst>
                  </a:custGeom>
                  <a:ln w="9525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533069">
                      <a:defRPr/>
                    </a:pPr>
                    <a:endParaRPr lang="en-GB" sz="1049" dirty="0">
                      <a:solidFill>
                        <a:srgbClr val="00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585" name="Freeform: Shape 584">
                    <a:extLst>
                      <a:ext uri="{FF2B5EF4-FFF2-40B4-BE49-F238E27FC236}">
                        <a16:creationId xmlns:a16="http://schemas.microsoft.com/office/drawing/2014/main" id="{738E9160-E4E1-4FD1-998D-7B90566443AB}"/>
                      </a:ext>
                    </a:extLst>
                  </p:cNvPr>
                  <p:cNvSpPr/>
                  <p:nvPr/>
                </p:nvSpPr>
                <p:spPr>
                  <a:xfrm>
                    <a:off x="483398" y="2878517"/>
                    <a:ext cx="36000" cy="1772"/>
                  </a:xfrm>
                  <a:custGeom>
                    <a:avLst/>
                    <a:gdLst>
                      <a:gd name="connsiteX0" fmla="*/ 0 w 9746"/>
                      <a:gd name="connsiteY0" fmla="*/ 0 h 1772"/>
                      <a:gd name="connsiteX1" fmla="*/ 9746 w 9746"/>
                      <a:gd name="connsiteY1" fmla="*/ 0 h 1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746" h="1772">
                        <a:moveTo>
                          <a:pt x="0" y="0"/>
                        </a:moveTo>
                        <a:lnTo>
                          <a:pt x="9746" y="0"/>
                        </a:lnTo>
                      </a:path>
                    </a:pathLst>
                  </a:custGeom>
                  <a:ln w="9525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533069">
                      <a:defRPr/>
                    </a:pPr>
                    <a:endParaRPr lang="en-GB" sz="1049" dirty="0">
                      <a:solidFill>
                        <a:srgbClr val="00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586" name="Freeform: Shape 585">
                    <a:extLst>
                      <a:ext uri="{FF2B5EF4-FFF2-40B4-BE49-F238E27FC236}">
                        <a16:creationId xmlns:a16="http://schemas.microsoft.com/office/drawing/2014/main" id="{2772FB43-04B7-4A7E-93B3-421B9A552DDB}"/>
                      </a:ext>
                    </a:extLst>
                  </p:cNvPr>
                  <p:cNvSpPr/>
                  <p:nvPr/>
                </p:nvSpPr>
                <p:spPr>
                  <a:xfrm>
                    <a:off x="483398" y="2543073"/>
                    <a:ext cx="36000" cy="668760"/>
                  </a:xfrm>
                  <a:custGeom>
                    <a:avLst/>
                    <a:gdLst>
                      <a:gd name="connsiteX0" fmla="*/ 0 w 9746"/>
                      <a:gd name="connsiteY0" fmla="*/ 0 h 668760"/>
                      <a:gd name="connsiteX1" fmla="*/ 9746 w 9746"/>
                      <a:gd name="connsiteY1" fmla="*/ 0 h 668760"/>
                      <a:gd name="connsiteX2" fmla="*/ 9746 w 9746"/>
                      <a:gd name="connsiteY2" fmla="*/ 668761 h 668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746" h="668760">
                        <a:moveTo>
                          <a:pt x="0" y="0"/>
                        </a:moveTo>
                        <a:lnTo>
                          <a:pt x="9746" y="0"/>
                        </a:lnTo>
                        <a:lnTo>
                          <a:pt x="9746" y="66876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533069">
                      <a:defRPr/>
                    </a:pPr>
                    <a:endParaRPr lang="en-GB" sz="1049" dirty="0">
                      <a:solidFill>
                        <a:srgbClr val="000000"/>
                      </a:solidFill>
                      <a:latin typeface="Arial"/>
                    </a:endParaRPr>
                  </a:p>
                </p:txBody>
              </p:sp>
            </p:grpSp>
          </p:grpSp>
          <p:sp>
            <p:nvSpPr>
              <p:cNvPr id="563" name="Freeform: Shape 562">
                <a:extLst>
                  <a:ext uri="{FF2B5EF4-FFF2-40B4-BE49-F238E27FC236}">
                    <a16:creationId xmlns:a16="http://schemas.microsoft.com/office/drawing/2014/main" id="{65C8D342-E2A4-45B3-BA72-8B89AE30F37B}"/>
                  </a:ext>
                </a:extLst>
              </p:cNvPr>
              <p:cNvSpPr/>
              <p:nvPr/>
            </p:nvSpPr>
            <p:spPr>
              <a:xfrm>
                <a:off x="1999328" y="2754399"/>
                <a:ext cx="34582" cy="3915"/>
              </a:xfrm>
              <a:custGeom>
                <a:avLst/>
                <a:gdLst>
                  <a:gd name="connsiteX0" fmla="*/ 0 w 21441"/>
                  <a:gd name="connsiteY0" fmla="*/ 0 h 4075"/>
                  <a:gd name="connsiteX1" fmla="*/ 21442 w 21441"/>
                  <a:gd name="connsiteY1" fmla="*/ 0 h 4075"/>
                  <a:gd name="connsiteX2" fmla="*/ 21442 w 21441"/>
                  <a:gd name="connsiteY2" fmla="*/ 4076 h 4075"/>
                  <a:gd name="connsiteX3" fmla="*/ 0 w 21441"/>
                  <a:gd name="connsiteY3" fmla="*/ 4076 h 4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4075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4076"/>
                    </a:lnTo>
                    <a:lnTo>
                      <a:pt x="0" y="4076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grpSp>
            <p:nvGrpSpPr>
              <p:cNvPr id="564" name="Group 563">
                <a:extLst>
                  <a:ext uri="{FF2B5EF4-FFF2-40B4-BE49-F238E27FC236}">
                    <a16:creationId xmlns:a16="http://schemas.microsoft.com/office/drawing/2014/main" id="{0BD77090-ADBD-4C02-8F47-C6B683B85835}"/>
                  </a:ext>
                </a:extLst>
              </p:cNvPr>
              <p:cNvGrpSpPr/>
              <p:nvPr/>
            </p:nvGrpSpPr>
            <p:grpSpPr>
              <a:xfrm>
                <a:off x="1046343" y="2057443"/>
                <a:ext cx="256504" cy="1390586"/>
                <a:chOff x="460565" y="1816242"/>
                <a:chExt cx="267020" cy="1447596"/>
              </a:xfrm>
            </p:grpSpPr>
            <p:sp>
              <p:nvSpPr>
                <p:cNvPr id="573" name="object 204">
                  <a:extLst>
                    <a:ext uri="{FF2B5EF4-FFF2-40B4-BE49-F238E27FC236}">
                      <a16:creationId xmlns:a16="http://schemas.microsoft.com/office/drawing/2014/main" id="{2770F417-E4A3-4236-889A-C53065A457EE}"/>
                    </a:ext>
                  </a:extLst>
                </p:cNvPr>
                <p:cNvSpPr txBox="1"/>
                <p:nvPr/>
              </p:nvSpPr>
              <p:spPr>
                <a:xfrm>
                  <a:off x="460565" y="2480827"/>
                  <a:ext cx="259885" cy="118422"/>
                </a:xfrm>
                <a:prstGeom prst="rect">
                  <a:avLst/>
                </a:prstGeom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 marL="18192" algn="r" defTabSz="533069">
                    <a:spcBef>
                      <a:spcPts val="129"/>
                    </a:spcBef>
                    <a:defRPr/>
                  </a:pPr>
                  <a:r>
                    <a:rPr lang="en-US" sz="800" spc="-7" dirty="0">
                      <a:solidFill>
                        <a:srgbClr val="231F20"/>
                      </a:solidFill>
                      <a:latin typeface="Arial"/>
                      <a:cs typeface="Arial"/>
                    </a:rPr>
                    <a:t>0</a:t>
                  </a:r>
                  <a:endParaRPr sz="800" dirty="0">
                    <a:solidFill>
                      <a:srgbClr val="000000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575" name="object 204">
                  <a:extLst>
                    <a:ext uri="{FF2B5EF4-FFF2-40B4-BE49-F238E27FC236}">
                      <a16:creationId xmlns:a16="http://schemas.microsoft.com/office/drawing/2014/main" id="{E3A0F173-0294-480A-9C02-49EE6A75E813}"/>
                    </a:ext>
                  </a:extLst>
                </p:cNvPr>
                <p:cNvSpPr txBox="1"/>
                <p:nvPr/>
              </p:nvSpPr>
              <p:spPr>
                <a:xfrm>
                  <a:off x="466616" y="2144844"/>
                  <a:ext cx="259885" cy="118422"/>
                </a:xfrm>
                <a:prstGeom prst="rect">
                  <a:avLst/>
                </a:prstGeom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 marL="18192" algn="r" defTabSz="533069">
                    <a:spcBef>
                      <a:spcPts val="129"/>
                    </a:spcBef>
                    <a:defRPr/>
                  </a:pPr>
                  <a:r>
                    <a:rPr lang="en-US" sz="800" spc="-7" dirty="0">
                      <a:solidFill>
                        <a:srgbClr val="231F20"/>
                      </a:solidFill>
                      <a:latin typeface="Arial"/>
                      <a:cs typeface="Arial"/>
                    </a:rPr>
                    <a:t>50</a:t>
                  </a:r>
                  <a:endParaRPr sz="800" dirty="0">
                    <a:solidFill>
                      <a:srgbClr val="000000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576" name="object 204">
                  <a:extLst>
                    <a:ext uri="{FF2B5EF4-FFF2-40B4-BE49-F238E27FC236}">
                      <a16:creationId xmlns:a16="http://schemas.microsoft.com/office/drawing/2014/main" id="{930D7517-EFA8-4948-93AC-15F3BE0E2008}"/>
                    </a:ext>
                  </a:extLst>
                </p:cNvPr>
                <p:cNvSpPr txBox="1"/>
                <p:nvPr/>
              </p:nvSpPr>
              <p:spPr>
                <a:xfrm>
                  <a:off x="460565" y="1816242"/>
                  <a:ext cx="259885" cy="118422"/>
                </a:xfrm>
                <a:prstGeom prst="rect">
                  <a:avLst/>
                </a:prstGeom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 marL="18192" algn="r" defTabSz="533069">
                    <a:spcBef>
                      <a:spcPts val="129"/>
                    </a:spcBef>
                    <a:defRPr/>
                  </a:pPr>
                  <a:r>
                    <a:rPr lang="en-US" sz="800" spc="-7" dirty="0">
                      <a:solidFill>
                        <a:srgbClr val="231F20"/>
                      </a:solidFill>
                      <a:latin typeface="Arial"/>
                      <a:cs typeface="Arial"/>
                    </a:rPr>
                    <a:t>100</a:t>
                  </a:r>
                  <a:endParaRPr sz="800" dirty="0">
                    <a:solidFill>
                      <a:srgbClr val="000000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577" name="object 204">
                  <a:extLst>
                    <a:ext uri="{FF2B5EF4-FFF2-40B4-BE49-F238E27FC236}">
                      <a16:creationId xmlns:a16="http://schemas.microsoft.com/office/drawing/2014/main" id="{B988FB1E-877D-4075-A1A1-709A2D1358F3}"/>
                    </a:ext>
                  </a:extLst>
                </p:cNvPr>
                <p:cNvSpPr txBox="1"/>
                <p:nvPr/>
              </p:nvSpPr>
              <p:spPr>
                <a:xfrm>
                  <a:off x="467700" y="2810696"/>
                  <a:ext cx="259885" cy="118422"/>
                </a:xfrm>
                <a:prstGeom prst="rect">
                  <a:avLst/>
                </a:prstGeom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 marL="18192" algn="r" defTabSz="533069">
                    <a:spcBef>
                      <a:spcPts val="129"/>
                    </a:spcBef>
                    <a:defRPr/>
                  </a:pPr>
                  <a:r>
                    <a:rPr lang="en-US" sz="800" spc="-7" dirty="0">
                      <a:solidFill>
                        <a:srgbClr val="231F20"/>
                      </a:solidFill>
                      <a:latin typeface="Arial"/>
                      <a:cs typeface="Arial"/>
                    </a:rPr>
                    <a:t>-50</a:t>
                  </a:r>
                  <a:endParaRPr sz="800" dirty="0">
                    <a:solidFill>
                      <a:srgbClr val="000000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578" name="object 204">
                  <a:extLst>
                    <a:ext uri="{FF2B5EF4-FFF2-40B4-BE49-F238E27FC236}">
                      <a16:creationId xmlns:a16="http://schemas.microsoft.com/office/drawing/2014/main" id="{6A7868DE-3B7F-409E-95AA-CBEFBAE5FAF0}"/>
                    </a:ext>
                  </a:extLst>
                </p:cNvPr>
                <p:cNvSpPr txBox="1"/>
                <p:nvPr/>
              </p:nvSpPr>
              <p:spPr>
                <a:xfrm>
                  <a:off x="460565" y="3145416"/>
                  <a:ext cx="259885" cy="118422"/>
                </a:xfrm>
                <a:prstGeom prst="rect">
                  <a:avLst/>
                </a:prstGeom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 marL="18192" algn="r" defTabSz="533069">
                    <a:spcBef>
                      <a:spcPts val="129"/>
                    </a:spcBef>
                    <a:defRPr/>
                  </a:pPr>
                  <a:r>
                    <a:rPr lang="en-US" sz="800" spc="-7" dirty="0">
                      <a:solidFill>
                        <a:srgbClr val="231F20"/>
                      </a:solidFill>
                      <a:latin typeface="Arial"/>
                      <a:cs typeface="Arial"/>
                    </a:rPr>
                    <a:t>-100</a:t>
                  </a:r>
                  <a:endParaRPr sz="800" dirty="0">
                    <a:solidFill>
                      <a:srgbClr val="000000"/>
                    </a:solidFill>
                    <a:latin typeface="Arial"/>
                    <a:cs typeface="Arial"/>
                  </a:endParaRPr>
                </a:p>
              </p:txBody>
            </p:sp>
          </p:grpSp>
          <p:sp>
            <p:nvSpPr>
              <p:cNvPr id="565" name="Freeform: Shape 564">
                <a:extLst>
                  <a:ext uri="{FF2B5EF4-FFF2-40B4-BE49-F238E27FC236}">
                    <a16:creationId xmlns:a16="http://schemas.microsoft.com/office/drawing/2014/main" id="{AFD9E1B0-518E-4DDE-9B27-632C798F5E93}"/>
                  </a:ext>
                </a:extLst>
              </p:cNvPr>
              <p:cNvSpPr/>
              <p:nvPr/>
            </p:nvSpPr>
            <p:spPr>
              <a:xfrm>
                <a:off x="1367734" y="2752346"/>
                <a:ext cx="1678585" cy="1702"/>
              </a:xfrm>
              <a:custGeom>
                <a:avLst/>
                <a:gdLst>
                  <a:gd name="connsiteX0" fmla="*/ 0 w 1747402"/>
                  <a:gd name="connsiteY0" fmla="*/ 0 h 1772"/>
                  <a:gd name="connsiteX1" fmla="*/ 1747403 w 1747402"/>
                  <a:gd name="connsiteY1" fmla="*/ 0 h 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47402" h="1772">
                    <a:moveTo>
                      <a:pt x="0" y="0"/>
                    </a:moveTo>
                    <a:lnTo>
                      <a:pt x="1747403" y="0"/>
                    </a:lnTo>
                  </a:path>
                </a:pathLst>
              </a:custGeom>
              <a:ln w="95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68" name="Freeform: Shape 567">
                <a:extLst>
                  <a:ext uri="{FF2B5EF4-FFF2-40B4-BE49-F238E27FC236}">
                    <a16:creationId xmlns:a16="http://schemas.microsoft.com/office/drawing/2014/main" id="{F5287006-CD5D-467F-A228-1EE408468E69}"/>
                  </a:ext>
                </a:extLst>
              </p:cNvPr>
              <p:cNvSpPr/>
              <p:nvPr/>
            </p:nvSpPr>
            <p:spPr>
              <a:xfrm>
                <a:off x="1340073" y="2267517"/>
                <a:ext cx="34582" cy="1702"/>
              </a:xfrm>
              <a:custGeom>
                <a:avLst/>
                <a:gdLst>
                  <a:gd name="connsiteX0" fmla="*/ 0 w 9746"/>
                  <a:gd name="connsiteY0" fmla="*/ 0 h 1772"/>
                  <a:gd name="connsiteX1" fmla="*/ 9746 w 9746"/>
                  <a:gd name="connsiteY1" fmla="*/ 0 h 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46" h="1772">
                    <a:moveTo>
                      <a:pt x="0" y="0"/>
                    </a:moveTo>
                    <a:lnTo>
                      <a:pt x="9746" y="0"/>
                    </a:lnTo>
                  </a:path>
                </a:pathLst>
              </a:custGeom>
              <a:ln w="95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69" name="Freeform: Shape 568">
                <a:extLst>
                  <a:ext uri="{FF2B5EF4-FFF2-40B4-BE49-F238E27FC236}">
                    <a16:creationId xmlns:a16="http://schemas.microsoft.com/office/drawing/2014/main" id="{0C79F566-5D7B-4054-BE66-63A04E6472AB}"/>
                  </a:ext>
                </a:extLst>
              </p:cNvPr>
              <p:cNvSpPr/>
              <p:nvPr/>
            </p:nvSpPr>
            <p:spPr>
              <a:xfrm>
                <a:off x="1341363" y="2594976"/>
                <a:ext cx="34582" cy="1702"/>
              </a:xfrm>
              <a:custGeom>
                <a:avLst/>
                <a:gdLst>
                  <a:gd name="connsiteX0" fmla="*/ 0 w 9746"/>
                  <a:gd name="connsiteY0" fmla="*/ 0 h 1772"/>
                  <a:gd name="connsiteX1" fmla="*/ 9746 w 9746"/>
                  <a:gd name="connsiteY1" fmla="*/ 0 h 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46" h="1772">
                    <a:moveTo>
                      <a:pt x="0" y="0"/>
                    </a:moveTo>
                    <a:lnTo>
                      <a:pt x="9746" y="0"/>
                    </a:lnTo>
                  </a:path>
                </a:pathLst>
              </a:custGeom>
              <a:ln w="95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70" name="Freeform: Shape 569">
                <a:extLst>
                  <a:ext uri="{FF2B5EF4-FFF2-40B4-BE49-F238E27FC236}">
                    <a16:creationId xmlns:a16="http://schemas.microsoft.com/office/drawing/2014/main" id="{A2A79BA4-5862-4896-B29A-518F94AE87FF}"/>
                  </a:ext>
                </a:extLst>
              </p:cNvPr>
              <p:cNvSpPr/>
              <p:nvPr/>
            </p:nvSpPr>
            <p:spPr>
              <a:xfrm>
                <a:off x="1340779" y="2913973"/>
                <a:ext cx="34582" cy="1702"/>
              </a:xfrm>
              <a:custGeom>
                <a:avLst/>
                <a:gdLst>
                  <a:gd name="connsiteX0" fmla="*/ 0 w 9746"/>
                  <a:gd name="connsiteY0" fmla="*/ 0 h 1772"/>
                  <a:gd name="connsiteX1" fmla="*/ 9746 w 9746"/>
                  <a:gd name="connsiteY1" fmla="*/ 0 h 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46" h="1772">
                    <a:moveTo>
                      <a:pt x="0" y="0"/>
                    </a:moveTo>
                    <a:lnTo>
                      <a:pt x="9746" y="0"/>
                    </a:lnTo>
                  </a:path>
                </a:pathLst>
              </a:custGeom>
              <a:ln w="95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71" name="Freeform: Shape 570">
                <a:extLst>
                  <a:ext uri="{FF2B5EF4-FFF2-40B4-BE49-F238E27FC236}">
                    <a16:creationId xmlns:a16="http://schemas.microsoft.com/office/drawing/2014/main" id="{B196C7DD-6C78-49E6-B661-2E1440AC66F7}"/>
                  </a:ext>
                </a:extLst>
              </p:cNvPr>
              <p:cNvSpPr/>
              <p:nvPr/>
            </p:nvSpPr>
            <p:spPr>
              <a:xfrm>
                <a:off x="1337552" y="3233884"/>
                <a:ext cx="34582" cy="1702"/>
              </a:xfrm>
              <a:custGeom>
                <a:avLst/>
                <a:gdLst>
                  <a:gd name="connsiteX0" fmla="*/ 0 w 9746"/>
                  <a:gd name="connsiteY0" fmla="*/ 0 h 1772"/>
                  <a:gd name="connsiteX1" fmla="*/ 9746 w 9746"/>
                  <a:gd name="connsiteY1" fmla="*/ 0 h 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46" h="1772">
                    <a:moveTo>
                      <a:pt x="0" y="0"/>
                    </a:moveTo>
                    <a:lnTo>
                      <a:pt x="9746" y="0"/>
                    </a:lnTo>
                  </a:path>
                </a:pathLst>
              </a:custGeom>
              <a:ln w="95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587" name="Group 586">
              <a:extLst>
                <a:ext uri="{FF2B5EF4-FFF2-40B4-BE49-F238E27FC236}">
                  <a16:creationId xmlns:a16="http://schemas.microsoft.com/office/drawing/2014/main" id="{90669333-F4CF-4AF4-88F6-7CDCB0F5B086}"/>
                </a:ext>
              </a:extLst>
            </p:cNvPr>
            <p:cNvGrpSpPr/>
            <p:nvPr/>
          </p:nvGrpSpPr>
          <p:grpSpPr>
            <a:xfrm>
              <a:off x="3267051" y="2055670"/>
              <a:ext cx="1999977" cy="1390586"/>
              <a:chOff x="1046343" y="2057443"/>
              <a:chExt cx="1999977" cy="1390586"/>
            </a:xfrm>
          </p:grpSpPr>
          <p:grpSp>
            <p:nvGrpSpPr>
              <p:cNvPr id="588" name="Group 587">
                <a:extLst>
                  <a:ext uri="{FF2B5EF4-FFF2-40B4-BE49-F238E27FC236}">
                    <a16:creationId xmlns:a16="http://schemas.microsoft.com/office/drawing/2014/main" id="{924EE8FB-BC78-49F0-91A0-91CC27795D8E}"/>
                  </a:ext>
                </a:extLst>
              </p:cNvPr>
              <p:cNvGrpSpPr/>
              <p:nvPr/>
            </p:nvGrpSpPr>
            <p:grpSpPr>
              <a:xfrm>
                <a:off x="1340073" y="2110773"/>
                <a:ext cx="1706247" cy="1285187"/>
                <a:chOff x="483398" y="1874844"/>
                <a:chExt cx="1776198" cy="1337876"/>
              </a:xfrm>
            </p:grpSpPr>
            <p:sp>
              <p:nvSpPr>
                <p:cNvPr id="605" name="Freeform: Shape 604">
                  <a:extLst>
                    <a:ext uri="{FF2B5EF4-FFF2-40B4-BE49-F238E27FC236}">
                      <a16:creationId xmlns:a16="http://schemas.microsoft.com/office/drawing/2014/main" id="{DF706228-1D39-46FC-AEE3-2C52841A58AC}"/>
                    </a:ext>
                  </a:extLst>
                </p:cNvPr>
                <p:cNvSpPr/>
                <p:nvPr/>
              </p:nvSpPr>
              <p:spPr>
                <a:xfrm>
                  <a:off x="512194" y="2745084"/>
                  <a:ext cx="1747402" cy="1772"/>
                </a:xfrm>
                <a:custGeom>
                  <a:avLst/>
                  <a:gdLst>
                    <a:gd name="connsiteX0" fmla="*/ 0 w 1747402"/>
                    <a:gd name="connsiteY0" fmla="*/ 0 h 1772"/>
                    <a:gd name="connsiteX1" fmla="*/ 1747403 w 1747402"/>
                    <a:gd name="connsiteY1" fmla="*/ 0 h 1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47402" h="1772">
                      <a:moveTo>
                        <a:pt x="0" y="0"/>
                      </a:moveTo>
                      <a:lnTo>
                        <a:pt x="1747403" y="0"/>
                      </a:lnTo>
                    </a:path>
                  </a:pathLst>
                </a:custGeom>
                <a:ln w="9525" cap="flat">
                  <a:solidFill>
                    <a:srgbClr val="B2B2B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33069">
                    <a:defRPr/>
                  </a:pPr>
                  <a:endParaRPr lang="en-GB" sz="1049" dirty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606" name="Freeform: Shape 605">
                  <a:extLst>
                    <a:ext uri="{FF2B5EF4-FFF2-40B4-BE49-F238E27FC236}">
                      <a16:creationId xmlns:a16="http://schemas.microsoft.com/office/drawing/2014/main" id="{8058396E-99A2-42B1-8389-D7110560C174}"/>
                    </a:ext>
                  </a:extLst>
                </p:cNvPr>
                <p:cNvSpPr/>
                <p:nvPr/>
              </p:nvSpPr>
              <p:spPr>
                <a:xfrm>
                  <a:off x="512194" y="2410881"/>
                  <a:ext cx="1747402" cy="1772"/>
                </a:xfrm>
                <a:custGeom>
                  <a:avLst/>
                  <a:gdLst>
                    <a:gd name="connsiteX0" fmla="*/ 0 w 1747402"/>
                    <a:gd name="connsiteY0" fmla="*/ 0 h 1772"/>
                    <a:gd name="connsiteX1" fmla="*/ 1747403 w 1747402"/>
                    <a:gd name="connsiteY1" fmla="*/ 0 h 1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47402" h="1772">
                      <a:moveTo>
                        <a:pt x="0" y="0"/>
                      </a:moveTo>
                      <a:lnTo>
                        <a:pt x="1747403" y="0"/>
                      </a:lnTo>
                    </a:path>
                  </a:pathLst>
                </a:custGeom>
                <a:ln w="9525" cap="flat">
                  <a:solidFill>
                    <a:srgbClr val="B2B2B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33069">
                    <a:defRPr/>
                  </a:pPr>
                  <a:endParaRPr lang="en-GB" sz="1049" dirty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grpSp>
              <p:nvGrpSpPr>
                <p:cNvPr id="607" name="Group 606">
                  <a:extLst>
                    <a:ext uri="{FF2B5EF4-FFF2-40B4-BE49-F238E27FC236}">
                      <a16:creationId xmlns:a16="http://schemas.microsoft.com/office/drawing/2014/main" id="{5CB61323-0BD2-4DD3-AF12-5D70817967A5}"/>
                    </a:ext>
                  </a:extLst>
                </p:cNvPr>
                <p:cNvGrpSpPr/>
                <p:nvPr/>
              </p:nvGrpSpPr>
              <p:grpSpPr>
                <a:xfrm>
                  <a:off x="483398" y="1874844"/>
                  <a:ext cx="36000" cy="1337876"/>
                  <a:chOff x="483398" y="1874844"/>
                  <a:chExt cx="36000" cy="1337876"/>
                </a:xfrm>
              </p:grpSpPr>
              <p:sp>
                <p:nvSpPr>
                  <p:cNvPr id="608" name="Freeform: Shape 607">
                    <a:extLst>
                      <a:ext uri="{FF2B5EF4-FFF2-40B4-BE49-F238E27FC236}">
                        <a16:creationId xmlns:a16="http://schemas.microsoft.com/office/drawing/2014/main" id="{CF549B20-77DC-459F-81DB-09679DB56764}"/>
                      </a:ext>
                    </a:extLst>
                  </p:cNvPr>
                  <p:cNvSpPr/>
                  <p:nvPr/>
                </p:nvSpPr>
                <p:spPr>
                  <a:xfrm>
                    <a:off x="483398" y="2209047"/>
                    <a:ext cx="36000" cy="1772"/>
                  </a:xfrm>
                  <a:custGeom>
                    <a:avLst/>
                    <a:gdLst>
                      <a:gd name="connsiteX0" fmla="*/ 0 w 9746"/>
                      <a:gd name="connsiteY0" fmla="*/ 0 h 1772"/>
                      <a:gd name="connsiteX1" fmla="*/ 9746 w 9746"/>
                      <a:gd name="connsiteY1" fmla="*/ 0 h 1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746" h="1772">
                        <a:moveTo>
                          <a:pt x="0" y="0"/>
                        </a:moveTo>
                        <a:lnTo>
                          <a:pt x="9746" y="0"/>
                        </a:lnTo>
                      </a:path>
                    </a:pathLst>
                  </a:custGeom>
                  <a:ln w="9525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533069">
                      <a:defRPr/>
                    </a:pPr>
                    <a:endParaRPr lang="en-GB" sz="1049" dirty="0">
                      <a:solidFill>
                        <a:srgbClr val="00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609" name="Freeform: Shape 608">
                    <a:extLst>
                      <a:ext uri="{FF2B5EF4-FFF2-40B4-BE49-F238E27FC236}">
                        <a16:creationId xmlns:a16="http://schemas.microsoft.com/office/drawing/2014/main" id="{F8C00D1D-C235-41CC-874D-5F4FF02F80D4}"/>
                      </a:ext>
                    </a:extLst>
                  </p:cNvPr>
                  <p:cNvSpPr/>
                  <p:nvPr/>
                </p:nvSpPr>
                <p:spPr>
                  <a:xfrm>
                    <a:off x="483398" y="1874844"/>
                    <a:ext cx="36000" cy="667874"/>
                  </a:xfrm>
                  <a:custGeom>
                    <a:avLst/>
                    <a:gdLst>
                      <a:gd name="connsiteX0" fmla="*/ 0 w 9746"/>
                      <a:gd name="connsiteY0" fmla="*/ 0 h 667874"/>
                      <a:gd name="connsiteX1" fmla="*/ 9746 w 9746"/>
                      <a:gd name="connsiteY1" fmla="*/ 0 h 667874"/>
                      <a:gd name="connsiteX2" fmla="*/ 9746 w 9746"/>
                      <a:gd name="connsiteY2" fmla="*/ 667875 h 667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746" h="667874">
                        <a:moveTo>
                          <a:pt x="0" y="0"/>
                        </a:moveTo>
                        <a:lnTo>
                          <a:pt x="9746" y="0"/>
                        </a:lnTo>
                        <a:lnTo>
                          <a:pt x="9746" y="667875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533069">
                      <a:defRPr/>
                    </a:pPr>
                    <a:endParaRPr lang="en-GB" sz="1049" dirty="0">
                      <a:solidFill>
                        <a:srgbClr val="00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610" name="Freeform: Shape 609">
                    <a:extLst>
                      <a:ext uri="{FF2B5EF4-FFF2-40B4-BE49-F238E27FC236}">
                        <a16:creationId xmlns:a16="http://schemas.microsoft.com/office/drawing/2014/main" id="{32A6EC55-8B43-4F52-8B83-48784A4EF7E5}"/>
                      </a:ext>
                    </a:extLst>
                  </p:cNvPr>
                  <p:cNvSpPr/>
                  <p:nvPr/>
                </p:nvSpPr>
                <p:spPr>
                  <a:xfrm>
                    <a:off x="483398" y="3210948"/>
                    <a:ext cx="36000" cy="1772"/>
                  </a:xfrm>
                  <a:custGeom>
                    <a:avLst/>
                    <a:gdLst>
                      <a:gd name="connsiteX0" fmla="*/ 0 w 9746"/>
                      <a:gd name="connsiteY0" fmla="*/ 0 h 1772"/>
                      <a:gd name="connsiteX1" fmla="*/ 9746 w 9746"/>
                      <a:gd name="connsiteY1" fmla="*/ 0 h 1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746" h="1772">
                        <a:moveTo>
                          <a:pt x="0" y="0"/>
                        </a:moveTo>
                        <a:lnTo>
                          <a:pt x="9746" y="0"/>
                        </a:lnTo>
                      </a:path>
                    </a:pathLst>
                  </a:custGeom>
                  <a:ln w="9525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533069">
                      <a:defRPr/>
                    </a:pPr>
                    <a:endParaRPr lang="en-GB" sz="1049" dirty="0">
                      <a:solidFill>
                        <a:srgbClr val="00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611" name="Freeform: Shape 610">
                    <a:extLst>
                      <a:ext uri="{FF2B5EF4-FFF2-40B4-BE49-F238E27FC236}">
                        <a16:creationId xmlns:a16="http://schemas.microsoft.com/office/drawing/2014/main" id="{D89CBBB9-389E-4353-8ED4-662DFF6A2F01}"/>
                      </a:ext>
                    </a:extLst>
                  </p:cNvPr>
                  <p:cNvSpPr/>
                  <p:nvPr/>
                </p:nvSpPr>
                <p:spPr>
                  <a:xfrm>
                    <a:off x="483398" y="2878517"/>
                    <a:ext cx="36000" cy="1772"/>
                  </a:xfrm>
                  <a:custGeom>
                    <a:avLst/>
                    <a:gdLst>
                      <a:gd name="connsiteX0" fmla="*/ 0 w 9746"/>
                      <a:gd name="connsiteY0" fmla="*/ 0 h 1772"/>
                      <a:gd name="connsiteX1" fmla="*/ 9746 w 9746"/>
                      <a:gd name="connsiteY1" fmla="*/ 0 h 1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746" h="1772">
                        <a:moveTo>
                          <a:pt x="0" y="0"/>
                        </a:moveTo>
                        <a:lnTo>
                          <a:pt x="9746" y="0"/>
                        </a:lnTo>
                      </a:path>
                    </a:pathLst>
                  </a:custGeom>
                  <a:ln w="9525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533069">
                      <a:defRPr/>
                    </a:pPr>
                    <a:endParaRPr lang="en-GB" sz="1049" dirty="0">
                      <a:solidFill>
                        <a:srgbClr val="00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612" name="Freeform: Shape 611">
                    <a:extLst>
                      <a:ext uri="{FF2B5EF4-FFF2-40B4-BE49-F238E27FC236}">
                        <a16:creationId xmlns:a16="http://schemas.microsoft.com/office/drawing/2014/main" id="{D7252392-3D9B-4D42-B535-B342288CCD12}"/>
                      </a:ext>
                    </a:extLst>
                  </p:cNvPr>
                  <p:cNvSpPr/>
                  <p:nvPr/>
                </p:nvSpPr>
                <p:spPr>
                  <a:xfrm>
                    <a:off x="483398" y="2543073"/>
                    <a:ext cx="36000" cy="668760"/>
                  </a:xfrm>
                  <a:custGeom>
                    <a:avLst/>
                    <a:gdLst>
                      <a:gd name="connsiteX0" fmla="*/ 0 w 9746"/>
                      <a:gd name="connsiteY0" fmla="*/ 0 h 668760"/>
                      <a:gd name="connsiteX1" fmla="*/ 9746 w 9746"/>
                      <a:gd name="connsiteY1" fmla="*/ 0 h 668760"/>
                      <a:gd name="connsiteX2" fmla="*/ 9746 w 9746"/>
                      <a:gd name="connsiteY2" fmla="*/ 668761 h 668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746" h="668760">
                        <a:moveTo>
                          <a:pt x="0" y="0"/>
                        </a:moveTo>
                        <a:lnTo>
                          <a:pt x="9746" y="0"/>
                        </a:lnTo>
                        <a:lnTo>
                          <a:pt x="9746" y="66876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533069">
                      <a:defRPr/>
                    </a:pPr>
                    <a:endParaRPr lang="en-GB" sz="1049" dirty="0">
                      <a:solidFill>
                        <a:srgbClr val="000000"/>
                      </a:solidFill>
                      <a:latin typeface="Arial"/>
                    </a:endParaRPr>
                  </a:p>
                </p:txBody>
              </p:sp>
            </p:grpSp>
          </p:grpSp>
          <p:sp>
            <p:nvSpPr>
              <p:cNvPr id="589" name="Freeform: Shape 588">
                <a:extLst>
                  <a:ext uri="{FF2B5EF4-FFF2-40B4-BE49-F238E27FC236}">
                    <a16:creationId xmlns:a16="http://schemas.microsoft.com/office/drawing/2014/main" id="{D1102336-E6D1-4010-A9B1-9F0B5D557E41}"/>
                  </a:ext>
                </a:extLst>
              </p:cNvPr>
              <p:cNvSpPr/>
              <p:nvPr/>
            </p:nvSpPr>
            <p:spPr>
              <a:xfrm>
                <a:off x="1999328" y="2754399"/>
                <a:ext cx="34582" cy="3915"/>
              </a:xfrm>
              <a:custGeom>
                <a:avLst/>
                <a:gdLst>
                  <a:gd name="connsiteX0" fmla="*/ 0 w 21441"/>
                  <a:gd name="connsiteY0" fmla="*/ 0 h 4075"/>
                  <a:gd name="connsiteX1" fmla="*/ 21442 w 21441"/>
                  <a:gd name="connsiteY1" fmla="*/ 0 h 4075"/>
                  <a:gd name="connsiteX2" fmla="*/ 21442 w 21441"/>
                  <a:gd name="connsiteY2" fmla="*/ 4076 h 4075"/>
                  <a:gd name="connsiteX3" fmla="*/ 0 w 21441"/>
                  <a:gd name="connsiteY3" fmla="*/ 4076 h 4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4075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4076"/>
                    </a:lnTo>
                    <a:lnTo>
                      <a:pt x="0" y="4076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grpSp>
            <p:nvGrpSpPr>
              <p:cNvPr id="590" name="Group 589">
                <a:extLst>
                  <a:ext uri="{FF2B5EF4-FFF2-40B4-BE49-F238E27FC236}">
                    <a16:creationId xmlns:a16="http://schemas.microsoft.com/office/drawing/2014/main" id="{7B03E1A2-EBE3-40E0-8759-2E2EFD949FE8}"/>
                  </a:ext>
                </a:extLst>
              </p:cNvPr>
              <p:cNvGrpSpPr/>
              <p:nvPr/>
            </p:nvGrpSpPr>
            <p:grpSpPr>
              <a:xfrm>
                <a:off x="1046343" y="2057443"/>
                <a:ext cx="256504" cy="1390586"/>
                <a:chOff x="460565" y="1816242"/>
                <a:chExt cx="267020" cy="1447596"/>
              </a:xfrm>
            </p:grpSpPr>
            <p:sp>
              <p:nvSpPr>
                <p:cNvPr id="599" name="object 204">
                  <a:extLst>
                    <a:ext uri="{FF2B5EF4-FFF2-40B4-BE49-F238E27FC236}">
                      <a16:creationId xmlns:a16="http://schemas.microsoft.com/office/drawing/2014/main" id="{B1EE2089-46D9-41F8-8BF7-7871A9C1DEB1}"/>
                    </a:ext>
                  </a:extLst>
                </p:cNvPr>
                <p:cNvSpPr txBox="1"/>
                <p:nvPr/>
              </p:nvSpPr>
              <p:spPr>
                <a:xfrm>
                  <a:off x="460565" y="2480827"/>
                  <a:ext cx="259885" cy="118422"/>
                </a:xfrm>
                <a:prstGeom prst="rect">
                  <a:avLst/>
                </a:prstGeom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 marL="18192" algn="r" defTabSz="533069">
                    <a:spcBef>
                      <a:spcPts val="129"/>
                    </a:spcBef>
                    <a:defRPr/>
                  </a:pPr>
                  <a:r>
                    <a:rPr lang="en-US" sz="800" spc="-7" dirty="0">
                      <a:solidFill>
                        <a:srgbClr val="231F20"/>
                      </a:solidFill>
                      <a:latin typeface="Arial"/>
                      <a:cs typeface="Arial"/>
                    </a:rPr>
                    <a:t>0</a:t>
                  </a:r>
                  <a:endParaRPr sz="800" dirty="0">
                    <a:solidFill>
                      <a:srgbClr val="000000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601" name="object 204">
                  <a:extLst>
                    <a:ext uri="{FF2B5EF4-FFF2-40B4-BE49-F238E27FC236}">
                      <a16:creationId xmlns:a16="http://schemas.microsoft.com/office/drawing/2014/main" id="{7864207E-8B9D-4369-AC1E-1876D23DE872}"/>
                    </a:ext>
                  </a:extLst>
                </p:cNvPr>
                <p:cNvSpPr txBox="1"/>
                <p:nvPr/>
              </p:nvSpPr>
              <p:spPr>
                <a:xfrm>
                  <a:off x="466616" y="2144844"/>
                  <a:ext cx="259885" cy="118422"/>
                </a:xfrm>
                <a:prstGeom prst="rect">
                  <a:avLst/>
                </a:prstGeom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 marL="18192" algn="r" defTabSz="533069">
                    <a:spcBef>
                      <a:spcPts val="129"/>
                    </a:spcBef>
                    <a:defRPr/>
                  </a:pPr>
                  <a:r>
                    <a:rPr lang="en-US" sz="800" spc="-7" dirty="0">
                      <a:solidFill>
                        <a:srgbClr val="231F20"/>
                      </a:solidFill>
                      <a:latin typeface="Arial"/>
                      <a:cs typeface="Arial"/>
                    </a:rPr>
                    <a:t>50</a:t>
                  </a:r>
                  <a:endParaRPr sz="800" dirty="0">
                    <a:solidFill>
                      <a:srgbClr val="000000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602" name="object 204">
                  <a:extLst>
                    <a:ext uri="{FF2B5EF4-FFF2-40B4-BE49-F238E27FC236}">
                      <a16:creationId xmlns:a16="http://schemas.microsoft.com/office/drawing/2014/main" id="{556D549C-AB5A-4001-9AFC-A5526AF7D00B}"/>
                    </a:ext>
                  </a:extLst>
                </p:cNvPr>
                <p:cNvSpPr txBox="1"/>
                <p:nvPr/>
              </p:nvSpPr>
              <p:spPr>
                <a:xfrm>
                  <a:off x="460565" y="1816242"/>
                  <a:ext cx="259885" cy="118422"/>
                </a:xfrm>
                <a:prstGeom prst="rect">
                  <a:avLst/>
                </a:prstGeom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 marL="18192" algn="r" defTabSz="533069">
                    <a:spcBef>
                      <a:spcPts val="129"/>
                    </a:spcBef>
                    <a:defRPr/>
                  </a:pPr>
                  <a:r>
                    <a:rPr lang="en-US" sz="800" spc="-7" dirty="0">
                      <a:solidFill>
                        <a:srgbClr val="231F20"/>
                      </a:solidFill>
                      <a:latin typeface="Arial"/>
                      <a:cs typeface="Arial"/>
                    </a:rPr>
                    <a:t>100</a:t>
                  </a:r>
                  <a:endParaRPr sz="800" dirty="0">
                    <a:solidFill>
                      <a:srgbClr val="000000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603" name="object 204">
                  <a:extLst>
                    <a:ext uri="{FF2B5EF4-FFF2-40B4-BE49-F238E27FC236}">
                      <a16:creationId xmlns:a16="http://schemas.microsoft.com/office/drawing/2014/main" id="{30CF3BC9-6DB8-4712-B3FF-4DD7530DDB65}"/>
                    </a:ext>
                  </a:extLst>
                </p:cNvPr>
                <p:cNvSpPr txBox="1"/>
                <p:nvPr/>
              </p:nvSpPr>
              <p:spPr>
                <a:xfrm>
                  <a:off x="467700" y="2810696"/>
                  <a:ext cx="259885" cy="118422"/>
                </a:xfrm>
                <a:prstGeom prst="rect">
                  <a:avLst/>
                </a:prstGeom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 marL="18192" algn="r" defTabSz="533069">
                    <a:spcBef>
                      <a:spcPts val="129"/>
                    </a:spcBef>
                    <a:defRPr/>
                  </a:pPr>
                  <a:r>
                    <a:rPr lang="en-US" sz="800" spc="-7" dirty="0">
                      <a:solidFill>
                        <a:srgbClr val="231F20"/>
                      </a:solidFill>
                      <a:latin typeface="Arial"/>
                      <a:cs typeface="Arial"/>
                    </a:rPr>
                    <a:t>-50</a:t>
                  </a:r>
                  <a:endParaRPr sz="800" dirty="0">
                    <a:solidFill>
                      <a:srgbClr val="000000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604" name="object 204">
                  <a:extLst>
                    <a:ext uri="{FF2B5EF4-FFF2-40B4-BE49-F238E27FC236}">
                      <a16:creationId xmlns:a16="http://schemas.microsoft.com/office/drawing/2014/main" id="{7FAC77FD-6C86-4B88-B288-528D84A11AC6}"/>
                    </a:ext>
                  </a:extLst>
                </p:cNvPr>
                <p:cNvSpPr txBox="1"/>
                <p:nvPr/>
              </p:nvSpPr>
              <p:spPr>
                <a:xfrm>
                  <a:off x="460565" y="3145416"/>
                  <a:ext cx="259885" cy="118422"/>
                </a:xfrm>
                <a:prstGeom prst="rect">
                  <a:avLst/>
                </a:prstGeom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 marL="18192" algn="r" defTabSz="533069">
                    <a:spcBef>
                      <a:spcPts val="129"/>
                    </a:spcBef>
                    <a:defRPr/>
                  </a:pPr>
                  <a:r>
                    <a:rPr lang="en-US" sz="800" spc="-7" dirty="0">
                      <a:solidFill>
                        <a:srgbClr val="231F20"/>
                      </a:solidFill>
                      <a:latin typeface="Arial"/>
                      <a:cs typeface="Arial"/>
                    </a:rPr>
                    <a:t>-100</a:t>
                  </a:r>
                  <a:endParaRPr sz="800" dirty="0">
                    <a:solidFill>
                      <a:srgbClr val="000000"/>
                    </a:solidFill>
                    <a:latin typeface="Arial"/>
                    <a:cs typeface="Arial"/>
                  </a:endParaRPr>
                </a:p>
              </p:txBody>
            </p:sp>
          </p:grpSp>
          <p:sp>
            <p:nvSpPr>
              <p:cNvPr id="591" name="Freeform: Shape 590">
                <a:extLst>
                  <a:ext uri="{FF2B5EF4-FFF2-40B4-BE49-F238E27FC236}">
                    <a16:creationId xmlns:a16="http://schemas.microsoft.com/office/drawing/2014/main" id="{0DE9AD90-3A03-4664-93BC-ECD71CA30E61}"/>
                  </a:ext>
                </a:extLst>
              </p:cNvPr>
              <p:cNvSpPr/>
              <p:nvPr/>
            </p:nvSpPr>
            <p:spPr>
              <a:xfrm>
                <a:off x="1367734" y="2752346"/>
                <a:ext cx="1678585" cy="1702"/>
              </a:xfrm>
              <a:custGeom>
                <a:avLst/>
                <a:gdLst>
                  <a:gd name="connsiteX0" fmla="*/ 0 w 1747402"/>
                  <a:gd name="connsiteY0" fmla="*/ 0 h 1772"/>
                  <a:gd name="connsiteX1" fmla="*/ 1747403 w 1747402"/>
                  <a:gd name="connsiteY1" fmla="*/ 0 h 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47402" h="1772">
                    <a:moveTo>
                      <a:pt x="0" y="0"/>
                    </a:moveTo>
                    <a:lnTo>
                      <a:pt x="1747403" y="0"/>
                    </a:lnTo>
                  </a:path>
                </a:pathLst>
              </a:custGeom>
              <a:ln w="95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94" name="Freeform: Shape 593">
                <a:extLst>
                  <a:ext uri="{FF2B5EF4-FFF2-40B4-BE49-F238E27FC236}">
                    <a16:creationId xmlns:a16="http://schemas.microsoft.com/office/drawing/2014/main" id="{A6C1F028-EE94-4A91-8A47-979926136A21}"/>
                  </a:ext>
                </a:extLst>
              </p:cNvPr>
              <p:cNvSpPr/>
              <p:nvPr/>
            </p:nvSpPr>
            <p:spPr>
              <a:xfrm>
                <a:off x="1340073" y="2267517"/>
                <a:ext cx="34582" cy="1702"/>
              </a:xfrm>
              <a:custGeom>
                <a:avLst/>
                <a:gdLst>
                  <a:gd name="connsiteX0" fmla="*/ 0 w 9746"/>
                  <a:gd name="connsiteY0" fmla="*/ 0 h 1772"/>
                  <a:gd name="connsiteX1" fmla="*/ 9746 w 9746"/>
                  <a:gd name="connsiteY1" fmla="*/ 0 h 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46" h="1772">
                    <a:moveTo>
                      <a:pt x="0" y="0"/>
                    </a:moveTo>
                    <a:lnTo>
                      <a:pt x="9746" y="0"/>
                    </a:lnTo>
                  </a:path>
                </a:pathLst>
              </a:custGeom>
              <a:ln w="95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95" name="Freeform: Shape 594">
                <a:extLst>
                  <a:ext uri="{FF2B5EF4-FFF2-40B4-BE49-F238E27FC236}">
                    <a16:creationId xmlns:a16="http://schemas.microsoft.com/office/drawing/2014/main" id="{0F366C7C-A084-4747-85CC-01BAFCFDF3F3}"/>
                  </a:ext>
                </a:extLst>
              </p:cNvPr>
              <p:cNvSpPr/>
              <p:nvPr/>
            </p:nvSpPr>
            <p:spPr>
              <a:xfrm>
                <a:off x="1341363" y="2594976"/>
                <a:ext cx="34582" cy="1702"/>
              </a:xfrm>
              <a:custGeom>
                <a:avLst/>
                <a:gdLst>
                  <a:gd name="connsiteX0" fmla="*/ 0 w 9746"/>
                  <a:gd name="connsiteY0" fmla="*/ 0 h 1772"/>
                  <a:gd name="connsiteX1" fmla="*/ 9746 w 9746"/>
                  <a:gd name="connsiteY1" fmla="*/ 0 h 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46" h="1772">
                    <a:moveTo>
                      <a:pt x="0" y="0"/>
                    </a:moveTo>
                    <a:lnTo>
                      <a:pt x="9746" y="0"/>
                    </a:lnTo>
                  </a:path>
                </a:pathLst>
              </a:custGeom>
              <a:ln w="95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96" name="Freeform: Shape 595">
                <a:extLst>
                  <a:ext uri="{FF2B5EF4-FFF2-40B4-BE49-F238E27FC236}">
                    <a16:creationId xmlns:a16="http://schemas.microsoft.com/office/drawing/2014/main" id="{E4CE87CD-C8BE-47C5-9C87-4965B06DC270}"/>
                  </a:ext>
                </a:extLst>
              </p:cNvPr>
              <p:cNvSpPr/>
              <p:nvPr/>
            </p:nvSpPr>
            <p:spPr>
              <a:xfrm>
                <a:off x="1340779" y="2913973"/>
                <a:ext cx="34582" cy="1702"/>
              </a:xfrm>
              <a:custGeom>
                <a:avLst/>
                <a:gdLst>
                  <a:gd name="connsiteX0" fmla="*/ 0 w 9746"/>
                  <a:gd name="connsiteY0" fmla="*/ 0 h 1772"/>
                  <a:gd name="connsiteX1" fmla="*/ 9746 w 9746"/>
                  <a:gd name="connsiteY1" fmla="*/ 0 h 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46" h="1772">
                    <a:moveTo>
                      <a:pt x="0" y="0"/>
                    </a:moveTo>
                    <a:lnTo>
                      <a:pt x="9746" y="0"/>
                    </a:lnTo>
                  </a:path>
                </a:pathLst>
              </a:custGeom>
              <a:ln w="95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97" name="Freeform: Shape 596">
                <a:extLst>
                  <a:ext uri="{FF2B5EF4-FFF2-40B4-BE49-F238E27FC236}">
                    <a16:creationId xmlns:a16="http://schemas.microsoft.com/office/drawing/2014/main" id="{88DDA41E-457C-42DF-AE27-83FB42EABFE1}"/>
                  </a:ext>
                </a:extLst>
              </p:cNvPr>
              <p:cNvSpPr/>
              <p:nvPr/>
            </p:nvSpPr>
            <p:spPr>
              <a:xfrm>
                <a:off x="1337552" y="3233884"/>
                <a:ext cx="34582" cy="1702"/>
              </a:xfrm>
              <a:custGeom>
                <a:avLst/>
                <a:gdLst>
                  <a:gd name="connsiteX0" fmla="*/ 0 w 9746"/>
                  <a:gd name="connsiteY0" fmla="*/ 0 h 1772"/>
                  <a:gd name="connsiteX1" fmla="*/ 9746 w 9746"/>
                  <a:gd name="connsiteY1" fmla="*/ 0 h 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46" h="1772">
                    <a:moveTo>
                      <a:pt x="0" y="0"/>
                    </a:moveTo>
                    <a:lnTo>
                      <a:pt x="9746" y="0"/>
                    </a:lnTo>
                  </a:path>
                </a:pathLst>
              </a:custGeom>
              <a:ln w="95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267" name="TextBox 266">
              <a:extLst>
                <a:ext uri="{FF2B5EF4-FFF2-40B4-BE49-F238E27FC236}">
                  <a16:creationId xmlns:a16="http://schemas.microsoft.com/office/drawing/2014/main" id="{F69AE97E-A6DA-4AAE-97FF-684D4CCE06DC}"/>
                </a:ext>
              </a:extLst>
            </p:cNvPr>
            <p:cNvSpPr txBox="1"/>
            <p:nvPr/>
          </p:nvSpPr>
          <p:spPr>
            <a:xfrm>
              <a:off x="4828937" y="3466741"/>
              <a:ext cx="441467" cy="237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33069">
                <a:defRPr/>
              </a:pPr>
              <a:r>
                <a:rPr lang="en-US" sz="1067" b="1" dirty="0">
                  <a:solidFill>
                    <a:srgbClr val="000000"/>
                  </a:solidFill>
                  <a:latin typeface="Arial"/>
                </a:rPr>
                <a:t>(n=10)</a:t>
              </a:r>
              <a:endParaRPr lang="en-GB" sz="1067" b="1" dirty="0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8EB7E5A6-6BB8-4F37-8BC4-2F0A9F018871}"/>
              </a:ext>
            </a:extLst>
          </p:cNvPr>
          <p:cNvSpPr txBox="1"/>
          <p:nvPr/>
        </p:nvSpPr>
        <p:spPr>
          <a:xfrm>
            <a:off x="9590902" y="3444003"/>
            <a:ext cx="588623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533069">
              <a:defRPr/>
            </a:pPr>
            <a:r>
              <a:rPr lang="en-GB" sz="1067" b="1" dirty="0">
                <a:solidFill>
                  <a:srgbClr val="000000"/>
                </a:solidFill>
                <a:latin typeface="Arial"/>
              </a:rPr>
              <a:t>(n=32)</a:t>
            </a:r>
            <a:endParaRPr lang="en-GB" sz="1067" dirty="0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2" name="Graphic 337">
            <a:extLst>
              <a:ext uri="{FF2B5EF4-FFF2-40B4-BE49-F238E27FC236}">
                <a16:creationId xmlns:a16="http://schemas.microsoft.com/office/drawing/2014/main" id="{CA7F9DAF-3D1C-4447-8274-8302A69D52AD}"/>
              </a:ext>
            </a:extLst>
          </p:cNvPr>
          <p:cNvGrpSpPr/>
          <p:nvPr/>
        </p:nvGrpSpPr>
        <p:grpSpPr>
          <a:xfrm>
            <a:off x="1879146" y="4063787"/>
            <a:ext cx="2150412" cy="826367"/>
            <a:chOff x="1409359" y="3047840"/>
            <a:chExt cx="1612809" cy="619775"/>
          </a:xfrm>
        </p:grpSpPr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9B6BB1CB-0814-4E76-BE04-B679F25E2423}"/>
                </a:ext>
              </a:extLst>
            </p:cNvPr>
            <p:cNvSpPr/>
            <p:nvPr/>
          </p:nvSpPr>
          <p:spPr>
            <a:xfrm>
              <a:off x="2850227" y="3138983"/>
              <a:ext cx="20632" cy="378596"/>
            </a:xfrm>
            <a:custGeom>
              <a:avLst/>
              <a:gdLst>
                <a:gd name="connsiteX0" fmla="*/ 0 w 20632"/>
                <a:gd name="connsiteY0" fmla="*/ 0 h 378596"/>
                <a:gd name="connsiteX1" fmla="*/ 20633 w 20632"/>
                <a:gd name="connsiteY1" fmla="*/ 0 h 378596"/>
                <a:gd name="connsiteX2" fmla="*/ 20633 w 20632"/>
                <a:gd name="connsiteY2" fmla="*/ 378596 h 378596"/>
                <a:gd name="connsiteX3" fmla="*/ 0 w 20632"/>
                <a:gd name="connsiteY3" fmla="*/ 378596 h 378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378596">
                  <a:moveTo>
                    <a:pt x="0" y="0"/>
                  </a:moveTo>
                  <a:lnTo>
                    <a:pt x="20633" y="0"/>
                  </a:lnTo>
                  <a:lnTo>
                    <a:pt x="20633" y="378596"/>
                  </a:lnTo>
                  <a:lnTo>
                    <a:pt x="0" y="378596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83036153-8543-4BA2-84CC-A416C36D89DB}"/>
                </a:ext>
              </a:extLst>
            </p:cNvPr>
            <p:cNvSpPr/>
            <p:nvPr/>
          </p:nvSpPr>
          <p:spPr>
            <a:xfrm>
              <a:off x="2879457" y="3138983"/>
              <a:ext cx="20632" cy="403836"/>
            </a:xfrm>
            <a:custGeom>
              <a:avLst/>
              <a:gdLst>
                <a:gd name="connsiteX0" fmla="*/ 0 w 20632"/>
                <a:gd name="connsiteY0" fmla="*/ 0 h 403836"/>
                <a:gd name="connsiteX1" fmla="*/ 20633 w 20632"/>
                <a:gd name="connsiteY1" fmla="*/ 0 h 403836"/>
                <a:gd name="connsiteX2" fmla="*/ 20633 w 20632"/>
                <a:gd name="connsiteY2" fmla="*/ 403836 h 403836"/>
                <a:gd name="connsiteX3" fmla="*/ 0 w 20632"/>
                <a:gd name="connsiteY3" fmla="*/ 403836 h 403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403836">
                  <a:moveTo>
                    <a:pt x="0" y="0"/>
                  </a:moveTo>
                  <a:lnTo>
                    <a:pt x="20633" y="0"/>
                  </a:lnTo>
                  <a:lnTo>
                    <a:pt x="20633" y="403836"/>
                  </a:lnTo>
                  <a:lnTo>
                    <a:pt x="0" y="403836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11700747-D3C2-48DA-B4D0-27759E5F7E98}"/>
                </a:ext>
              </a:extLst>
            </p:cNvPr>
            <p:cNvSpPr/>
            <p:nvPr/>
          </p:nvSpPr>
          <p:spPr>
            <a:xfrm>
              <a:off x="2912126" y="3138983"/>
              <a:ext cx="20632" cy="424869"/>
            </a:xfrm>
            <a:custGeom>
              <a:avLst/>
              <a:gdLst>
                <a:gd name="connsiteX0" fmla="*/ 0 w 20632"/>
                <a:gd name="connsiteY0" fmla="*/ 0 h 424869"/>
                <a:gd name="connsiteX1" fmla="*/ 20633 w 20632"/>
                <a:gd name="connsiteY1" fmla="*/ 0 h 424869"/>
                <a:gd name="connsiteX2" fmla="*/ 20633 w 20632"/>
                <a:gd name="connsiteY2" fmla="*/ 424869 h 424869"/>
                <a:gd name="connsiteX3" fmla="*/ 0 w 20632"/>
                <a:gd name="connsiteY3" fmla="*/ 424869 h 424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424869">
                  <a:moveTo>
                    <a:pt x="0" y="0"/>
                  </a:moveTo>
                  <a:lnTo>
                    <a:pt x="20633" y="0"/>
                  </a:lnTo>
                  <a:lnTo>
                    <a:pt x="20633" y="424869"/>
                  </a:lnTo>
                  <a:lnTo>
                    <a:pt x="0" y="424869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F8103007-59F1-49D2-B025-49E0A0DFD13D}"/>
                </a:ext>
              </a:extLst>
            </p:cNvPr>
            <p:cNvSpPr/>
            <p:nvPr/>
          </p:nvSpPr>
          <p:spPr>
            <a:xfrm>
              <a:off x="2941356" y="3138983"/>
              <a:ext cx="20632" cy="448706"/>
            </a:xfrm>
            <a:custGeom>
              <a:avLst/>
              <a:gdLst>
                <a:gd name="connsiteX0" fmla="*/ 0 w 20632"/>
                <a:gd name="connsiteY0" fmla="*/ 0 h 448706"/>
                <a:gd name="connsiteX1" fmla="*/ 20633 w 20632"/>
                <a:gd name="connsiteY1" fmla="*/ 0 h 448706"/>
                <a:gd name="connsiteX2" fmla="*/ 20633 w 20632"/>
                <a:gd name="connsiteY2" fmla="*/ 448707 h 448706"/>
                <a:gd name="connsiteX3" fmla="*/ 0 w 20632"/>
                <a:gd name="connsiteY3" fmla="*/ 448707 h 448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448706">
                  <a:moveTo>
                    <a:pt x="0" y="0"/>
                  </a:moveTo>
                  <a:lnTo>
                    <a:pt x="20633" y="0"/>
                  </a:lnTo>
                  <a:lnTo>
                    <a:pt x="20633" y="448707"/>
                  </a:lnTo>
                  <a:lnTo>
                    <a:pt x="0" y="448707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522568EE-36F3-43C0-8A74-9BBB9149246D}"/>
                </a:ext>
              </a:extLst>
            </p:cNvPr>
            <p:cNvSpPr/>
            <p:nvPr/>
          </p:nvSpPr>
          <p:spPr>
            <a:xfrm>
              <a:off x="2972306" y="3138983"/>
              <a:ext cx="20632" cy="459924"/>
            </a:xfrm>
            <a:custGeom>
              <a:avLst/>
              <a:gdLst>
                <a:gd name="connsiteX0" fmla="*/ 0 w 20632"/>
                <a:gd name="connsiteY0" fmla="*/ 0 h 459924"/>
                <a:gd name="connsiteX1" fmla="*/ 20633 w 20632"/>
                <a:gd name="connsiteY1" fmla="*/ 0 h 459924"/>
                <a:gd name="connsiteX2" fmla="*/ 20633 w 20632"/>
                <a:gd name="connsiteY2" fmla="*/ 459925 h 459924"/>
                <a:gd name="connsiteX3" fmla="*/ 0 w 20632"/>
                <a:gd name="connsiteY3" fmla="*/ 459925 h 459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459924">
                  <a:moveTo>
                    <a:pt x="0" y="0"/>
                  </a:moveTo>
                  <a:lnTo>
                    <a:pt x="20633" y="0"/>
                  </a:lnTo>
                  <a:lnTo>
                    <a:pt x="20633" y="459925"/>
                  </a:lnTo>
                  <a:lnTo>
                    <a:pt x="0" y="459925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B0787837-1A3E-4B16-8FF9-BB121187BC14}"/>
                </a:ext>
              </a:extLst>
            </p:cNvPr>
            <p:cNvSpPr/>
            <p:nvPr/>
          </p:nvSpPr>
          <p:spPr>
            <a:xfrm>
              <a:off x="3001536" y="3138983"/>
              <a:ext cx="20632" cy="528632"/>
            </a:xfrm>
            <a:custGeom>
              <a:avLst/>
              <a:gdLst>
                <a:gd name="connsiteX0" fmla="*/ 0 w 20632"/>
                <a:gd name="connsiteY0" fmla="*/ 0 h 528632"/>
                <a:gd name="connsiteX1" fmla="*/ 20633 w 20632"/>
                <a:gd name="connsiteY1" fmla="*/ 0 h 528632"/>
                <a:gd name="connsiteX2" fmla="*/ 20633 w 20632"/>
                <a:gd name="connsiteY2" fmla="*/ 528633 h 528632"/>
                <a:gd name="connsiteX3" fmla="*/ 0 w 20632"/>
                <a:gd name="connsiteY3" fmla="*/ 528633 h 52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528632">
                  <a:moveTo>
                    <a:pt x="0" y="0"/>
                  </a:moveTo>
                  <a:lnTo>
                    <a:pt x="20633" y="0"/>
                  </a:lnTo>
                  <a:lnTo>
                    <a:pt x="20633" y="528633"/>
                  </a:lnTo>
                  <a:lnTo>
                    <a:pt x="0" y="528633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 dirty="0"/>
            </a:p>
          </p:txBody>
        </p:sp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4EBACC2E-C0F7-4BD7-B07B-3F7D9624A921}"/>
                </a:ext>
              </a:extLst>
            </p:cNvPr>
            <p:cNvSpPr/>
            <p:nvPr/>
          </p:nvSpPr>
          <p:spPr>
            <a:xfrm>
              <a:off x="1409359" y="3047840"/>
              <a:ext cx="20632" cy="92545"/>
            </a:xfrm>
            <a:custGeom>
              <a:avLst/>
              <a:gdLst>
                <a:gd name="connsiteX0" fmla="*/ 0 w 20632"/>
                <a:gd name="connsiteY0" fmla="*/ 0 h 92545"/>
                <a:gd name="connsiteX1" fmla="*/ 20633 w 20632"/>
                <a:gd name="connsiteY1" fmla="*/ 0 h 92545"/>
                <a:gd name="connsiteX2" fmla="*/ 20633 w 20632"/>
                <a:gd name="connsiteY2" fmla="*/ 92546 h 92545"/>
                <a:gd name="connsiteX3" fmla="*/ 0 w 20632"/>
                <a:gd name="connsiteY3" fmla="*/ 92546 h 92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92545">
                  <a:moveTo>
                    <a:pt x="0" y="0"/>
                  </a:moveTo>
                  <a:lnTo>
                    <a:pt x="20633" y="0"/>
                  </a:lnTo>
                  <a:lnTo>
                    <a:pt x="20633" y="92546"/>
                  </a:lnTo>
                  <a:lnTo>
                    <a:pt x="0" y="92546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7D00C37-9B15-485D-AE4E-467436EE889D}"/>
                </a:ext>
              </a:extLst>
            </p:cNvPr>
            <p:cNvSpPr/>
            <p:nvPr/>
          </p:nvSpPr>
          <p:spPr>
            <a:xfrm>
              <a:off x="1440308" y="3080090"/>
              <a:ext cx="20632" cy="60294"/>
            </a:xfrm>
            <a:custGeom>
              <a:avLst/>
              <a:gdLst>
                <a:gd name="connsiteX0" fmla="*/ 0 w 20632"/>
                <a:gd name="connsiteY0" fmla="*/ 0 h 60294"/>
                <a:gd name="connsiteX1" fmla="*/ 20633 w 20632"/>
                <a:gd name="connsiteY1" fmla="*/ 0 h 60294"/>
                <a:gd name="connsiteX2" fmla="*/ 20633 w 20632"/>
                <a:gd name="connsiteY2" fmla="*/ 60295 h 60294"/>
                <a:gd name="connsiteX3" fmla="*/ 0 w 20632"/>
                <a:gd name="connsiteY3" fmla="*/ 60295 h 6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60294">
                  <a:moveTo>
                    <a:pt x="0" y="0"/>
                  </a:moveTo>
                  <a:lnTo>
                    <a:pt x="20633" y="0"/>
                  </a:lnTo>
                  <a:lnTo>
                    <a:pt x="20633" y="60295"/>
                  </a:lnTo>
                  <a:lnTo>
                    <a:pt x="0" y="60295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37BD106-17FC-4FA5-8AE4-96C0F3E23F99}"/>
                </a:ext>
              </a:extLst>
            </p:cNvPr>
            <p:cNvSpPr/>
            <p:nvPr/>
          </p:nvSpPr>
          <p:spPr>
            <a:xfrm>
              <a:off x="1469538" y="3080090"/>
              <a:ext cx="20632" cy="60294"/>
            </a:xfrm>
            <a:custGeom>
              <a:avLst/>
              <a:gdLst>
                <a:gd name="connsiteX0" fmla="*/ 0 w 20632"/>
                <a:gd name="connsiteY0" fmla="*/ 0 h 60294"/>
                <a:gd name="connsiteX1" fmla="*/ 20633 w 20632"/>
                <a:gd name="connsiteY1" fmla="*/ 0 h 60294"/>
                <a:gd name="connsiteX2" fmla="*/ 20633 w 20632"/>
                <a:gd name="connsiteY2" fmla="*/ 60295 h 60294"/>
                <a:gd name="connsiteX3" fmla="*/ 0 w 20632"/>
                <a:gd name="connsiteY3" fmla="*/ 60295 h 60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60294">
                  <a:moveTo>
                    <a:pt x="0" y="0"/>
                  </a:moveTo>
                  <a:lnTo>
                    <a:pt x="20633" y="0"/>
                  </a:lnTo>
                  <a:lnTo>
                    <a:pt x="20633" y="60295"/>
                  </a:lnTo>
                  <a:lnTo>
                    <a:pt x="0" y="60295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E12631F3-6A71-4C93-AFBD-90A9CF98712B}"/>
                </a:ext>
              </a:extLst>
            </p:cNvPr>
            <p:cNvSpPr/>
            <p:nvPr/>
          </p:nvSpPr>
          <p:spPr>
            <a:xfrm>
              <a:off x="1502207" y="3092710"/>
              <a:ext cx="20632" cy="47675"/>
            </a:xfrm>
            <a:custGeom>
              <a:avLst/>
              <a:gdLst>
                <a:gd name="connsiteX0" fmla="*/ 0 w 20632"/>
                <a:gd name="connsiteY0" fmla="*/ 0 h 47675"/>
                <a:gd name="connsiteX1" fmla="*/ 20633 w 20632"/>
                <a:gd name="connsiteY1" fmla="*/ 0 h 47675"/>
                <a:gd name="connsiteX2" fmla="*/ 20633 w 20632"/>
                <a:gd name="connsiteY2" fmla="*/ 47675 h 47675"/>
                <a:gd name="connsiteX3" fmla="*/ 0 w 20632"/>
                <a:gd name="connsiteY3" fmla="*/ 47675 h 4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47675">
                  <a:moveTo>
                    <a:pt x="0" y="0"/>
                  </a:moveTo>
                  <a:lnTo>
                    <a:pt x="20633" y="0"/>
                  </a:lnTo>
                  <a:lnTo>
                    <a:pt x="20633" y="47675"/>
                  </a:lnTo>
                  <a:lnTo>
                    <a:pt x="0" y="47675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3D2A515F-DDBD-4F45-8F6D-8BF38F862631}"/>
                </a:ext>
              </a:extLst>
            </p:cNvPr>
            <p:cNvSpPr/>
            <p:nvPr/>
          </p:nvSpPr>
          <p:spPr>
            <a:xfrm>
              <a:off x="1531437" y="3106732"/>
              <a:ext cx="20632" cy="33653"/>
            </a:xfrm>
            <a:custGeom>
              <a:avLst/>
              <a:gdLst>
                <a:gd name="connsiteX0" fmla="*/ 0 w 20632"/>
                <a:gd name="connsiteY0" fmla="*/ 0 h 33653"/>
                <a:gd name="connsiteX1" fmla="*/ 20633 w 20632"/>
                <a:gd name="connsiteY1" fmla="*/ 0 h 33653"/>
                <a:gd name="connsiteX2" fmla="*/ 20633 w 20632"/>
                <a:gd name="connsiteY2" fmla="*/ 33653 h 33653"/>
                <a:gd name="connsiteX3" fmla="*/ 0 w 20632"/>
                <a:gd name="connsiteY3" fmla="*/ 33653 h 33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33653">
                  <a:moveTo>
                    <a:pt x="0" y="0"/>
                  </a:moveTo>
                  <a:lnTo>
                    <a:pt x="20633" y="0"/>
                  </a:lnTo>
                  <a:lnTo>
                    <a:pt x="20633" y="33653"/>
                  </a:lnTo>
                  <a:lnTo>
                    <a:pt x="0" y="33653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D59DD657-A086-48C9-A0B5-D6DABE5FBF20}"/>
                </a:ext>
              </a:extLst>
            </p:cNvPr>
            <p:cNvSpPr/>
            <p:nvPr/>
          </p:nvSpPr>
          <p:spPr>
            <a:xfrm>
              <a:off x="1562386" y="3119352"/>
              <a:ext cx="20632" cy="21033"/>
            </a:xfrm>
            <a:custGeom>
              <a:avLst/>
              <a:gdLst>
                <a:gd name="connsiteX0" fmla="*/ 0 w 20632"/>
                <a:gd name="connsiteY0" fmla="*/ 0 h 21033"/>
                <a:gd name="connsiteX1" fmla="*/ 20633 w 20632"/>
                <a:gd name="connsiteY1" fmla="*/ 0 h 21033"/>
                <a:gd name="connsiteX2" fmla="*/ 20633 w 20632"/>
                <a:gd name="connsiteY2" fmla="*/ 21033 h 21033"/>
                <a:gd name="connsiteX3" fmla="*/ 0 w 20632"/>
                <a:gd name="connsiteY3" fmla="*/ 21033 h 21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21033">
                  <a:moveTo>
                    <a:pt x="0" y="0"/>
                  </a:moveTo>
                  <a:lnTo>
                    <a:pt x="20633" y="0"/>
                  </a:lnTo>
                  <a:lnTo>
                    <a:pt x="20633" y="21033"/>
                  </a:lnTo>
                  <a:lnTo>
                    <a:pt x="0" y="21033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AFB7EBE-7384-46EB-B884-08A8DB8F305E}"/>
                </a:ext>
              </a:extLst>
            </p:cNvPr>
            <p:cNvSpPr/>
            <p:nvPr/>
          </p:nvSpPr>
          <p:spPr>
            <a:xfrm>
              <a:off x="1595055" y="3123559"/>
              <a:ext cx="20632" cy="16826"/>
            </a:xfrm>
            <a:custGeom>
              <a:avLst/>
              <a:gdLst>
                <a:gd name="connsiteX0" fmla="*/ 0 w 20632"/>
                <a:gd name="connsiteY0" fmla="*/ 0 h 16826"/>
                <a:gd name="connsiteX1" fmla="*/ 20633 w 20632"/>
                <a:gd name="connsiteY1" fmla="*/ 0 h 16826"/>
                <a:gd name="connsiteX2" fmla="*/ 20633 w 20632"/>
                <a:gd name="connsiteY2" fmla="*/ 16827 h 16826"/>
                <a:gd name="connsiteX3" fmla="*/ 0 w 20632"/>
                <a:gd name="connsiteY3" fmla="*/ 16827 h 1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16826">
                  <a:moveTo>
                    <a:pt x="0" y="0"/>
                  </a:moveTo>
                  <a:lnTo>
                    <a:pt x="20633" y="0"/>
                  </a:lnTo>
                  <a:lnTo>
                    <a:pt x="20633" y="16827"/>
                  </a:lnTo>
                  <a:lnTo>
                    <a:pt x="0" y="16827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6B814D03-675D-44AE-985C-E5EAB1585625}"/>
                </a:ext>
              </a:extLst>
            </p:cNvPr>
            <p:cNvSpPr/>
            <p:nvPr/>
          </p:nvSpPr>
          <p:spPr>
            <a:xfrm>
              <a:off x="1624285" y="3127765"/>
              <a:ext cx="20632" cy="12619"/>
            </a:xfrm>
            <a:custGeom>
              <a:avLst/>
              <a:gdLst>
                <a:gd name="connsiteX0" fmla="*/ 0 w 20632"/>
                <a:gd name="connsiteY0" fmla="*/ 0 h 12619"/>
                <a:gd name="connsiteX1" fmla="*/ 20633 w 20632"/>
                <a:gd name="connsiteY1" fmla="*/ 0 h 12619"/>
                <a:gd name="connsiteX2" fmla="*/ 20633 w 20632"/>
                <a:gd name="connsiteY2" fmla="*/ 12620 h 12619"/>
                <a:gd name="connsiteX3" fmla="*/ 0 w 20632"/>
                <a:gd name="connsiteY3" fmla="*/ 12620 h 12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12619">
                  <a:moveTo>
                    <a:pt x="0" y="0"/>
                  </a:moveTo>
                  <a:lnTo>
                    <a:pt x="20633" y="0"/>
                  </a:lnTo>
                  <a:lnTo>
                    <a:pt x="20633" y="12620"/>
                  </a:lnTo>
                  <a:lnTo>
                    <a:pt x="0" y="12620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39B3E4F2-6A15-4C28-974A-636EC3B55B4F}"/>
                </a:ext>
              </a:extLst>
            </p:cNvPr>
            <p:cNvSpPr/>
            <p:nvPr/>
          </p:nvSpPr>
          <p:spPr>
            <a:xfrm>
              <a:off x="1687904" y="3140385"/>
              <a:ext cx="20632" cy="12619"/>
            </a:xfrm>
            <a:custGeom>
              <a:avLst/>
              <a:gdLst>
                <a:gd name="connsiteX0" fmla="*/ 0 w 20632"/>
                <a:gd name="connsiteY0" fmla="*/ 0 h 12619"/>
                <a:gd name="connsiteX1" fmla="*/ 20633 w 20632"/>
                <a:gd name="connsiteY1" fmla="*/ 0 h 12619"/>
                <a:gd name="connsiteX2" fmla="*/ 20633 w 20632"/>
                <a:gd name="connsiteY2" fmla="*/ 12620 h 12619"/>
                <a:gd name="connsiteX3" fmla="*/ 0 w 20632"/>
                <a:gd name="connsiteY3" fmla="*/ 12620 h 12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12619">
                  <a:moveTo>
                    <a:pt x="0" y="0"/>
                  </a:moveTo>
                  <a:lnTo>
                    <a:pt x="20633" y="0"/>
                  </a:lnTo>
                  <a:lnTo>
                    <a:pt x="20633" y="12620"/>
                  </a:lnTo>
                  <a:lnTo>
                    <a:pt x="0" y="12620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A2BDF85-6A90-4FB3-9E2B-1741FE64DEAC}"/>
                </a:ext>
              </a:extLst>
            </p:cNvPr>
            <p:cNvSpPr/>
            <p:nvPr/>
          </p:nvSpPr>
          <p:spPr>
            <a:xfrm>
              <a:off x="1715414" y="3140385"/>
              <a:ext cx="20632" cy="12619"/>
            </a:xfrm>
            <a:custGeom>
              <a:avLst/>
              <a:gdLst>
                <a:gd name="connsiteX0" fmla="*/ 0 w 20632"/>
                <a:gd name="connsiteY0" fmla="*/ 0 h 12619"/>
                <a:gd name="connsiteX1" fmla="*/ 20633 w 20632"/>
                <a:gd name="connsiteY1" fmla="*/ 0 h 12619"/>
                <a:gd name="connsiteX2" fmla="*/ 20633 w 20632"/>
                <a:gd name="connsiteY2" fmla="*/ 12620 h 12619"/>
                <a:gd name="connsiteX3" fmla="*/ 0 w 20632"/>
                <a:gd name="connsiteY3" fmla="*/ 12620 h 12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12619">
                  <a:moveTo>
                    <a:pt x="0" y="0"/>
                  </a:moveTo>
                  <a:lnTo>
                    <a:pt x="20633" y="0"/>
                  </a:lnTo>
                  <a:lnTo>
                    <a:pt x="20633" y="12620"/>
                  </a:lnTo>
                  <a:lnTo>
                    <a:pt x="0" y="12620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53952E3-DBA8-4900-8D20-5A658F885D1D}"/>
                </a:ext>
              </a:extLst>
            </p:cNvPr>
            <p:cNvSpPr/>
            <p:nvPr/>
          </p:nvSpPr>
          <p:spPr>
            <a:xfrm>
              <a:off x="1746364" y="3140385"/>
              <a:ext cx="20632" cy="14022"/>
            </a:xfrm>
            <a:custGeom>
              <a:avLst/>
              <a:gdLst>
                <a:gd name="connsiteX0" fmla="*/ 0 w 20632"/>
                <a:gd name="connsiteY0" fmla="*/ 0 h 14022"/>
                <a:gd name="connsiteX1" fmla="*/ 20633 w 20632"/>
                <a:gd name="connsiteY1" fmla="*/ 0 h 14022"/>
                <a:gd name="connsiteX2" fmla="*/ 20633 w 20632"/>
                <a:gd name="connsiteY2" fmla="*/ 14022 h 14022"/>
                <a:gd name="connsiteX3" fmla="*/ 0 w 20632"/>
                <a:gd name="connsiteY3" fmla="*/ 14022 h 14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14022">
                  <a:moveTo>
                    <a:pt x="0" y="0"/>
                  </a:moveTo>
                  <a:lnTo>
                    <a:pt x="20633" y="0"/>
                  </a:lnTo>
                  <a:lnTo>
                    <a:pt x="20633" y="14022"/>
                  </a:lnTo>
                  <a:lnTo>
                    <a:pt x="0" y="14022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5564AFE-C9C9-4C06-8CD2-0813C4B9756C}"/>
                </a:ext>
              </a:extLst>
            </p:cNvPr>
            <p:cNvSpPr/>
            <p:nvPr/>
          </p:nvSpPr>
          <p:spPr>
            <a:xfrm>
              <a:off x="1777313" y="3140385"/>
              <a:ext cx="20632" cy="39261"/>
            </a:xfrm>
            <a:custGeom>
              <a:avLst/>
              <a:gdLst>
                <a:gd name="connsiteX0" fmla="*/ 0 w 20632"/>
                <a:gd name="connsiteY0" fmla="*/ 0 h 39261"/>
                <a:gd name="connsiteX1" fmla="*/ 20633 w 20632"/>
                <a:gd name="connsiteY1" fmla="*/ 0 h 39261"/>
                <a:gd name="connsiteX2" fmla="*/ 20633 w 20632"/>
                <a:gd name="connsiteY2" fmla="*/ 39262 h 39261"/>
                <a:gd name="connsiteX3" fmla="*/ 0 w 20632"/>
                <a:gd name="connsiteY3" fmla="*/ 39262 h 39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39261">
                  <a:moveTo>
                    <a:pt x="0" y="0"/>
                  </a:moveTo>
                  <a:lnTo>
                    <a:pt x="20633" y="0"/>
                  </a:lnTo>
                  <a:lnTo>
                    <a:pt x="20633" y="39262"/>
                  </a:lnTo>
                  <a:lnTo>
                    <a:pt x="0" y="39262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005E1BDF-4717-4B87-B028-82105FAC76FF}"/>
                </a:ext>
              </a:extLst>
            </p:cNvPr>
            <p:cNvSpPr/>
            <p:nvPr/>
          </p:nvSpPr>
          <p:spPr>
            <a:xfrm>
              <a:off x="1808263" y="3140385"/>
              <a:ext cx="20632" cy="43468"/>
            </a:xfrm>
            <a:custGeom>
              <a:avLst/>
              <a:gdLst>
                <a:gd name="connsiteX0" fmla="*/ 0 w 20632"/>
                <a:gd name="connsiteY0" fmla="*/ 0 h 43468"/>
                <a:gd name="connsiteX1" fmla="*/ 20633 w 20632"/>
                <a:gd name="connsiteY1" fmla="*/ 0 h 43468"/>
                <a:gd name="connsiteX2" fmla="*/ 20633 w 20632"/>
                <a:gd name="connsiteY2" fmla="*/ 43468 h 43468"/>
                <a:gd name="connsiteX3" fmla="*/ 0 w 20632"/>
                <a:gd name="connsiteY3" fmla="*/ 43468 h 43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43468">
                  <a:moveTo>
                    <a:pt x="0" y="0"/>
                  </a:moveTo>
                  <a:lnTo>
                    <a:pt x="20633" y="0"/>
                  </a:lnTo>
                  <a:lnTo>
                    <a:pt x="20633" y="43468"/>
                  </a:lnTo>
                  <a:lnTo>
                    <a:pt x="0" y="43468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1F32B317-CC89-4900-A513-813BA938CD6B}"/>
                </a:ext>
              </a:extLst>
            </p:cNvPr>
            <p:cNvSpPr/>
            <p:nvPr/>
          </p:nvSpPr>
          <p:spPr>
            <a:xfrm>
              <a:off x="1839212" y="3140385"/>
              <a:ext cx="20632" cy="61697"/>
            </a:xfrm>
            <a:custGeom>
              <a:avLst/>
              <a:gdLst>
                <a:gd name="connsiteX0" fmla="*/ 0 w 20632"/>
                <a:gd name="connsiteY0" fmla="*/ 0 h 61697"/>
                <a:gd name="connsiteX1" fmla="*/ 20633 w 20632"/>
                <a:gd name="connsiteY1" fmla="*/ 0 h 61697"/>
                <a:gd name="connsiteX2" fmla="*/ 20633 w 20632"/>
                <a:gd name="connsiteY2" fmla="*/ 61697 h 61697"/>
                <a:gd name="connsiteX3" fmla="*/ 0 w 20632"/>
                <a:gd name="connsiteY3" fmla="*/ 61697 h 61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61697">
                  <a:moveTo>
                    <a:pt x="0" y="0"/>
                  </a:moveTo>
                  <a:lnTo>
                    <a:pt x="20633" y="0"/>
                  </a:lnTo>
                  <a:lnTo>
                    <a:pt x="20633" y="61697"/>
                  </a:lnTo>
                  <a:lnTo>
                    <a:pt x="0" y="61697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C345AC49-7B9D-4568-AD66-F024B8E4C987}"/>
                </a:ext>
              </a:extLst>
            </p:cNvPr>
            <p:cNvSpPr/>
            <p:nvPr/>
          </p:nvSpPr>
          <p:spPr>
            <a:xfrm>
              <a:off x="1870161" y="3140385"/>
              <a:ext cx="20632" cy="95350"/>
            </a:xfrm>
            <a:custGeom>
              <a:avLst/>
              <a:gdLst>
                <a:gd name="connsiteX0" fmla="*/ 0 w 20632"/>
                <a:gd name="connsiteY0" fmla="*/ 0 h 95350"/>
                <a:gd name="connsiteX1" fmla="*/ 20633 w 20632"/>
                <a:gd name="connsiteY1" fmla="*/ 0 h 95350"/>
                <a:gd name="connsiteX2" fmla="*/ 20633 w 20632"/>
                <a:gd name="connsiteY2" fmla="*/ 95350 h 95350"/>
                <a:gd name="connsiteX3" fmla="*/ 0 w 20632"/>
                <a:gd name="connsiteY3" fmla="*/ 95350 h 95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95350">
                  <a:moveTo>
                    <a:pt x="0" y="0"/>
                  </a:moveTo>
                  <a:lnTo>
                    <a:pt x="20633" y="0"/>
                  </a:lnTo>
                  <a:lnTo>
                    <a:pt x="20633" y="95350"/>
                  </a:lnTo>
                  <a:lnTo>
                    <a:pt x="0" y="95350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395F99D1-0C4D-4975-B4E9-C7C689174122}"/>
                </a:ext>
              </a:extLst>
            </p:cNvPr>
            <p:cNvSpPr/>
            <p:nvPr/>
          </p:nvSpPr>
          <p:spPr>
            <a:xfrm>
              <a:off x="1901111" y="3140385"/>
              <a:ext cx="20632" cy="105165"/>
            </a:xfrm>
            <a:custGeom>
              <a:avLst/>
              <a:gdLst>
                <a:gd name="connsiteX0" fmla="*/ 0 w 20632"/>
                <a:gd name="connsiteY0" fmla="*/ 0 h 105165"/>
                <a:gd name="connsiteX1" fmla="*/ 20633 w 20632"/>
                <a:gd name="connsiteY1" fmla="*/ 0 h 105165"/>
                <a:gd name="connsiteX2" fmla="*/ 20633 w 20632"/>
                <a:gd name="connsiteY2" fmla="*/ 105166 h 105165"/>
                <a:gd name="connsiteX3" fmla="*/ 0 w 20632"/>
                <a:gd name="connsiteY3" fmla="*/ 105166 h 1051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105165">
                  <a:moveTo>
                    <a:pt x="0" y="0"/>
                  </a:moveTo>
                  <a:lnTo>
                    <a:pt x="20633" y="0"/>
                  </a:lnTo>
                  <a:lnTo>
                    <a:pt x="20633" y="105166"/>
                  </a:lnTo>
                  <a:lnTo>
                    <a:pt x="0" y="105166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6713A587-E512-49D7-A6BA-F64E99A627A5}"/>
                </a:ext>
              </a:extLst>
            </p:cNvPr>
            <p:cNvSpPr/>
            <p:nvPr/>
          </p:nvSpPr>
          <p:spPr>
            <a:xfrm>
              <a:off x="1930341" y="3140385"/>
              <a:ext cx="20632" cy="116383"/>
            </a:xfrm>
            <a:custGeom>
              <a:avLst/>
              <a:gdLst>
                <a:gd name="connsiteX0" fmla="*/ 0 w 20632"/>
                <a:gd name="connsiteY0" fmla="*/ 0 h 116383"/>
                <a:gd name="connsiteX1" fmla="*/ 20633 w 20632"/>
                <a:gd name="connsiteY1" fmla="*/ 0 h 116383"/>
                <a:gd name="connsiteX2" fmla="*/ 20633 w 20632"/>
                <a:gd name="connsiteY2" fmla="*/ 116383 h 116383"/>
                <a:gd name="connsiteX3" fmla="*/ 0 w 20632"/>
                <a:gd name="connsiteY3" fmla="*/ 116383 h 116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116383">
                  <a:moveTo>
                    <a:pt x="0" y="0"/>
                  </a:moveTo>
                  <a:lnTo>
                    <a:pt x="20633" y="0"/>
                  </a:lnTo>
                  <a:lnTo>
                    <a:pt x="20633" y="116383"/>
                  </a:lnTo>
                  <a:lnTo>
                    <a:pt x="0" y="116383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56A4492A-1D7E-4685-86C3-4E61BCF6FB08}"/>
                </a:ext>
              </a:extLst>
            </p:cNvPr>
            <p:cNvSpPr/>
            <p:nvPr/>
          </p:nvSpPr>
          <p:spPr>
            <a:xfrm>
              <a:off x="1963010" y="3140385"/>
              <a:ext cx="20632" cy="124796"/>
            </a:xfrm>
            <a:custGeom>
              <a:avLst/>
              <a:gdLst>
                <a:gd name="connsiteX0" fmla="*/ 0 w 20632"/>
                <a:gd name="connsiteY0" fmla="*/ 0 h 124796"/>
                <a:gd name="connsiteX1" fmla="*/ 20633 w 20632"/>
                <a:gd name="connsiteY1" fmla="*/ 0 h 124796"/>
                <a:gd name="connsiteX2" fmla="*/ 20633 w 20632"/>
                <a:gd name="connsiteY2" fmla="*/ 124797 h 124796"/>
                <a:gd name="connsiteX3" fmla="*/ 0 w 20632"/>
                <a:gd name="connsiteY3" fmla="*/ 124797 h 1247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124796">
                  <a:moveTo>
                    <a:pt x="0" y="0"/>
                  </a:moveTo>
                  <a:lnTo>
                    <a:pt x="20633" y="0"/>
                  </a:lnTo>
                  <a:lnTo>
                    <a:pt x="20633" y="124797"/>
                  </a:lnTo>
                  <a:lnTo>
                    <a:pt x="0" y="124797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8D6B3AA8-AEB5-4105-8ABD-8AE94267261D}"/>
                </a:ext>
              </a:extLst>
            </p:cNvPr>
            <p:cNvSpPr/>
            <p:nvPr/>
          </p:nvSpPr>
          <p:spPr>
            <a:xfrm>
              <a:off x="1990520" y="3140385"/>
              <a:ext cx="20632" cy="129003"/>
            </a:xfrm>
            <a:custGeom>
              <a:avLst/>
              <a:gdLst>
                <a:gd name="connsiteX0" fmla="*/ 0 w 20632"/>
                <a:gd name="connsiteY0" fmla="*/ 0 h 129003"/>
                <a:gd name="connsiteX1" fmla="*/ 20633 w 20632"/>
                <a:gd name="connsiteY1" fmla="*/ 0 h 129003"/>
                <a:gd name="connsiteX2" fmla="*/ 20633 w 20632"/>
                <a:gd name="connsiteY2" fmla="*/ 129003 h 129003"/>
                <a:gd name="connsiteX3" fmla="*/ 0 w 20632"/>
                <a:gd name="connsiteY3" fmla="*/ 129003 h 129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129003">
                  <a:moveTo>
                    <a:pt x="0" y="0"/>
                  </a:moveTo>
                  <a:lnTo>
                    <a:pt x="20633" y="0"/>
                  </a:lnTo>
                  <a:lnTo>
                    <a:pt x="20633" y="129003"/>
                  </a:lnTo>
                  <a:lnTo>
                    <a:pt x="0" y="129003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FDDFD92E-4491-40E0-953C-9911DED9E139}"/>
                </a:ext>
              </a:extLst>
            </p:cNvPr>
            <p:cNvSpPr/>
            <p:nvPr/>
          </p:nvSpPr>
          <p:spPr>
            <a:xfrm>
              <a:off x="2023189" y="3140385"/>
              <a:ext cx="20632" cy="141623"/>
            </a:xfrm>
            <a:custGeom>
              <a:avLst/>
              <a:gdLst>
                <a:gd name="connsiteX0" fmla="*/ 0 w 20632"/>
                <a:gd name="connsiteY0" fmla="*/ 0 h 141623"/>
                <a:gd name="connsiteX1" fmla="*/ 20633 w 20632"/>
                <a:gd name="connsiteY1" fmla="*/ 0 h 141623"/>
                <a:gd name="connsiteX2" fmla="*/ 20633 w 20632"/>
                <a:gd name="connsiteY2" fmla="*/ 141623 h 141623"/>
                <a:gd name="connsiteX3" fmla="*/ 0 w 20632"/>
                <a:gd name="connsiteY3" fmla="*/ 141623 h 141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141623">
                  <a:moveTo>
                    <a:pt x="0" y="0"/>
                  </a:moveTo>
                  <a:lnTo>
                    <a:pt x="20633" y="0"/>
                  </a:lnTo>
                  <a:lnTo>
                    <a:pt x="20633" y="141623"/>
                  </a:lnTo>
                  <a:lnTo>
                    <a:pt x="0" y="141623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F844DDB8-D174-42A5-A587-7698B53E73A7}"/>
                </a:ext>
              </a:extLst>
            </p:cNvPr>
            <p:cNvSpPr/>
            <p:nvPr/>
          </p:nvSpPr>
          <p:spPr>
            <a:xfrm>
              <a:off x="2054139" y="3140385"/>
              <a:ext cx="20632" cy="145829"/>
            </a:xfrm>
            <a:custGeom>
              <a:avLst/>
              <a:gdLst>
                <a:gd name="connsiteX0" fmla="*/ 0 w 20632"/>
                <a:gd name="connsiteY0" fmla="*/ 0 h 145829"/>
                <a:gd name="connsiteX1" fmla="*/ 20633 w 20632"/>
                <a:gd name="connsiteY1" fmla="*/ 0 h 145829"/>
                <a:gd name="connsiteX2" fmla="*/ 20633 w 20632"/>
                <a:gd name="connsiteY2" fmla="*/ 145830 h 145829"/>
                <a:gd name="connsiteX3" fmla="*/ 0 w 20632"/>
                <a:gd name="connsiteY3" fmla="*/ 145830 h 145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145829">
                  <a:moveTo>
                    <a:pt x="0" y="0"/>
                  </a:moveTo>
                  <a:lnTo>
                    <a:pt x="20633" y="0"/>
                  </a:lnTo>
                  <a:lnTo>
                    <a:pt x="20633" y="145830"/>
                  </a:lnTo>
                  <a:lnTo>
                    <a:pt x="0" y="145830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B113101-2B70-4440-956B-735173579B51}"/>
                </a:ext>
              </a:extLst>
            </p:cNvPr>
            <p:cNvSpPr/>
            <p:nvPr/>
          </p:nvSpPr>
          <p:spPr>
            <a:xfrm>
              <a:off x="2083369" y="3140385"/>
              <a:ext cx="20632" cy="159851"/>
            </a:xfrm>
            <a:custGeom>
              <a:avLst/>
              <a:gdLst>
                <a:gd name="connsiteX0" fmla="*/ 0 w 20632"/>
                <a:gd name="connsiteY0" fmla="*/ 0 h 159851"/>
                <a:gd name="connsiteX1" fmla="*/ 20633 w 20632"/>
                <a:gd name="connsiteY1" fmla="*/ 0 h 159851"/>
                <a:gd name="connsiteX2" fmla="*/ 20633 w 20632"/>
                <a:gd name="connsiteY2" fmla="*/ 159852 h 159851"/>
                <a:gd name="connsiteX3" fmla="*/ 0 w 20632"/>
                <a:gd name="connsiteY3" fmla="*/ 159852 h 159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159851">
                  <a:moveTo>
                    <a:pt x="0" y="0"/>
                  </a:moveTo>
                  <a:lnTo>
                    <a:pt x="20633" y="0"/>
                  </a:lnTo>
                  <a:lnTo>
                    <a:pt x="20633" y="159852"/>
                  </a:lnTo>
                  <a:lnTo>
                    <a:pt x="0" y="159852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6E0D0CD-10DE-41F5-8A47-29AD275C7CC9}"/>
                </a:ext>
              </a:extLst>
            </p:cNvPr>
            <p:cNvSpPr/>
            <p:nvPr/>
          </p:nvSpPr>
          <p:spPr>
            <a:xfrm>
              <a:off x="2114318" y="3140385"/>
              <a:ext cx="20632" cy="164058"/>
            </a:xfrm>
            <a:custGeom>
              <a:avLst/>
              <a:gdLst>
                <a:gd name="connsiteX0" fmla="*/ 0 w 20632"/>
                <a:gd name="connsiteY0" fmla="*/ 0 h 164058"/>
                <a:gd name="connsiteX1" fmla="*/ 20633 w 20632"/>
                <a:gd name="connsiteY1" fmla="*/ 0 h 164058"/>
                <a:gd name="connsiteX2" fmla="*/ 20633 w 20632"/>
                <a:gd name="connsiteY2" fmla="*/ 164058 h 164058"/>
                <a:gd name="connsiteX3" fmla="*/ 0 w 20632"/>
                <a:gd name="connsiteY3" fmla="*/ 164058 h 164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164058">
                  <a:moveTo>
                    <a:pt x="0" y="0"/>
                  </a:moveTo>
                  <a:lnTo>
                    <a:pt x="20633" y="0"/>
                  </a:lnTo>
                  <a:lnTo>
                    <a:pt x="20633" y="164058"/>
                  </a:lnTo>
                  <a:lnTo>
                    <a:pt x="0" y="164058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EABB4E33-3323-43BA-950B-62BC38F82EE6}"/>
                </a:ext>
              </a:extLst>
            </p:cNvPr>
            <p:cNvSpPr/>
            <p:nvPr/>
          </p:nvSpPr>
          <p:spPr>
            <a:xfrm>
              <a:off x="2145268" y="3140385"/>
              <a:ext cx="20632" cy="164058"/>
            </a:xfrm>
            <a:custGeom>
              <a:avLst/>
              <a:gdLst>
                <a:gd name="connsiteX0" fmla="*/ 0 w 20632"/>
                <a:gd name="connsiteY0" fmla="*/ 0 h 164058"/>
                <a:gd name="connsiteX1" fmla="*/ 20633 w 20632"/>
                <a:gd name="connsiteY1" fmla="*/ 0 h 164058"/>
                <a:gd name="connsiteX2" fmla="*/ 20633 w 20632"/>
                <a:gd name="connsiteY2" fmla="*/ 164058 h 164058"/>
                <a:gd name="connsiteX3" fmla="*/ 0 w 20632"/>
                <a:gd name="connsiteY3" fmla="*/ 164058 h 164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164058">
                  <a:moveTo>
                    <a:pt x="0" y="0"/>
                  </a:moveTo>
                  <a:lnTo>
                    <a:pt x="20633" y="0"/>
                  </a:lnTo>
                  <a:lnTo>
                    <a:pt x="20633" y="164058"/>
                  </a:lnTo>
                  <a:lnTo>
                    <a:pt x="0" y="164058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4D126A60-6DAF-4506-9E74-DC31839B1D21}"/>
                </a:ext>
              </a:extLst>
            </p:cNvPr>
            <p:cNvSpPr/>
            <p:nvPr/>
          </p:nvSpPr>
          <p:spPr>
            <a:xfrm>
              <a:off x="2176217" y="3140385"/>
              <a:ext cx="20632" cy="166862"/>
            </a:xfrm>
            <a:custGeom>
              <a:avLst/>
              <a:gdLst>
                <a:gd name="connsiteX0" fmla="*/ 0 w 20632"/>
                <a:gd name="connsiteY0" fmla="*/ 0 h 166862"/>
                <a:gd name="connsiteX1" fmla="*/ 20633 w 20632"/>
                <a:gd name="connsiteY1" fmla="*/ 0 h 166862"/>
                <a:gd name="connsiteX2" fmla="*/ 20633 w 20632"/>
                <a:gd name="connsiteY2" fmla="*/ 166863 h 166862"/>
                <a:gd name="connsiteX3" fmla="*/ 0 w 20632"/>
                <a:gd name="connsiteY3" fmla="*/ 166863 h 166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166862">
                  <a:moveTo>
                    <a:pt x="0" y="0"/>
                  </a:moveTo>
                  <a:lnTo>
                    <a:pt x="20633" y="0"/>
                  </a:lnTo>
                  <a:lnTo>
                    <a:pt x="20633" y="166863"/>
                  </a:lnTo>
                  <a:lnTo>
                    <a:pt x="0" y="166863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2076A8A4-D0FD-4114-9D27-7C1593C056F6}"/>
                </a:ext>
              </a:extLst>
            </p:cNvPr>
            <p:cNvSpPr/>
            <p:nvPr/>
          </p:nvSpPr>
          <p:spPr>
            <a:xfrm>
              <a:off x="2207167" y="3140385"/>
              <a:ext cx="20632" cy="166862"/>
            </a:xfrm>
            <a:custGeom>
              <a:avLst/>
              <a:gdLst>
                <a:gd name="connsiteX0" fmla="*/ 0 w 20632"/>
                <a:gd name="connsiteY0" fmla="*/ 0 h 166862"/>
                <a:gd name="connsiteX1" fmla="*/ 20633 w 20632"/>
                <a:gd name="connsiteY1" fmla="*/ 0 h 166862"/>
                <a:gd name="connsiteX2" fmla="*/ 20633 w 20632"/>
                <a:gd name="connsiteY2" fmla="*/ 166863 h 166862"/>
                <a:gd name="connsiteX3" fmla="*/ 0 w 20632"/>
                <a:gd name="connsiteY3" fmla="*/ 166863 h 166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166862">
                  <a:moveTo>
                    <a:pt x="0" y="0"/>
                  </a:moveTo>
                  <a:lnTo>
                    <a:pt x="20633" y="0"/>
                  </a:lnTo>
                  <a:lnTo>
                    <a:pt x="20633" y="166863"/>
                  </a:lnTo>
                  <a:lnTo>
                    <a:pt x="0" y="166863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21E522A0-4F39-4671-BF9C-308A17ED61D0}"/>
                </a:ext>
              </a:extLst>
            </p:cNvPr>
            <p:cNvSpPr/>
            <p:nvPr/>
          </p:nvSpPr>
          <p:spPr>
            <a:xfrm>
              <a:off x="2238116" y="3140385"/>
              <a:ext cx="20632" cy="172471"/>
            </a:xfrm>
            <a:custGeom>
              <a:avLst/>
              <a:gdLst>
                <a:gd name="connsiteX0" fmla="*/ 0 w 20632"/>
                <a:gd name="connsiteY0" fmla="*/ 0 h 172471"/>
                <a:gd name="connsiteX1" fmla="*/ 20633 w 20632"/>
                <a:gd name="connsiteY1" fmla="*/ 0 h 172471"/>
                <a:gd name="connsiteX2" fmla="*/ 20633 w 20632"/>
                <a:gd name="connsiteY2" fmla="*/ 172472 h 172471"/>
                <a:gd name="connsiteX3" fmla="*/ 0 w 20632"/>
                <a:gd name="connsiteY3" fmla="*/ 172472 h 172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172471">
                  <a:moveTo>
                    <a:pt x="0" y="0"/>
                  </a:moveTo>
                  <a:lnTo>
                    <a:pt x="20633" y="0"/>
                  </a:lnTo>
                  <a:lnTo>
                    <a:pt x="20633" y="172472"/>
                  </a:lnTo>
                  <a:lnTo>
                    <a:pt x="0" y="172472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F89FE24D-103E-42B2-B33A-3E0770775A9F}"/>
                </a:ext>
              </a:extLst>
            </p:cNvPr>
            <p:cNvSpPr/>
            <p:nvPr/>
          </p:nvSpPr>
          <p:spPr>
            <a:xfrm>
              <a:off x="2267346" y="3140385"/>
              <a:ext cx="20632" cy="199113"/>
            </a:xfrm>
            <a:custGeom>
              <a:avLst/>
              <a:gdLst>
                <a:gd name="connsiteX0" fmla="*/ 0 w 20632"/>
                <a:gd name="connsiteY0" fmla="*/ 0 h 199113"/>
                <a:gd name="connsiteX1" fmla="*/ 20633 w 20632"/>
                <a:gd name="connsiteY1" fmla="*/ 0 h 199113"/>
                <a:gd name="connsiteX2" fmla="*/ 20633 w 20632"/>
                <a:gd name="connsiteY2" fmla="*/ 199114 h 199113"/>
                <a:gd name="connsiteX3" fmla="*/ 0 w 20632"/>
                <a:gd name="connsiteY3" fmla="*/ 199114 h 199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199113">
                  <a:moveTo>
                    <a:pt x="0" y="0"/>
                  </a:moveTo>
                  <a:lnTo>
                    <a:pt x="20633" y="0"/>
                  </a:lnTo>
                  <a:lnTo>
                    <a:pt x="20633" y="199114"/>
                  </a:lnTo>
                  <a:lnTo>
                    <a:pt x="0" y="199114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F2721517-ACC1-440F-8ACA-4F2D4BDA4281}"/>
                </a:ext>
              </a:extLst>
            </p:cNvPr>
            <p:cNvSpPr/>
            <p:nvPr/>
          </p:nvSpPr>
          <p:spPr>
            <a:xfrm>
              <a:off x="2300015" y="3140385"/>
              <a:ext cx="20632" cy="217342"/>
            </a:xfrm>
            <a:custGeom>
              <a:avLst/>
              <a:gdLst>
                <a:gd name="connsiteX0" fmla="*/ 0 w 20632"/>
                <a:gd name="connsiteY0" fmla="*/ 0 h 217342"/>
                <a:gd name="connsiteX1" fmla="*/ 20633 w 20632"/>
                <a:gd name="connsiteY1" fmla="*/ 0 h 217342"/>
                <a:gd name="connsiteX2" fmla="*/ 20633 w 20632"/>
                <a:gd name="connsiteY2" fmla="*/ 217342 h 217342"/>
                <a:gd name="connsiteX3" fmla="*/ 0 w 20632"/>
                <a:gd name="connsiteY3" fmla="*/ 217342 h 217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217342">
                  <a:moveTo>
                    <a:pt x="0" y="0"/>
                  </a:moveTo>
                  <a:lnTo>
                    <a:pt x="20633" y="0"/>
                  </a:lnTo>
                  <a:lnTo>
                    <a:pt x="20633" y="217342"/>
                  </a:lnTo>
                  <a:lnTo>
                    <a:pt x="0" y="217342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1F0B10A5-5CE0-4EC2-B083-1B6243C8AB2F}"/>
                </a:ext>
              </a:extLst>
            </p:cNvPr>
            <p:cNvSpPr/>
            <p:nvPr/>
          </p:nvSpPr>
          <p:spPr>
            <a:xfrm>
              <a:off x="2329245" y="3140385"/>
              <a:ext cx="20632" cy="217342"/>
            </a:xfrm>
            <a:custGeom>
              <a:avLst/>
              <a:gdLst>
                <a:gd name="connsiteX0" fmla="*/ 0 w 20632"/>
                <a:gd name="connsiteY0" fmla="*/ 0 h 217342"/>
                <a:gd name="connsiteX1" fmla="*/ 20633 w 20632"/>
                <a:gd name="connsiteY1" fmla="*/ 0 h 217342"/>
                <a:gd name="connsiteX2" fmla="*/ 20633 w 20632"/>
                <a:gd name="connsiteY2" fmla="*/ 217342 h 217342"/>
                <a:gd name="connsiteX3" fmla="*/ 0 w 20632"/>
                <a:gd name="connsiteY3" fmla="*/ 217342 h 217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217342">
                  <a:moveTo>
                    <a:pt x="0" y="0"/>
                  </a:moveTo>
                  <a:lnTo>
                    <a:pt x="20633" y="0"/>
                  </a:lnTo>
                  <a:lnTo>
                    <a:pt x="20633" y="217342"/>
                  </a:lnTo>
                  <a:lnTo>
                    <a:pt x="0" y="217342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645D4F57-8391-4A4E-8A74-979B98A947AB}"/>
                </a:ext>
              </a:extLst>
            </p:cNvPr>
            <p:cNvSpPr/>
            <p:nvPr/>
          </p:nvSpPr>
          <p:spPr>
            <a:xfrm>
              <a:off x="2360194" y="3140385"/>
              <a:ext cx="20632" cy="222951"/>
            </a:xfrm>
            <a:custGeom>
              <a:avLst/>
              <a:gdLst>
                <a:gd name="connsiteX0" fmla="*/ 0 w 20632"/>
                <a:gd name="connsiteY0" fmla="*/ 0 h 222951"/>
                <a:gd name="connsiteX1" fmla="*/ 20633 w 20632"/>
                <a:gd name="connsiteY1" fmla="*/ 0 h 222951"/>
                <a:gd name="connsiteX2" fmla="*/ 20633 w 20632"/>
                <a:gd name="connsiteY2" fmla="*/ 222951 h 222951"/>
                <a:gd name="connsiteX3" fmla="*/ 0 w 20632"/>
                <a:gd name="connsiteY3" fmla="*/ 222951 h 222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222951">
                  <a:moveTo>
                    <a:pt x="0" y="0"/>
                  </a:moveTo>
                  <a:lnTo>
                    <a:pt x="20633" y="0"/>
                  </a:lnTo>
                  <a:lnTo>
                    <a:pt x="20633" y="222951"/>
                  </a:lnTo>
                  <a:lnTo>
                    <a:pt x="0" y="222951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3B197811-D5BD-40F8-A4E6-89757E3247C4}"/>
                </a:ext>
              </a:extLst>
            </p:cNvPr>
            <p:cNvSpPr/>
            <p:nvPr/>
          </p:nvSpPr>
          <p:spPr>
            <a:xfrm>
              <a:off x="2389424" y="3140385"/>
              <a:ext cx="20632" cy="231364"/>
            </a:xfrm>
            <a:custGeom>
              <a:avLst/>
              <a:gdLst>
                <a:gd name="connsiteX0" fmla="*/ 0 w 20632"/>
                <a:gd name="connsiteY0" fmla="*/ 0 h 231364"/>
                <a:gd name="connsiteX1" fmla="*/ 20633 w 20632"/>
                <a:gd name="connsiteY1" fmla="*/ 0 h 231364"/>
                <a:gd name="connsiteX2" fmla="*/ 20633 w 20632"/>
                <a:gd name="connsiteY2" fmla="*/ 231365 h 231364"/>
                <a:gd name="connsiteX3" fmla="*/ 0 w 20632"/>
                <a:gd name="connsiteY3" fmla="*/ 231365 h 23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231364">
                  <a:moveTo>
                    <a:pt x="0" y="0"/>
                  </a:moveTo>
                  <a:lnTo>
                    <a:pt x="20633" y="0"/>
                  </a:lnTo>
                  <a:lnTo>
                    <a:pt x="20633" y="231365"/>
                  </a:lnTo>
                  <a:lnTo>
                    <a:pt x="0" y="231365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6DA0ACC4-E987-4F9C-ABCB-893F0A7F72BC}"/>
                </a:ext>
              </a:extLst>
            </p:cNvPr>
            <p:cNvSpPr/>
            <p:nvPr/>
          </p:nvSpPr>
          <p:spPr>
            <a:xfrm>
              <a:off x="2420374" y="3140385"/>
              <a:ext cx="20632" cy="231364"/>
            </a:xfrm>
            <a:custGeom>
              <a:avLst/>
              <a:gdLst>
                <a:gd name="connsiteX0" fmla="*/ 0 w 20632"/>
                <a:gd name="connsiteY0" fmla="*/ 0 h 231364"/>
                <a:gd name="connsiteX1" fmla="*/ 20633 w 20632"/>
                <a:gd name="connsiteY1" fmla="*/ 0 h 231364"/>
                <a:gd name="connsiteX2" fmla="*/ 20633 w 20632"/>
                <a:gd name="connsiteY2" fmla="*/ 231365 h 231364"/>
                <a:gd name="connsiteX3" fmla="*/ 0 w 20632"/>
                <a:gd name="connsiteY3" fmla="*/ 231365 h 23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231364">
                  <a:moveTo>
                    <a:pt x="0" y="0"/>
                  </a:moveTo>
                  <a:lnTo>
                    <a:pt x="20633" y="0"/>
                  </a:lnTo>
                  <a:lnTo>
                    <a:pt x="20633" y="231365"/>
                  </a:lnTo>
                  <a:lnTo>
                    <a:pt x="0" y="231365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99B3E333-F246-4917-9F44-F9F49E4B5E24}"/>
                </a:ext>
              </a:extLst>
            </p:cNvPr>
            <p:cNvSpPr/>
            <p:nvPr/>
          </p:nvSpPr>
          <p:spPr>
            <a:xfrm>
              <a:off x="2451323" y="3140385"/>
              <a:ext cx="20632" cy="231364"/>
            </a:xfrm>
            <a:custGeom>
              <a:avLst/>
              <a:gdLst>
                <a:gd name="connsiteX0" fmla="*/ 0 w 20632"/>
                <a:gd name="connsiteY0" fmla="*/ 0 h 231364"/>
                <a:gd name="connsiteX1" fmla="*/ 20633 w 20632"/>
                <a:gd name="connsiteY1" fmla="*/ 0 h 231364"/>
                <a:gd name="connsiteX2" fmla="*/ 20633 w 20632"/>
                <a:gd name="connsiteY2" fmla="*/ 231365 h 231364"/>
                <a:gd name="connsiteX3" fmla="*/ 0 w 20632"/>
                <a:gd name="connsiteY3" fmla="*/ 231365 h 231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231364">
                  <a:moveTo>
                    <a:pt x="0" y="0"/>
                  </a:moveTo>
                  <a:lnTo>
                    <a:pt x="20633" y="0"/>
                  </a:lnTo>
                  <a:lnTo>
                    <a:pt x="20633" y="231365"/>
                  </a:lnTo>
                  <a:lnTo>
                    <a:pt x="0" y="231365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E67442FF-B6D8-427D-9689-699084AE6CFA}"/>
                </a:ext>
              </a:extLst>
            </p:cNvPr>
            <p:cNvSpPr/>
            <p:nvPr/>
          </p:nvSpPr>
          <p:spPr>
            <a:xfrm>
              <a:off x="2482273" y="3140385"/>
              <a:ext cx="20632" cy="262213"/>
            </a:xfrm>
            <a:custGeom>
              <a:avLst/>
              <a:gdLst>
                <a:gd name="connsiteX0" fmla="*/ 0 w 20632"/>
                <a:gd name="connsiteY0" fmla="*/ 0 h 262213"/>
                <a:gd name="connsiteX1" fmla="*/ 20633 w 20632"/>
                <a:gd name="connsiteY1" fmla="*/ 0 h 262213"/>
                <a:gd name="connsiteX2" fmla="*/ 20633 w 20632"/>
                <a:gd name="connsiteY2" fmla="*/ 262213 h 262213"/>
                <a:gd name="connsiteX3" fmla="*/ 0 w 20632"/>
                <a:gd name="connsiteY3" fmla="*/ 262213 h 262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262213">
                  <a:moveTo>
                    <a:pt x="0" y="0"/>
                  </a:moveTo>
                  <a:lnTo>
                    <a:pt x="20633" y="0"/>
                  </a:lnTo>
                  <a:lnTo>
                    <a:pt x="20633" y="262213"/>
                  </a:lnTo>
                  <a:lnTo>
                    <a:pt x="0" y="262213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B4F2273C-6CD4-4F97-A66B-56851F6E3FE5}"/>
                </a:ext>
              </a:extLst>
            </p:cNvPr>
            <p:cNvSpPr/>
            <p:nvPr/>
          </p:nvSpPr>
          <p:spPr>
            <a:xfrm>
              <a:off x="2513222" y="3138983"/>
              <a:ext cx="20632" cy="265017"/>
            </a:xfrm>
            <a:custGeom>
              <a:avLst/>
              <a:gdLst>
                <a:gd name="connsiteX0" fmla="*/ 0 w 20632"/>
                <a:gd name="connsiteY0" fmla="*/ 0 h 265017"/>
                <a:gd name="connsiteX1" fmla="*/ 20633 w 20632"/>
                <a:gd name="connsiteY1" fmla="*/ 0 h 265017"/>
                <a:gd name="connsiteX2" fmla="*/ 20633 w 20632"/>
                <a:gd name="connsiteY2" fmla="*/ 265018 h 265017"/>
                <a:gd name="connsiteX3" fmla="*/ 0 w 20632"/>
                <a:gd name="connsiteY3" fmla="*/ 265018 h 265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265017">
                  <a:moveTo>
                    <a:pt x="0" y="0"/>
                  </a:moveTo>
                  <a:lnTo>
                    <a:pt x="20633" y="0"/>
                  </a:lnTo>
                  <a:lnTo>
                    <a:pt x="20633" y="265018"/>
                  </a:lnTo>
                  <a:lnTo>
                    <a:pt x="0" y="265018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6E86813C-D4ED-48A5-85A9-9B2A03405A86}"/>
                </a:ext>
              </a:extLst>
            </p:cNvPr>
            <p:cNvSpPr/>
            <p:nvPr/>
          </p:nvSpPr>
          <p:spPr>
            <a:xfrm>
              <a:off x="2544172" y="3138983"/>
              <a:ext cx="20632" cy="273430"/>
            </a:xfrm>
            <a:custGeom>
              <a:avLst/>
              <a:gdLst>
                <a:gd name="connsiteX0" fmla="*/ 0 w 20632"/>
                <a:gd name="connsiteY0" fmla="*/ 0 h 273430"/>
                <a:gd name="connsiteX1" fmla="*/ 20633 w 20632"/>
                <a:gd name="connsiteY1" fmla="*/ 0 h 273430"/>
                <a:gd name="connsiteX2" fmla="*/ 20633 w 20632"/>
                <a:gd name="connsiteY2" fmla="*/ 273431 h 273430"/>
                <a:gd name="connsiteX3" fmla="*/ 0 w 20632"/>
                <a:gd name="connsiteY3" fmla="*/ 273431 h 27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273430">
                  <a:moveTo>
                    <a:pt x="0" y="0"/>
                  </a:moveTo>
                  <a:lnTo>
                    <a:pt x="20633" y="0"/>
                  </a:lnTo>
                  <a:lnTo>
                    <a:pt x="20633" y="273431"/>
                  </a:lnTo>
                  <a:lnTo>
                    <a:pt x="0" y="273431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CB1FAF05-EBA5-4907-BFFA-DD3D0FB54BE0}"/>
                </a:ext>
              </a:extLst>
            </p:cNvPr>
            <p:cNvSpPr/>
            <p:nvPr/>
          </p:nvSpPr>
          <p:spPr>
            <a:xfrm>
              <a:off x="2573402" y="3138983"/>
              <a:ext cx="20632" cy="277637"/>
            </a:xfrm>
            <a:custGeom>
              <a:avLst/>
              <a:gdLst>
                <a:gd name="connsiteX0" fmla="*/ 0 w 20632"/>
                <a:gd name="connsiteY0" fmla="*/ 0 h 277637"/>
                <a:gd name="connsiteX1" fmla="*/ 20633 w 20632"/>
                <a:gd name="connsiteY1" fmla="*/ 0 h 277637"/>
                <a:gd name="connsiteX2" fmla="*/ 20633 w 20632"/>
                <a:gd name="connsiteY2" fmla="*/ 277637 h 277637"/>
                <a:gd name="connsiteX3" fmla="*/ 0 w 20632"/>
                <a:gd name="connsiteY3" fmla="*/ 277637 h 277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277637">
                  <a:moveTo>
                    <a:pt x="0" y="0"/>
                  </a:moveTo>
                  <a:lnTo>
                    <a:pt x="20633" y="0"/>
                  </a:lnTo>
                  <a:lnTo>
                    <a:pt x="20633" y="277637"/>
                  </a:lnTo>
                  <a:lnTo>
                    <a:pt x="0" y="277637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0052BEDF-71B8-4C46-8AF0-F1D32DE21432}"/>
                </a:ext>
              </a:extLst>
            </p:cNvPr>
            <p:cNvSpPr/>
            <p:nvPr/>
          </p:nvSpPr>
          <p:spPr>
            <a:xfrm>
              <a:off x="2604351" y="3138983"/>
              <a:ext cx="20632" cy="280441"/>
            </a:xfrm>
            <a:custGeom>
              <a:avLst/>
              <a:gdLst>
                <a:gd name="connsiteX0" fmla="*/ 0 w 20632"/>
                <a:gd name="connsiteY0" fmla="*/ 0 h 280441"/>
                <a:gd name="connsiteX1" fmla="*/ 20633 w 20632"/>
                <a:gd name="connsiteY1" fmla="*/ 0 h 280441"/>
                <a:gd name="connsiteX2" fmla="*/ 20633 w 20632"/>
                <a:gd name="connsiteY2" fmla="*/ 280442 h 280441"/>
                <a:gd name="connsiteX3" fmla="*/ 0 w 20632"/>
                <a:gd name="connsiteY3" fmla="*/ 280442 h 280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280441">
                  <a:moveTo>
                    <a:pt x="0" y="0"/>
                  </a:moveTo>
                  <a:lnTo>
                    <a:pt x="20633" y="0"/>
                  </a:lnTo>
                  <a:lnTo>
                    <a:pt x="20633" y="280442"/>
                  </a:lnTo>
                  <a:lnTo>
                    <a:pt x="0" y="280442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79DC82E5-9004-4959-9A63-478DEB7E5931}"/>
                </a:ext>
              </a:extLst>
            </p:cNvPr>
            <p:cNvSpPr/>
            <p:nvPr/>
          </p:nvSpPr>
          <p:spPr>
            <a:xfrm>
              <a:off x="2635301" y="3138983"/>
              <a:ext cx="20632" cy="284648"/>
            </a:xfrm>
            <a:custGeom>
              <a:avLst/>
              <a:gdLst>
                <a:gd name="connsiteX0" fmla="*/ 0 w 20632"/>
                <a:gd name="connsiteY0" fmla="*/ 0 h 284648"/>
                <a:gd name="connsiteX1" fmla="*/ 20633 w 20632"/>
                <a:gd name="connsiteY1" fmla="*/ 0 h 284648"/>
                <a:gd name="connsiteX2" fmla="*/ 20633 w 20632"/>
                <a:gd name="connsiteY2" fmla="*/ 284648 h 284648"/>
                <a:gd name="connsiteX3" fmla="*/ 0 w 20632"/>
                <a:gd name="connsiteY3" fmla="*/ 284648 h 284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284648">
                  <a:moveTo>
                    <a:pt x="0" y="0"/>
                  </a:moveTo>
                  <a:lnTo>
                    <a:pt x="20633" y="0"/>
                  </a:lnTo>
                  <a:lnTo>
                    <a:pt x="20633" y="284648"/>
                  </a:lnTo>
                  <a:lnTo>
                    <a:pt x="0" y="284648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12F59AC9-24F6-42BF-9AB7-B7A79D696523}"/>
                </a:ext>
              </a:extLst>
            </p:cNvPr>
            <p:cNvSpPr/>
            <p:nvPr/>
          </p:nvSpPr>
          <p:spPr>
            <a:xfrm>
              <a:off x="2666250" y="3138983"/>
              <a:ext cx="20632" cy="294463"/>
            </a:xfrm>
            <a:custGeom>
              <a:avLst/>
              <a:gdLst>
                <a:gd name="connsiteX0" fmla="*/ 0 w 20632"/>
                <a:gd name="connsiteY0" fmla="*/ 0 h 294463"/>
                <a:gd name="connsiteX1" fmla="*/ 20633 w 20632"/>
                <a:gd name="connsiteY1" fmla="*/ 0 h 294463"/>
                <a:gd name="connsiteX2" fmla="*/ 20633 w 20632"/>
                <a:gd name="connsiteY2" fmla="*/ 294464 h 294463"/>
                <a:gd name="connsiteX3" fmla="*/ 0 w 20632"/>
                <a:gd name="connsiteY3" fmla="*/ 294464 h 29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294463">
                  <a:moveTo>
                    <a:pt x="0" y="0"/>
                  </a:moveTo>
                  <a:lnTo>
                    <a:pt x="20633" y="0"/>
                  </a:lnTo>
                  <a:lnTo>
                    <a:pt x="20633" y="294464"/>
                  </a:lnTo>
                  <a:lnTo>
                    <a:pt x="0" y="294464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F5856177-F0E4-4950-8082-7478C1D6FA79}"/>
                </a:ext>
              </a:extLst>
            </p:cNvPr>
            <p:cNvSpPr/>
            <p:nvPr/>
          </p:nvSpPr>
          <p:spPr>
            <a:xfrm>
              <a:off x="2697199" y="3138983"/>
              <a:ext cx="20632" cy="312692"/>
            </a:xfrm>
            <a:custGeom>
              <a:avLst/>
              <a:gdLst>
                <a:gd name="connsiteX0" fmla="*/ 0 w 20632"/>
                <a:gd name="connsiteY0" fmla="*/ 0 h 312692"/>
                <a:gd name="connsiteX1" fmla="*/ 20633 w 20632"/>
                <a:gd name="connsiteY1" fmla="*/ 0 h 312692"/>
                <a:gd name="connsiteX2" fmla="*/ 20633 w 20632"/>
                <a:gd name="connsiteY2" fmla="*/ 312693 h 312692"/>
                <a:gd name="connsiteX3" fmla="*/ 0 w 20632"/>
                <a:gd name="connsiteY3" fmla="*/ 312693 h 31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312692">
                  <a:moveTo>
                    <a:pt x="0" y="0"/>
                  </a:moveTo>
                  <a:lnTo>
                    <a:pt x="20633" y="0"/>
                  </a:lnTo>
                  <a:lnTo>
                    <a:pt x="20633" y="312693"/>
                  </a:lnTo>
                  <a:lnTo>
                    <a:pt x="0" y="312693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E4D96B04-AF22-43F9-B459-4B6A7C1CF083}"/>
                </a:ext>
              </a:extLst>
            </p:cNvPr>
            <p:cNvSpPr/>
            <p:nvPr/>
          </p:nvSpPr>
          <p:spPr>
            <a:xfrm>
              <a:off x="2726429" y="3138983"/>
              <a:ext cx="20632" cy="323910"/>
            </a:xfrm>
            <a:custGeom>
              <a:avLst/>
              <a:gdLst>
                <a:gd name="connsiteX0" fmla="*/ 0 w 20632"/>
                <a:gd name="connsiteY0" fmla="*/ 0 h 323910"/>
                <a:gd name="connsiteX1" fmla="*/ 20633 w 20632"/>
                <a:gd name="connsiteY1" fmla="*/ 0 h 323910"/>
                <a:gd name="connsiteX2" fmla="*/ 20633 w 20632"/>
                <a:gd name="connsiteY2" fmla="*/ 323910 h 323910"/>
                <a:gd name="connsiteX3" fmla="*/ 0 w 20632"/>
                <a:gd name="connsiteY3" fmla="*/ 323910 h 323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323910">
                  <a:moveTo>
                    <a:pt x="0" y="0"/>
                  </a:moveTo>
                  <a:lnTo>
                    <a:pt x="20633" y="0"/>
                  </a:lnTo>
                  <a:lnTo>
                    <a:pt x="20633" y="323910"/>
                  </a:lnTo>
                  <a:lnTo>
                    <a:pt x="0" y="323910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5BCE23BA-45A0-4F89-A8B0-77B12A1CC53E}"/>
                </a:ext>
              </a:extLst>
            </p:cNvPr>
            <p:cNvSpPr/>
            <p:nvPr/>
          </p:nvSpPr>
          <p:spPr>
            <a:xfrm>
              <a:off x="2759098" y="3138983"/>
              <a:ext cx="20632" cy="330921"/>
            </a:xfrm>
            <a:custGeom>
              <a:avLst/>
              <a:gdLst>
                <a:gd name="connsiteX0" fmla="*/ 0 w 20632"/>
                <a:gd name="connsiteY0" fmla="*/ 0 h 330921"/>
                <a:gd name="connsiteX1" fmla="*/ 20633 w 20632"/>
                <a:gd name="connsiteY1" fmla="*/ 0 h 330921"/>
                <a:gd name="connsiteX2" fmla="*/ 20633 w 20632"/>
                <a:gd name="connsiteY2" fmla="*/ 330921 h 330921"/>
                <a:gd name="connsiteX3" fmla="*/ 0 w 20632"/>
                <a:gd name="connsiteY3" fmla="*/ 330921 h 330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330921">
                  <a:moveTo>
                    <a:pt x="0" y="0"/>
                  </a:moveTo>
                  <a:lnTo>
                    <a:pt x="20633" y="0"/>
                  </a:lnTo>
                  <a:lnTo>
                    <a:pt x="20633" y="330921"/>
                  </a:lnTo>
                  <a:lnTo>
                    <a:pt x="0" y="330921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58FF175F-403E-4116-83BD-C9605AA076EA}"/>
                </a:ext>
              </a:extLst>
            </p:cNvPr>
            <p:cNvSpPr/>
            <p:nvPr/>
          </p:nvSpPr>
          <p:spPr>
            <a:xfrm>
              <a:off x="2788328" y="3138983"/>
              <a:ext cx="20632" cy="343541"/>
            </a:xfrm>
            <a:custGeom>
              <a:avLst/>
              <a:gdLst>
                <a:gd name="connsiteX0" fmla="*/ 0 w 20632"/>
                <a:gd name="connsiteY0" fmla="*/ 0 h 343541"/>
                <a:gd name="connsiteX1" fmla="*/ 20633 w 20632"/>
                <a:gd name="connsiteY1" fmla="*/ 0 h 343541"/>
                <a:gd name="connsiteX2" fmla="*/ 20633 w 20632"/>
                <a:gd name="connsiteY2" fmla="*/ 343541 h 343541"/>
                <a:gd name="connsiteX3" fmla="*/ 0 w 20632"/>
                <a:gd name="connsiteY3" fmla="*/ 343541 h 343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343541">
                  <a:moveTo>
                    <a:pt x="0" y="0"/>
                  </a:moveTo>
                  <a:lnTo>
                    <a:pt x="20633" y="0"/>
                  </a:lnTo>
                  <a:lnTo>
                    <a:pt x="20633" y="343541"/>
                  </a:lnTo>
                  <a:lnTo>
                    <a:pt x="0" y="343541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4B86B3B5-46BF-497C-9798-D5F629EAACAA}"/>
                </a:ext>
              </a:extLst>
            </p:cNvPr>
            <p:cNvSpPr/>
            <p:nvPr/>
          </p:nvSpPr>
          <p:spPr>
            <a:xfrm>
              <a:off x="2819278" y="3138983"/>
              <a:ext cx="20632" cy="350552"/>
            </a:xfrm>
            <a:custGeom>
              <a:avLst/>
              <a:gdLst>
                <a:gd name="connsiteX0" fmla="*/ 0 w 20632"/>
                <a:gd name="connsiteY0" fmla="*/ 0 h 350552"/>
                <a:gd name="connsiteX1" fmla="*/ 20633 w 20632"/>
                <a:gd name="connsiteY1" fmla="*/ 0 h 350552"/>
                <a:gd name="connsiteX2" fmla="*/ 20633 w 20632"/>
                <a:gd name="connsiteY2" fmla="*/ 350552 h 350552"/>
                <a:gd name="connsiteX3" fmla="*/ 0 w 20632"/>
                <a:gd name="connsiteY3" fmla="*/ 350552 h 350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632" h="350552">
                  <a:moveTo>
                    <a:pt x="0" y="0"/>
                  </a:moveTo>
                  <a:lnTo>
                    <a:pt x="20633" y="0"/>
                  </a:lnTo>
                  <a:lnTo>
                    <a:pt x="20633" y="350552"/>
                  </a:lnTo>
                  <a:lnTo>
                    <a:pt x="0" y="350552"/>
                  </a:lnTo>
                  <a:close/>
                </a:path>
              </a:pathLst>
            </a:custGeom>
            <a:solidFill>
              <a:srgbClr val="C4D600"/>
            </a:solidFill>
            <a:ln w="171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</p:grpSp>
      <p:sp>
        <p:nvSpPr>
          <p:cNvPr id="273" name="TextBox 272">
            <a:extLst>
              <a:ext uri="{FF2B5EF4-FFF2-40B4-BE49-F238E27FC236}">
                <a16:creationId xmlns:a16="http://schemas.microsoft.com/office/drawing/2014/main" id="{12299DF2-F177-4854-BB9A-86E705D1983F}"/>
              </a:ext>
            </a:extLst>
          </p:cNvPr>
          <p:cNvSpPr txBox="1"/>
          <p:nvPr/>
        </p:nvSpPr>
        <p:spPr>
          <a:xfrm>
            <a:off x="6423718" y="3425519"/>
            <a:ext cx="588623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533069">
              <a:defRPr/>
            </a:pPr>
            <a:r>
              <a:rPr lang="en-US" sz="1067" b="1" dirty="0">
                <a:solidFill>
                  <a:srgbClr val="000000"/>
                </a:solidFill>
                <a:latin typeface="Arial"/>
              </a:rPr>
              <a:t>(n=29)</a:t>
            </a:r>
            <a:endParaRPr lang="en-GB" sz="1067" b="1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0CE66522-98DE-449A-8A9A-FB106B80CF6A}"/>
              </a:ext>
            </a:extLst>
          </p:cNvPr>
          <p:cNvSpPr/>
          <p:nvPr/>
        </p:nvSpPr>
        <p:spPr>
          <a:xfrm>
            <a:off x="290905" y="298174"/>
            <a:ext cx="11761532" cy="42854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US" sz="3200" b="1" dirty="0">
                <a:solidFill>
                  <a:srgbClr val="FF0000"/>
                </a:solidFill>
                <a:latin typeface="+mj-lt"/>
              </a:rPr>
              <a:t>Olaparib antitumor activity in PROfound </a:t>
            </a:r>
            <a:endParaRPr lang="en-GB" sz="3200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271" name="TextBox 270">
            <a:extLst>
              <a:ext uri="{FF2B5EF4-FFF2-40B4-BE49-F238E27FC236}">
                <a16:creationId xmlns:a16="http://schemas.microsoft.com/office/drawing/2014/main" id="{0256E565-85A9-4D5B-A5C1-B5322ED32C1D}"/>
              </a:ext>
            </a:extLst>
          </p:cNvPr>
          <p:cNvSpPr txBox="1"/>
          <p:nvPr/>
        </p:nvSpPr>
        <p:spPr>
          <a:xfrm rot="16200000" flipH="1">
            <a:off x="-239706" y="4857468"/>
            <a:ext cx="3141279" cy="25654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 defTabSz="533069">
              <a:defRPr/>
            </a:pPr>
            <a:r>
              <a:rPr lang="en-GB" sz="1067" b="1" dirty="0">
                <a:solidFill>
                  <a:srgbClr val="000000"/>
                </a:solidFill>
                <a:latin typeface="Arial"/>
              </a:rPr>
              <a:t>Best percentage change in target lesions</a:t>
            </a:r>
          </a:p>
        </p:txBody>
      </p:sp>
      <p:grpSp>
        <p:nvGrpSpPr>
          <p:cNvPr id="63" name="Graphic 339">
            <a:extLst>
              <a:ext uri="{FF2B5EF4-FFF2-40B4-BE49-F238E27FC236}">
                <a16:creationId xmlns:a16="http://schemas.microsoft.com/office/drawing/2014/main" id="{02229849-324A-4A34-8E18-835732A49449}"/>
              </a:ext>
            </a:extLst>
          </p:cNvPr>
          <p:cNvGrpSpPr/>
          <p:nvPr/>
        </p:nvGrpSpPr>
        <p:grpSpPr>
          <a:xfrm>
            <a:off x="1884309" y="5046977"/>
            <a:ext cx="1984208" cy="1014777"/>
            <a:chOff x="1413232" y="3785232"/>
            <a:chExt cx="1488156" cy="761083"/>
          </a:xfrm>
          <a:solidFill>
            <a:srgbClr val="2BB9CA"/>
          </a:solidFill>
        </p:grpSpPr>
        <p:sp>
          <p:nvSpPr>
            <p:cNvPr id="448" name="Freeform: Shape 447">
              <a:extLst>
                <a:ext uri="{FF2B5EF4-FFF2-40B4-BE49-F238E27FC236}">
                  <a16:creationId xmlns:a16="http://schemas.microsoft.com/office/drawing/2014/main" id="{74CD847E-D4AB-48CB-8A79-C042AD346E61}"/>
                </a:ext>
              </a:extLst>
            </p:cNvPr>
            <p:cNvSpPr/>
            <p:nvPr/>
          </p:nvSpPr>
          <p:spPr>
            <a:xfrm>
              <a:off x="1413232" y="3785232"/>
              <a:ext cx="31220" cy="489860"/>
            </a:xfrm>
            <a:custGeom>
              <a:avLst/>
              <a:gdLst>
                <a:gd name="connsiteX0" fmla="*/ 0 w 31220"/>
                <a:gd name="connsiteY0" fmla="*/ 0 h 489860"/>
                <a:gd name="connsiteX1" fmla="*/ 31220 w 31220"/>
                <a:gd name="connsiteY1" fmla="*/ 0 h 489860"/>
                <a:gd name="connsiteX2" fmla="*/ 31220 w 31220"/>
                <a:gd name="connsiteY2" fmla="*/ 489861 h 489860"/>
                <a:gd name="connsiteX3" fmla="*/ 0 w 31220"/>
                <a:gd name="connsiteY3" fmla="*/ 489861 h 48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20" h="489860">
                  <a:moveTo>
                    <a:pt x="0" y="0"/>
                  </a:moveTo>
                  <a:lnTo>
                    <a:pt x="31220" y="0"/>
                  </a:lnTo>
                  <a:lnTo>
                    <a:pt x="31220" y="489861"/>
                  </a:lnTo>
                  <a:lnTo>
                    <a:pt x="0" y="48986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72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49" name="Freeform: Shape 448">
              <a:extLst>
                <a:ext uri="{FF2B5EF4-FFF2-40B4-BE49-F238E27FC236}">
                  <a16:creationId xmlns:a16="http://schemas.microsoft.com/office/drawing/2014/main" id="{3AD67F81-EC97-4BBD-ADBF-8D6B2C01A4C8}"/>
                </a:ext>
              </a:extLst>
            </p:cNvPr>
            <p:cNvSpPr/>
            <p:nvPr/>
          </p:nvSpPr>
          <p:spPr>
            <a:xfrm>
              <a:off x="1465265" y="3942983"/>
              <a:ext cx="31220" cy="332108"/>
            </a:xfrm>
            <a:custGeom>
              <a:avLst/>
              <a:gdLst>
                <a:gd name="connsiteX0" fmla="*/ 0 w 31220"/>
                <a:gd name="connsiteY0" fmla="*/ 0 h 332108"/>
                <a:gd name="connsiteX1" fmla="*/ 31220 w 31220"/>
                <a:gd name="connsiteY1" fmla="*/ 0 h 332108"/>
                <a:gd name="connsiteX2" fmla="*/ 31220 w 31220"/>
                <a:gd name="connsiteY2" fmla="*/ 332109 h 332108"/>
                <a:gd name="connsiteX3" fmla="*/ 0 w 31220"/>
                <a:gd name="connsiteY3" fmla="*/ 332109 h 33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20" h="332108">
                  <a:moveTo>
                    <a:pt x="0" y="0"/>
                  </a:moveTo>
                  <a:lnTo>
                    <a:pt x="31220" y="0"/>
                  </a:lnTo>
                  <a:lnTo>
                    <a:pt x="31220" y="332109"/>
                  </a:lnTo>
                  <a:lnTo>
                    <a:pt x="0" y="332109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 w="172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50" name="Freeform: Shape 449">
              <a:extLst>
                <a:ext uri="{FF2B5EF4-FFF2-40B4-BE49-F238E27FC236}">
                  <a16:creationId xmlns:a16="http://schemas.microsoft.com/office/drawing/2014/main" id="{31C2E425-2B35-4B98-BE6A-1E53CCBBA7A9}"/>
                </a:ext>
              </a:extLst>
            </p:cNvPr>
            <p:cNvSpPr/>
            <p:nvPr/>
          </p:nvSpPr>
          <p:spPr>
            <a:xfrm>
              <a:off x="1512095" y="4020475"/>
              <a:ext cx="31220" cy="254616"/>
            </a:xfrm>
            <a:custGeom>
              <a:avLst/>
              <a:gdLst>
                <a:gd name="connsiteX0" fmla="*/ 0 w 31220"/>
                <a:gd name="connsiteY0" fmla="*/ 0 h 254616"/>
                <a:gd name="connsiteX1" fmla="*/ 31220 w 31220"/>
                <a:gd name="connsiteY1" fmla="*/ 0 h 254616"/>
                <a:gd name="connsiteX2" fmla="*/ 31220 w 31220"/>
                <a:gd name="connsiteY2" fmla="*/ 254617 h 254616"/>
                <a:gd name="connsiteX3" fmla="*/ 0 w 31220"/>
                <a:gd name="connsiteY3" fmla="*/ 254617 h 254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20" h="254616">
                  <a:moveTo>
                    <a:pt x="0" y="0"/>
                  </a:moveTo>
                  <a:lnTo>
                    <a:pt x="31220" y="0"/>
                  </a:lnTo>
                  <a:lnTo>
                    <a:pt x="31220" y="254617"/>
                  </a:lnTo>
                  <a:lnTo>
                    <a:pt x="0" y="25461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72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51" name="Freeform: Shape 450">
              <a:extLst>
                <a:ext uri="{FF2B5EF4-FFF2-40B4-BE49-F238E27FC236}">
                  <a16:creationId xmlns:a16="http://schemas.microsoft.com/office/drawing/2014/main" id="{A930D858-A500-444D-9301-B9669421CF46}"/>
                </a:ext>
              </a:extLst>
            </p:cNvPr>
            <p:cNvSpPr/>
            <p:nvPr/>
          </p:nvSpPr>
          <p:spPr>
            <a:xfrm>
              <a:off x="1560660" y="4034313"/>
              <a:ext cx="31220" cy="240778"/>
            </a:xfrm>
            <a:custGeom>
              <a:avLst/>
              <a:gdLst>
                <a:gd name="connsiteX0" fmla="*/ 0 w 31220"/>
                <a:gd name="connsiteY0" fmla="*/ 0 h 240778"/>
                <a:gd name="connsiteX1" fmla="*/ 31220 w 31220"/>
                <a:gd name="connsiteY1" fmla="*/ 0 h 240778"/>
                <a:gd name="connsiteX2" fmla="*/ 31220 w 31220"/>
                <a:gd name="connsiteY2" fmla="*/ 240779 h 240778"/>
                <a:gd name="connsiteX3" fmla="*/ 0 w 31220"/>
                <a:gd name="connsiteY3" fmla="*/ 240779 h 240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20" h="240778">
                  <a:moveTo>
                    <a:pt x="0" y="0"/>
                  </a:moveTo>
                  <a:lnTo>
                    <a:pt x="31220" y="0"/>
                  </a:lnTo>
                  <a:lnTo>
                    <a:pt x="31220" y="240779"/>
                  </a:lnTo>
                  <a:lnTo>
                    <a:pt x="0" y="24077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72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52" name="Freeform: Shape 451">
              <a:extLst>
                <a:ext uri="{FF2B5EF4-FFF2-40B4-BE49-F238E27FC236}">
                  <a16:creationId xmlns:a16="http://schemas.microsoft.com/office/drawing/2014/main" id="{3E168843-1B5B-45A6-A59C-71AC25BE0A24}"/>
                </a:ext>
              </a:extLst>
            </p:cNvPr>
            <p:cNvSpPr/>
            <p:nvPr/>
          </p:nvSpPr>
          <p:spPr>
            <a:xfrm>
              <a:off x="1607490" y="4056454"/>
              <a:ext cx="31220" cy="218638"/>
            </a:xfrm>
            <a:custGeom>
              <a:avLst/>
              <a:gdLst>
                <a:gd name="connsiteX0" fmla="*/ 0 w 31220"/>
                <a:gd name="connsiteY0" fmla="*/ 0 h 218638"/>
                <a:gd name="connsiteX1" fmla="*/ 31220 w 31220"/>
                <a:gd name="connsiteY1" fmla="*/ 0 h 218638"/>
                <a:gd name="connsiteX2" fmla="*/ 31220 w 31220"/>
                <a:gd name="connsiteY2" fmla="*/ 218638 h 218638"/>
                <a:gd name="connsiteX3" fmla="*/ 0 w 31220"/>
                <a:gd name="connsiteY3" fmla="*/ 218638 h 218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20" h="218638">
                  <a:moveTo>
                    <a:pt x="0" y="0"/>
                  </a:moveTo>
                  <a:lnTo>
                    <a:pt x="31220" y="0"/>
                  </a:lnTo>
                  <a:lnTo>
                    <a:pt x="31220" y="218638"/>
                  </a:lnTo>
                  <a:lnTo>
                    <a:pt x="0" y="21863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72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53" name="Freeform: Shape 452">
              <a:extLst>
                <a:ext uri="{FF2B5EF4-FFF2-40B4-BE49-F238E27FC236}">
                  <a16:creationId xmlns:a16="http://schemas.microsoft.com/office/drawing/2014/main" id="{EB32B17C-10C6-4478-80A6-FE1E077C1F97}"/>
                </a:ext>
              </a:extLst>
            </p:cNvPr>
            <p:cNvSpPr/>
            <p:nvPr/>
          </p:nvSpPr>
          <p:spPr>
            <a:xfrm>
              <a:off x="1659523" y="4103503"/>
              <a:ext cx="31220" cy="170205"/>
            </a:xfrm>
            <a:custGeom>
              <a:avLst/>
              <a:gdLst>
                <a:gd name="connsiteX0" fmla="*/ 0 w 31220"/>
                <a:gd name="connsiteY0" fmla="*/ 0 h 170205"/>
                <a:gd name="connsiteX1" fmla="*/ 31220 w 31220"/>
                <a:gd name="connsiteY1" fmla="*/ 0 h 170205"/>
                <a:gd name="connsiteX2" fmla="*/ 31220 w 31220"/>
                <a:gd name="connsiteY2" fmla="*/ 170206 h 170205"/>
                <a:gd name="connsiteX3" fmla="*/ 0 w 31220"/>
                <a:gd name="connsiteY3" fmla="*/ 170206 h 17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20" h="170205">
                  <a:moveTo>
                    <a:pt x="0" y="0"/>
                  </a:moveTo>
                  <a:lnTo>
                    <a:pt x="31220" y="0"/>
                  </a:lnTo>
                  <a:lnTo>
                    <a:pt x="31220" y="170206"/>
                  </a:lnTo>
                  <a:lnTo>
                    <a:pt x="0" y="17020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72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54" name="Freeform: Shape 453">
              <a:extLst>
                <a:ext uri="{FF2B5EF4-FFF2-40B4-BE49-F238E27FC236}">
                  <a16:creationId xmlns:a16="http://schemas.microsoft.com/office/drawing/2014/main" id="{262AB65E-DAC6-43B6-9022-1C762A80B8AF}"/>
                </a:ext>
              </a:extLst>
            </p:cNvPr>
            <p:cNvSpPr/>
            <p:nvPr/>
          </p:nvSpPr>
          <p:spPr>
            <a:xfrm>
              <a:off x="1706353" y="4113189"/>
              <a:ext cx="31220" cy="161903"/>
            </a:xfrm>
            <a:custGeom>
              <a:avLst/>
              <a:gdLst>
                <a:gd name="connsiteX0" fmla="*/ 0 w 31220"/>
                <a:gd name="connsiteY0" fmla="*/ 0 h 161903"/>
                <a:gd name="connsiteX1" fmla="*/ 31220 w 31220"/>
                <a:gd name="connsiteY1" fmla="*/ 0 h 161903"/>
                <a:gd name="connsiteX2" fmla="*/ 31220 w 31220"/>
                <a:gd name="connsiteY2" fmla="*/ 161903 h 161903"/>
                <a:gd name="connsiteX3" fmla="*/ 0 w 31220"/>
                <a:gd name="connsiteY3" fmla="*/ 161903 h 161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20" h="161903">
                  <a:moveTo>
                    <a:pt x="0" y="0"/>
                  </a:moveTo>
                  <a:lnTo>
                    <a:pt x="31220" y="0"/>
                  </a:lnTo>
                  <a:lnTo>
                    <a:pt x="31220" y="161903"/>
                  </a:lnTo>
                  <a:lnTo>
                    <a:pt x="0" y="16190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72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55" name="Freeform: Shape 454">
              <a:extLst>
                <a:ext uri="{FF2B5EF4-FFF2-40B4-BE49-F238E27FC236}">
                  <a16:creationId xmlns:a16="http://schemas.microsoft.com/office/drawing/2014/main" id="{6F69CE28-030D-4889-AFAF-E41C0EC4921F}"/>
                </a:ext>
              </a:extLst>
            </p:cNvPr>
            <p:cNvSpPr/>
            <p:nvPr/>
          </p:nvSpPr>
          <p:spPr>
            <a:xfrm>
              <a:off x="1754918" y="4117340"/>
              <a:ext cx="31220" cy="157751"/>
            </a:xfrm>
            <a:custGeom>
              <a:avLst/>
              <a:gdLst>
                <a:gd name="connsiteX0" fmla="*/ 0 w 31220"/>
                <a:gd name="connsiteY0" fmla="*/ 0 h 157751"/>
                <a:gd name="connsiteX1" fmla="*/ 31220 w 31220"/>
                <a:gd name="connsiteY1" fmla="*/ 0 h 157751"/>
                <a:gd name="connsiteX2" fmla="*/ 31220 w 31220"/>
                <a:gd name="connsiteY2" fmla="*/ 157752 h 157751"/>
                <a:gd name="connsiteX3" fmla="*/ 0 w 31220"/>
                <a:gd name="connsiteY3" fmla="*/ 157752 h 157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20" h="157751">
                  <a:moveTo>
                    <a:pt x="0" y="0"/>
                  </a:moveTo>
                  <a:lnTo>
                    <a:pt x="31220" y="0"/>
                  </a:lnTo>
                  <a:lnTo>
                    <a:pt x="31220" y="157752"/>
                  </a:lnTo>
                  <a:lnTo>
                    <a:pt x="0" y="15775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72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56" name="Freeform: Shape 455">
              <a:extLst>
                <a:ext uri="{FF2B5EF4-FFF2-40B4-BE49-F238E27FC236}">
                  <a16:creationId xmlns:a16="http://schemas.microsoft.com/office/drawing/2014/main" id="{A59C8964-1011-411C-A865-F69FD8684145}"/>
                </a:ext>
              </a:extLst>
            </p:cNvPr>
            <p:cNvSpPr/>
            <p:nvPr/>
          </p:nvSpPr>
          <p:spPr>
            <a:xfrm>
              <a:off x="1803482" y="4122876"/>
              <a:ext cx="31220" cy="152216"/>
            </a:xfrm>
            <a:custGeom>
              <a:avLst/>
              <a:gdLst>
                <a:gd name="connsiteX0" fmla="*/ 0 w 31220"/>
                <a:gd name="connsiteY0" fmla="*/ 0 h 152216"/>
                <a:gd name="connsiteX1" fmla="*/ 31220 w 31220"/>
                <a:gd name="connsiteY1" fmla="*/ 0 h 152216"/>
                <a:gd name="connsiteX2" fmla="*/ 31220 w 31220"/>
                <a:gd name="connsiteY2" fmla="*/ 152217 h 152216"/>
                <a:gd name="connsiteX3" fmla="*/ 0 w 31220"/>
                <a:gd name="connsiteY3" fmla="*/ 152217 h 15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20" h="152216">
                  <a:moveTo>
                    <a:pt x="0" y="0"/>
                  </a:moveTo>
                  <a:lnTo>
                    <a:pt x="31220" y="0"/>
                  </a:lnTo>
                  <a:lnTo>
                    <a:pt x="31220" y="152217"/>
                  </a:lnTo>
                  <a:lnTo>
                    <a:pt x="0" y="15221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72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57" name="Freeform: Shape 456">
              <a:extLst>
                <a:ext uri="{FF2B5EF4-FFF2-40B4-BE49-F238E27FC236}">
                  <a16:creationId xmlns:a16="http://schemas.microsoft.com/office/drawing/2014/main" id="{3DD6BEB2-DF3F-4B06-A910-F796BB915615}"/>
                </a:ext>
              </a:extLst>
            </p:cNvPr>
            <p:cNvSpPr/>
            <p:nvPr/>
          </p:nvSpPr>
          <p:spPr>
            <a:xfrm>
              <a:off x="1852047" y="4132562"/>
              <a:ext cx="31220" cy="141146"/>
            </a:xfrm>
            <a:custGeom>
              <a:avLst/>
              <a:gdLst>
                <a:gd name="connsiteX0" fmla="*/ 0 w 31220"/>
                <a:gd name="connsiteY0" fmla="*/ 0 h 141146"/>
                <a:gd name="connsiteX1" fmla="*/ 31220 w 31220"/>
                <a:gd name="connsiteY1" fmla="*/ 0 h 141146"/>
                <a:gd name="connsiteX2" fmla="*/ 31220 w 31220"/>
                <a:gd name="connsiteY2" fmla="*/ 141146 h 141146"/>
                <a:gd name="connsiteX3" fmla="*/ 0 w 31220"/>
                <a:gd name="connsiteY3" fmla="*/ 141146 h 141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20" h="141146">
                  <a:moveTo>
                    <a:pt x="0" y="0"/>
                  </a:moveTo>
                  <a:lnTo>
                    <a:pt x="31220" y="0"/>
                  </a:lnTo>
                  <a:lnTo>
                    <a:pt x="31220" y="141146"/>
                  </a:lnTo>
                  <a:lnTo>
                    <a:pt x="0" y="14114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72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58" name="Freeform: Shape 457">
              <a:extLst>
                <a:ext uri="{FF2B5EF4-FFF2-40B4-BE49-F238E27FC236}">
                  <a16:creationId xmlns:a16="http://schemas.microsoft.com/office/drawing/2014/main" id="{055DF993-2DED-40D7-BB3A-3BE3AB8EA1E8}"/>
                </a:ext>
              </a:extLst>
            </p:cNvPr>
            <p:cNvSpPr/>
            <p:nvPr/>
          </p:nvSpPr>
          <p:spPr>
            <a:xfrm>
              <a:off x="1902346" y="4154703"/>
              <a:ext cx="31220" cy="120389"/>
            </a:xfrm>
            <a:custGeom>
              <a:avLst/>
              <a:gdLst>
                <a:gd name="connsiteX0" fmla="*/ 0 w 31220"/>
                <a:gd name="connsiteY0" fmla="*/ 0 h 120389"/>
                <a:gd name="connsiteX1" fmla="*/ 31220 w 31220"/>
                <a:gd name="connsiteY1" fmla="*/ 0 h 120389"/>
                <a:gd name="connsiteX2" fmla="*/ 31220 w 31220"/>
                <a:gd name="connsiteY2" fmla="*/ 120390 h 120389"/>
                <a:gd name="connsiteX3" fmla="*/ 0 w 31220"/>
                <a:gd name="connsiteY3" fmla="*/ 120390 h 120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20" h="120389">
                  <a:moveTo>
                    <a:pt x="0" y="0"/>
                  </a:moveTo>
                  <a:lnTo>
                    <a:pt x="31220" y="0"/>
                  </a:lnTo>
                  <a:lnTo>
                    <a:pt x="31220" y="120390"/>
                  </a:lnTo>
                  <a:lnTo>
                    <a:pt x="0" y="12039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72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59" name="Freeform: Shape 458">
              <a:extLst>
                <a:ext uri="{FF2B5EF4-FFF2-40B4-BE49-F238E27FC236}">
                  <a16:creationId xmlns:a16="http://schemas.microsoft.com/office/drawing/2014/main" id="{3F98C67F-3E70-46BA-8581-8DD8F0A41ACB}"/>
                </a:ext>
              </a:extLst>
            </p:cNvPr>
            <p:cNvSpPr/>
            <p:nvPr/>
          </p:nvSpPr>
          <p:spPr>
            <a:xfrm>
              <a:off x="1950910" y="4157470"/>
              <a:ext cx="31220" cy="117621"/>
            </a:xfrm>
            <a:custGeom>
              <a:avLst/>
              <a:gdLst>
                <a:gd name="connsiteX0" fmla="*/ 0 w 31220"/>
                <a:gd name="connsiteY0" fmla="*/ 0 h 117621"/>
                <a:gd name="connsiteX1" fmla="*/ 31220 w 31220"/>
                <a:gd name="connsiteY1" fmla="*/ 0 h 117621"/>
                <a:gd name="connsiteX2" fmla="*/ 31220 w 31220"/>
                <a:gd name="connsiteY2" fmla="*/ 117622 h 117621"/>
                <a:gd name="connsiteX3" fmla="*/ 0 w 31220"/>
                <a:gd name="connsiteY3" fmla="*/ 117622 h 117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20" h="117621">
                  <a:moveTo>
                    <a:pt x="0" y="0"/>
                  </a:moveTo>
                  <a:lnTo>
                    <a:pt x="31220" y="0"/>
                  </a:lnTo>
                  <a:lnTo>
                    <a:pt x="31220" y="117622"/>
                  </a:lnTo>
                  <a:lnTo>
                    <a:pt x="0" y="117622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72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63" name="Freeform: Shape 462">
              <a:extLst>
                <a:ext uri="{FF2B5EF4-FFF2-40B4-BE49-F238E27FC236}">
                  <a16:creationId xmlns:a16="http://schemas.microsoft.com/office/drawing/2014/main" id="{556D5356-D3B6-41DF-82C3-A2DDC90C8CA0}"/>
                </a:ext>
              </a:extLst>
            </p:cNvPr>
            <p:cNvSpPr/>
            <p:nvPr/>
          </p:nvSpPr>
          <p:spPr>
            <a:xfrm>
              <a:off x="1996006" y="4161622"/>
              <a:ext cx="31220" cy="113470"/>
            </a:xfrm>
            <a:custGeom>
              <a:avLst/>
              <a:gdLst>
                <a:gd name="connsiteX0" fmla="*/ 0 w 31220"/>
                <a:gd name="connsiteY0" fmla="*/ 0 h 113470"/>
                <a:gd name="connsiteX1" fmla="*/ 31220 w 31220"/>
                <a:gd name="connsiteY1" fmla="*/ 0 h 113470"/>
                <a:gd name="connsiteX2" fmla="*/ 31220 w 31220"/>
                <a:gd name="connsiteY2" fmla="*/ 113471 h 113470"/>
                <a:gd name="connsiteX3" fmla="*/ 0 w 31220"/>
                <a:gd name="connsiteY3" fmla="*/ 113471 h 113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20" h="113470">
                  <a:moveTo>
                    <a:pt x="0" y="0"/>
                  </a:moveTo>
                  <a:lnTo>
                    <a:pt x="31220" y="0"/>
                  </a:lnTo>
                  <a:lnTo>
                    <a:pt x="31220" y="113471"/>
                  </a:lnTo>
                  <a:lnTo>
                    <a:pt x="0" y="11347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72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64" name="Freeform: Shape 463">
              <a:extLst>
                <a:ext uri="{FF2B5EF4-FFF2-40B4-BE49-F238E27FC236}">
                  <a16:creationId xmlns:a16="http://schemas.microsoft.com/office/drawing/2014/main" id="{66FC8196-DB07-4E84-BFB7-B9C753AAA5B5}"/>
                </a:ext>
              </a:extLst>
            </p:cNvPr>
            <p:cNvSpPr/>
            <p:nvPr/>
          </p:nvSpPr>
          <p:spPr>
            <a:xfrm>
              <a:off x="2046305" y="4176843"/>
              <a:ext cx="31220" cy="98248"/>
            </a:xfrm>
            <a:custGeom>
              <a:avLst/>
              <a:gdLst>
                <a:gd name="connsiteX0" fmla="*/ 0 w 31220"/>
                <a:gd name="connsiteY0" fmla="*/ 0 h 98248"/>
                <a:gd name="connsiteX1" fmla="*/ 31220 w 31220"/>
                <a:gd name="connsiteY1" fmla="*/ 0 h 98248"/>
                <a:gd name="connsiteX2" fmla="*/ 31220 w 31220"/>
                <a:gd name="connsiteY2" fmla="*/ 98249 h 98248"/>
                <a:gd name="connsiteX3" fmla="*/ 0 w 31220"/>
                <a:gd name="connsiteY3" fmla="*/ 98249 h 98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20" h="98248">
                  <a:moveTo>
                    <a:pt x="0" y="0"/>
                  </a:moveTo>
                  <a:lnTo>
                    <a:pt x="31220" y="0"/>
                  </a:lnTo>
                  <a:lnTo>
                    <a:pt x="31220" y="98249"/>
                  </a:lnTo>
                  <a:lnTo>
                    <a:pt x="0" y="9824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72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65" name="Freeform: Shape 464">
              <a:extLst>
                <a:ext uri="{FF2B5EF4-FFF2-40B4-BE49-F238E27FC236}">
                  <a16:creationId xmlns:a16="http://schemas.microsoft.com/office/drawing/2014/main" id="{8FE42AD6-5CC9-4AED-8DAE-CD43F9DE0939}"/>
                </a:ext>
              </a:extLst>
            </p:cNvPr>
            <p:cNvSpPr/>
            <p:nvPr/>
          </p:nvSpPr>
          <p:spPr>
            <a:xfrm>
              <a:off x="2093135" y="4204519"/>
              <a:ext cx="31220" cy="70573"/>
            </a:xfrm>
            <a:custGeom>
              <a:avLst/>
              <a:gdLst>
                <a:gd name="connsiteX0" fmla="*/ 0 w 31220"/>
                <a:gd name="connsiteY0" fmla="*/ 0 h 70573"/>
                <a:gd name="connsiteX1" fmla="*/ 31220 w 31220"/>
                <a:gd name="connsiteY1" fmla="*/ 0 h 70573"/>
                <a:gd name="connsiteX2" fmla="*/ 31220 w 31220"/>
                <a:gd name="connsiteY2" fmla="*/ 70573 h 70573"/>
                <a:gd name="connsiteX3" fmla="*/ 0 w 31220"/>
                <a:gd name="connsiteY3" fmla="*/ 70573 h 70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20" h="70573">
                  <a:moveTo>
                    <a:pt x="0" y="0"/>
                  </a:moveTo>
                  <a:lnTo>
                    <a:pt x="31220" y="0"/>
                  </a:lnTo>
                  <a:lnTo>
                    <a:pt x="31220" y="70573"/>
                  </a:lnTo>
                  <a:lnTo>
                    <a:pt x="0" y="7057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72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66" name="Freeform: Shape 465">
              <a:extLst>
                <a:ext uri="{FF2B5EF4-FFF2-40B4-BE49-F238E27FC236}">
                  <a16:creationId xmlns:a16="http://schemas.microsoft.com/office/drawing/2014/main" id="{CFAF2871-B8E4-4514-A4F5-378605105C4A}"/>
                </a:ext>
              </a:extLst>
            </p:cNvPr>
            <p:cNvSpPr/>
            <p:nvPr/>
          </p:nvSpPr>
          <p:spPr>
            <a:xfrm>
              <a:off x="2143434" y="4214206"/>
              <a:ext cx="31220" cy="60886"/>
            </a:xfrm>
            <a:custGeom>
              <a:avLst/>
              <a:gdLst>
                <a:gd name="connsiteX0" fmla="*/ 0 w 31220"/>
                <a:gd name="connsiteY0" fmla="*/ 0 h 60886"/>
                <a:gd name="connsiteX1" fmla="*/ 31220 w 31220"/>
                <a:gd name="connsiteY1" fmla="*/ 0 h 60886"/>
                <a:gd name="connsiteX2" fmla="*/ 31220 w 31220"/>
                <a:gd name="connsiteY2" fmla="*/ 60887 h 60886"/>
                <a:gd name="connsiteX3" fmla="*/ 0 w 31220"/>
                <a:gd name="connsiteY3" fmla="*/ 60887 h 60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20" h="60886">
                  <a:moveTo>
                    <a:pt x="0" y="0"/>
                  </a:moveTo>
                  <a:lnTo>
                    <a:pt x="31220" y="0"/>
                  </a:lnTo>
                  <a:lnTo>
                    <a:pt x="31220" y="60887"/>
                  </a:lnTo>
                  <a:lnTo>
                    <a:pt x="0" y="6088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72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68" name="Freeform: Shape 467">
              <a:extLst>
                <a:ext uri="{FF2B5EF4-FFF2-40B4-BE49-F238E27FC236}">
                  <a16:creationId xmlns:a16="http://schemas.microsoft.com/office/drawing/2014/main" id="{B7B0B2A5-D5C3-4274-A63C-B264DF08C2F1}"/>
                </a:ext>
              </a:extLst>
            </p:cNvPr>
            <p:cNvSpPr/>
            <p:nvPr/>
          </p:nvSpPr>
          <p:spPr>
            <a:xfrm>
              <a:off x="2191999" y="4218357"/>
              <a:ext cx="31220" cy="56735"/>
            </a:xfrm>
            <a:custGeom>
              <a:avLst/>
              <a:gdLst>
                <a:gd name="connsiteX0" fmla="*/ 0 w 31220"/>
                <a:gd name="connsiteY0" fmla="*/ 0 h 56735"/>
                <a:gd name="connsiteX1" fmla="*/ 31220 w 31220"/>
                <a:gd name="connsiteY1" fmla="*/ 0 h 56735"/>
                <a:gd name="connsiteX2" fmla="*/ 31220 w 31220"/>
                <a:gd name="connsiteY2" fmla="*/ 56735 h 56735"/>
                <a:gd name="connsiteX3" fmla="*/ 0 w 31220"/>
                <a:gd name="connsiteY3" fmla="*/ 56735 h 56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20" h="56735">
                  <a:moveTo>
                    <a:pt x="0" y="0"/>
                  </a:moveTo>
                  <a:lnTo>
                    <a:pt x="31220" y="0"/>
                  </a:lnTo>
                  <a:lnTo>
                    <a:pt x="31220" y="56735"/>
                  </a:lnTo>
                  <a:lnTo>
                    <a:pt x="0" y="5673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72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70" name="Freeform: Shape 469">
              <a:extLst>
                <a:ext uri="{FF2B5EF4-FFF2-40B4-BE49-F238E27FC236}">
                  <a16:creationId xmlns:a16="http://schemas.microsoft.com/office/drawing/2014/main" id="{32615ED0-4773-4619-8C52-7C9D5C05033C}"/>
                </a:ext>
              </a:extLst>
            </p:cNvPr>
            <p:cNvSpPr/>
            <p:nvPr/>
          </p:nvSpPr>
          <p:spPr>
            <a:xfrm>
              <a:off x="2238829" y="4222508"/>
              <a:ext cx="31220" cy="52583"/>
            </a:xfrm>
            <a:custGeom>
              <a:avLst/>
              <a:gdLst>
                <a:gd name="connsiteX0" fmla="*/ 0 w 31220"/>
                <a:gd name="connsiteY0" fmla="*/ 0 h 52583"/>
                <a:gd name="connsiteX1" fmla="*/ 31220 w 31220"/>
                <a:gd name="connsiteY1" fmla="*/ 0 h 52583"/>
                <a:gd name="connsiteX2" fmla="*/ 31220 w 31220"/>
                <a:gd name="connsiteY2" fmla="*/ 52584 h 52583"/>
                <a:gd name="connsiteX3" fmla="*/ 0 w 31220"/>
                <a:gd name="connsiteY3" fmla="*/ 52584 h 52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20" h="52583">
                  <a:moveTo>
                    <a:pt x="0" y="0"/>
                  </a:moveTo>
                  <a:lnTo>
                    <a:pt x="31220" y="0"/>
                  </a:lnTo>
                  <a:lnTo>
                    <a:pt x="31220" y="52584"/>
                  </a:lnTo>
                  <a:lnTo>
                    <a:pt x="0" y="525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72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71" name="Freeform: Shape 470">
              <a:extLst>
                <a:ext uri="{FF2B5EF4-FFF2-40B4-BE49-F238E27FC236}">
                  <a16:creationId xmlns:a16="http://schemas.microsoft.com/office/drawing/2014/main" id="{8A69EE5F-2C96-4AAA-B0D6-300D1829382D}"/>
                </a:ext>
              </a:extLst>
            </p:cNvPr>
            <p:cNvSpPr/>
            <p:nvPr/>
          </p:nvSpPr>
          <p:spPr>
            <a:xfrm>
              <a:off x="2290862" y="4225276"/>
              <a:ext cx="31220" cy="48432"/>
            </a:xfrm>
            <a:custGeom>
              <a:avLst/>
              <a:gdLst>
                <a:gd name="connsiteX0" fmla="*/ 0 w 31220"/>
                <a:gd name="connsiteY0" fmla="*/ 0 h 48432"/>
                <a:gd name="connsiteX1" fmla="*/ 31220 w 31220"/>
                <a:gd name="connsiteY1" fmla="*/ 0 h 48432"/>
                <a:gd name="connsiteX2" fmla="*/ 31220 w 31220"/>
                <a:gd name="connsiteY2" fmla="*/ 48433 h 48432"/>
                <a:gd name="connsiteX3" fmla="*/ 0 w 31220"/>
                <a:gd name="connsiteY3" fmla="*/ 48433 h 4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20" h="48432">
                  <a:moveTo>
                    <a:pt x="0" y="0"/>
                  </a:moveTo>
                  <a:lnTo>
                    <a:pt x="31220" y="0"/>
                  </a:lnTo>
                  <a:lnTo>
                    <a:pt x="31220" y="48433"/>
                  </a:lnTo>
                  <a:lnTo>
                    <a:pt x="0" y="4843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72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72" name="Freeform: Shape 471">
              <a:extLst>
                <a:ext uri="{FF2B5EF4-FFF2-40B4-BE49-F238E27FC236}">
                  <a16:creationId xmlns:a16="http://schemas.microsoft.com/office/drawing/2014/main" id="{51B316C9-6EF1-4F23-A7EE-7DF8563A7C12}"/>
                </a:ext>
              </a:extLst>
            </p:cNvPr>
            <p:cNvSpPr/>
            <p:nvPr/>
          </p:nvSpPr>
          <p:spPr>
            <a:xfrm>
              <a:off x="2337692" y="4239114"/>
              <a:ext cx="31220" cy="35978"/>
            </a:xfrm>
            <a:custGeom>
              <a:avLst/>
              <a:gdLst>
                <a:gd name="connsiteX0" fmla="*/ 0 w 31220"/>
                <a:gd name="connsiteY0" fmla="*/ 0 h 35978"/>
                <a:gd name="connsiteX1" fmla="*/ 31220 w 31220"/>
                <a:gd name="connsiteY1" fmla="*/ 0 h 35978"/>
                <a:gd name="connsiteX2" fmla="*/ 31220 w 31220"/>
                <a:gd name="connsiteY2" fmla="*/ 35978 h 35978"/>
                <a:gd name="connsiteX3" fmla="*/ 0 w 31220"/>
                <a:gd name="connsiteY3" fmla="*/ 35978 h 3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20" h="35978">
                  <a:moveTo>
                    <a:pt x="0" y="0"/>
                  </a:moveTo>
                  <a:lnTo>
                    <a:pt x="31220" y="0"/>
                  </a:lnTo>
                  <a:lnTo>
                    <a:pt x="31220" y="35978"/>
                  </a:lnTo>
                  <a:lnTo>
                    <a:pt x="0" y="3597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72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74" name="Freeform: Shape 473">
              <a:extLst>
                <a:ext uri="{FF2B5EF4-FFF2-40B4-BE49-F238E27FC236}">
                  <a16:creationId xmlns:a16="http://schemas.microsoft.com/office/drawing/2014/main" id="{6199CF2F-B148-4DEA-91B5-CC70E39578AA}"/>
                </a:ext>
              </a:extLst>
            </p:cNvPr>
            <p:cNvSpPr/>
            <p:nvPr/>
          </p:nvSpPr>
          <p:spPr>
            <a:xfrm>
              <a:off x="2382788" y="4275092"/>
              <a:ext cx="31220" cy="5535"/>
            </a:xfrm>
            <a:custGeom>
              <a:avLst/>
              <a:gdLst>
                <a:gd name="connsiteX0" fmla="*/ 0 w 31220"/>
                <a:gd name="connsiteY0" fmla="*/ 0 h 5535"/>
                <a:gd name="connsiteX1" fmla="*/ 31220 w 31220"/>
                <a:gd name="connsiteY1" fmla="*/ 0 h 5535"/>
                <a:gd name="connsiteX2" fmla="*/ 31220 w 31220"/>
                <a:gd name="connsiteY2" fmla="*/ 5535 h 5535"/>
                <a:gd name="connsiteX3" fmla="*/ 0 w 31220"/>
                <a:gd name="connsiteY3" fmla="*/ 5535 h 5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20" h="5535">
                  <a:moveTo>
                    <a:pt x="0" y="0"/>
                  </a:moveTo>
                  <a:lnTo>
                    <a:pt x="31220" y="0"/>
                  </a:lnTo>
                  <a:lnTo>
                    <a:pt x="31220" y="5535"/>
                  </a:lnTo>
                  <a:lnTo>
                    <a:pt x="0" y="553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72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75" name="Freeform: Shape 474">
              <a:extLst>
                <a:ext uri="{FF2B5EF4-FFF2-40B4-BE49-F238E27FC236}">
                  <a16:creationId xmlns:a16="http://schemas.microsoft.com/office/drawing/2014/main" id="{37381DCE-4DC2-4A3B-8AC2-B0A5F479F732}"/>
                </a:ext>
              </a:extLst>
            </p:cNvPr>
            <p:cNvSpPr/>
            <p:nvPr/>
          </p:nvSpPr>
          <p:spPr>
            <a:xfrm>
              <a:off x="2434821" y="4276476"/>
              <a:ext cx="31220" cy="8302"/>
            </a:xfrm>
            <a:custGeom>
              <a:avLst/>
              <a:gdLst>
                <a:gd name="connsiteX0" fmla="*/ 0 w 31220"/>
                <a:gd name="connsiteY0" fmla="*/ 0 h 8302"/>
                <a:gd name="connsiteX1" fmla="*/ 31220 w 31220"/>
                <a:gd name="connsiteY1" fmla="*/ 0 h 8302"/>
                <a:gd name="connsiteX2" fmla="*/ 31220 w 31220"/>
                <a:gd name="connsiteY2" fmla="*/ 8303 h 8302"/>
                <a:gd name="connsiteX3" fmla="*/ 0 w 31220"/>
                <a:gd name="connsiteY3" fmla="*/ 8303 h 8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20" h="8302">
                  <a:moveTo>
                    <a:pt x="0" y="0"/>
                  </a:moveTo>
                  <a:lnTo>
                    <a:pt x="31220" y="0"/>
                  </a:lnTo>
                  <a:lnTo>
                    <a:pt x="31220" y="8303"/>
                  </a:lnTo>
                  <a:lnTo>
                    <a:pt x="0" y="8303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72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76" name="Freeform: Shape 475">
              <a:extLst>
                <a:ext uri="{FF2B5EF4-FFF2-40B4-BE49-F238E27FC236}">
                  <a16:creationId xmlns:a16="http://schemas.microsoft.com/office/drawing/2014/main" id="{63B8C300-8D36-47E8-939A-42B0F339FCB1}"/>
                </a:ext>
              </a:extLst>
            </p:cNvPr>
            <p:cNvSpPr/>
            <p:nvPr/>
          </p:nvSpPr>
          <p:spPr>
            <a:xfrm>
              <a:off x="2481651" y="4276476"/>
              <a:ext cx="31220" cy="11070"/>
            </a:xfrm>
            <a:custGeom>
              <a:avLst/>
              <a:gdLst>
                <a:gd name="connsiteX0" fmla="*/ 0 w 31220"/>
                <a:gd name="connsiteY0" fmla="*/ 0 h 11070"/>
                <a:gd name="connsiteX1" fmla="*/ 31220 w 31220"/>
                <a:gd name="connsiteY1" fmla="*/ 0 h 11070"/>
                <a:gd name="connsiteX2" fmla="*/ 31220 w 31220"/>
                <a:gd name="connsiteY2" fmla="*/ 11070 h 11070"/>
                <a:gd name="connsiteX3" fmla="*/ 0 w 31220"/>
                <a:gd name="connsiteY3" fmla="*/ 11070 h 11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20" h="11070">
                  <a:moveTo>
                    <a:pt x="0" y="0"/>
                  </a:moveTo>
                  <a:lnTo>
                    <a:pt x="31220" y="0"/>
                  </a:lnTo>
                  <a:lnTo>
                    <a:pt x="31220" y="11070"/>
                  </a:lnTo>
                  <a:lnTo>
                    <a:pt x="0" y="1107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72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77" name="Freeform: Shape 476">
              <a:extLst>
                <a:ext uri="{FF2B5EF4-FFF2-40B4-BE49-F238E27FC236}">
                  <a16:creationId xmlns:a16="http://schemas.microsoft.com/office/drawing/2014/main" id="{BCEC0657-B890-442E-BC2E-BF2687B750C1}"/>
                </a:ext>
              </a:extLst>
            </p:cNvPr>
            <p:cNvSpPr/>
            <p:nvPr/>
          </p:nvSpPr>
          <p:spPr>
            <a:xfrm>
              <a:off x="2531950" y="4276476"/>
              <a:ext cx="31220" cy="24908"/>
            </a:xfrm>
            <a:custGeom>
              <a:avLst/>
              <a:gdLst>
                <a:gd name="connsiteX0" fmla="*/ 0 w 31220"/>
                <a:gd name="connsiteY0" fmla="*/ 0 h 24908"/>
                <a:gd name="connsiteX1" fmla="*/ 31220 w 31220"/>
                <a:gd name="connsiteY1" fmla="*/ 0 h 24908"/>
                <a:gd name="connsiteX2" fmla="*/ 31220 w 31220"/>
                <a:gd name="connsiteY2" fmla="*/ 24908 h 24908"/>
                <a:gd name="connsiteX3" fmla="*/ 0 w 31220"/>
                <a:gd name="connsiteY3" fmla="*/ 24908 h 24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20" h="24908">
                  <a:moveTo>
                    <a:pt x="0" y="0"/>
                  </a:moveTo>
                  <a:lnTo>
                    <a:pt x="31220" y="0"/>
                  </a:lnTo>
                  <a:lnTo>
                    <a:pt x="31220" y="24908"/>
                  </a:lnTo>
                  <a:lnTo>
                    <a:pt x="0" y="2490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72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79" name="Freeform: Shape 478">
              <a:extLst>
                <a:ext uri="{FF2B5EF4-FFF2-40B4-BE49-F238E27FC236}">
                  <a16:creationId xmlns:a16="http://schemas.microsoft.com/office/drawing/2014/main" id="{D77E7896-85E9-4FD2-AFEA-8648874C1E58}"/>
                </a:ext>
              </a:extLst>
            </p:cNvPr>
            <p:cNvSpPr/>
            <p:nvPr/>
          </p:nvSpPr>
          <p:spPr>
            <a:xfrm>
              <a:off x="2580515" y="4276476"/>
              <a:ext cx="31220" cy="33210"/>
            </a:xfrm>
            <a:custGeom>
              <a:avLst/>
              <a:gdLst>
                <a:gd name="connsiteX0" fmla="*/ 0 w 31220"/>
                <a:gd name="connsiteY0" fmla="*/ 0 h 33210"/>
                <a:gd name="connsiteX1" fmla="*/ 31220 w 31220"/>
                <a:gd name="connsiteY1" fmla="*/ 0 h 33210"/>
                <a:gd name="connsiteX2" fmla="*/ 31220 w 31220"/>
                <a:gd name="connsiteY2" fmla="*/ 33211 h 33210"/>
                <a:gd name="connsiteX3" fmla="*/ 0 w 31220"/>
                <a:gd name="connsiteY3" fmla="*/ 33211 h 33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20" h="33210">
                  <a:moveTo>
                    <a:pt x="0" y="0"/>
                  </a:moveTo>
                  <a:lnTo>
                    <a:pt x="31220" y="0"/>
                  </a:lnTo>
                  <a:lnTo>
                    <a:pt x="31220" y="33211"/>
                  </a:lnTo>
                  <a:lnTo>
                    <a:pt x="0" y="3321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72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80" name="Freeform: Shape 479">
              <a:extLst>
                <a:ext uri="{FF2B5EF4-FFF2-40B4-BE49-F238E27FC236}">
                  <a16:creationId xmlns:a16="http://schemas.microsoft.com/office/drawing/2014/main" id="{500CFED1-B57C-4E2D-B1DC-4DCBC3708F9C}"/>
                </a:ext>
              </a:extLst>
            </p:cNvPr>
            <p:cNvSpPr/>
            <p:nvPr/>
          </p:nvSpPr>
          <p:spPr>
            <a:xfrm>
              <a:off x="2627345" y="4276476"/>
              <a:ext cx="31220" cy="40129"/>
            </a:xfrm>
            <a:custGeom>
              <a:avLst/>
              <a:gdLst>
                <a:gd name="connsiteX0" fmla="*/ 0 w 31220"/>
                <a:gd name="connsiteY0" fmla="*/ 0 h 40129"/>
                <a:gd name="connsiteX1" fmla="*/ 31220 w 31220"/>
                <a:gd name="connsiteY1" fmla="*/ 0 h 40129"/>
                <a:gd name="connsiteX2" fmla="*/ 31220 w 31220"/>
                <a:gd name="connsiteY2" fmla="*/ 40130 h 40129"/>
                <a:gd name="connsiteX3" fmla="*/ 0 w 31220"/>
                <a:gd name="connsiteY3" fmla="*/ 40130 h 40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20" h="40129">
                  <a:moveTo>
                    <a:pt x="0" y="0"/>
                  </a:moveTo>
                  <a:lnTo>
                    <a:pt x="31220" y="0"/>
                  </a:lnTo>
                  <a:lnTo>
                    <a:pt x="31220" y="40130"/>
                  </a:lnTo>
                  <a:lnTo>
                    <a:pt x="0" y="4013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72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81" name="Freeform: Shape 480">
              <a:extLst>
                <a:ext uri="{FF2B5EF4-FFF2-40B4-BE49-F238E27FC236}">
                  <a16:creationId xmlns:a16="http://schemas.microsoft.com/office/drawing/2014/main" id="{48F50C4A-1FC4-4E8F-8B69-0201A44D2FF5}"/>
                </a:ext>
              </a:extLst>
            </p:cNvPr>
            <p:cNvSpPr/>
            <p:nvPr/>
          </p:nvSpPr>
          <p:spPr>
            <a:xfrm>
              <a:off x="2677644" y="4276476"/>
              <a:ext cx="31220" cy="60886"/>
            </a:xfrm>
            <a:custGeom>
              <a:avLst/>
              <a:gdLst>
                <a:gd name="connsiteX0" fmla="*/ 0 w 31220"/>
                <a:gd name="connsiteY0" fmla="*/ 0 h 60886"/>
                <a:gd name="connsiteX1" fmla="*/ 31220 w 31220"/>
                <a:gd name="connsiteY1" fmla="*/ 0 h 60886"/>
                <a:gd name="connsiteX2" fmla="*/ 31220 w 31220"/>
                <a:gd name="connsiteY2" fmla="*/ 60887 h 60886"/>
                <a:gd name="connsiteX3" fmla="*/ 0 w 31220"/>
                <a:gd name="connsiteY3" fmla="*/ 60887 h 608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20" h="60886">
                  <a:moveTo>
                    <a:pt x="0" y="0"/>
                  </a:moveTo>
                  <a:lnTo>
                    <a:pt x="31220" y="0"/>
                  </a:lnTo>
                  <a:lnTo>
                    <a:pt x="31220" y="60887"/>
                  </a:lnTo>
                  <a:lnTo>
                    <a:pt x="0" y="6088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72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82" name="Freeform: Shape 481">
              <a:extLst>
                <a:ext uri="{FF2B5EF4-FFF2-40B4-BE49-F238E27FC236}">
                  <a16:creationId xmlns:a16="http://schemas.microsoft.com/office/drawing/2014/main" id="{F36EA29D-FEEA-4D90-9330-278E747A7968}"/>
                </a:ext>
              </a:extLst>
            </p:cNvPr>
            <p:cNvSpPr/>
            <p:nvPr/>
          </p:nvSpPr>
          <p:spPr>
            <a:xfrm>
              <a:off x="2724474" y="4276476"/>
              <a:ext cx="31220" cy="103784"/>
            </a:xfrm>
            <a:custGeom>
              <a:avLst/>
              <a:gdLst>
                <a:gd name="connsiteX0" fmla="*/ 0 w 31220"/>
                <a:gd name="connsiteY0" fmla="*/ 0 h 103784"/>
                <a:gd name="connsiteX1" fmla="*/ 31220 w 31220"/>
                <a:gd name="connsiteY1" fmla="*/ 0 h 103784"/>
                <a:gd name="connsiteX2" fmla="*/ 31220 w 31220"/>
                <a:gd name="connsiteY2" fmla="*/ 103784 h 103784"/>
                <a:gd name="connsiteX3" fmla="*/ 0 w 31220"/>
                <a:gd name="connsiteY3" fmla="*/ 103784 h 103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20" h="103784">
                  <a:moveTo>
                    <a:pt x="0" y="0"/>
                  </a:moveTo>
                  <a:lnTo>
                    <a:pt x="31220" y="0"/>
                  </a:lnTo>
                  <a:lnTo>
                    <a:pt x="31220" y="103784"/>
                  </a:lnTo>
                  <a:lnTo>
                    <a:pt x="0" y="1037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72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84" name="Freeform: Shape 483">
              <a:extLst>
                <a:ext uri="{FF2B5EF4-FFF2-40B4-BE49-F238E27FC236}">
                  <a16:creationId xmlns:a16="http://schemas.microsoft.com/office/drawing/2014/main" id="{26844437-36C9-4CB2-B138-95F4E629BE8D}"/>
                </a:ext>
              </a:extLst>
            </p:cNvPr>
            <p:cNvSpPr/>
            <p:nvPr/>
          </p:nvSpPr>
          <p:spPr>
            <a:xfrm>
              <a:off x="2774773" y="4276476"/>
              <a:ext cx="31220" cy="114854"/>
            </a:xfrm>
            <a:custGeom>
              <a:avLst/>
              <a:gdLst>
                <a:gd name="connsiteX0" fmla="*/ 0 w 31220"/>
                <a:gd name="connsiteY0" fmla="*/ 0 h 114854"/>
                <a:gd name="connsiteX1" fmla="*/ 31220 w 31220"/>
                <a:gd name="connsiteY1" fmla="*/ 0 h 114854"/>
                <a:gd name="connsiteX2" fmla="*/ 31220 w 31220"/>
                <a:gd name="connsiteY2" fmla="*/ 114854 h 114854"/>
                <a:gd name="connsiteX3" fmla="*/ 0 w 31220"/>
                <a:gd name="connsiteY3" fmla="*/ 114854 h 114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20" h="114854">
                  <a:moveTo>
                    <a:pt x="0" y="0"/>
                  </a:moveTo>
                  <a:lnTo>
                    <a:pt x="31220" y="0"/>
                  </a:lnTo>
                  <a:lnTo>
                    <a:pt x="31220" y="114854"/>
                  </a:lnTo>
                  <a:lnTo>
                    <a:pt x="0" y="11485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72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85" name="Freeform: Shape 484">
              <a:extLst>
                <a:ext uri="{FF2B5EF4-FFF2-40B4-BE49-F238E27FC236}">
                  <a16:creationId xmlns:a16="http://schemas.microsoft.com/office/drawing/2014/main" id="{969C1F24-F52B-4EB6-AEE8-0F956AC18CD2}"/>
                </a:ext>
              </a:extLst>
            </p:cNvPr>
            <p:cNvSpPr/>
            <p:nvPr/>
          </p:nvSpPr>
          <p:spPr>
            <a:xfrm>
              <a:off x="2821603" y="4276476"/>
              <a:ext cx="31220" cy="224173"/>
            </a:xfrm>
            <a:custGeom>
              <a:avLst/>
              <a:gdLst>
                <a:gd name="connsiteX0" fmla="*/ 0 w 31220"/>
                <a:gd name="connsiteY0" fmla="*/ 0 h 224173"/>
                <a:gd name="connsiteX1" fmla="*/ 31220 w 31220"/>
                <a:gd name="connsiteY1" fmla="*/ 0 h 224173"/>
                <a:gd name="connsiteX2" fmla="*/ 31220 w 31220"/>
                <a:gd name="connsiteY2" fmla="*/ 224174 h 224173"/>
                <a:gd name="connsiteX3" fmla="*/ 0 w 31220"/>
                <a:gd name="connsiteY3" fmla="*/ 224174 h 224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20" h="224173">
                  <a:moveTo>
                    <a:pt x="0" y="0"/>
                  </a:moveTo>
                  <a:lnTo>
                    <a:pt x="31220" y="0"/>
                  </a:lnTo>
                  <a:lnTo>
                    <a:pt x="31220" y="224174"/>
                  </a:lnTo>
                  <a:lnTo>
                    <a:pt x="0" y="22417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72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  <p:sp>
          <p:nvSpPr>
            <p:cNvPr id="486" name="Freeform: Shape 485">
              <a:extLst>
                <a:ext uri="{FF2B5EF4-FFF2-40B4-BE49-F238E27FC236}">
                  <a16:creationId xmlns:a16="http://schemas.microsoft.com/office/drawing/2014/main" id="{E5D65393-53FF-4CF3-BB4F-C3F90142A1D3}"/>
                </a:ext>
              </a:extLst>
            </p:cNvPr>
            <p:cNvSpPr/>
            <p:nvPr/>
          </p:nvSpPr>
          <p:spPr>
            <a:xfrm>
              <a:off x="2870168" y="4276476"/>
              <a:ext cx="31220" cy="269838"/>
            </a:xfrm>
            <a:custGeom>
              <a:avLst/>
              <a:gdLst>
                <a:gd name="connsiteX0" fmla="*/ 0 w 31220"/>
                <a:gd name="connsiteY0" fmla="*/ 0 h 269838"/>
                <a:gd name="connsiteX1" fmla="*/ 31220 w 31220"/>
                <a:gd name="connsiteY1" fmla="*/ 0 h 269838"/>
                <a:gd name="connsiteX2" fmla="*/ 31220 w 31220"/>
                <a:gd name="connsiteY2" fmla="*/ 269839 h 269838"/>
                <a:gd name="connsiteX3" fmla="*/ 0 w 31220"/>
                <a:gd name="connsiteY3" fmla="*/ 269839 h 269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220" h="269838">
                  <a:moveTo>
                    <a:pt x="0" y="0"/>
                  </a:moveTo>
                  <a:lnTo>
                    <a:pt x="31220" y="0"/>
                  </a:lnTo>
                  <a:lnTo>
                    <a:pt x="31220" y="269839"/>
                  </a:lnTo>
                  <a:lnTo>
                    <a:pt x="0" y="269839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727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2400"/>
            </a:p>
          </p:txBody>
        </p:sp>
      </p:grpSp>
      <p:sp>
        <p:nvSpPr>
          <p:cNvPr id="377" name="Rectangle 1664">
            <a:extLst>
              <a:ext uri="{FF2B5EF4-FFF2-40B4-BE49-F238E27FC236}">
                <a16:creationId xmlns:a16="http://schemas.microsoft.com/office/drawing/2014/main" id="{DD4EF53C-B877-47F1-87A7-ED20D8577E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3446" y="3896266"/>
            <a:ext cx="60959" cy="6095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533069">
              <a:defRPr/>
            </a:pPr>
            <a:endParaRPr lang="en-GB" sz="1049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8" name="Rectangle 1664">
            <a:extLst>
              <a:ext uri="{FF2B5EF4-FFF2-40B4-BE49-F238E27FC236}">
                <a16:creationId xmlns:a16="http://schemas.microsoft.com/office/drawing/2014/main" id="{EEB8C58B-5275-4FD0-9262-BA25F2E14A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3446" y="3781050"/>
            <a:ext cx="60959" cy="60959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533069">
              <a:defRPr/>
            </a:pPr>
            <a:endParaRPr lang="en-GB" sz="1049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5" name="TextBox 494">
            <a:extLst>
              <a:ext uri="{FF2B5EF4-FFF2-40B4-BE49-F238E27FC236}">
                <a16:creationId xmlns:a16="http://schemas.microsoft.com/office/drawing/2014/main" id="{1CF4F72E-081F-4CEE-AE76-A5F8990E0883}"/>
              </a:ext>
            </a:extLst>
          </p:cNvPr>
          <p:cNvSpPr txBox="1"/>
          <p:nvPr/>
        </p:nvSpPr>
        <p:spPr>
          <a:xfrm>
            <a:off x="3643770" y="3704283"/>
            <a:ext cx="415498" cy="194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7" i="1" dirty="0"/>
              <a:t>BRCA1</a:t>
            </a:r>
            <a:endParaRPr lang="en-GB" sz="667" i="1" dirty="0"/>
          </a:p>
        </p:txBody>
      </p:sp>
      <p:sp>
        <p:nvSpPr>
          <p:cNvPr id="379" name="TextBox 378">
            <a:extLst>
              <a:ext uri="{FF2B5EF4-FFF2-40B4-BE49-F238E27FC236}">
                <a16:creationId xmlns:a16="http://schemas.microsoft.com/office/drawing/2014/main" id="{8EC9ADAA-887B-4758-B4EC-4BD42F121E82}"/>
              </a:ext>
            </a:extLst>
          </p:cNvPr>
          <p:cNvSpPr txBox="1"/>
          <p:nvPr/>
        </p:nvSpPr>
        <p:spPr>
          <a:xfrm>
            <a:off x="3638490" y="3815384"/>
            <a:ext cx="415498" cy="194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7" i="1" dirty="0"/>
              <a:t>BRCA2</a:t>
            </a:r>
            <a:endParaRPr lang="en-GB" sz="667" i="1" dirty="0"/>
          </a:p>
        </p:txBody>
      </p:sp>
      <p:sp>
        <p:nvSpPr>
          <p:cNvPr id="380" name="TextBox 379">
            <a:extLst>
              <a:ext uri="{FF2B5EF4-FFF2-40B4-BE49-F238E27FC236}">
                <a16:creationId xmlns:a16="http://schemas.microsoft.com/office/drawing/2014/main" id="{46E22479-7AF3-47E5-9891-A938D8740C72}"/>
              </a:ext>
            </a:extLst>
          </p:cNvPr>
          <p:cNvSpPr txBox="1"/>
          <p:nvPr/>
        </p:nvSpPr>
        <p:spPr>
          <a:xfrm>
            <a:off x="3617199" y="6236940"/>
            <a:ext cx="415498" cy="194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7" i="1" dirty="0"/>
              <a:t>BRCA2</a:t>
            </a:r>
            <a:endParaRPr lang="en-GB" sz="667" i="1" dirty="0"/>
          </a:p>
        </p:txBody>
      </p:sp>
      <p:sp>
        <p:nvSpPr>
          <p:cNvPr id="381" name="TextBox 380">
            <a:extLst>
              <a:ext uri="{FF2B5EF4-FFF2-40B4-BE49-F238E27FC236}">
                <a16:creationId xmlns:a16="http://schemas.microsoft.com/office/drawing/2014/main" id="{2E64254F-A141-40FC-ACB6-2F0DE5633928}"/>
              </a:ext>
            </a:extLst>
          </p:cNvPr>
          <p:cNvSpPr txBox="1"/>
          <p:nvPr/>
        </p:nvSpPr>
        <p:spPr>
          <a:xfrm>
            <a:off x="3627626" y="6103541"/>
            <a:ext cx="415498" cy="194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7" i="1" dirty="0"/>
              <a:t>BRCA1</a:t>
            </a:r>
            <a:endParaRPr lang="en-GB" sz="667" i="1" dirty="0"/>
          </a:p>
        </p:txBody>
      </p:sp>
      <p:sp>
        <p:nvSpPr>
          <p:cNvPr id="382" name="Rectangle 1664">
            <a:extLst>
              <a:ext uri="{FF2B5EF4-FFF2-40B4-BE49-F238E27FC236}">
                <a16:creationId xmlns:a16="http://schemas.microsoft.com/office/drawing/2014/main" id="{3F3102E8-6CAD-4BF1-B2F0-9BE6BDC211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2829" y="6185913"/>
            <a:ext cx="60959" cy="60959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533069">
              <a:defRPr/>
            </a:pPr>
            <a:endParaRPr lang="en-GB" sz="1049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3" name="Rectangle 1664">
            <a:extLst>
              <a:ext uri="{FF2B5EF4-FFF2-40B4-BE49-F238E27FC236}">
                <a16:creationId xmlns:a16="http://schemas.microsoft.com/office/drawing/2014/main" id="{660C721F-BF15-413B-9469-78F229F633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3446" y="6314846"/>
            <a:ext cx="60959" cy="6095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533069">
              <a:defRPr/>
            </a:pPr>
            <a:endParaRPr lang="en-GB" sz="1049">
              <a:solidFill>
                <a:srgbClr val="000000"/>
              </a:solidFill>
              <a:latin typeface="Arial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5F05529-3ED7-49E5-A15F-D71A3AF88C01}"/>
              </a:ext>
            </a:extLst>
          </p:cNvPr>
          <p:cNvGrpSpPr/>
          <p:nvPr/>
        </p:nvGrpSpPr>
        <p:grpSpPr>
          <a:xfrm>
            <a:off x="1395125" y="3428997"/>
            <a:ext cx="2666636" cy="1511474"/>
            <a:chOff x="1046343" y="2057442"/>
            <a:chExt cx="1999977" cy="1390048"/>
          </a:xfrm>
        </p:grpSpPr>
        <p:grpSp>
          <p:nvGrpSpPr>
            <p:cNvPr id="341" name="Group 340">
              <a:extLst>
                <a:ext uri="{FF2B5EF4-FFF2-40B4-BE49-F238E27FC236}">
                  <a16:creationId xmlns:a16="http://schemas.microsoft.com/office/drawing/2014/main" id="{E0EA60B6-9C4B-4C28-ACDD-0AC2C7620CCF}"/>
                </a:ext>
              </a:extLst>
            </p:cNvPr>
            <p:cNvGrpSpPr/>
            <p:nvPr/>
          </p:nvGrpSpPr>
          <p:grpSpPr>
            <a:xfrm>
              <a:off x="1340073" y="2110773"/>
              <a:ext cx="1706247" cy="1285187"/>
              <a:chOff x="483398" y="1874844"/>
              <a:chExt cx="1776198" cy="1337876"/>
            </a:xfrm>
          </p:grpSpPr>
          <p:sp>
            <p:nvSpPr>
              <p:cNvPr id="460" name="Freeform: Shape 459">
                <a:extLst>
                  <a:ext uri="{FF2B5EF4-FFF2-40B4-BE49-F238E27FC236}">
                    <a16:creationId xmlns:a16="http://schemas.microsoft.com/office/drawing/2014/main" id="{F7250660-AAA5-42D2-82DF-01A2CD35CC3E}"/>
                  </a:ext>
                </a:extLst>
              </p:cNvPr>
              <p:cNvSpPr/>
              <p:nvPr/>
            </p:nvSpPr>
            <p:spPr>
              <a:xfrm>
                <a:off x="512194" y="2745084"/>
                <a:ext cx="1747402" cy="1772"/>
              </a:xfrm>
              <a:custGeom>
                <a:avLst/>
                <a:gdLst>
                  <a:gd name="connsiteX0" fmla="*/ 0 w 1747402"/>
                  <a:gd name="connsiteY0" fmla="*/ 0 h 1772"/>
                  <a:gd name="connsiteX1" fmla="*/ 1747403 w 1747402"/>
                  <a:gd name="connsiteY1" fmla="*/ 0 h 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47402" h="1772">
                    <a:moveTo>
                      <a:pt x="0" y="0"/>
                    </a:moveTo>
                    <a:lnTo>
                      <a:pt x="1747403" y="0"/>
                    </a:lnTo>
                  </a:path>
                </a:pathLst>
              </a:custGeom>
              <a:ln w="9525" cap="flat">
                <a:solidFill>
                  <a:srgbClr val="B2B2B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61" name="Freeform: Shape 460">
                <a:extLst>
                  <a:ext uri="{FF2B5EF4-FFF2-40B4-BE49-F238E27FC236}">
                    <a16:creationId xmlns:a16="http://schemas.microsoft.com/office/drawing/2014/main" id="{1B42565F-7360-4F85-98D4-175487A06E8F}"/>
                  </a:ext>
                </a:extLst>
              </p:cNvPr>
              <p:cNvSpPr/>
              <p:nvPr/>
            </p:nvSpPr>
            <p:spPr>
              <a:xfrm>
                <a:off x="512194" y="2410881"/>
                <a:ext cx="1747402" cy="1772"/>
              </a:xfrm>
              <a:custGeom>
                <a:avLst/>
                <a:gdLst>
                  <a:gd name="connsiteX0" fmla="*/ 0 w 1747402"/>
                  <a:gd name="connsiteY0" fmla="*/ 0 h 1772"/>
                  <a:gd name="connsiteX1" fmla="*/ 1747403 w 1747402"/>
                  <a:gd name="connsiteY1" fmla="*/ 0 h 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47402" h="1772">
                    <a:moveTo>
                      <a:pt x="0" y="0"/>
                    </a:moveTo>
                    <a:lnTo>
                      <a:pt x="1747403" y="0"/>
                    </a:lnTo>
                  </a:path>
                </a:pathLst>
              </a:custGeom>
              <a:ln w="9525" cap="flat">
                <a:solidFill>
                  <a:srgbClr val="B2B2B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grpSp>
            <p:nvGrpSpPr>
              <p:cNvPr id="462" name="Group 461">
                <a:extLst>
                  <a:ext uri="{FF2B5EF4-FFF2-40B4-BE49-F238E27FC236}">
                    <a16:creationId xmlns:a16="http://schemas.microsoft.com/office/drawing/2014/main" id="{B3DF6E7D-5C47-4BAA-BF67-3FD2E9F89D62}"/>
                  </a:ext>
                </a:extLst>
              </p:cNvPr>
              <p:cNvGrpSpPr/>
              <p:nvPr/>
            </p:nvGrpSpPr>
            <p:grpSpPr>
              <a:xfrm>
                <a:off x="483398" y="1874844"/>
                <a:ext cx="36000" cy="1337876"/>
                <a:chOff x="483398" y="1874844"/>
                <a:chExt cx="36000" cy="1337876"/>
              </a:xfrm>
            </p:grpSpPr>
            <p:sp>
              <p:nvSpPr>
                <p:cNvPr id="467" name="Freeform: Shape 466">
                  <a:extLst>
                    <a:ext uri="{FF2B5EF4-FFF2-40B4-BE49-F238E27FC236}">
                      <a16:creationId xmlns:a16="http://schemas.microsoft.com/office/drawing/2014/main" id="{6CA2ED53-E75E-4044-AB4F-EEFCDEAAFB43}"/>
                    </a:ext>
                  </a:extLst>
                </p:cNvPr>
                <p:cNvSpPr/>
                <p:nvPr/>
              </p:nvSpPr>
              <p:spPr>
                <a:xfrm>
                  <a:off x="483398" y="2209047"/>
                  <a:ext cx="36000" cy="1772"/>
                </a:xfrm>
                <a:custGeom>
                  <a:avLst/>
                  <a:gdLst>
                    <a:gd name="connsiteX0" fmla="*/ 0 w 9746"/>
                    <a:gd name="connsiteY0" fmla="*/ 0 h 1772"/>
                    <a:gd name="connsiteX1" fmla="*/ 9746 w 9746"/>
                    <a:gd name="connsiteY1" fmla="*/ 0 h 1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746" h="1772">
                      <a:moveTo>
                        <a:pt x="0" y="0"/>
                      </a:moveTo>
                      <a:lnTo>
                        <a:pt x="9746" y="0"/>
                      </a:lnTo>
                    </a:path>
                  </a:pathLst>
                </a:custGeom>
                <a:ln w="9525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33069">
                    <a:defRPr/>
                  </a:pPr>
                  <a:endParaRPr lang="en-GB" sz="1049" dirty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469" name="Freeform: Shape 468">
                  <a:extLst>
                    <a:ext uri="{FF2B5EF4-FFF2-40B4-BE49-F238E27FC236}">
                      <a16:creationId xmlns:a16="http://schemas.microsoft.com/office/drawing/2014/main" id="{1FBE1DB5-D1E5-4F81-849C-0BC6071D63E2}"/>
                    </a:ext>
                  </a:extLst>
                </p:cNvPr>
                <p:cNvSpPr/>
                <p:nvPr/>
              </p:nvSpPr>
              <p:spPr>
                <a:xfrm>
                  <a:off x="483398" y="1874844"/>
                  <a:ext cx="36000" cy="667874"/>
                </a:xfrm>
                <a:custGeom>
                  <a:avLst/>
                  <a:gdLst>
                    <a:gd name="connsiteX0" fmla="*/ 0 w 9746"/>
                    <a:gd name="connsiteY0" fmla="*/ 0 h 667874"/>
                    <a:gd name="connsiteX1" fmla="*/ 9746 w 9746"/>
                    <a:gd name="connsiteY1" fmla="*/ 0 h 667874"/>
                    <a:gd name="connsiteX2" fmla="*/ 9746 w 9746"/>
                    <a:gd name="connsiteY2" fmla="*/ 667875 h 6678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746" h="667874">
                      <a:moveTo>
                        <a:pt x="0" y="0"/>
                      </a:moveTo>
                      <a:lnTo>
                        <a:pt x="9746" y="0"/>
                      </a:lnTo>
                      <a:lnTo>
                        <a:pt x="9746" y="667875"/>
                      </a:lnTo>
                    </a:path>
                  </a:pathLst>
                </a:custGeom>
                <a:noFill/>
                <a:ln w="9525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33069">
                    <a:defRPr/>
                  </a:pPr>
                  <a:endParaRPr lang="en-GB" sz="1049" dirty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473" name="Freeform: Shape 472">
                  <a:extLst>
                    <a:ext uri="{FF2B5EF4-FFF2-40B4-BE49-F238E27FC236}">
                      <a16:creationId xmlns:a16="http://schemas.microsoft.com/office/drawing/2014/main" id="{B3569F91-F127-4541-817A-1483FD576639}"/>
                    </a:ext>
                  </a:extLst>
                </p:cNvPr>
                <p:cNvSpPr/>
                <p:nvPr/>
              </p:nvSpPr>
              <p:spPr>
                <a:xfrm>
                  <a:off x="483398" y="3210948"/>
                  <a:ext cx="36000" cy="1772"/>
                </a:xfrm>
                <a:custGeom>
                  <a:avLst/>
                  <a:gdLst>
                    <a:gd name="connsiteX0" fmla="*/ 0 w 9746"/>
                    <a:gd name="connsiteY0" fmla="*/ 0 h 1772"/>
                    <a:gd name="connsiteX1" fmla="*/ 9746 w 9746"/>
                    <a:gd name="connsiteY1" fmla="*/ 0 h 1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746" h="1772">
                      <a:moveTo>
                        <a:pt x="0" y="0"/>
                      </a:moveTo>
                      <a:lnTo>
                        <a:pt x="9746" y="0"/>
                      </a:lnTo>
                    </a:path>
                  </a:pathLst>
                </a:custGeom>
                <a:ln w="9525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33069">
                    <a:defRPr/>
                  </a:pPr>
                  <a:endParaRPr lang="en-GB" sz="1049" dirty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478" name="Freeform: Shape 477">
                  <a:extLst>
                    <a:ext uri="{FF2B5EF4-FFF2-40B4-BE49-F238E27FC236}">
                      <a16:creationId xmlns:a16="http://schemas.microsoft.com/office/drawing/2014/main" id="{EA5B9696-09E5-4A16-B6AE-0EB59D113AAB}"/>
                    </a:ext>
                  </a:extLst>
                </p:cNvPr>
                <p:cNvSpPr/>
                <p:nvPr/>
              </p:nvSpPr>
              <p:spPr>
                <a:xfrm>
                  <a:off x="483398" y="2878517"/>
                  <a:ext cx="36000" cy="1772"/>
                </a:xfrm>
                <a:custGeom>
                  <a:avLst/>
                  <a:gdLst>
                    <a:gd name="connsiteX0" fmla="*/ 0 w 9746"/>
                    <a:gd name="connsiteY0" fmla="*/ 0 h 1772"/>
                    <a:gd name="connsiteX1" fmla="*/ 9746 w 9746"/>
                    <a:gd name="connsiteY1" fmla="*/ 0 h 1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746" h="1772">
                      <a:moveTo>
                        <a:pt x="0" y="0"/>
                      </a:moveTo>
                      <a:lnTo>
                        <a:pt x="9746" y="0"/>
                      </a:lnTo>
                    </a:path>
                  </a:pathLst>
                </a:custGeom>
                <a:ln w="9525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33069">
                    <a:defRPr/>
                  </a:pPr>
                  <a:endParaRPr lang="en-GB" sz="1049" dirty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483" name="Freeform: Shape 482">
                  <a:extLst>
                    <a:ext uri="{FF2B5EF4-FFF2-40B4-BE49-F238E27FC236}">
                      <a16:creationId xmlns:a16="http://schemas.microsoft.com/office/drawing/2014/main" id="{C021160A-0BEC-416F-BAB9-22B15081706A}"/>
                    </a:ext>
                  </a:extLst>
                </p:cNvPr>
                <p:cNvSpPr/>
                <p:nvPr/>
              </p:nvSpPr>
              <p:spPr>
                <a:xfrm>
                  <a:off x="483398" y="2543073"/>
                  <a:ext cx="36000" cy="668760"/>
                </a:xfrm>
                <a:custGeom>
                  <a:avLst/>
                  <a:gdLst>
                    <a:gd name="connsiteX0" fmla="*/ 0 w 9746"/>
                    <a:gd name="connsiteY0" fmla="*/ 0 h 668760"/>
                    <a:gd name="connsiteX1" fmla="*/ 9746 w 9746"/>
                    <a:gd name="connsiteY1" fmla="*/ 0 h 668760"/>
                    <a:gd name="connsiteX2" fmla="*/ 9746 w 9746"/>
                    <a:gd name="connsiteY2" fmla="*/ 668761 h 668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746" h="668760">
                      <a:moveTo>
                        <a:pt x="0" y="0"/>
                      </a:moveTo>
                      <a:lnTo>
                        <a:pt x="9746" y="0"/>
                      </a:lnTo>
                      <a:lnTo>
                        <a:pt x="9746" y="668761"/>
                      </a:lnTo>
                    </a:path>
                  </a:pathLst>
                </a:custGeom>
                <a:noFill/>
                <a:ln w="9525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33069">
                    <a:defRPr/>
                  </a:pPr>
                  <a:endParaRPr lang="en-GB" sz="1049" dirty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</p:grpSp>
        </p:grp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76545306-92A4-42B4-A730-33294943B2B1}"/>
                </a:ext>
              </a:extLst>
            </p:cNvPr>
            <p:cNvSpPr/>
            <p:nvPr/>
          </p:nvSpPr>
          <p:spPr>
            <a:xfrm>
              <a:off x="1999328" y="2754399"/>
              <a:ext cx="34582" cy="3915"/>
            </a:xfrm>
            <a:custGeom>
              <a:avLst/>
              <a:gdLst>
                <a:gd name="connsiteX0" fmla="*/ 0 w 21441"/>
                <a:gd name="connsiteY0" fmla="*/ 0 h 4075"/>
                <a:gd name="connsiteX1" fmla="*/ 21442 w 21441"/>
                <a:gd name="connsiteY1" fmla="*/ 0 h 4075"/>
                <a:gd name="connsiteX2" fmla="*/ 21442 w 21441"/>
                <a:gd name="connsiteY2" fmla="*/ 4076 h 4075"/>
                <a:gd name="connsiteX3" fmla="*/ 0 w 21441"/>
                <a:gd name="connsiteY3" fmla="*/ 4076 h 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41" h="4075">
                  <a:moveTo>
                    <a:pt x="0" y="0"/>
                  </a:moveTo>
                  <a:lnTo>
                    <a:pt x="21442" y="0"/>
                  </a:lnTo>
                  <a:lnTo>
                    <a:pt x="21442" y="4076"/>
                  </a:lnTo>
                  <a:lnTo>
                    <a:pt x="0" y="4076"/>
                  </a:lnTo>
                  <a:close/>
                </a:path>
              </a:pathLst>
            </a:custGeom>
            <a:solidFill>
              <a:schemeClr val="accent5"/>
            </a:solidFill>
            <a:ln w="17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533069">
                <a:defRPr/>
              </a:pPr>
              <a:endParaRPr lang="en-GB" sz="1049" dirty="0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344" name="Group 343">
              <a:extLst>
                <a:ext uri="{FF2B5EF4-FFF2-40B4-BE49-F238E27FC236}">
                  <a16:creationId xmlns:a16="http://schemas.microsoft.com/office/drawing/2014/main" id="{58F598D9-D0D4-4646-A084-673918E9D80E}"/>
                </a:ext>
              </a:extLst>
            </p:cNvPr>
            <p:cNvGrpSpPr/>
            <p:nvPr/>
          </p:nvGrpSpPr>
          <p:grpSpPr>
            <a:xfrm>
              <a:off x="1046343" y="2057442"/>
              <a:ext cx="256504" cy="1390048"/>
              <a:chOff x="460565" y="1816242"/>
              <a:chExt cx="267020" cy="1447036"/>
            </a:xfrm>
          </p:grpSpPr>
          <p:sp>
            <p:nvSpPr>
              <p:cNvPr id="389" name="object 204">
                <a:extLst>
                  <a:ext uri="{FF2B5EF4-FFF2-40B4-BE49-F238E27FC236}">
                    <a16:creationId xmlns:a16="http://schemas.microsoft.com/office/drawing/2014/main" id="{0301AC82-8061-4CEC-9A15-73515DEA0F5F}"/>
                  </a:ext>
                </a:extLst>
              </p:cNvPr>
              <p:cNvSpPr txBox="1"/>
              <p:nvPr/>
            </p:nvSpPr>
            <p:spPr>
              <a:xfrm>
                <a:off x="460565" y="2480827"/>
                <a:ext cx="259885" cy="1178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8192" algn="r" defTabSz="533069">
                  <a:spcBef>
                    <a:spcPts val="129"/>
                  </a:spcBef>
                  <a:defRPr/>
                </a:pPr>
                <a:r>
                  <a:rPr lang="en-US" sz="800" spc="-7" dirty="0">
                    <a:solidFill>
                      <a:srgbClr val="231F20"/>
                    </a:solidFill>
                    <a:latin typeface="Arial"/>
                    <a:cs typeface="Arial"/>
                  </a:rPr>
                  <a:t>0</a:t>
                </a:r>
                <a:endParaRPr sz="800" dirty="0">
                  <a:solidFill>
                    <a:srgbClr val="000000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392" name="object 204">
                <a:extLst>
                  <a:ext uri="{FF2B5EF4-FFF2-40B4-BE49-F238E27FC236}">
                    <a16:creationId xmlns:a16="http://schemas.microsoft.com/office/drawing/2014/main" id="{15A60C26-73A4-4E3C-81E3-38DBDDF8BE96}"/>
                  </a:ext>
                </a:extLst>
              </p:cNvPr>
              <p:cNvSpPr txBox="1"/>
              <p:nvPr/>
            </p:nvSpPr>
            <p:spPr>
              <a:xfrm>
                <a:off x="466616" y="2144844"/>
                <a:ext cx="259885" cy="1178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8192" algn="r" defTabSz="533069">
                  <a:spcBef>
                    <a:spcPts val="129"/>
                  </a:spcBef>
                  <a:defRPr/>
                </a:pPr>
                <a:r>
                  <a:rPr lang="en-US" sz="800" spc="-7" dirty="0">
                    <a:solidFill>
                      <a:srgbClr val="231F20"/>
                    </a:solidFill>
                    <a:latin typeface="Arial"/>
                    <a:cs typeface="Arial"/>
                  </a:rPr>
                  <a:t>50</a:t>
                </a:r>
                <a:endParaRPr sz="800" dirty="0">
                  <a:solidFill>
                    <a:srgbClr val="000000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394" name="object 204">
                <a:extLst>
                  <a:ext uri="{FF2B5EF4-FFF2-40B4-BE49-F238E27FC236}">
                    <a16:creationId xmlns:a16="http://schemas.microsoft.com/office/drawing/2014/main" id="{6F96D839-60C9-44B8-BFE0-4EDE321B9CE2}"/>
                  </a:ext>
                </a:extLst>
              </p:cNvPr>
              <p:cNvSpPr txBox="1"/>
              <p:nvPr/>
            </p:nvSpPr>
            <p:spPr>
              <a:xfrm>
                <a:off x="460565" y="1816242"/>
                <a:ext cx="259885" cy="1178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8192" algn="r" defTabSz="533069">
                  <a:spcBef>
                    <a:spcPts val="129"/>
                  </a:spcBef>
                  <a:defRPr/>
                </a:pPr>
                <a:r>
                  <a:rPr lang="en-US" sz="800" spc="-7" dirty="0">
                    <a:solidFill>
                      <a:srgbClr val="231F20"/>
                    </a:solidFill>
                    <a:latin typeface="Arial"/>
                    <a:cs typeface="Arial"/>
                  </a:rPr>
                  <a:t>100</a:t>
                </a:r>
                <a:endParaRPr sz="800" dirty="0">
                  <a:solidFill>
                    <a:srgbClr val="000000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396" name="object 204">
                <a:extLst>
                  <a:ext uri="{FF2B5EF4-FFF2-40B4-BE49-F238E27FC236}">
                    <a16:creationId xmlns:a16="http://schemas.microsoft.com/office/drawing/2014/main" id="{BC55E9CC-B32B-43CA-9A45-B64E805EC3CB}"/>
                  </a:ext>
                </a:extLst>
              </p:cNvPr>
              <p:cNvSpPr txBox="1"/>
              <p:nvPr/>
            </p:nvSpPr>
            <p:spPr>
              <a:xfrm>
                <a:off x="467700" y="2810696"/>
                <a:ext cx="259885" cy="1178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8192" algn="r" defTabSz="533069">
                  <a:spcBef>
                    <a:spcPts val="129"/>
                  </a:spcBef>
                  <a:defRPr/>
                </a:pPr>
                <a:r>
                  <a:rPr lang="en-US" sz="800" spc="-7" dirty="0">
                    <a:solidFill>
                      <a:srgbClr val="231F20"/>
                    </a:solidFill>
                    <a:latin typeface="Arial"/>
                    <a:cs typeface="Arial"/>
                  </a:rPr>
                  <a:t>-50</a:t>
                </a:r>
                <a:endParaRPr sz="800" dirty="0">
                  <a:solidFill>
                    <a:srgbClr val="000000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398" name="object 204">
                <a:extLst>
                  <a:ext uri="{FF2B5EF4-FFF2-40B4-BE49-F238E27FC236}">
                    <a16:creationId xmlns:a16="http://schemas.microsoft.com/office/drawing/2014/main" id="{0FB8C80C-5CB1-4FAE-8FA9-A63C1CED901C}"/>
                  </a:ext>
                </a:extLst>
              </p:cNvPr>
              <p:cNvSpPr txBox="1"/>
              <p:nvPr/>
            </p:nvSpPr>
            <p:spPr>
              <a:xfrm>
                <a:off x="460565" y="3145416"/>
                <a:ext cx="259885" cy="1178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8192" algn="r" defTabSz="533069">
                  <a:spcBef>
                    <a:spcPts val="129"/>
                  </a:spcBef>
                  <a:defRPr/>
                </a:pPr>
                <a:r>
                  <a:rPr lang="en-US" sz="800" spc="-7" dirty="0">
                    <a:solidFill>
                      <a:srgbClr val="231F20"/>
                    </a:solidFill>
                    <a:latin typeface="Arial"/>
                    <a:cs typeface="Arial"/>
                  </a:rPr>
                  <a:t>-100</a:t>
                </a:r>
                <a:endParaRPr sz="800" dirty="0">
                  <a:solidFill>
                    <a:srgbClr val="000000"/>
                  </a:solidFill>
                  <a:latin typeface="Arial"/>
                  <a:cs typeface="Arial"/>
                </a:endParaRPr>
              </a:p>
            </p:txBody>
          </p:sp>
        </p:grpSp>
        <p:sp>
          <p:nvSpPr>
            <p:cNvPr id="491" name="Freeform: Shape 490">
              <a:extLst>
                <a:ext uri="{FF2B5EF4-FFF2-40B4-BE49-F238E27FC236}">
                  <a16:creationId xmlns:a16="http://schemas.microsoft.com/office/drawing/2014/main" id="{D0983CF0-2249-4ABB-8375-EBCEF03DA71D}"/>
                </a:ext>
              </a:extLst>
            </p:cNvPr>
            <p:cNvSpPr/>
            <p:nvPr/>
          </p:nvSpPr>
          <p:spPr>
            <a:xfrm>
              <a:off x="1340073" y="2267517"/>
              <a:ext cx="34582" cy="1702"/>
            </a:xfrm>
            <a:custGeom>
              <a:avLst/>
              <a:gdLst>
                <a:gd name="connsiteX0" fmla="*/ 0 w 9746"/>
                <a:gd name="connsiteY0" fmla="*/ 0 h 1772"/>
                <a:gd name="connsiteX1" fmla="*/ 9746 w 9746"/>
                <a:gd name="connsiteY1" fmla="*/ 0 h 1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746" h="1772">
                  <a:moveTo>
                    <a:pt x="0" y="0"/>
                  </a:moveTo>
                  <a:lnTo>
                    <a:pt x="9746" y="0"/>
                  </a:lnTo>
                </a:path>
              </a:pathLst>
            </a:custGeom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533069">
                <a:defRPr/>
              </a:pPr>
              <a:endParaRPr lang="en-GB" sz="1049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92" name="Freeform: Shape 491">
              <a:extLst>
                <a:ext uri="{FF2B5EF4-FFF2-40B4-BE49-F238E27FC236}">
                  <a16:creationId xmlns:a16="http://schemas.microsoft.com/office/drawing/2014/main" id="{1E6CD5DF-3F1C-4E70-99B9-766DED82F4F6}"/>
                </a:ext>
              </a:extLst>
            </p:cNvPr>
            <p:cNvSpPr/>
            <p:nvPr/>
          </p:nvSpPr>
          <p:spPr>
            <a:xfrm>
              <a:off x="1341363" y="2594976"/>
              <a:ext cx="34582" cy="1702"/>
            </a:xfrm>
            <a:custGeom>
              <a:avLst/>
              <a:gdLst>
                <a:gd name="connsiteX0" fmla="*/ 0 w 9746"/>
                <a:gd name="connsiteY0" fmla="*/ 0 h 1772"/>
                <a:gd name="connsiteX1" fmla="*/ 9746 w 9746"/>
                <a:gd name="connsiteY1" fmla="*/ 0 h 1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746" h="1772">
                  <a:moveTo>
                    <a:pt x="0" y="0"/>
                  </a:moveTo>
                  <a:lnTo>
                    <a:pt x="9746" y="0"/>
                  </a:lnTo>
                </a:path>
              </a:pathLst>
            </a:custGeom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533069">
                <a:defRPr/>
              </a:pPr>
              <a:endParaRPr lang="en-GB" sz="1049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93" name="Freeform: Shape 492">
              <a:extLst>
                <a:ext uri="{FF2B5EF4-FFF2-40B4-BE49-F238E27FC236}">
                  <a16:creationId xmlns:a16="http://schemas.microsoft.com/office/drawing/2014/main" id="{1B557BA7-9FC8-4E60-8B85-77F2560CC782}"/>
                </a:ext>
              </a:extLst>
            </p:cNvPr>
            <p:cNvSpPr/>
            <p:nvPr/>
          </p:nvSpPr>
          <p:spPr>
            <a:xfrm>
              <a:off x="1340779" y="2913973"/>
              <a:ext cx="34582" cy="1702"/>
            </a:xfrm>
            <a:custGeom>
              <a:avLst/>
              <a:gdLst>
                <a:gd name="connsiteX0" fmla="*/ 0 w 9746"/>
                <a:gd name="connsiteY0" fmla="*/ 0 h 1772"/>
                <a:gd name="connsiteX1" fmla="*/ 9746 w 9746"/>
                <a:gd name="connsiteY1" fmla="*/ 0 h 1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746" h="1772">
                  <a:moveTo>
                    <a:pt x="0" y="0"/>
                  </a:moveTo>
                  <a:lnTo>
                    <a:pt x="9746" y="0"/>
                  </a:lnTo>
                </a:path>
              </a:pathLst>
            </a:custGeom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533069">
                <a:defRPr/>
              </a:pPr>
              <a:endParaRPr lang="en-GB" sz="1049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494" name="Freeform: Shape 493">
              <a:extLst>
                <a:ext uri="{FF2B5EF4-FFF2-40B4-BE49-F238E27FC236}">
                  <a16:creationId xmlns:a16="http://schemas.microsoft.com/office/drawing/2014/main" id="{6ED90E34-0130-4CAE-9775-FC8A332DC18C}"/>
                </a:ext>
              </a:extLst>
            </p:cNvPr>
            <p:cNvSpPr/>
            <p:nvPr/>
          </p:nvSpPr>
          <p:spPr>
            <a:xfrm>
              <a:off x="1337552" y="3233884"/>
              <a:ext cx="34582" cy="1702"/>
            </a:xfrm>
            <a:custGeom>
              <a:avLst/>
              <a:gdLst>
                <a:gd name="connsiteX0" fmla="*/ 0 w 9746"/>
                <a:gd name="connsiteY0" fmla="*/ 0 h 1772"/>
                <a:gd name="connsiteX1" fmla="*/ 9746 w 9746"/>
                <a:gd name="connsiteY1" fmla="*/ 0 h 1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746" h="1772">
                  <a:moveTo>
                    <a:pt x="0" y="0"/>
                  </a:moveTo>
                  <a:lnTo>
                    <a:pt x="9746" y="0"/>
                  </a:lnTo>
                </a:path>
              </a:pathLst>
            </a:custGeom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533069">
                <a:defRPr/>
              </a:pPr>
              <a:endParaRPr lang="en-GB" sz="1049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376" name="Freeform: Shape 375">
              <a:extLst>
                <a:ext uri="{FF2B5EF4-FFF2-40B4-BE49-F238E27FC236}">
                  <a16:creationId xmlns:a16="http://schemas.microsoft.com/office/drawing/2014/main" id="{458755EB-0A85-45BC-B0F4-79276E28B0DA}"/>
                </a:ext>
              </a:extLst>
            </p:cNvPr>
            <p:cNvSpPr/>
            <p:nvPr/>
          </p:nvSpPr>
          <p:spPr>
            <a:xfrm>
              <a:off x="1367734" y="2752346"/>
              <a:ext cx="1678585" cy="1702"/>
            </a:xfrm>
            <a:custGeom>
              <a:avLst/>
              <a:gdLst>
                <a:gd name="connsiteX0" fmla="*/ 0 w 1747402"/>
                <a:gd name="connsiteY0" fmla="*/ 0 h 1772"/>
                <a:gd name="connsiteX1" fmla="*/ 1747403 w 1747402"/>
                <a:gd name="connsiteY1" fmla="*/ 0 h 1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7402" h="1772">
                  <a:moveTo>
                    <a:pt x="0" y="0"/>
                  </a:moveTo>
                  <a:lnTo>
                    <a:pt x="1747403" y="0"/>
                  </a:lnTo>
                </a:path>
              </a:pathLst>
            </a:custGeom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533069">
                <a:defRPr/>
              </a:pPr>
              <a:endParaRPr lang="en-GB" sz="1049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524" name="Group 523">
            <a:extLst>
              <a:ext uri="{FF2B5EF4-FFF2-40B4-BE49-F238E27FC236}">
                <a16:creationId xmlns:a16="http://schemas.microsoft.com/office/drawing/2014/main" id="{E9092EBA-A5B4-4472-8AB2-2C5F7D1DE9B3}"/>
              </a:ext>
            </a:extLst>
          </p:cNvPr>
          <p:cNvGrpSpPr/>
          <p:nvPr/>
        </p:nvGrpSpPr>
        <p:grpSpPr>
          <a:xfrm>
            <a:off x="1395255" y="4943383"/>
            <a:ext cx="2666636" cy="1511474"/>
            <a:chOff x="1046343" y="2057442"/>
            <a:chExt cx="1999977" cy="1390048"/>
          </a:xfrm>
        </p:grpSpPr>
        <p:grpSp>
          <p:nvGrpSpPr>
            <p:cNvPr id="525" name="Group 524">
              <a:extLst>
                <a:ext uri="{FF2B5EF4-FFF2-40B4-BE49-F238E27FC236}">
                  <a16:creationId xmlns:a16="http://schemas.microsoft.com/office/drawing/2014/main" id="{3CA08885-4771-435E-A8C7-B1E62D9FA421}"/>
                </a:ext>
              </a:extLst>
            </p:cNvPr>
            <p:cNvGrpSpPr/>
            <p:nvPr/>
          </p:nvGrpSpPr>
          <p:grpSpPr>
            <a:xfrm>
              <a:off x="1340073" y="2110773"/>
              <a:ext cx="1706247" cy="1285187"/>
              <a:chOff x="483398" y="1874844"/>
              <a:chExt cx="1776198" cy="1337876"/>
            </a:xfrm>
          </p:grpSpPr>
          <p:sp>
            <p:nvSpPr>
              <p:cNvPr id="542" name="Freeform: Shape 541">
                <a:extLst>
                  <a:ext uri="{FF2B5EF4-FFF2-40B4-BE49-F238E27FC236}">
                    <a16:creationId xmlns:a16="http://schemas.microsoft.com/office/drawing/2014/main" id="{2300B247-6A36-471A-A660-4AD845B0B8C3}"/>
                  </a:ext>
                </a:extLst>
              </p:cNvPr>
              <p:cNvSpPr/>
              <p:nvPr/>
            </p:nvSpPr>
            <p:spPr>
              <a:xfrm>
                <a:off x="512194" y="2745084"/>
                <a:ext cx="1747402" cy="1772"/>
              </a:xfrm>
              <a:custGeom>
                <a:avLst/>
                <a:gdLst>
                  <a:gd name="connsiteX0" fmla="*/ 0 w 1747402"/>
                  <a:gd name="connsiteY0" fmla="*/ 0 h 1772"/>
                  <a:gd name="connsiteX1" fmla="*/ 1747403 w 1747402"/>
                  <a:gd name="connsiteY1" fmla="*/ 0 h 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47402" h="1772">
                    <a:moveTo>
                      <a:pt x="0" y="0"/>
                    </a:moveTo>
                    <a:lnTo>
                      <a:pt x="1747403" y="0"/>
                    </a:lnTo>
                  </a:path>
                </a:pathLst>
              </a:custGeom>
              <a:ln w="9525" cap="flat">
                <a:solidFill>
                  <a:srgbClr val="B2B2B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43" name="Freeform: Shape 542">
                <a:extLst>
                  <a:ext uri="{FF2B5EF4-FFF2-40B4-BE49-F238E27FC236}">
                    <a16:creationId xmlns:a16="http://schemas.microsoft.com/office/drawing/2014/main" id="{AB2CDBC5-501A-48EC-9762-CB3718B69099}"/>
                  </a:ext>
                </a:extLst>
              </p:cNvPr>
              <p:cNvSpPr/>
              <p:nvPr/>
            </p:nvSpPr>
            <p:spPr>
              <a:xfrm>
                <a:off x="512194" y="2410881"/>
                <a:ext cx="1747402" cy="1772"/>
              </a:xfrm>
              <a:custGeom>
                <a:avLst/>
                <a:gdLst>
                  <a:gd name="connsiteX0" fmla="*/ 0 w 1747402"/>
                  <a:gd name="connsiteY0" fmla="*/ 0 h 1772"/>
                  <a:gd name="connsiteX1" fmla="*/ 1747403 w 1747402"/>
                  <a:gd name="connsiteY1" fmla="*/ 0 h 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47402" h="1772">
                    <a:moveTo>
                      <a:pt x="0" y="0"/>
                    </a:moveTo>
                    <a:lnTo>
                      <a:pt x="1747403" y="0"/>
                    </a:lnTo>
                  </a:path>
                </a:pathLst>
              </a:custGeom>
              <a:ln w="9525" cap="flat">
                <a:solidFill>
                  <a:srgbClr val="B2B2B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grpSp>
            <p:nvGrpSpPr>
              <p:cNvPr id="544" name="Group 543">
                <a:extLst>
                  <a:ext uri="{FF2B5EF4-FFF2-40B4-BE49-F238E27FC236}">
                    <a16:creationId xmlns:a16="http://schemas.microsoft.com/office/drawing/2014/main" id="{85BA1E54-CAE0-42A3-AE6E-33F42E29F772}"/>
                  </a:ext>
                </a:extLst>
              </p:cNvPr>
              <p:cNvGrpSpPr/>
              <p:nvPr/>
            </p:nvGrpSpPr>
            <p:grpSpPr>
              <a:xfrm>
                <a:off x="483398" y="1874844"/>
                <a:ext cx="36000" cy="1337876"/>
                <a:chOff x="483398" y="1874844"/>
                <a:chExt cx="36000" cy="1337876"/>
              </a:xfrm>
            </p:grpSpPr>
            <p:sp>
              <p:nvSpPr>
                <p:cNvPr id="545" name="Freeform: Shape 544">
                  <a:extLst>
                    <a:ext uri="{FF2B5EF4-FFF2-40B4-BE49-F238E27FC236}">
                      <a16:creationId xmlns:a16="http://schemas.microsoft.com/office/drawing/2014/main" id="{2954BA47-BDAD-4173-A8BC-494AEAEFD24F}"/>
                    </a:ext>
                  </a:extLst>
                </p:cNvPr>
                <p:cNvSpPr/>
                <p:nvPr/>
              </p:nvSpPr>
              <p:spPr>
                <a:xfrm>
                  <a:off x="483398" y="2209047"/>
                  <a:ext cx="36000" cy="1772"/>
                </a:xfrm>
                <a:custGeom>
                  <a:avLst/>
                  <a:gdLst>
                    <a:gd name="connsiteX0" fmla="*/ 0 w 9746"/>
                    <a:gd name="connsiteY0" fmla="*/ 0 h 1772"/>
                    <a:gd name="connsiteX1" fmla="*/ 9746 w 9746"/>
                    <a:gd name="connsiteY1" fmla="*/ 0 h 1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746" h="1772">
                      <a:moveTo>
                        <a:pt x="0" y="0"/>
                      </a:moveTo>
                      <a:lnTo>
                        <a:pt x="9746" y="0"/>
                      </a:lnTo>
                    </a:path>
                  </a:pathLst>
                </a:custGeom>
                <a:ln w="9525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33069">
                    <a:defRPr/>
                  </a:pPr>
                  <a:endParaRPr lang="en-GB" sz="1049" dirty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546" name="Freeform: Shape 545">
                  <a:extLst>
                    <a:ext uri="{FF2B5EF4-FFF2-40B4-BE49-F238E27FC236}">
                      <a16:creationId xmlns:a16="http://schemas.microsoft.com/office/drawing/2014/main" id="{B840A26F-E7D0-494F-AD7A-989DF79B74A4}"/>
                    </a:ext>
                  </a:extLst>
                </p:cNvPr>
                <p:cNvSpPr/>
                <p:nvPr/>
              </p:nvSpPr>
              <p:spPr>
                <a:xfrm>
                  <a:off x="483398" y="1874844"/>
                  <a:ext cx="36000" cy="667874"/>
                </a:xfrm>
                <a:custGeom>
                  <a:avLst/>
                  <a:gdLst>
                    <a:gd name="connsiteX0" fmla="*/ 0 w 9746"/>
                    <a:gd name="connsiteY0" fmla="*/ 0 h 667874"/>
                    <a:gd name="connsiteX1" fmla="*/ 9746 w 9746"/>
                    <a:gd name="connsiteY1" fmla="*/ 0 h 667874"/>
                    <a:gd name="connsiteX2" fmla="*/ 9746 w 9746"/>
                    <a:gd name="connsiteY2" fmla="*/ 667875 h 6678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746" h="667874">
                      <a:moveTo>
                        <a:pt x="0" y="0"/>
                      </a:moveTo>
                      <a:lnTo>
                        <a:pt x="9746" y="0"/>
                      </a:lnTo>
                      <a:lnTo>
                        <a:pt x="9746" y="667875"/>
                      </a:lnTo>
                    </a:path>
                  </a:pathLst>
                </a:custGeom>
                <a:noFill/>
                <a:ln w="9525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33069">
                    <a:defRPr/>
                  </a:pPr>
                  <a:endParaRPr lang="en-GB" sz="1049" dirty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547" name="Freeform: Shape 546">
                  <a:extLst>
                    <a:ext uri="{FF2B5EF4-FFF2-40B4-BE49-F238E27FC236}">
                      <a16:creationId xmlns:a16="http://schemas.microsoft.com/office/drawing/2014/main" id="{4321B4B6-6164-4BB9-99CF-287C9A47B7C3}"/>
                    </a:ext>
                  </a:extLst>
                </p:cNvPr>
                <p:cNvSpPr/>
                <p:nvPr/>
              </p:nvSpPr>
              <p:spPr>
                <a:xfrm>
                  <a:off x="483398" y="3210948"/>
                  <a:ext cx="36000" cy="1772"/>
                </a:xfrm>
                <a:custGeom>
                  <a:avLst/>
                  <a:gdLst>
                    <a:gd name="connsiteX0" fmla="*/ 0 w 9746"/>
                    <a:gd name="connsiteY0" fmla="*/ 0 h 1772"/>
                    <a:gd name="connsiteX1" fmla="*/ 9746 w 9746"/>
                    <a:gd name="connsiteY1" fmla="*/ 0 h 1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746" h="1772">
                      <a:moveTo>
                        <a:pt x="0" y="0"/>
                      </a:moveTo>
                      <a:lnTo>
                        <a:pt x="9746" y="0"/>
                      </a:lnTo>
                    </a:path>
                  </a:pathLst>
                </a:custGeom>
                <a:ln w="9525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33069">
                    <a:defRPr/>
                  </a:pPr>
                  <a:endParaRPr lang="en-GB" sz="1049" dirty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559" name="Freeform: Shape 558">
                  <a:extLst>
                    <a:ext uri="{FF2B5EF4-FFF2-40B4-BE49-F238E27FC236}">
                      <a16:creationId xmlns:a16="http://schemas.microsoft.com/office/drawing/2014/main" id="{6FB25938-B3FC-4BB4-9734-97D359081358}"/>
                    </a:ext>
                  </a:extLst>
                </p:cNvPr>
                <p:cNvSpPr/>
                <p:nvPr/>
              </p:nvSpPr>
              <p:spPr>
                <a:xfrm>
                  <a:off x="483398" y="2878517"/>
                  <a:ext cx="36000" cy="1772"/>
                </a:xfrm>
                <a:custGeom>
                  <a:avLst/>
                  <a:gdLst>
                    <a:gd name="connsiteX0" fmla="*/ 0 w 9746"/>
                    <a:gd name="connsiteY0" fmla="*/ 0 h 1772"/>
                    <a:gd name="connsiteX1" fmla="*/ 9746 w 9746"/>
                    <a:gd name="connsiteY1" fmla="*/ 0 h 1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9746" h="1772">
                      <a:moveTo>
                        <a:pt x="0" y="0"/>
                      </a:moveTo>
                      <a:lnTo>
                        <a:pt x="9746" y="0"/>
                      </a:lnTo>
                    </a:path>
                  </a:pathLst>
                </a:custGeom>
                <a:ln w="9525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33069">
                    <a:defRPr/>
                  </a:pPr>
                  <a:endParaRPr lang="en-GB" sz="1049" dirty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560" name="Freeform: Shape 559">
                  <a:extLst>
                    <a:ext uri="{FF2B5EF4-FFF2-40B4-BE49-F238E27FC236}">
                      <a16:creationId xmlns:a16="http://schemas.microsoft.com/office/drawing/2014/main" id="{184E7EB6-3A27-48EA-97AC-61E58AAD1205}"/>
                    </a:ext>
                  </a:extLst>
                </p:cNvPr>
                <p:cNvSpPr/>
                <p:nvPr/>
              </p:nvSpPr>
              <p:spPr>
                <a:xfrm>
                  <a:off x="483398" y="2543073"/>
                  <a:ext cx="36000" cy="668760"/>
                </a:xfrm>
                <a:custGeom>
                  <a:avLst/>
                  <a:gdLst>
                    <a:gd name="connsiteX0" fmla="*/ 0 w 9746"/>
                    <a:gd name="connsiteY0" fmla="*/ 0 h 668760"/>
                    <a:gd name="connsiteX1" fmla="*/ 9746 w 9746"/>
                    <a:gd name="connsiteY1" fmla="*/ 0 h 668760"/>
                    <a:gd name="connsiteX2" fmla="*/ 9746 w 9746"/>
                    <a:gd name="connsiteY2" fmla="*/ 668761 h 668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746" h="668760">
                      <a:moveTo>
                        <a:pt x="0" y="0"/>
                      </a:moveTo>
                      <a:lnTo>
                        <a:pt x="9746" y="0"/>
                      </a:lnTo>
                      <a:lnTo>
                        <a:pt x="9746" y="668761"/>
                      </a:lnTo>
                    </a:path>
                  </a:pathLst>
                </a:custGeom>
                <a:noFill/>
                <a:ln w="9525" cap="flat">
                  <a:solidFill>
                    <a:srgbClr val="0000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33069">
                    <a:defRPr/>
                  </a:pPr>
                  <a:endParaRPr lang="en-GB" sz="1049" dirty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</p:grpSp>
        </p:grpSp>
        <p:sp>
          <p:nvSpPr>
            <p:cNvPr id="526" name="Freeform: Shape 525">
              <a:extLst>
                <a:ext uri="{FF2B5EF4-FFF2-40B4-BE49-F238E27FC236}">
                  <a16:creationId xmlns:a16="http://schemas.microsoft.com/office/drawing/2014/main" id="{4CA60490-D236-4A2C-8B2F-34418293E5EB}"/>
                </a:ext>
              </a:extLst>
            </p:cNvPr>
            <p:cNvSpPr/>
            <p:nvPr/>
          </p:nvSpPr>
          <p:spPr>
            <a:xfrm>
              <a:off x="1999328" y="2754399"/>
              <a:ext cx="34582" cy="3915"/>
            </a:xfrm>
            <a:custGeom>
              <a:avLst/>
              <a:gdLst>
                <a:gd name="connsiteX0" fmla="*/ 0 w 21441"/>
                <a:gd name="connsiteY0" fmla="*/ 0 h 4075"/>
                <a:gd name="connsiteX1" fmla="*/ 21442 w 21441"/>
                <a:gd name="connsiteY1" fmla="*/ 0 h 4075"/>
                <a:gd name="connsiteX2" fmla="*/ 21442 w 21441"/>
                <a:gd name="connsiteY2" fmla="*/ 4076 h 4075"/>
                <a:gd name="connsiteX3" fmla="*/ 0 w 21441"/>
                <a:gd name="connsiteY3" fmla="*/ 4076 h 4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441" h="4075">
                  <a:moveTo>
                    <a:pt x="0" y="0"/>
                  </a:moveTo>
                  <a:lnTo>
                    <a:pt x="21442" y="0"/>
                  </a:lnTo>
                  <a:lnTo>
                    <a:pt x="21442" y="4076"/>
                  </a:lnTo>
                  <a:lnTo>
                    <a:pt x="0" y="4076"/>
                  </a:lnTo>
                  <a:close/>
                </a:path>
              </a:pathLst>
            </a:custGeom>
            <a:solidFill>
              <a:schemeClr val="accent5"/>
            </a:solidFill>
            <a:ln w="176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defTabSz="533069">
                <a:defRPr/>
              </a:pPr>
              <a:endParaRPr lang="en-GB" sz="1049" dirty="0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527" name="Group 526">
              <a:extLst>
                <a:ext uri="{FF2B5EF4-FFF2-40B4-BE49-F238E27FC236}">
                  <a16:creationId xmlns:a16="http://schemas.microsoft.com/office/drawing/2014/main" id="{047EF1F4-E1C2-40EC-B7D0-FB066FAB562D}"/>
                </a:ext>
              </a:extLst>
            </p:cNvPr>
            <p:cNvGrpSpPr/>
            <p:nvPr/>
          </p:nvGrpSpPr>
          <p:grpSpPr>
            <a:xfrm>
              <a:off x="1046343" y="2057442"/>
              <a:ext cx="256504" cy="1390048"/>
              <a:chOff x="460565" y="1816242"/>
              <a:chExt cx="267020" cy="1447036"/>
            </a:xfrm>
          </p:grpSpPr>
          <p:sp>
            <p:nvSpPr>
              <p:cNvPr id="536" name="object 204">
                <a:extLst>
                  <a:ext uri="{FF2B5EF4-FFF2-40B4-BE49-F238E27FC236}">
                    <a16:creationId xmlns:a16="http://schemas.microsoft.com/office/drawing/2014/main" id="{0E540437-6E15-4CA5-AE84-AF3082F6AC6C}"/>
                  </a:ext>
                </a:extLst>
              </p:cNvPr>
              <p:cNvSpPr txBox="1"/>
              <p:nvPr/>
            </p:nvSpPr>
            <p:spPr>
              <a:xfrm>
                <a:off x="460565" y="2480827"/>
                <a:ext cx="259885" cy="1178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8192" algn="r" defTabSz="533069">
                  <a:spcBef>
                    <a:spcPts val="129"/>
                  </a:spcBef>
                  <a:defRPr/>
                </a:pPr>
                <a:r>
                  <a:rPr lang="en-US" sz="800" spc="-7" dirty="0">
                    <a:solidFill>
                      <a:srgbClr val="231F20"/>
                    </a:solidFill>
                    <a:latin typeface="Arial"/>
                    <a:cs typeface="Arial"/>
                  </a:rPr>
                  <a:t>0</a:t>
                </a:r>
                <a:endParaRPr sz="800" dirty="0">
                  <a:solidFill>
                    <a:srgbClr val="000000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538" name="object 204">
                <a:extLst>
                  <a:ext uri="{FF2B5EF4-FFF2-40B4-BE49-F238E27FC236}">
                    <a16:creationId xmlns:a16="http://schemas.microsoft.com/office/drawing/2014/main" id="{5C7E0C67-A2B1-4C4F-B8EC-995905EA3006}"/>
                  </a:ext>
                </a:extLst>
              </p:cNvPr>
              <p:cNvSpPr txBox="1"/>
              <p:nvPr/>
            </p:nvSpPr>
            <p:spPr>
              <a:xfrm>
                <a:off x="466616" y="2144844"/>
                <a:ext cx="259885" cy="1178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8192" algn="r" defTabSz="533069">
                  <a:spcBef>
                    <a:spcPts val="129"/>
                  </a:spcBef>
                  <a:defRPr/>
                </a:pPr>
                <a:r>
                  <a:rPr lang="en-US" sz="800" spc="-7" dirty="0">
                    <a:solidFill>
                      <a:srgbClr val="231F20"/>
                    </a:solidFill>
                    <a:latin typeface="Arial"/>
                    <a:cs typeface="Arial"/>
                  </a:rPr>
                  <a:t>50</a:t>
                </a:r>
                <a:endParaRPr sz="800" dirty="0">
                  <a:solidFill>
                    <a:srgbClr val="000000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539" name="object 204">
                <a:extLst>
                  <a:ext uri="{FF2B5EF4-FFF2-40B4-BE49-F238E27FC236}">
                    <a16:creationId xmlns:a16="http://schemas.microsoft.com/office/drawing/2014/main" id="{51F27403-4D6C-4915-842A-797D708A7CAA}"/>
                  </a:ext>
                </a:extLst>
              </p:cNvPr>
              <p:cNvSpPr txBox="1"/>
              <p:nvPr/>
            </p:nvSpPr>
            <p:spPr>
              <a:xfrm>
                <a:off x="460565" y="1816242"/>
                <a:ext cx="259885" cy="1178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8192" algn="r" defTabSz="533069">
                  <a:spcBef>
                    <a:spcPts val="129"/>
                  </a:spcBef>
                  <a:defRPr/>
                </a:pPr>
                <a:r>
                  <a:rPr lang="en-US" sz="800" spc="-7" dirty="0">
                    <a:solidFill>
                      <a:srgbClr val="231F20"/>
                    </a:solidFill>
                    <a:latin typeface="Arial"/>
                    <a:cs typeface="Arial"/>
                  </a:rPr>
                  <a:t>100</a:t>
                </a:r>
                <a:endParaRPr sz="800" dirty="0">
                  <a:solidFill>
                    <a:srgbClr val="000000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540" name="object 204">
                <a:extLst>
                  <a:ext uri="{FF2B5EF4-FFF2-40B4-BE49-F238E27FC236}">
                    <a16:creationId xmlns:a16="http://schemas.microsoft.com/office/drawing/2014/main" id="{7D57EF5E-FCB9-4066-814E-5C7C2F25CD78}"/>
                  </a:ext>
                </a:extLst>
              </p:cNvPr>
              <p:cNvSpPr txBox="1"/>
              <p:nvPr/>
            </p:nvSpPr>
            <p:spPr>
              <a:xfrm>
                <a:off x="467700" y="2810696"/>
                <a:ext cx="259885" cy="1178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8192" algn="r" defTabSz="533069">
                  <a:spcBef>
                    <a:spcPts val="129"/>
                  </a:spcBef>
                  <a:defRPr/>
                </a:pPr>
                <a:r>
                  <a:rPr lang="en-US" sz="800" spc="-7" dirty="0">
                    <a:solidFill>
                      <a:srgbClr val="231F20"/>
                    </a:solidFill>
                    <a:latin typeface="Arial"/>
                    <a:cs typeface="Arial"/>
                  </a:rPr>
                  <a:t>-50</a:t>
                </a:r>
                <a:endParaRPr sz="800" dirty="0">
                  <a:solidFill>
                    <a:srgbClr val="000000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541" name="object 204">
                <a:extLst>
                  <a:ext uri="{FF2B5EF4-FFF2-40B4-BE49-F238E27FC236}">
                    <a16:creationId xmlns:a16="http://schemas.microsoft.com/office/drawing/2014/main" id="{2B1D5CC1-FF7E-4EB5-B767-0CE57014F909}"/>
                  </a:ext>
                </a:extLst>
              </p:cNvPr>
              <p:cNvSpPr txBox="1"/>
              <p:nvPr/>
            </p:nvSpPr>
            <p:spPr>
              <a:xfrm>
                <a:off x="460565" y="3145416"/>
                <a:ext cx="259885" cy="1178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marL="18192" algn="r" defTabSz="533069">
                  <a:spcBef>
                    <a:spcPts val="129"/>
                  </a:spcBef>
                  <a:defRPr/>
                </a:pPr>
                <a:r>
                  <a:rPr lang="en-US" sz="800" spc="-7" dirty="0">
                    <a:solidFill>
                      <a:srgbClr val="231F20"/>
                    </a:solidFill>
                    <a:latin typeface="Arial"/>
                    <a:cs typeface="Arial"/>
                  </a:rPr>
                  <a:t>-100</a:t>
                </a:r>
                <a:endParaRPr sz="800" dirty="0">
                  <a:solidFill>
                    <a:srgbClr val="000000"/>
                  </a:solidFill>
                  <a:latin typeface="Arial"/>
                  <a:cs typeface="Arial"/>
                </a:endParaRPr>
              </a:p>
            </p:txBody>
          </p:sp>
        </p:grpSp>
        <p:sp>
          <p:nvSpPr>
            <p:cNvPr id="531" name="Freeform: Shape 530">
              <a:extLst>
                <a:ext uri="{FF2B5EF4-FFF2-40B4-BE49-F238E27FC236}">
                  <a16:creationId xmlns:a16="http://schemas.microsoft.com/office/drawing/2014/main" id="{C60B9821-FFAF-45B7-BCDA-552CFC7C1961}"/>
                </a:ext>
              </a:extLst>
            </p:cNvPr>
            <p:cNvSpPr/>
            <p:nvPr/>
          </p:nvSpPr>
          <p:spPr>
            <a:xfrm>
              <a:off x="1340073" y="2267517"/>
              <a:ext cx="34582" cy="1702"/>
            </a:xfrm>
            <a:custGeom>
              <a:avLst/>
              <a:gdLst>
                <a:gd name="connsiteX0" fmla="*/ 0 w 9746"/>
                <a:gd name="connsiteY0" fmla="*/ 0 h 1772"/>
                <a:gd name="connsiteX1" fmla="*/ 9746 w 9746"/>
                <a:gd name="connsiteY1" fmla="*/ 0 h 1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746" h="1772">
                  <a:moveTo>
                    <a:pt x="0" y="0"/>
                  </a:moveTo>
                  <a:lnTo>
                    <a:pt x="9746" y="0"/>
                  </a:lnTo>
                </a:path>
              </a:pathLst>
            </a:custGeom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533069">
                <a:defRPr/>
              </a:pPr>
              <a:endParaRPr lang="en-GB" sz="1049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32" name="Freeform: Shape 531">
              <a:extLst>
                <a:ext uri="{FF2B5EF4-FFF2-40B4-BE49-F238E27FC236}">
                  <a16:creationId xmlns:a16="http://schemas.microsoft.com/office/drawing/2014/main" id="{FC117CAA-8D95-4674-A95A-0C7811FBFFC6}"/>
                </a:ext>
              </a:extLst>
            </p:cNvPr>
            <p:cNvSpPr/>
            <p:nvPr/>
          </p:nvSpPr>
          <p:spPr>
            <a:xfrm>
              <a:off x="1341363" y="2594976"/>
              <a:ext cx="34582" cy="1702"/>
            </a:xfrm>
            <a:custGeom>
              <a:avLst/>
              <a:gdLst>
                <a:gd name="connsiteX0" fmla="*/ 0 w 9746"/>
                <a:gd name="connsiteY0" fmla="*/ 0 h 1772"/>
                <a:gd name="connsiteX1" fmla="*/ 9746 w 9746"/>
                <a:gd name="connsiteY1" fmla="*/ 0 h 1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746" h="1772">
                  <a:moveTo>
                    <a:pt x="0" y="0"/>
                  </a:moveTo>
                  <a:lnTo>
                    <a:pt x="9746" y="0"/>
                  </a:lnTo>
                </a:path>
              </a:pathLst>
            </a:custGeom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533069">
                <a:defRPr/>
              </a:pPr>
              <a:endParaRPr lang="en-GB" sz="1049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33" name="Freeform: Shape 532">
              <a:extLst>
                <a:ext uri="{FF2B5EF4-FFF2-40B4-BE49-F238E27FC236}">
                  <a16:creationId xmlns:a16="http://schemas.microsoft.com/office/drawing/2014/main" id="{EB08B335-2540-40EC-AF06-1B61E1FD63B1}"/>
                </a:ext>
              </a:extLst>
            </p:cNvPr>
            <p:cNvSpPr/>
            <p:nvPr/>
          </p:nvSpPr>
          <p:spPr>
            <a:xfrm>
              <a:off x="1340779" y="2913973"/>
              <a:ext cx="34582" cy="1702"/>
            </a:xfrm>
            <a:custGeom>
              <a:avLst/>
              <a:gdLst>
                <a:gd name="connsiteX0" fmla="*/ 0 w 9746"/>
                <a:gd name="connsiteY0" fmla="*/ 0 h 1772"/>
                <a:gd name="connsiteX1" fmla="*/ 9746 w 9746"/>
                <a:gd name="connsiteY1" fmla="*/ 0 h 1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746" h="1772">
                  <a:moveTo>
                    <a:pt x="0" y="0"/>
                  </a:moveTo>
                  <a:lnTo>
                    <a:pt x="9746" y="0"/>
                  </a:lnTo>
                </a:path>
              </a:pathLst>
            </a:custGeom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533069">
                <a:defRPr/>
              </a:pPr>
              <a:endParaRPr lang="en-GB" sz="1049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34" name="Freeform: Shape 533">
              <a:extLst>
                <a:ext uri="{FF2B5EF4-FFF2-40B4-BE49-F238E27FC236}">
                  <a16:creationId xmlns:a16="http://schemas.microsoft.com/office/drawing/2014/main" id="{BDE1549D-82C6-44B9-B4E3-425344218C96}"/>
                </a:ext>
              </a:extLst>
            </p:cNvPr>
            <p:cNvSpPr/>
            <p:nvPr/>
          </p:nvSpPr>
          <p:spPr>
            <a:xfrm>
              <a:off x="1337552" y="3233884"/>
              <a:ext cx="34582" cy="1702"/>
            </a:xfrm>
            <a:custGeom>
              <a:avLst/>
              <a:gdLst>
                <a:gd name="connsiteX0" fmla="*/ 0 w 9746"/>
                <a:gd name="connsiteY0" fmla="*/ 0 h 1772"/>
                <a:gd name="connsiteX1" fmla="*/ 9746 w 9746"/>
                <a:gd name="connsiteY1" fmla="*/ 0 h 1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746" h="1772">
                  <a:moveTo>
                    <a:pt x="0" y="0"/>
                  </a:moveTo>
                  <a:lnTo>
                    <a:pt x="9746" y="0"/>
                  </a:lnTo>
                </a:path>
              </a:pathLst>
            </a:custGeom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533069">
                <a:defRPr/>
              </a:pPr>
              <a:endParaRPr lang="en-GB" sz="1049" dirty="0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528" name="Freeform: Shape 527">
              <a:extLst>
                <a:ext uri="{FF2B5EF4-FFF2-40B4-BE49-F238E27FC236}">
                  <a16:creationId xmlns:a16="http://schemas.microsoft.com/office/drawing/2014/main" id="{C2ED6D4A-A794-4630-8DFE-350762AF4977}"/>
                </a:ext>
              </a:extLst>
            </p:cNvPr>
            <p:cNvSpPr/>
            <p:nvPr/>
          </p:nvSpPr>
          <p:spPr>
            <a:xfrm>
              <a:off x="1367734" y="2752346"/>
              <a:ext cx="1678585" cy="1702"/>
            </a:xfrm>
            <a:custGeom>
              <a:avLst/>
              <a:gdLst>
                <a:gd name="connsiteX0" fmla="*/ 0 w 1747402"/>
                <a:gd name="connsiteY0" fmla="*/ 0 h 1772"/>
                <a:gd name="connsiteX1" fmla="*/ 1747403 w 1747402"/>
                <a:gd name="connsiteY1" fmla="*/ 0 h 1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7402" h="1772">
                  <a:moveTo>
                    <a:pt x="0" y="0"/>
                  </a:moveTo>
                  <a:lnTo>
                    <a:pt x="1747403" y="0"/>
                  </a:lnTo>
                </a:path>
              </a:pathLst>
            </a:custGeom>
            <a:ln w="9525" cap="flat">
              <a:solidFill>
                <a:srgbClr val="000000"/>
              </a:solidFill>
              <a:prstDash val="solid"/>
              <a:miter/>
            </a:ln>
          </p:spPr>
          <p:txBody>
            <a:bodyPr rtlCol="0" anchor="ctr"/>
            <a:lstStyle/>
            <a:p>
              <a:pPr defTabSz="533069">
                <a:defRPr/>
              </a:pPr>
              <a:endParaRPr lang="en-GB" sz="1049" dirty="0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340" name="Group 339">
            <a:extLst>
              <a:ext uri="{FF2B5EF4-FFF2-40B4-BE49-F238E27FC236}">
                <a16:creationId xmlns:a16="http://schemas.microsoft.com/office/drawing/2014/main" id="{88A8551C-580B-445D-B2A2-2105AB616261}"/>
              </a:ext>
            </a:extLst>
          </p:cNvPr>
          <p:cNvGrpSpPr/>
          <p:nvPr/>
        </p:nvGrpSpPr>
        <p:grpSpPr>
          <a:xfrm>
            <a:off x="7436827" y="3428506"/>
            <a:ext cx="2668388" cy="3033818"/>
            <a:chOff x="5577619" y="2077178"/>
            <a:chExt cx="2001291" cy="2768511"/>
          </a:xfrm>
        </p:grpSpPr>
        <p:grpSp>
          <p:nvGrpSpPr>
            <p:cNvPr id="342" name="Group 341">
              <a:extLst>
                <a:ext uri="{FF2B5EF4-FFF2-40B4-BE49-F238E27FC236}">
                  <a16:creationId xmlns:a16="http://schemas.microsoft.com/office/drawing/2014/main" id="{3C8C49C7-4DB0-4A4E-9DE6-F6FE7EB0D013}"/>
                </a:ext>
              </a:extLst>
            </p:cNvPr>
            <p:cNvGrpSpPr/>
            <p:nvPr/>
          </p:nvGrpSpPr>
          <p:grpSpPr>
            <a:xfrm>
              <a:off x="5950131" y="2613075"/>
              <a:ext cx="1582946" cy="595270"/>
              <a:chOff x="6934167" y="2413009"/>
              <a:chExt cx="1647842" cy="619674"/>
            </a:xfrm>
          </p:grpSpPr>
          <p:sp>
            <p:nvSpPr>
              <p:cNvPr id="593" name="Freeform: Shape 592">
                <a:extLst>
                  <a:ext uri="{FF2B5EF4-FFF2-40B4-BE49-F238E27FC236}">
                    <a16:creationId xmlns:a16="http://schemas.microsoft.com/office/drawing/2014/main" id="{06041C7E-9796-4A95-91BB-033BE41CB560}"/>
                  </a:ext>
                </a:extLst>
              </p:cNvPr>
              <p:cNvSpPr/>
              <p:nvPr/>
            </p:nvSpPr>
            <p:spPr>
              <a:xfrm>
                <a:off x="8546009" y="2581350"/>
                <a:ext cx="36000" cy="451333"/>
              </a:xfrm>
              <a:custGeom>
                <a:avLst/>
                <a:gdLst>
                  <a:gd name="connsiteX0" fmla="*/ 0 w 21441"/>
                  <a:gd name="connsiteY0" fmla="*/ 0 h 451333"/>
                  <a:gd name="connsiteX1" fmla="*/ 21442 w 21441"/>
                  <a:gd name="connsiteY1" fmla="*/ 0 h 451333"/>
                  <a:gd name="connsiteX2" fmla="*/ 21442 w 21441"/>
                  <a:gd name="connsiteY2" fmla="*/ 451334 h 451333"/>
                  <a:gd name="connsiteX3" fmla="*/ 0 w 21441"/>
                  <a:gd name="connsiteY3" fmla="*/ 451334 h 451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451333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451334"/>
                    </a:lnTo>
                    <a:lnTo>
                      <a:pt x="0" y="451334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98" name="Freeform: Shape 597">
                <a:extLst>
                  <a:ext uri="{FF2B5EF4-FFF2-40B4-BE49-F238E27FC236}">
                    <a16:creationId xmlns:a16="http://schemas.microsoft.com/office/drawing/2014/main" id="{47B98B9A-D8B3-45B0-A6E1-305D41AE8A99}"/>
                  </a:ext>
                </a:extLst>
              </p:cNvPr>
              <p:cNvSpPr/>
              <p:nvPr/>
            </p:nvSpPr>
            <p:spPr>
              <a:xfrm>
                <a:off x="8494088" y="2581350"/>
                <a:ext cx="36000" cy="384882"/>
              </a:xfrm>
              <a:custGeom>
                <a:avLst/>
                <a:gdLst>
                  <a:gd name="connsiteX0" fmla="*/ 0 w 21441"/>
                  <a:gd name="connsiteY0" fmla="*/ 0 h 384882"/>
                  <a:gd name="connsiteX1" fmla="*/ 21442 w 21441"/>
                  <a:gd name="connsiteY1" fmla="*/ 0 h 384882"/>
                  <a:gd name="connsiteX2" fmla="*/ 21442 w 21441"/>
                  <a:gd name="connsiteY2" fmla="*/ 384883 h 384882"/>
                  <a:gd name="connsiteX3" fmla="*/ 0 w 21441"/>
                  <a:gd name="connsiteY3" fmla="*/ 384883 h 384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384882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384883"/>
                    </a:lnTo>
                    <a:lnTo>
                      <a:pt x="0" y="384883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600" name="Freeform: Shape 599">
                <a:extLst>
                  <a:ext uri="{FF2B5EF4-FFF2-40B4-BE49-F238E27FC236}">
                    <a16:creationId xmlns:a16="http://schemas.microsoft.com/office/drawing/2014/main" id="{1125C78E-E733-4827-8A9C-55793EBD5793}"/>
                  </a:ext>
                </a:extLst>
              </p:cNvPr>
              <p:cNvSpPr/>
              <p:nvPr/>
            </p:nvSpPr>
            <p:spPr>
              <a:xfrm>
                <a:off x="8442168" y="2581350"/>
                <a:ext cx="36000" cy="340050"/>
              </a:xfrm>
              <a:custGeom>
                <a:avLst/>
                <a:gdLst>
                  <a:gd name="connsiteX0" fmla="*/ 0 w 21441"/>
                  <a:gd name="connsiteY0" fmla="*/ 0 h 340050"/>
                  <a:gd name="connsiteX1" fmla="*/ 21442 w 21441"/>
                  <a:gd name="connsiteY1" fmla="*/ 0 h 340050"/>
                  <a:gd name="connsiteX2" fmla="*/ 21442 w 21441"/>
                  <a:gd name="connsiteY2" fmla="*/ 340051 h 340050"/>
                  <a:gd name="connsiteX3" fmla="*/ 0 w 21441"/>
                  <a:gd name="connsiteY3" fmla="*/ 340051 h 34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340050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340051"/>
                    </a:lnTo>
                    <a:lnTo>
                      <a:pt x="0" y="340051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618" name="Freeform: Shape 617">
                <a:extLst>
                  <a:ext uri="{FF2B5EF4-FFF2-40B4-BE49-F238E27FC236}">
                    <a16:creationId xmlns:a16="http://schemas.microsoft.com/office/drawing/2014/main" id="{5A4C5165-93C7-4211-B36C-1243FDFB88A7}"/>
                  </a:ext>
                </a:extLst>
              </p:cNvPr>
              <p:cNvSpPr/>
              <p:nvPr/>
            </p:nvSpPr>
            <p:spPr>
              <a:xfrm>
                <a:off x="8390070" y="2581350"/>
                <a:ext cx="36000" cy="216540"/>
              </a:xfrm>
              <a:custGeom>
                <a:avLst/>
                <a:gdLst>
                  <a:gd name="connsiteX0" fmla="*/ 0 w 21441"/>
                  <a:gd name="connsiteY0" fmla="*/ 0 h 216540"/>
                  <a:gd name="connsiteX1" fmla="*/ 21442 w 21441"/>
                  <a:gd name="connsiteY1" fmla="*/ 0 h 216540"/>
                  <a:gd name="connsiteX2" fmla="*/ 21442 w 21441"/>
                  <a:gd name="connsiteY2" fmla="*/ 216541 h 216540"/>
                  <a:gd name="connsiteX3" fmla="*/ 0 w 21441"/>
                  <a:gd name="connsiteY3" fmla="*/ 216541 h 21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216540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216541"/>
                    </a:lnTo>
                    <a:lnTo>
                      <a:pt x="0" y="216541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619" name="Freeform: Shape 618">
                <a:extLst>
                  <a:ext uri="{FF2B5EF4-FFF2-40B4-BE49-F238E27FC236}">
                    <a16:creationId xmlns:a16="http://schemas.microsoft.com/office/drawing/2014/main" id="{B1591D01-1024-4B03-ABBF-C1D5508B6037}"/>
                  </a:ext>
                </a:extLst>
              </p:cNvPr>
              <p:cNvSpPr/>
              <p:nvPr/>
            </p:nvSpPr>
            <p:spPr>
              <a:xfrm>
                <a:off x="8338149" y="2581350"/>
                <a:ext cx="36000" cy="209807"/>
              </a:xfrm>
              <a:custGeom>
                <a:avLst/>
                <a:gdLst>
                  <a:gd name="connsiteX0" fmla="*/ 0 w 21441"/>
                  <a:gd name="connsiteY0" fmla="*/ 0 h 209807"/>
                  <a:gd name="connsiteX1" fmla="*/ 21442 w 21441"/>
                  <a:gd name="connsiteY1" fmla="*/ 0 h 209807"/>
                  <a:gd name="connsiteX2" fmla="*/ 21442 w 21441"/>
                  <a:gd name="connsiteY2" fmla="*/ 209807 h 209807"/>
                  <a:gd name="connsiteX3" fmla="*/ 0 w 21441"/>
                  <a:gd name="connsiteY3" fmla="*/ 209807 h 2098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209807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209807"/>
                    </a:lnTo>
                    <a:lnTo>
                      <a:pt x="0" y="209807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624" name="Freeform: Shape 623">
                <a:extLst>
                  <a:ext uri="{FF2B5EF4-FFF2-40B4-BE49-F238E27FC236}">
                    <a16:creationId xmlns:a16="http://schemas.microsoft.com/office/drawing/2014/main" id="{142B9622-A787-4384-BFD0-0DB3313C5EBD}"/>
                  </a:ext>
                </a:extLst>
              </p:cNvPr>
              <p:cNvSpPr/>
              <p:nvPr/>
            </p:nvSpPr>
            <p:spPr>
              <a:xfrm>
                <a:off x="8286051" y="2581350"/>
                <a:ext cx="36000" cy="190846"/>
              </a:xfrm>
              <a:custGeom>
                <a:avLst/>
                <a:gdLst>
                  <a:gd name="connsiteX0" fmla="*/ 0 w 21441"/>
                  <a:gd name="connsiteY0" fmla="*/ 0 h 190846"/>
                  <a:gd name="connsiteX1" fmla="*/ 21442 w 21441"/>
                  <a:gd name="connsiteY1" fmla="*/ 0 h 190846"/>
                  <a:gd name="connsiteX2" fmla="*/ 21442 w 21441"/>
                  <a:gd name="connsiteY2" fmla="*/ 190847 h 190846"/>
                  <a:gd name="connsiteX3" fmla="*/ 0 w 21441"/>
                  <a:gd name="connsiteY3" fmla="*/ 190847 h 190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190846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190847"/>
                    </a:lnTo>
                    <a:lnTo>
                      <a:pt x="0" y="190847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626" name="Freeform: Shape 625">
                <a:extLst>
                  <a:ext uri="{FF2B5EF4-FFF2-40B4-BE49-F238E27FC236}">
                    <a16:creationId xmlns:a16="http://schemas.microsoft.com/office/drawing/2014/main" id="{74ED4F32-77B7-4C20-9EFF-2DECB5358EFB}"/>
                  </a:ext>
                </a:extLst>
              </p:cNvPr>
              <p:cNvSpPr/>
              <p:nvPr/>
            </p:nvSpPr>
            <p:spPr>
              <a:xfrm>
                <a:off x="8234131" y="2581350"/>
                <a:ext cx="36000" cy="173658"/>
              </a:xfrm>
              <a:custGeom>
                <a:avLst/>
                <a:gdLst>
                  <a:gd name="connsiteX0" fmla="*/ 0 w 21441"/>
                  <a:gd name="connsiteY0" fmla="*/ 0 h 173658"/>
                  <a:gd name="connsiteX1" fmla="*/ 21442 w 21441"/>
                  <a:gd name="connsiteY1" fmla="*/ 0 h 173658"/>
                  <a:gd name="connsiteX2" fmla="*/ 21442 w 21441"/>
                  <a:gd name="connsiteY2" fmla="*/ 173658 h 173658"/>
                  <a:gd name="connsiteX3" fmla="*/ 0 w 21441"/>
                  <a:gd name="connsiteY3" fmla="*/ 173658 h 173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173658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173658"/>
                    </a:lnTo>
                    <a:lnTo>
                      <a:pt x="0" y="173658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644" name="Freeform: Shape 643">
                <a:extLst>
                  <a:ext uri="{FF2B5EF4-FFF2-40B4-BE49-F238E27FC236}">
                    <a16:creationId xmlns:a16="http://schemas.microsoft.com/office/drawing/2014/main" id="{C88CA7F3-D209-4ADC-B2EB-D620D6BB8C22}"/>
                  </a:ext>
                </a:extLst>
              </p:cNvPr>
              <p:cNvSpPr/>
              <p:nvPr/>
            </p:nvSpPr>
            <p:spPr>
              <a:xfrm>
                <a:off x="8182033" y="2581350"/>
                <a:ext cx="36000" cy="154343"/>
              </a:xfrm>
              <a:custGeom>
                <a:avLst/>
                <a:gdLst>
                  <a:gd name="connsiteX0" fmla="*/ 0 w 21441"/>
                  <a:gd name="connsiteY0" fmla="*/ 0 h 154343"/>
                  <a:gd name="connsiteX1" fmla="*/ 21442 w 21441"/>
                  <a:gd name="connsiteY1" fmla="*/ 0 h 154343"/>
                  <a:gd name="connsiteX2" fmla="*/ 21442 w 21441"/>
                  <a:gd name="connsiteY2" fmla="*/ 154343 h 154343"/>
                  <a:gd name="connsiteX3" fmla="*/ 0 w 21441"/>
                  <a:gd name="connsiteY3" fmla="*/ 154343 h 154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154343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154343"/>
                    </a:lnTo>
                    <a:lnTo>
                      <a:pt x="0" y="154343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645" name="Freeform: Shape 644">
                <a:extLst>
                  <a:ext uri="{FF2B5EF4-FFF2-40B4-BE49-F238E27FC236}">
                    <a16:creationId xmlns:a16="http://schemas.microsoft.com/office/drawing/2014/main" id="{66635011-56D7-471B-B21D-F9982C8ADA3E}"/>
                  </a:ext>
                </a:extLst>
              </p:cNvPr>
              <p:cNvSpPr/>
              <p:nvPr/>
            </p:nvSpPr>
            <p:spPr>
              <a:xfrm>
                <a:off x="8130112" y="2581350"/>
                <a:ext cx="36000" cy="132015"/>
              </a:xfrm>
              <a:custGeom>
                <a:avLst/>
                <a:gdLst>
                  <a:gd name="connsiteX0" fmla="*/ 0 w 21441"/>
                  <a:gd name="connsiteY0" fmla="*/ 0 h 132015"/>
                  <a:gd name="connsiteX1" fmla="*/ 21442 w 21441"/>
                  <a:gd name="connsiteY1" fmla="*/ 0 h 132015"/>
                  <a:gd name="connsiteX2" fmla="*/ 21442 w 21441"/>
                  <a:gd name="connsiteY2" fmla="*/ 132016 h 132015"/>
                  <a:gd name="connsiteX3" fmla="*/ 0 w 21441"/>
                  <a:gd name="connsiteY3" fmla="*/ 132016 h 132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132015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132016"/>
                    </a:lnTo>
                    <a:lnTo>
                      <a:pt x="0" y="132016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650" name="Freeform: Shape 649">
                <a:extLst>
                  <a:ext uri="{FF2B5EF4-FFF2-40B4-BE49-F238E27FC236}">
                    <a16:creationId xmlns:a16="http://schemas.microsoft.com/office/drawing/2014/main" id="{537F8D59-7C4F-4A5E-A71E-552A3795344A}"/>
                  </a:ext>
                </a:extLst>
              </p:cNvPr>
              <p:cNvSpPr/>
              <p:nvPr/>
            </p:nvSpPr>
            <p:spPr>
              <a:xfrm>
                <a:off x="8078015" y="2581350"/>
                <a:ext cx="36000" cy="111460"/>
              </a:xfrm>
              <a:custGeom>
                <a:avLst/>
                <a:gdLst>
                  <a:gd name="connsiteX0" fmla="*/ 0 w 21441"/>
                  <a:gd name="connsiteY0" fmla="*/ 0 h 111460"/>
                  <a:gd name="connsiteX1" fmla="*/ 21442 w 21441"/>
                  <a:gd name="connsiteY1" fmla="*/ 0 h 111460"/>
                  <a:gd name="connsiteX2" fmla="*/ 21442 w 21441"/>
                  <a:gd name="connsiteY2" fmla="*/ 111460 h 111460"/>
                  <a:gd name="connsiteX3" fmla="*/ 0 w 21441"/>
                  <a:gd name="connsiteY3" fmla="*/ 111460 h 111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111460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111460"/>
                    </a:lnTo>
                    <a:lnTo>
                      <a:pt x="0" y="111460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652" name="Freeform: Shape 651">
                <a:extLst>
                  <a:ext uri="{FF2B5EF4-FFF2-40B4-BE49-F238E27FC236}">
                    <a16:creationId xmlns:a16="http://schemas.microsoft.com/office/drawing/2014/main" id="{F0013834-DA71-411D-8E3E-EEC8DFDEE09F}"/>
                  </a:ext>
                </a:extLst>
              </p:cNvPr>
              <p:cNvSpPr/>
              <p:nvPr/>
            </p:nvSpPr>
            <p:spPr>
              <a:xfrm>
                <a:off x="8026094" y="2581350"/>
                <a:ext cx="36000" cy="91613"/>
              </a:xfrm>
              <a:custGeom>
                <a:avLst/>
                <a:gdLst>
                  <a:gd name="connsiteX0" fmla="*/ 0 w 21441"/>
                  <a:gd name="connsiteY0" fmla="*/ 0 h 91613"/>
                  <a:gd name="connsiteX1" fmla="*/ 21442 w 21441"/>
                  <a:gd name="connsiteY1" fmla="*/ 0 h 91613"/>
                  <a:gd name="connsiteX2" fmla="*/ 21442 w 21441"/>
                  <a:gd name="connsiteY2" fmla="*/ 91613 h 91613"/>
                  <a:gd name="connsiteX3" fmla="*/ 0 w 21441"/>
                  <a:gd name="connsiteY3" fmla="*/ 91613 h 91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91613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91613"/>
                    </a:lnTo>
                    <a:lnTo>
                      <a:pt x="0" y="91613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665" name="Freeform: Shape 664">
                <a:extLst>
                  <a:ext uri="{FF2B5EF4-FFF2-40B4-BE49-F238E27FC236}">
                    <a16:creationId xmlns:a16="http://schemas.microsoft.com/office/drawing/2014/main" id="{86229CDD-B1FC-41FA-A5BC-A5E59EEA9343}"/>
                  </a:ext>
                </a:extLst>
              </p:cNvPr>
              <p:cNvSpPr/>
              <p:nvPr/>
            </p:nvSpPr>
            <p:spPr>
              <a:xfrm>
                <a:off x="7974173" y="2581350"/>
                <a:ext cx="36000" cy="87360"/>
              </a:xfrm>
              <a:custGeom>
                <a:avLst/>
                <a:gdLst>
                  <a:gd name="connsiteX0" fmla="*/ 0 w 21441"/>
                  <a:gd name="connsiteY0" fmla="*/ 0 h 87360"/>
                  <a:gd name="connsiteX1" fmla="*/ 21442 w 21441"/>
                  <a:gd name="connsiteY1" fmla="*/ 0 h 87360"/>
                  <a:gd name="connsiteX2" fmla="*/ 21442 w 21441"/>
                  <a:gd name="connsiteY2" fmla="*/ 87361 h 87360"/>
                  <a:gd name="connsiteX3" fmla="*/ 0 w 21441"/>
                  <a:gd name="connsiteY3" fmla="*/ 87361 h 8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87360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87361"/>
                    </a:lnTo>
                    <a:lnTo>
                      <a:pt x="0" y="87361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666" name="Freeform: Shape 665">
                <a:extLst>
                  <a:ext uri="{FF2B5EF4-FFF2-40B4-BE49-F238E27FC236}">
                    <a16:creationId xmlns:a16="http://schemas.microsoft.com/office/drawing/2014/main" id="{00138A15-B571-4849-BAAD-0DB8EC513909}"/>
                  </a:ext>
                </a:extLst>
              </p:cNvPr>
              <p:cNvSpPr/>
              <p:nvPr/>
            </p:nvSpPr>
            <p:spPr>
              <a:xfrm>
                <a:off x="7922076" y="2581350"/>
                <a:ext cx="36000" cy="66805"/>
              </a:xfrm>
              <a:custGeom>
                <a:avLst/>
                <a:gdLst>
                  <a:gd name="connsiteX0" fmla="*/ 0 w 21441"/>
                  <a:gd name="connsiteY0" fmla="*/ 0 h 66805"/>
                  <a:gd name="connsiteX1" fmla="*/ 21442 w 21441"/>
                  <a:gd name="connsiteY1" fmla="*/ 0 h 66805"/>
                  <a:gd name="connsiteX2" fmla="*/ 21442 w 21441"/>
                  <a:gd name="connsiteY2" fmla="*/ 66805 h 66805"/>
                  <a:gd name="connsiteX3" fmla="*/ 0 w 21441"/>
                  <a:gd name="connsiteY3" fmla="*/ 66805 h 66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66805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66805"/>
                    </a:lnTo>
                    <a:lnTo>
                      <a:pt x="0" y="66805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667" name="Freeform: Shape 666">
                <a:extLst>
                  <a:ext uri="{FF2B5EF4-FFF2-40B4-BE49-F238E27FC236}">
                    <a16:creationId xmlns:a16="http://schemas.microsoft.com/office/drawing/2014/main" id="{129B9C95-555F-4FA9-91A1-9B5D20CA5D4E}"/>
                  </a:ext>
                </a:extLst>
              </p:cNvPr>
              <p:cNvSpPr/>
              <p:nvPr/>
            </p:nvSpPr>
            <p:spPr>
              <a:xfrm>
                <a:off x="7870155" y="2581350"/>
                <a:ext cx="36000" cy="44477"/>
              </a:xfrm>
              <a:custGeom>
                <a:avLst/>
                <a:gdLst>
                  <a:gd name="connsiteX0" fmla="*/ 0 w 21441"/>
                  <a:gd name="connsiteY0" fmla="*/ 0 h 44477"/>
                  <a:gd name="connsiteX1" fmla="*/ 21442 w 21441"/>
                  <a:gd name="connsiteY1" fmla="*/ 0 h 44477"/>
                  <a:gd name="connsiteX2" fmla="*/ 21442 w 21441"/>
                  <a:gd name="connsiteY2" fmla="*/ 44478 h 44477"/>
                  <a:gd name="connsiteX3" fmla="*/ 0 w 21441"/>
                  <a:gd name="connsiteY3" fmla="*/ 44478 h 44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44477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44478"/>
                    </a:lnTo>
                    <a:lnTo>
                      <a:pt x="0" y="44478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668" name="Freeform: Shape 667">
                <a:extLst>
                  <a:ext uri="{FF2B5EF4-FFF2-40B4-BE49-F238E27FC236}">
                    <a16:creationId xmlns:a16="http://schemas.microsoft.com/office/drawing/2014/main" id="{AC61FED7-415B-4A88-99EB-5FDD91C08882}"/>
                  </a:ext>
                </a:extLst>
              </p:cNvPr>
              <p:cNvSpPr/>
              <p:nvPr/>
            </p:nvSpPr>
            <p:spPr>
              <a:xfrm>
                <a:off x="7818057" y="2581350"/>
                <a:ext cx="36000" cy="35440"/>
              </a:xfrm>
              <a:custGeom>
                <a:avLst/>
                <a:gdLst>
                  <a:gd name="connsiteX0" fmla="*/ 0 w 21441"/>
                  <a:gd name="connsiteY0" fmla="*/ 0 h 35440"/>
                  <a:gd name="connsiteX1" fmla="*/ 21442 w 21441"/>
                  <a:gd name="connsiteY1" fmla="*/ 0 h 35440"/>
                  <a:gd name="connsiteX2" fmla="*/ 21442 w 21441"/>
                  <a:gd name="connsiteY2" fmla="*/ 35440 h 35440"/>
                  <a:gd name="connsiteX3" fmla="*/ 0 w 21441"/>
                  <a:gd name="connsiteY3" fmla="*/ 35440 h 35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35440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35440"/>
                    </a:lnTo>
                    <a:lnTo>
                      <a:pt x="0" y="35440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669" name="Freeform: Shape 668">
                <a:extLst>
                  <a:ext uri="{FF2B5EF4-FFF2-40B4-BE49-F238E27FC236}">
                    <a16:creationId xmlns:a16="http://schemas.microsoft.com/office/drawing/2014/main" id="{86649472-2AC2-4964-B400-5A034BF1892D}"/>
                  </a:ext>
                </a:extLst>
              </p:cNvPr>
              <p:cNvSpPr/>
              <p:nvPr/>
            </p:nvSpPr>
            <p:spPr>
              <a:xfrm>
                <a:off x="7766137" y="2581350"/>
                <a:ext cx="36000" cy="34908"/>
              </a:xfrm>
              <a:custGeom>
                <a:avLst/>
                <a:gdLst>
                  <a:gd name="connsiteX0" fmla="*/ 0 w 21441"/>
                  <a:gd name="connsiteY0" fmla="*/ 0 h 34908"/>
                  <a:gd name="connsiteX1" fmla="*/ 21442 w 21441"/>
                  <a:gd name="connsiteY1" fmla="*/ 0 h 34908"/>
                  <a:gd name="connsiteX2" fmla="*/ 21442 w 21441"/>
                  <a:gd name="connsiteY2" fmla="*/ 34909 h 34908"/>
                  <a:gd name="connsiteX3" fmla="*/ 0 w 21441"/>
                  <a:gd name="connsiteY3" fmla="*/ 34909 h 34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34908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34909"/>
                    </a:lnTo>
                    <a:lnTo>
                      <a:pt x="0" y="34909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670" name="Freeform: Shape 669">
                <a:extLst>
                  <a:ext uri="{FF2B5EF4-FFF2-40B4-BE49-F238E27FC236}">
                    <a16:creationId xmlns:a16="http://schemas.microsoft.com/office/drawing/2014/main" id="{A047DADD-0121-40FF-B127-2293E686A9DC}"/>
                  </a:ext>
                </a:extLst>
              </p:cNvPr>
              <p:cNvSpPr/>
              <p:nvPr/>
            </p:nvSpPr>
            <p:spPr>
              <a:xfrm>
                <a:off x="7714039" y="2581350"/>
                <a:ext cx="36000" cy="32959"/>
              </a:xfrm>
              <a:custGeom>
                <a:avLst/>
                <a:gdLst>
                  <a:gd name="connsiteX0" fmla="*/ 0 w 21441"/>
                  <a:gd name="connsiteY0" fmla="*/ 0 h 32959"/>
                  <a:gd name="connsiteX1" fmla="*/ 21442 w 21441"/>
                  <a:gd name="connsiteY1" fmla="*/ 0 h 32959"/>
                  <a:gd name="connsiteX2" fmla="*/ 21442 w 21441"/>
                  <a:gd name="connsiteY2" fmla="*/ 32960 h 32959"/>
                  <a:gd name="connsiteX3" fmla="*/ 0 w 21441"/>
                  <a:gd name="connsiteY3" fmla="*/ 32960 h 32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32959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32960"/>
                    </a:lnTo>
                    <a:lnTo>
                      <a:pt x="0" y="32960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671" name="Freeform: Shape 670">
                <a:extLst>
                  <a:ext uri="{FF2B5EF4-FFF2-40B4-BE49-F238E27FC236}">
                    <a16:creationId xmlns:a16="http://schemas.microsoft.com/office/drawing/2014/main" id="{88C47ADB-E00A-43FB-8F6A-1FDBDD52A698}"/>
                  </a:ext>
                </a:extLst>
              </p:cNvPr>
              <p:cNvSpPr/>
              <p:nvPr/>
            </p:nvSpPr>
            <p:spPr>
              <a:xfrm>
                <a:off x="7662118" y="2581350"/>
                <a:ext cx="36000" cy="18606"/>
              </a:xfrm>
              <a:custGeom>
                <a:avLst/>
                <a:gdLst>
                  <a:gd name="connsiteX0" fmla="*/ 0 w 21441"/>
                  <a:gd name="connsiteY0" fmla="*/ 0 h 18606"/>
                  <a:gd name="connsiteX1" fmla="*/ 21442 w 21441"/>
                  <a:gd name="connsiteY1" fmla="*/ 0 h 18606"/>
                  <a:gd name="connsiteX2" fmla="*/ 21442 w 21441"/>
                  <a:gd name="connsiteY2" fmla="*/ 18606 h 18606"/>
                  <a:gd name="connsiteX3" fmla="*/ 0 w 21441"/>
                  <a:gd name="connsiteY3" fmla="*/ 18606 h 18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18606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18606"/>
                    </a:lnTo>
                    <a:lnTo>
                      <a:pt x="0" y="18606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672" name="Freeform: Shape 671">
                <a:extLst>
                  <a:ext uri="{FF2B5EF4-FFF2-40B4-BE49-F238E27FC236}">
                    <a16:creationId xmlns:a16="http://schemas.microsoft.com/office/drawing/2014/main" id="{257CA312-4535-4FCD-8282-4E29B5474E10}"/>
                  </a:ext>
                </a:extLst>
              </p:cNvPr>
              <p:cNvSpPr/>
              <p:nvPr/>
            </p:nvSpPr>
            <p:spPr>
              <a:xfrm>
                <a:off x="7610020" y="2581350"/>
                <a:ext cx="36000" cy="13644"/>
              </a:xfrm>
              <a:custGeom>
                <a:avLst/>
                <a:gdLst>
                  <a:gd name="connsiteX0" fmla="*/ 0 w 21441"/>
                  <a:gd name="connsiteY0" fmla="*/ 0 h 13644"/>
                  <a:gd name="connsiteX1" fmla="*/ 21442 w 21441"/>
                  <a:gd name="connsiteY1" fmla="*/ 0 h 13644"/>
                  <a:gd name="connsiteX2" fmla="*/ 21442 w 21441"/>
                  <a:gd name="connsiteY2" fmla="*/ 13645 h 13644"/>
                  <a:gd name="connsiteX3" fmla="*/ 0 w 21441"/>
                  <a:gd name="connsiteY3" fmla="*/ 13645 h 13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13644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13645"/>
                    </a:lnTo>
                    <a:lnTo>
                      <a:pt x="0" y="13645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673" name="Freeform: Shape 672">
                <a:extLst>
                  <a:ext uri="{FF2B5EF4-FFF2-40B4-BE49-F238E27FC236}">
                    <a16:creationId xmlns:a16="http://schemas.microsoft.com/office/drawing/2014/main" id="{D3315469-941B-4A99-9B1C-774B12B3A14D}"/>
                  </a:ext>
                </a:extLst>
              </p:cNvPr>
              <p:cNvSpPr/>
              <p:nvPr/>
            </p:nvSpPr>
            <p:spPr>
              <a:xfrm>
                <a:off x="7558100" y="2581350"/>
                <a:ext cx="36000" cy="13112"/>
              </a:xfrm>
              <a:custGeom>
                <a:avLst/>
                <a:gdLst>
                  <a:gd name="connsiteX0" fmla="*/ 0 w 21441"/>
                  <a:gd name="connsiteY0" fmla="*/ 0 h 13112"/>
                  <a:gd name="connsiteX1" fmla="*/ 21442 w 21441"/>
                  <a:gd name="connsiteY1" fmla="*/ 0 h 13112"/>
                  <a:gd name="connsiteX2" fmla="*/ 21442 w 21441"/>
                  <a:gd name="connsiteY2" fmla="*/ 13113 h 13112"/>
                  <a:gd name="connsiteX3" fmla="*/ 0 w 21441"/>
                  <a:gd name="connsiteY3" fmla="*/ 13113 h 13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13112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13113"/>
                    </a:lnTo>
                    <a:lnTo>
                      <a:pt x="0" y="13113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674" name="Freeform: Shape 673">
                <a:extLst>
                  <a:ext uri="{FF2B5EF4-FFF2-40B4-BE49-F238E27FC236}">
                    <a16:creationId xmlns:a16="http://schemas.microsoft.com/office/drawing/2014/main" id="{50D9E910-484B-4514-A8C8-A27235CBD6E8}"/>
                  </a:ext>
                </a:extLst>
              </p:cNvPr>
              <p:cNvSpPr/>
              <p:nvPr/>
            </p:nvSpPr>
            <p:spPr>
              <a:xfrm>
                <a:off x="7506179" y="2581350"/>
                <a:ext cx="36000" cy="4075"/>
              </a:xfrm>
              <a:custGeom>
                <a:avLst/>
                <a:gdLst>
                  <a:gd name="connsiteX0" fmla="*/ 0 w 21441"/>
                  <a:gd name="connsiteY0" fmla="*/ 0 h 4075"/>
                  <a:gd name="connsiteX1" fmla="*/ 21442 w 21441"/>
                  <a:gd name="connsiteY1" fmla="*/ 0 h 4075"/>
                  <a:gd name="connsiteX2" fmla="*/ 21442 w 21441"/>
                  <a:gd name="connsiteY2" fmla="*/ 4076 h 4075"/>
                  <a:gd name="connsiteX3" fmla="*/ 0 w 21441"/>
                  <a:gd name="connsiteY3" fmla="*/ 4076 h 4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4075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4076"/>
                    </a:lnTo>
                    <a:lnTo>
                      <a:pt x="0" y="4076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675" name="Freeform: Shape 674">
                <a:extLst>
                  <a:ext uri="{FF2B5EF4-FFF2-40B4-BE49-F238E27FC236}">
                    <a16:creationId xmlns:a16="http://schemas.microsoft.com/office/drawing/2014/main" id="{1D016DAE-C7B1-4C90-9E14-7A08B17BAAB9}"/>
                  </a:ext>
                </a:extLst>
              </p:cNvPr>
              <p:cNvSpPr/>
              <p:nvPr/>
            </p:nvSpPr>
            <p:spPr>
              <a:xfrm>
                <a:off x="7454081" y="2570718"/>
                <a:ext cx="36000" cy="10632"/>
              </a:xfrm>
              <a:custGeom>
                <a:avLst/>
                <a:gdLst>
                  <a:gd name="connsiteX0" fmla="*/ 0 w 21441"/>
                  <a:gd name="connsiteY0" fmla="*/ 0 h 10632"/>
                  <a:gd name="connsiteX1" fmla="*/ 21442 w 21441"/>
                  <a:gd name="connsiteY1" fmla="*/ 0 h 10632"/>
                  <a:gd name="connsiteX2" fmla="*/ 21442 w 21441"/>
                  <a:gd name="connsiteY2" fmla="*/ 10632 h 10632"/>
                  <a:gd name="connsiteX3" fmla="*/ 0 w 21441"/>
                  <a:gd name="connsiteY3" fmla="*/ 10632 h 10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10632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10632"/>
                    </a:lnTo>
                    <a:lnTo>
                      <a:pt x="0" y="10632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676" name="Freeform: Shape 675">
                <a:extLst>
                  <a:ext uri="{FF2B5EF4-FFF2-40B4-BE49-F238E27FC236}">
                    <a16:creationId xmlns:a16="http://schemas.microsoft.com/office/drawing/2014/main" id="{7A15380E-52BA-4AF1-A002-A94F0260D230}"/>
                  </a:ext>
                </a:extLst>
              </p:cNvPr>
              <p:cNvSpPr/>
              <p:nvPr/>
            </p:nvSpPr>
            <p:spPr>
              <a:xfrm>
                <a:off x="7402161" y="2554239"/>
                <a:ext cx="36000" cy="27111"/>
              </a:xfrm>
              <a:custGeom>
                <a:avLst/>
                <a:gdLst>
                  <a:gd name="connsiteX0" fmla="*/ 0 w 21441"/>
                  <a:gd name="connsiteY0" fmla="*/ 0 h 27111"/>
                  <a:gd name="connsiteX1" fmla="*/ 21442 w 21441"/>
                  <a:gd name="connsiteY1" fmla="*/ 0 h 27111"/>
                  <a:gd name="connsiteX2" fmla="*/ 21442 w 21441"/>
                  <a:gd name="connsiteY2" fmla="*/ 27112 h 27111"/>
                  <a:gd name="connsiteX3" fmla="*/ 0 w 21441"/>
                  <a:gd name="connsiteY3" fmla="*/ 27112 h 27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27111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27112"/>
                    </a:lnTo>
                    <a:lnTo>
                      <a:pt x="0" y="27112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677" name="Freeform: Shape 676">
                <a:extLst>
                  <a:ext uri="{FF2B5EF4-FFF2-40B4-BE49-F238E27FC236}">
                    <a16:creationId xmlns:a16="http://schemas.microsoft.com/office/drawing/2014/main" id="{20E633E3-1397-4F79-8412-C4FAE16A9818}"/>
                  </a:ext>
                </a:extLst>
              </p:cNvPr>
              <p:cNvSpPr/>
              <p:nvPr/>
            </p:nvSpPr>
            <p:spPr>
              <a:xfrm>
                <a:off x="7350063" y="2548745"/>
                <a:ext cx="36000" cy="32782"/>
              </a:xfrm>
              <a:custGeom>
                <a:avLst/>
                <a:gdLst>
                  <a:gd name="connsiteX0" fmla="*/ 0 w 21441"/>
                  <a:gd name="connsiteY0" fmla="*/ 0 h 32782"/>
                  <a:gd name="connsiteX1" fmla="*/ 21442 w 21441"/>
                  <a:gd name="connsiteY1" fmla="*/ 0 h 32782"/>
                  <a:gd name="connsiteX2" fmla="*/ 21442 w 21441"/>
                  <a:gd name="connsiteY2" fmla="*/ 32782 h 32782"/>
                  <a:gd name="connsiteX3" fmla="*/ 0 w 21441"/>
                  <a:gd name="connsiteY3" fmla="*/ 32782 h 32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32782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32782"/>
                    </a:lnTo>
                    <a:lnTo>
                      <a:pt x="0" y="32782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678" name="Freeform: Shape 677">
                <a:extLst>
                  <a:ext uri="{FF2B5EF4-FFF2-40B4-BE49-F238E27FC236}">
                    <a16:creationId xmlns:a16="http://schemas.microsoft.com/office/drawing/2014/main" id="{17E536E7-85B3-40CA-A9A6-BD764D5D1D67}"/>
                  </a:ext>
                </a:extLst>
              </p:cNvPr>
              <p:cNvSpPr/>
              <p:nvPr/>
            </p:nvSpPr>
            <p:spPr>
              <a:xfrm>
                <a:off x="7298142" y="2546264"/>
                <a:ext cx="36000" cy="35086"/>
              </a:xfrm>
              <a:custGeom>
                <a:avLst/>
                <a:gdLst>
                  <a:gd name="connsiteX0" fmla="*/ 0 w 21441"/>
                  <a:gd name="connsiteY0" fmla="*/ 0 h 35086"/>
                  <a:gd name="connsiteX1" fmla="*/ 21442 w 21441"/>
                  <a:gd name="connsiteY1" fmla="*/ 0 h 35086"/>
                  <a:gd name="connsiteX2" fmla="*/ 21442 w 21441"/>
                  <a:gd name="connsiteY2" fmla="*/ 35086 h 35086"/>
                  <a:gd name="connsiteX3" fmla="*/ 0 w 21441"/>
                  <a:gd name="connsiteY3" fmla="*/ 35086 h 350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35086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35086"/>
                    </a:lnTo>
                    <a:lnTo>
                      <a:pt x="0" y="35086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679" name="Freeform: Shape 678">
                <a:extLst>
                  <a:ext uri="{FF2B5EF4-FFF2-40B4-BE49-F238E27FC236}">
                    <a16:creationId xmlns:a16="http://schemas.microsoft.com/office/drawing/2014/main" id="{4DF14CA0-828F-49AF-885A-23A96917F2A0}"/>
                  </a:ext>
                </a:extLst>
              </p:cNvPr>
              <p:cNvSpPr/>
              <p:nvPr/>
            </p:nvSpPr>
            <p:spPr>
              <a:xfrm>
                <a:off x="7246045" y="2545733"/>
                <a:ext cx="36000" cy="35794"/>
              </a:xfrm>
              <a:custGeom>
                <a:avLst/>
                <a:gdLst>
                  <a:gd name="connsiteX0" fmla="*/ 0 w 21441"/>
                  <a:gd name="connsiteY0" fmla="*/ 0 h 35794"/>
                  <a:gd name="connsiteX1" fmla="*/ 21442 w 21441"/>
                  <a:gd name="connsiteY1" fmla="*/ 0 h 35794"/>
                  <a:gd name="connsiteX2" fmla="*/ 21442 w 21441"/>
                  <a:gd name="connsiteY2" fmla="*/ 35795 h 35794"/>
                  <a:gd name="connsiteX3" fmla="*/ 0 w 21441"/>
                  <a:gd name="connsiteY3" fmla="*/ 35795 h 35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35794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35795"/>
                    </a:lnTo>
                    <a:lnTo>
                      <a:pt x="0" y="35795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680" name="Freeform: Shape 679">
                <a:extLst>
                  <a:ext uri="{FF2B5EF4-FFF2-40B4-BE49-F238E27FC236}">
                    <a16:creationId xmlns:a16="http://schemas.microsoft.com/office/drawing/2014/main" id="{02253FB0-8A4D-4A8C-89C6-09137F39E8C4}"/>
                  </a:ext>
                </a:extLst>
              </p:cNvPr>
              <p:cNvSpPr/>
              <p:nvPr/>
            </p:nvSpPr>
            <p:spPr>
              <a:xfrm>
                <a:off x="7194124" y="2534746"/>
                <a:ext cx="36000" cy="46604"/>
              </a:xfrm>
              <a:custGeom>
                <a:avLst/>
                <a:gdLst>
                  <a:gd name="connsiteX0" fmla="*/ 0 w 21441"/>
                  <a:gd name="connsiteY0" fmla="*/ 0 h 46604"/>
                  <a:gd name="connsiteX1" fmla="*/ 21442 w 21441"/>
                  <a:gd name="connsiteY1" fmla="*/ 0 h 46604"/>
                  <a:gd name="connsiteX2" fmla="*/ 21442 w 21441"/>
                  <a:gd name="connsiteY2" fmla="*/ 46604 h 46604"/>
                  <a:gd name="connsiteX3" fmla="*/ 0 w 21441"/>
                  <a:gd name="connsiteY3" fmla="*/ 46604 h 4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46604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46604"/>
                    </a:lnTo>
                    <a:lnTo>
                      <a:pt x="0" y="46604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681" name="Freeform: Shape 680">
                <a:extLst>
                  <a:ext uri="{FF2B5EF4-FFF2-40B4-BE49-F238E27FC236}">
                    <a16:creationId xmlns:a16="http://schemas.microsoft.com/office/drawing/2014/main" id="{AF2AAF80-6E4D-4B05-95B4-EB6935499CE2}"/>
                  </a:ext>
                </a:extLst>
              </p:cNvPr>
              <p:cNvSpPr/>
              <p:nvPr/>
            </p:nvSpPr>
            <p:spPr>
              <a:xfrm>
                <a:off x="7142026" y="2523405"/>
                <a:ext cx="36000" cy="58122"/>
              </a:xfrm>
              <a:custGeom>
                <a:avLst/>
                <a:gdLst>
                  <a:gd name="connsiteX0" fmla="*/ 0 w 21441"/>
                  <a:gd name="connsiteY0" fmla="*/ 0 h 58122"/>
                  <a:gd name="connsiteX1" fmla="*/ 21442 w 21441"/>
                  <a:gd name="connsiteY1" fmla="*/ 0 h 58122"/>
                  <a:gd name="connsiteX2" fmla="*/ 21442 w 21441"/>
                  <a:gd name="connsiteY2" fmla="*/ 58122 h 58122"/>
                  <a:gd name="connsiteX3" fmla="*/ 0 w 21441"/>
                  <a:gd name="connsiteY3" fmla="*/ 58122 h 58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58122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58122"/>
                    </a:lnTo>
                    <a:lnTo>
                      <a:pt x="0" y="58122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682" name="Freeform: Shape 681">
                <a:extLst>
                  <a:ext uri="{FF2B5EF4-FFF2-40B4-BE49-F238E27FC236}">
                    <a16:creationId xmlns:a16="http://schemas.microsoft.com/office/drawing/2014/main" id="{2313DE2C-C888-4925-8B86-DA990070F7DD}"/>
                  </a:ext>
                </a:extLst>
              </p:cNvPr>
              <p:cNvSpPr/>
              <p:nvPr/>
            </p:nvSpPr>
            <p:spPr>
              <a:xfrm>
                <a:off x="7090106" y="2511356"/>
                <a:ext cx="36000" cy="70172"/>
              </a:xfrm>
              <a:custGeom>
                <a:avLst/>
                <a:gdLst>
                  <a:gd name="connsiteX0" fmla="*/ 0 w 21441"/>
                  <a:gd name="connsiteY0" fmla="*/ 0 h 70172"/>
                  <a:gd name="connsiteX1" fmla="*/ 21442 w 21441"/>
                  <a:gd name="connsiteY1" fmla="*/ 0 h 70172"/>
                  <a:gd name="connsiteX2" fmla="*/ 21442 w 21441"/>
                  <a:gd name="connsiteY2" fmla="*/ 70172 h 70172"/>
                  <a:gd name="connsiteX3" fmla="*/ 0 w 21441"/>
                  <a:gd name="connsiteY3" fmla="*/ 70172 h 70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70172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70172"/>
                    </a:lnTo>
                    <a:lnTo>
                      <a:pt x="0" y="70172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683" name="Freeform: Shape 682">
                <a:extLst>
                  <a:ext uri="{FF2B5EF4-FFF2-40B4-BE49-F238E27FC236}">
                    <a16:creationId xmlns:a16="http://schemas.microsoft.com/office/drawing/2014/main" id="{D89E98E7-C782-4226-A92A-85BE9597CE22}"/>
                  </a:ext>
                </a:extLst>
              </p:cNvPr>
              <p:cNvSpPr/>
              <p:nvPr/>
            </p:nvSpPr>
            <p:spPr>
              <a:xfrm>
                <a:off x="7038185" y="2501610"/>
                <a:ext cx="36000" cy="79740"/>
              </a:xfrm>
              <a:custGeom>
                <a:avLst/>
                <a:gdLst>
                  <a:gd name="connsiteX0" fmla="*/ 0 w 21441"/>
                  <a:gd name="connsiteY0" fmla="*/ 0 h 79740"/>
                  <a:gd name="connsiteX1" fmla="*/ 21442 w 21441"/>
                  <a:gd name="connsiteY1" fmla="*/ 0 h 79740"/>
                  <a:gd name="connsiteX2" fmla="*/ 21442 w 21441"/>
                  <a:gd name="connsiteY2" fmla="*/ 79741 h 79740"/>
                  <a:gd name="connsiteX3" fmla="*/ 0 w 21441"/>
                  <a:gd name="connsiteY3" fmla="*/ 79741 h 79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79740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79741"/>
                    </a:lnTo>
                    <a:lnTo>
                      <a:pt x="0" y="79741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684" name="Freeform: Shape 683">
                <a:extLst>
                  <a:ext uri="{FF2B5EF4-FFF2-40B4-BE49-F238E27FC236}">
                    <a16:creationId xmlns:a16="http://schemas.microsoft.com/office/drawing/2014/main" id="{8563B635-DB07-47CF-B652-9389A23E4371}"/>
                  </a:ext>
                </a:extLst>
              </p:cNvPr>
              <p:cNvSpPr/>
              <p:nvPr/>
            </p:nvSpPr>
            <p:spPr>
              <a:xfrm>
                <a:off x="6986087" y="2439412"/>
                <a:ext cx="36000" cy="141938"/>
              </a:xfrm>
              <a:custGeom>
                <a:avLst/>
                <a:gdLst>
                  <a:gd name="connsiteX0" fmla="*/ 0 w 21441"/>
                  <a:gd name="connsiteY0" fmla="*/ 0 h 141938"/>
                  <a:gd name="connsiteX1" fmla="*/ 21442 w 21441"/>
                  <a:gd name="connsiteY1" fmla="*/ 0 h 141938"/>
                  <a:gd name="connsiteX2" fmla="*/ 21442 w 21441"/>
                  <a:gd name="connsiteY2" fmla="*/ 141939 h 141938"/>
                  <a:gd name="connsiteX3" fmla="*/ 0 w 21441"/>
                  <a:gd name="connsiteY3" fmla="*/ 141939 h 141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141938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141939"/>
                    </a:lnTo>
                    <a:lnTo>
                      <a:pt x="0" y="141939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685" name="Freeform: Shape 684">
                <a:extLst>
                  <a:ext uri="{FF2B5EF4-FFF2-40B4-BE49-F238E27FC236}">
                    <a16:creationId xmlns:a16="http://schemas.microsoft.com/office/drawing/2014/main" id="{03118FE9-8350-4435-B35F-DB4A42EA187D}"/>
                  </a:ext>
                </a:extLst>
              </p:cNvPr>
              <p:cNvSpPr/>
              <p:nvPr/>
            </p:nvSpPr>
            <p:spPr>
              <a:xfrm>
                <a:off x="6934167" y="2413009"/>
                <a:ext cx="36000" cy="168519"/>
              </a:xfrm>
              <a:custGeom>
                <a:avLst/>
                <a:gdLst>
                  <a:gd name="connsiteX0" fmla="*/ 0 w 21441"/>
                  <a:gd name="connsiteY0" fmla="*/ 0 h 168519"/>
                  <a:gd name="connsiteX1" fmla="*/ 21442 w 21441"/>
                  <a:gd name="connsiteY1" fmla="*/ 0 h 168519"/>
                  <a:gd name="connsiteX2" fmla="*/ 21442 w 21441"/>
                  <a:gd name="connsiteY2" fmla="*/ 168519 h 168519"/>
                  <a:gd name="connsiteX3" fmla="*/ 0 w 21441"/>
                  <a:gd name="connsiteY3" fmla="*/ 168519 h 168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168519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168519"/>
                    </a:lnTo>
                    <a:lnTo>
                      <a:pt x="0" y="168519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374" name="Group 373">
              <a:extLst>
                <a:ext uri="{FF2B5EF4-FFF2-40B4-BE49-F238E27FC236}">
                  <a16:creationId xmlns:a16="http://schemas.microsoft.com/office/drawing/2014/main" id="{5A13B6C7-B925-47DF-99E0-EB270D1598B3}"/>
                </a:ext>
              </a:extLst>
            </p:cNvPr>
            <p:cNvGrpSpPr/>
            <p:nvPr/>
          </p:nvGrpSpPr>
          <p:grpSpPr>
            <a:xfrm>
              <a:off x="6037788" y="3996435"/>
              <a:ext cx="1486089" cy="326828"/>
              <a:chOff x="7024541" y="3929951"/>
              <a:chExt cx="1547014" cy="340227"/>
            </a:xfrm>
          </p:grpSpPr>
          <p:sp>
            <p:nvSpPr>
              <p:cNvPr id="522" name="Freeform: Shape 521">
                <a:extLst>
                  <a:ext uri="{FF2B5EF4-FFF2-40B4-BE49-F238E27FC236}">
                    <a16:creationId xmlns:a16="http://schemas.microsoft.com/office/drawing/2014/main" id="{0E6B3F8C-067B-42FA-944C-656C49A45333}"/>
                  </a:ext>
                </a:extLst>
              </p:cNvPr>
              <p:cNvSpPr/>
              <p:nvPr/>
            </p:nvSpPr>
            <p:spPr>
              <a:xfrm>
                <a:off x="8535555" y="4096520"/>
                <a:ext cx="36000" cy="173658"/>
              </a:xfrm>
              <a:custGeom>
                <a:avLst/>
                <a:gdLst>
                  <a:gd name="connsiteX0" fmla="*/ 0 w 42528"/>
                  <a:gd name="connsiteY0" fmla="*/ 0 h 173658"/>
                  <a:gd name="connsiteX1" fmla="*/ 42529 w 42528"/>
                  <a:gd name="connsiteY1" fmla="*/ 0 h 173658"/>
                  <a:gd name="connsiteX2" fmla="*/ 42529 w 42528"/>
                  <a:gd name="connsiteY2" fmla="*/ 173658 h 173658"/>
                  <a:gd name="connsiteX3" fmla="*/ 0 w 42528"/>
                  <a:gd name="connsiteY3" fmla="*/ 173658 h 173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28" h="173658">
                    <a:moveTo>
                      <a:pt x="0" y="0"/>
                    </a:moveTo>
                    <a:lnTo>
                      <a:pt x="42529" y="0"/>
                    </a:lnTo>
                    <a:lnTo>
                      <a:pt x="42529" y="173658"/>
                    </a:lnTo>
                    <a:lnTo>
                      <a:pt x="0" y="17365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23" name="Freeform: Shape 522">
                <a:extLst>
                  <a:ext uri="{FF2B5EF4-FFF2-40B4-BE49-F238E27FC236}">
                    <a16:creationId xmlns:a16="http://schemas.microsoft.com/office/drawing/2014/main" id="{9F40C461-2712-4A31-91CC-66DCA3B93F21}"/>
                  </a:ext>
                </a:extLst>
              </p:cNvPr>
              <p:cNvSpPr/>
              <p:nvPr/>
            </p:nvSpPr>
            <p:spPr>
              <a:xfrm>
                <a:off x="8384578" y="4096520"/>
                <a:ext cx="36000" cy="133787"/>
              </a:xfrm>
              <a:custGeom>
                <a:avLst/>
                <a:gdLst>
                  <a:gd name="connsiteX0" fmla="*/ 0 w 42528"/>
                  <a:gd name="connsiteY0" fmla="*/ 0 h 133787"/>
                  <a:gd name="connsiteX1" fmla="*/ 42529 w 42528"/>
                  <a:gd name="connsiteY1" fmla="*/ 0 h 133787"/>
                  <a:gd name="connsiteX2" fmla="*/ 42529 w 42528"/>
                  <a:gd name="connsiteY2" fmla="*/ 133788 h 133787"/>
                  <a:gd name="connsiteX3" fmla="*/ 0 w 42528"/>
                  <a:gd name="connsiteY3" fmla="*/ 133788 h 133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28" h="133787">
                    <a:moveTo>
                      <a:pt x="0" y="0"/>
                    </a:moveTo>
                    <a:lnTo>
                      <a:pt x="42529" y="0"/>
                    </a:lnTo>
                    <a:lnTo>
                      <a:pt x="42529" y="133788"/>
                    </a:lnTo>
                    <a:lnTo>
                      <a:pt x="0" y="13378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29" name="Freeform: Shape 528">
                <a:extLst>
                  <a:ext uri="{FF2B5EF4-FFF2-40B4-BE49-F238E27FC236}">
                    <a16:creationId xmlns:a16="http://schemas.microsoft.com/office/drawing/2014/main" id="{6265FBFF-D7FA-4ECE-9999-06B2FC6651E4}"/>
                  </a:ext>
                </a:extLst>
              </p:cNvPr>
              <p:cNvSpPr/>
              <p:nvPr/>
            </p:nvSpPr>
            <p:spPr>
              <a:xfrm>
                <a:off x="8233423" y="4096520"/>
                <a:ext cx="36000" cy="83107"/>
              </a:xfrm>
              <a:custGeom>
                <a:avLst/>
                <a:gdLst>
                  <a:gd name="connsiteX0" fmla="*/ 0 w 42528"/>
                  <a:gd name="connsiteY0" fmla="*/ 0 h 83107"/>
                  <a:gd name="connsiteX1" fmla="*/ 42529 w 42528"/>
                  <a:gd name="connsiteY1" fmla="*/ 0 h 83107"/>
                  <a:gd name="connsiteX2" fmla="*/ 42529 w 42528"/>
                  <a:gd name="connsiteY2" fmla="*/ 83108 h 83107"/>
                  <a:gd name="connsiteX3" fmla="*/ 0 w 42528"/>
                  <a:gd name="connsiteY3" fmla="*/ 83108 h 83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28" h="83107">
                    <a:moveTo>
                      <a:pt x="0" y="0"/>
                    </a:moveTo>
                    <a:lnTo>
                      <a:pt x="42529" y="0"/>
                    </a:lnTo>
                    <a:lnTo>
                      <a:pt x="42529" y="83108"/>
                    </a:lnTo>
                    <a:lnTo>
                      <a:pt x="0" y="8310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30" name="Freeform: Shape 529">
                <a:extLst>
                  <a:ext uri="{FF2B5EF4-FFF2-40B4-BE49-F238E27FC236}">
                    <a16:creationId xmlns:a16="http://schemas.microsoft.com/office/drawing/2014/main" id="{95364295-6BF6-486E-A826-EE27065CC99B}"/>
                  </a:ext>
                </a:extLst>
              </p:cNvPr>
              <p:cNvSpPr/>
              <p:nvPr/>
            </p:nvSpPr>
            <p:spPr>
              <a:xfrm>
                <a:off x="8082269" y="4071712"/>
                <a:ext cx="36000" cy="24808"/>
              </a:xfrm>
              <a:custGeom>
                <a:avLst/>
                <a:gdLst>
                  <a:gd name="connsiteX0" fmla="*/ 0 w 42528"/>
                  <a:gd name="connsiteY0" fmla="*/ 0 h 24808"/>
                  <a:gd name="connsiteX1" fmla="*/ 42529 w 42528"/>
                  <a:gd name="connsiteY1" fmla="*/ 0 h 24808"/>
                  <a:gd name="connsiteX2" fmla="*/ 42529 w 42528"/>
                  <a:gd name="connsiteY2" fmla="*/ 24808 h 24808"/>
                  <a:gd name="connsiteX3" fmla="*/ 0 w 42528"/>
                  <a:gd name="connsiteY3" fmla="*/ 24808 h 248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28" h="24808">
                    <a:moveTo>
                      <a:pt x="0" y="0"/>
                    </a:moveTo>
                    <a:lnTo>
                      <a:pt x="42529" y="0"/>
                    </a:lnTo>
                    <a:lnTo>
                      <a:pt x="42529" y="24808"/>
                    </a:lnTo>
                    <a:lnTo>
                      <a:pt x="0" y="24808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35" name="Freeform: Shape 534">
                <a:extLst>
                  <a:ext uri="{FF2B5EF4-FFF2-40B4-BE49-F238E27FC236}">
                    <a16:creationId xmlns:a16="http://schemas.microsoft.com/office/drawing/2014/main" id="{C8453722-A6EC-414C-93C0-7B506CDAE2A7}"/>
                  </a:ext>
                </a:extLst>
              </p:cNvPr>
              <p:cNvSpPr/>
              <p:nvPr/>
            </p:nvSpPr>
            <p:spPr>
              <a:xfrm>
                <a:off x="7780137" y="4042119"/>
                <a:ext cx="36000" cy="54401"/>
              </a:xfrm>
              <a:custGeom>
                <a:avLst/>
                <a:gdLst>
                  <a:gd name="connsiteX0" fmla="*/ 0 w 42528"/>
                  <a:gd name="connsiteY0" fmla="*/ 0 h 54401"/>
                  <a:gd name="connsiteX1" fmla="*/ 42529 w 42528"/>
                  <a:gd name="connsiteY1" fmla="*/ 0 h 54401"/>
                  <a:gd name="connsiteX2" fmla="*/ 42529 w 42528"/>
                  <a:gd name="connsiteY2" fmla="*/ 54401 h 54401"/>
                  <a:gd name="connsiteX3" fmla="*/ 0 w 42528"/>
                  <a:gd name="connsiteY3" fmla="*/ 54401 h 54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28" h="54401">
                    <a:moveTo>
                      <a:pt x="0" y="0"/>
                    </a:moveTo>
                    <a:lnTo>
                      <a:pt x="42529" y="0"/>
                    </a:lnTo>
                    <a:lnTo>
                      <a:pt x="42529" y="54401"/>
                    </a:lnTo>
                    <a:lnTo>
                      <a:pt x="0" y="54401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37" name="Freeform: Shape 536">
                <a:extLst>
                  <a:ext uri="{FF2B5EF4-FFF2-40B4-BE49-F238E27FC236}">
                    <a16:creationId xmlns:a16="http://schemas.microsoft.com/office/drawing/2014/main" id="{6150A264-A2C6-4567-B11A-E008734E1366}"/>
                  </a:ext>
                </a:extLst>
              </p:cNvPr>
              <p:cNvSpPr/>
              <p:nvPr/>
            </p:nvSpPr>
            <p:spPr>
              <a:xfrm>
                <a:off x="7628982" y="3994098"/>
                <a:ext cx="36000" cy="102422"/>
              </a:xfrm>
              <a:custGeom>
                <a:avLst/>
                <a:gdLst>
                  <a:gd name="connsiteX0" fmla="*/ 0 w 42528"/>
                  <a:gd name="connsiteY0" fmla="*/ 0 h 102422"/>
                  <a:gd name="connsiteX1" fmla="*/ 42529 w 42528"/>
                  <a:gd name="connsiteY1" fmla="*/ 0 h 102422"/>
                  <a:gd name="connsiteX2" fmla="*/ 42529 w 42528"/>
                  <a:gd name="connsiteY2" fmla="*/ 102423 h 102422"/>
                  <a:gd name="connsiteX3" fmla="*/ 0 w 42528"/>
                  <a:gd name="connsiteY3" fmla="*/ 102423 h 102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28" h="102422">
                    <a:moveTo>
                      <a:pt x="0" y="0"/>
                    </a:moveTo>
                    <a:lnTo>
                      <a:pt x="42529" y="0"/>
                    </a:lnTo>
                    <a:lnTo>
                      <a:pt x="42529" y="102423"/>
                    </a:lnTo>
                    <a:lnTo>
                      <a:pt x="0" y="10242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66" name="Freeform: Shape 565">
                <a:extLst>
                  <a:ext uri="{FF2B5EF4-FFF2-40B4-BE49-F238E27FC236}">
                    <a16:creationId xmlns:a16="http://schemas.microsoft.com/office/drawing/2014/main" id="{C1BF8A5F-0783-4BA5-8BC0-75FE705952FC}"/>
                  </a:ext>
                </a:extLst>
              </p:cNvPr>
              <p:cNvSpPr/>
              <p:nvPr/>
            </p:nvSpPr>
            <p:spPr>
              <a:xfrm>
                <a:off x="7477829" y="3969116"/>
                <a:ext cx="36000" cy="123115"/>
              </a:xfrm>
              <a:custGeom>
                <a:avLst/>
                <a:gdLst>
                  <a:gd name="connsiteX0" fmla="*/ 0 w 42528"/>
                  <a:gd name="connsiteY0" fmla="*/ 0 h 130420"/>
                  <a:gd name="connsiteX1" fmla="*/ 42529 w 42528"/>
                  <a:gd name="connsiteY1" fmla="*/ 0 h 130420"/>
                  <a:gd name="connsiteX2" fmla="*/ 42529 w 42528"/>
                  <a:gd name="connsiteY2" fmla="*/ 130421 h 130420"/>
                  <a:gd name="connsiteX3" fmla="*/ 0 w 42528"/>
                  <a:gd name="connsiteY3" fmla="*/ 130421 h 1304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28" h="130420">
                    <a:moveTo>
                      <a:pt x="0" y="0"/>
                    </a:moveTo>
                    <a:lnTo>
                      <a:pt x="42529" y="0"/>
                    </a:lnTo>
                    <a:lnTo>
                      <a:pt x="42529" y="130421"/>
                    </a:lnTo>
                    <a:lnTo>
                      <a:pt x="0" y="130421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67" name="Freeform: Shape 566">
                <a:extLst>
                  <a:ext uri="{FF2B5EF4-FFF2-40B4-BE49-F238E27FC236}">
                    <a16:creationId xmlns:a16="http://schemas.microsoft.com/office/drawing/2014/main" id="{56BD6479-A5CB-456E-8A69-8CABE007DCB4}"/>
                  </a:ext>
                </a:extLst>
              </p:cNvPr>
              <p:cNvSpPr/>
              <p:nvPr/>
            </p:nvSpPr>
            <p:spPr>
              <a:xfrm>
                <a:off x="7326673" y="3964328"/>
                <a:ext cx="36000" cy="132192"/>
              </a:xfrm>
              <a:custGeom>
                <a:avLst/>
                <a:gdLst>
                  <a:gd name="connsiteX0" fmla="*/ 0 w 42528"/>
                  <a:gd name="connsiteY0" fmla="*/ 0 h 132192"/>
                  <a:gd name="connsiteX1" fmla="*/ 42529 w 42528"/>
                  <a:gd name="connsiteY1" fmla="*/ 0 h 132192"/>
                  <a:gd name="connsiteX2" fmla="*/ 42529 w 42528"/>
                  <a:gd name="connsiteY2" fmla="*/ 132193 h 132192"/>
                  <a:gd name="connsiteX3" fmla="*/ 0 w 42528"/>
                  <a:gd name="connsiteY3" fmla="*/ 132193 h 132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28" h="132192">
                    <a:moveTo>
                      <a:pt x="0" y="0"/>
                    </a:moveTo>
                    <a:lnTo>
                      <a:pt x="42529" y="0"/>
                    </a:lnTo>
                    <a:lnTo>
                      <a:pt x="42529" y="132193"/>
                    </a:lnTo>
                    <a:lnTo>
                      <a:pt x="0" y="13219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72" name="Freeform: Shape 571">
                <a:extLst>
                  <a:ext uri="{FF2B5EF4-FFF2-40B4-BE49-F238E27FC236}">
                    <a16:creationId xmlns:a16="http://schemas.microsoft.com/office/drawing/2014/main" id="{8CEDBEEF-63CC-4FFC-99E1-A9E6AC7A19FD}"/>
                  </a:ext>
                </a:extLst>
              </p:cNvPr>
              <p:cNvSpPr/>
              <p:nvPr/>
            </p:nvSpPr>
            <p:spPr>
              <a:xfrm>
                <a:off x="7175519" y="3953518"/>
                <a:ext cx="36000" cy="143179"/>
              </a:xfrm>
              <a:custGeom>
                <a:avLst/>
                <a:gdLst>
                  <a:gd name="connsiteX0" fmla="*/ 0 w 42528"/>
                  <a:gd name="connsiteY0" fmla="*/ 0 h 143179"/>
                  <a:gd name="connsiteX1" fmla="*/ 42529 w 42528"/>
                  <a:gd name="connsiteY1" fmla="*/ 0 h 143179"/>
                  <a:gd name="connsiteX2" fmla="*/ 42529 w 42528"/>
                  <a:gd name="connsiteY2" fmla="*/ 143179 h 143179"/>
                  <a:gd name="connsiteX3" fmla="*/ 0 w 42528"/>
                  <a:gd name="connsiteY3" fmla="*/ 143179 h 143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28" h="143179">
                    <a:moveTo>
                      <a:pt x="0" y="0"/>
                    </a:moveTo>
                    <a:lnTo>
                      <a:pt x="42529" y="0"/>
                    </a:lnTo>
                    <a:lnTo>
                      <a:pt x="42529" y="143179"/>
                    </a:lnTo>
                    <a:lnTo>
                      <a:pt x="0" y="143179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74" name="Freeform: Shape 573">
                <a:extLst>
                  <a:ext uri="{FF2B5EF4-FFF2-40B4-BE49-F238E27FC236}">
                    <a16:creationId xmlns:a16="http://schemas.microsoft.com/office/drawing/2014/main" id="{134BC1F1-3111-4865-9AD8-5DD50091E533}"/>
                  </a:ext>
                </a:extLst>
              </p:cNvPr>
              <p:cNvSpPr/>
              <p:nvPr/>
            </p:nvSpPr>
            <p:spPr>
              <a:xfrm>
                <a:off x="7024541" y="3929951"/>
                <a:ext cx="36000" cy="166569"/>
              </a:xfrm>
              <a:custGeom>
                <a:avLst/>
                <a:gdLst>
                  <a:gd name="connsiteX0" fmla="*/ 0 w 42528"/>
                  <a:gd name="connsiteY0" fmla="*/ 0 h 166569"/>
                  <a:gd name="connsiteX1" fmla="*/ 42529 w 42528"/>
                  <a:gd name="connsiteY1" fmla="*/ 0 h 166569"/>
                  <a:gd name="connsiteX2" fmla="*/ 42529 w 42528"/>
                  <a:gd name="connsiteY2" fmla="*/ 166570 h 166569"/>
                  <a:gd name="connsiteX3" fmla="*/ 0 w 42528"/>
                  <a:gd name="connsiteY3" fmla="*/ 166570 h 166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28" h="166569">
                    <a:moveTo>
                      <a:pt x="0" y="0"/>
                    </a:moveTo>
                    <a:lnTo>
                      <a:pt x="42529" y="0"/>
                    </a:lnTo>
                    <a:lnTo>
                      <a:pt x="42529" y="166570"/>
                    </a:lnTo>
                    <a:lnTo>
                      <a:pt x="0" y="16657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592" name="Freeform: Shape 591">
                <a:extLst>
                  <a:ext uri="{FF2B5EF4-FFF2-40B4-BE49-F238E27FC236}">
                    <a16:creationId xmlns:a16="http://schemas.microsoft.com/office/drawing/2014/main" id="{68F819DB-26BB-485C-BAEE-1333CA3D89C6}"/>
                  </a:ext>
                </a:extLst>
              </p:cNvPr>
              <p:cNvSpPr/>
              <p:nvPr/>
            </p:nvSpPr>
            <p:spPr>
              <a:xfrm>
                <a:off x="7931114" y="4064801"/>
                <a:ext cx="36000" cy="31896"/>
              </a:xfrm>
              <a:custGeom>
                <a:avLst/>
                <a:gdLst>
                  <a:gd name="connsiteX0" fmla="*/ 0 w 42528"/>
                  <a:gd name="connsiteY0" fmla="*/ 0 h 31896"/>
                  <a:gd name="connsiteX1" fmla="*/ 42529 w 42528"/>
                  <a:gd name="connsiteY1" fmla="*/ 0 h 31896"/>
                  <a:gd name="connsiteX2" fmla="*/ 42529 w 42528"/>
                  <a:gd name="connsiteY2" fmla="*/ 31896 h 31896"/>
                  <a:gd name="connsiteX3" fmla="*/ 0 w 42528"/>
                  <a:gd name="connsiteY3" fmla="*/ 31896 h 318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528" h="31896">
                    <a:moveTo>
                      <a:pt x="0" y="0"/>
                    </a:moveTo>
                    <a:lnTo>
                      <a:pt x="42529" y="0"/>
                    </a:lnTo>
                    <a:lnTo>
                      <a:pt x="42529" y="31896"/>
                    </a:lnTo>
                    <a:lnTo>
                      <a:pt x="0" y="31896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375" name="TextBox 374">
              <a:extLst>
                <a:ext uri="{FF2B5EF4-FFF2-40B4-BE49-F238E27FC236}">
                  <a16:creationId xmlns:a16="http://schemas.microsoft.com/office/drawing/2014/main" id="{F1E37058-2FC8-4414-931F-C596BBF4CC45}"/>
                </a:ext>
              </a:extLst>
            </p:cNvPr>
            <p:cNvSpPr txBox="1"/>
            <p:nvPr/>
          </p:nvSpPr>
          <p:spPr>
            <a:xfrm flipH="1">
              <a:off x="5886264" y="2086582"/>
              <a:ext cx="1642046" cy="234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533069">
                <a:defRPr/>
              </a:pPr>
              <a:r>
                <a:rPr lang="en-GB" sz="1067" b="1" i="1" dirty="0">
                  <a:solidFill>
                    <a:srgbClr val="000000"/>
                  </a:solidFill>
                  <a:latin typeface="Arial"/>
                </a:rPr>
                <a:t>CDK12</a:t>
              </a:r>
              <a:endParaRPr lang="en-GB" sz="1067" b="1" dirty="0">
                <a:solidFill>
                  <a:srgbClr val="000000"/>
                </a:solidFill>
                <a:highlight>
                  <a:srgbClr val="FFFF00"/>
                </a:highlight>
                <a:latin typeface="Arial"/>
              </a:endParaRPr>
            </a:p>
          </p:txBody>
        </p:sp>
        <p:grpSp>
          <p:nvGrpSpPr>
            <p:cNvPr id="384" name="Group 383">
              <a:extLst>
                <a:ext uri="{FF2B5EF4-FFF2-40B4-BE49-F238E27FC236}">
                  <a16:creationId xmlns:a16="http://schemas.microsoft.com/office/drawing/2014/main" id="{A4A003E7-652C-4679-9D99-838A6CBFFE7F}"/>
                </a:ext>
              </a:extLst>
            </p:cNvPr>
            <p:cNvGrpSpPr/>
            <p:nvPr/>
          </p:nvGrpSpPr>
          <p:grpSpPr>
            <a:xfrm>
              <a:off x="5577619" y="2077178"/>
              <a:ext cx="1999977" cy="1389174"/>
              <a:chOff x="1046343" y="2057442"/>
              <a:chExt cx="1999977" cy="1389174"/>
            </a:xfrm>
          </p:grpSpPr>
          <p:grpSp>
            <p:nvGrpSpPr>
              <p:cNvPr id="447" name="Group 446">
                <a:extLst>
                  <a:ext uri="{FF2B5EF4-FFF2-40B4-BE49-F238E27FC236}">
                    <a16:creationId xmlns:a16="http://schemas.microsoft.com/office/drawing/2014/main" id="{160FF446-5C33-482E-80D9-C7CB3ED1A152}"/>
                  </a:ext>
                </a:extLst>
              </p:cNvPr>
              <p:cNvGrpSpPr/>
              <p:nvPr/>
            </p:nvGrpSpPr>
            <p:grpSpPr>
              <a:xfrm>
                <a:off x="1340073" y="2110773"/>
                <a:ext cx="1706247" cy="1285187"/>
                <a:chOff x="483398" y="1874844"/>
                <a:chExt cx="1776198" cy="1337876"/>
              </a:xfrm>
            </p:grpSpPr>
            <p:sp>
              <p:nvSpPr>
                <p:cNvPr id="504" name="Freeform: Shape 503">
                  <a:extLst>
                    <a:ext uri="{FF2B5EF4-FFF2-40B4-BE49-F238E27FC236}">
                      <a16:creationId xmlns:a16="http://schemas.microsoft.com/office/drawing/2014/main" id="{7C71B7CB-7474-441E-AA0D-633358912133}"/>
                    </a:ext>
                  </a:extLst>
                </p:cNvPr>
                <p:cNvSpPr/>
                <p:nvPr/>
              </p:nvSpPr>
              <p:spPr>
                <a:xfrm>
                  <a:off x="512194" y="2745084"/>
                  <a:ext cx="1747402" cy="1772"/>
                </a:xfrm>
                <a:custGeom>
                  <a:avLst/>
                  <a:gdLst>
                    <a:gd name="connsiteX0" fmla="*/ 0 w 1747402"/>
                    <a:gd name="connsiteY0" fmla="*/ 0 h 1772"/>
                    <a:gd name="connsiteX1" fmla="*/ 1747403 w 1747402"/>
                    <a:gd name="connsiteY1" fmla="*/ 0 h 1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47402" h="1772">
                      <a:moveTo>
                        <a:pt x="0" y="0"/>
                      </a:moveTo>
                      <a:lnTo>
                        <a:pt x="1747403" y="0"/>
                      </a:lnTo>
                    </a:path>
                  </a:pathLst>
                </a:custGeom>
                <a:ln w="9525" cap="flat">
                  <a:solidFill>
                    <a:srgbClr val="B2B2B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33069">
                    <a:defRPr/>
                  </a:pPr>
                  <a:endParaRPr lang="en-GB" sz="1049" dirty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505" name="Freeform: Shape 504">
                  <a:extLst>
                    <a:ext uri="{FF2B5EF4-FFF2-40B4-BE49-F238E27FC236}">
                      <a16:creationId xmlns:a16="http://schemas.microsoft.com/office/drawing/2014/main" id="{CE3F98DE-9A73-4B5C-AEFE-AEEB53DFCEC8}"/>
                    </a:ext>
                  </a:extLst>
                </p:cNvPr>
                <p:cNvSpPr/>
                <p:nvPr/>
              </p:nvSpPr>
              <p:spPr>
                <a:xfrm>
                  <a:off x="512194" y="2410881"/>
                  <a:ext cx="1747402" cy="1772"/>
                </a:xfrm>
                <a:custGeom>
                  <a:avLst/>
                  <a:gdLst>
                    <a:gd name="connsiteX0" fmla="*/ 0 w 1747402"/>
                    <a:gd name="connsiteY0" fmla="*/ 0 h 1772"/>
                    <a:gd name="connsiteX1" fmla="*/ 1747403 w 1747402"/>
                    <a:gd name="connsiteY1" fmla="*/ 0 h 1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47402" h="1772">
                      <a:moveTo>
                        <a:pt x="0" y="0"/>
                      </a:moveTo>
                      <a:lnTo>
                        <a:pt x="1747403" y="0"/>
                      </a:lnTo>
                    </a:path>
                  </a:pathLst>
                </a:custGeom>
                <a:ln w="9525" cap="flat">
                  <a:solidFill>
                    <a:srgbClr val="B2B2B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33069">
                    <a:defRPr/>
                  </a:pPr>
                  <a:endParaRPr lang="en-GB" sz="1049" dirty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grpSp>
              <p:nvGrpSpPr>
                <p:cNvPr id="506" name="Group 505">
                  <a:extLst>
                    <a:ext uri="{FF2B5EF4-FFF2-40B4-BE49-F238E27FC236}">
                      <a16:creationId xmlns:a16="http://schemas.microsoft.com/office/drawing/2014/main" id="{7D3888C7-06F6-4781-9786-6382B679A16B}"/>
                    </a:ext>
                  </a:extLst>
                </p:cNvPr>
                <p:cNvGrpSpPr/>
                <p:nvPr/>
              </p:nvGrpSpPr>
              <p:grpSpPr>
                <a:xfrm>
                  <a:off x="483398" y="1874844"/>
                  <a:ext cx="36000" cy="1337876"/>
                  <a:chOff x="483398" y="1874844"/>
                  <a:chExt cx="36000" cy="1337876"/>
                </a:xfrm>
              </p:grpSpPr>
              <p:sp>
                <p:nvSpPr>
                  <p:cNvPr id="507" name="Freeform: Shape 506">
                    <a:extLst>
                      <a:ext uri="{FF2B5EF4-FFF2-40B4-BE49-F238E27FC236}">
                        <a16:creationId xmlns:a16="http://schemas.microsoft.com/office/drawing/2014/main" id="{D877819D-E55B-4F1A-BDF9-3D13BA03CACA}"/>
                      </a:ext>
                    </a:extLst>
                  </p:cNvPr>
                  <p:cNvSpPr/>
                  <p:nvPr/>
                </p:nvSpPr>
                <p:spPr>
                  <a:xfrm>
                    <a:off x="483398" y="2209047"/>
                    <a:ext cx="36000" cy="1772"/>
                  </a:xfrm>
                  <a:custGeom>
                    <a:avLst/>
                    <a:gdLst>
                      <a:gd name="connsiteX0" fmla="*/ 0 w 9746"/>
                      <a:gd name="connsiteY0" fmla="*/ 0 h 1772"/>
                      <a:gd name="connsiteX1" fmla="*/ 9746 w 9746"/>
                      <a:gd name="connsiteY1" fmla="*/ 0 h 1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746" h="1772">
                        <a:moveTo>
                          <a:pt x="0" y="0"/>
                        </a:moveTo>
                        <a:lnTo>
                          <a:pt x="9746" y="0"/>
                        </a:lnTo>
                      </a:path>
                    </a:pathLst>
                  </a:custGeom>
                  <a:ln w="9525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533069">
                      <a:defRPr/>
                    </a:pPr>
                    <a:endParaRPr lang="en-GB" sz="1049" dirty="0">
                      <a:solidFill>
                        <a:srgbClr val="00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508" name="Freeform: Shape 507">
                    <a:extLst>
                      <a:ext uri="{FF2B5EF4-FFF2-40B4-BE49-F238E27FC236}">
                        <a16:creationId xmlns:a16="http://schemas.microsoft.com/office/drawing/2014/main" id="{D5284D70-2AB8-441A-8D4B-4FBC6CEB8F78}"/>
                      </a:ext>
                    </a:extLst>
                  </p:cNvPr>
                  <p:cNvSpPr/>
                  <p:nvPr/>
                </p:nvSpPr>
                <p:spPr>
                  <a:xfrm>
                    <a:off x="483398" y="1874844"/>
                    <a:ext cx="36000" cy="667874"/>
                  </a:xfrm>
                  <a:custGeom>
                    <a:avLst/>
                    <a:gdLst>
                      <a:gd name="connsiteX0" fmla="*/ 0 w 9746"/>
                      <a:gd name="connsiteY0" fmla="*/ 0 h 667874"/>
                      <a:gd name="connsiteX1" fmla="*/ 9746 w 9746"/>
                      <a:gd name="connsiteY1" fmla="*/ 0 h 667874"/>
                      <a:gd name="connsiteX2" fmla="*/ 9746 w 9746"/>
                      <a:gd name="connsiteY2" fmla="*/ 667875 h 667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746" h="667874">
                        <a:moveTo>
                          <a:pt x="0" y="0"/>
                        </a:moveTo>
                        <a:lnTo>
                          <a:pt x="9746" y="0"/>
                        </a:lnTo>
                        <a:lnTo>
                          <a:pt x="9746" y="667875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533069">
                      <a:defRPr/>
                    </a:pPr>
                    <a:endParaRPr lang="en-GB" sz="1049" dirty="0">
                      <a:solidFill>
                        <a:srgbClr val="00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509" name="Freeform: Shape 508">
                    <a:extLst>
                      <a:ext uri="{FF2B5EF4-FFF2-40B4-BE49-F238E27FC236}">
                        <a16:creationId xmlns:a16="http://schemas.microsoft.com/office/drawing/2014/main" id="{9A975E7B-15C2-4DC8-8AF0-150C843C8389}"/>
                      </a:ext>
                    </a:extLst>
                  </p:cNvPr>
                  <p:cNvSpPr/>
                  <p:nvPr/>
                </p:nvSpPr>
                <p:spPr>
                  <a:xfrm>
                    <a:off x="483398" y="3210948"/>
                    <a:ext cx="36000" cy="1772"/>
                  </a:xfrm>
                  <a:custGeom>
                    <a:avLst/>
                    <a:gdLst>
                      <a:gd name="connsiteX0" fmla="*/ 0 w 9746"/>
                      <a:gd name="connsiteY0" fmla="*/ 0 h 1772"/>
                      <a:gd name="connsiteX1" fmla="*/ 9746 w 9746"/>
                      <a:gd name="connsiteY1" fmla="*/ 0 h 1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746" h="1772">
                        <a:moveTo>
                          <a:pt x="0" y="0"/>
                        </a:moveTo>
                        <a:lnTo>
                          <a:pt x="9746" y="0"/>
                        </a:lnTo>
                      </a:path>
                    </a:pathLst>
                  </a:custGeom>
                  <a:ln w="9525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533069">
                      <a:defRPr/>
                    </a:pPr>
                    <a:endParaRPr lang="en-GB" sz="1049" dirty="0">
                      <a:solidFill>
                        <a:srgbClr val="00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510" name="Freeform: Shape 509">
                    <a:extLst>
                      <a:ext uri="{FF2B5EF4-FFF2-40B4-BE49-F238E27FC236}">
                        <a16:creationId xmlns:a16="http://schemas.microsoft.com/office/drawing/2014/main" id="{0C5EECA2-BB7D-42FA-A38D-4706B16481C1}"/>
                      </a:ext>
                    </a:extLst>
                  </p:cNvPr>
                  <p:cNvSpPr/>
                  <p:nvPr/>
                </p:nvSpPr>
                <p:spPr>
                  <a:xfrm>
                    <a:off x="483398" y="2878517"/>
                    <a:ext cx="36000" cy="1772"/>
                  </a:xfrm>
                  <a:custGeom>
                    <a:avLst/>
                    <a:gdLst>
                      <a:gd name="connsiteX0" fmla="*/ 0 w 9746"/>
                      <a:gd name="connsiteY0" fmla="*/ 0 h 1772"/>
                      <a:gd name="connsiteX1" fmla="*/ 9746 w 9746"/>
                      <a:gd name="connsiteY1" fmla="*/ 0 h 1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746" h="1772">
                        <a:moveTo>
                          <a:pt x="0" y="0"/>
                        </a:moveTo>
                        <a:lnTo>
                          <a:pt x="9746" y="0"/>
                        </a:lnTo>
                      </a:path>
                    </a:pathLst>
                  </a:custGeom>
                  <a:ln w="9525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533069">
                      <a:defRPr/>
                    </a:pPr>
                    <a:endParaRPr lang="en-GB" sz="1049" dirty="0">
                      <a:solidFill>
                        <a:srgbClr val="00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511" name="Freeform: Shape 510">
                    <a:extLst>
                      <a:ext uri="{FF2B5EF4-FFF2-40B4-BE49-F238E27FC236}">
                        <a16:creationId xmlns:a16="http://schemas.microsoft.com/office/drawing/2014/main" id="{79377BC3-66DA-4DE2-982B-70948AD31564}"/>
                      </a:ext>
                    </a:extLst>
                  </p:cNvPr>
                  <p:cNvSpPr/>
                  <p:nvPr/>
                </p:nvSpPr>
                <p:spPr>
                  <a:xfrm>
                    <a:off x="483398" y="2543073"/>
                    <a:ext cx="36000" cy="668760"/>
                  </a:xfrm>
                  <a:custGeom>
                    <a:avLst/>
                    <a:gdLst>
                      <a:gd name="connsiteX0" fmla="*/ 0 w 9746"/>
                      <a:gd name="connsiteY0" fmla="*/ 0 h 668760"/>
                      <a:gd name="connsiteX1" fmla="*/ 9746 w 9746"/>
                      <a:gd name="connsiteY1" fmla="*/ 0 h 668760"/>
                      <a:gd name="connsiteX2" fmla="*/ 9746 w 9746"/>
                      <a:gd name="connsiteY2" fmla="*/ 668761 h 668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746" h="668760">
                        <a:moveTo>
                          <a:pt x="0" y="0"/>
                        </a:moveTo>
                        <a:lnTo>
                          <a:pt x="9746" y="0"/>
                        </a:lnTo>
                        <a:lnTo>
                          <a:pt x="9746" y="66876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533069">
                      <a:defRPr/>
                    </a:pPr>
                    <a:endParaRPr lang="en-GB" sz="1049" dirty="0">
                      <a:solidFill>
                        <a:srgbClr val="000000"/>
                      </a:solidFill>
                      <a:latin typeface="Arial"/>
                    </a:endParaRPr>
                  </a:p>
                </p:txBody>
              </p:sp>
            </p:grpSp>
          </p:grpSp>
          <p:sp>
            <p:nvSpPr>
              <p:cNvPr id="487" name="Freeform: Shape 486">
                <a:extLst>
                  <a:ext uri="{FF2B5EF4-FFF2-40B4-BE49-F238E27FC236}">
                    <a16:creationId xmlns:a16="http://schemas.microsoft.com/office/drawing/2014/main" id="{D63575AC-8695-4F6A-9AEE-CA471B2F8DCA}"/>
                  </a:ext>
                </a:extLst>
              </p:cNvPr>
              <p:cNvSpPr/>
              <p:nvPr/>
            </p:nvSpPr>
            <p:spPr>
              <a:xfrm>
                <a:off x="1999328" y="2754399"/>
                <a:ext cx="34582" cy="3915"/>
              </a:xfrm>
              <a:custGeom>
                <a:avLst/>
                <a:gdLst>
                  <a:gd name="connsiteX0" fmla="*/ 0 w 21441"/>
                  <a:gd name="connsiteY0" fmla="*/ 0 h 4075"/>
                  <a:gd name="connsiteX1" fmla="*/ 21442 w 21441"/>
                  <a:gd name="connsiteY1" fmla="*/ 0 h 4075"/>
                  <a:gd name="connsiteX2" fmla="*/ 21442 w 21441"/>
                  <a:gd name="connsiteY2" fmla="*/ 4076 h 4075"/>
                  <a:gd name="connsiteX3" fmla="*/ 0 w 21441"/>
                  <a:gd name="connsiteY3" fmla="*/ 4076 h 4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4075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4076"/>
                    </a:lnTo>
                    <a:lnTo>
                      <a:pt x="0" y="4076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grpSp>
            <p:nvGrpSpPr>
              <p:cNvPr id="488" name="Group 487">
                <a:extLst>
                  <a:ext uri="{FF2B5EF4-FFF2-40B4-BE49-F238E27FC236}">
                    <a16:creationId xmlns:a16="http://schemas.microsoft.com/office/drawing/2014/main" id="{83706C2D-7AC7-4040-916C-019ADCE00E12}"/>
                  </a:ext>
                </a:extLst>
              </p:cNvPr>
              <p:cNvGrpSpPr/>
              <p:nvPr/>
            </p:nvGrpSpPr>
            <p:grpSpPr>
              <a:xfrm>
                <a:off x="1046343" y="2057442"/>
                <a:ext cx="256504" cy="1389174"/>
                <a:chOff x="460565" y="1816242"/>
                <a:chExt cx="267020" cy="1446126"/>
              </a:xfrm>
            </p:grpSpPr>
            <p:sp>
              <p:nvSpPr>
                <p:cNvPr id="499" name="object 204">
                  <a:extLst>
                    <a:ext uri="{FF2B5EF4-FFF2-40B4-BE49-F238E27FC236}">
                      <a16:creationId xmlns:a16="http://schemas.microsoft.com/office/drawing/2014/main" id="{840695DD-2A3C-43D4-890D-0E9A53EAB119}"/>
                    </a:ext>
                  </a:extLst>
                </p:cNvPr>
                <p:cNvSpPr txBox="1"/>
                <p:nvPr/>
              </p:nvSpPr>
              <p:spPr>
                <a:xfrm>
                  <a:off x="460565" y="2480827"/>
                  <a:ext cx="259885" cy="116951"/>
                </a:xfrm>
                <a:prstGeom prst="rect">
                  <a:avLst/>
                </a:prstGeom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 marL="18192" algn="r" defTabSz="533069">
                    <a:spcBef>
                      <a:spcPts val="129"/>
                    </a:spcBef>
                    <a:defRPr/>
                  </a:pPr>
                  <a:r>
                    <a:rPr lang="en-US" sz="800" spc="-7" dirty="0">
                      <a:solidFill>
                        <a:srgbClr val="231F20"/>
                      </a:solidFill>
                      <a:latin typeface="Arial"/>
                      <a:cs typeface="Arial"/>
                    </a:rPr>
                    <a:t>0</a:t>
                  </a:r>
                  <a:endParaRPr sz="800" dirty="0">
                    <a:solidFill>
                      <a:srgbClr val="000000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500" name="object 204">
                  <a:extLst>
                    <a:ext uri="{FF2B5EF4-FFF2-40B4-BE49-F238E27FC236}">
                      <a16:creationId xmlns:a16="http://schemas.microsoft.com/office/drawing/2014/main" id="{684DE754-6BD2-47FA-95A5-EB37725FD76E}"/>
                    </a:ext>
                  </a:extLst>
                </p:cNvPr>
                <p:cNvSpPr txBox="1"/>
                <p:nvPr/>
              </p:nvSpPr>
              <p:spPr>
                <a:xfrm>
                  <a:off x="466616" y="2144844"/>
                  <a:ext cx="259885" cy="116951"/>
                </a:xfrm>
                <a:prstGeom prst="rect">
                  <a:avLst/>
                </a:prstGeom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 marL="18192" algn="r" defTabSz="533069">
                    <a:spcBef>
                      <a:spcPts val="129"/>
                    </a:spcBef>
                    <a:defRPr/>
                  </a:pPr>
                  <a:r>
                    <a:rPr lang="en-US" sz="800" spc="-7" dirty="0">
                      <a:solidFill>
                        <a:srgbClr val="231F20"/>
                      </a:solidFill>
                      <a:latin typeface="Arial"/>
                      <a:cs typeface="Arial"/>
                    </a:rPr>
                    <a:t>50</a:t>
                  </a:r>
                  <a:endParaRPr sz="800" dirty="0">
                    <a:solidFill>
                      <a:srgbClr val="000000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501" name="object 204">
                  <a:extLst>
                    <a:ext uri="{FF2B5EF4-FFF2-40B4-BE49-F238E27FC236}">
                      <a16:creationId xmlns:a16="http://schemas.microsoft.com/office/drawing/2014/main" id="{A3F45EB1-9F93-4608-92F2-918055639748}"/>
                    </a:ext>
                  </a:extLst>
                </p:cNvPr>
                <p:cNvSpPr txBox="1"/>
                <p:nvPr/>
              </p:nvSpPr>
              <p:spPr>
                <a:xfrm>
                  <a:off x="460565" y="1816242"/>
                  <a:ext cx="259885" cy="116951"/>
                </a:xfrm>
                <a:prstGeom prst="rect">
                  <a:avLst/>
                </a:prstGeom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 marL="18192" algn="r" defTabSz="533069">
                    <a:spcBef>
                      <a:spcPts val="129"/>
                    </a:spcBef>
                    <a:defRPr/>
                  </a:pPr>
                  <a:r>
                    <a:rPr lang="en-US" sz="800" spc="-7" dirty="0">
                      <a:solidFill>
                        <a:srgbClr val="231F20"/>
                      </a:solidFill>
                      <a:latin typeface="Arial"/>
                      <a:cs typeface="Arial"/>
                    </a:rPr>
                    <a:t>100</a:t>
                  </a:r>
                  <a:endParaRPr sz="800" dirty="0">
                    <a:solidFill>
                      <a:srgbClr val="000000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502" name="object 204">
                  <a:extLst>
                    <a:ext uri="{FF2B5EF4-FFF2-40B4-BE49-F238E27FC236}">
                      <a16:creationId xmlns:a16="http://schemas.microsoft.com/office/drawing/2014/main" id="{1D02DB9D-9D9A-448D-8276-5CF74AEF7C91}"/>
                    </a:ext>
                  </a:extLst>
                </p:cNvPr>
                <p:cNvSpPr txBox="1"/>
                <p:nvPr/>
              </p:nvSpPr>
              <p:spPr>
                <a:xfrm>
                  <a:off x="467700" y="2810695"/>
                  <a:ext cx="259885" cy="116951"/>
                </a:xfrm>
                <a:prstGeom prst="rect">
                  <a:avLst/>
                </a:prstGeom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 marL="18192" algn="r" defTabSz="533069">
                    <a:spcBef>
                      <a:spcPts val="129"/>
                    </a:spcBef>
                    <a:defRPr/>
                  </a:pPr>
                  <a:r>
                    <a:rPr lang="en-US" sz="800" spc="-7" dirty="0">
                      <a:solidFill>
                        <a:srgbClr val="231F20"/>
                      </a:solidFill>
                      <a:latin typeface="Arial"/>
                      <a:cs typeface="Arial"/>
                    </a:rPr>
                    <a:t>-50</a:t>
                  </a:r>
                  <a:endParaRPr sz="800" dirty="0">
                    <a:solidFill>
                      <a:srgbClr val="000000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503" name="object 204">
                  <a:extLst>
                    <a:ext uri="{FF2B5EF4-FFF2-40B4-BE49-F238E27FC236}">
                      <a16:creationId xmlns:a16="http://schemas.microsoft.com/office/drawing/2014/main" id="{96FF9A54-719F-463E-A272-496DA8C11581}"/>
                    </a:ext>
                  </a:extLst>
                </p:cNvPr>
                <p:cNvSpPr txBox="1"/>
                <p:nvPr/>
              </p:nvSpPr>
              <p:spPr>
                <a:xfrm>
                  <a:off x="460565" y="3145417"/>
                  <a:ext cx="259885" cy="116951"/>
                </a:xfrm>
                <a:prstGeom prst="rect">
                  <a:avLst/>
                </a:prstGeom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 marL="18192" algn="r" defTabSz="533069">
                    <a:spcBef>
                      <a:spcPts val="129"/>
                    </a:spcBef>
                    <a:defRPr/>
                  </a:pPr>
                  <a:r>
                    <a:rPr lang="en-US" sz="800" spc="-7" dirty="0">
                      <a:solidFill>
                        <a:srgbClr val="231F20"/>
                      </a:solidFill>
                      <a:latin typeface="Arial"/>
                      <a:cs typeface="Arial"/>
                    </a:rPr>
                    <a:t>-100</a:t>
                  </a:r>
                  <a:endParaRPr sz="800" dirty="0">
                    <a:solidFill>
                      <a:srgbClr val="000000"/>
                    </a:solidFill>
                    <a:latin typeface="Arial"/>
                    <a:cs typeface="Arial"/>
                  </a:endParaRPr>
                </a:p>
              </p:txBody>
            </p:sp>
          </p:grpSp>
          <p:sp>
            <p:nvSpPr>
              <p:cNvPr id="489" name="Freeform: Shape 488">
                <a:extLst>
                  <a:ext uri="{FF2B5EF4-FFF2-40B4-BE49-F238E27FC236}">
                    <a16:creationId xmlns:a16="http://schemas.microsoft.com/office/drawing/2014/main" id="{2BD89CDC-B49B-4A94-893A-0E181F4A1C9E}"/>
                  </a:ext>
                </a:extLst>
              </p:cNvPr>
              <p:cNvSpPr/>
              <p:nvPr/>
            </p:nvSpPr>
            <p:spPr>
              <a:xfrm>
                <a:off x="1367734" y="2752346"/>
                <a:ext cx="1678585" cy="1702"/>
              </a:xfrm>
              <a:custGeom>
                <a:avLst/>
                <a:gdLst>
                  <a:gd name="connsiteX0" fmla="*/ 0 w 1747402"/>
                  <a:gd name="connsiteY0" fmla="*/ 0 h 1772"/>
                  <a:gd name="connsiteX1" fmla="*/ 1747403 w 1747402"/>
                  <a:gd name="connsiteY1" fmla="*/ 0 h 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47402" h="1772">
                    <a:moveTo>
                      <a:pt x="0" y="0"/>
                    </a:moveTo>
                    <a:lnTo>
                      <a:pt x="1747403" y="0"/>
                    </a:lnTo>
                  </a:path>
                </a:pathLst>
              </a:custGeom>
              <a:ln w="95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90" name="Freeform: Shape 489">
                <a:extLst>
                  <a:ext uri="{FF2B5EF4-FFF2-40B4-BE49-F238E27FC236}">
                    <a16:creationId xmlns:a16="http://schemas.microsoft.com/office/drawing/2014/main" id="{697DB028-CD6E-4FBD-86D1-83136F4AAA40}"/>
                  </a:ext>
                </a:extLst>
              </p:cNvPr>
              <p:cNvSpPr/>
              <p:nvPr/>
            </p:nvSpPr>
            <p:spPr>
              <a:xfrm>
                <a:off x="1340073" y="2267517"/>
                <a:ext cx="34582" cy="1702"/>
              </a:xfrm>
              <a:custGeom>
                <a:avLst/>
                <a:gdLst>
                  <a:gd name="connsiteX0" fmla="*/ 0 w 9746"/>
                  <a:gd name="connsiteY0" fmla="*/ 0 h 1772"/>
                  <a:gd name="connsiteX1" fmla="*/ 9746 w 9746"/>
                  <a:gd name="connsiteY1" fmla="*/ 0 h 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46" h="1772">
                    <a:moveTo>
                      <a:pt x="0" y="0"/>
                    </a:moveTo>
                    <a:lnTo>
                      <a:pt x="9746" y="0"/>
                    </a:lnTo>
                  </a:path>
                </a:pathLst>
              </a:custGeom>
              <a:ln w="95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96" name="Freeform: Shape 495">
                <a:extLst>
                  <a:ext uri="{FF2B5EF4-FFF2-40B4-BE49-F238E27FC236}">
                    <a16:creationId xmlns:a16="http://schemas.microsoft.com/office/drawing/2014/main" id="{725A6D58-E2B4-4D2B-AE35-411D6B005CCD}"/>
                  </a:ext>
                </a:extLst>
              </p:cNvPr>
              <p:cNvSpPr/>
              <p:nvPr/>
            </p:nvSpPr>
            <p:spPr>
              <a:xfrm>
                <a:off x="1341363" y="2594976"/>
                <a:ext cx="34582" cy="1702"/>
              </a:xfrm>
              <a:custGeom>
                <a:avLst/>
                <a:gdLst>
                  <a:gd name="connsiteX0" fmla="*/ 0 w 9746"/>
                  <a:gd name="connsiteY0" fmla="*/ 0 h 1772"/>
                  <a:gd name="connsiteX1" fmla="*/ 9746 w 9746"/>
                  <a:gd name="connsiteY1" fmla="*/ 0 h 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46" h="1772">
                    <a:moveTo>
                      <a:pt x="0" y="0"/>
                    </a:moveTo>
                    <a:lnTo>
                      <a:pt x="9746" y="0"/>
                    </a:lnTo>
                  </a:path>
                </a:pathLst>
              </a:custGeom>
              <a:ln w="95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97" name="Freeform: Shape 496">
                <a:extLst>
                  <a:ext uri="{FF2B5EF4-FFF2-40B4-BE49-F238E27FC236}">
                    <a16:creationId xmlns:a16="http://schemas.microsoft.com/office/drawing/2014/main" id="{C3A3E54B-BE3E-4868-A1FA-E6FE5E975792}"/>
                  </a:ext>
                </a:extLst>
              </p:cNvPr>
              <p:cNvSpPr/>
              <p:nvPr/>
            </p:nvSpPr>
            <p:spPr>
              <a:xfrm>
                <a:off x="1340779" y="2913973"/>
                <a:ext cx="34582" cy="1702"/>
              </a:xfrm>
              <a:custGeom>
                <a:avLst/>
                <a:gdLst>
                  <a:gd name="connsiteX0" fmla="*/ 0 w 9746"/>
                  <a:gd name="connsiteY0" fmla="*/ 0 h 1772"/>
                  <a:gd name="connsiteX1" fmla="*/ 9746 w 9746"/>
                  <a:gd name="connsiteY1" fmla="*/ 0 h 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46" h="1772">
                    <a:moveTo>
                      <a:pt x="0" y="0"/>
                    </a:moveTo>
                    <a:lnTo>
                      <a:pt x="9746" y="0"/>
                    </a:lnTo>
                  </a:path>
                </a:pathLst>
              </a:custGeom>
              <a:ln w="95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498" name="Freeform: Shape 497">
                <a:extLst>
                  <a:ext uri="{FF2B5EF4-FFF2-40B4-BE49-F238E27FC236}">
                    <a16:creationId xmlns:a16="http://schemas.microsoft.com/office/drawing/2014/main" id="{A6A41374-8F87-4F5B-B0C7-B792A846DFF6}"/>
                  </a:ext>
                </a:extLst>
              </p:cNvPr>
              <p:cNvSpPr/>
              <p:nvPr/>
            </p:nvSpPr>
            <p:spPr>
              <a:xfrm>
                <a:off x="1337552" y="3233884"/>
                <a:ext cx="34582" cy="1702"/>
              </a:xfrm>
              <a:custGeom>
                <a:avLst/>
                <a:gdLst>
                  <a:gd name="connsiteX0" fmla="*/ 0 w 9746"/>
                  <a:gd name="connsiteY0" fmla="*/ 0 h 1772"/>
                  <a:gd name="connsiteX1" fmla="*/ 9746 w 9746"/>
                  <a:gd name="connsiteY1" fmla="*/ 0 h 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46" h="1772">
                    <a:moveTo>
                      <a:pt x="0" y="0"/>
                    </a:moveTo>
                    <a:lnTo>
                      <a:pt x="9746" y="0"/>
                    </a:lnTo>
                  </a:path>
                </a:pathLst>
              </a:custGeom>
              <a:ln w="95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grpSp>
          <p:nvGrpSpPr>
            <p:cNvPr id="385" name="Group 384">
              <a:extLst>
                <a:ext uri="{FF2B5EF4-FFF2-40B4-BE49-F238E27FC236}">
                  <a16:creationId xmlns:a16="http://schemas.microsoft.com/office/drawing/2014/main" id="{1158DA97-7FB4-4EC7-9CD1-A5BC87E69953}"/>
                </a:ext>
              </a:extLst>
            </p:cNvPr>
            <p:cNvGrpSpPr/>
            <p:nvPr/>
          </p:nvGrpSpPr>
          <p:grpSpPr>
            <a:xfrm>
              <a:off x="5578933" y="3456515"/>
              <a:ext cx="1999977" cy="1389174"/>
              <a:chOff x="1046343" y="2057442"/>
              <a:chExt cx="1999977" cy="1389174"/>
            </a:xfrm>
          </p:grpSpPr>
          <p:grpSp>
            <p:nvGrpSpPr>
              <p:cNvPr id="387" name="Group 386">
                <a:extLst>
                  <a:ext uri="{FF2B5EF4-FFF2-40B4-BE49-F238E27FC236}">
                    <a16:creationId xmlns:a16="http://schemas.microsoft.com/office/drawing/2014/main" id="{73BF433D-C816-42C2-805E-7046EF40D879}"/>
                  </a:ext>
                </a:extLst>
              </p:cNvPr>
              <p:cNvGrpSpPr/>
              <p:nvPr/>
            </p:nvGrpSpPr>
            <p:grpSpPr>
              <a:xfrm>
                <a:off x="1340073" y="2110773"/>
                <a:ext cx="1706247" cy="1285187"/>
                <a:chOff x="483398" y="1874844"/>
                <a:chExt cx="1776198" cy="1337876"/>
              </a:xfrm>
            </p:grpSpPr>
            <p:sp>
              <p:nvSpPr>
                <p:cNvPr id="439" name="Freeform: Shape 438">
                  <a:extLst>
                    <a:ext uri="{FF2B5EF4-FFF2-40B4-BE49-F238E27FC236}">
                      <a16:creationId xmlns:a16="http://schemas.microsoft.com/office/drawing/2014/main" id="{595C95FE-DD75-4E24-9991-EC28434C828B}"/>
                    </a:ext>
                  </a:extLst>
                </p:cNvPr>
                <p:cNvSpPr/>
                <p:nvPr/>
              </p:nvSpPr>
              <p:spPr>
                <a:xfrm>
                  <a:off x="512194" y="2745084"/>
                  <a:ext cx="1747402" cy="1772"/>
                </a:xfrm>
                <a:custGeom>
                  <a:avLst/>
                  <a:gdLst>
                    <a:gd name="connsiteX0" fmla="*/ 0 w 1747402"/>
                    <a:gd name="connsiteY0" fmla="*/ 0 h 1772"/>
                    <a:gd name="connsiteX1" fmla="*/ 1747403 w 1747402"/>
                    <a:gd name="connsiteY1" fmla="*/ 0 h 1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47402" h="1772">
                      <a:moveTo>
                        <a:pt x="0" y="0"/>
                      </a:moveTo>
                      <a:lnTo>
                        <a:pt x="1747403" y="0"/>
                      </a:lnTo>
                    </a:path>
                  </a:pathLst>
                </a:custGeom>
                <a:ln w="9525" cap="flat">
                  <a:solidFill>
                    <a:srgbClr val="B2B2B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33069">
                    <a:defRPr/>
                  </a:pPr>
                  <a:endParaRPr lang="en-GB" sz="1049" dirty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sp>
              <p:nvSpPr>
                <p:cNvPr id="440" name="Freeform: Shape 439">
                  <a:extLst>
                    <a:ext uri="{FF2B5EF4-FFF2-40B4-BE49-F238E27FC236}">
                      <a16:creationId xmlns:a16="http://schemas.microsoft.com/office/drawing/2014/main" id="{2120B576-A551-4475-9B76-9ABD190BB85F}"/>
                    </a:ext>
                  </a:extLst>
                </p:cNvPr>
                <p:cNvSpPr/>
                <p:nvPr/>
              </p:nvSpPr>
              <p:spPr>
                <a:xfrm>
                  <a:off x="512194" y="2410881"/>
                  <a:ext cx="1747402" cy="1772"/>
                </a:xfrm>
                <a:custGeom>
                  <a:avLst/>
                  <a:gdLst>
                    <a:gd name="connsiteX0" fmla="*/ 0 w 1747402"/>
                    <a:gd name="connsiteY0" fmla="*/ 0 h 1772"/>
                    <a:gd name="connsiteX1" fmla="*/ 1747403 w 1747402"/>
                    <a:gd name="connsiteY1" fmla="*/ 0 h 17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747402" h="1772">
                      <a:moveTo>
                        <a:pt x="0" y="0"/>
                      </a:moveTo>
                      <a:lnTo>
                        <a:pt x="1747403" y="0"/>
                      </a:lnTo>
                    </a:path>
                  </a:pathLst>
                </a:custGeom>
                <a:ln w="9525" cap="flat">
                  <a:solidFill>
                    <a:srgbClr val="B2B2B2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defTabSz="533069">
                    <a:defRPr/>
                  </a:pPr>
                  <a:endParaRPr lang="en-GB" sz="1049" dirty="0">
                    <a:solidFill>
                      <a:srgbClr val="000000"/>
                    </a:solidFill>
                    <a:latin typeface="Arial"/>
                  </a:endParaRPr>
                </a:p>
              </p:txBody>
            </p:sp>
            <p:grpSp>
              <p:nvGrpSpPr>
                <p:cNvPr id="441" name="Group 440">
                  <a:extLst>
                    <a:ext uri="{FF2B5EF4-FFF2-40B4-BE49-F238E27FC236}">
                      <a16:creationId xmlns:a16="http://schemas.microsoft.com/office/drawing/2014/main" id="{E9C753FE-FB9F-4DCF-8174-7D2D4B4B0FB2}"/>
                    </a:ext>
                  </a:extLst>
                </p:cNvPr>
                <p:cNvGrpSpPr/>
                <p:nvPr/>
              </p:nvGrpSpPr>
              <p:grpSpPr>
                <a:xfrm>
                  <a:off x="483398" y="1874844"/>
                  <a:ext cx="36000" cy="1337876"/>
                  <a:chOff x="483398" y="1874844"/>
                  <a:chExt cx="36000" cy="1337876"/>
                </a:xfrm>
              </p:grpSpPr>
              <p:sp>
                <p:nvSpPr>
                  <p:cNvPr id="442" name="Freeform: Shape 441">
                    <a:extLst>
                      <a:ext uri="{FF2B5EF4-FFF2-40B4-BE49-F238E27FC236}">
                        <a16:creationId xmlns:a16="http://schemas.microsoft.com/office/drawing/2014/main" id="{10B0AF66-5FCE-4D31-A00B-6F6607851EFC}"/>
                      </a:ext>
                    </a:extLst>
                  </p:cNvPr>
                  <p:cNvSpPr/>
                  <p:nvPr/>
                </p:nvSpPr>
                <p:spPr>
                  <a:xfrm>
                    <a:off x="483398" y="2209047"/>
                    <a:ext cx="36000" cy="1772"/>
                  </a:xfrm>
                  <a:custGeom>
                    <a:avLst/>
                    <a:gdLst>
                      <a:gd name="connsiteX0" fmla="*/ 0 w 9746"/>
                      <a:gd name="connsiteY0" fmla="*/ 0 h 1772"/>
                      <a:gd name="connsiteX1" fmla="*/ 9746 w 9746"/>
                      <a:gd name="connsiteY1" fmla="*/ 0 h 1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746" h="1772">
                        <a:moveTo>
                          <a:pt x="0" y="0"/>
                        </a:moveTo>
                        <a:lnTo>
                          <a:pt x="9746" y="0"/>
                        </a:lnTo>
                      </a:path>
                    </a:pathLst>
                  </a:custGeom>
                  <a:ln w="9525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533069">
                      <a:defRPr/>
                    </a:pPr>
                    <a:endParaRPr lang="en-GB" sz="1049" dirty="0">
                      <a:solidFill>
                        <a:srgbClr val="00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43" name="Freeform: Shape 442">
                    <a:extLst>
                      <a:ext uri="{FF2B5EF4-FFF2-40B4-BE49-F238E27FC236}">
                        <a16:creationId xmlns:a16="http://schemas.microsoft.com/office/drawing/2014/main" id="{F3A1D6D9-1B49-4162-BF47-ACDDB9E69EFD}"/>
                      </a:ext>
                    </a:extLst>
                  </p:cNvPr>
                  <p:cNvSpPr/>
                  <p:nvPr/>
                </p:nvSpPr>
                <p:spPr>
                  <a:xfrm>
                    <a:off x="483398" y="1874844"/>
                    <a:ext cx="36000" cy="667874"/>
                  </a:xfrm>
                  <a:custGeom>
                    <a:avLst/>
                    <a:gdLst>
                      <a:gd name="connsiteX0" fmla="*/ 0 w 9746"/>
                      <a:gd name="connsiteY0" fmla="*/ 0 h 667874"/>
                      <a:gd name="connsiteX1" fmla="*/ 9746 w 9746"/>
                      <a:gd name="connsiteY1" fmla="*/ 0 h 667874"/>
                      <a:gd name="connsiteX2" fmla="*/ 9746 w 9746"/>
                      <a:gd name="connsiteY2" fmla="*/ 667875 h 6678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746" h="667874">
                        <a:moveTo>
                          <a:pt x="0" y="0"/>
                        </a:moveTo>
                        <a:lnTo>
                          <a:pt x="9746" y="0"/>
                        </a:lnTo>
                        <a:lnTo>
                          <a:pt x="9746" y="667875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533069">
                      <a:defRPr/>
                    </a:pPr>
                    <a:endParaRPr lang="en-GB" sz="1049" dirty="0">
                      <a:solidFill>
                        <a:srgbClr val="00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44" name="Freeform: Shape 443">
                    <a:extLst>
                      <a:ext uri="{FF2B5EF4-FFF2-40B4-BE49-F238E27FC236}">
                        <a16:creationId xmlns:a16="http://schemas.microsoft.com/office/drawing/2014/main" id="{45975041-B960-43B7-80DA-F1727770D62E}"/>
                      </a:ext>
                    </a:extLst>
                  </p:cNvPr>
                  <p:cNvSpPr/>
                  <p:nvPr/>
                </p:nvSpPr>
                <p:spPr>
                  <a:xfrm>
                    <a:off x="483398" y="3210948"/>
                    <a:ext cx="36000" cy="1772"/>
                  </a:xfrm>
                  <a:custGeom>
                    <a:avLst/>
                    <a:gdLst>
                      <a:gd name="connsiteX0" fmla="*/ 0 w 9746"/>
                      <a:gd name="connsiteY0" fmla="*/ 0 h 1772"/>
                      <a:gd name="connsiteX1" fmla="*/ 9746 w 9746"/>
                      <a:gd name="connsiteY1" fmla="*/ 0 h 1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746" h="1772">
                        <a:moveTo>
                          <a:pt x="0" y="0"/>
                        </a:moveTo>
                        <a:lnTo>
                          <a:pt x="9746" y="0"/>
                        </a:lnTo>
                      </a:path>
                    </a:pathLst>
                  </a:custGeom>
                  <a:ln w="9525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533069">
                      <a:defRPr/>
                    </a:pPr>
                    <a:endParaRPr lang="en-GB" sz="1049" dirty="0">
                      <a:solidFill>
                        <a:srgbClr val="00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45" name="Freeform: Shape 444">
                    <a:extLst>
                      <a:ext uri="{FF2B5EF4-FFF2-40B4-BE49-F238E27FC236}">
                        <a16:creationId xmlns:a16="http://schemas.microsoft.com/office/drawing/2014/main" id="{76EB4EB9-2A88-4FEC-A4D2-245F96505992}"/>
                      </a:ext>
                    </a:extLst>
                  </p:cNvPr>
                  <p:cNvSpPr/>
                  <p:nvPr/>
                </p:nvSpPr>
                <p:spPr>
                  <a:xfrm>
                    <a:off x="483398" y="2878517"/>
                    <a:ext cx="36000" cy="1772"/>
                  </a:xfrm>
                  <a:custGeom>
                    <a:avLst/>
                    <a:gdLst>
                      <a:gd name="connsiteX0" fmla="*/ 0 w 9746"/>
                      <a:gd name="connsiteY0" fmla="*/ 0 h 1772"/>
                      <a:gd name="connsiteX1" fmla="*/ 9746 w 9746"/>
                      <a:gd name="connsiteY1" fmla="*/ 0 h 17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9746" h="1772">
                        <a:moveTo>
                          <a:pt x="0" y="0"/>
                        </a:moveTo>
                        <a:lnTo>
                          <a:pt x="9746" y="0"/>
                        </a:lnTo>
                      </a:path>
                    </a:pathLst>
                  </a:custGeom>
                  <a:ln w="9525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533069">
                      <a:defRPr/>
                    </a:pPr>
                    <a:endParaRPr lang="en-GB" sz="1049" dirty="0">
                      <a:solidFill>
                        <a:srgbClr val="000000"/>
                      </a:solidFill>
                      <a:latin typeface="Arial"/>
                    </a:endParaRPr>
                  </a:p>
                </p:txBody>
              </p:sp>
              <p:sp>
                <p:nvSpPr>
                  <p:cNvPr id="446" name="Freeform: Shape 445">
                    <a:extLst>
                      <a:ext uri="{FF2B5EF4-FFF2-40B4-BE49-F238E27FC236}">
                        <a16:creationId xmlns:a16="http://schemas.microsoft.com/office/drawing/2014/main" id="{EB898788-809A-4E62-B16A-2DA7C3A5659C}"/>
                      </a:ext>
                    </a:extLst>
                  </p:cNvPr>
                  <p:cNvSpPr/>
                  <p:nvPr/>
                </p:nvSpPr>
                <p:spPr>
                  <a:xfrm>
                    <a:off x="483398" y="2543073"/>
                    <a:ext cx="36000" cy="668760"/>
                  </a:xfrm>
                  <a:custGeom>
                    <a:avLst/>
                    <a:gdLst>
                      <a:gd name="connsiteX0" fmla="*/ 0 w 9746"/>
                      <a:gd name="connsiteY0" fmla="*/ 0 h 668760"/>
                      <a:gd name="connsiteX1" fmla="*/ 9746 w 9746"/>
                      <a:gd name="connsiteY1" fmla="*/ 0 h 668760"/>
                      <a:gd name="connsiteX2" fmla="*/ 9746 w 9746"/>
                      <a:gd name="connsiteY2" fmla="*/ 668761 h 66876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746" h="668760">
                        <a:moveTo>
                          <a:pt x="0" y="0"/>
                        </a:moveTo>
                        <a:lnTo>
                          <a:pt x="9746" y="0"/>
                        </a:lnTo>
                        <a:lnTo>
                          <a:pt x="9746" y="668761"/>
                        </a:lnTo>
                      </a:path>
                    </a:pathLst>
                  </a:custGeom>
                  <a:noFill/>
                  <a:ln w="9525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defTabSz="533069">
                      <a:defRPr/>
                    </a:pPr>
                    <a:endParaRPr lang="en-GB" sz="1049" dirty="0">
                      <a:solidFill>
                        <a:srgbClr val="000000"/>
                      </a:solidFill>
                      <a:latin typeface="Arial"/>
                    </a:endParaRPr>
                  </a:p>
                </p:txBody>
              </p:sp>
            </p:grpSp>
          </p:grpSp>
          <p:sp>
            <p:nvSpPr>
              <p:cNvPr id="388" name="Freeform: Shape 387">
                <a:extLst>
                  <a:ext uri="{FF2B5EF4-FFF2-40B4-BE49-F238E27FC236}">
                    <a16:creationId xmlns:a16="http://schemas.microsoft.com/office/drawing/2014/main" id="{40AA52D0-D90E-4518-AC4A-2F82DC5EDABF}"/>
                  </a:ext>
                </a:extLst>
              </p:cNvPr>
              <p:cNvSpPr/>
              <p:nvPr/>
            </p:nvSpPr>
            <p:spPr>
              <a:xfrm>
                <a:off x="1999328" y="2754399"/>
                <a:ext cx="34582" cy="3915"/>
              </a:xfrm>
              <a:custGeom>
                <a:avLst/>
                <a:gdLst>
                  <a:gd name="connsiteX0" fmla="*/ 0 w 21441"/>
                  <a:gd name="connsiteY0" fmla="*/ 0 h 4075"/>
                  <a:gd name="connsiteX1" fmla="*/ 21442 w 21441"/>
                  <a:gd name="connsiteY1" fmla="*/ 0 h 4075"/>
                  <a:gd name="connsiteX2" fmla="*/ 21442 w 21441"/>
                  <a:gd name="connsiteY2" fmla="*/ 4076 h 4075"/>
                  <a:gd name="connsiteX3" fmla="*/ 0 w 21441"/>
                  <a:gd name="connsiteY3" fmla="*/ 4076 h 4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441" h="4075">
                    <a:moveTo>
                      <a:pt x="0" y="0"/>
                    </a:moveTo>
                    <a:lnTo>
                      <a:pt x="21442" y="0"/>
                    </a:lnTo>
                    <a:lnTo>
                      <a:pt x="21442" y="4076"/>
                    </a:lnTo>
                    <a:lnTo>
                      <a:pt x="0" y="4076"/>
                    </a:lnTo>
                    <a:close/>
                  </a:path>
                </a:pathLst>
              </a:custGeom>
              <a:solidFill>
                <a:schemeClr val="accent5"/>
              </a:solidFill>
              <a:ln w="176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grpSp>
            <p:nvGrpSpPr>
              <p:cNvPr id="390" name="Group 389">
                <a:extLst>
                  <a:ext uri="{FF2B5EF4-FFF2-40B4-BE49-F238E27FC236}">
                    <a16:creationId xmlns:a16="http://schemas.microsoft.com/office/drawing/2014/main" id="{4B850382-8BEE-425F-B057-28122F51B4DA}"/>
                  </a:ext>
                </a:extLst>
              </p:cNvPr>
              <p:cNvGrpSpPr/>
              <p:nvPr/>
            </p:nvGrpSpPr>
            <p:grpSpPr>
              <a:xfrm>
                <a:off x="1046343" y="2057442"/>
                <a:ext cx="256504" cy="1389174"/>
                <a:chOff x="460565" y="1816242"/>
                <a:chExt cx="267020" cy="1446126"/>
              </a:xfrm>
            </p:grpSpPr>
            <p:sp>
              <p:nvSpPr>
                <p:cNvPr id="405" name="object 204">
                  <a:extLst>
                    <a:ext uri="{FF2B5EF4-FFF2-40B4-BE49-F238E27FC236}">
                      <a16:creationId xmlns:a16="http://schemas.microsoft.com/office/drawing/2014/main" id="{9439D256-66B3-4E97-8D37-CD71F2B220C7}"/>
                    </a:ext>
                  </a:extLst>
                </p:cNvPr>
                <p:cNvSpPr txBox="1"/>
                <p:nvPr/>
              </p:nvSpPr>
              <p:spPr>
                <a:xfrm>
                  <a:off x="460565" y="2480827"/>
                  <a:ext cx="259885" cy="116951"/>
                </a:xfrm>
                <a:prstGeom prst="rect">
                  <a:avLst/>
                </a:prstGeom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 marL="18192" algn="r" defTabSz="533069">
                    <a:spcBef>
                      <a:spcPts val="129"/>
                    </a:spcBef>
                    <a:defRPr/>
                  </a:pPr>
                  <a:r>
                    <a:rPr lang="en-US" sz="800" spc="-7" dirty="0">
                      <a:solidFill>
                        <a:srgbClr val="231F20"/>
                      </a:solidFill>
                      <a:latin typeface="Arial"/>
                      <a:cs typeface="Arial"/>
                    </a:rPr>
                    <a:t>0</a:t>
                  </a:r>
                  <a:endParaRPr sz="800" dirty="0">
                    <a:solidFill>
                      <a:srgbClr val="000000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435" name="object 204">
                  <a:extLst>
                    <a:ext uri="{FF2B5EF4-FFF2-40B4-BE49-F238E27FC236}">
                      <a16:creationId xmlns:a16="http://schemas.microsoft.com/office/drawing/2014/main" id="{EDF7A7A8-EDE8-4C8D-A7E4-71ECF6666B09}"/>
                    </a:ext>
                  </a:extLst>
                </p:cNvPr>
                <p:cNvSpPr txBox="1"/>
                <p:nvPr/>
              </p:nvSpPr>
              <p:spPr>
                <a:xfrm>
                  <a:off x="466616" y="2144844"/>
                  <a:ext cx="259885" cy="116951"/>
                </a:xfrm>
                <a:prstGeom prst="rect">
                  <a:avLst/>
                </a:prstGeom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 marL="18192" algn="r" defTabSz="533069">
                    <a:spcBef>
                      <a:spcPts val="129"/>
                    </a:spcBef>
                    <a:defRPr/>
                  </a:pPr>
                  <a:r>
                    <a:rPr lang="en-US" sz="800" spc="-7" dirty="0">
                      <a:solidFill>
                        <a:srgbClr val="231F20"/>
                      </a:solidFill>
                      <a:latin typeface="Arial"/>
                      <a:cs typeface="Arial"/>
                    </a:rPr>
                    <a:t>50</a:t>
                  </a:r>
                  <a:endParaRPr sz="800" dirty="0">
                    <a:solidFill>
                      <a:srgbClr val="000000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436" name="object 204">
                  <a:extLst>
                    <a:ext uri="{FF2B5EF4-FFF2-40B4-BE49-F238E27FC236}">
                      <a16:creationId xmlns:a16="http://schemas.microsoft.com/office/drawing/2014/main" id="{A1975FB2-CB81-4668-B4E5-CF60C3CD79C0}"/>
                    </a:ext>
                  </a:extLst>
                </p:cNvPr>
                <p:cNvSpPr txBox="1"/>
                <p:nvPr/>
              </p:nvSpPr>
              <p:spPr>
                <a:xfrm>
                  <a:off x="460565" y="1816242"/>
                  <a:ext cx="259885" cy="116951"/>
                </a:xfrm>
                <a:prstGeom prst="rect">
                  <a:avLst/>
                </a:prstGeom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 marL="18192" algn="r" defTabSz="533069">
                    <a:spcBef>
                      <a:spcPts val="129"/>
                    </a:spcBef>
                    <a:defRPr/>
                  </a:pPr>
                  <a:r>
                    <a:rPr lang="en-US" sz="800" spc="-7" dirty="0">
                      <a:solidFill>
                        <a:srgbClr val="231F20"/>
                      </a:solidFill>
                      <a:latin typeface="Arial"/>
                      <a:cs typeface="Arial"/>
                    </a:rPr>
                    <a:t>100</a:t>
                  </a:r>
                  <a:endParaRPr sz="800" dirty="0">
                    <a:solidFill>
                      <a:srgbClr val="000000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437" name="object 204">
                  <a:extLst>
                    <a:ext uri="{FF2B5EF4-FFF2-40B4-BE49-F238E27FC236}">
                      <a16:creationId xmlns:a16="http://schemas.microsoft.com/office/drawing/2014/main" id="{B2EA7D59-27AE-4580-B13F-7E346229A61A}"/>
                    </a:ext>
                  </a:extLst>
                </p:cNvPr>
                <p:cNvSpPr txBox="1"/>
                <p:nvPr/>
              </p:nvSpPr>
              <p:spPr>
                <a:xfrm>
                  <a:off x="467700" y="2810695"/>
                  <a:ext cx="259885" cy="116951"/>
                </a:xfrm>
                <a:prstGeom prst="rect">
                  <a:avLst/>
                </a:prstGeom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 marL="18192" algn="r" defTabSz="533069">
                    <a:spcBef>
                      <a:spcPts val="129"/>
                    </a:spcBef>
                    <a:defRPr/>
                  </a:pPr>
                  <a:r>
                    <a:rPr lang="en-US" sz="800" spc="-7" dirty="0">
                      <a:solidFill>
                        <a:srgbClr val="231F20"/>
                      </a:solidFill>
                      <a:latin typeface="Arial"/>
                      <a:cs typeface="Arial"/>
                    </a:rPr>
                    <a:t>-50</a:t>
                  </a:r>
                  <a:endParaRPr sz="800" dirty="0">
                    <a:solidFill>
                      <a:srgbClr val="000000"/>
                    </a:solidFill>
                    <a:latin typeface="Arial"/>
                    <a:cs typeface="Arial"/>
                  </a:endParaRPr>
                </a:p>
              </p:txBody>
            </p:sp>
            <p:sp>
              <p:nvSpPr>
                <p:cNvPr id="438" name="object 204">
                  <a:extLst>
                    <a:ext uri="{FF2B5EF4-FFF2-40B4-BE49-F238E27FC236}">
                      <a16:creationId xmlns:a16="http://schemas.microsoft.com/office/drawing/2014/main" id="{A96BB3CE-579E-4261-83BF-57BF4007AD44}"/>
                    </a:ext>
                  </a:extLst>
                </p:cNvPr>
                <p:cNvSpPr txBox="1"/>
                <p:nvPr/>
              </p:nvSpPr>
              <p:spPr>
                <a:xfrm>
                  <a:off x="460565" y="3145417"/>
                  <a:ext cx="259885" cy="116951"/>
                </a:xfrm>
                <a:prstGeom prst="rect">
                  <a:avLst/>
                </a:prstGeom>
              </p:spPr>
              <p:txBody>
                <a:bodyPr vert="horz" wrap="square" lIns="0" tIns="0" rIns="0" bIns="0" rtlCol="0">
                  <a:spAutoFit/>
                </a:bodyPr>
                <a:lstStyle/>
                <a:p>
                  <a:pPr marL="18192" algn="r" defTabSz="533069">
                    <a:spcBef>
                      <a:spcPts val="129"/>
                    </a:spcBef>
                    <a:defRPr/>
                  </a:pPr>
                  <a:r>
                    <a:rPr lang="en-US" sz="800" spc="-7" dirty="0">
                      <a:solidFill>
                        <a:srgbClr val="231F20"/>
                      </a:solidFill>
                      <a:latin typeface="Arial"/>
                      <a:cs typeface="Arial"/>
                    </a:rPr>
                    <a:t>-100</a:t>
                  </a:r>
                  <a:endParaRPr sz="800" dirty="0">
                    <a:solidFill>
                      <a:srgbClr val="000000"/>
                    </a:solidFill>
                    <a:latin typeface="Arial"/>
                    <a:cs typeface="Arial"/>
                  </a:endParaRPr>
                </a:p>
              </p:txBody>
            </p:sp>
          </p:grpSp>
          <p:sp>
            <p:nvSpPr>
              <p:cNvPr id="391" name="Freeform: Shape 390">
                <a:extLst>
                  <a:ext uri="{FF2B5EF4-FFF2-40B4-BE49-F238E27FC236}">
                    <a16:creationId xmlns:a16="http://schemas.microsoft.com/office/drawing/2014/main" id="{D169A842-31DE-4E67-AEF4-5B74CCF00A83}"/>
                  </a:ext>
                </a:extLst>
              </p:cNvPr>
              <p:cNvSpPr/>
              <p:nvPr/>
            </p:nvSpPr>
            <p:spPr>
              <a:xfrm>
                <a:off x="1367734" y="2752346"/>
                <a:ext cx="1678585" cy="1702"/>
              </a:xfrm>
              <a:custGeom>
                <a:avLst/>
                <a:gdLst>
                  <a:gd name="connsiteX0" fmla="*/ 0 w 1747402"/>
                  <a:gd name="connsiteY0" fmla="*/ 0 h 1772"/>
                  <a:gd name="connsiteX1" fmla="*/ 1747403 w 1747402"/>
                  <a:gd name="connsiteY1" fmla="*/ 0 h 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47402" h="1772">
                    <a:moveTo>
                      <a:pt x="0" y="0"/>
                    </a:moveTo>
                    <a:lnTo>
                      <a:pt x="1747403" y="0"/>
                    </a:lnTo>
                  </a:path>
                </a:pathLst>
              </a:custGeom>
              <a:ln w="95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93" name="Freeform: Shape 392">
                <a:extLst>
                  <a:ext uri="{FF2B5EF4-FFF2-40B4-BE49-F238E27FC236}">
                    <a16:creationId xmlns:a16="http://schemas.microsoft.com/office/drawing/2014/main" id="{56E8AB86-C6F9-4BED-8A04-DC4D2F09A344}"/>
                  </a:ext>
                </a:extLst>
              </p:cNvPr>
              <p:cNvSpPr/>
              <p:nvPr/>
            </p:nvSpPr>
            <p:spPr>
              <a:xfrm>
                <a:off x="1340073" y="2267517"/>
                <a:ext cx="34582" cy="1702"/>
              </a:xfrm>
              <a:custGeom>
                <a:avLst/>
                <a:gdLst>
                  <a:gd name="connsiteX0" fmla="*/ 0 w 9746"/>
                  <a:gd name="connsiteY0" fmla="*/ 0 h 1772"/>
                  <a:gd name="connsiteX1" fmla="*/ 9746 w 9746"/>
                  <a:gd name="connsiteY1" fmla="*/ 0 h 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46" h="1772">
                    <a:moveTo>
                      <a:pt x="0" y="0"/>
                    </a:moveTo>
                    <a:lnTo>
                      <a:pt x="9746" y="0"/>
                    </a:lnTo>
                  </a:path>
                </a:pathLst>
              </a:custGeom>
              <a:ln w="95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95" name="Freeform: Shape 394">
                <a:extLst>
                  <a:ext uri="{FF2B5EF4-FFF2-40B4-BE49-F238E27FC236}">
                    <a16:creationId xmlns:a16="http://schemas.microsoft.com/office/drawing/2014/main" id="{1004B48A-D32D-49A3-B5F0-4E8959AE13EA}"/>
                  </a:ext>
                </a:extLst>
              </p:cNvPr>
              <p:cNvSpPr/>
              <p:nvPr/>
            </p:nvSpPr>
            <p:spPr>
              <a:xfrm>
                <a:off x="1341363" y="2594976"/>
                <a:ext cx="34582" cy="1702"/>
              </a:xfrm>
              <a:custGeom>
                <a:avLst/>
                <a:gdLst>
                  <a:gd name="connsiteX0" fmla="*/ 0 w 9746"/>
                  <a:gd name="connsiteY0" fmla="*/ 0 h 1772"/>
                  <a:gd name="connsiteX1" fmla="*/ 9746 w 9746"/>
                  <a:gd name="connsiteY1" fmla="*/ 0 h 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46" h="1772">
                    <a:moveTo>
                      <a:pt x="0" y="0"/>
                    </a:moveTo>
                    <a:lnTo>
                      <a:pt x="9746" y="0"/>
                    </a:lnTo>
                  </a:path>
                </a:pathLst>
              </a:custGeom>
              <a:ln w="95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97" name="Freeform: Shape 396">
                <a:extLst>
                  <a:ext uri="{FF2B5EF4-FFF2-40B4-BE49-F238E27FC236}">
                    <a16:creationId xmlns:a16="http://schemas.microsoft.com/office/drawing/2014/main" id="{5CF33464-1F16-4D7D-942A-D16462607B50}"/>
                  </a:ext>
                </a:extLst>
              </p:cNvPr>
              <p:cNvSpPr/>
              <p:nvPr/>
            </p:nvSpPr>
            <p:spPr>
              <a:xfrm>
                <a:off x="1340779" y="2913973"/>
                <a:ext cx="34582" cy="1702"/>
              </a:xfrm>
              <a:custGeom>
                <a:avLst/>
                <a:gdLst>
                  <a:gd name="connsiteX0" fmla="*/ 0 w 9746"/>
                  <a:gd name="connsiteY0" fmla="*/ 0 h 1772"/>
                  <a:gd name="connsiteX1" fmla="*/ 9746 w 9746"/>
                  <a:gd name="connsiteY1" fmla="*/ 0 h 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46" h="1772">
                    <a:moveTo>
                      <a:pt x="0" y="0"/>
                    </a:moveTo>
                    <a:lnTo>
                      <a:pt x="9746" y="0"/>
                    </a:lnTo>
                  </a:path>
                </a:pathLst>
              </a:custGeom>
              <a:ln w="95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399" name="Freeform: Shape 398">
                <a:extLst>
                  <a:ext uri="{FF2B5EF4-FFF2-40B4-BE49-F238E27FC236}">
                    <a16:creationId xmlns:a16="http://schemas.microsoft.com/office/drawing/2014/main" id="{DF7D7C8A-8BF8-4A3D-90AB-1A6366F1CF81}"/>
                  </a:ext>
                </a:extLst>
              </p:cNvPr>
              <p:cNvSpPr/>
              <p:nvPr/>
            </p:nvSpPr>
            <p:spPr>
              <a:xfrm>
                <a:off x="1337552" y="3233884"/>
                <a:ext cx="34582" cy="1702"/>
              </a:xfrm>
              <a:custGeom>
                <a:avLst/>
                <a:gdLst>
                  <a:gd name="connsiteX0" fmla="*/ 0 w 9746"/>
                  <a:gd name="connsiteY0" fmla="*/ 0 h 1772"/>
                  <a:gd name="connsiteX1" fmla="*/ 9746 w 9746"/>
                  <a:gd name="connsiteY1" fmla="*/ 0 h 1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746" h="1772">
                    <a:moveTo>
                      <a:pt x="0" y="0"/>
                    </a:moveTo>
                    <a:lnTo>
                      <a:pt x="9746" y="0"/>
                    </a:lnTo>
                  </a:path>
                </a:pathLst>
              </a:custGeom>
              <a:ln w="9525" cap="flat">
                <a:solidFill>
                  <a:srgbClr val="00000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defTabSz="533069">
                  <a:defRPr/>
                </a:pPr>
                <a:endParaRPr lang="en-GB" sz="1049" dirty="0">
                  <a:solidFill>
                    <a:srgbClr val="000000"/>
                  </a:solidFill>
                  <a:latin typeface="Arial"/>
                </a:endParaRPr>
              </a:p>
            </p:txBody>
          </p:sp>
        </p:grpSp>
        <p:sp>
          <p:nvSpPr>
            <p:cNvPr id="386" name="TextBox 385">
              <a:extLst>
                <a:ext uri="{FF2B5EF4-FFF2-40B4-BE49-F238E27FC236}">
                  <a16:creationId xmlns:a16="http://schemas.microsoft.com/office/drawing/2014/main" id="{D7E64F45-6E80-4CB2-885A-05B2EB184CD1}"/>
                </a:ext>
              </a:extLst>
            </p:cNvPr>
            <p:cNvSpPr txBox="1"/>
            <p:nvPr/>
          </p:nvSpPr>
          <p:spPr>
            <a:xfrm>
              <a:off x="7103484" y="3420785"/>
              <a:ext cx="441467" cy="234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533069">
                <a:defRPr/>
              </a:pPr>
              <a:r>
                <a:rPr lang="en-US" sz="1067" b="1" dirty="0">
                  <a:solidFill>
                    <a:srgbClr val="000000"/>
                  </a:solidFill>
                  <a:latin typeface="Arial"/>
                </a:rPr>
                <a:t>(n=11)</a:t>
              </a:r>
              <a:endParaRPr lang="en-GB" sz="1067" b="1" dirty="0">
                <a:solidFill>
                  <a:srgbClr val="000000"/>
                </a:solidFill>
                <a:latin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25504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4768" y="2651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Similar data with other PARP inhibitors</a:t>
            </a:r>
          </a:p>
        </p:txBody>
      </p:sp>
    </p:spTree>
    <p:extLst>
      <p:ext uri="{BB962C8B-B14F-4D97-AF65-F5344CB8AC3E}">
        <p14:creationId xmlns:p14="http://schemas.microsoft.com/office/powerpoint/2010/main" val="12547649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470F12-4CD0-CD4D-BC16-D9396FC9F5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TRITON2: Rucaparib confirmed </a:t>
            </a:r>
            <a:r>
              <a:rPr lang="en-US" dirty="0" err="1"/>
              <a:t>PARPi</a:t>
            </a:r>
            <a:r>
              <a:rPr lang="en-US" dirty="0"/>
              <a:t> antitumor activity in BRCA2 mCRPC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1EE4BC-062D-9542-A9CD-B1BEF0753480}"/>
              </a:ext>
            </a:extLst>
          </p:cNvPr>
          <p:cNvSpPr txBox="1"/>
          <p:nvPr/>
        </p:nvSpPr>
        <p:spPr>
          <a:xfrm>
            <a:off x="9542835" y="6380669"/>
            <a:ext cx="2422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Abida</a:t>
            </a:r>
            <a:r>
              <a:rPr lang="en-US" dirty="0"/>
              <a:t> W et al, JCO 2020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11EF2F7-E6AE-2E47-82A8-416B7064E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793" y="2093917"/>
            <a:ext cx="5861031" cy="328547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D01D2E9-F3E4-1241-9136-7A42499A6B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6798" y="2095018"/>
            <a:ext cx="5861030" cy="3226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21701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9906F49-C2F5-A147-A5A3-795495C34C50}"/>
              </a:ext>
            </a:extLst>
          </p:cNvPr>
          <p:cNvSpPr txBox="1"/>
          <p:nvPr/>
        </p:nvSpPr>
        <p:spPr>
          <a:xfrm>
            <a:off x="120513" y="-391472"/>
            <a:ext cx="5168172" cy="2339101"/>
          </a:xfrm>
          <a:prstGeom prst="rect">
            <a:avLst/>
          </a:prstGeom>
        </p:spPr>
        <p:txBody>
          <a:bodyPr vert="horz" lIns="121920" tIns="60960" rIns="121920" bIns="60960" rtlCol="0" anchor="ctr">
            <a:noAutofit/>
          </a:bodyPr>
          <a:lstStyle>
            <a:lvl1pPr defTabSz="685800">
              <a:lnSpc>
                <a:spcPct val="90000"/>
              </a:lnSpc>
              <a:spcBef>
                <a:spcPct val="0"/>
              </a:spcBef>
              <a:buNone/>
              <a:defRPr sz="2400" b="1">
                <a:solidFill>
                  <a:srgbClr val="C00000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sz="2000" dirty="0"/>
          </a:p>
          <a:p>
            <a:r>
              <a:rPr lang="en-US" dirty="0" err="1"/>
              <a:t>Talazoparib</a:t>
            </a:r>
            <a:r>
              <a:rPr lang="en-US" dirty="0"/>
              <a:t> in mCRPC (TALAPRO1)</a:t>
            </a:r>
          </a:p>
          <a:p>
            <a:r>
              <a:rPr lang="en-US" sz="2000" b="0" i="1" dirty="0"/>
              <a:t>BRCA in blue</a:t>
            </a:r>
          </a:p>
          <a:p>
            <a:r>
              <a:rPr lang="en-US" sz="2000" b="0" i="1" dirty="0"/>
              <a:t>ATM loss in orange</a:t>
            </a:r>
          </a:p>
          <a:p>
            <a:r>
              <a:rPr lang="en-US" sz="2000" b="0" i="1" dirty="0"/>
              <a:t>PALB2 in red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B40CD1B-0240-4F65-9714-26F0921556FC}"/>
              </a:ext>
            </a:extLst>
          </p:cNvPr>
          <p:cNvGrpSpPr/>
          <p:nvPr/>
        </p:nvGrpSpPr>
        <p:grpSpPr>
          <a:xfrm>
            <a:off x="4712580" y="138389"/>
            <a:ext cx="6850089" cy="6719612"/>
            <a:chOff x="3102255" y="103791"/>
            <a:chExt cx="5137567" cy="503970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06D719CB-B96E-094E-BBC6-C8BA2F1458A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02255" y="103791"/>
              <a:ext cx="5137567" cy="5039709"/>
            </a:xfrm>
            <a:prstGeom prst="rect">
              <a:avLst/>
            </a:prstGeom>
          </p:spPr>
        </p:pic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C1553B99-3ADE-3645-91A4-CB359516DDF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00131" y="663795"/>
              <a:ext cx="0" cy="464164"/>
            </a:xfrm>
            <a:prstGeom prst="line">
              <a:avLst/>
            </a:prstGeom>
            <a:ln w="76200">
              <a:solidFill>
                <a:schemeClr val="accent2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>
              <a:extLst>
                <a:ext uri="{FF2B5EF4-FFF2-40B4-BE49-F238E27FC236}">
                  <a16:creationId xmlns:a16="http://schemas.microsoft.com/office/drawing/2014/main" id="{3714E860-7524-425F-B0D1-64EF4EDCECF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00131" y="2972542"/>
              <a:ext cx="0" cy="464164"/>
            </a:xfrm>
            <a:prstGeom prst="line">
              <a:avLst/>
            </a:prstGeom>
            <a:ln w="76200">
              <a:solidFill>
                <a:schemeClr val="accent2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AFCC003-9AF9-FA4F-A012-7EF70DB5F6B5}"/>
              </a:ext>
            </a:extLst>
          </p:cNvPr>
          <p:cNvSpPr txBox="1"/>
          <p:nvPr/>
        </p:nvSpPr>
        <p:spPr>
          <a:xfrm>
            <a:off x="271849" y="6388443"/>
            <a:ext cx="3609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de Bono et al, Lancet Oncology 2021</a:t>
            </a:r>
          </a:p>
        </p:txBody>
      </p:sp>
    </p:spTree>
    <p:extLst>
      <p:ext uri="{BB962C8B-B14F-4D97-AF65-F5344CB8AC3E}">
        <p14:creationId xmlns:p14="http://schemas.microsoft.com/office/powerpoint/2010/main" val="22329639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Prostate cancer heterogeneity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Prostate cancer is a highly heterogeneous group of diseases</a:t>
            </a:r>
          </a:p>
          <a:p>
            <a:pPr lvl="1"/>
            <a:r>
              <a:rPr lang="en-US" b="1" dirty="0"/>
              <a:t>Intra-patient heterogeneity</a:t>
            </a:r>
          </a:p>
          <a:p>
            <a:pPr lvl="2"/>
            <a:r>
              <a:rPr lang="en-US" dirty="0"/>
              <a:t>Admixed in gross biopsy</a:t>
            </a:r>
          </a:p>
          <a:p>
            <a:pPr lvl="2"/>
            <a:r>
              <a:rPr lang="en-US" dirty="0"/>
              <a:t>RB1 loss; AR-V7; WNT aberrations </a:t>
            </a:r>
          </a:p>
          <a:p>
            <a:pPr lvl="1"/>
            <a:r>
              <a:rPr lang="en-US" b="1" dirty="0"/>
              <a:t>Inter-patient heterogeneity</a:t>
            </a:r>
          </a:p>
          <a:p>
            <a:pPr lvl="2"/>
            <a:r>
              <a:rPr lang="en-US" b="1" dirty="0">
                <a:solidFill>
                  <a:srgbClr val="002060"/>
                </a:solidFill>
              </a:rPr>
              <a:t>BRCA2/ATM/HRD and </a:t>
            </a:r>
            <a:r>
              <a:rPr lang="en-US" b="1" dirty="0" err="1">
                <a:solidFill>
                  <a:srgbClr val="002060"/>
                </a:solidFill>
              </a:rPr>
              <a:t>PARPi</a:t>
            </a:r>
            <a:r>
              <a:rPr lang="en-US" b="1" dirty="0">
                <a:solidFill>
                  <a:srgbClr val="002060"/>
                </a:solidFill>
              </a:rPr>
              <a:t>/platinum</a:t>
            </a:r>
          </a:p>
          <a:p>
            <a:pPr lvl="2"/>
            <a:r>
              <a:rPr lang="en-US" dirty="0" err="1"/>
              <a:t>MMRd</a:t>
            </a:r>
            <a:r>
              <a:rPr lang="en-US" dirty="0"/>
              <a:t> and PD-1/PD-L1</a:t>
            </a:r>
          </a:p>
          <a:p>
            <a:pPr lvl="2"/>
            <a:r>
              <a:rPr lang="en-US" dirty="0"/>
              <a:t>CDK12 mutations and PD-1/PD-L1</a:t>
            </a:r>
          </a:p>
          <a:p>
            <a:pPr lvl="2"/>
            <a:r>
              <a:rPr lang="en-US" dirty="0"/>
              <a:t>PTEN loss and </a:t>
            </a:r>
            <a:r>
              <a:rPr lang="en-US" dirty="0" err="1"/>
              <a:t>AKTi</a:t>
            </a:r>
            <a:endParaRPr lang="en-US" dirty="0"/>
          </a:p>
          <a:p>
            <a:pPr lvl="2"/>
            <a:r>
              <a:rPr lang="en-US" dirty="0"/>
              <a:t>SPOP: Do very well on abiraterone</a:t>
            </a:r>
          </a:p>
          <a:p>
            <a:pPr lvl="2"/>
            <a:r>
              <a:rPr lang="en-US" dirty="0"/>
              <a:t>WNT and poor ARSI response</a:t>
            </a:r>
          </a:p>
          <a:p>
            <a:pPr lvl="2"/>
            <a:r>
              <a:rPr lang="en-US" dirty="0"/>
              <a:t>RB1/TP53: Poor outcome (low PSMA)</a:t>
            </a:r>
          </a:p>
          <a:p>
            <a:pPr lvl="3"/>
            <a:r>
              <a:rPr lang="en-US" dirty="0"/>
              <a:t>Luminal to basal switch </a:t>
            </a:r>
          </a:p>
        </p:txBody>
      </p:sp>
      <p:pic>
        <p:nvPicPr>
          <p:cNvPr id="4" name="Content Placeholder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8041" y="2413384"/>
            <a:ext cx="5612525" cy="41975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8883" y="6481698"/>
            <a:ext cx="11417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Robinson et al, Cell 2015; Kumar et al, Nature Medicine 2016; </a:t>
            </a:r>
            <a:r>
              <a:rPr lang="en-US" dirty="0" err="1"/>
              <a:t>Gundem</a:t>
            </a:r>
            <a:r>
              <a:rPr lang="en-US" dirty="0"/>
              <a:t> et al, Nature 2015; Nava Rodrigues et al, JCI 2018 </a:t>
            </a:r>
          </a:p>
        </p:txBody>
      </p:sp>
    </p:spTree>
    <p:extLst>
      <p:ext uri="{BB962C8B-B14F-4D97-AF65-F5344CB8AC3E}">
        <p14:creationId xmlns:p14="http://schemas.microsoft.com/office/powerpoint/2010/main" val="139782513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FFB8D49-AB77-4C12-8980-BB324CD3DC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2752" y="313874"/>
            <a:ext cx="8270240" cy="654727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B38EC2E-D856-46F9-90C3-48B161B2558B}"/>
              </a:ext>
            </a:extLst>
          </p:cNvPr>
          <p:cNvSpPr txBox="1"/>
          <p:nvPr/>
        </p:nvSpPr>
        <p:spPr>
          <a:xfrm>
            <a:off x="2259583" y="2321141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04D3EE5-4013-424A-B57A-F3E0B852FDCA}"/>
              </a:ext>
            </a:extLst>
          </p:cNvPr>
          <p:cNvSpPr txBox="1"/>
          <p:nvPr/>
        </p:nvSpPr>
        <p:spPr>
          <a:xfrm>
            <a:off x="2302346" y="5072926"/>
            <a:ext cx="4001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45E390-7D9B-498E-9863-B698BD214BD9}"/>
              </a:ext>
            </a:extLst>
          </p:cNvPr>
          <p:cNvSpPr txBox="1"/>
          <p:nvPr/>
        </p:nvSpPr>
        <p:spPr>
          <a:xfrm rot="16200000">
            <a:off x="-1485236" y="3397684"/>
            <a:ext cx="4333879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67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 ATM responders on </a:t>
            </a:r>
            <a:r>
              <a:rPr kumimoji="0" lang="en-US" sz="1867" b="1" i="0" u="none" strike="noStrike" kern="1200" cap="none" spc="0" normalizeH="0" baseline="0" noProof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olaparib</a:t>
            </a:r>
            <a:r>
              <a:rPr kumimoji="0" lang="en-US" sz="1867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&gt; 6 months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13F2D94-AAA3-4F6C-8B66-19C1264A16DB}"/>
              </a:ext>
            </a:extLst>
          </p:cNvPr>
          <p:cNvCxnSpPr>
            <a:cxnSpLocks/>
          </p:cNvCxnSpPr>
          <p:nvPr/>
        </p:nvCxnSpPr>
        <p:spPr>
          <a:xfrm>
            <a:off x="955040" y="2261293"/>
            <a:ext cx="1073968" cy="0"/>
          </a:xfrm>
          <a:prstGeom prst="line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1A8F795-044D-472E-B43E-545EBA584560}"/>
              </a:ext>
            </a:extLst>
          </p:cNvPr>
          <p:cNvCxnSpPr>
            <a:cxnSpLocks/>
          </p:cNvCxnSpPr>
          <p:nvPr/>
        </p:nvCxnSpPr>
        <p:spPr>
          <a:xfrm>
            <a:off x="955040" y="2505133"/>
            <a:ext cx="1073968" cy="0"/>
          </a:xfrm>
          <a:prstGeom prst="line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1F53DDB-2AF3-40AD-96B7-A032CEE3707E}"/>
              </a:ext>
            </a:extLst>
          </p:cNvPr>
          <p:cNvCxnSpPr>
            <a:cxnSpLocks/>
          </p:cNvCxnSpPr>
          <p:nvPr/>
        </p:nvCxnSpPr>
        <p:spPr>
          <a:xfrm>
            <a:off x="955040" y="5258493"/>
            <a:ext cx="1073968" cy="0"/>
          </a:xfrm>
          <a:prstGeom prst="line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9F95D84E-CCB1-4E29-8E3F-B2F624B8F93B}"/>
              </a:ext>
            </a:extLst>
          </p:cNvPr>
          <p:cNvSpPr txBox="1"/>
          <p:nvPr/>
        </p:nvSpPr>
        <p:spPr>
          <a:xfrm>
            <a:off x="7488937" y="6423722"/>
            <a:ext cx="2339487" cy="338554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 </a:t>
            </a: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Germline ATM mutation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82956489-2FF7-4641-A39F-FDFEF70A4CA7}"/>
              </a:ext>
            </a:extLst>
          </p:cNvPr>
          <p:cNvCxnSpPr>
            <a:cxnSpLocks/>
          </p:cNvCxnSpPr>
          <p:nvPr/>
        </p:nvCxnSpPr>
        <p:spPr>
          <a:xfrm>
            <a:off x="955040" y="2755645"/>
            <a:ext cx="1073968" cy="0"/>
          </a:xfrm>
          <a:prstGeom prst="line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4472475B-B04E-4AEC-8EE2-3F6BAF7E7C10}"/>
              </a:ext>
            </a:extLst>
          </p:cNvPr>
          <p:cNvSpPr txBox="1"/>
          <p:nvPr/>
        </p:nvSpPr>
        <p:spPr>
          <a:xfrm>
            <a:off x="2029009" y="0"/>
            <a:ext cx="6220357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C0000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ATM altered </a:t>
            </a:r>
            <a:r>
              <a:rPr kumimoji="0" lang="en-US" sz="2133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mCRPC</a:t>
            </a:r>
            <a:r>
              <a:rPr kumimoji="0" lang="en-US" sz="2133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responded to Olaparib treatment 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3952D05-DFB5-4CD6-ACD1-0D3FF10557A4}"/>
              </a:ext>
            </a:extLst>
          </p:cNvPr>
          <p:cNvSpPr/>
          <p:nvPr/>
        </p:nvSpPr>
        <p:spPr>
          <a:xfrm>
            <a:off x="2943408" y="2182442"/>
            <a:ext cx="303283" cy="200151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FFBA3DC-150A-460C-9EA0-9382EE4FADD3}"/>
              </a:ext>
            </a:extLst>
          </p:cNvPr>
          <p:cNvSpPr/>
          <p:nvPr/>
        </p:nvSpPr>
        <p:spPr>
          <a:xfrm>
            <a:off x="2958571" y="2385642"/>
            <a:ext cx="303283" cy="200151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BD4E60C7-FA77-43D1-8CBE-2B5EFCE28433}"/>
              </a:ext>
            </a:extLst>
          </p:cNvPr>
          <p:cNvSpPr/>
          <p:nvPr/>
        </p:nvSpPr>
        <p:spPr>
          <a:xfrm>
            <a:off x="5712396" y="2391707"/>
            <a:ext cx="303283" cy="200151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44777ED5-3823-4445-AEAB-AD8AA3A32347}"/>
              </a:ext>
            </a:extLst>
          </p:cNvPr>
          <p:cNvSpPr/>
          <p:nvPr/>
        </p:nvSpPr>
        <p:spPr>
          <a:xfrm>
            <a:off x="5712396" y="2385642"/>
            <a:ext cx="303283" cy="200151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0CAC401-727B-41D2-9149-E152E6BEF8BB}"/>
              </a:ext>
            </a:extLst>
          </p:cNvPr>
          <p:cNvSpPr/>
          <p:nvPr/>
        </p:nvSpPr>
        <p:spPr>
          <a:xfrm>
            <a:off x="5709353" y="2619169"/>
            <a:ext cx="303283" cy="200151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39D38692-9C27-4CB6-B3CE-E9AF7014EEFA}"/>
              </a:ext>
            </a:extLst>
          </p:cNvPr>
          <p:cNvSpPr/>
          <p:nvPr/>
        </p:nvSpPr>
        <p:spPr>
          <a:xfrm>
            <a:off x="5745764" y="5154633"/>
            <a:ext cx="303283" cy="200151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2022C47F-4A01-458D-B344-01719FB46ACF}"/>
              </a:ext>
            </a:extLst>
          </p:cNvPr>
          <p:cNvSpPr/>
          <p:nvPr/>
        </p:nvSpPr>
        <p:spPr>
          <a:xfrm>
            <a:off x="2994959" y="5145534"/>
            <a:ext cx="303283" cy="200151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DDBABE3D-A4F1-4725-A90B-0140BB21316A}"/>
              </a:ext>
            </a:extLst>
          </p:cNvPr>
          <p:cNvSpPr/>
          <p:nvPr/>
        </p:nvSpPr>
        <p:spPr>
          <a:xfrm>
            <a:off x="8344928" y="5178894"/>
            <a:ext cx="303283" cy="175889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078DABC-0D87-484E-A732-6FAE9CE4CBC2}"/>
              </a:ext>
            </a:extLst>
          </p:cNvPr>
          <p:cNvSpPr/>
          <p:nvPr/>
        </p:nvSpPr>
        <p:spPr>
          <a:xfrm>
            <a:off x="8387379" y="2179406"/>
            <a:ext cx="303283" cy="200151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F3AACC7C-CBFC-4290-B217-9DC89238A776}"/>
              </a:ext>
            </a:extLst>
          </p:cNvPr>
          <p:cNvSpPr/>
          <p:nvPr/>
        </p:nvSpPr>
        <p:spPr>
          <a:xfrm>
            <a:off x="8375247" y="2422029"/>
            <a:ext cx="303283" cy="200151"/>
          </a:xfrm>
          <a:prstGeom prst="ellipse">
            <a:avLst/>
          </a:prstGeom>
          <a:noFill/>
          <a:ln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712E24-155E-AE4D-9C9B-5A8A6F8EAA0D}"/>
              </a:ext>
            </a:extLst>
          </p:cNvPr>
          <p:cNvSpPr txBox="1"/>
          <p:nvPr/>
        </p:nvSpPr>
        <p:spPr>
          <a:xfrm>
            <a:off x="10008704" y="6443008"/>
            <a:ext cx="27630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Mateo et al, NEJM 2015</a:t>
            </a:r>
          </a:p>
        </p:txBody>
      </p:sp>
    </p:spTree>
    <p:extLst>
      <p:ext uri="{BB962C8B-B14F-4D97-AF65-F5344CB8AC3E}">
        <p14:creationId xmlns:p14="http://schemas.microsoft.com/office/powerpoint/2010/main" val="361801058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27C8A-7C03-C145-97F5-D3AFC5F18A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Beware: An ATM ‘mutation’ is not necessarily ATM loss</a:t>
            </a:r>
            <a:br>
              <a:rPr lang="en-US" dirty="0"/>
            </a:br>
            <a:r>
              <a:rPr lang="en-US" dirty="0"/>
              <a:t>And beware clonal hemopoiesis mutations (CHIP) in </a:t>
            </a:r>
            <a:r>
              <a:rPr lang="en-US" dirty="0" err="1"/>
              <a:t>ctDNA</a:t>
            </a:r>
            <a:r>
              <a:rPr lang="en-US" dirty="0"/>
              <a:t>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B4EE44-A4A5-9A46-9978-23EBED7D60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095" y="1484685"/>
            <a:ext cx="6086003" cy="22765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ADBB786-ABD4-1847-9A0B-E31171208D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472" y="3761187"/>
            <a:ext cx="6299097" cy="2458376"/>
          </a:xfrm>
          <a:prstGeom prst="rect">
            <a:avLst/>
          </a:prstGeom>
        </p:spPr>
      </p:pic>
      <p:sp>
        <p:nvSpPr>
          <p:cNvPr id="8" name="Triangle 7">
            <a:extLst>
              <a:ext uri="{FF2B5EF4-FFF2-40B4-BE49-F238E27FC236}">
                <a16:creationId xmlns:a16="http://schemas.microsoft.com/office/drawing/2014/main" id="{1A7F2592-EB76-2F45-AD46-FCD23A143B08}"/>
              </a:ext>
            </a:extLst>
          </p:cNvPr>
          <p:cNvSpPr/>
          <p:nvPr/>
        </p:nvSpPr>
        <p:spPr>
          <a:xfrm>
            <a:off x="4815192" y="6219563"/>
            <a:ext cx="379379" cy="564205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31E1282-3D28-9A40-9EC8-CE3538B04104}"/>
              </a:ext>
            </a:extLst>
          </p:cNvPr>
          <p:cNvSpPr txBox="1"/>
          <p:nvPr/>
        </p:nvSpPr>
        <p:spPr>
          <a:xfrm>
            <a:off x="5126476" y="6414436"/>
            <a:ext cx="2727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Epitope bound by antibody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E58FD4-A239-5E49-955C-A4AE99AD701C}"/>
              </a:ext>
            </a:extLst>
          </p:cNvPr>
          <p:cNvSpPr txBox="1"/>
          <p:nvPr/>
        </p:nvSpPr>
        <p:spPr>
          <a:xfrm>
            <a:off x="8219872" y="2752928"/>
            <a:ext cx="1752659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ATM IHC = 0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ATM IHC not lost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DCF9EB-95FF-CD47-A408-5653A647BA7B}"/>
              </a:ext>
            </a:extLst>
          </p:cNvPr>
          <p:cNvSpPr txBox="1"/>
          <p:nvPr/>
        </p:nvSpPr>
        <p:spPr>
          <a:xfrm>
            <a:off x="8696529" y="6473121"/>
            <a:ext cx="3467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/>
              <a:t>Neeb</a:t>
            </a:r>
            <a:r>
              <a:rPr lang="en-US" i="1" dirty="0"/>
              <a:t> et al, European Urology 2020</a:t>
            </a:r>
          </a:p>
        </p:txBody>
      </p:sp>
    </p:spTree>
    <p:extLst>
      <p:ext uri="{BB962C8B-B14F-4D97-AF65-F5344CB8AC3E}">
        <p14:creationId xmlns:p14="http://schemas.microsoft.com/office/powerpoint/2010/main" val="19887125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D17EC5-C532-5246-BB56-69909A478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Talk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6EA59F-1014-E24F-939A-1F832892F7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  <a:p>
            <a:r>
              <a:rPr lang="en-US" dirty="0"/>
              <a:t>From TOPARP to </a:t>
            </a:r>
            <a:r>
              <a:rPr lang="en-US" dirty="0" err="1"/>
              <a:t>PROfound</a:t>
            </a:r>
            <a:endParaRPr lang="en-US" dirty="0"/>
          </a:p>
          <a:p>
            <a:r>
              <a:rPr lang="en-US" b="1" dirty="0">
                <a:solidFill>
                  <a:srgbClr val="002060"/>
                </a:solidFill>
              </a:rPr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180698905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53DD6-217F-0F4D-8959-CEB3B088C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7F9662-A15F-1A4F-89DC-E443FE658A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7085"/>
            <a:ext cx="10515600" cy="4783897"/>
          </a:xfrm>
        </p:spPr>
        <p:txBody>
          <a:bodyPr>
            <a:normAutofit fontScale="92500" lnSpcReduction="20000"/>
          </a:bodyPr>
          <a:lstStyle/>
          <a:p>
            <a:r>
              <a:rPr lang="en-US"/>
              <a:t>Synthetic lethality </a:t>
            </a:r>
            <a:r>
              <a:rPr lang="en-US" dirty="0"/>
              <a:t>strategies can change prostate cancer care</a:t>
            </a:r>
          </a:p>
          <a:p>
            <a:pPr lvl="1"/>
            <a:r>
              <a:rPr lang="en-US" dirty="0"/>
              <a:t>PARP inhibitors and platinum cross-resistant</a:t>
            </a:r>
          </a:p>
          <a:p>
            <a:r>
              <a:rPr lang="en-US" dirty="0"/>
              <a:t>Germline DDR testing now a standard of care</a:t>
            </a:r>
          </a:p>
          <a:p>
            <a:pPr lvl="1"/>
            <a:r>
              <a:rPr lang="en-US" dirty="0"/>
              <a:t>And family cascade testing</a:t>
            </a:r>
          </a:p>
          <a:p>
            <a:pPr lvl="1"/>
            <a:r>
              <a:rPr lang="en-US" dirty="0"/>
              <a:t>Please remember to take a family history</a:t>
            </a:r>
          </a:p>
          <a:p>
            <a:r>
              <a:rPr lang="en-US" dirty="0"/>
              <a:t>Increasingly complex predictive biomarkers</a:t>
            </a:r>
          </a:p>
          <a:p>
            <a:pPr lvl="1"/>
            <a:r>
              <a:rPr lang="en-US" b="1" dirty="0"/>
              <a:t>Biallelic loss necessary to sensitize </a:t>
            </a:r>
            <a:r>
              <a:rPr lang="en-US" dirty="0"/>
              <a:t>to </a:t>
            </a:r>
            <a:r>
              <a:rPr lang="en-US" dirty="0" err="1"/>
              <a:t>PARPi</a:t>
            </a:r>
            <a:r>
              <a:rPr lang="en-US" dirty="0"/>
              <a:t>/platinum</a:t>
            </a:r>
          </a:p>
          <a:p>
            <a:pPr lvl="1"/>
            <a:r>
              <a:rPr lang="en-US" dirty="0"/>
              <a:t>BRCA2 homozygous deletions result in longer responses than BRCA2 mutations</a:t>
            </a:r>
          </a:p>
          <a:p>
            <a:pPr lvl="1"/>
            <a:r>
              <a:rPr lang="en-US" dirty="0"/>
              <a:t>ATM loss does sensitize to </a:t>
            </a:r>
            <a:r>
              <a:rPr lang="en-US" dirty="0" err="1"/>
              <a:t>PARPi</a:t>
            </a:r>
            <a:r>
              <a:rPr lang="en-US" dirty="0"/>
              <a:t> </a:t>
            </a:r>
          </a:p>
          <a:p>
            <a:pPr lvl="1"/>
            <a:r>
              <a:rPr lang="en-US" dirty="0" err="1"/>
              <a:t>MMRd</a:t>
            </a:r>
            <a:r>
              <a:rPr lang="en-US" dirty="0"/>
              <a:t> and PD-1/PD-L1 targeting ICI</a:t>
            </a:r>
          </a:p>
          <a:p>
            <a:r>
              <a:rPr lang="en-US" dirty="0"/>
              <a:t>Beware risks of plasma </a:t>
            </a:r>
            <a:r>
              <a:rPr lang="en-US" dirty="0" err="1"/>
              <a:t>ctDNA</a:t>
            </a:r>
            <a:r>
              <a:rPr lang="en-US" dirty="0"/>
              <a:t> NGS</a:t>
            </a:r>
          </a:p>
          <a:p>
            <a:pPr lvl="1"/>
            <a:r>
              <a:rPr lang="en-US" dirty="0"/>
              <a:t>Median </a:t>
            </a:r>
            <a:r>
              <a:rPr lang="en-US" dirty="0" err="1"/>
              <a:t>tumour</a:t>
            </a:r>
            <a:r>
              <a:rPr lang="en-US" dirty="0"/>
              <a:t> fraction 10-30% (</a:t>
            </a:r>
            <a:r>
              <a:rPr lang="en-US" dirty="0" err="1"/>
              <a:t>ie</a:t>
            </a:r>
            <a:r>
              <a:rPr lang="en-US" dirty="0"/>
              <a:t> 70-90% of DNA not tumor DNA)</a:t>
            </a:r>
          </a:p>
          <a:p>
            <a:pPr lvl="1"/>
            <a:r>
              <a:rPr lang="en-US" dirty="0"/>
              <a:t>Can miss (BRCA2) HOMDELs (super responders)</a:t>
            </a:r>
          </a:p>
          <a:p>
            <a:pPr lvl="1"/>
            <a:r>
              <a:rPr lang="en-US" dirty="0"/>
              <a:t>Can also mistake clonal hemopoietic (CHIP) mutations for tumor mutations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09316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90FC95-5478-DD46-A89C-1EFA913FF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959548" cy="1325563"/>
          </a:xfrm>
        </p:spPr>
        <p:txBody>
          <a:bodyPr>
            <a:normAutofit/>
          </a:bodyPr>
          <a:lstStyle/>
          <a:p>
            <a:r>
              <a:rPr lang="en-US" dirty="0"/>
              <a:t>Last but not least in light of the </a:t>
            </a:r>
            <a:r>
              <a:rPr lang="en-US" dirty="0" err="1"/>
              <a:t>PROpel</a:t>
            </a:r>
            <a:r>
              <a:rPr lang="en-US" dirty="0"/>
              <a:t> and MAGNITUDE trials:</a:t>
            </a:r>
            <a:br>
              <a:rPr lang="en-US" dirty="0"/>
            </a:br>
            <a:r>
              <a:rPr lang="en-US" dirty="0"/>
              <a:t>I</a:t>
            </a:r>
            <a:r>
              <a:rPr lang="en-US" sz="3200" dirty="0">
                <a:solidFill>
                  <a:srgbClr val="C00000"/>
                </a:solidFill>
              </a:rPr>
              <a:t>s there any rationale for </a:t>
            </a:r>
            <a:r>
              <a:rPr lang="en-US" sz="3200" dirty="0" err="1">
                <a:solidFill>
                  <a:srgbClr val="C00000"/>
                </a:solidFill>
              </a:rPr>
              <a:t>PARPi</a:t>
            </a:r>
            <a:r>
              <a:rPr lang="en-US" sz="3200" dirty="0">
                <a:solidFill>
                  <a:srgbClr val="C00000"/>
                </a:solidFill>
              </a:rPr>
              <a:t> to work in </a:t>
            </a:r>
            <a:r>
              <a:rPr lang="en-US" sz="3200" dirty="0" err="1">
                <a:solidFill>
                  <a:srgbClr val="C00000"/>
                </a:solidFill>
              </a:rPr>
              <a:t>Pca</a:t>
            </a:r>
            <a:r>
              <a:rPr lang="en-US" sz="3200" dirty="0">
                <a:solidFill>
                  <a:srgbClr val="C00000"/>
                </a:solidFill>
              </a:rPr>
              <a:t> without DDR?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F5C5D2-87F0-2B40-98C6-C75C09FCD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u="sng" dirty="0"/>
              <a:t>My</a:t>
            </a:r>
            <a:r>
              <a:rPr lang="en-US" b="1" dirty="0"/>
              <a:t> </a:t>
            </a:r>
            <a:r>
              <a:rPr lang="en-US" dirty="0"/>
              <a:t>opinion:</a:t>
            </a:r>
          </a:p>
          <a:p>
            <a:r>
              <a:rPr lang="en-US" dirty="0"/>
              <a:t>Does </a:t>
            </a:r>
            <a:r>
              <a:rPr lang="en-US" dirty="0" err="1"/>
              <a:t>PARPi</a:t>
            </a:r>
            <a:r>
              <a:rPr lang="en-US" dirty="0"/>
              <a:t> block AR signaling?</a:t>
            </a:r>
          </a:p>
          <a:p>
            <a:pPr lvl="1"/>
            <a:r>
              <a:rPr lang="en-US" dirty="0"/>
              <a:t>If it did PSA falls would have been seen in non-DDR </a:t>
            </a:r>
            <a:r>
              <a:rPr lang="en-US" dirty="0" err="1"/>
              <a:t>Pca</a:t>
            </a:r>
            <a:r>
              <a:rPr lang="en-US" dirty="0"/>
              <a:t> pts.</a:t>
            </a:r>
          </a:p>
          <a:p>
            <a:r>
              <a:rPr lang="en-US" dirty="0"/>
              <a:t>Does AR blockade downregulate HRD and sensitize to </a:t>
            </a:r>
            <a:r>
              <a:rPr lang="en-US" dirty="0" err="1"/>
              <a:t>PARPi</a:t>
            </a:r>
            <a:r>
              <a:rPr lang="en-US" dirty="0"/>
              <a:t>?</a:t>
            </a:r>
          </a:p>
          <a:p>
            <a:pPr lvl="1"/>
            <a:r>
              <a:rPr lang="en-US" dirty="0"/>
              <a:t>If it did Abi/</a:t>
            </a:r>
            <a:r>
              <a:rPr lang="en-US" dirty="0" err="1"/>
              <a:t>enza</a:t>
            </a:r>
            <a:r>
              <a:rPr lang="en-US" dirty="0"/>
              <a:t> would hugely increase </a:t>
            </a:r>
            <a:r>
              <a:rPr lang="en-US" dirty="0" err="1"/>
              <a:t>PARPi</a:t>
            </a:r>
            <a:r>
              <a:rPr lang="en-US" dirty="0"/>
              <a:t> RR</a:t>
            </a:r>
          </a:p>
          <a:p>
            <a:r>
              <a:rPr lang="en-US" dirty="0"/>
              <a:t>Is there some other MOA?</a:t>
            </a:r>
          </a:p>
          <a:p>
            <a:pPr lvl="1"/>
            <a:r>
              <a:rPr lang="en-US" b="1" u="sng" dirty="0"/>
              <a:t>Possibly</a:t>
            </a:r>
            <a:r>
              <a:rPr lang="en-US" b="1" dirty="0"/>
              <a:t>; </a:t>
            </a:r>
            <a:r>
              <a:rPr lang="en-US" dirty="0"/>
              <a:t>suggestions of an impact on immune response? STING?</a:t>
            </a:r>
          </a:p>
          <a:p>
            <a:pPr lvl="1"/>
            <a:r>
              <a:rPr lang="en-US" dirty="0"/>
              <a:t>Clearance of emerging neuroendocrine clones (RB1/RNASEH2B/BRCA2 lost)</a:t>
            </a:r>
          </a:p>
          <a:p>
            <a:pPr lvl="1"/>
            <a:r>
              <a:rPr lang="en-US" dirty="0"/>
              <a:t>Off target effects?</a:t>
            </a:r>
          </a:p>
        </p:txBody>
      </p:sp>
    </p:spTree>
    <p:extLst>
      <p:ext uri="{BB962C8B-B14F-4D97-AF65-F5344CB8AC3E}">
        <p14:creationId xmlns:p14="http://schemas.microsoft.com/office/powerpoint/2010/main" val="2938166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909DDF-97CE-0545-9864-E9593DBE3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DNA repair, PARP inhibition and synthetic lethality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CBB538-5667-EA4B-B539-5E6DB25338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Loss of DNA repair genes involved in homologous recombination DNA repair can be an ‘Achilles’ Heel’ for cancer cells</a:t>
            </a:r>
          </a:p>
          <a:p>
            <a:pPr lvl="1"/>
            <a:r>
              <a:rPr lang="en-US" dirty="0"/>
              <a:t>BRCA2, BRCA1, PALB2, RAD51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B7723B-09BC-F145-BA17-A40E7F44C693}"/>
              </a:ext>
            </a:extLst>
          </p:cNvPr>
          <p:cNvSpPr txBox="1"/>
          <p:nvPr/>
        </p:nvSpPr>
        <p:spPr>
          <a:xfrm>
            <a:off x="1013792" y="6401353"/>
            <a:ext cx="109278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ATM is not directly involved in homologous DNA repair but is involved in sensing DNA damage and activating repair</a:t>
            </a:r>
          </a:p>
        </p:txBody>
      </p:sp>
      <p:pic>
        <p:nvPicPr>
          <p:cNvPr id="1026" name="Picture 2" descr="The Myth of Achilles – Magick &amp;amp; Alchemy">
            <a:extLst>
              <a:ext uri="{FF2B5EF4-FFF2-40B4-BE49-F238E27FC236}">
                <a16:creationId xmlns:a16="http://schemas.microsoft.com/office/drawing/2014/main" id="{A04D385A-5DA8-3845-B02A-AB6D2FC7D9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3145" y="3273125"/>
            <a:ext cx="1985634" cy="290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9160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179616" y="1345249"/>
            <a:ext cx="10822346" cy="5417024"/>
            <a:chOff x="1179616" y="1345249"/>
            <a:chExt cx="10822346" cy="541702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"/>
            <a:srcRect t="20664" b="2351"/>
            <a:stretch/>
          </p:blipFill>
          <p:spPr>
            <a:xfrm>
              <a:off x="1179616" y="1345249"/>
              <a:ext cx="9680526" cy="5321769"/>
            </a:xfrm>
            <a:prstGeom prst="rect">
              <a:avLst/>
            </a:prstGeom>
          </p:spPr>
        </p:pic>
        <p:sp>
          <p:nvSpPr>
            <p:cNvPr id="2" name="TextBox 1"/>
            <p:cNvSpPr txBox="1"/>
            <p:nvPr/>
          </p:nvSpPr>
          <p:spPr>
            <a:xfrm>
              <a:off x="6935190" y="6392941"/>
              <a:ext cx="5066772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i="1" dirty="0"/>
                <a:t>Farmer et al, Nature 2005; Bryant et al, Nature 2005</a:t>
              </a:r>
            </a:p>
          </p:txBody>
        </p:sp>
      </p:grp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838200" y="360364"/>
            <a:ext cx="9677400" cy="984885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dirty="0"/>
              <a:t>Synthetic Lethality: Targeting a tumor cell’s Achilles’ heel</a:t>
            </a:r>
            <a:br>
              <a:rPr lang="en-US" dirty="0"/>
            </a:br>
            <a:r>
              <a:rPr lang="en-US" dirty="0"/>
              <a:t>Sensitivity of BRCA1 and BRCA2 loss cells to PARPi</a:t>
            </a:r>
          </a:p>
        </p:txBody>
      </p:sp>
    </p:spTree>
    <p:extLst>
      <p:ext uri="{BB962C8B-B14F-4D97-AF65-F5344CB8AC3E}">
        <p14:creationId xmlns:p14="http://schemas.microsoft.com/office/powerpoint/2010/main" val="16332234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C8C72B-E1AF-1247-8F9F-30CFF41084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Synthetic lethality and PARP inhibition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BB230C-850E-734D-93E6-4DD10F4C55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Tumor restricted loss of both alleles (all protein function) causes an acute vulnerability of tumor cells to an intervention but spares normal cells</a:t>
            </a:r>
          </a:p>
          <a:p>
            <a:pPr lvl="1"/>
            <a:r>
              <a:rPr lang="en-US" dirty="0"/>
              <a:t>Resulting in </a:t>
            </a:r>
            <a:r>
              <a:rPr lang="en-US" u="sng" dirty="0"/>
              <a:t>selective tumor cell cytotoxicity</a:t>
            </a:r>
            <a:r>
              <a:rPr lang="en-US" dirty="0"/>
              <a:t>, arguably the ‘Holy Grail’ of cancer therapeutics</a:t>
            </a:r>
          </a:p>
        </p:txBody>
      </p:sp>
    </p:spTree>
    <p:extLst>
      <p:ext uri="{BB962C8B-B14F-4D97-AF65-F5344CB8AC3E}">
        <p14:creationId xmlns:p14="http://schemas.microsoft.com/office/powerpoint/2010/main" val="19174532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437408" y="32085"/>
            <a:ext cx="8466889" cy="6327982"/>
            <a:chOff x="410250" y="32085"/>
            <a:chExt cx="8444617" cy="68580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10250" y="32085"/>
              <a:ext cx="8444617" cy="6858000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500316" y="94369"/>
              <a:ext cx="298266" cy="40026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txBody>
            <a:bodyPr wrap="square" rtlCol="0">
              <a:spAutoFit/>
            </a:bodyPr>
            <a:lstStyle/>
            <a:p>
              <a:endParaRPr lang="en-US" dirty="0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6721744" y="6488668"/>
            <a:ext cx="5430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>
                <a:solidFill>
                  <a:srgbClr val="000000"/>
                </a:solidFill>
              </a:rPr>
              <a:t>McCabe N et al, Can Res 2006; </a:t>
            </a:r>
            <a:r>
              <a:rPr lang="en-US" i="1" dirty="0" err="1">
                <a:solidFill>
                  <a:srgbClr val="000000"/>
                </a:solidFill>
              </a:rPr>
              <a:t>Murai</a:t>
            </a:r>
            <a:r>
              <a:rPr lang="en-US" i="1" dirty="0">
                <a:solidFill>
                  <a:srgbClr val="000000"/>
                </a:solidFill>
              </a:rPr>
              <a:t> et al, Can Res 2012</a:t>
            </a:r>
          </a:p>
        </p:txBody>
      </p:sp>
      <p:sp>
        <p:nvSpPr>
          <p:cNvPr id="8" name="Rectangle 7"/>
          <p:cNvSpPr/>
          <p:nvPr/>
        </p:nvSpPr>
        <p:spPr>
          <a:xfrm>
            <a:off x="2704353" y="5669579"/>
            <a:ext cx="6260353" cy="690489"/>
          </a:xfrm>
          <a:prstGeom prst="rect">
            <a:avLst/>
          </a:prstGeom>
          <a:noFill/>
          <a:ln w="5715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cxnSp>
        <p:nvCxnSpPr>
          <p:cNvPr id="3" name="Straight Connector 2"/>
          <p:cNvCxnSpPr/>
          <p:nvPr/>
        </p:nvCxnSpPr>
        <p:spPr>
          <a:xfrm>
            <a:off x="640080" y="2331720"/>
            <a:ext cx="1028700" cy="11430"/>
          </a:xfrm>
          <a:prstGeom prst="line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643890" y="1261110"/>
            <a:ext cx="1028700" cy="11430"/>
          </a:xfrm>
          <a:prstGeom prst="line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558A4A86-B8B6-4E48-8A1D-7EBE87E9817C}"/>
              </a:ext>
            </a:extLst>
          </p:cNvPr>
          <p:cNvSpPr/>
          <p:nvPr/>
        </p:nvSpPr>
        <p:spPr>
          <a:xfrm>
            <a:off x="136174" y="4475546"/>
            <a:ext cx="1690591" cy="646331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en-US" dirty="0"/>
              <a:t>K/O of key DNA </a:t>
            </a:r>
          </a:p>
          <a:p>
            <a:pPr algn="ctr"/>
            <a:r>
              <a:rPr lang="en-US" dirty="0"/>
              <a:t>repair genes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AE3D002-B1F8-3540-BC1B-C0C1509EEFFB}"/>
              </a:ext>
            </a:extLst>
          </p:cNvPr>
          <p:cNvCxnSpPr>
            <a:cxnSpLocks/>
          </p:cNvCxnSpPr>
          <p:nvPr/>
        </p:nvCxnSpPr>
        <p:spPr>
          <a:xfrm>
            <a:off x="7590880" y="-27290"/>
            <a:ext cx="0" cy="369332"/>
          </a:xfrm>
          <a:prstGeom prst="line">
            <a:avLst/>
          </a:prstGeom>
          <a:ln w="57150">
            <a:solidFill>
              <a:srgbClr val="0070C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8CF484F-FDC4-BC4D-A162-DF020143E328}"/>
              </a:ext>
            </a:extLst>
          </p:cNvPr>
          <p:cNvCxnSpPr>
            <a:cxnSpLocks/>
          </p:cNvCxnSpPr>
          <p:nvPr/>
        </p:nvCxnSpPr>
        <p:spPr>
          <a:xfrm>
            <a:off x="3978802" y="0"/>
            <a:ext cx="0" cy="369332"/>
          </a:xfrm>
          <a:prstGeom prst="line">
            <a:avLst/>
          </a:prstGeom>
          <a:ln w="57150">
            <a:solidFill>
              <a:srgbClr val="0070C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29038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1" name="Object 1"/>
          <p:cNvGraphicFramePr>
            <a:graphicFrameLocks noChangeAspect="1"/>
          </p:cNvGraphicFramePr>
          <p:nvPr/>
        </p:nvGraphicFramePr>
        <p:xfrm>
          <a:off x="87811" y="298502"/>
          <a:ext cx="12014895" cy="616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Chart" r:id="rId4" imgW="0" imgH="0" progId="MSGraph.Chart.8">
                  <p:embed/>
                </p:oleObj>
              </mc:Choice>
              <mc:Fallback>
                <p:oleObj name="Chart" r:id="rId4" imgW="0" imgH="0" progId="MSGraph.Chart.8">
                  <p:embed/>
                  <p:pic>
                    <p:nvPicPr>
                      <p:cNvPr id="15361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811" y="298502"/>
                        <a:ext cx="12014895" cy="616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rgbClr val="000000"/>
                            </a:solidFill>
                            <a:bevel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rgbClr val="00000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2" name="Line 2"/>
          <p:cNvSpPr>
            <a:spLocks noChangeShapeType="1"/>
          </p:cNvSpPr>
          <p:nvPr/>
        </p:nvSpPr>
        <p:spPr bwMode="auto">
          <a:xfrm flipH="1">
            <a:off x="1041797" y="1530329"/>
            <a:ext cx="223243" cy="16631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5717" tIns="35717" rIns="35717" bIns="35717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363" name="Rectangle 3"/>
          <p:cNvSpPr>
            <a:spLocks/>
          </p:cNvSpPr>
          <p:nvPr/>
        </p:nvSpPr>
        <p:spPr bwMode="auto">
          <a:xfrm>
            <a:off x="1263109" y="1407384"/>
            <a:ext cx="2585640" cy="302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35717" tIns="35717" rIns="35717" bIns="35717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Goserelin</a:t>
            </a:r>
            <a:r>
              <a:rPr kumimoji="0" lang="en-GB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and </a:t>
            </a:r>
            <a:r>
              <a:rPr kumimoji="0" lang="en-GB" sz="15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bicalutamide</a:t>
            </a:r>
            <a:endParaRPr kumimoji="0" lang="en-GB" sz="13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>
            <a:off x="2125269" y="4155654"/>
            <a:ext cx="306585" cy="1089422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5717" tIns="35717" rIns="35717" bIns="35717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365" name="Rectangle 5"/>
          <p:cNvSpPr>
            <a:spLocks/>
          </p:cNvSpPr>
          <p:nvPr/>
        </p:nvSpPr>
        <p:spPr bwMode="auto">
          <a:xfrm>
            <a:off x="1708549" y="3587937"/>
            <a:ext cx="1376387" cy="533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35717" tIns="35717" rIns="35717" bIns="35717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Docetaxel and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figitumumab </a:t>
            </a:r>
            <a:endParaRPr kumimoji="0" lang="en-GB" sz="13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5366" name="Line 6"/>
          <p:cNvSpPr>
            <a:spLocks noChangeShapeType="1"/>
          </p:cNvSpPr>
          <p:nvPr/>
        </p:nvSpPr>
        <p:spPr bwMode="auto">
          <a:xfrm>
            <a:off x="3289103" y="5187036"/>
            <a:ext cx="232172" cy="174129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5717" tIns="35717" rIns="35717" bIns="35717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367" name="Rectangle 7"/>
          <p:cNvSpPr>
            <a:spLocks/>
          </p:cNvSpPr>
          <p:nvPr/>
        </p:nvSpPr>
        <p:spPr bwMode="auto">
          <a:xfrm>
            <a:off x="2720581" y="4850260"/>
            <a:ext cx="788129" cy="302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35717" tIns="35717" rIns="35717" bIns="35717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Eribulin</a:t>
            </a:r>
            <a:endParaRPr kumimoji="0" lang="en-GB" sz="13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>
            <a:off x="3519788" y="4673576"/>
            <a:ext cx="395883" cy="29802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5717" tIns="35717" rIns="35717" bIns="35717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369" name="Rectangle 9"/>
          <p:cNvSpPr>
            <a:spLocks/>
          </p:cNvSpPr>
          <p:nvPr/>
        </p:nvSpPr>
        <p:spPr bwMode="auto">
          <a:xfrm>
            <a:off x="2524127" y="4335687"/>
            <a:ext cx="1151904" cy="302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35717" tIns="35717" rIns="35717" bIns="35717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Radium 223</a:t>
            </a:r>
            <a:endParaRPr kumimoji="0" lang="en-GB" sz="13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5370" name="Line 10"/>
          <p:cNvSpPr>
            <a:spLocks noChangeShapeType="1"/>
          </p:cNvSpPr>
          <p:nvPr/>
        </p:nvSpPr>
        <p:spPr bwMode="auto">
          <a:xfrm flipH="1">
            <a:off x="4351736" y="3711402"/>
            <a:ext cx="395883" cy="296912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5717" tIns="35717" rIns="35717" bIns="35717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371" name="Rectangle 11"/>
          <p:cNvSpPr>
            <a:spLocks/>
          </p:cNvSpPr>
          <p:nvPr/>
        </p:nvSpPr>
        <p:spPr bwMode="auto">
          <a:xfrm>
            <a:off x="4316016" y="3381326"/>
            <a:ext cx="1164540" cy="302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35717" tIns="35717" rIns="35717" bIns="35717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Abiraterone</a:t>
            </a:r>
            <a:endParaRPr kumimoji="0" lang="en-GB" sz="13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5372" name="Line 12"/>
          <p:cNvSpPr>
            <a:spLocks noChangeShapeType="1"/>
          </p:cNvSpPr>
          <p:nvPr/>
        </p:nvSpPr>
        <p:spPr bwMode="auto">
          <a:xfrm>
            <a:off x="7442895" y="1722314"/>
            <a:ext cx="317004" cy="414114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5717" tIns="35717" rIns="35717" bIns="35717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373" name="Rectangle 13"/>
          <p:cNvSpPr>
            <a:spLocks/>
          </p:cNvSpPr>
          <p:nvPr/>
        </p:nvSpPr>
        <p:spPr bwMode="auto">
          <a:xfrm>
            <a:off x="5773046" y="756237"/>
            <a:ext cx="2479842" cy="995461"/>
          </a:xfrm>
          <a:prstGeom prst="rect">
            <a:avLst/>
          </a:prstGeom>
          <a:noFill/>
          <a:ln w="28575" cmpd="sng">
            <a:solidFill>
              <a:srgbClr val="FF0000"/>
            </a:solidFill>
            <a:miter lim="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35717" tIns="35717" rIns="35717" bIns="35717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FH identified: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BRCA2 germline </a:t>
            </a:r>
            <a:r>
              <a:rPr kumimoji="0" lang="en-GB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mt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Identified: Olaparib</a:t>
            </a:r>
            <a:endParaRPr kumimoji="0" lang="en-GB" sz="17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5374" name="Line 14"/>
          <p:cNvSpPr>
            <a:spLocks noChangeShapeType="1"/>
          </p:cNvSpPr>
          <p:nvPr/>
        </p:nvSpPr>
        <p:spPr bwMode="auto">
          <a:xfrm>
            <a:off x="9288364" y="828229"/>
            <a:ext cx="846832" cy="28351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5717" tIns="35717" rIns="35717" bIns="35717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7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375" name="Rectangle 15"/>
          <p:cNvSpPr>
            <a:spLocks/>
          </p:cNvSpPr>
          <p:nvPr/>
        </p:nvSpPr>
        <p:spPr bwMode="auto">
          <a:xfrm>
            <a:off x="5094389" y="216831"/>
            <a:ext cx="3880867" cy="533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35717" tIns="35717" rIns="35717" bIns="35717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Radiotherapy to prostate,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pelvic nodes, and large left iliac bone met</a:t>
            </a:r>
            <a:endParaRPr kumimoji="0" lang="en-GB" sz="13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15376" name="TextBox 1"/>
          <p:cNvSpPr txBox="1">
            <a:spLocks noChangeArrowheads="1"/>
          </p:cNvSpPr>
          <p:nvPr/>
        </p:nvSpPr>
        <p:spPr bwMode="auto">
          <a:xfrm>
            <a:off x="560385" y="537747"/>
            <a:ext cx="1755746" cy="711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91" tIns="32146" rIns="64291" bIns="32146">
            <a:spAutoFit/>
          </a:bodyPr>
          <a:lstStyle>
            <a:lvl1pPr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cs typeface="ＭＳ Ｐゴシック" charset="0"/>
                <a:sym typeface="Helvetica Light" charset="0"/>
              </a:defRPr>
            </a:lvl1pPr>
            <a:lvl2pPr marL="742950" indent="-285750"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2pPr>
            <a:lvl3pPr marL="1143000" indent="-228600"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3pPr>
            <a:lvl4pPr marL="1600200" indent="-228600"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4pPr>
            <a:lvl5pPr marL="2057400" indent="-228600"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5pPr>
            <a:lvl6pPr marL="25146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6pPr>
            <a:lvl7pPr marL="29718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7pPr>
            <a:lvl8pPr marL="34290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8pPr>
            <a:lvl9pPr marL="38862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  <a:sym typeface="Helvetica Light" charset="0"/>
              </a:rPr>
              <a:t>Diagnosed with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  <a:sym typeface="Helvetica Light" charset="0"/>
              </a:rPr>
              <a:t>metastatic CRPC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  <a:sym typeface="Helvetica Light" charset="0"/>
              </a:rPr>
              <a:t>Multiple bone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ＭＳ Ｐゴシック" charset="0"/>
                <a:cs typeface="Arial" charset="0"/>
                <a:sym typeface="Helvetica Light" charset="0"/>
              </a:rPr>
              <a:t>mets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charset="0"/>
              <a:ea typeface="ＭＳ Ｐゴシック" charset="0"/>
              <a:cs typeface="Arial" charset="0"/>
              <a:sym typeface="Helvetica Light" charset="0"/>
            </a:endParaRPr>
          </a:p>
        </p:txBody>
      </p:sp>
      <p:sp>
        <p:nvSpPr>
          <p:cNvPr id="15377" name="TextBox 2"/>
          <p:cNvSpPr txBox="1">
            <a:spLocks noChangeArrowheads="1"/>
          </p:cNvSpPr>
          <p:nvPr/>
        </p:nvSpPr>
        <p:spPr bwMode="auto">
          <a:xfrm>
            <a:off x="41674" y="0"/>
            <a:ext cx="758215" cy="434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91" tIns="32146" rIns="64291" bIns="32146">
            <a:spAutoFit/>
          </a:bodyPr>
          <a:lstStyle>
            <a:lvl1pPr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cs typeface="ＭＳ Ｐゴシック" charset="0"/>
                <a:sym typeface="Helvetica Light" charset="0"/>
              </a:defRPr>
            </a:lvl1pPr>
            <a:lvl2pPr marL="742950" indent="-285750"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2pPr>
            <a:lvl3pPr marL="1143000" indent="-228600"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3pPr>
            <a:lvl4pPr marL="1600200" indent="-228600"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4pPr>
            <a:lvl5pPr marL="2057400" indent="-228600"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5pPr>
            <a:lvl6pPr marL="25146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6pPr>
            <a:lvl7pPr marL="29718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7pPr>
            <a:lvl8pPr marL="34290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8pPr>
            <a:lvl9pPr marL="38862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ＭＳ Ｐゴシック" charset="0"/>
                <a:cs typeface="Arial" charset="0"/>
                <a:sym typeface="Helvetica Light" charset="0"/>
              </a:rPr>
              <a:t>PSA</a:t>
            </a:r>
          </a:p>
        </p:txBody>
      </p:sp>
      <p:sp>
        <p:nvSpPr>
          <p:cNvPr id="15378" name="TextBox 3"/>
          <p:cNvSpPr txBox="1">
            <a:spLocks noChangeArrowheads="1"/>
          </p:cNvSpPr>
          <p:nvPr/>
        </p:nvSpPr>
        <p:spPr bwMode="auto">
          <a:xfrm>
            <a:off x="5973576" y="6483315"/>
            <a:ext cx="1101991" cy="372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91" tIns="32146" rIns="64291" bIns="32146">
            <a:spAutoFit/>
          </a:bodyPr>
          <a:lstStyle>
            <a:lvl1pPr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cs typeface="ＭＳ Ｐゴシック" charset="0"/>
                <a:sym typeface="Helvetica Light" charset="0"/>
              </a:defRPr>
            </a:lvl1pPr>
            <a:lvl2pPr marL="742950" indent="-285750"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2pPr>
            <a:lvl3pPr marL="1143000" indent="-228600"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3pPr>
            <a:lvl4pPr marL="1600200" indent="-228600"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4pPr>
            <a:lvl5pPr marL="2057400" indent="-228600" eaLnBrk="0"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5pPr>
            <a:lvl6pPr marL="25146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6pPr>
            <a:lvl7pPr marL="29718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7pPr>
            <a:lvl8pPr marL="34290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8pPr>
            <a:lvl9pPr marL="3886200" indent="-228600" algn="ctr" defTabSz="584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Helvetica Light" charset="0"/>
                <a:ea typeface="ＭＳ Ｐゴシック" charset="0"/>
                <a:sym typeface="Helvetica Light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Light" charset="0"/>
                <a:ea typeface="ＭＳ Ｐゴシック" charset="0"/>
                <a:sym typeface="Helvetica Light" charset="0"/>
              </a:rPr>
              <a:t>Time 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Wingdings" charset="0"/>
                <a:ea typeface="ＭＳ Ｐゴシック" charset="0"/>
                <a:cs typeface="Wingdings" charset="0"/>
                <a:sym typeface="Wingdings" charset="0"/>
              </a:rPr>
              <a:t>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 charset="0"/>
              <a:ea typeface="ＭＳ Ｐゴシック" charset="0"/>
              <a:sym typeface="Helvetica Light" charset="0"/>
            </a:endParaRPr>
          </a:p>
        </p:txBody>
      </p:sp>
      <p:sp>
        <p:nvSpPr>
          <p:cNvPr id="15379" name="Rectangle 5"/>
          <p:cNvSpPr>
            <a:spLocks noChangeArrowheads="1"/>
          </p:cNvSpPr>
          <p:nvPr/>
        </p:nvSpPr>
        <p:spPr bwMode="auto">
          <a:xfrm>
            <a:off x="1382557" y="2416390"/>
            <a:ext cx="1755746" cy="711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91" tIns="32146" rIns="64291" bIns="32146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CRPC after 1 year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Multiple bone </a:t>
            </a:r>
            <a:r>
              <a:rPr kumimoji="0" lang="en-GB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mets</a:t>
            </a:r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‘Go home to die’</a:t>
            </a:r>
          </a:p>
        </p:txBody>
      </p:sp>
      <p:sp>
        <p:nvSpPr>
          <p:cNvPr id="22" name="Line 12"/>
          <p:cNvSpPr>
            <a:spLocks noChangeShapeType="1"/>
          </p:cNvSpPr>
          <p:nvPr/>
        </p:nvSpPr>
        <p:spPr bwMode="auto">
          <a:xfrm>
            <a:off x="6557367" y="3056186"/>
            <a:ext cx="803672" cy="140977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5717" tIns="35717" rIns="35717" bIns="35717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7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3" name="Rectangle 13"/>
          <p:cNvSpPr>
            <a:spLocks/>
          </p:cNvSpPr>
          <p:nvPr/>
        </p:nvSpPr>
        <p:spPr bwMode="auto">
          <a:xfrm>
            <a:off x="3927575" y="2525304"/>
            <a:ext cx="2904750" cy="533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lIns="35717" tIns="35717" rIns="35717" bIns="35717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New met in left iliac bone,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5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enlarged retroperitoneal nodes</a:t>
            </a:r>
            <a:endParaRPr kumimoji="0" lang="en-GB" sz="13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851197" y="2112604"/>
            <a:ext cx="1809785" cy="326530"/>
          </a:xfrm>
          <a:prstGeom prst="rect">
            <a:avLst/>
          </a:prstGeom>
          <a:noFill/>
        </p:spPr>
        <p:txBody>
          <a:bodyPr wrap="none" lIns="64291" tIns="32146" rIns="64291" bIns="32146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----31 months----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601885" y="4673579"/>
            <a:ext cx="21600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Good response to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Abiraterone (36m)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C972AE-ED1D-1244-B687-F226CAD5A397}"/>
              </a:ext>
            </a:extLst>
          </p:cNvPr>
          <p:cNvSpPr txBox="1"/>
          <p:nvPr/>
        </p:nvSpPr>
        <p:spPr>
          <a:xfrm>
            <a:off x="10508930" y="203806"/>
            <a:ext cx="1636802" cy="181588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 have reported on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cross-sensitivity/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cross-resistance of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PARPi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with carboplatin (Fong et al, JCO 2010)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36F0AF4-688C-2C4C-A812-5B2FFA46A323}"/>
              </a:ext>
            </a:extLst>
          </p:cNvPr>
          <p:cNvSpPr txBox="1"/>
          <p:nvPr/>
        </p:nvSpPr>
        <p:spPr>
          <a:xfrm>
            <a:off x="1198905" y="12930"/>
            <a:ext cx="2585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Case 1: 65 year old man</a:t>
            </a:r>
          </a:p>
        </p:txBody>
      </p:sp>
    </p:spTree>
    <p:extLst>
      <p:ext uri="{BB962C8B-B14F-4D97-AF65-F5344CB8AC3E}">
        <p14:creationId xmlns:p14="http://schemas.microsoft.com/office/powerpoint/2010/main" val="19823860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15363" grpId="0"/>
      <p:bldP spid="15364" grpId="0" animBg="1"/>
      <p:bldP spid="15365" grpId="0"/>
      <p:bldP spid="15366" grpId="0" animBg="1"/>
      <p:bldP spid="15367" grpId="0"/>
      <p:bldP spid="15368" grpId="0" animBg="1"/>
      <p:bldP spid="15369" grpId="0"/>
      <p:bldP spid="15370" grpId="0" animBg="1"/>
      <p:bldP spid="15371" grpId="0"/>
      <p:bldP spid="15372" grpId="0" animBg="1"/>
      <p:bldP spid="15373" grpId="0" animBg="1"/>
      <p:bldP spid="15374" grpId="0" animBg="1"/>
      <p:bldP spid="15375" grpId="0"/>
      <p:bldP spid="15379" grpId="0"/>
      <p:bldP spid="22" grpId="0" animBg="1"/>
      <p:bldP spid="23" grpId="0"/>
      <p:bldP spid="2" grpId="0"/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9" ma:contentTypeDescription="Create a new document." ma:contentTypeScope="" ma:versionID="83bf1051954f228ef3dccc82cfc58357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b1f103e14bcb636125a88c7b57b71e20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  <xsd:element ref="ns1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4c811d1f-5e4a-4ee3-9cfd-88a4fb073ce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944CD30-B6F9-4A47-AD30-E7DFDBEF8659}"/>
</file>

<file path=customXml/itemProps2.xml><?xml version="1.0" encoding="utf-8"?>
<ds:datastoreItem xmlns:ds="http://schemas.openxmlformats.org/officeDocument/2006/customXml" ds:itemID="{23601E52-1822-46D5-9399-1DF47D734680}"/>
</file>

<file path=docProps/app.xml><?xml version="1.0" encoding="utf-8"?>
<Properties xmlns="http://schemas.openxmlformats.org/officeDocument/2006/extended-properties" xmlns:vt="http://schemas.openxmlformats.org/officeDocument/2006/docPropsVTypes">
  <TotalTime>4848</TotalTime>
  <Words>3202</Words>
  <Application>Microsoft Macintosh PowerPoint</Application>
  <PresentationFormat>Widescreen</PresentationFormat>
  <Paragraphs>880</Paragraphs>
  <Slides>44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3" baseType="lpstr">
      <vt:lpstr>Arial</vt:lpstr>
      <vt:lpstr>Arial Narrow</vt:lpstr>
      <vt:lpstr>Calibri</vt:lpstr>
      <vt:lpstr>Calibri Light</vt:lpstr>
      <vt:lpstr>Helvetica Light</vt:lpstr>
      <vt:lpstr>Times New Roman</vt:lpstr>
      <vt:lpstr>Wingdings</vt:lpstr>
      <vt:lpstr>Office Theme</vt:lpstr>
      <vt:lpstr>Chart</vt:lpstr>
      <vt:lpstr>PARP inhibition for Prostate Cancer</vt:lpstr>
      <vt:lpstr>Talk overview</vt:lpstr>
      <vt:lpstr>Talk overview</vt:lpstr>
      <vt:lpstr>Prostate cancer heterogeneity</vt:lpstr>
      <vt:lpstr>DNA repair, PARP inhibition and synthetic lethality</vt:lpstr>
      <vt:lpstr>Synthetic Lethality: Targeting a tumor cell’s Achilles’ heel Sensitivity of BRCA1 and BRCA2 loss cells to PARPi</vt:lpstr>
      <vt:lpstr>Synthetic lethality and PARP inhibition</vt:lpstr>
      <vt:lpstr>PowerPoint Presentation</vt:lpstr>
      <vt:lpstr>PowerPoint Presentation</vt:lpstr>
      <vt:lpstr>Platinum and PARP inhibition share MOA</vt:lpstr>
      <vt:lpstr>PowerPoint Presentation</vt:lpstr>
      <vt:lpstr>PowerPoint Presentation</vt:lpstr>
      <vt:lpstr>PowerPoint Presentation</vt:lpstr>
      <vt:lpstr>Satraplatin Phase 3 trial in mCRPC LHRHa plus oral satraplatin and pred VS LHRHa and pred</vt:lpstr>
      <vt:lpstr>Talk overview</vt:lpstr>
      <vt:lpstr>PARPi early clinical trials: Interpretation and hypotheses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Detour: A Spin-Off of the TOPARP Trial: Germline Analyses </vt:lpstr>
      <vt:lpstr>PowerPoint Presentation</vt:lpstr>
      <vt:lpstr>PowerPoint Presentation</vt:lpstr>
      <vt:lpstr>Results: Secondary endpoints per gene subgroup (ITT n=98)</vt:lpstr>
      <vt:lpstr>Results: Radiographic PFS  per gene subgroup (ITT n=98)</vt:lpstr>
      <vt:lpstr>PowerPoint Presentation</vt:lpstr>
      <vt:lpstr>BRCA copy number and response on TOPARP-B </vt:lpstr>
      <vt:lpstr>TOPARP-B biomarker data: BRCA2 and PALB2</vt:lpstr>
      <vt:lpstr>ATM: TOPARP-B outcomes Biallelic loss and IHC loss</vt:lpstr>
      <vt:lpstr>RAD51 foci and sensitivity to PARP inhibition: Unlike BRCA2/PALB2, ATMCDK12 loss does mean low RAD51 foci</vt:lpstr>
      <vt:lpstr>Phase III data that led to olaparib FDA approval for pre- and post-chemo mCRPC with DNA repair defects</vt:lpstr>
      <vt:lpstr>PROfound trial design</vt:lpstr>
      <vt:lpstr>Primary endpoint rPFS by BICR in patients with alterations in BRCA1, BRCA2, or ATM (Cohort A) </vt:lpstr>
      <vt:lpstr>PowerPoint Presentation</vt:lpstr>
      <vt:lpstr>PowerPoint Presentation</vt:lpstr>
      <vt:lpstr>Similar data with other PARP inhibitors</vt:lpstr>
      <vt:lpstr>TRITON2: Rucaparib confirmed PARPi antitumor activity in BRCA2 mCRPC</vt:lpstr>
      <vt:lpstr>PowerPoint Presentation</vt:lpstr>
      <vt:lpstr>PowerPoint Presentation</vt:lpstr>
      <vt:lpstr>Beware: An ATM ‘mutation’ is not necessarily ATM loss And beware clonal hemopoiesis mutations (CHIP) in ctDNA!</vt:lpstr>
      <vt:lpstr>Talk overview</vt:lpstr>
      <vt:lpstr>Conclusions</vt:lpstr>
      <vt:lpstr>Last but not least in light of the PROpel and MAGNITUDE trials: Is there any rationale for PARPi to work in Pca without DDR?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Synthetic Lethality: Single Agent ATR and PARP inhibitors and their combination</dc:title>
  <dc:creator>Johann De Bono</dc:creator>
  <cp:lastModifiedBy>Silvana Izquierdo</cp:lastModifiedBy>
  <cp:revision>32</cp:revision>
  <cp:lastPrinted>2022-04-04T12:26:04Z</cp:lastPrinted>
  <dcterms:created xsi:type="dcterms:W3CDTF">2022-02-28T14:26:11Z</dcterms:created>
  <dcterms:modified xsi:type="dcterms:W3CDTF">2022-06-17T13:24:58Z</dcterms:modified>
</cp:coreProperties>
</file>