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0"/>
  </p:notesMasterIdLst>
  <p:sldIdLst>
    <p:sldId id="3480" r:id="rId2"/>
    <p:sldId id="3481" r:id="rId3"/>
    <p:sldId id="468" r:id="rId4"/>
    <p:sldId id="3316" r:id="rId5"/>
    <p:sldId id="496" r:id="rId6"/>
    <p:sldId id="3485" r:id="rId7"/>
    <p:sldId id="3483" r:id="rId8"/>
    <p:sldId id="3486" r:id="rId9"/>
    <p:sldId id="3456" r:id="rId10"/>
    <p:sldId id="3482" r:id="rId11"/>
    <p:sldId id="3475" r:id="rId12"/>
    <p:sldId id="3455" r:id="rId13"/>
    <p:sldId id="3487" r:id="rId14"/>
    <p:sldId id="3476" r:id="rId15"/>
    <p:sldId id="3478" r:id="rId16"/>
    <p:sldId id="3492" r:id="rId17"/>
    <p:sldId id="3493" r:id="rId18"/>
    <p:sldId id="495" r:id="rId19"/>
    <p:sldId id="475" r:id="rId20"/>
    <p:sldId id="476" r:id="rId21"/>
    <p:sldId id="3488" r:id="rId22"/>
    <p:sldId id="3489" r:id="rId23"/>
    <p:sldId id="483" r:id="rId24"/>
    <p:sldId id="3405" r:id="rId25"/>
    <p:sldId id="486" r:id="rId26"/>
    <p:sldId id="487" r:id="rId27"/>
    <p:sldId id="3490" r:id="rId28"/>
    <p:sldId id="3335" r:id="rId29"/>
    <p:sldId id="3337" r:id="rId30"/>
    <p:sldId id="3494" r:id="rId31"/>
    <p:sldId id="3470" r:id="rId32"/>
    <p:sldId id="3496" r:id="rId33"/>
    <p:sldId id="3425" r:id="rId34"/>
    <p:sldId id="3413" r:id="rId35"/>
    <p:sldId id="3497" r:id="rId36"/>
    <p:sldId id="3498" r:id="rId37"/>
    <p:sldId id="3499" r:id="rId38"/>
    <p:sldId id="3424" r:id="rId39"/>
    <p:sldId id="465" r:id="rId40"/>
    <p:sldId id="3417" r:id="rId41"/>
    <p:sldId id="3416" r:id="rId42"/>
    <p:sldId id="3418" r:id="rId43"/>
    <p:sldId id="3419" r:id="rId44"/>
    <p:sldId id="3421" r:id="rId45"/>
    <p:sldId id="3422" r:id="rId46"/>
    <p:sldId id="3426" r:id="rId47"/>
    <p:sldId id="3427" r:id="rId48"/>
    <p:sldId id="3428" r:id="rId49"/>
  </p:sldIdLst>
  <p:sldSz cx="9144000" cy="514826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1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dward Neale" initials="EN" lastIdx="179" clrIdx="0">
    <p:extLst>
      <p:ext uri="{19B8F6BF-5375-455C-9EA6-DF929625EA0E}">
        <p15:presenceInfo xmlns:p15="http://schemas.microsoft.com/office/powerpoint/2012/main" userId="S-1-5-21-3415842553-1114698219-1032229874-1508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112751"/>
    <a:srgbClr val="660033"/>
    <a:srgbClr val="008080"/>
    <a:srgbClr val="009999"/>
    <a:srgbClr val="58585A"/>
    <a:srgbClr val="33CCFF"/>
    <a:srgbClr val="FFFF00"/>
    <a:srgbClr val="00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9" autoAdjust="0"/>
    <p:restoredTop sz="97327" autoAdjust="0"/>
  </p:normalViewPr>
  <p:slideViewPr>
    <p:cSldViewPr snapToGrid="0">
      <p:cViewPr varScale="1">
        <p:scale>
          <a:sx n="115" d="100"/>
          <a:sy n="115" d="100"/>
        </p:scale>
        <p:origin x="208" y="744"/>
      </p:cViewPr>
      <p:guideLst>
        <p:guide orient="horz" pos="1811"/>
        <p:guide pos="2880"/>
      </p:guideLst>
    </p:cSldViewPr>
  </p:slideViewPr>
  <p:outlineViewPr>
    <p:cViewPr>
      <p:scale>
        <a:sx n="33" d="100"/>
        <a:sy n="33" d="100"/>
      </p:scale>
      <p:origin x="0" y="628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4175" y="685800"/>
            <a:ext cx="60896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" pitchFamily="18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EB088E17-C993-45FB-89BD-8D39C06108A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251943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431236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613307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222693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18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19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20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21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140283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149491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23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200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484141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24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817718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25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419724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26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16432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27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88639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28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919017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29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540406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30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734712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31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482325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32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258484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33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727847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2534327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34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97569011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35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3308140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36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004490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37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5538959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38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326234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088E17-C993-45FB-89BD-8D39C06108A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pitchFamily="18" charset="0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EB088E17-C993-45FB-89BD-8D39C06108A7}" type="slidenum"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62033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587857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0259174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642154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45635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01135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B088E17-C993-45FB-89BD-8D39C06108A7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518470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5588" cy="5149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24200" y="1928215"/>
            <a:ext cx="5257800" cy="11035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Section Title in This Area in This Color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124200" y="3088958"/>
            <a:ext cx="5638800" cy="743638"/>
          </a:xfrm>
        </p:spPr>
        <p:txBody>
          <a:bodyPr/>
          <a:lstStyle>
            <a:lvl1pPr marL="0" indent="0">
              <a:buFontTx/>
              <a:buNone/>
              <a:defRPr sz="2400" i="1"/>
            </a:lvl1pPr>
          </a:lstStyle>
          <a:p>
            <a:r>
              <a:rPr lang="en-US"/>
              <a:t>Presenter name here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100" y="171609"/>
            <a:ext cx="1943100" cy="457623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171609"/>
            <a:ext cx="5676900" cy="457623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71609"/>
            <a:ext cx="7772400" cy="7436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201261"/>
            <a:ext cx="3810000" cy="35465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0" y="1201261"/>
            <a:ext cx="3810000" cy="35465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71609"/>
            <a:ext cx="7772400" cy="7436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066800" y="1201261"/>
            <a:ext cx="7772400" cy="3546581"/>
          </a:xfrm>
        </p:spPr>
        <p:txBody>
          <a:bodyPr/>
          <a:lstStyle/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71609"/>
            <a:ext cx="7772400" cy="7436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1201261"/>
            <a:ext cx="7772400" cy="1716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3031755"/>
            <a:ext cx="7772400" cy="1716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71609"/>
            <a:ext cx="7772400" cy="7436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1201261"/>
            <a:ext cx="3810000" cy="35465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201261"/>
            <a:ext cx="3810000" cy="35465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9299"/>
            <a:ext cx="7772400" cy="110354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7349"/>
            <a:ext cx="6400800" cy="1315667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71609"/>
            <a:ext cx="7772400" cy="7436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201261"/>
            <a:ext cx="3810000" cy="35465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029200" y="1201261"/>
            <a:ext cx="3810000" cy="1716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029200" y="3031755"/>
            <a:ext cx="3810000" cy="1716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066800" y="171609"/>
            <a:ext cx="7772400" cy="457623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8236"/>
            <a:ext cx="7772400" cy="102250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2054"/>
            <a:ext cx="7772400" cy="112618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201261"/>
            <a:ext cx="3810000" cy="35465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201261"/>
            <a:ext cx="3810000" cy="354658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169"/>
            <a:ext cx="8229600" cy="85804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2401"/>
            <a:ext cx="4040188" cy="48026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2667"/>
            <a:ext cx="4040188" cy="296621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2401"/>
            <a:ext cx="4041775" cy="48026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2667"/>
            <a:ext cx="4041775" cy="296621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04978"/>
            <a:ext cx="3008313" cy="87234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977"/>
            <a:ext cx="5111750" cy="43939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077323"/>
            <a:ext cx="3008313" cy="352155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3785"/>
            <a:ext cx="5486400" cy="42544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007"/>
            <a:ext cx="5486400" cy="30889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9232"/>
            <a:ext cx="5486400" cy="60420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2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0" y="1"/>
            <a:ext cx="9145588" cy="5149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171609"/>
            <a:ext cx="7772400" cy="74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2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201261"/>
            <a:ext cx="7772400" cy="354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9" r:id="rId1"/>
    <p:sldLayoutId id="2147484012" r:id="rId2"/>
    <p:sldLayoutId id="2147484013" r:id="rId3"/>
    <p:sldLayoutId id="2147484014" r:id="rId4"/>
    <p:sldLayoutId id="2147484015" r:id="rId5"/>
    <p:sldLayoutId id="2147484016" r:id="rId6"/>
    <p:sldLayoutId id="2147484017" r:id="rId7"/>
    <p:sldLayoutId id="2147484018" r:id="rId8"/>
    <p:sldLayoutId id="2147484019" r:id="rId9"/>
    <p:sldLayoutId id="2147484020" r:id="rId10"/>
    <p:sldLayoutId id="2147484021" r:id="rId11"/>
    <p:sldLayoutId id="2147484022" r:id="rId12"/>
    <p:sldLayoutId id="2147484023" r:id="rId13"/>
    <p:sldLayoutId id="2147484024" r:id="rId14"/>
    <p:sldLayoutId id="2147484025" r:id="rId15"/>
    <p:sldLayoutId id="2147484026" r:id="rId16"/>
    <p:sldLayoutId id="2147484027" r:id="rId17"/>
    <p:sldLayoutId id="2147484028" r:id="rId18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11275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11275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11275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11275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11275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11275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11275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11275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11275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000">
          <a:solidFill>
            <a:srgbClr val="11275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rgbClr val="58585A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CC7A16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58585A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58585A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58585A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58585A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58585A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rgbClr val="58585A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3"/>
          <p:cNvSpPr>
            <a:spLocks noGrp="1"/>
          </p:cNvSpPr>
          <p:nvPr>
            <p:ph type="ctrTitle"/>
          </p:nvPr>
        </p:nvSpPr>
        <p:spPr>
          <a:xfrm>
            <a:off x="3040380" y="1875901"/>
            <a:ext cx="5859780" cy="1103540"/>
          </a:xfrm>
        </p:spPr>
        <p:txBody>
          <a:bodyPr/>
          <a:lstStyle/>
          <a:p>
            <a:pPr algn="ctr"/>
            <a:r>
              <a:rPr lang="en-US" sz="2800" dirty="0"/>
              <a:t>Current Utility of Immunotherapy-Based Strategies in NSCLC</a:t>
            </a:r>
            <a:endParaRPr lang="en-US" i="1" dirty="0"/>
          </a:p>
        </p:txBody>
      </p:sp>
      <p:sp>
        <p:nvSpPr>
          <p:cNvPr id="3075" name="Subtitle 4"/>
          <p:cNvSpPr>
            <a:spLocks noGrp="1"/>
          </p:cNvSpPr>
          <p:nvPr>
            <p:ph type="subTitle" idx="1"/>
          </p:nvPr>
        </p:nvSpPr>
        <p:spPr>
          <a:xfrm>
            <a:off x="3150870" y="3025161"/>
            <a:ext cx="5638800" cy="743638"/>
          </a:xfrm>
        </p:spPr>
        <p:txBody>
          <a:bodyPr/>
          <a:lstStyle/>
          <a:p>
            <a:pPr algn="ctr">
              <a:spcBef>
                <a:spcPts val="0"/>
              </a:spcBef>
            </a:pPr>
            <a:endParaRPr lang="en-US" sz="1600" b="1" dirty="0"/>
          </a:p>
          <a:p>
            <a:pPr algn="ctr">
              <a:spcBef>
                <a:spcPts val="0"/>
              </a:spcBef>
            </a:pPr>
            <a:r>
              <a:rPr lang="en-US" sz="1400" b="1" dirty="0"/>
              <a:t>Stephen V. Liu, MD</a:t>
            </a:r>
          </a:p>
          <a:p>
            <a:pPr algn="ctr">
              <a:spcBef>
                <a:spcPts val="0"/>
              </a:spcBef>
            </a:pPr>
            <a:r>
              <a:rPr lang="en-US" sz="1400" b="1" dirty="0"/>
              <a:t>Associate Professor of Medicine</a:t>
            </a:r>
          </a:p>
          <a:p>
            <a:pPr algn="ctr">
              <a:spcBef>
                <a:spcPts val="0"/>
              </a:spcBef>
            </a:pPr>
            <a:r>
              <a:rPr lang="en-US" sz="1400" b="1" dirty="0"/>
              <a:t>Director of Thoracic Oncology</a:t>
            </a:r>
          </a:p>
          <a:p>
            <a:pPr algn="ctr">
              <a:spcBef>
                <a:spcPts val="0"/>
              </a:spcBef>
            </a:pPr>
            <a:r>
              <a:rPr lang="en-US" sz="1400" b="1" dirty="0"/>
              <a:t>Head of Developmental Therapeutics</a:t>
            </a:r>
          </a:p>
          <a:p>
            <a:pPr algn="ctr">
              <a:spcBef>
                <a:spcPts val="0"/>
              </a:spcBef>
            </a:pPr>
            <a:r>
              <a:rPr lang="en-US" sz="1400" b="1" dirty="0"/>
              <a:t>Georgetown University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IMpower 110: Atezolizumab</a:t>
            </a:r>
            <a:endParaRPr lang="en-US" altLang="en-US" dirty="0"/>
          </a:p>
        </p:txBody>
      </p:sp>
      <p:sp>
        <p:nvSpPr>
          <p:cNvPr id="56323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Outcomes in PD-L1 high NSCLC</a:t>
            </a:r>
          </a:p>
          <a:p>
            <a:pPr lvl="1"/>
            <a:r>
              <a:rPr lang="en-US" altLang="en-US" sz="2000" dirty="0"/>
              <a:t>OS favors atezolizumab (20.2m vs 13.1m, HR 0.59)</a:t>
            </a:r>
          </a:p>
          <a:p>
            <a:pPr lvl="1"/>
            <a:r>
              <a:rPr lang="en-US" altLang="en-US" sz="2000" dirty="0"/>
              <a:t>PFS favors atezolizumab (8.1m vs 5.0m, HR 0.63)</a:t>
            </a:r>
          </a:p>
          <a:p>
            <a:r>
              <a:rPr lang="en-US" altLang="en-US" sz="2400" dirty="0"/>
              <a:t>Outcomes in PD-L1 positive NSCLC</a:t>
            </a:r>
          </a:p>
          <a:p>
            <a:pPr lvl="1"/>
            <a:r>
              <a:rPr lang="en-US" altLang="en-US" sz="2000" dirty="0"/>
              <a:t>No OS difference (17.5m vs 14.1m, HR 0.83, ns)</a:t>
            </a:r>
          </a:p>
          <a:p>
            <a:r>
              <a:rPr lang="en-US" altLang="en-US" sz="2400" dirty="0"/>
              <a:t>With longer follow up (median 31m)</a:t>
            </a:r>
          </a:p>
          <a:p>
            <a:pPr lvl="1"/>
            <a:r>
              <a:rPr lang="en-US" altLang="en-US" sz="2000" dirty="0"/>
              <a:t>OS favors atezolizumab (20.2m vs 14.7m, HR 0.76)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F5236A-0862-43D5-AC2E-064C6B4C1D7E}"/>
              </a:ext>
            </a:extLst>
          </p:cNvPr>
          <p:cNvSpPr txBox="1"/>
          <p:nvPr/>
        </p:nvSpPr>
        <p:spPr>
          <a:xfrm>
            <a:off x="7188179" y="4686300"/>
            <a:ext cx="177484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Herbst, NEJM 2020; Jassem, JTO 2021</a:t>
            </a:r>
          </a:p>
        </p:txBody>
      </p:sp>
    </p:spTree>
    <p:extLst>
      <p:ext uri="{BB962C8B-B14F-4D97-AF65-F5344CB8AC3E}">
        <p14:creationId xmlns:p14="http://schemas.microsoft.com/office/powerpoint/2010/main" val="1307743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83BAE-4745-49DA-96A2-43F9B1225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IMpower 110: Atezolizumab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6DF3CD-7031-494F-BD42-7093B1022BFB}"/>
              </a:ext>
            </a:extLst>
          </p:cNvPr>
          <p:cNvSpPr txBox="1"/>
          <p:nvPr/>
        </p:nvSpPr>
        <p:spPr>
          <a:xfrm>
            <a:off x="7994490" y="4686300"/>
            <a:ext cx="96853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Herbst, NEJM 2020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E8BFA4-71FB-3848-B436-B02E100B77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932" y="1073572"/>
            <a:ext cx="6574632" cy="361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39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83BAE-4745-49DA-96A2-43F9B1225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EMPOWER-Lung 1: </a:t>
            </a:r>
            <a:r>
              <a:rPr lang="en-US" dirty="0" err="1"/>
              <a:t>Cemiplimab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6DF3CD-7031-494F-BD42-7093B1022BFB}"/>
              </a:ext>
            </a:extLst>
          </p:cNvPr>
          <p:cNvSpPr txBox="1"/>
          <p:nvPr/>
        </p:nvSpPr>
        <p:spPr>
          <a:xfrm>
            <a:off x="8004108" y="4686300"/>
            <a:ext cx="95891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 err="1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Sezer</a:t>
            </a:r>
            <a:r>
              <a:rPr lang="en-US" sz="700" i="1" dirty="0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, ESMO 2020</a:t>
            </a:r>
          </a:p>
        </p:txBody>
      </p:sp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48B74CFE-8F17-B34D-92E9-317D645E72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642" y="1232808"/>
            <a:ext cx="8159921" cy="3053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8095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EMPOWER-Lung 1: </a:t>
            </a:r>
            <a:r>
              <a:rPr lang="en-US" altLang="en-US" dirty="0" err="1">
                <a:cs typeface="Arial" charset="0"/>
              </a:rPr>
              <a:t>Cemiplimab</a:t>
            </a:r>
            <a:endParaRPr lang="en-US" altLang="en-US" dirty="0"/>
          </a:p>
        </p:txBody>
      </p:sp>
      <p:sp>
        <p:nvSpPr>
          <p:cNvPr id="56323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Initial outcomes in PD-L1 ≥50% NSCLC</a:t>
            </a:r>
          </a:p>
          <a:p>
            <a:pPr lvl="1"/>
            <a:r>
              <a:rPr lang="en-US" altLang="en-US" sz="2000" dirty="0"/>
              <a:t>OS favors </a:t>
            </a:r>
            <a:r>
              <a:rPr lang="en-US" altLang="en-US" sz="2000" dirty="0" err="1"/>
              <a:t>cemiplimab</a:t>
            </a:r>
            <a:r>
              <a:rPr lang="en-US" altLang="en-US" sz="2000" dirty="0"/>
              <a:t> (NR vs 14.2m, HR 0.57)</a:t>
            </a:r>
          </a:p>
          <a:p>
            <a:pPr lvl="1"/>
            <a:r>
              <a:rPr lang="en-US" altLang="en-US" sz="2000" dirty="0"/>
              <a:t>PFS favors </a:t>
            </a:r>
            <a:r>
              <a:rPr lang="en-US" altLang="en-US" sz="2000" dirty="0" err="1"/>
              <a:t>cemiplimab</a:t>
            </a:r>
            <a:r>
              <a:rPr lang="en-US" altLang="en-US" sz="2000" dirty="0"/>
              <a:t> (8.2m vs 5.7m, HR 0.54)</a:t>
            </a:r>
          </a:p>
          <a:p>
            <a:r>
              <a:rPr lang="en-US" altLang="en-US" sz="2400" dirty="0"/>
              <a:t>With longer follow up (median 3y) in PD-L1 ≥50%</a:t>
            </a:r>
          </a:p>
          <a:p>
            <a:pPr lvl="1"/>
            <a:r>
              <a:rPr lang="en-US" altLang="en-US" sz="2000" dirty="0"/>
              <a:t>OS favors </a:t>
            </a:r>
            <a:r>
              <a:rPr lang="en-US" altLang="en-US" sz="2000" dirty="0" err="1"/>
              <a:t>cemiplimab</a:t>
            </a:r>
            <a:r>
              <a:rPr lang="en-US" altLang="en-US" sz="2000" dirty="0"/>
              <a:t> (26.1m vs 13.3m, HR 0.57)</a:t>
            </a:r>
          </a:p>
          <a:p>
            <a:pPr lvl="1"/>
            <a:r>
              <a:rPr lang="en-US" altLang="en-US" sz="2000" dirty="0"/>
              <a:t>PFS favors </a:t>
            </a:r>
            <a:r>
              <a:rPr lang="en-US" altLang="en-US" sz="2000" dirty="0" err="1"/>
              <a:t>cemiplimab</a:t>
            </a:r>
            <a:r>
              <a:rPr lang="en-US" altLang="en-US" sz="2000" dirty="0"/>
              <a:t> (8.1m vs 5.3m, HR 0.51)</a:t>
            </a:r>
          </a:p>
          <a:p>
            <a:pPr lvl="1"/>
            <a:r>
              <a:rPr lang="en-US" altLang="en-US" sz="2000" dirty="0"/>
              <a:t>RR favors </a:t>
            </a:r>
            <a:r>
              <a:rPr lang="en-US" altLang="en-US" sz="2000" dirty="0" err="1"/>
              <a:t>cemiplimab</a:t>
            </a:r>
            <a:r>
              <a:rPr lang="en-US" altLang="en-US" sz="2000" dirty="0"/>
              <a:t> (46.5% vs 21.0%)</a:t>
            </a:r>
          </a:p>
          <a:p>
            <a:pPr lvl="1"/>
            <a:r>
              <a:rPr lang="en-US" altLang="en-US" sz="2000" dirty="0"/>
              <a:t>DOR favors </a:t>
            </a:r>
            <a:r>
              <a:rPr lang="en-US" altLang="en-US" sz="2000" dirty="0" err="1"/>
              <a:t>cemiplimab</a:t>
            </a:r>
            <a:r>
              <a:rPr lang="en-US" altLang="en-US" sz="2000" dirty="0"/>
              <a:t> (23.6m vs 5.9m)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F5236A-0862-43D5-AC2E-064C6B4C1D7E}"/>
              </a:ext>
            </a:extLst>
          </p:cNvPr>
          <p:cNvSpPr txBox="1"/>
          <p:nvPr/>
        </p:nvSpPr>
        <p:spPr>
          <a:xfrm>
            <a:off x="7787703" y="4686300"/>
            <a:ext cx="117532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 err="1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Ozguroglu</a:t>
            </a:r>
            <a:r>
              <a:rPr lang="en-US" sz="700" i="1" dirty="0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, NACLC 2022</a:t>
            </a:r>
          </a:p>
        </p:txBody>
      </p:sp>
    </p:spTree>
    <p:extLst>
      <p:ext uri="{BB962C8B-B14F-4D97-AF65-F5344CB8AC3E}">
        <p14:creationId xmlns:p14="http://schemas.microsoft.com/office/powerpoint/2010/main" val="3559968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83BAE-4745-49DA-96A2-43F9B1225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EMPOWER-Lung 1: </a:t>
            </a:r>
            <a:r>
              <a:rPr lang="en-US" dirty="0" err="1"/>
              <a:t>Cemiplimab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6DF3CD-7031-494F-BD42-7093B1022BFB}"/>
              </a:ext>
            </a:extLst>
          </p:cNvPr>
          <p:cNvSpPr txBox="1"/>
          <p:nvPr/>
        </p:nvSpPr>
        <p:spPr>
          <a:xfrm>
            <a:off x="7787702" y="4686300"/>
            <a:ext cx="117532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 err="1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Ozguroglu</a:t>
            </a:r>
            <a:r>
              <a:rPr lang="en-US" sz="700" i="1" dirty="0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, NACLC 2022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52621AF-5506-B008-7612-1DC35C9ACE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109" y="1307795"/>
            <a:ext cx="7772400" cy="2985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2690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83BAE-4745-49DA-96A2-43F9B1225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EMPOWER-Lung 1: </a:t>
            </a:r>
            <a:r>
              <a:rPr lang="en-US" dirty="0" err="1"/>
              <a:t>Cemiplimab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ADFB5-1BE2-4273-AF24-AC52968386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9" y="1201261"/>
            <a:ext cx="7896225" cy="3546581"/>
          </a:xfrm>
        </p:spPr>
        <p:txBody>
          <a:bodyPr/>
          <a:lstStyle/>
          <a:p>
            <a:r>
              <a:rPr lang="en-US" altLang="en-US" sz="2400" dirty="0"/>
              <a:t>PD-L1 is a continuous variable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6DF3CD-7031-494F-BD42-7093B1022BFB}"/>
              </a:ext>
            </a:extLst>
          </p:cNvPr>
          <p:cNvSpPr txBox="1"/>
          <p:nvPr/>
        </p:nvSpPr>
        <p:spPr>
          <a:xfrm>
            <a:off x="6957348" y="4686300"/>
            <a:ext cx="200567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 err="1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Sezer</a:t>
            </a:r>
            <a:r>
              <a:rPr lang="en-US" sz="700" i="1" dirty="0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, Lancet 2021; </a:t>
            </a:r>
            <a:r>
              <a:rPr lang="en-US" sz="700" i="1" dirty="0" err="1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Ozguroglu</a:t>
            </a:r>
            <a:r>
              <a:rPr lang="en-US" sz="700" i="1" dirty="0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, NACLC 2022</a:t>
            </a:r>
          </a:p>
        </p:txBody>
      </p:sp>
      <p:pic>
        <p:nvPicPr>
          <p:cNvPr id="6" name="Picture 5" descr="Chart, line chart&#10;&#10;Description automatically generated">
            <a:extLst>
              <a:ext uri="{FF2B5EF4-FFF2-40B4-BE49-F238E27FC236}">
                <a16:creationId xmlns:a16="http://schemas.microsoft.com/office/drawing/2014/main" id="{B1272CEA-F333-DC47-9184-5BEA4C9B49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224" y="1975503"/>
            <a:ext cx="4128687" cy="2568788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F28EFF01-D04E-CE05-8BC7-6D63909B0EDA}"/>
              </a:ext>
            </a:extLst>
          </p:cNvPr>
          <p:cNvGrpSpPr/>
          <p:nvPr/>
        </p:nvGrpSpPr>
        <p:grpSpPr>
          <a:xfrm>
            <a:off x="5209563" y="2039947"/>
            <a:ext cx="3753461" cy="1986769"/>
            <a:chOff x="5209563" y="2039947"/>
            <a:chExt cx="3753461" cy="1986769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B422131F-1AA4-7C19-E42B-2EBD14E55C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7529" y="2039947"/>
              <a:ext cx="3685495" cy="1907055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777281D-A070-AB8D-15CB-7C4991C1DD07}"/>
                </a:ext>
              </a:extLst>
            </p:cNvPr>
            <p:cNvSpPr/>
            <p:nvPr/>
          </p:nvSpPr>
          <p:spPr bwMode="auto">
            <a:xfrm>
              <a:off x="5209563" y="3808602"/>
              <a:ext cx="654342" cy="21811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46813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83BAE-4745-49DA-96A2-43F9B1225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IPSOS: Atezolizumab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ADFB5-1BE2-4273-AF24-AC52968386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9" y="1201261"/>
            <a:ext cx="7896225" cy="3546581"/>
          </a:xfrm>
        </p:spPr>
        <p:txBody>
          <a:bodyPr/>
          <a:lstStyle/>
          <a:p>
            <a:r>
              <a:rPr lang="en-US" altLang="en-US" sz="2400" dirty="0"/>
              <a:t>Front-line atezolizumab vs chemotherapy in platinum ineligible patients (EGFR/ALK wild type, any PD-L1)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6DF3CD-7031-494F-BD42-7093B1022BFB}"/>
              </a:ext>
            </a:extLst>
          </p:cNvPr>
          <p:cNvSpPr txBox="1"/>
          <p:nvPr/>
        </p:nvSpPr>
        <p:spPr>
          <a:xfrm>
            <a:off x="8089068" y="4686300"/>
            <a:ext cx="87395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Lee, ESMO 2022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CE92C13-84FD-024E-F804-1E3B00A490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8" y="2188000"/>
            <a:ext cx="7772400" cy="2559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0903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83BAE-4745-49DA-96A2-43F9B1225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IPSOS: Atezolizumab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ADFB5-1BE2-4273-AF24-AC52968386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9" y="1201261"/>
            <a:ext cx="7896225" cy="3546581"/>
          </a:xfrm>
        </p:spPr>
        <p:txBody>
          <a:bodyPr/>
          <a:lstStyle/>
          <a:p>
            <a:r>
              <a:rPr lang="en-US" altLang="en-US" sz="2400" dirty="0"/>
              <a:t>Atezolizumab superior OS (HR 0.78)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6DF3CD-7031-494F-BD42-7093B1022BFB}"/>
              </a:ext>
            </a:extLst>
          </p:cNvPr>
          <p:cNvSpPr txBox="1"/>
          <p:nvPr/>
        </p:nvSpPr>
        <p:spPr>
          <a:xfrm>
            <a:off x="8089068" y="4686300"/>
            <a:ext cx="87395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Lee, ESMO 2022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C93C48-C7CE-F241-3C78-6086DFEBF0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94" y="1801234"/>
            <a:ext cx="5981076" cy="28063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AAADCE3-AA36-FDD4-A171-565CF1CE6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665" y="1801234"/>
            <a:ext cx="2469748" cy="234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1508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KEYNOTE 189</a:t>
            </a:r>
            <a:endParaRPr lang="en-US" alt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813176" y="4043922"/>
            <a:ext cx="3144606" cy="311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 marL="285750" indent="-285750">
              <a:spcAft>
                <a:spcPts val="60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Aft>
                <a:spcPts val="600"/>
              </a:spcAft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Aft>
                <a:spcPts val="600"/>
              </a:spcAft>
              <a:buSzPct val="70000"/>
              <a:buFont typeface="Wingdings 2" pitchFamily="18" charset="2"/>
              <a:buChar char="®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Aft>
                <a:spcPts val="600"/>
              </a:spcAft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zh-HK" sz="1400" b="1" dirty="0">
                <a:solidFill>
                  <a:srgbClr val="000000"/>
                </a:solidFill>
                <a:latin typeface="+mj-lt"/>
                <a:ea typeface="ＭＳ Ｐゴシック" pitchFamily="34" charset="-128"/>
              </a:rPr>
              <a:t>Primary endpoints: </a:t>
            </a:r>
            <a:r>
              <a:rPr lang="en-US" altLang="zh-HK" sz="1400" dirty="0">
                <a:solidFill>
                  <a:srgbClr val="000000"/>
                </a:solidFill>
                <a:latin typeface="+mj-lt"/>
                <a:ea typeface="ＭＳ Ｐゴシック" pitchFamily="34" charset="-128"/>
              </a:rPr>
              <a:t>OS and PFS</a:t>
            </a:r>
            <a:endParaRPr lang="zh-HK" altLang="en-US" sz="1400">
              <a:solidFill>
                <a:srgbClr val="000000"/>
              </a:solidFill>
              <a:latin typeface="+mj-lt"/>
              <a:ea typeface="ＭＳ Ｐゴシック" pitchFamily="34" charset="-128"/>
            </a:endParaRPr>
          </a:p>
        </p:txBody>
      </p:sp>
      <p:sp>
        <p:nvSpPr>
          <p:cNvPr id="8" name="Oval 7"/>
          <p:cNvSpPr>
            <a:spLocks/>
          </p:cNvSpPr>
          <p:nvPr/>
        </p:nvSpPr>
        <p:spPr>
          <a:xfrm>
            <a:off x="2947989" y="2376743"/>
            <a:ext cx="720725" cy="722376"/>
          </a:xfrm>
          <a:prstGeom prst="ellipse">
            <a:avLst/>
          </a:prstGeom>
          <a:solidFill>
            <a:srgbClr val="000000">
              <a:lumMod val="50000"/>
              <a:lumOff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81635" tIns="40817" rIns="81635" bIns="40817" anchor="ctr"/>
          <a:lstStyle/>
          <a:p>
            <a:pPr algn="ctr">
              <a:defRPr/>
            </a:pPr>
            <a:r>
              <a:rPr lang="en-US" sz="1100" b="1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R (2:1)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813176" y="1530351"/>
            <a:ext cx="5210175" cy="1006475"/>
            <a:chOff x="3846453" y="800532"/>
            <a:chExt cx="5210651" cy="1007517"/>
          </a:xfrm>
        </p:grpSpPr>
        <p:sp>
          <p:nvSpPr>
            <p:cNvPr id="11" name="Rounded Rectangle 10"/>
            <p:cNvSpPr/>
            <p:nvPr/>
          </p:nvSpPr>
          <p:spPr>
            <a:xfrm>
              <a:off x="3846453" y="800532"/>
              <a:ext cx="2468789" cy="1007517"/>
            </a:xfrm>
            <a:prstGeom prst="roundRect">
              <a:avLst/>
            </a:prstGeom>
            <a:solidFill>
              <a:srgbClr val="0C813D"/>
            </a:solidFill>
            <a:ln w="9525" cap="flat" cmpd="sng" algn="ctr">
              <a:noFill/>
              <a:prstDash val="solid"/>
            </a:ln>
            <a:effectLst/>
          </p:spPr>
          <p:txBody>
            <a:bodyPr lIns="81637" tIns="40818" rIns="81637" bIns="40818" anchor="ctr"/>
            <a:lstStyle/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Pembrolizumab 200 mg  +</a:t>
              </a:r>
            </a:p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pemetrexed 500 mg/m</a:t>
              </a:r>
              <a:r>
                <a:rPr lang="en-US" altLang="en-US" sz="1100" b="1" kern="0" baseline="3000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2</a:t>
              </a: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 +</a:t>
              </a:r>
            </a:p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carboplatin AUC 5, </a:t>
              </a:r>
              <a:r>
                <a:rPr lang="en-US" altLang="en-US" sz="1100" b="1" u="sng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or</a:t>
              </a:r>
              <a:endParaRPr lang="en-US" altLang="en-US" sz="1100" b="1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endParaRPr>
            </a:p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cisplatin 75 mg/m</a:t>
              </a:r>
              <a:r>
                <a:rPr lang="en-US" altLang="en-US" sz="1100" b="1" kern="0" baseline="3000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2</a:t>
              </a:r>
            </a:p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Q3W for 4 cycles</a:t>
              </a: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6588316" y="800532"/>
              <a:ext cx="2468788" cy="1007517"/>
            </a:xfrm>
            <a:prstGeom prst="roundRect">
              <a:avLst/>
            </a:prstGeom>
            <a:solidFill>
              <a:srgbClr val="0C813D"/>
            </a:solidFill>
            <a:ln w="9525" cap="flat" cmpd="sng" algn="ctr">
              <a:noFill/>
              <a:prstDash val="solid"/>
            </a:ln>
            <a:effectLst/>
          </p:spPr>
          <p:txBody>
            <a:bodyPr lIns="81637" tIns="40818" rIns="81637" bIns="40818" anchor="ctr"/>
            <a:lstStyle/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Pembrolizumab 200 mg </a:t>
              </a:r>
              <a:b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</a:b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Q3W for up to 31 cycles +</a:t>
              </a:r>
            </a:p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pemetrexed 500 mg/m</a:t>
              </a:r>
              <a:r>
                <a:rPr lang="en-US" altLang="en-US" sz="1100" b="1" kern="0" baseline="3000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2</a:t>
              </a: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 Q3W</a:t>
              </a:r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3813176" y="2941639"/>
            <a:ext cx="5210175" cy="1006475"/>
            <a:chOff x="3846453" y="2211710"/>
            <a:chExt cx="5210651" cy="1007517"/>
          </a:xfrm>
        </p:grpSpPr>
        <p:sp>
          <p:nvSpPr>
            <p:cNvPr id="14" name="Rounded Rectangle 13"/>
            <p:cNvSpPr/>
            <p:nvPr/>
          </p:nvSpPr>
          <p:spPr>
            <a:xfrm>
              <a:off x="3846453" y="2211710"/>
              <a:ext cx="2468789" cy="1007517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lIns="81637" tIns="40818" rIns="81637" bIns="40818" anchor="ctr"/>
            <a:lstStyle/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Placebo (normal saline) +</a:t>
              </a:r>
            </a:p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 pemetrexed 500 mg/m</a:t>
              </a:r>
              <a:r>
                <a:rPr lang="en-US" altLang="en-US" sz="1100" b="1" kern="0" baseline="3000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2</a:t>
              </a: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 +</a:t>
              </a:r>
            </a:p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 carboplatin AUC 5, </a:t>
              </a:r>
              <a:r>
                <a:rPr lang="en-US" altLang="en-US" sz="1100" b="1" u="sng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or</a:t>
              </a:r>
              <a:endParaRPr lang="en-US" altLang="en-US" sz="1100" b="1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endParaRPr>
            </a:p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cisplatin 75 mg/m</a:t>
              </a:r>
              <a:r>
                <a:rPr lang="en-US" altLang="en-US" sz="1100" b="1" kern="0" baseline="3000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2</a:t>
              </a:r>
            </a:p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Q3W for 4 cycles</a:t>
              </a: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6588316" y="2211710"/>
              <a:ext cx="2468788" cy="1007517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lIns="81637" tIns="40818" rIns="81637" bIns="40818" anchor="ctr"/>
            <a:lstStyle/>
            <a:p>
              <a:pPr algn="ctr" defTabSz="816353">
                <a:defRPr/>
              </a:pPr>
              <a:r>
                <a:rPr lang="en-US" altLang="en-US" sz="12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Placebo (normal saline) </a:t>
              </a:r>
              <a:br>
                <a:rPr lang="en-US" altLang="en-US" sz="12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</a:br>
              <a:r>
                <a:rPr lang="en-US" altLang="en-US" sz="12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for up to 31 cycles +</a:t>
              </a:r>
            </a:p>
            <a:p>
              <a:pPr algn="ctr" defTabSz="816353">
                <a:defRPr/>
              </a:pPr>
              <a:r>
                <a:rPr lang="en-US" altLang="en-US" sz="12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pemetrexed 500 mg/m</a:t>
              </a:r>
              <a:r>
                <a:rPr lang="en-US" altLang="en-US" sz="1200" b="1" kern="0" baseline="3000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2</a:t>
              </a:r>
              <a:r>
                <a:rPr lang="en-US" altLang="en-US" sz="12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 Q3W</a:t>
              </a:r>
            </a:p>
          </p:txBody>
        </p:sp>
      </p:grpSp>
      <p:cxnSp>
        <p:nvCxnSpPr>
          <p:cNvPr id="17" name="Straight Connector 16"/>
          <p:cNvCxnSpPr>
            <a:stCxn id="7" idx="3"/>
            <a:endCxn id="8" idx="2"/>
          </p:cNvCxnSpPr>
          <p:nvPr/>
        </p:nvCxnSpPr>
        <p:spPr>
          <a:xfrm flipV="1">
            <a:off x="2805114" y="2737931"/>
            <a:ext cx="142875" cy="50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23"/>
          <p:cNvCxnSpPr>
            <a:stCxn id="8" idx="0"/>
          </p:cNvCxnSpPr>
          <p:nvPr/>
        </p:nvCxnSpPr>
        <p:spPr>
          <a:xfrm rot="5400000" flipH="1" flipV="1">
            <a:off x="3356770" y="1920339"/>
            <a:ext cx="407986" cy="504823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Elbow Connector 25"/>
          <p:cNvCxnSpPr>
            <a:stCxn id="8" idx="4"/>
          </p:cNvCxnSpPr>
          <p:nvPr/>
        </p:nvCxnSpPr>
        <p:spPr>
          <a:xfrm rot="16200000" flipH="1">
            <a:off x="3374264" y="3033207"/>
            <a:ext cx="373000" cy="504824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3078163" y="1662989"/>
            <a:ext cx="677585" cy="265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Aft>
                <a:spcPts val="60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Aft>
                <a:spcPts val="600"/>
              </a:spcAft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Aft>
                <a:spcPts val="600"/>
              </a:spcAft>
              <a:buSzPct val="70000"/>
              <a:buFont typeface="Wingdings 2" pitchFamily="18" charset="2"/>
              <a:buChar char="®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Aft>
                <a:spcPts val="600"/>
              </a:spcAft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HK" sz="1100" b="1" dirty="0">
                <a:solidFill>
                  <a:srgbClr val="000000"/>
                </a:solidFill>
                <a:latin typeface="+mj-lt"/>
                <a:ea typeface="ＭＳ Ｐゴシック" pitchFamily="34" charset="-128"/>
              </a:rPr>
              <a:t>n = 410</a:t>
            </a:r>
            <a:endParaRPr lang="zh-HK" altLang="en-US" sz="1100" dirty="0">
              <a:solidFill>
                <a:srgbClr val="000000"/>
              </a:solidFill>
              <a:latin typeface="+mj-lt"/>
              <a:ea typeface="ＭＳ Ｐゴシック" pitchFamily="34" charset="-128"/>
            </a:endParaRPr>
          </a:p>
        </p:txBody>
      </p:sp>
      <p:sp>
        <p:nvSpPr>
          <p:cNvPr id="21" name="TextBox 5"/>
          <p:cNvSpPr txBox="1">
            <a:spLocks noChangeArrowheads="1"/>
          </p:cNvSpPr>
          <p:nvPr/>
        </p:nvSpPr>
        <p:spPr bwMode="auto">
          <a:xfrm>
            <a:off x="3078163" y="3536950"/>
            <a:ext cx="677585" cy="265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Aft>
                <a:spcPts val="60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Aft>
                <a:spcPts val="600"/>
              </a:spcAft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Aft>
                <a:spcPts val="600"/>
              </a:spcAft>
              <a:buSzPct val="70000"/>
              <a:buFont typeface="Wingdings 2" pitchFamily="18" charset="2"/>
              <a:buChar char="®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Aft>
                <a:spcPts val="600"/>
              </a:spcAft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HK" sz="1100" b="1" dirty="0">
                <a:solidFill>
                  <a:srgbClr val="000000"/>
                </a:solidFill>
                <a:latin typeface="+mj-lt"/>
                <a:ea typeface="ＭＳ Ｐゴシック" pitchFamily="34" charset="-128"/>
              </a:rPr>
              <a:t>n = 206</a:t>
            </a:r>
            <a:endParaRPr lang="zh-HK" altLang="en-US" sz="1100">
              <a:solidFill>
                <a:srgbClr val="000000"/>
              </a:solidFill>
              <a:latin typeface="+mj-lt"/>
              <a:ea typeface="ＭＳ Ｐゴシック" pitchFamily="34" charset="-128"/>
            </a:endParaRPr>
          </a:p>
        </p:txBody>
      </p:sp>
      <p:cxnSp>
        <p:nvCxnSpPr>
          <p:cNvPr id="22" name="Straight Connector 21"/>
          <p:cNvCxnSpPr>
            <a:stCxn id="11" idx="3"/>
            <a:endCxn id="12" idx="1"/>
          </p:cNvCxnSpPr>
          <p:nvPr/>
        </p:nvCxnSpPr>
        <p:spPr>
          <a:xfrm>
            <a:off x="6281739" y="2033588"/>
            <a:ext cx="2730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14" idx="3"/>
            <a:endCxn id="15" idx="1"/>
          </p:cNvCxnSpPr>
          <p:nvPr/>
        </p:nvCxnSpPr>
        <p:spPr>
          <a:xfrm>
            <a:off x="6281739" y="3444875"/>
            <a:ext cx="2730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 bwMode="auto">
          <a:xfrm>
            <a:off x="457200" y="1381125"/>
            <a:ext cx="533400" cy="37671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355601" y="1592263"/>
            <a:ext cx="2449513" cy="2292350"/>
          </a:xfrm>
          <a:prstGeom prst="roundRect">
            <a:avLst>
              <a:gd name="adj" fmla="val 16667"/>
            </a:avLst>
          </a:prstGeom>
          <a:solidFill>
            <a:srgbClr val="1168B3"/>
          </a:solidFill>
          <a:ln>
            <a:noFill/>
          </a:ln>
          <a:effectLst/>
        </p:spPr>
        <p:txBody>
          <a:bodyPr lIns="9144" tIns="9144" rIns="9144" bIns="9144" anchor="ctr"/>
          <a:lstStyle/>
          <a:p>
            <a:pPr algn="ctr">
              <a:defRPr/>
            </a:pPr>
            <a:r>
              <a:rPr lang="en-US" sz="1100" b="1" u="sng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Key Eligibility Criteria</a:t>
            </a:r>
          </a:p>
          <a:p>
            <a:pPr marL="233357" indent="-114297"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Untreated stage IV nonsquamous NSCLC</a:t>
            </a:r>
          </a:p>
          <a:p>
            <a:pPr marL="233357" indent="-114297"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No sensitizing </a:t>
            </a:r>
            <a:r>
              <a:rPr lang="en-US" sz="1100" i="1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EGFR</a:t>
            </a:r>
            <a:r>
              <a:rPr lang="en-US" sz="11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 or </a:t>
            </a:r>
            <a:r>
              <a:rPr lang="en-US" sz="1100" i="1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ALK</a:t>
            </a:r>
            <a:r>
              <a:rPr lang="en-US" sz="11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 alteration</a:t>
            </a:r>
          </a:p>
          <a:p>
            <a:pPr marL="233357" indent="-114297"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ECOG PS 0-1</a:t>
            </a:r>
          </a:p>
          <a:p>
            <a:pPr marL="233357" indent="-114297"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Provision of a sample of PD-L1 assessment</a:t>
            </a:r>
          </a:p>
          <a:p>
            <a:pPr marL="233357" indent="-114297"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No symptomatic brain metastases</a:t>
            </a:r>
          </a:p>
          <a:p>
            <a:pPr marL="233357" indent="-114297"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No pneumonitis requiring systemic steroids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55601" y="4156076"/>
            <a:ext cx="3313113" cy="804863"/>
          </a:xfrm>
          <a:prstGeom prst="roundRect">
            <a:avLst/>
          </a:prstGeom>
          <a:noFill/>
          <a:ln w="28575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" tIns="9144" rIns="9144" bIns="9144"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b="1" u="sng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Stratification Factors</a:t>
            </a:r>
          </a:p>
          <a:p>
            <a:pPr marL="233357" indent="-114297" eaLnBrk="0" fontAlgn="base" hangingPunct="0">
              <a:spcAft>
                <a:spcPct val="0"/>
              </a:spcAft>
              <a:buClr>
                <a:srgbClr val="1168B3"/>
              </a:buClr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PD-L1 expression (TPS &lt;1% vs ≥1%)</a:t>
            </a:r>
          </a:p>
          <a:p>
            <a:pPr marL="233357" indent="-114297" eaLnBrk="0" fontAlgn="base" hangingPunct="0">
              <a:spcAft>
                <a:spcPct val="0"/>
              </a:spcAft>
              <a:buClr>
                <a:srgbClr val="1168B3"/>
              </a:buClr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Platinum (cisplatin vs carboplatin)</a:t>
            </a:r>
          </a:p>
          <a:p>
            <a:pPr marL="233357" indent="-114297" eaLnBrk="0" fontAlgn="base" hangingPunct="0">
              <a:spcAft>
                <a:spcPct val="0"/>
              </a:spcAft>
              <a:buClr>
                <a:srgbClr val="1168B3"/>
              </a:buClr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Smoking history (never vs former/current)</a:t>
            </a:r>
            <a:endParaRPr lang="en-US" sz="1100" kern="0" dirty="0">
              <a:solidFill>
                <a:srgbClr val="000000"/>
              </a:solidFill>
              <a:latin typeface="+mj-lt"/>
              <a:cs typeface="Arial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7BC0185-D0E4-49B8-BCC4-9467CEB46DB5}"/>
              </a:ext>
            </a:extLst>
          </p:cNvPr>
          <p:cNvSpPr txBox="1"/>
          <p:nvPr/>
        </p:nvSpPr>
        <p:spPr>
          <a:xfrm>
            <a:off x="7970445" y="4686300"/>
            <a:ext cx="99258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Gandhi, NEJM 2018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KEYNOTE 189</a:t>
            </a:r>
            <a:endParaRPr lang="en-US" alt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1" y="1201261"/>
            <a:ext cx="7915275" cy="3546581"/>
          </a:xfrm>
        </p:spPr>
        <p:txBody>
          <a:bodyPr/>
          <a:lstStyle/>
          <a:p>
            <a:r>
              <a:rPr lang="en-US" altLang="en-US" sz="2400" dirty="0"/>
              <a:t>Addition of pembrolizumab significantly improved response, PFS, overall survival </a:t>
            </a:r>
          </a:p>
          <a:p>
            <a:pPr lvl="1"/>
            <a:r>
              <a:rPr lang="en-US" altLang="en-US" sz="2000" dirty="0"/>
              <a:t>Response rate 48% vs. 19%</a:t>
            </a:r>
          </a:p>
          <a:p>
            <a:pPr lvl="2"/>
            <a:r>
              <a:rPr lang="en-US" altLang="en-US" sz="1800" dirty="0"/>
              <a:t>In PD-L1 </a:t>
            </a:r>
            <a:r>
              <a:rPr lang="en-US" altLang="en-US" sz="1800" u="sng" dirty="0"/>
              <a:t>&gt;</a:t>
            </a:r>
            <a:r>
              <a:rPr lang="en-US" altLang="en-US" sz="1800" dirty="0"/>
              <a:t> 50%, response rate 61% vs. 23%</a:t>
            </a:r>
          </a:p>
          <a:p>
            <a:pPr lvl="2"/>
            <a:r>
              <a:rPr lang="en-US" altLang="en-US" sz="1800" dirty="0"/>
              <a:t>In PD-L1 1-49%, response rate 48% vs. 21%</a:t>
            </a:r>
          </a:p>
          <a:p>
            <a:pPr lvl="2"/>
            <a:r>
              <a:rPr lang="en-US" altLang="en-US" sz="1800" dirty="0"/>
              <a:t>In PD-L1 &lt; 1%, response rate 32% vs. 14%</a:t>
            </a:r>
          </a:p>
          <a:p>
            <a:pPr lvl="1"/>
            <a:r>
              <a:rPr lang="en-US" altLang="en-US" sz="2000" dirty="0"/>
              <a:t>Survival HR 0.49</a:t>
            </a:r>
          </a:p>
          <a:p>
            <a:pPr lvl="2"/>
            <a:r>
              <a:rPr lang="en-US" altLang="en-US" sz="1800" dirty="0"/>
              <a:t>In PD-L1 </a:t>
            </a:r>
            <a:r>
              <a:rPr lang="en-US" altLang="en-US" sz="1800" u="sng" dirty="0"/>
              <a:t>&gt;</a:t>
            </a:r>
            <a:r>
              <a:rPr lang="en-US" altLang="en-US" sz="1800" dirty="0"/>
              <a:t> 50%, OS HR 0.42</a:t>
            </a:r>
          </a:p>
          <a:p>
            <a:pPr lvl="2"/>
            <a:r>
              <a:rPr lang="en-US" altLang="en-US" sz="1800" dirty="0"/>
              <a:t>In PD-L1 1-49%, OS HR 0.55</a:t>
            </a:r>
          </a:p>
          <a:p>
            <a:pPr lvl="2"/>
            <a:r>
              <a:rPr lang="en-US" altLang="en-US" sz="1800" dirty="0"/>
              <a:t>In PD-L1 &lt; 1%, OS HR 0.59</a:t>
            </a:r>
            <a:endParaRPr lang="fi-FI" altLang="en-US" sz="1200" i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C04CE0-BDCF-4B80-838A-AC5E34197CE1}"/>
              </a:ext>
            </a:extLst>
          </p:cNvPr>
          <p:cNvSpPr txBox="1"/>
          <p:nvPr/>
        </p:nvSpPr>
        <p:spPr>
          <a:xfrm>
            <a:off x="7970445" y="4686300"/>
            <a:ext cx="99258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Gandhi, NEJM 2018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83BAE-4745-49DA-96A2-43F9B1225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PD(L)1 Monotherapy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ADFB5-1BE2-4273-AF24-AC52968386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9" y="1201261"/>
            <a:ext cx="7896225" cy="3546581"/>
          </a:xfrm>
        </p:spPr>
        <p:txBody>
          <a:bodyPr/>
          <a:lstStyle/>
          <a:p>
            <a:r>
              <a:rPr lang="en-US" altLang="en-US" sz="2400" dirty="0"/>
              <a:t>Three approved monotherapy options in NSCLC</a:t>
            </a:r>
          </a:p>
          <a:p>
            <a:pPr lvl="1"/>
            <a:r>
              <a:rPr lang="en-US" altLang="en-US" sz="2000" dirty="0"/>
              <a:t>Pembrolizumab (PD-L1 positive, favored for high)</a:t>
            </a:r>
          </a:p>
          <a:p>
            <a:pPr lvl="2"/>
            <a:r>
              <a:rPr lang="en-US" altLang="en-US" sz="1600" dirty="0"/>
              <a:t>FDA approved October 24, 2016 for PD-L1 ≥ 50%</a:t>
            </a:r>
          </a:p>
          <a:p>
            <a:pPr lvl="2"/>
            <a:r>
              <a:rPr lang="en-US" altLang="en-US" sz="1600" dirty="0"/>
              <a:t>FDA approved April 11, 2019 for PD-L1 ≥ 1%</a:t>
            </a:r>
          </a:p>
          <a:p>
            <a:pPr lvl="1"/>
            <a:r>
              <a:rPr lang="en-US" altLang="en-US" sz="2000" dirty="0"/>
              <a:t>Atezolizumab (PD-L1 high)</a:t>
            </a:r>
          </a:p>
          <a:p>
            <a:pPr lvl="2"/>
            <a:r>
              <a:rPr lang="en-US" altLang="en-US" sz="1600" dirty="0"/>
              <a:t>FDA approved May 18, 2020 for PD-L1 ≥ 50%</a:t>
            </a:r>
          </a:p>
          <a:p>
            <a:pPr lvl="1"/>
            <a:r>
              <a:rPr lang="en-US" altLang="en-US" sz="2000" dirty="0" err="1"/>
              <a:t>Cemiplimab</a:t>
            </a:r>
            <a:r>
              <a:rPr lang="en-US" altLang="en-US" sz="2000" dirty="0"/>
              <a:t> (PD-L1 high)</a:t>
            </a:r>
          </a:p>
          <a:p>
            <a:pPr lvl="2"/>
            <a:r>
              <a:rPr lang="en-US" altLang="en-US" sz="1600" dirty="0"/>
              <a:t>FDA approved February 22, 2021 for PD-L1 ≥ 50%</a:t>
            </a:r>
          </a:p>
        </p:txBody>
      </p:sp>
    </p:spTree>
    <p:extLst>
      <p:ext uri="{BB962C8B-B14F-4D97-AF65-F5344CB8AC3E}">
        <p14:creationId xmlns:p14="http://schemas.microsoft.com/office/powerpoint/2010/main" val="28550319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KEYNOTE 189</a:t>
            </a:r>
            <a:endParaRPr lang="en-US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C662C3-7D35-4629-B540-71C7B5292961}"/>
              </a:ext>
            </a:extLst>
          </p:cNvPr>
          <p:cNvSpPr txBox="1"/>
          <p:nvPr/>
        </p:nvSpPr>
        <p:spPr>
          <a:xfrm>
            <a:off x="7829380" y="4686300"/>
            <a:ext cx="113364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Garassino, ESMO 2022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04E56B2-A893-312A-4C1B-2E29F0155A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1" y="1201261"/>
            <a:ext cx="7915275" cy="354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rgbClr val="11275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600">
                <a:solidFill>
                  <a:srgbClr val="58585A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CC7A1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58585A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8585A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8585A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8585A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8585A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8585A"/>
                </a:solidFill>
                <a:latin typeface="+mn-lt"/>
              </a:defRPr>
            </a:lvl9pPr>
          </a:lstStyle>
          <a:p>
            <a:r>
              <a:rPr lang="en-US" altLang="en-US" sz="2400" kern="0" dirty="0"/>
              <a:t>With longer follow up (5 years), benefit persists</a:t>
            </a:r>
            <a:endParaRPr lang="fi-FI" altLang="en-US" sz="1200" i="1" kern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00AD9F-A74B-64F7-CE47-7EA8A0BCA8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192" y="1793940"/>
            <a:ext cx="6572168" cy="299238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KEYNOTE 189</a:t>
            </a:r>
            <a:endParaRPr lang="en-US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C662C3-7D35-4629-B540-71C7B5292961}"/>
              </a:ext>
            </a:extLst>
          </p:cNvPr>
          <p:cNvSpPr txBox="1"/>
          <p:nvPr/>
        </p:nvSpPr>
        <p:spPr>
          <a:xfrm>
            <a:off x="7829380" y="4686300"/>
            <a:ext cx="113364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Garassino, ESMO 2022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04E56B2-A893-312A-4C1B-2E29F0155A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1" y="1201261"/>
            <a:ext cx="7915275" cy="354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rgbClr val="11275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600">
                <a:solidFill>
                  <a:srgbClr val="58585A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CC7A1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58585A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8585A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8585A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8585A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8585A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8585A"/>
                </a:solidFill>
                <a:latin typeface="+mn-lt"/>
              </a:defRPr>
            </a:lvl9pPr>
          </a:lstStyle>
          <a:p>
            <a:r>
              <a:rPr lang="en-US" altLang="en-US" sz="2400" kern="0" dirty="0"/>
              <a:t>With longer follow up (5 years), benefit persists</a:t>
            </a:r>
            <a:endParaRPr lang="fi-FI" altLang="en-US" sz="1200" i="1" kern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B26483B-9CAC-0495-0DE5-7403630A8F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416" y="1824323"/>
            <a:ext cx="6573187" cy="2977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3486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KEYNOTE 189</a:t>
            </a:r>
            <a:endParaRPr lang="en-US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C662C3-7D35-4629-B540-71C7B5292961}"/>
              </a:ext>
            </a:extLst>
          </p:cNvPr>
          <p:cNvSpPr txBox="1"/>
          <p:nvPr/>
        </p:nvSpPr>
        <p:spPr>
          <a:xfrm>
            <a:off x="7829380" y="4686300"/>
            <a:ext cx="113364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Garassino, ESMO 2022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04E56B2-A893-312A-4C1B-2E29F0155A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1" y="1201261"/>
            <a:ext cx="7915275" cy="354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rgbClr val="11275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600">
                <a:solidFill>
                  <a:srgbClr val="58585A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CC7A1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58585A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8585A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8585A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8585A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8585A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8585A"/>
                </a:solidFill>
                <a:latin typeface="+mn-lt"/>
              </a:defRPr>
            </a:lvl9pPr>
          </a:lstStyle>
          <a:p>
            <a:r>
              <a:rPr lang="en-US" altLang="en-US" sz="2400" kern="0" dirty="0"/>
              <a:t>Outcomes in patients who completed 2y of therapy</a:t>
            </a:r>
            <a:endParaRPr lang="fi-FI" altLang="en-US" sz="1200" i="1" kern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97EC85-3F04-8FD8-5953-0BA0817C83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393" y="1763915"/>
            <a:ext cx="6549806" cy="298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9236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IMpower 150</a:t>
            </a:r>
            <a:endParaRPr lang="en-US" alt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1" y="1059709"/>
            <a:ext cx="7915275" cy="3546581"/>
          </a:xfrm>
        </p:spPr>
        <p:txBody>
          <a:bodyPr/>
          <a:lstStyle/>
          <a:p>
            <a:r>
              <a:rPr lang="en-GB" sz="2400" dirty="0"/>
              <a:t>Carbo/pac/bev vs Carbo/pac/bev/atezo</a:t>
            </a:r>
          </a:p>
          <a:p>
            <a:pPr lvl="1"/>
            <a:r>
              <a:rPr lang="en-GB" altLang="en-US" sz="2000" dirty="0"/>
              <a:t>Addition of atezolizumab improved outcomes</a:t>
            </a:r>
          </a:p>
          <a:p>
            <a:pPr lvl="2"/>
            <a:r>
              <a:rPr lang="en-GB" altLang="en-US" sz="1800" dirty="0"/>
              <a:t>PFS 8.3 vs. 6.8 months (HR 0.62; 0.52-.074)</a:t>
            </a:r>
          </a:p>
          <a:p>
            <a:pPr lvl="2"/>
            <a:r>
              <a:rPr lang="en-GB" altLang="en-US" sz="1800" dirty="0"/>
              <a:t>OS 19.2 vs. 14.7 months (HR 0.78; 0.64-0.96)</a:t>
            </a:r>
            <a:endParaRPr lang="fi-FI" altLang="en-US" sz="1800" dirty="0"/>
          </a:p>
        </p:txBody>
      </p:sp>
      <p:sp>
        <p:nvSpPr>
          <p:cNvPr id="4" name="TextBox 3"/>
          <p:cNvSpPr txBox="1"/>
          <p:nvPr/>
        </p:nvSpPr>
        <p:spPr>
          <a:xfrm>
            <a:off x="7010401" y="4606290"/>
            <a:ext cx="18617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1" dirty="0">
                <a:latin typeface="+mj-lt"/>
              </a:rPr>
              <a:t>Socinski, NEJM 2018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518376"/>
            <a:ext cx="6201318" cy="2574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74809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IMpower 130</a:t>
            </a:r>
            <a:endParaRPr lang="en-US" alt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1" y="1027483"/>
            <a:ext cx="7915275" cy="3546581"/>
          </a:xfrm>
        </p:spPr>
        <p:txBody>
          <a:bodyPr/>
          <a:lstStyle/>
          <a:p>
            <a:r>
              <a:rPr lang="en-GB" sz="2400" dirty="0"/>
              <a:t>Carbo/nab-pac +/- atezolizumab in non-squamous</a:t>
            </a:r>
          </a:p>
          <a:p>
            <a:pPr lvl="1"/>
            <a:r>
              <a:rPr lang="en-GB" altLang="en-US" sz="2000" dirty="0"/>
              <a:t>Addition of atezolizumab improved outcomes</a:t>
            </a:r>
          </a:p>
          <a:p>
            <a:pPr lvl="2"/>
            <a:r>
              <a:rPr lang="en-GB" altLang="en-US" sz="1800" dirty="0"/>
              <a:t>PFS 7.0 vs 5.5 months (HR 0.64)</a:t>
            </a:r>
          </a:p>
          <a:p>
            <a:pPr lvl="2"/>
            <a:r>
              <a:rPr lang="en-GB" altLang="en-US" sz="1800" dirty="0"/>
              <a:t>OS 18.6 vs 13.9 months (HR 0.79)</a:t>
            </a:r>
            <a:endParaRPr lang="fi-FI" altLang="en-US" sz="1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6A2130-FA5C-43A5-A7E9-0AAE4E93BA28}"/>
              </a:ext>
            </a:extLst>
          </p:cNvPr>
          <p:cNvSpPr txBox="1"/>
          <p:nvPr/>
        </p:nvSpPr>
        <p:spPr>
          <a:xfrm>
            <a:off x="7768466" y="4686300"/>
            <a:ext cx="119455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West, Lancet Oncol 2019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019A353-1B89-3243-9C4D-7EDCAEF148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634" y="2665141"/>
            <a:ext cx="6385437" cy="228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3867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939707B6-76A8-4A1E-A9EE-C5145383BA25}"/>
              </a:ext>
            </a:extLst>
          </p:cNvPr>
          <p:cNvSpPr/>
          <p:nvPr/>
        </p:nvSpPr>
        <p:spPr bwMode="auto">
          <a:xfrm>
            <a:off x="381000" y="1016000"/>
            <a:ext cx="533400" cy="413226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KEYNOTE 407</a:t>
            </a:r>
            <a:endParaRPr lang="en-US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010401" y="4606290"/>
            <a:ext cx="18617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1" dirty="0">
                <a:latin typeface="+mj-lt"/>
              </a:rPr>
              <a:t>Paz-Ares, NEJM 2018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813176" y="3949701"/>
            <a:ext cx="3144606" cy="311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 marL="285750" indent="-285750">
              <a:spcAft>
                <a:spcPts val="60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Aft>
                <a:spcPts val="600"/>
              </a:spcAft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Aft>
                <a:spcPts val="600"/>
              </a:spcAft>
              <a:buSzPct val="70000"/>
              <a:buFont typeface="Wingdings 2" pitchFamily="18" charset="2"/>
              <a:buChar char="®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Aft>
                <a:spcPts val="600"/>
              </a:spcAft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zh-HK" sz="1400" b="1" dirty="0">
                <a:solidFill>
                  <a:srgbClr val="000000"/>
                </a:solidFill>
                <a:latin typeface="+mj-lt"/>
                <a:ea typeface="ＭＳ Ｐゴシック" pitchFamily="34" charset="-128"/>
              </a:rPr>
              <a:t>Primary endpoints: </a:t>
            </a:r>
            <a:r>
              <a:rPr lang="en-US" altLang="zh-HK" sz="1400" dirty="0">
                <a:solidFill>
                  <a:srgbClr val="000000"/>
                </a:solidFill>
                <a:latin typeface="+mj-lt"/>
                <a:ea typeface="ＭＳ Ｐゴシック" pitchFamily="34" charset="-128"/>
              </a:rPr>
              <a:t>OS and PFS</a:t>
            </a:r>
            <a:endParaRPr lang="zh-HK" altLang="en-US" sz="1400">
              <a:solidFill>
                <a:srgbClr val="000000"/>
              </a:solidFill>
              <a:latin typeface="+mj-lt"/>
              <a:ea typeface="ＭＳ Ｐゴシック" pitchFamily="34" charset="-128"/>
            </a:endParaRPr>
          </a:p>
        </p:txBody>
      </p:sp>
      <p:sp>
        <p:nvSpPr>
          <p:cNvPr id="7" name="Oval 6"/>
          <p:cNvSpPr>
            <a:spLocks/>
          </p:cNvSpPr>
          <p:nvPr/>
        </p:nvSpPr>
        <p:spPr>
          <a:xfrm>
            <a:off x="2947989" y="2377093"/>
            <a:ext cx="720725" cy="722376"/>
          </a:xfrm>
          <a:prstGeom prst="ellipse">
            <a:avLst/>
          </a:prstGeom>
          <a:solidFill>
            <a:srgbClr val="000000">
              <a:lumMod val="50000"/>
              <a:lumOff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81635" tIns="40817" rIns="81635" bIns="40817" anchor="ctr"/>
          <a:lstStyle/>
          <a:p>
            <a:pPr algn="ctr">
              <a:defRPr/>
            </a:pPr>
            <a:r>
              <a:rPr lang="en-US" sz="1100" b="1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R (1:1)</a:t>
            </a:r>
          </a:p>
        </p:txBody>
      </p:sp>
      <p:grpSp>
        <p:nvGrpSpPr>
          <p:cNvPr id="8" name="Group 4"/>
          <p:cNvGrpSpPr>
            <a:grpSpLocks/>
          </p:cNvGrpSpPr>
          <p:nvPr/>
        </p:nvGrpSpPr>
        <p:grpSpPr bwMode="auto">
          <a:xfrm>
            <a:off x="3813176" y="1530351"/>
            <a:ext cx="5210175" cy="1006475"/>
            <a:chOff x="3846453" y="800532"/>
            <a:chExt cx="5210651" cy="1007517"/>
          </a:xfrm>
        </p:grpSpPr>
        <p:sp>
          <p:nvSpPr>
            <p:cNvPr id="9" name="Rounded Rectangle 8"/>
            <p:cNvSpPr/>
            <p:nvPr/>
          </p:nvSpPr>
          <p:spPr>
            <a:xfrm>
              <a:off x="3846453" y="800532"/>
              <a:ext cx="2530705" cy="1007517"/>
            </a:xfrm>
            <a:prstGeom prst="roundRect">
              <a:avLst/>
            </a:prstGeom>
            <a:solidFill>
              <a:srgbClr val="0C813D"/>
            </a:solidFill>
            <a:ln w="9525" cap="flat" cmpd="sng" algn="ctr">
              <a:noFill/>
              <a:prstDash val="solid"/>
            </a:ln>
            <a:effectLst/>
          </p:spPr>
          <p:txBody>
            <a:bodyPr lIns="81637" tIns="40818" rIns="81637" bIns="40818" anchor="ctr"/>
            <a:lstStyle/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Pembrolizumab 200 mg  +</a:t>
              </a:r>
            </a:p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carboplatin AUC 5 + </a:t>
              </a:r>
            </a:p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paclitaxel 200 mg/m</a:t>
              </a:r>
              <a:r>
                <a:rPr lang="en-US" altLang="en-US" sz="1100" b="1" kern="0" baseline="3000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2</a:t>
              </a: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 d1 </a:t>
              </a:r>
              <a:r>
                <a:rPr lang="en-US" altLang="en-US" sz="1100" b="1" u="sng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or</a:t>
              </a:r>
              <a:endParaRPr lang="en-US" altLang="en-US" sz="1100" b="1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endParaRPr>
            </a:p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nab-paclitaxel 100 mg/m</a:t>
              </a:r>
              <a:r>
                <a:rPr lang="en-US" altLang="en-US" sz="1100" b="1" kern="0" baseline="3000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2</a:t>
              </a: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 d1, 8, 15 </a:t>
              </a:r>
              <a:endParaRPr lang="en-US" altLang="en-US" sz="1100" b="1" kern="0" baseline="3000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endParaRPr>
            </a:p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Q3W for 4 cycles</a:t>
              </a: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6588316" y="800532"/>
              <a:ext cx="2468788" cy="1007517"/>
            </a:xfrm>
            <a:prstGeom prst="roundRect">
              <a:avLst/>
            </a:prstGeom>
            <a:solidFill>
              <a:srgbClr val="0C813D"/>
            </a:solidFill>
            <a:ln w="9525" cap="flat" cmpd="sng" algn="ctr">
              <a:noFill/>
              <a:prstDash val="solid"/>
            </a:ln>
            <a:effectLst/>
          </p:spPr>
          <p:txBody>
            <a:bodyPr lIns="81637" tIns="40818" rIns="81637" bIns="40818" anchor="ctr"/>
            <a:lstStyle/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Pembrolizumab 200 mg </a:t>
              </a:r>
              <a:b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</a:b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Q3W for up to 31 cycles </a:t>
              </a:r>
            </a:p>
          </p:txBody>
        </p:sp>
      </p:grpSp>
      <p:grpSp>
        <p:nvGrpSpPr>
          <p:cNvPr id="11" name="Group 5"/>
          <p:cNvGrpSpPr>
            <a:grpSpLocks/>
          </p:cNvGrpSpPr>
          <p:nvPr/>
        </p:nvGrpSpPr>
        <p:grpSpPr bwMode="auto">
          <a:xfrm>
            <a:off x="3813176" y="2941639"/>
            <a:ext cx="5210175" cy="1006475"/>
            <a:chOff x="3846453" y="2211710"/>
            <a:chExt cx="5210651" cy="1007517"/>
          </a:xfrm>
        </p:grpSpPr>
        <p:sp>
          <p:nvSpPr>
            <p:cNvPr id="12" name="Rounded Rectangle 11"/>
            <p:cNvSpPr/>
            <p:nvPr/>
          </p:nvSpPr>
          <p:spPr>
            <a:xfrm>
              <a:off x="3846453" y="2211710"/>
              <a:ext cx="2530705" cy="1007517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lIns="81637" tIns="40818" rIns="81637" bIns="40818" anchor="ctr"/>
            <a:lstStyle/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Placebo (normal saline) +</a:t>
              </a:r>
            </a:p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 carboplatin AUC 5 + </a:t>
              </a:r>
            </a:p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paclitaxel 200 mg/m</a:t>
              </a:r>
              <a:r>
                <a:rPr lang="en-US" altLang="en-US" sz="1100" b="1" kern="0" baseline="3000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2</a:t>
              </a: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 d1 </a:t>
              </a:r>
              <a:r>
                <a:rPr lang="en-US" altLang="en-US" sz="1100" b="1" u="sng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or</a:t>
              </a:r>
              <a:endParaRPr lang="en-US" altLang="en-US" sz="1100" b="1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endParaRPr>
            </a:p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nab-paclitaxel 100 mg/m</a:t>
              </a:r>
              <a:r>
                <a:rPr lang="en-US" altLang="en-US" sz="1100" b="1" kern="0" baseline="3000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2</a:t>
              </a: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 d1, 8, 15 </a:t>
              </a:r>
              <a:endParaRPr lang="en-US" altLang="en-US" sz="1100" b="1" kern="0" baseline="3000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endParaRPr>
            </a:p>
            <a:p>
              <a:pPr algn="ctr" defTabSz="816353">
                <a:spcBef>
                  <a:spcPts val="100"/>
                </a:spcBef>
                <a:defRPr/>
              </a:pPr>
              <a:r>
                <a:rPr lang="en-US" altLang="en-US" sz="11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Q3W for 4 cycles</a:t>
              </a:r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6588316" y="2211710"/>
              <a:ext cx="2468788" cy="1007517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lIns="81637" tIns="40818" rIns="81637" bIns="40818" anchor="ctr"/>
            <a:lstStyle/>
            <a:p>
              <a:pPr algn="ctr" defTabSz="816353">
                <a:defRPr/>
              </a:pPr>
              <a:r>
                <a:rPr lang="en-US" altLang="en-US" sz="12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Placebo (normal saline) </a:t>
              </a:r>
              <a:br>
                <a:rPr lang="en-US" altLang="en-US" sz="12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</a:br>
              <a:r>
                <a:rPr lang="en-US" altLang="en-US" sz="1200" b="1" kern="0" dirty="0">
                  <a:solidFill>
                    <a:prstClr val="white"/>
                  </a:solidFill>
                  <a:latin typeface="+mj-lt"/>
                  <a:ea typeface="ＭＳ Ｐゴシック" pitchFamily="34" charset="-128"/>
                  <a:cs typeface="Arial" panose="020B0604020202020204" pitchFamily="34" charset="0"/>
                </a:rPr>
                <a:t>for up to 31 cycles</a:t>
              </a:r>
            </a:p>
          </p:txBody>
        </p:sp>
      </p:grpSp>
      <p:cxnSp>
        <p:nvCxnSpPr>
          <p:cNvPr id="14" name="Straight Connector 13"/>
          <p:cNvCxnSpPr>
            <a:stCxn id="22" idx="3"/>
            <a:endCxn id="7" idx="2"/>
          </p:cNvCxnSpPr>
          <p:nvPr/>
        </p:nvCxnSpPr>
        <p:spPr>
          <a:xfrm flipV="1">
            <a:off x="2805114" y="2738281"/>
            <a:ext cx="142875" cy="157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Elbow Connector 23"/>
          <p:cNvCxnSpPr>
            <a:stCxn id="7" idx="0"/>
          </p:cNvCxnSpPr>
          <p:nvPr/>
        </p:nvCxnSpPr>
        <p:spPr>
          <a:xfrm rot="5400000" flipH="1" flipV="1">
            <a:off x="3356770" y="1920689"/>
            <a:ext cx="407986" cy="504823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25"/>
          <p:cNvCxnSpPr>
            <a:stCxn id="7" idx="4"/>
          </p:cNvCxnSpPr>
          <p:nvPr/>
        </p:nvCxnSpPr>
        <p:spPr>
          <a:xfrm rot="16200000" flipH="1">
            <a:off x="3374264" y="3033557"/>
            <a:ext cx="373000" cy="504824"/>
          </a:xfrm>
          <a:prstGeom prst="bentConnector2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3078163" y="1718893"/>
            <a:ext cx="665563" cy="26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Aft>
                <a:spcPts val="60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Aft>
                <a:spcPts val="600"/>
              </a:spcAft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Aft>
                <a:spcPts val="600"/>
              </a:spcAft>
              <a:buSzPct val="70000"/>
              <a:buFont typeface="Wingdings 2" pitchFamily="18" charset="2"/>
              <a:buChar char="®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Aft>
                <a:spcPts val="600"/>
              </a:spcAft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HK" sz="1100" b="1" dirty="0">
                <a:solidFill>
                  <a:srgbClr val="000000"/>
                </a:solidFill>
                <a:latin typeface="+mj-lt"/>
                <a:ea typeface="ＭＳ Ｐゴシック" pitchFamily="34" charset="-128"/>
              </a:rPr>
              <a:t>n = 278</a:t>
            </a:r>
            <a:endParaRPr lang="zh-HK" altLang="en-US" sz="1100" dirty="0">
              <a:solidFill>
                <a:srgbClr val="000000"/>
              </a:solidFill>
              <a:latin typeface="+mj-lt"/>
              <a:ea typeface="ＭＳ Ｐゴシック" pitchFamily="34" charset="-128"/>
            </a:endParaRPr>
          </a:p>
        </p:txBody>
      </p:sp>
      <p:sp>
        <p:nvSpPr>
          <p:cNvPr id="18" name="TextBox 5"/>
          <p:cNvSpPr txBox="1">
            <a:spLocks noChangeArrowheads="1"/>
          </p:cNvSpPr>
          <p:nvPr/>
        </p:nvSpPr>
        <p:spPr bwMode="auto">
          <a:xfrm>
            <a:off x="3078163" y="3484192"/>
            <a:ext cx="665563" cy="261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Aft>
                <a:spcPts val="60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Aft>
                <a:spcPts val="600"/>
              </a:spcAft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Aft>
                <a:spcPts val="600"/>
              </a:spcAft>
              <a:buSzPct val="70000"/>
              <a:buFont typeface="Wingdings 2" pitchFamily="18" charset="2"/>
              <a:buChar char="®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Aft>
                <a:spcPts val="600"/>
              </a:spcAft>
              <a:buFont typeface="Arial" charset="0"/>
              <a:buChar char="–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ts val="600"/>
              </a:spcAft>
              <a:buFont typeface="Arial" charset="0"/>
              <a:buChar char="»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HK" sz="1100" b="1" dirty="0">
                <a:solidFill>
                  <a:srgbClr val="000000"/>
                </a:solidFill>
                <a:latin typeface="+mj-lt"/>
                <a:ea typeface="ＭＳ Ｐゴシック" pitchFamily="34" charset="-128"/>
              </a:rPr>
              <a:t>n = 281</a:t>
            </a:r>
            <a:endParaRPr lang="zh-HK" altLang="en-US" sz="1100" dirty="0">
              <a:solidFill>
                <a:srgbClr val="000000"/>
              </a:solidFill>
              <a:latin typeface="+mj-lt"/>
              <a:ea typeface="ＭＳ Ｐゴシック" pitchFamily="34" charset="-128"/>
            </a:endParaRPr>
          </a:p>
        </p:txBody>
      </p:sp>
      <p:cxnSp>
        <p:nvCxnSpPr>
          <p:cNvPr id="19" name="Straight Connector 18"/>
          <p:cNvCxnSpPr>
            <a:stCxn id="9" idx="3"/>
            <a:endCxn id="10" idx="1"/>
          </p:cNvCxnSpPr>
          <p:nvPr/>
        </p:nvCxnSpPr>
        <p:spPr>
          <a:xfrm>
            <a:off x="6343650" y="2033589"/>
            <a:ext cx="21113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12" idx="3"/>
            <a:endCxn id="13" idx="1"/>
          </p:cNvCxnSpPr>
          <p:nvPr/>
        </p:nvCxnSpPr>
        <p:spPr>
          <a:xfrm>
            <a:off x="6343650" y="3444877"/>
            <a:ext cx="21113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 bwMode="auto">
          <a:xfrm>
            <a:off x="457200" y="1381125"/>
            <a:ext cx="533400" cy="37671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" pitchFamily="18" charset="0"/>
            </a:endParaRPr>
          </a:p>
        </p:txBody>
      </p:sp>
      <p:sp>
        <p:nvSpPr>
          <p:cNvPr id="22" name="Rounded Rectangle 21"/>
          <p:cNvSpPr>
            <a:spLocks noChangeArrowheads="1"/>
          </p:cNvSpPr>
          <p:nvPr/>
        </p:nvSpPr>
        <p:spPr bwMode="auto">
          <a:xfrm>
            <a:off x="355601" y="1592263"/>
            <a:ext cx="2449513" cy="2292350"/>
          </a:xfrm>
          <a:prstGeom prst="roundRect">
            <a:avLst>
              <a:gd name="adj" fmla="val 16667"/>
            </a:avLst>
          </a:prstGeom>
          <a:solidFill>
            <a:srgbClr val="1168B3"/>
          </a:solidFill>
          <a:ln>
            <a:noFill/>
          </a:ln>
          <a:effectLst/>
        </p:spPr>
        <p:txBody>
          <a:bodyPr lIns="9144" tIns="9144" rIns="9144" bIns="9144" anchor="ctr"/>
          <a:lstStyle/>
          <a:p>
            <a:pPr algn="ctr">
              <a:defRPr/>
            </a:pPr>
            <a:r>
              <a:rPr lang="en-US" sz="1100" b="1" u="sng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Key Eligibility Criteria</a:t>
            </a:r>
          </a:p>
          <a:p>
            <a:pPr marL="233357" indent="-114297"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Untreated stage IV squamous NSCLC</a:t>
            </a:r>
          </a:p>
          <a:p>
            <a:pPr marL="233357" indent="-114297"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ECOG PS 0-1</a:t>
            </a:r>
          </a:p>
          <a:p>
            <a:pPr marL="233357" indent="-114297"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Provision of a sample of PD-L1 assessment</a:t>
            </a:r>
          </a:p>
          <a:p>
            <a:pPr marL="233357" indent="-114297"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No symptomatic brain metastases</a:t>
            </a:r>
          </a:p>
          <a:p>
            <a:pPr marL="233357" indent="-114297"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No pneumonitis requiring systemic steroids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355601" y="4156076"/>
            <a:ext cx="3313113" cy="804863"/>
          </a:xfrm>
          <a:prstGeom prst="roundRect">
            <a:avLst/>
          </a:prstGeom>
          <a:noFill/>
          <a:ln w="28575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" tIns="9144" rIns="9144" bIns="9144" anchor="ctr"/>
          <a:lstStyle/>
          <a:p>
            <a:pPr algn="ctr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b="1" u="sng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Stratification Factors</a:t>
            </a:r>
          </a:p>
          <a:p>
            <a:pPr marL="233357" indent="-114297" eaLnBrk="0" fontAlgn="base" hangingPunct="0">
              <a:spcAft>
                <a:spcPct val="0"/>
              </a:spcAft>
              <a:buClr>
                <a:srgbClr val="1168B3"/>
              </a:buClr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PD-L1 expression (TPS &lt;1% vs ≥1%)</a:t>
            </a:r>
          </a:p>
          <a:p>
            <a:pPr marL="233357" indent="-114297" eaLnBrk="0" fontAlgn="base" hangingPunct="0">
              <a:spcAft>
                <a:spcPct val="0"/>
              </a:spcAft>
              <a:buClr>
                <a:srgbClr val="1168B3"/>
              </a:buClr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Taxane (paclitaxel vs nab-paclitaxel)</a:t>
            </a:r>
          </a:p>
          <a:p>
            <a:pPr marL="233357" indent="-114297" eaLnBrk="0" fontAlgn="base" hangingPunct="0">
              <a:spcAft>
                <a:spcPct val="0"/>
              </a:spcAft>
              <a:buClr>
                <a:srgbClr val="1168B3"/>
              </a:buClr>
              <a:buFont typeface="Arial" panose="020B0604020202020204" pitchFamily="34" charset="0"/>
              <a:buChar char="•"/>
              <a:defRPr/>
            </a:pPr>
            <a:r>
              <a:rPr lang="en-US" sz="1100" kern="0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Geographic region (East Asia vs rest of world)</a:t>
            </a:r>
            <a:endParaRPr lang="en-US" sz="1100" kern="0" dirty="0">
              <a:solidFill>
                <a:srgbClr val="000000"/>
              </a:solidFill>
              <a:latin typeface="+mj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2714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KEYNOTE 407</a:t>
            </a:r>
            <a:endParaRPr lang="en-US" alt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1" y="1201261"/>
            <a:ext cx="7915275" cy="3546581"/>
          </a:xfrm>
        </p:spPr>
        <p:txBody>
          <a:bodyPr/>
          <a:lstStyle/>
          <a:p>
            <a:r>
              <a:rPr lang="en-US" altLang="en-US" sz="2400" dirty="0"/>
              <a:t>Addition of pembrolizumab to chemotherapy significantly improved response, PFS, overall survival </a:t>
            </a:r>
          </a:p>
          <a:p>
            <a:pPr lvl="1"/>
            <a:r>
              <a:rPr lang="en-US" altLang="en-US" sz="2000" dirty="0"/>
              <a:t>Response rate 58% vs. 38%</a:t>
            </a:r>
          </a:p>
          <a:p>
            <a:pPr lvl="2"/>
            <a:r>
              <a:rPr lang="en-US" altLang="en-US" sz="1800" dirty="0"/>
              <a:t>In PD-L1 </a:t>
            </a:r>
            <a:r>
              <a:rPr lang="en-US" altLang="en-US" sz="1800" u="sng" dirty="0"/>
              <a:t>&gt;</a:t>
            </a:r>
            <a:r>
              <a:rPr lang="en-US" altLang="en-US" sz="1800" dirty="0"/>
              <a:t> 50%, response rate 60% vs. 33%</a:t>
            </a:r>
          </a:p>
          <a:p>
            <a:pPr lvl="2"/>
            <a:r>
              <a:rPr lang="en-US" altLang="en-US" sz="1800" dirty="0"/>
              <a:t>In PD-L1 1-49%, response rate 50% vs. 41%</a:t>
            </a:r>
          </a:p>
          <a:p>
            <a:pPr lvl="2"/>
            <a:r>
              <a:rPr lang="en-US" altLang="en-US" sz="1800" dirty="0"/>
              <a:t>In PD-L1 &lt; 1%, response rate 63% vs. 40%</a:t>
            </a:r>
          </a:p>
          <a:p>
            <a:pPr lvl="1"/>
            <a:r>
              <a:rPr lang="en-US" altLang="en-US" sz="2000" dirty="0"/>
              <a:t>Survival HR 0.64</a:t>
            </a:r>
          </a:p>
          <a:p>
            <a:pPr lvl="2"/>
            <a:r>
              <a:rPr lang="en-US" altLang="en-US" sz="1800" dirty="0"/>
              <a:t>In PD-L1 </a:t>
            </a:r>
            <a:r>
              <a:rPr lang="en-US" altLang="en-US" sz="1800" u="sng" dirty="0"/>
              <a:t>&gt;</a:t>
            </a:r>
            <a:r>
              <a:rPr lang="en-US" altLang="en-US" sz="1800" dirty="0"/>
              <a:t> 50%, OS HR 0.64</a:t>
            </a:r>
          </a:p>
          <a:p>
            <a:pPr lvl="2"/>
            <a:r>
              <a:rPr lang="en-US" altLang="en-US" sz="1800" dirty="0"/>
              <a:t>In PD-L1 1-49%, OS HR 0.57</a:t>
            </a:r>
          </a:p>
          <a:p>
            <a:pPr lvl="2"/>
            <a:r>
              <a:rPr lang="en-US" altLang="en-US" sz="1800" dirty="0"/>
              <a:t>In PD-L1 &lt; 1%, OS HR 0.61</a:t>
            </a:r>
            <a:endParaRPr lang="fi-FI" altLang="en-US" sz="12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7010401" y="4606290"/>
            <a:ext cx="186176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i="1" dirty="0">
                <a:latin typeface="+mj-lt"/>
              </a:rPr>
              <a:t>Paz-Ares, NEJM 2018</a:t>
            </a:r>
          </a:p>
        </p:txBody>
      </p:sp>
    </p:spTree>
    <p:extLst>
      <p:ext uri="{BB962C8B-B14F-4D97-AF65-F5344CB8AC3E}">
        <p14:creationId xmlns:p14="http://schemas.microsoft.com/office/powerpoint/2010/main" val="230091482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KEYNOTE 407</a:t>
            </a:r>
            <a:endParaRPr lang="en-US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C662C3-7D35-4629-B540-71C7B5292961}"/>
              </a:ext>
            </a:extLst>
          </p:cNvPr>
          <p:cNvSpPr txBox="1"/>
          <p:nvPr/>
        </p:nvSpPr>
        <p:spPr>
          <a:xfrm>
            <a:off x="7941592" y="4686300"/>
            <a:ext cx="102143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 err="1">
                <a:latin typeface="+mj-lt"/>
              </a:rPr>
              <a:t>Novello</a:t>
            </a:r>
            <a:r>
              <a:rPr lang="en-US" sz="700" i="1" dirty="0">
                <a:latin typeface="+mj-lt"/>
              </a:rPr>
              <a:t>, ESMO 2022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04E56B2-A893-312A-4C1B-2E29F0155A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1" y="1201261"/>
            <a:ext cx="7915275" cy="3546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000">
                <a:solidFill>
                  <a:srgbClr val="11275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600">
                <a:solidFill>
                  <a:srgbClr val="58585A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200">
                <a:solidFill>
                  <a:srgbClr val="CC7A16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58585A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8585A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8585A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8585A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8585A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58585A"/>
                </a:solidFill>
                <a:latin typeface="+mn-lt"/>
              </a:defRPr>
            </a:lvl9pPr>
          </a:lstStyle>
          <a:p>
            <a:r>
              <a:rPr lang="en-US" altLang="en-US" sz="2400" kern="0" dirty="0"/>
              <a:t>With longer follow up (5 years), benefit persists</a:t>
            </a:r>
            <a:endParaRPr lang="fi-FI" altLang="en-US" sz="1200" i="1" kern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490F4C-030E-AA00-3CF0-695FE4017D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866" y="1778191"/>
            <a:ext cx="6578268" cy="3037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6519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CheckMate 227: Nivo/Ipi</a:t>
            </a:r>
            <a:endParaRPr lang="en-US" alt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B1BFE27-ECED-4E7E-9C32-063743D0530F}"/>
              </a:ext>
            </a:extLst>
          </p:cNvPr>
          <p:cNvSpPr txBox="1"/>
          <p:nvPr/>
        </p:nvSpPr>
        <p:spPr>
          <a:xfrm>
            <a:off x="7747628" y="4686300"/>
            <a:ext cx="121539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Ramalingam, ASCO 2020</a:t>
            </a:r>
          </a:p>
        </p:txBody>
      </p:sp>
      <p:pic>
        <p:nvPicPr>
          <p:cNvPr id="25" name="Picture 2">
            <a:extLst>
              <a:ext uri="{FF2B5EF4-FFF2-40B4-BE49-F238E27FC236}">
                <a16:creationId xmlns:a16="http://schemas.microsoft.com/office/drawing/2014/main" id="{62930E20-97A6-9C4E-B9E8-99836297A9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5" t="26180" r="29866" b="23169"/>
          <a:stretch/>
        </p:blipFill>
        <p:spPr bwMode="auto">
          <a:xfrm>
            <a:off x="1066800" y="971545"/>
            <a:ext cx="7696200" cy="3325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89683B94-314B-2A4A-B723-962E3AE0A7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698" y="3753270"/>
            <a:ext cx="1943100" cy="113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3005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CheckMate 227: Nivo/Ipi</a:t>
            </a:r>
            <a:endParaRPr lang="en-US" alt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B1BFE27-ECED-4E7E-9C32-063743D0530F}"/>
              </a:ext>
            </a:extLst>
          </p:cNvPr>
          <p:cNvSpPr txBox="1"/>
          <p:nvPr/>
        </p:nvSpPr>
        <p:spPr>
          <a:xfrm>
            <a:off x="7904722" y="4686300"/>
            <a:ext cx="105830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Brahmer, ASCO 2022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87D6476-0C13-2B46-BC8A-8A5E6E00F6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9" y="1201261"/>
            <a:ext cx="7896226" cy="601781"/>
          </a:xfrm>
        </p:spPr>
        <p:txBody>
          <a:bodyPr/>
          <a:lstStyle/>
          <a:p>
            <a:r>
              <a:rPr lang="en-US" altLang="en-US" sz="2400" dirty="0"/>
              <a:t>Nivolumab + ipilimumab superior to chemo in PD-L1+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EF66CE-36B8-5377-BA0E-E1C6AF8BEB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759" y="1728092"/>
            <a:ext cx="6306591" cy="3139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6922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KEYNOTE 024: Pembrolizumab</a:t>
            </a:r>
            <a:endParaRPr lang="en-US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85913" y="3895726"/>
            <a:ext cx="6109649" cy="1084910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</a:bodyPr>
          <a:lstStyle/>
          <a:p>
            <a:pPr defTabSz="457189">
              <a:spcBef>
                <a:spcPts val="300"/>
              </a:spcBef>
              <a:defRPr/>
            </a:pPr>
            <a:r>
              <a:rPr lang="en-US" sz="1400" b="1" u="sng" dirty="0">
                <a:solidFill>
                  <a:srgbClr val="000000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Key Endpoints</a:t>
            </a:r>
          </a:p>
          <a:p>
            <a:pPr marL="285743" indent="-285743" defTabSz="457189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 dirty="0">
                <a:solidFill>
                  <a:srgbClr val="000000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Primary:</a:t>
            </a:r>
            <a:r>
              <a:rPr lang="en-US" sz="1400" dirty="0">
                <a:solidFill>
                  <a:srgbClr val="000000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 PFS (RECIST v1.1 per blinded, independent central review)</a:t>
            </a:r>
          </a:p>
          <a:p>
            <a:pPr marL="285743" indent="-285743" defTabSz="457189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 dirty="0">
                <a:solidFill>
                  <a:srgbClr val="000000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Secondary: </a:t>
            </a:r>
            <a:r>
              <a:rPr lang="en-US" sz="1400" dirty="0">
                <a:solidFill>
                  <a:srgbClr val="000000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OS, ORR, safety</a:t>
            </a:r>
          </a:p>
          <a:p>
            <a:pPr marL="285743" indent="-285743" defTabSz="457189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 dirty="0">
                <a:solidFill>
                  <a:srgbClr val="000000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Exploratory: </a:t>
            </a:r>
            <a:r>
              <a:rPr lang="en-US" sz="1400" dirty="0">
                <a:solidFill>
                  <a:srgbClr val="000000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DOR</a:t>
            </a: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1169989" y="1293813"/>
            <a:ext cx="3533775" cy="2419350"/>
          </a:xfrm>
          <a:prstGeom prst="roundRect">
            <a:avLst>
              <a:gd name="adj" fmla="val 16667"/>
            </a:avLst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  <a:effectLst/>
        </p:spPr>
        <p:txBody>
          <a:bodyPr lIns="9144" tIns="9144" rIns="9144" bIns="9144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u="sng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Key Eligibility Criteria</a:t>
            </a:r>
          </a:p>
          <a:p>
            <a:pPr marL="233357" indent="-114297" fontAlgn="base"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Untreated stage IV NSCLC</a:t>
            </a:r>
          </a:p>
          <a:p>
            <a:pPr marL="233357" indent="-114297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PD-L1 TPS ≥50% </a:t>
            </a:r>
          </a:p>
          <a:p>
            <a:pPr marL="233357" indent="-114297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ECOG PS 0-1</a:t>
            </a:r>
          </a:p>
          <a:p>
            <a:pPr marL="233357" indent="-114297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No activating </a:t>
            </a:r>
            <a:r>
              <a:rPr lang="en-US" sz="1400" i="1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EGFR</a:t>
            </a:r>
            <a:r>
              <a:rPr lang="en-US" sz="14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 mutation or </a:t>
            </a:r>
            <a:r>
              <a:rPr lang="en-US" sz="1400" i="1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ALK</a:t>
            </a:r>
            <a:r>
              <a:rPr lang="en-US" sz="14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 translocation</a:t>
            </a:r>
          </a:p>
          <a:p>
            <a:pPr marL="233357" indent="-114297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No untreated brain metastases</a:t>
            </a:r>
          </a:p>
          <a:p>
            <a:pPr marL="233357" indent="-114297" fontAlgn="base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No active autoimmune disease requiring systemic therapy</a:t>
            </a:r>
            <a:endParaRPr lang="en-US" sz="1400" dirty="0">
              <a:solidFill>
                <a:prstClr val="white"/>
              </a:solidFill>
              <a:latin typeface="+mj-lt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981701" y="1406525"/>
            <a:ext cx="2468563" cy="914400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1635" tIns="40817" rIns="81635" bIns="40817" anchor="ctr"/>
          <a:lstStyle/>
          <a:p>
            <a:pPr algn="ctr" defTabSz="816353" eaLnBrk="0" fontAlgn="base" hangingPunct="0">
              <a:spcBef>
                <a:spcPts val="600"/>
              </a:spcBef>
              <a:spcAft>
                <a:spcPct val="0"/>
              </a:spcAft>
              <a:defRPr/>
            </a:pPr>
            <a:r>
              <a:rPr lang="en-US" altLang="en-US" sz="14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  <a:t>Pembrolizumab </a:t>
            </a:r>
            <a:br>
              <a:rPr lang="en-US" altLang="en-US" sz="14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</a:br>
            <a:r>
              <a:rPr lang="en-US" altLang="en-US" sz="14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  <a:t>200 mg IV Q3W</a:t>
            </a:r>
          </a:p>
          <a:p>
            <a:pPr algn="ctr" defTabSz="816353" eaLnBrk="0" fontAlgn="base" hangingPunct="0">
              <a:spcAft>
                <a:spcPct val="0"/>
              </a:spcAft>
              <a:defRPr/>
            </a:pPr>
            <a:r>
              <a:rPr lang="en-US" altLang="en-US" sz="14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  <a:t>(2 years)</a:t>
            </a:r>
          </a:p>
        </p:txBody>
      </p:sp>
      <p:cxnSp>
        <p:nvCxnSpPr>
          <p:cNvPr id="9" name="Elbow Connector 20"/>
          <p:cNvCxnSpPr>
            <a:cxnSpLocks noChangeShapeType="1"/>
          </p:cNvCxnSpPr>
          <p:nvPr/>
        </p:nvCxnSpPr>
        <p:spPr bwMode="auto">
          <a:xfrm flipV="1">
            <a:off x="4703764" y="1863726"/>
            <a:ext cx="1277937" cy="639763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Elbow Connector 24"/>
          <p:cNvCxnSpPr>
            <a:cxnSpLocks noChangeShapeType="1"/>
          </p:cNvCxnSpPr>
          <p:nvPr/>
        </p:nvCxnSpPr>
        <p:spPr bwMode="auto">
          <a:xfrm>
            <a:off x="4703764" y="2503488"/>
            <a:ext cx="1277937" cy="639762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Oval 10"/>
          <p:cNvSpPr>
            <a:spLocks/>
          </p:cNvSpPr>
          <p:nvPr/>
        </p:nvSpPr>
        <p:spPr>
          <a:xfrm>
            <a:off x="4876800" y="2046287"/>
            <a:ext cx="932688" cy="9144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5" tIns="40817" rIns="81635" bIns="40817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  <a:t>R (1:1)</a:t>
            </a:r>
            <a:br>
              <a:rPr lang="en-US" sz="11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</a:br>
            <a:r>
              <a:rPr lang="en-US" sz="11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  <a:t>N = 305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981701" y="2686050"/>
            <a:ext cx="2468563" cy="9144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1635" tIns="40817" rIns="81635" bIns="40817" anchor="ctr"/>
          <a:lstStyle/>
          <a:p>
            <a:pPr algn="ctr" defTabSz="81635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  <a:t>Platinum-doublet chemotherapy</a:t>
            </a:r>
          </a:p>
          <a:p>
            <a:pPr algn="ctr" defTabSz="81635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  <a:t>(4-6 cycles)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355F628-0CE0-4B8B-909F-8C5C674FBF78}"/>
              </a:ext>
            </a:extLst>
          </p:cNvPr>
          <p:cNvSpPr txBox="1"/>
          <p:nvPr/>
        </p:nvSpPr>
        <p:spPr>
          <a:xfrm>
            <a:off x="8055404" y="4686300"/>
            <a:ext cx="90762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Reck, NEJM 2016</a:t>
            </a:r>
          </a:p>
        </p:txBody>
      </p:sp>
    </p:spTree>
    <p:extLst>
      <p:ext uri="{BB962C8B-B14F-4D97-AF65-F5344CB8AC3E}">
        <p14:creationId xmlns:p14="http://schemas.microsoft.com/office/powerpoint/2010/main" val="14063375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CheckMate 227: Nivo/Ipi</a:t>
            </a:r>
            <a:endParaRPr lang="en-US" alt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B1BFE27-ECED-4E7E-9C32-063743D0530F}"/>
              </a:ext>
            </a:extLst>
          </p:cNvPr>
          <p:cNvSpPr txBox="1"/>
          <p:nvPr/>
        </p:nvSpPr>
        <p:spPr>
          <a:xfrm>
            <a:off x="7904722" y="4686300"/>
            <a:ext cx="105830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Brahmer, ASCO 2022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87D6476-0C13-2B46-BC8A-8A5E6E00F6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9" y="1201261"/>
            <a:ext cx="7896226" cy="601781"/>
          </a:xfrm>
        </p:spPr>
        <p:txBody>
          <a:bodyPr/>
          <a:lstStyle/>
          <a:p>
            <a:r>
              <a:rPr lang="en-US" altLang="en-US" sz="2400" dirty="0"/>
              <a:t>Nivolumab + ipilimumab superior to chemo in PD-L1-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38D8EAE-6EDA-83B8-02FB-98C56EDA1C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429" y="1737421"/>
            <a:ext cx="6610844" cy="321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8642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KEYNOTE 598</a:t>
            </a:r>
            <a:endParaRPr lang="en-US" alt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B1BFE27-ECED-4E7E-9C32-063743D0530F}"/>
              </a:ext>
            </a:extLst>
          </p:cNvPr>
          <p:cNvSpPr txBox="1"/>
          <p:nvPr/>
        </p:nvSpPr>
        <p:spPr>
          <a:xfrm>
            <a:off x="8089068" y="4686300"/>
            <a:ext cx="87395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Boyer, JCO 2020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87D6476-0C13-2B46-BC8A-8A5E6E00F6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9" y="1201261"/>
            <a:ext cx="7896226" cy="3685094"/>
          </a:xfrm>
        </p:spPr>
        <p:txBody>
          <a:bodyPr/>
          <a:lstStyle/>
          <a:p>
            <a:r>
              <a:rPr lang="en-US" altLang="en-US" sz="2400" dirty="0"/>
              <a:t>Randomized phase III study of 1L pembrolizumab with ipilimumab/placebo for NSCLC with PD-L1 ≥ 50%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0C8C75-9127-88BB-3A1F-2FD9B50ED7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996" y="2208616"/>
            <a:ext cx="5876144" cy="2577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5624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KEYNOTE 598</a:t>
            </a:r>
            <a:endParaRPr lang="en-US" alt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B1BFE27-ECED-4E7E-9C32-063743D0530F}"/>
              </a:ext>
            </a:extLst>
          </p:cNvPr>
          <p:cNvSpPr txBox="1"/>
          <p:nvPr/>
        </p:nvSpPr>
        <p:spPr>
          <a:xfrm>
            <a:off x="7588930" y="4686300"/>
            <a:ext cx="137409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Rodriguez-Abreu, ELCC 2022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87D6476-0C13-2B46-BC8A-8A5E6E00F6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8" y="1201261"/>
            <a:ext cx="3505201" cy="3685094"/>
          </a:xfrm>
        </p:spPr>
        <p:txBody>
          <a:bodyPr/>
          <a:lstStyle/>
          <a:p>
            <a:r>
              <a:rPr lang="en-US" altLang="en-US" sz="2400" dirty="0"/>
              <a:t>No difference in OS</a:t>
            </a:r>
          </a:p>
          <a:p>
            <a:r>
              <a:rPr lang="en-US" altLang="en-US" sz="2400" dirty="0"/>
              <a:t>No difference in PFS</a:t>
            </a:r>
          </a:p>
          <a:p>
            <a:r>
              <a:rPr lang="en-US" altLang="en-US" sz="2400" dirty="0"/>
              <a:t>No difference in RR</a:t>
            </a:r>
          </a:p>
          <a:p>
            <a:r>
              <a:rPr lang="en-US" altLang="en-US" sz="2400" dirty="0"/>
              <a:t>More G3-5 AEs with ipilimumab </a:t>
            </a:r>
          </a:p>
          <a:p>
            <a:pPr lvl="1"/>
            <a:r>
              <a:rPr lang="en-US" altLang="en-US" sz="2000" dirty="0"/>
              <a:t>35.1% vs 20.3%</a:t>
            </a:r>
          </a:p>
          <a:p>
            <a:pPr lvl="1"/>
            <a:r>
              <a:rPr lang="en-US" altLang="en-US" sz="2000" dirty="0"/>
              <a:t>Discontinuation of all drugs 19.1% vs 7.8%</a:t>
            </a:r>
          </a:p>
          <a:p>
            <a:r>
              <a:rPr lang="en-US" altLang="en-US" sz="2400" dirty="0"/>
              <a:t>Stopped for futility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C1A6E8-5DD2-2D52-AEA7-1F39C91ED5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118" y="1049302"/>
            <a:ext cx="3769570" cy="3502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3860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CheckMate 9LA</a:t>
            </a:r>
            <a:endParaRPr lang="en-US" alt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F66A8BB-96AA-714F-B8F2-B6A2441491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35" b="12511"/>
          <a:stretch/>
        </p:blipFill>
        <p:spPr bwMode="auto">
          <a:xfrm>
            <a:off x="914716" y="1304692"/>
            <a:ext cx="8076568" cy="3178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AEFE33D-A725-5D41-ACEE-78E63DAE94D3}"/>
              </a:ext>
            </a:extLst>
          </p:cNvPr>
          <p:cNvSpPr txBox="1"/>
          <p:nvPr/>
        </p:nvSpPr>
        <p:spPr>
          <a:xfrm>
            <a:off x="8045786" y="4686300"/>
            <a:ext cx="91723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Reck, ASCO 2020</a:t>
            </a:r>
          </a:p>
        </p:txBody>
      </p:sp>
    </p:spTree>
    <p:extLst>
      <p:ext uri="{BB962C8B-B14F-4D97-AF65-F5344CB8AC3E}">
        <p14:creationId xmlns:p14="http://schemas.microsoft.com/office/powerpoint/2010/main" val="26705854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CheckMate 9LA</a:t>
            </a:r>
            <a:endParaRPr lang="en-US" alt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1" y="1201261"/>
            <a:ext cx="7915275" cy="3546581"/>
          </a:xfrm>
        </p:spPr>
        <p:txBody>
          <a:bodyPr/>
          <a:lstStyle/>
          <a:p>
            <a:r>
              <a:rPr lang="en-GB" altLang="en-US" sz="2400" dirty="0"/>
              <a:t>Primary endpoint: OS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F98487F-EA35-CB47-BABA-28CD935143FE}"/>
              </a:ext>
            </a:extLst>
          </p:cNvPr>
          <p:cNvSpPr txBox="1"/>
          <p:nvPr/>
        </p:nvSpPr>
        <p:spPr>
          <a:xfrm>
            <a:off x="7885487" y="4686300"/>
            <a:ext cx="1077538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Paz Ares, ASCO 2022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8E8589-6B89-9D9D-2CA6-533FB02B46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174" y="1774910"/>
            <a:ext cx="7387652" cy="291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5842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POSEIDON: </a:t>
            </a:r>
            <a:r>
              <a:rPr lang="en-US" altLang="en-US" dirty="0" err="1">
                <a:cs typeface="Arial" charset="0"/>
              </a:rPr>
              <a:t>Durva</a:t>
            </a:r>
            <a:r>
              <a:rPr lang="en-US" altLang="en-US" dirty="0">
                <a:cs typeface="Arial" charset="0"/>
              </a:rPr>
              <a:t>/</a:t>
            </a:r>
            <a:r>
              <a:rPr lang="en-US" altLang="en-US" dirty="0" err="1">
                <a:cs typeface="Arial" charset="0"/>
              </a:rPr>
              <a:t>Treme</a:t>
            </a:r>
            <a:r>
              <a:rPr lang="en-US" altLang="en-US" dirty="0">
                <a:cs typeface="Arial" charset="0"/>
              </a:rPr>
              <a:t>/Chemo</a:t>
            </a:r>
            <a:endParaRPr lang="en-US" alt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B1BFE27-ECED-4E7E-9C32-063743D0530F}"/>
              </a:ext>
            </a:extLst>
          </p:cNvPr>
          <p:cNvSpPr txBox="1"/>
          <p:nvPr/>
        </p:nvSpPr>
        <p:spPr>
          <a:xfrm>
            <a:off x="7899912" y="4686300"/>
            <a:ext cx="106311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Johnson, ESMO 2022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F8ECC6-3B0B-0F91-697B-B1561619E5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10" y="1258070"/>
            <a:ext cx="7772400" cy="308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33882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POSEIDON: </a:t>
            </a:r>
            <a:r>
              <a:rPr lang="en-US" altLang="en-US" dirty="0" err="1">
                <a:cs typeface="Arial" charset="0"/>
              </a:rPr>
              <a:t>Durva</a:t>
            </a:r>
            <a:r>
              <a:rPr lang="en-US" altLang="en-US" dirty="0">
                <a:cs typeface="Arial" charset="0"/>
              </a:rPr>
              <a:t>/</a:t>
            </a:r>
            <a:r>
              <a:rPr lang="en-US" altLang="en-US" dirty="0" err="1">
                <a:cs typeface="Arial" charset="0"/>
              </a:rPr>
              <a:t>Treme</a:t>
            </a:r>
            <a:r>
              <a:rPr lang="en-US" altLang="en-US" dirty="0">
                <a:cs typeface="Arial" charset="0"/>
              </a:rPr>
              <a:t>/Chemo</a:t>
            </a:r>
            <a:endParaRPr lang="en-US" alt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B1BFE27-ECED-4E7E-9C32-063743D0530F}"/>
              </a:ext>
            </a:extLst>
          </p:cNvPr>
          <p:cNvSpPr txBox="1"/>
          <p:nvPr/>
        </p:nvSpPr>
        <p:spPr>
          <a:xfrm>
            <a:off x="7899912" y="4686300"/>
            <a:ext cx="106311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Johnson, ESMO 2022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87D6476-0C13-2B46-BC8A-8A5E6E00F6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8" y="1201261"/>
            <a:ext cx="7477595" cy="3685094"/>
          </a:xfrm>
        </p:spPr>
        <p:txBody>
          <a:bodyPr/>
          <a:lstStyle/>
          <a:p>
            <a:r>
              <a:rPr lang="en-US" altLang="en-US" sz="2400" dirty="0"/>
              <a:t>Durvalumab + tremelimumab + chemo offered sustained survival advantage over chemotherapy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A88005-E1DE-C687-9FBB-99553FD14B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115" y="2057355"/>
            <a:ext cx="6693096" cy="2631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5465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POSEIDON: </a:t>
            </a:r>
            <a:r>
              <a:rPr lang="en-US" altLang="en-US" dirty="0" err="1">
                <a:cs typeface="Arial" charset="0"/>
              </a:rPr>
              <a:t>Durva</a:t>
            </a:r>
            <a:r>
              <a:rPr lang="en-US" altLang="en-US" dirty="0">
                <a:cs typeface="Arial" charset="0"/>
              </a:rPr>
              <a:t>/</a:t>
            </a:r>
            <a:r>
              <a:rPr lang="en-US" altLang="en-US" dirty="0" err="1">
                <a:cs typeface="Arial" charset="0"/>
              </a:rPr>
              <a:t>Treme</a:t>
            </a:r>
            <a:r>
              <a:rPr lang="en-US" altLang="en-US" dirty="0">
                <a:cs typeface="Arial" charset="0"/>
              </a:rPr>
              <a:t>/Chemo</a:t>
            </a:r>
            <a:endParaRPr lang="en-US" alt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B1BFE27-ECED-4E7E-9C32-063743D0530F}"/>
              </a:ext>
            </a:extLst>
          </p:cNvPr>
          <p:cNvSpPr txBox="1"/>
          <p:nvPr/>
        </p:nvSpPr>
        <p:spPr>
          <a:xfrm>
            <a:off x="7899912" y="4686300"/>
            <a:ext cx="106311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Johnson, ESMO 2022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87D6476-0C13-2B46-BC8A-8A5E6E00F6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798" y="1201261"/>
            <a:ext cx="7477595" cy="3685094"/>
          </a:xfrm>
        </p:spPr>
        <p:txBody>
          <a:bodyPr/>
          <a:lstStyle/>
          <a:p>
            <a:r>
              <a:rPr lang="en-US" altLang="en-US" sz="2400" dirty="0"/>
              <a:t>Durvalumab + tremelimumab + chemo offered sustained survival advantage over chemotherapy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24FBC9-B522-3585-0E17-A21074F57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98" y="2057522"/>
            <a:ext cx="7150312" cy="2658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19323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83BAE-4745-49DA-96A2-43F9B1225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Front-Line Immunotherapy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6ADFB5-1BE2-4273-AF24-AC52968386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201261"/>
            <a:ext cx="3085476" cy="3546581"/>
          </a:xfrm>
        </p:spPr>
        <p:txBody>
          <a:bodyPr/>
          <a:lstStyle/>
          <a:p>
            <a:r>
              <a:rPr lang="en-US" altLang="en-US" sz="2400" dirty="0"/>
              <a:t>Immunotherapy is our SOC</a:t>
            </a:r>
          </a:p>
          <a:p>
            <a:pPr lvl="1"/>
            <a:r>
              <a:rPr lang="en-US" altLang="en-US" sz="2000" dirty="0"/>
              <a:t>Many options for delivery</a:t>
            </a:r>
          </a:p>
          <a:p>
            <a:pPr lvl="2"/>
            <a:r>
              <a:rPr lang="en-US" altLang="en-US" sz="1600" dirty="0"/>
              <a:t>PD(L)1 alone</a:t>
            </a:r>
          </a:p>
          <a:p>
            <a:pPr lvl="2"/>
            <a:r>
              <a:rPr lang="en-US" altLang="en-US" sz="1600" dirty="0"/>
              <a:t>Dual checkpoint</a:t>
            </a:r>
          </a:p>
          <a:p>
            <a:pPr lvl="2"/>
            <a:r>
              <a:rPr lang="en-US" altLang="en-US" sz="1600" dirty="0"/>
              <a:t>Chemo-IO</a:t>
            </a:r>
          </a:p>
          <a:p>
            <a:pPr lvl="1"/>
            <a:r>
              <a:rPr lang="en-US" altLang="en-US" sz="2000" dirty="0"/>
              <a:t>Tailor to specific clinical situation, experience, non-clinical factors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73E681-C9BD-7366-D59C-8C714CD26A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774" y="909090"/>
            <a:ext cx="5037731" cy="383875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B715677-80D8-562B-FA71-E9557628B553}"/>
              </a:ext>
            </a:extLst>
          </p:cNvPr>
          <p:cNvSpPr txBox="1"/>
          <p:nvPr/>
        </p:nvSpPr>
        <p:spPr>
          <a:xfrm>
            <a:off x="4830706" y="2559052"/>
            <a:ext cx="145475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Script MT Bold" panose="03040602040607080904" pitchFamily="66" charset="77"/>
              </a:rPr>
              <a:t>Pembrolizumab</a:t>
            </a:r>
          </a:p>
          <a:p>
            <a:r>
              <a:rPr lang="en-US" sz="1600" dirty="0">
                <a:latin typeface="Script MT Bold" panose="03040602040607080904" pitchFamily="66" charset="77"/>
              </a:rPr>
              <a:t>Atezolizumab</a:t>
            </a:r>
          </a:p>
          <a:p>
            <a:r>
              <a:rPr lang="en-US" sz="1600" dirty="0" err="1">
                <a:latin typeface="Script MT Bold" panose="03040602040607080904" pitchFamily="66" charset="77"/>
              </a:rPr>
              <a:t>Cemiplimab</a:t>
            </a:r>
            <a:endParaRPr lang="en-US" sz="1600" dirty="0">
              <a:latin typeface="Script MT Bold" panose="03040602040607080904" pitchFamily="66" charset="77"/>
            </a:endParaRPr>
          </a:p>
          <a:p>
            <a:r>
              <a:rPr lang="en-US" sz="1600" dirty="0">
                <a:latin typeface="Script MT Bold" panose="03040602040607080904" pitchFamily="66" charset="77"/>
              </a:rPr>
              <a:t>Nivo + ipi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39F323-7ED4-8D09-79E1-D8B18050E8E1}"/>
              </a:ext>
            </a:extLst>
          </p:cNvPr>
          <p:cNvSpPr txBox="1"/>
          <p:nvPr/>
        </p:nvSpPr>
        <p:spPr>
          <a:xfrm>
            <a:off x="6547639" y="2484102"/>
            <a:ext cx="176093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Script MT Bold" panose="03040602040607080904" pitchFamily="66" charset="77"/>
              </a:rPr>
              <a:t>Pembro + chemo</a:t>
            </a:r>
          </a:p>
          <a:p>
            <a:r>
              <a:rPr lang="en-US" sz="1600" dirty="0">
                <a:latin typeface="Script MT Bold" panose="03040602040607080904" pitchFamily="66" charset="77"/>
              </a:rPr>
              <a:t>Atezo + chemo</a:t>
            </a:r>
          </a:p>
          <a:p>
            <a:r>
              <a:rPr lang="en-US" sz="1600" dirty="0">
                <a:latin typeface="Script MT Bold" panose="03040602040607080904" pitchFamily="66" charset="77"/>
              </a:rPr>
              <a:t>Nivo + ipi + chemo</a:t>
            </a:r>
          </a:p>
          <a:p>
            <a:r>
              <a:rPr lang="en-US" sz="1600" dirty="0" err="1">
                <a:latin typeface="Script MT Bold" panose="03040602040607080904" pitchFamily="66" charset="77"/>
              </a:rPr>
              <a:t>Durva</a:t>
            </a:r>
            <a:r>
              <a:rPr lang="en-US" sz="1600" dirty="0">
                <a:latin typeface="Script MT Bold" panose="03040602040607080904" pitchFamily="66" charset="77"/>
              </a:rPr>
              <a:t> + </a:t>
            </a:r>
            <a:r>
              <a:rPr lang="en-US" sz="1600" dirty="0" err="1">
                <a:latin typeface="Script MT Bold" panose="03040602040607080904" pitchFamily="66" charset="77"/>
              </a:rPr>
              <a:t>treme</a:t>
            </a:r>
            <a:r>
              <a:rPr lang="en-US" sz="1600" dirty="0">
                <a:latin typeface="Script MT Bold" panose="03040602040607080904" pitchFamily="66" charset="77"/>
              </a:rPr>
              <a:t> </a:t>
            </a:r>
          </a:p>
          <a:p>
            <a:r>
              <a:rPr lang="en-US" sz="1600" dirty="0">
                <a:latin typeface="Script MT Bold" panose="03040602040607080904" pitchFamily="66" charset="77"/>
              </a:rPr>
              <a:t>+ chemo</a:t>
            </a:r>
          </a:p>
        </p:txBody>
      </p:sp>
    </p:spTree>
    <p:extLst>
      <p:ext uri="{BB962C8B-B14F-4D97-AF65-F5344CB8AC3E}">
        <p14:creationId xmlns:p14="http://schemas.microsoft.com/office/powerpoint/2010/main" val="5624414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3"/>
          <p:cNvSpPr>
            <a:spLocks noGrp="1"/>
          </p:cNvSpPr>
          <p:nvPr>
            <p:ph type="ctrTitle"/>
          </p:nvPr>
        </p:nvSpPr>
        <p:spPr>
          <a:xfrm>
            <a:off x="3255962" y="1965992"/>
            <a:ext cx="5349875" cy="1103540"/>
          </a:xfrm>
        </p:spPr>
        <p:txBody>
          <a:bodyPr/>
          <a:lstStyle/>
          <a:p>
            <a:pPr algn="ctr"/>
            <a:r>
              <a:rPr lang="en-US" dirty="0"/>
              <a:t>Cases From My Practice</a:t>
            </a:r>
            <a:endParaRPr lang="en-US" i="1" dirty="0"/>
          </a:p>
        </p:txBody>
      </p:sp>
      <p:sp>
        <p:nvSpPr>
          <p:cNvPr id="3075" name="Subtitle 4"/>
          <p:cNvSpPr>
            <a:spLocks noGrp="1"/>
          </p:cNvSpPr>
          <p:nvPr>
            <p:ph type="subTitle" idx="1"/>
          </p:nvPr>
        </p:nvSpPr>
        <p:spPr>
          <a:xfrm>
            <a:off x="3111499" y="3333663"/>
            <a:ext cx="5638800" cy="743638"/>
          </a:xfr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en-US" sz="1600" b="1" dirty="0"/>
              <a:t>Stephen V. Liu, MD</a:t>
            </a:r>
          </a:p>
          <a:p>
            <a:pPr algn="ctr">
              <a:spcBef>
                <a:spcPts val="0"/>
              </a:spcBef>
            </a:pPr>
            <a:r>
              <a:rPr lang="en-US" sz="1600" b="1" dirty="0"/>
              <a:t>Associate Professor of Medicine</a:t>
            </a:r>
          </a:p>
          <a:p>
            <a:pPr algn="ctr">
              <a:spcBef>
                <a:spcPts val="0"/>
              </a:spcBef>
            </a:pPr>
            <a:r>
              <a:rPr lang="en-US" sz="1600" b="1" dirty="0"/>
              <a:t>Director, Thoracic Oncology</a:t>
            </a:r>
          </a:p>
          <a:p>
            <a:pPr algn="ctr">
              <a:spcBef>
                <a:spcPts val="0"/>
              </a:spcBef>
            </a:pPr>
            <a:r>
              <a:rPr lang="en-US" sz="1600" b="1" dirty="0"/>
              <a:t>Georgetown University</a:t>
            </a:r>
          </a:p>
          <a:p>
            <a:pPr algn="ctr">
              <a:spcBef>
                <a:spcPts val="0"/>
              </a:spcBef>
            </a:pPr>
            <a:r>
              <a:rPr lang="en-US" sz="1600" b="1" dirty="0"/>
              <a:t> </a:t>
            </a:r>
            <a:endParaRPr lang="en-US" sz="1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KEYNOTE 024: Pembrolizumab</a:t>
            </a:r>
            <a:endParaRPr lang="en-US" altLang="en-US" dirty="0"/>
          </a:p>
        </p:txBody>
      </p:sp>
      <p:sp>
        <p:nvSpPr>
          <p:cNvPr id="56323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Initial outcomes strongly favored pembrolizumab</a:t>
            </a:r>
          </a:p>
          <a:p>
            <a:pPr lvl="1"/>
            <a:r>
              <a:rPr lang="en-US" altLang="en-US" sz="2000" dirty="0"/>
              <a:t>After median follow up of 11.2 months</a:t>
            </a:r>
          </a:p>
          <a:p>
            <a:pPr lvl="1"/>
            <a:r>
              <a:rPr lang="en-US" altLang="en-US" sz="2000" dirty="0"/>
              <a:t>RR favors pembrolizumab (45% vs 28%)</a:t>
            </a:r>
          </a:p>
          <a:p>
            <a:pPr lvl="2"/>
            <a:r>
              <a:rPr lang="en-US" altLang="en-US" sz="1600" dirty="0"/>
              <a:t>Median time to response 2.2m in both arms</a:t>
            </a:r>
          </a:p>
          <a:p>
            <a:pPr lvl="1"/>
            <a:r>
              <a:rPr lang="en-US" altLang="en-US" sz="2000" dirty="0"/>
              <a:t>PFS favors pembrolizumab (10.3m vs 6.0m, HR 0.50)</a:t>
            </a:r>
          </a:p>
          <a:p>
            <a:pPr lvl="1"/>
            <a:r>
              <a:rPr lang="en-US" altLang="en-US" sz="2000" dirty="0"/>
              <a:t>OS favors pembrolizumab (HR 0.60)</a:t>
            </a:r>
          </a:p>
          <a:p>
            <a:r>
              <a:rPr lang="en-US" altLang="en-US" sz="2400" dirty="0"/>
              <a:t>Longer follow up (5 years)</a:t>
            </a:r>
          </a:p>
          <a:p>
            <a:pPr lvl="1"/>
            <a:r>
              <a:rPr lang="en-US" altLang="en-US" sz="2000" dirty="0"/>
              <a:t>PFS favors pembrolizumab (7.7m vs 5.5m, HR 0.50)</a:t>
            </a:r>
          </a:p>
          <a:p>
            <a:pPr lvl="1"/>
            <a:r>
              <a:rPr lang="en-US" altLang="en-US" sz="2000" dirty="0"/>
              <a:t>OS favors pembrolizumab (26.3m vs 13.4m, HR 0.62)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F5236A-0862-43D5-AC2E-064C6B4C1D7E}"/>
              </a:ext>
            </a:extLst>
          </p:cNvPr>
          <p:cNvSpPr txBox="1"/>
          <p:nvPr/>
        </p:nvSpPr>
        <p:spPr>
          <a:xfrm>
            <a:off x="7345274" y="4686300"/>
            <a:ext cx="161775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Reck, NEJM 2016; Reck, JCO 2021</a:t>
            </a:r>
          </a:p>
        </p:txBody>
      </p:sp>
    </p:spTree>
    <p:extLst>
      <p:ext uri="{BB962C8B-B14F-4D97-AF65-F5344CB8AC3E}">
        <p14:creationId xmlns:p14="http://schemas.microsoft.com/office/powerpoint/2010/main" val="2970899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Case 1</a:t>
            </a:r>
          </a:p>
        </p:txBody>
      </p:sp>
      <p:sp>
        <p:nvSpPr>
          <p:cNvPr id="56323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1066799" y="1201261"/>
            <a:ext cx="5068529" cy="3546581"/>
          </a:xfrm>
        </p:spPr>
        <p:txBody>
          <a:bodyPr/>
          <a:lstStyle/>
          <a:p>
            <a:r>
              <a:rPr lang="en-US" altLang="en-US" sz="2400" dirty="0"/>
              <a:t>77-year-old male non-smoker</a:t>
            </a:r>
          </a:p>
          <a:p>
            <a:pPr lvl="1"/>
            <a:r>
              <a:rPr lang="en-US" altLang="en-US" sz="2000" dirty="0"/>
              <a:t>Presents with progressive cough and dyspnea</a:t>
            </a:r>
          </a:p>
          <a:p>
            <a:pPr lvl="1"/>
            <a:r>
              <a:rPr lang="en-US" altLang="en-US" sz="2000" dirty="0"/>
              <a:t>Imaging revealed bilateral lung nodules, enlarged nodes, large pericardial effusion</a:t>
            </a:r>
          </a:p>
          <a:p>
            <a:pPr lvl="1"/>
            <a:r>
              <a:rPr lang="en-US" altLang="en-US" sz="2000" dirty="0"/>
              <a:t>Pericardial window pathology showed adenocarcinoma</a:t>
            </a:r>
          </a:p>
          <a:p>
            <a:pPr lvl="1"/>
            <a:r>
              <a:rPr lang="en-US" altLang="en-US" sz="2000" dirty="0"/>
              <a:t>NGS showed 0% PD-L1 expression, KRAS G12D mutation</a:t>
            </a:r>
            <a:endParaRPr lang="en-US" altLang="en-US" sz="1600" dirty="0"/>
          </a:p>
          <a:p>
            <a:pPr lvl="1"/>
            <a:endParaRPr lang="en-US" altLang="en-US" sz="2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DAB04B-4E07-19A8-19AE-D3B9655A18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618" y="907067"/>
            <a:ext cx="2627814" cy="189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221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Case 1</a:t>
            </a:r>
          </a:p>
        </p:txBody>
      </p:sp>
      <p:sp>
        <p:nvSpPr>
          <p:cNvPr id="56323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1066799" y="1201261"/>
            <a:ext cx="7915275" cy="3546581"/>
          </a:xfrm>
        </p:spPr>
        <p:txBody>
          <a:bodyPr/>
          <a:lstStyle/>
          <a:p>
            <a:r>
              <a:rPr lang="en-US" altLang="en-US" sz="2400" dirty="0"/>
              <a:t>With no PD-L1 expression, SOC is IO</a:t>
            </a:r>
          </a:p>
          <a:p>
            <a:pPr lvl="1"/>
            <a:r>
              <a:rPr lang="en-US" altLang="en-US" sz="2000" dirty="0"/>
              <a:t>PD(L)1 monotherapy, is not approved for PD-L1 0%</a:t>
            </a:r>
          </a:p>
          <a:p>
            <a:pPr lvl="1"/>
            <a:r>
              <a:rPr lang="en-US" altLang="en-US" sz="2000" dirty="0"/>
              <a:t>Dual checkpoint blockade is active but not approved here</a:t>
            </a:r>
          </a:p>
          <a:p>
            <a:pPr lvl="1"/>
            <a:r>
              <a:rPr lang="en-US" altLang="en-US" sz="2000" dirty="0"/>
              <a:t>Chemo-immunotherapy is the standard of care</a:t>
            </a:r>
          </a:p>
          <a:p>
            <a:pPr lvl="2"/>
            <a:r>
              <a:rPr lang="en-US" altLang="en-US" sz="1600" dirty="0"/>
              <a:t>Carboplatin, pemetrexed, pembrolizumab</a:t>
            </a:r>
          </a:p>
          <a:p>
            <a:pPr lvl="2"/>
            <a:r>
              <a:rPr lang="en-US" altLang="en-US" sz="1600" dirty="0"/>
              <a:t>Carboplatin, bevacizumab, paclitaxel, atezolizumab</a:t>
            </a:r>
          </a:p>
          <a:p>
            <a:pPr lvl="2"/>
            <a:r>
              <a:rPr lang="en-US" altLang="en-US" sz="1600" dirty="0"/>
              <a:t>Carboplatin, nab-paclitaxel, atezolizumab</a:t>
            </a:r>
          </a:p>
          <a:p>
            <a:pPr lvl="2"/>
            <a:r>
              <a:rPr lang="en-US" altLang="en-US" sz="1600" dirty="0"/>
              <a:t>Nivolumab + ipilimumab + chemotherapy</a:t>
            </a:r>
          </a:p>
          <a:p>
            <a:pPr lvl="2"/>
            <a:r>
              <a:rPr lang="en-US" altLang="en-US" sz="1600" dirty="0"/>
              <a:t>Durvalumab </a:t>
            </a:r>
            <a:r>
              <a:rPr lang="en-US" altLang="en-US" sz="1600" u="sng" dirty="0"/>
              <a:t>+</a:t>
            </a:r>
            <a:r>
              <a:rPr lang="en-US" altLang="en-US" sz="1600" dirty="0"/>
              <a:t> tremelimumab + chemotherapy</a:t>
            </a:r>
          </a:p>
          <a:p>
            <a:pPr lvl="1"/>
            <a:endParaRPr lang="en-US" altLang="en-US" sz="2000" dirty="0"/>
          </a:p>
          <a:p>
            <a:pPr lvl="1"/>
            <a:endParaRPr lang="en-US" altLang="en-US" sz="1600" dirty="0"/>
          </a:p>
          <a:p>
            <a:pPr lvl="1"/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7127638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Case 1</a:t>
            </a:r>
          </a:p>
        </p:txBody>
      </p:sp>
      <p:sp>
        <p:nvSpPr>
          <p:cNvPr id="56323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1066799" y="1201261"/>
            <a:ext cx="5068529" cy="3546581"/>
          </a:xfrm>
        </p:spPr>
        <p:txBody>
          <a:bodyPr/>
          <a:lstStyle/>
          <a:p>
            <a:r>
              <a:rPr lang="en-US" altLang="en-US" sz="2400" dirty="0"/>
              <a:t>77-year-old male non-smoker</a:t>
            </a:r>
          </a:p>
          <a:p>
            <a:pPr lvl="1"/>
            <a:r>
              <a:rPr lang="en-US" altLang="en-US" sz="2000" dirty="0"/>
              <a:t>Opted to receive carboplatin, paclitaxel plus durvalumab</a:t>
            </a:r>
          </a:p>
          <a:p>
            <a:pPr lvl="2"/>
            <a:r>
              <a:rPr lang="en-US" altLang="en-US" sz="1600" dirty="0"/>
              <a:t>Ongoing clinical trial</a:t>
            </a:r>
          </a:p>
          <a:p>
            <a:pPr lvl="1"/>
            <a:r>
              <a:rPr lang="en-US" altLang="en-US" sz="2000" dirty="0"/>
              <a:t>Toxicity: hypothyroidism</a:t>
            </a:r>
          </a:p>
          <a:p>
            <a:pPr lvl="1"/>
            <a:r>
              <a:rPr lang="en-US" altLang="en-US" sz="2000" dirty="0"/>
              <a:t>CT after second cycle with response</a:t>
            </a:r>
          </a:p>
          <a:p>
            <a:pPr lvl="1"/>
            <a:r>
              <a:rPr lang="en-US" altLang="en-US" sz="2000" dirty="0"/>
              <a:t>Ongoing after 13 months</a:t>
            </a:r>
          </a:p>
          <a:p>
            <a:pPr lvl="1"/>
            <a:endParaRPr lang="en-US" altLang="en-US" sz="1600" dirty="0"/>
          </a:p>
          <a:p>
            <a:pPr lvl="1"/>
            <a:endParaRPr lang="en-US" altLang="en-US" sz="2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2DAB04B-4E07-19A8-19AE-D3B9655A18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618" y="907067"/>
            <a:ext cx="2627814" cy="18950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36D5659-1D10-11F3-A2A6-F850A7C451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3617" y="3072221"/>
            <a:ext cx="2627814" cy="193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32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Case 2</a:t>
            </a:r>
          </a:p>
        </p:txBody>
      </p:sp>
      <p:sp>
        <p:nvSpPr>
          <p:cNvPr id="56323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1066799" y="1201261"/>
            <a:ext cx="7487266" cy="3546581"/>
          </a:xfrm>
        </p:spPr>
        <p:txBody>
          <a:bodyPr/>
          <a:lstStyle/>
          <a:p>
            <a:r>
              <a:rPr lang="en-US" altLang="en-US" sz="2400" dirty="0"/>
              <a:t>70-year-old female non-smoker</a:t>
            </a:r>
          </a:p>
          <a:p>
            <a:pPr lvl="1"/>
            <a:r>
              <a:rPr lang="en-US" altLang="en-US" sz="2000" dirty="0"/>
              <a:t>Baseline impaired creatinine clearance</a:t>
            </a:r>
          </a:p>
          <a:p>
            <a:pPr lvl="1"/>
            <a:r>
              <a:rPr lang="en-US" altLang="en-US" sz="2000" dirty="0"/>
              <a:t>Developed pleuritic chest pain </a:t>
            </a:r>
          </a:p>
          <a:p>
            <a:pPr lvl="1"/>
            <a:r>
              <a:rPr lang="en-US" altLang="en-US" sz="2000" dirty="0"/>
              <a:t>CT scan showed multifocal nodular infiltrates</a:t>
            </a:r>
          </a:p>
          <a:p>
            <a:pPr lvl="1"/>
            <a:r>
              <a:rPr lang="en-US" altLang="en-US" sz="2000" dirty="0"/>
              <a:t>Given courses of antibiotics</a:t>
            </a:r>
          </a:p>
          <a:p>
            <a:pPr lvl="1"/>
            <a:r>
              <a:rPr lang="en-US" altLang="en-US" sz="2000" dirty="0"/>
              <a:t>Bronchoscopy with biopsy revealed adenocarcinoma</a:t>
            </a:r>
          </a:p>
          <a:p>
            <a:pPr lvl="1"/>
            <a:r>
              <a:rPr lang="en-US" altLang="en-US" sz="2000" dirty="0"/>
              <a:t>NGS showed no actionable alterations, PD-L1 25%</a:t>
            </a:r>
            <a:endParaRPr lang="en-US" altLang="en-US" sz="1600" dirty="0"/>
          </a:p>
          <a:p>
            <a:pPr lvl="1"/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62639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Case 2</a:t>
            </a:r>
          </a:p>
        </p:txBody>
      </p:sp>
      <p:sp>
        <p:nvSpPr>
          <p:cNvPr id="56323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983225" y="3525167"/>
            <a:ext cx="8160775" cy="894995"/>
          </a:xfrm>
        </p:spPr>
        <p:txBody>
          <a:bodyPr/>
          <a:lstStyle/>
          <a:p>
            <a:r>
              <a:rPr lang="en-US" altLang="en-US" sz="2400" dirty="0"/>
              <a:t>70-year-old female</a:t>
            </a:r>
          </a:p>
          <a:p>
            <a:pPr lvl="1"/>
            <a:r>
              <a:rPr lang="en-US" altLang="en-US" sz="2000" dirty="0"/>
              <a:t>Treated with carboplatin, nab-paclitaxel, atezolizumab</a:t>
            </a:r>
          </a:p>
          <a:p>
            <a:pPr lvl="2"/>
            <a:r>
              <a:rPr lang="en-US" altLang="en-US" sz="1600" dirty="0"/>
              <a:t>Immediate response with no significant toxicity</a:t>
            </a:r>
          </a:p>
          <a:p>
            <a:pPr lvl="1"/>
            <a:r>
              <a:rPr lang="en-US" altLang="en-US" sz="2000" dirty="0"/>
              <a:t>Transitioned to maintenance atezolizumab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3DC324-C739-8CB2-A367-CFC3E325B5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90" y="1145483"/>
            <a:ext cx="3605661" cy="2242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81351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Case 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69876E-157C-27CA-3107-32084DF3D1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590" y="1145483"/>
            <a:ext cx="3605661" cy="22422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E2FF56-6557-B657-4686-E3E2ADE67D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737" y="1145482"/>
            <a:ext cx="3888628" cy="2242293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9DC6AF0-B891-71B9-064C-A2D2CF1734F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3225" y="3525167"/>
            <a:ext cx="8160775" cy="894995"/>
          </a:xfrm>
        </p:spPr>
        <p:txBody>
          <a:bodyPr/>
          <a:lstStyle/>
          <a:p>
            <a:r>
              <a:rPr lang="en-US" altLang="en-US" sz="2400" dirty="0"/>
              <a:t>Ongoing response and no toxicity at two years</a:t>
            </a:r>
          </a:p>
          <a:p>
            <a:pPr lvl="1"/>
            <a:r>
              <a:rPr lang="en-US" altLang="en-US" sz="2000" dirty="0"/>
              <a:t>Patient asks why should we stop?</a:t>
            </a:r>
          </a:p>
        </p:txBody>
      </p:sp>
    </p:spTree>
    <p:extLst>
      <p:ext uri="{BB962C8B-B14F-4D97-AF65-F5344CB8AC3E}">
        <p14:creationId xmlns:p14="http://schemas.microsoft.com/office/powerpoint/2010/main" val="158402644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Case 3</a:t>
            </a:r>
          </a:p>
        </p:txBody>
      </p:sp>
      <p:sp>
        <p:nvSpPr>
          <p:cNvPr id="56323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1066799" y="1201261"/>
            <a:ext cx="7487266" cy="3546581"/>
          </a:xfrm>
        </p:spPr>
        <p:txBody>
          <a:bodyPr/>
          <a:lstStyle/>
          <a:p>
            <a:r>
              <a:rPr lang="en-US" altLang="en-US" sz="2400" dirty="0"/>
              <a:t>62-year-old female smoker</a:t>
            </a:r>
          </a:p>
          <a:p>
            <a:pPr lvl="1"/>
            <a:r>
              <a:rPr lang="en-US" altLang="en-US" sz="2000" dirty="0"/>
              <a:t>Persistent cough since COVID infection early 2021</a:t>
            </a:r>
          </a:p>
          <a:p>
            <a:pPr lvl="1"/>
            <a:r>
              <a:rPr lang="en-US" altLang="en-US" sz="2000" dirty="0"/>
              <a:t>CT showed 2cm RML nodule</a:t>
            </a:r>
          </a:p>
          <a:p>
            <a:pPr lvl="1"/>
            <a:r>
              <a:rPr lang="en-US" altLang="en-US" sz="2000" dirty="0"/>
              <a:t>Biopsy revealed non-squamous NSCLC</a:t>
            </a:r>
          </a:p>
          <a:p>
            <a:pPr lvl="2"/>
            <a:r>
              <a:rPr lang="en-US" altLang="en-US" sz="1600" dirty="0"/>
              <a:t>NGS showed TP53 mutation, high TMB</a:t>
            </a:r>
          </a:p>
          <a:p>
            <a:pPr lvl="2"/>
            <a:r>
              <a:rPr lang="en-US" altLang="en-US" sz="1600" dirty="0"/>
              <a:t>PD-L1 = 10%</a:t>
            </a:r>
          </a:p>
          <a:p>
            <a:pPr lvl="1"/>
            <a:r>
              <a:rPr lang="en-US" altLang="en-US" sz="2000" dirty="0"/>
              <a:t>PET showed multiple liver metastases</a:t>
            </a:r>
          </a:p>
          <a:p>
            <a:pPr lvl="1"/>
            <a:r>
              <a:rPr lang="en-US" altLang="en-US" sz="2000" dirty="0"/>
              <a:t>MRI showed multiple subcm brain metastases</a:t>
            </a:r>
            <a:endParaRPr lang="en-US" altLang="en-US" sz="1600" dirty="0"/>
          </a:p>
          <a:p>
            <a:pPr lvl="1"/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88150680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Case 3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9DC6AF0-B891-71B9-064C-A2D2CF1734F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983225" y="3525167"/>
            <a:ext cx="8160775" cy="894995"/>
          </a:xfrm>
        </p:spPr>
        <p:txBody>
          <a:bodyPr/>
          <a:lstStyle/>
          <a:p>
            <a:r>
              <a:rPr lang="en-US" altLang="en-US" sz="2400" dirty="0"/>
              <a:t>Started nivolumab + ipilimumab</a:t>
            </a:r>
          </a:p>
          <a:p>
            <a:pPr lvl="1"/>
            <a:r>
              <a:rPr lang="en-US" altLang="en-US" sz="2000" dirty="0"/>
              <a:t>First scan after 6 weeks showed minor response</a:t>
            </a:r>
          </a:p>
          <a:p>
            <a:pPr lvl="1"/>
            <a:r>
              <a:rPr lang="en-US" altLang="en-US" sz="2000" dirty="0"/>
              <a:t>Second scan after 12 weeks showed near complete response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A6EA00-605C-6744-C966-E875D8796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356" y="1075373"/>
            <a:ext cx="2835757" cy="22925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BA51A63-FD38-A67C-6931-84580EF958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413" y="1075373"/>
            <a:ext cx="2796510" cy="2292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60484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Case 3</a:t>
            </a:r>
          </a:p>
        </p:txBody>
      </p:sp>
      <p:sp>
        <p:nvSpPr>
          <p:cNvPr id="56323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1066799" y="1201261"/>
            <a:ext cx="7487266" cy="3546581"/>
          </a:xfrm>
        </p:spPr>
        <p:txBody>
          <a:bodyPr/>
          <a:lstStyle/>
          <a:p>
            <a:r>
              <a:rPr lang="en-US" altLang="en-US" sz="2400" dirty="0"/>
              <a:t>62-year-old female smoker with NSCLC</a:t>
            </a:r>
          </a:p>
          <a:p>
            <a:pPr lvl="1"/>
            <a:r>
              <a:rPr lang="en-US" altLang="en-US" sz="2000" dirty="0"/>
              <a:t>Near complete response with nivolumab + ipilimumab</a:t>
            </a:r>
          </a:p>
          <a:p>
            <a:pPr lvl="1"/>
            <a:r>
              <a:rPr lang="en-US" altLang="en-US" sz="2000" dirty="0"/>
              <a:t>After 3 months, noted mild diarrhea for 2 days</a:t>
            </a:r>
          </a:p>
          <a:p>
            <a:pPr lvl="1"/>
            <a:r>
              <a:rPr lang="en-US" altLang="en-US" sz="2000" dirty="0"/>
              <a:t>Progressed to severe diarrhea, hospitalized</a:t>
            </a:r>
          </a:p>
          <a:p>
            <a:pPr lvl="1"/>
            <a:r>
              <a:rPr lang="en-US" altLang="en-US" sz="2000" dirty="0"/>
              <a:t>Given steroids and diarrhea improved, tapered over 6w</a:t>
            </a:r>
          </a:p>
          <a:p>
            <a:pPr lvl="1"/>
            <a:r>
              <a:rPr lang="en-US" altLang="en-US" sz="2000" dirty="0"/>
              <a:t>Restarted nivolumab alone</a:t>
            </a:r>
          </a:p>
          <a:p>
            <a:pPr lvl="1"/>
            <a:r>
              <a:rPr lang="en-US" altLang="en-US" sz="2000" dirty="0"/>
              <a:t>Diarrhea has not recurred</a:t>
            </a:r>
          </a:p>
          <a:p>
            <a:pPr lvl="1"/>
            <a:r>
              <a:rPr lang="en-US" altLang="en-US" sz="2000" dirty="0"/>
              <a:t>Tentative plan to complete 2 years on nivolumab</a:t>
            </a:r>
            <a:endParaRPr lang="en-US" altLang="en-US" sz="1600" dirty="0"/>
          </a:p>
          <a:p>
            <a:pPr lvl="1"/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393253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KEYNOTE 024: Pembrolizumab</a:t>
            </a:r>
            <a:endParaRPr lang="en-US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F262B5-FE6F-4E12-8B81-F703B9A14A34}"/>
              </a:ext>
            </a:extLst>
          </p:cNvPr>
          <p:cNvSpPr txBox="1"/>
          <p:nvPr/>
        </p:nvSpPr>
        <p:spPr>
          <a:xfrm>
            <a:off x="8119524" y="4686300"/>
            <a:ext cx="84350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Reck, JCO 2021</a:t>
            </a:r>
          </a:p>
        </p:txBody>
      </p:sp>
      <p:pic>
        <p:nvPicPr>
          <p:cNvPr id="7" name="Picture 6" descr="Chart, line chart&#10;&#10;Description automatically generated">
            <a:extLst>
              <a:ext uri="{FF2B5EF4-FFF2-40B4-BE49-F238E27FC236}">
                <a16:creationId xmlns:a16="http://schemas.microsoft.com/office/drawing/2014/main" id="{3C03AE3B-33EA-CF48-97B5-2E8AFAAC6F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836" y="1194634"/>
            <a:ext cx="7461644" cy="349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4595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KEYNOTE 042: Pembrolizumab</a:t>
            </a:r>
            <a:endParaRPr lang="en-US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585913" y="3895726"/>
            <a:ext cx="5673280" cy="1069522"/>
          </a:xfrm>
          <a:prstGeom prst="rect">
            <a:avLst/>
          </a:prstGeom>
          <a:noFill/>
        </p:spPr>
        <p:txBody>
          <a:bodyPr wrap="none" lIns="91438" tIns="45719" rIns="91438" bIns="45719">
            <a:spAutoFit/>
          </a:bodyPr>
          <a:lstStyle/>
          <a:p>
            <a:pPr defTabSz="457189">
              <a:spcBef>
                <a:spcPts val="300"/>
              </a:spcBef>
              <a:defRPr/>
            </a:pPr>
            <a:r>
              <a:rPr lang="en-US" sz="1400" b="1" u="sng" dirty="0">
                <a:solidFill>
                  <a:srgbClr val="000000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Key Endpoints</a:t>
            </a:r>
          </a:p>
          <a:p>
            <a:pPr marL="285743" indent="-285743" defTabSz="457189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 dirty="0">
                <a:solidFill>
                  <a:srgbClr val="000000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Primary:</a:t>
            </a:r>
            <a:r>
              <a:rPr lang="en-US" sz="1400" dirty="0">
                <a:solidFill>
                  <a:srgbClr val="000000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 OS (in PD-L1 TPS ≥50%, ≥20%, and ≥1%</a:t>
            </a:r>
          </a:p>
          <a:p>
            <a:pPr marL="285743" indent="-285743" defTabSz="457189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 dirty="0">
                <a:solidFill>
                  <a:srgbClr val="000000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Secondary: </a:t>
            </a:r>
            <a:r>
              <a:rPr lang="en-US" sz="1400" dirty="0">
                <a:solidFill>
                  <a:srgbClr val="000000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PFS and ORR in TPS ≥50%, ≥20%, and ≥1%; safety</a:t>
            </a:r>
          </a:p>
          <a:p>
            <a:pPr marL="285743" indent="-285743" defTabSz="457189">
              <a:spcBef>
                <a:spcPts val="30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 dirty="0">
                <a:solidFill>
                  <a:srgbClr val="000000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Exploratory: </a:t>
            </a:r>
            <a:r>
              <a:rPr lang="en-US" sz="1400" dirty="0">
                <a:solidFill>
                  <a:srgbClr val="000000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TPS 1-49%</a:t>
            </a: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1169989" y="1293813"/>
            <a:ext cx="3533775" cy="2419350"/>
          </a:xfrm>
          <a:prstGeom prst="roundRect">
            <a:avLst>
              <a:gd name="adj" fmla="val 16667"/>
            </a:avLst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  <a:effectLst/>
        </p:spPr>
        <p:txBody>
          <a:bodyPr lIns="9144" tIns="9144" rIns="9144" bIns="9144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400" b="1" u="sng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Key Eligibility Criteria</a:t>
            </a:r>
          </a:p>
          <a:p>
            <a:pPr marL="233357" indent="-114297" fontAlgn="base"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Untreated stage IV NSCLC</a:t>
            </a:r>
          </a:p>
          <a:p>
            <a:pPr marL="233357" indent="-114297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PD-L1 TPS ≥1% </a:t>
            </a:r>
          </a:p>
          <a:p>
            <a:pPr marL="233357" indent="-114297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ECOG PS 0-1</a:t>
            </a:r>
          </a:p>
          <a:p>
            <a:pPr marL="233357" indent="-114297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No activating </a:t>
            </a:r>
            <a:r>
              <a:rPr lang="en-US" sz="1400" i="1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EGFR</a:t>
            </a:r>
            <a:r>
              <a:rPr lang="en-US" sz="14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 mutation or </a:t>
            </a:r>
            <a:r>
              <a:rPr lang="en-US" sz="1400" i="1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ALK</a:t>
            </a:r>
            <a:r>
              <a:rPr lang="en-US" sz="14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 translocation</a:t>
            </a:r>
          </a:p>
          <a:p>
            <a:pPr marL="233357" indent="-114297" eaLnBrk="0" fontAlgn="base" hangingPunct="0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No untreated brain metastases</a:t>
            </a:r>
          </a:p>
          <a:p>
            <a:pPr marL="233357" indent="-114297" fontAlgn="base">
              <a:spcBef>
                <a:spcPts val="3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400" kern="0" dirty="0">
                <a:solidFill>
                  <a:prstClr val="white"/>
                </a:solidFill>
                <a:latin typeface="+mj-lt"/>
                <a:ea typeface="ＭＳ Ｐゴシック" pitchFamily="34" charset="-128"/>
                <a:cs typeface="Arial" panose="020B0604020202020204" pitchFamily="34" charset="0"/>
              </a:rPr>
              <a:t>No history of pneumonitis requiring systemic corticosteroids</a:t>
            </a:r>
            <a:endParaRPr lang="en-US" sz="1400" dirty="0">
              <a:solidFill>
                <a:prstClr val="white"/>
              </a:solidFill>
              <a:latin typeface="+mj-lt"/>
              <a:ea typeface="ＭＳ Ｐゴシック" pitchFamily="34" charset="-128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5981701" y="1406525"/>
            <a:ext cx="2468563" cy="914400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1635" tIns="40817" rIns="81635" bIns="40817" anchor="ctr"/>
          <a:lstStyle/>
          <a:p>
            <a:pPr algn="ctr" defTabSz="816353" eaLnBrk="0" fontAlgn="base" hangingPunct="0">
              <a:spcBef>
                <a:spcPts val="600"/>
              </a:spcBef>
              <a:spcAft>
                <a:spcPct val="0"/>
              </a:spcAft>
              <a:defRPr/>
            </a:pPr>
            <a:r>
              <a:rPr lang="en-US" altLang="en-US" sz="14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  <a:t>Pembrolizumab </a:t>
            </a:r>
            <a:br>
              <a:rPr lang="en-US" altLang="en-US" sz="14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</a:br>
            <a:r>
              <a:rPr lang="en-US" altLang="en-US" sz="14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  <a:t>200 mg IV Q3W</a:t>
            </a:r>
          </a:p>
          <a:p>
            <a:pPr algn="ctr" defTabSz="816353" eaLnBrk="0" fontAlgn="base" hangingPunct="0">
              <a:spcAft>
                <a:spcPct val="0"/>
              </a:spcAft>
              <a:defRPr/>
            </a:pPr>
            <a:r>
              <a:rPr lang="en-US" altLang="en-US" sz="14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  <a:t>(2 years)</a:t>
            </a:r>
          </a:p>
        </p:txBody>
      </p:sp>
      <p:cxnSp>
        <p:nvCxnSpPr>
          <p:cNvPr id="9" name="Elbow Connector 20"/>
          <p:cNvCxnSpPr>
            <a:cxnSpLocks noChangeShapeType="1"/>
          </p:cNvCxnSpPr>
          <p:nvPr/>
        </p:nvCxnSpPr>
        <p:spPr bwMode="auto">
          <a:xfrm flipV="1">
            <a:off x="4703764" y="1863726"/>
            <a:ext cx="1277937" cy="639763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Elbow Connector 24"/>
          <p:cNvCxnSpPr>
            <a:cxnSpLocks noChangeShapeType="1"/>
          </p:cNvCxnSpPr>
          <p:nvPr/>
        </p:nvCxnSpPr>
        <p:spPr bwMode="auto">
          <a:xfrm>
            <a:off x="4703764" y="2503488"/>
            <a:ext cx="1277937" cy="639762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chemeClr val="tx1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Oval 10"/>
          <p:cNvSpPr>
            <a:spLocks/>
          </p:cNvSpPr>
          <p:nvPr/>
        </p:nvSpPr>
        <p:spPr>
          <a:xfrm>
            <a:off x="4807228" y="2208214"/>
            <a:ext cx="1104900" cy="59372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635" tIns="40817" rIns="81635" bIns="40817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  <a:t>R (1:1)</a:t>
            </a:r>
            <a:br>
              <a:rPr lang="en-US" sz="11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</a:br>
            <a:r>
              <a:rPr lang="en-US" sz="11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  <a:t>N = 1274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981701" y="2686050"/>
            <a:ext cx="2468563" cy="914400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1635" tIns="40817" rIns="81635" bIns="40817" anchor="ctr"/>
          <a:lstStyle/>
          <a:p>
            <a:pPr algn="ctr" defTabSz="81635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  <a:t>Platinum-doublet chemotherapy</a:t>
            </a:r>
          </a:p>
          <a:p>
            <a:pPr algn="ctr" defTabSz="816353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1400" b="1" dirty="0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  <a:t>(4-6 cycles)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355F628-0CE0-4B8B-909F-8C5C674FBF78}"/>
              </a:ext>
            </a:extLst>
          </p:cNvPr>
          <p:cNvSpPr txBox="1"/>
          <p:nvPr/>
        </p:nvSpPr>
        <p:spPr>
          <a:xfrm>
            <a:off x="8005712" y="4686300"/>
            <a:ext cx="95731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Lopes, ASCO 2018</a:t>
            </a:r>
          </a:p>
        </p:txBody>
      </p:sp>
    </p:spTree>
    <p:extLst>
      <p:ext uri="{BB962C8B-B14F-4D97-AF65-F5344CB8AC3E}">
        <p14:creationId xmlns:p14="http://schemas.microsoft.com/office/powerpoint/2010/main" val="2815947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KEYNOTE 042: Pembrolizumab</a:t>
            </a:r>
            <a:endParaRPr lang="en-US" altLang="en-US" dirty="0"/>
          </a:p>
        </p:txBody>
      </p:sp>
      <p:sp>
        <p:nvSpPr>
          <p:cNvPr id="56323" name="Content Placeholder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Pembrolizumab superior to chemotherapy overall</a:t>
            </a:r>
          </a:p>
          <a:p>
            <a:pPr lvl="1"/>
            <a:r>
              <a:rPr lang="en-US" altLang="en-US" sz="2000" dirty="0"/>
              <a:t>PD-L1 ≥ 50%</a:t>
            </a:r>
          </a:p>
          <a:p>
            <a:pPr lvl="2"/>
            <a:r>
              <a:rPr lang="en-US" altLang="en-US" sz="1600" dirty="0"/>
              <a:t>OS 20.0m vs 12.2m, HR 0.69</a:t>
            </a:r>
          </a:p>
          <a:p>
            <a:pPr lvl="1"/>
            <a:r>
              <a:rPr lang="en-US" altLang="en-US" sz="2000" dirty="0"/>
              <a:t>PD-L1 ≥ 20%</a:t>
            </a:r>
          </a:p>
          <a:p>
            <a:pPr lvl="2"/>
            <a:r>
              <a:rPr lang="en-US" altLang="en-US" sz="1600" dirty="0"/>
              <a:t>OS 17.7m vs 13.0m, HR 0.77</a:t>
            </a:r>
          </a:p>
          <a:p>
            <a:pPr lvl="1"/>
            <a:r>
              <a:rPr lang="en-US" altLang="en-US" sz="2000" dirty="0"/>
              <a:t>PD-L1 ≥ 1%</a:t>
            </a:r>
          </a:p>
          <a:p>
            <a:pPr lvl="2"/>
            <a:r>
              <a:rPr lang="en-US" altLang="en-US" sz="1600" dirty="0"/>
              <a:t>OS 16.7m vs 12.1m, HR 0.81</a:t>
            </a:r>
          </a:p>
          <a:p>
            <a:pPr lvl="1"/>
            <a:r>
              <a:rPr lang="en-US" altLang="en-US" sz="2000" dirty="0"/>
              <a:t>Primary endpoint met leading to FDA approval for ≥ 1%</a:t>
            </a:r>
          </a:p>
          <a:p>
            <a:pPr lvl="1"/>
            <a:r>
              <a:rPr lang="en-US" altLang="en-US" sz="2000" dirty="0"/>
              <a:t>Exploratory subset of PD-L1 low (1-49%)</a:t>
            </a:r>
          </a:p>
          <a:p>
            <a:pPr lvl="2"/>
            <a:r>
              <a:rPr lang="en-US" altLang="en-US" sz="1600" dirty="0"/>
              <a:t>OS 13.4m vs 12.1m, HR 0.92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F5236A-0862-43D5-AC2E-064C6B4C1D7E}"/>
              </a:ext>
            </a:extLst>
          </p:cNvPr>
          <p:cNvSpPr txBox="1"/>
          <p:nvPr/>
        </p:nvSpPr>
        <p:spPr>
          <a:xfrm>
            <a:off x="7803732" y="4686300"/>
            <a:ext cx="115929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Mok, Lancet Oncol 2019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6B5A3DA-E6AE-A4B0-086C-BDC6C01CA4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1464" y="1704741"/>
            <a:ext cx="2514900" cy="173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095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>
                <a:cs typeface="Arial" charset="0"/>
              </a:rPr>
              <a:t>KEYNOTE 042: Pembrolizumab</a:t>
            </a:r>
            <a:endParaRPr lang="en-US" alt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2F262B5-FE6F-4E12-8B81-F703B9A14A34}"/>
              </a:ext>
            </a:extLst>
          </p:cNvPr>
          <p:cNvSpPr txBox="1"/>
          <p:nvPr/>
        </p:nvSpPr>
        <p:spPr>
          <a:xfrm>
            <a:off x="7851822" y="4686300"/>
            <a:ext cx="1111203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</a:rPr>
              <a:t>Herbst, ESMO IO 2019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1C96C6-9968-6A06-FE96-64C35E8FFC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729928"/>
            <a:ext cx="7384473" cy="2808818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7D342B1-F212-721A-BB2C-A0790F1A109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66800" y="1201262"/>
            <a:ext cx="7772400" cy="1777466"/>
          </a:xfrm>
        </p:spPr>
        <p:txBody>
          <a:bodyPr/>
          <a:lstStyle/>
          <a:p>
            <a:r>
              <a:rPr lang="en-US" altLang="en-US" sz="2400" dirty="0"/>
              <a:t>Outcomes in KRAS mutant NSCLC</a:t>
            </a:r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815529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83BAE-4745-49DA-96A2-43F9B1225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IMpower 110: Atezolizumab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6DF3CD-7031-494F-BD42-7093B1022BFB}"/>
              </a:ext>
            </a:extLst>
          </p:cNvPr>
          <p:cNvSpPr txBox="1"/>
          <p:nvPr/>
        </p:nvSpPr>
        <p:spPr>
          <a:xfrm>
            <a:off x="7991284" y="4686300"/>
            <a:ext cx="97174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700" i="1" dirty="0"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Spigel, ESMO 2019</a:t>
            </a:r>
          </a:p>
        </p:txBody>
      </p:sp>
      <p:pic>
        <p:nvPicPr>
          <p:cNvPr id="8" name="Picture 7" descr="Diagram, text&#10;&#10;Description automatically generated">
            <a:extLst>
              <a:ext uri="{FF2B5EF4-FFF2-40B4-BE49-F238E27FC236}">
                <a16:creationId xmlns:a16="http://schemas.microsoft.com/office/drawing/2014/main" id="{591DC334-3A0F-3048-8D98-35C8C78890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09" y="1178368"/>
            <a:ext cx="8266491" cy="2885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714765"/>
      </p:ext>
    </p:extLst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Lombardi">
      <a:dk1>
        <a:sysClr val="windowText" lastClr="000000"/>
      </a:dk1>
      <a:lt1>
        <a:sysClr val="window" lastClr="FFFFFF"/>
      </a:lt1>
      <a:dk2>
        <a:srgbClr val="102750"/>
      </a:dk2>
      <a:lt2>
        <a:srgbClr val="D4D5D6"/>
      </a:lt2>
      <a:accent1>
        <a:srgbClr val="CC7A16"/>
      </a:accent1>
      <a:accent2>
        <a:srgbClr val="81C5E2"/>
      </a:accent2>
      <a:accent3>
        <a:srgbClr val="61999E"/>
      </a:accent3>
      <a:accent4>
        <a:srgbClr val="8CC63F"/>
      </a:accent4>
      <a:accent5>
        <a:srgbClr val="E45989"/>
      </a:accent5>
      <a:accent6>
        <a:srgbClr val="906487"/>
      </a:accent6>
      <a:hlink>
        <a:srgbClr val="0000FF"/>
      </a:hlink>
      <a:folHlink>
        <a:srgbClr val="800080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5CBE3"/>
        </a:accent1>
        <a:accent2>
          <a:srgbClr val="254999"/>
        </a:accent2>
        <a:accent3>
          <a:srgbClr val="FFFFFF"/>
        </a:accent3>
        <a:accent4>
          <a:srgbClr val="000000"/>
        </a:accent4>
        <a:accent5>
          <a:srgbClr val="D7E2EF"/>
        </a:accent5>
        <a:accent6>
          <a:srgbClr val="20418A"/>
        </a:accent6>
        <a:hlink>
          <a:srgbClr val="58994B"/>
        </a:hlink>
        <a:folHlink>
          <a:srgbClr val="CCC1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14">
        <a:dk1>
          <a:srgbClr val="112751"/>
        </a:dk1>
        <a:lt1>
          <a:srgbClr val="FFFFFF"/>
        </a:lt1>
        <a:dk2>
          <a:srgbClr val="112751"/>
        </a:dk2>
        <a:lt2>
          <a:srgbClr val="808080"/>
        </a:lt2>
        <a:accent1>
          <a:srgbClr val="CC7A16"/>
        </a:accent1>
        <a:accent2>
          <a:srgbClr val="254999"/>
        </a:accent2>
        <a:accent3>
          <a:srgbClr val="FFFFFF"/>
        </a:accent3>
        <a:accent4>
          <a:srgbClr val="0D2044"/>
        </a:accent4>
        <a:accent5>
          <a:srgbClr val="E2BEAB"/>
        </a:accent5>
        <a:accent6>
          <a:srgbClr val="20418A"/>
        </a:accent6>
        <a:hlink>
          <a:srgbClr val="58994B"/>
        </a:hlink>
        <a:folHlink>
          <a:srgbClr val="CCC1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15">
        <a:dk1>
          <a:srgbClr val="112751"/>
        </a:dk1>
        <a:lt1>
          <a:srgbClr val="FFFFFF"/>
        </a:lt1>
        <a:dk2>
          <a:srgbClr val="112751"/>
        </a:dk2>
        <a:lt2>
          <a:srgbClr val="58585A"/>
        </a:lt2>
        <a:accent1>
          <a:srgbClr val="CC7A16"/>
        </a:accent1>
        <a:accent2>
          <a:srgbClr val="254999"/>
        </a:accent2>
        <a:accent3>
          <a:srgbClr val="FFFFFF"/>
        </a:accent3>
        <a:accent4>
          <a:srgbClr val="0D2044"/>
        </a:accent4>
        <a:accent5>
          <a:srgbClr val="E2BEAB"/>
        </a:accent5>
        <a:accent6>
          <a:srgbClr val="20418A"/>
        </a:accent6>
        <a:hlink>
          <a:srgbClr val="58994B"/>
        </a:hlink>
        <a:folHlink>
          <a:srgbClr val="CCC11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6658</TotalTime>
  <Words>2017</Words>
  <Application>Microsoft Macintosh PowerPoint</Application>
  <PresentationFormat>Custom</PresentationFormat>
  <Paragraphs>374</Paragraphs>
  <Slides>48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2" baseType="lpstr">
      <vt:lpstr>Arial</vt:lpstr>
      <vt:lpstr>Script MT Bold</vt:lpstr>
      <vt:lpstr>Times</vt:lpstr>
      <vt:lpstr>Blank Presentation</vt:lpstr>
      <vt:lpstr>Current Utility of Immunotherapy-Based Strategies in NSCLC</vt:lpstr>
      <vt:lpstr>PD(L)1 Monotherapy</vt:lpstr>
      <vt:lpstr>KEYNOTE 024: Pembrolizumab</vt:lpstr>
      <vt:lpstr>KEYNOTE 024: Pembrolizumab</vt:lpstr>
      <vt:lpstr>KEYNOTE 024: Pembrolizumab</vt:lpstr>
      <vt:lpstr>KEYNOTE 042: Pembrolizumab</vt:lpstr>
      <vt:lpstr>KEYNOTE 042: Pembrolizumab</vt:lpstr>
      <vt:lpstr>KEYNOTE 042: Pembrolizumab</vt:lpstr>
      <vt:lpstr>IMpower 110: Atezolizumab</vt:lpstr>
      <vt:lpstr>IMpower 110: Atezolizumab</vt:lpstr>
      <vt:lpstr>IMpower 110: Atezolizumab</vt:lpstr>
      <vt:lpstr>EMPOWER-Lung 1: Cemiplimab</vt:lpstr>
      <vt:lpstr>EMPOWER-Lung 1: Cemiplimab</vt:lpstr>
      <vt:lpstr>EMPOWER-Lung 1: Cemiplimab</vt:lpstr>
      <vt:lpstr>EMPOWER-Lung 1: Cemiplimab</vt:lpstr>
      <vt:lpstr>IPSOS: Atezolizumab</vt:lpstr>
      <vt:lpstr>IPSOS: Atezolizumab</vt:lpstr>
      <vt:lpstr>KEYNOTE 189</vt:lpstr>
      <vt:lpstr>KEYNOTE 189</vt:lpstr>
      <vt:lpstr>KEYNOTE 189</vt:lpstr>
      <vt:lpstr>KEYNOTE 189</vt:lpstr>
      <vt:lpstr>KEYNOTE 189</vt:lpstr>
      <vt:lpstr>IMpower 150</vt:lpstr>
      <vt:lpstr>IMpower 130</vt:lpstr>
      <vt:lpstr>KEYNOTE 407</vt:lpstr>
      <vt:lpstr>KEYNOTE 407</vt:lpstr>
      <vt:lpstr>KEYNOTE 407</vt:lpstr>
      <vt:lpstr>CheckMate 227: Nivo/Ipi</vt:lpstr>
      <vt:lpstr>CheckMate 227: Nivo/Ipi</vt:lpstr>
      <vt:lpstr>CheckMate 227: Nivo/Ipi</vt:lpstr>
      <vt:lpstr>KEYNOTE 598</vt:lpstr>
      <vt:lpstr>KEYNOTE 598</vt:lpstr>
      <vt:lpstr>CheckMate 9LA</vt:lpstr>
      <vt:lpstr>CheckMate 9LA</vt:lpstr>
      <vt:lpstr>POSEIDON: Durva/Treme/Chemo</vt:lpstr>
      <vt:lpstr>POSEIDON: Durva/Treme/Chemo</vt:lpstr>
      <vt:lpstr>POSEIDON: Durva/Treme/Chemo</vt:lpstr>
      <vt:lpstr>Front-Line Immunotherapy</vt:lpstr>
      <vt:lpstr>Cases From My Practice</vt:lpstr>
      <vt:lpstr>Case 1</vt:lpstr>
      <vt:lpstr>Case 1</vt:lpstr>
      <vt:lpstr>Case 1</vt:lpstr>
      <vt:lpstr>Case 2</vt:lpstr>
      <vt:lpstr>Case 2</vt:lpstr>
      <vt:lpstr>Case 2</vt:lpstr>
      <vt:lpstr>Case 3</vt:lpstr>
      <vt:lpstr>Case 3</vt:lpstr>
      <vt:lpstr>Case 3</vt:lpstr>
    </vt:vector>
  </TitlesOfParts>
  <Company>Marcotte Wagner Communications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Stephen Liu</dc:creator>
  <cp:lastModifiedBy>Silvana Izquierdo</cp:lastModifiedBy>
  <cp:revision>653</cp:revision>
  <dcterms:created xsi:type="dcterms:W3CDTF">2008-04-10T13:32:47Z</dcterms:created>
  <dcterms:modified xsi:type="dcterms:W3CDTF">2022-10-19T12:52:06Z</dcterms:modified>
</cp:coreProperties>
</file>