
<file path=[Content_Types].xml><?xml version="1.0" encoding="utf-8"?>
<Types xmlns="http://schemas.openxmlformats.org/package/2006/content-types">
  <Default Extension="(null)" ContentType="image/x-emf"/>
  <Default Extension="bin" ContentType="application/vnd.openxmlformats-officedocument.oleObject"/>
  <Default Extension="emf" ContentType="image/x-emf"/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6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7" r:id="rId4"/>
    <p:sldMasterId id="2147483701" r:id="rId5"/>
    <p:sldMasterId id="2147483715" r:id="rId6"/>
    <p:sldMasterId id="2147483729" r:id="rId7"/>
    <p:sldMasterId id="2147483742" r:id="rId8"/>
    <p:sldMasterId id="2147483761" r:id="rId9"/>
  </p:sldMasterIdLst>
  <p:notesMasterIdLst>
    <p:notesMasterId r:id="rId52"/>
  </p:notesMasterIdLst>
  <p:sldIdLst>
    <p:sldId id="258" r:id="rId10"/>
    <p:sldId id="13137" r:id="rId11"/>
    <p:sldId id="1361" r:id="rId12"/>
    <p:sldId id="830577358" r:id="rId13"/>
    <p:sldId id="830577362" r:id="rId14"/>
    <p:sldId id="415" r:id="rId15"/>
    <p:sldId id="1332" r:id="rId16"/>
    <p:sldId id="301" r:id="rId17"/>
    <p:sldId id="303" r:id="rId18"/>
    <p:sldId id="1495" r:id="rId19"/>
    <p:sldId id="830577357" r:id="rId20"/>
    <p:sldId id="1250" r:id="rId21"/>
    <p:sldId id="290" r:id="rId22"/>
    <p:sldId id="295" r:id="rId23"/>
    <p:sldId id="296" r:id="rId24"/>
    <p:sldId id="297" r:id="rId25"/>
    <p:sldId id="830577363" r:id="rId26"/>
    <p:sldId id="830577364" r:id="rId27"/>
    <p:sldId id="830577359" r:id="rId28"/>
    <p:sldId id="289" r:id="rId29"/>
    <p:sldId id="299" r:id="rId30"/>
    <p:sldId id="300" r:id="rId31"/>
    <p:sldId id="830577365" r:id="rId32"/>
    <p:sldId id="310" r:id="rId33"/>
    <p:sldId id="304" r:id="rId34"/>
    <p:sldId id="305" r:id="rId35"/>
    <p:sldId id="292" r:id="rId36"/>
    <p:sldId id="309" r:id="rId37"/>
    <p:sldId id="311" r:id="rId38"/>
    <p:sldId id="830577366" r:id="rId39"/>
    <p:sldId id="13138" r:id="rId40"/>
    <p:sldId id="830577367" r:id="rId41"/>
    <p:sldId id="2147470481" r:id="rId42"/>
    <p:sldId id="2147470477" r:id="rId43"/>
    <p:sldId id="2147470483" r:id="rId44"/>
    <p:sldId id="2147470482" r:id="rId45"/>
    <p:sldId id="2147470405" r:id="rId46"/>
    <p:sldId id="265" r:id="rId47"/>
    <p:sldId id="302" r:id="rId48"/>
    <p:sldId id="2147470484" r:id="rId49"/>
    <p:sldId id="257" r:id="rId50"/>
    <p:sldId id="2147470485" r:id="rId5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hael Thomas" initials="" lastIdx="3" clrIdx="0"/>
  <p:cmAuthor id="2" name="Guijarro Munoz,Irene" initials="GM" lastIdx="15" clrIdx="1">
    <p:extLst>
      <p:ext uri="{19B8F6BF-5375-455C-9EA6-DF929625EA0E}">
        <p15:presenceInfo xmlns:p15="http://schemas.microsoft.com/office/powerpoint/2012/main" userId="S-1-5-21-1567877469-3263605706-1227183214-330957" providerId="AD"/>
      </p:ext>
    </p:extLst>
  </p:cmAuthor>
  <p:cmAuthor id="3" name="Qian,Yu" initials="Q" lastIdx="2" clrIdx="2">
    <p:extLst>
      <p:ext uri="{19B8F6BF-5375-455C-9EA6-DF929625EA0E}">
        <p15:presenceInfo xmlns:p15="http://schemas.microsoft.com/office/powerpoint/2012/main" userId="S-1-5-21-1567877469-3263605706-1227183214-859648" providerId="AD"/>
      </p:ext>
    </p:extLst>
  </p:cmAuthor>
  <p:cmAuthor id="4" name="Qian,Yu" initials="Q [2]" lastIdx="9" clrIdx="3">
    <p:extLst>
      <p:ext uri="{19B8F6BF-5375-455C-9EA6-DF929625EA0E}">
        <p15:presenceInfo xmlns:p15="http://schemas.microsoft.com/office/powerpoint/2012/main" userId="S::YQian1@mdanderson.org::89a3879f-c8a5-4395-930d-e16f1612dfd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E7F5"/>
    <a:srgbClr val="00CC00"/>
    <a:srgbClr val="D64DF1"/>
    <a:srgbClr val="0000FF"/>
    <a:srgbClr val="FA7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 autoAdjust="0"/>
    <p:restoredTop sz="94012" autoAdjust="0"/>
  </p:normalViewPr>
  <p:slideViewPr>
    <p:cSldViewPr>
      <p:cViewPr varScale="1">
        <p:scale>
          <a:sx n="76" d="100"/>
          <a:sy n="76" d="100"/>
        </p:scale>
        <p:origin x="208" y="7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tableStyles" Target="tableStyle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image" Target="../media/image2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3290A22-36F2-4CC7-9408-A19AFC864880}" type="datetimeFigureOut">
              <a:rPr lang="en-US" smtClean="0"/>
              <a:t>10/31/22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EFBEB56-6CD4-4609-82B2-73EB5F369EF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169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Chinese Medical Association, the Beijing Cancer Society, the Chinese Society of Research Hospitals, </a:t>
            </a:r>
            <a:endParaRPr lang="en-US" dirty="0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53979" indent="-288893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58747" indent="-231749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23834" indent="-231749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87333" indent="-231749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44482" indent="-2317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3001631" indent="-2317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58780" indent="-2317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915929" indent="-231749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D3B400B-694C-C84B-B595-5ED7FBFD41CF}" type="slidenum">
              <a:rPr lang="en-US">
                <a:solidFill>
                  <a:srgbClr val="000000"/>
                </a:solidFill>
                <a:latin typeface="Arial" charset="0"/>
              </a:rPr>
              <a:pPr/>
              <a:t>1</a:t>
            </a:fld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137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patient with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EGFR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-mutant, advanced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NSCLC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who received either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rociletinib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AZD9291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patient with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NSCLC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who received a checkpoint inhibitor A patient with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ALK-rearranted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metastatic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NSCLC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who received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ceritinib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elderly patient with adenocarcinoma of the lung who received adjuvant chemotherapy A patient with metastatic adenocarcinoma of the lung who received second-line therapy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F8F8DEF-51A6-4F44-8170-15B965674ACD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ＭＳ Ｐゴシック" pitchFamily="34" charset="-128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ＭＳ Ｐゴシック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16602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C25F52-A7B3-446E-B5EA-8AA1D80B0ED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25356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00EAE8-56E3-4559-BDD8-246D535AEA6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69580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00EAE8-56E3-4559-BDD8-246D535AEA6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4638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5800"/>
            <a:ext cx="6094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Number of presidents in between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Human genome project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mRNA developed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SNP developed</a:t>
            </a:r>
          </a:p>
          <a:p>
            <a:pPr eaLnBrk="1" hangingPunct="1"/>
            <a:r>
              <a:rPr lang="en-US" altLang="en-US" dirty="0">
                <a:ea typeface="ＭＳ Ｐゴシック" panose="020B0600070205080204" pitchFamily="34" charset="-128"/>
              </a:rPr>
              <a:t>CTCs</a:t>
            </a: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4F83B9-7346-4205-AA2E-322ADFC1C3F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9163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1794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2588" y="685800"/>
            <a:ext cx="6094412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919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9191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916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4F83B9-7346-4205-AA2E-322ADFC1C3F3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9163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4222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29918-1991-3644-BE4B-C60A59CEB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5BF417-928E-46D2-B247-D51EBF171D1B}" type="slidenum">
              <a:rPr lang="en-US" altLang="en-US" smtClean="0">
                <a:solidFill>
                  <a:srgbClr val="000000"/>
                </a:solidFill>
              </a:rPr>
              <a:pPr/>
              <a:t>4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191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757564-F5D7-3F45-8F9B-0B75EFD1A98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62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LD tumors are sensitivity to </a:t>
            </a:r>
            <a:r>
              <a:rPr lang="en-US" dirty="0" err="1"/>
              <a:t>DDRi</a:t>
            </a:r>
            <a:r>
              <a:rPr lang="en-US" dirty="0"/>
              <a:t> and 6-thio-dG. A) Cell viability in human LKB1-isogenics after treatment with </a:t>
            </a:r>
            <a:r>
              <a:rPr lang="en-US" dirty="0" err="1"/>
              <a:t>ATRis</a:t>
            </a:r>
            <a:r>
              <a:rPr lang="en-US" dirty="0"/>
              <a:t>. B) LKB1-deficient (KL) murine cells are sensitive to </a:t>
            </a:r>
            <a:r>
              <a:rPr lang="en-US" dirty="0" err="1"/>
              <a:t>ATMi</a:t>
            </a:r>
            <a:r>
              <a:rPr lang="en-US" dirty="0"/>
              <a:t> and </a:t>
            </a:r>
            <a:r>
              <a:rPr lang="en-US" dirty="0" err="1"/>
              <a:t>ATRi</a:t>
            </a:r>
            <a:r>
              <a:rPr lang="en-US" dirty="0"/>
              <a:t>. C) KL murine cells display shortened DNA replication forks compared with K  cells and express markers of DNA damage and ATR activation (D). (E) KL cells are sensitive to DNA damage-related chemotherapy. F) Effects of 6-thio-dG on a KL GEMM. Graph showing the % of tumor area change compared to baseline.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EFBEB56-6CD4-4609-82B2-73EB5F369E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2972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29918-1991-3644-BE4B-C60A59CEB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endParaRPr lang="en-US" dirty="0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5BF417-928E-46D2-B247-D51EBF171D1B}" type="slidenum">
              <a:rPr lang="en-US" altLang="en-US" smtClean="0">
                <a:solidFill>
                  <a:srgbClr val="000000"/>
                </a:solidFill>
              </a:rPr>
              <a:pPr/>
              <a:t>11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5889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FBEB56-6CD4-4609-82B2-73EB5F369EF1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5583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06400" y="696913"/>
            <a:ext cx="61976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729918-1991-3644-BE4B-C60A59CEBE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Mechanism of action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datopotamab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deruxtecan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dato-DXd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and scientific rationale for targeting TROP2 in NSCLC after progression on an immune checkpoint inhibitor-based strategy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Early antitumor activity observed with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dato-DXd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ongoing Phase III evaluation in progressive metastatic NSCLC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5BF417-928E-46D2-B247-D51EBF171D1B}" type="slidenum">
              <a:rPr lang="en-US" altLang="en-US" smtClean="0">
                <a:solidFill>
                  <a:srgbClr val="000000"/>
                </a:solidFill>
              </a:rPr>
              <a:pPr/>
              <a:t>19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33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ags" Target="../tags/tag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5669A-1BB0-4C23-A304-497A7779C380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9584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9C704-5565-410C-A7A1-D6454E75F0ED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5295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6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57884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4251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6"/>
            <a:ext cx="10265664" cy="365125"/>
          </a:xfrm>
        </p:spPr>
        <p:txBody>
          <a:bodyPr lIns="45686" tIns="45686" bIns="45686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32359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6E0DF-C44C-4905-96AA-6FAEF73098F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DBE04-CD60-48B2-BFC7-209A270213B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72367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BB4795C-C254-48BE-BA44-62FE97DE5DF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71EB9B8-4F41-4001-A2FE-FBB8E30C05F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6335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8E984AD-F0B2-4A78-9808-3860F6ACBD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FD0F78-C20D-41C1-B5AB-0804877BF7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9417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65ACC-57AD-4CAC-B4B7-4AF5A33CCB8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46F9-A3EB-4A19-817A-D15280DE8C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26529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4CAE7-B997-4423-A396-E2E8FD5CAA3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D42DC-C1D9-4499-AE9C-83E907603A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81650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1EE1D-F507-4209-9FB0-AEBA3FA0EC2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5F95F-C1A2-483C-9768-7A8AFC90F33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673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21FF1-B1B1-4093-93E1-9F3A65DC3E62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104306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3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CF0E7-D218-4093-92E0-D6B6DA98BE8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2B9CA-01A3-48F5-B663-834919CB914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8322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B98472-06F9-48AA-B1AC-4177E53025E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7306C-518C-4A3F-A5F8-BBCF74B668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928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3A68E-080A-4475-9A92-A9CF9524A0C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34452-E5FE-4F16-AE16-9773147FC4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83544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10160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51682-8A81-4E8C-9069-135EFA31BB1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13F34-093E-4BE8-95BC-0314514670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76597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 rot="5400000">
            <a:off x="5277909" y="3398309"/>
            <a:ext cx="6858000" cy="6138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B7DB7-5C0F-4252-80AF-9E074807F90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AEFF4-EDC3-450E-BF8E-E666DF065D1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2299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292799" y="6667565"/>
            <a:ext cx="924933" cy="114262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825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</p:spTree>
    <p:extLst>
      <p:ext uri="{BB962C8B-B14F-4D97-AF65-F5344CB8AC3E}">
        <p14:creationId xmlns:p14="http://schemas.microsoft.com/office/powerpoint/2010/main" val="18095151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1C0EE6-54AC-4B73-A142-01ED4A6587B6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8DBE04-CD60-48B2-BFC7-209A270213B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898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BBF327-715E-4E48-A86D-8E1C2A582C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71EB9B8-4F41-4001-A2FE-FBB8E30C05F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00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0F9E5046-5C2F-BB48-9D7B-E12ABE9910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553EC5A-DB04-4EC2-9ACB-99BD5A8BCDCE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2FD0F78-C20D-41C1-B5AB-0804877BF7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632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5D2AA86C-5119-5A4F-BCD2-D962D751EE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AB102-55D5-49D7-ABDB-5F8C6982648D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646F9-A3EB-4A19-817A-D15280DE8C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2708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5968762A-82AA-8146-90D2-640F6BC6F65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5211-1704-4FC8-9B19-7980FB9F1BEB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D42DC-C1D9-4499-AE9C-83E907603AC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0991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B88AC9D7-8DF6-1045-9732-F68B03CDC8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BC0F-1075-4413-BDC8-42B2F8CACA7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5F95F-C1A2-483C-9768-7A8AFC90F33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1165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3F8B1BF0-3E00-6346-A4B7-73B31D772C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2524DC-D87C-40F6-9A31-F9146422E017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2B9CA-01A3-48F5-B663-834919CB914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20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C820DB-82CC-49CA-B3D2-DE98567F29A0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0181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CA653177-7C00-0343-A938-160D5D54BFA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42A19-637B-4DD2-AD0F-F1A244E95AA1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7306C-518C-4A3F-A5F8-BBCF74B668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9762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EA26BE26-2EE4-884D-990C-67CC49E755E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46646-E3B0-4961-9FFD-AFAD7DE922C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34452-E5FE-4F16-AE16-9773147FC48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8933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A5E478BF-BFDE-264C-BEA0-1992ABC0B4C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 bwMode="auto">
          <a:xfrm>
            <a:off x="10160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B09579-173D-47D7-BD90-5BA964991DEF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13F34-093E-4BE8-95BC-03145146703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0859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DE8D699F-0D89-8D46-9DB9-99195D23345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 userDrawn="1"/>
        </p:nvSpPr>
        <p:spPr bwMode="auto">
          <a:xfrm rot="5400000">
            <a:off x="5277909" y="3398309"/>
            <a:ext cx="6858000" cy="6138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2F490D-A895-423D-A796-8535838D71A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AEFF4-EDC3-450E-BF8E-E666DF065D1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1258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6131F4-8396-47AB-942B-36E24A50F288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0897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517972-B689-42C3-AC49-23F44D5914E1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528BEB5-1924-44A2-B182-58AEF336E60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4711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A4B0C62-C51F-47DE-B354-156102283452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5939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968B32-9B5E-4EB1-8C1E-51D7385010AA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26743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7F6881-FB09-4F83-BEEE-F1CE1AD5458F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6473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EE1965-264F-40C4-B865-1A85B8E834B9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1313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C0E147-B820-41CD-ACBC-E4547ACEB23E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3051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005277-CE46-4D94-9EDD-8E6BDF2D000F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1367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5B4C2B-2011-4EDB-8E73-8E4E917BD052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5259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15FDF6-4DEA-4C20-93F9-666E8024A0DF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2192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506F1C-C13D-427D-A708-FDD7F1975A06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557629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852C71D-657B-46C7-93BF-35BD4639938D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287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H section header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4384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B3377-DD83-4A96-A539-E268FB87FD20}" type="datetime1">
              <a:rPr lang="en-US" alt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2B4C3A-C150-452A-BB1D-9CE9F99B41EE}" type="slidenum">
              <a:rPr lang="en-US" altLang="en-US" smtClean="0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3992562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553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 bwMode="gray">
          <a:xfrm>
            <a:off x="4962" y="3748646"/>
            <a:ext cx="12187039" cy="3109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81855" y="4846320"/>
            <a:ext cx="7680960" cy="45720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600"/>
              </a:spcBef>
              <a:buNone/>
              <a:defRPr sz="1400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Calibri"/>
            </a:endParaRPr>
          </a:p>
        </p:txBody>
      </p:sp>
      <p:cxnSp>
        <p:nvCxnSpPr>
          <p:cNvPr id="11" name="Straight Connector 10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181856" y="5529263"/>
            <a:ext cx="7680960" cy="82296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 sz="1300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1856" y="4023360"/>
            <a:ext cx="7680960" cy="778404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600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0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" y="4081464"/>
            <a:ext cx="2560320" cy="93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02212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1" y="1371600"/>
            <a:ext cx="11094271" cy="685800"/>
          </a:xfrm>
        </p:spPr>
        <p:txBody>
          <a:bodyPr anchor="b" anchorCtr="0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 bwMode="gray"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 bwMode="gray"/>
        <p:txBody>
          <a:bodyPr/>
          <a:lstStyle/>
          <a:p>
            <a:fld id="{CC041753-90EA-4E44-9BB8-633978F3CCC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548639" y="2468880"/>
            <a:ext cx="3474720" cy="2926080"/>
          </a:xfrm>
        </p:spPr>
        <p:txBody>
          <a:bodyPr/>
          <a:lstStyle>
            <a:lvl1pPr marL="342900" indent="-342900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500" b="1" i="0" cap="all">
                <a:latin typeface="+mj-lt"/>
              </a:defRPr>
            </a:lvl1pPr>
            <a:lvl2pPr marL="457200" indent="0">
              <a:spcBef>
                <a:spcPts val="600"/>
              </a:spcBef>
              <a:buNone/>
              <a:defRPr sz="1500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363536" y="2468879"/>
            <a:ext cx="3474720" cy="2926080"/>
          </a:xfrm>
        </p:spPr>
        <p:txBody>
          <a:bodyPr/>
          <a:lstStyle>
            <a:lvl1pPr marL="342900" indent="-342900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500" b="1" i="0" cap="all">
                <a:latin typeface="+mj-lt"/>
              </a:defRPr>
            </a:lvl1pPr>
            <a:lvl2pPr marL="457200" indent="0">
              <a:spcBef>
                <a:spcPts val="600"/>
              </a:spcBef>
              <a:buNone/>
              <a:defRPr sz="1500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8178433" y="2468879"/>
            <a:ext cx="3474720" cy="2926080"/>
          </a:xfrm>
        </p:spPr>
        <p:txBody>
          <a:bodyPr/>
          <a:lstStyle>
            <a:lvl1pPr marL="342900" indent="-342900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500" b="1" i="0" cap="all">
                <a:latin typeface="+mj-lt"/>
              </a:defRPr>
            </a:lvl1pPr>
            <a:lvl2pPr marL="457200" indent="0">
              <a:spcBef>
                <a:spcPts val="600"/>
              </a:spcBef>
              <a:buNone/>
              <a:defRPr sz="1500" baseline="0">
                <a:solidFill>
                  <a:srgbClr val="63666A"/>
                </a:solidFill>
              </a:defRPr>
            </a:lvl2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6583383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0" y="1737360"/>
            <a:ext cx="11094720" cy="4572000"/>
          </a:xfrm>
        </p:spPr>
        <p:txBody>
          <a:bodyPr/>
          <a:lstStyle>
            <a:lvl2pPr>
              <a:defRPr sz="1800"/>
            </a:lvl2pPr>
            <a:lvl3pPr>
              <a:defRPr sz="1600"/>
            </a:lvl3pPr>
            <a:lvl4pPr>
              <a:defRPr baseline="0"/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4941983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685800"/>
            <a:ext cx="11094720" cy="685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40" y="1737360"/>
            <a:ext cx="5242560" cy="4572000"/>
          </a:xfrm>
        </p:spPr>
        <p:txBody>
          <a:bodyPr rIns="137160"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800" y="1737360"/>
            <a:ext cx="5242560" cy="4572000"/>
          </a:xfrm>
        </p:spPr>
        <p:txBody>
          <a:bodyPr rIns="137160"/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18289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BFAB2-1207-4319-B312-C78B34EE0A9A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303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0" y="685800"/>
            <a:ext cx="11094720" cy="685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548640" y="1737360"/>
            <a:ext cx="3474720" cy="4572000"/>
          </a:xfrm>
        </p:spPr>
        <p:txBody>
          <a:bodyPr rIns="137160"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6"/>
          </p:nvPr>
        </p:nvSpPr>
        <p:spPr>
          <a:xfrm>
            <a:off x="4358640" y="1737360"/>
            <a:ext cx="3474720" cy="4572000"/>
          </a:xfrm>
        </p:spPr>
        <p:txBody>
          <a:bodyPr rIns="137160"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7"/>
          </p:nvPr>
        </p:nvSpPr>
        <p:spPr>
          <a:xfrm>
            <a:off x="8168640" y="1737360"/>
            <a:ext cx="3474720" cy="4572000"/>
          </a:xfrm>
        </p:spPr>
        <p:txBody>
          <a:bodyPr rIns="137160"/>
          <a:lstStyle>
            <a:lvl1pPr>
              <a:defRPr sz="1600"/>
            </a:lvl1pPr>
            <a:lvl2pPr>
              <a:defRPr sz="1600"/>
            </a:lvl2pPr>
            <a:lvl3pPr>
              <a:defRPr sz="1400"/>
            </a:lvl3pPr>
            <a:lvl4pPr>
              <a:defRPr sz="1300"/>
            </a:lvl4pPr>
            <a:lvl5pPr>
              <a:defRPr sz="16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539260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7948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66912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11248250" y="334080"/>
            <a:ext cx="395111" cy="161583"/>
          </a:xfrm>
        </p:spPr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554567" y="1741488"/>
            <a:ext cx="4059936" cy="45720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>
          <a:xfrm>
            <a:off x="5186117" y="1741488"/>
            <a:ext cx="6457244" cy="4572000"/>
          </a:xfrm>
        </p:spPr>
        <p:txBody>
          <a:bodyPr/>
          <a:lstStyle>
            <a:lvl1pPr>
              <a:spcBef>
                <a:spcPts val="1800"/>
              </a:spcBef>
              <a:spcAft>
                <a:spcPts val="0"/>
              </a:spcAft>
              <a:defRPr sz="2100" b="1">
                <a:latin typeface="+mj-lt"/>
                <a:cs typeface="Arial" pitchFamily="34" charset="0"/>
              </a:defRPr>
            </a:lvl1pPr>
            <a:lvl2pPr marL="0" indent="0">
              <a:spcBef>
                <a:spcPts val="600"/>
              </a:spcBef>
              <a:spcAft>
                <a:spcPts val="0"/>
              </a:spcAft>
              <a:buNone/>
              <a:defRPr sz="1800"/>
            </a:lvl2pPr>
            <a:lvl3pPr marL="0" indent="0">
              <a:spcBef>
                <a:spcPts val="3000"/>
              </a:spcBef>
              <a:spcAft>
                <a:spcPts val="0"/>
              </a:spcAft>
              <a:buNone/>
              <a:defRPr sz="1600"/>
            </a:lvl3pPr>
            <a:lvl4pPr marL="0" indent="0">
              <a:spcBef>
                <a:spcPts val="1200"/>
              </a:spcBef>
              <a:spcAft>
                <a:spcPts val="0"/>
              </a:spcAft>
              <a:buNone/>
              <a:defRPr sz="1500"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657157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 B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548640" y="685800"/>
            <a:ext cx="11094720" cy="685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" y="4681675"/>
            <a:ext cx="2438400" cy="1640269"/>
          </a:xfrm>
        </p:spPr>
        <p:txBody>
          <a:bodyPr>
            <a:noAutofit/>
          </a:bodyPr>
          <a:lstStyle>
            <a:lvl1pPr>
              <a:defRPr sz="1500" b="1">
                <a:latin typeface="+mj-lt"/>
                <a:cs typeface="Arial" pitchFamily="34" charset="0"/>
              </a:defRPr>
            </a:lvl1pPr>
            <a:lvl2pPr marL="0" indent="0">
              <a:buNone/>
              <a:defRPr sz="140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5"/>
          </p:nvPr>
        </p:nvSpPr>
        <p:spPr>
          <a:xfrm>
            <a:off x="548640" y="173736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Picture Placeholder 22"/>
          <p:cNvSpPr>
            <a:spLocks noGrp="1"/>
          </p:cNvSpPr>
          <p:nvPr>
            <p:ph type="pic" sz="quarter" idx="16"/>
          </p:nvPr>
        </p:nvSpPr>
        <p:spPr>
          <a:xfrm>
            <a:off x="3434080" y="173736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5" name="Picture Placeholder 22"/>
          <p:cNvSpPr>
            <a:spLocks noGrp="1"/>
          </p:cNvSpPr>
          <p:nvPr>
            <p:ph type="pic" sz="quarter" idx="17"/>
          </p:nvPr>
        </p:nvSpPr>
        <p:spPr>
          <a:xfrm>
            <a:off x="6319520" y="173736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6" name="Picture Placeholder 22"/>
          <p:cNvSpPr>
            <a:spLocks noGrp="1"/>
          </p:cNvSpPr>
          <p:nvPr>
            <p:ph type="pic" sz="quarter" idx="18"/>
          </p:nvPr>
        </p:nvSpPr>
        <p:spPr>
          <a:xfrm>
            <a:off x="9204960" y="1737360"/>
            <a:ext cx="2438400" cy="2743200"/>
          </a:xfrm>
        </p:spPr>
        <p:txBody>
          <a:bodyPr anchor="ctr" anchorCtr="1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8"/>
          <p:cNvSpPr>
            <a:spLocks noGrp="1"/>
          </p:cNvSpPr>
          <p:nvPr>
            <p:ph type="body" sz="quarter" idx="19" hasCustomPrompt="1"/>
          </p:nvPr>
        </p:nvSpPr>
        <p:spPr>
          <a:xfrm>
            <a:off x="3425952" y="4681675"/>
            <a:ext cx="2438400" cy="1640269"/>
          </a:xfrm>
        </p:spPr>
        <p:txBody>
          <a:bodyPr>
            <a:noAutofit/>
          </a:bodyPr>
          <a:lstStyle>
            <a:lvl1pPr>
              <a:defRPr sz="1500" b="1">
                <a:latin typeface="+mj-lt"/>
                <a:cs typeface="Arial" pitchFamily="34" charset="0"/>
              </a:defRPr>
            </a:lvl1pPr>
            <a:lvl2pPr marL="0" indent="0">
              <a:buNone/>
              <a:defRPr sz="1400">
                <a:solidFill>
                  <a:srgbClr val="63666A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20" hasCustomPrompt="1"/>
          </p:nvPr>
        </p:nvSpPr>
        <p:spPr>
          <a:xfrm>
            <a:off x="6303264" y="4681675"/>
            <a:ext cx="2438400" cy="1640269"/>
          </a:xfrm>
        </p:spPr>
        <p:txBody>
          <a:bodyPr>
            <a:noAutofit/>
          </a:bodyPr>
          <a:lstStyle>
            <a:lvl1pPr>
              <a:defRPr sz="1500" b="1">
                <a:latin typeface="+mj-lt"/>
                <a:cs typeface="Arial" pitchFamily="34" charset="0"/>
              </a:defRPr>
            </a:lvl1pPr>
            <a:lvl2pPr marL="0" indent="0">
              <a:buNone/>
              <a:defRPr sz="1400">
                <a:solidFill>
                  <a:srgbClr val="63666A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21" hasCustomPrompt="1"/>
          </p:nvPr>
        </p:nvSpPr>
        <p:spPr>
          <a:xfrm>
            <a:off x="9180576" y="4681675"/>
            <a:ext cx="2438400" cy="1640269"/>
          </a:xfrm>
        </p:spPr>
        <p:txBody>
          <a:bodyPr>
            <a:noAutofit/>
          </a:bodyPr>
          <a:lstStyle>
            <a:lvl1pPr>
              <a:defRPr sz="1500" b="1">
                <a:latin typeface="+mj-lt"/>
                <a:cs typeface="Arial" pitchFamily="34" charset="0"/>
              </a:defRPr>
            </a:lvl1pPr>
            <a:lvl2pPr marL="0" indent="0">
              <a:buNone/>
              <a:defRPr sz="1400">
                <a:solidFill>
                  <a:srgbClr val="63666A"/>
                </a:solidFill>
                <a:latin typeface="Times New Roman" pitchFamily="18" charset="0"/>
                <a:cs typeface="Times New Roman" pitchFamily="18" charset="0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295879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548640" y="5029200"/>
            <a:ext cx="11094720" cy="1463040"/>
          </a:xfrm>
        </p:spPr>
        <p:txBody>
          <a:bodyPr/>
          <a:lstStyle>
            <a:lvl1pPr>
              <a:defRPr sz="1500" b="1" cap="all">
                <a:latin typeface="+mj-lt"/>
                <a:cs typeface="Arial" pitchFamily="34" charset="0"/>
              </a:defRPr>
            </a:lvl1pPr>
            <a:lvl2pPr marL="0" indent="0">
              <a:buNone/>
              <a:defRPr sz="1600">
                <a:latin typeface="+mn-lt"/>
                <a:cs typeface="Times New Roman"/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5"/>
          </p:nvPr>
        </p:nvSpPr>
        <p:spPr>
          <a:xfrm>
            <a:off x="548641" y="1737360"/>
            <a:ext cx="11095567" cy="31089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6676966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700784"/>
            <a:ext cx="11094720" cy="1188720"/>
          </a:xfrm>
        </p:spPr>
        <p:txBody>
          <a:bodyPr anchor="t"/>
          <a:lstStyle>
            <a:lvl1pPr algn="l">
              <a:defRPr sz="2600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40" y="3017520"/>
            <a:ext cx="6096000" cy="1645920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1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 bwMode="gray">
          <a:xfrm>
            <a:off x="553147" y="316194"/>
            <a:ext cx="1097280" cy="1615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16" name="Straight Connector 15"/>
          <p:cNvCxnSpPr/>
          <p:nvPr userDrawn="1"/>
        </p:nvCxnSpPr>
        <p:spPr bwMode="gray">
          <a:xfrm>
            <a:off x="1725061" y="328404"/>
            <a:ext cx="0" cy="13716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11386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ld Statement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 bwMode="gray"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40" y="1661922"/>
            <a:ext cx="11094720" cy="320040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defRPr sz="2600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defRPr sz="1800">
                <a:solidFill>
                  <a:schemeClr val="bg1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1" y="396984"/>
            <a:ext cx="361244" cy="0"/>
          </a:xfrm>
          <a:prstGeom prst="line">
            <a:avLst/>
          </a:prstGeom>
          <a:ln w="44450" cmpd="sng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 bwMode="gray">
          <a:xfrm>
            <a:off x="553147" y="316194"/>
            <a:ext cx="1097280" cy="1615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15" name="Straight Connector 14"/>
          <p:cNvCxnSpPr/>
          <p:nvPr userDrawn="1"/>
        </p:nvCxnSpPr>
        <p:spPr bwMode="gray">
          <a:xfrm>
            <a:off x="1725061" y="328404"/>
            <a:ext cx="0" cy="13716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73948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 bwMode="gray">
          <a:xfrm>
            <a:off x="4962" y="3748646"/>
            <a:ext cx="12187039" cy="310935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81855" y="5074920"/>
            <a:ext cx="7680960" cy="457200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600"/>
              </a:spcBef>
              <a:buNone/>
              <a:defRPr sz="1400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181856" y="5715000"/>
            <a:ext cx="7680960" cy="64008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 sz="1300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81856" y="4023360"/>
            <a:ext cx="7680960" cy="960120"/>
          </a:xfr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2200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" y="4081464"/>
            <a:ext cx="2560320" cy="930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29170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8B6C0-2660-674A-BCFC-4D032C62B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72ECB-9708-4BBE-9610-F4B3F25B5E01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C9877-0A41-8243-B2BF-1C37C2E51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1F8E1-FDCC-3E43-A863-58D18BB74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13D88-440A-4DE1-8E98-636C5376B6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0060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364382-AF82-4FBE-93C2-9D51293D9BC3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92069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4A8C559-6B2E-BE46-A5FD-743EBFFD7D3B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6EB540B-88E7-624A-84C8-87336DBBA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743ECE1-2CB3-4DA3-A8EB-67781FF79DAA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B881FA7-9FF7-C84E-85A1-8323AFC79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0F922D4-668C-2443-B8B1-CCF136BC9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B5A9-84BA-4BDE-918C-EF64BC0AD38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97411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>
            <a:extLst>
              <a:ext uri="{FF2B5EF4-FFF2-40B4-BE49-F238E27FC236}">
                <a16:creationId xmlns:a16="http://schemas.microsoft.com/office/drawing/2014/main" id="{658674A8-328C-404D-BCCF-A566C6ED0F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BFD4E0A-255C-0448-9D38-4D4F8A0524C1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B4673FBB-A6D0-7840-BB6B-3F3B785CB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E67E8CB-E2A7-47FE-8869-2F18C01E604C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B4F894-C183-9746-B623-A964636A5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0EB4BFD-0882-3F48-B58B-34E98EDFD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E9893-3C8B-4877-8F80-8CB835D88E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34043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7299FE97-31EF-A34C-96BB-1C67688407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9228B4-9E90-9C4A-B1C2-695202651CA1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86F34E8-0348-AF42-A27F-6B3139A96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84AB9-F574-4D91-B7A2-524EB8722CF5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DB2E916-CF45-FE4B-B9D9-1ED6B2ACA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CE96E31-4389-D340-B707-7823DDF9E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E79B-896B-4179-91A5-2AF5FDB1B6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4698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>
            <a:extLst>
              <a:ext uri="{FF2B5EF4-FFF2-40B4-BE49-F238E27FC236}">
                <a16:creationId xmlns:a16="http://schemas.microsoft.com/office/drawing/2014/main" id="{FF7D55D7-774B-F34F-98DB-9D37577B19C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320E3A3-D6F4-B241-B095-8D5369A80CDA}"/>
              </a:ext>
            </a:extLst>
          </p:cNvPr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791E83B8-D79B-1D44-A28E-9ED27CA8F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282E55-6B9D-4A3D-ADA9-01A9B354DFEC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66827D87-21C5-3941-8FA4-9E5DD0027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80B55A4-5EBC-6E41-BE77-6E5572ABA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8DC84-5568-4CDE-B188-6C60ED8AE2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06900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>
            <a:extLst>
              <a:ext uri="{FF2B5EF4-FFF2-40B4-BE49-F238E27FC236}">
                <a16:creationId xmlns:a16="http://schemas.microsoft.com/office/drawing/2014/main" id="{84944777-7992-704E-A227-F8D4B5F1DB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C78C98-7751-084B-B576-33DD3FD0414C}"/>
              </a:ext>
            </a:extLst>
          </p:cNvPr>
          <p:cNvSpPr/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B5EF90C-1E3A-5C45-8FCC-57DAF9097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2AEE6-C21E-418B-A590-AFC66D6247FD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24D8B49-9531-7A43-BBE5-94F89EF94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DE7B5A6-8B7B-B647-9667-B8BF04CE2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E8C9E-F79F-4D8D-B856-64E17DCCDA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475021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6D5E4C15-692B-734B-9501-E266844F30F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B29660C-6C20-A24C-B7B7-6EED270C4480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5C8CA-7645-4949-946A-0772C60A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F01F4D-3043-4EB1-8AAF-C9022681DC07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3BADF6-CC1B-0644-B1C7-ACF54879A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5CE338-DAC7-FA4E-8F49-485E61676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7A5B6-6D2E-480B-8FAA-455D27C12F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92301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B7BFE4ED-13D3-5E41-BEE6-3752CAAC072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17526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ADF0EE6-79BF-0547-86F1-772B8F1C99AF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664D8E7-2DA7-D641-B1EC-9E5388125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A9CFF-4DCC-4628-B33E-6518A343602A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403F094-2609-1D4D-ADA2-A22D40A65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EDBB8D-083E-DE4C-8A31-794F74008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CAB5DF-F6E5-495A-8C3E-017058F1BB6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5106572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A75F273-3533-8442-823D-AF18BEB761F5}"/>
              </a:ext>
            </a:extLst>
          </p:cNvPr>
          <p:cNvSpPr/>
          <p:nvPr userDrawn="1"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BC93F6E-6611-0940-B26A-71F65E2D9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69B17-39ED-45C4-A796-E482B36F2F71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E17F12A-EB20-F64A-B66C-DB9DC49500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ED73767-C11D-ED41-8C5D-CD57A11F0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3A61F-7A6C-4F50-91DF-034E87C2C8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40409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B1BF1B-6590-0C45-8B9E-CB7ED86210D3}"/>
              </a:ext>
            </a:extLst>
          </p:cNvPr>
          <p:cNvSpPr/>
          <p:nvPr userDrawn="1"/>
        </p:nvSpPr>
        <p:spPr bwMode="auto">
          <a:xfrm>
            <a:off x="10160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95C37851-C696-C442-9CB4-4133E96B1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88F32-DCE1-47B1-A73A-6B5B0622DCEE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11BC92A9-9556-0C49-8BE8-AF03C6917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00B4DAD3-6736-2541-ADE1-29020C999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878809-44D8-46C4-BFC4-D7C1BFC80A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99649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BC29054-7E6B-9A48-8D33-EBABF552040A}"/>
              </a:ext>
            </a:extLst>
          </p:cNvPr>
          <p:cNvSpPr/>
          <p:nvPr userDrawn="1"/>
        </p:nvSpPr>
        <p:spPr bwMode="auto">
          <a:xfrm rot="5400000">
            <a:off x="5277909" y="3398309"/>
            <a:ext cx="6858000" cy="61383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b="1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5DE000CE-7BE7-8D4B-910D-41A56F696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B1A600-A323-46DD-B3EA-87EC9CD6CEE8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353CEDA-1EC7-F74F-8FE5-A19D110BF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0FD15C9-CE09-D443-A3A5-6AB1DBA4F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78C4C2-D356-47E3-ACF2-880F0B0CCA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528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F614E1-EBDF-4014-8205-A43D4249C69E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25974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H section header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BF1AFD6-2A1E-EA43-806B-95C987FE0F9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3992563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48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4384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43AA67CE-1356-DE44-9E74-02967B2C3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630CF21-C3B3-42BC-BBBC-BC05D87C3EC1}" type="datetime1">
              <a:rPr lang="en-US" altLang="en-US" smtClean="0"/>
              <a:t>10/31/22</a:t>
            </a:fld>
            <a:endParaRPr lang="en-US" alt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2272555-6C2D-4046-9264-67CF99EC4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053A587-C831-0F45-89D9-53C18F856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0DD985-3C84-460F-BF4E-30B140476B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51749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48AD80-5012-4100-B4FB-235D1DFD35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7FE9A1-7A63-4705-A75D-BA9385DA31E4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F2F8E1-2989-48AC-AC46-1C7AD6FBC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7D898-ADD5-4BF2-869F-9592EEE0A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D2F4C-5192-420B-98CC-C688168657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42067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BF0F234-934D-4D4E-A26E-CBE0C3A1D31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ea typeface="+mn-ea"/>
              <a:cs typeface="Arial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7ACBA43-2292-4BE3-A9C7-0AF65F3C0C8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8CEC0A73-001D-4914-9808-FAAA543AF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6EBE6-6E3C-4626-9219-EA9B66A4E21D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3378F737-5F6D-47DB-8CB2-63A141624F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3226AA8-3694-4E99-A9C4-2D72DA580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47B522-5A05-4A32-BC44-AEB9559726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27626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E4DFD04-D3D3-4382-A421-3E51BBB768B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ea typeface="+mn-ea"/>
              <a:cs typeface="Arial" pitchFamily="34" charset="0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6EB5D8BD-6870-46AC-87AF-53A063554CE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none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683C839-72A9-4E4F-830F-C56DA311C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01A220-323F-411E-A3E2-B4AF69A05D2D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59D14BC-9F95-4308-A56E-D260538A4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0D8778B-3F1C-456F-883C-3ACFC1AA1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911CD61-B038-47B3-BF20-473DD5BBEE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043197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B74B4CE-3576-4121-BB31-107B43A34CB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67D66B5-976D-4440-B2F7-0DBEB8C2198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37C1FF3-3933-4625-A923-0A8E17A92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1D0B8-62AC-475F-AE99-390C5AB7A452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5FCA363-B4F7-45C6-951C-AFD2CD2E51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B3FF0FC-8DA3-4F90-89FD-D140F6B55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5079CC-6F4E-4B4F-B207-BBAE694AF6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56941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3814EAD-E3DF-4B49-AE45-315A2A165E2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85A7BE3-0DCF-47D9-83EE-EC0554999B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BF8AA1D8-A710-49DA-AF5F-E85C1FDA7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3F509B-77F5-4F1A-A844-68A19B97716F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3CA5EA5-0E76-46DF-A5E1-3C2391E9A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8B5A726-85D5-4B7E-975D-77CBF0DCA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12221DA-5E84-4CDA-A070-FBEEF893D19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42371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8018436-278A-412C-9736-4B436E55E7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47800"/>
            <a:ext cx="12192000" cy="4603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1D4E51A-691C-4A13-BC8E-CDAD2258C7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1C6EE02-B979-4675-B2D5-3FEA22DF5F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FBB7F-A592-40E7-86D9-AEB329B2DC76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D25FE20-4DAB-439D-A10F-D5AC641C4D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9C197C-6F43-44B6-BAFF-5B01E2400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E8FE9C-9E8B-4B98-B782-DD4C620BA1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94847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B500DCD-0E65-4679-B77E-3AA8469BFF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E7F84035-3467-424D-A7DA-63E9672A92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111897-6506-467C-9222-E5E0BE77A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6F5EB-1360-4DD8-BC2E-659EF21C328F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C459C5-AE4E-4B4B-AF52-F71742D8B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122488-6FBA-42C5-827A-8456A0E18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A54E31-AFF6-42DB-B3B7-35F9F71F96D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76307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CA88D56-C3A8-423F-ABB6-14A94BA7A94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D48DAA5-3604-43DC-B1DF-50F7A9544AC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29A8966-D4A6-403C-B96E-FFB4B1D24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BF03C-3347-4765-BF3D-A23AE1A73C8C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D0A99960-723F-4D36-A525-B47B558DC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6D2AD04-15B9-434C-8414-612E0E173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640DF1A-017A-405A-B502-39461CC4F8F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7441436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BE715F7-E61E-41FE-8124-FA323DEBDC5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7C53B8C-557A-4C3D-89BC-A1D0C6380F1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F6132B7-1E45-41EA-AA82-EE02C681D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C900-61C6-4873-A8CC-0080767303E7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849C4C7-4568-4782-9771-1EFB327CC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0B04410-DB3B-4EB0-AEAA-EBCC6C0C7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A004228-E18F-4D4A-9C22-67E0811476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2441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379F0-9FEA-44DD-AB9E-0216D730E096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88688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2A4C541-9BF0-4DF2-8E10-E018FC877D2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1600" y="1401766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39F88469-8836-4645-B930-4BE4FE608B5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02CC03A-2248-4DF2-B633-4B00969284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D7102-5A98-4A92-9784-00B0FD1CFABC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EFDAE3D-5016-46C5-99EE-54C7A57929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2F74FB7C-7871-4266-8CCB-E6C3B41DD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EA0A7B-4133-43D5-A945-EFB25865DD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6498295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5CC8D25-5128-48EF-9CC9-5F86AF576B2D}"/>
              </a:ext>
            </a:extLst>
          </p:cNvPr>
          <p:cNvSpPr>
            <a:spLocks noChangeArrowheads="1"/>
          </p:cNvSpPr>
          <p:nvPr userDrawn="1"/>
        </p:nvSpPr>
        <p:spPr bwMode="auto">
          <a:xfrm rot="5400000">
            <a:off x="5277909" y="3398311"/>
            <a:ext cx="6858000" cy="6138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600" b="1">
              <a:solidFill>
                <a:srgbClr val="FFFF00"/>
              </a:solidFill>
              <a:latin typeface="Arial"/>
              <a:ea typeface="+mn-ea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2094DCA0-EE07-470F-A015-68A265992E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ECB488E3-59E9-4191-97C4-CB208E140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E3796-8D8B-4A32-ACB0-6FCB1E91B24A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43A9389-1CAA-4E50-99E8-7013FC1D0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E42031B-240F-4DE7-9C6C-4057765E7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E5D95B-5D64-4447-835E-38F7018D86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58201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JH section header 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BF1AFD6-2A1E-EA43-806B-95C987FE0F9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3992563"/>
            <a:ext cx="12192000" cy="46037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srgbClr val="808080">
                <a:alpha val="39998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3600" b="1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438400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43AA67CE-1356-DE44-9E74-02967B2C3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630CF21-C3B3-42BC-BBBC-BC05D87C3EC1}" type="datetime1">
              <a:rPr lang="en-US" altLang="en-US" smtClean="0"/>
              <a:t>10/31/22</a:t>
            </a:fld>
            <a:endParaRPr lang="en-US" alt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62272555-6C2D-4046-9264-67CF99EC49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053A587-C831-0F45-89D9-53C18F856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360DD985-3C84-460F-BF4E-30B140476B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36526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8139553"/>
      </p:ext>
    </p:extLst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4757E-8F75-46F9-AC3F-9BFFCF108F2E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8E111-A65C-478D-8300-6390B6D4229E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13926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182210-9A81-4902-8B3C-F08ECCDED721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1D9DA8-4B93-41FE-9055-BB290FAFAD4D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1109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526F0-7BA0-4632-B2B8-6B53BA507505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18E00-9D6B-4957-AE4B-12FC997725CD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1040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553558-7662-4408-98F5-147D1262037D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30C57-A00C-4481-B282-E03E53BF1EF7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4443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D5CD3-FCB3-4B77-9FF3-1265AF4BC2E7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1A440-43AE-455F-8010-C4B80F702E97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95352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07CB1-A568-45AA-AA5C-7561D6622110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36A50-A92D-426A-93FB-19E3667921AC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637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A34CD-C072-4551-AF73-415DA3561415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50378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032000" y="6357939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C3406-342B-400E-A2B6-F1FCB68FBD29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9144000" y="6356351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E8E56-D219-409A-87D8-B6D80CEB0BD3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281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CAADD-A71C-4131-B8AF-935DD8111307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4F057-122C-4021-A8C6-02689903B51A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2616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3410E-11EA-4D34-9F8D-301DCCA6AA55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FCCA3A-BD60-4796-9998-989859174CBF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16848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D17E6-0703-4E36-BA3A-16E22AD3F1F1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C08D2-91F4-4B57-8264-F8EECC7D970E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963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E2501-74EB-411B-B9DA-8713E1809C22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54C70-D901-462B-8011-B00F87263D7A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92928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BE7CE-49EA-4389-88FE-701E01F0AB6B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6274E-401E-4DA9-9701-60D054304019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1384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3286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92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938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727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47DF2-15AE-48BE-9F0F-FAF205702588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8EB6-D21E-44CD-91E9-18A82C2C045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4793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468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0490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70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0801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176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747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913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045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4508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110013900"/>
      </p:ext>
    </p:extLst>
  </p:cSld>
  <p:clrMapOvr>
    <a:masterClrMapping/>
  </p:clrMapOvr>
  <p:transition spd="slow"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19" Type="http://schemas.openxmlformats.org/officeDocument/2006/relationships/theme" Target="../theme/theme8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9671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CA29-140D-4475-B708-C3DE08164FB3}" type="datetime1">
              <a:rPr lang="en-US" smtClean="0"/>
              <a:t>10/31/22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76001" y="6412818"/>
            <a:ext cx="6277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5968EB6-D21E-44CD-91E9-18A82C2C045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309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27748C-2774-46C7-863F-190A1A9049C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0919BE6-E63B-408B-A0B4-72A61B227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88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1DF2987F-FE07-4362-B418-D061E2A7D1EE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E528BEB5-1924-44A2-B182-58AEF336E60B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537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48640" y="685800"/>
            <a:ext cx="11094720" cy="685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737360"/>
            <a:ext cx="11094720" cy="4572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1" y="396984"/>
            <a:ext cx="361244" cy="0"/>
          </a:xfrm>
          <a:prstGeom prst="line">
            <a:avLst/>
          </a:prstGeom>
          <a:ln w="4445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 bwMode="gray">
          <a:xfrm>
            <a:off x="553147" y="316194"/>
            <a:ext cx="1097280" cy="16158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050" dirty="0">
                <a:solidFill>
                  <a:srgbClr val="63666A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 bwMode="gray">
          <a:xfrm>
            <a:off x="1889760" y="316194"/>
            <a:ext cx="8534400" cy="16158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5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endParaRPr lang="en-US" dirty="0">
              <a:solidFill>
                <a:srgbClr val="63666A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 bwMode="gray">
          <a:xfrm>
            <a:off x="1725061" y="328404"/>
            <a:ext cx="0" cy="137160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lide Number Placeholder 14"/>
          <p:cNvSpPr>
            <a:spLocks noGrp="1"/>
          </p:cNvSpPr>
          <p:nvPr>
            <p:ph type="sldNum" sz="quarter" idx="4"/>
          </p:nvPr>
        </p:nvSpPr>
        <p:spPr bwMode="gray">
          <a:xfrm>
            <a:off x="11248250" y="316194"/>
            <a:ext cx="395111" cy="161583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5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663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800"/>
        </a:spcBef>
        <a:spcAft>
          <a:spcPts val="0"/>
        </a:spcAft>
        <a:buFont typeface="Arial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1pPr>
      <a:lvl2pPr marL="173038" indent="-173038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2pPr>
      <a:lvl3pPr marL="347472" indent="-173038" algn="l" defTabSz="914400" rtl="0" eaLnBrk="1" latinLnBrk="0" hangingPunct="1">
        <a:lnSpc>
          <a:spcPct val="100000"/>
        </a:lnSpc>
        <a:spcBef>
          <a:spcPts val="1200"/>
        </a:spcBef>
        <a:spcAft>
          <a:spcPts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3pPr>
      <a:lvl4pPr marL="521208" indent="-173038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Times New Roman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38B6C0-2660-674A-BCFC-4D032C62B0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C1A9D25-1171-42E1-9B13-2B2FA7C1E183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1C9877-0A41-8243-B2BF-1C37C2E51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1F8E1-FDCC-3E43-A863-58D18BB7429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55F0DC8-EE3F-48B9-A1CE-F17AF8C4F08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605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5D3DFD2B-C4A9-4E28-818B-DB3BAFFCD6B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2DB70E9C-8A35-4085-82E6-21F35138393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3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BD6D9D-EE7B-4B0D-A3DA-2867928BA0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68812944-0A22-4DA5-B8F3-9AD92801B76C}" type="datetimeFigureOut">
              <a:rPr lang="en-US"/>
              <a:pPr>
                <a:defRPr/>
              </a:pPr>
              <a:t>10/31/22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5F6F36-3FB3-471C-A5D5-4F0F816577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prstClr val="black">
                    <a:tint val="75000"/>
                  </a:prst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A60428-F63B-48C2-BB3C-CA6A67CF7B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5CBA59-3B1C-4EF2-87E0-2AE7708C5B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834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itchFamily="34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MS PGothic" pitchFamily="34" charset="-128"/>
          <a:cs typeface="Arial" pitchFamily="34" charset="0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itchFamily="34" charset="0"/>
          <a:ea typeface="Arial" charset="0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auto">
          <a:xfrm>
            <a:off x="0" y="1401764"/>
            <a:ext cx="12192000" cy="46037"/>
          </a:xfrm>
          <a:prstGeom prst="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0" hangingPunct="0">
              <a:defRPr/>
            </a:pPr>
            <a:endParaRPr lang="en-US" sz="4800" b="1">
              <a:solidFill>
                <a:srgbClr val="FFFF00"/>
              </a:solidFill>
            </a:endParaRPr>
          </a:p>
        </p:txBody>
      </p: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15050"/>
            <a:ext cx="2032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21C84F6-1B0B-40D3-B26D-2D2274C113A8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t>10/31/22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465D40-BD14-4CF8-8A8A-2991C353C7BC}" type="slidenum">
              <a:rPr lang="en-US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701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63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  <p:sldLayoutId id="2147483754" r:id="rId12"/>
    <p:sldLayoutId id="2147483755" r:id="rId13"/>
    <p:sldLayoutId id="2147483756" r:id="rId14"/>
    <p:sldLayoutId id="2147483757" r:id="rId15"/>
    <p:sldLayoutId id="2147483758" r:id="rId16"/>
    <p:sldLayoutId id="2147483759" r:id="rId17"/>
    <p:sldLayoutId id="2147483760" r:id="rId1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631DFC6-7199-4A0A-AB74-095764582B0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10/31/22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60919BE6-E63B-408B-A0B4-72A61B22789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56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notesSlide" Target="../notesSlides/notesSlide6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6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png"/><Relationship Id="rId5" Type="http://schemas.openxmlformats.org/officeDocument/2006/relationships/image" Target="../media/image29.emf"/><Relationship Id="rId10" Type="http://schemas.openxmlformats.org/officeDocument/2006/relationships/image" Target="../media/image31.emf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doi.org/10.1016/j.jtho.2022.07.074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jtho.2022.07.074" TargetMode="Externa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jtho.2022.07.074" TargetMode="External"/><Relationship Id="rId1" Type="http://schemas.openxmlformats.org/officeDocument/2006/relationships/slideLayout" Target="../slideLayouts/slideLayout8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jtho.2022.07.074" TargetMode="External"/><Relationship Id="rId1" Type="http://schemas.openxmlformats.org/officeDocument/2006/relationships/slideLayout" Target="../slideLayouts/slideLayout8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1016/j.jtho.2022.07.074" TargetMode="External"/><Relationship Id="rId1" Type="http://schemas.openxmlformats.org/officeDocument/2006/relationships/slideLayout" Target="../slideLayouts/slideLayout8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8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8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5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image" Target="../media/image36.png"/><Relationship Id="rId16" Type="http://schemas.openxmlformats.org/officeDocument/2006/relationships/image" Target="../media/image48.emf"/><Relationship Id="rId1" Type="http://schemas.openxmlformats.org/officeDocument/2006/relationships/slideLayout" Target="../slideLayouts/slideLayout50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5" Type="http://schemas.openxmlformats.org/officeDocument/2006/relationships/hyperlink" Target="https://www.ncbi.nlm.nih.gov/pmc/articles/PMC4946713/pdf/CAS-107-1039.pdf" TargetMode="External"/><Relationship Id="rId10" Type="http://schemas.openxmlformats.org/officeDocument/2006/relationships/image" Target="../media/image44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hyperlink" Target="https://www.daiichisankyo.com/media_investors/investor_relations/ir_calendar/files/005438/DS-1062%20Seminar%20Slides_EN.pdf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5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5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4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5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5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9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9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0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(null)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2895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en-US" sz="1800" dirty="0">
              <a:solidFill>
                <a:srgbClr val="FFFFFF"/>
              </a:solidFill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1" y="377827"/>
            <a:ext cx="2533650" cy="2176463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  <a:effectLst>
            <a:outerShdw blurRad="63500" dist="50800" dir="2700000" algn="tl" rotWithShape="0">
              <a:srgbClr val="000000">
                <a:alpha val="39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6" descr="MDACC_Rev_PMS_TC_tag_V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90" y="5403852"/>
            <a:ext cx="2428875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 rot="5400000">
            <a:off x="-533401" y="3429000"/>
            <a:ext cx="6858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505200" y="1213008"/>
            <a:ext cx="8229598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Future Directions in the </a:t>
            </a:r>
            <a:b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Management of NSCLC </a:t>
            </a: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 </a:t>
            </a:r>
            <a:endParaRPr lang="en-US" altLang="en-US" sz="36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endParaRPr lang="en-US" altLang="en-US" sz="24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altLang="en-US" sz="24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John V. </a:t>
            </a:r>
            <a:r>
              <a:rPr lang="en-US" altLang="en-US" sz="2400" dirty="0" err="1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Heymach</a:t>
            </a:r>
            <a:r>
              <a:rPr lang="en-US" altLang="en-US" sz="2400" dirty="0"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 MD, PhD</a:t>
            </a:r>
          </a:p>
          <a:p>
            <a:pPr algn="ctr">
              <a:spcBef>
                <a:spcPct val="0"/>
              </a:spcBef>
              <a:defRPr/>
            </a:pP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Professor and Chair</a:t>
            </a:r>
          </a:p>
          <a:p>
            <a:pPr algn="ctr">
              <a:spcBef>
                <a:spcPct val="0"/>
              </a:spcBef>
              <a:defRPr/>
            </a:pP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Thoracic/Head and Neck Medical Oncology</a:t>
            </a:r>
          </a:p>
          <a:p>
            <a:pPr algn="ctr">
              <a:spcBef>
                <a:spcPct val="0"/>
              </a:spcBef>
              <a:defRPr/>
            </a:pPr>
            <a:r>
              <a:rPr lang="en-US" altLang="en-US" sz="2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The University of Texas MD Anderson Cancer Center</a:t>
            </a:r>
          </a:p>
          <a:p>
            <a:pPr algn="ctr">
              <a:spcBef>
                <a:spcPct val="0"/>
              </a:spcBef>
              <a:defRPr/>
            </a:pPr>
            <a:endParaRPr lang="en-US" altLang="en-US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en-US" altLang="en-US" sz="20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Research To Practice</a:t>
            </a:r>
          </a:p>
          <a:p>
            <a:pPr algn="ctr">
              <a:spcBef>
                <a:spcPct val="0"/>
              </a:spcBef>
              <a:defRPr/>
            </a:pPr>
            <a:endParaRPr lang="en-US" altLang="en-US" sz="2000" dirty="0">
              <a:latin typeface="Arial" panose="020B0604020202020204" pitchFamily="34" charset="0"/>
              <a:ea typeface="ＭＳ Ｐゴシック" pitchFamily="34" charset="-128"/>
              <a:cs typeface="Arial" panose="020B060402020202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en-US" sz="2000" dirty="0">
                <a:latin typeface="Arial" panose="020B0604020202020204" pitchFamily="34" charset="0"/>
                <a:ea typeface="ＭＳ Ｐゴシック" pitchFamily="34" charset="-128"/>
                <a:cs typeface="Arial" panose="020B0604020202020204" pitchFamily="34" charset="0"/>
              </a:rPr>
              <a:t>October 20, 2022</a:t>
            </a:r>
          </a:p>
        </p:txBody>
      </p:sp>
    </p:spTree>
    <p:extLst>
      <p:ext uri="{BB962C8B-B14F-4D97-AF65-F5344CB8AC3E}">
        <p14:creationId xmlns:p14="http://schemas.microsoft.com/office/powerpoint/2010/main" val="3396827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714" y="226606"/>
            <a:ext cx="8572500" cy="857250"/>
          </a:xfrm>
        </p:spPr>
        <p:txBody>
          <a:bodyPr/>
          <a:lstStyle/>
          <a:p>
            <a:r>
              <a:rPr lang="en-US" sz="2700" dirty="0"/>
              <a:t>In preclinical models, STK11/LKB1 or KEAP1 mutations lead to enhanced </a:t>
            </a:r>
            <a:r>
              <a:rPr lang="en-US" sz="2700" dirty="0">
                <a:solidFill>
                  <a:srgbClr val="000000"/>
                </a:solidFill>
              </a:rPr>
              <a:t>sensitivity to the ATR inhibitor </a:t>
            </a:r>
            <a:r>
              <a:rPr lang="en-US" sz="2700" dirty="0" err="1">
                <a:solidFill>
                  <a:srgbClr val="000000"/>
                </a:solidFill>
              </a:rPr>
              <a:t>ceralasertib</a:t>
            </a:r>
            <a:endParaRPr lang="en-US" sz="2700" dirty="0"/>
          </a:p>
        </p:txBody>
      </p:sp>
      <p:sp>
        <p:nvSpPr>
          <p:cNvPr id="13" name="TextBox 12"/>
          <p:cNvSpPr txBox="1"/>
          <p:nvPr/>
        </p:nvSpPr>
        <p:spPr>
          <a:xfrm>
            <a:off x="10314214" y="6553069"/>
            <a:ext cx="17748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Galan-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Cobo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 </a:t>
            </a:r>
            <a:r>
              <a:rPr lang="en-US" sz="900" i="1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et al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, unpublished.</a:t>
            </a:r>
          </a:p>
        </p:txBody>
      </p:sp>
      <p:graphicFrame>
        <p:nvGraphicFramePr>
          <p:cNvPr id="15" name="Object 6">
            <a:extLst>
              <a:ext uri="{FF2B5EF4-FFF2-40B4-BE49-F238E27FC236}">
                <a16:creationId xmlns:a16="http://schemas.microsoft.com/office/drawing/2014/main" id="{52FA6147-724D-4D77-838E-8EC1455C5F5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6781575"/>
              </p:ext>
            </p:extLst>
          </p:nvPr>
        </p:nvGraphicFramePr>
        <p:xfrm>
          <a:off x="7010400" y="1769107"/>
          <a:ext cx="3124200" cy="2271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9" name="Prism 8" r:id="rId4" imgW="4486931" imgH="3262635" progId="Prism8.Document">
                  <p:embed/>
                </p:oleObj>
              </mc:Choice>
              <mc:Fallback>
                <p:oleObj name="Prism 8" r:id="rId4" imgW="4486931" imgH="3262635" progId="Prism8.Document">
                  <p:embed/>
                  <p:pic>
                    <p:nvPicPr>
                      <p:cNvPr id="15" name="Object 6">
                        <a:extLst>
                          <a:ext uri="{FF2B5EF4-FFF2-40B4-BE49-F238E27FC236}">
                            <a16:creationId xmlns:a16="http://schemas.microsoft.com/office/drawing/2014/main" id="{52FA6147-724D-4D77-838E-8EC1455C5F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1769107"/>
                        <a:ext cx="3124200" cy="22713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" name="Rectangle 65">
            <a:extLst>
              <a:ext uri="{FF2B5EF4-FFF2-40B4-BE49-F238E27FC236}">
                <a16:creationId xmlns:a16="http://schemas.microsoft.com/office/drawing/2014/main" id="{910DBB97-BC9A-47E3-B606-E2FAC48E08FB}"/>
              </a:ext>
            </a:extLst>
          </p:cNvPr>
          <p:cNvSpPr/>
          <p:nvPr/>
        </p:nvSpPr>
        <p:spPr>
          <a:xfrm>
            <a:off x="1524000" y="5304236"/>
            <a:ext cx="1657350" cy="697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200">
              <a:solidFill>
                <a:prstClr val="white"/>
              </a:solidFill>
              <a:latin typeface="Arial"/>
            </a:endParaRPr>
          </a:p>
        </p:txBody>
      </p:sp>
      <p:pic>
        <p:nvPicPr>
          <p:cNvPr id="64" name="Picture 63" descr="Graphical user interface&#10;&#10;Description automatically generated">
            <a:extLst>
              <a:ext uri="{FF2B5EF4-FFF2-40B4-BE49-F238E27FC236}">
                <a16:creationId xmlns:a16="http://schemas.microsoft.com/office/drawing/2014/main" id="{749DE340-CDFF-4B94-9196-162C7E36D1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572" y="1687983"/>
            <a:ext cx="5077429" cy="2551314"/>
          </a:xfrm>
          <a:prstGeom prst="rect">
            <a:avLst/>
          </a:prstGeom>
        </p:spPr>
      </p:pic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873642EE-1D76-294A-B984-2971E8598C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5545953"/>
              </p:ext>
            </p:extLst>
          </p:nvPr>
        </p:nvGraphicFramePr>
        <p:xfrm>
          <a:off x="5878386" y="4476320"/>
          <a:ext cx="4187059" cy="2025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0" name="Prism 8" r:id="rId7" imgW="5895422" imgH="2762742" progId="Prism8.Document">
                  <p:embed/>
                </p:oleObj>
              </mc:Choice>
              <mc:Fallback>
                <p:oleObj name="Prism 8" r:id="rId7" imgW="5895422" imgH="2762742" progId="Prism8.Document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CA7146FE-107A-4548-AEF0-C604684A08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878386" y="4476320"/>
                        <a:ext cx="4187059" cy="20258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527B1A4-74E2-0C49-9FEF-779BC865C2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758138"/>
              </p:ext>
            </p:extLst>
          </p:nvPr>
        </p:nvGraphicFramePr>
        <p:xfrm>
          <a:off x="2819400" y="4506750"/>
          <a:ext cx="2864644" cy="209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1" name="Prism 8" r:id="rId9" imgW="3846610" imgH="2817485" progId="Prism8.Document">
                  <p:embed/>
                </p:oleObj>
              </mc:Choice>
              <mc:Fallback>
                <p:oleObj name="Prism 8" r:id="rId9" imgW="3846610" imgH="2817485" progId="Prism8.Document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5EF5625D-11DE-4288-8915-D5FBC22D0A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819400" y="4506750"/>
                        <a:ext cx="2864644" cy="2098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83205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le 3"/>
          <p:cNvSpPr>
            <a:spLocks noGrp="1"/>
          </p:cNvSpPr>
          <p:nvPr>
            <p:ph type="title"/>
          </p:nvPr>
        </p:nvSpPr>
        <p:spPr>
          <a:xfrm>
            <a:off x="2057400" y="2057400"/>
            <a:ext cx="8458200" cy="1143000"/>
          </a:xfrm>
        </p:spPr>
        <p:txBody>
          <a:bodyPr/>
          <a:lstStyle/>
          <a:p>
            <a:r>
              <a:rPr lang="en-US" altLang="en-US" sz="4000" dirty="0"/>
              <a:t>The HUDSON study: </a:t>
            </a:r>
            <a:br>
              <a:rPr lang="en-US" altLang="en-US" sz="4000" dirty="0"/>
            </a:br>
            <a:r>
              <a:rPr lang="en-US" altLang="en-US" sz="4000" dirty="0"/>
              <a:t>biomarker-driven combinations for CPI-refractory NSCLC </a:t>
            </a:r>
          </a:p>
        </p:txBody>
      </p:sp>
    </p:spTree>
    <p:extLst>
      <p:ext uri="{BB962C8B-B14F-4D97-AF65-F5344CB8AC3E}">
        <p14:creationId xmlns:p14="http://schemas.microsoft.com/office/powerpoint/2010/main" val="2730544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AA7ED9-9EA6-4C48-A1C2-506216573F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1" y="1648663"/>
            <a:ext cx="4594317" cy="4641257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359D43C-90C6-429D-BC59-0C4E7E39664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90600" y="1938902"/>
            <a:ext cx="4267200" cy="2980195"/>
          </a:xfrm>
          <a:prstGeom prst="rect">
            <a:avLst/>
          </a:prstGeom>
        </p:spPr>
        <p:txBody>
          <a:bodyPr/>
          <a:lstStyle/>
          <a:p>
            <a:r>
              <a:rPr lang="en-US" sz="2000" dirty="0"/>
              <a:t>Biomarker “Matched” and </a:t>
            </a:r>
            <a:br>
              <a:rPr lang="en-US" sz="2000" dirty="0"/>
            </a:br>
            <a:r>
              <a:rPr lang="en-US" sz="2000" dirty="0"/>
              <a:t>“Non-matched” cohorts.</a:t>
            </a:r>
          </a:p>
          <a:p>
            <a:endParaRPr lang="en-US" sz="2000" dirty="0"/>
          </a:p>
          <a:p>
            <a:r>
              <a:rPr lang="en-US" sz="2000" dirty="0"/>
              <a:t>Modular design to explore specific emerging hypotheses for overcoming primary or acquired resistance to antiPD-1/PD-L1</a:t>
            </a:r>
          </a:p>
          <a:p>
            <a:endParaRPr lang="en-US" sz="2000" dirty="0"/>
          </a:p>
          <a:p>
            <a:pPr>
              <a:buFont typeface="Wingdings" panose="05000000000000000000" pitchFamily="2" charset="2"/>
              <a:buChar char="§"/>
            </a:pPr>
            <a:endParaRPr lang="en-US" sz="20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53100D-265B-41E0-AF3C-A3DC3BD4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410" y="416032"/>
            <a:ext cx="8765651" cy="672000"/>
          </a:xfrm>
        </p:spPr>
        <p:txBody>
          <a:bodyPr/>
          <a:lstStyle/>
          <a:p>
            <a:r>
              <a:rPr lang="en-US" sz="2800" dirty="0"/>
              <a:t>HUDSON: A Biomarker-Directed, multicenter phase II study in NSCLC patients who have progressed on anti-PD-1/PD-L1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B9DD7C-3EA9-1345-B138-0781E4919518}"/>
              </a:ext>
            </a:extLst>
          </p:cNvPr>
          <p:cNvSpPr txBox="1"/>
          <p:nvPr/>
        </p:nvSpPr>
        <p:spPr>
          <a:xfrm>
            <a:off x="2249859" y="6413136"/>
            <a:ext cx="6625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/>
              <a:t>Besse</a:t>
            </a:r>
            <a:r>
              <a:rPr lang="en-US" sz="1000" dirty="0"/>
              <a:t> B, </a:t>
            </a:r>
            <a:r>
              <a:rPr lang="en-US" sz="1000" dirty="0" err="1"/>
              <a:t>Awad</a:t>
            </a:r>
            <a:r>
              <a:rPr lang="en-US" sz="1000" dirty="0"/>
              <a:t> MM, Forde PM, …</a:t>
            </a:r>
            <a:r>
              <a:rPr lang="en-US" sz="1000" dirty="0" err="1"/>
              <a:t>Dressman</a:t>
            </a:r>
            <a:r>
              <a:rPr lang="en-US" sz="1000" dirty="0"/>
              <a:t> M, Barry ST, </a:t>
            </a:r>
            <a:r>
              <a:rPr lang="en-US" sz="1000" dirty="0" err="1"/>
              <a:t>Heymach</a:t>
            </a:r>
            <a:r>
              <a:rPr lang="en-US" sz="1000" dirty="0"/>
              <a:t> JV, OA15.05. J. Thor. Oncol</a:t>
            </a:r>
            <a:r>
              <a:rPr lang="en-US" sz="1000" cap="all" dirty="0"/>
              <a:t>, 17:9 (2022) S41-S42, </a:t>
            </a:r>
            <a:r>
              <a:rPr lang="en-US" sz="1000" dirty="0" err="1"/>
              <a:t>DOI:</a:t>
            </a:r>
            <a:r>
              <a:rPr lang="en-US" sz="1000" dirty="0" err="1">
                <a:hlinkClick r:id="rId4"/>
              </a:rPr>
              <a:t>https</a:t>
            </a:r>
            <a:r>
              <a:rPr lang="en-US" sz="1000" dirty="0">
                <a:hlinkClick r:id="rId4"/>
              </a:rPr>
              <a:t>://doi.org/10.1016/j.jtho.2022.07.074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5706024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029200" y="5848169"/>
            <a:ext cx="611949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spcBef>
                <a:spcPts val="100"/>
              </a:spcBef>
            </a:pPr>
            <a:r>
              <a:rPr sz="600" dirty="0">
                <a:latin typeface="Arial"/>
                <a:cs typeface="Arial"/>
              </a:rPr>
              <a:t>1.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spc="-10" dirty="0">
                <a:latin typeface="Arial"/>
                <a:cs typeface="Arial"/>
              </a:rPr>
              <a:t>Kwon</a:t>
            </a:r>
            <a:r>
              <a:rPr sz="600" spc="4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et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al. J</a:t>
            </a:r>
            <a:r>
              <a:rPr sz="600" spc="-5" dirty="0">
                <a:latin typeface="Arial"/>
                <a:cs typeface="Arial"/>
              </a:rPr>
              <a:t> ImmunoTher</a:t>
            </a:r>
            <a:r>
              <a:rPr sz="600" spc="4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Cancer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2022;10:e005041;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2.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Mouw</a:t>
            </a:r>
            <a:r>
              <a:rPr sz="600" spc="2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et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al. </a:t>
            </a:r>
            <a:r>
              <a:rPr sz="600" spc="-5" dirty="0">
                <a:latin typeface="Arial"/>
                <a:cs typeface="Arial"/>
              </a:rPr>
              <a:t>Cancer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Discov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2017;7:675–693; 3.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Rouleau</a:t>
            </a:r>
            <a:r>
              <a:rPr sz="600" spc="2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et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al.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Nat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Rev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Cancer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2010;10:293–301;</a:t>
            </a:r>
          </a:p>
          <a:p>
            <a:pPr marL="12700" marR="5080" indent="2399030" algn="r"/>
            <a:r>
              <a:rPr sz="600" dirty="0">
                <a:latin typeface="Arial"/>
                <a:cs typeface="Arial"/>
              </a:rPr>
              <a:t>4.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Schoenfeld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&amp;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Hellmann. </a:t>
            </a:r>
            <a:r>
              <a:rPr sz="600" spc="-5" dirty="0">
                <a:latin typeface="Arial"/>
                <a:cs typeface="Arial"/>
              </a:rPr>
              <a:t>Cancer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Cell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2020;37:443–455; 5.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Roh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et</a:t>
            </a:r>
            <a:r>
              <a:rPr sz="600" spc="-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al.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Curr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Opin</a:t>
            </a:r>
            <a:r>
              <a:rPr sz="600" spc="-5" dirty="0">
                <a:latin typeface="Arial"/>
                <a:cs typeface="Arial"/>
              </a:rPr>
              <a:t> Pharmacol</a:t>
            </a:r>
            <a:r>
              <a:rPr sz="600" spc="2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2020;53:66–76. </a:t>
            </a:r>
            <a:r>
              <a:rPr sz="600" spc="-15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ATM,</a:t>
            </a:r>
            <a:r>
              <a:rPr sz="60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ataxia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telangiectasia</a:t>
            </a:r>
            <a:r>
              <a:rPr sz="600" spc="-1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mutated;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ATR, ataxia</a:t>
            </a:r>
            <a:r>
              <a:rPr sz="600" spc="2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telangiectasia</a:t>
            </a:r>
            <a:r>
              <a:rPr sz="600" spc="-5" dirty="0">
                <a:latin typeface="Arial"/>
                <a:cs typeface="Arial"/>
              </a:rPr>
              <a:t> and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Rad3-relatedprotein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kinase;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CD73,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cluster</a:t>
            </a:r>
            <a:r>
              <a:rPr sz="600" spc="-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of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differentiation</a:t>
            </a:r>
            <a:r>
              <a:rPr sz="600" spc="-2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73;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DDR,</a:t>
            </a:r>
            <a:r>
              <a:rPr sz="600" spc="2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DNA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damage</a:t>
            </a:r>
            <a:r>
              <a:rPr sz="600" spc="2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response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and</a:t>
            </a:r>
            <a:r>
              <a:rPr sz="600" spc="10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repair;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spc="-10" dirty="0">
                <a:latin typeface="Arial"/>
                <a:cs typeface="Arial"/>
              </a:rPr>
              <a:t>HRRm, </a:t>
            </a:r>
            <a:r>
              <a:rPr sz="600" spc="-5" dirty="0">
                <a:latin typeface="Arial"/>
                <a:cs typeface="Arial"/>
              </a:rPr>
              <a:t> homologous</a:t>
            </a:r>
            <a:r>
              <a:rPr sz="600" spc="2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recombination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repair</a:t>
            </a:r>
            <a:r>
              <a:rPr sz="600" spc="-1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mutated;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STK11/LKB1m,</a:t>
            </a:r>
            <a:r>
              <a:rPr sz="600" spc="2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STK11/LKB1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aberration;</a:t>
            </a:r>
            <a:r>
              <a:rPr sz="600" spc="-2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PARP,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Poly-(ADP-ribose)</a:t>
            </a:r>
            <a:r>
              <a:rPr sz="600" spc="-5" dirty="0">
                <a:latin typeface="Arial"/>
                <a:cs typeface="Arial"/>
              </a:rPr>
              <a:t> polymerase;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PD-(L)1, </a:t>
            </a:r>
            <a:r>
              <a:rPr sz="600" spc="-5" dirty="0">
                <a:latin typeface="Arial"/>
                <a:cs typeface="Arial"/>
              </a:rPr>
              <a:t>programmed</a:t>
            </a:r>
            <a:r>
              <a:rPr sz="600" spc="40" dirty="0">
                <a:latin typeface="Arial"/>
                <a:cs typeface="Arial"/>
              </a:rPr>
              <a:t> </a:t>
            </a:r>
            <a:r>
              <a:rPr sz="600" spc="-5" dirty="0">
                <a:latin typeface="Arial"/>
                <a:cs typeface="Arial"/>
              </a:rPr>
              <a:t>death</a:t>
            </a:r>
            <a:r>
              <a:rPr sz="600" spc="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(ligand)-1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08937" y="381001"/>
            <a:ext cx="8761350" cy="628377"/>
          </a:xfrm>
          <a:prstGeom prst="rect">
            <a:avLst/>
          </a:prstGeom>
        </p:spPr>
        <p:txBody>
          <a:bodyPr vert="horz" wrap="square" lIns="0" tIns="127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4000" spc="-5" dirty="0"/>
              <a:t>HUDSON: rationale for treatment arms</a:t>
            </a:r>
            <a:endParaRPr sz="4000" spc="-5" dirty="0"/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24450"/>
              </p:ext>
            </p:extLst>
          </p:nvPr>
        </p:nvGraphicFramePr>
        <p:xfrm>
          <a:off x="1244344" y="1981200"/>
          <a:ext cx="9904351" cy="363791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54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26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612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62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91440" marR="18161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o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mbination  agent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1440" marR="49022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echanism</a:t>
                      </a:r>
                      <a:r>
                        <a:rPr sz="15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of  action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Mechanism</a:t>
                      </a:r>
                      <a:r>
                        <a:rPr sz="15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500" b="1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anti-PD-(L)1</a:t>
                      </a:r>
                      <a:r>
                        <a:rPr sz="1500" b="1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resistance</a:t>
                      </a:r>
                      <a:r>
                        <a:rPr sz="15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targeted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HUDSON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biomarkers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1440" marR="2311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Cer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l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sz="15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s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15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tib  </a:t>
                      </a:r>
                      <a:r>
                        <a:rPr sz="1500" b="1" spc="-1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(AZD6738)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ATR</a:t>
                      </a:r>
                      <a:r>
                        <a:rPr sz="15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inhibitor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5623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Improving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tumor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immunogenicity and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tumor immune </a:t>
                      </a:r>
                      <a:r>
                        <a:rPr sz="1500" spc="-3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microenvironment 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via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DDR pathway inhibition,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sensitize cancer</a:t>
                      </a:r>
                      <a:r>
                        <a:rPr sz="15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cells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 to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anti-PD-L1/PD-1</a:t>
                      </a:r>
                      <a:r>
                        <a:rPr sz="15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therapy</a:t>
                      </a:r>
                      <a:r>
                        <a:rPr sz="1500" spc="-7" baseline="24305" dirty="0">
                          <a:latin typeface="Arial"/>
                          <a:cs typeface="Arial"/>
                        </a:rPr>
                        <a:t>1</a:t>
                      </a:r>
                      <a:endParaRPr sz="1500" baseline="24305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25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ATM</a:t>
                      </a:r>
                      <a:r>
                        <a:rPr sz="15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alteration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2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44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Olaparib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B8B92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PARP</a:t>
                      </a:r>
                      <a:r>
                        <a:rPr sz="15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inhibitor</a:t>
                      </a: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35433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Alterations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DDR pathways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affect anti-PD-(L)1 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sensitivity;</a:t>
                      </a:r>
                      <a:r>
                        <a:rPr sz="1500" spc="-7" baseline="24305" dirty="0">
                          <a:latin typeface="Arial"/>
                          <a:cs typeface="Arial"/>
                        </a:rPr>
                        <a:t>2</a:t>
                      </a:r>
                      <a:r>
                        <a:rPr sz="1500" spc="187" baseline="243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PARP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 inhibition</a:t>
                      </a:r>
                      <a:r>
                        <a:rPr sz="15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promotes</a:t>
                      </a:r>
                      <a:r>
                        <a:rPr sz="15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DDR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pathway </a:t>
                      </a:r>
                      <a:r>
                        <a:rPr sz="1500" spc="-3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defects</a:t>
                      </a:r>
                      <a:r>
                        <a:rPr sz="1500" baseline="24305" dirty="0">
                          <a:latin typeface="Arial"/>
                          <a:cs typeface="Arial"/>
                        </a:rPr>
                        <a:t>3</a:t>
                      </a:r>
                      <a:endParaRPr sz="1500" baseline="24305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HRRm</a:t>
                      </a:r>
                      <a:endParaRPr sz="1500">
                        <a:latin typeface="Arial"/>
                        <a:cs typeface="Arial"/>
                      </a:endParaRPr>
                    </a:p>
                    <a:p>
                      <a:pPr marL="92075">
                        <a:lnSpc>
                          <a:spcPct val="100000"/>
                        </a:lnSpc>
                      </a:pPr>
                      <a:r>
                        <a:rPr sz="1500" i="1" dirty="0">
                          <a:latin typeface="Arial"/>
                          <a:cs typeface="Arial"/>
                        </a:rPr>
                        <a:t>STK11/LKB1m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Danvatirsen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74707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STAT3</a:t>
                      </a:r>
                      <a:r>
                        <a:rPr sz="15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inhibitor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9842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Interferon-γ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signalling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defects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arising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from JAK-STAT 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pathway</a:t>
                      </a:r>
                      <a:r>
                        <a:rPr sz="15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mutations</a:t>
                      </a:r>
                      <a:r>
                        <a:rPr sz="15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associated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with acquired</a:t>
                      </a:r>
                      <a:r>
                        <a:rPr sz="15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resistance</a:t>
                      </a:r>
                      <a:r>
                        <a:rPr sz="1500" baseline="24305" dirty="0">
                          <a:latin typeface="Arial"/>
                          <a:cs typeface="Arial"/>
                        </a:rPr>
                        <a:t>4</a:t>
                      </a:r>
                      <a:endParaRPr sz="1500" baseline="24305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15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applicable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56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Oleclumab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F612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12395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Anti-CD73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m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onocl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ona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l</a:t>
                      </a:r>
                      <a:r>
                        <a:rPr sz="15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antibo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y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243204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Immunosuppressive</a:t>
                      </a:r>
                      <a:r>
                        <a:rPr sz="15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tumor</a:t>
                      </a:r>
                      <a:r>
                        <a:rPr sz="15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immune</a:t>
                      </a:r>
                      <a:r>
                        <a:rPr sz="15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microenvironment </a:t>
                      </a:r>
                      <a:r>
                        <a:rPr sz="1500" spc="-3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due</a:t>
                      </a:r>
                      <a:r>
                        <a:rPr sz="15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production</a:t>
                      </a:r>
                      <a:r>
                        <a:rPr sz="15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of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 adenosine,</a:t>
                      </a:r>
                      <a:r>
                        <a:rPr sz="15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mediated</a:t>
                      </a:r>
                      <a:r>
                        <a:rPr sz="15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by</a:t>
                      </a:r>
                      <a:r>
                        <a:rPr sz="1500" spc="5" dirty="0">
                          <a:latin typeface="Arial"/>
                          <a:cs typeface="Arial"/>
                        </a:rPr>
                        <a:t> CD73</a:t>
                      </a:r>
                      <a:r>
                        <a:rPr sz="1500" spc="7" baseline="24305" dirty="0">
                          <a:latin typeface="Arial"/>
                          <a:cs typeface="Arial"/>
                        </a:rPr>
                        <a:t>5</a:t>
                      </a:r>
                      <a:endParaRPr sz="1500" baseline="24305" dirty="0">
                        <a:latin typeface="Arial"/>
                        <a:cs typeface="Arial"/>
                      </a:endParaRP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624840">
                        <a:lnSpc>
                          <a:spcPct val="100000"/>
                        </a:lnSpc>
                        <a:spcBef>
                          <a:spcPts val="330"/>
                        </a:spcBef>
                      </a:pPr>
                      <a:r>
                        <a:rPr sz="1500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i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g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h</a:t>
                      </a:r>
                      <a:r>
                        <a:rPr sz="15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C</a:t>
                      </a:r>
                      <a:r>
                        <a:rPr sz="1500" spc="-5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73  e</a:t>
                      </a:r>
                      <a:r>
                        <a:rPr sz="1500" spc="-15" dirty="0">
                          <a:latin typeface="Arial"/>
                          <a:cs typeface="Arial"/>
                        </a:rPr>
                        <a:t>x</a:t>
                      </a:r>
                      <a:r>
                        <a:rPr sz="1500" dirty="0">
                          <a:latin typeface="Arial"/>
                          <a:cs typeface="Arial"/>
                        </a:rPr>
                        <a:t>pression</a:t>
                      </a:r>
                    </a:p>
                  </a:txBody>
                  <a:tcPr marL="0" marR="0" marT="419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3D72F80-2167-A945-AA63-E58AF26C4F01}"/>
              </a:ext>
            </a:extLst>
          </p:cNvPr>
          <p:cNvSpPr txBox="1"/>
          <p:nvPr/>
        </p:nvSpPr>
        <p:spPr>
          <a:xfrm>
            <a:off x="2899520" y="6334579"/>
            <a:ext cx="6625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900" dirty="0" err="1"/>
              <a:t>Besse</a:t>
            </a:r>
            <a:r>
              <a:rPr lang="en-US" sz="900" dirty="0"/>
              <a:t> B, </a:t>
            </a:r>
            <a:r>
              <a:rPr lang="en-US" sz="900" dirty="0" err="1"/>
              <a:t>Awad</a:t>
            </a:r>
            <a:r>
              <a:rPr lang="en-US" sz="900" dirty="0"/>
              <a:t> MM, Forde PM, …</a:t>
            </a:r>
            <a:r>
              <a:rPr lang="en-US" sz="900" dirty="0" err="1"/>
              <a:t>Dressman</a:t>
            </a:r>
            <a:r>
              <a:rPr lang="en-US" sz="900" dirty="0"/>
              <a:t> M, Barry ST, </a:t>
            </a:r>
            <a:r>
              <a:rPr lang="en-US" sz="900" dirty="0" err="1"/>
              <a:t>Heymach</a:t>
            </a:r>
            <a:r>
              <a:rPr lang="en-US" sz="900" dirty="0"/>
              <a:t> JV, OA15.05. J. Thor. Oncol</a:t>
            </a:r>
            <a:r>
              <a:rPr lang="en-US" sz="900" cap="all" dirty="0"/>
              <a:t>, 17:9 (2022) S41-S42, </a:t>
            </a:r>
            <a:r>
              <a:rPr lang="en-US" sz="900" dirty="0" err="1"/>
              <a:t>DOI:</a:t>
            </a:r>
            <a:r>
              <a:rPr lang="en-US" sz="900" dirty="0" err="1">
                <a:hlinkClick r:id="rId2"/>
              </a:rPr>
              <a:t>https</a:t>
            </a:r>
            <a:r>
              <a:rPr lang="en-US" sz="900" dirty="0">
                <a:hlinkClick r:id="rId2"/>
              </a:rPr>
              <a:t>://doi.org/10.1016/j.jtho.2022.07.074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067611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8458" y="174580"/>
            <a:ext cx="8615082" cy="1120820"/>
          </a:xfrm>
          <a:prstGeom prst="rect">
            <a:avLst/>
          </a:prstGeom>
        </p:spPr>
        <p:txBody>
          <a:bodyPr vert="horz" wrap="square" lIns="0" tIns="127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2700">
              <a:spcBef>
                <a:spcPts val="100"/>
              </a:spcBef>
            </a:pPr>
            <a:r>
              <a:rPr lang="en-US" sz="3600" spc="-5" dirty="0"/>
              <a:t> HUDSON: </a:t>
            </a:r>
            <a:r>
              <a:rPr sz="3600" spc="-5" dirty="0"/>
              <a:t>Treatment efficacy</a:t>
            </a:r>
            <a:r>
              <a:rPr sz="3600" spc="-10" dirty="0"/>
              <a:t> </a:t>
            </a:r>
            <a:r>
              <a:rPr sz="3600" dirty="0"/>
              <a:t>by</a:t>
            </a:r>
            <a:r>
              <a:rPr sz="3600" spc="-10" dirty="0"/>
              <a:t> </a:t>
            </a:r>
            <a:r>
              <a:rPr sz="3600" dirty="0"/>
              <a:t>regimen</a:t>
            </a:r>
            <a:r>
              <a:rPr lang="en-US" sz="3600" dirty="0"/>
              <a:t> in PD-(L)1i-refractory NSCLC </a:t>
            </a:r>
            <a:endParaRPr sz="3600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554793"/>
              </p:ext>
            </p:extLst>
          </p:nvPr>
        </p:nvGraphicFramePr>
        <p:xfrm>
          <a:off x="800100" y="1794045"/>
          <a:ext cx="10591799" cy="32699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824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86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232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99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5275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1470" marR="29781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alumab</a:t>
                      </a:r>
                      <a:r>
                        <a:rPr sz="15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 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ceralasertib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n=66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44450" marB="0" anchor="b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T w="5715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342265" marR="31559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alumab</a:t>
                      </a:r>
                      <a:r>
                        <a:rPr sz="15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 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olaparib</a:t>
                      </a:r>
                      <a:endParaRPr sz="1500" dirty="0">
                        <a:latin typeface="Arial"/>
                        <a:cs typeface="Arial"/>
                      </a:endParaRPr>
                    </a:p>
                    <a:p>
                      <a:pPr marL="19050" algn="ctr">
                        <a:lnSpc>
                          <a:spcPct val="100000"/>
                        </a:lnSpc>
                      </a:pP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n=87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44450" marB="0" anchor="b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B8B92"/>
                    </a:solidFill>
                  </a:tcPr>
                </a:tc>
                <a:tc>
                  <a:txBody>
                    <a:bodyPr/>
                    <a:lstStyle/>
                    <a:p>
                      <a:pPr marL="324485" marR="31496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alumab</a:t>
                      </a:r>
                      <a:r>
                        <a:rPr sz="15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 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danvatirsen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n=45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44450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974707"/>
                    </a:solidFill>
                  </a:tcPr>
                </a:tc>
                <a:tc>
                  <a:txBody>
                    <a:bodyPr/>
                    <a:lstStyle/>
                    <a:p>
                      <a:pPr marL="324485" marR="31496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</a:t>
                      </a:r>
                      <a:r>
                        <a:rPr sz="1500" b="1" spc="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v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alumab</a:t>
                      </a:r>
                      <a:r>
                        <a:rPr sz="1500" b="1" spc="-1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 </a:t>
                      </a:r>
                      <a:r>
                        <a:rPr sz="1500" b="1" spc="-5" dirty="0" err="1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oleclumab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n=57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44450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4F612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72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r>
                        <a:rPr sz="1500" b="1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15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treatment duration, months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7148">
                <a:tc>
                  <a:txBody>
                    <a:bodyPr/>
                    <a:lstStyle/>
                    <a:p>
                      <a:pPr marL="271145">
                        <a:lnSpc>
                          <a:spcPct val="100000"/>
                        </a:lnSpc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Durvalumab*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ct val="100000"/>
                        </a:lnSpc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7.3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3.7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2.8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R="648335" algn="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2.9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7148">
                <a:tc>
                  <a:txBody>
                    <a:bodyPr/>
                    <a:lstStyle/>
                    <a:p>
                      <a:pPr marL="271145">
                        <a:lnSpc>
                          <a:spcPct val="100000"/>
                        </a:lnSpc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Other</a:t>
                      </a:r>
                      <a:r>
                        <a:rPr sz="15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dirty="0">
                          <a:latin typeface="Arial"/>
                          <a:cs typeface="Arial"/>
                        </a:rPr>
                        <a:t>agent</a:t>
                      </a:r>
                      <a:r>
                        <a:rPr sz="1500" b="1" baseline="25641" dirty="0">
                          <a:latin typeface="Arial"/>
                          <a:cs typeface="Arial"/>
                        </a:rPr>
                        <a:t>†</a:t>
                      </a:r>
                      <a:endParaRPr sz="1500" baseline="25641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ct val="100000"/>
                        </a:lnSpc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6.3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17145" algn="ct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3.2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2.8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R="648335" algn="r">
                        <a:lnSpc>
                          <a:spcPct val="100000"/>
                        </a:lnSpc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2.9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116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12-week</a:t>
                      </a:r>
                      <a:r>
                        <a:rPr sz="15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disease</a:t>
                      </a:r>
                      <a:r>
                        <a:rPr sz="15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control</a:t>
                      </a:r>
                      <a:r>
                        <a:rPr sz="15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rate,</a:t>
                      </a:r>
                      <a:r>
                        <a:rPr sz="15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765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60.6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63881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36.8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26.7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R="612775" algn="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29.8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116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24-week</a:t>
                      </a:r>
                      <a:r>
                        <a:rPr sz="1500" b="1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disease</a:t>
                      </a:r>
                      <a:r>
                        <a:rPr sz="15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control</a:t>
                      </a:r>
                      <a:r>
                        <a:rPr sz="15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rate,</a:t>
                      </a:r>
                      <a:r>
                        <a:rPr sz="15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%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6034"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42.4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638810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17.2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13.3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R="612140" algn="r">
                        <a:lnSpc>
                          <a:spcPct val="100000"/>
                        </a:lnSpc>
                        <a:spcBef>
                          <a:spcPts val="625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15.8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793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776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500" b="1" spc="-5" dirty="0">
                          <a:latin typeface="Arial"/>
                          <a:cs typeface="Arial"/>
                        </a:rPr>
                        <a:t>ORR,</a:t>
                      </a:r>
                      <a:r>
                        <a:rPr sz="15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1500" b="1" spc="-5" dirty="0">
                          <a:latin typeface="Arial"/>
                          <a:cs typeface="Arial"/>
                        </a:rPr>
                        <a:t>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305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500" b="1" spc="-10" dirty="0">
                          <a:latin typeface="Arial"/>
                          <a:cs typeface="Arial"/>
                        </a:rPr>
                        <a:t>16.7%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5715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57150">
                      <a:solidFill>
                        <a:srgbClr val="FF0000"/>
                      </a:solidFill>
                      <a:prstDash val="solid"/>
                    </a:lnB>
                    <a:solidFill>
                      <a:srgbClr val="ECECF8"/>
                    </a:solidFill>
                  </a:tcPr>
                </a:tc>
                <a:tc>
                  <a:txBody>
                    <a:bodyPr/>
                    <a:lstStyle/>
                    <a:p>
                      <a:pPr marL="617855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4.6%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5715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3F2F3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500" spc="-5" dirty="0">
                          <a:latin typeface="Arial"/>
                          <a:cs typeface="Arial"/>
                        </a:rPr>
                        <a:t>0%</a:t>
                      </a:r>
                      <a:endParaRPr sz="150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CF0E5"/>
                    </a:solidFill>
                  </a:tcPr>
                </a:tc>
                <a:tc>
                  <a:txBody>
                    <a:bodyPr/>
                    <a:lstStyle/>
                    <a:p>
                      <a:pPr marR="592455" algn="r">
                        <a:lnSpc>
                          <a:spcPct val="100000"/>
                        </a:lnSpc>
                        <a:spcBef>
                          <a:spcPts val="630"/>
                        </a:spcBef>
                      </a:pPr>
                      <a:r>
                        <a:rPr sz="1500" spc="-10" dirty="0">
                          <a:latin typeface="Arial"/>
                          <a:cs typeface="Arial"/>
                        </a:rPr>
                        <a:t>1.8%</a:t>
                      </a:r>
                      <a:endParaRPr sz="1500" dirty="0">
                        <a:latin typeface="Arial"/>
                        <a:cs typeface="Arial"/>
                      </a:endParaRPr>
                    </a:p>
                  </a:txBody>
                  <a:tcPr marL="0" marR="0" marT="800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BF0D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2060891" y="5206507"/>
            <a:ext cx="8070215" cy="98551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defTabSz="457200">
              <a:spcBef>
                <a:spcPts val="95"/>
              </a:spcBef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ORR, objective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response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rate.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2700" defTabSz="457200"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*Treatment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duration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for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durvalumab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calculated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(the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earliest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27,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death,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cut-off)</a:t>
            </a:r>
            <a:r>
              <a:rPr sz="700" spc="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(365.25/12).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12700" defTabSz="457200"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†Treatment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duration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for: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28600" indent="-145415" defTabSz="457200">
              <a:buFontTx/>
              <a:buChar char="•"/>
              <a:tabLst>
                <a:tab pos="229235" algn="l"/>
              </a:tabLst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Olaparib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calculated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dose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dose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28600" marR="105410" indent="-144780" defTabSz="457200">
              <a:buFontTx/>
              <a:buChar char="•"/>
              <a:tabLst>
                <a:tab pos="229235" algn="l"/>
              </a:tabLst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Danvatirsen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calculated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(365.25/12),</a:t>
            </a:r>
            <a:r>
              <a:rPr sz="700" spc="7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if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the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last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cycle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is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Cycle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and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there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were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less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than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doses,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or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(the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earliest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6,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death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date, 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cut-off)</a:t>
            </a:r>
            <a:r>
              <a:rPr sz="700" spc="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</a:t>
            </a:r>
            <a:r>
              <a:rPr sz="700" spc="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for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all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other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cases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28600" indent="-145415" defTabSz="457200">
              <a:buFontTx/>
              <a:buChar char="•"/>
              <a:tabLst>
                <a:tab pos="229235" algn="l"/>
              </a:tabLst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Ceralasertib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calculated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dose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dose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28600" indent="-145415" defTabSz="457200">
              <a:buFontTx/>
              <a:buChar char="•"/>
              <a:tabLst>
                <a:tab pos="229235" algn="l"/>
              </a:tabLst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Oleclumab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calculated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(the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earliest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13,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death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date,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cut-off)</a:t>
            </a:r>
            <a:r>
              <a:rPr sz="700" spc="6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</a:t>
            </a:r>
            <a:r>
              <a:rPr sz="700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if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the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last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cycle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is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Cycle</a:t>
            </a:r>
            <a:r>
              <a:rPr sz="700" spc="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7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or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2,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or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as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(the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earliest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(last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28600" defTabSz="457200">
              <a:defRPr/>
            </a:pP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27,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death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date,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cut-off)</a:t>
            </a:r>
            <a:r>
              <a:rPr sz="700" spc="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–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first</a:t>
            </a:r>
            <a:r>
              <a:rPr sz="7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infusion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date</a:t>
            </a:r>
            <a:r>
              <a:rPr sz="7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700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1)</a:t>
            </a:r>
            <a:r>
              <a:rPr sz="7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/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10" dirty="0">
                <a:solidFill>
                  <a:srgbClr val="000000"/>
                </a:solidFill>
                <a:latin typeface="Arial"/>
                <a:cs typeface="Arial"/>
              </a:rPr>
              <a:t>(365.25/12),</a:t>
            </a:r>
            <a:r>
              <a:rPr sz="700" spc="6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for</a:t>
            </a:r>
            <a:r>
              <a:rPr sz="700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all</a:t>
            </a:r>
            <a:r>
              <a:rPr sz="7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other</a:t>
            </a:r>
            <a:r>
              <a:rPr sz="700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spc="-5" dirty="0">
                <a:solidFill>
                  <a:srgbClr val="000000"/>
                </a:solidFill>
                <a:latin typeface="Arial"/>
                <a:cs typeface="Arial"/>
              </a:rPr>
              <a:t>cases.</a:t>
            </a:r>
            <a:endParaRPr sz="7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483FA4-58AB-4A43-BFA0-4BDFB8BFC5C2}"/>
              </a:ext>
            </a:extLst>
          </p:cNvPr>
          <p:cNvSpPr txBox="1"/>
          <p:nvPr/>
        </p:nvSpPr>
        <p:spPr>
          <a:xfrm>
            <a:off x="2899520" y="6334579"/>
            <a:ext cx="6625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/>
              <a:t>Besse</a:t>
            </a:r>
            <a:r>
              <a:rPr lang="en-US" sz="1000" dirty="0"/>
              <a:t> B, </a:t>
            </a:r>
            <a:r>
              <a:rPr lang="en-US" sz="1000" dirty="0" err="1"/>
              <a:t>Awad</a:t>
            </a:r>
            <a:r>
              <a:rPr lang="en-US" sz="1000" dirty="0"/>
              <a:t> MM, Forde PM, …</a:t>
            </a:r>
            <a:r>
              <a:rPr lang="en-US" sz="1000" dirty="0" err="1"/>
              <a:t>Dressman</a:t>
            </a:r>
            <a:r>
              <a:rPr lang="en-US" sz="1000" dirty="0"/>
              <a:t> M, Barry ST, </a:t>
            </a:r>
            <a:r>
              <a:rPr lang="en-US" sz="1000" dirty="0" err="1"/>
              <a:t>Heymach</a:t>
            </a:r>
            <a:r>
              <a:rPr lang="en-US" sz="1000" dirty="0"/>
              <a:t> JV, OA15.05. J. Thor. Oncol</a:t>
            </a:r>
            <a:r>
              <a:rPr lang="en-US" sz="1000" cap="all" dirty="0"/>
              <a:t>, 17:9 (2022) S41-S42, </a:t>
            </a:r>
            <a:r>
              <a:rPr lang="en-US" sz="1000" dirty="0" err="1"/>
              <a:t>DOI:</a:t>
            </a:r>
            <a:r>
              <a:rPr lang="en-US" sz="1000" dirty="0" err="1">
                <a:hlinkClick r:id="rId2"/>
              </a:rPr>
              <a:t>https</a:t>
            </a:r>
            <a:r>
              <a:rPr lang="en-US" sz="1000" dirty="0">
                <a:hlinkClick r:id="rId2"/>
              </a:rPr>
              <a:t>://doi.org/10.1016/j.jtho.2022.07.074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2794008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32243" y="5674128"/>
            <a:ext cx="1076325" cy="10515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P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F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S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,</a:t>
            </a:r>
            <a:r>
              <a:rPr sz="6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p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r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og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r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e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ss</a:t>
            </a:r>
            <a:r>
              <a:rPr sz="600" spc="10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o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n-fr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ee</a:t>
            </a:r>
            <a:r>
              <a:rPr sz="600" spc="-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sur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v</a:t>
            </a:r>
            <a:r>
              <a:rPr sz="600" spc="10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va</a:t>
            </a:r>
            <a:r>
              <a:rPr sz="600" spc="5" dirty="0">
                <a:solidFill>
                  <a:srgbClr val="000000"/>
                </a:solidFill>
                <a:latin typeface="Arial"/>
                <a:cs typeface="Arial"/>
              </a:rPr>
              <a:t>l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5499700"/>
              </p:ext>
            </p:extLst>
          </p:nvPr>
        </p:nvGraphicFramePr>
        <p:xfrm>
          <a:off x="3630224" y="4984265"/>
          <a:ext cx="8289924" cy="795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45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3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1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3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25"/>
                        </a:lnSpc>
                        <a:spcBef>
                          <a:spcPts val="235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Durvalumab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ts val="1025"/>
                        </a:lnSpc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ceralasertib.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n=66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025"/>
                        </a:lnSpc>
                        <a:spcBef>
                          <a:spcPts val="235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regimens</a:t>
                      </a:r>
                      <a:endParaRPr sz="900" dirty="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ts val="1025"/>
                        </a:lnSpc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n=189</a:t>
                      </a:r>
                      <a:endParaRPr sz="900" dirty="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3005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PFS,</a:t>
                      </a:r>
                      <a:r>
                        <a:rPr sz="9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months</a:t>
                      </a:r>
                      <a:r>
                        <a:rPr sz="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(80%</a:t>
                      </a:r>
                      <a:r>
                        <a:rPr sz="9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CI)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6.0</a:t>
                      </a:r>
                      <a:r>
                        <a:rPr sz="9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(4.6–7.5)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1D1E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2.7</a:t>
                      </a:r>
                      <a:r>
                        <a:rPr sz="9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(1.8–2.8)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DF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6-month</a:t>
                      </a:r>
                      <a:r>
                        <a:rPr sz="9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PFS,</a:t>
                      </a:r>
                      <a:r>
                        <a:rPr sz="9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9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(80%</a:t>
                      </a:r>
                      <a:r>
                        <a:rPr sz="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CI)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46.3</a:t>
                      </a:r>
                      <a:r>
                        <a:rPr sz="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(37.9–54.2)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D1D1E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18.0</a:t>
                      </a:r>
                      <a:r>
                        <a:rPr sz="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(14.5–21.9)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DF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582416" y="4269614"/>
            <a:ext cx="64770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defTabSz="457200">
              <a:spcBef>
                <a:spcPts val="95"/>
              </a:spcBef>
              <a:defRPr/>
            </a:pPr>
            <a:r>
              <a:rPr sz="700" b="1" spc="-10" dirty="0">
                <a:solidFill>
                  <a:srgbClr val="000000"/>
                </a:solidFill>
                <a:latin typeface="Arial"/>
                <a:cs typeface="Arial"/>
              </a:rPr>
              <a:t>Number</a:t>
            </a:r>
            <a:r>
              <a:rPr sz="7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b="1" spc="-5" dirty="0">
                <a:solidFill>
                  <a:srgbClr val="000000"/>
                </a:solidFill>
                <a:latin typeface="Arial"/>
                <a:cs typeface="Arial"/>
              </a:rPr>
              <a:t>at</a:t>
            </a:r>
            <a:r>
              <a:rPr sz="7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b="1" spc="-5" dirty="0">
                <a:solidFill>
                  <a:srgbClr val="000000"/>
                </a:solidFill>
                <a:latin typeface="Arial"/>
                <a:cs typeface="Arial"/>
              </a:rPr>
              <a:t>risk</a:t>
            </a:r>
            <a:endParaRPr sz="700">
              <a:solidFill>
                <a:srgbClr val="000000"/>
              </a:solidFill>
              <a:latin typeface="Arial"/>
              <a:cs typeface="Arial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639630"/>
              </p:ext>
            </p:extLst>
          </p:nvPr>
        </p:nvGraphicFramePr>
        <p:xfrm>
          <a:off x="3075688" y="4362294"/>
          <a:ext cx="5392411" cy="26288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90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2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52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73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232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3528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3527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24154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40640" algn="r">
                        <a:lnSpc>
                          <a:spcPts val="770"/>
                        </a:lnSpc>
                        <a:spcBef>
                          <a:spcPts val="204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Durvalumab</a:t>
                      </a:r>
                      <a:r>
                        <a:rPr sz="700" b="1" spc="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ceralasertib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6034" marB="0"/>
                </a:tc>
                <a:tc>
                  <a:txBody>
                    <a:bodyPr/>
                    <a:lstStyle/>
                    <a:p>
                      <a:pPr marL="7239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66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45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11176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27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20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3810"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13462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255">
                <a:tc>
                  <a:txBody>
                    <a:bodyPr/>
                    <a:lstStyle/>
                    <a:p>
                      <a:pPr marR="41275" algn="r">
                        <a:lnSpc>
                          <a:spcPts val="81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700" b="1" spc="5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regimens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8260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189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71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11125" algn="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30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18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2875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135255" algn="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4259326" y="3033267"/>
            <a:ext cx="812800" cy="1026794"/>
            <a:chOff x="2735326" y="2176017"/>
            <a:chExt cx="812800" cy="1026794"/>
          </a:xfrm>
        </p:grpSpPr>
        <p:sp>
          <p:nvSpPr>
            <p:cNvPr id="9" name="object 9"/>
            <p:cNvSpPr/>
            <p:nvPr/>
          </p:nvSpPr>
          <p:spPr>
            <a:xfrm>
              <a:off x="3159252" y="2182367"/>
              <a:ext cx="0" cy="1008380"/>
            </a:xfrm>
            <a:custGeom>
              <a:avLst/>
              <a:gdLst/>
              <a:ahLst/>
              <a:cxnLst/>
              <a:rect l="l" t="t" r="r" b="b"/>
              <a:pathLst>
                <a:path h="1008380">
                  <a:moveTo>
                    <a:pt x="0" y="1008380"/>
                  </a:moveTo>
                  <a:lnTo>
                    <a:pt x="0" y="0"/>
                  </a:lnTo>
                </a:path>
              </a:pathLst>
            </a:custGeom>
            <a:ln w="12700">
              <a:solidFill>
                <a:srgbClr val="BEBEB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743200" y="2781299"/>
              <a:ext cx="789305" cy="0"/>
            </a:xfrm>
            <a:custGeom>
              <a:avLst/>
              <a:gdLst/>
              <a:ahLst/>
              <a:cxnLst/>
              <a:rect l="l" t="t" r="r" b="b"/>
              <a:pathLst>
                <a:path w="789304">
                  <a:moveTo>
                    <a:pt x="0" y="0"/>
                  </a:moveTo>
                  <a:lnTo>
                    <a:pt x="789304" y="0"/>
                  </a:lnTo>
                </a:path>
              </a:pathLst>
            </a:custGeom>
            <a:ln w="12700">
              <a:solidFill>
                <a:srgbClr val="BEBEBE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2752344" y="2196083"/>
              <a:ext cx="789305" cy="0"/>
            </a:xfrm>
            <a:custGeom>
              <a:avLst/>
              <a:gdLst/>
              <a:ahLst/>
              <a:cxnLst/>
              <a:rect l="l" t="t" r="r" b="b"/>
              <a:pathLst>
                <a:path w="789304">
                  <a:moveTo>
                    <a:pt x="0" y="0"/>
                  </a:moveTo>
                  <a:lnTo>
                    <a:pt x="789305" y="0"/>
                  </a:lnTo>
                </a:path>
              </a:pathLst>
            </a:custGeom>
            <a:ln w="12700">
              <a:solidFill>
                <a:srgbClr val="BEBEB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741676" y="2266187"/>
              <a:ext cx="792480" cy="930275"/>
            </a:xfrm>
            <a:custGeom>
              <a:avLst/>
              <a:gdLst/>
              <a:ahLst/>
              <a:cxnLst/>
              <a:rect l="l" t="t" r="r" b="b"/>
              <a:pathLst>
                <a:path w="792479" h="930275">
                  <a:moveTo>
                    <a:pt x="0" y="0"/>
                  </a:moveTo>
                  <a:lnTo>
                    <a:pt x="789304" y="0"/>
                  </a:lnTo>
                </a:path>
                <a:path w="792479" h="930275">
                  <a:moveTo>
                    <a:pt x="792099" y="929894"/>
                  </a:moveTo>
                  <a:lnTo>
                    <a:pt x="790956" y="4572"/>
                  </a:lnTo>
                </a:path>
              </a:pathLst>
            </a:custGeom>
            <a:ln w="12700">
              <a:solidFill>
                <a:srgbClr val="BEBEBE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981069" y="2022602"/>
            <a:ext cx="224154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457200">
              <a:spcBef>
                <a:spcPts val="105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81069" y="2500503"/>
            <a:ext cx="224154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457200">
              <a:spcBef>
                <a:spcPts val="105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7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81069" y="2978152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1069" y="3456053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81069" y="3933954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47717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82998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018023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6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353050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9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658992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12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994021" y="4086989"/>
            <a:ext cx="473709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tabLst>
                <a:tab pos="347345" algn="l"/>
              </a:tabLst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18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664197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21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999223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24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336028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27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669148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339455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36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8004428" y="4086989"/>
            <a:ext cx="13843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33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233293" y="2053210"/>
            <a:ext cx="4304665" cy="2040255"/>
            <a:chOff x="2709291" y="1195958"/>
            <a:chExt cx="4304665" cy="2040255"/>
          </a:xfrm>
        </p:grpSpPr>
        <p:sp>
          <p:nvSpPr>
            <p:cNvPr id="31" name="object 31"/>
            <p:cNvSpPr/>
            <p:nvPr/>
          </p:nvSpPr>
          <p:spPr>
            <a:xfrm>
              <a:off x="2715006" y="1201673"/>
              <a:ext cx="4293235" cy="2028825"/>
            </a:xfrm>
            <a:custGeom>
              <a:avLst/>
              <a:gdLst/>
              <a:ahLst/>
              <a:cxnLst/>
              <a:rect l="l" t="t" r="r" b="b"/>
              <a:pathLst>
                <a:path w="4293234" h="2028825">
                  <a:moveTo>
                    <a:pt x="33527" y="0"/>
                  </a:moveTo>
                  <a:lnTo>
                    <a:pt x="33527" y="1994915"/>
                  </a:lnTo>
                  <a:lnTo>
                    <a:pt x="4293108" y="1994915"/>
                  </a:lnTo>
                </a:path>
                <a:path w="4293234" h="2028825">
                  <a:moveTo>
                    <a:pt x="0" y="38100"/>
                  </a:moveTo>
                  <a:lnTo>
                    <a:pt x="33527" y="38100"/>
                  </a:lnTo>
                </a:path>
                <a:path w="4293234" h="2028825">
                  <a:moveTo>
                    <a:pt x="0" y="516636"/>
                  </a:moveTo>
                  <a:lnTo>
                    <a:pt x="33527" y="516636"/>
                  </a:lnTo>
                </a:path>
                <a:path w="4293234" h="2028825">
                  <a:moveTo>
                    <a:pt x="0" y="996695"/>
                  </a:moveTo>
                  <a:lnTo>
                    <a:pt x="33527" y="996695"/>
                  </a:lnTo>
                </a:path>
                <a:path w="4293234" h="2028825">
                  <a:moveTo>
                    <a:pt x="0" y="1475232"/>
                  </a:moveTo>
                  <a:lnTo>
                    <a:pt x="33527" y="1475232"/>
                  </a:lnTo>
                </a:path>
                <a:path w="4293234" h="2028825">
                  <a:moveTo>
                    <a:pt x="0" y="1953768"/>
                  </a:moveTo>
                  <a:lnTo>
                    <a:pt x="33527" y="1953768"/>
                  </a:lnTo>
                </a:path>
                <a:path w="4293234" h="2028825">
                  <a:moveTo>
                    <a:pt x="147827" y="1994915"/>
                  </a:moveTo>
                  <a:lnTo>
                    <a:pt x="147827" y="2028444"/>
                  </a:lnTo>
                </a:path>
                <a:path w="4293234" h="2028825">
                  <a:moveTo>
                    <a:pt x="483107" y="1994915"/>
                  </a:moveTo>
                  <a:lnTo>
                    <a:pt x="483107" y="2028444"/>
                  </a:lnTo>
                </a:path>
                <a:path w="4293234" h="2028825">
                  <a:moveTo>
                    <a:pt x="818388" y="1994915"/>
                  </a:moveTo>
                  <a:lnTo>
                    <a:pt x="818388" y="2028444"/>
                  </a:lnTo>
                </a:path>
                <a:path w="4293234" h="2028825">
                  <a:moveTo>
                    <a:pt x="1155192" y="1994915"/>
                  </a:moveTo>
                  <a:lnTo>
                    <a:pt x="1155192" y="2028444"/>
                  </a:lnTo>
                </a:path>
                <a:path w="4293234" h="2028825">
                  <a:moveTo>
                    <a:pt x="1490471" y="1994915"/>
                  </a:moveTo>
                  <a:lnTo>
                    <a:pt x="1490471" y="2028444"/>
                  </a:lnTo>
                </a:path>
                <a:path w="4293234" h="2028825">
                  <a:moveTo>
                    <a:pt x="1825752" y="1994915"/>
                  </a:moveTo>
                  <a:lnTo>
                    <a:pt x="1825752" y="2028444"/>
                  </a:lnTo>
                </a:path>
                <a:path w="4293234" h="2028825">
                  <a:moveTo>
                    <a:pt x="2161032" y="1994915"/>
                  </a:moveTo>
                  <a:lnTo>
                    <a:pt x="2161032" y="2028444"/>
                  </a:lnTo>
                </a:path>
                <a:path w="4293234" h="2028825">
                  <a:moveTo>
                    <a:pt x="2496311" y="1994915"/>
                  </a:moveTo>
                  <a:lnTo>
                    <a:pt x="2496311" y="2028444"/>
                  </a:lnTo>
                </a:path>
                <a:path w="4293234" h="2028825">
                  <a:moveTo>
                    <a:pt x="2831592" y="1994915"/>
                  </a:moveTo>
                  <a:lnTo>
                    <a:pt x="2831592" y="2028444"/>
                  </a:lnTo>
                </a:path>
                <a:path w="4293234" h="2028825">
                  <a:moveTo>
                    <a:pt x="3166872" y="1994915"/>
                  </a:moveTo>
                  <a:lnTo>
                    <a:pt x="3166872" y="2028444"/>
                  </a:lnTo>
                </a:path>
                <a:path w="4293234" h="2028825">
                  <a:moveTo>
                    <a:pt x="3502152" y="1994915"/>
                  </a:moveTo>
                  <a:lnTo>
                    <a:pt x="3502152" y="2028444"/>
                  </a:lnTo>
                </a:path>
                <a:path w="4293234" h="2028825">
                  <a:moveTo>
                    <a:pt x="3837432" y="1994915"/>
                  </a:moveTo>
                  <a:lnTo>
                    <a:pt x="3837432" y="2028444"/>
                  </a:lnTo>
                </a:path>
                <a:path w="4293234" h="2028825">
                  <a:moveTo>
                    <a:pt x="4172712" y="1994915"/>
                  </a:moveTo>
                  <a:lnTo>
                    <a:pt x="4172712" y="2028444"/>
                  </a:lnTo>
                </a:path>
              </a:pathLst>
            </a:custGeom>
            <a:ln w="11369">
              <a:solidFill>
                <a:srgbClr val="202024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5802630" y="1462277"/>
              <a:ext cx="236220" cy="0"/>
            </a:xfrm>
            <a:custGeom>
              <a:avLst/>
              <a:gdLst/>
              <a:ahLst/>
              <a:cxnLst/>
              <a:rect l="l" t="t" r="r" b="b"/>
              <a:pathLst>
                <a:path w="236220">
                  <a:moveTo>
                    <a:pt x="0" y="0"/>
                  </a:moveTo>
                  <a:lnTo>
                    <a:pt x="236220" y="0"/>
                  </a:lnTo>
                </a:path>
              </a:pathLst>
            </a:custGeom>
            <a:ln w="28575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5802630" y="1616201"/>
              <a:ext cx="236220" cy="0"/>
            </a:xfrm>
            <a:custGeom>
              <a:avLst/>
              <a:gdLst/>
              <a:ahLst/>
              <a:cxnLst/>
              <a:rect l="l" t="t" r="r" b="b"/>
              <a:pathLst>
                <a:path w="236220">
                  <a:moveTo>
                    <a:pt x="0" y="0"/>
                  </a:moveTo>
                  <a:lnTo>
                    <a:pt x="236220" y="0"/>
                  </a:lnTo>
                </a:path>
              </a:pathLst>
            </a:custGeom>
            <a:ln w="28575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7653273" y="2211552"/>
            <a:ext cx="1300480" cy="305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defTabSz="457200">
              <a:lnSpc>
                <a:spcPct val="125000"/>
              </a:lnSpc>
              <a:spcBef>
                <a:spcPts val="100"/>
              </a:spcBef>
              <a:defRPr/>
            </a:pP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Durvalumab</a:t>
            </a:r>
            <a:r>
              <a:rPr sz="800" b="1" spc="-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800" b="1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ceralasertib </a:t>
            </a:r>
            <a:r>
              <a:rPr sz="800" b="1" spc="-2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Other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regimens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641111" y="2250455"/>
            <a:ext cx="246221" cy="1605280"/>
          </a:xfrm>
          <a:prstGeom prst="rect">
            <a:avLst/>
          </a:prstGeom>
        </p:spPr>
        <p:txBody>
          <a:bodyPr vert="vert270" wrap="square" lIns="0" tIns="3175" rIns="0" bIns="0" rtlCol="0">
            <a:spAutoFit/>
          </a:bodyPr>
          <a:lstStyle/>
          <a:p>
            <a:pPr marL="398145" marR="5080" indent="-386080" defTabSz="457200">
              <a:spcBef>
                <a:spcPts val="25"/>
              </a:spcBef>
              <a:defRPr/>
            </a:pP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Proportion</a:t>
            </a:r>
            <a:r>
              <a:rPr sz="800" b="1" spc="-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8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patients</a:t>
            </a:r>
            <a:r>
              <a:rPr sz="800" b="1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remaining </a:t>
            </a:r>
            <a:r>
              <a:rPr sz="800" b="1" spc="-2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progression-free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21072" y="4215640"/>
            <a:ext cx="72834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Time</a:t>
            </a:r>
            <a:r>
              <a:rPr sz="800" b="1" spc="-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(months)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4384294" y="2089911"/>
            <a:ext cx="4038600" cy="1930400"/>
            <a:chOff x="2860294" y="1232661"/>
            <a:chExt cx="4038600" cy="1930400"/>
          </a:xfrm>
        </p:grpSpPr>
        <p:sp>
          <p:nvSpPr>
            <p:cNvPr id="38" name="object 38"/>
            <p:cNvSpPr/>
            <p:nvPr/>
          </p:nvSpPr>
          <p:spPr>
            <a:xfrm>
              <a:off x="2869692" y="1239011"/>
              <a:ext cx="3176270" cy="1905000"/>
            </a:xfrm>
            <a:custGeom>
              <a:avLst/>
              <a:gdLst/>
              <a:ahLst/>
              <a:cxnLst/>
              <a:rect l="l" t="t" r="r" b="b"/>
              <a:pathLst>
                <a:path w="3176270" h="1905000">
                  <a:moveTo>
                    <a:pt x="3176016" y="1905000"/>
                  </a:moveTo>
                  <a:lnTo>
                    <a:pt x="3096260" y="1905000"/>
                  </a:lnTo>
                  <a:lnTo>
                    <a:pt x="3096260" y="1889760"/>
                  </a:lnTo>
                  <a:lnTo>
                    <a:pt x="2884932" y="1889760"/>
                  </a:lnTo>
                  <a:lnTo>
                    <a:pt x="2884932" y="1875789"/>
                  </a:lnTo>
                  <a:lnTo>
                    <a:pt x="2473706" y="1875789"/>
                  </a:lnTo>
                  <a:lnTo>
                    <a:pt x="2473706" y="1860550"/>
                  </a:lnTo>
                  <a:lnTo>
                    <a:pt x="2026793" y="1860550"/>
                  </a:lnTo>
                  <a:lnTo>
                    <a:pt x="2026793" y="1847850"/>
                  </a:lnTo>
                  <a:lnTo>
                    <a:pt x="1867661" y="1847850"/>
                  </a:lnTo>
                  <a:lnTo>
                    <a:pt x="1867661" y="1827530"/>
                  </a:lnTo>
                  <a:lnTo>
                    <a:pt x="1823084" y="1827530"/>
                  </a:lnTo>
                  <a:lnTo>
                    <a:pt x="1823084" y="1816100"/>
                  </a:lnTo>
                  <a:lnTo>
                    <a:pt x="1653794" y="1816100"/>
                  </a:lnTo>
                  <a:lnTo>
                    <a:pt x="1653794" y="1804670"/>
                  </a:lnTo>
                  <a:lnTo>
                    <a:pt x="1643633" y="1804670"/>
                  </a:lnTo>
                  <a:lnTo>
                    <a:pt x="1643633" y="1794510"/>
                  </a:lnTo>
                  <a:lnTo>
                    <a:pt x="1445006" y="1794510"/>
                  </a:lnTo>
                  <a:lnTo>
                    <a:pt x="1445006" y="1780539"/>
                  </a:lnTo>
                  <a:lnTo>
                    <a:pt x="1427098" y="1780539"/>
                  </a:lnTo>
                  <a:lnTo>
                    <a:pt x="1427098" y="1770380"/>
                  </a:lnTo>
                  <a:lnTo>
                    <a:pt x="1284605" y="1770380"/>
                  </a:lnTo>
                  <a:lnTo>
                    <a:pt x="1284605" y="1756410"/>
                  </a:lnTo>
                  <a:lnTo>
                    <a:pt x="1211960" y="1756410"/>
                  </a:lnTo>
                  <a:lnTo>
                    <a:pt x="1211960" y="1746250"/>
                  </a:lnTo>
                  <a:lnTo>
                    <a:pt x="1204341" y="1746250"/>
                  </a:lnTo>
                  <a:lnTo>
                    <a:pt x="1204341" y="1733550"/>
                  </a:lnTo>
                  <a:lnTo>
                    <a:pt x="1072007" y="1733550"/>
                  </a:lnTo>
                  <a:lnTo>
                    <a:pt x="1072007" y="1720850"/>
                  </a:lnTo>
                  <a:lnTo>
                    <a:pt x="1010793" y="1720850"/>
                  </a:lnTo>
                  <a:lnTo>
                    <a:pt x="1010793" y="1711960"/>
                  </a:lnTo>
                  <a:lnTo>
                    <a:pt x="909066" y="1711960"/>
                  </a:lnTo>
                  <a:lnTo>
                    <a:pt x="909066" y="1700530"/>
                  </a:lnTo>
                  <a:lnTo>
                    <a:pt x="898779" y="1700530"/>
                  </a:lnTo>
                  <a:lnTo>
                    <a:pt x="898779" y="1687830"/>
                  </a:lnTo>
                  <a:lnTo>
                    <a:pt x="889888" y="1687830"/>
                  </a:lnTo>
                  <a:lnTo>
                    <a:pt x="889888" y="1675130"/>
                  </a:lnTo>
                  <a:lnTo>
                    <a:pt x="851661" y="1675130"/>
                  </a:lnTo>
                  <a:lnTo>
                    <a:pt x="851661" y="1668780"/>
                  </a:lnTo>
                  <a:lnTo>
                    <a:pt x="838961" y="1668780"/>
                  </a:lnTo>
                  <a:lnTo>
                    <a:pt x="838961" y="1654810"/>
                  </a:lnTo>
                  <a:lnTo>
                    <a:pt x="830071" y="1654810"/>
                  </a:lnTo>
                  <a:lnTo>
                    <a:pt x="830071" y="1643380"/>
                  </a:lnTo>
                  <a:lnTo>
                    <a:pt x="826261" y="1643380"/>
                  </a:lnTo>
                  <a:lnTo>
                    <a:pt x="826261" y="1631950"/>
                  </a:lnTo>
                  <a:lnTo>
                    <a:pt x="807211" y="1631950"/>
                  </a:lnTo>
                  <a:lnTo>
                    <a:pt x="807211" y="1607820"/>
                  </a:lnTo>
                  <a:lnTo>
                    <a:pt x="799465" y="1607820"/>
                  </a:lnTo>
                  <a:lnTo>
                    <a:pt x="799465" y="1596389"/>
                  </a:lnTo>
                  <a:lnTo>
                    <a:pt x="683641" y="1596389"/>
                  </a:lnTo>
                  <a:lnTo>
                    <a:pt x="683641" y="1572260"/>
                  </a:lnTo>
                  <a:lnTo>
                    <a:pt x="668400" y="1572260"/>
                  </a:lnTo>
                  <a:lnTo>
                    <a:pt x="668400" y="1562100"/>
                  </a:lnTo>
                  <a:lnTo>
                    <a:pt x="663320" y="1562100"/>
                  </a:lnTo>
                  <a:lnTo>
                    <a:pt x="663320" y="1551939"/>
                  </a:lnTo>
                  <a:lnTo>
                    <a:pt x="647954" y="1551939"/>
                  </a:lnTo>
                  <a:lnTo>
                    <a:pt x="647954" y="1512570"/>
                  </a:lnTo>
                  <a:lnTo>
                    <a:pt x="636523" y="1512570"/>
                  </a:lnTo>
                  <a:lnTo>
                    <a:pt x="636523" y="1496060"/>
                  </a:lnTo>
                  <a:lnTo>
                    <a:pt x="627633" y="1496060"/>
                  </a:lnTo>
                  <a:lnTo>
                    <a:pt x="627633" y="1482089"/>
                  </a:lnTo>
                  <a:lnTo>
                    <a:pt x="594486" y="1482089"/>
                  </a:lnTo>
                  <a:lnTo>
                    <a:pt x="594486" y="1468120"/>
                  </a:lnTo>
                  <a:lnTo>
                    <a:pt x="581786" y="1468120"/>
                  </a:lnTo>
                  <a:lnTo>
                    <a:pt x="581786" y="1457960"/>
                  </a:lnTo>
                  <a:lnTo>
                    <a:pt x="547496" y="1457960"/>
                  </a:lnTo>
                  <a:lnTo>
                    <a:pt x="547496" y="1446530"/>
                  </a:lnTo>
                  <a:lnTo>
                    <a:pt x="539749" y="1446530"/>
                  </a:lnTo>
                  <a:lnTo>
                    <a:pt x="539749" y="1436370"/>
                  </a:lnTo>
                  <a:lnTo>
                    <a:pt x="533399" y="1436370"/>
                  </a:lnTo>
                  <a:lnTo>
                    <a:pt x="533399" y="1426210"/>
                  </a:lnTo>
                  <a:lnTo>
                    <a:pt x="518159" y="1426210"/>
                  </a:lnTo>
                  <a:lnTo>
                    <a:pt x="518159" y="1413510"/>
                  </a:lnTo>
                  <a:lnTo>
                    <a:pt x="507999" y="1413510"/>
                  </a:lnTo>
                  <a:lnTo>
                    <a:pt x="507999" y="1402080"/>
                  </a:lnTo>
                  <a:lnTo>
                    <a:pt x="499109" y="1402080"/>
                  </a:lnTo>
                  <a:lnTo>
                    <a:pt x="499109" y="1381760"/>
                  </a:lnTo>
                  <a:lnTo>
                    <a:pt x="486282" y="1381760"/>
                  </a:lnTo>
                  <a:lnTo>
                    <a:pt x="486282" y="1357630"/>
                  </a:lnTo>
                  <a:lnTo>
                    <a:pt x="479932" y="1357630"/>
                  </a:lnTo>
                  <a:lnTo>
                    <a:pt x="479932" y="1330960"/>
                  </a:lnTo>
                  <a:lnTo>
                    <a:pt x="473582" y="1330960"/>
                  </a:lnTo>
                  <a:lnTo>
                    <a:pt x="473582" y="1303020"/>
                  </a:lnTo>
                  <a:lnTo>
                    <a:pt x="464693" y="1303020"/>
                  </a:lnTo>
                  <a:lnTo>
                    <a:pt x="464693" y="1257300"/>
                  </a:lnTo>
                  <a:lnTo>
                    <a:pt x="459612" y="1257300"/>
                  </a:lnTo>
                  <a:lnTo>
                    <a:pt x="459612" y="1245870"/>
                  </a:lnTo>
                  <a:lnTo>
                    <a:pt x="374269" y="1245870"/>
                  </a:lnTo>
                  <a:lnTo>
                    <a:pt x="374269" y="1235710"/>
                  </a:lnTo>
                  <a:lnTo>
                    <a:pt x="364108" y="1235710"/>
                  </a:lnTo>
                  <a:lnTo>
                    <a:pt x="364108" y="1225550"/>
                  </a:lnTo>
                  <a:lnTo>
                    <a:pt x="352678" y="1225550"/>
                  </a:lnTo>
                  <a:lnTo>
                    <a:pt x="352678" y="1210310"/>
                  </a:lnTo>
                  <a:lnTo>
                    <a:pt x="346328" y="1210310"/>
                  </a:lnTo>
                  <a:lnTo>
                    <a:pt x="346328" y="1202689"/>
                  </a:lnTo>
                  <a:lnTo>
                    <a:pt x="342519" y="1202689"/>
                  </a:lnTo>
                  <a:lnTo>
                    <a:pt x="342519" y="1191260"/>
                  </a:lnTo>
                  <a:lnTo>
                    <a:pt x="333501" y="1191260"/>
                  </a:lnTo>
                  <a:lnTo>
                    <a:pt x="333501" y="1132839"/>
                  </a:lnTo>
                  <a:lnTo>
                    <a:pt x="329691" y="1132839"/>
                  </a:lnTo>
                  <a:lnTo>
                    <a:pt x="329691" y="1115060"/>
                  </a:lnTo>
                  <a:lnTo>
                    <a:pt x="325881" y="1115060"/>
                  </a:lnTo>
                  <a:lnTo>
                    <a:pt x="325881" y="1101089"/>
                  </a:lnTo>
                  <a:lnTo>
                    <a:pt x="320801" y="1101089"/>
                  </a:lnTo>
                  <a:lnTo>
                    <a:pt x="320801" y="1088389"/>
                  </a:lnTo>
                  <a:lnTo>
                    <a:pt x="313181" y="1088389"/>
                  </a:lnTo>
                  <a:lnTo>
                    <a:pt x="313181" y="1049020"/>
                  </a:lnTo>
                  <a:lnTo>
                    <a:pt x="308101" y="1049020"/>
                  </a:lnTo>
                  <a:lnTo>
                    <a:pt x="308101" y="1005839"/>
                  </a:lnTo>
                  <a:lnTo>
                    <a:pt x="304291" y="1005839"/>
                  </a:lnTo>
                  <a:lnTo>
                    <a:pt x="304291" y="991869"/>
                  </a:lnTo>
                  <a:lnTo>
                    <a:pt x="299212" y="991869"/>
                  </a:lnTo>
                  <a:lnTo>
                    <a:pt x="299212" y="948689"/>
                  </a:lnTo>
                  <a:lnTo>
                    <a:pt x="290321" y="948689"/>
                  </a:lnTo>
                  <a:lnTo>
                    <a:pt x="290321" y="935989"/>
                  </a:lnTo>
                  <a:lnTo>
                    <a:pt x="285114" y="935989"/>
                  </a:lnTo>
                  <a:lnTo>
                    <a:pt x="285114" y="929639"/>
                  </a:lnTo>
                  <a:lnTo>
                    <a:pt x="263525" y="929639"/>
                  </a:lnTo>
                  <a:lnTo>
                    <a:pt x="263525" y="916939"/>
                  </a:lnTo>
                  <a:lnTo>
                    <a:pt x="231647" y="916939"/>
                  </a:lnTo>
                  <a:lnTo>
                    <a:pt x="231647" y="904239"/>
                  </a:lnTo>
                  <a:lnTo>
                    <a:pt x="225297" y="904239"/>
                  </a:lnTo>
                  <a:lnTo>
                    <a:pt x="225297" y="897889"/>
                  </a:lnTo>
                  <a:lnTo>
                    <a:pt x="211327" y="897889"/>
                  </a:lnTo>
                  <a:lnTo>
                    <a:pt x="211327" y="885189"/>
                  </a:lnTo>
                  <a:lnTo>
                    <a:pt x="201168" y="885189"/>
                  </a:lnTo>
                  <a:lnTo>
                    <a:pt x="201168" y="862330"/>
                  </a:lnTo>
                  <a:lnTo>
                    <a:pt x="192277" y="862330"/>
                  </a:lnTo>
                  <a:lnTo>
                    <a:pt x="192277" y="840739"/>
                  </a:lnTo>
                  <a:lnTo>
                    <a:pt x="184657" y="840739"/>
                  </a:lnTo>
                  <a:lnTo>
                    <a:pt x="184657" y="796289"/>
                  </a:lnTo>
                  <a:lnTo>
                    <a:pt x="179450" y="796289"/>
                  </a:lnTo>
                  <a:lnTo>
                    <a:pt x="179450" y="764539"/>
                  </a:lnTo>
                  <a:lnTo>
                    <a:pt x="174370" y="764539"/>
                  </a:lnTo>
                  <a:lnTo>
                    <a:pt x="174370" y="717550"/>
                  </a:lnTo>
                  <a:lnTo>
                    <a:pt x="170560" y="717550"/>
                  </a:lnTo>
                  <a:lnTo>
                    <a:pt x="170560" y="657860"/>
                  </a:lnTo>
                  <a:lnTo>
                    <a:pt x="164210" y="657860"/>
                  </a:lnTo>
                  <a:lnTo>
                    <a:pt x="164210" y="593089"/>
                  </a:lnTo>
                  <a:lnTo>
                    <a:pt x="157860" y="593089"/>
                  </a:lnTo>
                  <a:lnTo>
                    <a:pt x="157860" y="552450"/>
                  </a:lnTo>
                  <a:lnTo>
                    <a:pt x="152781" y="552450"/>
                  </a:lnTo>
                  <a:lnTo>
                    <a:pt x="152781" y="415289"/>
                  </a:lnTo>
                  <a:lnTo>
                    <a:pt x="150240" y="415289"/>
                  </a:lnTo>
                  <a:lnTo>
                    <a:pt x="150240" y="279400"/>
                  </a:lnTo>
                  <a:lnTo>
                    <a:pt x="140081" y="279400"/>
                  </a:lnTo>
                  <a:lnTo>
                    <a:pt x="140081" y="234950"/>
                  </a:lnTo>
                  <a:lnTo>
                    <a:pt x="136270" y="234950"/>
                  </a:lnTo>
                  <a:lnTo>
                    <a:pt x="136270" y="207010"/>
                  </a:lnTo>
                  <a:lnTo>
                    <a:pt x="132460" y="207010"/>
                  </a:lnTo>
                  <a:lnTo>
                    <a:pt x="132460" y="165100"/>
                  </a:lnTo>
                  <a:lnTo>
                    <a:pt x="125983" y="165100"/>
                  </a:lnTo>
                  <a:lnTo>
                    <a:pt x="125983" y="142239"/>
                  </a:lnTo>
                  <a:lnTo>
                    <a:pt x="118363" y="142239"/>
                  </a:lnTo>
                  <a:lnTo>
                    <a:pt x="118363" y="125729"/>
                  </a:lnTo>
                  <a:lnTo>
                    <a:pt x="104393" y="125729"/>
                  </a:lnTo>
                  <a:lnTo>
                    <a:pt x="104393" y="101600"/>
                  </a:lnTo>
                  <a:lnTo>
                    <a:pt x="87883" y="101600"/>
                  </a:lnTo>
                  <a:lnTo>
                    <a:pt x="87883" y="95250"/>
                  </a:lnTo>
                  <a:lnTo>
                    <a:pt x="81533" y="95250"/>
                  </a:lnTo>
                  <a:lnTo>
                    <a:pt x="81533" y="45720"/>
                  </a:lnTo>
                  <a:lnTo>
                    <a:pt x="71246" y="45720"/>
                  </a:lnTo>
                  <a:lnTo>
                    <a:pt x="71246" y="30479"/>
                  </a:lnTo>
                  <a:lnTo>
                    <a:pt x="49656" y="30479"/>
                  </a:lnTo>
                  <a:lnTo>
                    <a:pt x="49656" y="21589"/>
                  </a:lnTo>
                  <a:lnTo>
                    <a:pt x="36956" y="21589"/>
                  </a:lnTo>
                  <a:lnTo>
                    <a:pt x="36956" y="10160"/>
                  </a:lnTo>
                  <a:lnTo>
                    <a:pt x="26796" y="10160"/>
                  </a:lnTo>
                  <a:lnTo>
                    <a:pt x="26796" y="0"/>
                  </a:lnTo>
                  <a:lnTo>
                    <a:pt x="0" y="0"/>
                  </a:lnTo>
                </a:path>
              </a:pathLst>
            </a:custGeom>
            <a:ln w="12699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2980182" y="1386077"/>
              <a:ext cx="3083560" cy="1777364"/>
            </a:xfrm>
            <a:custGeom>
              <a:avLst/>
              <a:gdLst/>
              <a:ahLst/>
              <a:cxnLst/>
              <a:rect l="l" t="t" r="r" b="b"/>
              <a:pathLst>
                <a:path w="3083560" h="1777364">
                  <a:moveTo>
                    <a:pt x="1964435" y="1712976"/>
                  </a:moveTo>
                  <a:lnTo>
                    <a:pt x="1927859" y="1712976"/>
                  </a:lnTo>
                </a:path>
                <a:path w="3083560" h="1777364">
                  <a:moveTo>
                    <a:pt x="1946147" y="1696212"/>
                  </a:moveTo>
                  <a:lnTo>
                    <a:pt x="1946147" y="1732788"/>
                  </a:lnTo>
                </a:path>
                <a:path w="3083560" h="1777364">
                  <a:moveTo>
                    <a:pt x="3083052" y="1758696"/>
                  </a:moveTo>
                  <a:lnTo>
                    <a:pt x="3046476" y="1758696"/>
                  </a:lnTo>
                </a:path>
                <a:path w="3083560" h="1777364">
                  <a:moveTo>
                    <a:pt x="3064764" y="1738884"/>
                  </a:moveTo>
                  <a:lnTo>
                    <a:pt x="3064764" y="1776984"/>
                  </a:lnTo>
                </a:path>
                <a:path w="3083560" h="1777364">
                  <a:moveTo>
                    <a:pt x="547116" y="1357884"/>
                  </a:moveTo>
                  <a:lnTo>
                    <a:pt x="510540" y="1357884"/>
                  </a:lnTo>
                </a:path>
                <a:path w="3083560" h="1777364">
                  <a:moveTo>
                    <a:pt x="528828" y="1339596"/>
                  </a:moveTo>
                  <a:lnTo>
                    <a:pt x="528828" y="1377696"/>
                  </a:lnTo>
                </a:path>
                <a:path w="3083560" h="1777364">
                  <a:moveTo>
                    <a:pt x="382523" y="1167384"/>
                  </a:moveTo>
                  <a:lnTo>
                    <a:pt x="344423" y="1167384"/>
                  </a:lnTo>
                </a:path>
                <a:path w="3083560" h="1777364">
                  <a:moveTo>
                    <a:pt x="364235" y="1149096"/>
                  </a:moveTo>
                  <a:lnTo>
                    <a:pt x="364235" y="1187196"/>
                  </a:lnTo>
                </a:path>
                <a:path w="3083560" h="1777364">
                  <a:moveTo>
                    <a:pt x="166116" y="769620"/>
                  </a:moveTo>
                  <a:lnTo>
                    <a:pt x="129540" y="769620"/>
                  </a:lnTo>
                </a:path>
                <a:path w="3083560" h="1777364">
                  <a:moveTo>
                    <a:pt x="149351" y="751332"/>
                  </a:moveTo>
                  <a:lnTo>
                    <a:pt x="149351" y="789432"/>
                  </a:lnTo>
                </a:path>
                <a:path w="3083560" h="1777364">
                  <a:moveTo>
                    <a:pt x="94487" y="684276"/>
                  </a:moveTo>
                  <a:lnTo>
                    <a:pt x="56387" y="684276"/>
                  </a:lnTo>
                </a:path>
                <a:path w="3083560" h="1777364">
                  <a:moveTo>
                    <a:pt x="74675" y="665988"/>
                  </a:moveTo>
                  <a:lnTo>
                    <a:pt x="74675" y="702564"/>
                  </a:lnTo>
                </a:path>
                <a:path w="3083560" h="1777364">
                  <a:moveTo>
                    <a:pt x="83819" y="615696"/>
                  </a:moveTo>
                  <a:lnTo>
                    <a:pt x="47243" y="615696"/>
                  </a:lnTo>
                </a:path>
                <a:path w="3083560" h="1777364">
                  <a:moveTo>
                    <a:pt x="65531" y="597408"/>
                  </a:moveTo>
                  <a:lnTo>
                    <a:pt x="65531" y="635508"/>
                  </a:lnTo>
                </a:path>
                <a:path w="3083560" h="1777364">
                  <a:moveTo>
                    <a:pt x="74675" y="510540"/>
                  </a:moveTo>
                  <a:lnTo>
                    <a:pt x="38100" y="510540"/>
                  </a:lnTo>
                </a:path>
                <a:path w="3083560" h="1777364">
                  <a:moveTo>
                    <a:pt x="56387" y="492251"/>
                  </a:moveTo>
                  <a:lnTo>
                    <a:pt x="56387" y="530352"/>
                  </a:lnTo>
                </a:path>
                <a:path w="3083560" h="1777364">
                  <a:moveTo>
                    <a:pt x="62484" y="405384"/>
                  </a:moveTo>
                  <a:lnTo>
                    <a:pt x="25907" y="405384"/>
                  </a:lnTo>
                </a:path>
                <a:path w="3083560" h="1777364">
                  <a:moveTo>
                    <a:pt x="42672" y="387096"/>
                  </a:moveTo>
                  <a:lnTo>
                    <a:pt x="42672" y="425196"/>
                  </a:lnTo>
                </a:path>
                <a:path w="3083560" h="1777364">
                  <a:moveTo>
                    <a:pt x="38100" y="18287"/>
                  </a:moveTo>
                  <a:lnTo>
                    <a:pt x="0" y="18287"/>
                  </a:lnTo>
                </a:path>
                <a:path w="3083560" h="1777364">
                  <a:moveTo>
                    <a:pt x="18287" y="0"/>
                  </a:moveTo>
                  <a:lnTo>
                    <a:pt x="18287" y="36575"/>
                  </a:lnTo>
                </a:path>
              </a:pathLst>
            </a:custGeom>
            <a:ln w="11393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3053334" y="1587245"/>
              <a:ext cx="3845560" cy="1529080"/>
            </a:xfrm>
            <a:custGeom>
              <a:avLst/>
              <a:gdLst/>
              <a:ahLst/>
              <a:cxnLst/>
              <a:rect l="l" t="t" r="r" b="b"/>
              <a:pathLst>
                <a:path w="3845559" h="1529080">
                  <a:moveTo>
                    <a:pt x="1034795" y="1133855"/>
                  </a:moveTo>
                  <a:lnTo>
                    <a:pt x="998219" y="1133855"/>
                  </a:lnTo>
                </a:path>
                <a:path w="3845559" h="1529080">
                  <a:moveTo>
                    <a:pt x="1016507" y="1115567"/>
                  </a:moveTo>
                  <a:lnTo>
                    <a:pt x="1016507" y="1152143"/>
                  </a:lnTo>
                </a:path>
                <a:path w="3845559" h="1529080">
                  <a:moveTo>
                    <a:pt x="2746248" y="1452371"/>
                  </a:moveTo>
                  <a:lnTo>
                    <a:pt x="2708148" y="1452371"/>
                  </a:lnTo>
                </a:path>
                <a:path w="3845559" h="1529080">
                  <a:moveTo>
                    <a:pt x="2726436" y="1434083"/>
                  </a:moveTo>
                  <a:lnTo>
                    <a:pt x="2726436" y="1470659"/>
                  </a:lnTo>
                </a:path>
                <a:path w="3845559" h="1529080">
                  <a:moveTo>
                    <a:pt x="3845052" y="1508759"/>
                  </a:moveTo>
                  <a:lnTo>
                    <a:pt x="3806952" y="1508759"/>
                  </a:lnTo>
                </a:path>
                <a:path w="3845559" h="1529080">
                  <a:moveTo>
                    <a:pt x="3825240" y="1490471"/>
                  </a:moveTo>
                  <a:lnTo>
                    <a:pt x="3825240" y="1528571"/>
                  </a:lnTo>
                </a:path>
                <a:path w="3845559" h="1529080">
                  <a:moveTo>
                    <a:pt x="882395" y="914399"/>
                  </a:moveTo>
                  <a:lnTo>
                    <a:pt x="845819" y="914399"/>
                  </a:lnTo>
                </a:path>
                <a:path w="3845559" h="1529080">
                  <a:moveTo>
                    <a:pt x="864107" y="896111"/>
                  </a:moveTo>
                  <a:lnTo>
                    <a:pt x="864107" y="934211"/>
                  </a:lnTo>
                </a:path>
                <a:path w="3845559" h="1529080">
                  <a:moveTo>
                    <a:pt x="829056" y="879347"/>
                  </a:moveTo>
                  <a:lnTo>
                    <a:pt x="790956" y="879347"/>
                  </a:lnTo>
                </a:path>
                <a:path w="3845559" h="1529080">
                  <a:moveTo>
                    <a:pt x="809244" y="861059"/>
                  </a:moveTo>
                  <a:lnTo>
                    <a:pt x="809244" y="897635"/>
                  </a:lnTo>
                </a:path>
                <a:path w="3845559" h="1529080">
                  <a:moveTo>
                    <a:pt x="428244" y="519683"/>
                  </a:moveTo>
                  <a:lnTo>
                    <a:pt x="390144" y="519683"/>
                  </a:lnTo>
                </a:path>
                <a:path w="3845559" h="1529080">
                  <a:moveTo>
                    <a:pt x="408431" y="501395"/>
                  </a:moveTo>
                  <a:lnTo>
                    <a:pt x="408431" y="537971"/>
                  </a:lnTo>
                </a:path>
                <a:path w="3845559" h="1529080">
                  <a:moveTo>
                    <a:pt x="320040" y="393191"/>
                  </a:moveTo>
                  <a:lnTo>
                    <a:pt x="281940" y="393191"/>
                  </a:lnTo>
                </a:path>
                <a:path w="3845559" h="1529080">
                  <a:moveTo>
                    <a:pt x="300228" y="373379"/>
                  </a:moveTo>
                  <a:lnTo>
                    <a:pt x="300228" y="411479"/>
                  </a:lnTo>
                </a:path>
                <a:path w="3845559" h="1529080">
                  <a:moveTo>
                    <a:pt x="36576" y="18287"/>
                  </a:moveTo>
                  <a:lnTo>
                    <a:pt x="0" y="18287"/>
                  </a:lnTo>
                </a:path>
                <a:path w="3845559" h="1529080">
                  <a:moveTo>
                    <a:pt x="18288" y="0"/>
                  </a:moveTo>
                  <a:lnTo>
                    <a:pt x="18288" y="38100"/>
                  </a:lnTo>
                </a:path>
              </a:pathLst>
            </a:custGeom>
            <a:ln w="11369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2866644" y="1240535"/>
              <a:ext cx="4015740" cy="1854835"/>
            </a:xfrm>
            <a:custGeom>
              <a:avLst/>
              <a:gdLst/>
              <a:ahLst/>
              <a:cxnLst/>
              <a:rect l="l" t="t" r="r" b="b"/>
              <a:pathLst>
                <a:path w="4015740" h="1854835">
                  <a:moveTo>
                    <a:pt x="4015739" y="1854708"/>
                  </a:moveTo>
                  <a:lnTo>
                    <a:pt x="3417951" y="1854708"/>
                  </a:lnTo>
                  <a:lnTo>
                    <a:pt x="3417951" y="1797050"/>
                  </a:lnTo>
                  <a:lnTo>
                    <a:pt x="2205863" y="1797050"/>
                  </a:lnTo>
                  <a:lnTo>
                    <a:pt x="2205863" y="1757299"/>
                  </a:lnTo>
                  <a:lnTo>
                    <a:pt x="1987169" y="1757299"/>
                  </a:lnTo>
                  <a:lnTo>
                    <a:pt x="1987169" y="1717039"/>
                  </a:lnTo>
                  <a:lnTo>
                    <a:pt x="1849120" y="1717039"/>
                  </a:lnTo>
                  <a:lnTo>
                    <a:pt x="1849120" y="1677796"/>
                  </a:lnTo>
                  <a:lnTo>
                    <a:pt x="1668653" y="1677796"/>
                  </a:lnTo>
                  <a:lnTo>
                    <a:pt x="1668653" y="1636902"/>
                  </a:lnTo>
                  <a:lnTo>
                    <a:pt x="1650745" y="1636902"/>
                  </a:lnTo>
                  <a:lnTo>
                    <a:pt x="1650745" y="1598930"/>
                  </a:lnTo>
                  <a:lnTo>
                    <a:pt x="1493393" y="1598930"/>
                  </a:lnTo>
                  <a:lnTo>
                    <a:pt x="1493393" y="1559687"/>
                  </a:lnTo>
                  <a:lnTo>
                    <a:pt x="1239646" y="1559687"/>
                  </a:lnTo>
                  <a:lnTo>
                    <a:pt x="1239646" y="1518665"/>
                  </a:lnTo>
                  <a:lnTo>
                    <a:pt x="1226693" y="1518665"/>
                  </a:lnTo>
                  <a:lnTo>
                    <a:pt x="1226693" y="1478026"/>
                  </a:lnTo>
                  <a:lnTo>
                    <a:pt x="1168654" y="1478026"/>
                  </a:lnTo>
                  <a:lnTo>
                    <a:pt x="1168654" y="1443227"/>
                  </a:lnTo>
                  <a:lnTo>
                    <a:pt x="1084071" y="1443227"/>
                  </a:lnTo>
                  <a:lnTo>
                    <a:pt x="1084071" y="1405889"/>
                  </a:lnTo>
                  <a:lnTo>
                    <a:pt x="1060322" y="1405889"/>
                  </a:lnTo>
                  <a:lnTo>
                    <a:pt x="1060322" y="1370330"/>
                  </a:lnTo>
                  <a:lnTo>
                    <a:pt x="1057020" y="1370330"/>
                  </a:lnTo>
                  <a:lnTo>
                    <a:pt x="1057020" y="1332738"/>
                  </a:lnTo>
                  <a:lnTo>
                    <a:pt x="1053338" y="1332738"/>
                  </a:lnTo>
                  <a:lnTo>
                    <a:pt x="1053338" y="1259839"/>
                  </a:lnTo>
                  <a:lnTo>
                    <a:pt x="1044320" y="1259839"/>
                  </a:lnTo>
                  <a:lnTo>
                    <a:pt x="1044320" y="1224533"/>
                  </a:lnTo>
                  <a:lnTo>
                    <a:pt x="938530" y="1224533"/>
                  </a:lnTo>
                  <a:lnTo>
                    <a:pt x="938530" y="1192657"/>
                  </a:lnTo>
                  <a:lnTo>
                    <a:pt x="885825" y="1192657"/>
                  </a:lnTo>
                  <a:lnTo>
                    <a:pt x="885825" y="1159256"/>
                  </a:lnTo>
                  <a:lnTo>
                    <a:pt x="870584" y="1159256"/>
                  </a:lnTo>
                  <a:lnTo>
                    <a:pt x="870584" y="1126870"/>
                  </a:lnTo>
                  <a:lnTo>
                    <a:pt x="838200" y="1126870"/>
                  </a:lnTo>
                  <a:lnTo>
                    <a:pt x="838200" y="1093851"/>
                  </a:lnTo>
                  <a:lnTo>
                    <a:pt x="827532" y="1093851"/>
                  </a:lnTo>
                  <a:lnTo>
                    <a:pt x="827532" y="1061974"/>
                  </a:lnTo>
                  <a:lnTo>
                    <a:pt x="751713" y="1061974"/>
                  </a:lnTo>
                  <a:lnTo>
                    <a:pt x="751713" y="1029207"/>
                  </a:lnTo>
                  <a:lnTo>
                    <a:pt x="665480" y="1029207"/>
                  </a:lnTo>
                  <a:lnTo>
                    <a:pt x="665480" y="996188"/>
                  </a:lnTo>
                  <a:lnTo>
                    <a:pt x="661796" y="996188"/>
                  </a:lnTo>
                  <a:lnTo>
                    <a:pt x="661796" y="930656"/>
                  </a:lnTo>
                  <a:lnTo>
                    <a:pt x="639064" y="930656"/>
                  </a:lnTo>
                  <a:lnTo>
                    <a:pt x="639064" y="896365"/>
                  </a:lnTo>
                  <a:lnTo>
                    <a:pt x="621283" y="896365"/>
                  </a:lnTo>
                  <a:lnTo>
                    <a:pt x="621283" y="862964"/>
                  </a:lnTo>
                  <a:lnTo>
                    <a:pt x="551560" y="862964"/>
                  </a:lnTo>
                  <a:lnTo>
                    <a:pt x="551560" y="833501"/>
                  </a:lnTo>
                  <a:lnTo>
                    <a:pt x="541908" y="833501"/>
                  </a:lnTo>
                  <a:lnTo>
                    <a:pt x="541908" y="800100"/>
                  </a:lnTo>
                  <a:lnTo>
                    <a:pt x="514984" y="800100"/>
                  </a:lnTo>
                  <a:lnTo>
                    <a:pt x="514984" y="736981"/>
                  </a:lnTo>
                  <a:lnTo>
                    <a:pt x="471296" y="736981"/>
                  </a:lnTo>
                  <a:lnTo>
                    <a:pt x="471296" y="705612"/>
                  </a:lnTo>
                  <a:lnTo>
                    <a:pt x="466979" y="705612"/>
                  </a:lnTo>
                  <a:lnTo>
                    <a:pt x="466979" y="675386"/>
                  </a:lnTo>
                  <a:lnTo>
                    <a:pt x="393827" y="675386"/>
                  </a:lnTo>
                  <a:lnTo>
                    <a:pt x="393827" y="644778"/>
                  </a:lnTo>
                  <a:lnTo>
                    <a:pt x="335533" y="644778"/>
                  </a:lnTo>
                  <a:lnTo>
                    <a:pt x="335533" y="519429"/>
                  </a:lnTo>
                  <a:lnTo>
                    <a:pt x="212470" y="519429"/>
                  </a:lnTo>
                  <a:lnTo>
                    <a:pt x="212470" y="489458"/>
                  </a:lnTo>
                  <a:lnTo>
                    <a:pt x="209169" y="489458"/>
                  </a:lnTo>
                  <a:lnTo>
                    <a:pt x="209169" y="456691"/>
                  </a:lnTo>
                  <a:lnTo>
                    <a:pt x="204850" y="456691"/>
                  </a:lnTo>
                  <a:lnTo>
                    <a:pt x="204850" y="363854"/>
                  </a:lnTo>
                  <a:lnTo>
                    <a:pt x="201675" y="363854"/>
                  </a:lnTo>
                  <a:lnTo>
                    <a:pt x="201675" y="332993"/>
                  </a:lnTo>
                  <a:lnTo>
                    <a:pt x="196976" y="332993"/>
                  </a:lnTo>
                  <a:lnTo>
                    <a:pt x="196976" y="273938"/>
                  </a:lnTo>
                  <a:lnTo>
                    <a:pt x="193929" y="273938"/>
                  </a:lnTo>
                  <a:lnTo>
                    <a:pt x="193929" y="213233"/>
                  </a:lnTo>
                  <a:lnTo>
                    <a:pt x="185166" y="213233"/>
                  </a:lnTo>
                  <a:lnTo>
                    <a:pt x="185166" y="183387"/>
                  </a:lnTo>
                  <a:lnTo>
                    <a:pt x="171450" y="183387"/>
                  </a:lnTo>
                  <a:lnTo>
                    <a:pt x="171450" y="152780"/>
                  </a:lnTo>
                  <a:lnTo>
                    <a:pt x="139954" y="152780"/>
                  </a:lnTo>
                  <a:lnTo>
                    <a:pt x="139954" y="120014"/>
                  </a:lnTo>
                  <a:lnTo>
                    <a:pt x="109981" y="120014"/>
                  </a:lnTo>
                  <a:lnTo>
                    <a:pt x="109981" y="90297"/>
                  </a:lnTo>
                  <a:lnTo>
                    <a:pt x="94361" y="90297"/>
                  </a:lnTo>
                  <a:lnTo>
                    <a:pt x="94361" y="60578"/>
                  </a:lnTo>
                  <a:lnTo>
                    <a:pt x="67310" y="60578"/>
                  </a:lnTo>
                  <a:lnTo>
                    <a:pt x="67310" y="29717"/>
                  </a:lnTo>
                  <a:lnTo>
                    <a:pt x="18795" y="29717"/>
                  </a:lnTo>
                  <a:lnTo>
                    <a:pt x="18795" y="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A13EF669-8C82-564A-88E2-DF9E306DD15B}"/>
              </a:ext>
            </a:extLst>
          </p:cNvPr>
          <p:cNvSpPr txBox="1"/>
          <p:nvPr/>
        </p:nvSpPr>
        <p:spPr>
          <a:xfrm>
            <a:off x="2899520" y="6334579"/>
            <a:ext cx="66254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000" dirty="0" err="1"/>
              <a:t>Besse</a:t>
            </a:r>
            <a:r>
              <a:rPr lang="en-US" sz="1000" dirty="0"/>
              <a:t> B, </a:t>
            </a:r>
            <a:r>
              <a:rPr lang="en-US" sz="1000" dirty="0" err="1"/>
              <a:t>Awad</a:t>
            </a:r>
            <a:r>
              <a:rPr lang="en-US" sz="1000" dirty="0"/>
              <a:t> MM, Forde PM, …</a:t>
            </a:r>
            <a:r>
              <a:rPr lang="en-US" sz="1000" dirty="0" err="1"/>
              <a:t>Dressman</a:t>
            </a:r>
            <a:r>
              <a:rPr lang="en-US" sz="1000" dirty="0"/>
              <a:t> M, Barry ST, </a:t>
            </a:r>
            <a:r>
              <a:rPr lang="en-US" sz="1000" dirty="0" err="1"/>
              <a:t>Heymach</a:t>
            </a:r>
            <a:r>
              <a:rPr lang="en-US" sz="1000" dirty="0"/>
              <a:t> JV, OA15.05. J. Thor. Oncol</a:t>
            </a:r>
            <a:r>
              <a:rPr lang="en-US" sz="1000" cap="all" dirty="0"/>
              <a:t>, 17:9 (2022) S41-S42, </a:t>
            </a:r>
            <a:r>
              <a:rPr lang="en-US" sz="1000" dirty="0" err="1"/>
              <a:t>DOI:</a:t>
            </a:r>
            <a:r>
              <a:rPr lang="en-US" sz="1000" dirty="0" err="1">
                <a:hlinkClick r:id="rId2"/>
              </a:rPr>
              <a:t>https</a:t>
            </a:r>
            <a:r>
              <a:rPr lang="en-US" sz="1000" dirty="0">
                <a:hlinkClick r:id="rId2"/>
              </a:rPr>
              <a:t>://doi.org/10.1016/j.jtho.2022.07.074</a:t>
            </a:r>
            <a:endParaRPr lang="en-US" sz="1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2317A1-51C0-1546-A861-287203EA9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90014"/>
            <a:ext cx="12191999" cy="1143000"/>
          </a:xfrm>
        </p:spPr>
        <p:txBody>
          <a:bodyPr/>
          <a:lstStyle/>
          <a:p>
            <a:r>
              <a:rPr lang="en-US" sz="2800" dirty="0"/>
              <a:t>HUDSON: improved PFS for </a:t>
            </a:r>
            <a:r>
              <a:rPr lang="en-US" sz="2800" dirty="0" err="1"/>
              <a:t>ceralasertib</a:t>
            </a:r>
            <a:r>
              <a:rPr lang="en-US" sz="2800" dirty="0"/>
              <a:t>/durvalumab combination </a:t>
            </a:r>
            <a:br>
              <a:rPr lang="en-US" sz="2800" dirty="0"/>
            </a:br>
            <a:r>
              <a:rPr lang="en-US" sz="2800" dirty="0"/>
              <a:t>vs other combinations in PD-(L)1i-refractory NSCLC </a:t>
            </a:r>
          </a:p>
        </p:txBody>
      </p:sp>
    </p:spTree>
    <p:extLst>
      <p:ext uri="{BB962C8B-B14F-4D97-AF65-F5344CB8AC3E}">
        <p14:creationId xmlns:p14="http://schemas.microsoft.com/office/powerpoint/2010/main" val="22436916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525908" y="5812148"/>
            <a:ext cx="3008868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*Data</a:t>
            </a:r>
            <a:r>
              <a:rPr sz="6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are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still</a:t>
            </a:r>
            <a:r>
              <a:rPr sz="600" spc="-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accruing;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this</a:t>
            </a:r>
            <a:r>
              <a:rPr sz="6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median</a:t>
            </a:r>
            <a:r>
              <a:rPr sz="6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value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for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OS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spc="-10" dirty="0">
                <a:solidFill>
                  <a:srgbClr val="000000"/>
                </a:solidFill>
                <a:latin typeface="Arial"/>
                <a:cs typeface="Arial"/>
              </a:rPr>
              <a:t>may</a:t>
            </a:r>
            <a:r>
              <a:rPr sz="600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change.</a:t>
            </a:r>
            <a:r>
              <a:rPr sz="600" spc="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spc="-5" dirty="0">
                <a:solidFill>
                  <a:srgbClr val="000000"/>
                </a:solidFill>
                <a:latin typeface="Arial"/>
                <a:cs typeface="Arial"/>
              </a:rPr>
              <a:t>OS,</a:t>
            </a:r>
            <a:r>
              <a:rPr sz="6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overall</a:t>
            </a:r>
            <a:r>
              <a:rPr sz="6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600" dirty="0">
                <a:solidFill>
                  <a:srgbClr val="000000"/>
                </a:solidFill>
                <a:latin typeface="Arial"/>
                <a:cs typeface="Arial"/>
              </a:rPr>
              <a:t>survival.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701829"/>
              </p:ext>
            </p:extLst>
          </p:nvPr>
        </p:nvGraphicFramePr>
        <p:xfrm>
          <a:off x="3774851" y="4844836"/>
          <a:ext cx="8237219" cy="7950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418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3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0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614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3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378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25"/>
                        </a:lnSpc>
                        <a:spcBef>
                          <a:spcPts val="235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Durvalumab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+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ts val="1025"/>
                        </a:lnSpc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ceralasertib.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n=66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38100">
                      <a:solidFill>
                        <a:srgbClr val="FF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33339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025"/>
                        </a:lnSpc>
                        <a:spcBef>
                          <a:spcPts val="235"/>
                        </a:spcBef>
                      </a:pPr>
                      <a:r>
                        <a:rPr sz="900" b="1" spc="-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900" b="1" spc="-3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regimens</a:t>
                      </a:r>
                      <a:endParaRPr sz="900">
                        <a:latin typeface="Arial"/>
                        <a:cs typeface="Arial"/>
                      </a:endParaRPr>
                    </a:p>
                    <a:p>
                      <a:pPr marL="1905" algn="ctr">
                        <a:lnSpc>
                          <a:spcPts val="1025"/>
                        </a:lnSpc>
                      </a:pPr>
                      <a:r>
                        <a:rPr sz="900" b="1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n=189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2984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83005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Median</a:t>
                      </a:r>
                      <a:r>
                        <a:rPr sz="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OS,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months</a:t>
                      </a:r>
                      <a:r>
                        <a:rPr sz="9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(80%</a:t>
                      </a:r>
                      <a:r>
                        <a:rPr sz="9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CI)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6162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15.9</a:t>
                      </a:r>
                      <a:r>
                        <a:rPr sz="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(14.1–20.3</a:t>
                      </a:r>
                      <a:r>
                        <a:rPr sz="900" dirty="0">
                          <a:latin typeface="Arial"/>
                          <a:cs typeface="Arial"/>
                        </a:rPr>
                        <a:t>)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*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1D1E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9.4</a:t>
                      </a:r>
                      <a:r>
                        <a:rPr sz="900" b="1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(7.5–10.6)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DF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dirty="0">
                          <a:latin typeface="Arial"/>
                          <a:cs typeface="Arial"/>
                        </a:rPr>
                        <a:t>12-month</a:t>
                      </a:r>
                      <a:r>
                        <a:rPr sz="9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OS,</a:t>
                      </a:r>
                      <a:r>
                        <a:rPr sz="900" b="1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900" b="1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spc="-5" dirty="0">
                          <a:latin typeface="Arial"/>
                          <a:cs typeface="Arial"/>
                        </a:rPr>
                        <a:t>(80%</a:t>
                      </a:r>
                      <a:r>
                        <a:rPr sz="900" b="1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CI)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3845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61.6</a:t>
                      </a:r>
                      <a:r>
                        <a:rPr sz="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(53.4–68.8)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38100">
                      <a:solidFill>
                        <a:srgbClr val="FF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8100">
                      <a:solidFill>
                        <a:srgbClr val="FF0000"/>
                      </a:solidFill>
                      <a:prstDash val="solid"/>
                    </a:lnB>
                    <a:solidFill>
                      <a:srgbClr val="D1D1E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5" dirty="0">
                          <a:latin typeface="Arial"/>
                          <a:cs typeface="Arial"/>
                        </a:rPr>
                        <a:t>39.7</a:t>
                      </a:r>
                      <a:r>
                        <a:rPr sz="900" b="1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900" b="1" dirty="0">
                          <a:latin typeface="Arial"/>
                          <a:cs typeface="Arial"/>
                        </a:rPr>
                        <a:t>(35.1–44.3)</a:t>
                      </a:r>
                      <a:endParaRPr sz="900">
                        <a:latin typeface="Arial"/>
                        <a:cs typeface="Arial"/>
                      </a:endParaRPr>
                    </a:p>
                  </a:txBody>
                  <a:tcPr marL="0" marR="0" marT="43815" marB="0">
                    <a:lnL w="38100">
                      <a:solidFill>
                        <a:srgbClr val="FF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6DFE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object 6"/>
          <p:cNvSpPr txBox="1"/>
          <p:nvPr/>
        </p:nvSpPr>
        <p:spPr>
          <a:xfrm>
            <a:off x="3584194" y="4268979"/>
            <a:ext cx="647700" cy="119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defTabSz="457200">
              <a:spcBef>
                <a:spcPts val="95"/>
              </a:spcBef>
              <a:defRPr/>
            </a:pPr>
            <a:r>
              <a:rPr sz="700" b="1" spc="-10" dirty="0">
                <a:solidFill>
                  <a:srgbClr val="000000"/>
                </a:solidFill>
                <a:latin typeface="Arial"/>
                <a:cs typeface="Arial"/>
              </a:rPr>
              <a:t>Number</a:t>
            </a:r>
            <a:r>
              <a:rPr sz="7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b="1" spc="-5" dirty="0">
                <a:solidFill>
                  <a:srgbClr val="000000"/>
                </a:solidFill>
                <a:latin typeface="Arial"/>
                <a:cs typeface="Arial"/>
              </a:rPr>
              <a:t>at</a:t>
            </a:r>
            <a:r>
              <a:rPr sz="700" b="1" spc="-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700" b="1" spc="-5" dirty="0">
                <a:solidFill>
                  <a:srgbClr val="000000"/>
                </a:solidFill>
                <a:latin typeface="Arial"/>
                <a:cs typeface="Arial"/>
              </a:rPr>
              <a:t>risk</a:t>
            </a:r>
            <a:endParaRPr sz="700">
              <a:solidFill>
                <a:srgbClr val="000000"/>
              </a:solidFill>
              <a:latin typeface="Arial"/>
              <a:cs typeface="Arial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3077465" y="4361932"/>
          <a:ext cx="5385429" cy="2717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893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46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0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59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79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6796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679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8003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5590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267970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1898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35890">
                <a:tc>
                  <a:txBody>
                    <a:bodyPr/>
                    <a:lstStyle/>
                    <a:p>
                      <a:pPr marR="40005" algn="r">
                        <a:lnSpc>
                          <a:spcPts val="765"/>
                        </a:lnSpc>
                        <a:spcBef>
                          <a:spcPts val="204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Durvalumab</a:t>
                      </a:r>
                      <a:r>
                        <a:rPr sz="700" b="1" spc="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+</a:t>
                      </a: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ceralasertib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6034" marB="0"/>
                </a:tc>
                <a:tc>
                  <a:txBody>
                    <a:bodyPr/>
                    <a:lstStyle/>
                    <a:p>
                      <a:pPr marL="71755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66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62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52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73025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49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39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32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27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19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15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spc="-10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11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3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790"/>
                        </a:lnSpc>
                        <a:spcBef>
                          <a:spcPts val="180"/>
                        </a:spcBef>
                      </a:pPr>
                      <a:r>
                        <a:rPr sz="700" b="1" dirty="0">
                          <a:solidFill>
                            <a:srgbClr val="333399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2286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890">
                <a:tc>
                  <a:txBody>
                    <a:bodyPr/>
                    <a:lstStyle/>
                    <a:p>
                      <a:pPr marR="40640" algn="r">
                        <a:lnSpc>
                          <a:spcPts val="815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Other</a:t>
                      </a:r>
                      <a:r>
                        <a:rPr sz="700" b="1" spc="5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regimens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7625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189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154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0325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117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73025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91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72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59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51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45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77470" algn="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36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22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090">
                        <a:lnSpc>
                          <a:spcPts val="790"/>
                        </a:lnSpc>
                      </a:pPr>
                      <a:r>
                        <a:rPr sz="700" b="1" spc="-10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4445"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09220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4130" algn="r">
                        <a:lnSpc>
                          <a:spcPts val="790"/>
                        </a:lnSpc>
                      </a:pPr>
                      <a:r>
                        <a:rPr sz="700" b="1" dirty="0">
                          <a:solidFill>
                            <a:srgbClr val="830051"/>
                          </a:solidFill>
                          <a:latin typeface="Arial"/>
                          <a:cs typeface="Arial"/>
                        </a:rPr>
                        <a:t>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8" name="object 8"/>
          <p:cNvGrpSpPr/>
          <p:nvPr/>
        </p:nvGrpSpPr>
        <p:grpSpPr>
          <a:xfrm>
            <a:off x="4233293" y="2053210"/>
            <a:ext cx="4304665" cy="2040255"/>
            <a:chOff x="2709291" y="1195958"/>
            <a:chExt cx="4304665" cy="2040255"/>
          </a:xfrm>
        </p:grpSpPr>
        <p:sp>
          <p:nvSpPr>
            <p:cNvPr id="9" name="object 9"/>
            <p:cNvSpPr/>
            <p:nvPr/>
          </p:nvSpPr>
          <p:spPr>
            <a:xfrm>
              <a:off x="2747772" y="2383536"/>
              <a:ext cx="1193165" cy="0"/>
            </a:xfrm>
            <a:custGeom>
              <a:avLst/>
              <a:gdLst/>
              <a:ahLst/>
              <a:cxnLst/>
              <a:rect l="l" t="t" r="r" b="b"/>
              <a:pathLst>
                <a:path w="1193164">
                  <a:moveTo>
                    <a:pt x="0" y="0"/>
                  </a:moveTo>
                  <a:lnTo>
                    <a:pt x="1192656" y="0"/>
                  </a:lnTo>
                </a:path>
              </a:pathLst>
            </a:custGeom>
            <a:ln w="12700">
              <a:solidFill>
                <a:srgbClr val="BEBEBE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2752344" y="2191511"/>
              <a:ext cx="1541145" cy="1005840"/>
            </a:xfrm>
            <a:custGeom>
              <a:avLst/>
              <a:gdLst/>
              <a:ahLst/>
              <a:cxnLst/>
              <a:rect l="l" t="t" r="r" b="b"/>
              <a:pathLst>
                <a:path w="1541145" h="1005839">
                  <a:moveTo>
                    <a:pt x="957071" y="1005332"/>
                  </a:moveTo>
                  <a:lnTo>
                    <a:pt x="958977" y="7619"/>
                  </a:lnTo>
                </a:path>
                <a:path w="1541145" h="1005839">
                  <a:moveTo>
                    <a:pt x="1539240" y="997712"/>
                  </a:moveTo>
                  <a:lnTo>
                    <a:pt x="1541145" y="0"/>
                  </a:lnTo>
                </a:path>
                <a:path w="1541145" h="1005839">
                  <a:moveTo>
                    <a:pt x="0" y="4571"/>
                  </a:moveTo>
                  <a:lnTo>
                    <a:pt x="1534159" y="7365"/>
                  </a:lnTo>
                </a:path>
              </a:pathLst>
            </a:custGeom>
            <a:ln w="12700">
              <a:solidFill>
                <a:srgbClr val="BEBEBE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2741676" y="1976627"/>
              <a:ext cx="1194435" cy="1219835"/>
            </a:xfrm>
            <a:custGeom>
              <a:avLst/>
              <a:gdLst/>
              <a:ahLst/>
              <a:cxnLst/>
              <a:rect l="l" t="t" r="r" b="b"/>
              <a:pathLst>
                <a:path w="1194435" h="1219835">
                  <a:moveTo>
                    <a:pt x="1193927" y="1219581"/>
                  </a:moveTo>
                  <a:lnTo>
                    <a:pt x="1191768" y="0"/>
                  </a:lnTo>
                </a:path>
                <a:path w="1194435" h="1219835">
                  <a:moveTo>
                    <a:pt x="0" y="4572"/>
                  </a:moveTo>
                  <a:lnTo>
                    <a:pt x="1180211" y="4572"/>
                  </a:lnTo>
                </a:path>
              </a:pathLst>
            </a:custGeom>
            <a:ln w="12700">
              <a:solidFill>
                <a:srgbClr val="BEBEBE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715006" y="1201673"/>
              <a:ext cx="4293235" cy="2028825"/>
            </a:xfrm>
            <a:custGeom>
              <a:avLst/>
              <a:gdLst/>
              <a:ahLst/>
              <a:cxnLst/>
              <a:rect l="l" t="t" r="r" b="b"/>
              <a:pathLst>
                <a:path w="4293234" h="2028825">
                  <a:moveTo>
                    <a:pt x="33527" y="0"/>
                  </a:moveTo>
                  <a:lnTo>
                    <a:pt x="33527" y="1994915"/>
                  </a:lnTo>
                  <a:lnTo>
                    <a:pt x="4293108" y="1994915"/>
                  </a:lnTo>
                </a:path>
                <a:path w="4293234" h="2028825">
                  <a:moveTo>
                    <a:pt x="0" y="38100"/>
                  </a:moveTo>
                  <a:lnTo>
                    <a:pt x="33527" y="38100"/>
                  </a:lnTo>
                </a:path>
                <a:path w="4293234" h="2028825">
                  <a:moveTo>
                    <a:pt x="0" y="516636"/>
                  </a:moveTo>
                  <a:lnTo>
                    <a:pt x="33527" y="516636"/>
                  </a:lnTo>
                </a:path>
                <a:path w="4293234" h="2028825">
                  <a:moveTo>
                    <a:pt x="0" y="996695"/>
                  </a:moveTo>
                  <a:lnTo>
                    <a:pt x="33527" y="996695"/>
                  </a:lnTo>
                </a:path>
                <a:path w="4293234" h="2028825">
                  <a:moveTo>
                    <a:pt x="0" y="1475232"/>
                  </a:moveTo>
                  <a:lnTo>
                    <a:pt x="33527" y="1475232"/>
                  </a:lnTo>
                </a:path>
                <a:path w="4293234" h="2028825">
                  <a:moveTo>
                    <a:pt x="0" y="1953768"/>
                  </a:moveTo>
                  <a:lnTo>
                    <a:pt x="33527" y="1953768"/>
                  </a:lnTo>
                </a:path>
                <a:path w="4293234" h="2028825">
                  <a:moveTo>
                    <a:pt x="147827" y="1994915"/>
                  </a:moveTo>
                  <a:lnTo>
                    <a:pt x="147827" y="2028444"/>
                  </a:lnTo>
                </a:path>
                <a:path w="4293234" h="2028825">
                  <a:moveTo>
                    <a:pt x="416051" y="1994915"/>
                  </a:moveTo>
                  <a:lnTo>
                    <a:pt x="416051" y="2028444"/>
                  </a:lnTo>
                </a:path>
                <a:path w="4293234" h="2028825">
                  <a:moveTo>
                    <a:pt x="684276" y="1994915"/>
                  </a:moveTo>
                  <a:lnTo>
                    <a:pt x="684276" y="2028444"/>
                  </a:lnTo>
                </a:path>
                <a:path w="4293234" h="2028825">
                  <a:moveTo>
                    <a:pt x="954023" y="1994915"/>
                  </a:moveTo>
                  <a:lnTo>
                    <a:pt x="954023" y="2028444"/>
                  </a:lnTo>
                </a:path>
                <a:path w="4293234" h="2028825">
                  <a:moveTo>
                    <a:pt x="1222247" y="1994915"/>
                  </a:moveTo>
                  <a:lnTo>
                    <a:pt x="1222247" y="2028444"/>
                  </a:lnTo>
                </a:path>
                <a:path w="4293234" h="2028825">
                  <a:moveTo>
                    <a:pt x="1490471" y="1994915"/>
                  </a:moveTo>
                  <a:lnTo>
                    <a:pt x="1490471" y="2028444"/>
                  </a:lnTo>
                </a:path>
                <a:path w="4293234" h="2028825">
                  <a:moveTo>
                    <a:pt x="1758695" y="1994915"/>
                  </a:moveTo>
                  <a:lnTo>
                    <a:pt x="1758695" y="2028444"/>
                  </a:lnTo>
                </a:path>
                <a:path w="4293234" h="2028825">
                  <a:moveTo>
                    <a:pt x="2026920" y="1994915"/>
                  </a:moveTo>
                  <a:lnTo>
                    <a:pt x="2026920" y="2028444"/>
                  </a:lnTo>
                </a:path>
                <a:path w="4293234" h="2028825">
                  <a:moveTo>
                    <a:pt x="2295144" y="1994915"/>
                  </a:moveTo>
                  <a:lnTo>
                    <a:pt x="2295144" y="2028444"/>
                  </a:lnTo>
                </a:path>
                <a:path w="4293234" h="2028825">
                  <a:moveTo>
                    <a:pt x="2563368" y="1994915"/>
                  </a:moveTo>
                  <a:lnTo>
                    <a:pt x="2563368" y="2028444"/>
                  </a:lnTo>
                </a:path>
                <a:path w="4293234" h="2028825">
                  <a:moveTo>
                    <a:pt x="2831592" y="1994915"/>
                  </a:moveTo>
                  <a:lnTo>
                    <a:pt x="2831592" y="2028444"/>
                  </a:lnTo>
                </a:path>
                <a:path w="4293234" h="2028825">
                  <a:moveTo>
                    <a:pt x="3099816" y="1994915"/>
                  </a:moveTo>
                  <a:lnTo>
                    <a:pt x="3099816" y="2028444"/>
                  </a:lnTo>
                </a:path>
                <a:path w="4293234" h="2028825">
                  <a:moveTo>
                    <a:pt x="3368040" y="1994915"/>
                  </a:moveTo>
                  <a:lnTo>
                    <a:pt x="3368040" y="2028444"/>
                  </a:lnTo>
                </a:path>
                <a:path w="4293234" h="2028825">
                  <a:moveTo>
                    <a:pt x="3636264" y="1994915"/>
                  </a:moveTo>
                  <a:lnTo>
                    <a:pt x="3636264" y="2028444"/>
                  </a:lnTo>
                </a:path>
                <a:path w="4293234" h="2028825">
                  <a:moveTo>
                    <a:pt x="3904488" y="1994915"/>
                  </a:moveTo>
                  <a:lnTo>
                    <a:pt x="3904488" y="2028444"/>
                  </a:lnTo>
                </a:path>
                <a:path w="4293234" h="2028825">
                  <a:moveTo>
                    <a:pt x="4172712" y="1994915"/>
                  </a:moveTo>
                  <a:lnTo>
                    <a:pt x="4172712" y="2028444"/>
                  </a:lnTo>
                </a:path>
              </a:pathLst>
            </a:custGeom>
            <a:ln w="11369">
              <a:solidFill>
                <a:srgbClr val="202024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3981069" y="2022602"/>
            <a:ext cx="224154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457200">
              <a:spcBef>
                <a:spcPts val="105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81069" y="2488946"/>
            <a:ext cx="224154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457200">
              <a:spcBef>
                <a:spcPts val="105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7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81069" y="2965071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981069" y="3452751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981069" y="3933954"/>
            <a:ext cx="224154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47717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15942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83911" y="4086989"/>
            <a:ext cx="8255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6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151884" y="4086989"/>
            <a:ext cx="144970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tabLst>
                <a:tab pos="251460" algn="l"/>
                <a:tab pos="519430" algn="l"/>
                <a:tab pos="787400" algn="l"/>
                <a:tab pos="1055370" algn="l"/>
                <a:tab pos="1323340" algn="l"/>
              </a:tabLst>
              <a:defRPr/>
            </a:pP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9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2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5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1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8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1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24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731255" y="4086989"/>
            <a:ext cx="1746885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defTabSz="457200">
              <a:spcBef>
                <a:spcPts val="100"/>
              </a:spcBef>
              <a:tabLst>
                <a:tab pos="280035" algn="l"/>
                <a:tab pos="548005" algn="l"/>
                <a:tab pos="816610" algn="l"/>
                <a:tab pos="1084580" algn="l"/>
                <a:tab pos="1352550" algn="l"/>
                <a:tab pos="1620520" algn="l"/>
              </a:tabLst>
              <a:defRPr/>
            </a:pP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2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7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0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3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6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3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9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4</a:t>
            </a:r>
            <a:r>
              <a:rPr sz="800" dirty="0">
                <a:solidFill>
                  <a:srgbClr val="000000"/>
                </a:solidFill>
                <a:latin typeface="Arial"/>
                <a:cs typeface="Arial"/>
              </a:rPr>
              <a:t>2	</a:t>
            </a:r>
            <a:r>
              <a:rPr sz="800" spc="-5" dirty="0">
                <a:solidFill>
                  <a:srgbClr val="000000"/>
                </a:solidFill>
                <a:latin typeface="Arial"/>
                <a:cs typeface="Arial"/>
              </a:rPr>
              <a:t>45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59729" y="2380889"/>
            <a:ext cx="123111" cy="1343660"/>
          </a:xfrm>
          <a:prstGeom prst="rect">
            <a:avLst/>
          </a:prstGeom>
        </p:spPr>
        <p:txBody>
          <a:bodyPr vert="vert270" wrap="square" lIns="0" tIns="3175" rIns="0" bIns="0" rtlCol="0">
            <a:spAutoFit/>
          </a:bodyPr>
          <a:lstStyle/>
          <a:p>
            <a:pPr marL="12700" defTabSz="457200">
              <a:spcBef>
                <a:spcPts val="25"/>
              </a:spcBef>
              <a:defRPr/>
            </a:pP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Proportion</a:t>
            </a:r>
            <a:r>
              <a:rPr sz="800" b="1" spc="-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of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 patients alive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149087" y="4199458"/>
            <a:ext cx="729615" cy="136576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defTabSz="457200">
              <a:spcBef>
                <a:spcPts val="105"/>
              </a:spcBef>
              <a:defRPr/>
            </a:pPr>
            <a:r>
              <a:rPr sz="800" b="1" spc="-15" dirty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ime 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(</a:t>
            </a:r>
            <a:r>
              <a:rPr sz="800" b="1" spc="5" dirty="0">
                <a:solidFill>
                  <a:srgbClr val="000000"/>
                </a:solidFill>
                <a:latin typeface="Arial"/>
                <a:cs typeface="Arial"/>
              </a:rPr>
              <a:t>m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on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t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h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s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)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653273" y="2211552"/>
            <a:ext cx="1300480" cy="3054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defTabSz="457200">
              <a:lnSpc>
                <a:spcPct val="125000"/>
              </a:lnSpc>
              <a:spcBef>
                <a:spcPts val="100"/>
              </a:spcBef>
              <a:defRPr/>
            </a:pP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Durvalumab</a:t>
            </a:r>
            <a:r>
              <a:rPr sz="800" b="1" spc="-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+</a:t>
            </a:r>
            <a:r>
              <a:rPr sz="800" b="1" spc="-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ceralasertib </a:t>
            </a:r>
            <a:r>
              <a:rPr sz="800" b="1" spc="-2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Other</a:t>
            </a:r>
            <a:r>
              <a:rPr sz="800" b="1" spc="-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800" b="1" dirty="0">
                <a:solidFill>
                  <a:srgbClr val="000000"/>
                </a:solidFill>
                <a:latin typeface="Arial"/>
                <a:cs typeface="Arial"/>
              </a:rPr>
              <a:t>regimens</a:t>
            </a:r>
            <a:endParaRPr sz="80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379724" y="2088390"/>
            <a:ext cx="4016375" cy="1704339"/>
            <a:chOff x="2855722" y="1231138"/>
            <a:chExt cx="4016375" cy="1704339"/>
          </a:xfrm>
        </p:grpSpPr>
        <p:sp>
          <p:nvSpPr>
            <p:cNvPr id="27" name="object 27"/>
            <p:cNvSpPr/>
            <p:nvPr/>
          </p:nvSpPr>
          <p:spPr>
            <a:xfrm>
              <a:off x="5802629" y="1462278"/>
              <a:ext cx="236220" cy="0"/>
            </a:xfrm>
            <a:custGeom>
              <a:avLst/>
              <a:gdLst/>
              <a:ahLst/>
              <a:cxnLst/>
              <a:rect l="l" t="t" r="r" b="b"/>
              <a:pathLst>
                <a:path w="236220">
                  <a:moveTo>
                    <a:pt x="0" y="0"/>
                  </a:moveTo>
                  <a:lnTo>
                    <a:pt x="236220" y="0"/>
                  </a:lnTo>
                </a:path>
              </a:pathLst>
            </a:custGeom>
            <a:ln w="28575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5802629" y="1616202"/>
              <a:ext cx="236220" cy="0"/>
            </a:xfrm>
            <a:custGeom>
              <a:avLst/>
              <a:gdLst/>
              <a:ahLst/>
              <a:cxnLst/>
              <a:rect l="l" t="t" r="r" b="b"/>
              <a:pathLst>
                <a:path w="236220">
                  <a:moveTo>
                    <a:pt x="0" y="0"/>
                  </a:moveTo>
                  <a:lnTo>
                    <a:pt x="236220" y="0"/>
                  </a:lnTo>
                </a:path>
              </a:pathLst>
            </a:custGeom>
            <a:ln w="28575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3379470" y="1597914"/>
              <a:ext cx="2737485" cy="1277620"/>
            </a:xfrm>
            <a:custGeom>
              <a:avLst/>
              <a:gdLst/>
              <a:ahLst/>
              <a:cxnLst/>
              <a:rect l="l" t="t" r="r" b="b"/>
              <a:pathLst>
                <a:path w="2737485" h="1277620">
                  <a:moveTo>
                    <a:pt x="2737104" y="1257300"/>
                  </a:moveTo>
                  <a:lnTo>
                    <a:pt x="2700528" y="1257300"/>
                  </a:lnTo>
                </a:path>
                <a:path w="2737485" h="1277620">
                  <a:moveTo>
                    <a:pt x="2718816" y="1239012"/>
                  </a:moveTo>
                  <a:lnTo>
                    <a:pt x="2718816" y="1277112"/>
                  </a:lnTo>
                </a:path>
                <a:path w="2737485" h="1277620">
                  <a:moveTo>
                    <a:pt x="2598419" y="1257300"/>
                  </a:moveTo>
                  <a:lnTo>
                    <a:pt x="2560319" y="1257300"/>
                  </a:lnTo>
                </a:path>
                <a:path w="2737485" h="1277620">
                  <a:moveTo>
                    <a:pt x="2578607" y="1239012"/>
                  </a:moveTo>
                  <a:lnTo>
                    <a:pt x="2578607" y="1277112"/>
                  </a:lnTo>
                </a:path>
                <a:path w="2737485" h="1277620">
                  <a:moveTo>
                    <a:pt x="2491740" y="1257300"/>
                  </a:moveTo>
                  <a:lnTo>
                    <a:pt x="2453640" y="1257300"/>
                  </a:lnTo>
                </a:path>
                <a:path w="2737485" h="1277620">
                  <a:moveTo>
                    <a:pt x="2473452" y="1239012"/>
                  </a:moveTo>
                  <a:lnTo>
                    <a:pt x="2473452" y="1277112"/>
                  </a:lnTo>
                </a:path>
                <a:path w="2737485" h="1277620">
                  <a:moveTo>
                    <a:pt x="2406395" y="1257300"/>
                  </a:moveTo>
                  <a:lnTo>
                    <a:pt x="2369819" y="1257300"/>
                  </a:lnTo>
                </a:path>
                <a:path w="2737485" h="1277620">
                  <a:moveTo>
                    <a:pt x="2388107" y="1239012"/>
                  </a:moveTo>
                  <a:lnTo>
                    <a:pt x="2388107" y="1277112"/>
                  </a:lnTo>
                </a:path>
                <a:path w="2737485" h="1277620">
                  <a:moveTo>
                    <a:pt x="2202179" y="1257300"/>
                  </a:moveTo>
                  <a:lnTo>
                    <a:pt x="2164079" y="1257300"/>
                  </a:lnTo>
                </a:path>
                <a:path w="2737485" h="1277620">
                  <a:moveTo>
                    <a:pt x="2183891" y="1239012"/>
                  </a:moveTo>
                  <a:lnTo>
                    <a:pt x="2183891" y="1277112"/>
                  </a:lnTo>
                </a:path>
                <a:path w="2737485" h="1277620">
                  <a:moveTo>
                    <a:pt x="2161031" y="1205484"/>
                  </a:moveTo>
                  <a:lnTo>
                    <a:pt x="2122931" y="1205484"/>
                  </a:lnTo>
                </a:path>
                <a:path w="2737485" h="1277620">
                  <a:moveTo>
                    <a:pt x="2141219" y="1187196"/>
                  </a:moveTo>
                  <a:lnTo>
                    <a:pt x="2141219" y="1225296"/>
                  </a:lnTo>
                </a:path>
                <a:path w="2737485" h="1277620">
                  <a:moveTo>
                    <a:pt x="1975103" y="1164336"/>
                  </a:moveTo>
                  <a:lnTo>
                    <a:pt x="1937003" y="1164336"/>
                  </a:lnTo>
                </a:path>
                <a:path w="2737485" h="1277620">
                  <a:moveTo>
                    <a:pt x="1956815" y="1146048"/>
                  </a:moveTo>
                  <a:lnTo>
                    <a:pt x="1956815" y="1182624"/>
                  </a:lnTo>
                </a:path>
                <a:path w="2737485" h="1277620">
                  <a:moveTo>
                    <a:pt x="1834895" y="1124712"/>
                  </a:moveTo>
                  <a:lnTo>
                    <a:pt x="1796795" y="1124712"/>
                  </a:lnTo>
                </a:path>
                <a:path w="2737485" h="1277620">
                  <a:moveTo>
                    <a:pt x="1816607" y="1106424"/>
                  </a:moveTo>
                  <a:lnTo>
                    <a:pt x="1816607" y="1143000"/>
                  </a:lnTo>
                </a:path>
                <a:path w="2737485" h="1277620">
                  <a:moveTo>
                    <a:pt x="1418843" y="946404"/>
                  </a:moveTo>
                  <a:lnTo>
                    <a:pt x="1382267" y="946404"/>
                  </a:lnTo>
                </a:path>
                <a:path w="2737485" h="1277620">
                  <a:moveTo>
                    <a:pt x="1400555" y="926592"/>
                  </a:moveTo>
                  <a:lnTo>
                    <a:pt x="1400555" y="964692"/>
                  </a:lnTo>
                </a:path>
                <a:path w="2737485" h="1277620">
                  <a:moveTo>
                    <a:pt x="1004315" y="601980"/>
                  </a:moveTo>
                  <a:lnTo>
                    <a:pt x="966215" y="601980"/>
                  </a:lnTo>
                </a:path>
                <a:path w="2737485" h="1277620">
                  <a:moveTo>
                    <a:pt x="986027" y="583692"/>
                  </a:moveTo>
                  <a:lnTo>
                    <a:pt x="986027" y="621792"/>
                  </a:lnTo>
                </a:path>
                <a:path w="2737485" h="1277620">
                  <a:moveTo>
                    <a:pt x="842771" y="504444"/>
                  </a:moveTo>
                  <a:lnTo>
                    <a:pt x="806195" y="504444"/>
                  </a:lnTo>
                </a:path>
                <a:path w="2737485" h="1277620">
                  <a:moveTo>
                    <a:pt x="824483" y="486156"/>
                  </a:moveTo>
                  <a:lnTo>
                    <a:pt x="824483" y="522731"/>
                  </a:lnTo>
                </a:path>
                <a:path w="2737485" h="1277620">
                  <a:moveTo>
                    <a:pt x="777239" y="504444"/>
                  </a:moveTo>
                  <a:lnTo>
                    <a:pt x="740663" y="504444"/>
                  </a:lnTo>
                </a:path>
                <a:path w="2737485" h="1277620">
                  <a:moveTo>
                    <a:pt x="758951" y="486156"/>
                  </a:moveTo>
                  <a:lnTo>
                    <a:pt x="758951" y="522731"/>
                  </a:lnTo>
                </a:path>
                <a:path w="2737485" h="1277620">
                  <a:moveTo>
                    <a:pt x="580643" y="379475"/>
                  </a:moveTo>
                  <a:lnTo>
                    <a:pt x="544067" y="379475"/>
                  </a:lnTo>
                </a:path>
                <a:path w="2737485" h="1277620">
                  <a:moveTo>
                    <a:pt x="562355" y="361188"/>
                  </a:moveTo>
                  <a:lnTo>
                    <a:pt x="562355" y="397763"/>
                  </a:lnTo>
                </a:path>
                <a:path w="2737485" h="1277620">
                  <a:moveTo>
                    <a:pt x="452627" y="230124"/>
                  </a:moveTo>
                  <a:lnTo>
                    <a:pt x="414527" y="230124"/>
                  </a:lnTo>
                </a:path>
                <a:path w="2737485" h="1277620">
                  <a:moveTo>
                    <a:pt x="434339" y="210312"/>
                  </a:moveTo>
                  <a:lnTo>
                    <a:pt x="434339" y="248412"/>
                  </a:lnTo>
                </a:path>
                <a:path w="2737485" h="1277620">
                  <a:moveTo>
                    <a:pt x="38100" y="19812"/>
                  </a:moveTo>
                  <a:lnTo>
                    <a:pt x="0" y="19812"/>
                  </a:lnTo>
                </a:path>
                <a:path w="2737485" h="1277620">
                  <a:moveTo>
                    <a:pt x="19812" y="0"/>
                  </a:moveTo>
                  <a:lnTo>
                    <a:pt x="19812" y="38100"/>
                  </a:lnTo>
                </a:path>
              </a:pathLst>
            </a:custGeom>
            <a:ln w="11369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0" name="object 30"/>
            <p:cNvSpPr/>
            <p:nvPr/>
          </p:nvSpPr>
          <p:spPr>
            <a:xfrm>
              <a:off x="2869692" y="1239012"/>
              <a:ext cx="3228340" cy="1615440"/>
            </a:xfrm>
            <a:custGeom>
              <a:avLst/>
              <a:gdLst/>
              <a:ahLst/>
              <a:cxnLst/>
              <a:rect l="l" t="t" r="r" b="b"/>
              <a:pathLst>
                <a:path w="3228340" h="1615439">
                  <a:moveTo>
                    <a:pt x="3227832" y="1615439"/>
                  </a:moveTo>
                  <a:lnTo>
                    <a:pt x="2663571" y="1615439"/>
                  </a:lnTo>
                  <a:lnTo>
                    <a:pt x="2663571" y="1563496"/>
                  </a:lnTo>
                  <a:lnTo>
                    <a:pt x="2543047" y="1563496"/>
                  </a:lnTo>
                  <a:lnTo>
                    <a:pt x="2543047" y="1521714"/>
                  </a:lnTo>
                  <a:lnTo>
                    <a:pt x="2448941" y="1521714"/>
                  </a:lnTo>
                  <a:lnTo>
                    <a:pt x="2448941" y="1482344"/>
                  </a:lnTo>
                  <a:lnTo>
                    <a:pt x="2214753" y="1482344"/>
                  </a:lnTo>
                  <a:lnTo>
                    <a:pt x="2214753" y="1445514"/>
                  </a:lnTo>
                  <a:lnTo>
                    <a:pt x="2169033" y="1445514"/>
                  </a:lnTo>
                  <a:lnTo>
                    <a:pt x="2169033" y="1408557"/>
                  </a:lnTo>
                  <a:lnTo>
                    <a:pt x="2143886" y="1408557"/>
                  </a:lnTo>
                  <a:lnTo>
                    <a:pt x="2143886" y="1373758"/>
                  </a:lnTo>
                  <a:lnTo>
                    <a:pt x="2136521" y="1373758"/>
                  </a:lnTo>
                  <a:lnTo>
                    <a:pt x="2136521" y="1337690"/>
                  </a:lnTo>
                  <a:lnTo>
                    <a:pt x="2033143" y="1337690"/>
                  </a:lnTo>
                  <a:lnTo>
                    <a:pt x="2033143" y="1300861"/>
                  </a:lnTo>
                  <a:lnTo>
                    <a:pt x="1896363" y="1300861"/>
                  </a:lnTo>
                  <a:lnTo>
                    <a:pt x="1896363" y="1266444"/>
                  </a:lnTo>
                  <a:lnTo>
                    <a:pt x="1843405" y="1266444"/>
                  </a:lnTo>
                  <a:lnTo>
                    <a:pt x="1843405" y="1233296"/>
                  </a:lnTo>
                  <a:lnTo>
                    <a:pt x="1837308" y="1233296"/>
                  </a:lnTo>
                  <a:lnTo>
                    <a:pt x="1837308" y="1197483"/>
                  </a:lnTo>
                  <a:lnTo>
                    <a:pt x="1817878" y="1197483"/>
                  </a:lnTo>
                  <a:lnTo>
                    <a:pt x="1817878" y="1165479"/>
                  </a:lnTo>
                  <a:lnTo>
                    <a:pt x="1812290" y="1165479"/>
                  </a:lnTo>
                  <a:lnTo>
                    <a:pt x="1812290" y="1128902"/>
                  </a:lnTo>
                  <a:lnTo>
                    <a:pt x="1809877" y="1128902"/>
                  </a:lnTo>
                  <a:lnTo>
                    <a:pt x="1809877" y="1094358"/>
                  </a:lnTo>
                  <a:lnTo>
                    <a:pt x="1793112" y="1094358"/>
                  </a:lnTo>
                  <a:lnTo>
                    <a:pt x="1793112" y="1062101"/>
                  </a:lnTo>
                  <a:lnTo>
                    <a:pt x="1697990" y="1062101"/>
                  </a:lnTo>
                  <a:lnTo>
                    <a:pt x="1697990" y="1027683"/>
                  </a:lnTo>
                  <a:lnTo>
                    <a:pt x="1673224" y="1027683"/>
                  </a:lnTo>
                  <a:lnTo>
                    <a:pt x="1673224" y="994663"/>
                  </a:lnTo>
                  <a:lnTo>
                    <a:pt x="1546986" y="994663"/>
                  </a:lnTo>
                  <a:lnTo>
                    <a:pt x="1546986" y="959865"/>
                  </a:lnTo>
                  <a:lnTo>
                    <a:pt x="1416938" y="959865"/>
                  </a:lnTo>
                  <a:lnTo>
                    <a:pt x="1416938" y="927226"/>
                  </a:lnTo>
                  <a:lnTo>
                    <a:pt x="1406144" y="927226"/>
                  </a:lnTo>
                  <a:lnTo>
                    <a:pt x="1406144" y="861313"/>
                  </a:lnTo>
                  <a:lnTo>
                    <a:pt x="1261109" y="861313"/>
                  </a:lnTo>
                  <a:lnTo>
                    <a:pt x="1261109" y="828929"/>
                  </a:lnTo>
                  <a:lnTo>
                    <a:pt x="1250822" y="828929"/>
                  </a:lnTo>
                  <a:lnTo>
                    <a:pt x="1250822" y="798576"/>
                  </a:lnTo>
                  <a:lnTo>
                    <a:pt x="1118616" y="798576"/>
                  </a:lnTo>
                  <a:lnTo>
                    <a:pt x="1118616" y="766318"/>
                  </a:lnTo>
                  <a:lnTo>
                    <a:pt x="1095756" y="766318"/>
                  </a:lnTo>
                  <a:lnTo>
                    <a:pt x="1095756" y="736473"/>
                  </a:lnTo>
                  <a:lnTo>
                    <a:pt x="1064386" y="736473"/>
                  </a:lnTo>
                  <a:lnTo>
                    <a:pt x="1064386" y="706501"/>
                  </a:lnTo>
                  <a:lnTo>
                    <a:pt x="1048257" y="706501"/>
                  </a:lnTo>
                  <a:lnTo>
                    <a:pt x="1048257" y="676910"/>
                  </a:lnTo>
                  <a:lnTo>
                    <a:pt x="1030223" y="676910"/>
                  </a:lnTo>
                  <a:lnTo>
                    <a:pt x="1030223" y="645795"/>
                  </a:lnTo>
                  <a:lnTo>
                    <a:pt x="1005840" y="645795"/>
                  </a:lnTo>
                  <a:lnTo>
                    <a:pt x="1005840" y="615950"/>
                  </a:lnTo>
                  <a:lnTo>
                    <a:pt x="978154" y="615950"/>
                  </a:lnTo>
                  <a:lnTo>
                    <a:pt x="978154" y="586359"/>
                  </a:lnTo>
                  <a:lnTo>
                    <a:pt x="927227" y="586359"/>
                  </a:lnTo>
                  <a:lnTo>
                    <a:pt x="927227" y="555751"/>
                  </a:lnTo>
                  <a:lnTo>
                    <a:pt x="857757" y="555751"/>
                  </a:lnTo>
                  <a:lnTo>
                    <a:pt x="857757" y="524255"/>
                  </a:lnTo>
                  <a:lnTo>
                    <a:pt x="842771" y="524255"/>
                  </a:lnTo>
                  <a:lnTo>
                    <a:pt x="842771" y="495300"/>
                  </a:lnTo>
                  <a:lnTo>
                    <a:pt x="814196" y="495300"/>
                  </a:lnTo>
                  <a:lnTo>
                    <a:pt x="814196" y="467105"/>
                  </a:lnTo>
                  <a:lnTo>
                    <a:pt x="784097" y="467105"/>
                  </a:lnTo>
                  <a:lnTo>
                    <a:pt x="784097" y="437007"/>
                  </a:lnTo>
                  <a:lnTo>
                    <a:pt x="722248" y="437007"/>
                  </a:lnTo>
                  <a:lnTo>
                    <a:pt x="722248" y="407542"/>
                  </a:lnTo>
                  <a:lnTo>
                    <a:pt x="583692" y="407542"/>
                  </a:lnTo>
                  <a:lnTo>
                    <a:pt x="583692" y="376682"/>
                  </a:lnTo>
                  <a:lnTo>
                    <a:pt x="456437" y="376682"/>
                  </a:lnTo>
                  <a:lnTo>
                    <a:pt x="456437" y="349250"/>
                  </a:lnTo>
                  <a:lnTo>
                    <a:pt x="448436" y="349250"/>
                  </a:lnTo>
                  <a:lnTo>
                    <a:pt x="448436" y="318770"/>
                  </a:lnTo>
                  <a:lnTo>
                    <a:pt x="425957" y="318770"/>
                  </a:lnTo>
                  <a:lnTo>
                    <a:pt x="425957" y="291591"/>
                  </a:lnTo>
                  <a:lnTo>
                    <a:pt x="409067" y="291591"/>
                  </a:lnTo>
                  <a:lnTo>
                    <a:pt x="409067" y="261874"/>
                  </a:lnTo>
                  <a:lnTo>
                    <a:pt x="352806" y="261874"/>
                  </a:lnTo>
                  <a:lnTo>
                    <a:pt x="352806" y="203453"/>
                  </a:lnTo>
                  <a:lnTo>
                    <a:pt x="346328" y="203453"/>
                  </a:lnTo>
                  <a:lnTo>
                    <a:pt x="346328" y="174116"/>
                  </a:lnTo>
                  <a:lnTo>
                    <a:pt x="300989" y="174116"/>
                  </a:lnTo>
                  <a:lnTo>
                    <a:pt x="300989" y="146050"/>
                  </a:lnTo>
                  <a:lnTo>
                    <a:pt x="286003" y="146050"/>
                  </a:lnTo>
                  <a:lnTo>
                    <a:pt x="286003" y="116966"/>
                  </a:lnTo>
                  <a:lnTo>
                    <a:pt x="230250" y="116966"/>
                  </a:lnTo>
                  <a:lnTo>
                    <a:pt x="230250" y="88264"/>
                  </a:lnTo>
                  <a:lnTo>
                    <a:pt x="72008" y="88264"/>
                  </a:lnTo>
                  <a:lnTo>
                    <a:pt x="72008" y="58292"/>
                  </a:lnTo>
                  <a:lnTo>
                    <a:pt x="49530" y="58292"/>
                  </a:lnTo>
                  <a:lnTo>
                    <a:pt x="49530" y="30479"/>
                  </a:lnTo>
                  <a:lnTo>
                    <a:pt x="10668" y="30479"/>
                  </a:lnTo>
                  <a:lnTo>
                    <a:pt x="10668" y="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333399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1" name="object 31"/>
            <p:cNvSpPr/>
            <p:nvPr/>
          </p:nvSpPr>
          <p:spPr>
            <a:xfrm>
              <a:off x="2862072" y="1237488"/>
              <a:ext cx="3991610" cy="1679575"/>
            </a:xfrm>
            <a:custGeom>
              <a:avLst/>
              <a:gdLst/>
              <a:ahLst/>
              <a:cxnLst/>
              <a:rect l="l" t="t" r="r" b="b"/>
              <a:pathLst>
                <a:path w="3991609" h="1679575">
                  <a:moveTo>
                    <a:pt x="3991355" y="1679448"/>
                  </a:moveTo>
                  <a:lnTo>
                    <a:pt x="2947162" y="1679448"/>
                  </a:lnTo>
                  <a:lnTo>
                    <a:pt x="2947162" y="1646936"/>
                  </a:lnTo>
                  <a:lnTo>
                    <a:pt x="2943987" y="1646936"/>
                  </a:lnTo>
                  <a:lnTo>
                    <a:pt x="2943987" y="1611630"/>
                  </a:lnTo>
                  <a:lnTo>
                    <a:pt x="2847340" y="1611630"/>
                  </a:lnTo>
                  <a:lnTo>
                    <a:pt x="2847340" y="1591564"/>
                  </a:lnTo>
                  <a:lnTo>
                    <a:pt x="2589529" y="1591564"/>
                  </a:lnTo>
                  <a:lnTo>
                    <a:pt x="2589529" y="1574673"/>
                  </a:lnTo>
                  <a:lnTo>
                    <a:pt x="2512822" y="1574673"/>
                  </a:lnTo>
                  <a:lnTo>
                    <a:pt x="2512822" y="1556131"/>
                  </a:lnTo>
                  <a:lnTo>
                    <a:pt x="2506217" y="1556131"/>
                  </a:lnTo>
                  <a:lnTo>
                    <a:pt x="2506217" y="1539239"/>
                  </a:lnTo>
                  <a:lnTo>
                    <a:pt x="2335529" y="1539239"/>
                  </a:lnTo>
                  <a:lnTo>
                    <a:pt x="2335529" y="1525270"/>
                  </a:lnTo>
                  <a:lnTo>
                    <a:pt x="2327020" y="1525270"/>
                  </a:lnTo>
                  <a:lnTo>
                    <a:pt x="2327020" y="1511045"/>
                  </a:lnTo>
                  <a:lnTo>
                    <a:pt x="2247138" y="1511045"/>
                  </a:lnTo>
                  <a:lnTo>
                    <a:pt x="2247138" y="1497330"/>
                  </a:lnTo>
                  <a:lnTo>
                    <a:pt x="2062479" y="1497330"/>
                  </a:lnTo>
                  <a:lnTo>
                    <a:pt x="2062479" y="1488059"/>
                  </a:lnTo>
                  <a:lnTo>
                    <a:pt x="2034920" y="1488059"/>
                  </a:lnTo>
                  <a:lnTo>
                    <a:pt x="2034920" y="1476502"/>
                  </a:lnTo>
                  <a:lnTo>
                    <a:pt x="2032253" y="1476502"/>
                  </a:lnTo>
                  <a:lnTo>
                    <a:pt x="2032253" y="1464691"/>
                  </a:lnTo>
                  <a:lnTo>
                    <a:pt x="1972944" y="1464691"/>
                  </a:lnTo>
                  <a:lnTo>
                    <a:pt x="1972944" y="1453388"/>
                  </a:lnTo>
                  <a:lnTo>
                    <a:pt x="1961514" y="1453388"/>
                  </a:lnTo>
                  <a:lnTo>
                    <a:pt x="1961514" y="1441450"/>
                  </a:lnTo>
                  <a:lnTo>
                    <a:pt x="1877567" y="1441450"/>
                  </a:lnTo>
                  <a:lnTo>
                    <a:pt x="1877567" y="1432052"/>
                  </a:lnTo>
                  <a:lnTo>
                    <a:pt x="1868042" y="1432052"/>
                  </a:lnTo>
                  <a:lnTo>
                    <a:pt x="1868042" y="1420368"/>
                  </a:lnTo>
                  <a:lnTo>
                    <a:pt x="1768982" y="1420368"/>
                  </a:lnTo>
                  <a:lnTo>
                    <a:pt x="1768982" y="1411097"/>
                  </a:lnTo>
                  <a:lnTo>
                    <a:pt x="1713102" y="1411097"/>
                  </a:lnTo>
                  <a:lnTo>
                    <a:pt x="1713102" y="1399539"/>
                  </a:lnTo>
                  <a:lnTo>
                    <a:pt x="1697481" y="1399539"/>
                  </a:lnTo>
                  <a:lnTo>
                    <a:pt x="1697481" y="1390269"/>
                  </a:lnTo>
                  <a:lnTo>
                    <a:pt x="1669414" y="1390269"/>
                  </a:lnTo>
                  <a:lnTo>
                    <a:pt x="1669414" y="1378204"/>
                  </a:lnTo>
                  <a:lnTo>
                    <a:pt x="1573783" y="1378204"/>
                  </a:lnTo>
                  <a:lnTo>
                    <a:pt x="1573783" y="1368933"/>
                  </a:lnTo>
                  <a:lnTo>
                    <a:pt x="1499997" y="1368933"/>
                  </a:lnTo>
                  <a:lnTo>
                    <a:pt x="1499997" y="1357122"/>
                  </a:lnTo>
                  <a:lnTo>
                    <a:pt x="1429257" y="1357122"/>
                  </a:lnTo>
                  <a:lnTo>
                    <a:pt x="1429257" y="1347978"/>
                  </a:lnTo>
                  <a:lnTo>
                    <a:pt x="1409318" y="1347978"/>
                  </a:lnTo>
                  <a:lnTo>
                    <a:pt x="1409318" y="1336167"/>
                  </a:lnTo>
                  <a:lnTo>
                    <a:pt x="1389252" y="1336167"/>
                  </a:lnTo>
                  <a:lnTo>
                    <a:pt x="1389252" y="1327277"/>
                  </a:lnTo>
                  <a:lnTo>
                    <a:pt x="1378330" y="1327277"/>
                  </a:lnTo>
                  <a:lnTo>
                    <a:pt x="1378330" y="1315466"/>
                  </a:lnTo>
                  <a:lnTo>
                    <a:pt x="1358391" y="1315466"/>
                  </a:lnTo>
                  <a:lnTo>
                    <a:pt x="1358391" y="1303909"/>
                  </a:lnTo>
                  <a:lnTo>
                    <a:pt x="1351152" y="1303909"/>
                  </a:lnTo>
                  <a:lnTo>
                    <a:pt x="1351152" y="1294257"/>
                  </a:lnTo>
                  <a:lnTo>
                    <a:pt x="1341501" y="1294257"/>
                  </a:lnTo>
                  <a:lnTo>
                    <a:pt x="1341501" y="1282573"/>
                  </a:lnTo>
                  <a:lnTo>
                    <a:pt x="1325499" y="1282573"/>
                  </a:lnTo>
                  <a:lnTo>
                    <a:pt x="1325499" y="1272794"/>
                  </a:lnTo>
                  <a:lnTo>
                    <a:pt x="1277619" y="1272794"/>
                  </a:lnTo>
                  <a:lnTo>
                    <a:pt x="1277619" y="1252220"/>
                  </a:lnTo>
                  <a:lnTo>
                    <a:pt x="1269873" y="1252220"/>
                  </a:lnTo>
                  <a:lnTo>
                    <a:pt x="1269873" y="1240663"/>
                  </a:lnTo>
                  <a:lnTo>
                    <a:pt x="1226692" y="1240663"/>
                  </a:lnTo>
                  <a:lnTo>
                    <a:pt x="1226692" y="1231264"/>
                  </a:lnTo>
                  <a:lnTo>
                    <a:pt x="1209293" y="1231264"/>
                  </a:lnTo>
                  <a:lnTo>
                    <a:pt x="1209293" y="1219073"/>
                  </a:lnTo>
                  <a:lnTo>
                    <a:pt x="1206245" y="1219073"/>
                  </a:lnTo>
                  <a:lnTo>
                    <a:pt x="1206245" y="1209929"/>
                  </a:lnTo>
                  <a:lnTo>
                    <a:pt x="1178432" y="1209929"/>
                  </a:lnTo>
                  <a:lnTo>
                    <a:pt x="1178432" y="1198372"/>
                  </a:lnTo>
                  <a:lnTo>
                    <a:pt x="1168527" y="1198372"/>
                  </a:lnTo>
                  <a:lnTo>
                    <a:pt x="1168527" y="1188593"/>
                  </a:lnTo>
                  <a:lnTo>
                    <a:pt x="1142745" y="1188593"/>
                  </a:lnTo>
                  <a:lnTo>
                    <a:pt x="1142745" y="1177163"/>
                  </a:lnTo>
                  <a:lnTo>
                    <a:pt x="1123441" y="1177163"/>
                  </a:lnTo>
                  <a:lnTo>
                    <a:pt x="1123441" y="1167638"/>
                  </a:lnTo>
                  <a:lnTo>
                    <a:pt x="1097406" y="1167638"/>
                  </a:lnTo>
                  <a:lnTo>
                    <a:pt x="1097406" y="1156589"/>
                  </a:lnTo>
                  <a:lnTo>
                    <a:pt x="1074801" y="1156589"/>
                  </a:lnTo>
                  <a:lnTo>
                    <a:pt x="1074801" y="1147064"/>
                  </a:lnTo>
                  <a:lnTo>
                    <a:pt x="1052194" y="1147064"/>
                  </a:lnTo>
                  <a:lnTo>
                    <a:pt x="1052194" y="1135507"/>
                  </a:lnTo>
                  <a:lnTo>
                    <a:pt x="1037336" y="1135507"/>
                  </a:lnTo>
                  <a:lnTo>
                    <a:pt x="1037336" y="1126236"/>
                  </a:lnTo>
                  <a:lnTo>
                    <a:pt x="1032255" y="1126236"/>
                  </a:lnTo>
                  <a:lnTo>
                    <a:pt x="1032255" y="1114552"/>
                  </a:lnTo>
                  <a:lnTo>
                    <a:pt x="1029588" y="1114552"/>
                  </a:lnTo>
                  <a:lnTo>
                    <a:pt x="1029588" y="1102741"/>
                  </a:lnTo>
                  <a:lnTo>
                    <a:pt x="1003935" y="1102741"/>
                  </a:lnTo>
                  <a:lnTo>
                    <a:pt x="1003935" y="1093343"/>
                  </a:lnTo>
                  <a:lnTo>
                    <a:pt x="996314" y="1093343"/>
                  </a:lnTo>
                  <a:lnTo>
                    <a:pt x="996314" y="1082039"/>
                  </a:lnTo>
                  <a:lnTo>
                    <a:pt x="983995" y="1082039"/>
                  </a:lnTo>
                  <a:lnTo>
                    <a:pt x="983995" y="1072134"/>
                  </a:lnTo>
                  <a:lnTo>
                    <a:pt x="971423" y="1072134"/>
                  </a:lnTo>
                  <a:lnTo>
                    <a:pt x="971423" y="1061339"/>
                  </a:lnTo>
                  <a:lnTo>
                    <a:pt x="961008" y="1061339"/>
                  </a:lnTo>
                  <a:lnTo>
                    <a:pt x="961008" y="1051687"/>
                  </a:lnTo>
                  <a:lnTo>
                    <a:pt x="945641" y="1051687"/>
                  </a:lnTo>
                  <a:lnTo>
                    <a:pt x="945641" y="1030351"/>
                  </a:lnTo>
                  <a:lnTo>
                    <a:pt x="920241" y="1030351"/>
                  </a:lnTo>
                  <a:lnTo>
                    <a:pt x="920241" y="1018539"/>
                  </a:lnTo>
                  <a:lnTo>
                    <a:pt x="869695" y="1018539"/>
                  </a:lnTo>
                  <a:lnTo>
                    <a:pt x="869695" y="1010412"/>
                  </a:lnTo>
                  <a:lnTo>
                    <a:pt x="862329" y="1010412"/>
                  </a:lnTo>
                  <a:lnTo>
                    <a:pt x="862329" y="997838"/>
                  </a:lnTo>
                  <a:lnTo>
                    <a:pt x="855217" y="997838"/>
                  </a:lnTo>
                  <a:lnTo>
                    <a:pt x="855217" y="988822"/>
                  </a:lnTo>
                  <a:lnTo>
                    <a:pt x="849883" y="988822"/>
                  </a:lnTo>
                  <a:lnTo>
                    <a:pt x="849883" y="967994"/>
                  </a:lnTo>
                  <a:lnTo>
                    <a:pt x="839597" y="967994"/>
                  </a:lnTo>
                  <a:lnTo>
                    <a:pt x="839597" y="956056"/>
                  </a:lnTo>
                  <a:lnTo>
                    <a:pt x="793876" y="956056"/>
                  </a:lnTo>
                  <a:lnTo>
                    <a:pt x="793876" y="946785"/>
                  </a:lnTo>
                  <a:lnTo>
                    <a:pt x="788669" y="946785"/>
                  </a:lnTo>
                  <a:lnTo>
                    <a:pt x="788669" y="934593"/>
                  </a:lnTo>
                  <a:lnTo>
                    <a:pt x="778382" y="934593"/>
                  </a:lnTo>
                  <a:lnTo>
                    <a:pt x="778382" y="923417"/>
                  </a:lnTo>
                  <a:lnTo>
                    <a:pt x="763651" y="923417"/>
                  </a:lnTo>
                  <a:lnTo>
                    <a:pt x="763651" y="913892"/>
                  </a:lnTo>
                  <a:lnTo>
                    <a:pt x="705230" y="913892"/>
                  </a:lnTo>
                  <a:lnTo>
                    <a:pt x="705230" y="902462"/>
                  </a:lnTo>
                  <a:lnTo>
                    <a:pt x="701675" y="902462"/>
                  </a:lnTo>
                  <a:lnTo>
                    <a:pt x="701675" y="892937"/>
                  </a:lnTo>
                  <a:lnTo>
                    <a:pt x="680085" y="892937"/>
                  </a:lnTo>
                  <a:lnTo>
                    <a:pt x="680085" y="881634"/>
                  </a:lnTo>
                  <a:lnTo>
                    <a:pt x="672591" y="881634"/>
                  </a:lnTo>
                  <a:lnTo>
                    <a:pt x="672591" y="859789"/>
                  </a:lnTo>
                  <a:lnTo>
                    <a:pt x="665606" y="859789"/>
                  </a:lnTo>
                  <a:lnTo>
                    <a:pt x="665606" y="850264"/>
                  </a:lnTo>
                  <a:lnTo>
                    <a:pt x="662051" y="850264"/>
                  </a:lnTo>
                  <a:lnTo>
                    <a:pt x="662051" y="838835"/>
                  </a:lnTo>
                  <a:lnTo>
                    <a:pt x="654430" y="838835"/>
                  </a:lnTo>
                  <a:lnTo>
                    <a:pt x="654430" y="829818"/>
                  </a:lnTo>
                  <a:lnTo>
                    <a:pt x="632078" y="829818"/>
                  </a:lnTo>
                  <a:lnTo>
                    <a:pt x="632078" y="818261"/>
                  </a:lnTo>
                  <a:lnTo>
                    <a:pt x="629157" y="818261"/>
                  </a:lnTo>
                  <a:lnTo>
                    <a:pt x="629157" y="808609"/>
                  </a:lnTo>
                  <a:lnTo>
                    <a:pt x="619251" y="808609"/>
                  </a:lnTo>
                  <a:lnTo>
                    <a:pt x="619251" y="796798"/>
                  </a:lnTo>
                  <a:lnTo>
                    <a:pt x="606678" y="796798"/>
                  </a:lnTo>
                  <a:lnTo>
                    <a:pt x="606678" y="786764"/>
                  </a:lnTo>
                  <a:lnTo>
                    <a:pt x="601344" y="786764"/>
                  </a:lnTo>
                  <a:lnTo>
                    <a:pt x="601344" y="775969"/>
                  </a:lnTo>
                  <a:lnTo>
                    <a:pt x="583311" y="775969"/>
                  </a:lnTo>
                  <a:lnTo>
                    <a:pt x="583311" y="767080"/>
                  </a:lnTo>
                  <a:lnTo>
                    <a:pt x="568578" y="767080"/>
                  </a:lnTo>
                  <a:lnTo>
                    <a:pt x="568578" y="755014"/>
                  </a:lnTo>
                  <a:lnTo>
                    <a:pt x="565530" y="755014"/>
                  </a:lnTo>
                  <a:lnTo>
                    <a:pt x="565530" y="745998"/>
                  </a:lnTo>
                  <a:lnTo>
                    <a:pt x="550290" y="745998"/>
                  </a:lnTo>
                  <a:lnTo>
                    <a:pt x="550290" y="735964"/>
                  </a:lnTo>
                  <a:lnTo>
                    <a:pt x="540765" y="735964"/>
                  </a:lnTo>
                  <a:lnTo>
                    <a:pt x="540765" y="724281"/>
                  </a:lnTo>
                  <a:lnTo>
                    <a:pt x="537972" y="724281"/>
                  </a:lnTo>
                  <a:lnTo>
                    <a:pt x="537972" y="692912"/>
                  </a:lnTo>
                  <a:lnTo>
                    <a:pt x="532383" y="692912"/>
                  </a:lnTo>
                  <a:lnTo>
                    <a:pt x="532383" y="682498"/>
                  </a:lnTo>
                  <a:lnTo>
                    <a:pt x="529336" y="682498"/>
                  </a:lnTo>
                  <a:lnTo>
                    <a:pt x="529336" y="673354"/>
                  </a:lnTo>
                  <a:lnTo>
                    <a:pt x="514985" y="673354"/>
                  </a:lnTo>
                  <a:lnTo>
                    <a:pt x="514985" y="661669"/>
                  </a:lnTo>
                  <a:lnTo>
                    <a:pt x="503174" y="661669"/>
                  </a:lnTo>
                  <a:lnTo>
                    <a:pt x="503174" y="652652"/>
                  </a:lnTo>
                  <a:lnTo>
                    <a:pt x="497966" y="652652"/>
                  </a:lnTo>
                  <a:lnTo>
                    <a:pt x="497966" y="640334"/>
                  </a:lnTo>
                  <a:lnTo>
                    <a:pt x="493522" y="640334"/>
                  </a:lnTo>
                  <a:lnTo>
                    <a:pt x="493522" y="630427"/>
                  </a:lnTo>
                  <a:lnTo>
                    <a:pt x="490092" y="630427"/>
                  </a:lnTo>
                  <a:lnTo>
                    <a:pt x="490092" y="619125"/>
                  </a:lnTo>
                  <a:lnTo>
                    <a:pt x="484758" y="619125"/>
                  </a:lnTo>
                  <a:lnTo>
                    <a:pt x="484758" y="609981"/>
                  </a:lnTo>
                  <a:lnTo>
                    <a:pt x="475106" y="609981"/>
                  </a:lnTo>
                  <a:lnTo>
                    <a:pt x="475106" y="599313"/>
                  </a:lnTo>
                  <a:lnTo>
                    <a:pt x="472186" y="599313"/>
                  </a:lnTo>
                  <a:lnTo>
                    <a:pt x="472186" y="589279"/>
                  </a:lnTo>
                  <a:lnTo>
                    <a:pt x="462406" y="589279"/>
                  </a:lnTo>
                  <a:lnTo>
                    <a:pt x="462406" y="577469"/>
                  </a:lnTo>
                  <a:lnTo>
                    <a:pt x="459613" y="577469"/>
                  </a:lnTo>
                  <a:lnTo>
                    <a:pt x="459613" y="556767"/>
                  </a:lnTo>
                  <a:lnTo>
                    <a:pt x="449579" y="556767"/>
                  </a:lnTo>
                  <a:lnTo>
                    <a:pt x="449579" y="547242"/>
                  </a:lnTo>
                  <a:lnTo>
                    <a:pt x="444118" y="547242"/>
                  </a:lnTo>
                  <a:lnTo>
                    <a:pt x="444118" y="535559"/>
                  </a:lnTo>
                  <a:lnTo>
                    <a:pt x="441451" y="535559"/>
                  </a:lnTo>
                  <a:lnTo>
                    <a:pt x="441451" y="526161"/>
                  </a:lnTo>
                  <a:lnTo>
                    <a:pt x="438657" y="526161"/>
                  </a:lnTo>
                  <a:lnTo>
                    <a:pt x="438657" y="514350"/>
                  </a:lnTo>
                  <a:lnTo>
                    <a:pt x="421258" y="514350"/>
                  </a:lnTo>
                  <a:lnTo>
                    <a:pt x="421258" y="504825"/>
                  </a:lnTo>
                  <a:lnTo>
                    <a:pt x="393191" y="504825"/>
                  </a:lnTo>
                  <a:lnTo>
                    <a:pt x="393191" y="493140"/>
                  </a:lnTo>
                  <a:lnTo>
                    <a:pt x="383539" y="493140"/>
                  </a:lnTo>
                  <a:lnTo>
                    <a:pt x="383539" y="484504"/>
                  </a:lnTo>
                  <a:lnTo>
                    <a:pt x="373506" y="484504"/>
                  </a:lnTo>
                  <a:lnTo>
                    <a:pt x="373506" y="463041"/>
                  </a:lnTo>
                  <a:lnTo>
                    <a:pt x="363219" y="463041"/>
                  </a:lnTo>
                  <a:lnTo>
                    <a:pt x="363219" y="451358"/>
                  </a:lnTo>
                  <a:lnTo>
                    <a:pt x="352678" y="451358"/>
                  </a:lnTo>
                  <a:lnTo>
                    <a:pt x="352678" y="432308"/>
                  </a:lnTo>
                  <a:lnTo>
                    <a:pt x="335406" y="432308"/>
                  </a:lnTo>
                  <a:lnTo>
                    <a:pt x="335406" y="420877"/>
                  </a:lnTo>
                  <a:lnTo>
                    <a:pt x="327786" y="420877"/>
                  </a:lnTo>
                  <a:lnTo>
                    <a:pt x="327786" y="390144"/>
                  </a:lnTo>
                  <a:lnTo>
                    <a:pt x="316102" y="390144"/>
                  </a:lnTo>
                  <a:lnTo>
                    <a:pt x="316102" y="378587"/>
                  </a:lnTo>
                  <a:lnTo>
                    <a:pt x="309498" y="378587"/>
                  </a:lnTo>
                  <a:lnTo>
                    <a:pt x="309498" y="357886"/>
                  </a:lnTo>
                  <a:lnTo>
                    <a:pt x="284098" y="357886"/>
                  </a:lnTo>
                  <a:lnTo>
                    <a:pt x="284098" y="349250"/>
                  </a:lnTo>
                  <a:lnTo>
                    <a:pt x="271906" y="349250"/>
                  </a:lnTo>
                  <a:lnTo>
                    <a:pt x="271906" y="337438"/>
                  </a:lnTo>
                  <a:lnTo>
                    <a:pt x="266700" y="337438"/>
                  </a:lnTo>
                  <a:lnTo>
                    <a:pt x="266700" y="327533"/>
                  </a:lnTo>
                  <a:lnTo>
                    <a:pt x="261873" y="327533"/>
                  </a:lnTo>
                  <a:lnTo>
                    <a:pt x="261873" y="318388"/>
                  </a:lnTo>
                  <a:lnTo>
                    <a:pt x="256285" y="318388"/>
                  </a:lnTo>
                  <a:lnTo>
                    <a:pt x="256285" y="306324"/>
                  </a:lnTo>
                  <a:lnTo>
                    <a:pt x="250697" y="306324"/>
                  </a:lnTo>
                  <a:lnTo>
                    <a:pt x="250697" y="297434"/>
                  </a:lnTo>
                  <a:lnTo>
                    <a:pt x="247014" y="297434"/>
                  </a:lnTo>
                  <a:lnTo>
                    <a:pt x="247014" y="266573"/>
                  </a:lnTo>
                  <a:lnTo>
                    <a:pt x="244475" y="266573"/>
                  </a:lnTo>
                  <a:lnTo>
                    <a:pt x="244475" y="254888"/>
                  </a:lnTo>
                  <a:lnTo>
                    <a:pt x="240791" y="254888"/>
                  </a:lnTo>
                  <a:lnTo>
                    <a:pt x="240791" y="246379"/>
                  </a:lnTo>
                  <a:lnTo>
                    <a:pt x="236219" y="246379"/>
                  </a:lnTo>
                  <a:lnTo>
                    <a:pt x="236219" y="234314"/>
                  </a:lnTo>
                  <a:lnTo>
                    <a:pt x="228472" y="234314"/>
                  </a:lnTo>
                  <a:lnTo>
                    <a:pt x="228472" y="224662"/>
                  </a:lnTo>
                  <a:lnTo>
                    <a:pt x="214629" y="224662"/>
                  </a:lnTo>
                  <a:lnTo>
                    <a:pt x="214629" y="215519"/>
                  </a:lnTo>
                  <a:lnTo>
                    <a:pt x="187959" y="215519"/>
                  </a:lnTo>
                  <a:lnTo>
                    <a:pt x="187959" y="203835"/>
                  </a:lnTo>
                  <a:lnTo>
                    <a:pt x="184530" y="203835"/>
                  </a:lnTo>
                  <a:lnTo>
                    <a:pt x="184530" y="194437"/>
                  </a:lnTo>
                  <a:lnTo>
                    <a:pt x="162940" y="194437"/>
                  </a:lnTo>
                  <a:lnTo>
                    <a:pt x="162940" y="182245"/>
                  </a:lnTo>
                  <a:lnTo>
                    <a:pt x="155955" y="182245"/>
                  </a:lnTo>
                  <a:lnTo>
                    <a:pt x="155955" y="164211"/>
                  </a:lnTo>
                  <a:lnTo>
                    <a:pt x="144906" y="164211"/>
                  </a:lnTo>
                  <a:lnTo>
                    <a:pt x="144906" y="152400"/>
                  </a:lnTo>
                  <a:lnTo>
                    <a:pt x="137540" y="152400"/>
                  </a:lnTo>
                  <a:lnTo>
                    <a:pt x="137540" y="143128"/>
                  </a:lnTo>
                  <a:lnTo>
                    <a:pt x="134746" y="143128"/>
                  </a:lnTo>
                  <a:lnTo>
                    <a:pt x="134746" y="133985"/>
                  </a:lnTo>
                  <a:lnTo>
                    <a:pt x="131825" y="133985"/>
                  </a:lnTo>
                  <a:lnTo>
                    <a:pt x="131825" y="122809"/>
                  </a:lnTo>
                  <a:lnTo>
                    <a:pt x="124332" y="122809"/>
                  </a:lnTo>
                  <a:lnTo>
                    <a:pt x="124332" y="112775"/>
                  </a:lnTo>
                  <a:lnTo>
                    <a:pt x="120014" y="112775"/>
                  </a:lnTo>
                  <a:lnTo>
                    <a:pt x="120014" y="91566"/>
                  </a:lnTo>
                  <a:lnTo>
                    <a:pt x="101853" y="91566"/>
                  </a:lnTo>
                  <a:lnTo>
                    <a:pt x="101853" y="81661"/>
                  </a:lnTo>
                  <a:lnTo>
                    <a:pt x="87883" y="81661"/>
                  </a:lnTo>
                  <a:lnTo>
                    <a:pt x="87883" y="70738"/>
                  </a:lnTo>
                  <a:lnTo>
                    <a:pt x="75183" y="70738"/>
                  </a:lnTo>
                  <a:lnTo>
                    <a:pt x="75183" y="61849"/>
                  </a:lnTo>
                  <a:lnTo>
                    <a:pt x="69722" y="61849"/>
                  </a:lnTo>
                  <a:lnTo>
                    <a:pt x="69722" y="51942"/>
                  </a:lnTo>
                  <a:lnTo>
                    <a:pt x="64007" y="51942"/>
                  </a:lnTo>
                  <a:lnTo>
                    <a:pt x="64007" y="30861"/>
                  </a:lnTo>
                  <a:lnTo>
                    <a:pt x="41782" y="30861"/>
                  </a:lnTo>
                  <a:lnTo>
                    <a:pt x="41782" y="21209"/>
                  </a:lnTo>
                  <a:lnTo>
                    <a:pt x="33908" y="21209"/>
                  </a:lnTo>
                  <a:lnTo>
                    <a:pt x="33908" y="9651"/>
                  </a:lnTo>
                  <a:lnTo>
                    <a:pt x="25526" y="9651"/>
                  </a:lnTo>
                  <a:lnTo>
                    <a:pt x="25526" y="0"/>
                  </a:lnTo>
                  <a:lnTo>
                    <a:pt x="0" y="0"/>
                  </a:lnTo>
                </a:path>
              </a:pathLst>
            </a:custGeom>
            <a:ln w="12700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2930652" y="1289304"/>
              <a:ext cx="3941445" cy="1645920"/>
            </a:xfrm>
            <a:custGeom>
              <a:avLst/>
              <a:gdLst/>
              <a:ahLst/>
              <a:cxnLst/>
              <a:rect l="l" t="t" r="r" b="b"/>
              <a:pathLst>
                <a:path w="3941445" h="1645920">
                  <a:moveTo>
                    <a:pt x="3941064" y="1627632"/>
                  </a:moveTo>
                  <a:lnTo>
                    <a:pt x="3902964" y="1627632"/>
                  </a:lnTo>
                </a:path>
                <a:path w="3941445" h="1645920">
                  <a:moveTo>
                    <a:pt x="3922776" y="1607820"/>
                  </a:moveTo>
                  <a:lnTo>
                    <a:pt x="3922776" y="1645920"/>
                  </a:lnTo>
                </a:path>
                <a:path w="3941445" h="1645920">
                  <a:moveTo>
                    <a:pt x="3407664" y="1627632"/>
                  </a:moveTo>
                  <a:lnTo>
                    <a:pt x="3369564" y="1627632"/>
                  </a:lnTo>
                </a:path>
                <a:path w="3941445" h="1645920">
                  <a:moveTo>
                    <a:pt x="3389376" y="1607820"/>
                  </a:moveTo>
                  <a:lnTo>
                    <a:pt x="3389376" y="1645920"/>
                  </a:lnTo>
                </a:path>
                <a:path w="3941445" h="1645920">
                  <a:moveTo>
                    <a:pt x="3154680" y="1627632"/>
                  </a:moveTo>
                  <a:lnTo>
                    <a:pt x="3116580" y="1627632"/>
                  </a:lnTo>
                </a:path>
                <a:path w="3941445" h="1645920">
                  <a:moveTo>
                    <a:pt x="3134868" y="1607820"/>
                  </a:moveTo>
                  <a:lnTo>
                    <a:pt x="3134868" y="1645920"/>
                  </a:lnTo>
                </a:path>
                <a:path w="3941445" h="1645920">
                  <a:moveTo>
                    <a:pt x="3101340" y="1627632"/>
                  </a:moveTo>
                  <a:lnTo>
                    <a:pt x="3063240" y="1627632"/>
                  </a:lnTo>
                </a:path>
                <a:path w="3941445" h="1645920">
                  <a:moveTo>
                    <a:pt x="3083052" y="1607820"/>
                  </a:moveTo>
                  <a:lnTo>
                    <a:pt x="3083052" y="1645920"/>
                  </a:lnTo>
                </a:path>
                <a:path w="3941445" h="1645920">
                  <a:moveTo>
                    <a:pt x="3081528" y="1627632"/>
                  </a:moveTo>
                  <a:lnTo>
                    <a:pt x="3043428" y="1627632"/>
                  </a:lnTo>
                </a:path>
                <a:path w="3941445" h="1645920">
                  <a:moveTo>
                    <a:pt x="3061716" y="1607820"/>
                  </a:moveTo>
                  <a:lnTo>
                    <a:pt x="3061716" y="1645920"/>
                  </a:lnTo>
                </a:path>
                <a:path w="3941445" h="1645920">
                  <a:moveTo>
                    <a:pt x="3020568" y="1627632"/>
                  </a:moveTo>
                  <a:lnTo>
                    <a:pt x="2982468" y="1627632"/>
                  </a:lnTo>
                </a:path>
                <a:path w="3941445" h="1645920">
                  <a:moveTo>
                    <a:pt x="3000756" y="1607820"/>
                  </a:moveTo>
                  <a:lnTo>
                    <a:pt x="3000756" y="1645920"/>
                  </a:lnTo>
                </a:path>
                <a:path w="3941445" h="1645920">
                  <a:moveTo>
                    <a:pt x="2926080" y="1627632"/>
                  </a:moveTo>
                  <a:lnTo>
                    <a:pt x="2887980" y="1627632"/>
                  </a:lnTo>
                </a:path>
                <a:path w="3941445" h="1645920">
                  <a:moveTo>
                    <a:pt x="2907792" y="1607820"/>
                  </a:moveTo>
                  <a:lnTo>
                    <a:pt x="2907792" y="1645920"/>
                  </a:lnTo>
                </a:path>
                <a:path w="3941445" h="1645920">
                  <a:moveTo>
                    <a:pt x="2877312" y="1559052"/>
                  </a:moveTo>
                  <a:lnTo>
                    <a:pt x="2839212" y="1559052"/>
                  </a:lnTo>
                </a:path>
                <a:path w="3941445" h="1645920">
                  <a:moveTo>
                    <a:pt x="2857500" y="1540764"/>
                  </a:moveTo>
                  <a:lnTo>
                    <a:pt x="2857500" y="1578864"/>
                  </a:lnTo>
                </a:path>
                <a:path w="3941445" h="1645920">
                  <a:moveTo>
                    <a:pt x="2857500" y="1559052"/>
                  </a:moveTo>
                  <a:lnTo>
                    <a:pt x="2819400" y="1559052"/>
                  </a:lnTo>
                </a:path>
                <a:path w="3941445" h="1645920">
                  <a:moveTo>
                    <a:pt x="2839212" y="1540764"/>
                  </a:moveTo>
                  <a:lnTo>
                    <a:pt x="2839212" y="1578864"/>
                  </a:lnTo>
                </a:path>
                <a:path w="3941445" h="1645920">
                  <a:moveTo>
                    <a:pt x="2843784" y="1559052"/>
                  </a:moveTo>
                  <a:lnTo>
                    <a:pt x="2805684" y="1559052"/>
                  </a:lnTo>
                </a:path>
                <a:path w="3941445" h="1645920">
                  <a:moveTo>
                    <a:pt x="2823972" y="1540764"/>
                  </a:moveTo>
                  <a:lnTo>
                    <a:pt x="2823972" y="1578864"/>
                  </a:lnTo>
                </a:path>
                <a:path w="3941445" h="1645920">
                  <a:moveTo>
                    <a:pt x="2839212" y="1559052"/>
                  </a:moveTo>
                  <a:lnTo>
                    <a:pt x="2801112" y="1559052"/>
                  </a:lnTo>
                </a:path>
                <a:path w="3941445" h="1645920">
                  <a:moveTo>
                    <a:pt x="2819400" y="1540764"/>
                  </a:moveTo>
                  <a:lnTo>
                    <a:pt x="2819400" y="1578864"/>
                  </a:lnTo>
                </a:path>
                <a:path w="3941445" h="1645920">
                  <a:moveTo>
                    <a:pt x="2752344" y="1539240"/>
                  </a:moveTo>
                  <a:lnTo>
                    <a:pt x="2714244" y="1539240"/>
                  </a:lnTo>
                </a:path>
                <a:path w="3941445" h="1645920">
                  <a:moveTo>
                    <a:pt x="2732532" y="1519428"/>
                  </a:moveTo>
                  <a:lnTo>
                    <a:pt x="2732532" y="1557528"/>
                  </a:lnTo>
                </a:path>
                <a:path w="3941445" h="1645920">
                  <a:moveTo>
                    <a:pt x="2625852" y="1539240"/>
                  </a:moveTo>
                  <a:lnTo>
                    <a:pt x="2587752" y="1539240"/>
                  </a:lnTo>
                </a:path>
                <a:path w="3941445" h="1645920">
                  <a:moveTo>
                    <a:pt x="2606040" y="1519428"/>
                  </a:moveTo>
                  <a:lnTo>
                    <a:pt x="2606040" y="1557528"/>
                  </a:lnTo>
                </a:path>
                <a:path w="3941445" h="1645920">
                  <a:moveTo>
                    <a:pt x="2503932" y="1522476"/>
                  </a:moveTo>
                  <a:lnTo>
                    <a:pt x="2465832" y="1522476"/>
                  </a:lnTo>
                </a:path>
                <a:path w="3941445" h="1645920">
                  <a:moveTo>
                    <a:pt x="2485644" y="1502664"/>
                  </a:moveTo>
                  <a:lnTo>
                    <a:pt x="2485644" y="1540764"/>
                  </a:lnTo>
                </a:path>
                <a:path w="3941445" h="1645920">
                  <a:moveTo>
                    <a:pt x="2362200" y="1487424"/>
                  </a:moveTo>
                  <a:lnTo>
                    <a:pt x="2324100" y="1487424"/>
                  </a:lnTo>
                </a:path>
                <a:path w="3941445" h="1645920">
                  <a:moveTo>
                    <a:pt x="2343912" y="1467612"/>
                  </a:moveTo>
                  <a:lnTo>
                    <a:pt x="2343912" y="1505712"/>
                  </a:lnTo>
                </a:path>
                <a:path w="3941445" h="1645920">
                  <a:moveTo>
                    <a:pt x="2304288" y="1487424"/>
                  </a:moveTo>
                  <a:lnTo>
                    <a:pt x="2266188" y="1487424"/>
                  </a:lnTo>
                </a:path>
                <a:path w="3941445" h="1645920">
                  <a:moveTo>
                    <a:pt x="2284476" y="1467612"/>
                  </a:moveTo>
                  <a:lnTo>
                    <a:pt x="2284476" y="1505712"/>
                  </a:lnTo>
                </a:path>
                <a:path w="3941445" h="1645920">
                  <a:moveTo>
                    <a:pt x="2276856" y="1473708"/>
                  </a:moveTo>
                  <a:lnTo>
                    <a:pt x="2238756" y="1473708"/>
                  </a:lnTo>
                </a:path>
                <a:path w="3941445" h="1645920">
                  <a:moveTo>
                    <a:pt x="2258568" y="1453896"/>
                  </a:moveTo>
                  <a:lnTo>
                    <a:pt x="2258568" y="1491996"/>
                  </a:lnTo>
                </a:path>
                <a:path w="3941445" h="1645920">
                  <a:moveTo>
                    <a:pt x="2205228" y="1458468"/>
                  </a:moveTo>
                  <a:lnTo>
                    <a:pt x="2167128" y="1458468"/>
                  </a:lnTo>
                </a:path>
                <a:path w="3941445" h="1645920">
                  <a:moveTo>
                    <a:pt x="2186940" y="1440180"/>
                  </a:moveTo>
                  <a:lnTo>
                    <a:pt x="2186940" y="1478280"/>
                  </a:lnTo>
                </a:path>
                <a:path w="3941445" h="1645920">
                  <a:moveTo>
                    <a:pt x="2243328" y="1458468"/>
                  </a:moveTo>
                  <a:lnTo>
                    <a:pt x="2205228" y="1458468"/>
                  </a:lnTo>
                </a:path>
                <a:path w="3941445" h="1645920">
                  <a:moveTo>
                    <a:pt x="2223516" y="1440180"/>
                  </a:moveTo>
                  <a:lnTo>
                    <a:pt x="2223516" y="1478280"/>
                  </a:lnTo>
                </a:path>
                <a:path w="3941445" h="1645920">
                  <a:moveTo>
                    <a:pt x="2238756" y="1458468"/>
                  </a:moveTo>
                  <a:lnTo>
                    <a:pt x="2200656" y="1458468"/>
                  </a:lnTo>
                </a:path>
                <a:path w="3941445" h="1645920">
                  <a:moveTo>
                    <a:pt x="2218944" y="1440180"/>
                  </a:moveTo>
                  <a:lnTo>
                    <a:pt x="2218944" y="1478280"/>
                  </a:lnTo>
                </a:path>
                <a:path w="3941445" h="1645920">
                  <a:moveTo>
                    <a:pt x="2177796" y="1444752"/>
                  </a:moveTo>
                  <a:lnTo>
                    <a:pt x="2139696" y="1444752"/>
                  </a:lnTo>
                </a:path>
                <a:path w="3941445" h="1645920">
                  <a:moveTo>
                    <a:pt x="2157984" y="1426464"/>
                  </a:moveTo>
                  <a:lnTo>
                    <a:pt x="2157984" y="1464564"/>
                  </a:lnTo>
                </a:path>
                <a:path w="3941445" h="1645920">
                  <a:moveTo>
                    <a:pt x="2125980" y="1444752"/>
                  </a:moveTo>
                  <a:lnTo>
                    <a:pt x="2087880" y="1444752"/>
                  </a:lnTo>
                </a:path>
                <a:path w="3941445" h="1645920">
                  <a:moveTo>
                    <a:pt x="2107692" y="1426464"/>
                  </a:moveTo>
                  <a:lnTo>
                    <a:pt x="2107692" y="1464564"/>
                  </a:lnTo>
                </a:path>
                <a:path w="3941445" h="1645920">
                  <a:moveTo>
                    <a:pt x="2086356" y="1444752"/>
                  </a:moveTo>
                  <a:lnTo>
                    <a:pt x="2048256" y="1444752"/>
                  </a:lnTo>
                </a:path>
                <a:path w="3941445" h="1645920">
                  <a:moveTo>
                    <a:pt x="2068068" y="1426464"/>
                  </a:moveTo>
                  <a:lnTo>
                    <a:pt x="2068068" y="1464564"/>
                  </a:lnTo>
                </a:path>
                <a:path w="3941445" h="1645920">
                  <a:moveTo>
                    <a:pt x="1929384" y="1412748"/>
                  </a:moveTo>
                  <a:lnTo>
                    <a:pt x="1891284" y="1412748"/>
                  </a:lnTo>
                </a:path>
                <a:path w="3941445" h="1645920">
                  <a:moveTo>
                    <a:pt x="1911096" y="1392936"/>
                  </a:moveTo>
                  <a:lnTo>
                    <a:pt x="1911096" y="1431036"/>
                  </a:lnTo>
                </a:path>
                <a:path w="3941445" h="1645920">
                  <a:moveTo>
                    <a:pt x="1876044" y="1389888"/>
                  </a:moveTo>
                  <a:lnTo>
                    <a:pt x="1837944" y="1389888"/>
                  </a:lnTo>
                </a:path>
                <a:path w="3941445" h="1645920">
                  <a:moveTo>
                    <a:pt x="1856232" y="1370076"/>
                  </a:moveTo>
                  <a:lnTo>
                    <a:pt x="1856232" y="1408176"/>
                  </a:lnTo>
                </a:path>
                <a:path w="3941445" h="1645920">
                  <a:moveTo>
                    <a:pt x="1840992" y="1389888"/>
                  </a:moveTo>
                  <a:lnTo>
                    <a:pt x="1802892" y="1389888"/>
                  </a:lnTo>
                </a:path>
                <a:path w="3941445" h="1645920">
                  <a:moveTo>
                    <a:pt x="1821180" y="1370076"/>
                  </a:moveTo>
                  <a:lnTo>
                    <a:pt x="1821180" y="1408176"/>
                  </a:lnTo>
                </a:path>
                <a:path w="3941445" h="1645920">
                  <a:moveTo>
                    <a:pt x="615696" y="807720"/>
                  </a:moveTo>
                  <a:lnTo>
                    <a:pt x="577596" y="807720"/>
                  </a:lnTo>
                </a:path>
                <a:path w="3941445" h="1645920">
                  <a:moveTo>
                    <a:pt x="597408" y="789432"/>
                  </a:moveTo>
                  <a:lnTo>
                    <a:pt x="597408" y="827532"/>
                  </a:lnTo>
                </a:path>
                <a:path w="3941445" h="1645920">
                  <a:moveTo>
                    <a:pt x="259080" y="326136"/>
                  </a:moveTo>
                  <a:lnTo>
                    <a:pt x="220980" y="326136"/>
                  </a:lnTo>
                </a:path>
                <a:path w="3941445" h="1645920">
                  <a:moveTo>
                    <a:pt x="240792" y="307848"/>
                  </a:moveTo>
                  <a:lnTo>
                    <a:pt x="240792" y="345948"/>
                  </a:lnTo>
                </a:path>
                <a:path w="3941445" h="1645920">
                  <a:moveTo>
                    <a:pt x="106680" y="121920"/>
                  </a:moveTo>
                  <a:lnTo>
                    <a:pt x="68580" y="121920"/>
                  </a:lnTo>
                </a:path>
                <a:path w="3941445" h="1645920">
                  <a:moveTo>
                    <a:pt x="86868" y="102108"/>
                  </a:moveTo>
                  <a:lnTo>
                    <a:pt x="86868" y="140208"/>
                  </a:lnTo>
                </a:path>
                <a:path w="3941445" h="1645920">
                  <a:moveTo>
                    <a:pt x="38100" y="19812"/>
                  </a:moveTo>
                  <a:lnTo>
                    <a:pt x="0" y="19812"/>
                  </a:lnTo>
                </a:path>
                <a:path w="3941445" h="1645920">
                  <a:moveTo>
                    <a:pt x="19812" y="0"/>
                  </a:moveTo>
                  <a:lnTo>
                    <a:pt x="19812" y="38100"/>
                  </a:lnTo>
                </a:path>
                <a:path w="3941445" h="1645920">
                  <a:moveTo>
                    <a:pt x="239268" y="306324"/>
                  </a:moveTo>
                  <a:lnTo>
                    <a:pt x="201168" y="306324"/>
                  </a:lnTo>
                </a:path>
                <a:path w="3941445" h="1645920">
                  <a:moveTo>
                    <a:pt x="219456" y="286512"/>
                  </a:moveTo>
                  <a:lnTo>
                    <a:pt x="219456" y="324612"/>
                  </a:lnTo>
                </a:path>
                <a:path w="3941445" h="1645920">
                  <a:moveTo>
                    <a:pt x="243840" y="306324"/>
                  </a:moveTo>
                  <a:lnTo>
                    <a:pt x="205740" y="306324"/>
                  </a:lnTo>
                </a:path>
                <a:path w="3941445" h="1645920">
                  <a:moveTo>
                    <a:pt x="225552" y="286512"/>
                  </a:moveTo>
                  <a:lnTo>
                    <a:pt x="225552" y="324612"/>
                  </a:lnTo>
                </a:path>
                <a:path w="3941445" h="1645920">
                  <a:moveTo>
                    <a:pt x="2339340" y="1487424"/>
                  </a:moveTo>
                  <a:lnTo>
                    <a:pt x="2301240" y="1487424"/>
                  </a:lnTo>
                </a:path>
                <a:path w="3941445" h="1645920">
                  <a:moveTo>
                    <a:pt x="2319528" y="1467612"/>
                  </a:moveTo>
                  <a:lnTo>
                    <a:pt x="2319528" y="1505712"/>
                  </a:lnTo>
                </a:path>
                <a:path w="3941445" h="1645920">
                  <a:moveTo>
                    <a:pt x="2327148" y="1487424"/>
                  </a:moveTo>
                  <a:lnTo>
                    <a:pt x="2289048" y="1487424"/>
                  </a:lnTo>
                </a:path>
                <a:path w="3941445" h="1645920">
                  <a:moveTo>
                    <a:pt x="2307336" y="1467612"/>
                  </a:moveTo>
                  <a:lnTo>
                    <a:pt x="2307336" y="1505712"/>
                  </a:lnTo>
                </a:path>
              </a:pathLst>
            </a:custGeom>
            <a:ln w="11430">
              <a:solidFill>
                <a:srgbClr val="830051"/>
              </a:solidFill>
            </a:ln>
          </p:spPr>
          <p:txBody>
            <a:bodyPr wrap="square" lIns="0" tIns="0" rIns="0" bIns="0" rtlCol="0"/>
            <a:lstStyle/>
            <a:p>
              <a:pPr defTabSz="457200">
                <a:defRPr/>
              </a:pPr>
              <a:endParaRPr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E7279DE8-7B1F-4DAA-A0C5-69571AD308DD}"/>
              </a:ext>
            </a:extLst>
          </p:cNvPr>
          <p:cNvSpPr txBox="1"/>
          <p:nvPr/>
        </p:nvSpPr>
        <p:spPr>
          <a:xfrm>
            <a:off x="2996184" y="6190489"/>
            <a:ext cx="7735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defTabSz="457200">
              <a:buFont typeface="Arial" panose="020B0604020202020204" pitchFamily="34" charset="0"/>
              <a:buChar char="•"/>
              <a:defRPr/>
            </a:pP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</a:rPr>
              <a:t>Besse</a:t>
            </a:r>
            <a:r>
              <a:rPr lang="en-US" sz="800" dirty="0">
                <a:solidFill>
                  <a:srgbClr val="000000"/>
                </a:solidFill>
                <a:latin typeface="Arial"/>
                <a:cs typeface="Arial"/>
              </a:rPr>
              <a:t> B, </a:t>
            </a: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</a:rPr>
              <a:t>Awad</a:t>
            </a:r>
            <a:r>
              <a:rPr lang="en-US" sz="800" dirty="0">
                <a:solidFill>
                  <a:srgbClr val="000000"/>
                </a:solidFill>
                <a:latin typeface="Arial"/>
                <a:cs typeface="Arial"/>
              </a:rPr>
              <a:t> MM, Forde PM, …</a:t>
            </a: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</a:rPr>
              <a:t>Dressman</a:t>
            </a:r>
            <a:r>
              <a:rPr lang="en-US" sz="800" dirty="0">
                <a:solidFill>
                  <a:srgbClr val="000000"/>
                </a:solidFill>
                <a:latin typeface="Arial"/>
                <a:cs typeface="Arial"/>
              </a:rPr>
              <a:t> M, Barry ST, </a:t>
            </a: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</a:rPr>
              <a:t>Heymach</a:t>
            </a:r>
            <a:r>
              <a:rPr lang="en-US" sz="800" dirty="0">
                <a:solidFill>
                  <a:srgbClr val="000000"/>
                </a:solidFill>
                <a:latin typeface="Arial"/>
                <a:cs typeface="Arial"/>
              </a:rPr>
              <a:t> JV, OA15.05 HUDSON: An Open-Label, Multi-Drug, Biomarker-Directed Phase 2 Study </a:t>
            </a:r>
          </a:p>
          <a:p>
            <a:pPr defTabSz="457200">
              <a:defRPr/>
            </a:pPr>
            <a:r>
              <a:rPr lang="en-US" sz="800" dirty="0">
                <a:solidFill>
                  <a:srgbClr val="000000"/>
                </a:solidFill>
                <a:latin typeface="Arial"/>
                <a:cs typeface="Arial"/>
              </a:rPr>
              <a:t>      in NSCLC Patients Who Progressed on Anti-PD-(L)1 Therapy, </a:t>
            </a:r>
            <a:r>
              <a:rPr lang="en-US" sz="800" cap="all" dirty="0">
                <a:solidFill>
                  <a:srgbClr val="000000"/>
                </a:solidFill>
                <a:latin typeface="Arial"/>
                <a:cs typeface="Arial"/>
              </a:rPr>
              <a:t>Journal of Thoracic Oncology, Volume 17, Issue 9, Supplement, September   </a:t>
            </a:r>
          </a:p>
          <a:p>
            <a:pPr defTabSz="457200">
              <a:defRPr/>
            </a:pPr>
            <a:r>
              <a:rPr lang="en-US" sz="800" cap="all" dirty="0">
                <a:solidFill>
                  <a:srgbClr val="000000"/>
                </a:solidFill>
                <a:latin typeface="Arial"/>
                <a:cs typeface="Arial"/>
              </a:rPr>
              <a:t>      2022, Pages S41-S42, </a:t>
            </a: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</a:rPr>
              <a:t>DOI:</a:t>
            </a:r>
            <a:r>
              <a:rPr lang="en-US" sz="800" dirty="0" err="1">
                <a:solidFill>
                  <a:srgbClr val="000000"/>
                </a:solidFill>
                <a:latin typeface="Arial"/>
                <a:cs typeface="Arial"/>
                <a:hlinkClick r:id="rId2"/>
              </a:rPr>
              <a:t>https</a:t>
            </a:r>
            <a:r>
              <a:rPr lang="en-US" sz="800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://doi.org/10.1016/j.jtho.2022.07.074</a:t>
            </a:r>
            <a:endParaRPr lang="en-US" sz="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9AD637B3-A3AA-E647-8B3F-BF9E3BA211E1}"/>
              </a:ext>
            </a:extLst>
          </p:cNvPr>
          <p:cNvSpPr txBox="1">
            <a:spLocks/>
          </p:cNvSpPr>
          <p:nvPr/>
        </p:nvSpPr>
        <p:spPr>
          <a:xfrm>
            <a:off x="1" y="62298"/>
            <a:ext cx="121920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en-US" sz="2800" kern="0" dirty="0"/>
              <a:t>HUDSON: improved OS for </a:t>
            </a:r>
            <a:r>
              <a:rPr lang="en-US" sz="2800" kern="0" dirty="0" err="1"/>
              <a:t>ceralasertib</a:t>
            </a:r>
            <a:r>
              <a:rPr lang="en-US" sz="2800" kern="0" dirty="0"/>
              <a:t>/durvalumab combination </a:t>
            </a:r>
            <a:br>
              <a:rPr lang="en-US" sz="2800" kern="0" dirty="0"/>
            </a:br>
            <a:r>
              <a:rPr lang="en-US" sz="2800" kern="0" dirty="0"/>
              <a:t>vs other combinations </a:t>
            </a:r>
            <a:r>
              <a:rPr lang="en-US" sz="2800" dirty="0"/>
              <a:t>in PD-(L)1i-refractory NSCLC </a:t>
            </a:r>
            <a:endParaRPr lang="en-US" sz="2800" kern="0" dirty="0"/>
          </a:p>
        </p:txBody>
      </p:sp>
    </p:spTree>
    <p:extLst>
      <p:ext uri="{BB962C8B-B14F-4D97-AF65-F5344CB8AC3E}">
        <p14:creationId xmlns:p14="http://schemas.microsoft.com/office/powerpoint/2010/main" val="2524569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7404C2-E992-9F45-9CDB-78A367B71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9984" y="1600200"/>
            <a:ext cx="7302220" cy="46482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FBF91BF4-5635-FF43-B6CE-81E255F61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1143000"/>
          </a:xfrm>
        </p:spPr>
        <p:txBody>
          <a:bodyPr/>
          <a:lstStyle/>
          <a:p>
            <a:r>
              <a:rPr lang="en-US" sz="2800" dirty="0"/>
              <a:t>VEGF/VEGFR pathway promotes an immunosuppressive tumor microenvironment in addition to other effects on TCs and ECs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4FF427-7DA7-7049-9394-F2484DD46869}"/>
              </a:ext>
            </a:extLst>
          </p:cNvPr>
          <p:cNvSpPr txBox="1"/>
          <p:nvPr/>
        </p:nvSpPr>
        <p:spPr>
          <a:xfrm>
            <a:off x="6172200" y="6400800"/>
            <a:ext cx="2416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Patel et al, CCR 2022</a:t>
            </a:r>
          </a:p>
        </p:txBody>
      </p:sp>
    </p:spTree>
    <p:extLst>
      <p:ext uri="{BB962C8B-B14F-4D97-AF65-F5344CB8AC3E}">
        <p14:creationId xmlns:p14="http://schemas.microsoft.com/office/powerpoint/2010/main" val="416273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B71939-EF2D-684B-8705-A91745805B6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8158"/>
          <a:stretch/>
        </p:blipFill>
        <p:spPr>
          <a:xfrm>
            <a:off x="2286000" y="2286000"/>
            <a:ext cx="7924800" cy="39108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3EE250-B4A6-954B-8B23-58FEC8E55E59}"/>
              </a:ext>
            </a:extLst>
          </p:cNvPr>
          <p:cNvSpPr txBox="1"/>
          <p:nvPr/>
        </p:nvSpPr>
        <p:spPr>
          <a:xfrm>
            <a:off x="9220200" y="6398696"/>
            <a:ext cx="28264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Reckamp</a:t>
            </a:r>
            <a:r>
              <a:rPr lang="en-US" dirty="0"/>
              <a:t> et al, JCO 2022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80E6A914-5F7E-9F4F-BF60-4C40BCD40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445" y="1860714"/>
            <a:ext cx="236514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 err="1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mOS</a:t>
            </a: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: 14.5 vs 11.5 months (HR 0.69)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27A906AA-4824-C548-AFAF-AA4B974AD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382000" cy="1143000"/>
          </a:xfrm>
        </p:spPr>
        <p:txBody>
          <a:bodyPr/>
          <a:lstStyle/>
          <a:p>
            <a:r>
              <a:rPr lang="en-US" sz="2800" dirty="0"/>
              <a:t>Randomized phase II of </a:t>
            </a:r>
            <a:r>
              <a:rPr lang="en-US" sz="2800" dirty="0" err="1"/>
              <a:t>pembro+ramucirumab</a:t>
            </a:r>
            <a:r>
              <a:rPr lang="en-US" sz="2800" dirty="0"/>
              <a:t> vs SOC in PD-(L)1i-refractory NSCLC (SWOG 1800A)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65135F1-EE3E-1340-884C-E8B6F58653DE}"/>
              </a:ext>
            </a:extLst>
          </p:cNvPr>
          <p:cNvSpPr/>
          <p:nvPr/>
        </p:nvSpPr>
        <p:spPr>
          <a:xfrm>
            <a:off x="2209800" y="2153101"/>
            <a:ext cx="533400" cy="590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474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le 3"/>
          <p:cNvSpPr>
            <a:spLocks noGrp="1"/>
          </p:cNvSpPr>
          <p:nvPr>
            <p:ph type="title"/>
          </p:nvPr>
        </p:nvSpPr>
        <p:spPr>
          <a:xfrm>
            <a:off x="1981200" y="1676400"/>
            <a:ext cx="8458200" cy="1143000"/>
          </a:xfrm>
        </p:spPr>
        <p:txBody>
          <a:bodyPr/>
          <a:lstStyle/>
          <a:p>
            <a:br>
              <a:rPr lang="en-US" sz="3600" dirty="0"/>
            </a:br>
            <a:r>
              <a:rPr lang="en-US" sz="3600" dirty="0"/>
              <a:t>Mechanism of Action and Rationale for Targeting TROP2</a:t>
            </a:r>
            <a:r>
              <a:rPr lang="en-US" altLang="en-US" sz="3600" dirty="0"/>
              <a:t> via ADCs:</a:t>
            </a:r>
            <a:br>
              <a:rPr lang="en-US" altLang="en-US" sz="3600" dirty="0"/>
            </a:br>
            <a:br>
              <a:rPr lang="en-US" altLang="en-US" sz="3600" dirty="0"/>
            </a:br>
            <a:r>
              <a:rPr lang="en-US" altLang="en-US" sz="3600" dirty="0" err="1"/>
              <a:t>D</a:t>
            </a:r>
            <a:r>
              <a:rPr lang="en-US" sz="3600" dirty="0" err="1"/>
              <a:t>atopotamab</a:t>
            </a:r>
            <a:r>
              <a:rPr lang="en-US" sz="3600" dirty="0"/>
              <a:t> </a:t>
            </a:r>
            <a:r>
              <a:rPr lang="en-US" sz="3600" dirty="0" err="1"/>
              <a:t>Deruxtecan</a:t>
            </a:r>
            <a:r>
              <a:rPr lang="en-US" sz="3600" dirty="0"/>
              <a:t> (Dato-</a:t>
            </a:r>
            <a:r>
              <a:rPr lang="en-US" sz="3600" dirty="0" err="1"/>
              <a:t>DXd</a:t>
            </a:r>
            <a:r>
              <a:rPr lang="en-US" sz="3600" dirty="0"/>
              <a:t>) and </a:t>
            </a:r>
            <a:r>
              <a:rPr lang="en-US" sz="3600" spc="-4" dirty="0"/>
              <a:t>Sacituzumab</a:t>
            </a:r>
            <a:r>
              <a:rPr lang="en-US" sz="3600" spc="-11" dirty="0"/>
              <a:t> </a:t>
            </a:r>
            <a:r>
              <a:rPr lang="en-US" sz="3600" spc="-4" dirty="0" err="1"/>
              <a:t>Govitecan</a:t>
            </a:r>
            <a:r>
              <a:rPr lang="en-US" sz="3600" spc="-15" dirty="0"/>
              <a:t> </a:t>
            </a:r>
            <a:r>
              <a:rPr lang="en-US" sz="3600" dirty="0"/>
              <a:t>(SG)</a:t>
            </a:r>
            <a:endParaRPr lang="en-US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91308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1835927" y="-3012"/>
            <a:ext cx="8337550" cy="1143000"/>
          </a:xfrm>
        </p:spPr>
        <p:txBody>
          <a:bodyPr/>
          <a:lstStyle/>
          <a:p>
            <a:br>
              <a:rPr lang="en-US" altLang="en-US" sz="2800" dirty="0">
                <a:ea typeface="ＭＳ Ｐゴシック" panose="020B0600070205080204" pitchFamily="34" charset="-128"/>
              </a:rPr>
            </a:br>
            <a:r>
              <a:rPr lang="en-US" altLang="en-US" sz="2800" dirty="0">
                <a:ea typeface="ＭＳ Ｐゴシック" panose="020B0600070205080204" pitchFamily="34" charset="-128"/>
              </a:rPr>
              <a:t>NSCLC 2022: Precision therapy for driver oncogenes, but immunotherapy based on PD-L1, and subjective “clinical factors” </a:t>
            </a:r>
          </a:p>
        </p:txBody>
      </p:sp>
      <p:sp>
        <p:nvSpPr>
          <p:cNvPr id="154" name="Text Box 3">
            <a:extLst>
              <a:ext uri="{FF2B5EF4-FFF2-40B4-BE49-F238E27FC236}">
                <a16:creationId xmlns:a16="http://schemas.microsoft.com/office/drawing/2014/main" id="{07C27BF4-AADE-4845-92AF-620964CCC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0566" y="1578789"/>
            <a:ext cx="1464536" cy="5232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NSCLC</a:t>
            </a:r>
          </a:p>
        </p:txBody>
      </p:sp>
      <p:sp>
        <p:nvSpPr>
          <p:cNvPr id="77839" name="Line 11"/>
          <p:cNvSpPr>
            <a:spLocks noChangeShapeType="1"/>
          </p:cNvSpPr>
          <p:nvPr/>
        </p:nvSpPr>
        <p:spPr bwMode="auto">
          <a:xfrm flipH="1">
            <a:off x="5591986" y="3766997"/>
            <a:ext cx="5556" cy="2911616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>
              <a:defRPr/>
            </a:pPr>
            <a:endParaRPr lang="en-US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7899" name="Text Box 10"/>
          <p:cNvSpPr txBox="1">
            <a:spLocks noChangeArrowheads="1"/>
          </p:cNvSpPr>
          <p:nvPr/>
        </p:nvSpPr>
        <p:spPr bwMode="auto">
          <a:xfrm>
            <a:off x="7211109" y="5942618"/>
            <a:ext cx="1463635" cy="5847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000000"/>
                </a:solidFill>
              </a:rPr>
              <a:t>ALK fusion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000000"/>
                </a:solidFill>
              </a:rPr>
              <a:t>(4%)</a:t>
            </a:r>
          </a:p>
        </p:txBody>
      </p:sp>
      <p:grpSp>
        <p:nvGrpSpPr>
          <p:cNvPr id="77882" name="Group 6"/>
          <p:cNvGrpSpPr>
            <a:grpSpLocks/>
          </p:cNvGrpSpPr>
          <p:nvPr/>
        </p:nvGrpSpPr>
        <p:grpSpPr bwMode="auto">
          <a:xfrm>
            <a:off x="5678504" y="4064023"/>
            <a:ext cx="1468164" cy="2246291"/>
            <a:chOff x="3962400" y="4063700"/>
            <a:chExt cx="1468180" cy="2246474"/>
          </a:xfrm>
        </p:grpSpPr>
        <p:sp>
          <p:nvSpPr>
            <p:cNvPr id="77890" name="Text Box 42"/>
            <p:cNvSpPr txBox="1">
              <a:spLocks noChangeArrowheads="1"/>
            </p:cNvSpPr>
            <p:nvPr/>
          </p:nvSpPr>
          <p:spPr bwMode="auto">
            <a:xfrm>
              <a:off x="3966905" y="4063700"/>
              <a:ext cx="1463675" cy="584775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600" dirty="0">
                  <a:solidFill>
                    <a:srgbClr val="080D07"/>
                  </a:solidFill>
                </a:rPr>
                <a:t>EGFR mutant</a:t>
              </a:r>
            </a:p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600" dirty="0">
                  <a:solidFill>
                    <a:srgbClr val="080D07"/>
                  </a:solidFill>
                </a:rPr>
                <a:t>(12-15%)</a:t>
              </a:r>
            </a:p>
          </p:txBody>
        </p:sp>
        <p:sp>
          <p:nvSpPr>
            <p:cNvPr id="77891" name="Text Box 42"/>
            <p:cNvSpPr txBox="1">
              <a:spLocks noChangeArrowheads="1"/>
            </p:cNvSpPr>
            <p:nvPr/>
          </p:nvSpPr>
          <p:spPr bwMode="auto">
            <a:xfrm>
              <a:off x="3962400" y="4746055"/>
              <a:ext cx="1463675" cy="2769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200" b="1">
                  <a:solidFill>
                    <a:srgbClr val="080D07"/>
                  </a:solidFill>
                </a:rPr>
                <a:t>Classical</a:t>
              </a:r>
            </a:p>
          </p:txBody>
        </p:sp>
        <p:sp>
          <p:nvSpPr>
            <p:cNvPr id="77892" name="Text Box 42"/>
            <p:cNvSpPr txBox="1">
              <a:spLocks noChangeArrowheads="1"/>
            </p:cNvSpPr>
            <p:nvPr/>
          </p:nvSpPr>
          <p:spPr bwMode="auto">
            <a:xfrm>
              <a:off x="3962400" y="5109592"/>
              <a:ext cx="1463675" cy="2769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200" b="1">
                  <a:solidFill>
                    <a:srgbClr val="080D07"/>
                  </a:solidFill>
                </a:rPr>
                <a:t>Atypicals</a:t>
              </a:r>
            </a:p>
          </p:txBody>
        </p:sp>
        <p:sp>
          <p:nvSpPr>
            <p:cNvPr id="77893" name="Text Box 42"/>
            <p:cNvSpPr txBox="1">
              <a:spLocks noChangeArrowheads="1"/>
            </p:cNvSpPr>
            <p:nvPr/>
          </p:nvSpPr>
          <p:spPr bwMode="auto">
            <a:xfrm>
              <a:off x="3962400" y="5490592"/>
              <a:ext cx="1463675" cy="27699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200" b="1">
                  <a:solidFill>
                    <a:srgbClr val="080D07"/>
                  </a:solidFill>
                </a:rPr>
                <a:t>Exon 20</a:t>
              </a:r>
            </a:p>
          </p:txBody>
        </p:sp>
        <p:sp>
          <p:nvSpPr>
            <p:cNvPr id="77894" name="Text Box 42"/>
            <p:cNvSpPr txBox="1">
              <a:spLocks noChangeArrowheads="1"/>
            </p:cNvSpPr>
            <p:nvPr/>
          </p:nvSpPr>
          <p:spPr bwMode="auto">
            <a:xfrm>
              <a:off x="3962400" y="5871592"/>
              <a:ext cx="1463675" cy="438582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en-US" sz="1200" b="1">
                  <a:solidFill>
                    <a:srgbClr val="080D07"/>
                  </a:solidFill>
                </a:rPr>
                <a:t>Resistance </a:t>
              </a:r>
              <a:r>
                <a:rPr lang="en-US" altLang="en-US" sz="1000">
                  <a:solidFill>
                    <a:srgbClr val="080D07"/>
                  </a:solidFill>
                </a:rPr>
                <a:t>(T790M, C797S)</a:t>
              </a:r>
            </a:p>
          </p:txBody>
        </p:sp>
      </p:grpSp>
      <p:grpSp>
        <p:nvGrpSpPr>
          <p:cNvPr id="77883" name="Group 7"/>
          <p:cNvGrpSpPr>
            <a:grpSpLocks/>
          </p:cNvGrpSpPr>
          <p:nvPr/>
        </p:nvGrpSpPr>
        <p:grpSpPr bwMode="auto">
          <a:xfrm>
            <a:off x="9663087" y="1776413"/>
            <a:ext cx="1123992" cy="1064840"/>
            <a:chOff x="7947026" y="1775904"/>
            <a:chExt cx="1124004" cy="1064927"/>
          </a:xfrm>
        </p:grpSpPr>
        <p:sp>
          <p:nvSpPr>
            <p:cNvPr id="98" name="Freeform 15">
              <a:extLst>
                <a:ext uri="{FF2B5EF4-FFF2-40B4-BE49-F238E27FC236}">
                  <a16:creationId xmlns:a16="http://schemas.microsoft.com/office/drawing/2014/main" id="{9ED666F6-C8D9-5A42-A054-708291D19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2373" y="2212502"/>
              <a:ext cx="315916" cy="500104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99" name="Freeform 43">
              <a:extLst>
                <a:ext uri="{FF2B5EF4-FFF2-40B4-BE49-F238E27FC236}">
                  <a16:creationId xmlns:a16="http://schemas.microsoft.com/office/drawing/2014/main" id="{F56BCDF2-1672-5946-B18D-0175C9F1E9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7638" y="2341100"/>
              <a:ext cx="315915" cy="500103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100" name="Freeform 44">
              <a:extLst>
                <a:ext uri="{FF2B5EF4-FFF2-40B4-BE49-F238E27FC236}">
                  <a16:creationId xmlns:a16="http://schemas.microsoft.com/office/drawing/2014/main" id="{30BC2282-78F7-7C45-B1F1-F0E6D3876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2659" y="2252193"/>
              <a:ext cx="315915" cy="501691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105" name="Freeform 15">
              <a:extLst>
                <a:ext uri="{FF2B5EF4-FFF2-40B4-BE49-F238E27FC236}">
                  <a16:creationId xmlns:a16="http://schemas.microsoft.com/office/drawing/2014/main" id="{C28AA6BE-8C11-8D44-B5F3-02231C12D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9497" y="1775904"/>
              <a:ext cx="315916" cy="500103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106" name="Freeform 43">
              <a:extLst>
                <a:ext uri="{FF2B5EF4-FFF2-40B4-BE49-F238E27FC236}">
                  <a16:creationId xmlns:a16="http://schemas.microsoft.com/office/drawing/2014/main" id="{21B59CA7-866A-3543-8182-445EFBA05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5115" y="1806068"/>
              <a:ext cx="315915" cy="500104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  <p:sp>
          <p:nvSpPr>
            <p:cNvPr id="107" name="Freeform 44">
              <a:extLst>
                <a:ext uri="{FF2B5EF4-FFF2-40B4-BE49-F238E27FC236}">
                  <a16:creationId xmlns:a16="http://schemas.microsoft.com/office/drawing/2014/main" id="{9129FE65-AEF5-EB4E-86E1-DEEF5CF81F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7068" y="2187100"/>
              <a:ext cx="315916" cy="501691"/>
            </a:xfrm>
            <a:custGeom>
              <a:avLst/>
              <a:gdLst/>
              <a:ahLst/>
              <a:cxnLst>
                <a:cxn ang="0">
                  <a:pos x="621" y="549"/>
                </a:cxn>
                <a:cxn ang="0">
                  <a:pos x="493" y="540"/>
                </a:cxn>
                <a:cxn ang="0">
                  <a:pos x="374" y="403"/>
                </a:cxn>
                <a:cxn ang="0">
                  <a:pos x="438" y="101"/>
                </a:cxn>
                <a:cxn ang="0">
                  <a:pos x="466" y="83"/>
                </a:cxn>
                <a:cxn ang="0">
                  <a:pos x="539" y="19"/>
                </a:cxn>
                <a:cxn ang="0">
                  <a:pos x="594" y="0"/>
                </a:cxn>
                <a:cxn ang="0">
                  <a:pos x="740" y="10"/>
                </a:cxn>
                <a:cxn ang="0">
                  <a:pos x="777" y="28"/>
                </a:cxn>
                <a:cxn ang="0">
                  <a:pos x="832" y="46"/>
                </a:cxn>
                <a:cxn ang="0">
                  <a:pos x="923" y="119"/>
                </a:cxn>
                <a:cxn ang="0">
                  <a:pos x="960" y="174"/>
                </a:cxn>
                <a:cxn ang="0">
                  <a:pos x="978" y="229"/>
                </a:cxn>
                <a:cxn ang="0">
                  <a:pos x="822" y="586"/>
                </a:cxn>
                <a:cxn ang="0">
                  <a:pos x="996" y="631"/>
                </a:cxn>
                <a:cxn ang="0">
                  <a:pos x="1307" y="1418"/>
                </a:cxn>
                <a:cxn ang="0">
                  <a:pos x="1161" y="1573"/>
                </a:cxn>
                <a:cxn ang="0">
                  <a:pos x="886" y="970"/>
                </a:cxn>
                <a:cxn ang="0">
                  <a:pos x="1161" y="2350"/>
                </a:cxn>
                <a:cxn ang="0">
                  <a:pos x="868" y="2451"/>
                </a:cxn>
                <a:cxn ang="0">
                  <a:pos x="704" y="1381"/>
                </a:cxn>
                <a:cxn ang="0">
                  <a:pos x="603" y="2469"/>
                </a:cxn>
                <a:cxn ang="0">
                  <a:pos x="329" y="2432"/>
                </a:cxn>
                <a:cxn ang="0">
                  <a:pos x="475" y="906"/>
                </a:cxn>
                <a:cxn ang="0">
                  <a:pos x="210" y="1500"/>
                </a:cxn>
                <a:cxn ang="0">
                  <a:pos x="0" y="1436"/>
                </a:cxn>
                <a:cxn ang="0">
                  <a:pos x="420" y="586"/>
                </a:cxn>
                <a:cxn ang="0">
                  <a:pos x="621" y="549"/>
                </a:cxn>
              </a:cxnLst>
              <a:rect l="0" t="0" r="r" b="b"/>
              <a:pathLst>
                <a:path w="1307" h="2469">
                  <a:moveTo>
                    <a:pt x="621" y="549"/>
                  </a:moveTo>
                  <a:cubicBezTo>
                    <a:pt x="575" y="560"/>
                    <a:pt x="538" y="554"/>
                    <a:pt x="493" y="540"/>
                  </a:cubicBezTo>
                  <a:cubicBezTo>
                    <a:pt x="461" y="491"/>
                    <a:pt x="423" y="435"/>
                    <a:pt x="374" y="403"/>
                  </a:cubicBezTo>
                  <a:cubicBezTo>
                    <a:pt x="339" y="297"/>
                    <a:pt x="357" y="180"/>
                    <a:pt x="438" y="101"/>
                  </a:cubicBezTo>
                  <a:cubicBezTo>
                    <a:pt x="446" y="93"/>
                    <a:pt x="458" y="90"/>
                    <a:pt x="466" y="83"/>
                  </a:cubicBezTo>
                  <a:cubicBezTo>
                    <a:pt x="490" y="62"/>
                    <a:pt x="509" y="33"/>
                    <a:pt x="539" y="19"/>
                  </a:cubicBezTo>
                  <a:cubicBezTo>
                    <a:pt x="557" y="11"/>
                    <a:pt x="594" y="0"/>
                    <a:pt x="594" y="0"/>
                  </a:cubicBezTo>
                  <a:cubicBezTo>
                    <a:pt x="643" y="3"/>
                    <a:pt x="692" y="3"/>
                    <a:pt x="740" y="10"/>
                  </a:cubicBezTo>
                  <a:cubicBezTo>
                    <a:pt x="754" y="12"/>
                    <a:pt x="764" y="23"/>
                    <a:pt x="777" y="28"/>
                  </a:cubicBezTo>
                  <a:cubicBezTo>
                    <a:pt x="795" y="35"/>
                    <a:pt x="832" y="46"/>
                    <a:pt x="832" y="46"/>
                  </a:cubicBezTo>
                  <a:cubicBezTo>
                    <a:pt x="867" y="69"/>
                    <a:pt x="884" y="106"/>
                    <a:pt x="923" y="119"/>
                  </a:cubicBezTo>
                  <a:cubicBezTo>
                    <a:pt x="962" y="146"/>
                    <a:pt x="945" y="126"/>
                    <a:pt x="960" y="174"/>
                  </a:cubicBezTo>
                  <a:cubicBezTo>
                    <a:pt x="966" y="192"/>
                    <a:pt x="978" y="229"/>
                    <a:pt x="978" y="229"/>
                  </a:cubicBezTo>
                  <a:cubicBezTo>
                    <a:pt x="974" y="328"/>
                    <a:pt x="993" y="586"/>
                    <a:pt x="822" y="586"/>
                  </a:cubicBezTo>
                  <a:lnTo>
                    <a:pt x="996" y="631"/>
                  </a:lnTo>
                  <a:lnTo>
                    <a:pt x="1307" y="1418"/>
                  </a:lnTo>
                  <a:lnTo>
                    <a:pt x="1161" y="1573"/>
                  </a:lnTo>
                  <a:lnTo>
                    <a:pt x="886" y="970"/>
                  </a:lnTo>
                  <a:lnTo>
                    <a:pt x="1161" y="2350"/>
                  </a:lnTo>
                  <a:lnTo>
                    <a:pt x="868" y="2451"/>
                  </a:lnTo>
                  <a:lnTo>
                    <a:pt x="704" y="1381"/>
                  </a:lnTo>
                  <a:lnTo>
                    <a:pt x="603" y="2469"/>
                  </a:lnTo>
                  <a:lnTo>
                    <a:pt x="329" y="2432"/>
                  </a:lnTo>
                  <a:lnTo>
                    <a:pt x="475" y="906"/>
                  </a:lnTo>
                  <a:lnTo>
                    <a:pt x="210" y="1500"/>
                  </a:lnTo>
                  <a:lnTo>
                    <a:pt x="0" y="1436"/>
                  </a:lnTo>
                  <a:lnTo>
                    <a:pt x="420" y="586"/>
                  </a:lnTo>
                  <a:lnTo>
                    <a:pt x="621" y="549"/>
                  </a:ln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accent4">
                  <a:lumMod val="10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GB" sz="2400">
                <a:solidFill>
                  <a:prstClr val="black"/>
                </a:solidFill>
                <a:latin typeface="Arial" charset="0"/>
                <a:cs typeface="Arial"/>
              </a:endParaRPr>
            </a:p>
          </p:txBody>
        </p:sp>
      </p:grpSp>
      <p:grpSp>
        <p:nvGrpSpPr>
          <p:cNvPr id="162" name="Group 161"/>
          <p:cNvGrpSpPr>
            <a:grpSpLocks/>
          </p:cNvGrpSpPr>
          <p:nvPr/>
        </p:nvGrpSpPr>
        <p:grpSpPr bwMode="auto">
          <a:xfrm>
            <a:off x="6772293" y="1573213"/>
            <a:ext cx="3062287" cy="2508250"/>
            <a:chOff x="5056634" y="1573954"/>
            <a:chExt cx="3062255" cy="2507601"/>
          </a:xfrm>
        </p:grpSpPr>
        <p:sp>
          <p:nvSpPr>
            <p:cNvPr id="77834" name="Line 11"/>
            <p:cNvSpPr>
              <a:spLocks noChangeShapeType="1"/>
            </p:cNvSpPr>
            <p:nvPr/>
          </p:nvSpPr>
          <p:spPr bwMode="auto">
            <a:xfrm>
              <a:off x="5056634" y="2112169"/>
              <a:ext cx="1191765" cy="4087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pic>
          <p:nvPicPr>
            <p:cNvPr id="77835" name="Picture 2" descr="Molecular subsets of lung adenocarcinoma.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4143" y="2158729"/>
              <a:ext cx="1706507" cy="192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5" name="Text Box 3">
              <a:extLst>
                <a:ext uri="{FF2B5EF4-FFF2-40B4-BE49-F238E27FC236}">
                  <a16:creationId xmlns:a16="http://schemas.microsoft.com/office/drawing/2014/main" id="{62986FBA-D348-7F4B-BFDB-728E980AE5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001" y="1573954"/>
              <a:ext cx="2403888" cy="5847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Driver positive:</a:t>
              </a:r>
            </a:p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 the genomic pie (40%)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A647A85-2247-6243-988E-965C9723797C}"/>
              </a:ext>
            </a:extLst>
          </p:cNvPr>
          <p:cNvGrpSpPr/>
          <p:nvPr/>
        </p:nvGrpSpPr>
        <p:grpSpPr>
          <a:xfrm>
            <a:off x="8781825" y="2611063"/>
            <a:ext cx="2038575" cy="4121504"/>
            <a:chOff x="7065720" y="2611063"/>
            <a:chExt cx="2038575" cy="4121504"/>
          </a:xfrm>
        </p:grpSpPr>
        <p:grpSp>
          <p:nvGrpSpPr>
            <p:cNvPr id="77896" name="Group 10"/>
            <p:cNvGrpSpPr>
              <a:grpSpLocks/>
            </p:cNvGrpSpPr>
            <p:nvPr/>
          </p:nvGrpSpPr>
          <p:grpSpPr bwMode="auto">
            <a:xfrm>
              <a:off x="7896441" y="2763837"/>
              <a:ext cx="615734" cy="513147"/>
              <a:chOff x="7896505" y="2763367"/>
              <a:chExt cx="615751" cy="513233"/>
            </a:xfrm>
          </p:grpSpPr>
          <p:sp>
            <p:nvSpPr>
              <p:cNvPr id="96" name="Freeform 74">
                <a:extLst>
                  <a:ext uri="{FF2B5EF4-FFF2-40B4-BE49-F238E27FC236}">
                    <a16:creationId xmlns:a16="http://schemas.microsoft.com/office/drawing/2014/main" id="{65C4BF75-5AC4-F341-84C6-626AEF582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6335" y="2776069"/>
                <a:ext cx="315921" cy="500146"/>
              </a:xfrm>
              <a:custGeom>
                <a:avLst/>
                <a:gdLst/>
                <a:ahLst/>
                <a:cxnLst>
                  <a:cxn ang="0">
                    <a:pos x="621" y="549"/>
                  </a:cxn>
                  <a:cxn ang="0">
                    <a:pos x="493" y="540"/>
                  </a:cxn>
                  <a:cxn ang="0">
                    <a:pos x="374" y="403"/>
                  </a:cxn>
                  <a:cxn ang="0">
                    <a:pos x="438" y="101"/>
                  </a:cxn>
                  <a:cxn ang="0">
                    <a:pos x="466" y="83"/>
                  </a:cxn>
                  <a:cxn ang="0">
                    <a:pos x="539" y="19"/>
                  </a:cxn>
                  <a:cxn ang="0">
                    <a:pos x="594" y="0"/>
                  </a:cxn>
                  <a:cxn ang="0">
                    <a:pos x="740" y="10"/>
                  </a:cxn>
                  <a:cxn ang="0">
                    <a:pos x="777" y="28"/>
                  </a:cxn>
                  <a:cxn ang="0">
                    <a:pos x="832" y="46"/>
                  </a:cxn>
                  <a:cxn ang="0">
                    <a:pos x="923" y="119"/>
                  </a:cxn>
                  <a:cxn ang="0">
                    <a:pos x="960" y="174"/>
                  </a:cxn>
                  <a:cxn ang="0">
                    <a:pos x="978" y="229"/>
                  </a:cxn>
                  <a:cxn ang="0">
                    <a:pos x="822" y="586"/>
                  </a:cxn>
                  <a:cxn ang="0">
                    <a:pos x="996" y="631"/>
                  </a:cxn>
                  <a:cxn ang="0">
                    <a:pos x="1307" y="1418"/>
                  </a:cxn>
                  <a:cxn ang="0">
                    <a:pos x="1161" y="1573"/>
                  </a:cxn>
                  <a:cxn ang="0">
                    <a:pos x="886" y="970"/>
                  </a:cxn>
                  <a:cxn ang="0">
                    <a:pos x="1161" y="2350"/>
                  </a:cxn>
                  <a:cxn ang="0">
                    <a:pos x="868" y="2451"/>
                  </a:cxn>
                  <a:cxn ang="0">
                    <a:pos x="704" y="1381"/>
                  </a:cxn>
                  <a:cxn ang="0">
                    <a:pos x="603" y="2469"/>
                  </a:cxn>
                  <a:cxn ang="0">
                    <a:pos x="329" y="2432"/>
                  </a:cxn>
                  <a:cxn ang="0">
                    <a:pos x="475" y="906"/>
                  </a:cxn>
                  <a:cxn ang="0">
                    <a:pos x="210" y="1500"/>
                  </a:cxn>
                  <a:cxn ang="0">
                    <a:pos x="0" y="1436"/>
                  </a:cxn>
                  <a:cxn ang="0">
                    <a:pos x="420" y="586"/>
                  </a:cxn>
                  <a:cxn ang="0">
                    <a:pos x="621" y="549"/>
                  </a:cxn>
                </a:cxnLst>
                <a:rect l="0" t="0" r="r" b="b"/>
                <a:pathLst>
                  <a:path w="1307" h="2469">
                    <a:moveTo>
                      <a:pt x="621" y="549"/>
                    </a:moveTo>
                    <a:cubicBezTo>
                      <a:pt x="575" y="560"/>
                      <a:pt x="538" y="554"/>
                      <a:pt x="493" y="540"/>
                    </a:cubicBezTo>
                    <a:cubicBezTo>
                      <a:pt x="461" y="491"/>
                      <a:pt x="423" y="435"/>
                      <a:pt x="374" y="403"/>
                    </a:cubicBezTo>
                    <a:cubicBezTo>
                      <a:pt x="339" y="297"/>
                      <a:pt x="357" y="180"/>
                      <a:pt x="438" y="101"/>
                    </a:cubicBezTo>
                    <a:cubicBezTo>
                      <a:pt x="446" y="93"/>
                      <a:pt x="458" y="90"/>
                      <a:pt x="466" y="83"/>
                    </a:cubicBezTo>
                    <a:cubicBezTo>
                      <a:pt x="490" y="62"/>
                      <a:pt x="509" y="33"/>
                      <a:pt x="539" y="19"/>
                    </a:cubicBezTo>
                    <a:cubicBezTo>
                      <a:pt x="557" y="11"/>
                      <a:pt x="594" y="0"/>
                      <a:pt x="594" y="0"/>
                    </a:cubicBezTo>
                    <a:cubicBezTo>
                      <a:pt x="643" y="3"/>
                      <a:pt x="692" y="3"/>
                      <a:pt x="740" y="10"/>
                    </a:cubicBezTo>
                    <a:cubicBezTo>
                      <a:pt x="754" y="12"/>
                      <a:pt x="764" y="23"/>
                      <a:pt x="777" y="28"/>
                    </a:cubicBezTo>
                    <a:cubicBezTo>
                      <a:pt x="795" y="35"/>
                      <a:pt x="832" y="46"/>
                      <a:pt x="832" y="46"/>
                    </a:cubicBezTo>
                    <a:cubicBezTo>
                      <a:pt x="867" y="69"/>
                      <a:pt x="884" y="106"/>
                      <a:pt x="923" y="119"/>
                    </a:cubicBezTo>
                    <a:cubicBezTo>
                      <a:pt x="962" y="146"/>
                      <a:pt x="945" y="126"/>
                      <a:pt x="960" y="174"/>
                    </a:cubicBezTo>
                    <a:cubicBezTo>
                      <a:pt x="966" y="192"/>
                      <a:pt x="978" y="229"/>
                      <a:pt x="978" y="229"/>
                    </a:cubicBezTo>
                    <a:cubicBezTo>
                      <a:pt x="974" y="328"/>
                      <a:pt x="993" y="586"/>
                      <a:pt x="822" y="586"/>
                    </a:cubicBezTo>
                    <a:lnTo>
                      <a:pt x="996" y="631"/>
                    </a:lnTo>
                    <a:lnTo>
                      <a:pt x="1307" y="1418"/>
                    </a:lnTo>
                    <a:lnTo>
                      <a:pt x="1161" y="1573"/>
                    </a:lnTo>
                    <a:lnTo>
                      <a:pt x="886" y="970"/>
                    </a:lnTo>
                    <a:lnTo>
                      <a:pt x="1161" y="2350"/>
                    </a:lnTo>
                    <a:lnTo>
                      <a:pt x="868" y="2451"/>
                    </a:lnTo>
                    <a:lnTo>
                      <a:pt x="704" y="1381"/>
                    </a:lnTo>
                    <a:lnTo>
                      <a:pt x="603" y="2469"/>
                    </a:lnTo>
                    <a:lnTo>
                      <a:pt x="329" y="2432"/>
                    </a:lnTo>
                    <a:lnTo>
                      <a:pt x="475" y="906"/>
                    </a:lnTo>
                    <a:lnTo>
                      <a:pt x="210" y="1500"/>
                    </a:lnTo>
                    <a:lnTo>
                      <a:pt x="0" y="1436"/>
                    </a:lnTo>
                    <a:lnTo>
                      <a:pt x="420" y="586"/>
                    </a:lnTo>
                    <a:lnTo>
                      <a:pt x="621" y="549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solidFill>
                  <a:schemeClr val="accent4">
                    <a:lumMod val="1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sz="2400">
                  <a:solidFill>
                    <a:prstClr val="black"/>
                  </a:solidFill>
                  <a:latin typeface="Arial" charset="0"/>
                  <a:cs typeface="Arial"/>
                </a:endParaRPr>
              </a:p>
            </p:txBody>
          </p:sp>
          <p:sp>
            <p:nvSpPr>
              <p:cNvPr id="103" name="Freeform 74">
                <a:extLst>
                  <a:ext uri="{FF2B5EF4-FFF2-40B4-BE49-F238E27FC236}">
                    <a16:creationId xmlns:a16="http://schemas.microsoft.com/office/drawing/2014/main" id="{2511D03A-2C33-B343-A508-BC73892948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6289" y="2763367"/>
                <a:ext cx="315922" cy="500146"/>
              </a:xfrm>
              <a:custGeom>
                <a:avLst/>
                <a:gdLst/>
                <a:ahLst/>
                <a:cxnLst>
                  <a:cxn ang="0">
                    <a:pos x="621" y="549"/>
                  </a:cxn>
                  <a:cxn ang="0">
                    <a:pos x="493" y="540"/>
                  </a:cxn>
                  <a:cxn ang="0">
                    <a:pos x="374" y="403"/>
                  </a:cxn>
                  <a:cxn ang="0">
                    <a:pos x="438" y="101"/>
                  </a:cxn>
                  <a:cxn ang="0">
                    <a:pos x="466" y="83"/>
                  </a:cxn>
                  <a:cxn ang="0">
                    <a:pos x="539" y="19"/>
                  </a:cxn>
                  <a:cxn ang="0">
                    <a:pos x="594" y="0"/>
                  </a:cxn>
                  <a:cxn ang="0">
                    <a:pos x="740" y="10"/>
                  </a:cxn>
                  <a:cxn ang="0">
                    <a:pos x="777" y="28"/>
                  </a:cxn>
                  <a:cxn ang="0">
                    <a:pos x="832" y="46"/>
                  </a:cxn>
                  <a:cxn ang="0">
                    <a:pos x="923" y="119"/>
                  </a:cxn>
                  <a:cxn ang="0">
                    <a:pos x="960" y="174"/>
                  </a:cxn>
                  <a:cxn ang="0">
                    <a:pos x="978" y="229"/>
                  </a:cxn>
                  <a:cxn ang="0">
                    <a:pos x="822" y="586"/>
                  </a:cxn>
                  <a:cxn ang="0">
                    <a:pos x="996" y="631"/>
                  </a:cxn>
                  <a:cxn ang="0">
                    <a:pos x="1307" y="1418"/>
                  </a:cxn>
                  <a:cxn ang="0">
                    <a:pos x="1161" y="1573"/>
                  </a:cxn>
                  <a:cxn ang="0">
                    <a:pos x="886" y="970"/>
                  </a:cxn>
                  <a:cxn ang="0">
                    <a:pos x="1161" y="2350"/>
                  </a:cxn>
                  <a:cxn ang="0">
                    <a:pos x="868" y="2451"/>
                  </a:cxn>
                  <a:cxn ang="0">
                    <a:pos x="704" y="1381"/>
                  </a:cxn>
                  <a:cxn ang="0">
                    <a:pos x="603" y="2469"/>
                  </a:cxn>
                  <a:cxn ang="0">
                    <a:pos x="329" y="2432"/>
                  </a:cxn>
                  <a:cxn ang="0">
                    <a:pos x="475" y="906"/>
                  </a:cxn>
                  <a:cxn ang="0">
                    <a:pos x="210" y="1500"/>
                  </a:cxn>
                  <a:cxn ang="0">
                    <a:pos x="0" y="1436"/>
                  </a:cxn>
                  <a:cxn ang="0">
                    <a:pos x="420" y="586"/>
                  </a:cxn>
                  <a:cxn ang="0">
                    <a:pos x="621" y="549"/>
                  </a:cxn>
                </a:cxnLst>
                <a:rect l="0" t="0" r="r" b="b"/>
                <a:pathLst>
                  <a:path w="1307" h="2469">
                    <a:moveTo>
                      <a:pt x="621" y="549"/>
                    </a:moveTo>
                    <a:cubicBezTo>
                      <a:pt x="575" y="560"/>
                      <a:pt x="538" y="554"/>
                      <a:pt x="493" y="540"/>
                    </a:cubicBezTo>
                    <a:cubicBezTo>
                      <a:pt x="461" y="491"/>
                      <a:pt x="423" y="435"/>
                      <a:pt x="374" y="403"/>
                    </a:cubicBezTo>
                    <a:cubicBezTo>
                      <a:pt x="339" y="297"/>
                      <a:pt x="357" y="180"/>
                      <a:pt x="438" y="101"/>
                    </a:cubicBezTo>
                    <a:cubicBezTo>
                      <a:pt x="446" y="93"/>
                      <a:pt x="458" y="90"/>
                      <a:pt x="466" y="83"/>
                    </a:cubicBezTo>
                    <a:cubicBezTo>
                      <a:pt x="490" y="62"/>
                      <a:pt x="509" y="33"/>
                      <a:pt x="539" y="19"/>
                    </a:cubicBezTo>
                    <a:cubicBezTo>
                      <a:pt x="557" y="11"/>
                      <a:pt x="594" y="0"/>
                      <a:pt x="594" y="0"/>
                    </a:cubicBezTo>
                    <a:cubicBezTo>
                      <a:pt x="643" y="3"/>
                      <a:pt x="692" y="3"/>
                      <a:pt x="740" y="10"/>
                    </a:cubicBezTo>
                    <a:cubicBezTo>
                      <a:pt x="754" y="12"/>
                      <a:pt x="764" y="23"/>
                      <a:pt x="777" y="28"/>
                    </a:cubicBezTo>
                    <a:cubicBezTo>
                      <a:pt x="795" y="35"/>
                      <a:pt x="832" y="46"/>
                      <a:pt x="832" y="46"/>
                    </a:cubicBezTo>
                    <a:cubicBezTo>
                      <a:pt x="867" y="69"/>
                      <a:pt x="884" y="106"/>
                      <a:pt x="923" y="119"/>
                    </a:cubicBezTo>
                    <a:cubicBezTo>
                      <a:pt x="962" y="146"/>
                      <a:pt x="945" y="126"/>
                      <a:pt x="960" y="174"/>
                    </a:cubicBezTo>
                    <a:cubicBezTo>
                      <a:pt x="966" y="192"/>
                      <a:pt x="978" y="229"/>
                      <a:pt x="978" y="229"/>
                    </a:cubicBezTo>
                    <a:cubicBezTo>
                      <a:pt x="974" y="328"/>
                      <a:pt x="993" y="586"/>
                      <a:pt x="822" y="586"/>
                    </a:cubicBezTo>
                    <a:lnTo>
                      <a:pt x="996" y="631"/>
                    </a:lnTo>
                    <a:lnTo>
                      <a:pt x="1307" y="1418"/>
                    </a:lnTo>
                    <a:lnTo>
                      <a:pt x="1161" y="1573"/>
                    </a:lnTo>
                    <a:lnTo>
                      <a:pt x="886" y="970"/>
                    </a:lnTo>
                    <a:lnTo>
                      <a:pt x="1161" y="2350"/>
                    </a:lnTo>
                    <a:lnTo>
                      <a:pt x="868" y="2451"/>
                    </a:lnTo>
                    <a:lnTo>
                      <a:pt x="704" y="1381"/>
                    </a:lnTo>
                    <a:lnTo>
                      <a:pt x="603" y="2469"/>
                    </a:lnTo>
                    <a:lnTo>
                      <a:pt x="329" y="2432"/>
                    </a:lnTo>
                    <a:lnTo>
                      <a:pt x="475" y="906"/>
                    </a:lnTo>
                    <a:lnTo>
                      <a:pt x="210" y="1500"/>
                    </a:lnTo>
                    <a:lnTo>
                      <a:pt x="0" y="1436"/>
                    </a:lnTo>
                    <a:lnTo>
                      <a:pt x="420" y="586"/>
                    </a:lnTo>
                    <a:lnTo>
                      <a:pt x="621" y="549"/>
                    </a:lnTo>
                    <a:close/>
                  </a:path>
                </a:pathLst>
              </a:custGeom>
              <a:solidFill>
                <a:srgbClr val="33CCCC"/>
              </a:solidFill>
              <a:ln w="9525">
                <a:solidFill>
                  <a:schemeClr val="accent4">
                    <a:lumMod val="10000"/>
                  </a:schemeClr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GB" sz="2400">
                  <a:solidFill>
                    <a:prstClr val="black"/>
                  </a:solidFill>
                  <a:latin typeface="Arial" charset="0"/>
                  <a:cs typeface="Arial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788B450F-6A38-944D-A8AD-B8A15378A858}"/>
                </a:ext>
              </a:extLst>
            </p:cNvPr>
            <p:cNvGrpSpPr/>
            <p:nvPr/>
          </p:nvGrpSpPr>
          <p:grpSpPr>
            <a:xfrm>
              <a:off x="7065720" y="2611063"/>
              <a:ext cx="2038575" cy="4121504"/>
              <a:chOff x="7065720" y="2611063"/>
              <a:chExt cx="2038575" cy="4121504"/>
            </a:xfrm>
          </p:grpSpPr>
          <p:grpSp>
            <p:nvGrpSpPr>
              <p:cNvPr id="17" name="Group 16"/>
              <p:cNvGrpSpPr>
                <a:grpSpLocks/>
              </p:cNvGrpSpPr>
              <p:nvPr/>
            </p:nvGrpSpPr>
            <p:grpSpPr bwMode="auto">
              <a:xfrm>
                <a:off x="7065720" y="2611063"/>
                <a:ext cx="2038575" cy="4121504"/>
                <a:chOff x="7060967" y="2603971"/>
                <a:chExt cx="2039188" cy="4121428"/>
              </a:xfrm>
            </p:grpSpPr>
            <p:grpSp>
              <p:nvGrpSpPr>
                <p:cNvPr id="77862" name="Group 15"/>
                <p:cNvGrpSpPr>
                  <a:grpSpLocks/>
                </p:cNvGrpSpPr>
                <p:nvPr/>
              </p:nvGrpSpPr>
              <p:grpSpPr bwMode="auto">
                <a:xfrm>
                  <a:off x="7060967" y="4064987"/>
                  <a:ext cx="1977511" cy="2660412"/>
                  <a:chOff x="7060967" y="4064987"/>
                  <a:chExt cx="1977511" cy="2660412"/>
                </a:xfrm>
              </p:grpSpPr>
              <p:sp>
                <p:nvSpPr>
                  <p:cNvPr id="77878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60967" y="5544541"/>
                    <a:ext cx="1977511" cy="338554"/>
                  </a:xfrm>
                  <a:prstGeom prst="rect">
                    <a:avLst/>
                  </a:prstGeom>
                  <a:solidFill>
                    <a:srgbClr val="FF50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600">
                        <a:solidFill>
                          <a:srgbClr val="000000"/>
                        </a:solidFill>
                      </a:rPr>
                      <a:t>ROS-1 mutant (1%)</a:t>
                    </a:r>
                  </a:p>
                </p:txBody>
              </p:sp>
              <p:sp>
                <p:nvSpPr>
                  <p:cNvPr id="77879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90289" y="6309909"/>
                    <a:ext cx="1863210" cy="415490"/>
                  </a:xfrm>
                  <a:prstGeom prst="rect">
                    <a:avLst/>
                  </a:pr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050" dirty="0">
                        <a:solidFill>
                          <a:srgbClr val="080D07"/>
                        </a:solidFill>
                      </a:rPr>
                      <a:t>Other t</a:t>
                    </a:r>
                    <a:r>
                      <a:rPr lang="en-US" altLang="en-US" sz="1050" dirty="0" err="1">
                        <a:solidFill>
                          <a:srgbClr val="080D07"/>
                        </a:solidFill>
                      </a:rPr>
                      <a:t>hin</a:t>
                    </a:r>
                    <a:r>
                      <a:rPr lang="en-US" altLang="en-US" sz="1050" dirty="0">
                        <a:solidFill>
                          <a:srgbClr val="080D07"/>
                        </a:solidFill>
                      </a:rPr>
                      <a:t> slices (1-3%)  NRG fusions, </a:t>
                    </a:r>
                    <a:r>
                      <a:rPr lang="en-US" altLang="en-US" sz="1050" dirty="0" err="1">
                        <a:solidFill>
                          <a:srgbClr val="080D07"/>
                        </a:solidFill>
                      </a:rPr>
                      <a:t>etc</a:t>
                    </a:r>
                    <a:endParaRPr lang="en-US" altLang="en-US" sz="1050" dirty="0">
                      <a:solidFill>
                        <a:srgbClr val="080D07"/>
                      </a:solidFill>
                    </a:endParaRPr>
                  </a:p>
                </p:txBody>
              </p:sp>
              <p:sp>
                <p:nvSpPr>
                  <p:cNvPr id="77880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86600" y="4064987"/>
                    <a:ext cx="1905000" cy="338554"/>
                  </a:xfrm>
                  <a:prstGeom prst="rect">
                    <a:avLst/>
                  </a:prstGeom>
                  <a:solidFill>
                    <a:srgbClr val="00B0F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600">
                        <a:solidFill>
                          <a:srgbClr val="000000"/>
                        </a:solidFill>
                      </a:rPr>
                      <a:t>BRAF mutant (3%)</a:t>
                    </a:r>
                  </a:p>
                </p:txBody>
              </p:sp>
              <p:sp>
                <p:nvSpPr>
                  <p:cNvPr id="7788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086600" y="5174461"/>
                    <a:ext cx="1935722" cy="338554"/>
                  </a:xfrm>
                  <a:prstGeom prst="rect">
                    <a:avLst/>
                  </a:prstGeom>
                  <a:solidFill>
                    <a:srgbClr val="CDAC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600" dirty="0">
                        <a:solidFill>
                          <a:srgbClr val="000000"/>
                        </a:solidFill>
                      </a:rPr>
                      <a:t>NTRK mutant (1%)</a:t>
                    </a:r>
                  </a:p>
                </p:txBody>
              </p:sp>
            </p:grpSp>
            <p:grpSp>
              <p:nvGrpSpPr>
                <p:cNvPr id="77863" name="Group 14"/>
                <p:cNvGrpSpPr>
                  <a:grpSpLocks/>
                </p:cNvGrpSpPr>
                <p:nvPr/>
              </p:nvGrpSpPr>
              <p:grpSpPr bwMode="auto">
                <a:xfrm>
                  <a:off x="7670433" y="2603971"/>
                  <a:ext cx="1429722" cy="1502550"/>
                  <a:chOff x="7670433" y="2603971"/>
                  <a:chExt cx="1429722" cy="1502550"/>
                </a:xfrm>
              </p:grpSpPr>
              <p:sp>
                <p:nvSpPr>
                  <p:cNvPr id="77864" name="Freeform 74"/>
                  <p:cNvSpPr>
                    <a:spLocks/>
                  </p:cNvSpPr>
                  <p:nvPr/>
                </p:nvSpPr>
                <p:spPr bwMode="auto">
                  <a:xfrm>
                    <a:off x="8516993" y="2603971"/>
                    <a:ext cx="315912" cy="500126"/>
                  </a:xfrm>
                  <a:custGeom>
                    <a:avLst/>
                    <a:gdLst>
                      <a:gd name="T0" fmla="*/ 0 w 1307"/>
                      <a:gd name="T1" fmla="*/ 0 h 2469"/>
                      <a:gd name="T2" fmla="*/ 0 w 1307"/>
                      <a:gd name="T3" fmla="*/ 0 h 2469"/>
                      <a:gd name="T4" fmla="*/ 0 w 1307"/>
                      <a:gd name="T5" fmla="*/ 0 h 2469"/>
                      <a:gd name="T6" fmla="*/ 0 w 1307"/>
                      <a:gd name="T7" fmla="*/ 0 h 2469"/>
                      <a:gd name="T8" fmla="*/ 0 w 1307"/>
                      <a:gd name="T9" fmla="*/ 0 h 2469"/>
                      <a:gd name="T10" fmla="*/ 0 w 1307"/>
                      <a:gd name="T11" fmla="*/ 0 h 2469"/>
                      <a:gd name="T12" fmla="*/ 0 w 1307"/>
                      <a:gd name="T13" fmla="*/ 0 h 2469"/>
                      <a:gd name="T14" fmla="*/ 0 w 1307"/>
                      <a:gd name="T15" fmla="*/ 0 h 2469"/>
                      <a:gd name="T16" fmla="*/ 0 w 1307"/>
                      <a:gd name="T17" fmla="*/ 0 h 2469"/>
                      <a:gd name="T18" fmla="*/ 0 w 1307"/>
                      <a:gd name="T19" fmla="*/ 0 h 2469"/>
                      <a:gd name="T20" fmla="*/ 0 w 1307"/>
                      <a:gd name="T21" fmla="*/ 0 h 2469"/>
                      <a:gd name="T22" fmla="*/ 0 w 1307"/>
                      <a:gd name="T23" fmla="*/ 0 h 2469"/>
                      <a:gd name="T24" fmla="*/ 0 w 1307"/>
                      <a:gd name="T25" fmla="*/ 0 h 2469"/>
                      <a:gd name="T26" fmla="*/ 0 w 1307"/>
                      <a:gd name="T27" fmla="*/ 0 h 2469"/>
                      <a:gd name="T28" fmla="*/ 0 w 1307"/>
                      <a:gd name="T29" fmla="*/ 0 h 2469"/>
                      <a:gd name="T30" fmla="*/ 0 w 1307"/>
                      <a:gd name="T31" fmla="*/ 0 h 2469"/>
                      <a:gd name="T32" fmla="*/ 0 w 1307"/>
                      <a:gd name="T33" fmla="*/ 0 h 2469"/>
                      <a:gd name="T34" fmla="*/ 0 w 1307"/>
                      <a:gd name="T35" fmla="*/ 0 h 2469"/>
                      <a:gd name="T36" fmla="*/ 0 w 1307"/>
                      <a:gd name="T37" fmla="*/ 0 h 2469"/>
                      <a:gd name="T38" fmla="*/ 0 w 1307"/>
                      <a:gd name="T39" fmla="*/ 0 h 2469"/>
                      <a:gd name="T40" fmla="*/ 0 w 1307"/>
                      <a:gd name="T41" fmla="*/ 0 h 2469"/>
                      <a:gd name="T42" fmla="*/ 0 w 1307"/>
                      <a:gd name="T43" fmla="*/ 0 h 2469"/>
                      <a:gd name="T44" fmla="*/ 0 w 1307"/>
                      <a:gd name="T45" fmla="*/ 0 h 2469"/>
                      <a:gd name="T46" fmla="*/ 0 w 1307"/>
                      <a:gd name="T47" fmla="*/ 0 h 2469"/>
                      <a:gd name="T48" fmla="*/ 0 w 1307"/>
                      <a:gd name="T49" fmla="*/ 0 h 2469"/>
                      <a:gd name="T50" fmla="*/ 0 w 1307"/>
                      <a:gd name="T51" fmla="*/ 0 h 2469"/>
                      <a:gd name="T52" fmla="*/ 0 w 1307"/>
                      <a:gd name="T53" fmla="*/ 0 h 2469"/>
                      <a:gd name="T54" fmla="*/ 0 w 1307"/>
                      <a:gd name="T55" fmla="*/ 0 h 2469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w 1307"/>
                      <a:gd name="T85" fmla="*/ 0 h 2469"/>
                      <a:gd name="T86" fmla="*/ 1307 w 1307"/>
                      <a:gd name="T87" fmla="*/ 2469 h 2469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T84" t="T85" r="T86" b="T87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rgbClr val="FF5050"/>
                  </a:solidFill>
                  <a:ln w="9525">
                    <a:solidFill>
                      <a:srgbClr val="16161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en-US">
                      <a:solidFill>
                        <a:srgbClr val="000000"/>
                      </a:solidFill>
                      <a:latin typeface="Arial"/>
                      <a:cs typeface="Arial"/>
                    </a:endParaRPr>
                  </a:p>
                </p:txBody>
              </p:sp>
              <p:grpSp>
                <p:nvGrpSpPr>
                  <p:cNvPr id="77865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7670433" y="3124200"/>
                    <a:ext cx="1429722" cy="982321"/>
                    <a:chOff x="7670433" y="3124200"/>
                    <a:chExt cx="1429722" cy="982321"/>
                  </a:xfrm>
                </p:grpSpPr>
                <p:sp>
                  <p:nvSpPr>
                    <p:cNvPr id="7786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8501063" y="3124200"/>
                      <a:ext cx="315912" cy="500126"/>
                    </a:xfrm>
                    <a:custGeom>
                      <a:avLst/>
                      <a:gdLst>
                        <a:gd name="T0" fmla="*/ 0 w 1307"/>
                        <a:gd name="T1" fmla="*/ 0 h 2469"/>
                        <a:gd name="T2" fmla="*/ 0 w 1307"/>
                        <a:gd name="T3" fmla="*/ 0 h 2469"/>
                        <a:gd name="T4" fmla="*/ 0 w 1307"/>
                        <a:gd name="T5" fmla="*/ 0 h 2469"/>
                        <a:gd name="T6" fmla="*/ 0 w 1307"/>
                        <a:gd name="T7" fmla="*/ 0 h 2469"/>
                        <a:gd name="T8" fmla="*/ 0 w 1307"/>
                        <a:gd name="T9" fmla="*/ 0 h 2469"/>
                        <a:gd name="T10" fmla="*/ 0 w 1307"/>
                        <a:gd name="T11" fmla="*/ 0 h 2469"/>
                        <a:gd name="T12" fmla="*/ 0 w 1307"/>
                        <a:gd name="T13" fmla="*/ 0 h 2469"/>
                        <a:gd name="T14" fmla="*/ 0 w 1307"/>
                        <a:gd name="T15" fmla="*/ 0 h 2469"/>
                        <a:gd name="T16" fmla="*/ 0 w 1307"/>
                        <a:gd name="T17" fmla="*/ 0 h 2469"/>
                        <a:gd name="T18" fmla="*/ 0 w 1307"/>
                        <a:gd name="T19" fmla="*/ 0 h 2469"/>
                        <a:gd name="T20" fmla="*/ 0 w 1307"/>
                        <a:gd name="T21" fmla="*/ 0 h 2469"/>
                        <a:gd name="T22" fmla="*/ 0 w 1307"/>
                        <a:gd name="T23" fmla="*/ 0 h 2469"/>
                        <a:gd name="T24" fmla="*/ 0 w 1307"/>
                        <a:gd name="T25" fmla="*/ 0 h 2469"/>
                        <a:gd name="T26" fmla="*/ 0 w 1307"/>
                        <a:gd name="T27" fmla="*/ 0 h 2469"/>
                        <a:gd name="T28" fmla="*/ 0 w 1307"/>
                        <a:gd name="T29" fmla="*/ 0 h 2469"/>
                        <a:gd name="T30" fmla="*/ 0 w 1307"/>
                        <a:gd name="T31" fmla="*/ 0 h 2469"/>
                        <a:gd name="T32" fmla="*/ 0 w 1307"/>
                        <a:gd name="T33" fmla="*/ 0 h 2469"/>
                        <a:gd name="T34" fmla="*/ 0 w 1307"/>
                        <a:gd name="T35" fmla="*/ 0 h 2469"/>
                        <a:gd name="T36" fmla="*/ 0 w 1307"/>
                        <a:gd name="T37" fmla="*/ 0 h 2469"/>
                        <a:gd name="T38" fmla="*/ 0 w 1307"/>
                        <a:gd name="T39" fmla="*/ 0 h 2469"/>
                        <a:gd name="T40" fmla="*/ 0 w 1307"/>
                        <a:gd name="T41" fmla="*/ 0 h 2469"/>
                        <a:gd name="T42" fmla="*/ 0 w 1307"/>
                        <a:gd name="T43" fmla="*/ 0 h 2469"/>
                        <a:gd name="T44" fmla="*/ 0 w 1307"/>
                        <a:gd name="T45" fmla="*/ 0 h 2469"/>
                        <a:gd name="T46" fmla="*/ 0 w 1307"/>
                        <a:gd name="T47" fmla="*/ 0 h 2469"/>
                        <a:gd name="T48" fmla="*/ 0 w 1307"/>
                        <a:gd name="T49" fmla="*/ 0 h 2469"/>
                        <a:gd name="T50" fmla="*/ 0 w 1307"/>
                        <a:gd name="T51" fmla="*/ 0 h 2469"/>
                        <a:gd name="T52" fmla="*/ 0 w 1307"/>
                        <a:gd name="T53" fmla="*/ 0 h 2469"/>
                        <a:gd name="T54" fmla="*/ 0 w 1307"/>
                        <a:gd name="T55" fmla="*/ 0 h 2469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w 1307"/>
                        <a:gd name="T85" fmla="*/ 0 h 2469"/>
                        <a:gd name="T86" fmla="*/ 1307 w 1307"/>
                        <a:gd name="T87" fmla="*/ 2469 h 2469"/>
                      </a:gdLst>
                      <a:ahLst/>
                      <a:cxnLst>
                        <a:cxn ang="T56">
                          <a:pos x="T0" y="T1"/>
                        </a:cxn>
                        <a:cxn ang="T57">
                          <a:pos x="T2" y="T3"/>
                        </a:cxn>
                        <a:cxn ang="T58">
                          <a:pos x="T4" y="T5"/>
                        </a:cxn>
                        <a:cxn ang="T59">
                          <a:pos x="T6" y="T7"/>
                        </a:cxn>
                        <a:cxn ang="T60">
                          <a:pos x="T8" y="T9"/>
                        </a:cxn>
                        <a:cxn ang="T61">
                          <a:pos x="T10" y="T11"/>
                        </a:cxn>
                        <a:cxn ang="T62">
                          <a:pos x="T12" y="T13"/>
                        </a:cxn>
                        <a:cxn ang="T63">
                          <a:pos x="T14" y="T15"/>
                        </a:cxn>
                        <a:cxn ang="T64">
                          <a:pos x="T16" y="T17"/>
                        </a:cxn>
                        <a:cxn ang="T65">
                          <a:pos x="T18" y="T19"/>
                        </a:cxn>
                        <a:cxn ang="T66">
                          <a:pos x="T20" y="T21"/>
                        </a:cxn>
                        <a:cxn ang="T67">
                          <a:pos x="T22" y="T23"/>
                        </a:cxn>
                        <a:cxn ang="T68">
                          <a:pos x="T24" y="T25"/>
                        </a:cxn>
                        <a:cxn ang="T69">
                          <a:pos x="T26" y="T27"/>
                        </a:cxn>
                        <a:cxn ang="T70">
                          <a:pos x="T28" y="T29"/>
                        </a:cxn>
                        <a:cxn ang="T71">
                          <a:pos x="T30" y="T31"/>
                        </a:cxn>
                        <a:cxn ang="T72">
                          <a:pos x="T32" y="T33"/>
                        </a:cxn>
                        <a:cxn ang="T73">
                          <a:pos x="T34" y="T35"/>
                        </a:cxn>
                        <a:cxn ang="T74">
                          <a:pos x="T36" y="T37"/>
                        </a:cxn>
                        <a:cxn ang="T75">
                          <a:pos x="T38" y="T39"/>
                        </a:cxn>
                        <a:cxn ang="T76">
                          <a:pos x="T40" y="T41"/>
                        </a:cxn>
                        <a:cxn ang="T77">
                          <a:pos x="T42" y="T43"/>
                        </a:cxn>
                        <a:cxn ang="T78">
                          <a:pos x="T44" y="T45"/>
                        </a:cxn>
                        <a:cxn ang="T79">
                          <a:pos x="T46" y="T47"/>
                        </a:cxn>
                        <a:cxn ang="T80">
                          <a:pos x="T48" y="T49"/>
                        </a:cxn>
                        <a:cxn ang="T81">
                          <a:pos x="T50" y="T51"/>
                        </a:cxn>
                        <a:cxn ang="T82">
                          <a:pos x="T52" y="T53"/>
                        </a:cxn>
                        <a:cxn ang="T83">
                          <a:pos x="T54" y="T55"/>
                        </a:cxn>
                      </a:cxnLst>
                      <a:rect l="T84" t="T85" r="T86" b="T87"/>
                      <a:pathLst>
                        <a:path w="1307" h="2469">
                          <a:moveTo>
                            <a:pt x="621" y="549"/>
                          </a:moveTo>
                          <a:cubicBezTo>
                            <a:pt x="575" y="560"/>
                            <a:pt x="538" y="554"/>
                            <a:pt x="493" y="540"/>
                          </a:cubicBezTo>
                          <a:cubicBezTo>
                            <a:pt x="461" y="491"/>
                            <a:pt x="423" y="435"/>
                            <a:pt x="374" y="403"/>
                          </a:cubicBezTo>
                          <a:cubicBezTo>
                            <a:pt x="339" y="297"/>
                            <a:pt x="357" y="180"/>
                            <a:pt x="438" y="101"/>
                          </a:cubicBezTo>
                          <a:cubicBezTo>
                            <a:pt x="446" y="93"/>
                            <a:pt x="458" y="90"/>
                            <a:pt x="466" y="83"/>
                          </a:cubicBezTo>
                          <a:cubicBezTo>
                            <a:pt x="490" y="62"/>
                            <a:pt x="509" y="33"/>
                            <a:pt x="539" y="19"/>
                          </a:cubicBezTo>
                          <a:cubicBezTo>
                            <a:pt x="557" y="11"/>
                            <a:pt x="594" y="0"/>
                            <a:pt x="594" y="0"/>
                          </a:cubicBezTo>
                          <a:cubicBezTo>
                            <a:pt x="643" y="3"/>
                            <a:pt x="692" y="3"/>
                            <a:pt x="740" y="10"/>
                          </a:cubicBezTo>
                          <a:cubicBezTo>
                            <a:pt x="754" y="12"/>
                            <a:pt x="764" y="23"/>
                            <a:pt x="777" y="28"/>
                          </a:cubicBezTo>
                          <a:cubicBezTo>
                            <a:pt x="795" y="35"/>
                            <a:pt x="832" y="46"/>
                            <a:pt x="832" y="46"/>
                          </a:cubicBezTo>
                          <a:cubicBezTo>
                            <a:pt x="867" y="69"/>
                            <a:pt x="884" y="106"/>
                            <a:pt x="923" y="119"/>
                          </a:cubicBezTo>
                          <a:cubicBezTo>
                            <a:pt x="962" y="146"/>
                            <a:pt x="945" y="126"/>
                            <a:pt x="960" y="174"/>
                          </a:cubicBezTo>
                          <a:cubicBezTo>
                            <a:pt x="966" y="192"/>
                            <a:pt x="978" y="229"/>
                            <a:pt x="978" y="229"/>
                          </a:cubicBezTo>
                          <a:cubicBezTo>
                            <a:pt x="974" y="328"/>
                            <a:pt x="993" y="586"/>
                            <a:pt x="822" y="586"/>
                          </a:cubicBezTo>
                          <a:lnTo>
                            <a:pt x="996" y="631"/>
                          </a:lnTo>
                          <a:lnTo>
                            <a:pt x="1307" y="1418"/>
                          </a:lnTo>
                          <a:lnTo>
                            <a:pt x="1161" y="1573"/>
                          </a:lnTo>
                          <a:lnTo>
                            <a:pt x="886" y="970"/>
                          </a:lnTo>
                          <a:lnTo>
                            <a:pt x="1161" y="2350"/>
                          </a:lnTo>
                          <a:lnTo>
                            <a:pt x="868" y="2451"/>
                          </a:lnTo>
                          <a:lnTo>
                            <a:pt x="704" y="1381"/>
                          </a:lnTo>
                          <a:lnTo>
                            <a:pt x="603" y="2469"/>
                          </a:lnTo>
                          <a:lnTo>
                            <a:pt x="329" y="2432"/>
                          </a:lnTo>
                          <a:lnTo>
                            <a:pt x="475" y="906"/>
                          </a:lnTo>
                          <a:lnTo>
                            <a:pt x="210" y="1500"/>
                          </a:lnTo>
                          <a:lnTo>
                            <a:pt x="0" y="1436"/>
                          </a:lnTo>
                          <a:lnTo>
                            <a:pt x="420" y="586"/>
                          </a:lnTo>
                          <a:lnTo>
                            <a:pt x="621" y="549"/>
                          </a:lnTo>
                          <a:close/>
                        </a:path>
                      </a:pathLst>
                    </a:custGeom>
                    <a:solidFill>
                      <a:srgbClr val="CDACE6"/>
                    </a:solidFill>
                    <a:ln w="9525">
                      <a:solidFill>
                        <a:srgbClr val="161616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US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p:txBody>
                </p:sp>
                <p:sp>
                  <p:nvSpPr>
                    <p:cNvPr id="101" name="Freeform 74">
                      <a:extLst>
                        <a:ext uri="{FF2B5EF4-FFF2-40B4-BE49-F238E27FC236}">
                          <a16:creationId xmlns:a16="http://schemas.microsoft.com/office/drawing/2014/main" id="{D88E1B5C-EFEF-904E-A247-7E909C63C05E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7963163" y="3124661"/>
                      <a:ext cx="316008" cy="500054"/>
                    </a:xfrm>
                    <a:custGeom>
                      <a:avLst/>
                      <a:gdLst/>
                      <a:ahLst/>
                      <a:cxnLst>
                        <a:cxn ang="0">
                          <a:pos x="621" y="549"/>
                        </a:cxn>
                        <a:cxn ang="0">
                          <a:pos x="493" y="540"/>
                        </a:cxn>
                        <a:cxn ang="0">
                          <a:pos x="374" y="403"/>
                        </a:cxn>
                        <a:cxn ang="0">
                          <a:pos x="438" y="101"/>
                        </a:cxn>
                        <a:cxn ang="0">
                          <a:pos x="466" y="83"/>
                        </a:cxn>
                        <a:cxn ang="0">
                          <a:pos x="539" y="19"/>
                        </a:cxn>
                        <a:cxn ang="0">
                          <a:pos x="594" y="0"/>
                        </a:cxn>
                        <a:cxn ang="0">
                          <a:pos x="740" y="10"/>
                        </a:cxn>
                        <a:cxn ang="0">
                          <a:pos x="777" y="28"/>
                        </a:cxn>
                        <a:cxn ang="0">
                          <a:pos x="832" y="46"/>
                        </a:cxn>
                        <a:cxn ang="0">
                          <a:pos x="923" y="119"/>
                        </a:cxn>
                        <a:cxn ang="0">
                          <a:pos x="960" y="174"/>
                        </a:cxn>
                        <a:cxn ang="0">
                          <a:pos x="978" y="229"/>
                        </a:cxn>
                        <a:cxn ang="0">
                          <a:pos x="822" y="586"/>
                        </a:cxn>
                        <a:cxn ang="0">
                          <a:pos x="996" y="631"/>
                        </a:cxn>
                        <a:cxn ang="0">
                          <a:pos x="1307" y="1418"/>
                        </a:cxn>
                        <a:cxn ang="0">
                          <a:pos x="1161" y="1573"/>
                        </a:cxn>
                        <a:cxn ang="0">
                          <a:pos x="886" y="970"/>
                        </a:cxn>
                        <a:cxn ang="0">
                          <a:pos x="1161" y="2350"/>
                        </a:cxn>
                        <a:cxn ang="0">
                          <a:pos x="868" y="2451"/>
                        </a:cxn>
                        <a:cxn ang="0">
                          <a:pos x="704" y="1381"/>
                        </a:cxn>
                        <a:cxn ang="0">
                          <a:pos x="603" y="2469"/>
                        </a:cxn>
                        <a:cxn ang="0">
                          <a:pos x="329" y="2432"/>
                        </a:cxn>
                        <a:cxn ang="0">
                          <a:pos x="475" y="906"/>
                        </a:cxn>
                        <a:cxn ang="0">
                          <a:pos x="210" y="1500"/>
                        </a:cxn>
                        <a:cxn ang="0">
                          <a:pos x="0" y="1436"/>
                        </a:cxn>
                        <a:cxn ang="0">
                          <a:pos x="420" y="586"/>
                        </a:cxn>
                        <a:cxn ang="0">
                          <a:pos x="621" y="549"/>
                        </a:cxn>
                      </a:cxnLst>
                      <a:rect l="0" t="0" r="r" b="b"/>
                      <a:pathLst>
                        <a:path w="1307" h="2469">
                          <a:moveTo>
                            <a:pt x="621" y="549"/>
                          </a:moveTo>
                          <a:cubicBezTo>
                            <a:pt x="575" y="560"/>
                            <a:pt x="538" y="554"/>
                            <a:pt x="493" y="540"/>
                          </a:cubicBezTo>
                          <a:cubicBezTo>
                            <a:pt x="461" y="491"/>
                            <a:pt x="423" y="435"/>
                            <a:pt x="374" y="403"/>
                          </a:cubicBezTo>
                          <a:cubicBezTo>
                            <a:pt x="339" y="297"/>
                            <a:pt x="357" y="180"/>
                            <a:pt x="438" y="101"/>
                          </a:cubicBezTo>
                          <a:cubicBezTo>
                            <a:pt x="446" y="93"/>
                            <a:pt x="458" y="90"/>
                            <a:pt x="466" y="83"/>
                          </a:cubicBezTo>
                          <a:cubicBezTo>
                            <a:pt x="490" y="62"/>
                            <a:pt x="509" y="33"/>
                            <a:pt x="539" y="19"/>
                          </a:cubicBezTo>
                          <a:cubicBezTo>
                            <a:pt x="557" y="11"/>
                            <a:pt x="594" y="0"/>
                            <a:pt x="594" y="0"/>
                          </a:cubicBezTo>
                          <a:cubicBezTo>
                            <a:pt x="643" y="3"/>
                            <a:pt x="692" y="3"/>
                            <a:pt x="740" y="10"/>
                          </a:cubicBezTo>
                          <a:cubicBezTo>
                            <a:pt x="754" y="12"/>
                            <a:pt x="764" y="23"/>
                            <a:pt x="777" y="28"/>
                          </a:cubicBezTo>
                          <a:cubicBezTo>
                            <a:pt x="795" y="35"/>
                            <a:pt x="832" y="46"/>
                            <a:pt x="832" y="46"/>
                          </a:cubicBezTo>
                          <a:cubicBezTo>
                            <a:pt x="867" y="69"/>
                            <a:pt x="884" y="106"/>
                            <a:pt x="923" y="119"/>
                          </a:cubicBezTo>
                          <a:cubicBezTo>
                            <a:pt x="962" y="146"/>
                            <a:pt x="945" y="126"/>
                            <a:pt x="960" y="174"/>
                          </a:cubicBezTo>
                          <a:cubicBezTo>
                            <a:pt x="966" y="192"/>
                            <a:pt x="978" y="229"/>
                            <a:pt x="978" y="229"/>
                          </a:cubicBezTo>
                          <a:cubicBezTo>
                            <a:pt x="974" y="328"/>
                            <a:pt x="993" y="586"/>
                            <a:pt x="822" y="586"/>
                          </a:cubicBezTo>
                          <a:lnTo>
                            <a:pt x="996" y="631"/>
                          </a:lnTo>
                          <a:lnTo>
                            <a:pt x="1307" y="1418"/>
                          </a:lnTo>
                          <a:lnTo>
                            <a:pt x="1161" y="1573"/>
                          </a:lnTo>
                          <a:lnTo>
                            <a:pt x="886" y="970"/>
                          </a:lnTo>
                          <a:lnTo>
                            <a:pt x="1161" y="2350"/>
                          </a:lnTo>
                          <a:lnTo>
                            <a:pt x="868" y="2451"/>
                          </a:lnTo>
                          <a:lnTo>
                            <a:pt x="704" y="1381"/>
                          </a:lnTo>
                          <a:lnTo>
                            <a:pt x="603" y="2469"/>
                          </a:lnTo>
                          <a:lnTo>
                            <a:pt x="329" y="2432"/>
                          </a:lnTo>
                          <a:lnTo>
                            <a:pt x="475" y="906"/>
                          </a:lnTo>
                          <a:lnTo>
                            <a:pt x="210" y="1500"/>
                          </a:lnTo>
                          <a:lnTo>
                            <a:pt x="0" y="1436"/>
                          </a:lnTo>
                          <a:lnTo>
                            <a:pt x="420" y="586"/>
                          </a:lnTo>
                          <a:lnTo>
                            <a:pt x="621" y="549"/>
                          </a:lnTo>
                          <a:close/>
                        </a:path>
                      </a:pathLst>
                    </a:custGeom>
                    <a:solidFill>
                      <a:srgbClr val="00B0F0"/>
                    </a:solidFill>
                    <a:ln w="9525">
                      <a:solidFill>
                        <a:schemeClr val="accent4">
                          <a:lumMod val="10000"/>
                        </a:scheme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GB" sz="2400">
                        <a:solidFill>
                          <a:prstClr val="black"/>
                        </a:solidFill>
                        <a:latin typeface="Arial" charset="0"/>
                        <a:cs typeface="Arial"/>
                      </a:endParaRPr>
                    </a:p>
                  </p:txBody>
                </p:sp>
                <p:sp>
                  <p:nvSpPr>
                    <p:cNvPr id="102" name="Freeform 74">
                      <a:extLst>
                        <a:ext uri="{FF2B5EF4-FFF2-40B4-BE49-F238E27FC236}">
                          <a16:creationId xmlns:a16="http://schemas.microsoft.com/office/drawing/2014/main" id="{FE0F5494-5524-6946-8555-4AE5C1862D4F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8212476" y="3178635"/>
                      <a:ext cx="316007" cy="500054"/>
                    </a:xfrm>
                    <a:custGeom>
                      <a:avLst/>
                      <a:gdLst/>
                      <a:ahLst/>
                      <a:cxnLst>
                        <a:cxn ang="0">
                          <a:pos x="621" y="549"/>
                        </a:cxn>
                        <a:cxn ang="0">
                          <a:pos x="493" y="540"/>
                        </a:cxn>
                        <a:cxn ang="0">
                          <a:pos x="374" y="403"/>
                        </a:cxn>
                        <a:cxn ang="0">
                          <a:pos x="438" y="101"/>
                        </a:cxn>
                        <a:cxn ang="0">
                          <a:pos x="466" y="83"/>
                        </a:cxn>
                        <a:cxn ang="0">
                          <a:pos x="539" y="19"/>
                        </a:cxn>
                        <a:cxn ang="0">
                          <a:pos x="594" y="0"/>
                        </a:cxn>
                        <a:cxn ang="0">
                          <a:pos x="740" y="10"/>
                        </a:cxn>
                        <a:cxn ang="0">
                          <a:pos x="777" y="28"/>
                        </a:cxn>
                        <a:cxn ang="0">
                          <a:pos x="832" y="46"/>
                        </a:cxn>
                        <a:cxn ang="0">
                          <a:pos x="923" y="119"/>
                        </a:cxn>
                        <a:cxn ang="0">
                          <a:pos x="960" y="174"/>
                        </a:cxn>
                        <a:cxn ang="0">
                          <a:pos x="978" y="229"/>
                        </a:cxn>
                        <a:cxn ang="0">
                          <a:pos x="822" y="586"/>
                        </a:cxn>
                        <a:cxn ang="0">
                          <a:pos x="996" y="631"/>
                        </a:cxn>
                        <a:cxn ang="0">
                          <a:pos x="1307" y="1418"/>
                        </a:cxn>
                        <a:cxn ang="0">
                          <a:pos x="1161" y="1573"/>
                        </a:cxn>
                        <a:cxn ang="0">
                          <a:pos x="886" y="970"/>
                        </a:cxn>
                        <a:cxn ang="0">
                          <a:pos x="1161" y="2350"/>
                        </a:cxn>
                        <a:cxn ang="0">
                          <a:pos x="868" y="2451"/>
                        </a:cxn>
                        <a:cxn ang="0">
                          <a:pos x="704" y="1381"/>
                        </a:cxn>
                        <a:cxn ang="0">
                          <a:pos x="603" y="2469"/>
                        </a:cxn>
                        <a:cxn ang="0">
                          <a:pos x="329" y="2432"/>
                        </a:cxn>
                        <a:cxn ang="0">
                          <a:pos x="475" y="906"/>
                        </a:cxn>
                        <a:cxn ang="0">
                          <a:pos x="210" y="1500"/>
                        </a:cxn>
                        <a:cxn ang="0">
                          <a:pos x="0" y="1436"/>
                        </a:cxn>
                        <a:cxn ang="0">
                          <a:pos x="420" y="586"/>
                        </a:cxn>
                        <a:cxn ang="0">
                          <a:pos x="621" y="549"/>
                        </a:cxn>
                      </a:cxnLst>
                      <a:rect l="0" t="0" r="r" b="b"/>
                      <a:pathLst>
                        <a:path w="1307" h="2469">
                          <a:moveTo>
                            <a:pt x="621" y="549"/>
                          </a:moveTo>
                          <a:cubicBezTo>
                            <a:pt x="575" y="560"/>
                            <a:pt x="538" y="554"/>
                            <a:pt x="493" y="540"/>
                          </a:cubicBezTo>
                          <a:cubicBezTo>
                            <a:pt x="461" y="491"/>
                            <a:pt x="423" y="435"/>
                            <a:pt x="374" y="403"/>
                          </a:cubicBezTo>
                          <a:cubicBezTo>
                            <a:pt x="339" y="297"/>
                            <a:pt x="357" y="180"/>
                            <a:pt x="438" y="101"/>
                          </a:cubicBezTo>
                          <a:cubicBezTo>
                            <a:pt x="446" y="93"/>
                            <a:pt x="458" y="90"/>
                            <a:pt x="466" y="83"/>
                          </a:cubicBezTo>
                          <a:cubicBezTo>
                            <a:pt x="490" y="62"/>
                            <a:pt x="509" y="33"/>
                            <a:pt x="539" y="19"/>
                          </a:cubicBezTo>
                          <a:cubicBezTo>
                            <a:pt x="557" y="11"/>
                            <a:pt x="594" y="0"/>
                            <a:pt x="594" y="0"/>
                          </a:cubicBezTo>
                          <a:cubicBezTo>
                            <a:pt x="643" y="3"/>
                            <a:pt x="692" y="3"/>
                            <a:pt x="740" y="10"/>
                          </a:cubicBezTo>
                          <a:cubicBezTo>
                            <a:pt x="754" y="12"/>
                            <a:pt x="764" y="23"/>
                            <a:pt x="777" y="28"/>
                          </a:cubicBezTo>
                          <a:cubicBezTo>
                            <a:pt x="795" y="35"/>
                            <a:pt x="832" y="46"/>
                            <a:pt x="832" y="46"/>
                          </a:cubicBezTo>
                          <a:cubicBezTo>
                            <a:pt x="867" y="69"/>
                            <a:pt x="884" y="106"/>
                            <a:pt x="923" y="119"/>
                          </a:cubicBezTo>
                          <a:cubicBezTo>
                            <a:pt x="962" y="146"/>
                            <a:pt x="945" y="126"/>
                            <a:pt x="960" y="174"/>
                          </a:cubicBezTo>
                          <a:cubicBezTo>
                            <a:pt x="966" y="192"/>
                            <a:pt x="978" y="229"/>
                            <a:pt x="978" y="229"/>
                          </a:cubicBezTo>
                          <a:cubicBezTo>
                            <a:pt x="974" y="328"/>
                            <a:pt x="993" y="586"/>
                            <a:pt x="822" y="586"/>
                          </a:cubicBezTo>
                          <a:lnTo>
                            <a:pt x="996" y="631"/>
                          </a:lnTo>
                          <a:lnTo>
                            <a:pt x="1307" y="1418"/>
                          </a:lnTo>
                          <a:lnTo>
                            <a:pt x="1161" y="1573"/>
                          </a:lnTo>
                          <a:lnTo>
                            <a:pt x="886" y="970"/>
                          </a:lnTo>
                          <a:lnTo>
                            <a:pt x="1161" y="2350"/>
                          </a:lnTo>
                          <a:lnTo>
                            <a:pt x="868" y="2451"/>
                          </a:lnTo>
                          <a:lnTo>
                            <a:pt x="704" y="1381"/>
                          </a:lnTo>
                          <a:lnTo>
                            <a:pt x="603" y="2469"/>
                          </a:lnTo>
                          <a:lnTo>
                            <a:pt x="329" y="2432"/>
                          </a:lnTo>
                          <a:lnTo>
                            <a:pt x="475" y="906"/>
                          </a:lnTo>
                          <a:lnTo>
                            <a:pt x="210" y="1500"/>
                          </a:lnTo>
                          <a:lnTo>
                            <a:pt x="0" y="1436"/>
                          </a:lnTo>
                          <a:lnTo>
                            <a:pt x="420" y="586"/>
                          </a:lnTo>
                          <a:lnTo>
                            <a:pt x="621" y="549"/>
                          </a:lnTo>
                          <a:close/>
                        </a:path>
                      </a:pathLst>
                    </a:custGeom>
                    <a:solidFill>
                      <a:srgbClr val="00B0F0"/>
                    </a:solidFill>
                    <a:ln w="9525">
                      <a:solidFill>
                        <a:schemeClr val="accent4">
                          <a:lumMod val="10000"/>
                        </a:schemeClr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en-GB" sz="2400">
                        <a:solidFill>
                          <a:prstClr val="black"/>
                        </a:solidFill>
                        <a:latin typeface="Arial" charset="0"/>
                        <a:cs typeface="Arial"/>
                      </a:endParaRPr>
                    </a:p>
                  </p:txBody>
                </p:sp>
                <p:grpSp>
                  <p:nvGrpSpPr>
                    <p:cNvPr id="77869" name="Group 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670433" y="3177029"/>
                      <a:ext cx="1429722" cy="929492"/>
                      <a:chOff x="7670433" y="3177029"/>
                      <a:chExt cx="1429722" cy="929492"/>
                    </a:xfrm>
                  </p:grpSpPr>
                  <p:sp>
                    <p:nvSpPr>
                      <p:cNvPr id="104" name="Freeform 74">
                        <a:extLst>
                          <a:ext uri="{FF2B5EF4-FFF2-40B4-BE49-F238E27FC236}">
                            <a16:creationId xmlns:a16="http://schemas.microsoft.com/office/drawing/2014/main" id="{838D7AA4-B8EF-6D48-8B66-1DB407BE91AF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50459" y="3531054"/>
                        <a:ext cx="314420" cy="5000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08" name="Freeform 74">
                        <a:extLst>
                          <a:ext uri="{FF2B5EF4-FFF2-40B4-BE49-F238E27FC236}">
                            <a16:creationId xmlns:a16="http://schemas.microsoft.com/office/drawing/2014/main" id="{9D5FAEC9-6DFC-B949-AE7C-F1A515B0713B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670975" y="3454855"/>
                        <a:ext cx="316008" cy="5000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09" name="Freeform 74">
                        <a:extLst>
                          <a:ext uri="{FF2B5EF4-FFF2-40B4-BE49-F238E27FC236}">
                            <a16:creationId xmlns:a16="http://schemas.microsoft.com/office/drawing/2014/main" id="{5991BE00-E955-1749-9CC7-FA4BF0B13028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10888" y="3545341"/>
                        <a:ext cx="316008" cy="50005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10" name="Freeform 74">
                        <a:extLst>
                          <a:ext uri="{FF2B5EF4-FFF2-40B4-BE49-F238E27FC236}">
                            <a16:creationId xmlns:a16="http://schemas.microsoft.com/office/drawing/2014/main" id="{C9F2FB07-630D-114A-8295-0CA08ECD449C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391917" y="3485017"/>
                        <a:ext cx="316008" cy="5016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11" name="Freeform 74">
                        <a:extLst>
                          <a:ext uri="{FF2B5EF4-FFF2-40B4-BE49-F238E27FC236}">
                            <a16:creationId xmlns:a16="http://schemas.microsoft.com/office/drawing/2014/main" id="{0B09ED3F-9610-1949-8649-76BFB8AF7D73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671401" y="3535816"/>
                        <a:ext cx="316008" cy="5016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12" name="Freeform 74">
                        <a:extLst>
                          <a:ext uri="{FF2B5EF4-FFF2-40B4-BE49-F238E27FC236}">
                            <a16:creationId xmlns:a16="http://schemas.microsoft.com/office/drawing/2014/main" id="{84C8ECAA-5FC1-2A46-878F-A9F59FA0781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487196" y="3515179"/>
                        <a:ext cx="316008" cy="5000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16" name="Freeform 74">
                        <a:extLst>
                          <a:ext uri="{FF2B5EF4-FFF2-40B4-BE49-F238E27FC236}">
                            <a16:creationId xmlns:a16="http://schemas.microsoft.com/office/drawing/2014/main" id="{FF2FD976-0F57-314C-B848-A5F75990103A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823421" y="3607252"/>
                        <a:ext cx="316008" cy="50005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  <p:sp>
                    <p:nvSpPr>
                      <p:cNvPr id="117" name="Freeform 74">
                        <a:extLst>
                          <a:ext uri="{FF2B5EF4-FFF2-40B4-BE49-F238E27FC236}">
                            <a16:creationId xmlns:a16="http://schemas.microsoft.com/office/drawing/2014/main" id="{49063AE7-5F5C-C447-99DF-7AC3C52D9055}"/>
                          </a:ext>
                        </a:extLst>
                      </p:cNvPr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784148" y="3177048"/>
                        <a:ext cx="316007" cy="50005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21" y="549"/>
                          </a:cxn>
                          <a:cxn ang="0">
                            <a:pos x="493" y="540"/>
                          </a:cxn>
                          <a:cxn ang="0">
                            <a:pos x="374" y="403"/>
                          </a:cxn>
                          <a:cxn ang="0">
                            <a:pos x="438" y="101"/>
                          </a:cxn>
                          <a:cxn ang="0">
                            <a:pos x="466" y="83"/>
                          </a:cxn>
                          <a:cxn ang="0">
                            <a:pos x="539" y="19"/>
                          </a:cxn>
                          <a:cxn ang="0">
                            <a:pos x="594" y="0"/>
                          </a:cxn>
                          <a:cxn ang="0">
                            <a:pos x="740" y="10"/>
                          </a:cxn>
                          <a:cxn ang="0">
                            <a:pos x="777" y="28"/>
                          </a:cxn>
                          <a:cxn ang="0">
                            <a:pos x="832" y="46"/>
                          </a:cxn>
                          <a:cxn ang="0">
                            <a:pos x="923" y="119"/>
                          </a:cxn>
                          <a:cxn ang="0">
                            <a:pos x="960" y="174"/>
                          </a:cxn>
                          <a:cxn ang="0">
                            <a:pos x="978" y="229"/>
                          </a:cxn>
                          <a:cxn ang="0">
                            <a:pos x="822" y="586"/>
                          </a:cxn>
                          <a:cxn ang="0">
                            <a:pos x="996" y="631"/>
                          </a:cxn>
                          <a:cxn ang="0">
                            <a:pos x="1307" y="1418"/>
                          </a:cxn>
                          <a:cxn ang="0">
                            <a:pos x="1161" y="1573"/>
                          </a:cxn>
                          <a:cxn ang="0">
                            <a:pos x="886" y="970"/>
                          </a:cxn>
                          <a:cxn ang="0">
                            <a:pos x="1161" y="2350"/>
                          </a:cxn>
                          <a:cxn ang="0">
                            <a:pos x="868" y="2451"/>
                          </a:cxn>
                          <a:cxn ang="0">
                            <a:pos x="704" y="1381"/>
                          </a:cxn>
                          <a:cxn ang="0">
                            <a:pos x="603" y="2469"/>
                          </a:cxn>
                          <a:cxn ang="0">
                            <a:pos x="329" y="2432"/>
                          </a:cxn>
                          <a:cxn ang="0">
                            <a:pos x="475" y="906"/>
                          </a:cxn>
                          <a:cxn ang="0">
                            <a:pos x="210" y="1500"/>
                          </a:cxn>
                          <a:cxn ang="0">
                            <a:pos x="0" y="1436"/>
                          </a:cxn>
                          <a:cxn ang="0">
                            <a:pos x="420" y="586"/>
                          </a:cxn>
                          <a:cxn ang="0">
                            <a:pos x="621" y="549"/>
                          </a:cxn>
                        </a:cxnLst>
                        <a:rect l="0" t="0" r="r" b="b"/>
                        <a:pathLst>
                          <a:path w="1307" h="2469">
                            <a:moveTo>
                              <a:pt x="621" y="549"/>
                            </a:moveTo>
                            <a:cubicBezTo>
                              <a:pt x="575" y="560"/>
                              <a:pt x="538" y="554"/>
                              <a:pt x="493" y="540"/>
                            </a:cubicBezTo>
                            <a:cubicBezTo>
                              <a:pt x="461" y="491"/>
                              <a:pt x="423" y="435"/>
                              <a:pt x="374" y="403"/>
                            </a:cubicBezTo>
                            <a:cubicBezTo>
                              <a:pt x="339" y="297"/>
                              <a:pt x="357" y="180"/>
                              <a:pt x="438" y="101"/>
                            </a:cubicBezTo>
                            <a:cubicBezTo>
                              <a:pt x="446" y="93"/>
                              <a:pt x="458" y="90"/>
                              <a:pt x="466" y="83"/>
                            </a:cubicBezTo>
                            <a:cubicBezTo>
                              <a:pt x="490" y="62"/>
                              <a:pt x="509" y="33"/>
                              <a:pt x="539" y="19"/>
                            </a:cubicBezTo>
                            <a:cubicBezTo>
                              <a:pt x="557" y="11"/>
                              <a:pt x="594" y="0"/>
                              <a:pt x="594" y="0"/>
                            </a:cubicBezTo>
                            <a:cubicBezTo>
                              <a:pt x="643" y="3"/>
                              <a:pt x="692" y="3"/>
                              <a:pt x="740" y="10"/>
                            </a:cubicBezTo>
                            <a:cubicBezTo>
                              <a:pt x="754" y="12"/>
                              <a:pt x="764" y="23"/>
                              <a:pt x="777" y="28"/>
                            </a:cubicBezTo>
                            <a:cubicBezTo>
                              <a:pt x="795" y="35"/>
                              <a:pt x="832" y="46"/>
                              <a:pt x="832" y="46"/>
                            </a:cubicBezTo>
                            <a:cubicBezTo>
                              <a:pt x="867" y="69"/>
                              <a:pt x="884" y="106"/>
                              <a:pt x="923" y="119"/>
                            </a:cubicBezTo>
                            <a:cubicBezTo>
                              <a:pt x="962" y="146"/>
                              <a:pt x="945" y="126"/>
                              <a:pt x="960" y="174"/>
                            </a:cubicBezTo>
                            <a:cubicBezTo>
                              <a:pt x="966" y="192"/>
                              <a:pt x="978" y="229"/>
                              <a:pt x="978" y="229"/>
                            </a:cubicBezTo>
                            <a:cubicBezTo>
                              <a:pt x="974" y="328"/>
                              <a:pt x="993" y="586"/>
                              <a:pt x="822" y="586"/>
                            </a:cubicBezTo>
                            <a:lnTo>
                              <a:pt x="996" y="631"/>
                            </a:lnTo>
                            <a:lnTo>
                              <a:pt x="1307" y="1418"/>
                            </a:lnTo>
                            <a:lnTo>
                              <a:pt x="1161" y="1573"/>
                            </a:lnTo>
                            <a:lnTo>
                              <a:pt x="886" y="970"/>
                            </a:lnTo>
                            <a:lnTo>
                              <a:pt x="1161" y="2350"/>
                            </a:lnTo>
                            <a:lnTo>
                              <a:pt x="868" y="2451"/>
                            </a:lnTo>
                            <a:lnTo>
                              <a:pt x="704" y="1381"/>
                            </a:lnTo>
                            <a:lnTo>
                              <a:pt x="603" y="2469"/>
                            </a:lnTo>
                            <a:lnTo>
                              <a:pt x="329" y="2432"/>
                            </a:lnTo>
                            <a:lnTo>
                              <a:pt x="475" y="906"/>
                            </a:lnTo>
                            <a:lnTo>
                              <a:pt x="210" y="1500"/>
                            </a:lnTo>
                            <a:lnTo>
                              <a:pt x="0" y="1436"/>
                            </a:lnTo>
                            <a:lnTo>
                              <a:pt x="420" y="586"/>
                            </a:lnTo>
                            <a:lnTo>
                              <a:pt x="621" y="549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solidFill>
                          <a:schemeClr val="accent4">
                            <a:lumMod val="10000"/>
                          </a:schemeClr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en-GB" sz="2400">
                          <a:solidFill>
                            <a:prstClr val="black"/>
                          </a:solidFill>
                          <a:latin typeface="Arial" charset="0"/>
                          <a:cs typeface="Arial"/>
                        </a:endParaRPr>
                      </a:p>
                    </p:txBody>
                  </p:sp>
                </p:grpSp>
              </p:grpSp>
            </p:grpSp>
          </p:grpSp>
          <p:sp>
            <p:nvSpPr>
              <p:cNvPr id="77" name="Text Box 10">
                <a:extLst>
                  <a:ext uri="{FF2B5EF4-FFF2-40B4-BE49-F238E27FC236}">
                    <a16:creationId xmlns:a16="http://schemas.microsoft.com/office/drawing/2014/main" id="{A27EACD2-5BFB-5C4E-B7A8-44B104A4DB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86610" y="5909840"/>
                <a:ext cx="1935141" cy="338560"/>
              </a:xfrm>
              <a:prstGeom prst="rect">
                <a:avLst/>
              </a:prstGeom>
              <a:solidFill>
                <a:srgbClr val="CDAC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None/>
                  <a:defRPr/>
                </a:pPr>
                <a:r>
                  <a:rPr lang="en-US" altLang="en-US" sz="1600" dirty="0">
                    <a:solidFill>
                      <a:srgbClr val="000000"/>
                    </a:solidFill>
                  </a:rPr>
                  <a:t>RET fusion (1%)</a:t>
                </a:r>
              </a:p>
            </p:txBody>
          </p:sp>
          <p:sp>
            <p:nvSpPr>
              <p:cNvPr id="78" name="Text Box 10">
                <a:extLst>
                  <a:ext uri="{FF2B5EF4-FFF2-40B4-BE49-F238E27FC236}">
                    <a16:creationId xmlns:a16="http://schemas.microsoft.com/office/drawing/2014/main" id="{A9DBB029-ECC3-E94C-82F5-BD2528DB7B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86607" y="4448670"/>
                <a:ext cx="1935141" cy="338560"/>
              </a:xfrm>
              <a:prstGeom prst="rect">
                <a:avLst/>
              </a:prstGeom>
              <a:solidFill>
                <a:srgbClr val="92D050"/>
              </a:solidFill>
              <a:ln>
                <a:noFill/>
              </a:ln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None/>
                  <a:defRPr/>
                </a:pPr>
                <a:r>
                  <a:rPr lang="en-US" altLang="en-US" sz="1600" dirty="0">
                    <a:solidFill>
                      <a:srgbClr val="000000"/>
                    </a:solidFill>
                  </a:rPr>
                  <a:t>MET ex14 (3%)</a:t>
                </a:r>
              </a:p>
            </p:txBody>
          </p:sp>
        </p:grpSp>
      </p:grpSp>
      <p:sp>
        <p:nvSpPr>
          <p:cNvPr id="80" name="Text Box 10">
            <a:extLst>
              <a:ext uri="{FF2B5EF4-FFF2-40B4-BE49-F238E27FC236}">
                <a16:creationId xmlns:a16="http://schemas.microsoft.com/office/drawing/2014/main" id="{A564EB9F-7742-B249-914A-FF2926C37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1109" y="4048964"/>
            <a:ext cx="1516775" cy="181588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000000"/>
                </a:solidFill>
              </a:rPr>
              <a:t>KRAS G12C</a:t>
            </a:r>
          </a:p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000000"/>
                </a:solidFill>
              </a:rPr>
              <a:t>12%</a:t>
            </a:r>
          </a:p>
          <a:p>
            <a:pPr algn="ctr">
              <a:spcBef>
                <a:spcPct val="0"/>
              </a:spcBef>
              <a:buNone/>
              <a:defRPr/>
            </a:pPr>
            <a:endParaRPr lang="en-US" altLang="en-US" sz="1600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en-US" altLang="en-US" sz="1600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en-US" altLang="en-US" sz="1600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en-US" altLang="en-US" sz="1600" dirty="0">
              <a:solidFill>
                <a:srgbClr val="000000"/>
              </a:solidFill>
            </a:endParaRPr>
          </a:p>
          <a:p>
            <a:pPr algn="ctr">
              <a:spcBef>
                <a:spcPct val="0"/>
              </a:spcBef>
              <a:buNone/>
              <a:defRPr/>
            </a:pPr>
            <a:endParaRPr lang="en-US" altLang="en-US" sz="1600" dirty="0">
              <a:solidFill>
                <a:srgbClr val="000000"/>
              </a:solidFill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BEFAF9-B87C-304E-9F9F-834C068A153A}"/>
              </a:ext>
            </a:extLst>
          </p:cNvPr>
          <p:cNvGrpSpPr/>
          <p:nvPr/>
        </p:nvGrpSpPr>
        <p:grpSpPr>
          <a:xfrm>
            <a:off x="1685192" y="1570039"/>
            <a:ext cx="3471091" cy="2996401"/>
            <a:chOff x="-30913" y="1570038"/>
            <a:chExt cx="3471091" cy="2996401"/>
          </a:xfrm>
        </p:grpSpPr>
        <p:grpSp>
          <p:nvGrpSpPr>
            <p:cNvPr id="77840" name="Group 19"/>
            <p:cNvGrpSpPr>
              <a:grpSpLocks/>
            </p:cNvGrpSpPr>
            <p:nvPr/>
          </p:nvGrpSpPr>
          <p:grpSpPr bwMode="auto">
            <a:xfrm>
              <a:off x="-30913" y="1570038"/>
              <a:ext cx="3471091" cy="2996401"/>
              <a:chOff x="-31625" y="1569750"/>
              <a:chExt cx="3471722" cy="2996986"/>
            </a:xfrm>
          </p:grpSpPr>
          <p:sp>
            <p:nvSpPr>
              <p:cNvPr id="113" name="Text Box 3">
                <a:extLst>
                  <a:ext uri="{FF2B5EF4-FFF2-40B4-BE49-F238E27FC236}">
                    <a16:creationId xmlns:a16="http://schemas.microsoft.com/office/drawing/2014/main" id="{DA149277-4EE3-EF46-840A-82A1A02624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627" y="1569750"/>
                <a:ext cx="2365570" cy="5847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Driver negative:</a:t>
                </a:r>
              </a:p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 the immune pie (60%)</a:t>
                </a:r>
              </a:p>
            </p:txBody>
          </p:sp>
          <p:grpSp>
            <p:nvGrpSpPr>
              <p:cNvPr id="77842" name="Group 17"/>
              <p:cNvGrpSpPr>
                <a:grpSpLocks/>
              </p:cNvGrpSpPr>
              <p:nvPr/>
            </p:nvGrpSpPr>
            <p:grpSpPr bwMode="auto">
              <a:xfrm>
                <a:off x="-31625" y="1954351"/>
                <a:ext cx="3471722" cy="2612385"/>
                <a:chOff x="-31625" y="1954351"/>
                <a:chExt cx="3471722" cy="2612385"/>
              </a:xfrm>
            </p:grpSpPr>
            <p:sp>
              <p:nvSpPr>
                <p:cNvPr id="7784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2704910" y="2120515"/>
                  <a:ext cx="735187" cy="40043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grpSp>
              <p:nvGrpSpPr>
                <p:cNvPr id="77844" name="Group 131"/>
                <p:cNvGrpSpPr>
                  <a:grpSpLocks/>
                </p:cNvGrpSpPr>
                <p:nvPr/>
              </p:nvGrpSpPr>
              <p:grpSpPr bwMode="auto">
                <a:xfrm>
                  <a:off x="52751" y="2218146"/>
                  <a:ext cx="1154113" cy="1262063"/>
                  <a:chOff x="381000" y="2243137"/>
                  <a:chExt cx="1154113" cy="1261888"/>
                </a:xfrm>
              </p:grpSpPr>
              <p:sp>
                <p:nvSpPr>
                  <p:cNvPr id="185" name="Freeform 35">
                    <a:extLst>
                      <a:ext uri="{FF2B5EF4-FFF2-40B4-BE49-F238E27FC236}">
                        <a16:creationId xmlns:a16="http://schemas.microsoft.com/office/drawing/2014/main" id="{89E3B81C-4BC3-534C-A5EE-ED6C28D0DB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627" y="2361637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6" name="Freeform 35">
                    <a:extLst>
                      <a:ext uri="{FF2B5EF4-FFF2-40B4-BE49-F238E27FC236}">
                        <a16:creationId xmlns:a16="http://schemas.microsoft.com/office/drawing/2014/main" id="{4533F24F-E0D2-9F45-B20D-41FD620AE8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80124" y="2285432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7" name="Freeform 35">
                    <a:extLst>
                      <a:ext uri="{FF2B5EF4-FFF2-40B4-BE49-F238E27FC236}">
                        <a16:creationId xmlns:a16="http://schemas.microsoft.com/office/drawing/2014/main" id="{631DF13D-27D6-E445-B50D-BA0470A057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1482" y="2285432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8" name="Freeform 38">
                    <a:extLst>
                      <a:ext uri="{FF2B5EF4-FFF2-40B4-BE49-F238E27FC236}">
                        <a16:creationId xmlns:a16="http://schemas.microsoft.com/office/drawing/2014/main" id="{96FDFE94-8908-8841-99C1-6D4A7D0B0D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19880" y="2242568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9" name="Freeform 35">
                    <a:extLst>
                      <a:ext uri="{FF2B5EF4-FFF2-40B4-BE49-F238E27FC236}">
                        <a16:creationId xmlns:a16="http://schemas.microsoft.com/office/drawing/2014/main" id="{6E47BBB6-CE37-D54A-BD91-E2B1660501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1527" y="2775998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0" name="Freeform 35">
                    <a:extLst>
                      <a:ext uri="{FF2B5EF4-FFF2-40B4-BE49-F238E27FC236}">
                        <a16:creationId xmlns:a16="http://schemas.microsoft.com/office/drawing/2014/main" id="{E85E4ADB-40BD-5649-B141-BE5FAAC527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5024" y="2699794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1" name="Freeform 35">
                    <a:extLst>
                      <a:ext uri="{FF2B5EF4-FFF2-40B4-BE49-F238E27FC236}">
                        <a16:creationId xmlns:a16="http://schemas.microsoft.com/office/drawing/2014/main" id="{B15EDDCC-4FA7-E042-822B-AFE9A0DD3A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6383" y="2699794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2" name="Freeform 38">
                    <a:extLst>
                      <a:ext uri="{FF2B5EF4-FFF2-40B4-BE49-F238E27FC236}">
                        <a16:creationId xmlns:a16="http://schemas.microsoft.com/office/drawing/2014/main" id="{DE592045-E949-B54B-B95A-9549A5DD75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54781" y="2656928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4" name="Freeform 35">
                    <a:extLst>
                      <a:ext uri="{FF2B5EF4-FFF2-40B4-BE49-F238E27FC236}">
                        <a16:creationId xmlns:a16="http://schemas.microsoft.com/office/drawing/2014/main" id="{08769B5F-D303-0C49-88B1-D2A682B013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32552" y="3004611"/>
                    <a:ext cx="315969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5" name="Freeform 35">
                    <a:extLst>
                      <a:ext uri="{FF2B5EF4-FFF2-40B4-BE49-F238E27FC236}">
                        <a16:creationId xmlns:a16="http://schemas.microsoft.com/office/drawing/2014/main" id="{80F05098-8328-FD42-9338-76C23CA0B3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03910" y="3004611"/>
                    <a:ext cx="315969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</p:grpSp>
            <p:grpSp>
              <p:nvGrpSpPr>
                <p:cNvPr id="77845" name="Group 4"/>
                <p:cNvGrpSpPr>
                  <a:grpSpLocks/>
                </p:cNvGrpSpPr>
                <p:nvPr/>
              </p:nvGrpSpPr>
              <p:grpSpPr bwMode="auto">
                <a:xfrm>
                  <a:off x="1017876" y="1954351"/>
                  <a:ext cx="2334600" cy="2131726"/>
                  <a:chOff x="949981" y="1930417"/>
                  <a:chExt cx="2334600" cy="2131726"/>
                </a:xfrm>
              </p:grpSpPr>
              <p:graphicFrame>
                <p:nvGraphicFramePr>
                  <p:cNvPr id="77848" name="Chart 2"/>
                  <p:cNvGraphicFramePr>
                    <a:graphicFrameLocks/>
                  </p:cNvGraphicFramePr>
                  <p:nvPr/>
                </p:nvGraphicFramePr>
                <p:xfrm>
                  <a:off x="949981" y="1930417"/>
                  <a:ext cx="2334600" cy="2131726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1061" name="Chart" r:id="rId5" imgW="2341067" imgH="2133785" progId="Excel.Chart.8">
                          <p:embed/>
                        </p:oleObj>
                      </mc:Choice>
                      <mc:Fallback>
                        <p:oleObj name="Chart" r:id="rId5" imgW="2341067" imgH="2133785" progId="Excel.Chart.8">
                          <p:embed/>
                          <p:pic>
                            <p:nvPicPr>
                              <p:cNvPr id="77848" name="Chart 2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949981" y="1930417"/>
                                <a:ext cx="2334600" cy="2131726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77849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87762" y="2458206"/>
                    <a:ext cx="62736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PD-L1 neg.</a:t>
                    </a:r>
                  </a:p>
                </p:txBody>
              </p:sp>
              <p:sp>
                <p:nvSpPr>
                  <p:cNvPr id="77850" name="Text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98181" y="3179641"/>
                    <a:ext cx="11165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PD-L1 intermediate</a:t>
                    </a:r>
                  </a:p>
                  <a:p>
                    <a:pPr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(1-49%)</a:t>
                    </a:r>
                  </a:p>
                </p:txBody>
              </p:sp>
              <p:sp>
                <p:nvSpPr>
                  <p:cNvPr id="115" name="TextBox 114">
                    <a:extLst>
                      <a:ext uri="{FF2B5EF4-FFF2-40B4-BE49-F238E27FC236}">
                        <a16:creationId xmlns:a16="http://schemas.microsoft.com/office/drawing/2014/main" id="{6FB28F28-7048-004E-97A7-2686944671F3}"/>
                      </a:ext>
                    </a:extLst>
                  </p:cNvPr>
                  <p:cNvSpPr txBox="1"/>
                  <p:nvPr/>
                </p:nvSpPr>
                <p:spPr>
                  <a:xfrm>
                    <a:off x="1155584" y="2429296"/>
                    <a:ext cx="1116216" cy="646238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PD-L1 </a:t>
                    </a:r>
                  </a:p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High </a:t>
                    </a:r>
                  </a:p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(&gt;50%)</a:t>
                    </a:r>
                  </a:p>
                </p:txBody>
              </p:sp>
            </p:grpSp>
            <p:pic>
              <p:nvPicPr>
                <p:cNvPr id="77846" name="Group 131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919" y="2520352"/>
                  <a:ext cx="1181315" cy="1295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847" name="Group 131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1625" y="3271083"/>
                  <a:ext cx="1181315" cy="1295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83" name="Text Box 3">
              <a:extLst>
                <a:ext uri="{FF2B5EF4-FFF2-40B4-BE49-F238E27FC236}">
                  <a16:creationId xmlns:a16="http://schemas.microsoft.com/office/drawing/2014/main" id="{51822070-00B6-7448-8F87-238706893B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312" y="3894745"/>
              <a:ext cx="1646338" cy="33855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PD-L1 status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A86FD3A-4BF0-754C-8575-63D492CB2DCC}"/>
              </a:ext>
            </a:extLst>
          </p:cNvPr>
          <p:cNvGrpSpPr/>
          <p:nvPr/>
        </p:nvGrpSpPr>
        <p:grpSpPr>
          <a:xfrm>
            <a:off x="1404806" y="4156120"/>
            <a:ext cx="2334176" cy="2330227"/>
            <a:chOff x="-311298" y="4156119"/>
            <a:chExt cx="2334176" cy="2330227"/>
          </a:xfrm>
        </p:grpSpPr>
        <p:graphicFrame>
          <p:nvGraphicFramePr>
            <p:cNvPr id="81" name="Chart 2">
              <a:extLst>
                <a:ext uri="{FF2B5EF4-FFF2-40B4-BE49-F238E27FC236}">
                  <a16:creationId xmlns:a16="http://schemas.microsoft.com/office/drawing/2014/main" id="{65118611-07F7-DC4D-B301-4EE35F1AC12F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-311298" y="4156119"/>
            <a:ext cx="2334176" cy="2131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62" name="Chart" r:id="rId5" imgW="2341067" imgH="2133785" progId="Excel.Chart.8">
                    <p:embed/>
                  </p:oleObj>
                </mc:Choice>
                <mc:Fallback>
                  <p:oleObj name="Chart" r:id="rId5" imgW="2341067" imgH="2133785" progId="Excel.Chart.8">
                    <p:embed/>
                    <p:pic>
                      <p:nvPicPr>
                        <p:cNvPr id="81" name="Chart 2">
                          <a:extLst>
                            <a:ext uri="{FF2B5EF4-FFF2-40B4-BE49-F238E27FC236}">
                              <a16:creationId xmlns:a16="http://schemas.microsoft.com/office/drawing/2014/main" id="{65118611-07F7-DC4D-B301-4EE35F1AC12F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11298" y="4156119"/>
                          <a:ext cx="2334176" cy="21313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EBF6A1A-525B-5D42-98F1-E6A1FD16C513}"/>
                </a:ext>
              </a:extLst>
            </p:cNvPr>
            <p:cNvGrpSpPr/>
            <p:nvPr/>
          </p:nvGrpSpPr>
          <p:grpSpPr>
            <a:xfrm>
              <a:off x="-123032" y="4658012"/>
              <a:ext cx="1951832" cy="1828334"/>
              <a:chOff x="-123032" y="4658012"/>
              <a:chExt cx="1951832" cy="1828334"/>
            </a:xfrm>
          </p:grpSpPr>
          <p:sp>
            <p:nvSpPr>
              <p:cNvPr id="84" name="Text Box 3">
                <a:extLst>
                  <a:ext uri="{FF2B5EF4-FFF2-40B4-BE49-F238E27FC236}">
                    <a16:creationId xmlns:a16="http://schemas.microsoft.com/office/drawing/2014/main" id="{99962E2D-6038-1149-9B17-A8B8BF765B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128" y="6147792"/>
                <a:ext cx="1646338" cy="33855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Clinical urgency</a:t>
                </a:r>
              </a:p>
            </p:txBody>
          </p:sp>
          <p:sp>
            <p:nvSpPr>
              <p:cNvPr id="85" name="TextBox 113">
                <a:extLst>
                  <a:ext uri="{FF2B5EF4-FFF2-40B4-BE49-F238E27FC236}">
                    <a16:creationId xmlns:a16="http://schemas.microsoft.com/office/drawing/2014/main" id="{7D50F514-AB5E-284F-A5D3-5D184D0992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095" y="5431934"/>
                <a:ext cx="161570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Bulky, high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sx</a:t>
                </a:r>
                <a:r>
                  <a:rPr lang="en-US" altLang="en-US" sz="1200" b="1" dirty="0">
                    <a:solidFill>
                      <a:srgbClr val="000000"/>
                    </a:solidFill>
                  </a:rPr>
                  <a:t> burden, needs quick response</a:t>
                </a:r>
              </a:p>
            </p:txBody>
          </p:sp>
          <p:sp>
            <p:nvSpPr>
              <p:cNvPr id="86" name="TextBox 113">
                <a:extLst>
                  <a:ext uri="{FF2B5EF4-FFF2-40B4-BE49-F238E27FC236}">
                    <a16:creationId xmlns:a16="http://schemas.microsoft.com/office/drawing/2014/main" id="{D8A6D0C4-A58C-804C-8616-8ACCB12DA5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4057" y="4658012"/>
                <a:ext cx="82927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Average bulk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77C3BDC-901D-D745-B053-C62DBF14F264}"/>
                  </a:ext>
                </a:extLst>
              </p:cNvPr>
              <p:cNvSpPr txBox="1"/>
              <p:nvPr/>
            </p:nvSpPr>
            <p:spPr bwMode="auto">
              <a:xfrm>
                <a:off x="-123032" y="4837499"/>
                <a:ext cx="1116013" cy="4616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Low bulk</a:t>
                </a:r>
              </a:p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No rush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E16F28-6206-2646-9594-587A5078D3C7}"/>
              </a:ext>
            </a:extLst>
          </p:cNvPr>
          <p:cNvGrpSpPr/>
          <p:nvPr/>
        </p:nvGrpSpPr>
        <p:grpSpPr>
          <a:xfrm>
            <a:off x="3359754" y="4132208"/>
            <a:ext cx="2334176" cy="2593142"/>
            <a:chOff x="1643650" y="4132208"/>
            <a:chExt cx="2334176" cy="2593142"/>
          </a:xfrm>
        </p:grpSpPr>
        <p:sp>
          <p:nvSpPr>
            <p:cNvPr id="90" name="Text Box 3">
              <a:extLst>
                <a:ext uri="{FF2B5EF4-FFF2-40B4-BE49-F238E27FC236}">
                  <a16:creationId xmlns:a16="http://schemas.microsoft.com/office/drawing/2014/main" id="{F56B99A3-54BF-C24B-A8B8-DEFF39C65C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0106" y="6140575"/>
              <a:ext cx="1646338" cy="5847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Other t</a:t>
              </a:r>
              <a:r>
                <a:rPr lang="en-US" sz="1600" dirty="0" err="1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umor</a:t>
              </a: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 features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261452-930F-6340-9EC6-740DA5928F6D}"/>
                </a:ext>
              </a:extLst>
            </p:cNvPr>
            <p:cNvGrpSpPr/>
            <p:nvPr/>
          </p:nvGrpSpPr>
          <p:grpSpPr>
            <a:xfrm>
              <a:off x="1643650" y="4132208"/>
              <a:ext cx="2334176" cy="2131310"/>
              <a:chOff x="1643650" y="4132208"/>
              <a:chExt cx="2334176" cy="2131310"/>
            </a:xfrm>
          </p:grpSpPr>
          <p:graphicFrame>
            <p:nvGraphicFramePr>
              <p:cNvPr id="82" name="Chart 2">
                <a:extLst>
                  <a:ext uri="{FF2B5EF4-FFF2-40B4-BE49-F238E27FC236}">
                    <a16:creationId xmlns:a16="http://schemas.microsoft.com/office/drawing/2014/main" id="{2F8245C0-CADA-CC4E-8F1D-788984C40AB3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643650" y="4132208"/>
              <a:ext cx="2334176" cy="213131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3" name="Chart" r:id="rId5" imgW="2341067" imgH="2133785" progId="Excel.Chart.8">
                      <p:embed/>
                    </p:oleObj>
                  </mc:Choice>
                  <mc:Fallback>
                    <p:oleObj name="Chart" r:id="rId5" imgW="2341067" imgH="2133785" progId="Excel.Chart.8">
                      <p:embed/>
                      <p:pic>
                        <p:nvPicPr>
                          <p:cNvPr id="82" name="Chart 2">
                            <a:extLst>
                              <a:ext uri="{FF2B5EF4-FFF2-40B4-BE49-F238E27FC236}">
                                <a16:creationId xmlns:a16="http://schemas.microsoft.com/office/drawing/2014/main" id="{2F8245C0-CADA-CC4E-8F1D-788984C40AB3}"/>
                              </a:ext>
                            </a:extLst>
                          </p:cNvPr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43650" y="4132208"/>
                            <a:ext cx="2334176" cy="213131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1" name="TextBox 113">
                <a:extLst>
                  <a:ext uri="{FF2B5EF4-FFF2-40B4-BE49-F238E27FC236}">
                    <a16:creationId xmlns:a16="http://schemas.microsoft.com/office/drawing/2014/main" id="{B465F666-1723-FD4C-8C71-26A9B9C4E8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45985" y="4606666"/>
                <a:ext cx="82927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Liver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mets</a:t>
                </a:r>
                <a:endParaRPr lang="en-US" alt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2" name="TextBox 113">
                <a:extLst>
                  <a:ext uri="{FF2B5EF4-FFF2-40B4-BE49-F238E27FC236}">
                    <a16:creationId xmlns:a16="http://schemas.microsoft.com/office/drawing/2014/main" id="{5E5BB4CE-C1C8-2844-8401-69376747A0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46434" y="5499385"/>
                <a:ext cx="156625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Bad mutations (STK11,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etc</a:t>
                </a:r>
                <a:r>
                  <a:rPr lang="en-US" altLang="en-US" sz="1200" b="1" dirty="0">
                    <a:solidFill>
                      <a:srgbClr val="000000"/>
                    </a:solidFill>
                  </a:rPr>
                  <a:t>)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7D4C486-39B5-374A-B194-26F45247CC93}"/>
                  </a:ext>
                </a:extLst>
              </p:cNvPr>
              <p:cNvSpPr txBox="1"/>
              <p:nvPr/>
            </p:nvSpPr>
            <p:spPr bwMode="auto">
              <a:xfrm>
                <a:off x="1865137" y="4598448"/>
                <a:ext cx="1116013" cy="646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Driver oncogenes post-TKI</a:t>
                </a:r>
              </a:p>
            </p:txBody>
          </p:sp>
        </p:grpSp>
      </p:grpSp>
      <p:sp>
        <p:nvSpPr>
          <p:cNvPr id="94" name="Text Box 10">
            <a:extLst>
              <a:ext uri="{FF2B5EF4-FFF2-40B4-BE49-F238E27FC236}">
                <a16:creationId xmlns:a16="http://schemas.microsoft.com/office/drawing/2014/main" id="{213CE19C-1D57-5C4D-A0AE-63E43D016C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02712" y="4818757"/>
            <a:ext cx="1935141" cy="3385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US" altLang="en-US" sz="1600" dirty="0">
                <a:solidFill>
                  <a:srgbClr val="000000"/>
                </a:solidFill>
              </a:rPr>
              <a:t>HER2 mutant (2%)</a:t>
            </a:r>
          </a:p>
        </p:txBody>
      </p:sp>
    </p:spTree>
    <p:extLst>
      <p:ext uri="{BB962C8B-B14F-4D97-AF65-F5344CB8AC3E}">
        <p14:creationId xmlns:p14="http://schemas.microsoft.com/office/powerpoint/2010/main" val="479182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99" grpId="0" animBg="1"/>
      <p:bldP spid="8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83056" y="526713"/>
            <a:ext cx="9084945" cy="563616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3600" spc="-4" dirty="0"/>
              <a:t>Trop-2</a:t>
            </a:r>
            <a:r>
              <a:rPr sz="3600" spc="-15" dirty="0"/>
              <a:t> </a:t>
            </a:r>
            <a:r>
              <a:rPr sz="3600" spc="-4" dirty="0"/>
              <a:t>Association</a:t>
            </a:r>
            <a:r>
              <a:rPr sz="3600" spc="-23" dirty="0"/>
              <a:t> </a:t>
            </a:r>
            <a:r>
              <a:rPr sz="3600" dirty="0"/>
              <a:t>with</a:t>
            </a:r>
            <a:r>
              <a:rPr sz="3600" spc="-11" dirty="0"/>
              <a:t> </a:t>
            </a:r>
            <a:r>
              <a:rPr sz="3600" dirty="0"/>
              <a:t>Tumor </a:t>
            </a:r>
            <a:r>
              <a:rPr sz="3600" spc="-4" dirty="0"/>
              <a:t>Progression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14600" y="6003627"/>
            <a:ext cx="6342221" cy="32766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675" dirty="0">
                <a:latin typeface="Arial"/>
                <a:cs typeface="Arial"/>
              </a:rPr>
              <a:t>ER,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estrogen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receptor;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HER2,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human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epidermal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growth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factor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receptor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2;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Trop-2,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trophoblast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cell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surface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antigen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2.</a:t>
            </a:r>
          </a:p>
          <a:p>
            <a:pPr marL="9525"/>
            <a:r>
              <a:rPr sz="675" dirty="0">
                <a:latin typeface="Arial"/>
                <a:cs typeface="Arial"/>
              </a:rPr>
              <a:t>1.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Goldenberg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DM,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et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al.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Oncotarget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2018;9:28989-29006;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2.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Treretola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M,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et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al.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Oncogene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2013;32:222-233;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3.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Huang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H,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et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al.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Clin</a:t>
            </a:r>
            <a:r>
              <a:rPr sz="675" i="1" spc="15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Cancer</a:t>
            </a:r>
            <a:r>
              <a:rPr sz="675" i="1" spc="11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Res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2005;11:4357-4364;</a:t>
            </a:r>
            <a:endParaRPr sz="675" dirty="0">
              <a:latin typeface="Arial"/>
              <a:cs typeface="Arial"/>
            </a:endParaRPr>
          </a:p>
          <a:p>
            <a:pPr marL="9525"/>
            <a:r>
              <a:rPr sz="675" dirty="0">
                <a:latin typeface="Arial"/>
                <a:cs typeface="Arial"/>
              </a:rPr>
              <a:t>4.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Shvartsur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A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and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Bonavida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B.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Genes</a:t>
            </a:r>
            <a:r>
              <a:rPr sz="675" i="1" spc="8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Cancer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2015;6:84-105;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5.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Lin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H,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et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al.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Exp</a:t>
            </a:r>
            <a:r>
              <a:rPr sz="675" i="1" spc="4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Mol</a:t>
            </a:r>
            <a:r>
              <a:rPr sz="675" i="1" spc="4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Pathol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2013;94:73-78;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6.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Ambrogi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F,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et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al.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PLoS</a:t>
            </a:r>
            <a:r>
              <a:rPr sz="675" i="1" spc="4" dirty="0">
                <a:latin typeface="Arial"/>
                <a:cs typeface="Arial"/>
              </a:rPr>
              <a:t> </a:t>
            </a:r>
            <a:r>
              <a:rPr sz="675" i="1" spc="-4" dirty="0">
                <a:latin typeface="Arial"/>
                <a:cs typeface="Arial"/>
              </a:rPr>
              <a:t>One</a:t>
            </a:r>
            <a:r>
              <a:rPr sz="675" spc="-4" dirty="0">
                <a:latin typeface="Arial"/>
                <a:cs typeface="Arial"/>
              </a:rPr>
              <a:t>.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2014;9:e96993.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126742" y="1869757"/>
            <a:ext cx="7511415" cy="315134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32410" indent="-175736">
              <a:spcBef>
                <a:spcPts val="75"/>
              </a:spcBef>
              <a:buChar char="•"/>
              <a:tabLst>
                <a:tab pos="232410" algn="l"/>
                <a:tab pos="232886" algn="l"/>
              </a:tabLst>
            </a:pPr>
            <a:r>
              <a:rPr spc="-15" dirty="0">
                <a:latin typeface="Arial"/>
                <a:cs typeface="Arial"/>
              </a:rPr>
              <a:t>Trop-2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overexpression</a:t>
            </a:r>
            <a:r>
              <a:rPr spc="23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is</a:t>
            </a:r>
            <a:r>
              <a:rPr spc="11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linked</a:t>
            </a:r>
            <a:r>
              <a:rPr spc="15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to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increased</a:t>
            </a:r>
            <a:r>
              <a:rPr spc="19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tumor</a:t>
            </a:r>
            <a:r>
              <a:rPr spc="11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growth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and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cell</a:t>
            </a:r>
            <a:endParaRPr dirty="0">
              <a:latin typeface="Arial"/>
              <a:cs typeface="Arial"/>
            </a:endParaRPr>
          </a:p>
          <a:p>
            <a:pPr>
              <a:spcBef>
                <a:spcPts val="4"/>
              </a:spcBef>
              <a:buClr>
                <a:srgbClr val="252161"/>
              </a:buClr>
              <a:buFont typeface="Arial"/>
              <a:buChar char="•"/>
            </a:pPr>
            <a:endParaRPr sz="1875" dirty="0">
              <a:latin typeface="Arial"/>
              <a:cs typeface="Arial"/>
            </a:endParaRPr>
          </a:p>
          <a:p>
            <a:pPr marL="232410"/>
            <a:r>
              <a:rPr spc="-4" dirty="0">
                <a:latin typeface="Arial"/>
                <a:cs typeface="Arial"/>
              </a:rPr>
              <a:t>migration,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contributing</a:t>
            </a:r>
            <a:r>
              <a:rPr spc="19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to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tumor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progression</a:t>
            </a:r>
            <a:r>
              <a:rPr spc="-5" baseline="24305" dirty="0">
                <a:latin typeface="Arial"/>
                <a:cs typeface="Arial"/>
              </a:rPr>
              <a:t>1</a:t>
            </a:r>
            <a:endParaRPr baseline="24305" dirty="0">
              <a:latin typeface="Arial"/>
              <a:cs typeface="Arial"/>
            </a:endParaRPr>
          </a:p>
          <a:p>
            <a:pPr marL="232410" marR="41910" indent="-175736">
              <a:lnSpc>
                <a:spcPct val="200000"/>
              </a:lnSpc>
              <a:spcBef>
                <a:spcPts val="450"/>
              </a:spcBef>
              <a:buChar char="•"/>
              <a:tabLst>
                <a:tab pos="232410" algn="l"/>
                <a:tab pos="232886" algn="l"/>
              </a:tabLst>
            </a:pPr>
            <a:r>
              <a:rPr dirty="0">
                <a:latin typeface="Arial"/>
                <a:cs typeface="Arial"/>
              </a:rPr>
              <a:t>In </a:t>
            </a:r>
            <a:r>
              <a:rPr i="1" spc="-4" dirty="0">
                <a:latin typeface="Arial"/>
                <a:cs typeface="Arial"/>
              </a:rPr>
              <a:t>in </a:t>
            </a:r>
            <a:r>
              <a:rPr i="1" dirty="0">
                <a:latin typeface="Arial"/>
                <a:cs typeface="Arial"/>
              </a:rPr>
              <a:t>vitro </a:t>
            </a:r>
            <a:r>
              <a:rPr dirty="0">
                <a:latin typeface="Arial"/>
                <a:cs typeface="Arial"/>
              </a:rPr>
              <a:t>studies, </a:t>
            </a:r>
            <a:r>
              <a:rPr spc="-4" dirty="0">
                <a:latin typeface="Arial"/>
                <a:cs typeface="Arial"/>
              </a:rPr>
              <a:t>overexpression </a:t>
            </a:r>
            <a:r>
              <a:rPr dirty="0">
                <a:latin typeface="Arial"/>
                <a:cs typeface="Arial"/>
              </a:rPr>
              <a:t>of </a:t>
            </a:r>
            <a:r>
              <a:rPr spc="-15" dirty="0">
                <a:latin typeface="Arial"/>
                <a:cs typeface="Arial"/>
              </a:rPr>
              <a:t>Trop-2 </a:t>
            </a:r>
            <a:r>
              <a:rPr spc="-4" dirty="0">
                <a:latin typeface="Arial"/>
                <a:cs typeface="Arial"/>
              </a:rPr>
              <a:t>was </a:t>
            </a:r>
            <a:r>
              <a:rPr dirty="0">
                <a:latin typeface="Arial"/>
                <a:cs typeface="Arial"/>
              </a:rPr>
              <a:t>found to </a:t>
            </a:r>
            <a:r>
              <a:rPr spc="-4" dirty="0">
                <a:latin typeface="Arial"/>
                <a:cs typeface="Arial"/>
              </a:rPr>
              <a:t>be </a:t>
            </a:r>
            <a:r>
              <a:rPr dirty="0">
                <a:latin typeface="Arial"/>
                <a:cs typeface="Arial"/>
              </a:rPr>
              <a:t>“necessary </a:t>
            </a:r>
            <a:r>
              <a:rPr spc="-491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and sufficient”</a:t>
            </a:r>
            <a:r>
              <a:rPr dirty="0">
                <a:latin typeface="Arial"/>
                <a:cs typeface="Arial"/>
              </a:rPr>
              <a:t> to stimulate</a:t>
            </a:r>
            <a:r>
              <a:rPr spc="-4" dirty="0">
                <a:latin typeface="Arial"/>
                <a:cs typeface="Arial"/>
              </a:rPr>
              <a:t> transformed</a:t>
            </a:r>
            <a:r>
              <a:rPr spc="11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cell </a:t>
            </a:r>
            <a:r>
              <a:rPr spc="-4" dirty="0">
                <a:latin typeface="Arial"/>
                <a:cs typeface="Arial"/>
              </a:rPr>
              <a:t>growth</a:t>
            </a:r>
            <a:r>
              <a:rPr spc="-5" baseline="24305" dirty="0">
                <a:latin typeface="Arial"/>
                <a:cs typeface="Arial"/>
              </a:rPr>
              <a:t>2</a:t>
            </a:r>
            <a:endParaRPr baseline="24305" dirty="0">
              <a:latin typeface="Arial"/>
              <a:cs typeface="Arial"/>
            </a:endParaRPr>
          </a:p>
          <a:p>
            <a:pPr marL="232410" marR="117634" indent="-175736">
              <a:lnSpc>
                <a:spcPct val="200000"/>
              </a:lnSpc>
              <a:spcBef>
                <a:spcPts val="454"/>
              </a:spcBef>
              <a:buChar char="•"/>
              <a:tabLst>
                <a:tab pos="232410" algn="l"/>
                <a:tab pos="232886" algn="l"/>
              </a:tabLst>
            </a:pPr>
            <a:r>
              <a:rPr dirty="0">
                <a:latin typeface="Arial"/>
                <a:cs typeface="Arial"/>
              </a:rPr>
              <a:t>In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breast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tumors,</a:t>
            </a:r>
            <a:r>
              <a:rPr spc="-30" dirty="0">
                <a:latin typeface="Arial"/>
                <a:cs typeface="Arial"/>
              </a:rPr>
              <a:t> </a:t>
            </a:r>
            <a:r>
              <a:rPr spc="-15" dirty="0">
                <a:latin typeface="Arial"/>
                <a:cs typeface="Arial"/>
              </a:rPr>
              <a:t>Trop-2</a:t>
            </a:r>
            <a:r>
              <a:rPr spc="15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overexpression</a:t>
            </a:r>
            <a:r>
              <a:rPr spc="23" dirty="0">
                <a:latin typeface="Arial"/>
                <a:cs typeface="Arial"/>
              </a:rPr>
              <a:t> </a:t>
            </a:r>
            <a:r>
              <a:rPr dirty="0">
                <a:latin typeface="Arial"/>
                <a:cs typeface="Arial"/>
              </a:rPr>
              <a:t>may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be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associated</a:t>
            </a:r>
            <a:r>
              <a:rPr spc="19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with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a</a:t>
            </a:r>
            <a:r>
              <a:rPr spc="11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less </a:t>
            </a:r>
            <a:r>
              <a:rPr spc="-491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favorable</a:t>
            </a:r>
            <a:r>
              <a:rPr spc="8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phenotype</a:t>
            </a:r>
            <a:r>
              <a:rPr spc="19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(ie,</a:t>
            </a:r>
            <a:r>
              <a:rPr spc="4" dirty="0">
                <a:latin typeface="Arial"/>
                <a:cs typeface="Arial"/>
              </a:rPr>
              <a:t> </a:t>
            </a:r>
            <a:r>
              <a:rPr spc="-4" dirty="0">
                <a:latin typeface="Arial"/>
                <a:cs typeface="Arial"/>
              </a:rPr>
              <a:t>ER-negative/HER2-positive)</a:t>
            </a:r>
            <a:r>
              <a:rPr spc="-5" baseline="24305" dirty="0">
                <a:latin typeface="Arial"/>
                <a:cs typeface="Arial"/>
              </a:rPr>
              <a:t>3</a:t>
            </a:r>
            <a:endParaRPr baseline="24305" dirty="0">
              <a:latin typeface="Arial"/>
              <a:cs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808274-C802-EA40-9433-663225919573}"/>
              </a:ext>
            </a:extLst>
          </p:cNvPr>
          <p:cNvSpPr txBox="1"/>
          <p:nvPr/>
        </p:nvSpPr>
        <p:spPr>
          <a:xfrm>
            <a:off x="9217123" y="6544544"/>
            <a:ext cx="29017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From Levy et al, Proc IASLC 2022</a:t>
            </a:r>
          </a:p>
        </p:txBody>
      </p:sp>
    </p:spTree>
    <p:extLst>
      <p:ext uri="{BB962C8B-B14F-4D97-AF65-F5344CB8AC3E}">
        <p14:creationId xmlns:p14="http://schemas.microsoft.com/office/powerpoint/2010/main" val="703982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02248" y="260035"/>
            <a:ext cx="8696039" cy="932467"/>
          </a:xfrm>
          <a:prstGeom prst="rect">
            <a:avLst/>
          </a:prstGeom>
        </p:spPr>
        <p:txBody>
          <a:bodyPr vert="horz" wrap="square" lIns="0" tIns="9049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744379" marR="3810" indent="-735330">
              <a:spcBef>
                <a:spcPts val="71"/>
              </a:spcBef>
            </a:pPr>
            <a:r>
              <a:rPr sz="3000" spc="-4" dirty="0"/>
              <a:t>Datopotamab deruxtecan (Dato-DXd; DS-1062) </a:t>
            </a:r>
            <a:r>
              <a:rPr lang="en-US" sz="3000" spc="-4" dirty="0"/>
              <a:t>with potent topoisomerase inhibitor payload</a:t>
            </a:r>
            <a:endParaRPr sz="3000" spc="-4" dirty="0"/>
          </a:p>
        </p:txBody>
      </p:sp>
      <p:sp>
        <p:nvSpPr>
          <p:cNvPr id="3" name="object 3"/>
          <p:cNvSpPr txBox="1"/>
          <p:nvPr/>
        </p:nvSpPr>
        <p:spPr>
          <a:xfrm>
            <a:off x="1772412" y="1887285"/>
            <a:ext cx="4704874" cy="1118711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00013">
              <a:spcBef>
                <a:spcPts val="75"/>
              </a:spcBef>
            </a:pPr>
            <a:r>
              <a:rPr sz="1350" b="1" spc="-4" dirty="0">
                <a:latin typeface="Arial"/>
                <a:cs typeface="Arial"/>
              </a:rPr>
              <a:t>Dato-DXd</a:t>
            </a:r>
            <a:r>
              <a:rPr sz="1350" b="1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is</a:t>
            </a:r>
            <a:r>
              <a:rPr sz="1350" b="1" spc="4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an</a:t>
            </a:r>
            <a:r>
              <a:rPr sz="1350" b="1" spc="4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ADC</a:t>
            </a:r>
            <a:r>
              <a:rPr sz="1350" b="1" dirty="0">
                <a:latin typeface="Arial"/>
                <a:cs typeface="Arial"/>
              </a:rPr>
              <a:t> composed</a:t>
            </a:r>
            <a:r>
              <a:rPr sz="1350" b="1" spc="4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of</a:t>
            </a:r>
            <a:r>
              <a:rPr sz="1350" b="1" spc="4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3</a:t>
            </a:r>
            <a:r>
              <a:rPr sz="1350" b="1" spc="4" dirty="0">
                <a:latin typeface="Arial"/>
                <a:cs typeface="Arial"/>
              </a:rPr>
              <a:t> </a:t>
            </a:r>
            <a:r>
              <a:rPr sz="1350" b="1" spc="-4" dirty="0">
                <a:latin typeface="Arial"/>
                <a:cs typeface="Arial"/>
              </a:rPr>
              <a:t>components</a:t>
            </a:r>
            <a:r>
              <a:rPr sz="1350" b="1" spc="-5" baseline="25462" dirty="0">
                <a:latin typeface="Arial"/>
                <a:cs typeface="Arial"/>
              </a:rPr>
              <a:t>1,2</a:t>
            </a:r>
            <a:r>
              <a:rPr sz="1350" b="1" spc="-4" dirty="0">
                <a:latin typeface="Arial"/>
                <a:cs typeface="Arial"/>
              </a:rPr>
              <a:t>:</a:t>
            </a:r>
            <a:endParaRPr sz="1350">
              <a:latin typeface="Arial"/>
              <a:cs typeface="Arial"/>
            </a:endParaRPr>
          </a:p>
          <a:p>
            <a:pPr>
              <a:spcBef>
                <a:spcPts val="4"/>
              </a:spcBef>
            </a:pPr>
            <a:endParaRPr sz="1313">
              <a:latin typeface="Arial"/>
              <a:cs typeface="Arial"/>
            </a:endParaRPr>
          </a:p>
          <a:p>
            <a:pPr marL="213836" indent="-176213">
              <a:buClr>
                <a:srgbClr val="C4D500"/>
              </a:buClr>
              <a:buChar char="•"/>
              <a:tabLst>
                <a:tab pos="213836" algn="l"/>
                <a:tab pos="214313" algn="l"/>
              </a:tabLst>
            </a:pPr>
            <a:r>
              <a:rPr sz="1200" dirty="0">
                <a:latin typeface="Arial"/>
                <a:cs typeface="Arial"/>
              </a:rPr>
              <a:t>A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humanized</a:t>
            </a:r>
            <a:r>
              <a:rPr sz="1200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anti-TROP2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IgG1</a:t>
            </a:r>
            <a:r>
              <a:rPr sz="1181" baseline="26455" dirty="0">
                <a:latin typeface="Arial"/>
                <a:cs typeface="Arial"/>
              </a:rPr>
              <a:t>3</a:t>
            </a:r>
            <a:r>
              <a:rPr sz="1181" spc="191" baseline="26455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monoclonal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antibody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attached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to:</a:t>
            </a:r>
            <a:endParaRPr sz="1200">
              <a:latin typeface="Arial"/>
              <a:cs typeface="Arial"/>
            </a:endParaRPr>
          </a:p>
          <a:p>
            <a:pPr marL="213836" indent="-176213">
              <a:spcBef>
                <a:spcPts val="604"/>
              </a:spcBef>
              <a:buClr>
                <a:srgbClr val="C4D500"/>
              </a:buClr>
              <a:buChar char="•"/>
              <a:tabLst>
                <a:tab pos="213836" algn="l"/>
                <a:tab pos="214313" algn="l"/>
              </a:tabLst>
            </a:pPr>
            <a:r>
              <a:rPr sz="1200" dirty="0">
                <a:latin typeface="Arial"/>
                <a:cs typeface="Arial"/>
              </a:rPr>
              <a:t>A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topoisomerase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I</a:t>
            </a:r>
            <a:r>
              <a:rPr sz="1200" spc="11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inhibitor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payload,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an </a:t>
            </a:r>
            <a:r>
              <a:rPr sz="1200" spc="-4" dirty="0">
                <a:latin typeface="Arial"/>
                <a:cs typeface="Arial"/>
              </a:rPr>
              <a:t>exatecan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derivative, via</a:t>
            </a:r>
            <a:endParaRPr sz="1200">
              <a:latin typeface="Arial"/>
              <a:cs typeface="Arial"/>
            </a:endParaRPr>
          </a:p>
          <a:p>
            <a:pPr marL="213836" indent="-176213">
              <a:spcBef>
                <a:spcPts val="596"/>
              </a:spcBef>
              <a:buClr>
                <a:srgbClr val="C4D500"/>
              </a:buClr>
              <a:buChar char="•"/>
              <a:tabLst>
                <a:tab pos="213836" algn="l"/>
                <a:tab pos="214313" algn="l"/>
              </a:tabLst>
            </a:pPr>
            <a:r>
              <a:rPr sz="1200" dirty="0">
                <a:latin typeface="Arial"/>
                <a:cs typeface="Arial"/>
              </a:rPr>
              <a:t>A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tetrapeptide-based</a:t>
            </a:r>
            <a:r>
              <a:rPr sz="1200" spc="11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cleavable</a:t>
            </a:r>
            <a:r>
              <a:rPr sz="1200" spc="-11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linker</a:t>
            </a:r>
            <a:endParaRPr sz="120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511963" y="3465862"/>
            <a:ext cx="3508534" cy="164306"/>
          </a:xfrm>
          <a:custGeom>
            <a:avLst/>
            <a:gdLst/>
            <a:ahLst/>
            <a:cxnLst/>
            <a:rect l="l" t="t" r="r" b="b"/>
            <a:pathLst>
              <a:path w="4678045" h="219075">
                <a:moveTo>
                  <a:pt x="0" y="218694"/>
                </a:moveTo>
                <a:lnTo>
                  <a:pt x="1426" y="176105"/>
                </a:lnTo>
                <a:lnTo>
                  <a:pt x="5318" y="141350"/>
                </a:lnTo>
                <a:lnTo>
                  <a:pt x="11090" y="117931"/>
                </a:lnTo>
                <a:lnTo>
                  <a:pt x="18160" y="109347"/>
                </a:lnTo>
                <a:lnTo>
                  <a:pt x="2320797" y="109347"/>
                </a:lnTo>
                <a:lnTo>
                  <a:pt x="2327868" y="100762"/>
                </a:lnTo>
                <a:lnTo>
                  <a:pt x="2333640" y="77342"/>
                </a:lnTo>
                <a:lnTo>
                  <a:pt x="2337532" y="42588"/>
                </a:lnTo>
                <a:lnTo>
                  <a:pt x="2338959" y="0"/>
                </a:lnTo>
                <a:lnTo>
                  <a:pt x="2340385" y="42588"/>
                </a:lnTo>
                <a:lnTo>
                  <a:pt x="2344277" y="77342"/>
                </a:lnTo>
                <a:lnTo>
                  <a:pt x="2350049" y="100762"/>
                </a:lnTo>
                <a:lnTo>
                  <a:pt x="2357120" y="109347"/>
                </a:lnTo>
                <a:lnTo>
                  <a:pt x="4659757" y="109347"/>
                </a:lnTo>
                <a:lnTo>
                  <a:pt x="4666827" y="117931"/>
                </a:lnTo>
                <a:lnTo>
                  <a:pt x="4672599" y="141350"/>
                </a:lnTo>
                <a:lnTo>
                  <a:pt x="4676491" y="176105"/>
                </a:lnTo>
                <a:lnTo>
                  <a:pt x="4677917" y="218694"/>
                </a:lnTo>
              </a:path>
            </a:pathLst>
          </a:custGeom>
          <a:ln w="9524">
            <a:solidFill>
              <a:srgbClr val="BADFE2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grpSp>
        <p:nvGrpSpPr>
          <p:cNvPr id="5" name="object 5"/>
          <p:cNvGrpSpPr/>
          <p:nvPr/>
        </p:nvGrpSpPr>
        <p:grpSpPr>
          <a:xfrm>
            <a:off x="2595466" y="3579283"/>
            <a:ext cx="810578" cy="1148715"/>
            <a:chOff x="1428622" y="3629376"/>
            <a:chExt cx="1080770" cy="1531620"/>
          </a:xfrm>
        </p:grpSpPr>
        <p:sp>
          <p:nvSpPr>
            <p:cNvPr id="6" name="object 6"/>
            <p:cNvSpPr/>
            <p:nvPr/>
          </p:nvSpPr>
          <p:spPr>
            <a:xfrm>
              <a:off x="2121788" y="4225670"/>
              <a:ext cx="387350" cy="312420"/>
            </a:xfrm>
            <a:custGeom>
              <a:avLst/>
              <a:gdLst/>
              <a:ahLst/>
              <a:cxnLst/>
              <a:rect l="l" t="t" r="r" b="b"/>
              <a:pathLst>
                <a:path w="387350" h="312420">
                  <a:moveTo>
                    <a:pt x="215011" y="0"/>
                  </a:moveTo>
                  <a:lnTo>
                    <a:pt x="215011" y="85724"/>
                  </a:lnTo>
                  <a:lnTo>
                    <a:pt x="0" y="85724"/>
                  </a:lnTo>
                  <a:lnTo>
                    <a:pt x="0" y="226694"/>
                  </a:lnTo>
                  <a:lnTo>
                    <a:pt x="215011" y="226694"/>
                  </a:lnTo>
                  <a:lnTo>
                    <a:pt x="215011" y="312419"/>
                  </a:lnTo>
                  <a:lnTo>
                    <a:pt x="387096" y="156209"/>
                  </a:lnTo>
                  <a:lnTo>
                    <a:pt x="215011" y="0"/>
                  </a:lnTo>
                  <a:close/>
                </a:path>
              </a:pathLst>
            </a:custGeom>
            <a:solidFill>
              <a:srgbClr val="81E0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" name="object 7"/>
            <p:cNvSpPr/>
            <p:nvPr/>
          </p:nvSpPr>
          <p:spPr>
            <a:xfrm>
              <a:off x="1540382" y="4093082"/>
              <a:ext cx="62865" cy="36830"/>
            </a:xfrm>
            <a:custGeom>
              <a:avLst/>
              <a:gdLst/>
              <a:ahLst/>
              <a:cxnLst/>
              <a:rect l="l" t="t" r="r" b="b"/>
              <a:pathLst>
                <a:path w="62865" h="36829">
                  <a:moveTo>
                    <a:pt x="62737" y="36322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EB009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" name="object 8"/>
            <p:cNvSpPr/>
            <p:nvPr/>
          </p:nvSpPr>
          <p:spPr>
            <a:xfrm>
              <a:off x="1451990" y="4471034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116840" y="0"/>
                  </a:moveTo>
                  <a:lnTo>
                    <a:pt x="23368" y="0"/>
                  </a:lnTo>
                  <a:lnTo>
                    <a:pt x="14251" y="1829"/>
                  </a:lnTo>
                  <a:lnTo>
                    <a:pt x="6826" y="6826"/>
                  </a:lnTo>
                  <a:lnTo>
                    <a:pt x="1829" y="14251"/>
                  </a:lnTo>
                  <a:lnTo>
                    <a:pt x="0" y="23367"/>
                  </a:lnTo>
                  <a:lnTo>
                    <a:pt x="0" y="293623"/>
                  </a:lnTo>
                  <a:lnTo>
                    <a:pt x="1829" y="302740"/>
                  </a:lnTo>
                  <a:lnTo>
                    <a:pt x="6826" y="310165"/>
                  </a:lnTo>
                  <a:lnTo>
                    <a:pt x="14251" y="315162"/>
                  </a:lnTo>
                  <a:lnTo>
                    <a:pt x="23368" y="316991"/>
                  </a:lnTo>
                  <a:lnTo>
                    <a:pt x="116840" y="316991"/>
                  </a:lnTo>
                  <a:lnTo>
                    <a:pt x="125956" y="315162"/>
                  </a:lnTo>
                  <a:lnTo>
                    <a:pt x="133381" y="310165"/>
                  </a:lnTo>
                  <a:lnTo>
                    <a:pt x="138378" y="302740"/>
                  </a:lnTo>
                  <a:lnTo>
                    <a:pt x="140208" y="293623"/>
                  </a:lnTo>
                  <a:lnTo>
                    <a:pt x="140208" y="23367"/>
                  </a:lnTo>
                  <a:lnTo>
                    <a:pt x="138378" y="14251"/>
                  </a:lnTo>
                  <a:lnTo>
                    <a:pt x="133381" y="6826"/>
                  </a:lnTo>
                  <a:lnTo>
                    <a:pt x="125956" y="1829"/>
                  </a:lnTo>
                  <a:lnTo>
                    <a:pt x="116840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1451990" y="4471034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140208" y="23367"/>
                  </a:moveTo>
                  <a:lnTo>
                    <a:pt x="138378" y="14251"/>
                  </a:lnTo>
                  <a:lnTo>
                    <a:pt x="133381" y="6826"/>
                  </a:lnTo>
                  <a:lnTo>
                    <a:pt x="125956" y="1829"/>
                  </a:lnTo>
                  <a:lnTo>
                    <a:pt x="116840" y="0"/>
                  </a:lnTo>
                  <a:lnTo>
                    <a:pt x="23368" y="0"/>
                  </a:lnTo>
                  <a:lnTo>
                    <a:pt x="14251" y="1829"/>
                  </a:lnTo>
                  <a:lnTo>
                    <a:pt x="6826" y="6826"/>
                  </a:lnTo>
                  <a:lnTo>
                    <a:pt x="1829" y="14251"/>
                  </a:lnTo>
                  <a:lnTo>
                    <a:pt x="0" y="23367"/>
                  </a:lnTo>
                  <a:lnTo>
                    <a:pt x="0" y="293623"/>
                  </a:lnTo>
                  <a:lnTo>
                    <a:pt x="1829" y="302740"/>
                  </a:lnTo>
                  <a:lnTo>
                    <a:pt x="6826" y="310165"/>
                  </a:lnTo>
                  <a:lnTo>
                    <a:pt x="14251" y="315162"/>
                  </a:lnTo>
                  <a:lnTo>
                    <a:pt x="23368" y="316991"/>
                  </a:lnTo>
                  <a:lnTo>
                    <a:pt x="116840" y="316991"/>
                  </a:lnTo>
                  <a:lnTo>
                    <a:pt x="125956" y="315162"/>
                  </a:lnTo>
                  <a:lnTo>
                    <a:pt x="133381" y="310165"/>
                  </a:lnTo>
                  <a:lnTo>
                    <a:pt x="138378" y="302740"/>
                  </a:lnTo>
                  <a:lnTo>
                    <a:pt x="140208" y="293623"/>
                  </a:lnTo>
                  <a:lnTo>
                    <a:pt x="140208" y="23367"/>
                  </a:lnTo>
                  <a:close/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1451228" y="4830698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116840" y="0"/>
                  </a:moveTo>
                  <a:lnTo>
                    <a:pt x="23368" y="0"/>
                  </a:lnTo>
                  <a:lnTo>
                    <a:pt x="14251" y="1829"/>
                  </a:lnTo>
                  <a:lnTo>
                    <a:pt x="6826" y="6826"/>
                  </a:lnTo>
                  <a:lnTo>
                    <a:pt x="1829" y="14251"/>
                  </a:lnTo>
                  <a:lnTo>
                    <a:pt x="0" y="23368"/>
                  </a:lnTo>
                  <a:lnTo>
                    <a:pt x="0" y="293624"/>
                  </a:lnTo>
                  <a:lnTo>
                    <a:pt x="1829" y="302740"/>
                  </a:lnTo>
                  <a:lnTo>
                    <a:pt x="6826" y="310165"/>
                  </a:lnTo>
                  <a:lnTo>
                    <a:pt x="14251" y="315162"/>
                  </a:lnTo>
                  <a:lnTo>
                    <a:pt x="23368" y="316992"/>
                  </a:lnTo>
                  <a:lnTo>
                    <a:pt x="116840" y="316992"/>
                  </a:lnTo>
                  <a:lnTo>
                    <a:pt x="125956" y="315162"/>
                  </a:lnTo>
                  <a:lnTo>
                    <a:pt x="133381" y="310165"/>
                  </a:lnTo>
                  <a:lnTo>
                    <a:pt x="138378" y="302740"/>
                  </a:lnTo>
                  <a:lnTo>
                    <a:pt x="140208" y="293624"/>
                  </a:lnTo>
                  <a:lnTo>
                    <a:pt x="140208" y="23368"/>
                  </a:lnTo>
                  <a:lnTo>
                    <a:pt x="138378" y="14251"/>
                  </a:lnTo>
                  <a:lnTo>
                    <a:pt x="133381" y="6826"/>
                  </a:lnTo>
                  <a:lnTo>
                    <a:pt x="125956" y="1829"/>
                  </a:lnTo>
                  <a:lnTo>
                    <a:pt x="116840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" name="object 11"/>
            <p:cNvSpPr/>
            <p:nvPr/>
          </p:nvSpPr>
          <p:spPr>
            <a:xfrm>
              <a:off x="1451228" y="4252213"/>
              <a:ext cx="163195" cy="895985"/>
            </a:xfrm>
            <a:custGeom>
              <a:avLst/>
              <a:gdLst/>
              <a:ahLst/>
              <a:cxnLst/>
              <a:rect l="l" t="t" r="r" b="b"/>
              <a:pathLst>
                <a:path w="163194" h="895985">
                  <a:moveTo>
                    <a:pt x="140208" y="601853"/>
                  </a:moveTo>
                  <a:lnTo>
                    <a:pt x="138378" y="592736"/>
                  </a:lnTo>
                  <a:lnTo>
                    <a:pt x="133381" y="585311"/>
                  </a:lnTo>
                  <a:lnTo>
                    <a:pt x="125956" y="580314"/>
                  </a:lnTo>
                  <a:lnTo>
                    <a:pt x="116840" y="578485"/>
                  </a:lnTo>
                  <a:lnTo>
                    <a:pt x="23368" y="578485"/>
                  </a:lnTo>
                  <a:lnTo>
                    <a:pt x="14251" y="580314"/>
                  </a:lnTo>
                  <a:lnTo>
                    <a:pt x="6826" y="585311"/>
                  </a:lnTo>
                  <a:lnTo>
                    <a:pt x="1829" y="592736"/>
                  </a:lnTo>
                  <a:lnTo>
                    <a:pt x="0" y="601853"/>
                  </a:lnTo>
                  <a:lnTo>
                    <a:pt x="0" y="872109"/>
                  </a:lnTo>
                  <a:lnTo>
                    <a:pt x="1829" y="881225"/>
                  </a:lnTo>
                  <a:lnTo>
                    <a:pt x="6826" y="888650"/>
                  </a:lnTo>
                  <a:lnTo>
                    <a:pt x="14251" y="893647"/>
                  </a:lnTo>
                  <a:lnTo>
                    <a:pt x="23368" y="895477"/>
                  </a:lnTo>
                  <a:lnTo>
                    <a:pt x="116840" y="895477"/>
                  </a:lnTo>
                  <a:lnTo>
                    <a:pt x="125956" y="893647"/>
                  </a:lnTo>
                  <a:lnTo>
                    <a:pt x="133381" y="888650"/>
                  </a:lnTo>
                  <a:lnTo>
                    <a:pt x="138378" y="881225"/>
                  </a:lnTo>
                  <a:lnTo>
                    <a:pt x="140208" y="872109"/>
                  </a:lnTo>
                  <a:lnTo>
                    <a:pt x="140208" y="601853"/>
                  </a:lnTo>
                  <a:close/>
                </a:path>
                <a:path w="163194" h="895985">
                  <a:moveTo>
                    <a:pt x="163195" y="0"/>
                  </a:moveTo>
                  <a:lnTo>
                    <a:pt x="133914" y="16516"/>
                  </a:lnTo>
                  <a:lnTo>
                    <a:pt x="108786" y="49467"/>
                  </a:lnTo>
                  <a:lnTo>
                    <a:pt x="89064" y="95902"/>
                  </a:lnTo>
                  <a:lnTo>
                    <a:pt x="76005" y="152871"/>
                  </a:lnTo>
                  <a:lnTo>
                    <a:pt x="70865" y="217424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" name="object 12"/>
            <p:cNvSpPr/>
            <p:nvPr/>
          </p:nvSpPr>
          <p:spPr>
            <a:xfrm>
              <a:off x="1555083" y="3951882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66098" y="0"/>
                  </a:moveTo>
                  <a:lnTo>
                    <a:pt x="3333" y="240895"/>
                  </a:lnTo>
                  <a:lnTo>
                    <a:pt x="0" y="250162"/>
                  </a:lnTo>
                  <a:lnTo>
                    <a:pt x="476" y="259691"/>
                  </a:lnTo>
                  <a:lnTo>
                    <a:pt x="4476" y="268362"/>
                  </a:lnTo>
                  <a:lnTo>
                    <a:pt x="11715" y="275058"/>
                  </a:lnTo>
                  <a:lnTo>
                    <a:pt x="97186" y="326493"/>
                  </a:lnTo>
                  <a:lnTo>
                    <a:pt x="106453" y="329771"/>
                  </a:lnTo>
                  <a:lnTo>
                    <a:pt x="115982" y="329287"/>
                  </a:lnTo>
                  <a:lnTo>
                    <a:pt x="124654" y="325278"/>
                  </a:lnTo>
                  <a:lnTo>
                    <a:pt x="131349" y="317984"/>
                  </a:lnTo>
                  <a:lnTo>
                    <a:pt x="269271" y="88876"/>
                  </a:lnTo>
                  <a:lnTo>
                    <a:pt x="272603" y="79609"/>
                  </a:lnTo>
                  <a:lnTo>
                    <a:pt x="272113" y="70080"/>
                  </a:lnTo>
                  <a:lnTo>
                    <a:pt x="268075" y="61408"/>
                  </a:lnTo>
                  <a:lnTo>
                    <a:pt x="260762" y="54713"/>
                  </a:lnTo>
                  <a:lnTo>
                    <a:pt x="175418" y="3278"/>
                  </a:lnTo>
                  <a:lnTo>
                    <a:pt x="166098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1555083" y="3951882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269271" y="88876"/>
                  </a:moveTo>
                  <a:lnTo>
                    <a:pt x="272603" y="79609"/>
                  </a:lnTo>
                  <a:lnTo>
                    <a:pt x="272113" y="70080"/>
                  </a:lnTo>
                  <a:lnTo>
                    <a:pt x="268075" y="61408"/>
                  </a:lnTo>
                  <a:lnTo>
                    <a:pt x="260762" y="54713"/>
                  </a:lnTo>
                  <a:lnTo>
                    <a:pt x="175418" y="3278"/>
                  </a:lnTo>
                  <a:lnTo>
                    <a:pt x="166098" y="0"/>
                  </a:lnTo>
                  <a:lnTo>
                    <a:pt x="156575" y="484"/>
                  </a:lnTo>
                  <a:lnTo>
                    <a:pt x="147933" y="4492"/>
                  </a:lnTo>
                  <a:lnTo>
                    <a:pt x="141255" y="11787"/>
                  </a:lnTo>
                  <a:lnTo>
                    <a:pt x="3333" y="240895"/>
                  </a:lnTo>
                  <a:lnTo>
                    <a:pt x="0" y="250162"/>
                  </a:lnTo>
                  <a:lnTo>
                    <a:pt x="476" y="259691"/>
                  </a:lnTo>
                  <a:lnTo>
                    <a:pt x="4476" y="268362"/>
                  </a:lnTo>
                  <a:lnTo>
                    <a:pt x="11715" y="275058"/>
                  </a:lnTo>
                  <a:lnTo>
                    <a:pt x="97186" y="326493"/>
                  </a:lnTo>
                  <a:lnTo>
                    <a:pt x="106453" y="329771"/>
                  </a:lnTo>
                  <a:lnTo>
                    <a:pt x="115982" y="329287"/>
                  </a:lnTo>
                  <a:lnTo>
                    <a:pt x="124654" y="325278"/>
                  </a:lnTo>
                  <a:lnTo>
                    <a:pt x="131349" y="317984"/>
                  </a:lnTo>
                  <a:lnTo>
                    <a:pt x="269271" y="88876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1802481" y="364207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66096" y="0"/>
                  </a:moveTo>
                  <a:lnTo>
                    <a:pt x="3331" y="240821"/>
                  </a:lnTo>
                  <a:lnTo>
                    <a:pt x="0" y="250162"/>
                  </a:lnTo>
                  <a:lnTo>
                    <a:pt x="490" y="259728"/>
                  </a:lnTo>
                  <a:lnTo>
                    <a:pt x="4528" y="268414"/>
                  </a:lnTo>
                  <a:lnTo>
                    <a:pt x="11840" y="275111"/>
                  </a:lnTo>
                  <a:lnTo>
                    <a:pt x="97184" y="326419"/>
                  </a:lnTo>
                  <a:lnTo>
                    <a:pt x="106505" y="329751"/>
                  </a:lnTo>
                  <a:lnTo>
                    <a:pt x="116028" y="329261"/>
                  </a:lnTo>
                  <a:lnTo>
                    <a:pt x="124670" y="325223"/>
                  </a:lnTo>
                  <a:lnTo>
                    <a:pt x="131347" y="317910"/>
                  </a:lnTo>
                  <a:lnTo>
                    <a:pt x="269269" y="88929"/>
                  </a:lnTo>
                  <a:lnTo>
                    <a:pt x="272601" y="79609"/>
                  </a:lnTo>
                  <a:lnTo>
                    <a:pt x="272111" y="70086"/>
                  </a:lnTo>
                  <a:lnTo>
                    <a:pt x="268073" y="61444"/>
                  </a:lnTo>
                  <a:lnTo>
                    <a:pt x="260760" y="54766"/>
                  </a:lnTo>
                  <a:lnTo>
                    <a:pt x="175416" y="3331"/>
                  </a:lnTo>
                  <a:lnTo>
                    <a:pt x="166096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1802481" y="364207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269269" y="88929"/>
                  </a:moveTo>
                  <a:lnTo>
                    <a:pt x="272601" y="79609"/>
                  </a:lnTo>
                  <a:lnTo>
                    <a:pt x="272111" y="70086"/>
                  </a:lnTo>
                  <a:lnTo>
                    <a:pt x="268073" y="61444"/>
                  </a:lnTo>
                  <a:lnTo>
                    <a:pt x="260760" y="54766"/>
                  </a:lnTo>
                  <a:lnTo>
                    <a:pt x="175416" y="3331"/>
                  </a:lnTo>
                  <a:lnTo>
                    <a:pt x="166096" y="0"/>
                  </a:lnTo>
                  <a:lnTo>
                    <a:pt x="156573" y="490"/>
                  </a:lnTo>
                  <a:lnTo>
                    <a:pt x="147931" y="4528"/>
                  </a:lnTo>
                  <a:lnTo>
                    <a:pt x="141253" y="11840"/>
                  </a:lnTo>
                  <a:lnTo>
                    <a:pt x="3331" y="240821"/>
                  </a:lnTo>
                  <a:lnTo>
                    <a:pt x="0" y="250162"/>
                  </a:lnTo>
                  <a:lnTo>
                    <a:pt x="490" y="259728"/>
                  </a:lnTo>
                  <a:lnTo>
                    <a:pt x="4528" y="268414"/>
                  </a:lnTo>
                  <a:lnTo>
                    <a:pt x="11840" y="275111"/>
                  </a:lnTo>
                  <a:lnTo>
                    <a:pt x="97184" y="326419"/>
                  </a:lnTo>
                  <a:lnTo>
                    <a:pt x="106505" y="329751"/>
                  </a:lnTo>
                  <a:lnTo>
                    <a:pt x="116028" y="329261"/>
                  </a:lnTo>
                  <a:lnTo>
                    <a:pt x="124670" y="325223"/>
                  </a:lnTo>
                  <a:lnTo>
                    <a:pt x="131347" y="317910"/>
                  </a:lnTo>
                  <a:lnTo>
                    <a:pt x="269269" y="88929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1791969" y="3927093"/>
              <a:ext cx="45085" cy="67945"/>
            </a:xfrm>
            <a:custGeom>
              <a:avLst/>
              <a:gdLst/>
              <a:ahLst/>
              <a:cxnLst/>
              <a:rect l="l" t="t" r="r" b="b"/>
              <a:pathLst>
                <a:path w="45085" h="67945">
                  <a:moveTo>
                    <a:pt x="0" y="67563"/>
                  </a:moveTo>
                  <a:lnTo>
                    <a:pt x="44957" y="0"/>
                  </a:lnTo>
                </a:path>
              </a:pathLst>
            </a:custGeom>
            <a:ln w="25399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1904618" y="4320158"/>
              <a:ext cx="62865" cy="36830"/>
            </a:xfrm>
            <a:custGeom>
              <a:avLst/>
              <a:gdLst/>
              <a:ahLst/>
              <a:cxnLst/>
              <a:rect l="l" t="t" r="r" b="b"/>
              <a:pathLst>
                <a:path w="62864" h="36829">
                  <a:moveTo>
                    <a:pt x="62737" y="36322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EB009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1754094" y="405754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66203" y="0"/>
                  </a:moveTo>
                  <a:lnTo>
                    <a:pt x="3331" y="240895"/>
                  </a:lnTo>
                  <a:lnTo>
                    <a:pt x="0" y="250162"/>
                  </a:lnTo>
                  <a:lnTo>
                    <a:pt x="490" y="259691"/>
                  </a:lnTo>
                  <a:lnTo>
                    <a:pt x="4528" y="268362"/>
                  </a:lnTo>
                  <a:lnTo>
                    <a:pt x="11840" y="275058"/>
                  </a:lnTo>
                  <a:lnTo>
                    <a:pt x="97184" y="326493"/>
                  </a:lnTo>
                  <a:lnTo>
                    <a:pt x="106523" y="329771"/>
                  </a:lnTo>
                  <a:lnTo>
                    <a:pt x="116076" y="329287"/>
                  </a:lnTo>
                  <a:lnTo>
                    <a:pt x="124723" y="325278"/>
                  </a:lnTo>
                  <a:lnTo>
                    <a:pt x="131347" y="317984"/>
                  </a:lnTo>
                  <a:lnTo>
                    <a:pt x="269396" y="88876"/>
                  </a:lnTo>
                  <a:lnTo>
                    <a:pt x="272657" y="79609"/>
                  </a:lnTo>
                  <a:lnTo>
                    <a:pt x="272143" y="70080"/>
                  </a:lnTo>
                  <a:lnTo>
                    <a:pt x="268128" y="61408"/>
                  </a:lnTo>
                  <a:lnTo>
                    <a:pt x="260887" y="54713"/>
                  </a:lnTo>
                  <a:lnTo>
                    <a:pt x="175543" y="3278"/>
                  </a:lnTo>
                  <a:lnTo>
                    <a:pt x="166203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" name="object 19"/>
            <p:cNvSpPr/>
            <p:nvPr/>
          </p:nvSpPr>
          <p:spPr>
            <a:xfrm>
              <a:off x="1754094" y="405754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269396" y="88876"/>
                  </a:moveTo>
                  <a:lnTo>
                    <a:pt x="272657" y="79609"/>
                  </a:lnTo>
                  <a:lnTo>
                    <a:pt x="272143" y="70080"/>
                  </a:lnTo>
                  <a:lnTo>
                    <a:pt x="268128" y="61408"/>
                  </a:lnTo>
                  <a:lnTo>
                    <a:pt x="260887" y="54713"/>
                  </a:lnTo>
                  <a:lnTo>
                    <a:pt x="175543" y="3278"/>
                  </a:lnTo>
                  <a:lnTo>
                    <a:pt x="166203" y="0"/>
                  </a:lnTo>
                  <a:lnTo>
                    <a:pt x="156636" y="484"/>
                  </a:lnTo>
                  <a:lnTo>
                    <a:pt x="147951" y="4492"/>
                  </a:lnTo>
                  <a:lnTo>
                    <a:pt x="141253" y="11787"/>
                  </a:lnTo>
                  <a:lnTo>
                    <a:pt x="3331" y="240895"/>
                  </a:lnTo>
                  <a:lnTo>
                    <a:pt x="0" y="250162"/>
                  </a:lnTo>
                  <a:lnTo>
                    <a:pt x="490" y="259691"/>
                  </a:lnTo>
                  <a:lnTo>
                    <a:pt x="4528" y="268362"/>
                  </a:lnTo>
                  <a:lnTo>
                    <a:pt x="11840" y="275058"/>
                  </a:lnTo>
                  <a:lnTo>
                    <a:pt x="97184" y="326493"/>
                  </a:lnTo>
                  <a:lnTo>
                    <a:pt x="106523" y="329771"/>
                  </a:lnTo>
                  <a:lnTo>
                    <a:pt x="116076" y="329287"/>
                  </a:lnTo>
                  <a:lnTo>
                    <a:pt x="124723" y="325278"/>
                  </a:lnTo>
                  <a:lnTo>
                    <a:pt x="131347" y="317984"/>
                  </a:lnTo>
                  <a:lnTo>
                    <a:pt x="269396" y="88876"/>
                  </a:lnTo>
                  <a:close/>
                </a:path>
              </a:pathLst>
            </a:custGeom>
            <a:ln w="25399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001615" y="3747740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66098" y="0"/>
                  </a:moveTo>
                  <a:lnTo>
                    <a:pt x="3333" y="240821"/>
                  </a:lnTo>
                  <a:lnTo>
                    <a:pt x="0" y="250162"/>
                  </a:lnTo>
                  <a:lnTo>
                    <a:pt x="476" y="259728"/>
                  </a:lnTo>
                  <a:lnTo>
                    <a:pt x="4476" y="268414"/>
                  </a:lnTo>
                  <a:lnTo>
                    <a:pt x="11715" y="275111"/>
                  </a:lnTo>
                  <a:lnTo>
                    <a:pt x="97059" y="326419"/>
                  </a:lnTo>
                  <a:lnTo>
                    <a:pt x="106400" y="329751"/>
                  </a:lnTo>
                  <a:lnTo>
                    <a:pt x="115966" y="329261"/>
                  </a:lnTo>
                  <a:lnTo>
                    <a:pt x="124652" y="325223"/>
                  </a:lnTo>
                  <a:lnTo>
                    <a:pt x="131349" y="317910"/>
                  </a:lnTo>
                  <a:lnTo>
                    <a:pt x="269271" y="88929"/>
                  </a:lnTo>
                  <a:lnTo>
                    <a:pt x="272603" y="79609"/>
                  </a:lnTo>
                  <a:lnTo>
                    <a:pt x="272113" y="70086"/>
                  </a:lnTo>
                  <a:lnTo>
                    <a:pt x="268075" y="61444"/>
                  </a:lnTo>
                  <a:lnTo>
                    <a:pt x="260762" y="54766"/>
                  </a:lnTo>
                  <a:lnTo>
                    <a:pt x="175418" y="3331"/>
                  </a:lnTo>
                  <a:lnTo>
                    <a:pt x="166098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" name="object 21"/>
            <p:cNvSpPr/>
            <p:nvPr/>
          </p:nvSpPr>
          <p:spPr>
            <a:xfrm>
              <a:off x="2001615" y="3747740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269271" y="88929"/>
                  </a:moveTo>
                  <a:lnTo>
                    <a:pt x="272603" y="79609"/>
                  </a:lnTo>
                  <a:lnTo>
                    <a:pt x="272113" y="70086"/>
                  </a:lnTo>
                  <a:lnTo>
                    <a:pt x="268075" y="61444"/>
                  </a:lnTo>
                  <a:lnTo>
                    <a:pt x="260762" y="54766"/>
                  </a:lnTo>
                  <a:lnTo>
                    <a:pt x="175418" y="3331"/>
                  </a:lnTo>
                  <a:lnTo>
                    <a:pt x="166098" y="0"/>
                  </a:lnTo>
                  <a:lnTo>
                    <a:pt x="156575" y="490"/>
                  </a:lnTo>
                  <a:lnTo>
                    <a:pt x="147933" y="4528"/>
                  </a:lnTo>
                  <a:lnTo>
                    <a:pt x="141255" y="11840"/>
                  </a:lnTo>
                  <a:lnTo>
                    <a:pt x="3333" y="240821"/>
                  </a:lnTo>
                  <a:lnTo>
                    <a:pt x="0" y="250162"/>
                  </a:lnTo>
                  <a:lnTo>
                    <a:pt x="476" y="259728"/>
                  </a:lnTo>
                  <a:lnTo>
                    <a:pt x="4476" y="268414"/>
                  </a:lnTo>
                  <a:lnTo>
                    <a:pt x="11715" y="275111"/>
                  </a:lnTo>
                  <a:lnTo>
                    <a:pt x="97059" y="326419"/>
                  </a:lnTo>
                  <a:lnTo>
                    <a:pt x="106400" y="329751"/>
                  </a:lnTo>
                  <a:lnTo>
                    <a:pt x="115966" y="329261"/>
                  </a:lnTo>
                  <a:lnTo>
                    <a:pt x="124652" y="325223"/>
                  </a:lnTo>
                  <a:lnTo>
                    <a:pt x="131349" y="317910"/>
                  </a:lnTo>
                  <a:lnTo>
                    <a:pt x="269271" y="88929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" name="object 22"/>
            <p:cNvSpPr/>
            <p:nvPr/>
          </p:nvSpPr>
          <p:spPr>
            <a:xfrm>
              <a:off x="1990978" y="4032757"/>
              <a:ext cx="45085" cy="67945"/>
            </a:xfrm>
            <a:custGeom>
              <a:avLst/>
              <a:gdLst/>
              <a:ahLst/>
              <a:cxnLst/>
              <a:rect l="l" t="t" r="r" b="b"/>
              <a:pathLst>
                <a:path w="45085" h="67945">
                  <a:moveTo>
                    <a:pt x="0" y="67564"/>
                  </a:moveTo>
                  <a:lnTo>
                    <a:pt x="45084" y="0"/>
                  </a:lnTo>
                </a:path>
              </a:pathLst>
            </a:custGeom>
            <a:ln w="25399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36876" y="4312792"/>
              <a:ext cx="143510" cy="149606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28622" y="3997324"/>
              <a:ext cx="143510" cy="149606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1521332" y="4788026"/>
              <a:ext cx="635" cy="42545"/>
            </a:xfrm>
            <a:custGeom>
              <a:avLst/>
              <a:gdLst/>
              <a:ahLst/>
              <a:cxnLst/>
              <a:rect l="l" t="t" r="r" b="b"/>
              <a:pathLst>
                <a:path w="634" h="42545">
                  <a:moveTo>
                    <a:pt x="634" y="0"/>
                  </a:moveTo>
                  <a:lnTo>
                    <a:pt x="0" y="42418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" name="object 26"/>
            <p:cNvSpPr/>
            <p:nvPr/>
          </p:nvSpPr>
          <p:spPr>
            <a:xfrm>
              <a:off x="1898522" y="4261484"/>
              <a:ext cx="230504" cy="245110"/>
            </a:xfrm>
            <a:custGeom>
              <a:avLst/>
              <a:gdLst/>
              <a:ahLst/>
              <a:cxnLst/>
              <a:rect l="l" t="t" r="r" b="b"/>
              <a:pathLst>
                <a:path w="230505" h="245110">
                  <a:moveTo>
                    <a:pt x="0" y="122300"/>
                  </a:moveTo>
                  <a:lnTo>
                    <a:pt x="9048" y="74687"/>
                  </a:lnTo>
                  <a:lnTo>
                    <a:pt x="33718" y="35813"/>
                  </a:lnTo>
                  <a:lnTo>
                    <a:pt x="70294" y="9608"/>
                  </a:lnTo>
                  <a:lnTo>
                    <a:pt x="115062" y="0"/>
                  </a:lnTo>
                  <a:lnTo>
                    <a:pt x="159829" y="9608"/>
                  </a:lnTo>
                  <a:lnTo>
                    <a:pt x="196405" y="35813"/>
                  </a:lnTo>
                  <a:lnTo>
                    <a:pt x="221075" y="74687"/>
                  </a:lnTo>
                  <a:lnTo>
                    <a:pt x="230124" y="122300"/>
                  </a:lnTo>
                  <a:lnTo>
                    <a:pt x="221075" y="169914"/>
                  </a:lnTo>
                  <a:lnTo>
                    <a:pt x="196405" y="208787"/>
                  </a:lnTo>
                  <a:lnTo>
                    <a:pt x="159829" y="234993"/>
                  </a:lnTo>
                  <a:lnTo>
                    <a:pt x="115062" y="244601"/>
                  </a:lnTo>
                  <a:lnTo>
                    <a:pt x="70294" y="234993"/>
                  </a:lnTo>
                  <a:lnTo>
                    <a:pt x="33718" y="208787"/>
                  </a:lnTo>
                  <a:lnTo>
                    <a:pt x="9048" y="169914"/>
                  </a:lnTo>
                  <a:lnTo>
                    <a:pt x="0" y="122300"/>
                  </a:lnTo>
                  <a:close/>
                </a:path>
              </a:pathLst>
            </a:custGeom>
            <a:ln w="57150">
              <a:solidFill>
                <a:srgbClr val="81E0FF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1908439" y="3580615"/>
            <a:ext cx="644366" cy="1148239"/>
            <a:chOff x="512585" y="3631152"/>
            <a:chExt cx="859155" cy="1530985"/>
          </a:xfrm>
        </p:grpSpPr>
        <p:sp>
          <p:nvSpPr>
            <p:cNvPr id="28" name="object 28"/>
            <p:cNvSpPr/>
            <p:nvPr/>
          </p:nvSpPr>
          <p:spPr>
            <a:xfrm>
              <a:off x="1197482" y="4094607"/>
              <a:ext cx="62865" cy="36830"/>
            </a:xfrm>
            <a:custGeom>
              <a:avLst/>
              <a:gdLst/>
              <a:ahLst/>
              <a:cxnLst/>
              <a:rect l="l" t="t" r="r" b="b"/>
              <a:pathLst>
                <a:path w="62865" h="36829">
                  <a:moveTo>
                    <a:pt x="0" y="36322"/>
                  </a:moveTo>
                  <a:lnTo>
                    <a:pt x="62712" y="0"/>
                  </a:lnTo>
                </a:path>
              </a:pathLst>
            </a:custGeom>
            <a:ln w="25400">
              <a:solidFill>
                <a:srgbClr val="EB009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1208150" y="4472559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116840" y="0"/>
                  </a:moveTo>
                  <a:lnTo>
                    <a:pt x="23368" y="0"/>
                  </a:lnTo>
                  <a:lnTo>
                    <a:pt x="14273" y="1829"/>
                  </a:lnTo>
                  <a:lnTo>
                    <a:pt x="6845" y="6826"/>
                  </a:lnTo>
                  <a:lnTo>
                    <a:pt x="1836" y="14251"/>
                  </a:lnTo>
                  <a:lnTo>
                    <a:pt x="0" y="23368"/>
                  </a:lnTo>
                  <a:lnTo>
                    <a:pt x="0" y="293624"/>
                  </a:lnTo>
                  <a:lnTo>
                    <a:pt x="1836" y="302740"/>
                  </a:lnTo>
                  <a:lnTo>
                    <a:pt x="6845" y="310165"/>
                  </a:lnTo>
                  <a:lnTo>
                    <a:pt x="14273" y="315162"/>
                  </a:lnTo>
                  <a:lnTo>
                    <a:pt x="23368" y="316992"/>
                  </a:lnTo>
                  <a:lnTo>
                    <a:pt x="116840" y="316992"/>
                  </a:lnTo>
                  <a:lnTo>
                    <a:pt x="125956" y="315162"/>
                  </a:lnTo>
                  <a:lnTo>
                    <a:pt x="133381" y="310165"/>
                  </a:lnTo>
                  <a:lnTo>
                    <a:pt x="138378" y="302740"/>
                  </a:lnTo>
                  <a:lnTo>
                    <a:pt x="140208" y="293624"/>
                  </a:lnTo>
                  <a:lnTo>
                    <a:pt x="140208" y="23368"/>
                  </a:lnTo>
                  <a:lnTo>
                    <a:pt x="138378" y="14251"/>
                  </a:lnTo>
                  <a:lnTo>
                    <a:pt x="133381" y="6826"/>
                  </a:lnTo>
                  <a:lnTo>
                    <a:pt x="125956" y="1829"/>
                  </a:lnTo>
                  <a:lnTo>
                    <a:pt x="116840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" name="object 30"/>
            <p:cNvSpPr/>
            <p:nvPr/>
          </p:nvSpPr>
          <p:spPr>
            <a:xfrm>
              <a:off x="1208150" y="4472559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0" y="23368"/>
                  </a:moveTo>
                  <a:lnTo>
                    <a:pt x="1836" y="14251"/>
                  </a:lnTo>
                  <a:lnTo>
                    <a:pt x="6845" y="6826"/>
                  </a:lnTo>
                  <a:lnTo>
                    <a:pt x="14273" y="1829"/>
                  </a:lnTo>
                  <a:lnTo>
                    <a:pt x="23368" y="0"/>
                  </a:lnTo>
                  <a:lnTo>
                    <a:pt x="116840" y="0"/>
                  </a:lnTo>
                  <a:lnTo>
                    <a:pt x="125956" y="1829"/>
                  </a:lnTo>
                  <a:lnTo>
                    <a:pt x="133381" y="6826"/>
                  </a:lnTo>
                  <a:lnTo>
                    <a:pt x="138378" y="14251"/>
                  </a:lnTo>
                  <a:lnTo>
                    <a:pt x="140208" y="23368"/>
                  </a:lnTo>
                  <a:lnTo>
                    <a:pt x="140208" y="293624"/>
                  </a:lnTo>
                  <a:lnTo>
                    <a:pt x="138378" y="302740"/>
                  </a:lnTo>
                  <a:lnTo>
                    <a:pt x="133381" y="310165"/>
                  </a:lnTo>
                  <a:lnTo>
                    <a:pt x="125956" y="315162"/>
                  </a:lnTo>
                  <a:lnTo>
                    <a:pt x="116840" y="316992"/>
                  </a:lnTo>
                  <a:lnTo>
                    <a:pt x="23368" y="316992"/>
                  </a:lnTo>
                  <a:lnTo>
                    <a:pt x="14273" y="315162"/>
                  </a:lnTo>
                  <a:lnTo>
                    <a:pt x="6845" y="310165"/>
                  </a:lnTo>
                  <a:lnTo>
                    <a:pt x="1836" y="302740"/>
                  </a:lnTo>
                  <a:lnTo>
                    <a:pt x="0" y="293624"/>
                  </a:lnTo>
                  <a:lnTo>
                    <a:pt x="0" y="23368"/>
                  </a:lnTo>
                  <a:close/>
                </a:path>
              </a:pathLst>
            </a:custGeom>
            <a:ln w="25399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1" name="object 31"/>
            <p:cNvSpPr/>
            <p:nvPr/>
          </p:nvSpPr>
          <p:spPr>
            <a:xfrm>
              <a:off x="1208912" y="4832223"/>
              <a:ext cx="140335" cy="317500"/>
            </a:xfrm>
            <a:custGeom>
              <a:avLst/>
              <a:gdLst/>
              <a:ahLst/>
              <a:cxnLst/>
              <a:rect l="l" t="t" r="r" b="b"/>
              <a:pathLst>
                <a:path w="140334" h="317500">
                  <a:moveTo>
                    <a:pt x="116840" y="0"/>
                  </a:moveTo>
                  <a:lnTo>
                    <a:pt x="23368" y="0"/>
                  </a:lnTo>
                  <a:lnTo>
                    <a:pt x="14273" y="1829"/>
                  </a:lnTo>
                  <a:lnTo>
                    <a:pt x="6845" y="6826"/>
                  </a:lnTo>
                  <a:lnTo>
                    <a:pt x="1836" y="14251"/>
                  </a:lnTo>
                  <a:lnTo>
                    <a:pt x="0" y="23368"/>
                  </a:lnTo>
                  <a:lnTo>
                    <a:pt x="0" y="293624"/>
                  </a:lnTo>
                  <a:lnTo>
                    <a:pt x="1836" y="302740"/>
                  </a:lnTo>
                  <a:lnTo>
                    <a:pt x="6845" y="310165"/>
                  </a:lnTo>
                  <a:lnTo>
                    <a:pt x="14273" y="315162"/>
                  </a:lnTo>
                  <a:lnTo>
                    <a:pt x="23368" y="316991"/>
                  </a:lnTo>
                  <a:lnTo>
                    <a:pt x="116840" y="316991"/>
                  </a:lnTo>
                  <a:lnTo>
                    <a:pt x="125956" y="315162"/>
                  </a:lnTo>
                  <a:lnTo>
                    <a:pt x="133381" y="310165"/>
                  </a:lnTo>
                  <a:lnTo>
                    <a:pt x="138378" y="302740"/>
                  </a:lnTo>
                  <a:lnTo>
                    <a:pt x="140208" y="293624"/>
                  </a:lnTo>
                  <a:lnTo>
                    <a:pt x="140208" y="23368"/>
                  </a:lnTo>
                  <a:lnTo>
                    <a:pt x="138378" y="14251"/>
                  </a:lnTo>
                  <a:lnTo>
                    <a:pt x="133381" y="6826"/>
                  </a:lnTo>
                  <a:lnTo>
                    <a:pt x="125956" y="1829"/>
                  </a:lnTo>
                  <a:lnTo>
                    <a:pt x="116840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2" name="object 32"/>
            <p:cNvSpPr/>
            <p:nvPr/>
          </p:nvSpPr>
          <p:spPr>
            <a:xfrm>
              <a:off x="1185951" y="4253738"/>
              <a:ext cx="163195" cy="895985"/>
            </a:xfrm>
            <a:custGeom>
              <a:avLst/>
              <a:gdLst/>
              <a:ahLst/>
              <a:cxnLst/>
              <a:rect l="l" t="t" r="r" b="b"/>
              <a:pathLst>
                <a:path w="163194" h="895985">
                  <a:moveTo>
                    <a:pt x="22961" y="601853"/>
                  </a:moveTo>
                  <a:lnTo>
                    <a:pt x="24798" y="592736"/>
                  </a:lnTo>
                  <a:lnTo>
                    <a:pt x="29806" y="585311"/>
                  </a:lnTo>
                  <a:lnTo>
                    <a:pt x="37234" y="580314"/>
                  </a:lnTo>
                  <a:lnTo>
                    <a:pt x="46329" y="578485"/>
                  </a:lnTo>
                  <a:lnTo>
                    <a:pt x="139801" y="578485"/>
                  </a:lnTo>
                  <a:lnTo>
                    <a:pt x="148917" y="580314"/>
                  </a:lnTo>
                  <a:lnTo>
                    <a:pt x="156343" y="585311"/>
                  </a:lnTo>
                  <a:lnTo>
                    <a:pt x="161340" y="592736"/>
                  </a:lnTo>
                  <a:lnTo>
                    <a:pt x="163169" y="601853"/>
                  </a:lnTo>
                  <a:lnTo>
                    <a:pt x="163169" y="872109"/>
                  </a:lnTo>
                  <a:lnTo>
                    <a:pt x="161340" y="881225"/>
                  </a:lnTo>
                  <a:lnTo>
                    <a:pt x="156343" y="888650"/>
                  </a:lnTo>
                  <a:lnTo>
                    <a:pt x="148917" y="893647"/>
                  </a:lnTo>
                  <a:lnTo>
                    <a:pt x="139801" y="895476"/>
                  </a:lnTo>
                  <a:lnTo>
                    <a:pt x="46329" y="895476"/>
                  </a:lnTo>
                  <a:lnTo>
                    <a:pt x="37234" y="893647"/>
                  </a:lnTo>
                  <a:lnTo>
                    <a:pt x="29806" y="888650"/>
                  </a:lnTo>
                  <a:lnTo>
                    <a:pt x="24798" y="881225"/>
                  </a:lnTo>
                  <a:lnTo>
                    <a:pt x="22961" y="872109"/>
                  </a:lnTo>
                  <a:lnTo>
                    <a:pt x="22961" y="601853"/>
                  </a:lnTo>
                  <a:close/>
                </a:path>
                <a:path w="163194" h="895985">
                  <a:moveTo>
                    <a:pt x="0" y="0"/>
                  </a:moveTo>
                  <a:lnTo>
                    <a:pt x="29277" y="16516"/>
                  </a:lnTo>
                  <a:lnTo>
                    <a:pt x="54399" y="49467"/>
                  </a:lnTo>
                  <a:lnTo>
                    <a:pt x="74113" y="95902"/>
                  </a:lnTo>
                  <a:lnTo>
                    <a:pt x="87166" y="152871"/>
                  </a:lnTo>
                  <a:lnTo>
                    <a:pt x="92303" y="217424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" name="object 33"/>
            <p:cNvSpPr/>
            <p:nvPr/>
          </p:nvSpPr>
          <p:spPr>
            <a:xfrm>
              <a:off x="971811" y="3953607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06477" y="0"/>
                  </a:moveTo>
                  <a:lnTo>
                    <a:pt x="11815" y="54766"/>
                  </a:lnTo>
                  <a:lnTo>
                    <a:pt x="0" y="79591"/>
                  </a:lnTo>
                  <a:lnTo>
                    <a:pt x="3319" y="88929"/>
                  </a:lnTo>
                  <a:lnTo>
                    <a:pt x="141254" y="317910"/>
                  </a:lnTo>
                  <a:lnTo>
                    <a:pt x="147933" y="325223"/>
                  </a:lnTo>
                  <a:lnTo>
                    <a:pt x="156590" y="329261"/>
                  </a:lnTo>
                  <a:lnTo>
                    <a:pt x="166126" y="329751"/>
                  </a:lnTo>
                  <a:lnTo>
                    <a:pt x="175442" y="326419"/>
                  </a:lnTo>
                  <a:lnTo>
                    <a:pt x="260786" y="274984"/>
                  </a:lnTo>
                  <a:lnTo>
                    <a:pt x="268084" y="268307"/>
                  </a:lnTo>
                  <a:lnTo>
                    <a:pt x="272116" y="259665"/>
                  </a:lnTo>
                  <a:lnTo>
                    <a:pt x="272607" y="250142"/>
                  </a:lnTo>
                  <a:lnTo>
                    <a:pt x="269282" y="240821"/>
                  </a:lnTo>
                  <a:lnTo>
                    <a:pt x="131348" y="11840"/>
                  </a:lnTo>
                  <a:lnTo>
                    <a:pt x="124673" y="4528"/>
                  </a:lnTo>
                  <a:lnTo>
                    <a:pt x="116016" y="490"/>
                  </a:lnTo>
                  <a:lnTo>
                    <a:pt x="106477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" name="object 34"/>
            <p:cNvSpPr/>
            <p:nvPr/>
          </p:nvSpPr>
          <p:spPr>
            <a:xfrm>
              <a:off x="971811" y="3953607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3319" y="88929"/>
                  </a:moveTo>
                  <a:lnTo>
                    <a:pt x="0" y="79591"/>
                  </a:lnTo>
                  <a:lnTo>
                    <a:pt x="490" y="70038"/>
                  </a:lnTo>
                  <a:lnTo>
                    <a:pt x="4519" y="61390"/>
                  </a:lnTo>
                  <a:lnTo>
                    <a:pt x="11815" y="54766"/>
                  </a:lnTo>
                  <a:lnTo>
                    <a:pt x="97159" y="3331"/>
                  </a:lnTo>
                  <a:lnTo>
                    <a:pt x="106477" y="0"/>
                  </a:lnTo>
                  <a:lnTo>
                    <a:pt x="116016" y="490"/>
                  </a:lnTo>
                  <a:lnTo>
                    <a:pt x="124673" y="4528"/>
                  </a:lnTo>
                  <a:lnTo>
                    <a:pt x="131348" y="11840"/>
                  </a:lnTo>
                  <a:lnTo>
                    <a:pt x="269282" y="240821"/>
                  </a:lnTo>
                  <a:lnTo>
                    <a:pt x="272607" y="250142"/>
                  </a:lnTo>
                  <a:lnTo>
                    <a:pt x="272116" y="259665"/>
                  </a:lnTo>
                  <a:lnTo>
                    <a:pt x="268084" y="268307"/>
                  </a:lnTo>
                  <a:lnTo>
                    <a:pt x="260786" y="274984"/>
                  </a:lnTo>
                  <a:lnTo>
                    <a:pt x="175442" y="326419"/>
                  </a:lnTo>
                  <a:lnTo>
                    <a:pt x="166126" y="329751"/>
                  </a:lnTo>
                  <a:lnTo>
                    <a:pt x="156590" y="329261"/>
                  </a:lnTo>
                  <a:lnTo>
                    <a:pt x="147933" y="325223"/>
                  </a:lnTo>
                  <a:lnTo>
                    <a:pt x="141254" y="317910"/>
                  </a:lnTo>
                  <a:lnTo>
                    <a:pt x="3319" y="88929"/>
                  </a:lnTo>
                  <a:close/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" name="object 35"/>
            <p:cNvSpPr/>
            <p:nvPr/>
          </p:nvSpPr>
          <p:spPr>
            <a:xfrm>
              <a:off x="724383" y="3643852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06482" y="0"/>
                  </a:moveTo>
                  <a:lnTo>
                    <a:pt x="11810" y="54641"/>
                  </a:lnTo>
                  <a:lnTo>
                    <a:pt x="0" y="79591"/>
                  </a:lnTo>
                  <a:lnTo>
                    <a:pt x="3326" y="88931"/>
                  </a:lnTo>
                  <a:lnTo>
                    <a:pt x="141248" y="317912"/>
                  </a:lnTo>
                  <a:lnTo>
                    <a:pt x="147930" y="325225"/>
                  </a:lnTo>
                  <a:lnTo>
                    <a:pt x="156591" y="329263"/>
                  </a:lnTo>
                  <a:lnTo>
                    <a:pt x="166132" y="329753"/>
                  </a:lnTo>
                  <a:lnTo>
                    <a:pt x="175449" y="326421"/>
                  </a:lnTo>
                  <a:lnTo>
                    <a:pt x="260793" y="274986"/>
                  </a:lnTo>
                  <a:lnTo>
                    <a:pt x="268089" y="268309"/>
                  </a:lnTo>
                  <a:lnTo>
                    <a:pt x="272117" y="259667"/>
                  </a:lnTo>
                  <a:lnTo>
                    <a:pt x="272604" y="250144"/>
                  </a:lnTo>
                  <a:lnTo>
                    <a:pt x="269277" y="240823"/>
                  </a:lnTo>
                  <a:lnTo>
                    <a:pt x="131355" y="11715"/>
                  </a:lnTo>
                  <a:lnTo>
                    <a:pt x="124675" y="4476"/>
                  </a:lnTo>
                  <a:lnTo>
                    <a:pt x="116018" y="476"/>
                  </a:lnTo>
                  <a:lnTo>
                    <a:pt x="106482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6" name="object 36"/>
            <p:cNvSpPr/>
            <p:nvPr/>
          </p:nvSpPr>
          <p:spPr>
            <a:xfrm>
              <a:off x="724383" y="3643852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3326" y="88931"/>
                  </a:moveTo>
                  <a:lnTo>
                    <a:pt x="0" y="79591"/>
                  </a:lnTo>
                  <a:lnTo>
                    <a:pt x="486" y="70024"/>
                  </a:lnTo>
                  <a:lnTo>
                    <a:pt x="4514" y="61339"/>
                  </a:lnTo>
                  <a:lnTo>
                    <a:pt x="11810" y="54641"/>
                  </a:lnTo>
                  <a:lnTo>
                    <a:pt x="97167" y="3333"/>
                  </a:lnTo>
                  <a:lnTo>
                    <a:pt x="106482" y="0"/>
                  </a:lnTo>
                  <a:lnTo>
                    <a:pt x="116018" y="476"/>
                  </a:lnTo>
                  <a:lnTo>
                    <a:pt x="124675" y="4476"/>
                  </a:lnTo>
                  <a:lnTo>
                    <a:pt x="131355" y="11715"/>
                  </a:lnTo>
                  <a:lnTo>
                    <a:pt x="269277" y="240823"/>
                  </a:lnTo>
                  <a:lnTo>
                    <a:pt x="272604" y="250144"/>
                  </a:lnTo>
                  <a:lnTo>
                    <a:pt x="272117" y="259667"/>
                  </a:lnTo>
                  <a:lnTo>
                    <a:pt x="268089" y="268309"/>
                  </a:lnTo>
                  <a:lnTo>
                    <a:pt x="260793" y="274986"/>
                  </a:lnTo>
                  <a:lnTo>
                    <a:pt x="175449" y="326421"/>
                  </a:lnTo>
                  <a:lnTo>
                    <a:pt x="166132" y="329753"/>
                  </a:lnTo>
                  <a:lnTo>
                    <a:pt x="156591" y="329263"/>
                  </a:lnTo>
                  <a:lnTo>
                    <a:pt x="147930" y="325225"/>
                  </a:lnTo>
                  <a:lnTo>
                    <a:pt x="141248" y="317912"/>
                  </a:lnTo>
                  <a:lnTo>
                    <a:pt x="3326" y="88931"/>
                  </a:lnTo>
                  <a:close/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7" name="object 37"/>
            <p:cNvSpPr/>
            <p:nvPr/>
          </p:nvSpPr>
          <p:spPr>
            <a:xfrm>
              <a:off x="962507" y="3928872"/>
              <a:ext cx="45085" cy="67945"/>
            </a:xfrm>
            <a:custGeom>
              <a:avLst/>
              <a:gdLst/>
              <a:ahLst/>
              <a:cxnLst/>
              <a:rect l="l" t="t" r="r" b="b"/>
              <a:pathLst>
                <a:path w="45084" h="67945">
                  <a:moveTo>
                    <a:pt x="45046" y="67436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8" name="object 38"/>
            <p:cNvSpPr/>
            <p:nvPr/>
          </p:nvSpPr>
          <p:spPr>
            <a:xfrm>
              <a:off x="833246" y="4321683"/>
              <a:ext cx="62865" cy="36830"/>
            </a:xfrm>
            <a:custGeom>
              <a:avLst/>
              <a:gdLst/>
              <a:ahLst/>
              <a:cxnLst/>
              <a:rect l="l" t="t" r="r" b="b"/>
              <a:pathLst>
                <a:path w="62865" h="36829">
                  <a:moveTo>
                    <a:pt x="0" y="36322"/>
                  </a:moveTo>
                  <a:lnTo>
                    <a:pt x="62712" y="0"/>
                  </a:lnTo>
                </a:path>
              </a:pathLst>
            </a:custGeom>
            <a:ln w="25400">
              <a:solidFill>
                <a:srgbClr val="EB009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9" name="object 39"/>
            <p:cNvSpPr/>
            <p:nvPr/>
          </p:nvSpPr>
          <p:spPr>
            <a:xfrm>
              <a:off x="772714" y="4059271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06477" y="0"/>
                  </a:moveTo>
                  <a:lnTo>
                    <a:pt x="11815" y="54766"/>
                  </a:lnTo>
                  <a:lnTo>
                    <a:pt x="0" y="79609"/>
                  </a:lnTo>
                  <a:lnTo>
                    <a:pt x="3319" y="88929"/>
                  </a:lnTo>
                  <a:lnTo>
                    <a:pt x="141254" y="317910"/>
                  </a:lnTo>
                  <a:lnTo>
                    <a:pt x="147933" y="325223"/>
                  </a:lnTo>
                  <a:lnTo>
                    <a:pt x="156591" y="329261"/>
                  </a:lnTo>
                  <a:lnTo>
                    <a:pt x="166126" y="329751"/>
                  </a:lnTo>
                  <a:lnTo>
                    <a:pt x="175442" y="326419"/>
                  </a:lnTo>
                  <a:lnTo>
                    <a:pt x="260799" y="274984"/>
                  </a:lnTo>
                  <a:lnTo>
                    <a:pt x="268095" y="268307"/>
                  </a:lnTo>
                  <a:lnTo>
                    <a:pt x="272122" y="259665"/>
                  </a:lnTo>
                  <a:lnTo>
                    <a:pt x="272609" y="250142"/>
                  </a:lnTo>
                  <a:lnTo>
                    <a:pt x="269282" y="240821"/>
                  </a:lnTo>
                  <a:lnTo>
                    <a:pt x="131348" y="11840"/>
                  </a:lnTo>
                  <a:lnTo>
                    <a:pt x="124673" y="4528"/>
                  </a:lnTo>
                  <a:lnTo>
                    <a:pt x="116016" y="490"/>
                  </a:lnTo>
                  <a:lnTo>
                    <a:pt x="106477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0" name="object 40"/>
            <p:cNvSpPr/>
            <p:nvPr/>
          </p:nvSpPr>
          <p:spPr>
            <a:xfrm>
              <a:off x="772714" y="4059271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3319" y="88929"/>
                  </a:moveTo>
                  <a:lnTo>
                    <a:pt x="0" y="79609"/>
                  </a:lnTo>
                  <a:lnTo>
                    <a:pt x="490" y="70086"/>
                  </a:lnTo>
                  <a:lnTo>
                    <a:pt x="4519" y="61444"/>
                  </a:lnTo>
                  <a:lnTo>
                    <a:pt x="11815" y="54766"/>
                  </a:lnTo>
                  <a:lnTo>
                    <a:pt x="97159" y="3331"/>
                  </a:lnTo>
                  <a:lnTo>
                    <a:pt x="106477" y="0"/>
                  </a:lnTo>
                  <a:lnTo>
                    <a:pt x="116016" y="490"/>
                  </a:lnTo>
                  <a:lnTo>
                    <a:pt x="124673" y="4528"/>
                  </a:lnTo>
                  <a:lnTo>
                    <a:pt x="131348" y="11840"/>
                  </a:lnTo>
                  <a:lnTo>
                    <a:pt x="269282" y="240821"/>
                  </a:lnTo>
                  <a:lnTo>
                    <a:pt x="272609" y="250142"/>
                  </a:lnTo>
                  <a:lnTo>
                    <a:pt x="272122" y="259665"/>
                  </a:lnTo>
                  <a:lnTo>
                    <a:pt x="268095" y="268307"/>
                  </a:lnTo>
                  <a:lnTo>
                    <a:pt x="260799" y="274984"/>
                  </a:lnTo>
                  <a:lnTo>
                    <a:pt x="175442" y="326419"/>
                  </a:lnTo>
                  <a:lnTo>
                    <a:pt x="166126" y="329751"/>
                  </a:lnTo>
                  <a:lnTo>
                    <a:pt x="156591" y="329261"/>
                  </a:lnTo>
                  <a:lnTo>
                    <a:pt x="147933" y="325223"/>
                  </a:lnTo>
                  <a:lnTo>
                    <a:pt x="141254" y="317910"/>
                  </a:lnTo>
                  <a:lnTo>
                    <a:pt x="3319" y="88929"/>
                  </a:lnTo>
                  <a:close/>
                </a:path>
              </a:pathLst>
            </a:custGeom>
            <a:ln w="25399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1" name="object 41"/>
            <p:cNvSpPr/>
            <p:nvPr/>
          </p:nvSpPr>
          <p:spPr>
            <a:xfrm>
              <a:off x="525285" y="374951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106482" y="0"/>
                  </a:moveTo>
                  <a:lnTo>
                    <a:pt x="11810" y="54641"/>
                  </a:lnTo>
                  <a:lnTo>
                    <a:pt x="0" y="79591"/>
                  </a:lnTo>
                  <a:lnTo>
                    <a:pt x="3326" y="88931"/>
                  </a:lnTo>
                  <a:lnTo>
                    <a:pt x="141248" y="317912"/>
                  </a:lnTo>
                  <a:lnTo>
                    <a:pt x="147930" y="325225"/>
                  </a:lnTo>
                  <a:lnTo>
                    <a:pt x="156591" y="329263"/>
                  </a:lnTo>
                  <a:lnTo>
                    <a:pt x="166132" y="329753"/>
                  </a:lnTo>
                  <a:lnTo>
                    <a:pt x="175449" y="326421"/>
                  </a:lnTo>
                  <a:lnTo>
                    <a:pt x="260793" y="274986"/>
                  </a:lnTo>
                  <a:lnTo>
                    <a:pt x="268089" y="268309"/>
                  </a:lnTo>
                  <a:lnTo>
                    <a:pt x="272117" y="259667"/>
                  </a:lnTo>
                  <a:lnTo>
                    <a:pt x="272604" y="250144"/>
                  </a:lnTo>
                  <a:lnTo>
                    <a:pt x="269277" y="240823"/>
                  </a:lnTo>
                  <a:lnTo>
                    <a:pt x="131355" y="11715"/>
                  </a:lnTo>
                  <a:lnTo>
                    <a:pt x="124675" y="4476"/>
                  </a:lnTo>
                  <a:lnTo>
                    <a:pt x="116018" y="476"/>
                  </a:lnTo>
                  <a:lnTo>
                    <a:pt x="106482" y="0"/>
                  </a:lnTo>
                  <a:close/>
                </a:path>
              </a:pathLst>
            </a:custGeom>
            <a:solidFill>
              <a:srgbClr val="69BE8D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2" name="object 42"/>
            <p:cNvSpPr/>
            <p:nvPr/>
          </p:nvSpPr>
          <p:spPr>
            <a:xfrm>
              <a:off x="525285" y="3749516"/>
              <a:ext cx="273050" cy="330200"/>
            </a:xfrm>
            <a:custGeom>
              <a:avLst/>
              <a:gdLst/>
              <a:ahLst/>
              <a:cxnLst/>
              <a:rect l="l" t="t" r="r" b="b"/>
              <a:pathLst>
                <a:path w="273050" h="330200">
                  <a:moveTo>
                    <a:pt x="3326" y="88931"/>
                  </a:moveTo>
                  <a:lnTo>
                    <a:pt x="0" y="79591"/>
                  </a:lnTo>
                  <a:lnTo>
                    <a:pt x="486" y="70024"/>
                  </a:lnTo>
                  <a:lnTo>
                    <a:pt x="4514" y="61339"/>
                  </a:lnTo>
                  <a:lnTo>
                    <a:pt x="11810" y="54641"/>
                  </a:lnTo>
                  <a:lnTo>
                    <a:pt x="97167" y="3333"/>
                  </a:lnTo>
                  <a:lnTo>
                    <a:pt x="106482" y="0"/>
                  </a:lnTo>
                  <a:lnTo>
                    <a:pt x="116018" y="476"/>
                  </a:lnTo>
                  <a:lnTo>
                    <a:pt x="124675" y="4476"/>
                  </a:lnTo>
                  <a:lnTo>
                    <a:pt x="131355" y="11715"/>
                  </a:lnTo>
                  <a:lnTo>
                    <a:pt x="269277" y="240823"/>
                  </a:lnTo>
                  <a:lnTo>
                    <a:pt x="272604" y="250144"/>
                  </a:lnTo>
                  <a:lnTo>
                    <a:pt x="272117" y="259667"/>
                  </a:lnTo>
                  <a:lnTo>
                    <a:pt x="268089" y="268309"/>
                  </a:lnTo>
                  <a:lnTo>
                    <a:pt x="260793" y="274986"/>
                  </a:lnTo>
                  <a:lnTo>
                    <a:pt x="175449" y="326421"/>
                  </a:lnTo>
                  <a:lnTo>
                    <a:pt x="166132" y="329753"/>
                  </a:lnTo>
                  <a:lnTo>
                    <a:pt x="156591" y="329263"/>
                  </a:lnTo>
                  <a:lnTo>
                    <a:pt x="147930" y="325225"/>
                  </a:lnTo>
                  <a:lnTo>
                    <a:pt x="141248" y="317912"/>
                  </a:lnTo>
                  <a:lnTo>
                    <a:pt x="3326" y="88931"/>
                  </a:lnTo>
                  <a:close/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3" name="object 43"/>
            <p:cNvSpPr/>
            <p:nvPr/>
          </p:nvSpPr>
          <p:spPr>
            <a:xfrm>
              <a:off x="763409" y="4034536"/>
              <a:ext cx="45085" cy="67945"/>
            </a:xfrm>
            <a:custGeom>
              <a:avLst/>
              <a:gdLst/>
              <a:ahLst/>
              <a:cxnLst/>
              <a:rect l="l" t="t" r="r" b="b"/>
              <a:pathLst>
                <a:path w="45084" h="67945">
                  <a:moveTo>
                    <a:pt x="45046" y="67437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44" name="object 4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19962" y="4314317"/>
              <a:ext cx="143509" cy="149606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8216" y="3999611"/>
              <a:ext cx="143510" cy="149606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1278254" y="4789551"/>
              <a:ext cx="635" cy="42545"/>
            </a:xfrm>
            <a:custGeom>
              <a:avLst/>
              <a:gdLst/>
              <a:ahLst/>
              <a:cxnLst/>
              <a:rect l="l" t="t" r="r" b="b"/>
              <a:pathLst>
                <a:path w="634" h="42545">
                  <a:moveTo>
                    <a:pt x="0" y="0"/>
                  </a:moveTo>
                  <a:lnTo>
                    <a:pt x="634" y="42418"/>
                  </a:lnTo>
                </a:path>
              </a:pathLst>
            </a:custGeom>
            <a:ln w="25400">
              <a:solidFill>
                <a:srgbClr val="69BE8D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1935480" y="3179444"/>
            <a:ext cx="1283494" cy="29337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70999" marR="3810" indent="-361950">
              <a:spcBef>
                <a:spcPts val="75"/>
              </a:spcBef>
            </a:pPr>
            <a:r>
              <a:rPr sz="900" b="1" spc="-4" dirty="0">
                <a:latin typeface="Arial"/>
                <a:cs typeface="Arial"/>
              </a:rPr>
              <a:t>Humanized anti-TROP2 </a:t>
            </a:r>
            <a:r>
              <a:rPr sz="900" b="1" spc="-240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IgG1</a:t>
            </a:r>
            <a:r>
              <a:rPr sz="900" b="1" spc="-4" dirty="0">
                <a:latin typeface="Arial"/>
                <a:cs typeface="Arial"/>
              </a:rPr>
              <a:t> </a:t>
            </a:r>
            <a:r>
              <a:rPr sz="900" b="1" dirty="0">
                <a:latin typeface="Arial"/>
                <a:cs typeface="Arial"/>
              </a:rPr>
              <a:t>mAb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3510698" y="3761061"/>
            <a:ext cx="3455670" cy="843915"/>
            <a:chOff x="2648930" y="3871746"/>
            <a:chExt cx="4607560" cy="1125220"/>
          </a:xfrm>
        </p:grpSpPr>
        <p:pic>
          <p:nvPicPr>
            <p:cNvPr id="49" name="object 4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09017" y="4056085"/>
              <a:ext cx="70985" cy="79059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85438" y="4248773"/>
              <a:ext cx="70985" cy="79059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54411" y="3871746"/>
              <a:ext cx="70988" cy="79091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31409" y="4248773"/>
              <a:ext cx="70985" cy="79059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08511" y="3871746"/>
              <a:ext cx="70988" cy="7909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85509" y="4248773"/>
              <a:ext cx="70985" cy="79059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911199" y="3871746"/>
              <a:ext cx="70988" cy="79091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5583174" y="4667668"/>
              <a:ext cx="194945" cy="109855"/>
            </a:xfrm>
            <a:custGeom>
              <a:avLst/>
              <a:gdLst/>
              <a:ahLst/>
              <a:cxnLst/>
              <a:rect l="l" t="t" r="r" b="b"/>
              <a:pathLst>
                <a:path w="194945" h="109854">
                  <a:moveTo>
                    <a:pt x="58547" y="1295"/>
                  </a:moveTo>
                  <a:lnTo>
                    <a:pt x="43726" y="1295"/>
                  </a:lnTo>
                  <a:lnTo>
                    <a:pt x="43726" y="31394"/>
                  </a:lnTo>
                  <a:lnTo>
                    <a:pt x="14808" y="31394"/>
                  </a:lnTo>
                  <a:lnTo>
                    <a:pt x="14808" y="1295"/>
                  </a:lnTo>
                  <a:lnTo>
                    <a:pt x="0" y="1295"/>
                  </a:lnTo>
                  <a:lnTo>
                    <a:pt x="0" y="77749"/>
                  </a:lnTo>
                  <a:lnTo>
                    <a:pt x="14808" y="77749"/>
                  </a:lnTo>
                  <a:lnTo>
                    <a:pt x="14808" y="44323"/>
                  </a:lnTo>
                  <a:lnTo>
                    <a:pt x="43726" y="44323"/>
                  </a:lnTo>
                  <a:lnTo>
                    <a:pt x="43726" y="77749"/>
                  </a:lnTo>
                  <a:lnTo>
                    <a:pt x="58547" y="77749"/>
                  </a:lnTo>
                  <a:lnTo>
                    <a:pt x="58547" y="1295"/>
                  </a:lnTo>
                  <a:close/>
                </a:path>
                <a:path w="194945" h="109854">
                  <a:moveTo>
                    <a:pt x="112255" y="87922"/>
                  </a:moveTo>
                  <a:lnTo>
                    <a:pt x="111328" y="84975"/>
                  </a:lnTo>
                  <a:lnTo>
                    <a:pt x="107619" y="80098"/>
                  </a:lnTo>
                  <a:lnTo>
                    <a:pt x="105054" y="78511"/>
                  </a:lnTo>
                  <a:lnTo>
                    <a:pt x="101968" y="77812"/>
                  </a:lnTo>
                  <a:lnTo>
                    <a:pt x="107213" y="74828"/>
                  </a:lnTo>
                  <a:lnTo>
                    <a:pt x="109778" y="70827"/>
                  </a:lnTo>
                  <a:lnTo>
                    <a:pt x="109778" y="62306"/>
                  </a:lnTo>
                  <a:lnTo>
                    <a:pt x="108546" y="59131"/>
                  </a:lnTo>
                  <a:lnTo>
                    <a:pt x="102895" y="52895"/>
                  </a:lnTo>
                  <a:lnTo>
                    <a:pt x="98780" y="51193"/>
                  </a:lnTo>
                  <a:lnTo>
                    <a:pt x="90538" y="51193"/>
                  </a:lnTo>
                  <a:lnTo>
                    <a:pt x="76758" y="66090"/>
                  </a:lnTo>
                  <a:lnTo>
                    <a:pt x="86423" y="67818"/>
                  </a:lnTo>
                  <a:lnTo>
                    <a:pt x="86639" y="65316"/>
                  </a:lnTo>
                  <a:lnTo>
                    <a:pt x="87452" y="63423"/>
                  </a:lnTo>
                  <a:lnTo>
                    <a:pt x="89928" y="60833"/>
                  </a:lnTo>
                  <a:lnTo>
                    <a:pt x="91465" y="60185"/>
                  </a:lnTo>
                  <a:lnTo>
                    <a:pt x="95072" y="60185"/>
                  </a:lnTo>
                  <a:lnTo>
                    <a:pt x="96507" y="60756"/>
                  </a:lnTo>
                  <a:lnTo>
                    <a:pt x="98780" y="63030"/>
                  </a:lnTo>
                  <a:lnTo>
                    <a:pt x="99288" y="64566"/>
                  </a:lnTo>
                  <a:lnTo>
                    <a:pt x="99288" y="68745"/>
                  </a:lnTo>
                  <a:lnTo>
                    <a:pt x="98564" y="70548"/>
                  </a:lnTo>
                  <a:lnTo>
                    <a:pt x="95580" y="73279"/>
                  </a:lnTo>
                  <a:lnTo>
                    <a:pt x="93421" y="73926"/>
                  </a:lnTo>
                  <a:lnTo>
                    <a:pt x="90538" y="73850"/>
                  </a:lnTo>
                  <a:lnTo>
                    <a:pt x="89408" y="82765"/>
                  </a:lnTo>
                  <a:lnTo>
                    <a:pt x="91262" y="82219"/>
                  </a:lnTo>
                  <a:lnTo>
                    <a:pt x="92913" y="81940"/>
                  </a:lnTo>
                  <a:lnTo>
                    <a:pt x="96304" y="81940"/>
                  </a:lnTo>
                  <a:lnTo>
                    <a:pt x="97955" y="82753"/>
                  </a:lnTo>
                  <a:lnTo>
                    <a:pt x="100838" y="85979"/>
                  </a:lnTo>
                  <a:lnTo>
                    <a:pt x="101549" y="88150"/>
                  </a:lnTo>
                  <a:lnTo>
                    <a:pt x="101549" y="93802"/>
                  </a:lnTo>
                  <a:lnTo>
                    <a:pt x="100838" y="96113"/>
                  </a:lnTo>
                  <a:lnTo>
                    <a:pt x="97853" y="99542"/>
                  </a:lnTo>
                  <a:lnTo>
                    <a:pt x="95999" y="100406"/>
                  </a:lnTo>
                  <a:lnTo>
                    <a:pt x="91884" y="100406"/>
                  </a:lnTo>
                  <a:lnTo>
                    <a:pt x="90131" y="99682"/>
                  </a:lnTo>
                  <a:lnTo>
                    <a:pt x="87249" y="96837"/>
                  </a:lnTo>
                  <a:lnTo>
                    <a:pt x="86423" y="94780"/>
                  </a:lnTo>
                  <a:lnTo>
                    <a:pt x="86118" y="92062"/>
                  </a:lnTo>
                  <a:lnTo>
                    <a:pt x="75933" y="93357"/>
                  </a:lnTo>
                  <a:lnTo>
                    <a:pt x="76441" y="98158"/>
                  </a:lnTo>
                  <a:lnTo>
                    <a:pt x="78397" y="102044"/>
                  </a:lnTo>
                  <a:lnTo>
                    <a:pt x="84886" y="107988"/>
                  </a:lnTo>
                  <a:lnTo>
                    <a:pt x="89001" y="109474"/>
                  </a:lnTo>
                  <a:lnTo>
                    <a:pt x="99187" y="109474"/>
                  </a:lnTo>
                  <a:lnTo>
                    <a:pt x="103505" y="107708"/>
                  </a:lnTo>
                  <a:lnTo>
                    <a:pt x="110502" y="100647"/>
                  </a:lnTo>
                  <a:lnTo>
                    <a:pt x="112255" y="96380"/>
                  </a:lnTo>
                  <a:lnTo>
                    <a:pt x="112255" y="87922"/>
                  </a:lnTo>
                  <a:close/>
                </a:path>
                <a:path w="194945" h="109854">
                  <a:moveTo>
                    <a:pt x="194564" y="54394"/>
                  </a:moveTo>
                  <a:lnTo>
                    <a:pt x="180162" y="49644"/>
                  </a:lnTo>
                  <a:lnTo>
                    <a:pt x="179031" y="55245"/>
                  </a:lnTo>
                  <a:lnTo>
                    <a:pt x="176974" y="59347"/>
                  </a:lnTo>
                  <a:lnTo>
                    <a:pt x="171310" y="64554"/>
                  </a:lnTo>
                  <a:lnTo>
                    <a:pt x="167919" y="65862"/>
                  </a:lnTo>
                  <a:lnTo>
                    <a:pt x="158661" y="65862"/>
                  </a:lnTo>
                  <a:lnTo>
                    <a:pt x="154343" y="63804"/>
                  </a:lnTo>
                  <a:lnTo>
                    <a:pt x="147650" y="55600"/>
                  </a:lnTo>
                  <a:lnTo>
                    <a:pt x="145999" y="48717"/>
                  </a:lnTo>
                  <a:lnTo>
                    <a:pt x="145999" y="29946"/>
                  </a:lnTo>
                  <a:lnTo>
                    <a:pt x="147650" y="23355"/>
                  </a:lnTo>
                  <a:lnTo>
                    <a:pt x="154444" y="15227"/>
                  </a:lnTo>
                  <a:lnTo>
                    <a:pt x="158864" y="13195"/>
                  </a:lnTo>
                  <a:lnTo>
                    <a:pt x="168224" y="13195"/>
                  </a:lnTo>
                  <a:lnTo>
                    <a:pt x="171526" y="14338"/>
                  </a:lnTo>
                  <a:lnTo>
                    <a:pt x="177076" y="18923"/>
                  </a:lnTo>
                  <a:lnTo>
                    <a:pt x="178828" y="22059"/>
                  </a:lnTo>
                  <a:lnTo>
                    <a:pt x="179755" y="26022"/>
                  </a:lnTo>
                  <a:lnTo>
                    <a:pt x="194360" y="22364"/>
                  </a:lnTo>
                  <a:lnTo>
                    <a:pt x="192709" y="16256"/>
                  </a:lnTo>
                  <a:lnTo>
                    <a:pt x="190144" y="11557"/>
                  </a:lnTo>
                  <a:lnTo>
                    <a:pt x="181292" y="2755"/>
                  </a:lnTo>
                  <a:lnTo>
                    <a:pt x="173990" y="0"/>
                  </a:lnTo>
                  <a:lnTo>
                    <a:pt x="165036" y="0"/>
                  </a:lnTo>
                  <a:lnTo>
                    <a:pt x="133159" y="23253"/>
                  </a:lnTo>
                  <a:lnTo>
                    <a:pt x="130771" y="40208"/>
                  </a:lnTo>
                  <a:lnTo>
                    <a:pt x="131356" y="48742"/>
                  </a:lnTo>
                  <a:lnTo>
                    <a:pt x="157162" y="78397"/>
                  </a:lnTo>
                  <a:lnTo>
                    <a:pt x="164109" y="79057"/>
                  </a:lnTo>
                  <a:lnTo>
                    <a:pt x="172034" y="79057"/>
                  </a:lnTo>
                  <a:lnTo>
                    <a:pt x="178511" y="77038"/>
                  </a:lnTo>
                  <a:lnTo>
                    <a:pt x="188696" y="68935"/>
                  </a:lnTo>
                  <a:lnTo>
                    <a:pt x="192303" y="62725"/>
                  </a:lnTo>
                  <a:lnTo>
                    <a:pt x="194564" y="54394"/>
                  </a:lnTo>
                  <a:close/>
                </a:path>
              </a:pathLst>
            </a:custGeom>
            <a:solidFill>
              <a:srgbClr val="EB009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57" name="object 5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648930" y="3888510"/>
              <a:ext cx="4607281" cy="1108232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3502342" y="4503421"/>
            <a:ext cx="1809750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Cleavable</a:t>
            </a:r>
            <a:r>
              <a:rPr sz="900" spc="-11" dirty="0">
                <a:solidFill>
                  <a:srgbClr val="EB0091"/>
                </a:solidFill>
                <a:latin typeface="Arial"/>
                <a:cs typeface="Arial"/>
              </a:rPr>
              <a:t> </a:t>
            </a:r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tetrapeptide-based</a:t>
            </a:r>
            <a:r>
              <a:rPr sz="900" spc="-19" dirty="0">
                <a:solidFill>
                  <a:srgbClr val="EB0091"/>
                </a:solidFill>
                <a:latin typeface="Arial"/>
                <a:cs typeface="Arial"/>
              </a:rPr>
              <a:t> </a:t>
            </a:r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linker</a:t>
            </a:r>
            <a:endParaRPr sz="900">
              <a:latin typeface="Arial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387149" y="4704968"/>
            <a:ext cx="1286828" cy="4305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900" spc="-11" dirty="0">
                <a:solidFill>
                  <a:srgbClr val="EB0091"/>
                </a:solidFill>
                <a:latin typeface="Arial"/>
                <a:cs typeface="Arial"/>
              </a:rPr>
              <a:t>Topoisomerase</a:t>
            </a:r>
            <a:r>
              <a:rPr sz="900" spc="-26" dirty="0">
                <a:solidFill>
                  <a:srgbClr val="EB0091"/>
                </a:solidFill>
                <a:latin typeface="Arial"/>
                <a:cs typeface="Arial"/>
              </a:rPr>
              <a:t> </a:t>
            </a:r>
            <a:r>
              <a:rPr sz="900" dirty="0">
                <a:solidFill>
                  <a:srgbClr val="EB0091"/>
                </a:solidFill>
                <a:latin typeface="Arial"/>
                <a:cs typeface="Arial"/>
              </a:rPr>
              <a:t>I</a:t>
            </a:r>
            <a:r>
              <a:rPr sz="900" spc="-11" dirty="0">
                <a:solidFill>
                  <a:srgbClr val="EB0091"/>
                </a:solidFill>
                <a:latin typeface="Arial"/>
                <a:cs typeface="Arial"/>
              </a:rPr>
              <a:t> </a:t>
            </a:r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inhibitor </a:t>
            </a:r>
            <a:r>
              <a:rPr sz="900" spc="-236" dirty="0">
                <a:solidFill>
                  <a:srgbClr val="EB0091"/>
                </a:solidFill>
                <a:latin typeface="Arial"/>
                <a:cs typeface="Arial"/>
              </a:rPr>
              <a:t> </a:t>
            </a:r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payload</a:t>
            </a:r>
            <a:endParaRPr sz="900">
              <a:latin typeface="Arial"/>
              <a:cs typeface="Arial"/>
            </a:endParaRPr>
          </a:p>
          <a:p>
            <a:pPr marL="704374"/>
            <a:r>
              <a:rPr sz="900" spc="-4" dirty="0">
                <a:solidFill>
                  <a:srgbClr val="EB0091"/>
                </a:solidFill>
                <a:latin typeface="Arial"/>
                <a:cs typeface="Arial"/>
              </a:rPr>
              <a:t>(DXd)</a:t>
            </a:r>
            <a:endParaRPr sz="900">
              <a:latin typeface="Arial"/>
              <a:cs typeface="Aria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892993" y="3280602"/>
            <a:ext cx="746760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8575">
              <a:spcBef>
                <a:spcPts val="75"/>
              </a:spcBef>
            </a:pPr>
            <a:r>
              <a:rPr sz="900" spc="-4" dirty="0">
                <a:latin typeface="Arial"/>
                <a:cs typeface="Arial"/>
              </a:rPr>
              <a:t>Deruxtecan</a:t>
            </a:r>
            <a:r>
              <a:rPr sz="900" spc="-5" baseline="24305" dirty="0">
                <a:latin typeface="Arial"/>
                <a:cs typeface="Arial"/>
              </a:rPr>
              <a:t>b,4</a:t>
            </a:r>
            <a:endParaRPr sz="900" baseline="24305">
              <a:latin typeface="Arial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759078" y="4917757"/>
            <a:ext cx="3029903" cy="36242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8575">
              <a:spcBef>
                <a:spcPts val="75"/>
              </a:spcBef>
            </a:pPr>
            <a:r>
              <a:rPr sz="731" spc="5" baseline="25641" dirty="0">
                <a:latin typeface="Arial"/>
                <a:cs typeface="Arial"/>
              </a:rPr>
              <a:t>a</a:t>
            </a:r>
            <a:r>
              <a:rPr sz="731" spc="17" baseline="2564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The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clinical</a:t>
            </a:r>
            <a:r>
              <a:rPr sz="750" spc="-4" dirty="0">
                <a:latin typeface="Arial"/>
                <a:cs typeface="Arial"/>
              </a:rPr>
              <a:t> relevance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of </a:t>
            </a:r>
            <a:r>
              <a:rPr sz="750" spc="-4" dirty="0">
                <a:latin typeface="Arial"/>
                <a:cs typeface="Arial"/>
              </a:rPr>
              <a:t>these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features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is </a:t>
            </a:r>
            <a:r>
              <a:rPr sz="750" spc="-4" dirty="0">
                <a:latin typeface="Arial"/>
                <a:cs typeface="Arial"/>
              </a:rPr>
              <a:t>under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investigation.</a:t>
            </a:r>
            <a:endParaRPr sz="750" dirty="0">
              <a:latin typeface="Arial"/>
              <a:cs typeface="Arial"/>
            </a:endParaRPr>
          </a:p>
          <a:p>
            <a:pPr marL="28575"/>
            <a:r>
              <a:rPr sz="731" spc="5" baseline="25641" dirty="0">
                <a:latin typeface="Arial"/>
                <a:cs typeface="Arial"/>
              </a:rPr>
              <a:t>b</a:t>
            </a:r>
            <a:r>
              <a:rPr sz="731" spc="11" baseline="2564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Image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is</a:t>
            </a:r>
            <a:r>
              <a:rPr sz="750" spc="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for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illustrative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purposes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only;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actual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drug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positions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may vary.</a:t>
            </a:r>
          </a:p>
          <a:p>
            <a:pPr marL="28575"/>
            <a:r>
              <a:rPr sz="731" spc="5" baseline="25641" dirty="0">
                <a:latin typeface="Arial"/>
                <a:cs typeface="Arial"/>
              </a:rPr>
              <a:t>c</a:t>
            </a:r>
            <a:r>
              <a:rPr sz="731" spc="90" baseline="2564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Based</a:t>
            </a:r>
            <a:r>
              <a:rPr sz="750" spc="-34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on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animal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data.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700511" y="5848062"/>
            <a:ext cx="5553551" cy="56769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123825" indent="-114300">
              <a:spcBef>
                <a:spcPts val="71"/>
              </a:spcBef>
              <a:buAutoNum type="arabicPeriod"/>
              <a:tabLst>
                <a:tab pos="123825" algn="l"/>
              </a:tabLst>
            </a:pPr>
            <a:r>
              <a:rPr sz="600" spc="-4" dirty="0">
                <a:latin typeface="Arial"/>
                <a:cs typeface="Arial"/>
              </a:rPr>
              <a:t>Okajima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et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al.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Poster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presented</a:t>
            </a:r>
            <a:r>
              <a:rPr sz="600" spc="4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at: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AACR-NCI-EORTC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International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Conference;</a:t>
            </a:r>
            <a:r>
              <a:rPr sz="600" spc="4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October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26-30,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2019;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Boston,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MA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[abstract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C026].</a:t>
            </a:r>
            <a:endParaRPr sz="600" dirty="0">
              <a:latin typeface="Arial"/>
              <a:cs typeface="Arial"/>
            </a:endParaRPr>
          </a:p>
          <a:p>
            <a:pPr marL="123825" indent="-114300">
              <a:buAutoNum type="arabicPeriod"/>
              <a:tabLst>
                <a:tab pos="123825" algn="l"/>
              </a:tabLst>
            </a:pPr>
            <a:r>
              <a:rPr sz="600" spc="-4" dirty="0">
                <a:latin typeface="Arial"/>
                <a:cs typeface="Arial"/>
              </a:rPr>
              <a:t>Nakada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T,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et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al.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i="1" spc="-8" dirty="0">
                <a:latin typeface="Arial"/>
                <a:cs typeface="Arial"/>
              </a:rPr>
              <a:t>Chem</a:t>
            </a:r>
            <a:r>
              <a:rPr sz="600" i="1" spc="15" dirty="0">
                <a:latin typeface="Arial"/>
                <a:cs typeface="Arial"/>
              </a:rPr>
              <a:t> </a:t>
            </a:r>
            <a:r>
              <a:rPr sz="600" i="1" spc="-4" dirty="0">
                <a:latin typeface="Arial"/>
                <a:cs typeface="Arial"/>
              </a:rPr>
              <a:t>Pharm</a:t>
            </a:r>
            <a:r>
              <a:rPr sz="600" i="1" spc="11" dirty="0">
                <a:latin typeface="Arial"/>
                <a:cs typeface="Arial"/>
              </a:rPr>
              <a:t> </a:t>
            </a:r>
            <a:r>
              <a:rPr sz="600" i="1" spc="-4" dirty="0">
                <a:latin typeface="Arial"/>
                <a:cs typeface="Arial"/>
              </a:rPr>
              <a:t>Bull</a:t>
            </a:r>
            <a:r>
              <a:rPr sz="600" spc="-4" dirty="0">
                <a:latin typeface="Arial"/>
                <a:cs typeface="Arial"/>
              </a:rPr>
              <a:t>.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2019;67(3):173-185.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(DS-8201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drug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discovery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MS)</a:t>
            </a:r>
            <a:endParaRPr sz="600" dirty="0">
              <a:latin typeface="Arial"/>
              <a:cs typeface="Arial"/>
            </a:endParaRPr>
          </a:p>
          <a:p>
            <a:pPr marL="123825" indent="-114300">
              <a:buAutoNum type="arabicPeriod"/>
              <a:tabLst>
                <a:tab pos="123825" algn="l"/>
              </a:tabLst>
            </a:pPr>
            <a:r>
              <a:rPr sz="600" spc="-4" dirty="0">
                <a:latin typeface="Arial"/>
                <a:cs typeface="Arial"/>
              </a:rPr>
              <a:t>Daiichi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Sankyo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Co.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Ltd.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DS-1062.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Daiichi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Sankyo.com.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Accessed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October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6,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2020.</a:t>
            </a:r>
            <a:endParaRPr sz="600" dirty="0">
              <a:latin typeface="Arial"/>
              <a:cs typeface="Arial"/>
            </a:endParaRPr>
          </a:p>
          <a:p>
            <a:pPr marL="123825"/>
            <a:r>
              <a:rPr sz="600" u="sng" dirty="0">
                <a:uFill>
                  <a:solidFill>
                    <a:srgbClr val="FFFFFF"/>
                  </a:solidFill>
                </a:uFill>
                <a:latin typeface="Arial"/>
                <a:cs typeface="Arial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https://www.daiichisankyo.com/media_investors/investor_relations/ir_calendar/files/005438/DS-1062%20Seminar%20Slides_EN.pdf</a:t>
            </a:r>
            <a:endParaRPr sz="600" dirty="0">
              <a:latin typeface="Arial"/>
              <a:cs typeface="Arial"/>
            </a:endParaRPr>
          </a:p>
          <a:p>
            <a:pPr marL="123825" indent="-114300">
              <a:buAutoNum type="arabicPeriod" startAt="4"/>
              <a:tabLst>
                <a:tab pos="123825" algn="l"/>
              </a:tabLst>
            </a:pPr>
            <a:r>
              <a:rPr sz="600" spc="-4" dirty="0">
                <a:latin typeface="Arial"/>
                <a:cs typeface="Arial"/>
              </a:rPr>
              <a:t>Krop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I,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et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al.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Oral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presentation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at: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SABCS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Symposium;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December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10-14,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2019;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San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Antonio,</a:t>
            </a:r>
            <a:r>
              <a:rPr sz="600" spc="4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TX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[abstract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GS1-03].</a:t>
            </a:r>
            <a:endParaRPr sz="600" dirty="0">
              <a:latin typeface="Arial"/>
              <a:cs typeface="Arial"/>
            </a:endParaRPr>
          </a:p>
          <a:p>
            <a:pPr marL="123825" indent="-114300">
              <a:buAutoNum type="arabicPeriod" startAt="4"/>
              <a:tabLst>
                <a:tab pos="123825" algn="l"/>
              </a:tabLst>
            </a:pPr>
            <a:r>
              <a:rPr sz="600" spc="-4" dirty="0">
                <a:latin typeface="Arial"/>
                <a:cs typeface="Arial"/>
              </a:rPr>
              <a:t>Ogitani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8" dirty="0">
                <a:latin typeface="Arial"/>
                <a:cs typeface="Arial"/>
              </a:rPr>
              <a:t>Y,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et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al.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i="1" spc="-4" dirty="0">
                <a:latin typeface="Arial"/>
                <a:cs typeface="Arial"/>
              </a:rPr>
              <a:t>Clin</a:t>
            </a:r>
            <a:r>
              <a:rPr sz="600" i="1" spc="4" dirty="0">
                <a:latin typeface="Arial"/>
                <a:cs typeface="Arial"/>
              </a:rPr>
              <a:t> </a:t>
            </a:r>
            <a:r>
              <a:rPr sz="600" i="1" spc="-4" dirty="0">
                <a:latin typeface="Arial"/>
                <a:cs typeface="Arial"/>
              </a:rPr>
              <a:t>Cancer</a:t>
            </a:r>
            <a:r>
              <a:rPr sz="600" i="1" spc="23" dirty="0">
                <a:latin typeface="Arial"/>
                <a:cs typeface="Arial"/>
              </a:rPr>
              <a:t> </a:t>
            </a:r>
            <a:r>
              <a:rPr sz="600" i="1" dirty="0">
                <a:latin typeface="Arial"/>
                <a:cs typeface="Arial"/>
              </a:rPr>
              <a:t>Res</a:t>
            </a:r>
            <a:r>
              <a:rPr sz="600" dirty="0">
                <a:latin typeface="Arial"/>
                <a:cs typeface="Arial"/>
              </a:rPr>
              <a:t>.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2016;22(20):5097-5108.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u="sng" dirty="0">
                <a:uFill>
                  <a:solidFill>
                    <a:srgbClr val="FFFFFF"/>
                  </a:solidFill>
                </a:uFill>
                <a:latin typeface="Arial"/>
                <a:cs typeface="Arial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https://www.ncbi.nlm.nih.gov/pmc/articles/PMC4946713/pdf/CAS-107-1039.pdf</a:t>
            </a:r>
            <a:r>
              <a:rPr sz="600" spc="30" dirty="0">
                <a:latin typeface="Arial"/>
                <a:cs typeface="Arial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sz="600" spc="-4" dirty="0">
                <a:latin typeface="Arial"/>
                <a:cs typeface="Arial"/>
              </a:rPr>
              <a:t>-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DS-8201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preclin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MS</a:t>
            </a:r>
            <a:endParaRPr sz="600" dirty="0">
              <a:latin typeface="Arial"/>
              <a:cs typeface="Arial"/>
            </a:endParaRP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5EA667F0-F183-4880-B4D9-62B027A277D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01964" y="1825800"/>
            <a:ext cx="3545393" cy="3603702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7C53B680-D0FD-2F4A-B9E1-D45EE28CFFA8}"/>
              </a:ext>
            </a:extLst>
          </p:cNvPr>
          <p:cNvSpPr txBox="1"/>
          <p:nvPr/>
        </p:nvSpPr>
        <p:spPr>
          <a:xfrm>
            <a:off x="9196479" y="6526535"/>
            <a:ext cx="29017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From Levy et al, Proc IASLC 2022</a:t>
            </a:r>
          </a:p>
        </p:txBody>
      </p:sp>
    </p:spTree>
    <p:extLst>
      <p:ext uri="{BB962C8B-B14F-4D97-AF65-F5344CB8AC3E}">
        <p14:creationId xmlns:p14="http://schemas.microsoft.com/office/powerpoint/2010/main" val="4014153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35121" y="3451193"/>
            <a:ext cx="571976" cy="64294"/>
          </a:xfrm>
          <a:custGeom>
            <a:avLst/>
            <a:gdLst/>
            <a:ahLst/>
            <a:cxnLst/>
            <a:rect l="l" t="t" r="r" b="b"/>
            <a:pathLst>
              <a:path w="762635" h="85725">
                <a:moveTo>
                  <a:pt x="676401" y="57147"/>
                </a:moveTo>
                <a:lnTo>
                  <a:pt x="676401" y="85725"/>
                </a:lnTo>
                <a:lnTo>
                  <a:pt x="733467" y="57150"/>
                </a:lnTo>
                <a:lnTo>
                  <a:pt x="676401" y="57147"/>
                </a:lnTo>
                <a:close/>
              </a:path>
              <a:path w="762635" h="85725">
                <a:moveTo>
                  <a:pt x="676401" y="28572"/>
                </a:moveTo>
                <a:lnTo>
                  <a:pt x="676401" y="57147"/>
                </a:lnTo>
                <a:lnTo>
                  <a:pt x="690626" y="57150"/>
                </a:lnTo>
                <a:lnTo>
                  <a:pt x="690626" y="28575"/>
                </a:lnTo>
                <a:lnTo>
                  <a:pt x="676401" y="28572"/>
                </a:lnTo>
                <a:close/>
              </a:path>
              <a:path w="762635" h="85725">
                <a:moveTo>
                  <a:pt x="676401" y="0"/>
                </a:moveTo>
                <a:lnTo>
                  <a:pt x="676401" y="28572"/>
                </a:lnTo>
                <a:lnTo>
                  <a:pt x="690626" y="28575"/>
                </a:lnTo>
                <a:lnTo>
                  <a:pt x="690626" y="57150"/>
                </a:lnTo>
                <a:lnTo>
                  <a:pt x="733472" y="57147"/>
                </a:lnTo>
                <a:lnTo>
                  <a:pt x="762126" y="42799"/>
                </a:lnTo>
                <a:lnTo>
                  <a:pt x="676401" y="0"/>
                </a:lnTo>
                <a:close/>
              </a:path>
              <a:path w="762635" h="85725">
                <a:moveTo>
                  <a:pt x="0" y="28448"/>
                </a:moveTo>
                <a:lnTo>
                  <a:pt x="0" y="57023"/>
                </a:lnTo>
                <a:lnTo>
                  <a:pt x="676401" y="57147"/>
                </a:lnTo>
                <a:lnTo>
                  <a:pt x="676401" y="28572"/>
                </a:lnTo>
                <a:lnTo>
                  <a:pt x="0" y="284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" name="object 3"/>
          <p:cNvSpPr/>
          <p:nvPr/>
        </p:nvSpPr>
        <p:spPr>
          <a:xfrm>
            <a:off x="5646229" y="3451193"/>
            <a:ext cx="571976" cy="64294"/>
          </a:xfrm>
          <a:custGeom>
            <a:avLst/>
            <a:gdLst/>
            <a:ahLst/>
            <a:cxnLst/>
            <a:rect l="l" t="t" r="r" b="b"/>
            <a:pathLst>
              <a:path w="762635" h="85725">
                <a:moveTo>
                  <a:pt x="676402" y="57147"/>
                </a:moveTo>
                <a:lnTo>
                  <a:pt x="676402" y="85725"/>
                </a:lnTo>
                <a:lnTo>
                  <a:pt x="733467" y="57150"/>
                </a:lnTo>
                <a:lnTo>
                  <a:pt x="676402" y="57147"/>
                </a:lnTo>
                <a:close/>
              </a:path>
              <a:path w="762635" h="85725">
                <a:moveTo>
                  <a:pt x="676402" y="28572"/>
                </a:moveTo>
                <a:lnTo>
                  <a:pt x="676402" y="57147"/>
                </a:lnTo>
                <a:lnTo>
                  <a:pt x="690626" y="57150"/>
                </a:lnTo>
                <a:lnTo>
                  <a:pt x="690626" y="28575"/>
                </a:lnTo>
                <a:lnTo>
                  <a:pt x="676402" y="28572"/>
                </a:lnTo>
                <a:close/>
              </a:path>
              <a:path w="762635" h="85725">
                <a:moveTo>
                  <a:pt x="676402" y="0"/>
                </a:moveTo>
                <a:lnTo>
                  <a:pt x="676402" y="28572"/>
                </a:lnTo>
                <a:lnTo>
                  <a:pt x="690626" y="28575"/>
                </a:lnTo>
                <a:lnTo>
                  <a:pt x="690626" y="57150"/>
                </a:lnTo>
                <a:lnTo>
                  <a:pt x="733472" y="57147"/>
                </a:lnTo>
                <a:lnTo>
                  <a:pt x="762127" y="42799"/>
                </a:lnTo>
                <a:lnTo>
                  <a:pt x="676402" y="0"/>
                </a:lnTo>
                <a:close/>
              </a:path>
              <a:path w="762635" h="85725">
                <a:moveTo>
                  <a:pt x="0" y="28448"/>
                </a:moveTo>
                <a:lnTo>
                  <a:pt x="0" y="57023"/>
                </a:lnTo>
                <a:lnTo>
                  <a:pt x="676402" y="57147"/>
                </a:lnTo>
                <a:lnTo>
                  <a:pt x="676402" y="28572"/>
                </a:lnTo>
                <a:lnTo>
                  <a:pt x="0" y="2844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 txBox="1"/>
          <p:nvPr/>
        </p:nvSpPr>
        <p:spPr>
          <a:xfrm>
            <a:off x="3362669" y="6068878"/>
            <a:ext cx="6017894" cy="65913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8575" marR="43339">
              <a:spcBef>
                <a:spcPts val="71"/>
              </a:spcBef>
            </a:pPr>
            <a:r>
              <a:rPr sz="563" baseline="27777" dirty="0">
                <a:latin typeface="Arial"/>
                <a:cs typeface="Arial"/>
              </a:rPr>
              <a:t>a</a:t>
            </a:r>
            <a:r>
              <a:rPr sz="600" dirty="0">
                <a:latin typeface="Arial"/>
                <a:cs typeface="Arial"/>
              </a:rPr>
              <a:t>Pretreatment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tumor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tissue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was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required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for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retrospective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analysis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of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TROP2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expression.</a:t>
            </a:r>
            <a:r>
              <a:rPr sz="600" spc="53" dirty="0">
                <a:latin typeface="Arial"/>
                <a:cs typeface="Arial"/>
              </a:rPr>
              <a:t> </a:t>
            </a:r>
            <a:r>
              <a:rPr sz="563" baseline="27777" dirty="0">
                <a:latin typeface="Arial"/>
                <a:cs typeface="Arial"/>
              </a:rPr>
              <a:t>b</a:t>
            </a:r>
            <a:r>
              <a:rPr sz="600" dirty="0">
                <a:latin typeface="Arial"/>
                <a:cs typeface="Arial"/>
              </a:rPr>
              <a:t>The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4,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6,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and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8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mg/kg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dose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levels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are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being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further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evaluated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for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safety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and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efficacy. </a:t>
            </a:r>
            <a:r>
              <a:rPr sz="600" spc="-15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TNBC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cohort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is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currently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open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for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enrollment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at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6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mg/kg,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although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no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TNBC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patients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are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included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this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analysis.</a:t>
            </a:r>
            <a:r>
              <a:rPr sz="600" spc="45" dirty="0">
                <a:latin typeface="Arial"/>
                <a:cs typeface="Arial"/>
              </a:rPr>
              <a:t> </a:t>
            </a:r>
            <a:r>
              <a:rPr sz="563" baseline="27777" dirty="0">
                <a:latin typeface="Arial"/>
                <a:cs typeface="Arial"/>
              </a:rPr>
              <a:t>c</a:t>
            </a:r>
            <a:r>
              <a:rPr sz="600" dirty="0">
                <a:latin typeface="Arial"/>
                <a:cs typeface="Arial"/>
              </a:rPr>
              <a:t>Inclusive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of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patients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treated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dose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escalation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and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dose </a:t>
            </a:r>
            <a:r>
              <a:rPr sz="60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expansion.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563" baseline="27777" dirty="0">
                <a:latin typeface="Arial"/>
                <a:cs typeface="Arial"/>
              </a:rPr>
              <a:t>d</a:t>
            </a:r>
            <a:r>
              <a:rPr sz="600" dirty="0">
                <a:latin typeface="Arial"/>
                <a:cs typeface="Arial"/>
              </a:rPr>
              <a:t>The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current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analysis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includes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45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patients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treated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at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the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6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mg/kg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dose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(data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cutoff: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4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September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2020).</a:t>
            </a:r>
            <a:endParaRPr sz="600" dirty="0">
              <a:latin typeface="Arial"/>
              <a:cs typeface="Arial"/>
            </a:endParaRPr>
          </a:p>
          <a:p>
            <a:pPr marL="28575"/>
            <a:r>
              <a:rPr sz="600" spc="-4" dirty="0">
                <a:latin typeface="Arial"/>
                <a:cs typeface="Arial"/>
              </a:rPr>
              <a:t>ECOG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PS,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Eastern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Cooperative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Oncology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Group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performance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status;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FIH,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first-in-human;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MTD,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maximum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tolerated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dose;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NSCLC,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non–small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cell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lung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cancer;</a:t>
            </a:r>
            <a:endParaRPr sz="600" dirty="0">
              <a:latin typeface="Arial"/>
              <a:cs typeface="Arial"/>
            </a:endParaRPr>
          </a:p>
          <a:p>
            <a:pPr marL="28575" marR="22860"/>
            <a:r>
              <a:rPr sz="600" spc="-4" dirty="0">
                <a:latin typeface="Arial"/>
                <a:cs typeface="Arial"/>
              </a:rPr>
              <a:t>PK,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pharmacokinetics;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RECIST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v1.1,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Response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Evaluation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Criteria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in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Solid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Tumors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version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1.1;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TNBC,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triple-negative</a:t>
            </a:r>
            <a:r>
              <a:rPr sz="600" spc="4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breast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cancer;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TROP2,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trophoblast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cell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surface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antigen</a:t>
            </a:r>
            <a:r>
              <a:rPr sz="600" spc="3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2; </a:t>
            </a:r>
            <a:r>
              <a:rPr sz="600" spc="-15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Q3W,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once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every</a:t>
            </a:r>
            <a:r>
              <a:rPr sz="600" spc="8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3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weeks;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US,</a:t>
            </a:r>
            <a:r>
              <a:rPr sz="600" spc="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United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States.</a:t>
            </a:r>
            <a:endParaRPr sz="600" dirty="0">
              <a:latin typeface="Arial"/>
              <a:cs typeface="Arial"/>
            </a:endParaRPr>
          </a:p>
          <a:p>
            <a:pPr marL="28575"/>
            <a:r>
              <a:rPr sz="600" spc="-4" dirty="0">
                <a:latin typeface="Arial"/>
                <a:cs typeface="Arial"/>
              </a:rPr>
              <a:t>1.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Lisberg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AE,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et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al.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Presented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at: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ASCO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Annual</a:t>
            </a:r>
            <a:r>
              <a:rPr sz="600" spc="30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Meeting;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May</a:t>
            </a:r>
            <a:r>
              <a:rPr sz="600" spc="15" dirty="0">
                <a:latin typeface="Arial"/>
                <a:cs typeface="Arial"/>
              </a:rPr>
              <a:t> </a:t>
            </a:r>
            <a:r>
              <a:rPr sz="600" dirty="0">
                <a:latin typeface="Arial"/>
                <a:cs typeface="Arial"/>
              </a:rPr>
              <a:t>29-June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2,</a:t>
            </a:r>
            <a:r>
              <a:rPr sz="600" spc="19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2020;</a:t>
            </a:r>
            <a:r>
              <a:rPr sz="600" spc="34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virtual</a:t>
            </a:r>
            <a:r>
              <a:rPr sz="600" spc="11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meeting.</a:t>
            </a:r>
            <a:r>
              <a:rPr sz="600" spc="26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Abstract</a:t>
            </a:r>
            <a:r>
              <a:rPr sz="600" spc="23" dirty="0">
                <a:latin typeface="Arial"/>
                <a:cs typeface="Arial"/>
              </a:rPr>
              <a:t> </a:t>
            </a:r>
            <a:r>
              <a:rPr sz="600" spc="-4" dirty="0">
                <a:latin typeface="Arial"/>
                <a:cs typeface="Arial"/>
              </a:rPr>
              <a:t>9619.</a:t>
            </a:r>
            <a:endParaRPr sz="6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39742" y="280649"/>
            <a:ext cx="8735759" cy="932948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334">
              <a:spcBef>
                <a:spcPts val="75"/>
              </a:spcBef>
            </a:pPr>
            <a:r>
              <a:rPr sz="3000" spc="-4" dirty="0"/>
              <a:t>TROPION-PanTumor01</a:t>
            </a:r>
            <a:r>
              <a:rPr sz="3000" spc="-11" dirty="0"/>
              <a:t> </a:t>
            </a:r>
            <a:r>
              <a:rPr sz="3000" spc="-4" dirty="0"/>
              <a:t>(NCT03401385)</a:t>
            </a:r>
            <a:r>
              <a:rPr sz="3000" spc="-8" dirty="0"/>
              <a:t> </a:t>
            </a:r>
            <a:r>
              <a:rPr sz="3000" dirty="0"/>
              <a:t>Study Design</a:t>
            </a:r>
          </a:p>
        </p:txBody>
      </p:sp>
      <p:sp>
        <p:nvSpPr>
          <p:cNvPr id="6" name="object 6"/>
          <p:cNvSpPr/>
          <p:nvPr/>
        </p:nvSpPr>
        <p:spPr>
          <a:xfrm>
            <a:off x="1739742" y="2687479"/>
            <a:ext cx="2165985" cy="2068830"/>
          </a:xfrm>
          <a:custGeom>
            <a:avLst/>
            <a:gdLst/>
            <a:ahLst/>
            <a:cxnLst/>
            <a:rect l="l" t="t" r="r" b="b"/>
            <a:pathLst>
              <a:path w="2887980" h="2758440">
                <a:moveTo>
                  <a:pt x="0" y="2758440"/>
                </a:moveTo>
                <a:lnTo>
                  <a:pt x="2887980" y="2758440"/>
                </a:lnTo>
                <a:lnTo>
                  <a:pt x="2887980" y="0"/>
                </a:lnTo>
                <a:lnTo>
                  <a:pt x="0" y="0"/>
                </a:lnTo>
                <a:lnTo>
                  <a:pt x="0" y="2758440"/>
                </a:lnTo>
                <a:close/>
              </a:path>
            </a:pathLst>
          </a:custGeom>
          <a:ln w="12700">
            <a:solidFill>
              <a:srgbClr val="BADFE2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 txBox="1"/>
          <p:nvPr/>
        </p:nvSpPr>
        <p:spPr>
          <a:xfrm>
            <a:off x="1744503" y="2722055"/>
            <a:ext cx="2156460" cy="2120197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61913" rIns="0" bIns="0" rtlCol="0">
            <a:spAutoFit/>
          </a:bodyPr>
          <a:lstStyle/>
          <a:p>
            <a:pPr marL="287655" marR="235744" indent="-182880">
              <a:lnSpc>
                <a:spcPct val="102699"/>
              </a:lnSpc>
              <a:spcBef>
                <a:spcPts val="488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8" dirty="0">
                <a:latin typeface="Arial"/>
                <a:cs typeface="Arial"/>
              </a:rPr>
              <a:t>Relapsed/refractory </a:t>
            </a:r>
            <a:r>
              <a:rPr sz="975" spc="11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advanced/metastatic</a:t>
            </a:r>
            <a:r>
              <a:rPr sz="975" spc="4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NSCLC</a:t>
            </a:r>
            <a:endParaRPr sz="975" dirty="0">
              <a:latin typeface="Arial"/>
              <a:cs typeface="Arial"/>
            </a:endParaRPr>
          </a:p>
          <a:p>
            <a:pPr marL="287655" marR="586264" indent="-182880">
              <a:lnSpc>
                <a:spcPct val="102299"/>
              </a:lnSpc>
              <a:spcBef>
                <a:spcPts val="304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8" dirty="0">
                <a:latin typeface="Arial"/>
                <a:cs typeface="Arial"/>
              </a:rPr>
              <a:t>Unselected</a:t>
            </a:r>
            <a:r>
              <a:rPr sz="975" spc="-11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for</a:t>
            </a:r>
            <a:r>
              <a:rPr sz="975" dirty="0">
                <a:latin typeface="Arial"/>
                <a:cs typeface="Arial"/>
              </a:rPr>
              <a:t> </a:t>
            </a:r>
            <a:r>
              <a:rPr sz="975" spc="15" dirty="0">
                <a:latin typeface="Arial"/>
                <a:cs typeface="Arial"/>
              </a:rPr>
              <a:t>TROP2 </a:t>
            </a:r>
            <a:r>
              <a:rPr sz="975" spc="-259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expression</a:t>
            </a:r>
            <a:r>
              <a:rPr sz="956" spc="11" baseline="26143" dirty="0">
                <a:latin typeface="Arial"/>
                <a:cs typeface="Arial"/>
              </a:rPr>
              <a:t>a</a:t>
            </a:r>
            <a:endParaRPr sz="956" baseline="26143" dirty="0">
              <a:latin typeface="Arial"/>
              <a:cs typeface="Arial"/>
            </a:endParaRPr>
          </a:p>
          <a:p>
            <a:pPr marL="287655" marR="163353" indent="-182880">
              <a:lnSpc>
                <a:spcPct val="102299"/>
              </a:lnSpc>
              <a:spcBef>
                <a:spcPts val="304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11" dirty="0">
                <a:latin typeface="Arial"/>
                <a:cs typeface="Arial"/>
              </a:rPr>
              <a:t>Aged</a:t>
            </a:r>
            <a:r>
              <a:rPr sz="975" spc="-8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≥18</a:t>
            </a:r>
            <a:r>
              <a:rPr sz="975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(US) </a:t>
            </a:r>
            <a:r>
              <a:rPr sz="975" spc="8" dirty="0">
                <a:latin typeface="Arial"/>
                <a:cs typeface="Arial"/>
              </a:rPr>
              <a:t>or</a:t>
            </a:r>
            <a:r>
              <a:rPr sz="975" spc="4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≥20</a:t>
            </a:r>
            <a:r>
              <a:rPr sz="975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(Japan) </a:t>
            </a:r>
            <a:r>
              <a:rPr sz="975" spc="-263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years</a:t>
            </a:r>
            <a:endParaRPr sz="975" dirty="0">
              <a:latin typeface="Arial"/>
              <a:cs typeface="Arial"/>
            </a:endParaRPr>
          </a:p>
          <a:p>
            <a:pPr marL="287655" indent="-183356">
              <a:spcBef>
                <a:spcPts val="334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15" dirty="0">
                <a:latin typeface="Arial"/>
                <a:cs typeface="Arial"/>
              </a:rPr>
              <a:t>ECOG</a:t>
            </a:r>
            <a:r>
              <a:rPr sz="975" spc="-8" dirty="0">
                <a:latin typeface="Arial"/>
                <a:cs typeface="Arial"/>
              </a:rPr>
              <a:t> </a:t>
            </a:r>
            <a:r>
              <a:rPr sz="975" spc="15" dirty="0">
                <a:latin typeface="Arial"/>
                <a:cs typeface="Arial"/>
              </a:rPr>
              <a:t>PS</a:t>
            </a:r>
            <a:r>
              <a:rPr sz="975" spc="-15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0-1</a:t>
            </a:r>
            <a:endParaRPr sz="975" dirty="0">
              <a:latin typeface="Arial"/>
              <a:cs typeface="Arial"/>
            </a:endParaRPr>
          </a:p>
          <a:p>
            <a:pPr marL="287655" marR="511016" indent="-182880">
              <a:lnSpc>
                <a:spcPct val="102299"/>
              </a:lnSpc>
              <a:spcBef>
                <a:spcPts val="300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8" dirty="0">
                <a:latin typeface="Arial"/>
                <a:cs typeface="Arial"/>
              </a:rPr>
              <a:t>Measurable disease per </a:t>
            </a:r>
            <a:r>
              <a:rPr sz="975" spc="-266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RECIST</a:t>
            </a:r>
            <a:r>
              <a:rPr sz="975" spc="4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v1.1</a:t>
            </a:r>
            <a:endParaRPr sz="975" dirty="0">
              <a:latin typeface="Arial"/>
              <a:cs typeface="Arial"/>
            </a:endParaRPr>
          </a:p>
          <a:p>
            <a:pPr marL="287655" marR="719614" indent="-182880">
              <a:lnSpc>
                <a:spcPct val="102299"/>
              </a:lnSpc>
              <a:spcBef>
                <a:spcPts val="307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r>
              <a:rPr sz="975" spc="8" dirty="0">
                <a:latin typeface="Arial"/>
                <a:cs typeface="Arial"/>
              </a:rPr>
              <a:t>Stable,</a:t>
            </a:r>
            <a:r>
              <a:rPr sz="975" spc="-4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treated</a:t>
            </a:r>
            <a:r>
              <a:rPr sz="975" spc="-4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brain </a:t>
            </a:r>
            <a:r>
              <a:rPr sz="975" spc="-263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metastases</a:t>
            </a:r>
            <a:r>
              <a:rPr sz="975" spc="-26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allowed</a:t>
            </a:r>
            <a:endParaRPr lang="en-US" sz="975" spc="8" dirty="0">
              <a:latin typeface="Arial"/>
              <a:cs typeface="Arial"/>
            </a:endParaRPr>
          </a:p>
          <a:p>
            <a:pPr marL="287655" marR="719614" indent="-182880">
              <a:lnSpc>
                <a:spcPct val="102299"/>
              </a:lnSpc>
              <a:spcBef>
                <a:spcPts val="307"/>
              </a:spcBef>
              <a:buClr>
                <a:srgbClr val="00AFEF"/>
              </a:buClr>
              <a:buChar char="•"/>
              <a:tabLst>
                <a:tab pos="287655" algn="l"/>
                <a:tab pos="288131" algn="l"/>
              </a:tabLst>
            </a:pPr>
            <a:endParaRPr sz="975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750046" y="2828354"/>
            <a:ext cx="1725454" cy="1357679"/>
          </a:xfrm>
          <a:prstGeom prst="rect">
            <a:avLst/>
          </a:prstGeom>
          <a:solidFill>
            <a:srgbClr val="003864"/>
          </a:solidFill>
        </p:spPr>
        <p:txBody>
          <a:bodyPr vert="horz" wrap="square" lIns="0" tIns="3810" rIns="0" bIns="0" rtlCol="0">
            <a:spAutoFit/>
          </a:bodyPr>
          <a:lstStyle/>
          <a:p>
            <a:pPr>
              <a:spcBef>
                <a:spcPts val="30"/>
              </a:spcBef>
            </a:pPr>
            <a:endParaRPr sz="1575" dirty="0">
              <a:latin typeface="Times New Roman"/>
              <a:cs typeface="Times New Roman"/>
            </a:endParaRPr>
          </a:p>
          <a:p>
            <a:pPr marL="69056"/>
            <a:r>
              <a:rPr sz="975" b="1" spc="11" dirty="0">
                <a:solidFill>
                  <a:srgbClr val="FFFFFF"/>
                </a:solidFill>
                <a:latin typeface="Arial"/>
                <a:cs typeface="Arial"/>
              </a:rPr>
              <a:t>Primary</a:t>
            </a:r>
            <a:r>
              <a:rPr sz="975" b="1" spc="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b="1" spc="8" dirty="0">
                <a:solidFill>
                  <a:srgbClr val="FFFFFF"/>
                </a:solidFill>
                <a:latin typeface="Arial"/>
                <a:cs typeface="Arial"/>
              </a:rPr>
              <a:t>objectives</a:t>
            </a:r>
            <a:endParaRPr sz="975" dirty="0">
              <a:latin typeface="Arial"/>
              <a:cs typeface="Arial"/>
            </a:endParaRPr>
          </a:p>
          <a:p>
            <a:pPr marL="240506" marR="187166" indent="-171450">
              <a:lnSpc>
                <a:spcPct val="102400"/>
              </a:lnSpc>
              <a:spcBef>
                <a:spcPts val="379"/>
              </a:spcBef>
              <a:buClr>
                <a:srgbClr val="1C85C6"/>
              </a:buClr>
              <a:buChar char="•"/>
              <a:tabLst>
                <a:tab pos="240506" algn="l"/>
                <a:tab pos="240983" algn="l"/>
              </a:tabLst>
            </a:pPr>
            <a:r>
              <a:rPr sz="975" spc="8" dirty="0">
                <a:solidFill>
                  <a:srgbClr val="FFFFFF"/>
                </a:solidFill>
                <a:latin typeface="Arial"/>
                <a:cs typeface="Arial"/>
              </a:rPr>
              <a:t>Establish</a:t>
            </a:r>
            <a:r>
              <a:rPr sz="97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spc="11" dirty="0">
                <a:solidFill>
                  <a:srgbClr val="FFFFFF"/>
                </a:solidFill>
                <a:latin typeface="Arial"/>
                <a:cs typeface="Arial"/>
              </a:rPr>
              <a:t>MTD,</a:t>
            </a:r>
            <a:r>
              <a:rPr sz="975" spc="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spc="8" dirty="0">
                <a:solidFill>
                  <a:srgbClr val="FFFFFF"/>
                </a:solidFill>
                <a:latin typeface="Arial"/>
                <a:cs typeface="Arial"/>
              </a:rPr>
              <a:t>Safety, </a:t>
            </a:r>
            <a:r>
              <a:rPr sz="975" spc="-25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spc="8" dirty="0">
                <a:solidFill>
                  <a:srgbClr val="FFFFFF"/>
                </a:solidFill>
                <a:latin typeface="Arial"/>
                <a:cs typeface="Arial"/>
              </a:rPr>
              <a:t>Tolerability</a:t>
            </a:r>
            <a:endParaRPr sz="975" dirty="0">
              <a:latin typeface="Arial"/>
              <a:cs typeface="Arial"/>
            </a:endParaRPr>
          </a:p>
          <a:p>
            <a:pPr marL="69056">
              <a:spcBef>
                <a:spcPts val="405"/>
              </a:spcBef>
            </a:pPr>
            <a:r>
              <a:rPr sz="975" b="1" spc="11" dirty="0">
                <a:solidFill>
                  <a:srgbClr val="FFFFFF"/>
                </a:solidFill>
                <a:latin typeface="Arial"/>
                <a:cs typeface="Arial"/>
              </a:rPr>
              <a:t>Secondary</a:t>
            </a:r>
            <a:r>
              <a:rPr sz="975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b="1" spc="8" dirty="0">
                <a:solidFill>
                  <a:srgbClr val="FFFFFF"/>
                </a:solidFill>
                <a:latin typeface="Arial"/>
                <a:cs typeface="Arial"/>
              </a:rPr>
              <a:t>objectives</a:t>
            </a:r>
            <a:endParaRPr sz="975" dirty="0">
              <a:latin typeface="Arial"/>
              <a:cs typeface="Arial"/>
            </a:endParaRPr>
          </a:p>
          <a:p>
            <a:pPr marL="240506" indent="-171926">
              <a:spcBef>
                <a:spcPts val="405"/>
              </a:spcBef>
              <a:buClr>
                <a:srgbClr val="1C85C6"/>
              </a:buClr>
              <a:buChar char="•"/>
              <a:tabLst>
                <a:tab pos="240506" algn="l"/>
                <a:tab pos="240983" algn="l"/>
              </a:tabLst>
            </a:pPr>
            <a:r>
              <a:rPr sz="975" spc="8" dirty="0">
                <a:solidFill>
                  <a:srgbClr val="FFFFFF"/>
                </a:solidFill>
                <a:latin typeface="Arial"/>
                <a:cs typeface="Arial"/>
              </a:rPr>
              <a:t>Efficacy,</a:t>
            </a:r>
            <a:r>
              <a:rPr sz="975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975" spc="15" dirty="0">
                <a:solidFill>
                  <a:srgbClr val="FFFFFF"/>
                </a:solidFill>
                <a:latin typeface="Arial"/>
                <a:cs typeface="Arial"/>
              </a:rPr>
              <a:t>PK</a:t>
            </a:r>
            <a:endParaRPr lang="en-US" sz="975" spc="15" dirty="0">
              <a:solidFill>
                <a:srgbClr val="FFFFFF"/>
              </a:solidFill>
              <a:latin typeface="Arial"/>
              <a:cs typeface="Arial"/>
            </a:endParaRPr>
          </a:p>
          <a:p>
            <a:pPr marL="240506" indent="-171926">
              <a:spcBef>
                <a:spcPts val="405"/>
              </a:spcBef>
              <a:buClr>
                <a:srgbClr val="1C85C6"/>
              </a:buClr>
              <a:buChar char="•"/>
              <a:tabLst>
                <a:tab pos="240506" algn="l"/>
                <a:tab pos="240983" algn="l"/>
              </a:tabLst>
            </a:pPr>
            <a:endParaRPr sz="975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13574" y="2993612"/>
            <a:ext cx="1437798" cy="1037272"/>
          </a:xfrm>
          <a:prstGeom prst="rect">
            <a:avLst/>
          </a:prstGeom>
          <a:solidFill>
            <a:srgbClr val="DBEDF4"/>
          </a:solidFill>
        </p:spPr>
        <p:txBody>
          <a:bodyPr vert="horz" wrap="square" lIns="0" tIns="80963" rIns="0" bIns="0" rtlCol="0">
            <a:spAutoFit/>
          </a:bodyPr>
          <a:lstStyle/>
          <a:p>
            <a:pPr marL="90488" marR="120968" algn="ctr">
              <a:lnSpc>
                <a:spcPct val="108800"/>
              </a:lnSpc>
              <a:spcBef>
                <a:spcPts val="638"/>
              </a:spcBef>
            </a:pPr>
            <a:r>
              <a:rPr sz="975" spc="11" dirty="0">
                <a:latin typeface="Arial"/>
                <a:cs typeface="Arial"/>
              </a:rPr>
              <a:t>Dato-DXd</a:t>
            </a:r>
            <a:r>
              <a:rPr sz="975" spc="-11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0.27</a:t>
            </a:r>
            <a:r>
              <a:rPr sz="975" spc="-30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mg/kg </a:t>
            </a:r>
            <a:r>
              <a:rPr sz="975" spc="-259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to</a:t>
            </a:r>
            <a:r>
              <a:rPr sz="975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10</a:t>
            </a:r>
            <a:r>
              <a:rPr sz="975" spc="-4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mg/kg</a:t>
            </a:r>
            <a:r>
              <a:rPr sz="975" dirty="0">
                <a:latin typeface="Arial"/>
                <a:cs typeface="Arial"/>
              </a:rPr>
              <a:t> </a:t>
            </a:r>
            <a:r>
              <a:rPr sz="975" spc="15" dirty="0">
                <a:latin typeface="Arial"/>
                <a:cs typeface="Arial"/>
              </a:rPr>
              <a:t>Q3W</a:t>
            </a:r>
            <a:r>
              <a:rPr sz="956" spc="23" baseline="26143" dirty="0">
                <a:latin typeface="Arial"/>
                <a:cs typeface="Arial"/>
              </a:rPr>
              <a:t>b</a:t>
            </a:r>
            <a:endParaRPr sz="956" baseline="26143" dirty="0">
              <a:latin typeface="Arial"/>
              <a:cs typeface="Arial"/>
            </a:endParaRPr>
          </a:p>
          <a:p>
            <a:pPr>
              <a:spcBef>
                <a:spcPts val="19"/>
              </a:spcBef>
            </a:pPr>
            <a:endParaRPr sz="1163" dirty="0">
              <a:latin typeface="Arial"/>
              <a:cs typeface="Arial"/>
            </a:endParaRPr>
          </a:p>
          <a:p>
            <a:pPr marL="207169" marR="238601" algn="ctr">
              <a:lnSpc>
                <a:spcPct val="102299"/>
              </a:lnSpc>
            </a:pPr>
            <a:r>
              <a:rPr sz="975" spc="15" dirty="0">
                <a:latin typeface="Arial"/>
                <a:cs typeface="Arial"/>
              </a:rPr>
              <a:t>MTD</a:t>
            </a:r>
            <a:r>
              <a:rPr sz="975" spc="-41" dirty="0">
                <a:latin typeface="Arial"/>
                <a:cs typeface="Arial"/>
              </a:rPr>
              <a:t> </a:t>
            </a:r>
            <a:r>
              <a:rPr sz="975" spc="8" dirty="0">
                <a:latin typeface="Arial"/>
                <a:cs typeface="Arial"/>
              </a:rPr>
              <a:t>established: </a:t>
            </a:r>
            <a:r>
              <a:rPr sz="975" spc="-259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8</a:t>
            </a:r>
            <a:r>
              <a:rPr sz="975" spc="-4" dirty="0">
                <a:latin typeface="Arial"/>
                <a:cs typeface="Arial"/>
              </a:rPr>
              <a:t> </a:t>
            </a:r>
            <a:r>
              <a:rPr sz="975" spc="11" dirty="0">
                <a:latin typeface="Arial"/>
                <a:cs typeface="Arial"/>
              </a:rPr>
              <a:t>mg/kg</a:t>
            </a:r>
            <a:r>
              <a:rPr sz="975" spc="-4" dirty="0">
                <a:latin typeface="Arial"/>
                <a:cs typeface="Arial"/>
              </a:rPr>
              <a:t> </a:t>
            </a:r>
            <a:r>
              <a:rPr sz="975" spc="15" dirty="0">
                <a:latin typeface="Arial"/>
                <a:cs typeface="Arial"/>
              </a:rPr>
              <a:t>Q3W</a:t>
            </a:r>
            <a:endParaRPr lang="en-US" sz="975" spc="15" dirty="0">
              <a:latin typeface="Arial"/>
              <a:cs typeface="Arial"/>
            </a:endParaRPr>
          </a:p>
          <a:p>
            <a:pPr marL="207169" marR="238601" algn="ctr">
              <a:lnSpc>
                <a:spcPct val="102299"/>
              </a:lnSpc>
            </a:pPr>
            <a:endParaRPr sz="975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834229" y="5031630"/>
            <a:ext cx="8546783" cy="596265"/>
          </a:xfrm>
          <a:prstGeom prst="rect">
            <a:avLst/>
          </a:prstGeom>
        </p:spPr>
        <p:txBody>
          <a:bodyPr vert="horz" wrap="square" lIns="0" tIns="19050" rIns="0" bIns="0" rtlCol="0">
            <a:spAutoFit/>
          </a:bodyPr>
          <a:lstStyle/>
          <a:p>
            <a:pPr marL="164783" indent="-136684">
              <a:spcBef>
                <a:spcPts val="150"/>
              </a:spcBef>
              <a:buClr>
                <a:srgbClr val="00B4EC"/>
              </a:buClr>
              <a:buChar char="•"/>
              <a:tabLst>
                <a:tab pos="165259" algn="l"/>
              </a:tabLst>
            </a:pPr>
            <a:r>
              <a:rPr sz="1200" spc="-4" dirty="0">
                <a:latin typeface="Arial"/>
                <a:cs typeface="Arial"/>
              </a:rPr>
              <a:t>NSCLC</a:t>
            </a:r>
            <a:r>
              <a:rPr sz="1200" spc="-8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enrollment complete</a:t>
            </a:r>
            <a:r>
              <a:rPr sz="1181" spc="-5" baseline="26455" dirty="0">
                <a:latin typeface="Arial"/>
                <a:cs typeface="Arial"/>
              </a:rPr>
              <a:t>d</a:t>
            </a:r>
            <a:endParaRPr sz="1181" baseline="26455" dirty="0">
              <a:latin typeface="Arial"/>
              <a:cs typeface="Arial"/>
            </a:endParaRPr>
          </a:p>
          <a:p>
            <a:pPr marL="164783" indent="-136684">
              <a:spcBef>
                <a:spcPts val="75"/>
              </a:spcBef>
              <a:buClr>
                <a:srgbClr val="00B4EC"/>
              </a:buClr>
              <a:buChar char="•"/>
              <a:tabLst>
                <a:tab pos="165259" algn="l"/>
              </a:tabLst>
            </a:pPr>
            <a:r>
              <a:rPr sz="1200" dirty="0">
                <a:latin typeface="Arial"/>
                <a:cs typeface="Arial"/>
              </a:rPr>
              <a:t>TNBC</a:t>
            </a:r>
            <a:r>
              <a:rPr sz="1200" spc="-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cohort 6 mg/kg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Q3W is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enrolling; </a:t>
            </a:r>
            <a:r>
              <a:rPr sz="1200" dirty="0">
                <a:latin typeface="Arial"/>
                <a:cs typeface="Arial"/>
              </a:rPr>
              <a:t>cohorts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in</a:t>
            </a:r>
            <a:r>
              <a:rPr sz="1200" spc="-8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other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tumor</a:t>
            </a:r>
            <a:r>
              <a:rPr sz="1200" spc="19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types </a:t>
            </a:r>
            <a:r>
              <a:rPr sz="1200" spc="-4" dirty="0">
                <a:latin typeface="Arial"/>
                <a:cs typeface="Arial"/>
              </a:rPr>
              <a:t>may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be </a:t>
            </a:r>
            <a:r>
              <a:rPr sz="1200" spc="-4" dirty="0">
                <a:latin typeface="Arial"/>
                <a:cs typeface="Arial"/>
              </a:rPr>
              <a:t>added</a:t>
            </a:r>
            <a:endParaRPr sz="1200" dirty="0">
              <a:latin typeface="Arial"/>
              <a:cs typeface="Arial"/>
            </a:endParaRPr>
          </a:p>
          <a:p>
            <a:pPr marL="164783" indent="-136684">
              <a:spcBef>
                <a:spcPts val="75"/>
              </a:spcBef>
              <a:buClr>
                <a:srgbClr val="00B4EC"/>
              </a:buClr>
              <a:buChar char="•"/>
              <a:tabLst>
                <a:tab pos="165259" algn="l"/>
              </a:tabLst>
            </a:pPr>
            <a:r>
              <a:rPr sz="1200" dirty="0">
                <a:latin typeface="Arial"/>
                <a:cs typeface="Arial"/>
              </a:rPr>
              <a:t>Here</a:t>
            </a:r>
            <a:r>
              <a:rPr sz="1200" spc="-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we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report</a:t>
            </a:r>
            <a:r>
              <a:rPr sz="1200" spc="15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updated </a:t>
            </a:r>
            <a:r>
              <a:rPr sz="1200" dirty="0">
                <a:latin typeface="Arial"/>
                <a:cs typeface="Arial"/>
              </a:rPr>
              <a:t>results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for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the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NSCLC dose</a:t>
            </a:r>
            <a:r>
              <a:rPr sz="1200" spc="-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expansion</a:t>
            </a:r>
            <a:r>
              <a:rPr sz="1200" spc="-11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cohort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(175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patients</a:t>
            </a:r>
            <a:r>
              <a:rPr sz="1200" spc="11" dirty="0">
                <a:latin typeface="Arial"/>
                <a:cs typeface="Arial"/>
              </a:rPr>
              <a:t> </a:t>
            </a:r>
            <a:r>
              <a:rPr sz="1200" spc="-4" dirty="0">
                <a:latin typeface="Arial"/>
                <a:cs typeface="Arial"/>
              </a:rPr>
              <a:t>treated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at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4,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6,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or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8</a:t>
            </a:r>
            <a:r>
              <a:rPr sz="1200" spc="4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mg/kg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of</a:t>
            </a:r>
            <a:r>
              <a:rPr sz="1200" spc="8" dirty="0">
                <a:latin typeface="Arial"/>
                <a:cs typeface="Arial"/>
              </a:rPr>
              <a:t> </a:t>
            </a:r>
            <a:r>
              <a:rPr sz="1200" dirty="0">
                <a:latin typeface="Arial"/>
                <a:cs typeface="Arial"/>
              </a:rPr>
              <a:t>Dato-DXd)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233862" y="2461261"/>
            <a:ext cx="3614738" cy="208711"/>
          </a:xfrm>
          <a:prstGeom prst="rect">
            <a:avLst/>
          </a:prstGeom>
        </p:spPr>
        <p:txBody>
          <a:bodyPr vert="horz" wrap="square" lIns="0" tIns="12383" rIns="0" bIns="0" rtlCol="0">
            <a:spAutoFit/>
          </a:bodyPr>
          <a:lstStyle/>
          <a:p>
            <a:pPr marL="38100">
              <a:spcBef>
                <a:spcPts val="98"/>
              </a:spcBef>
              <a:tabLst>
                <a:tab pos="2317909" algn="l"/>
              </a:tabLst>
            </a:pPr>
            <a:r>
              <a:rPr sz="1275" b="1" spc="15" dirty="0">
                <a:latin typeface="Arial"/>
                <a:cs typeface="Arial"/>
              </a:rPr>
              <a:t>Dose</a:t>
            </a:r>
            <a:r>
              <a:rPr sz="1275" b="1" spc="8" dirty="0">
                <a:latin typeface="Arial"/>
                <a:cs typeface="Arial"/>
              </a:rPr>
              <a:t> </a:t>
            </a:r>
            <a:r>
              <a:rPr sz="1275" b="1" spc="11" dirty="0">
                <a:latin typeface="Arial"/>
                <a:cs typeface="Arial"/>
              </a:rPr>
              <a:t>escalation</a:t>
            </a:r>
            <a:r>
              <a:rPr sz="1294" b="1" spc="17" baseline="24154" dirty="0">
                <a:latin typeface="Arial"/>
                <a:cs typeface="Arial"/>
              </a:rPr>
              <a:t>1	</a:t>
            </a:r>
            <a:r>
              <a:rPr sz="1275" b="1" spc="15" dirty="0">
                <a:latin typeface="Arial"/>
                <a:cs typeface="Arial"/>
              </a:rPr>
              <a:t>Dose</a:t>
            </a:r>
            <a:r>
              <a:rPr sz="1275" b="1" spc="-19" dirty="0">
                <a:latin typeface="Arial"/>
                <a:cs typeface="Arial"/>
              </a:rPr>
              <a:t> </a:t>
            </a:r>
            <a:r>
              <a:rPr sz="1275" b="1" spc="11" dirty="0">
                <a:latin typeface="Arial"/>
                <a:cs typeface="Arial"/>
              </a:rPr>
              <a:t>expansion</a:t>
            </a:r>
            <a:endParaRPr sz="1275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217730" y="2819211"/>
            <a:ext cx="1998821" cy="313547"/>
          </a:xfrm>
          <a:prstGeom prst="rect">
            <a:avLst/>
          </a:prstGeom>
          <a:solidFill>
            <a:srgbClr val="A7A7A7"/>
          </a:solidFill>
        </p:spPr>
        <p:txBody>
          <a:bodyPr vert="horz" wrap="square" lIns="0" tIns="66675" rIns="0" bIns="0" rtlCol="0">
            <a:spAutoFit/>
          </a:bodyPr>
          <a:lstStyle/>
          <a:p>
            <a:pPr marL="322898">
              <a:spcBef>
                <a:spcPts val="525"/>
              </a:spcBef>
            </a:pP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50</a:t>
            </a:r>
            <a:r>
              <a:rPr sz="10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patients</a:t>
            </a:r>
            <a:r>
              <a:rPr sz="105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1050" spc="-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r>
              <a:rPr sz="1050" spc="-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mg/</a:t>
            </a:r>
            <a:r>
              <a:rPr sz="1050" dirty="0" err="1">
                <a:solidFill>
                  <a:srgbClr val="FFFFFF"/>
                </a:solidFill>
                <a:latin typeface="Arial"/>
                <a:cs typeface="Arial"/>
              </a:rPr>
              <a:t>kg</a:t>
            </a:r>
            <a:r>
              <a:rPr sz="1013" baseline="24691" dirty="0" err="1">
                <a:solidFill>
                  <a:srgbClr val="FFFFFF"/>
                </a:solidFill>
                <a:latin typeface="Arial"/>
                <a:cs typeface="Arial"/>
              </a:rPr>
              <a:t>c</a:t>
            </a:r>
            <a:endParaRPr lang="en-US" sz="1013" baseline="2469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322898">
              <a:spcBef>
                <a:spcPts val="525"/>
              </a:spcBef>
            </a:pPr>
            <a:endParaRPr sz="200" baseline="24691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217730" y="3336418"/>
            <a:ext cx="1998821" cy="310181"/>
          </a:xfrm>
          <a:prstGeom prst="rect">
            <a:avLst/>
          </a:prstGeom>
          <a:solidFill>
            <a:srgbClr val="00AFEF"/>
          </a:solidFill>
        </p:spPr>
        <p:txBody>
          <a:bodyPr vert="horz" wrap="square" lIns="0" tIns="63341" rIns="0" bIns="0" rtlCol="0">
            <a:spAutoFit/>
          </a:bodyPr>
          <a:lstStyle/>
          <a:p>
            <a:pPr marL="285750">
              <a:spcBef>
                <a:spcPts val="499"/>
              </a:spcBef>
            </a:pP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50</a:t>
            </a:r>
            <a:r>
              <a:rPr sz="10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patients</a:t>
            </a:r>
            <a:r>
              <a:rPr sz="1050" spc="-2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1050" spc="-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r>
              <a:rPr sz="1050" spc="-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4" dirty="0">
                <a:solidFill>
                  <a:srgbClr val="FFFFFF"/>
                </a:solidFill>
                <a:latin typeface="Arial"/>
                <a:cs typeface="Arial"/>
              </a:rPr>
              <a:t>mg/</a:t>
            </a:r>
            <a:r>
              <a:rPr sz="1050" spc="4" dirty="0" err="1">
                <a:solidFill>
                  <a:srgbClr val="FFFFFF"/>
                </a:solidFill>
                <a:latin typeface="Arial"/>
                <a:cs typeface="Arial"/>
              </a:rPr>
              <a:t>kg</a:t>
            </a:r>
            <a:r>
              <a:rPr sz="1013" spc="5" baseline="24691" dirty="0" err="1">
                <a:solidFill>
                  <a:srgbClr val="FFFFFF"/>
                </a:solidFill>
                <a:latin typeface="Arial"/>
                <a:cs typeface="Arial"/>
              </a:rPr>
              <a:t>c,d</a:t>
            </a:r>
            <a:endParaRPr lang="en-US" sz="1013" spc="5" baseline="2469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285750">
              <a:spcBef>
                <a:spcPts val="499"/>
              </a:spcBef>
            </a:pPr>
            <a:endParaRPr sz="200" baseline="24691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17730" y="3844480"/>
            <a:ext cx="1998821" cy="314990"/>
          </a:xfrm>
          <a:prstGeom prst="rect">
            <a:avLst/>
          </a:prstGeom>
          <a:solidFill>
            <a:srgbClr val="8063A1"/>
          </a:solidFill>
        </p:spPr>
        <p:txBody>
          <a:bodyPr vert="horz" wrap="square" lIns="0" tIns="68104" rIns="0" bIns="0" rtlCol="0">
            <a:spAutoFit/>
          </a:bodyPr>
          <a:lstStyle/>
          <a:p>
            <a:pPr marL="322898">
              <a:spcBef>
                <a:spcPts val="536"/>
              </a:spcBef>
            </a:pP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80</a:t>
            </a:r>
            <a:r>
              <a:rPr sz="10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patients</a:t>
            </a:r>
            <a:r>
              <a:rPr sz="105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at</a:t>
            </a:r>
            <a:r>
              <a:rPr sz="1050" spc="-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  <a:r>
              <a:rPr sz="1050" spc="-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mg/</a:t>
            </a:r>
            <a:r>
              <a:rPr sz="1050" dirty="0" err="1">
                <a:solidFill>
                  <a:srgbClr val="FFFFFF"/>
                </a:solidFill>
                <a:latin typeface="Arial"/>
                <a:cs typeface="Arial"/>
              </a:rPr>
              <a:t>kg</a:t>
            </a:r>
            <a:r>
              <a:rPr sz="1013" baseline="24691" dirty="0" err="1">
                <a:solidFill>
                  <a:srgbClr val="FFFFFF"/>
                </a:solidFill>
                <a:latin typeface="Arial"/>
                <a:cs typeface="Arial"/>
              </a:rPr>
              <a:t>c</a:t>
            </a:r>
            <a:endParaRPr lang="en-US" sz="1013" baseline="24691" dirty="0">
              <a:solidFill>
                <a:srgbClr val="FFFFFF"/>
              </a:solidFill>
              <a:latin typeface="Arial"/>
              <a:cs typeface="Arial"/>
            </a:endParaRPr>
          </a:p>
          <a:p>
            <a:pPr marL="322898">
              <a:spcBef>
                <a:spcPts val="536"/>
              </a:spcBef>
            </a:pPr>
            <a:endParaRPr sz="200" baseline="24691" dirty="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646230" y="2937320"/>
            <a:ext cx="571976" cy="1090613"/>
          </a:xfrm>
          <a:custGeom>
            <a:avLst/>
            <a:gdLst/>
            <a:ahLst/>
            <a:cxnLst/>
            <a:rect l="l" t="t" r="r" b="b"/>
            <a:pathLst>
              <a:path w="762635" h="1454150">
                <a:moveTo>
                  <a:pt x="762127" y="42926"/>
                </a:moveTo>
                <a:lnTo>
                  <a:pt x="733463" y="28575"/>
                </a:lnTo>
                <a:lnTo>
                  <a:pt x="676402" y="0"/>
                </a:lnTo>
                <a:lnTo>
                  <a:pt x="676402" y="28575"/>
                </a:lnTo>
                <a:lnTo>
                  <a:pt x="373126" y="28575"/>
                </a:lnTo>
                <a:lnTo>
                  <a:pt x="366776" y="35052"/>
                </a:lnTo>
                <a:lnTo>
                  <a:pt x="366776" y="713613"/>
                </a:lnTo>
                <a:lnTo>
                  <a:pt x="0" y="713613"/>
                </a:lnTo>
                <a:lnTo>
                  <a:pt x="0" y="713740"/>
                </a:lnTo>
                <a:lnTo>
                  <a:pt x="0" y="742188"/>
                </a:lnTo>
                <a:lnTo>
                  <a:pt x="0" y="742315"/>
                </a:lnTo>
                <a:lnTo>
                  <a:pt x="366776" y="742315"/>
                </a:lnTo>
                <a:lnTo>
                  <a:pt x="366776" y="1419225"/>
                </a:lnTo>
                <a:lnTo>
                  <a:pt x="373126" y="1425575"/>
                </a:lnTo>
                <a:lnTo>
                  <a:pt x="676402" y="1425575"/>
                </a:lnTo>
                <a:lnTo>
                  <a:pt x="676402" y="1454150"/>
                </a:lnTo>
                <a:lnTo>
                  <a:pt x="733628" y="1425575"/>
                </a:lnTo>
                <a:lnTo>
                  <a:pt x="762127" y="1411351"/>
                </a:lnTo>
                <a:lnTo>
                  <a:pt x="733463" y="1397000"/>
                </a:lnTo>
                <a:lnTo>
                  <a:pt x="676402" y="1368425"/>
                </a:lnTo>
                <a:lnTo>
                  <a:pt x="676402" y="1397000"/>
                </a:lnTo>
                <a:lnTo>
                  <a:pt x="395351" y="1397000"/>
                </a:lnTo>
                <a:lnTo>
                  <a:pt x="395351" y="57150"/>
                </a:lnTo>
                <a:lnTo>
                  <a:pt x="676402" y="57150"/>
                </a:lnTo>
                <a:lnTo>
                  <a:pt x="676402" y="85725"/>
                </a:lnTo>
                <a:lnTo>
                  <a:pt x="733628" y="57150"/>
                </a:lnTo>
                <a:lnTo>
                  <a:pt x="762127" y="4292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6" name="object 16"/>
          <p:cNvSpPr txBox="1"/>
          <p:nvPr/>
        </p:nvSpPr>
        <p:spPr>
          <a:xfrm>
            <a:off x="1739742" y="2429448"/>
            <a:ext cx="2165985" cy="240931"/>
          </a:xfrm>
          <a:prstGeom prst="rect">
            <a:avLst/>
          </a:prstGeom>
          <a:solidFill>
            <a:srgbClr val="003864"/>
          </a:solidFill>
        </p:spPr>
        <p:txBody>
          <a:bodyPr vert="horz" wrap="square" lIns="0" tIns="44291" rIns="0" bIns="0" rtlCol="0">
            <a:spAutoFit/>
          </a:bodyPr>
          <a:lstStyle/>
          <a:p>
            <a:pPr marL="109061">
              <a:spcBef>
                <a:spcPts val="349"/>
              </a:spcBef>
            </a:pPr>
            <a:r>
              <a:rPr sz="1275" b="1" spc="15" dirty="0">
                <a:solidFill>
                  <a:srgbClr val="FFFFFF"/>
                </a:solidFill>
                <a:latin typeface="Arial"/>
                <a:cs typeface="Arial"/>
              </a:rPr>
              <a:t>Key</a:t>
            </a:r>
            <a:r>
              <a:rPr sz="1275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75" b="1" spc="11" dirty="0">
                <a:solidFill>
                  <a:srgbClr val="FFFFFF"/>
                </a:solidFill>
                <a:latin typeface="Arial"/>
                <a:cs typeface="Arial"/>
              </a:rPr>
              <a:t>inclusion </a:t>
            </a:r>
            <a:r>
              <a:rPr sz="1275" b="1" spc="8" dirty="0">
                <a:solidFill>
                  <a:srgbClr val="FFFFFF"/>
                </a:solidFill>
                <a:latin typeface="Arial"/>
                <a:cs typeface="Arial"/>
              </a:rPr>
              <a:t>criteria</a:t>
            </a:r>
            <a:endParaRPr sz="1275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216266" y="2958750"/>
            <a:ext cx="533876" cy="1047750"/>
          </a:xfrm>
          <a:custGeom>
            <a:avLst/>
            <a:gdLst/>
            <a:ahLst/>
            <a:cxnLst/>
            <a:rect l="l" t="t" r="r" b="b"/>
            <a:pathLst>
              <a:path w="711834" h="1397000">
                <a:moveTo>
                  <a:pt x="711581" y="699389"/>
                </a:moveTo>
                <a:lnTo>
                  <a:pt x="683082" y="685165"/>
                </a:lnTo>
                <a:lnTo>
                  <a:pt x="625856" y="656590"/>
                </a:lnTo>
                <a:lnTo>
                  <a:pt x="625856" y="685165"/>
                </a:lnTo>
                <a:lnTo>
                  <a:pt x="370078" y="685165"/>
                </a:lnTo>
                <a:lnTo>
                  <a:pt x="370078" y="28575"/>
                </a:lnTo>
                <a:lnTo>
                  <a:pt x="370078" y="14351"/>
                </a:lnTo>
                <a:lnTo>
                  <a:pt x="370078" y="6477"/>
                </a:lnTo>
                <a:lnTo>
                  <a:pt x="363728" y="0"/>
                </a:lnTo>
                <a:lnTo>
                  <a:pt x="0" y="0"/>
                </a:lnTo>
                <a:lnTo>
                  <a:pt x="0" y="28575"/>
                </a:lnTo>
                <a:lnTo>
                  <a:pt x="341503" y="28575"/>
                </a:lnTo>
                <a:lnTo>
                  <a:pt x="341503" y="685165"/>
                </a:lnTo>
                <a:lnTo>
                  <a:pt x="0" y="685165"/>
                </a:lnTo>
                <a:lnTo>
                  <a:pt x="0" y="713740"/>
                </a:lnTo>
                <a:lnTo>
                  <a:pt x="341503" y="713740"/>
                </a:lnTo>
                <a:lnTo>
                  <a:pt x="341503" y="1368425"/>
                </a:lnTo>
                <a:lnTo>
                  <a:pt x="0" y="1368425"/>
                </a:lnTo>
                <a:lnTo>
                  <a:pt x="0" y="1397000"/>
                </a:lnTo>
                <a:lnTo>
                  <a:pt x="363728" y="1397000"/>
                </a:lnTo>
                <a:lnTo>
                  <a:pt x="370078" y="1390650"/>
                </a:lnTo>
                <a:lnTo>
                  <a:pt x="370078" y="1382776"/>
                </a:lnTo>
                <a:lnTo>
                  <a:pt x="370078" y="1368425"/>
                </a:lnTo>
                <a:lnTo>
                  <a:pt x="370078" y="713740"/>
                </a:lnTo>
                <a:lnTo>
                  <a:pt x="625856" y="713740"/>
                </a:lnTo>
                <a:lnTo>
                  <a:pt x="625856" y="742315"/>
                </a:lnTo>
                <a:lnTo>
                  <a:pt x="683082" y="713740"/>
                </a:lnTo>
                <a:lnTo>
                  <a:pt x="711581" y="699516"/>
                </a:lnTo>
                <a:lnTo>
                  <a:pt x="711454" y="699465"/>
                </a:lnTo>
                <a:lnTo>
                  <a:pt x="711581" y="6993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E1BDFE-D9EF-451A-AC9E-8730970B6E9D}"/>
              </a:ext>
            </a:extLst>
          </p:cNvPr>
          <p:cNvSpPr txBox="1"/>
          <p:nvPr/>
        </p:nvSpPr>
        <p:spPr>
          <a:xfrm>
            <a:off x="3504679" y="1681330"/>
            <a:ext cx="57338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pc="-4" dirty="0"/>
              <a:t>Phase</a:t>
            </a:r>
            <a:r>
              <a:rPr lang="en-US" b="1" dirty="0"/>
              <a:t> </a:t>
            </a:r>
            <a:r>
              <a:rPr lang="en-US" b="1" spc="-4" dirty="0"/>
              <a:t>1</a:t>
            </a:r>
            <a:r>
              <a:rPr lang="en-US" b="1" dirty="0"/>
              <a:t> FIH</a:t>
            </a:r>
            <a:r>
              <a:rPr lang="en-US" b="1" spc="-8" dirty="0"/>
              <a:t> </a:t>
            </a:r>
            <a:r>
              <a:rPr lang="en-US" b="1" spc="-4" dirty="0"/>
              <a:t>Dose</a:t>
            </a:r>
            <a:r>
              <a:rPr lang="en-US" b="1" dirty="0"/>
              <a:t> </a:t>
            </a:r>
            <a:r>
              <a:rPr lang="en-US" b="1" spc="-4" dirty="0"/>
              <a:t>Escalation</a:t>
            </a:r>
            <a:r>
              <a:rPr lang="en-US" b="1" dirty="0"/>
              <a:t> and</a:t>
            </a:r>
            <a:r>
              <a:rPr lang="en-US" b="1" spc="4" dirty="0"/>
              <a:t> </a:t>
            </a:r>
            <a:r>
              <a:rPr lang="en-US" b="1" spc="-4" dirty="0"/>
              <a:t>Expansion</a:t>
            </a:r>
            <a:r>
              <a:rPr lang="en-US" b="1" spc="-8" dirty="0"/>
              <a:t> </a:t>
            </a:r>
            <a:r>
              <a:rPr lang="en-US" b="1" dirty="0"/>
              <a:t>Study</a:t>
            </a:r>
          </a:p>
        </p:txBody>
      </p:sp>
    </p:spTree>
    <p:extLst>
      <p:ext uri="{BB962C8B-B14F-4D97-AF65-F5344CB8AC3E}">
        <p14:creationId xmlns:p14="http://schemas.microsoft.com/office/powerpoint/2010/main" val="32602577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91590" y="2704862"/>
            <a:ext cx="94773" cy="39052"/>
            <a:chOff x="2223452" y="2317178"/>
            <a:chExt cx="126364" cy="52069"/>
          </a:xfrm>
        </p:grpSpPr>
        <p:sp>
          <p:nvSpPr>
            <p:cNvPr id="3" name="object 3"/>
            <p:cNvSpPr/>
            <p:nvPr/>
          </p:nvSpPr>
          <p:spPr>
            <a:xfrm>
              <a:off x="2225039" y="2318766"/>
              <a:ext cx="40640" cy="34290"/>
            </a:xfrm>
            <a:custGeom>
              <a:avLst/>
              <a:gdLst/>
              <a:ahLst/>
              <a:cxnLst/>
              <a:rect l="l" t="t" r="r" b="b"/>
              <a:pathLst>
                <a:path w="40639" h="34289">
                  <a:moveTo>
                    <a:pt x="40386" y="0"/>
                  </a:moveTo>
                  <a:lnTo>
                    <a:pt x="0" y="0"/>
                  </a:lnTo>
                  <a:lnTo>
                    <a:pt x="0" y="34289"/>
                  </a:lnTo>
                  <a:lnTo>
                    <a:pt x="40386" y="34289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" name="object 4"/>
            <p:cNvSpPr/>
            <p:nvPr/>
          </p:nvSpPr>
          <p:spPr>
            <a:xfrm>
              <a:off x="2225039" y="2318766"/>
              <a:ext cx="40640" cy="34290"/>
            </a:xfrm>
            <a:custGeom>
              <a:avLst/>
              <a:gdLst/>
              <a:ahLst/>
              <a:cxnLst/>
              <a:rect l="l" t="t" r="r" b="b"/>
              <a:pathLst>
                <a:path w="40639" h="34289">
                  <a:moveTo>
                    <a:pt x="0" y="0"/>
                  </a:moveTo>
                  <a:lnTo>
                    <a:pt x="40386" y="0"/>
                  </a:lnTo>
                  <a:lnTo>
                    <a:pt x="40386" y="34289"/>
                  </a:lnTo>
                  <a:lnTo>
                    <a:pt x="0" y="3428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" name="object 5"/>
            <p:cNvSpPr/>
            <p:nvPr/>
          </p:nvSpPr>
          <p:spPr>
            <a:xfrm>
              <a:off x="2307335" y="2318766"/>
              <a:ext cx="40640" cy="48895"/>
            </a:xfrm>
            <a:custGeom>
              <a:avLst/>
              <a:gdLst/>
              <a:ahLst/>
              <a:cxnLst/>
              <a:rect l="l" t="t" r="r" b="b"/>
              <a:pathLst>
                <a:path w="40639" h="48894">
                  <a:moveTo>
                    <a:pt x="40386" y="0"/>
                  </a:moveTo>
                  <a:lnTo>
                    <a:pt x="0" y="0"/>
                  </a:lnTo>
                  <a:lnTo>
                    <a:pt x="0" y="48768"/>
                  </a:lnTo>
                  <a:lnTo>
                    <a:pt x="40386" y="4876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" name="object 6"/>
            <p:cNvSpPr/>
            <p:nvPr/>
          </p:nvSpPr>
          <p:spPr>
            <a:xfrm>
              <a:off x="2307335" y="2318766"/>
              <a:ext cx="40640" cy="48895"/>
            </a:xfrm>
            <a:custGeom>
              <a:avLst/>
              <a:gdLst/>
              <a:ahLst/>
              <a:cxnLst/>
              <a:rect l="l" t="t" r="r" b="b"/>
              <a:pathLst>
                <a:path w="40639" h="48894">
                  <a:moveTo>
                    <a:pt x="0" y="0"/>
                  </a:moveTo>
                  <a:lnTo>
                    <a:pt x="40386" y="0"/>
                  </a:lnTo>
                  <a:lnTo>
                    <a:pt x="40386" y="48768"/>
                  </a:lnTo>
                  <a:lnTo>
                    <a:pt x="0" y="487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3377328" y="2704863"/>
            <a:ext cx="250031" cy="70961"/>
            <a:chOff x="2471102" y="2317178"/>
            <a:chExt cx="333375" cy="94615"/>
          </a:xfrm>
        </p:grpSpPr>
        <p:sp>
          <p:nvSpPr>
            <p:cNvPr id="8" name="object 8"/>
            <p:cNvSpPr/>
            <p:nvPr/>
          </p:nvSpPr>
          <p:spPr>
            <a:xfrm>
              <a:off x="2472689" y="2318766"/>
              <a:ext cx="40640" cy="51435"/>
            </a:xfrm>
            <a:custGeom>
              <a:avLst/>
              <a:gdLst/>
              <a:ahLst/>
              <a:cxnLst/>
              <a:rect l="l" t="t" r="r" b="b"/>
              <a:pathLst>
                <a:path w="40639" h="51435">
                  <a:moveTo>
                    <a:pt x="40386" y="0"/>
                  </a:moveTo>
                  <a:lnTo>
                    <a:pt x="0" y="0"/>
                  </a:lnTo>
                  <a:lnTo>
                    <a:pt x="0" y="51054"/>
                  </a:lnTo>
                  <a:lnTo>
                    <a:pt x="40386" y="51054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" name="object 9"/>
            <p:cNvSpPr/>
            <p:nvPr/>
          </p:nvSpPr>
          <p:spPr>
            <a:xfrm>
              <a:off x="2472689" y="2318766"/>
              <a:ext cx="40640" cy="51435"/>
            </a:xfrm>
            <a:custGeom>
              <a:avLst/>
              <a:gdLst/>
              <a:ahLst/>
              <a:cxnLst/>
              <a:rect l="l" t="t" r="r" b="b"/>
              <a:pathLst>
                <a:path w="40639" h="51435">
                  <a:moveTo>
                    <a:pt x="0" y="0"/>
                  </a:moveTo>
                  <a:lnTo>
                    <a:pt x="40386" y="0"/>
                  </a:lnTo>
                  <a:lnTo>
                    <a:pt x="40386" y="51054"/>
                  </a:lnTo>
                  <a:lnTo>
                    <a:pt x="0" y="5105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" name="object 10"/>
            <p:cNvSpPr/>
            <p:nvPr/>
          </p:nvSpPr>
          <p:spPr>
            <a:xfrm>
              <a:off x="2515361" y="2318766"/>
              <a:ext cx="40005" cy="57150"/>
            </a:xfrm>
            <a:custGeom>
              <a:avLst/>
              <a:gdLst/>
              <a:ahLst/>
              <a:cxnLst/>
              <a:rect l="l" t="t" r="r" b="b"/>
              <a:pathLst>
                <a:path w="40005" h="57150">
                  <a:moveTo>
                    <a:pt x="39624" y="0"/>
                  </a:moveTo>
                  <a:lnTo>
                    <a:pt x="0" y="0"/>
                  </a:lnTo>
                  <a:lnTo>
                    <a:pt x="0" y="57150"/>
                  </a:lnTo>
                  <a:lnTo>
                    <a:pt x="39624" y="57150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" name="object 11"/>
            <p:cNvSpPr/>
            <p:nvPr/>
          </p:nvSpPr>
          <p:spPr>
            <a:xfrm>
              <a:off x="2515361" y="2318766"/>
              <a:ext cx="40005" cy="57150"/>
            </a:xfrm>
            <a:custGeom>
              <a:avLst/>
              <a:gdLst/>
              <a:ahLst/>
              <a:cxnLst/>
              <a:rect l="l" t="t" r="r" b="b"/>
              <a:pathLst>
                <a:path w="40005" h="57150">
                  <a:moveTo>
                    <a:pt x="0" y="0"/>
                  </a:moveTo>
                  <a:lnTo>
                    <a:pt x="39624" y="0"/>
                  </a:lnTo>
                  <a:lnTo>
                    <a:pt x="39624" y="57150"/>
                  </a:lnTo>
                  <a:lnTo>
                    <a:pt x="0" y="571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" name="object 12"/>
            <p:cNvSpPr/>
            <p:nvPr/>
          </p:nvSpPr>
          <p:spPr>
            <a:xfrm>
              <a:off x="2554985" y="2318766"/>
              <a:ext cx="40640" cy="67945"/>
            </a:xfrm>
            <a:custGeom>
              <a:avLst/>
              <a:gdLst/>
              <a:ahLst/>
              <a:cxnLst/>
              <a:rect l="l" t="t" r="r" b="b"/>
              <a:pathLst>
                <a:path w="40639" h="67944">
                  <a:moveTo>
                    <a:pt x="40386" y="0"/>
                  </a:moveTo>
                  <a:lnTo>
                    <a:pt x="0" y="0"/>
                  </a:lnTo>
                  <a:lnTo>
                    <a:pt x="0" y="67818"/>
                  </a:lnTo>
                  <a:lnTo>
                    <a:pt x="40386" y="6781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2554985" y="2318766"/>
              <a:ext cx="40640" cy="67945"/>
            </a:xfrm>
            <a:custGeom>
              <a:avLst/>
              <a:gdLst/>
              <a:ahLst/>
              <a:cxnLst/>
              <a:rect l="l" t="t" r="r" b="b"/>
              <a:pathLst>
                <a:path w="40639" h="67944">
                  <a:moveTo>
                    <a:pt x="0" y="0"/>
                  </a:moveTo>
                  <a:lnTo>
                    <a:pt x="40386" y="0"/>
                  </a:lnTo>
                  <a:lnTo>
                    <a:pt x="40386" y="67818"/>
                  </a:lnTo>
                  <a:lnTo>
                    <a:pt x="0" y="678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" name="object 14"/>
            <p:cNvSpPr/>
            <p:nvPr/>
          </p:nvSpPr>
          <p:spPr>
            <a:xfrm>
              <a:off x="2595371" y="2318766"/>
              <a:ext cx="43180" cy="76200"/>
            </a:xfrm>
            <a:custGeom>
              <a:avLst/>
              <a:gdLst/>
              <a:ahLst/>
              <a:cxnLst/>
              <a:rect l="l" t="t" r="r" b="b"/>
              <a:pathLst>
                <a:path w="43180" h="76200">
                  <a:moveTo>
                    <a:pt x="42671" y="0"/>
                  </a:moveTo>
                  <a:lnTo>
                    <a:pt x="0" y="0"/>
                  </a:lnTo>
                  <a:lnTo>
                    <a:pt x="0" y="76200"/>
                  </a:lnTo>
                  <a:lnTo>
                    <a:pt x="42671" y="76200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" name="object 15"/>
            <p:cNvSpPr/>
            <p:nvPr/>
          </p:nvSpPr>
          <p:spPr>
            <a:xfrm>
              <a:off x="2595371" y="2318766"/>
              <a:ext cx="43180" cy="76200"/>
            </a:xfrm>
            <a:custGeom>
              <a:avLst/>
              <a:gdLst/>
              <a:ahLst/>
              <a:cxnLst/>
              <a:rect l="l" t="t" r="r" b="b"/>
              <a:pathLst>
                <a:path w="43180" h="76200">
                  <a:moveTo>
                    <a:pt x="0" y="0"/>
                  </a:moveTo>
                  <a:lnTo>
                    <a:pt x="42671" y="0"/>
                  </a:lnTo>
                  <a:lnTo>
                    <a:pt x="42671" y="76200"/>
                  </a:lnTo>
                  <a:lnTo>
                    <a:pt x="0" y="762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" name="object 16"/>
            <p:cNvSpPr/>
            <p:nvPr/>
          </p:nvSpPr>
          <p:spPr>
            <a:xfrm>
              <a:off x="2638043" y="2318766"/>
              <a:ext cx="40640" cy="76200"/>
            </a:xfrm>
            <a:custGeom>
              <a:avLst/>
              <a:gdLst/>
              <a:ahLst/>
              <a:cxnLst/>
              <a:rect l="l" t="t" r="r" b="b"/>
              <a:pathLst>
                <a:path w="40639" h="76200">
                  <a:moveTo>
                    <a:pt x="40386" y="0"/>
                  </a:moveTo>
                  <a:lnTo>
                    <a:pt x="0" y="0"/>
                  </a:lnTo>
                  <a:lnTo>
                    <a:pt x="0" y="76200"/>
                  </a:lnTo>
                  <a:lnTo>
                    <a:pt x="40386" y="76200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2638043" y="2318766"/>
              <a:ext cx="40640" cy="76200"/>
            </a:xfrm>
            <a:custGeom>
              <a:avLst/>
              <a:gdLst/>
              <a:ahLst/>
              <a:cxnLst/>
              <a:rect l="l" t="t" r="r" b="b"/>
              <a:pathLst>
                <a:path w="40639" h="76200">
                  <a:moveTo>
                    <a:pt x="0" y="0"/>
                  </a:moveTo>
                  <a:lnTo>
                    <a:pt x="40386" y="0"/>
                  </a:lnTo>
                  <a:lnTo>
                    <a:pt x="40386" y="76200"/>
                  </a:lnTo>
                  <a:lnTo>
                    <a:pt x="0" y="762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" name="object 18"/>
            <p:cNvSpPr/>
            <p:nvPr/>
          </p:nvSpPr>
          <p:spPr>
            <a:xfrm>
              <a:off x="2720339" y="2318766"/>
              <a:ext cx="40640" cy="86995"/>
            </a:xfrm>
            <a:custGeom>
              <a:avLst/>
              <a:gdLst/>
              <a:ahLst/>
              <a:cxnLst/>
              <a:rect l="l" t="t" r="r" b="b"/>
              <a:pathLst>
                <a:path w="40639" h="86994">
                  <a:moveTo>
                    <a:pt x="40386" y="0"/>
                  </a:moveTo>
                  <a:lnTo>
                    <a:pt x="0" y="0"/>
                  </a:lnTo>
                  <a:lnTo>
                    <a:pt x="0" y="86868"/>
                  </a:lnTo>
                  <a:lnTo>
                    <a:pt x="40386" y="8686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" name="object 19"/>
            <p:cNvSpPr/>
            <p:nvPr/>
          </p:nvSpPr>
          <p:spPr>
            <a:xfrm>
              <a:off x="2720339" y="2318766"/>
              <a:ext cx="40640" cy="86995"/>
            </a:xfrm>
            <a:custGeom>
              <a:avLst/>
              <a:gdLst/>
              <a:ahLst/>
              <a:cxnLst/>
              <a:rect l="l" t="t" r="r" b="b"/>
              <a:pathLst>
                <a:path w="40639" h="86994">
                  <a:moveTo>
                    <a:pt x="0" y="0"/>
                  </a:moveTo>
                  <a:lnTo>
                    <a:pt x="40386" y="0"/>
                  </a:lnTo>
                  <a:lnTo>
                    <a:pt x="40386" y="86868"/>
                  </a:lnTo>
                  <a:lnTo>
                    <a:pt x="0" y="868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760725" y="2318766"/>
              <a:ext cx="41910" cy="91440"/>
            </a:xfrm>
            <a:custGeom>
              <a:avLst/>
              <a:gdLst/>
              <a:ahLst/>
              <a:cxnLst/>
              <a:rect l="l" t="t" r="r" b="b"/>
              <a:pathLst>
                <a:path w="41910" h="91439">
                  <a:moveTo>
                    <a:pt x="41910" y="0"/>
                  </a:moveTo>
                  <a:lnTo>
                    <a:pt x="0" y="0"/>
                  </a:lnTo>
                  <a:lnTo>
                    <a:pt x="0" y="91439"/>
                  </a:lnTo>
                  <a:lnTo>
                    <a:pt x="41910" y="91439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" name="object 21"/>
            <p:cNvSpPr/>
            <p:nvPr/>
          </p:nvSpPr>
          <p:spPr>
            <a:xfrm>
              <a:off x="2760725" y="2318766"/>
              <a:ext cx="41910" cy="91440"/>
            </a:xfrm>
            <a:custGeom>
              <a:avLst/>
              <a:gdLst/>
              <a:ahLst/>
              <a:cxnLst/>
              <a:rect l="l" t="t" r="r" b="b"/>
              <a:pathLst>
                <a:path w="41910" h="91439">
                  <a:moveTo>
                    <a:pt x="0" y="0"/>
                  </a:moveTo>
                  <a:lnTo>
                    <a:pt x="41910" y="0"/>
                  </a:lnTo>
                  <a:lnTo>
                    <a:pt x="41910" y="91439"/>
                  </a:lnTo>
                  <a:lnTo>
                    <a:pt x="0" y="914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3687081" y="2704862"/>
            <a:ext cx="32861" cy="88106"/>
            <a:chOff x="2884106" y="2317178"/>
            <a:chExt cx="43815" cy="117475"/>
          </a:xfrm>
        </p:grpSpPr>
        <p:sp>
          <p:nvSpPr>
            <p:cNvPr id="23" name="object 23"/>
            <p:cNvSpPr/>
            <p:nvPr/>
          </p:nvSpPr>
          <p:spPr>
            <a:xfrm>
              <a:off x="2885694" y="2318766"/>
              <a:ext cx="40640" cy="114300"/>
            </a:xfrm>
            <a:custGeom>
              <a:avLst/>
              <a:gdLst/>
              <a:ahLst/>
              <a:cxnLst/>
              <a:rect l="l" t="t" r="r" b="b"/>
              <a:pathLst>
                <a:path w="40639" h="114300">
                  <a:moveTo>
                    <a:pt x="40386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40386" y="114300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" name="object 24"/>
            <p:cNvSpPr/>
            <p:nvPr/>
          </p:nvSpPr>
          <p:spPr>
            <a:xfrm>
              <a:off x="2885694" y="2318766"/>
              <a:ext cx="40640" cy="114300"/>
            </a:xfrm>
            <a:custGeom>
              <a:avLst/>
              <a:gdLst/>
              <a:ahLst/>
              <a:cxnLst/>
              <a:rect l="l" t="t" r="r" b="b"/>
              <a:pathLst>
                <a:path w="40639" h="114300">
                  <a:moveTo>
                    <a:pt x="0" y="0"/>
                  </a:moveTo>
                  <a:lnTo>
                    <a:pt x="40386" y="0"/>
                  </a:lnTo>
                  <a:lnTo>
                    <a:pt x="40386" y="114300"/>
                  </a:lnTo>
                  <a:lnTo>
                    <a:pt x="0" y="1143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3779091" y="2704862"/>
            <a:ext cx="64294" cy="91916"/>
            <a:chOff x="3006788" y="2317178"/>
            <a:chExt cx="85725" cy="122555"/>
          </a:xfrm>
        </p:grpSpPr>
        <p:sp>
          <p:nvSpPr>
            <p:cNvPr id="26" name="object 26"/>
            <p:cNvSpPr/>
            <p:nvPr/>
          </p:nvSpPr>
          <p:spPr>
            <a:xfrm>
              <a:off x="3008376" y="2318766"/>
              <a:ext cx="41910" cy="116839"/>
            </a:xfrm>
            <a:custGeom>
              <a:avLst/>
              <a:gdLst/>
              <a:ahLst/>
              <a:cxnLst/>
              <a:rect l="l" t="t" r="r" b="b"/>
              <a:pathLst>
                <a:path w="41910" h="116839">
                  <a:moveTo>
                    <a:pt x="41910" y="0"/>
                  </a:moveTo>
                  <a:lnTo>
                    <a:pt x="0" y="0"/>
                  </a:lnTo>
                  <a:lnTo>
                    <a:pt x="0" y="116586"/>
                  </a:lnTo>
                  <a:lnTo>
                    <a:pt x="41910" y="116586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" name="object 27"/>
            <p:cNvSpPr/>
            <p:nvPr/>
          </p:nvSpPr>
          <p:spPr>
            <a:xfrm>
              <a:off x="3008376" y="2318766"/>
              <a:ext cx="41910" cy="116839"/>
            </a:xfrm>
            <a:custGeom>
              <a:avLst/>
              <a:gdLst/>
              <a:ahLst/>
              <a:cxnLst/>
              <a:rect l="l" t="t" r="r" b="b"/>
              <a:pathLst>
                <a:path w="41910" h="116839">
                  <a:moveTo>
                    <a:pt x="0" y="0"/>
                  </a:moveTo>
                  <a:lnTo>
                    <a:pt x="41910" y="0"/>
                  </a:lnTo>
                  <a:lnTo>
                    <a:pt x="41910" y="116586"/>
                  </a:lnTo>
                  <a:lnTo>
                    <a:pt x="0" y="11658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" name="object 28"/>
            <p:cNvSpPr/>
            <p:nvPr/>
          </p:nvSpPr>
          <p:spPr>
            <a:xfrm>
              <a:off x="3050286" y="2318766"/>
              <a:ext cx="40640" cy="119380"/>
            </a:xfrm>
            <a:custGeom>
              <a:avLst/>
              <a:gdLst/>
              <a:ahLst/>
              <a:cxnLst/>
              <a:rect l="l" t="t" r="r" b="b"/>
              <a:pathLst>
                <a:path w="40639" h="119380">
                  <a:moveTo>
                    <a:pt x="40386" y="0"/>
                  </a:moveTo>
                  <a:lnTo>
                    <a:pt x="0" y="0"/>
                  </a:lnTo>
                  <a:lnTo>
                    <a:pt x="0" y="118872"/>
                  </a:lnTo>
                  <a:lnTo>
                    <a:pt x="40386" y="11887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" name="object 29"/>
            <p:cNvSpPr/>
            <p:nvPr/>
          </p:nvSpPr>
          <p:spPr>
            <a:xfrm>
              <a:off x="3050286" y="2318766"/>
              <a:ext cx="40640" cy="119380"/>
            </a:xfrm>
            <a:custGeom>
              <a:avLst/>
              <a:gdLst/>
              <a:ahLst/>
              <a:cxnLst/>
              <a:rect l="l" t="t" r="r" b="b"/>
              <a:pathLst>
                <a:path w="40639" h="119380">
                  <a:moveTo>
                    <a:pt x="0" y="0"/>
                  </a:moveTo>
                  <a:lnTo>
                    <a:pt x="40386" y="0"/>
                  </a:lnTo>
                  <a:lnTo>
                    <a:pt x="40386" y="118872"/>
                  </a:lnTo>
                  <a:lnTo>
                    <a:pt x="0" y="1188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3934539" y="2704862"/>
            <a:ext cx="64294" cy="106204"/>
            <a:chOff x="3214052" y="2317178"/>
            <a:chExt cx="85725" cy="141605"/>
          </a:xfrm>
        </p:grpSpPr>
        <p:sp>
          <p:nvSpPr>
            <p:cNvPr id="31" name="object 31"/>
            <p:cNvSpPr/>
            <p:nvPr/>
          </p:nvSpPr>
          <p:spPr>
            <a:xfrm>
              <a:off x="3215639" y="2318766"/>
              <a:ext cx="40640" cy="135890"/>
            </a:xfrm>
            <a:custGeom>
              <a:avLst/>
              <a:gdLst/>
              <a:ahLst/>
              <a:cxnLst/>
              <a:rect l="l" t="t" r="r" b="b"/>
              <a:pathLst>
                <a:path w="40639" h="135889">
                  <a:moveTo>
                    <a:pt x="40386" y="0"/>
                  </a:moveTo>
                  <a:lnTo>
                    <a:pt x="0" y="0"/>
                  </a:lnTo>
                  <a:lnTo>
                    <a:pt x="0" y="135636"/>
                  </a:lnTo>
                  <a:lnTo>
                    <a:pt x="40386" y="1356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2" name="object 32"/>
            <p:cNvSpPr/>
            <p:nvPr/>
          </p:nvSpPr>
          <p:spPr>
            <a:xfrm>
              <a:off x="3215639" y="2318766"/>
              <a:ext cx="40640" cy="135890"/>
            </a:xfrm>
            <a:custGeom>
              <a:avLst/>
              <a:gdLst/>
              <a:ahLst/>
              <a:cxnLst/>
              <a:rect l="l" t="t" r="r" b="b"/>
              <a:pathLst>
                <a:path w="40639" h="135889">
                  <a:moveTo>
                    <a:pt x="0" y="0"/>
                  </a:moveTo>
                  <a:lnTo>
                    <a:pt x="40386" y="0"/>
                  </a:lnTo>
                  <a:lnTo>
                    <a:pt x="40386" y="135636"/>
                  </a:lnTo>
                  <a:lnTo>
                    <a:pt x="0" y="1356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" name="object 33"/>
            <p:cNvSpPr/>
            <p:nvPr/>
          </p:nvSpPr>
          <p:spPr>
            <a:xfrm>
              <a:off x="3256025" y="2318766"/>
              <a:ext cx="41910" cy="138430"/>
            </a:xfrm>
            <a:custGeom>
              <a:avLst/>
              <a:gdLst/>
              <a:ahLst/>
              <a:cxnLst/>
              <a:rect l="l" t="t" r="r" b="b"/>
              <a:pathLst>
                <a:path w="41910" h="138430">
                  <a:moveTo>
                    <a:pt x="41910" y="0"/>
                  </a:moveTo>
                  <a:lnTo>
                    <a:pt x="0" y="0"/>
                  </a:lnTo>
                  <a:lnTo>
                    <a:pt x="0" y="137922"/>
                  </a:lnTo>
                  <a:lnTo>
                    <a:pt x="41910" y="137922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" name="object 34"/>
            <p:cNvSpPr/>
            <p:nvPr/>
          </p:nvSpPr>
          <p:spPr>
            <a:xfrm>
              <a:off x="3256025" y="2318766"/>
              <a:ext cx="41910" cy="138430"/>
            </a:xfrm>
            <a:custGeom>
              <a:avLst/>
              <a:gdLst/>
              <a:ahLst/>
              <a:cxnLst/>
              <a:rect l="l" t="t" r="r" b="b"/>
              <a:pathLst>
                <a:path w="41910" h="138430">
                  <a:moveTo>
                    <a:pt x="0" y="0"/>
                  </a:moveTo>
                  <a:lnTo>
                    <a:pt x="41910" y="0"/>
                  </a:lnTo>
                  <a:lnTo>
                    <a:pt x="41910" y="137922"/>
                  </a:lnTo>
                  <a:lnTo>
                    <a:pt x="0" y="1379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35" name="object 35"/>
          <p:cNvGrpSpPr/>
          <p:nvPr/>
        </p:nvGrpSpPr>
        <p:grpSpPr>
          <a:xfrm>
            <a:off x="4058556" y="2704863"/>
            <a:ext cx="94773" cy="112395"/>
            <a:chOff x="3379406" y="2317178"/>
            <a:chExt cx="126364" cy="149860"/>
          </a:xfrm>
        </p:grpSpPr>
        <p:sp>
          <p:nvSpPr>
            <p:cNvPr id="36" name="object 36"/>
            <p:cNvSpPr/>
            <p:nvPr/>
          </p:nvSpPr>
          <p:spPr>
            <a:xfrm>
              <a:off x="3380994" y="2318766"/>
              <a:ext cx="40640" cy="144145"/>
            </a:xfrm>
            <a:custGeom>
              <a:avLst/>
              <a:gdLst/>
              <a:ahLst/>
              <a:cxnLst/>
              <a:rect l="l" t="t" r="r" b="b"/>
              <a:pathLst>
                <a:path w="40639" h="144144">
                  <a:moveTo>
                    <a:pt x="40385" y="0"/>
                  </a:moveTo>
                  <a:lnTo>
                    <a:pt x="0" y="0"/>
                  </a:lnTo>
                  <a:lnTo>
                    <a:pt x="0" y="144018"/>
                  </a:lnTo>
                  <a:lnTo>
                    <a:pt x="40385" y="144018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7" name="object 37"/>
            <p:cNvSpPr/>
            <p:nvPr/>
          </p:nvSpPr>
          <p:spPr>
            <a:xfrm>
              <a:off x="3380994" y="2318766"/>
              <a:ext cx="40640" cy="144145"/>
            </a:xfrm>
            <a:custGeom>
              <a:avLst/>
              <a:gdLst/>
              <a:ahLst/>
              <a:cxnLst/>
              <a:rect l="l" t="t" r="r" b="b"/>
              <a:pathLst>
                <a:path w="40639" h="144144">
                  <a:moveTo>
                    <a:pt x="0" y="0"/>
                  </a:moveTo>
                  <a:lnTo>
                    <a:pt x="40385" y="0"/>
                  </a:lnTo>
                  <a:lnTo>
                    <a:pt x="40385" y="144018"/>
                  </a:lnTo>
                  <a:lnTo>
                    <a:pt x="0" y="1440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8" name="object 38"/>
            <p:cNvSpPr/>
            <p:nvPr/>
          </p:nvSpPr>
          <p:spPr>
            <a:xfrm>
              <a:off x="3421380" y="2318766"/>
              <a:ext cx="40005" cy="146685"/>
            </a:xfrm>
            <a:custGeom>
              <a:avLst/>
              <a:gdLst/>
              <a:ahLst/>
              <a:cxnLst/>
              <a:rect l="l" t="t" r="r" b="b"/>
              <a:pathLst>
                <a:path w="40004" h="146685">
                  <a:moveTo>
                    <a:pt x="39624" y="0"/>
                  </a:moveTo>
                  <a:lnTo>
                    <a:pt x="0" y="0"/>
                  </a:lnTo>
                  <a:lnTo>
                    <a:pt x="0" y="146304"/>
                  </a:lnTo>
                  <a:lnTo>
                    <a:pt x="39624" y="146304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9" name="object 39"/>
            <p:cNvSpPr/>
            <p:nvPr/>
          </p:nvSpPr>
          <p:spPr>
            <a:xfrm>
              <a:off x="3421380" y="2318766"/>
              <a:ext cx="40005" cy="146685"/>
            </a:xfrm>
            <a:custGeom>
              <a:avLst/>
              <a:gdLst/>
              <a:ahLst/>
              <a:cxnLst/>
              <a:rect l="l" t="t" r="r" b="b"/>
              <a:pathLst>
                <a:path w="40004" h="146685">
                  <a:moveTo>
                    <a:pt x="0" y="0"/>
                  </a:moveTo>
                  <a:lnTo>
                    <a:pt x="39624" y="0"/>
                  </a:lnTo>
                  <a:lnTo>
                    <a:pt x="39624" y="146304"/>
                  </a:lnTo>
                  <a:lnTo>
                    <a:pt x="0" y="1463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0" name="object 40"/>
            <p:cNvSpPr/>
            <p:nvPr/>
          </p:nvSpPr>
          <p:spPr>
            <a:xfrm>
              <a:off x="3463290" y="2318766"/>
              <a:ext cx="40640" cy="146685"/>
            </a:xfrm>
            <a:custGeom>
              <a:avLst/>
              <a:gdLst/>
              <a:ahLst/>
              <a:cxnLst/>
              <a:rect l="l" t="t" r="r" b="b"/>
              <a:pathLst>
                <a:path w="40639" h="146685">
                  <a:moveTo>
                    <a:pt x="40386" y="0"/>
                  </a:moveTo>
                  <a:lnTo>
                    <a:pt x="0" y="0"/>
                  </a:lnTo>
                  <a:lnTo>
                    <a:pt x="0" y="146304"/>
                  </a:lnTo>
                  <a:lnTo>
                    <a:pt x="40386" y="146304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1" name="object 41"/>
            <p:cNvSpPr/>
            <p:nvPr/>
          </p:nvSpPr>
          <p:spPr>
            <a:xfrm>
              <a:off x="3463290" y="2318766"/>
              <a:ext cx="40640" cy="146685"/>
            </a:xfrm>
            <a:custGeom>
              <a:avLst/>
              <a:gdLst/>
              <a:ahLst/>
              <a:cxnLst/>
              <a:rect l="l" t="t" r="r" b="b"/>
              <a:pathLst>
                <a:path w="40639" h="146685">
                  <a:moveTo>
                    <a:pt x="0" y="0"/>
                  </a:moveTo>
                  <a:lnTo>
                    <a:pt x="40386" y="0"/>
                  </a:lnTo>
                  <a:lnTo>
                    <a:pt x="40386" y="146304"/>
                  </a:lnTo>
                  <a:lnTo>
                    <a:pt x="0" y="1463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4306016" y="2704862"/>
            <a:ext cx="32861" cy="130016"/>
            <a:chOff x="3709352" y="2317178"/>
            <a:chExt cx="43815" cy="173355"/>
          </a:xfrm>
        </p:grpSpPr>
        <p:sp>
          <p:nvSpPr>
            <p:cNvPr id="43" name="object 43"/>
            <p:cNvSpPr/>
            <p:nvPr/>
          </p:nvSpPr>
          <p:spPr>
            <a:xfrm>
              <a:off x="3710940" y="2318766"/>
              <a:ext cx="40640" cy="170180"/>
            </a:xfrm>
            <a:custGeom>
              <a:avLst/>
              <a:gdLst/>
              <a:ahLst/>
              <a:cxnLst/>
              <a:rect l="l" t="t" r="r" b="b"/>
              <a:pathLst>
                <a:path w="40639" h="170180">
                  <a:moveTo>
                    <a:pt x="40386" y="0"/>
                  </a:moveTo>
                  <a:lnTo>
                    <a:pt x="0" y="0"/>
                  </a:lnTo>
                  <a:lnTo>
                    <a:pt x="0" y="169925"/>
                  </a:lnTo>
                  <a:lnTo>
                    <a:pt x="40386" y="169925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4" name="object 44"/>
            <p:cNvSpPr/>
            <p:nvPr/>
          </p:nvSpPr>
          <p:spPr>
            <a:xfrm>
              <a:off x="3710940" y="2318766"/>
              <a:ext cx="40640" cy="170180"/>
            </a:xfrm>
            <a:custGeom>
              <a:avLst/>
              <a:gdLst/>
              <a:ahLst/>
              <a:cxnLst/>
              <a:rect l="l" t="t" r="r" b="b"/>
              <a:pathLst>
                <a:path w="40639" h="170180">
                  <a:moveTo>
                    <a:pt x="0" y="0"/>
                  </a:moveTo>
                  <a:lnTo>
                    <a:pt x="40386" y="0"/>
                  </a:lnTo>
                  <a:lnTo>
                    <a:pt x="40386" y="169925"/>
                  </a:lnTo>
                  <a:lnTo>
                    <a:pt x="0" y="16992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4398026" y="2704863"/>
            <a:ext cx="96203" cy="169545"/>
            <a:chOff x="3832034" y="2317178"/>
            <a:chExt cx="128270" cy="226060"/>
          </a:xfrm>
        </p:grpSpPr>
        <p:sp>
          <p:nvSpPr>
            <p:cNvPr id="46" name="object 46"/>
            <p:cNvSpPr/>
            <p:nvPr/>
          </p:nvSpPr>
          <p:spPr>
            <a:xfrm>
              <a:off x="3833621" y="2318766"/>
              <a:ext cx="43180" cy="214629"/>
            </a:xfrm>
            <a:custGeom>
              <a:avLst/>
              <a:gdLst/>
              <a:ahLst/>
              <a:cxnLst/>
              <a:rect l="l" t="t" r="r" b="b"/>
              <a:pathLst>
                <a:path w="43179" h="214630">
                  <a:moveTo>
                    <a:pt x="42672" y="0"/>
                  </a:moveTo>
                  <a:lnTo>
                    <a:pt x="0" y="0"/>
                  </a:lnTo>
                  <a:lnTo>
                    <a:pt x="0" y="214122"/>
                  </a:lnTo>
                  <a:lnTo>
                    <a:pt x="42672" y="214122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7" name="object 47"/>
            <p:cNvSpPr/>
            <p:nvPr/>
          </p:nvSpPr>
          <p:spPr>
            <a:xfrm>
              <a:off x="3833621" y="2318766"/>
              <a:ext cx="43180" cy="214629"/>
            </a:xfrm>
            <a:custGeom>
              <a:avLst/>
              <a:gdLst/>
              <a:ahLst/>
              <a:cxnLst/>
              <a:rect l="l" t="t" r="r" b="b"/>
              <a:pathLst>
                <a:path w="43179" h="214630">
                  <a:moveTo>
                    <a:pt x="0" y="0"/>
                  </a:moveTo>
                  <a:lnTo>
                    <a:pt x="42672" y="0"/>
                  </a:lnTo>
                  <a:lnTo>
                    <a:pt x="42672" y="214122"/>
                  </a:lnTo>
                  <a:lnTo>
                    <a:pt x="0" y="2141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8" name="object 48"/>
            <p:cNvSpPr/>
            <p:nvPr/>
          </p:nvSpPr>
          <p:spPr>
            <a:xfrm>
              <a:off x="3916679" y="2318766"/>
              <a:ext cx="41910" cy="222885"/>
            </a:xfrm>
            <a:custGeom>
              <a:avLst/>
              <a:gdLst/>
              <a:ahLst/>
              <a:cxnLst/>
              <a:rect l="l" t="t" r="r" b="b"/>
              <a:pathLst>
                <a:path w="41910" h="222885">
                  <a:moveTo>
                    <a:pt x="41910" y="0"/>
                  </a:moveTo>
                  <a:lnTo>
                    <a:pt x="0" y="0"/>
                  </a:lnTo>
                  <a:lnTo>
                    <a:pt x="0" y="222504"/>
                  </a:lnTo>
                  <a:lnTo>
                    <a:pt x="41910" y="222504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49" name="object 49"/>
            <p:cNvSpPr/>
            <p:nvPr/>
          </p:nvSpPr>
          <p:spPr>
            <a:xfrm>
              <a:off x="3916679" y="2318766"/>
              <a:ext cx="41910" cy="222885"/>
            </a:xfrm>
            <a:custGeom>
              <a:avLst/>
              <a:gdLst/>
              <a:ahLst/>
              <a:cxnLst/>
              <a:rect l="l" t="t" r="r" b="b"/>
              <a:pathLst>
                <a:path w="41910" h="222885">
                  <a:moveTo>
                    <a:pt x="0" y="0"/>
                  </a:moveTo>
                  <a:lnTo>
                    <a:pt x="41910" y="0"/>
                  </a:lnTo>
                  <a:lnTo>
                    <a:pt x="41910" y="222504"/>
                  </a:lnTo>
                  <a:lnTo>
                    <a:pt x="0" y="2225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50" name="object 50"/>
          <p:cNvGrpSpPr/>
          <p:nvPr/>
        </p:nvGrpSpPr>
        <p:grpSpPr>
          <a:xfrm>
            <a:off x="4553475" y="2704862"/>
            <a:ext cx="32861" cy="206216"/>
            <a:chOff x="4039298" y="2317178"/>
            <a:chExt cx="43815" cy="274955"/>
          </a:xfrm>
        </p:grpSpPr>
        <p:sp>
          <p:nvSpPr>
            <p:cNvPr id="51" name="object 51"/>
            <p:cNvSpPr/>
            <p:nvPr/>
          </p:nvSpPr>
          <p:spPr>
            <a:xfrm>
              <a:off x="4040885" y="2318766"/>
              <a:ext cx="40640" cy="271780"/>
            </a:xfrm>
            <a:custGeom>
              <a:avLst/>
              <a:gdLst/>
              <a:ahLst/>
              <a:cxnLst/>
              <a:rect l="l" t="t" r="r" b="b"/>
              <a:pathLst>
                <a:path w="40639" h="271780">
                  <a:moveTo>
                    <a:pt x="40386" y="0"/>
                  </a:moveTo>
                  <a:lnTo>
                    <a:pt x="0" y="0"/>
                  </a:lnTo>
                  <a:lnTo>
                    <a:pt x="0" y="271272"/>
                  </a:lnTo>
                  <a:lnTo>
                    <a:pt x="40386" y="27127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2" name="object 52"/>
            <p:cNvSpPr/>
            <p:nvPr/>
          </p:nvSpPr>
          <p:spPr>
            <a:xfrm>
              <a:off x="4040885" y="2318766"/>
              <a:ext cx="40640" cy="271780"/>
            </a:xfrm>
            <a:custGeom>
              <a:avLst/>
              <a:gdLst/>
              <a:ahLst/>
              <a:cxnLst/>
              <a:rect l="l" t="t" r="r" b="b"/>
              <a:pathLst>
                <a:path w="40639" h="271780">
                  <a:moveTo>
                    <a:pt x="0" y="0"/>
                  </a:moveTo>
                  <a:lnTo>
                    <a:pt x="40386" y="0"/>
                  </a:lnTo>
                  <a:lnTo>
                    <a:pt x="40386" y="271272"/>
                  </a:lnTo>
                  <a:lnTo>
                    <a:pt x="0" y="2712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53" name="object 53"/>
          <p:cNvGrpSpPr/>
          <p:nvPr/>
        </p:nvGrpSpPr>
        <p:grpSpPr>
          <a:xfrm>
            <a:off x="3129869" y="2704861"/>
            <a:ext cx="250031" cy="40958"/>
            <a:chOff x="2141156" y="2317178"/>
            <a:chExt cx="333375" cy="54610"/>
          </a:xfrm>
        </p:grpSpPr>
        <p:sp>
          <p:nvSpPr>
            <p:cNvPr id="54" name="object 54"/>
            <p:cNvSpPr/>
            <p:nvPr/>
          </p:nvSpPr>
          <p:spPr>
            <a:xfrm>
              <a:off x="2142744" y="2318766"/>
              <a:ext cx="41910" cy="32384"/>
            </a:xfrm>
            <a:custGeom>
              <a:avLst/>
              <a:gdLst/>
              <a:ahLst/>
              <a:cxnLst/>
              <a:rect l="l" t="t" r="r" b="b"/>
              <a:pathLst>
                <a:path w="41910" h="32385">
                  <a:moveTo>
                    <a:pt x="41910" y="0"/>
                  </a:moveTo>
                  <a:lnTo>
                    <a:pt x="0" y="0"/>
                  </a:lnTo>
                  <a:lnTo>
                    <a:pt x="0" y="32004"/>
                  </a:lnTo>
                  <a:lnTo>
                    <a:pt x="41910" y="32004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5" name="object 55"/>
            <p:cNvSpPr/>
            <p:nvPr/>
          </p:nvSpPr>
          <p:spPr>
            <a:xfrm>
              <a:off x="2142744" y="2318766"/>
              <a:ext cx="41910" cy="32384"/>
            </a:xfrm>
            <a:custGeom>
              <a:avLst/>
              <a:gdLst/>
              <a:ahLst/>
              <a:cxnLst/>
              <a:rect l="l" t="t" r="r" b="b"/>
              <a:pathLst>
                <a:path w="41910" h="32385">
                  <a:moveTo>
                    <a:pt x="0" y="0"/>
                  </a:moveTo>
                  <a:lnTo>
                    <a:pt x="41910" y="0"/>
                  </a:lnTo>
                  <a:lnTo>
                    <a:pt x="41910" y="32004"/>
                  </a:lnTo>
                  <a:lnTo>
                    <a:pt x="0" y="320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6" name="object 56"/>
            <p:cNvSpPr/>
            <p:nvPr/>
          </p:nvSpPr>
          <p:spPr>
            <a:xfrm>
              <a:off x="2184654" y="2318766"/>
              <a:ext cx="40640" cy="32384"/>
            </a:xfrm>
            <a:custGeom>
              <a:avLst/>
              <a:gdLst/>
              <a:ahLst/>
              <a:cxnLst/>
              <a:rect l="l" t="t" r="r" b="b"/>
              <a:pathLst>
                <a:path w="40639" h="32385">
                  <a:moveTo>
                    <a:pt x="40385" y="0"/>
                  </a:moveTo>
                  <a:lnTo>
                    <a:pt x="0" y="0"/>
                  </a:lnTo>
                  <a:lnTo>
                    <a:pt x="0" y="32004"/>
                  </a:lnTo>
                  <a:lnTo>
                    <a:pt x="40385" y="32004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7" name="object 57"/>
            <p:cNvSpPr/>
            <p:nvPr/>
          </p:nvSpPr>
          <p:spPr>
            <a:xfrm>
              <a:off x="2184654" y="2318766"/>
              <a:ext cx="40640" cy="32384"/>
            </a:xfrm>
            <a:custGeom>
              <a:avLst/>
              <a:gdLst/>
              <a:ahLst/>
              <a:cxnLst/>
              <a:rect l="l" t="t" r="r" b="b"/>
              <a:pathLst>
                <a:path w="40639" h="32385">
                  <a:moveTo>
                    <a:pt x="0" y="0"/>
                  </a:moveTo>
                  <a:lnTo>
                    <a:pt x="40385" y="0"/>
                  </a:lnTo>
                  <a:lnTo>
                    <a:pt x="40385" y="32004"/>
                  </a:lnTo>
                  <a:lnTo>
                    <a:pt x="0" y="320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8" name="object 58"/>
            <p:cNvSpPr/>
            <p:nvPr/>
          </p:nvSpPr>
          <p:spPr>
            <a:xfrm>
              <a:off x="2265426" y="2318766"/>
              <a:ext cx="41910" cy="43180"/>
            </a:xfrm>
            <a:custGeom>
              <a:avLst/>
              <a:gdLst/>
              <a:ahLst/>
              <a:cxnLst/>
              <a:rect l="l" t="t" r="r" b="b"/>
              <a:pathLst>
                <a:path w="41910" h="43180">
                  <a:moveTo>
                    <a:pt x="41910" y="0"/>
                  </a:moveTo>
                  <a:lnTo>
                    <a:pt x="0" y="0"/>
                  </a:lnTo>
                  <a:lnTo>
                    <a:pt x="0" y="42672"/>
                  </a:lnTo>
                  <a:lnTo>
                    <a:pt x="41910" y="42672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59" name="object 59"/>
            <p:cNvSpPr/>
            <p:nvPr/>
          </p:nvSpPr>
          <p:spPr>
            <a:xfrm>
              <a:off x="2265426" y="2318766"/>
              <a:ext cx="41910" cy="43180"/>
            </a:xfrm>
            <a:custGeom>
              <a:avLst/>
              <a:gdLst/>
              <a:ahLst/>
              <a:cxnLst/>
              <a:rect l="l" t="t" r="r" b="b"/>
              <a:pathLst>
                <a:path w="41910" h="43180">
                  <a:moveTo>
                    <a:pt x="0" y="0"/>
                  </a:moveTo>
                  <a:lnTo>
                    <a:pt x="41910" y="0"/>
                  </a:lnTo>
                  <a:lnTo>
                    <a:pt x="41910" y="42672"/>
                  </a:lnTo>
                  <a:lnTo>
                    <a:pt x="0" y="426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0" name="object 60"/>
            <p:cNvSpPr/>
            <p:nvPr/>
          </p:nvSpPr>
          <p:spPr>
            <a:xfrm>
              <a:off x="2350008" y="2318766"/>
              <a:ext cx="40640" cy="48895"/>
            </a:xfrm>
            <a:custGeom>
              <a:avLst/>
              <a:gdLst/>
              <a:ahLst/>
              <a:cxnLst/>
              <a:rect l="l" t="t" r="r" b="b"/>
              <a:pathLst>
                <a:path w="40639" h="48894">
                  <a:moveTo>
                    <a:pt x="40386" y="0"/>
                  </a:moveTo>
                  <a:lnTo>
                    <a:pt x="0" y="0"/>
                  </a:lnTo>
                  <a:lnTo>
                    <a:pt x="0" y="48768"/>
                  </a:lnTo>
                  <a:lnTo>
                    <a:pt x="40386" y="4876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1" name="object 61"/>
            <p:cNvSpPr/>
            <p:nvPr/>
          </p:nvSpPr>
          <p:spPr>
            <a:xfrm>
              <a:off x="2350008" y="2318766"/>
              <a:ext cx="40640" cy="48895"/>
            </a:xfrm>
            <a:custGeom>
              <a:avLst/>
              <a:gdLst/>
              <a:ahLst/>
              <a:cxnLst/>
              <a:rect l="l" t="t" r="r" b="b"/>
              <a:pathLst>
                <a:path w="40639" h="48894">
                  <a:moveTo>
                    <a:pt x="0" y="0"/>
                  </a:moveTo>
                  <a:lnTo>
                    <a:pt x="40386" y="0"/>
                  </a:lnTo>
                  <a:lnTo>
                    <a:pt x="40386" y="48768"/>
                  </a:lnTo>
                  <a:lnTo>
                    <a:pt x="0" y="487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2" name="object 62"/>
            <p:cNvSpPr/>
            <p:nvPr/>
          </p:nvSpPr>
          <p:spPr>
            <a:xfrm>
              <a:off x="2390394" y="2318766"/>
              <a:ext cx="40640" cy="51435"/>
            </a:xfrm>
            <a:custGeom>
              <a:avLst/>
              <a:gdLst/>
              <a:ahLst/>
              <a:cxnLst/>
              <a:rect l="l" t="t" r="r" b="b"/>
              <a:pathLst>
                <a:path w="40639" h="51435">
                  <a:moveTo>
                    <a:pt x="40386" y="0"/>
                  </a:moveTo>
                  <a:lnTo>
                    <a:pt x="0" y="0"/>
                  </a:lnTo>
                  <a:lnTo>
                    <a:pt x="0" y="51054"/>
                  </a:lnTo>
                  <a:lnTo>
                    <a:pt x="40386" y="51054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3" name="object 63"/>
            <p:cNvSpPr/>
            <p:nvPr/>
          </p:nvSpPr>
          <p:spPr>
            <a:xfrm>
              <a:off x="2390394" y="2318766"/>
              <a:ext cx="40640" cy="51435"/>
            </a:xfrm>
            <a:custGeom>
              <a:avLst/>
              <a:gdLst/>
              <a:ahLst/>
              <a:cxnLst/>
              <a:rect l="l" t="t" r="r" b="b"/>
              <a:pathLst>
                <a:path w="40639" h="51435">
                  <a:moveTo>
                    <a:pt x="0" y="0"/>
                  </a:moveTo>
                  <a:lnTo>
                    <a:pt x="40386" y="0"/>
                  </a:lnTo>
                  <a:lnTo>
                    <a:pt x="40386" y="51054"/>
                  </a:lnTo>
                  <a:lnTo>
                    <a:pt x="0" y="5105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4" name="object 64"/>
            <p:cNvSpPr/>
            <p:nvPr/>
          </p:nvSpPr>
          <p:spPr>
            <a:xfrm>
              <a:off x="2430780" y="2318766"/>
              <a:ext cx="41910" cy="51435"/>
            </a:xfrm>
            <a:custGeom>
              <a:avLst/>
              <a:gdLst/>
              <a:ahLst/>
              <a:cxnLst/>
              <a:rect l="l" t="t" r="r" b="b"/>
              <a:pathLst>
                <a:path w="41910" h="51435">
                  <a:moveTo>
                    <a:pt x="41909" y="0"/>
                  </a:moveTo>
                  <a:lnTo>
                    <a:pt x="0" y="0"/>
                  </a:lnTo>
                  <a:lnTo>
                    <a:pt x="0" y="51054"/>
                  </a:lnTo>
                  <a:lnTo>
                    <a:pt x="41909" y="51054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5" name="object 65"/>
            <p:cNvSpPr/>
            <p:nvPr/>
          </p:nvSpPr>
          <p:spPr>
            <a:xfrm>
              <a:off x="2430780" y="2318766"/>
              <a:ext cx="41910" cy="51435"/>
            </a:xfrm>
            <a:custGeom>
              <a:avLst/>
              <a:gdLst/>
              <a:ahLst/>
              <a:cxnLst/>
              <a:rect l="l" t="t" r="r" b="b"/>
              <a:pathLst>
                <a:path w="41910" h="51435">
                  <a:moveTo>
                    <a:pt x="0" y="0"/>
                  </a:moveTo>
                  <a:lnTo>
                    <a:pt x="41909" y="0"/>
                  </a:lnTo>
                  <a:lnTo>
                    <a:pt x="41909" y="51054"/>
                  </a:lnTo>
                  <a:lnTo>
                    <a:pt x="0" y="5105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66" name="object 66"/>
          <p:cNvGrpSpPr/>
          <p:nvPr/>
        </p:nvGrpSpPr>
        <p:grpSpPr>
          <a:xfrm>
            <a:off x="3531632" y="2704863"/>
            <a:ext cx="33814" cy="66199"/>
            <a:chOff x="2676842" y="2317178"/>
            <a:chExt cx="45085" cy="88265"/>
          </a:xfrm>
        </p:grpSpPr>
        <p:sp>
          <p:nvSpPr>
            <p:cNvPr id="67" name="object 67"/>
            <p:cNvSpPr/>
            <p:nvPr/>
          </p:nvSpPr>
          <p:spPr>
            <a:xfrm>
              <a:off x="2678429" y="2318766"/>
              <a:ext cx="41910" cy="85090"/>
            </a:xfrm>
            <a:custGeom>
              <a:avLst/>
              <a:gdLst/>
              <a:ahLst/>
              <a:cxnLst/>
              <a:rect l="l" t="t" r="r" b="b"/>
              <a:pathLst>
                <a:path w="41910" h="85089">
                  <a:moveTo>
                    <a:pt x="41909" y="0"/>
                  </a:moveTo>
                  <a:lnTo>
                    <a:pt x="0" y="0"/>
                  </a:lnTo>
                  <a:lnTo>
                    <a:pt x="0" y="84582"/>
                  </a:lnTo>
                  <a:lnTo>
                    <a:pt x="41909" y="84582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68" name="object 68"/>
            <p:cNvSpPr/>
            <p:nvPr/>
          </p:nvSpPr>
          <p:spPr>
            <a:xfrm>
              <a:off x="2678429" y="2318766"/>
              <a:ext cx="41910" cy="85090"/>
            </a:xfrm>
            <a:custGeom>
              <a:avLst/>
              <a:gdLst/>
              <a:ahLst/>
              <a:cxnLst/>
              <a:rect l="l" t="t" r="r" b="b"/>
              <a:pathLst>
                <a:path w="41910" h="85089">
                  <a:moveTo>
                    <a:pt x="0" y="0"/>
                  </a:moveTo>
                  <a:lnTo>
                    <a:pt x="41909" y="0"/>
                  </a:lnTo>
                  <a:lnTo>
                    <a:pt x="41909" y="84582"/>
                  </a:lnTo>
                  <a:lnTo>
                    <a:pt x="0" y="845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69" name="object 69"/>
          <p:cNvGrpSpPr/>
          <p:nvPr/>
        </p:nvGrpSpPr>
        <p:grpSpPr>
          <a:xfrm>
            <a:off x="3624787" y="2704862"/>
            <a:ext cx="156686" cy="88106"/>
            <a:chOff x="2801048" y="2317178"/>
            <a:chExt cx="208915" cy="117475"/>
          </a:xfrm>
        </p:grpSpPr>
        <p:sp>
          <p:nvSpPr>
            <p:cNvPr id="70" name="object 70"/>
            <p:cNvSpPr/>
            <p:nvPr/>
          </p:nvSpPr>
          <p:spPr>
            <a:xfrm>
              <a:off x="2802635" y="2318766"/>
              <a:ext cx="40640" cy="97790"/>
            </a:xfrm>
            <a:custGeom>
              <a:avLst/>
              <a:gdLst/>
              <a:ahLst/>
              <a:cxnLst/>
              <a:rect l="l" t="t" r="r" b="b"/>
              <a:pathLst>
                <a:path w="40639" h="97789">
                  <a:moveTo>
                    <a:pt x="40386" y="0"/>
                  </a:moveTo>
                  <a:lnTo>
                    <a:pt x="0" y="0"/>
                  </a:lnTo>
                  <a:lnTo>
                    <a:pt x="0" y="97536"/>
                  </a:lnTo>
                  <a:lnTo>
                    <a:pt x="40386" y="975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1" name="object 71"/>
            <p:cNvSpPr/>
            <p:nvPr/>
          </p:nvSpPr>
          <p:spPr>
            <a:xfrm>
              <a:off x="2802635" y="2318766"/>
              <a:ext cx="40640" cy="97790"/>
            </a:xfrm>
            <a:custGeom>
              <a:avLst/>
              <a:gdLst/>
              <a:ahLst/>
              <a:cxnLst/>
              <a:rect l="l" t="t" r="r" b="b"/>
              <a:pathLst>
                <a:path w="40639" h="97789">
                  <a:moveTo>
                    <a:pt x="0" y="0"/>
                  </a:moveTo>
                  <a:lnTo>
                    <a:pt x="40386" y="0"/>
                  </a:lnTo>
                  <a:lnTo>
                    <a:pt x="40386" y="97536"/>
                  </a:lnTo>
                  <a:lnTo>
                    <a:pt x="0" y="975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2" name="object 72"/>
            <p:cNvSpPr/>
            <p:nvPr/>
          </p:nvSpPr>
          <p:spPr>
            <a:xfrm>
              <a:off x="2843021" y="2318766"/>
              <a:ext cx="43180" cy="100330"/>
            </a:xfrm>
            <a:custGeom>
              <a:avLst/>
              <a:gdLst/>
              <a:ahLst/>
              <a:cxnLst/>
              <a:rect l="l" t="t" r="r" b="b"/>
              <a:pathLst>
                <a:path w="43180" h="100330">
                  <a:moveTo>
                    <a:pt x="42671" y="0"/>
                  </a:moveTo>
                  <a:lnTo>
                    <a:pt x="0" y="0"/>
                  </a:lnTo>
                  <a:lnTo>
                    <a:pt x="0" y="99822"/>
                  </a:lnTo>
                  <a:lnTo>
                    <a:pt x="42671" y="99822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3" name="object 73"/>
            <p:cNvSpPr/>
            <p:nvPr/>
          </p:nvSpPr>
          <p:spPr>
            <a:xfrm>
              <a:off x="2843021" y="2318766"/>
              <a:ext cx="43180" cy="100330"/>
            </a:xfrm>
            <a:custGeom>
              <a:avLst/>
              <a:gdLst/>
              <a:ahLst/>
              <a:cxnLst/>
              <a:rect l="l" t="t" r="r" b="b"/>
              <a:pathLst>
                <a:path w="43180" h="100330">
                  <a:moveTo>
                    <a:pt x="0" y="0"/>
                  </a:moveTo>
                  <a:lnTo>
                    <a:pt x="42671" y="0"/>
                  </a:lnTo>
                  <a:lnTo>
                    <a:pt x="42671" y="99822"/>
                  </a:lnTo>
                  <a:lnTo>
                    <a:pt x="0" y="998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4" name="object 74"/>
            <p:cNvSpPr/>
            <p:nvPr/>
          </p:nvSpPr>
          <p:spPr>
            <a:xfrm>
              <a:off x="2926079" y="2318766"/>
              <a:ext cx="41910" cy="114300"/>
            </a:xfrm>
            <a:custGeom>
              <a:avLst/>
              <a:gdLst/>
              <a:ahLst/>
              <a:cxnLst/>
              <a:rect l="l" t="t" r="r" b="b"/>
              <a:pathLst>
                <a:path w="41910" h="114300">
                  <a:moveTo>
                    <a:pt x="41909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41909" y="114300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5" name="object 75"/>
            <p:cNvSpPr/>
            <p:nvPr/>
          </p:nvSpPr>
          <p:spPr>
            <a:xfrm>
              <a:off x="2926079" y="2318766"/>
              <a:ext cx="41910" cy="114300"/>
            </a:xfrm>
            <a:custGeom>
              <a:avLst/>
              <a:gdLst/>
              <a:ahLst/>
              <a:cxnLst/>
              <a:rect l="l" t="t" r="r" b="b"/>
              <a:pathLst>
                <a:path w="41910" h="114300">
                  <a:moveTo>
                    <a:pt x="0" y="0"/>
                  </a:moveTo>
                  <a:lnTo>
                    <a:pt x="41909" y="0"/>
                  </a:lnTo>
                  <a:lnTo>
                    <a:pt x="41909" y="114300"/>
                  </a:lnTo>
                  <a:lnTo>
                    <a:pt x="0" y="1143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6" name="object 76"/>
            <p:cNvSpPr/>
            <p:nvPr/>
          </p:nvSpPr>
          <p:spPr>
            <a:xfrm>
              <a:off x="2967989" y="2318766"/>
              <a:ext cx="40640" cy="114300"/>
            </a:xfrm>
            <a:custGeom>
              <a:avLst/>
              <a:gdLst/>
              <a:ahLst/>
              <a:cxnLst/>
              <a:rect l="l" t="t" r="r" b="b"/>
              <a:pathLst>
                <a:path w="40639" h="114300">
                  <a:moveTo>
                    <a:pt x="40386" y="0"/>
                  </a:moveTo>
                  <a:lnTo>
                    <a:pt x="0" y="0"/>
                  </a:lnTo>
                  <a:lnTo>
                    <a:pt x="0" y="114300"/>
                  </a:lnTo>
                  <a:lnTo>
                    <a:pt x="40386" y="114300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77" name="object 77"/>
            <p:cNvSpPr/>
            <p:nvPr/>
          </p:nvSpPr>
          <p:spPr>
            <a:xfrm>
              <a:off x="2967989" y="2318766"/>
              <a:ext cx="40640" cy="114300"/>
            </a:xfrm>
            <a:custGeom>
              <a:avLst/>
              <a:gdLst/>
              <a:ahLst/>
              <a:cxnLst/>
              <a:rect l="l" t="t" r="r" b="b"/>
              <a:pathLst>
                <a:path w="40639" h="114300">
                  <a:moveTo>
                    <a:pt x="0" y="0"/>
                  </a:moveTo>
                  <a:lnTo>
                    <a:pt x="40386" y="0"/>
                  </a:lnTo>
                  <a:lnTo>
                    <a:pt x="40386" y="114300"/>
                  </a:lnTo>
                  <a:lnTo>
                    <a:pt x="0" y="1143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78" name="object 78"/>
          <p:cNvGrpSpPr/>
          <p:nvPr/>
        </p:nvGrpSpPr>
        <p:grpSpPr>
          <a:xfrm>
            <a:off x="3842529" y="2704862"/>
            <a:ext cx="94773" cy="99536"/>
            <a:chOff x="3091370" y="2317178"/>
            <a:chExt cx="126364" cy="132715"/>
          </a:xfrm>
        </p:grpSpPr>
        <p:sp>
          <p:nvSpPr>
            <p:cNvPr id="79" name="object 79"/>
            <p:cNvSpPr/>
            <p:nvPr/>
          </p:nvSpPr>
          <p:spPr>
            <a:xfrm>
              <a:off x="3092957" y="2318766"/>
              <a:ext cx="40640" cy="125095"/>
            </a:xfrm>
            <a:custGeom>
              <a:avLst/>
              <a:gdLst/>
              <a:ahLst/>
              <a:cxnLst/>
              <a:rect l="l" t="t" r="r" b="b"/>
              <a:pathLst>
                <a:path w="40639" h="125094">
                  <a:moveTo>
                    <a:pt x="40386" y="0"/>
                  </a:moveTo>
                  <a:lnTo>
                    <a:pt x="0" y="0"/>
                  </a:lnTo>
                  <a:lnTo>
                    <a:pt x="0" y="124968"/>
                  </a:lnTo>
                  <a:lnTo>
                    <a:pt x="40386" y="12496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0" name="object 80"/>
            <p:cNvSpPr/>
            <p:nvPr/>
          </p:nvSpPr>
          <p:spPr>
            <a:xfrm>
              <a:off x="3092957" y="2318766"/>
              <a:ext cx="40640" cy="125095"/>
            </a:xfrm>
            <a:custGeom>
              <a:avLst/>
              <a:gdLst/>
              <a:ahLst/>
              <a:cxnLst/>
              <a:rect l="l" t="t" r="r" b="b"/>
              <a:pathLst>
                <a:path w="40639" h="125094">
                  <a:moveTo>
                    <a:pt x="0" y="0"/>
                  </a:moveTo>
                  <a:lnTo>
                    <a:pt x="40386" y="0"/>
                  </a:lnTo>
                  <a:lnTo>
                    <a:pt x="40386" y="124968"/>
                  </a:lnTo>
                  <a:lnTo>
                    <a:pt x="0" y="1249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1" name="object 81"/>
            <p:cNvSpPr/>
            <p:nvPr/>
          </p:nvSpPr>
          <p:spPr>
            <a:xfrm>
              <a:off x="3133343" y="2318766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5">
                  <a:moveTo>
                    <a:pt x="40386" y="0"/>
                  </a:moveTo>
                  <a:lnTo>
                    <a:pt x="0" y="0"/>
                  </a:lnTo>
                  <a:lnTo>
                    <a:pt x="0" y="127254"/>
                  </a:lnTo>
                  <a:lnTo>
                    <a:pt x="40386" y="127254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2" name="object 82"/>
            <p:cNvSpPr/>
            <p:nvPr/>
          </p:nvSpPr>
          <p:spPr>
            <a:xfrm>
              <a:off x="3133343" y="2318766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5">
                  <a:moveTo>
                    <a:pt x="0" y="0"/>
                  </a:moveTo>
                  <a:lnTo>
                    <a:pt x="40386" y="0"/>
                  </a:lnTo>
                  <a:lnTo>
                    <a:pt x="40386" y="127254"/>
                  </a:lnTo>
                  <a:lnTo>
                    <a:pt x="0" y="12725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3" name="object 83"/>
            <p:cNvSpPr/>
            <p:nvPr/>
          </p:nvSpPr>
          <p:spPr>
            <a:xfrm>
              <a:off x="3173729" y="2318766"/>
              <a:ext cx="41910" cy="129539"/>
            </a:xfrm>
            <a:custGeom>
              <a:avLst/>
              <a:gdLst/>
              <a:ahLst/>
              <a:cxnLst/>
              <a:rect l="l" t="t" r="r" b="b"/>
              <a:pathLst>
                <a:path w="41910" h="129539">
                  <a:moveTo>
                    <a:pt x="41909" y="0"/>
                  </a:moveTo>
                  <a:lnTo>
                    <a:pt x="0" y="0"/>
                  </a:lnTo>
                  <a:lnTo>
                    <a:pt x="0" y="129539"/>
                  </a:lnTo>
                  <a:lnTo>
                    <a:pt x="41909" y="129539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4" name="object 84"/>
            <p:cNvSpPr/>
            <p:nvPr/>
          </p:nvSpPr>
          <p:spPr>
            <a:xfrm>
              <a:off x="3173729" y="2318766"/>
              <a:ext cx="41910" cy="129539"/>
            </a:xfrm>
            <a:custGeom>
              <a:avLst/>
              <a:gdLst/>
              <a:ahLst/>
              <a:cxnLst/>
              <a:rect l="l" t="t" r="r" b="b"/>
              <a:pathLst>
                <a:path w="41910" h="129539">
                  <a:moveTo>
                    <a:pt x="0" y="0"/>
                  </a:moveTo>
                  <a:lnTo>
                    <a:pt x="41909" y="0"/>
                  </a:lnTo>
                  <a:lnTo>
                    <a:pt x="41909" y="129539"/>
                  </a:lnTo>
                  <a:lnTo>
                    <a:pt x="0" y="1295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85" name="object 85"/>
          <p:cNvGrpSpPr/>
          <p:nvPr/>
        </p:nvGrpSpPr>
        <p:grpSpPr>
          <a:xfrm>
            <a:off x="3996261" y="2704863"/>
            <a:ext cx="64770" cy="109061"/>
            <a:chOff x="3296348" y="2317178"/>
            <a:chExt cx="86360" cy="145415"/>
          </a:xfrm>
        </p:grpSpPr>
        <p:sp>
          <p:nvSpPr>
            <p:cNvPr id="86" name="object 86"/>
            <p:cNvSpPr/>
            <p:nvPr/>
          </p:nvSpPr>
          <p:spPr>
            <a:xfrm>
              <a:off x="3297935" y="2318766"/>
              <a:ext cx="40640" cy="142240"/>
            </a:xfrm>
            <a:custGeom>
              <a:avLst/>
              <a:gdLst/>
              <a:ahLst/>
              <a:cxnLst/>
              <a:rect l="l" t="t" r="r" b="b"/>
              <a:pathLst>
                <a:path w="40639" h="142239">
                  <a:moveTo>
                    <a:pt x="40386" y="0"/>
                  </a:moveTo>
                  <a:lnTo>
                    <a:pt x="0" y="0"/>
                  </a:lnTo>
                  <a:lnTo>
                    <a:pt x="0" y="141732"/>
                  </a:lnTo>
                  <a:lnTo>
                    <a:pt x="40386" y="14173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7" name="object 87"/>
            <p:cNvSpPr/>
            <p:nvPr/>
          </p:nvSpPr>
          <p:spPr>
            <a:xfrm>
              <a:off x="3297935" y="2318766"/>
              <a:ext cx="40640" cy="142240"/>
            </a:xfrm>
            <a:custGeom>
              <a:avLst/>
              <a:gdLst/>
              <a:ahLst/>
              <a:cxnLst/>
              <a:rect l="l" t="t" r="r" b="b"/>
              <a:pathLst>
                <a:path w="40639" h="142239">
                  <a:moveTo>
                    <a:pt x="0" y="0"/>
                  </a:moveTo>
                  <a:lnTo>
                    <a:pt x="40386" y="0"/>
                  </a:lnTo>
                  <a:lnTo>
                    <a:pt x="40386" y="141732"/>
                  </a:lnTo>
                  <a:lnTo>
                    <a:pt x="0" y="1417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8" name="object 88"/>
            <p:cNvSpPr/>
            <p:nvPr/>
          </p:nvSpPr>
          <p:spPr>
            <a:xfrm>
              <a:off x="3338321" y="2318766"/>
              <a:ext cx="43180" cy="142240"/>
            </a:xfrm>
            <a:custGeom>
              <a:avLst/>
              <a:gdLst/>
              <a:ahLst/>
              <a:cxnLst/>
              <a:rect l="l" t="t" r="r" b="b"/>
              <a:pathLst>
                <a:path w="43179" h="142239">
                  <a:moveTo>
                    <a:pt x="42672" y="0"/>
                  </a:moveTo>
                  <a:lnTo>
                    <a:pt x="0" y="0"/>
                  </a:lnTo>
                  <a:lnTo>
                    <a:pt x="0" y="141732"/>
                  </a:lnTo>
                  <a:lnTo>
                    <a:pt x="42672" y="141732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89" name="object 89"/>
            <p:cNvSpPr/>
            <p:nvPr/>
          </p:nvSpPr>
          <p:spPr>
            <a:xfrm>
              <a:off x="3338321" y="2318766"/>
              <a:ext cx="43180" cy="142240"/>
            </a:xfrm>
            <a:custGeom>
              <a:avLst/>
              <a:gdLst/>
              <a:ahLst/>
              <a:cxnLst/>
              <a:rect l="l" t="t" r="r" b="b"/>
              <a:pathLst>
                <a:path w="43179" h="142239">
                  <a:moveTo>
                    <a:pt x="0" y="0"/>
                  </a:moveTo>
                  <a:lnTo>
                    <a:pt x="42672" y="0"/>
                  </a:lnTo>
                  <a:lnTo>
                    <a:pt x="42672" y="141732"/>
                  </a:lnTo>
                  <a:lnTo>
                    <a:pt x="0" y="1417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90" name="object 90"/>
          <p:cNvGrpSpPr/>
          <p:nvPr/>
        </p:nvGrpSpPr>
        <p:grpSpPr>
          <a:xfrm>
            <a:off x="4150567" y="2704862"/>
            <a:ext cx="651986" cy="255270"/>
            <a:chOff x="3502088" y="2317178"/>
            <a:chExt cx="869315" cy="340360"/>
          </a:xfrm>
        </p:grpSpPr>
        <p:sp>
          <p:nvSpPr>
            <p:cNvPr id="91" name="object 91"/>
            <p:cNvSpPr/>
            <p:nvPr/>
          </p:nvSpPr>
          <p:spPr>
            <a:xfrm>
              <a:off x="3503676" y="2318766"/>
              <a:ext cx="41910" cy="148590"/>
            </a:xfrm>
            <a:custGeom>
              <a:avLst/>
              <a:gdLst/>
              <a:ahLst/>
              <a:cxnLst/>
              <a:rect l="l" t="t" r="r" b="b"/>
              <a:pathLst>
                <a:path w="41910" h="148589">
                  <a:moveTo>
                    <a:pt x="41910" y="0"/>
                  </a:moveTo>
                  <a:lnTo>
                    <a:pt x="0" y="0"/>
                  </a:lnTo>
                  <a:lnTo>
                    <a:pt x="0" y="148589"/>
                  </a:lnTo>
                  <a:lnTo>
                    <a:pt x="41910" y="148589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2" name="object 92"/>
            <p:cNvSpPr/>
            <p:nvPr/>
          </p:nvSpPr>
          <p:spPr>
            <a:xfrm>
              <a:off x="3503676" y="2318766"/>
              <a:ext cx="41910" cy="148590"/>
            </a:xfrm>
            <a:custGeom>
              <a:avLst/>
              <a:gdLst/>
              <a:ahLst/>
              <a:cxnLst/>
              <a:rect l="l" t="t" r="r" b="b"/>
              <a:pathLst>
                <a:path w="41910" h="148589">
                  <a:moveTo>
                    <a:pt x="0" y="0"/>
                  </a:moveTo>
                  <a:lnTo>
                    <a:pt x="41910" y="0"/>
                  </a:lnTo>
                  <a:lnTo>
                    <a:pt x="41910" y="148589"/>
                  </a:lnTo>
                  <a:lnTo>
                    <a:pt x="0" y="14858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3" name="object 93"/>
            <p:cNvSpPr/>
            <p:nvPr/>
          </p:nvSpPr>
          <p:spPr>
            <a:xfrm>
              <a:off x="3545586" y="2318766"/>
              <a:ext cx="40640" cy="148590"/>
            </a:xfrm>
            <a:custGeom>
              <a:avLst/>
              <a:gdLst/>
              <a:ahLst/>
              <a:cxnLst/>
              <a:rect l="l" t="t" r="r" b="b"/>
              <a:pathLst>
                <a:path w="40639" h="148589">
                  <a:moveTo>
                    <a:pt x="40386" y="0"/>
                  </a:moveTo>
                  <a:lnTo>
                    <a:pt x="0" y="0"/>
                  </a:lnTo>
                  <a:lnTo>
                    <a:pt x="0" y="148589"/>
                  </a:lnTo>
                  <a:lnTo>
                    <a:pt x="40386" y="148589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4" name="object 94"/>
            <p:cNvSpPr/>
            <p:nvPr/>
          </p:nvSpPr>
          <p:spPr>
            <a:xfrm>
              <a:off x="3545586" y="2318766"/>
              <a:ext cx="40640" cy="148590"/>
            </a:xfrm>
            <a:custGeom>
              <a:avLst/>
              <a:gdLst/>
              <a:ahLst/>
              <a:cxnLst/>
              <a:rect l="l" t="t" r="r" b="b"/>
              <a:pathLst>
                <a:path w="40639" h="148589">
                  <a:moveTo>
                    <a:pt x="0" y="0"/>
                  </a:moveTo>
                  <a:lnTo>
                    <a:pt x="40386" y="0"/>
                  </a:lnTo>
                  <a:lnTo>
                    <a:pt x="40386" y="148589"/>
                  </a:lnTo>
                  <a:lnTo>
                    <a:pt x="0" y="14858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5" name="object 95"/>
            <p:cNvSpPr/>
            <p:nvPr/>
          </p:nvSpPr>
          <p:spPr>
            <a:xfrm>
              <a:off x="3585972" y="2318766"/>
              <a:ext cx="40640" cy="154940"/>
            </a:xfrm>
            <a:custGeom>
              <a:avLst/>
              <a:gdLst/>
              <a:ahLst/>
              <a:cxnLst/>
              <a:rect l="l" t="t" r="r" b="b"/>
              <a:pathLst>
                <a:path w="40639" h="154939">
                  <a:moveTo>
                    <a:pt x="40386" y="0"/>
                  </a:moveTo>
                  <a:lnTo>
                    <a:pt x="0" y="0"/>
                  </a:lnTo>
                  <a:lnTo>
                    <a:pt x="0" y="154686"/>
                  </a:lnTo>
                  <a:lnTo>
                    <a:pt x="40386" y="15468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6" name="object 96"/>
            <p:cNvSpPr/>
            <p:nvPr/>
          </p:nvSpPr>
          <p:spPr>
            <a:xfrm>
              <a:off x="3585972" y="2318766"/>
              <a:ext cx="40640" cy="154940"/>
            </a:xfrm>
            <a:custGeom>
              <a:avLst/>
              <a:gdLst/>
              <a:ahLst/>
              <a:cxnLst/>
              <a:rect l="l" t="t" r="r" b="b"/>
              <a:pathLst>
                <a:path w="40639" h="154939">
                  <a:moveTo>
                    <a:pt x="0" y="0"/>
                  </a:moveTo>
                  <a:lnTo>
                    <a:pt x="40386" y="0"/>
                  </a:lnTo>
                  <a:lnTo>
                    <a:pt x="40386" y="154686"/>
                  </a:lnTo>
                  <a:lnTo>
                    <a:pt x="0" y="15468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7" name="object 97"/>
            <p:cNvSpPr/>
            <p:nvPr/>
          </p:nvSpPr>
          <p:spPr>
            <a:xfrm>
              <a:off x="3628644" y="2318766"/>
              <a:ext cx="40640" cy="154940"/>
            </a:xfrm>
            <a:custGeom>
              <a:avLst/>
              <a:gdLst/>
              <a:ahLst/>
              <a:cxnLst/>
              <a:rect l="l" t="t" r="r" b="b"/>
              <a:pathLst>
                <a:path w="40639" h="154939">
                  <a:moveTo>
                    <a:pt x="40385" y="0"/>
                  </a:moveTo>
                  <a:lnTo>
                    <a:pt x="0" y="0"/>
                  </a:lnTo>
                  <a:lnTo>
                    <a:pt x="0" y="154686"/>
                  </a:lnTo>
                  <a:lnTo>
                    <a:pt x="40385" y="154686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8" name="object 98"/>
            <p:cNvSpPr/>
            <p:nvPr/>
          </p:nvSpPr>
          <p:spPr>
            <a:xfrm>
              <a:off x="3628644" y="2318766"/>
              <a:ext cx="40640" cy="154940"/>
            </a:xfrm>
            <a:custGeom>
              <a:avLst/>
              <a:gdLst/>
              <a:ahLst/>
              <a:cxnLst/>
              <a:rect l="l" t="t" r="r" b="b"/>
              <a:pathLst>
                <a:path w="40639" h="154939">
                  <a:moveTo>
                    <a:pt x="0" y="0"/>
                  </a:moveTo>
                  <a:lnTo>
                    <a:pt x="40385" y="0"/>
                  </a:lnTo>
                  <a:lnTo>
                    <a:pt x="40385" y="154686"/>
                  </a:lnTo>
                  <a:lnTo>
                    <a:pt x="0" y="15468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99" name="object 99"/>
            <p:cNvSpPr/>
            <p:nvPr/>
          </p:nvSpPr>
          <p:spPr>
            <a:xfrm>
              <a:off x="3669030" y="2318766"/>
              <a:ext cx="41910" cy="157480"/>
            </a:xfrm>
            <a:custGeom>
              <a:avLst/>
              <a:gdLst/>
              <a:ahLst/>
              <a:cxnLst/>
              <a:rect l="l" t="t" r="r" b="b"/>
              <a:pathLst>
                <a:path w="41910" h="157480">
                  <a:moveTo>
                    <a:pt x="41910" y="0"/>
                  </a:moveTo>
                  <a:lnTo>
                    <a:pt x="0" y="0"/>
                  </a:lnTo>
                  <a:lnTo>
                    <a:pt x="0" y="156972"/>
                  </a:lnTo>
                  <a:lnTo>
                    <a:pt x="41910" y="156972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669030" y="2318766"/>
              <a:ext cx="41910" cy="157480"/>
            </a:xfrm>
            <a:custGeom>
              <a:avLst/>
              <a:gdLst/>
              <a:ahLst/>
              <a:cxnLst/>
              <a:rect l="l" t="t" r="r" b="b"/>
              <a:pathLst>
                <a:path w="41910" h="157480">
                  <a:moveTo>
                    <a:pt x="0" y="0"/>
                  </a:moveTo>
                  <a:lnTo>
                    <a:pt x="41910" y="0"/>
                  </a:lnTo>
                  <a:lnTo>
                    <a:pt x="41910" y="156972"/>
                  </a:lnTo>
                  <a:lnTo>
                    <a:pt x="0" y="1569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751326" y="2318766"/>
              <a:ext cx="41910" cy="195580"/>
            </a:xfrm>
            <a:custGeom>
              <a:avLst/>
              <a:gdLst/>
              <a:ahLst/>
              <a:cxnLst/>
              <a:rect l="l" t="t" r="r" b="b"/>
              <a:pathLst>
                <a:path w="41910" h="195580">
                  <a:moveTo>
                    <a:pt x="41910" y="0"/>
                  </a:moveTo>
                  <a:lnTo>
                    <a:pt x="0" y="0"/>
                  </a:lnTo>
                  <a:lnTo>
                    <a:pt x="0" y="195072"/>
                  </a:lnTo>
                  <a:lnTo>
                    <a:pt x="41910" y="195072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751326" y="2318766"/>
              <a:ext cx="41910" cy="195580"/>
            </a:xfrm>
            <a:custGeom>
              <a:avLst/>
              <a:gdLst/>
              <a:ahLst/>
              <a:cxnLst/>
              <a:rect l="l" t="t" r="r" b="b"/>
              <a:pathLst>
                <a:path w="41910" h="195580">
                  <a:moveTo>
                    <a:pt x="0" y="0"/>
                  </a:moveTo>
                  <a:lnTo>
                    <a:pt x="41910" y="0"/>
                  </a:lnTo>
                  <a:lnTo>
                    <a:pt x="41910" y="195072"/>
                  </a:lnTo>
                  <a:lnTo>
                    <a:pt x="0" y="1950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793236" y="2318766"/>
              <a:ext cx="40640" cy="205740"/>
            </a:xfrm>
            <a:custGeom>
              <a:avLst/>
              <a:gdLst/>
              <a:ahLst/>
              <a:cxnLst/>
              <a:rect l="l" t="t" r="r" b="b"/>
              <a:pathLst>
                <a:path w="40639" h="205739">
                  <a:moveTo>
                    <a:pt x="40386" y="0"/>
                  </a:moveTo>
                  <a:lnTo>
                    <a:pt x="0" y="0"/>
                  </a:lnTo>
                  <a:lnTo>
                    <a:pt x="0" y="205739"/>
                  </a:lnTo>
                  <a:lnTo>
                    <a:pt x="40386" y="205739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793236" y="2318766"/>
              <a:ext cx="40640" cy="205740"/>
            </a:xfrm>
            <a:custGeom>
              <a:avLst/>
              <a:gdLst/>
              <a:ahLst/>
              <a:cxnLst/>
              <a:rect l="l" t="t" r="r" b="b"/>
              <a:pathLst>
                <a:path w="40639" h="205739">
                  <a:moveTo>
                    <a:pt x="0" y="0"/>
                  </a:moveTo>
                  <a:lnTo>
                    <a:pt x="40386" y="0"/>
                  </a:lnTo>
                  <a:lnTo>
                    <a:pt x="40386" y="205739"/>
                  </a:lnTo>
                  <a:lnTo>
                    <a:pt x="0" y="2057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876294" y="2318766"/>
              <a:ext cx="40640" cy="220345"/>
            </a:xfrm>
            <a:custGeom>
              <a:avLst/>
              <a:gdLst/>
              <a:ahLst/>
              <a:cxnLst/>
              <a:rect l="l" t="t" r="r" b="b"/>
              <a:pathLst>
                <a:path w="40639" h="220344">
                  <a:moveTo>
                    <a:pt x="40385" y="0"/>
                  </a:moveTo>
                  <a:lnTo>
                    <a:pt x="0" y="0"/>
                  </a:lnTo>
                  <a:lnTo>
                    <a:pt x="0" y="220218"/>
                  </a:lnTo>
                  <a:lnTo>
                    <a:pt x="40385" y="220218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876294" y="2318766"/>
              <a:ext cx="40640" cy="220345"/>
            </a:xfrm>
            <a:custGeom>
              <a:avLst/>
              <a:gdLst/>
              <a:ahLst/>
              <a:cxnLst/>
              <a:rect l="l" t="t" r="r" b="b"/>
              <a:pathLst>
                <a:path w="40639" h="220344">
                  <a:moveTo>
                    <a:pt x="0" y="0"/>
                  </a:moveTo>
                  <a:lnTo>
                    <a:pt x="40385" y="0"/>
                  </a:lnTo>
                  <a:lnTo>
                    <a:pt x="40385" y="220218"/>
                  </a:lnTo>
                  <a:lnTo>
                    <a:pt x="0" y="2202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7" name="object 107"/>
            <p:cNvSpPr/>
            <p:nvPr/>
          </p:nvSpPr>
          <p:spPr>
            <a:xfrm>
              <a:off x="3958590" y="2318766"/>
              <a:ext cx="40640" cy="250190"/>
            </a:xfrm>
            <a:custGeom>
              <a:avLst/>
              <a:gdLst/>
              <a:ahLst/>
              <a:cxnLst/>
              <a:rect l="l" t="t" r="r" b="b"/>
              <a:pathLst>
                <a:path w="40639" h="250189">
                  <a:moveTo>
                    <a:pt x="40386" y="0"/>
                  </a:moveTo>
                  <a:lnTo>
                    <a:pt x="0" y="0"/>
                  </a:lnTo>
                  <a:lnTo>
                    <a:pt x="0" y="249936"/>
                  </a:lnTo>
                  <a:lnTo>
                    <a:pt x="40386" y="2499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8" name="object 108"/>
            <p:cNvSpPr/>
            <p:nvPr/>
          </p:nvSpPr>
          <p:spPr>
            <a:xfrm>
              <a:off x="3958590" y="2318766"/>
              <a:ext cx="40640" cy="250190"/>
            </a:xfrm>
            <a:custGeom>
              <a:avLst/>
              <a:gdLst/>
              <a:ahLst/>
              <a:cxnLst/>
              <a:rect l="l" t="t" r="r" b="b"/>
              <a:pathLst>
                <a:path w="40639" h="250189">
                  <a:moveTo>
                    <a:pt x="0" y="0"/>
                  </a:moveTo>
                  <a:lnTo>
                    <a:pt x="40386" y="0"/>
                  </a:lnTo>
                  <a:lnTo>
                    <a:pt x="40386" y="249936"/>
                  </a:lnTo>
                  <a:lnTo>
                    <a:pt x="0" y="2499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09" name="object 109"/>
            <p:cNvSpPr/>
            <p:nvPr/>
          </p:nvSpPr>
          <p:spPr>
            <a:xfrm>
              <a:off x="3998976" y="2318766"/>
              <a:ext cx="40640" cy="258445"/>
            </a:xfrm>
            <a:custGeom>
              <a:avLst/>
              <a:gdLst/>
              <a:ahLst/>
              <a:cxnLst/>
              <a:rect l="l" t="t" r="r" b="b"/>
              <a:pathLst>
                <a:path w="40639" h="258444">
                  <a:moveTo>
                    <a:pt x="40386" y="0"/>
                  </a:moveTo>
                  <a:lnTo>
                    <a:pt x="0" y="0"/>
                  </a:lnTo>
                  <a:lnTo>
                    <a:pt x="0" y="258318"/>
                  </a:lnTo>
                  <a:lnTo>
                    <a:pt x="40386" y="25831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0" name="object 110"/>
            <p:cNvSpPr/>
            <p:nvPr/>
          </p:nvSpPr>
          <p:spPr>
            <a:xfrm>
              <a:off x="3998976" y="2318766"/>
              <a:ext cx="40640" cy="258445"/>
            </a:xfrm>
            <a:custGeom>
              <a:avLst/>
              <a:gdLst/>
              <a:ahLst/>
              <a:cxnLst/>
              <a:rect l="l" t="t" r="r" b="b"/>
              <a:pathLst>
                <a:path w="40639" h="258444">
                  <a:moveTo>
                    <a:pt x="0" y="0"/>
                  </a:moveTo>
                  <a:lnTo>
                    <a:pt x="40386" y="0"/>
                  </a:lnTo>
                  <a:lnTo>
                    <a:pt x="40386" y="258318"/>
                  </a:lnTo>
                  <a:lnTo>
                    <a:pt x="0" y="2583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081272" y="2318766"/>
              <a:ext cx="43180" cy="273685"/>
            </a:xfrm>
            <a:custGeom>
              <a:avLst/>
              <a:gdLst/>
              <a:ahLst/>
              <a:cxnLst/>
              <a:rect l="l" t="t" r="r" b="b"/>
              <a:pathLst>
                <a:path w="43179" h="273685">
                  <a:moveTo>
                    <a:pt x="42672" y="0"/>
                  </a:moveTo>
                  <a:lnTo>
                    <a:pt x="0" y="0"/>
                  </a:lnTo>
                  <a:lnTo>
                    <a:pt x="0" y="273558"/>
                  </a:lnTo>
                  <a:lnTo>
                    <a:pt x="42672" y="273558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081272" y="2318766"/>
              <a:ext cx="43180" cy="273685"/>
            </a:xfrm>
            <a:custGeom>
              <a:avLst/>
              <a:gdLst/>
              <a:ahLst/>
              <a:cxnLst/>
              <a:rect l="l" t="t" r="r" b="b"/>
              <a:pathLst>
                <a:path w="43179" h="273685">
                  <a:moveTo>
                    <a:pt x="0" y="0"/>
                  </a:moveTo>
                  <a:lnTo>
                    <a:pt x="42672" y="0"/>
                  </a:lnTo>
                  <a:lnTo>
                    <a:pt x="42672" y="273558"/>
                  </a:lnTo>
                  <a:lnTo>
                    <a:pt x="0" y="27355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123944" y="2318766"/>
              <a:ext cx="40640" cy="303530"/>
            </a:xfrm>
            <a:custGeom>
              <a:avLst/>
              <a:gdLst/>
              <a:ahLst/>
              <a:cxnLst/>
              <a:rect l="l" t="t" r="r" b="b"/>
              <a:pathLst>
                <a:path w="40639" h="303530">
                  <a:moveTo>
                    <a:pt x="40385" y="0"/>
                  </a:moveTo>
                  <a:lnTo>
                    <a:pt x="0" y="0"/>
                  </a:lnTo>
                  <a:lnTo>
                    <a:pt x="0" y="303275"/>
                  </a:lnTo>
                  <a:lnTo>
                    <a:pt x="40385" y="303275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123944" y="2318766"/>
              <a:ext cx="40640" cy="303530"/>
            </a:xfrm>
            <a:custGeom>
              <a:avLst/>
              <a:gdLst/>
              <a:ahLst/>
              <a:cxnLst/>
              <a:rect l="l" t="t" r="r" b="b"/>
              <a:pathLst>
                <a:path w="40639" h="303530">
                  <a:moveTo>
                    <a:pt x="0" y="0"/>
                  </a:moveTo>
                  <a:lnTo>
                    <a:pt x="40385" y="0"/>
                  </a:lnTo>
                  <a:lnTo>
                    <a:pt x="40385" y="303275"/>
                  </a:lnTo>
                  <a:lnTo>
                    <a:pt x="0" y="30327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164330" y="2318766"/>
              <a:ext cx="40005" cy="307340"/>
            </a:xfrm>
            <a:custGeom>
              <a:avLst/>
              <a:gdLst/>
              <a:ahLst/>
              <a:cxnLst/>
              <a:rect l="l" t="t" r="r" b="b"/>
              <a:pathLst>
                <a:path w="40004" h="307339">
                  <a:moveTo>
                    <a:pt x="39624" y="0"/>
                  </a:moveTo>
                  <a:lnTo>
                    <a:pt x="0" y="0"/>
                  </a:lnTo>
                  <a:lnTo>
                    <a:pt x="0" y="307086"/>
                  </a:lnTo>
                  <a:lnTo>
                    <a:pt x="39624" y="307086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164330" y="2318766"/>
              <a:ext cx="40005" cy="307340"/>
            </a:xfrm>
            <a:custGeom>
              <a:avLst/>
              <a:gdLst/>
              <a:ahLst/>
              <a:cxnLst/>
              <a:rect l="l" t="t" r="r" b="b"/>
              <a:pathLst>
                <a:path w="40004" h="307339">
                  <a:moveTo>
                    <a:pt x="0" y="0"/>
                  </a:moveTo>
                  <a:lnTo>
                    <a:pt x="39624" y="0"/>
                  </a:lnTo>
                  <a:lnTo>
                    <a:pt x="39624" y="307086"/>
                  </a:lnTo>
                  <a:lnTo>
                    <a:pt x="0" y="30708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7" name="object 117"/>
            <p:cNvSpPr/>
            <p:nvPr/>
          </p:nvSpPr>
          <p:spPr>
            <a:xfrm>
              <a:off x="4206240" y="2318766"/>
              <a:ext cx="40640" cy="326390"/>
            </a:xfrm>
            <a:custGeom>
              <a:avLst/>
              <a:gdLst/>
              <a:ahLst/>
              <a:cxnLst/>
              <a:rect l="l" t="t" r="r" b="b"/>
              <a:pathLst>
                <a:path w="40639" h="326389">
                  <a:moveTo>
                    <a:pt x="40386" y="0"/>
                  </a:moveTo>
                  <a:lnTo>
                    <a:pt x="0" y="0"/>
                  </a:lnTo>
                  <a:lnTo>
                    <a:pt x="0" y="326136"/>
                  </a:lnTo>
                  <a:lnTo>
                    <a:pt x="40386" y="3261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8" name="object 118"/>
            <p:cNvSpPr/>
            <p:nvPr/>
          </p:nvSpPr>
          <p:spPr>
            <a:xfrm>
              <a:off x="4206240" y="2318766"/>
              <a:ext cx="40640" cy="326390"/>
            </a:xfrm>
            <a:custGeom>
              <a:avLst/>
              <a:gdLst/>
              <a:ahLst/>
              <a:cxnLst/>
              <a:rect l="l" t="t" r="r" b="b"/>
              <a:pathLst>
                <a:path w="40639" h="326389">
                  <a:moveTo>
                    <a:pt x="0" y="0"/>
                  </a:moveTo>
                  <a:lnTo>
                    <a:pt x="40386" y="0"/>
                  </a:lnTo>
                  <a:lnTo>
                    <a:pt x="40386" y="326136"/>
                  </a:lnTo>
                  <a:lnTo>
                    <a:pt x="0" y="3261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19" name="object 119"/>
            <p:cNvSpPr/>
            <p:nvPr/>
          </p:nvSpPr>
          <p:spPr>
            <a:xfrm>
              <a:off x="4246626" y="2318766"/>
              <a:ext cx="41910" cy="326390"/>
            </a:xfrm>
            <a:custGeom>
              <a:avLst/>
              <a:gdLst/>
              <a:ahLst/>
              <a:cxnLst/>
              <a:rect l="l" t="t" r="r" b="b"/>
              <a:pathLst>
                <a:path w="41910" h="326389">
                  <a:moveTo>
                    <a:pt x="41910" y="0"/>
                  </a:moveTo>
                  <a:lnTo>
                    <a:pt x="0" y="0"/>
                  </a:lnTo>
                  <a:lnTo>
                    <a:pt x="0" y="326136"/>
                  </a:lnTo>
                  <a:lnTo>
                    <a:pt x="41910" y="326136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0" name="object 120"/>
            <p:cNvSpPr/>
            <p:nvPr/>
          </p:nvSpPr>
          <p:spPr>
            <a:xfrm>
              <a:off x="4246626" y="2318766"/>
              <a:ext cx="41910" cy="326390"/>
            </a:xfrm>
            <a:custGeom>
              <a:avLst/>
              <a:gdLst/>
              <a:ahLst/>
              <a:cxnLst/>
              <a:rect l="l" t="t" r="r" b="b"/>
              <a:pathLst>
                <a:path w="41910" h="326389">
                  <a:moveTo>
                    <a:pt x="0" y="0"/>
                  </a:moveTo>
                  <a:lnTo>
                    <a:pt x="41910" y="0"/>
                  </a:lnTo>
                  <a:lnTo>
                    <a:pt x="41910" y="326136"/>
                  </a:lnTo>
                  <a:lnTo>
                    <a:pt x="0" y="3261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1" name="object 121"/>
            <p:cNvSpPr/>
            <p:nvPr/>
          </p:nvSpPr>
          <p:spPr>
            <a:xfrm>
              <a:off x="4328922" y="2318766"/>
              <a:ext cx="40640" cy="337185"/>
            </a:xfrm>
            <a:custGeom>
              <a:avLst/>
              <a:gdLst/>
              <a:ahLst/>
              <a:cxnLst/>
              <a:rect l="l" t="t" r="r" b="b"/>
              <a:pathLst>
                <a:path w="40639" h="337185">
                  <a:moveTo>
                    <a:pt x="40386" y="0"/>
                  </a:moveTo>
                  <a:lnTo>
                    <a:pt x="0" y="0"/>
                  </a:lnTo>
                  <a:lnTo>
                    <a:pt x="0" y="336804"/>
                  </a:lnTo>
                  <a:lnTo>
                    <a:pt x="40386" y="336804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328922" y="2318766"/>
              <a:ext cx="40640" cy="337185"/>
            </a:xfrm>
            <a:custGeom>
              <a:avLst/>
              <a:gdLst/>
              <a:ahLst/>
              <a:cxnLst/>
              <a:rect l="l" t="t" r="r" b="b"/>
              <a:pathLst>
                <a:path w="40639" h="337185">
                  <a:moveTo>
                    <a:pt x="0" y="0"/>
                  </a:moveTo>
                  <a:lnTo>
                    <a:pt x="40386" y="0"/>
                  </a:lnTo>
                  <a:lnTo>
                    <a:pt x="40386" y="336804"/>
                  </a:lnTo>
                  <a:lnTo>
                    <a:pt x="0" y="3368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23" name="object 123"/>
          <p:cNvGrpSpPr/>
          <p:nvPr/>
        </p:nvGrpSpPr>
        <p:grpSpPr>
          <a:xfrm>
            <a:off x="4863228" y="2704862"/>
            <a:ext cx="94773" cy="281940"/>
            <a:chOff x="4452302" y="2317178"/>
            <a:chExt cx="126364" cy="375920"/>
          </a:xfrm>
        </p:grpSpPr>
        <p:sp>
          <p:nvSpPr>
            <p:cNvPr id="124" name="object 124"/>
            <p:cNvSpPr/>
            <p:nvPr/>
          </p:nvSpPr>
          <p:spPr>
            <a:xfrm>
              <a:off x="4453890" y="2318766"/>
              <a:ext cx="40640" cy="367030"/>
            </a:xfrm>
            <a:custGeom>
              <a:avLst/>
              <a:gdLst/>
              <a:ahLst/>
              <a:cxnLst/>
              <a:rect l="l" t="t" r="r" b="b"/>
              <a:pathLst>
                <a:path w="40639" h="367030">
                  <a:moveTo>
                    <a:pt x="40386" y="0"/>
                  </a:moveTo>
                  <a:lnTo>
                    <a:pt x="0" y="0"/>
                  </a:lnTo>
                  <a:lnTo>
                    <a:pt x="0" y="366522"/>
                  </a:lnTo>
                  <a:lnTo>
                    <a:pt x="40386" y="36652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453890" y="2318766"/>
              <a:ext cx="40640" cy="367030"/>
            </a:xfrm>
            <a:custGeom>
              <a:avLst/>
              <a:gdLst/>
              <a:ahLst/>
              <a:cxnLst/>
              <a:rect l="l" t="t" r="r" b="b"/>
              <a:pathLst>
                <a:path w="40639" h="367030">
                  <a:moveTo>
                    <a:pt x="0" y="0"/>
                  </a:moveTo>
                  <a:lnTo>
                    <a:pt x="40386" y="0"/>
                  </a:lnTo>
                  <a:lnTo>
                    <a:pt x="40386" y="366522"/>
                  </a:lnTo>
                  <a:lnTo>
                    <a:pt x="0" y="3665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6" name="object 126"/>
            <p:cNvSpPr/>
            <p:nvPr/>
          </p:nvSpPr>
          <p:spPr>
            <a:xfrm>
              <a:off x="4534662" y="2318766"/>
              <a:ext cx="41910" cy="372745"/>
            </a:xfrm>
            <a:custGeom>
              <a:avLst/>
              <a:gdLst/>
              <a:ahLst/>
              <a:cxnLst/>
              <a:rect l="l" t="t" r="r" b="b"/>
              <a:pathLst>
                <a:path w="41910" h="372744">
                  <a:moveTo>
                    <a:pt x="41910" y="0"/>
                  </a:moveTo>
                  <a:lnTo>
                    <a:pt x="0" y="0"/>
                  </a:lnTo>
                  <a:lnTo>
                    <a:pt x="0" y="372618"/>
                  </a:lnTo>
                  <a:lnTo>
                    <a:pt x="41910" y="372618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27" name="object 127"/>
            <p:cNvSpPr/>
            <p:nvPr/>
          </p:nvSpPr>
          <p:spPr>
            <a:xfrm>
              <a:off x="4534662" y="2318766"/>
              <a:ext cx="41910" cy="372745"/>
            </a:xfrm>
            <a:custGeom>
              <a:avLst/>
              <a:gdLst/>
              <a:ahLst/>
              <a:cxnLst/>
              <a:rect l="l" t="t" r="r" b="b"/>
              <a:pathLst>
                <a:path w="41910" h="372744">
                  <a:moveTo>
                    <a:pt x="0" y="0"/>
                  </a:moveTo>
                  <a:lnTo>
                    <a:pt x="41910" y="0"/>
                  </a:lnTo>
                  <a:lnTo>
                    <a:pt x="41910" y="372618"/>
                  </a:lnTo>
                  <a:lnTo>
                    <a:pt x="0" y="3726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28" name="object 128"/>
          <p:cNvGrpSpPr/>
          <p:nvPr/>
        </p:nvGrpSpPr>
        <p:grpSpPr>
          <a:xfrm>
            <a:off x="5017533" y="2704863"/>
            <a:ext cx="94773" cy="332899"/>
            <a:chOff x="4658042" y="2317178"/>
            <a:chExt cx="126364" cy="443865"/>
          </a:xfrm>
        </p:grpSpPr>
        <p:sp>
          <p:nvSpPr>
            <p:cNvPr id="129" name="object 129"/>
            <p:cNvSpPr/>
            <p:nvPr/>
          </p:nvSpPr>
          <p:spPr>
            <a:xfrm>
              <a:off x="4659629" y="2318766"/>
              <a:ext cx="40005" cy="417830"/>
            </a:xfrm>
            <a:custGeom>
              <a:avLst/>
              <a:gdLst/>
              <a:ahLst/>
              <a:cxnLst/>
              <a:rect l="l" t="t" r="r" b="b"/>
              <a:pathLst>
                <a:path w="40004" h="417830">
                  <a:moveTo>
                    <a:pt x="39624" y="0"/>
                  </a:moveTo>
                  <a:lnTo>
                    <a:pt x="0" y="0"/>
                  </a:lnTo>
                  <a:lnTo>
                    <a:pt x="0" y="417575"/>
                  </a:lnTo>
                  <a:lnTo>
                    <a:pt x="39624" y="417575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0" name="object 130"/>
            <p:cNvSpPr/>
            <p:nvPr/>
          </p:nvSpPr>
          <p:spPr>
            <a:xfrm>
              <a:off x="4659629" y="2318766"/>
              <a:ext cx="40005" cy="417830"/>
            </a:xfrm>
            <a:custGeom>
              <a:avLst/>
              <a:gdLst/>
              <a:ahLst/>
              <a:cxnLst/>
              <a:rect l="l" t="t" r="r" b="b"/>
              <a:pathLst>
                <a:path w="40004" h="417830">
                  <a:moveTo>
                    <a:pt x="0" y="0"/>
                  </a:moveTo>
                  <a:lnTo>
                    <a:pt x="39624" y="0"/>
                  </a:lnTo>
                  <a:lnTo>
                    <a:pt x="39624" y="417575"/>
                  </a:lnTo>
                  <a:lnTo>
                    <a:pt x="0" y="41757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1" name="object 131"/>
            <p:cNvSpPr/>
            <p:nvPr/>
          </p:nvSpPr>
          <p:spPr>
            <a:xfrm>
              <a:off x="4741925" y="2318766"/>
              <a:ext cx="40640" cy="440690"/>
            </a:xfrm>
            <a:custGeom>
              <a:avLst/>
              <a:gdLst/>
              <a:ahLst/>
              <a:cxnLst/>
              <a:rect l="l" t="t" r="r" b="b"/>
              <a:pathLst>
                <a:path w="40639" h="440689">
                  <a:moveTo>
                    <a:pt x="40386" y="0"/>
                  </a:moveTo>
                  <a:lnTo>
                    <a:pt x="0" y="0"/>
                  </a:lnTo>
                  <a:lnTo>
                    <a:pt x="0" y="440436"/>
                  </a:lnTo>
                  <a:lnTo>
                    <a:pt x="40386" y="4404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2" name="object 132"/>
            <p:cNvSpPr/>
            <p:nvPr/>
          </p:nvSpPr>
          <p:spPr>
            <a:xfrm>
              <a:off x="4741925" y="2318766"/>
              <a:ext cx="40640" cy="440690"/>
            </a:xfrm>
            <a:custGeom>
              <a:avLst/>
              <a:gdLst/>
              <a:ahLst/>
              <a:cxnLst/>
              <a:rect l="l" t="t" r="r" b="b"/>
              <a:pathLst>
                <a:path w="40639" h="440689">
                  <a:moveTo>
                    <a:pt x="0" y="0"/>
                  </a:moveTo>
                  <a:lnTo>
                    <a:pt x="40386" y="0"/>
                  </a:lnTo>
                  <a:lnTo>
                    <a:pt x="40386" y="440436"/>
                  </a:lnTo>
                  <a:lnTo>
                    <a:pt x="0" y="4404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33" name="object 133"/>
          <p:cNvGrpSpPr/>
          <p:nvPr/>
        </p:nvGrpSpPr>
        <p:grpSpPr>
          <a:xfrm>
            <a:off x="5172980" y="2704862"/>
            <a:ext cx="186690" cy="380524"/>
            <a:chOff x="4865306" y="2317178"/>
            <a:chExt cx="248920" cy="507365"/>
          </a:xfrm>
        </p:grpSpPr>
        <p:sp>
          <p:nvSpPr>
            <p:cNvPr id="134" name="object 134"/>
            <p:cNvSpPr/>
            <p:nvPr/>
          </p:nvSpPr>
          <p:spPr>
            <a:xfrm>
              <a:off x="4866894" y="2318766"/>
              <a:ext cx="40640" cy="448945"/>
            </a:xfrm>
            <a:custGeom>
              <a:avLst/>
              <a:gdLst/>
              <a:ahLst/>
              <a:cxnLst/>
              <a:rect l="l" t="t" r="r" b="b"/>
              <a:pathLst>
                <a:path w="40639" h="448944">
                  <a:moveTo>
                    <a:pt x="40385" y="0"/>
                  </a:moveTo>
                  <a:lnTo>
                    <a:pt x="0" y="0"/>
                  </a:lnTo>
                  <a:lnTo>
                    <a:pt x="0" y="448818"/>
                  </a:lnTo>
                  <a:lnTo>
                    <a:pt x="40385" y="448818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5" name="object 135"/>
            <p:cNvSpPr/>
            <p:nvPr/>
          </p:nvSpPr>
          <p:spPr>
            <a:xfrm>
              <a:off x="4866894" y="2318766"/>
              <a:ext cx="40640" cy="448945"/>
            </a:xfrm>
            <a:custGeom>
              <a:avLst/>
              <a:gdLst/>
              <a:ahLst/>
              <a:cxnLst/>
              <a:rect l="l" t="t" r="r" b="b"/>
              <a:pathLst>
                <a:path w="40639" h="448944">
                  <a:moveTo>
                    <a:pt x="0" y="0"/>
                  </a:moveTo>
                  <a:lnTo>
                    <a:pt x="40385" y="0"/>
                  </a:lnTo>
                  <a:lnTo>
                    <a:pt x="40385" y="448818"/>
                  </a:lnTo>
                  <a:lnTo>
                    <a:pt x="0" y="4488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6" name="object 136"/>
            <p:cNvSpPr/>
            <p:nvPr/>
          </p:nvSpPr>
          <p:spPr>
            <a:xfrm>
              <a:off x="4946904" y="2318766"/>
              <a:ext cx="43180" cy="455930"/>
            </a:xfrm>
            <a:custGeom>
              <a:avLst/>
              <a:gdLst/>
              <a:ahLst/>
              <a:cxnLst/>
              <a:rect l="l" t="t" r="r" b="b"/>
              <a:pathLst>
                <a:path w="43179" h="455930">
                  <a:moveTo>
                    <a:pt x="42672" y="0"/>
                  </a:moveTo>
                  <a:lnTo>
                    <a:pt x="0" y="0"/>
                  </a:lnTo>
                  <a:lnTo>
                    <a:pt x="0" y="455675"/>
                  </a:lnTo>
                  <a:lnTo>
                    <a:pt x="42672" y="455675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7" name="object 137"/>
            <p:cNvSpPr/>
            <p:nvPr/>
          </p:nvSpPr>
          <p:spPr>
            <a:xfrm>
              <a:off x="4946904" y="2318766"/>
              <a:ext cx="43180" cy="455930"/>
            </a:xfrm>
            <a:custGeom>
              <a:avLst/>
              <a:gdLst/>
              <a:ahLst/>
              <a:cxnLst/>
              <a:rect l="l" t="t" r="r" b="b"/>
              <a:pathLst>
                <a:path w="43179" h="455930">
                  <a:moveTo>
                    <a:pt x="0" y="0"/>
                  </a:moveTo>
                  <a:lnTo>
                    <a:pt x="42672" y="0"/>
                  </a:lnTo>
                  <a:lnTo>
                    <a:pt x="42672" y="455675"/>
                  </a:lnTo>
                  <a:lnTo>
                    <a:pt x="0" y="45567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8" name="object 138"/>
            <p:cNvSpPr/>
            <p:nvPr/>
          </p:nvSpPr>
          <p:spPr>
            <a:xfrm>
              <a:off x="4989576" y="2318766"/>
              <a:ext cx="40640" cy="462280"/>
            </a:xfrm>
            <a:custGeom>
              <a:avLst/>
              <a:gdLst/>
              <a:ahLst/>
              <a:cxnLst/>
              <a:rect l="l" t="t" r="r" b="b"/>
              <a:pathLst>
                <a:path w="40639" h="462280">
                  <a:moveTo>
                    <a:pt x="40386" y="0"/>
                  </a:moveTo>
                  <a:lnTo>
                    <a:pt x="0" y="0"/>
                  </a:lnTo>
                  <a:lnTo>
                    <a:pt x="0" y="461772"/>
                  </a:lnTo>
                  <a:lnTo>
                    <a:pt x="40386" y="46177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39" name="object 139"/>
            <p:cNvSpPr/>
            <p:nvPr/>
          </p:nvSpPr>
          <p:spPr>
            <a:xfrm>
              <a:off x="4989576" y="2318766"/>
              <a:ext cx="40640" cy="462280"/>
            </a:xfrm>
            <a:custGeom>
              <a:avLst/>
              <a:gdLst/>
              <a:ahLst/>
              <a:cxnLst/>
              <a:rect l="l" t="t" r="r" b="b"/>
              <a:pathLst>
                <a:path w="40639" h="462280">
                  <a:moveTo>
                    <a:pt x="0" y="0"/>
                  </a:moveTo>
                  <a:lnTo>
                    <a:pt x="40386" y="0"/>
                  </a:lnTo>
                  <a:lnTo>
                    <a:pt x="40386" y="461772"/>
                  </a:lnTo>
                  <a:lnTo>
                    <a:pt x="0" y="4617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0" name="object 140"/>
            <p:cNvSpPr/>
            <p:nvPr/>
          </p:nvSpPr>
          <p:spPr>
            <a:xfrm>
              <a:off x="5071872" y="2318766"/>
              <a:ext cx="40640" cy="504190"/>
            </a:xfrm>
            <a:custGeom>
              <a:avLst/>
              <a:gdLst/>
              <a:ahLst/>
              <a:cxnLst/>
              <a:rect l="l" t="t" r="r" b="b"/>
              <a:pathLst>
                <a:path w="40639" h="504189">
                  <a:moveTo>
                    <a:pt x="40386" y="0"/>
                  </a:moveTo>
                  <a:lnTo>
                    <a:pt x="0" y="0"/>
                  </a:lnTo>
                  <a:lnTo>
                    <a:pt x="0" y="503682"/>
                  </a:lnTo>
                  <a:lnTo>
                    <a:pt x="40386" y="50368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1" name="object 141"/>
            <p:cNvSpPr/>
            <p:nvPr/>
          </p:nvSpPr>
          <p:spPr>
            <a:xfrm>
              <a:off x="5071872" y="2318766"/>
              <a:ext cx="40640" cy="504190"/>
            </a:xfrm>
            <a:custGeom>
              <a:avLst/>
              <a:gdLst/>
              <a:ahLst/>
              <a:cxnLst/>
              <a:rect l="l" t="t" r="r" b="b"/>
              <a:pathLst>
                <a:path w="40639" h="504189">
                  <a:moveTo>
                    <a:pt x="0" y="0"/>
                  </a:moveTo>
                  <a:lnTo>
                    <a:pt x="40386" y="0"/>
                  </a:lnTo>
                  <a:lnTo>
                    <a:pt x="40386" y="503682"/>
                  </a:lnTo>
                  <a:lnTo>
                    <a:pt x="0" y="5036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42" name="object 142"/>
          <p:cNvGrpSpPr/>
          <p:nvPr/>
        </p:nvGrpSpPr>
        <p:grpSpPr>
          <a:xfrm>
            <a:off x="5418725" y="2704862"/>
            <a:ext cx="126683" cy="464820"/>
            <a:chOff x="5192966" y="2317178"/>
            <a:chExt cx="168910" cy="619760"/>
          </a:xfrm>
        </p:grpSpPr>
        <p:sp>
          <p:nvSpPr>
            <p:cNvPr id="143" name="object 143"/>
            <p:cNvSpPr/>
            <p:nvPr/>
          </p:nvSpPr>
          <p:spPr>
            <a:xfrm>
              <a:off x="5194553" y="2318766"/>
              <a:ext cx="43180" cy="548640"/>
            </a:xfrm>
            <a:custGeom>
              <a:avLst/>
              <a:gdLst/>
              <a:ahLst/>
              <a:cxnLst/>
              <a:rect l="l" t="t" r="r" b="b"/>
              <a:pathLst>
                <a:path w="43179" h="548639">
                  <a:moveTo>
                    <a:pt x="42672" y="0"/>
                  </a:moveTo>
                  <a:lnTo>
                    <a:pt x="0" y="0"/>
                  </a:lnTo>
                  <a:lnTo>
                    <a:pt x="0" y="548639"/>
                  </a:lnTo>
                  <a:lnTo>
                    <a:pt x="42672" y="548639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4" name="object 144"/>
            <p:cNvSpPr/>
            <p:nvPr/>
          </p:nvSpPr>
          <p:spPr>
            <a:xfrm>
              <a:off x="5194553" y="2318766"/>
              <a:ext cx="43180" cy="548640"/>
            </a:xfrm>
            <a:custGeom>
              <a:avLst/>
              <a:gdLst/>
              <a:ahLst/>
              <a:cxnLst/>
              <a:rect l="l" t="t" r="r" b="b"/>
              <a:pathLst>
                <a:path w="43179" h="548639">
                  <a:moveTo>
                    <a:pt x="0" y="0"/>
                  </a:moveTo>
                  <a:lnTo>
                    <a:pt x="42672" y="0"/>
                  </a:lnTo>
                  <a:lnTo>
                    <a:pt x="42672" y="548639"/>
                  </a:lnTo>
                  <a:lnTo>
                    <a:pt x="0" y="5486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5" name="object 145"/>
            <p:cNvSpPr/>
            <p:nvPr/>
          </p:nvSpPr>
          <p:spPr>
            <a:xfrm>
              <a:off x="5237225" y="2318766"/>
              <a:ext cx="40640" cy="554990"/>
            </a:xfrm>
            <a:custGeom>
              <a:avLst/>
              <a:gdLst/>
              <a:ahLst/>
              <a:cxnLst/>
              <a:rect l="l" t="t" r="r" b="b"/>
              <a:pathLst>
                <a:path w="40639" h="554989">
                  <a:moveTo>
                    <a:pt x="40386" y="0"/>
                  </a:moveTo>
                  <a:lnTo>
                    <a:pt x="0" y="0"/>
                  </a:lnTo>
                  <a:lnTo>
                    <a:pt x="0" y="554736"/>
                  </a:lnTo>
                  <a:lnTo>
                    <a:pt x="40386" y="5547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6" name="object 146"/>
            <p:cNvSpPr/>
            <p:nvPr/>
          </p:nvSpPr>
          <p:spPr>
            <a:xfrm>
              <a:off x="5237225" y="2318766"/>
              <a:ext cx="40640" cy="554990"/>
            </a:xfrm>
            <a:custGeom>
              <a:avLst/>
              <a:gdLst/>
              <a:ahLst/>
              <a:cxnLst/>
              <a:rect l="l" t="t" r="r" b="b"/>
              <a:pathLst>
                <a:path w="40639" h="554989">
                  <a:moveTo>
                    <a:pt x="0" y="0"/>
                  </a:moveTo>
                  <a:lnTo>
                    <a:pt x="40386" y="0"/>
                  </a:lnTo>
                  <a:lnTo>
                    <a:pt x="40386" y="554736"/>
                  </a:lnTo>
                  <a:lnTo>
                    <a:pt x="0" y="5547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7" name="object 147"/>
            <p:cNvSpPr/>
            <p:nvPr/>
          </p:nvSpPr>
          <p:spPr>
            <a:xfrm>
              <a:off x="5319521" y="2318766"/>
              <a:ext cx="40640" cy="616585"/>
            </a:xfrm>
            <a:custGeom>
              <a:avLst/>
              <a:gdLst/>
              <a:ahLst/>
              <a:cxnLst/>
              <a:rect l="l" t="t" r="r" b="b"/>
              <a:pathLst>
                <a:path w="40639" h="616585">
                  <a:moveTo>
                    <a:pt x="40386" y="0"/>
                  </a:moveTo>
                  <a:lnTo>
                    <a:pt x="0" y="0"/>
                  </a:lnTo>
                  <a:lnTo>
                    <a:pt x="0" y="616458"/>
                  </a:lnTo>
                  <a:lnTo>
                    <a:pt x="40386" y="61645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48" name="object 148"/>
            <p:cNvSpPr/>
            <p:nvPr/>
          </p:nvSpPr>
          <p:spPr>
            <a:xfrm>
              <a:off x="5319521" y="2318766"/>
              <a:ext cx="40640" cy="616585"/>
            </a:xfrm>
            <a:custGeom>
              <a:avLst/>
              <a:gdLst/>
              <a:ahLst/>
              <a:cxnLst/>
              <a:rect l="l" t="t" r="r" b="b"/>
              <a:pathLst>
                <a:path w="40639" h="616585">
                  <a:moveTo>
                    <a:pt x="0" y="0"/>
                  </a:moveTo>
                  <a:lnTo>
                    <a:pt x="40386" y="0"/>
                  </a:lnTo>
                  <a:lnTo>
                    <a:pt x="40386" y="616458"/>
                  </a:lnTo>
                  <a:lnTo>
                    <a:pt x="0" y="61645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49" name="object 149"/>
          <p:cNvGrpSpPr/>
          <p:nvPr/>
        </p:nvGrpSpPr>
        <p:grpSpPr>
          <a:xfrm>
            <a:off x="5604462" y="2704863"/>
            <a:ext cx="64770" cy="509111"/>
            <a:chOff x="5440616" y="2317178"/>
            <a:chExt cx="86360" cy="678815"/>
          </a:xfrm>
        </p:grpSpPr>
        <p:sp>
          <p:nvSpPr>
            <p:cNvPr id="150" name="object 150"/>
            <p:cNvSpPr/>
            <p:nvPr/>
          </p:nvSpPr>
          <p:spPr>
            <a:xfrm>
              <a:off x="5442203" y="2318766"/>
              <a:ext cx="43180" cy="658495"/>
            </a:xfrm>
            <a:custGeom>
              <a:avLst/>
              <a:gdLst/>
              <a:ahLst/>
              <a:cxnLst/>
              <a:rect l="l" t="t" r="r" b="b"/>
              <a:pathLst>
                <a:path w="43179" h="658494">
                  <a:moveTo>
                    <a:pt x="42672" y="0"/>
                  </a:moveTo>
                  <a:lnTo>
                    <a:pt x="0" y="0"/>
                  </a:lnTo>
                  <a:lnTo>
                    <a:pt x="0" y="658368"/>
                  </a:lnTo>
                  <a:lnTo>
                    <a:pt x="42672" y="658368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1" name="object 151"/>
            <p:cNvSpPr/>
            <p:nvPr/>
          </p:nvSpPr>
          <p:spPr>
            <a:xfrm>
              <a:off x="5442203" y="2318766"/>
              <a:ext cx="43180" cy="658495"/>
            </a:xfrm>
            <a:custGeom>
              <a:avLst/>
              <a:gdLst/>
              <a:ahLst/>
              <a:cxnLst/>
              <a:rect l="l" t="t" r="r" b="b"/>
              <a:pathLst>
                <a:path w="43179" h="658494">
                  <a:moveTo>
                    <a:pt x="0" y="0"/>
                  </a:moveTo>
                  <a:lnTo>
                    <a:pt x="42672" y="0"/>
                  </a:lnTo>
                  <a:lnTo>
                    <a:pt x="42672" y="658368"/>
                  </a:lnTo>
                  <a:lnTo>
                    <a:pt x="0" y="6583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2" name="object 152"/>
            <p:cNvSpPr/>
            <p:nvPr/>
          </p:nvSpPr>
          <p:spPr>
            <a:xfrm>
              <a:off x="5484875" y="2318766"/>
              <a:ext cx="40640" cy="675640"/>
            </a:xfrm>
            <a:custGeom>
              <a:avLst/>
              <a:gdLst/>
              <a:ahLst/>
              <a:cxnLst/>
              <a:rect l="l" t="t" r="r" b="b"/>
              <a:pathLst>
                <a:path w="40639" h="675639">
                  <a:moveTo>
                    <a:pt x="40386" y="0"/>
                  </a:moveTo>
                  <a:lnTo>
                    <a:pt x="0" y="0"/>
                  </a:lnTo>
                  <a:lnTo>
                    <a:pt x="0" y="675132"/>
                  </a:lnTo>
                  <a:lnTo>
                    <a:pt x="40386" y="67513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3" name="object 153"/>
            <p:cNvSpPr/>
            <p:nvPr/>
          </p:nvSpPr>
          <p:spPr>
            <a:xfrm>
              <a:off x="5484875" y="2318766"/>
              <a:ext cx="40640" cy="675640"/>
            </a:xfrm>
            <a:custGeom>
              <a:avLst/>
              <a:gdLst/>
              <a:ahLst/>
              <a:cxnLst/>
              <a:rect l="l" t="t" r="r" b="b"/>
              <a:pathLst>
                <a:path w="40639" h="675639">
                  <a:moveTo>
                    <a:pt x="0" y="0"/>
                  </a:moveTo>
                  <a:lnTo>
                    <a:pt x="40386" y="0"/>
                  </a:lnTo>
                  <a:lnTo>
                    <a:pt x="40386" y="675132"/>
                  </a:lnTo>
                  <a:lnTo>
                    <a:pt x="0" y="6751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54" name="object 154"/>
          <p:cNvGrpSpPr/>
          <p:nvPr/>
        </p:nvGrpSpPr>
        <p:grpSpPr>
          <a:xfrm>
            <a:off x="4739212" y="2704862"/>
            <a:ext cx="496253" cy="339090"/>
            <a:chOff x="4286948" y="2317178"/>
            <a:chExt cx="661670" cy="452120"/>
          </a:xfrm>
        </p:grpSpPr>
        <p:sp>
          <p:nvSpPr>
            <p:cNvPr id="155" name="object 155"/>
            <p:cNvSpPr/>
            <p:nvPr/>
          </p:nvSpPr>
          <p:spPr>
            <a:xfrm>
              <a:off x="4288535" y="2318766"/>
              <a:ext cx="40640" cy="328930"/>
            </a:xfrm>
            <a:custGeom>
              <a:avLst/>
              <a:gdLst/>
              <a:ahLst/>
              <a:cxnLst/>
              <a:rect l="l" t="t" r="r" b="b"/>
              <a:pathLst>
                <a:path w="40639" h="328930">
                  <a:moveTo>
                    <a:pt x="40386" y="0"/>
                  </a:moveTo>
                  <a:lnTo>
                    <a:pt x="0" y="0"/>
                  </a:lnTo>
                  <a:lnTo>
                    <a:pt x="0" y="328422"/>
                  </a:lnTo>
                  <a:lnTo>
                    <a:pt x="40386" y="32842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288535" y="2318766"/>
              <a:ext cx="40640" cy="328930"/>
            </a:xfrm>
            <a:custGeom>
              <a:avLst/>
              <a:gdLst/>
              <a:ahLst/>
              <a:cxnLst/>
              <a:rect l="l" t="t" r="r" b="b"/>
              <a:pathLst>
                <a:path w="40639" h="328930">
                  <a:moveTo>
                    <a:pt x="0" y="0"/>
                  </a:moveTo>
                  <a:lnTo>
                    <a:pt x="40386" y="0"/>
                  </a:lnTo>
                  <a:lnTo>
                    <a:pt x="40386" y="328422"/>
                  </a:lnTo>
                  <a:lnTo>
                    <a:pt x="0" y="3284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7" name="object 157"/>
            <p:cNvSpPr/>
            <p:nvPr/>
          </p:nvSpPr>
          <p:spPr>
            <a:xfrm>
              <a:off x="4369307" y="2318766"/>
              <a:ext cx="43180" cy="337185"/>
            </a:xfrm>
            <a:custGeom>
              <a:avLst/>
              <a:gdLst/>
              <a:ahLst/>
              <a:cxnLst/>
              <a:rect l="l" t="t" r="r" b="b"/>
              <a:pathLst>
                <a:path w="43179" h="337185">
                  <a:moveTo>
                    <a:pt x="42671" y="0"/>
                  </a:moveTo>
                  <a:lnTo>
                    <a:pt x="0" y="0"/>
                  </a:lnTo>
                  <a:lnTo>
                    <a:pt x="0" y="336804"/>
                  </a:lnTo>
                  <a:lnTo>
                    <a:pt x="42671" y="336804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8" name="object 158"/>
            <p:cNvSpPr/>
            <p:nvPr/>
          </p:nvSpPr>
          <p:spPr>
            <a:xfrm>
              <a:off x="4369307" y="2318766"/>
              <a:ext cx="43180" cy="337185"/>
            </a:xfrm>
            <a:custGeom>
              <a:avLst/>
              <a:gdLst/>
              <a:ahLst/>
              <a:cxnLst/>
              <a:rect l="l" t="t" r="r" b="b"/>
              <a:pathLst>
                <a:path w="43179" h="337185">
                  <a:moveTo>
                    <a:pt x="0" y="0"/>
                  </a:moveTo>
                  <a:lnTo>
                    <a:pt x="42671" y="0"/>
                  </a:lnTo>
                  <a:lnTo>
                    <a:pt x="42671" y="336804"/>
                  </a:lnTo>
                  <a:lnTo>
                    <a:pt x="0" y="3368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59" name="object 159"/>
            <p:cNvSpPr/>
            <p:nvPr/>
          </p:nvSpPr>
          <p:spPr>
            <a:xfrm>
              <a:off x="4411979" y="2318766"/>
              <a:ext cx="40005" cy="358140"/>
            </a:xfrm>
            <a:custGeom>
              <a:avLst/>
              <a:gdLst/>
              <a:ahLst/>
              <a:cxnLst/>
              <a:rect l="l" t="t" r="r" b="b"/>
              <a:pathLst>
                <a:path w="40004" h="358139">
                  <a:moveTo>
                    <a:pt x="39624" y="0"/>
                  </a:moveTo>
                  <a:lnTo>
                    <a:pt x="0" y="0"/>
                  </a:lnTo>
                  <a:lnTo>
                    <a:pt x="0" y="358139"/>
                  </a:lnTo>
                  <a:lnTo>
                    <a:pt x="39624" y="358139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0" name="object 160"/>
            <p:cNvSpPr/>
            <p:nvPr/>
          </p:nvSpPr>
          <p:spPr>
            <a:xfrm>
              <a:off x="4411979" y="2318766"/>
              <a:ext cx="40005" cy="358140"/>
            </a:xfrm>
            <a:custGeom>
              <a:avLst/>
              <a:gdLst/>
              <a:ahLst/>
              <a:cxnLst/>
              <a:rect l="l" t="t" r="r" b="b"/>
              <a:pathLst>
                <a:path w="40004" h="358139">
                  <a:moveTo>
                    <a:pt x="0" y="0"/>
                  </a:moveTo>
                  <a:lnTo>
                    <a:pt x="39624" y="0"/>
                  </a:lnTo>
                  <a:lnTo>
                    <a:pt x="39624" y="358139"/>
                  </a:lnTo>
                  <a:lnTo>
                    <a:pt x="0" y="3581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1" name="object 161"/>
            <p:cNvSpPr/>
            <p:nvPr/>
          </p:nvSpPr>
          <p:spPr>
            <a:xfrm>
              <a:off x="4494275" y="2318766"/>
              <a:ext cx="40640" cy="367030"/>
            </a:xfrm>
            <a:custGeom>
              <a:avLst/>
              <a:gdLst/>
              <a:ahLst/>
              <a:cxnLst/>
              <a:rect l="l" t="t" r="r" b="b"/>
              <a:pathLst>
                <a:path w="40639" h="367030">
                  <a:moveTo>
                    <a:pt x="40386" y="0"/>
                  </a:moveTo>
                  <a:lnTo>
                    <a:pt x="0" y="0"/>
                  </a:lnTo>
                  <a:lnTo>
                    <a:pt x="0" y="366522"/>
                  </a:lnTo>
                  <a:lnTo>
                    <a:pt x="40386" y="36652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2" name="object 162"/>
            <p:cNvSpPr/>
            <p:nvPr/>
          </p:nvSpPr>
          <p:spPr>
            <a:xfrm>
              <a:off x="4494275" y="2318766"/>
              <a:ext cx="40640" cy="367030"/>
            </a:xfrm>
            <a:custGeom>
              <a:avLst/>
              <a:gdLst/>
              <a:ahLst/>
              <a:cxnLst/>
              <a:rect l="l" t="t" r="r" b="b"/>
              <a:pathLst>
                <a:path w="40639" h="367030">
                  <a:moveTo>
                    <a:pt x="0" y="0"/>
                  </a:moveTo>
                  <a:lnTo>
                    <a:pt x="40386" y="0"/>
                  </a:lnTo>
                  <a:lnTo>
                    <a:pt x="40386" y="366522"/>
                  </a:lnTo>
                  <a:lnTo>
                    <a:pt x="0" y="36652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3" name="object 163"/>
            <p:cNvSpPr/>
            <p:nvPr/>
          </p:nvSpPr>
          <p:spPr>
            <a:xfrm>
              <a:off x="4576571" y="2318766"/>
              <a:ext cx="40640" cy="391795"/>
            </a:xfrm>
            <a:custGeom>
              <a:avLst/>
              <a:gdLst/>
              <a:ahLst/>
              <a:cxnLst/>
              <a:rect l="l" t="t" r="r" b="b"/>
              <a:pathLst>
                <a:path w="40639" h="391794">
                  <a:moveTo>
                    <a:pt x="40386" y="0"/>
                  </a:moveTo>
                  <a:lnTo>
                    <a:pt x="0" y="0"/>
                  </a:lnTo>
                  <a:lnTo>
                    <a:pt x="0" y="391668"/>
                  </a:lnTo>
                  <a:lnTo>
                    <a:pt x="40386" y="39166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4" name="object 164"/>
            <p:cNvSpPr/>
            <p:nvPr/>
          </p:nvSpPr>
          <p:spPr>
            <a:xfrm>
              <a:off x="4576571" y="2318766"/>
              <a:ext cx="40640" cy="391795"/>
            </a:xfrm>
            <a:custGeom>
              <a:avLst/>
              <a:gdLst/>
              <a:ahLst/>
              <a:cxnLst/>
              <a:rect l="l" t="t" r="r" b="b"/>
              <a:pathLst>
                <a:path w="40639" h="391794">
                  <a:moveTo>
                    <a:pt x="0" y="0"/>
                  </a:moveTo>
                  <a:lnTo>
                    <a:pt x="40386" y="0"/>
                  </a:lnTo>
                  <a:lnTo>
                    <a:pt x="40386" y="391668"/>
                  </a:lnTo>
                  <a:lnTo>
                    <a:pt x="0" y="39166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5" name="object 165"/>
            <p:cNvSpPr/>
            <p:nvPr/>
          </p:nvSpPr>
          <p:spPr>
            <a:xfrm>
              <a:off x="4619243" y="2318766"/>
              <a:ext cx="40640" cy="400050"/>
            </a:xfrm>
            <a:custGeom>
              <a:avLst/>
              <a:gdLst/>
              <a:ahLst/>
              <a:cxnLst/>
              <a:rect l="l" t="t" r="r" b="b"/>
              <a:pathLst>
                <a:path w="40639" h="400050">
                  <a:moveTo>
                    <a:pt x="40385" y="0"/>
                  </a:moveTo>
                  <a:lnTo>
                    <a:pt x="0" y="0"/>
                  </a:lnTo>
                  <a:lnTo>
                    <a:pt x="0" y="400050"/>
                  </a:lnTo>
                  <a:lnTo>
                    <a:pt x="40385" y="400050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6" name="object 166"/>
            <p:cNvSpPr/>
            <p:nvPr/>
          </p:nvSpPr>
          <p:spPr>
            <a:xfrm>
              <a:off x="4619243" y="2318766"/>
              <a:ext cx="40640" cy="400050"/>
            </a:xfrm>
            <a:custGeom>
              <a:avLst/>
              <a:gdLst/>
              <a:ahLst/>
              <a:cxnLst/>
              <a:rect l="l" t="t" r="r" b="b"/>
              <a:pathLst>
                <a:path w="40639" h="400050">
                  <a:moveTo>
                    <a:pt x="0" y="0"/>
                  </a:moveTo>
                  <a:lnTo>
                    <a:pt x="40385" y="0"/>
                  </a:lnTo>
                  <a:lnTo>
                    <a:pt x="40385" y="400050"/>
                  </a:lnTo>
                  <a:lnTo>
                    <a:pt x="0" y="4000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7" name="object 167"/>
            <p:cNvSpPr/>
            <p:nvPr/>
          </p:nvSpPr>
          <p:spPr>
            <a:xfrm>
              <a:off x="4699253" y="2318766"/>
              <a:ext cx="43180" cy="426084"/>
            </a:xfrm>
            <a:custGeom>
              <a:avLst/>
              <a:gdLst/>
              <a:ahLst/>
              <a:cxnLst/>
              <a:rect l="l" t="t" r="r" b="b"/>
              <a:pathLst>
                <a:path w="43179" h="426085">
                  <a:moveTo>
                    <a:pt x="42672" y="0"/>
                  </a:moveTo>
                  <a:lnTo>
                    <a:pt x="0" y="0"/>
                  </a:lnTo>
                  <a:lnTo>
                    <a:pt x="0" y="425958"/>
                  </a:lnTo>
                  <a:lnTo>
                    <a:pt x="42672" y="425958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8" name="object 168"/>
            <p:cNvSpPr/>
            <p:nvPr/>
          </p:nvSpPr>
          <p:spPr>
            <a:xfrm>
              <a:off x="4699253" y="2318766"/>
              <a:ext cx="43180" cy="426084"/>
            </a:xfrm>
            <a:custGeom>
              <a:avLst/>
              <a:gdLst/>
              <a:ahLst/>
              <a:cxnLst/>
              <a:rect l="l" t="t" r="r" b="b"/>
              <a:pathLst>
                <a:path w="43179" h="426085">
                  <a:moveTo>
                    <a:pt x="0" y="0"/>
                  </a:moveTo>
                  <a:lnTo>
                    <a:pt x="42672" y="0"/>
                  </a:lnTo>
                  <a:lnTo>
                    <a:pt x="42672" y="425958"/>
                  </a:lnTo>
                  <a:lnTo>
                    <a:pt x="0" y="42595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69" name="object 169"/>
            <p:cNvSpPr/>
            <p:nvPr/>
          </p:nvSpPr>
          <p:spPr>
            <a:xfrm>
              <a:off x="4782311" y="2318766"/>
              <a:ext cx="41910" cy="440690"/>
            </a:xfrm>
            <a:custGeom>
              <a:avLst/>
              <a:gdLst/>
              <a:ahLst/>
              <a:cxnLst/>
              <a:rect l="l" t="t" r="r" b="b"/>
              <a:pathLst>
                <a:path w="41910" h="440689">
                  <a:moveTo>
                    <a:pt x="41910" y="0"/>
                  </a:moveTo>
                  <a:lnTo>
                    <a:pt x="0" y="0"/>
                  </a:lnTo>
                  <a:lnTo>
                    <a:pt x="0" y="440436"/>
                  </a:lnTo>
                  <a:lnTo>
                    <a:pt x="41910" y="440436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0" name="object 170"/>
            <p:cNvSpPr/>
            <p:nvPr/>
          </p:nvSpPr>
          <p:spPr>
            <a:xfrm>
              <a:off x="4782311" y="2318766"/>
              <a:ext cx="41910" cy="440690"/>
            </a:xfrm>
            <a:custGeom>
              <a:avLst/>
              <a:gdLst/>
              <a:ahLst/>
              <a:cxnLst/>
              <a:rect l="l" t="t" r="r" b="b"/>
              <a:pathLst>
                <a:path w="41910" h="440689">
                  <a:moveTo>
                    <a:pt x="0" y="0"/>
                  </a:moveTo>
                  <a:lnTo>
                    <a:pt x="41910" y="0"/>
                  </a:lnTo>
                  <a:lnTo>
                    <a:pt x="41910" y="440436"/>
                  </a:lnTo>
                  <a:lnTo>
                    <a:pt x="0" y="4404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1" name="object 171"/>
            <p:cNvSpPr/>
            <p:nvPr/>
          </p:nvSpPr>
          <p:spPr>
            <a:xfrm>
              <a:off x="4824221" y="2318766"/>
              <a:ext cx="40640" cy="440690"/>
            </a:xfrm>
            <a:custGeom>
              <a:avLst/>
              <a:gdLst/>
              <a:ahLst/>
              <a:cxnLst/>
              <a:rect l="l" t="t" r="r" b="b"/>
              <a:pathLst>
                <a:path w="40639" h="440689">
                  <a:moveTo>
                    <a:pt x="40386" y="0"/>
                  </a:moveTo>
                  <a:lnTo>
                    <a:pt x="0" y="0"/>
                  </a:lnTo>
                  <a:lnTo>
                    <a:pt x="0" y="440436"/>
                  </a:lnTo>
                  <a:lnTo>
                    <a:pt x="40386" y="44043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2" name="object 172"/>
            <p:cNvSpPr/>
            <p:nvPr/>
          </p:nvSpPr>
          <p:spPr>
            <a:xfrm>
              <a:off x="4824221" y="2318766"/>
              <a:ext cx="40640" cy="440690"/>
            </a:xfrm>
            <a:custGeom>
              <a:avLst/>
              <a:gdLst/>
              <a:ahLst/>
              <a:cxnLst/>
              <a:rect l="l" t="t" r="r" b="b"/>
              <a:pathLst>
                <a:path w="40639" h="440689">
                  <a:moveTo>
                    <a:pt x="0" y="0"/>
                  </a:moveTo>
                  <a:lnTo>
                    <a:pt x="40386" y="0"/>
                  </a:lnTo>
                  <a:lnTo>
                    <a:pt x="40386" y="440436"/>
                  </a:lnTo>
                  <a:lnTo>
                    <a:pt x="0" y="4404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3" name="object 173"/>
            <p:cNvSpPr/>
            <p:nvPr/>
          </p:nvSpPr>
          <p:spPr>
            <a:xfrm>
              <a:off x="4907279" y="2318766"/>
              <a:ext cx="40005" cy="448945"/>
            </a:xfrm>
            <a:custGeom>
              <a:avLst/>
              <a:gdLst/>
              <a:ahLst/>
              <a:cxnLst/>
              <a:rect l="l" t="t" r="r" b="b"/>
              <a:pathLst>
                <a:path w="40004" h="448944">
                  <a:moveTo>
                    <a:pt x="39624" y="0"/>
                  </a:moveTo>
                  <a:lnTo>
                    <a:pt x="0" y="0"/>
                  </a:lnTo>
                  <a:lnTo>
                    <a:pt x="0" y="448818"/>
                  </a:lnTo>
                  <a:lnTo>
                    <a:pt x="39624" y="448818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4" name="object 174"/>
            <p:cNvSpPr/>
            <p:nvPr/>
          </p:nvSpPr>
          <p:spPr>
            <a:xfrm>
              <a:off x="4907279" y="2318766"/>
              <a:ext cx="40005" cy="448945"/>
            </a:xfrm>
            <a:custGeom>
              <a:avLst/>
              <a:gdLst/>
              <a:ahLst/>
              <a:cxnLst/>
              <a:rect l="l" t="t" r="r" b="b"/>
              <a:pathLst>
                <a:path w="40004" h="448944">
                  <a:moveTo>
                    <a:pt x="0" y="0"/>
                  </a:moveTo>
                  <a:lnTo>
                    <a:pt x="39624" y="0"/>
                  </a:lnTo>
                  <a:lnTo>
                    <a:pt x="39624" y="448818"/>
                  </a:lnTo>
                  <a:lnTo>
                    <a:pt x="0" y="4488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75" name="object 175"/>
          <p:cNvGrpSpPr/>
          <p:nvPr/>
        </p:nvGrpSpPr>
        <p:grpSpPr>
          <a:xfrm>
            <a:off x="5296423" y="2704863"/>
            <a:ext cx="124778" cy="394811"/>
            <a:chOff x="5029898" y="2317178"/>
            <a:chExt cx="166370" cy="526415"/>
          </a:xfrm>
        </p:grpSpPr>
        <p:sp>
          <p:nvSpPr>
            <p:cNvPr id="176" name="object 176"/>
            <p:cNvSpPr/>
            <p:nvPr/>
          </p:nvSpPr>
          <p:spPr>
            <a:xfrm>
              <a:off x="5031485" y="2318766"/>
              <a:ext cx="40640" cy="466090"/>
            </a:xfrm>
            <a:custGeom>
              <a:avLst/>
              <a:gdLst/>
              <a:ahLst/>
              <a:cxnLst/>
              <a:rect l="l" t="t" r="r" b="b"/>
              <a:pathLst>
                <a:path w="40639" h="466089">
                  <a:moveTo>
                    <a:pt x="40386" y="0"/>
                  </a:moveTo>
                  <a:lnTo>
                    <a:pt x="0" y="0"/>
                  </a:lnTo>
                  <a:lnTo>
                    <a:pt x="0" y="465582"/>
                  </a:lnTo>
                  <a:lnTo>
                    <a:pt x="40386" y="46558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7" name="object 177"/>
            <p:cNvSpPr/>
            <p:nvPr/>
          </p:nvSpPr>
          <p:spPr>
            <a:xfrm>
              <a:off x="5031485" y="2318766"/>
              <a:ext cx="40640" cy="466090"/>
            </a:xfrm>
            <a:custGeom>
              <a:avLst/>
              <a:gdLst/>
              <a:ahLst/>
              <a:cxnLst/>
              <a:rect l="l" t="t" r="r" b="b"/>
              <a:pathLst>
                <a:path w="40639" h="466089">
                  <a:moveTo>
                    <a:pt x="0" y="0"/>
                  </a:moveTo>
                  <a:lnTo>
                    <a:pt x="40386" y="0"/>
                  </a:lnTo>
                  <a:lnTo>
                    <a:pt x="40386" y="465582"/>
                  </a:lnTo>
                  <a:lnTo>
                    <a:pt x="0" y="4655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8" name="object 178"/>
            <p:cNvSpPr/>
            <p:nvPr/>
          </p:nvSpPr>
          <p:spPr>
            <a:xfrm>
              <a:off x="5112257" y="2318766"/>
              <a:ext cx="43180" cy="504190"/>
            </a:xfrm>
            <a:custGeom>
              <a:avLst/>
              <a:gdLst/>
              <a:ahLst/>
              <a:cxnLst/>
              <a:rect l="l" t="t" r="r" b="b"/>
              <a:pathLst>
                <a:path w="43179" h="504189">
                  <a:moveTo>
                    <a:pt x="42671" y="0"/>
                  </a:moveTo>
                  <a:lnTo>
                    <a:pt x="0" y="0"/>
                  </a:lnTo>
                  <a:lnTo>
                    <a:pt x="0" y="503682"/>
                  </a:lnTo>
                  <a:lnTo>
                    <a:pt x="42671" y="503682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79" name="object 179"/>
            <p:cNvSpPr/>
            <p:nvPr/>
          </p:nvSpPr>
          <p:spPr>
            <a:xfrm>
              <a:off x="5112257" y="2318766"/>
              <a:ext cx="43180" cy="504190"/>
            </a:xfrm>
            <a:custGeom>
              <a:avLst/>
              <a:gdLst/>
              <a:ahLst/>
              <a:cxnLst/>
              <a:rect l="l" t="t" r="r" b="b"/>
              <a:pathLst>
                <a:path w="43179" h="504189">
                  <a:moveTo>
                    <a:pt x="0" y="0"/>
                  </a:moveTo>
                  <a:lnTo>
                    <a:pt x="42671" y="0"/>
                  </a:lnTo>
                  <a:lnTo>
                    <a:pt x="42671" y="503682"/>
                  </a:lnTo>
                  <a:lnTo>
                    <a:pt x="0" y="5036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0" name="object 180"/>
            <p:cNvSpPr/>
            <p:nvPr/>
          </p:nvSpPr>
          <p:spPr>
            <a:xfrm>
              <a:off x="5154929" y="2318766"/>
              <a:ext cx="40005" cy="523240"/>
            </a:xfrm>
            <a:custGeom>
              <a:avLst/>
              <a:gdLst/>
              <a:ahLst/>
              <a:cxnLst/>
              <a:rect l="l" t="t" r="r" b="b"/>
              <a:pathLst>
                <a:path w="40004" h="523239">
                  <a:moveTo>
                    <a:pt x="39624" y="0"/>
                  </a:moveTo>
                  <a:lnTo>
                    <a:pt x="0" y="0"/>
                  </a:lnTo>
                  <a:lnTo>
                    <a:pt x="0" y="522732"/>
                  </a:lnTo>
                  <a:lnTo>
                    <a:pt x="39624" y="522732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1" name="object 181"/>
            <p:cNvSpPr/>
            <p:nvPr/>
          </p:nvSpPr>
          <p:spPr>
            <a:xfrm>
              <a:off x="5154929" y="2318766"/>
              <a:ext cx="40005" cy="523240"/>
            </a:xfrm>
            <a:custGeom>
              <a:avLst/>
              <a:gdLst/>
              <a:ahLst/>
              <a:cxnLst/>
              <a:rect l="l" t="t" r="r" b="b"/>
              <a:pathLst>
                <a:path w="40004" h="523239">
                  <a:moveTo>
                    <a:pt x="0" y="0"/>
                  </a:moveTo>
                  <a:lnTo>
                    <a:pt x="39624" y="0"/>
                  </a:lnTo>
                  <a:lnTo>
                    <a:pt x="39624" y="522732"/>
                  </a:lnTo>
                  <a:lnTo>
                    <a:pt x="0" y="5227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82" name="object 182"/>
          <p:cNvGrpSpPr/>
          <p:nvPr/>
        </p:nvGrpSpPr>
        <p:grpSpPr>
          <a:xfrm>
            <a:off x="5481019" y="2704863"/>
            <a:ext cx="126206" cy="493395"/>
            <a:chOff x="5276024" y="2317178"/>
            <a:chExt cx="168275" cy="657860"/>
          </a:xfrm>
        </p:grpSpPr>
        <p:sp>
          <p:nvSpPr>
            <p:cNvPr id="183" name="object 183"/>
            <p:cNvSpPr/>
            <p:nvPr/>
          </p:nvSpPr>
          <p:spPr>
            <a:xfrm>
              <a:off x="5277611" y="2318766"/>
              <a:ext cx="41910" cy="565785"/>
            </a:xfrm>
            <a:custGeom>
              <a:avLst/>
              <a:gdLst/>
              <a:ahLst/>
              <a:cxnLst/>
              <a:rect l="l" t="t" r="r" b="b"/>
              <a:pathLst>
                <a:path w="41910" h="565785">
                  <a:moveTo>
                    <a:pt x="41910" y="0"/>
                  </a:moveTo>
                  <a:lnTo>
                    <a:pt x="0" y="0"/>
                  </a:lnTo>
                  <a:lnTo>
                    <a:pt x="0" y="565404"/>
                  </a:lnTo>
                  <a:lnTo>
                    <a:pt x="41910" y="565404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4" name="object 184"/>
            <p:cNvSpPr/>
            <p:nvPr/>
          </p:nvSpPr>
          <p:spPr>
            <a:xfrm>
              <a:off x="5277611" y="2318766"/>
              <a:ext cx="41910" cy="565785"/>
            </a:xfrm>
            <a:custGeom>
              <a:avLst/>
              <a:gdLst/>
              <a:ahLst/>
              <a:cxnLst/>
              <a:rect l="l" t="t" r="r" b="b"/>
              <a:pathLst>
                <a:path w="41910" h="565785">
                  <a:moveTo>
                    <a:pt x="0" y="0"/>
                  </a:moveTo>
                  <a:lnTo>
                    <a:pt x="41910" y="0"/>
                  </a:lnTo>
                  <a:lnTo>
                    <a:pt x="41910" y="565404"/>
                  </a:lnTo>
                  <a:lnTo>
                    <a:pt x="0" y="5654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5" name="object 185"/>
            <p:cNvSpPr/>
            <p:nvPr/>
          </p:nvSpPr>
          <p:spPr>
            <a:xfrm>
              <a:off x="5359907" y="2318766"/>
              <a:ext cx="43180" cy="624840"/>
            </a:xfrm>
            <a:custGeom>
              <a:avLst/>
              <a:gdLst/>
              <a:ahLst/>
              <a:cxnLst/>
              <a:rect l="l" t="t" r="r" b="b"/>
              <a:pathLst>
                <a:path w="43179" h="624839">
                  <a:moveTo>
                    <a:pt x="42671" y="0"/>
                  </a:moveTo>
                  <a:lnTo>
                    <a:pt x="0" y="0"/>
                  </a:lnTo>
                  <a:lnTo>
                    <a:pt x="0" y="624839"/>
                  </a:lnTo>
                  <a:lnTo>
                    <a:pt x="42671" y="624839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6" name="object 186"/>
            <p:cNvSpPr/>
            <p:nvPr/>
          </p:nvSpPr>
          <p:spPr>
            <a:xfrm>
              <a:off x="5359907" y="2318766"/>
              <a:ext cx="43180" cy="624840"/>
            </a:xfrm>
            <a:custGeom>
              <a:avLst/>
              <a:gdLst/>
              <a:ahLst/>
              <a:cxnLst/>
              <a:rect l="l" t="t" r="r" b="b"/>
              <a:pathLst>
                <a:path w="43179" h="624839">
                  <a:moveTo>
                    <a:pt x="0" y="0"/>
                  </a:moveTo>
                  <a:lnTo>
                    <a:pt x="42671" y="0"/>
                  </a:lnTo>
                  <a:lnTo>
                    <a:pt x="42671" y="624839"/>
                  </a:lnTo>
                  <a:lnTo>
                    <a:pt x="0" y="6248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7" name="object 187"/>
            <p:cNvSpPr/>
            <p:nvPr/>
          </p:nvSpPr>
          <p:spPr>
            <a:xfrm>
              <a:off x="5402579" y="2318766"/>
              <a:ext cx="40005" cy="654685"/>
            </a:xfrm>
            <a:custGeom>
              <a:avLst/>
              <a:gdLst/>
              <a:ahLst/>
              <a:cxnLst/>
              <a:rect l="l" t="t" r="r" b="b"/>
              <a:pathLst>
                <a:path w="40004" h="654685">
                  <a:moveTo>
                    <a:pt x="39624" y="0"/>
                  </a:moveTo>
                  <a:lnTo>
                    <a:pt x="0" y="0"/>
                  </a:lnTo>
                  <a:lnTo>
                    <a:pt x="0" y="654558"/>
                  </a:lnTo>
                  <a:lnTo>
                    <a:pt x="39624" y="654558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88" name="object 188"/>
            <p:cNvSpPr/>
            <p:nvPr/>
          </p:nvSpPr>
          <p:spPr>
            <a:xfrm>
              <a:off x="5402579" y="2318766"/>
              <a:ext cx="40005" cy="654685"/>
            </a:xfrm>
            <a:custGeom>
              <a:avLst/>
              <a:gdLst/>
              <a:ahLst/>
              <a:cxnLst/>
              <a:rect l="l" t="t" r="r" b="b"/>
              <a:pathLst>
                <a:path w="40004" h="654685">
                  <a:moveTo>
                    <a:pt x="0" y="0"/>
                  </a:moveTo>
                  <a:lnTo>
                    <a:pt x="39624" y="0"/>
                  </a:lnTo>
                  <a:lnTo>
                    <a:pt x="39624" y="654558"/>
                  </a:lnTo>
                  <a:lnTo>
                    <a:pt x="0" y="65455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89" name="object 189"/>
          <p:cNvGrpSpPr/>
          <p:nvPr/>
        </p:nvGrpSpPr>
        <p:grpSpPr>
          <a:xfrm>
            <a:off x="5760483" y="2704863"/>
            <a:ext cx="94773" cy="645319"/>
            <a:chOff x="5648642" y="2317178"/>
            <a:chExt cx="126364" cy="860425"/>
          </a:xfrm>
        </p:grpSpPr>
        <p:sp>
          <p:nvSpPr>
            <p:cNvPr id="190" name="object 190"/>
            <p:cNvSpPr/>
            <p:nvPr/>
          </p:nvSpPr>
          <p:spPr>
            <a:xfrm>
              <a:off x="5650229" y="2318766"/>
              <a:ext cx="40005" cy="788035"/>
            </a:xfrm>
            <a:custGeom>
              <a:avLst/>
              <a:gdLst/>
              <a:ahLst/>
              <a:cxnLst/>
              <a:rect l="l" t="t" r="r" b="b"/>
              <a:pathLst>
                <a:path w="40004" h="788035">
                  <a:moveTo>
                    <a:pt x="39624" y="0"/>
                  </a:moveTo>
                  <a:lnTo>
                    <a:pt x="0" y="0"/>
                  </a:lnTo>
                  <a:lnTo>
                    <a:pt x="0" y="787908"/>
                  </a:lnTo>
                  <a:lnTo>
                    <a:pt x="39624" y="787908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1" name="object 191"/>
            <p:cNvSpPr/>
            <p:nvPr/>
          </p:nvSpPr>
          <p:spPr>
            <a:xfrm>
              <a:off x="5650229" y="2318766"/>
              <a:ext cx="40005" cy="788035"/>
            </a:xfrm>
            <a:custGeom>
              <a:avLst/>
              <a:gdLst/>
              <a:ahLst/>
              <a:cxnLst/>
              <a:rect l="l" t="t" r="r" b="b"/>
              <a:pathLst>
                <a:path w="40004" h="788035">
                  <a:moveTo>
                    <a:pt x="0" y="0"/>
                  </a:moveTo>
                  <a:lnTo>
                    <a:pt x="39624" y="0"/>
                  </a:lnTo>
                  <a:lnTo>
                    <a:pt x="39624" y="787908"/>
                  </a:lnTo>
                  <a:lnTo>
                    <a:pt x="0" y="78790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2" name="object 192"/>
            <p:cNvSpPr/>
            <p:nvPr/>
          </p:nvSpPr>
          <p:spPr>
            <a:xfrm>
              <a:off x="5732525" y="2318766"/>
              <a:ext cx="40640" cy="857250"/>
            </a:xfrm>
            <a:custGeom>
              <a:avLst/>
              <a:gdLst/>
              <a:ahLst/>
              <a:cxnLst/>
              <a:rect l="l" t="t" r="r" b="b"/>
              <a:pathLst>
                <a:path w="40639" h="857250">
                  <a:moveTo>
                    <a:pt x="40386" y="0"/>
                  </a:moveTo>
                  <a:lnTo>
                    <a:pt x="0" y="0"/>
                  </a:lnTo>
                  <a:lnTo>
                    <a:pt x="0" y="857250"/>
                  </a:lnTo>
                  <a:lnTo>
                    <a:pt x="40386" y="857250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3" name="object 193"/>
            <p:cNvSpPr/>
            <p:nvPr/>
          </p:nvSpPr>
          <p:spPr>
            <a:xfrm>
              <a:off x="5732525" y="2318766"/>
              <a:ext cx="40640" cy="857250"/>
            </a:xfrm>
            <a:custGeom>
              <a:avLst/>
              <a:gdLst/>
              <a:ahLst/>
              <a:cxnLst/>
              <a:rect l="l" t="t" r="r" b="b"/>
              <a:pathLst>
                <a:path w="40639" h="857250">
                  <a:moveTo>
                    <a:pt x="0" y="0"/>
                  </a:moveTo>
                  <a:lnTo>
                    <a:pt x="40386" y="0"/>
                  </a:lnTo>
                  <a:lnTo>
                    <a:pt x="40386" y="857250"/>
                  </a:lnTo>
                  <a:lnTo>
                    <a:pt x="0" y="8572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194" name="object 194"/>
          <p:cNvGrpSpPr/>
          <p:nvPr/>
        </p:nvGrpSpPr>
        <p:grpSpPr>
          <a:xfrm>
            <a:off x="5914216" y="2704863"/>
            <a:ext cx="96203" cy="683895"/>
            <a:chOff x="5853620" y="2317178"/>
            <a:chExt cx="128270" cy="911860"/>
          </a:xfrm>
        </p:grpSpPr>
        <p:sp>
          <p:nvSpPr>
            <p:cNvPr id="195" name="object 195"/>
            <p:cNvSpPr/>
            <p:nvPr/>
          </p:nvSpPr>
          <p:spPr>
            <a:xfrm>
              <a:off x="5855208" y="2318766"/>
              <a:ext cx="43180" cy="875030"/>
            </a:xfrm>
            <a:custGeom>
              <a:avLst/>
              <a:gdLst/>
              <a:ahLst/>
              <a:cxnLst/>
              <a:rect l="l" t="t" r="r" b="b"/>
              <a:pathLst>
                <a:path w="43179" h="875030">
                  <a:moveTo>
                    <a:pt x="42671" y="0"/>
                  </a:moveTo>
                  <a:lnTo>
                    <a:pt x="0" y="0"/>
                  </a:lnTo>
                  <a:lnTo>
                    <a:pt x="0" y="874776"/>
                  </a:lnTo>
                  <a:lnTo>
                    <a:pt x="42671" y="874776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6" name="object 196"/>
            <p:cNvSpPr/>
            <p:nvPr/>
          </p:nvSpPr>
          <p:spPr>
            <a:xfrm>
              <a:off x="5855208" y="2318766"/>
              <a:ext cx="43180" cy="875030"/>
            </a:xfrm>
            <a:custGeom>
              <a:avLst/>
              <a:gdLst/>
              <a:ahLst/>
              <a:cxnLst/>
              <a:rect l="l" t="t" r="r" b="b"/>
              <a:pathLst>
                <a:path w="43179" h="875030">
                  <a:moveTo>
                    <a:pt x="0" y="0"/>
                  </a:moveTo>
                  <a:lnTo>
                    <a:pt x="42671" y="0"/>
                  </a:lnTo>
                  <a:lnTo>
                    <a:pt x="42671" y="874776"/>
                  </a:lnTo>
                  <a:lnTo>
                    <a:pt x="0" y="87477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7" name="object 197"/>
            <p:cNvSpPr/>
            <p:nvPr/>
          </p:nvSpPr>
          <p:spPr>
            <a:xfrm>
              <a:off x="5897880" y="2318766"/>
              <a:ext cx="40005" cy="881380"/>
            </a:xfrm>
            <a:custGeom>
              <a:avLst/>
              <a:gdLst/>
              <a:ahLst/>
              <a:cxnLst/>
              <a:rect l="l" t="t" r="r" b="b"/>
              <a:pathLst>
                <a:path w="40004" h="881380">
                  <a:moveTo>
                    <a:pt x="39624" y="0"/>
                  </a:moveTo>
                  <a:lnTo>
                    <a:pt x="0" y="0"/>
                  </a:lnTo>
                  <a:lnTo>
                    <a:pt x="0" y="880872"/>
                  </a:lnTo>
                  <a:lnTo>
                    <a:pt x="39624" y="880872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8" name="object 198"/>
            <p:cNvSpPr/>
            <p:nvPr/>
          </p:nvSpPr>
          <p:spPr>
            <a:xfrm>
              <a:off x="5897880" y="2318766"/>
              <a:ext cx="40005" cy="881380"/>
            </a:xfrm>
            <a:custGeom>
              <a:avLst/>
              <a:gdLst/>
              <a:ahLst/>
              <a:cxnLst/>
              <a:rect l="l" t="t" r="r" b="b"/>
              <a:pathLst>
                <a:path w="40004" h="881380">
                  <a:moveTo>
                    <a:pt x="0" y="0"/>
                  </a:moveTo>
                  <a:lnTo>
                    <a:pt x="39624" y="0"/>
                  </a:lnTo>
                  <a:lnTo>
                    <a:pt x="39624" y="880872"/>
                  </a:lnTo>
                  <a:lnTo>
                    <a:pt x="0" y="88087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199" name="object 199"/>
            <p:cNvSpPr/>
            <p:nvPr/>
          </p:nvSpPr>
          <p:spPr>
            <a:xfrm>
              <a:off x="5937504" y="2318766"/>
              <a:ext cx="43180" cy="908685"/>
            </a:xfrm>
            <a:custGeom>
              <a:avLst/>
              <a:gdLst/>
              <a:ahLst/>
              <a:cxnLst/>
              <a:rect l="l" t="t" r="r" b="b"/>
              <a:pathLst>
                <a:path w="43179" h="908685">
                  <a:moveTo>
                    <a:pt x="42672" y="0"/>
                  </a:moveTo>
                  <a:lnTo>
                    <a:pt x="0" y="0"/>
                  </a:lnTo>
                  <a:lnTo>
                    <a:pt x="0" y="908304"/>
                  </a:lnTo>
                  <a:lnTo>
                    <a:pt x="42672" y="908304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0" name="object 200"/>
            <p:cNvSpPr/>
            <p:nvPr/>
          </p:nvSpPr>
          <p:spPr>
            <a:xfrm>
              <a:off x="5937504" y="2318766"/>
              <a:ext cx="43180" cy="908685"/>
            </a:xfrm>
            <a:custGeom>
              <a:avLst/>
              <a:gdLst/>
              <a:ahLst/>
              <a:cxnLst/>
              <a:rect l="l" t="t" r="r" b="b"/>
              <a:pathLst>
                <a:path w="43179" h="908685">
                  <a:moveTo>
                    <a:pt x="0" y="0"/>
                  </a:moveTo>
                  <a:lnTo>
                    <a:pt x="42672" y="0"/>
                  </a:lnTo>
                  <a:lnTo>
                    <a:pt x="42672" y="908304"/>
                  </a:lnTo>
                  <a:lnTo>
                    <a:pt x="0" y="90830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01" name="object 201"/>
          <p:cNvGrpSpPr/>
          <p:nvPr/>
        </p:nvGrpSpPr>
        <p:grpSpPr>
          <a:xfrm>
            <a:off x="6193679" y="2704861"/>
            <a:ext cx="126683" cy="993458"/>
            <a:chOff x="6226238" y="2317178"/>
            <a:chExt cx="168910" cy="1324610"/>
          </a:xfrm>
        </p:grpSpPr>
        <p:sp>
          <p:nvSpPr>
            <p:cNvPr id="202" name="object 202"/>
            <p:cNvSpPr/>
            <p:nvPr/>
          </p:nvSpPr>
          <p:spPr>
            <a:xfrm>
              <a:off x="6227826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40386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40386" y="132130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3" name="object 203"/>
            <p:cNvSpPr/>
            <p:nvPr/>
          </p:nvSpPr>
          <p:spPr>
            <a:xfrm>
              <a:off x="6227826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0" y="1321308"/>
                  </a:moveTo>
                  <a:lnTo>
                    <a:pt x="40386" y="1321308"/>
                  </a:lnTo>
                  <a:lnTo>
                    <a:pt x="40386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4" name="object 204"/>
            <p:cNvSpPr/>
            <p:nvPr/>
          </p:nvSpPr>
          <p:spPr>
            <a:xfrm>
              <a:off x="6268212" y="2318766"/>
              <a:ext cx="40005" cy="1321435"/>
            </a:xfrm>
            <a:custGeom>
              <a:avLst/>
              <a:gdLst/>
              <a:ahLst/>
              <a:cxnLst/>
              <a:rect l="l" t="t" r="r" b="b"/>
              <a:pathLst>
                <a:path w="40004" h="1321435">
                  <a:moveTo>
                    <a:pt x="39624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39624" y="1321308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5" name="object 205"/>
            <p:cNvSpPr/>
            <p:nvPr/>
          </p:nvSpPr>
          <p:spPr>
            <a:xfrm>
              <a:off x="6268212" y="2318766"/>
              <a:ext cx="40005" cy="1321435"/>
            </a:xfrm>
            <a:custGeom>
              <a:avLst/>
              <a:gdLst/>
              <a:ahLst/>
              <a:cxnLst/>
              <a:rect l="l" t="t" r="r" b="b"/>
              <a:pathLst>
                <a:path w="40004" h="1321435">
                  <a:moveTo>
                    <a:pt x="0" y="1321308"/>
                  </a:moveTo>
                  <a:lnTo>
                    <a:pt x="39624" y="1321308"/>
                  </a:lnTo>
                  <a:lnTo>
                    <a:pt x="39624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6" name="object 206"/>
            <p:cNvSpPr/>
            <p:nvPr/>
          </p:nvSpPr>
          <p:spPr>
            <a:xfrm>
              <a:off x="6310122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40386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40386" y="132130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7" name="object 207"/>
            <p:cNvSpPr/>
            <p:nvPr/>
          </p:nvSpPr>
          <p:spPr>
            <a:xfrm>
              <a:off x="6310122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0" y="1321308"/>
                  </a:moveTo>
                  <a:lnTo>
                    <a:pt x="40386" y="1321308"/>
                  </a:lnTo>
                  <a:lnTo>
                    <a:pt x="40386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8" name="object 208"/>
            <p:cNvSpPr/>
            <p:nvPr/>
          </p:nvSpPr>
          <p:spPr>
            <a:xfrm>
              <a:off x="6350508" y="2318766"/>
              <a:ext cx="43180" cy="1321435"/>
            </a:xfrm>
            <a:custGeom>
              <a:avLst/>
              <a:gdLst/>
              <a:ahLst/>
              <a:cxnLst/>
              <a:rect l="l" t="t" r="r" b="b"/>
              <a:pathLst>
                <a:path w="43179" h="1321435">
                  <a:moveTo>
                    <a:pt x="42671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42671" y="1321308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09" name="object 209"/>
            <p:cNvSpPr/>
            <p:nvPr/>
          </p:nvSpPr>
          <p:spPr>
            <a:xfrm>
              <a:off x="6350508" y="2318766"/>
              <a:ext cx="43180" cy="1321435"/>
            </a:xfrm>
            <a:custGeom>
              <a:avLst/>
              <a:gdLst/>
              <a:ahLst/>
              <a:cxnLst/>
              <a:rect l="l" t="t" r="r" b="b"/>
              <a:pathLst>
                <a:path w="43179" h="1321435">
                  <a:moveTo>
                    <a:pt x="0" y="1321308"/>
                  </a:moveTo>
                  <a:lnTo>
                    <a:pt x="42671" y="1321308"/>
                  </a:lnTo>
                  <a:lnTo>
                    <a:pt x="42671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10" name="object 210"/>
          <p:cNvGrpSpPr/>
          <p:nvPr/>
        </p:nvGrpSpPr>
        <p:grpSpPr>
          <a:xfrm>
            <a:off x="5666757" y="2704862"/>
            <a:ext cx="250031" cy="651986"/>
            <a:chOff x="5523674" y="2317178"/>
            <a:chExt cx="333375" cy="869315"/>
          </a:xfrm>
        </p:grpSpPr>
        <p:sp>
          <p:nvSpPr>
            <p:cNvPr id="211" name="object 211"/>
            <p:cNvSpPr/>
            <p:nvPr/>
          </p:nvSpPr>
          <p:spPr>
            <a:xfrm>
              <a:off x="5525261" y="2318766"/>
              <a:ext cx="41910" cy="677545"/>
            </a:xfrm>
            <a:custGeom>
              <a:avLst/>
              <a:gdLst/>
              <a:ahLst/>
              <a:cxnLst/>
              <a:rect l="l" t="t" r="r" b="b"/>
              <a:pathLst>
                <a:path w="41910" h="677544">
                  <a:moveTo>
                    <a:pt x="41910" y="0"/>
                  </a:moveTo>
                  <a:lnTo>
                    <a:pt x="0" y="0"/>
                  </a:lnTo>
                  <a:lnTo>
                    <a:pt x="0" y="677418"/>
                  </a:lnTo>
                  <a:lnTo>
                    <a:pt x="41910" y="677418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2" name="object 212"/>
            <p:cNvSpPr/>
            <p:nvPr/>
          </p:nvSpPr>
          <p:spPr>
            <a:xfrm>
              <a:off x="5525261" y="2318766"/>
              <a:ext cx="41910" cy="677545"/>
            </a:xfrm>
            <a:custGeom>
              <a:avLst/>
              <a:gdLst/>
              <a:ahLst/>
              <a:cxnLst/>
              <a:rect l="l" t="t" r="r" b="b"/>
              <a:pathLst>
                <a:path w="41910" h="677544">
                  <a:moveTo>
                    <a:pt x="0" y="0"/>
                  </a:moveTo>
                  <a:lnTo>
                    <a:pt x="41910" y="0"/>
                  </a:lnTo>
                  <a:lnTo>
                    <a:pt x="41910" y="677418"/>
                  </a:lnTo>
                  <a:lnTo>
                    <a:pt x="0" y="6774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3" name="object 213"/>
            <p:cNvSpPr/>
            <p:nvPr/>
          </p:nvSpPr>
          <p:spPr>
            <a:xfrm>
              <a:off x="5567171" y="2318766"/>
              <a:ext cx="40640" cy="677545"/>
            </a:xfrm>
            <a:custGeom>
              <a:avLst/>
              <a:gdLst/>
              <a:ahLst/>
              <a:cxnLst/>
              <a:rect l="l" t="t" r="r" b="b"/>
              <a:pathLst>
                <a:path w="40639" h="677544">
                  <a:moveTo>
                    <a:pt x="40386" y="0"/>
                  </a:moveTo>
                  <a:lnTo>
                    <a:pt x="0" y="0"/>
                  </a:lnTo>
                  <a:lnTo>
                    <a:pt x="0" y="677418"/>
                  </a:lnTo>
                  <a:lnTo>
                    <a:pt x="40386" y="67741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4" name="object 214"/>
            <p:cNvSpPr/>
            <p:nvPr/>
          </p:nvSpPr>
          <p:spPr>
            <a:xfrm>
              <a:off x="5567171" y="2318766"/>
              <a:ext cx="40640" cy="677545"/>
            </a:xfrm>
            <a:custGeom>
              <a:avLst/>
              <a:gdLst/>
              <a:ahLst/>
              <a:cxnLst/>
              <a:rect l="l" t="t" r="r" b="b"/>
              <a:pathLst>
                <a:path w="40639" h="677544">
                  <a:moveTo>
                    <a:pt x="0" y="0"/>
                  </a:moveTo>
                  <a:lnTo>
                    <a:pt x="40386" y="0"/>
                  </a:lnTo>
                  <a:lnTo>
                    <a:pt x="40386" y="677418"/>
                  </a:lnTo>
                  <a:lnTo>
                    <a:pt x="0" y="6774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5" name="object 215"/>
            <p:cNvSpPr/>
            <p:nvPr/>
          </p:nvSpPr>
          <p:spPr>
            <a:xfrm>
              <a:off x="5607557" y="2318766"/>
              <a:ext cx="43180" cy="760730"/>
            </a:xfrm>
            <a:custGeom>
              <a:avLst/>
              <a:gdLst/>
              <a:ahLst/>
              <a:cxnLst/>
              <a:rect l="l" t="t" r="r" b="b"/>
              <a:pathLst>
                <a:path w="43179" h="760730">
                  <a:moveTo>
                    <a:pt x="42671" y="0"/>
                  </a:moveTo>
                  <a:lnTo>
                    <a:pt x="0" y="0"/>
                  </a:lnTo>
                  <a:lnTo>
                    <a:pt x="0" y="760476"/>
                  </a:lnTo>
                  <a:lnTo>
                    <a:pt x="42671" y="760476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6" name="object 216"/>
            <p:cNvSpPr/>
            <p:nvPr/>
          </p:nvSpPr>
          <p:spPr>
            <a:xfrm>
              <a:off x="5607557" y="2318766"/>
              <a:ext cx="43180" cy="760730"/>
            </a:xfrm>
            <a:custGeom>
              <a:avLst/>
              <a:gdLst/>
              <a:ahLst/>
              <a:cxnLst/>
              <a:rect l="l" t="t" r="r" b="b"/>
              <a:pathLst>
                <a:path w="43179" h="760730">
                  <a:moveTo>
                    <a:pt x="0" y="0"/>
                  </a:moveTo>
                  <a:lnTo>
                    <a:pt x="42671" y="0"/>
                  </a:lnTo>
                  <a:lnTo>
                    <a:pt x="42671" y="760476"/>
                  </a:lnTo>
                  <a:lnTo>
                    <a:pt x="0" y="76047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7" name="object 217"/>
            <p:cNvSpPr/>
            <p:nvPr/>
          </p:nvSpPr>
          <p:spPr>
            <a:xfrm>
              <a:off x="5689853" y="2318766"/>
              <a:ext cx="43180" cy="829944"/>
            </a:xfrm>
            <a:custGeom>
              <a:avLst/>
              <a:gdLst/>
              <a:ahLst/>
              <a:cxnLst/>
              <a:rect l="l" t="t" r="r" b="b"/>
              <a:pathLst>
                <a:path w="43179" h="829944">
                  <a:moveTo>
                    <a:pt x="42672" y="0"/>
                  </a:moveTo>
                  <a:lnTo>
                    <a:pt x="0" y="0"/>
                  </a:lnTo>
                  <a:lnTo>
                    <a:pt x="0" y="829818"/>
                  </a:lnTo>
                  <a:lnTo>
                    <a:pt x="42672" y="829818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8" name="object 218"/>
            <p:cNvSpPr/>
            <p:nvPr/>
          </p:nvSpPr>
          <p:spPr>
            <a:xfrm>
              <a:off x="5689853" y="2318766"/>
              <a:ext cx="43180" cy="829944"/>
            </a:xfrm>
            <a:custGeom>
              <a:avLst/>
              <a:gdLst/>
              <a:ahLst/>
              <a:cxnLst/>
              <a:rect l="l" t="t" r="r" b="b"/>
              <a:pathLst>
                <a:path w="43179" h="829944">
                  <a:moveTo>
                    <a:pt x="0" y="0"/>
                  </a:moveTo>
                  <a:lnTo>
                    <a:pt x="42672" y="0"/>
                  </a:lnTo>
                  <a:lnTo>
                    <a:pt x="42672" y="829818"/>
                  </a:lnTo>
                  <a:lnTo>
                    <a:pt x="0" y="829818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19" name="object 219"/>
            <p:cNvSpPr/>
            <p:nvPr/>
          </p:nvSpPr>
          <p:spPr>
            <a:xfrm>
              <a:off x="5772911" y="2318766"/>
              <a:ext cx="41910" cy="859790"/>
            </a:xfrm>
            <a:custGeom>
              <a:avLst/>
              <a:gdLst/>
              <a:ahLst/>
              <a:cxnLst/>
              <a:rect l="l" t="t" r="r" b="b"/>
              <a:pathLst>
                <a:path w="41910" h="859789">
                  <a:moveTo>
                    <a:pt x="41910" y="0"/>
                  </a:moveTo>
                  <a:lnTo>
                    <a:pt x="0" y="0"/>
                  </a:lnTo>
                  <a:lnTo>
                    <a:pt x="0" y="859536"/>
                  </a:lnTo>
                  <a:lnTo>
                    <a:pt x="41910" y="859536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0" name="object 220"/>
            <p:cNvSpPr/>
            <p:nvPr/>
          </p:nvSpPr>
          <p:spPr>
            <a:xfrm>
              <a:off x="5772911" y="2318766"/>
              <a:ext cx="41910" cy="859790"/>
            </a:xfrm>
            <a:custGeom>
              <a:avLst/>
              <a:gdLst/>
              <a:ahLst/>
              <a:cxnLst/>
              <a:rect l="l" t="t" r="r" b="b"/>
              <a:pathLst>
                <a:path w="41910" h="859789">
                  <a:moveTo>
                    <a:pt x="0" y="0"/>
                  </a:moveTo>
                  <a:lnTo>
                    <a:pt x="41910" y="0"/>
                  </a:lnTo>
                  <a:lnTo>
                    <a:pt x="41910" y="859536"/>
                  </a:lnTo>
                  <a:lnTo>
                    <a:pt x="0" y="8595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1" name="object 221"/>
            <p:cNvSpPr/>
            <p:nvPr/>
          </p:nvSpPr>
          <p:spPr>
            <a:xfrm>
              <a:off x="5814821" y="2318766"/>
              <a:ext cx="40640" cy="866140"/>
            </a:xfrm>
            <a:custGeom>
              <a:avLst/>
              <a:gdLst/>
              <a:ahLst/>
              <a:cxnLst/>
              <a:rect l="l" t="t" r="r" b="b"/>
              <a:pathLst>
                <a:path w="40639" h="866139">
                  <a:moveTo>
                    <a:pt x="40386" y="0"/>
                  </a:moveTo>
                  <a:lnTo>
                    <a:pt x="0" y="0"/>
                  </a:lnTo>
                  <a:lnTo>
                    <a:pt x="0" y="865632"/>
                  </a:lnTo>
                  <a:lnTo>
                    <a:pt x="40386" y="86563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2" name="object 222"/>
            <p:cNvSpPr/>
            <p:nvPr/>
          </p:nvSpPr>
          <p:spPr>
            <a:xfrm>
              <a:off x="5814821" y="2318766"/>
              <a:ext cx="40640" cy="866140"/>
            </a:xfrm>
            <a:custGeom>
              <a:avLst/>
              <a:gdLst/>
              <a:ahLst/>
              <a:cxnLst/>
              <a:rect l="l" t="t" r="r" b="b"/>
              <a:pathLst>
                <a:path w="40639" h="866139">
                  <a:moveTo>
                    <a:pt x="0" y="0"/>
                  </a:moveTo>
                  <a:lnTo>
                    <a:pt x="40386" y="0"/>
                  </a:lnTo>
                  <a:lnTo>
                    <a:pt x="40386" y="865632"/>
                  </a:lnTo>
                  <a:lnTo>
                    <a:pt x="0" y="86563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23" name="object 223"/>
          <p:cNvGrpSpPr/>
          <p:nvPr/>
        </p:nvGrpSpPr>
        <p:grpSpPr>
          <a:xfrm>
            <a:off x="6007942" y="2704862"/>
            <a:ext cx="188119" cy="875824"/>
            <a:chOff x="5978588" y="2317178"/>
            <a:chExt cx="250825" cy="1167765"/>
          </a:xfrm>
        </p:grpSpPr>
        <p:sp>
          <p:nvSpPr>
            <p:cNvPr id="224" name="object 224"/>
            <p:cNvSpPr/>
            <p:nvPr/>
          </p:nvSpPr>
          <p:spPr>
            <a:xfrm>
              <a:off x="5980176" y="2318766"/>
              <a:ext cx="40640" cy="999490"/>
            </a:xfrm>
            <a:custGeom>
              <a:avLst/>
              <a:gdLst/>
              <a:ahLst/>
              <a:cxnLst/>
              <a:rect l="l" t="t" r="r" b="b"/>
              <a:pathLst>
                <a:path w="40639" h="999489">
                  <a:moveTo>
                    <a:pt x="40386" y="0"/>
                  </a:moveTo>
                  <a:lnTo>
                    <a:pt x="0" y="0"/>
                  </a:lnTo>
                  <a:lnTo>
                    <a:pt x="0" y="998982"/>
                  </a:lnTo>
                  <a:lnTo>
                    <a:pt x="40386" y="99898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5" name="object 225"/>
            <p:cNvSpPr/>
            <p:nvPr/>
          </p:nvSpPr>
          <p:spPr>
            <a:xfrm>
              <a:off x="5980176" y="2318766"/>
              <a:ext cx="40640" cy="999490"/>
            </a:xfrm>
            <a:custGeom>
              <a:avLst/>
              <a:gdLst/>
              <a:ahLst/>
              <a:cxnLst/>
              <a:rect l="l" t="t" r="r" b="b"/>
              <a:pathLst>
                <a:path w="40639" h="999489">
                  <a:moveTo>
                    <a:pt x="0" y="0"/>
                  </a:moveTo>
                  <a:lnTo>
                    <a:pt x="40386" y="0"/>
                  </a:lnTo>
                  <a:lnTo>
                    <a:pt x="40386" y="998982"/>
                  </a:lnTo>
                  <a:lnTo>
                    <a:pt x="0" y="9989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6" name="object 226"/>
            <p:cNvSpPr/>
            <p:nvPr/>
          </p:nvSpPr>
          <p:spPr>
            <a:xfrm>
              <a:off x="6020562" y="2318766"/>
              <a:ext cx="41910" cy="1043940"/>
            </a:xfrm>
            <a:custGeom>
              <a:avLst/>
              <a:gdLst/>
              <a:ahLst/>
              <a:cxnLst/>
              <a:rect l="l" t="t" r="r" b="b"/>
              <a:pathLst>
                <a:path w="41910" h="1043939">
                  <a:moveTo>
                    <a:pt x="41910" y="0"/>
                  </a:moveTo>
                  <a:lnTo>
                    <a:pt x="0" y="0"/>
                  </a:lnTo>
                  <a:lnTo>
                    <a:pt x="0" y="1043939"/>
                  </a:lnTo>
                  <a:lnTo>
                    <a:pt x="41910" y="1043939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7" name="object 227"/>
            <p:cNvSpPr/>
            <p:nvPr/>
          </p:nvSpPr>
          <p:spPr>
            <a:xfrm>
              <a:off x="6020562" y="2318766"/>
              <a:ext cx="41910" cy="1043940"/>
            </a:xfrm>
            <a:custGeom>
              <a:avLst/>
              <a:gdLst/>
              <a:ahLst/>
              <a:cxnLst/>
              <a:rect l="l" t="t" r="r" b="b"/>
              <a:pathLst>
                <a:path w="41910" h="1043939">
                  <a:moveTo>
                    <a:pt x="0" y="0"/>
                  </a:moveTo>
                  <a:lnTo>
                    <a:pt x="41910" y="0"/>
                  </a:lnTo>
                  <a:lnTo>
                    <a:pt x="41910" y="1043939"/>
                  </a:lnTo>
                  <a:lnTo>
                    <a:pt x="0" y="1043939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8" name="object 228"/>
            <p:cNvSpPr/>
            <p:nvPr/>
          </p:nvSpPr>
          <p:spPr>
            <a:xfrm>
              <a:off x="6062472" y="2318766"/>
              <a:ext cx="40640" cy="1065530"/>
            </a:xfrm>
            <a:custGeom>
              <a:avLst/>
              <a:gdLst/>
              <a:ahLst/>
              <a:cxnLst/>
              <a:rect l="l" t="t" r="r" b="b"/>
              <a:pathLst>
                <a:path w="40639" h="1065529">
                  <a:moveTo>
                    <a:pt x="40386" y="0"/>
                  </a:moveTo>
                  <a:lnTo>
                    <a:pt x="0" y="0"/>
                  </a:lnTo>
                  <a:lnTo>
                    <a:pt x="0" y="1065276"/>
                  </a:lnTo>
                  <a:lnTo>
                    <a:pt x="40386" y="1065276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29" name="object 229"/>
            <p:cNvSpPr/>
            <p:nvPr/>
          </p:nvSpPr>
          <p:spPr>
            <a:xfrm>
              <a:off x="6062472" y="2318766"/>
              <a:ext cx="40640" cy="1065530"/>
            </a:xfrm>
            <a:custGeom>
              <a:avLst/>
              <a:gdLst/>
              <a:ahLst/>
              <a:cxnLst/>
              <a:rect l="l" t="t" r="r" b="b"/>
              <a:pathLst>
                <a:path w="40639" h="1065529">
                  <a:moveTo>
                    <a:pt x="0" y="0"/>
                  </a:moveTo>
                  <a:lnTo>
                    <a:pt x="40386" y="0"/>
                  </a:lnTo>
                  <a:lnTo>
                    <a:pt x="40386" y="1065276"/>
                  </a:lnTo>
                  <a:lnTo>
                    <a:pt x="0" y="106527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0" name="object 230"/>
            <p:cNvSpPr/>
            <p:nvPr/>
          </p:nvSpPr>
          <p:spPr>
            <a:xfrm>
              <a:off x="6102858" y="2318766"/>
              <a:ext cx="40640" cy="1075690"/>
            </a:xfrm>
            <a:custGeom>
              <a:avLst/>
              <a:gdLst/>
              <a:ahLst/>
              <a:cxnLst/>
              <a:rect l="l" t="t" r="r" b="b"/>
              <a:pathLst>
                <a:path w="40639" h="1075689">
                  <a:moveTo>
                    <a:pt x="40386" y="0"/>
                  </a:moveTo>
                  <a:lnTo>
                    <a:pt x="0" y="0"/>
                  </a:lnTo>
                  <a:lnTo>
                    <a:pt x="0" y="1075182"/>
                  </a:lnTo>
                  <a:lnTo>
                    <a:pt x="40386" y="1075182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1" name="object 231"/>
            <p:cNvSpPr/>
            <p:nvPr/>
          </p:nvSpPr>
          <p:spPr>
            <a:xfrm>
              <a:off x="6102858" y="2318766"/>
              <a:ext cx="40640" cy="1075690"/>
            </a:xfrm>
            <a:custGeom>
              <a:avLst/>
              <a:gdLst/>
              <a:ahLst/>
              <a:cxnLst/>
              <a:rect l="l" t="t" r="r" b="b"/>
              <a:pathLst>
                <a:path w="40639" h="1075689">
                  <a:moveTo>
                    <a:pt x="0" y="0"/>
                  </a:moveTo>
                  <a:lnTo>
                    <a:pt x="40386" y="0"/>
                  </a:lnTo>
                  <a:lnTo>
                    <a:pt x="40386" y="1075182"/>
                  </a:lnTo>
                  <a:lnTo>
                    <a:pt x="0" y="10751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2" name="object 232"/>
            <p:cNvSpPr/>
            <p:nvPr/>
          </p:nvSpPr>
          <p:spPr>
            <a:xfrm>
              <a:off x="6145530" y="2318766"/>
              <a:ext cx="40005" cy="1075690"/>
            </a:xfrm>
            <a:custGeom>
              <a:avLst/>
              <a:gdLst/>
              <a:ahLst/>
              <a:cxnLst/>
              <a:rect l="l" t="t" r="r" b="b"/>
              <a:pathLst>
                <a:path w="40004" h="1075689">
                  <a:moveTo>
                    <a:pt x="39624" y="0"/>
                  </a:moveTo>
                  <a:lnTo>
                    <a:pt x="0" y="0"/>
                  </a:lnTo>
                  <a:lnTo>
                    <a:pt x="0" y="1075182"/>
                  </a:lnTo>
                  <a:lnTo>
                    <a:pt x="39624" y="1075182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3" name="object 233"/>
            <p:cNvSpPr/>
            <p:nvPr/>
          </p:nvSpPr>
          <p:spPr>
            <a:xfrm>
              <a:off x="6145530" y="2318766"/>
              <a:ext cx="40005" cy="1075690"/>
            </a:xfrm>
            <a:custGeom>
              <a:avLst/>
              <a:gdLst/>
              <a:ahLst/>
              <a:cxnLst/>
              <a:rect l="l" t="t" r="r" b="b"/>
              <a:pathLst>
                <a:path w="40004" h="1075689">
                  <a:moveTo>
                    <a:pt x="0" y="0"/>
                  </a:moveTo>
                  <a:lnTo>
                    <a:pt x="39624" y="0"/>
                  </a:lnTo>
                  <a:lnTo>
                    <a:pt x="39624" y="1075182"/>
                  </a:lnTo>
                  <a:lnTo>
                    <a:pt x="0" y="1075182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4" name="object 234"/>
            <p:cNvSpPr/>
            <p:nvPr/>
          </p:nvSpPr>
          <p:spPr>
            <a:xfrm>
              <a:off x="6185154" y="2318766"/>
              <a:ext cx="43180" cy="1164590"/>
            </a:xfrm>
            <a:custGeom>
              <a:avLst/>
              <a:gdLst/>
              <a:ahLst/>
              <a:cxnLst/>
              <a:rect l="l" t="t" r="r" b="b"/>
              <a:pathLst>
                <a:path w="43179" h="1164589">
                  <a:moveTo>
                    <a:pt x="42672" y="0"/>
                  </a:moveTo>
                  <a:lnTo>
                    <a:pt x="0" y="0"/>
                  </a:lnTo>
                  <a:lnTo>
                    <a:pt x="0" y="1164336"/>
                  </a:lnTo>
                  <a:lnTo>
                    <a:pt x="42672" y="1164336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5" name="object 235"/>
            <p:cNvSpPr/>
            <p:nvPr/>
          </p:nvSpPr>
          <p:spPr>
            <a:xfrm>
              <a:off x="6185154" y="2318766"/>
              <a:ext cx="43180" cy="1164590"/>
            </a:xfrm>
            <a:custGeom>
              <a:avLst/>
              <a:gdLst/>
              <a:ahLst/>
              <a:cxnLst/>
              <a:rect l="l" t="t" r="r" b="b"/>
              <a:pathLst>
                <a:path w="43179" h="1164589">
                  <a:moveTo>
                    <a:pt x="0" y="0"/>
                  </a:moveTo>
                  <a:lnTo>
                    <a:pt x="42672" y="0"/>
                  </a:lnTo>
                  <a:lnTo>
                    <a:pt x="42672" y="1164336"/>
                  </a:lnTo>
                  <a:lnTo>
                    <a:pt x="0" y="1164336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36" name="object 236"/>
          <p:cNvGrpSpPr/>
          <p:nvPr/>
        </p:nvGrpSpPr>
        <p:grpSpPr>
          <a:xfrm>
            <a:off x="6317695" y="2704861"/>
            <a:ext cx="66199" cy="993458"/>
            <a:chOff x="6391592" y="2317178"/>
            <a:chExt cx="88265" cy="1324610"/>
          </a:xfrm>
        </p:grpSpPr>
        <p:sp>
          <p:nvSpPr>
            <p:cNvPr id="237" name="object 237"/>
            <p:cNvSpPr/>
            <p:nvPr/>
          </p:nvSpPr>
          <p:spPr>
            <a:xfrm>
              <a:off x="6393179" y="2318766"/>
              <a:ext cx="44450" cy="1321435"/>
            </a:xfrm>
            <a:custGeom>
              <a:avLst/>
              <a:gdLst/>
              <a:ahLst/>
              <a:cxnLst/>
              <a:rect l="l" t="t" r="r" b="b"/>
              <a:pathLst>
                <a:path w="44450" h="1321435">
                  <a:moveTo>
                    <a:pt x="44196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44196" y="1321308"/>
                  </a:lnTo>
                  <a:lnTo>
                    <a:pt x="4419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8" name="object 238"/>
            <p:cNvSpPr/>
            <p:nvPr/>
          </p:nvSpPr>
          <p:spPr>
            <a:xfrm>
              <a:off x="6393179" y="2318766"/>
              <a:ext cx="44450" cy="1321435"/>
            </a:xfrm>
            <a:custGeom>
              <a:avLst/>
              <a:gdLst/>
              <a:ahLst/>
              <a:cxnLst/>
              <a:rect l="l" t="t" r="r" b="b"/>
              <a:pathLst>
                <a:path w="44450" h="1321435">
                  <a:moveTo>
                    <a:pt x="0" y="1321308"/>
                  </a:moveTo>
                  <a:lnTo>
                    <a:pt x="44196" y="1321308"/>
                  </a:lnTo>
                  <a:lnTo>
                    <a:pt x="44196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39" name="object 239"/>
            <p:cNvSpPr/>
            <p:nvPr/>
          </p:nvSpPr>
          <p:spPr>
            <a:xfrm>
              <a:off x="6437375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40386" y="0"/>
                  </a:moveTo>
                  <a:lnTo>
                    <a:pt x="0" y="0"/>
                  </a:lnTo>
                  <a:lnTo>
                    <a:pt x="0" y="1321308"/>
                  </a:lnTo>
                  <a:lnTo>
                    <a:pt x="40386" y="1321308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0" name="object 240"/>
            <p:cNvSpPr/>
            <p:nvPr/>
          </p:nvSpPr>
          <p:spPr>
            <a:xfrm>
              <a:off x="6437375" y="2318766"/>
              <a:ext cx="40640" cy="1321435"/>
            </a:xfrm>
            <a:custGeom>
              <a:avLst/>
              <a:gdLst/>
              <a:ahLst/>
              <a:cxnLst/>
              <a:rect l="l" t="t" r="r" b="b"/>
              <a:pathLst>
                <a:path w="40639" h="1321435">
                  <a:moveTo>
                    <a:pt x="0" y="1321308"/>
                  </a:moveTo>
                  <a:lnTo>
                    <a:pt x="40386" y="1321308"/>
                  </a:lnTo>
                  <a:lnTo>
                    <a:pt x="40386" y="0"/>
                  </a:lnTo>
                  <a:lnTo>
                    <a:pt x="0" y="0"/>
                  </a:lnTo>
                  <a:lnTo>
                    <a:pt x="0" y="1321308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41" name="object 241"/>
          <p:cNvGrpSpPr/>
          <p:nvPr/>
        </p:nvGrpSpPr>
        <p:grpSpPr>
          <a:xfrm>
            <a:off x="2015444" y="2006490"/>
            <a:ext cx="413861" cy="701039"/>
            <a:chOff x="655256" y="1386014"/>
            <a:chExt cx="551815" cy="934719"/>
          </a:xfrm>
        </p:grpSpPr>
        <p:sp>
          <p:nvSpPr>
            <p:cNvPr id="242" name="object 242"/>
            <p:cNvSpPr/>
            <p:nvPr/>
          </p:nvSpPr>
          <p:spPr>
            <a:xfrm>
              <a:off x="656844" y="1387602"/>
              <a:ext cx="40640" cy="931544"/>
            </a:xfrm>
            <a:custGeom>
              <a:avLst/>
              <a:gdLst/>
              <a:ahLst/>
              <a:cxnLst/>
              <a:rect l="l" t="t" r="r" b="b"/>
              <a:pathLst>
                <a:path w="40640" h="931544">
                  <a:moveTo>
                    <a:pt x="40386" y="0"/>
                  </a:moveTo>
                  <a:lnTo>
                    <a:pt x="0" y="0"/>
                  </a:lnTo>
                  <a:lnTo>
                    <a:pt x="0" y="931163"/>
                  </a:lnTo>
                  <a:lnTo>
                    <a:pt x="40386" y="931163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3" name="object 243"/>
            <p:cNvSpPr/>
            <p:nvPr/>
          </p:nvSpPr>
          <p:spPr>
            <a:xfrm>
              <a:off x="656844" y="1387602"/>
              <a:ext cx="40640" cy="931544"/>
            </a:xfrm>
            <a:custGeom>
              <a:avLst/>
              <a:gdLst/>
              <a:ahLst/>
              <a:cxnLst/>
              <a:rect l="l" t="t" r="r" b="b"/>
              <a:pathLst>
                <a:path w="40640" h="931544">
                  <a:moveTo>
                    <a:pt x="0" y="931163"/>
                  </a:moveTo>
                  <a:lnTo>
                    <a:pt x="40386" y="931163"/>
                  </a:lnTo>
                  <a:lnTo>
                    <a:pt x="40386" y="0"/>
                  </a:lnTo>
                  <a:lnTo>
                    <a:pt x="0" y="0"/>
                  </a:lnTo>
                  <a:lnTo>
                    <a:pt x="0" y="931163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4" name="object 244"/>
            <p:cNvSpPr/>
            <p:nvPr/>
          </p:nvSpPr>
          <p:spPr>
            <a:xfrm>
              <a:off x="741426" y="1735074"/>
              <a:ext cx="40640" cy="584200"/>
            </a:xfrm>
            <a:custGeom>
              <a:avLst/>
              <a:gdLst/>
              <a:ahLst/>
              <a:cxnLst/>
              <a:rect l="l" t="t" r="r" b="b"/>
              <a:pathLst>
                <a:path w="40640" h="584200">
                  <a:moveTo>
                    <a:pt x="40386" y="0"/>
                  </a:moveTo>
                  <a:lnTo>
                    <a:pt x="0" y="0"/>
                  </a:lnTo>
                  <a:lnTo>
                    <a:pt x="0" y="583691"/>
                  </a:lnTo>
                  <a:lnTo>
                    <a:pt x="40386" y="58369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5" name="object 245"/>
            <p:cNvSpPr/>
            <p:nvPr/>
          </p:nvSpPr>
          <p:spPr>
            <a:xfrm>
              <a:off x="741426" y="1735074"/>
              <a:ext cx="40640" cy="584200"/>
            </a:xfrm>
            <a:custGeom>
              <a:avLst/>
              <a:gdLst/>
              <a:ahLst/>
              <a:cxnLst/>
              <a:rect l="l" t="t" r="r" b="b"/>
              <a:pathLst>
                <a:path w="40640" h="584200">
                  <a:moveTo>
                    <a:pt x="0" y="0"/>
                  </a:moveTo>
                  <a:lnTo>
                    <a:pt x="40386" y="0"/>
                  </a:lnTo>
                  <a:lnTo>
                    <a:pt x="40386" y="583691"/>
                  </a:lnTo>
                  <a:lnTo>
                    <a:pt x="0" y="58369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6" name="object 246"/>
            <p:cNvSpPr/>
            <p:nvPr/>
          </p:nvSpPr>
          <p:spPr>
            <a:xfrm>
              <a:off x="782574" y="1735074"/>
              <a:ext cx="43180" cy="584200"/>
            </a:xfrm>
            <a:custGeom>
              <a:avLst/>
              <a:gdLst/>
              <a:ahLst/>
              <a:cxnLst/>
              <a:rect l="l" t="t" r="r" b="b"/>
              <a:pathLst>
                <a:path w="43180" h="584200">
                  <a:moveTo>
                    <a:pt x="42672" y="0"/>
                  </a:moveTo>
                  <a:lnTo>
                    <a:pt x="0" y="0"/>
                  </a:lnTo>
                  <a:lnTo>
                    <a:pt x="0" y="583691"/>
                  </a:lnTo>
                  <a:lnTo>
                    <a:pt x="42672" y="583691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7" name="object 247"/>
            <p:cNvSpPr/>
            <p:nvPr/>
          </p:nvSpPr>
          <p:spPr>
            <a:xfrm>
              <a:off x="782574" y="1735074"/>
              <a:ext cx="43180" cy="584200"/>
            </a:xfrm>
            <a:custGeom>
              <a:avLst/>
              <a:gdLst/>
              <a:ahLst/>
              <a:cxnLst/>
              <a:rect l="l" t="t" r="r" b="b"/>
              <a:pathLst>
                <a:path w="43180" h="584200">
                  <a:moveTo>
                    <a:pt x="0" y="0"/>
                  </a:moveTo>
                  <a:lnTo>
                    <a:pt x="42672" y="0"/>
                  </a:lnTo>
                  <a:lnTo>
                    <a:pt x="42672" y="583691"/>
                  </a:lnTo>
                  <a:lnTo>
                    <a:pt x="0" y="58369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8" name="object 248"/>
            <p:cNvSpPr/>
            <p:nvPr/>
          </p:nvSpPr>
          <p:spPr>
            <a:xfrm>
              <a:off x="826008" y="1815084"/>
              <a:ext cx="40640" cy="504190"/>
            </a:xfrm>
            <a:custGeom>
              <a:avLst/>
              <a:gdLst/>
              <a:ahLst/>
              <a:cxnLst/>
              <a:rect l="l" t="t" r="r" b="b"/>
              <a:pathLst>
                <a:path w="40640" h="504189">
                  <a:moveTo>
                    <a:pt x="40385" y="0"/>
                  </a:moveTo>
                  <a:lnTo>
                    <a:pt x="0" y="0"/>
                  </a:lnTo>
                  <a:lnTo>
                    <a:pt x="0" y="503681"/>
                  </a:lnTo>
                  <a:lnTo>
                    <a:pt x="40385" y="503681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49" name="object 249"/>
            <p:cNvSpPr/>
            <p:nvPr/>
          </p:nvSpPr>
          <p:spPr>
            <a:xfrm>
              <a:off x="826008" y="1815084"/>
              <a:ext cx="40640" cy="504190"/>
            </a:xfrm>
            <a:custGeom>
              <a:avLst/>
              <a:gdLst/>
              <a:ahLst/>
              <a:cxnLst/>
              <a:rect l="l" t="t" r="r" b="b"/>
              <a:pathLst>
                <a:path w="40640" h="504189">
                  <a:moveTo>
                    <a:pt x="0" y="0"/>
                  </a:moveTo>
                  <a:lnTo>
                    <a:pt x="40385" y="0"/>
                  </a:lnTo>
                  <a:lnTo>
                    <a:pt x="40385" y="503681"/>
                  </a:lnTo>
                  <a:lnTo>
                    <a:pt x="0" y="50368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0" name="object 250"/>
            <p:cNvSpPr/>
            <p:nvPr/>
          </p:nvSpPr>
          <p:spPr>
            <a:xfrm>
              <a:off x="911352" y="1918716"/>
              <a:ext cx="40005" cy="400050"/>
            </a:xfrm>
            <a:custGeom>
              <a:avLst/>
              <a:gdLst/>
              <a:ahLst/>
              <a:cxnLst/>
              <a:rect l="l" t="t" r="r" b="b"/>
              <a:pathLst>
                <a:path w="40005" h="400050">
                  <a:moveTo>
                    <a:pt x="39623" y="0"/>
                  </a:moveTo>
                  <a:lnTo>
                    <a:pt x="0" y="0"/>
                  </a:lnTo>
                  <a:lnTo>
                    <a:pt x="0" y="400050"/>
                  </a:lnTo>
                  <a:lnTo>
                    <a:pt x="39623" y="400050"/>
                  </a:lnTo>
                  <a:lnTo>
                    <a:pt x="39623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1" name="object 251"/>
            <p:cNvSpPr/>
            <p:nvPr/>
          </p:nvSpPr>
          <p:spPr>
            <a:xfrm>
              <a:off x="911352" y="1918716"/>
              <a:ext cx="40005" cy="400050"/>
            </a:xfrm>
            <a:custGeom>
              <a:avLst/>
              <a:gdLst/>
              <a:ahLst/>
              <a:cxnLst/>
              <a:rect l="l" t="t" r="r" b="b"/>
              <a:pathLst>
                <a:path w="40005" h="400050">
                  <a:moveTo>
                    <a:pt x="0" y="0"/>
                  </a:moveTo>
                  <a:lnTo>
                    <a:pt x="39623" y="0"/>
                  </a:lnTo>
                  <a:lnTo>
                    <a:pt x="39623" y="400050"/>
                  </a:lnTo>
                  <a:lnTo>
                    <a:pt x="0" y="4000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2" name="object 252"/>
            <p:cNvSpPr/>
            <p:nvPr/>
          </p:nvSpPr>
          <p:spPr>
            <a:xfrm>
              <a:off x="952500" y="1921002"/>
              <a:ext cx="41910" cy="398145"/>
            </a:xfrm>
            <a:custGeom>
              <a:avLst/>
              <a:gdLst/>
              <a:ahLst/>
              <a:cxnLst/>
              <a:rect l="l" t="t" r="r" b="b"/>
              <a:pathLst>
                <a:path w="41909" h="398144">
                  <a:moveTo>
                    <a:pt x="41909" y="0"/>
                  </a:moveTo>
                  <a:lnTo>
                    <a:pt x="0" y="0"/>
                  </a:lnTo>
                  <a:lnTo>
                    <a:pt x="0" y="397763"/>
                  </a:lnTo>
                  <a:lnTo>
                    <a:pt x="41909" y="397763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3" name="object 253"/>
            <p:cNvSpPr/>
            <p:nvPr/>
          </p:nvSpPr>
          <p:spPr>
            <a:xfrm>
              <a:off x="952500" y="1921002"/>
              <a:ext cx="41910" cy="398145"/>
            </a:xfrm>
            <a:custGeom>
              <a:avLst/>
              <a:gdLst/>
              <a:ahLst/>
              <a:cxnLst/>
              <a:rect l="l" t="t" r="r" b="b"/>
              <a:pathLst>
                <a:path w="41909" h="398144">
                  <a:moveTo>
                    <a:pt x="0" y="0"/>
                  </a:moveTo>
                  <a:lnTo>
                    <a:pt x="41909" y="0"/>
                  </a:lnTo>
                  <a:lnTo>
                    <a:pt x="41909" y="397763"/>
                  </a:lnTo>
                  <a:lnTo>
                    <a:pt x="0" y="39776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4" name="object 254"/>
            <p:cNvSpPr/>
            <p:nvPr/>
          </p:nvSpPr>
          <p:spPr>
            <a:xfrm>
              <a:off x="995934" y="1931670"/>
              <a:ext cx="40640" cy="387350"/>
            </a:xfrm>
            <a:custGeom>
              <a:avLst/>
              <a:gdLst/>
              <a:ahLst/>
              <a:cxnLst/>
              <a:rect l="l" t="t" r="r" b="b"/>
              <a:pathLst>
                <a:path w="40640" h="387350">
                  <a:moveTo>
                    <a:pt x="40385" y="0"/>
                  </a:moveTo>
                  <a:lnTo>
                    <a:pt x="0" y="0"/>
                  </a:lnTo>
                  <a:lnTo>
                    <a:pt x="0" y="387095"/>
                  </a:lnTo>
                  <a:lnTo>
                    <a:pt x="40385" y="387095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5" name="object 255"/>
            <p:cNvSpPr/>
            <p:nvPr/>
          </p:nvSpPr>
          <p:spPr>
            <a:xfrm>
              <a:off x="995934" y="1931670"/>
              <a:ext cx="40640" cy="387350"/>
            </a:xfrm>
            <a:custGeom>
              <a:avLst/>
              <a:gdLst/>
              <a:ahLst/>
              <a:cxnLst/>
              <a:rect l="l" t="t" r="r" b="b"/>
              <a:pathLst>
                <a:path w="40640" h="387350">
                  <a:moveTo>
                    <a:pt x="0" y="0"/>
                  </a:moveTo>
                  <a:lnTo>
                    <a:pt x="40385" y="0"/>
                  </a:lnTo>
                  <a:lnTo>
                    <a:pt x="40385" y="387095"/>
                  </a:lnTo>
                  <a:lnTo>
                    <a:pt x="0" y="38709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6" name="object 256"/>
            <p:cNvSpPr/>
            <p:nvPr/>
          </p:nvSpPr>
          <p:spPr>
            <a:xfrm>
              <a:off x="1080516" y="1978152"/>
              <a:ext cx="40640" cy="340995"/>
            </a:xfrm>
            <a:custGeom>
              <a:avLst/>
              <a:gdLst/>
              <a:ahLst/>
              <a:cxnLst/>
              <a:rect l="l" t="t" r="r" b="b"/>
              <a:pathLst>
                <a:path w="40640" h="340994">
                  <a:moveTo>
                    <a:pt x="40386" y="0"/>
                  </a:moveTo>
                  <a:lnTo>
                    <a:pt x="0" y="0"/>
                  </a:lnTo>
                  <a:lnTo>
                    <a:pt x="0" y="340613"/>
                  </a:lnTo>
                  <a:lnTo>
                    <a:pt x="40386" y="340613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7" name="object 257"/>
            <p:cNvSpPr/>
            <p:nvPr/>
          </p:nvSpPr>
          <p:spPr>
            <a:xfrm>
              <a:off x="1080516" y="1978152"/>
              <a:ext cx="40640" cy="340995"/>
            </a:xfrm>
            <a:custGeom>
              <a:avLst/>
              <a:gdLst/>
              <a:ahLst/>
              <a:cxnLst/>
              <a:rect l="l" t="t" r="r" b="b"/>
              <a:pathLst>
                <a:path w="40640" h="340994">
                  <a:moveTo>
                    <a:pt x="0" y="0"/>
                  </a:moveTo>
                  <a:lnTo>
                    <a:pt x="40386" y="0"/>
                  </a:lnTo>
                  <a:lnTo>
                    <a:pt x="40386" y="340613"/>
                  </a:lnTo>
                  <a:lnTo>
                    <a:pt x="0" y="3406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8" name="object 258"/>
            <p:cNvSpPr/>
            <p:nvPr/>
          </p:nvSpPr>
          <p:spPr>
            <a:xfrm>
              <a:off x="1122426" y="1988820"/>
              <a:ext cx="41910" cy="330200"/>
            </a:xfrm>
            <a:custGeom>
              <a:avLst/>
              <a:gdLst/>
              <a:ahLst/>
              <a:cxnLst/>
              <a:rect l="l" t="t" r="r" b="b"/>
              <a:pathLst>
                <a:path w="41909" h="330200">
                  <a:moveTo>
                    <a:pt x="41910" y="0"/>
                  </a:moveTo>
                  <a:lnTo>
                    <a:pt x="0" y="0"/>
                  </a:lnTo>
                  <a:lnTo>
                    <a:pt x="0" y="329945"/>
                  </a:lnTo>
                  <a:lnTo>
                    <a:pt x="41910" y="329945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59" name="object 259"/>
            <p:cNvSpPr/>
            <p:nvPr/>
          </p:nvSpPr>
          <p:spPr>
            <a:xfrm>
              <a:off x="1122426" y="1988820"/>
              <a:ext cx="41910" cy="330200"/>
            </a:xfrm>
            <a:custGeom>
              <a:avLst/>
              <a:gdLst/>
              <a:ahLst/>
              <a:cxnLst/>
              <a:rect l="l" t="t" r="r" b="b"/>
              <a:pathLst>
                <a:path w="41909" h="330200">
                  <a:moveTo>
                    <a:pt x="0" y="0"/>
                  </a:moveTo>
                  <a:lnTo>
                    <a:pt x="41910" y="0"/>
                  </a:lnTo>
                  <a:lnTo>
                    <a:pt x="41910" y="329945"/>
                  </a:lnTo>
                  <a:lnTo>
                    <a:pt x="0" y="32994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0" name="object 260"/>
            <p:cNvSpPr/>
            <p:nvPr/>
          </p:nvSpPr>
          <p:spPr>
            <a:xfrm>
              <a:off x="1165860" y="2054352"/>
              <a:ext cx="40005" cy="264795"/>
            </a:xfrm>
            <a:custGeom>
              <a:avLst/>
              <a:gdLst/>
              <a:ahLst/>
              <a:cxnLst/>
              <a:rect l="l" t="t" r="r" b="b"/>
              <a:pathLst>
                <a:path w="40005" h="264794">
                  <a:moveTo>
                    <a:pt x="39624" y="0"/>
                  </a:moveTo>
                  <a:lnTo>
                    <a:pt x="0" y="0"/>
                  </a:lnTo>
                  <a:lnTo>
                    <a:pt x="0" y="264413"/>
                  </a:lnTo>
                  <a:lnTo>
                    <a:pt x="39624" y="264413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1" name="object 261"/>
            <p:cNvSpPr/>
            <p:nvPr/>
          </p:nvSpPr>
          <p:spPr>
            <a:xfrm>
              <a:off x="1165860" y="2054352"/>
              <a:ext cx="40005" cy="264795"/>
            </a:xfrm>
            <a:custGeom>
              <a:avLst/>
              <a:gdLst/>
              <a:ahLst/>
              <a:cxnLst/>
              <a:rect l="l" t="t" r="r" b="b"/>
              <a:pathLst>
                <a:path w="40005" h="264794">
                  <a:moveTo>
                    <a:pt x="0" y="0"/>
                  </a:moveTo>
                  <a:lnTo>
                    <a:pt x="39624" y="0"/>
                  </a:lnTo>
                  <a:lnTo>
                    <a:pt x="39624" y="264413"/>
                  </a:lnTo>
                  <a:lnTo>
                    <a:pt x="0" y="2644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62" name="object 262"/>
          <p:cNvGrpSpPr/>
          <p:nvPr/>
        </p:nvGrpSpPr>
        <p:grpSpPr>
          <a:xfrm>
            <a:off x="2553795" y="2585990"/>
            <a:ext cx="33814" cy="121444"/>
            <a:chOff x="1373060" y="2158682"/>
            <a:chExt cx="45085" cy="161925"/>
          </a:xfrm>
        </p:grpSpPr>
        <p:sp>
          <p:nvSpPr>
            <p:cNvPr id="263" name="object 263"/>
            <p:cNvSpPr/>
            <p:nvPr/>
          </p:nvSpPr>
          <p:spPr>
            <a:xfrm>
              <a:off x="1374647" y="2160270"/>
              <a:ext cx="41910" cy="158750"/>
            </a:xfrm>
            <a:custGeom>
              <a:avLst/>
              <a:gdLst/>
              <a:ahLst/>
              <a:cxnLst/>
              <a:rect l="l" t="t" r="r" b="b"/>
              <a:pathLst>
                <a:path w="41909" h="158750">
                  <a:moveTo>
                    <a:pt x="41910" y="0"/>
                  </a:moveTo>
                  <a:lnTo>
                    <a:pt x="0" y="0"/>
                  </a:lnTo>
                  <a:lnTo>
                    <a:pt x="0" y="158495"/>
                  </a:lnTo>
                  <a:lnTo>
                    <a:pt x="41910" y="158495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4" name="object 264"/>
            <p:cNvSpPr/>
            <p:nvPr/>
          </p:nvSpPr>
          <p:spPr>
            <a:xfrm>
              <a:off x="1374647" y="2160270"/>
              <a:ext cx="41910" cy="158750"/>
            </a:xfrm>
            <a:custGeom>
              <a:avLst/>
              <a:gdLst/>
              <a:ahLst/>
              <a:cxnLst/>
              <a:rect l="l" t="t" r="r" b="b"/>
              <a:pathLst>
                <a:path w="41909" h="158750">
                  <a:moveTo>
                    <a:pt x="0" y="0"/>
                  </a:moveTo>
                  <a:lnTo>
                    <a:pt x="41910" y="0"/>
                  </a:lnTo>
                  <a:lnTo>
                    <a:pt x="41910" y="158495"/>
                  </a:lnTo>
                  <a:lnTo>
                    <a:pt x="0" y="15849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65" name="object 265"/>
          <p:cNvGrpSpPr/>
          <p:nvPr/>
        </p:nvGrpSpPr>
        <p:grpSpPr>
          <a:xfrm>
            <a:off x="2679526" y="2647713"/>
            <a:ext cx="255746" cy="59531"/>
            <a:chOff x="1540700" y="2240978"/>
            <a:chExt cx="340995" cy="79375"/>
          </a:xfrm>
        </p:grpSpPr>
        <p:sp>
          <p:nvSpPr>
            <p:cNvPr id="266" name="object 266"/>
            <p:cNvSpPr/>
            <p:nvPr/>
          </p:nvSpPr>
          <p:spPr>
            <a:xfrm>
              <a:off x="1542288" y="2242566"/>
              <a:ext cx="41910" cy="76200"/>
            </a:xfrm>
            <a:custGeom>
              <a:avLst/>
              <a:gdLst/>
              <a:ahLst/>
              <a:cxnLst/>
              <a:rect l="l" t="t" r="r" b="b"/>
              <a:pathLst>
                <a:path w="41909" h="76200">
                  <a:moveTo>
                    <a:pt x="41909" y="0"/>
                  </a:moveTo>
                  <a:lnTo>
                    <a:pt x="0" y="0"/>
                  </a:lnTo>
                  <a:lnTo>
                    <a:pt x="0" y="76200"/>
                  </a:lnTo>
                  <a:lnTo>
                    <a:pt x="41909" y="76200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00B4EC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7" name="object 267"/>
            <p:cNvSpPr/>
            <p:nvPr/>
          </p:nvSpPr>
          <p:spPr>
            <a:xfrm>
              <a:off x="1542288" y="2242566"/>
              <a:ext cx="41910" cy="76200"/>
            </a:xfrm>
            <a:custGeom>
              <a:avLst/>
              <a:gdLst/>
              <a:ahLst/>
              <a:cxnLst/>
              <a:rect l="l" t="t" r="r" b="b"/>
              <a:pathLst>
                <a:path w="41909" h="76200">
                  <a:moveTo>
                    <a:pt x="0" y="0"/>
                  </a:moveTo>
                  <a:lnTo>
                    <a:pt x="41909" y="0"/>
                  </a:lnTo>
                  <a:lnTo>
                    <a:pt x="41909" y="76200"/>
                  </a:lnTo>
                  <a:lnTo>
                    <a:pt x="0" y="762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8" name="object 268"/>
            <p:cNvSpPr/>
            <p:nvPr/>
          </p:nvSpPr>
          <p:spPr>
            <a:xfrm>
              <a:off x="1585722" y="2244852"/>
              <a:ext cx="40005" cy="74295"/>
            </a:xfrm>
            <a:custGeom>
              <a:avLst/>
              <a:gdLst/>
              <a:ahLst/>
              <a:cxnLst/>
              <a:rect l="l" t="t" r="r" b="b"/>
              <a:pathLst>
                <a:path w="40005" h="74294">
                  <a:moveTo>
                    <a:pt x="39624" y="0"/>
                  </a:moveTo>
                  <a:lnTo>
                    <a:pt x="0" y="0"/>
                  </a:lnTo>
                  <a:lnTo>
                    <a:pt x="0" y="73913"/>
                  </a:lnTo>
                  <a:lnTo>
                    <a:pt x="39624" y="73913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69" name="object 269"/>
            <p:cNvSpPr/>
            <p:nvPr/>
          </p:nvSpPr>
          <p:spPr>
            <a:xfrm>
              <a:off x="1585722" y="2244852"/>
              <a:ext cx="40005" cy="74295"/>
            </a:xfrm>
            <a:custGeom>
              <a:avLst/>
              <a:gdLst/>
              <a:ahLst/>
              <a:cxnLst/>
              <a:rect l="l" t="t" r="r" b="b"/>
              <a:pathLst>
                <a:path w="40005" h="74294">
                  <a:moveTo>
                    <a:pt x="0" y="0"/>
                  </a:moveTo>
                  <a:lnTo>
                    <a:pt x="39624" y="0"/>
                  </a:lnTo>
                  <a:lnTo>
                    <a:pt x="39624" y="73913"/>
                  </a:lnTo>
                  <a:lnTo>
                    <a:pt x="0" y="739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0" name="object 270"/>
            <p:cNvSpPr/>
            <p:nvPr/>
          </p:nvSpPr>
          <p:spPr>
            <a:xfrm>
              <a:off x="1626870" y="2250948"/>
              <a:ext cx="41910" cy="67945"/>
            </a:xfrm>
            <a:custGeom>
              <a:avLst/>
              <a:gdLst/>
              <a:ahLst/>
              <a:cxnLst/>
              <a:rect l="l" t="t" r="r" b="b"/>
              <a:pathLst>
                <a:path w="41910" h="67944">
                  <a:moveTo>
                    <a:pt x="41910" y="0"/>
                  </a:moveTo>
                  <a:lnTo>
                    <a:pt x="0" y="0"/>
                  </a:lnTo>
                  <a:lnTo>
                    <a:pt x="0" y="67817"/>
                  </a:lnTo>
                  <a:lnTo>
                    <a:pt x="41910" y="67817"/>
                  </a:lnTo>
                  <a:lnTo>
                    <a:pt x="41910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1" name="object 271"/>
            <p:cNvSpPr/>
            <p:nvPr/>
          </p:nvSpPr>
          <p:spPr>
            <a:xfrm>
              <a:off x="1626870" y="2250948"/>
              <a:ext cx="41910" cy="67945"/>
            </a:xfrm>
            <a:custGeom>
              <a:avLst/>
              <a:gdLst/>
              <a:ahLst/>
              <a:cxnLst/>
              <a:rect l="l" t="t" r="r" b="b"/>
              <a:pathLst>
                <a:path w="41910" h="67944">
                  <a:moveTo>
                    <a:pt x="0" y="0"/>
                  </a:moveTo>
                  <a:lnTo>
                    <a:pt x="41910" y="0"/>
                  </a:lnTo>
                  <a:lnTo>
                    <a:pt x="41910" y="67817"/>
                  </a:lnTo>
                  <a:lnTo>
                    <a:pt x="0" y="6781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2" name="object 272"/>
            <p:cNvSpPr/>
            <p:nvPr/>
          </p:nvSpPr>
          <p:spPr>
            <a:xfrm>
              <a:off x="1670304" y="2255520"/>
              <a:ext cx="40640" cy="63500"/>
            </a:xfrm>
            <a:custGeom>
              <a:avLst/>
              <a:gdLst/>
              <a:ahLst/>
              <a:cxnLst/>
              <a:rect l="l" t="t" r="r" b="b"/>
              <a:pathLst>
                <a:path w="40639" h="63500">
                  <a:moveTo>
                    <a:pt x="40385" y="0"/>
                  </a:moveTo>
                  <a:lnTo>
                    <a:pt x="0" y="0"/>
                  </a:lnTo>
                  <a:lnTo>
                    <a:pt x="0" y="63245"/>
                  </a:lnTo>
                  <a:lnTo>
                    <a:pt x="40385" y="63245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3" name="object 273"/>
            <p:cNvSpPr/>
            <p:nvPr/>
          </p:nvSpPr>
          <p:spPr>
            <a:xfrm>
              <a:off x="1670304" y="2255520"/>
              <a:ext cx="40640" cy="63500"/>
            </a:xfrm>
            <a:custGeom>
              <a:avLst/>
              <a:gdLst/>
              <a:ahLst/>
              <a:cxnLst/>
              <a:rect l="l" t="t" r="r" b="b"/>
              <a:pathLst>
                <a:path w="40639" h="63500">
                  <a:moveTo>
                    <a:pt x="0" y="0"/>
                  </a:moveTo>
                  <a:lnTo>
                    <a:pt x="40385" y="0"/>
                  </a:lnTo>
                  <a:lnTo>
                    <a:pt x="40385" y="63245"/>
                  </a:lnTo>
                  <a:lnTo>
                    <a:pt x="0" y="63245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4" name="object 274"/>
            <p:cNvSpPr/>
            <p:nvPr/>
          </p:nvSpPr>
          <p:spPr>
            <a:xfrm>
              <a:off x="1711452" y="2266188"/>
              <a:ext cx="43180" cy="52705"/>
            </a:xfrm>
            <a:custGeom>
              <a:avLst/>
              <a:gdLst/>
              <a:ahLst/>
              <a:cxnLst/>
              <a:rect l="l" t="t" r="r" b="b"/>
              <a:pathLst>
                <a:path w="43180" h="52705">
                  <a:moveTo>
                    <a:pt x="42672" y="0"/>
                  </a:moveTo>
                  <a:lnTo>
                    <a:pt x="0" y="0"/>
                  </a:lnTo>
                  <a:lnTo>
                    <a:pt x="0" y="52577"/>
                  </a:lnTo>
                  <a:lnTo>
                    <a:pt x="42672" y="52577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5" name="object 275"/>
            <p:cNvSpPr/>
            <p:nvPr/>
          </p:nvSpPr>
          <p:spPr>
            <a:xfrm>
              <a:off x="1711452" y="2266188"/>
              <a:ext cx="43180" cy="52705"/>
            </a:xfrm>
            <a:custGeom>
              <a:avLst/>
              <a:gdLst/>
              <a:ahLst/>
              <a:cxnLst/>
              <a:rect l="l" t="t" r="r" b="b"/>
              <a:pathLst>
                <a:path w="43180" h="52705">
                  <a:moveTo>
                    <a:pt x="0" y="0"/>
                  </a:moveTo>
                  <a:lnTo>
                    <a:pt x="42672" y="0"/>
                  </a:lnTo>
                  <a:lnTo>
                    <a:pt x="42672" y="52577"/>
                  </a:lnTo>
                  <a:lnTo>
                    <a:pt x="0" y="5257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6" name="object 276"/>
            <p:cNvSpPr/>
            <p:nvPr/>
          </p:nvSpPr>
          <p:spPr>
            <a:xfrm>
              <a:off x="1754886" y="2272284"/>
              <a:ext cx="40640" cy="46990"/>
            </a:xfrm>
            <a:custGeom>
              <a:avLst/>
              <a:gdLst/>
              <a:ahLst/>
              <a:cxnLst/>
              <a:rect l="l" t="t" r="r" b="b"/>
              <a:pathLst>
                <a:path w="40639" h="46989">
                  <a:moveTo>
                    <a:pt x="40386" y="0"/>
                  </a:moveTo>
                  <a:lnTo>
                    <a:pt x="0" y="0"/>
                  </a:lnTo>
                  <a:lnTo>
                    <a:pt x="0" y="46481"/>
                  </a:lnTo>
                  <a:lnTo>
                    <a:pt x="40386" y="46481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7" name="object 277"/>
            <p:cNvSpPr/>
            <p:nvPr/>
          </p:nvSpPr>
          <p:spPr>
            <a:xfrm>
              <a:off x="1754886" y="2272284"/>
              <a:ext cx="40640" cy="46990"/>
            </a:xfrm>
            <a:custGeom>
              <a:avLst/>
              <a:gdLst/>
              <a:ahLst/>
              <a:cxnLst/>
              <a:rect l="l" t="t" r="r" b="b"/>
              <a:pathLst>
                <a:path w="40639" h="46989">
                  <a:moveTo>
                    <a:pt x="0" y="0"/>
                  </a:moveTo>
                  <a:lnTo>
                    <a:pt x="40386" y="0"/>
                  </a:lnTo>
                  <a:lnTo>
                    <a:pt x="40386" y="46481"/>
                  </a:lnTo>
                  <a:lnTo>
                    <a:pt x="0" y="4648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8" name="object 278"/>
            <p:cNvSpPr/>
            <p:nvPr/>
          </p:nvSpPr>
          <p:spPr>
            <a:xfrm>
              <a:off x="1840230" y="2298192"/>
              <a:ext cx="40005" cy="20955"/>
            </a:xfrm>
            <a:custGeom>
              <a:avLst/>
              <a:gdLst/>
              <a:ahLst/>
              <a:cxnLst/>
              <a:rect l="l" t="t" r="r" b="b"/>
              <a:pathLst>
                <a:path w="40005" h="20955">
                  <a:moveTo>
                    <a:pt x="39624" y="0"/>
                  </a:moveTo>
                  <a:lnTo>
                    <a:pt x="0" y="0"/>
                  </a:lnTo>
                  <a:lnTo>
                    <a:pt x="0" y="20574"/>
                  </a:lnTo>
                  <a:lnTo>
                    <a:pt x="39624" y="20574"/>
                  </a:lnTo>
                  <a:lnTo>
                    <a:pt x="39624" y="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79" name="object 279"/>
            <p:cNvSpPr/>
            <p:nvPr/>
          </p:nvSpPr>
          <p:spPr>
            <a:xfrm>
              <a:off x="1840230" y="2298192"/>
              <a:ext cx="40005" cy="20955"/>
            </a:xfrm>
            <a:custGeom>
              <a:avLst/>
              <a:gdLst/>
              <a:ahLst/>
              <a:cxnLst/>
              <a:rect l="l" t="t" r="r" b="b"/>
              <a:pathLst>
                <a:path w="40005" h="20955">
                  <a:moveTo>
                    <a:pt x="0" y="0"/>
                  </a:moveTo>
                  <a:lnTo>
                    <a:pt x="39624" y="0"/>
                  </a:lnTo>
                  <a:lnTo>
                    <a:pt x="39624" y="20574"/>
                  </a:lnTo>
                  <a:lnTo>
                    <a:pt x="0" y="20574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80" name="object 280"/>
          <p:cNvGrpSpPr/>
          <p:nvPr/>
        </p:nvGrpSpPr>
        <p:grpSpPr>
          <a:xfrm>
            <a:off x="2046304" y="2168224"/>
            <a:ext cx="34766" cy="539115"/>
            <a:chOff x="696404" y="1601660"/>
            <a:chExt cx="46355" cy="718820"/>
          </a:xfrm>
        </p:grpSpPr>
        <p:sp>
          <p:nvSpPr>
            <p:cNvPr id="281" name="object 281"/>
            <p:cNvSpPr/>
            <p:nvPr/>
          </p:nvSpPr>
          <p:spPr>
            <a:xfrm>
              <a:off x="697991" y="1603247"/>
              <a:ext cx="43180" cy="715645"/>
            </a:xfrm>
            <a:custGeom>
              <a:avLst/>
              <a:gdLst/>
              <a:ahLst/>
              <a:cxnLst/>
              <a:rect l="l" t="t" r="r" b="b"/>
              <a:pathLst>
                <a:path w="43179" h="715644">
                  <a:moveTo>
                    <a:pt x="42671" y="0"/>
                  </a:moveTo>
                  <a:lnTo>
                    <a:pt x="0" y="0"/>
                  </a:lnTo>
                  <a:lnTo>
                    <a:pt x="0" y="715517"/>
                  </a:lnTo>
                  <a:lnTo>
                    <a:pt x="42671" y="715517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2" name="object 282"/>
            <p:cNvSpPr/>
            <p:nvPr/>
          </p:nvSpPr>
          <p:spPr>
            <a:xfrm>
              <a:off x="697991" y="1603247"/>
              <a:ext cx="43180" cy="715645"/>
            </a:xfrm>
            <a:custGeom>
              <a:avLst/>
              <a:gdLst/>
              <a:ahLst/>
              <a:cxnLst/>
              <a:rect l="l" t="t" r="r" b="b"/>
              <a:pathLst>
                <a:path w="43179" h="715644">
                  <a:moveTo>
                    <a:pt x="0" y="0"/>
                  </a:moveTo>
                  <a:lnTo>
                    <a:pt x="42671" y="0"/>
                  </a:lnTo>
                  <a:lnTo>
                    <a:pt x="42671" y="715517"/>
                  </a:lnTo>
                  <a:lnTo>
                    <a:pt x="0" y="71551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83" name="object 283"/>
          <p:cNvGrpSpPr/>
          <p:nvPr/>
        </p:nvGrpSpPr>
        <p:grpSpPr>
          <a:xfrm>
            <a:off x="2173748" y="2387680"/>
            <a:ext cx="33814" cy="319563"/>
            <a:chOff x="866330" y="1894268"/>
            <a:chExt cx="45085" cy="426084"/>
          </a:xfrm>
        </p:grpSpPr>
        <p:sp>
          <p:nvSpPr>
            <p:cNvPr id="284" name="object 284"/>
            <p:cNvSpPr/>
            <p:nvPr/>
          </p:nvSpPr>
          <p:spPr>
            <a:xfrm>
              <a:off x="867917" y="1895855"/>
              <a:ext cx="41910" cy="422909"/>
            </a:xfrm>
            <a:custGeom>
              <a:avLst/>
              <a:gdLst/>
              <a:ahLst/>
              <a:cxnLst/>
              <a:rect l="l" t="t" r="r" b="b"/>
              <a:pathLst>
                <a:path w="41909" h="422910">
                  <a:moveTo>
                    <a:pt x="41909" y="0"/>
                  </a:moveTo>
                  <a:lnTo>
                    <a:pt x="0" y="0"/>
                  </a:lnTo>
                  <a:lnTo>
                    <a:pt x="0" y="422910"/>
                  </a:lnTo>
                  <a:lnTo>
                    <a:pt x="41909" y="422910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5" name="object 285"/>
            <p:cNvSpPr/>
            <p:nvPr/>
          </p:nvSpPr>
          <p:spPr>
            <a:xfrm>
              <a:off x="867917" y="1895855"/>
              <a:ext cx="41910" cy="422909"/>
            </a:xfrm>
            <a:custGeom>
              <a:avLst/>
              <a:gdLst/>
              <a:ahLst/>
              <a:cxnLst/>
              <a:rect l="l" t="t" r="r" b="b"/>
              <a:pathLst>
                <a:path w="41909" h="422910">
                  <a:moveTo>
                    <a:pt x="0" y="0"/>
                  </a:moveTo>
                  <a:lnTo>
                    <a:pt x="41909" y="0"/>
                  </a:lnTo>
                  <a:lnTo>
                    <a:pt x="41909" y="422910"/>
                  </a:lnTo>
                  <a:lnTo>
                    <a:pt x="0" y="42291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86" name="object 286"/>
          <p:cNvGrpSpPr/>
          <p:nvPr/>
        </p:nvGrpSpPr>
        <p:grpSpPr>
          <a:xfrm>
            <a:off x="2300621" y="2447687"/>
            <a:ext cx="34766" cy="259556"/>
            <a:chOff x="1035494" y="1974278"/>
            <a:chExt cx="46355" cy="346075"/>
          </a:xfrm>
        </p:grpSpPr>
        <p:sp>
          <p:nvSpPr>
            <p:cNvPr id="287" name="object 287"/>
            <p:cNvSpPr/>
            <p:nvPr/>
          </p:nvSpPr>
          <p:spPr>
            <a:xfrm>
              <a:off x="1037082" y="1975866"/>
              <a:ext cx="43180" cy="342900"/>
            </a:xfrm>
            <a:custGeom>
              <a:avLst/>
              <a:gdLst/>
              <a:ahLst/>
              <a:cxnLst/>
              <a:rect l="l" t="t" r="r" b="b"/>
              <a:pathLst>
                <a:path w="43180" h="342900">
                  <a:moveTo>
                    <a:pt x="42671" y="0"/>
                  </a:moveTo>
                  <a:lnTo>
                    <a:pt x="0" y="0"/>
                  </a:lnTo>
                  <a:lnTo>
                    <a:pt x="0" y="342900"/>
                  </a:lnTo>
                  <a:lnTo>
                    <a:pt x="42671" y="342900"/>
                  </a:lnTo>
                  <a:lnTo>
                    <a:pt x="42671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88" name="object 288"/>
            <p:cNvSpPr/>
            <p:nvPr/>
          </p:nvSpPr>
          <p:spPr>
            <a:xfrm>
              <a:off x="1037082" y="1975866"/>
              <a:ext cx="43180" cy="342900"/>
            </a:xfrm>
            <a:custGeom>
              <a:avLst/>
              <a:gdLst/>
              <a:ahLst/>
              <a:cxnLst/>
              <a:rect l="l" t="t" r="r" b="b"/>
              <a:pathLst>
                <a:path w="43180" h="342900">
                  <a:moveTo>
                    <a:pt x="0" y="0"/>
                  </a:moveTo>
                  <a:lnTo>
                    <a:pt x="42671" y="0"/>
                  </a:lnTo>
                  <a:lnTo>
                    <a:pt x="42671" y="342900"/>
                  </a:lnTo>
                  <a:lnTo>
                    <a:pt x="0" y="34290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289" name="object 289"/>
          <p:cNvGrpSpPr/>
          <p:nvPr/>
        </p:nvGrpSpPr>
        <p:grpSpPr>
          <a:xfrm>
            <a:off x="2428066" y="2527126"/>
            <a:ext cx="252889" cy="180499"/>
            <a:chOff x="1205420" y="2080196"/>
            <a:chExt cx="337185" cy="240665"/>
          </a:xfrm>
        </p:grpSpPr>
        <p:sp>
          <p:nvSpPr>
            <p:cNvPr id="290" name="object 290"/>
            <p:cNvSpPr/>
            <p:nvPr/>
          </p:nvSpPr>
          <p:spPr>
            <a:xfrm>
              <a:off x="1207008" y="2081783"/>
              <a:ext cx="41910" cy="237490"/>
            </a:xfrm>
            <a:custGeom>
              <a:avLst/>
              <a:gdLst/>
              <a:ahLst/>
              <a:cxnLst/>
              <a:rect l="l" t="t" r="r" b="b"/>
              <a:pathLst>
                <a:path w="41909" h="237489">
                  <a:moveTo>
                    <a:pt x="41909" y="0"/>
                  </a:moveTo>
                  <a:lnTo>
                    <a:pt x="0" y="0"/>
                  </a:lnTo>
                  <a:lnTo>
                    <a:pt x="0" y="236981"/>
                  </a:lnTo>
                  <a:lnTo>
                    <a:pt x="41909" y="236981"/>
                  </a:lnTo>
                  <a:lnTo>
                    <a:pt x="41909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1" name="object 291"/>
            <p:cNvSpPr/>
            <p:nvPr/>
          </p:nvSpPr>
          <p:spPr>
            <a:xfrm>
              <a:off x="1207008" y="2081783"/>
              <a:ext cx="41910" cy="237490"/>
            </a:xfrm>
            <a:custGeom>
              <a:avLst/>
              <a:gdLst/>
              <a:ahLst/>
              <a:cxnLst/>
              <a:rect l="l" t="t" r="r" b="b"/>
              <a:pathLst>
                <a:path w="41909" h="237489">
                  <a:moveTo>
                    <a:pt x="0" y="0"/>
                  </a:moveTo>
                  <a:lnTo>
                    <a:pt x="41909" y="0"/>
                  </a:lnTo>
                  <a:lnTo>
                    <a:pt x="41909" y="236981"/>
                  </a:lnTo>
                  <a:lnTo>
                    <a:pt x="0" y="23698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2" name="object 292"/>
            <p:cNvSpPr/>
            <p:nvPr/>
          </p:nvSpPr>
          <p:spPr>
            <a:xfrm>
              <a:off x="1250442" y="2094737"/>
              <a:ext cx="40640" cy="224154"/>
            </a:xfrm>
            <a:custGeom>
              <a:avLst/>
              <a:gdLst/>
              <a:ahLst/>
              <a:cxnLst/>
              <a:rect l="l" t="t" r="r" b="b"/>
              <a:pathLst>
                <a:path w="40640" h="224155">
                  <a:moveTo>
                    <a:pt x="40386" y="0"/>
                  </a:moveTo>
                  <a:lnTo>
                    <a:pt x="0" y="0"/>
                  </a:lnTo>
                  <a:lnTo>
                    <a:pt x="0" y="224027"/>
                  </a:lnTo>
                  <a:lnTo>
                    <a:pt x="40386" y="224027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3" name="object 293"/>
            <p:cNvSpPr/>
            <p:nvPr/>
          </p:nvSpPr>
          <p:spPr>
            <a:xfrm>
              <a:off x="1250442" y="2094737"/>
              <a:ext cx="40640" cy="224154"/>
            </a:xfrm>
            <a:custGeom>
              <a:avLst/>
              <a:gdLst/>
              <a:ahLst/>
              <a:cxnLst/>
              <a:rect l="l" t="t" r="r" b="b"/>
              <a:pathLst>
                <a:path w="40640" h="224155">
                  <a:moveTo>
                    <a:pt x="0" y="0"/>
                  </a:moveTo>
                  <a:lnTo>
                    <a:pt x="40386" y="0"/>
                  </a:lnTo>
                  <a:lnTo>
                    <a:pt x="40386" y="224027"/>
                  </a:lnTo>
                  <a:lnTo>
                    <a:pt x="0" y="22402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4" name="object 294"/>
            <p:cNvSpPr/>
            <p:nvPr/>
          </p:nvSpPr>
          <p:spPr>
            <a:xfrm>
              <a:off x="1291590" y="2109215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40" h="209550">
                  <a:moveTo>
                    <a:pt x="40385" y="0"/>
                  </a:moveTo>
                  <a:lnTo>
                    <a:pt x="0" y="0"/>
                  </a:lnTo>
                  <a:lnTo>
                    <a:pt x="0" y="209550"/>
                  </a:lnTo>
                  <a:lnTo>
                    <a:pt x="40385" y="209550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5" name="object 295"/>
            <p:cNvSpPr/>
            <p:nvPr/>
          </p:nvSpPr>
          <p:spPr>
            <a:xfrm>
              <a:off x="1291590" y="2109215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40" h="209550">
                  <a:moveTo>
                    <a:pt x="0" y="0"/>
                  </a:moveTo>
                  <a:lnTo>
                    <a:pt x="40385" y="0"/>
                  </a:lnTo>
                  <a:lnTo>
                    <a:pt x="40385" y="209550"/>
                  </a:lnTo>
                  <a:lnTo>
                    <a:pt x="0" y="20955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6" name="object 296"/>
            <p:cNvSpPr/>
            <p:nvPr/>
          </p:nvSpPr>
          <p:spPr>
            <a:xfrm>
              <a:off x="1332738" y="2130551"/>
              <a:ext cx="40640" cy="188595"/>
            </a:xfrm>
            <a:custGeom>
              <a:avLst/>
              <a:gdLst/>
              <a:ahLst/>
              <a:cxnLst/>
              <a:rect l="l" t="t" r="r" b="b"/>
              <a:pathLst>
                <a:path w="40640" h="188594">
                  <a:moveTo>
                    <a:pt x="40386" y="0"/>
                  </a:moveTo>
                  <a:lnTo>
                    <a:pt x="0" y="0"/>
                  </a:lnTo>
                  <a:lnTo>
                    <a:pt x="0" y="188213"/>
                  </a:lnTo>
                  <a:lnTo>
                    <a:pt x="40386" y="188213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7" name="object 297"/>
            <p:cNvSpPr/>
            <p:nvPr/>
          </p:nvSpPr>
          <p:spPr>
            <a:xfrm>
              <a:off x="1332738" y="2130551"/>
              <a:ext cx="40640" cy="188595"/>
            </a:xfrm>
            <a:custGeom>
              <a:avLst/>
              <a:gdLst/>
              <a:ahLst/>
              <a:cxnLst/>
              <a:rect l="l" t="t" r="r" b="b"/>
              <a:pathLst>
                <a:path w="40640" h="188594">
                  <a:moveTo>
                    <a:pt x="0" y="0"/>
                  </a:moveTo>
                  <a:lnTo>
                    <a:pt x="40386" y="0"/>
                  </a:lnTo>
                  <a:lnTo>
                    <a:pt x="40386" y="188213"/>
                  </a:lnTo>
                  <a:lnTo>
                    <a:pt x="0" y="1882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8" name="object 298"/>
            <p:cNvSpPr/>
            <p:nvPr/>
          </p:nvSpPr>
          <p:spPr>
            <a:xfrm>
              <a:off x="1418082" y="2181605"/>
              <a:ext cx="40640" cy="137160"/>
            </a:xfrm>
            <a:custGeom>
              <a:avLst/>
              <a:gdLst/>
              <a:ahLst/>
              <a:cxnLst/>
              <a:rect l="l" t="t" r="r" b="b"/>
              <a:pathLst>
                <a:path w="40640" h="137160">
                  <a:moveTo>
                    <a:pt x="40386" y="0"/>
                  </a:moveTo>
                  <a:lnTo>
                    <a:pt x="0" y="0"/>
                  </a:lnTo>
                  <a:lnTo>
                    <a:pt x="0" y="137160"/>
                  </a:lnTo>
                  <a:lnTo>
                    <a:pt x="40386" y="137160"/>
                  </a:lnTo>
                  <a:lnTo>
                    <a:pt x="40386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299" name="object 299"/>
            <p:cNvSpPr/>
            <p:nvPr/>
          </p:nvSpPr>
          <p:spPr>
            <a:xfrm>
              <a:off x="1418082" y="2181605"/>
              <a:ext cx="40640" cy="137160"/>
            </a:xfrm>
            <a:custGeom>
              <a:avLst/>
              <a:gdLst/>
              <a:ahLst/>
              <a:cxnLst/>
              <a:rect l="l" t="t" r="r" b="b"/>
              <a:pathLst>
                <a:path w="40640" h="137160">
                  <a:moveTo>
                    <a:pt x="0" y="0"/>
                  </a:moveTo>
                  <a:lnTo>
                    <a:pt x="40386" y="0"/>
                  </a:lnTo>
                  <a:lnTo>
                    <a:pt x="40386" y="137160"/>
                  </a:lnTo>
                  <a:lnTo>
                    <a:pt x="0" y="137160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0" name="object 300"/>
            <p:cNvSpPr/>
            <p:nvPr/>
          </p:nvSpPr>
          <p:spPr>
            <a:xfrm>
              <a:off x="1459230" y="2209037"/>
              <a:ext cx="40640" cy="109855"/>
            </a:xfrm>
            <a:custGeom>
              <a:avLst/>
              <a:gdLst/>
              <a:ahLst/>
              <a:cxnLst/>
              <a:rect l="l" t="t" r="r" b="b"/>
              <a:pathLst>
                <a:path w="40640" h="109855">
                  <a:moveTo>
                    <a:pt x="40385" y="0"/>
                  </a:moveTo>
                  <a:lnTo>
                    <a:pt x="0" y="0"/>
                  </a:lnTo>
                  <a:lnTo>
                    <a:pt x="0" y="109727"/>
                  </a:lnTo>
                  <a:lnTo>
                    <a:pt x="40385" y="109727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1" name="object 301"/>
            <p:cNvSpPr/>
            <p:nvPr/>
          </p:nvSpPr>
          <p:spPr>
            <a:xfrm>
              <a:off x="1459230" y="2209037"/>
              <a:ext cx="40640" cy="109855"/>
            </a:xfrm>
            <a:custGeom>
              <a:avLst/>
              <a:gdLst/>
              <a:ahLst/>
              <a:cxnLst/>
              <a:rect l="l" t="t" r="r" b="b"/>
              <a:pathLst>
                <a:path w="40640" h="109855">
                  <a:moveTo>
                    <a:pt x="0" y="0"/>
                  </a:moveTo>
                  <a:lnTo>
                    <a:pt x="40385" y="0"/>
                  </a:lnTo>
                  <a:lnTo>
                    <a:pt x="40385" y="109727"/>
                  </a:lnTo>
                  <a:lnTo>
                    <a:pt x="0" y="109727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2" name="object 302"/>
            <p:cNvSpPr/>
            <p:nvPr/>
          </p:nvSpPr>
          <p:spPr>
            <a:xfrm>
              <a:off x="1500378" y="2230373"/>
              <a:ext cx="40640" cy="88900"/>
            </a:xfrm>
            <a:custGeom>
              <a:avLst/>
              <a:gdLst/>
              <a:ahLst/>
              <a:cxnLst/>
              <a:rect l="l" t="t" r="r" b="b"/>
              <a:pathLst>
                <a:path w="40640" h="88900">
                  <a:moveTo>
                    <a:pt x="40385" y="0"/>
                  </a:moveTo>
                  <a:lnTo>
                    <a:pt x="0" y="0"/>
                  </a:lnTo>
                  <a:lnTo>
                    <a:pt x="0" y="88391"/>
                  </a:lnTo>
                  <a:lnTo>
                    <a:pt x="40385" y="88391"/>
                  </a:lnTo>
                  <a:lnTo>
                    <a:pt x="40385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3" name="object 303"/>
            <p:cNvSpPr/>
            <p:nvPr/>
          </p:nvSpPr>
          <p:spPr>
            <a:xfrm>
              <a:off x="1500378" y="2230373"/>
              <a:ext cx="40640" cy="88900"/>
            </a:xfrm>
            <a:custGeom>
              <a:avLst/>
              <a:gdLst/>
              <a:ahLst/>
              <a:cxnLst/>
              <a:rect l="l" t="t" r="r" b="b"/>
              <a:pathLst>
                <a:path w="40640" h="88900">
                  <a:moveTo>
                    <a:pt x="0" y="0"/>
                  </a:moveTo>
                  <a:lnTo>
                    <a:pt x="40385" y="0"/>
                  </a:lnTo>
                  <a:lnTo>
                    <a:pt x="40385" y="88391"/>
                  </a:lnTo>
                  <a:lnTo>
                    <a:pt x="0" y="88391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304" name="object 304"/>
          <p:cNvGrpSpPr/>
          <p:nvPr/>
        </p:nvGrpSpPr>
        <p:grpSpPr>
          <a:xfrm>
            <a:off x="1980342" y="1906096"/>
            <a:ext cx="4411504" cy="1794986"/>
            <a:chOff x="608456" y="1252156"/>
            <a:chExt cx="5882005" cy="2393315"/>
          </a:xfrm>
        </p:grpSpPr>
        <p:sp>
          <p:nvSpPr>
            <p:cNvPr id="305" name="object 305"/>
            <p:cNvSpPr/>
            <p:nvPr/>
          </p:nvSpPr>
          <p:spPr>
            <a:xfrm>
              <a:off x="1796034" y="2282952"/>
              <a:ext cx="43180" cy="36195"/>
            </a:xfrm>
            <a:custGeom>
              <a:avLst/>
              <a:gdLst/>
              <a:ahLst/>
              <a:cxnLst/>
              <a:rect l="l" t="t" r="r" b="b"/>
              <a:pathLst>
                <a:path w="43180" h="36194">
                  <a:moveTo>
                    <a:pt x="42672" y="0"/>
                  </a:moveTo>
                  <a:lnTo>
                    <a:pt x="0" y="0"/>
                  </a:lnTo>
                  <a:lnTo>
                    <a:pt x="0" y="35813"/>
                  </a:lnTo>
                  <a:lnTo>
                    <a:pt x="42672" y="35813"/>
                  </a:lnTo>
                  <a:lnTo>
                    <a:pt x="42672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6" name="object 306"/>
            <p:cNvSpPr/>
            <p:nvPr/>
          </p:nvSpPr>
          <p:spPr>
            <a:xfrm>
              <a:off x="1796034" y="2282952"/>
              <a:ext cx="43180" cy="36195"/>
            </a:xfrm>
            <a:custGeom>
              <a:avLst/>
              <a:gdLst/>
              <a:ahLst/>
              <a:cxnLst/>
              <a:rect l="l" t="t" r="r" b="b"/>
              <a:pathLst>
                <a:path w="43180" h="36194">
                  <a:moveTo>
                    <a:pt x="0" y="0"/>
                  </a:moveTo>
                  <a:lnTo>
                    <a:pt x="42672" y="0"/>
                  </a:lnTo>
                  <a:lnTo>
                    <a:pt x="42672" y="35813"/>
                  </a:lnTo>
                  <a:lnTo>
                    <a:pt x="0" y="35813"/>
                  </a:lnTo>
                  <a:lnTo>
                    <a:pt x="0" y="0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7" name="object 307"/>
            <p:cNvSpPr/>
            <p:nvPr/>
          </p:nvSpPr>
          <p:spPr>
            <a:xfrm>
              <a:off x="608456" y="1252347"/>
              <a:ext cx="5882005" cy="2388235"/>
            </a:xfrm>
            <a:custGeom>
              <a:avLst/>
              <a:gdLst/>
              <a:ahLst/>
              <a:cxnLst/>
              <a:rect l="l" t="t" r="r" b="b"/>
              <a:pathLst>
                <a:path w="5882005" h="2388235">
                  <a:moveTo>
                    <a:pt x="44196" y="1060703"/>
                  </a:moveTo>
                  <a:lnTo>
                    <a:pt x="44196" y="1060703"/>
                  </a:lnTo>
                  <a:lnTo>
                    <a:pt x="5881878" y="1060703"/>
                  </a:lnTo>
                </a:path>
                <a:path w="5882005" h="2388235">
                  <a:moveTo>
                    <a:pt x="0" y="1062989"/>
                  </a:moveTo>
                  <a:lnTo>
                    <a:pt x="0" y="1062989"/>
                  </a:lnTo>
                  <a:lnTo>
                    <a:pt x="40386" y="1062989"/>
                  </a:lnTo>
                </a:path>
                <a:path w="5882005" h="2388235">
                  <a:moveTo>
                    <a:pt x="0" y="4572"/>
                  </a:moveTo>
                  <a:lnTo>
                    <a:pt x="0" y="4572"/>
                  </a:lnTo>
                  <a:lnTo>
                    <a:pt x="40386" y="4572"/>
                  </a:lnTo>
                </a:path>
                <a:path w="5882005" h="2388235">
                  <a:moveTo>
                    <a:pt x="0" y="266700"/>
                  </a:moveTo>
                  <a:lnTo>
                    <a:pt x="0" y="266700"/>
                  </a:lnTo>
                  <a:lnTo>
                    <a:pt x="40386" y="266700"/>
                  </a:lnTo>
                </a:path>
                <a:path w="5882005" h="2388235">
                  <a:moveTo>
                    <a:pt x="0" y="531876"/>
                  </a:moveTo>
                  <a:lnTo>
                    <a:pt x="0" y="531876"/>
                  </a:lnTo>
                  <a:lnTo>
                    <a:pt x="40386" y="531876"/>
                  </a:lnTo>
                </a:path>
                <a:path w="5882005" h="2388235">
                  <a:moveTo>
                    <a:pt x="0" y="1327403"/>
                  </a:moveTo>
                  <a:lnTo>
                    <a:pt x="0" y="1327403"/>
                  </a:lnTo>
                  <a:lnTo>
                    <a:pt x="40386" y="1327403"/>
                  </a:lnTo>
                </a:path>
                <a:path w="5882005" h="2388235">
                  <a:moveTo>
                    <a:pt x="0" y="798576"/>
                  </a:moveTo>
                  <a:lnTo>
                    <a:pt x="0" y="798576"/>
                  </a:lnTo>
                  <a:lnTo>
                    <a:pt x="40386" y="798576"/>
                  </a:lnTo>
                </a:path>
                <a:path w="5882005" h="2388235">
                  <a:moveTo>
                    <a:pt x="0" y="1591817"/>
                  </a:moveTo>
                  <a:lnTo>
                    <a:pt x="0" y="1591817"/>
                  </a:lnTo>
                  <a:lnTo>
                    <a:pt x="40386" y="1591817"/>
                  </a:lnTo>
                </a:path>
                <a:path w="5882005" h="2388235">
                  <a:moveTo>
                    <a:pt x="0" y="1856993"/>
                  </a:moveTo>
                  <a:lnTo>
                    <a:pt x="0" y="1856993"/>
                  </a:lnTo>
                  <a:lnTo>
                    <a:pt x="40386" y="1856993"/>
                  </a:lnTo>
                </a:path>
                <a:path w="5882005" h="2388235">
                  <a:moveTo>
                    <a:pt x="0" y="2121407"/>
                  </a:moveTo>
                  <a:lnTo>
                    <a:pt x="0" y="2121407"/>
                  </a:lnTo>
                  <a:lnTo>
                    <a:pt x="40386" y="2121407"/>
                  </a:lnTo>
                </a:path>
                <a:path w="5882005" h="2388235">
                  <a:moveTo>
                    <a:pt x="0" y="2388108"/>
                  </a:moveTo>
                  <a:lnTo>
                    <a:pt x="0" y="2388108"/>
                  </a:lnTo>
                  <a:lnTo>
                    <a:pt x="40386" y="2388108"/>
                  </a:lnTo>
                </a:path>
                <a:path w="5882005" h="2388235">
                  <a:moveTo>
                    <a:pt x="41910" y="0"/>
                  </a:moveTo>
                  <a:lnTo>
                    <a:pt x="41910" y="0"/>
                  </a:lnTo>
                  <a:lnTo>
                    <a:pt x="41910" y="2388108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08" name="object 308"/>
            <p:cNvSpPr/>
            <p:nvPr/>
          </p:nvSpPr>
          <p:spPr>
            <a:xfrm>
              <a:off x="652652" y="2050923"/>
              <a:ext cx="5825490" cy="660400"/>
            </a:xfrm>
            <a:custGeom>
              <a:avLst/>
              <a:gdLst/>
              <a:ahLst/>
              <a:cxnLst/>
              <a:rect l="l" t="t" r="r" b="b"/>
              <a:pathLst>
                <a:path w="5825490" h="660400">
                  <a:moveTo>
                    <a:pt x="0" y="0"/>
                  </a:moveTo>
                  <a:lnTo>
                    <a:pt x="5825490" y="0"/>
                  </a:lnTo>
                </a:path>
                <a:path w="5825490" h="660400">
                  <a:moveTo>
                    <a:pt x="0" y="659891"/>
                  </a:moveTo>
                  <a:lnTo>
                    <a:pt x="5825490" y="659891"/>
                  </a:lnTo>
                </a:path>
              </a:pathLst>
            </a:custGeom>
            <a:ln w="9525">
              <a:solidFill>
                <a:srgbClr val="000000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09" name="object 309"/>
          <p:cNvSpPr txBox="1"/>
          <p:nvPr/>
        </p:nvSpPr>
        <p:spPr>
          <a:xfrm>
            <a:off x="1981773" y="1634680"/>
            <a:ext cx="4037171" cy="1707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50" b="1" spc="-4" dirty="0">
                <a:latin typeface="Arial"/>
                <a:cs typeface="Arial"/>
              </a:rPr>
              <a:t>Best Change in Sum</a:t>
            </a:r>
            <a:r>
              <a:rPr sz="1050" b="1" spc="15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of Diameters</a:t>
            </a:r>
            <a:r>
              <a:rPr sz="1050" b="1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and</a:t>
            </a:r>
            <a:r>
              <a:rPr sz="1050" b="1" spc="-8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Overall Response</a:t>
            </a:r>
            <a:r>
              <a:rPr sz="1050" b="1" spc="-11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(BICR)</a:t>
            </a:r>
            <a:endParaRPr sz="1050" dirty="0">
              <a:latin typeface="Arial"/>
              <a:cs typeface="Arial"/>
            </a:endParaRPr>
          </a:p>
        </p:txBody>
      </p:sp>
      <p:sp>
        <p:nvSpPr>
          <p:cNvPr id="310" name="object 310"/>
          <p:cNvSpPr txBox="1"/>
          <p:nvPr/>
        </p:nvSpPr>
        <p:spPr>
          <a:xfrm>
            <a:off x="3505580" y="6122343"/>
            <a:ext cx="5974556" cy="659606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28575">
              <a:spcBef>
                <a:spcPts val="101"/>
              </a:spcBef>
            </a:pPr>
            <a:r>
              <a:rPr sz="675" b="1" spc="11" dirty="0">
                <a:latin typeface="Arial"/>
                <a:cs typeface="Arial"/>
              </a:rPr>
              <a:t>Data</a:t>
            </a:r>
            <a:r>
              <a:rPr sz="675" b="1" dirty="0">
                <a:latin typeface="Arial"/>
                <a:cs typeface="Arial"/>
              </a:rPr>
              <a:t> </a:t>
            </a:r>
            <a:r>
              <a:rPr sz="675" b="1" spc="11" dirty="0">
                <a:latin typeface="Arial"/>
                <a:cs typeface="Arial"/>
              </a:rPr>
              <a:t>cutoff: 4</a:t>
            </a:r>
            <a:r>
              <a:rPr sz="675" b="1" dirty="0">
                <a:latin typeface="Arial"/>
                <a:cs typeface="Arial"/>
              </a:rPr>
              <a:t> </a:t>
            </a:r>
            <a:r>
              <a:rPr sz="675" b="1" spc="15" dirty="0">
                <a:latin typeface="Arial"/>
                <a:cs typeface="Arial"/>
              </a:rPr>
              <a:t>September</a:t>
            </a:r>
            <a:r>
              <a:rPr sz="675" b="1" spc="8" dirty="0">
                <a:latin typeface="Arial"/>
                <a:cs typeface="Arial"/>
              </a:rPr>
              <a:t> </a:t>
            </a:r>
            <a:r>
              <a:rPr sz="675" b="1" spc="11" dirty="0">
                <a:latin typeface="Arial"/>
                <a:cs typeface="Arial"/>
              </a:rPr>
              <a:t>2020.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7" baseline="27777" dirty="0">
                <a:latin typeface="Arial"/>
                <a:cs typeface="Arial"/>
              </a:rPr>
              <a:t>a</a:t>
            </a:r>
            <a:r>
              <a:rPr sz="675" spc="11" dirty="0">
                <a:latin typeface="Arial"/>
                <a:cs typeface="Arial"/>
              </a:rPr>
              <a:t>Includes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patients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with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≥1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postbaseline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scan</a:t>
            </a:r>
            <a:r>
              <a:rPr sz="675" spc="8" dirty="0">
                <a:latin typeface="Arial"/>
                <a:cs typeface="Arial"/>
              </a:rPr>
              <a:t> or </a:t>
            </a:r>
            <a:r>
              <a:rPr sz="675" spc="11" dirty="0">
                <a:latin typeface="Arial"/>
                <a:cs typeface="Arial"/>
              </a:rPr>
              <a:t>who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discontinued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treatment.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7" baseline="27777" dirty="0">
                <a:latin typeface="Arial"/>
                <a:cs typeface="Arial"/>
              </a:rPr>
              <a:t>b</a:t>
            </a:r>
            <a:r>
              <a:rPr sz="675" spc="11" dirty="0">
                <a:latin typeface="Arial"/>
                <a:cs typeface="Arial"/>
              </a:rPr>
              <a:t>Responses are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confirmed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(CRs/PRs;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n </a:t>
            </a:r>
            <a:r>
              <a:rPr sz="675" spc="15" dirty="0">
                <a:latin typeface="Arial"/>
                <a:cs typeface="Arial"/>
              </a:rPr>
              <a:t>=</a:t>
            </a:r>
            <a:r>
              <a:rPr sz="675" spc="11" dirty="0">
                <a:latin typeface="Arial"/>
                <a:cs typeface="Arial"/>
              </a:rPr>
              <a:t> 32)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plus those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CRs/PRs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too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early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to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be confirmed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(n </a:t>
            </a:r>
            <a:r>
              <a:rPr sz="675" spc="15" dirty="0">
                <a:latin typeface="Arial"/>
                <a:cs typeface="Arial"/>
              </a:rPr>
              <a:t>= </a:t>
            </a:r>
            <a:r>
              <a:rPr sz="675" spc="8" dirty="0">
                <a:latin typeface="Arial"/>
                <a:cs typeface="Arial"/>
              </a:rPr>
              <a:t>5).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7" baseline="27777" dirty="0">
                <a:latin typeface="Arial"/>
                <a:cs typeface="Arial"/>
              </a:rPr>
              <a:t>c</a:t>
            </a:r>
            <a:r>
              <a:rPr sz="675" spc="11" dirty="0">
                <a:latin typeface="Arial"/>
                <a:cs typeface="Arial"/>
              </a:rPr>
              <a:t>Preliminary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PFS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limited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by </a:t>
            </a:r>
            <a:r>
              <a:rPr sz="675" spc="8" dirty="0">
                <a:latin typeface="Arial"/>
                <a:cs typeface="Arial"/>
              </a:rPr>
              <a:t>earlier</a:t>
            </a:r>
            <a:r>
              <a:rPr sz="675" spc="3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censoring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by data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cutoff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due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to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immature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duration</a:t>
            </a:r>
            <a:r>
              <a:rPr sz="675" spc="3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of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follow-up</a:t>
            </a:r>
            <a:r>
              <a:rPr sz="675" spc="3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for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4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and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6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mg/kg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dose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cohorts.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1" dirty="0">
                <a:latin typeface="Arial"/>
                <a:cs typeface="Arial"/>
              </a:rPr>
              <a:t>AE,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adverse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event;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BICR,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blinded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independent</a:t>
            </a:r>
            <a:r>
              <a:rPr sz="675" spc="3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central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review;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CI,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confidence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interval;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CR,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complete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response;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DCR, </a:t>
            </a:r>
            <a:r>
              <a:rPr sz="675" spc="11" dirty="0">
                <a:latin typeface="Arial"/>
                <a:cs typeface="Arial"/>
              </a:rPr>
              <a:t>disease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control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rate;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5" dirty="0">
                <a:latin typeface="Arial"/>
                <a:cs typeface="Arial"/>
              </a:rPr>
              <a:t>NE,</a:t>
            </a:r>
            <a:r>
              <a:rPr sz="675" spc="11" dirty="0">
                <a:latin typeface="Arial"/>
                <a:cs typeface="Arial"/>
              </a:rPr>
              <a:t> not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evaluable;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ORR,</a:t>
            </a:r>
            <a:r>
              <a:rPr sz="675" spc="11" dirty="0">
                <a:latin typeface="Arial"/>
                <a:cs typeface="Arial"/>
              </a:rPr>
              <a:t> overall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response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rate;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PFS,</a:t>
            </a:r>
            <a:r>
              <a:rPr sz="675" spc="11" dirty="0">
                <a:latin typeface="Arial"/>
                <a:cs typeface="Arial"/>
              </a:rPr>
              <a:t> progression-free</a:t>
            </a:r>
            <a:r>
              <a:rPr sz="675" spc="3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survival;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PD, </a:t>
            </a:r>
            <a:r>
              <a:rPr sz="675" spc="11" dirty="0">
                <a:latin typeface="Arial"/>
                <a:cs typeface="Arial"/>
              </a:rPr>
              <a:t>progressive disease;</a:t>
            </a:r>
            <a:r>
              <a:rPr sz="675" spc="15" dirty="0">
                <a:latin typeface="Arial"/>
                <a:cs typeface="Arial"/>
              </a:rPr>
              <a:t> PR, </a:t>
            </a:r>
            <a:r>
              <a:rPr sz="675" spc="8" dirty="0">
                <a:latin typeface="Arial"/>
                <a:cs typeface="Arial"/>
              </a:rPr>
              <a:t>partial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response;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9" dirty="0">
                <a:latin typeface="Arial"/>
                <a:cs typeface="Arial"/>
              </a:rPr>
              <a:t>SoD, </a:t>
            </a:r>
            <a:r>
              <a:rPr sz="675" spc="15" dirty="0">
                <a:latin typeface="Arial"/>
                <a:cs typeface="Arial"/>
              </a:rPr>
              <a:t>sum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of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diameter.</a:t>
            </a:r>
            <a:endParaRPr sz="675" dirty="0">
              <a:latin typeface="Arial"/>
              <a:cs typeface="Arial"/>
            </a:endParaRPr>
          </a:p>
        </p:txBody>
      </p:sp>
      <p:graphicFrame>
        <p:nvGraphicFramePr>
          <p:cNvPr id="311" name="object 311"/>
          <p:cNvGraphicFramePr>
            <a:graphicFrameLocks noGrp="1"/>
          </p:cNvGraphicFramePr>
          <p:nvPr/>
        </p:nvGraphicFramePr>
        <p:xfrm>
          <a:off x="1611630" y="3956352"/>
          <a:ext cx="4903848" cy="11285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605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106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05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4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552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55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675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9815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21920" marR="200025">
                        <a:lnSpc>
                          <a:spcPct val="100000"/>
                        </a:lnSpc>
                      </a:pPr>
                      <a:r>
                        <a:rPr sz="700" b="1" dirty="0">
                          <a:latin typeface="Arial"/>
                          <a:cs typeface="Arial"/>
                        </a:rPr>
                        <a:t>D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to-DXd  dose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763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8275" marR="161290" indent="9525" algn="just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700" b="1" spc="-5" dirty="0">
                          <a:latin typeface="Arial"/>
                          <a:cs typeface="Arial"/>
                        </a:rPr>
                        <a:t>Response- </a:t>
                      </a:r>
                      <a:r>
                        <a:rPr sz="700" b="1" spc="-2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evaluable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 patients,</a:t>
                      </a:r>
                      <a:r>
                        <a:rPr sz="700" b="1" baseline="23148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700" b="1" spc="-7" baseline="2314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n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55245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 marL="157480" marR="131445" indent="-18415">
                        <a:lnSpc>
                          <a:spcPct val="100000"/>
                        </a:lnSpc>
                      </a:pPr>
                      <a:r>
                        <a:rPr sz="700" b="1" dirty="0">
                          <a:latin typeface="Arial"/>
                          <a:cs typeface="Arial"/>
                        </a:rPr>
                        <a:t>Confirm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e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d 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CR/PR,</a:t>
                      </a:r>
                      <a:r>
                        <a:rPr sz="700" b="1" spc="-7" baseline="23148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700" b="1" spc="44" baseline="2314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n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4763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700" b="1" spc="-5" dirty="0">
                          <a:latin typeface="Arial"/>
                          <a:cs typeface="Arial"/>
                        </a:rPr>
                        <a:t>CR/PR</a:t>
                      </a:r>
                      <a:endParaRPr sz="700">
                        <a:latin typeface="Arial"/>
                        <a:cs typeface="Arial"/>
                      </a:endParaRPr>
                    </a:p>
                    <a:p>
                      <a:pPr marL="101600" marR="93345" algn="ctr">
                        <a:lnSpc>
                          <a:spcPct val="100000"/>
                        </a:lnSpc>
                      </a:pPr>
                      <a:r>
                        <a:rPr sz="700" b="1" dirty="0">
                          <a:latin typeface="Arial"/>
                          <a:cs typeface="Arial"/>
                        </a:rPr>
                        <a:t>(too</a:t>
                      </a:r>
                      <a:r>
                        <a:rPr sz="7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early</a:t>
                      </a:r>
                      <a:r>
                        <a:rPr sz="7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7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be </a:t>
                      </a:r>
                      <a:r>
                        <a:rPr sz="700" b="1" spc="-2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confirmed),</a:t>
                      </a:r>
                      <a:r>
                        <a:rPr sz="700" b="1" spc="-7" baseline="23148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700" b="1" spc="82" baseline="2314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n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55245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b="1" dirty="0">
                          <a:latin typeface="Arial"/>
                          <a:cs typeface="Arial"/>
                        </a:rPr>
                        <a:t>ORR,</a:t>
                      </a:r>
                      <a:r>
                        <a:rPr sz="700" b="1" baseline="23148" dirty="0">
                          <a:latin typeface="Arial"/>
                          <a:cs typeface="Arial"/>
                        </a:rPr>
                        <a:t>b</a:t>
                      </a:r>
                      <a:r>
                        <a:rPr sz="700" b="1" spc="-52" baseline="23148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700" b="1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(n)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b="1" spc="-5" dirty="0">
                          <a:latin typeface="Arial"/>
                          <a:cs typeface="Arial"/>
                        </a:rPr>
                        <a:t>DCR,</a:t>
                      </a:r>
                      <a:r>
                        <a:rPr sz="7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700" b="1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(n)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b="1" dirty="0">
                          <a:latin typeface="Arial"/>
                          <a:cs typeface="Arial"/>
                        </a:rPr>
                        <a:t>PD,</a:t>
                      </a:r>
                      <a:r>
                        <a:rPr sz="7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spc="-5" dirty="0">
                          <a:latin typeface="Arial"/>
                          <a:cs typeface="Arial"/>
                        </a:rPr>
                        <a:t>%</a:t>
                      </a:r>
                      <a:r>
                        <a:rPr sz="700" b="1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b="1" dirty="0">
                          <a:latin typeface="Arial"/>
                          <a:cs typeface="Arial"/>
                        </a:rPr>
                        <a:t>(n)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456">
                <a:tc>
                  <a:txBody>
                    <a:bodyPr/>
                    <a:lstStyle/>
                    <a:p>
                      <a:pPr marL="121920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4</a:t>
                      </a:r>
                      <a:r>
                        <a:rPr sz="7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mg/kg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40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7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942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23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(9)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73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(29)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15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(6)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3456">
                <a:tc>
                  <a:txBody>
                    <a:bodyPr/>
                    <a:lstStyle/>
                    <a:p>
                      <a:pPr marL="13017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6</a:t>
                      </a:r>
                      <a:r>
                        <a:rPr sz="7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mg/kg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39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6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942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2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21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(8)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67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(26)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21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(8)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456">
                <a:tc>
                  <a:txBody>
                    <a:bodyPr/>
                    <a:lstStyle/>
                    <a:p>
                      <a:pPr marL="13144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8</a:t>
                      </a:r>
                      <a:r>
                        <a:rPr sz="7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mg/kg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80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10" dirty="0">
                          <a:latin typeface="Arial"/>
                          <a:cs typeface="Arial"/>
                        </a:rPr>
                        <a:t>19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479425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dirty="0">
                          <a:latin typeface="Arial"/>
                          <a:cs typeface="Arial"/>
                        </a:rPr>
                        <a:t>1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2384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25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(20)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80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(64)</a:t>
                      </a:r>
                      <a:endParaRPr sz="70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2865" algn="ctr">
                        <a:lnSpc>
                          <a:spcPct val="100000"/>
                        </a:lnSpc>
                        <a:spcBef>
                          <a:spcPts val="190"/>
                        </a:spcBef>
                      </a:pPr>
                      <a:r>
                        <a:rPr sz="700" spc="-5" dirty="0">
                          <a:latin typeface="Arial"/>
                          <a:cs typeface="Arial"/>
                        </a:rPr>
                        <a:t>9</a:t>
                      </a:r>
                      <a:r>
                        <a:rPr sz="7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700" spc="-5" dirty="0">
                          <a:latin typeface="Arial"/>
                          <a:cs typeface="Arial"/>
                        </a:rPr>
                        <a:t>(7)</a:t>
                      </a:r>
                      <a:endParaRPr sz="700" dirty="0">
                        <a:latin typeface="Arial"/>
                        <a:cs typeface="Arial"/>
                      </a:endParaRPr>
                    </a:p>
                  </a:txBody>
                  <a:tcPr marL="0" marR="0" marT="18098" marB="0">
                    <a:lnL w="9525">
                      <a:solidFill>
                        <a:srgbClr val="2E2E97"/>
                      </a:solidFill>
                      <a:prstDash val="solid"/>
                    </a:lnL>
                    <a:lnR w="9525">
                      <a:solidFill>
                        <a:srgbClr val="2E2E97"/>
                      </a:solidFill>
                      <a:prstDash val="solid"/>
                    </a:lnR>
                    <a:lnT w="9525">
                      <a:solidFill>
                        <a:srgbClr val="2E2E97"/>
                      </a:solidFill>
                      <a:prstDash val="solid"/>
                    </a:lnT>
                    <a:lnB w="9525">
                      <a:solidFill>
                        <a:srgbClr val="2E2E9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12" name="object 312"/>
          <p:cNvSpPr txBox="1">
            <a:spLocks noGrp="1"/>
          </p:cNvSpPr>
          <p:nvPr>
            <p:ph type="title"/>
          </p:nvPr>
        </p:nvSpPr>
        <p:spPr>
          <a:xfrm>
            <a:off x="2934177" y="241747"/>
            <a:ext cx="6325552" cy="994503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3200" dirty="0"/>
              <a:t>Antitumor</a:t>
            </a:r>
            <a:r>
              <a:rPr sz="3200" spc="-19" dirty="0"/>
              <a:t> </a:t>
            </a:r>
            <a:r>
              <a:rPr sz="3200" spc="-4" dirty="0"/>
              <a:t>Activity</a:t>
            </a:r>
            <a:r>
              <a:rPr sz="3200" spc="-23" dirty="0"/>
              <a:t> </a:t>
            </a:r>
            <a:r>
              <a:rPr sz="3200" dirty="0"/>
              <a:t>of</a:t>
            </a:r>
            <a:r>
              <a:rPr sz="3200" spc="-19" dirty="0"/>
              <a:t> </a:t>
            </a:r>
            <a:r>
              <a:rPr sz="3200" spc="-4" dirty="0"/>
              <a:t>Dato-</a:t>
            </a:r>
            <a:r>
              <a:rPr sz="3200" spc="-4" dirty="0" err="1"/>
              <a:t>DXd</a:t>
            </a:r>
            <a:r>
              <a:rPr lang="en-US" sz="3200" spc="-4" dirty="0"/>
              <a:t> in Relapsed/Refractory NSCLC</a:t>
            </a:r>
            <a:endParaRPr sz="3200" spc="-4" dirty="0"/>
          </a:p>
        </p:txBody>
      </p:sp>
      <p:sp>
        <p:nvSpPr>
          <p:cNvPr id="313" name="object 313"/>
          <p:cNvSpPr txBox="1"/>
          <p:nvPr/>
        </p:nvSpPr>
        <p:spPr>
          <a:xfrm>
            <a:off x="6865811" y="1548350"/>
            <a:ext cx="3475673" cy="453390"/>
          </a:xfrm>
          <a:prstGeom prst="rect">
            <a:avLst/>
          </a:prstGeom>
        </p:spPr>
        <p:txBody>
          <a:bodyPr vert="horz" wrap="square" lIns="0" tIns="95726" rIns="0" bIns="0" rtlCol="0">
            <a:spAutoFit/>
          </a:bodyPr>
          <a:lstStyle/>
          <a:p>
            <a:pPr marL="9525">
              <a:spcBef>
                <a:spcPts val="754"/>
              </a:spcBef>
            </a:pPr>
            <a:r>
              <a:rPr sz="1050" b="1" spc="-4" dirty="0">
                <a:latin typeface="Arial"/>
                <a:cs typeface="Arial"/>
              </a:rPr>
              <a:t>Change in Sum</a:t>
            </a:r>
            <a:r>
              <a:rPr sz="1050" b="1" spc="8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of</a:t>
            </a:r>
            <a:r>
              <a:rPr sz="1050" b="1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Diameters</a:t>
            </a:r>
            <a:r>
              <a:rPr sz="1050" b="1" spc="-8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for</a:t>
            </a:r>
            <a:r>
              <a:rPr sz="1050" b="1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Target</a:t>
            </a:r>
            <a:r>
              <a:rPr sz="1050" b="1" spc="-8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Lesions</a:t>
            </a:r>
            <a:r>
              <a:rPr sz="1050" b="1" spc="-11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(BICR)</a:t>
            </a:r>
            <a:endParaRPr sz="1050">
              <a:latin typeface="Arial"/>
              <a:cs typeface="Arial"/>
            </a:endParaRPr>
          </a:p>
          <a:p>
            <a:pPr marR="93821" algn="ctr">
              <a:spcBef>
                <a:spcPts val="533"/>
              </a:spcBef>
            </a:pPr>
            <a:r>
              <a:rPr sz="788" b="1" spc="4" dirty="0">
                <a:latin typeface="Arial"/>
                <a:cs typeface="Arial"/>
              </a:rPr>
              <a:t>6</a:t>
            </a:r>
            <a:r>
              <a:rPr sz="788" b="1" spc="-23" dirty="0">
                <a:latin typeface="Arial"/>
                <a:cs typeface="Arial"/>
              </a:rPr>
              <a:t> </a:t>
            </a:r>
            <a:r>
              <a:rPr sz="788" b="1" spc="4" dirty="0">
                <a:latin typeface="Arial"/>
                <a:cs typeface="Arial"/>
              </a:rPr>
              <a:t>mg/kg</a:t>
            </a:r>
            <a:endParaRPr sz="788">
              <a:latin typeface="Arial"/>
              <a:cs typeface="Arial"/>
            </a:endParaRPr>
          </a:p>
        </p:txBody>
      </p:sp>
      <p:sp>
        <p:nvSpPr>
          <p:cNvPr id="314" name="object 314"/>
          <p:cNvSpPr/>
          <p:nvPr/>
        </p:nvSpPr>
        <p:spPr>
          <a:xfrm>
            <a:off x="5784532" y="2061401"/>
            <a:ext cx="91440" cy="91440"/>
          </a:xfrm>
          <a:custGeom>
            <a:avLst/>
            <a:gdLst/>
            <a:ahLst/>
            <a:cxnLst/>
            <a:rect l="l" t="t" r="r" b="b"/>
            <a:pathLst>
              <a:path w="121920" h="121919">
                <a:moveTo>
                  <a:pt x="121920" y="0"/>
                </a:moveTo>
                <a:lnTo>
                  <a:pt x="0" y="0"/>
                </a:lnTo>
                <a:lnTo>
                  <a:pt x="0" y="121920"/>
                </a:lnTo>
                <a:lnTo>
                  <a:pt x="121920" y="121920"/>
                </a:lnTo>
                <a:lnTo>
                  <a:pt x="121920" y="0"/>
                </a:lnTo>
                <a:close/>
              </a:path>
            </a:pathLst>
          </a:custGeom>
          <a:solidFill>
            <a:srgbClr val="A7A7A7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5" name="object 315"/>
          <p:cNvSpPr/>
          <p:nvPr/>
        </p:nvSpPr>
        <p:spPr>
          <a:xfrm>
            <a:off x="5784532" y="2200846"/>
            <a:ext cx="91440" cy="91440"/>
          </a:xfrm>
          <a:custGeom>
            <a:avLst/>
            <a:gdLst/>
            <a:ahLst/>
            <a:cxnLst/>
            <a:rect l="l" t="t" r="r" b="b"/>
            <a:pathLst>
              <a:path w="121920" h="121919">
                <a:moveTo>
                  <a:pt x="121920" y="0"/>
                </a:moveTo>
                <a:lnTo>
                  <a:pt x="0" y="0"/>
                </a:lnTo>
                <a:lnTo>
                  <a:pt x="0" y="121920"/>
                </a:lnTo>
                <a:lnTo>
                  <a:pt x="121920" y="121920"/>
                </a:lnTo>
                <a:lnTo>
                  <a:pt x="121920" y="0"/>
                </a:lnTo>
                <a:close/>
              </a:path>
            </a:pathLst>
          </a:custGeom>
          <a:solidFill>
            <a:srgbClr val="00B4EC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6" name="object 316"/>
          <p:cNvSpPr txBox="1"/>
          <p:nvPr/>
        </p:nvSpPr>
        <p:spPr>
          <a:xfrm>
            <a:off x="5775199" y="1823962"/>
            <a:ext cx="630555" cy="633889"/>
          </a:xfrm>
          <a:prstGeom prst="rect">
            <a:avLst/>
          </a:prstGeom>
        </p:spPr>
        <p:txBody>
          <a:bodyPr vert="horz" wrap="square" lIns="0" tIns="8573" rIns="0" bIns="0" rtlCol="0">
            <a:spAutoFit/>
          </a:bodyPr>
          <a:lstStyle/>
          <a:p>
            <a:pPr marL="9049" marR="3810" algn="ctr">
              <a:lnSpc>
                <a:spcPct val="156500"/>
              </a:lnSpc>
              <a:spcBef>
                <a:spcPts val="68"/>
              </a:spcBef>
            </a:pPr>
            <a:r>
              <a:rPr sz="675" spc="11" dirty="0">
                <a:latin typeface="Arial"/>
                <a:cs typeface="Arial"/>
              </a:rPr>
              <a:t>Dato-DXd</a:t>
            </a:r>
            <a:r>
              <a:rPr sz="675" spc="-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dose </a:t>
            </a:r>
            <a:r>
              <a:rPr sz="675" spc="-17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4</a:t>
            </a:r>
            <a:r>
              <a:rPr sz="67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mg/kg</a:t>
            </a:r>
            <a:endParaRPr sz="675">
              <a:latin typeface="Arial"/>
              <a:cs typeface="Arial"/>
            </a:endParaRPr>
          </a:p>
          <a:p>
            <a:pPr algn="ctr">
              <a:spcBef>
                <a:spcPts val="285"/>
              </a:spcBef>
            </a:pPr>
            <a:r>
              <a:rPr sz="675" spc="11" dirty="0">
                <a:latin typeface="Arial"/>
                <a:cs typeface="Arial"/>
              </a:rPr>
              <a:t>6</a:t>
            </a:r>
            <a:r>
              <a:rPr sz="675" spc="-4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mg/kg</a:t>
            </a:r>
            <a:endParaRPr sz="675">
              <a:latin typeface="Arial"/>
              <a:cs typeface="Arial"/>
            </a:endParaRPr>
          </a:p>
          <a:p>
            <a:pPr marL="953" algn="ctr">
              <a:spcBef>
                <a:spcPts val="401"/>
              </a:spcBef>
            </a:pPr>
            <a:r>
              <a:rPr sz="675" spc="11" dirty="0">
                <a:latin typeface="Arial"/>
                <a:cs typeface="Arial"/>
              </a:rPr>
              <a:t>8</a:t>
            </a:r>
            <a:r>
              <a:rPr sz="675" spc="-4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mg/kg</a:t>
            </a:r>
            <a:endParaRPr sz="675">
              <a:latin typeface="Arial"/>
              <a:cs typeface="Arial"/>
            </a:endParaRPr>
          </a:p>
        </p:txBody>
      </p:sp>
      <p:sp>
        <p:nvSpPr>
          <p:cNvPr id="317" name="object 317"/>
          <p:cNvSpPr/>
          <p:nvPr/>
        </p:nvSpPr>
        <p:spPr>
          <a:xfrm>
            <a:off x="5784532" y="2348294"/>
            <a:ext cx="91440" cy="91440"/>
          </a:xfrm>
          <a:custGeom>
            <a:avLst/>
            <a:gdLst/>
            <a:ahLst/>
            <a:cxnLst/>
            <a:rect l="l" t="t" r="r" b="b"/>
            <a:pathLst>
              <a:path w="121920" h="121919">
                <a:moveTo>
                  <a:pt x="121920" y="0"/>
                </a:moveTo>
                <a:lnTo>
                  <a:pt x="0" y="0"/>
                </a:lnTo>
                <a:lnTo>
                  <a:pt x="0" y="121920"/>
                </a:lnTo>
                <a:lnTo>
                  <a:pt x="121920" y="121920"/>
                </a:lnTo>
                <a:lnTo>
                  <a:pt x="121920" y="0"/>
                </a:lnTo>
                <a:close/>
              </a:path>
            </a:pathLst>
          </a:custGeom>
          <a:solidFill>
            <a:srgbClr val="8063A1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8" name="object 318"/>
          <p:cNvSpPr txBox="1"/>
          <p:nvPr/>
        </p:nvSpPr>
        <p:spPr>
          <a:xfrm>
            <a:off x="1620266" y="1885172"/>
            <a:ext cx="103875" cy="1825943"/>
          </a:xfrm>
          <a:prstGeom prst="rect">
            <a:avLst/>
          </a:prstGeom>
        </p:spPr>
        <p:txBody>
          <a:bodyPr vert="vert270" wrap="square" lIns="0" tIns="4286" rIns="0" bIns="0" rtlCol="0">
            <a:spAutoFit/>
          </a:bodyPr>
          <a:lstStyle/>
          <a:p>
            <a:pPr marL="9525">
              <a:spcBef>
                <a:spcPts val="34"/>
              </a:spcBef>
            </a:pPr>
            <a:r>
              <a:rPr sz="675" spc="11" dirty="0">
                <a:latin typeface="Arial"/>
                <a:cs typeface="Arial"/>
              </a:rPr>
              <a:t>Best</a:t>
            </a:r>
            <a:r>
              <a:rPr sz="675" spc="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percent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change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in</a:t>
            </a:r>
            <a:r>
              <a:rPr sz="675" spc="15" dirty="0">
                <a:latin typeface="Arial"/>
                <a:cs typeface="Arial"/>
              </a:rPr>
              <a:t> SoD</a:t>
            </a:r>
            <a:r>
              <a:rPr sz="675" spc="11" dirty="0">
                <a:latin typeface="Arial"/>
                <a:cs typeface="Arial"/>
              </a:rPr>
              <a:t> from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baseline,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23" dirty="0">
                <a:latin typeface="Arial"/>
                <a:cs typeface="Arial"/>
              </a:rPr>
              <a:t>%</a:t>
            </a:r>
            <a:endParaRPr sz="675">
              <a:latin typeface="Arial"/>
              <a:cs typeface="Arial"/>
            </a:endParaRPr>
          </a:p>
        </p:txBody>
      </p:sp>
      <p:sp>
        <p:nvSpPr>
          <p:cNvPr id="319" name="object 319"/>
          <p:cNvSpPr txBox="1"/>
          <p:nvPr/>
        </p:nvSpPr>
        <p:spPr>
          <a:xfrm>
            <a:off x="1794511" y="2843404"/>
            <a:ext cx="170497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−20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0" name="object 320"/>
          <p:cNvSpPr txBox="1"/>
          <p:nvPr/>
        </p:nvSpPr>
        <p:spPr>
          <a:xfrm>
            <a:off x="1891094" y="2644903"/>
            <a:ext cx="69056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1" name="object 321"/>
          <p:cNvSpPr txBox="1"/>
          <p:nvPr/>
        </p:nvSpPr>
        <p:spPr>
          <a:xfrm>
            <a:off x="1849756" y="2444878"/>
            <a:ext cx="114776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-19" dirty="0">
                <a:latin typeface="Arial"/>
                <a:cs typeface="Arial"/>
              </a:rPr>
              <a:t>2</a:t>
            </a: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2" name="object 322"/>
          <p:cNvSpPr txBox="1"/>
          <p:nvPr/>
        </p:nvSpPr>
        <p:spPr>
          <a:xfrm>
            <a:off x="1849756" y="2246377"/>
            <a:ext cx="114776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-19" dirty="0">
                <a:latin typeface="Arial"/>
                <a:cs typeface="Arial"/>
              </a:rPr>
              <a:t>4</a:t>
            </a: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1849756" y="2047876"/>
            <a:ext cx="114776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-19" dirty="0">
                <a:latin typeface="Arial"/>
                <a:cs typeface="Arial"/>
              </a:rPr>
              <a:t>6</a:t>
            </a: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4" name="object 324"/>
          <p:cNvSpPr txBox="1"/>
          <p:nvPr/>
        </p:nvSpPr>
        <p:spPr>
          <a:xfrm>
            <a:off x="1849756" y="1849565"/>
            <a:ext cx="114776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-19" dirty="0">
                <a:latin typeface="Arial"/>
                <a:cs typeface="Arial"/>
              </a:rPr>
              <a:t>8</a:t>
            </a: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5" name="object 325"/>
          <p:cNvSpPr txBox="1"/>
          <p:nvPr/>
        </p:nvSpPr>
        <p:spPr>
          <a:xfrm>
            <a:off x="1794511" y="3033713"/>
            <a:ext cx="170497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−40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6" name="object 326"/>
          <p:cNvSpPr txBox="1"/>
          <p:nvPr/>
        </p:nvSpPr>
        <p:spPr>
          <a:xfrm>
            <a:off x="1794511" y="3227452"/>
            <a:ext cx="170497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−60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7" name="object 327"/>
          <p:cNvSpPr txBox="1"/>
          <p:nvPr/>
        </p:nvSpPr>
        <p:spPr>
          <a:xfrm>
            <a:off x="1794511" y="3424239"/>
            <a:ext cx="170497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−80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8" name="object 328"/>
          <p:cNvSpPr txBox="1"/>
          <p:nvPr/>
        </p:nvSpPr>
        <p:spPr>
          <a:xfrm>
            <a:off x="1743836" y="3627503"/>
            <a:ext cx="220028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−100</a:t>
            </a:r>
            <a:endParaRPr sz="675">
              <a:latin typeface="Arial"/>
              <a:cs typeface="Arial"/>
            </a:endParaRPr>
          </a:p>
        </p:txBody>
      </p:sp>
      <p:sp>
        <p:nvSpPr>
          <p:cNvPr id="329" name="object 329"/>
          <p:cNvSpPr txBox="1"/>
          <p:nvPr/>
        </p:nvSpPr>
        <p:spPr>
          <a:xfrm>
            <a:off x="6575743" y="3833355"/>
            <a:ext cx="103875" cy="1245394"/>
          </a:xfrm>
          <a:prstGeom prst="rect">
            <a:avLst/>
          </a:prstGeom>
        </p:spPr>
        <p:txBody>
          <a:bodyPr vert="vert270" wrap="square" lIns="0" tIns="4286" rIns="0" bIns="0" rtlCol="0">
            <a:spAutoFit/>
          </a:bodyPr>
          <a:lstStyle/>
          <a:p>
            <a:pPr marL="9525">
              <a:spcBef>
                <a:spcPts val="34"/>
              </a:spcBef>
            </a:pPr>
            <a:r>
              <a:rPr sz="675" spc="8" dirty="0">
                <a:latin typeface="Arial"/>
                <a:cs typeface="Arial"/>
              </a:rPr>
              <a:t>Best</a:t>
            </a:r>
            <a:r>
              <a:rPr sz="675" spc="-1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percent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change</a:t>
            </a:r>
            <a:r>
              <a:rPr sz="675" dirty="0">
                <a:latin typeface="Arial"/>
                <a:cs typeface="Arial"/>
              </a:rPr>
              <a:t> </a:t>
            </a:r>
            <a:r>
              <a:rPr sz="675" spc="4" dirty="0">
                <a:latin typeface="Arial"/>
                <a:cs typeface="Arial"/>
              </a:rPr>
              <a:t>in</a:t>
            </a:r>
            <a:r>
              <a:rPr sz="675" spc="-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SoD,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23" dirty="0">
                <a:latin typeface="Arial"/>
                <a:cs typeface="Arial"/>
              </a:rPr>
              <a:t>%</a:t>
            </a:r>
            <a:endParaRPr sz="675">
              <a:latin typeface="Arial"/>
              <a:cs typeface="Arial"/>
            </a:endParaRPr>
          </a:p>
        </p:txBody>
      </p:sp>
      <p:sp>
        <p:nvSpPr>
          <p:cNvPr id="330" name="object 330"/>
          <p:cNvSpPr txBox="1"/>
          <p:nvPr/>
        </p:nvSpPr>
        <p:spPr>
          <a:xfrm>
            <a:off x="7507986" y="3657028"/>
            <a:ext cx="403384" cy="132312"/>
          </a:xfrm>
          <a:prstGeom prst="rect">
            <a:avLst/>
          </a:prstGeom>
        </p:spPr>
        <p:txBody>
          <a:bodyPr vert="horz" wrap="square" lIns="0" tIns="10953" rIns="0" bIns="0" rtlCol="0">
            <a:spAutoFit/>
          </a:bodyPr>
          <a:lstStyle/>
          <a:p>
            <a:pPr marL="9525">
              <a:spcBef>
                <a:spcPts val="86"/>
              </a:spcBef>
            </a:pPr>
            <a:r>
              <a:rPr sz="788" b="1" spc="4" dirty="0">
                <a:latin typeface="Arial"/>
                <a:cs typeface="Arial"/>
              </a:rPr>
              <a:t>4</a:t>
            </a:r>
            <a:r>
              <a:rPr sz="788" b="1" spc="-38" dirty="0">
                <a:latin typeface="Arial"/>
                <a:cs typeface="Arial"/>
              </a:rPr>
              <a:t> </a:t>
            </a:r>
            <a:r>
              <a:rPr sz="788" b="1" spc="4" dirty="0">
                <a:latin typeface="Arial"/>
                <a:cs typeface="Arial"/>
              </a:rPr>
              <a:t>mg/kg</a:t>
            </a:r>
            <a:endParaRPr sz="788">
              <a:latin typeface="Arial"/>
              <a:cs typeface="Arial"/>
            </a:endParaRPr>
          </a:p>
        </p:txBody>
      </p:sp>
      <p:grpSp>
        <p:nvGrpSpPr>
          <p:cNvPr id="331" name="object 331"/>
          <p:cNvGrpSpPr/>
          <p:nvPr/>
        </p:nvGrpSpPr>
        <p:grpSpPr>
          <a:xfrm>
            <a:off x="6878478" y="3816001"/>
            <a:ext cx="1641158" cy="1319213"/>
            <a:chOff x="6980808" y="3737736"/>
            <a:chExt cx="2188210" cy="1758950"/>
          </a:xfrm>
        </p:grpSpPr>
        <p:sp>
          <p:nvSpPr>
            <p:cNvPr id="332" name="object 332"/>
            <p:cNvSpPr/>
            <p:nvPr/>
          </p:nvSpPr>
          <p:spPr>
            <a:xfrm>
              <a:off x="7012304" y="3744086"/>
              <a:ext cx="2150110" cy="1721485"/>
            </a:xfrm>
            <a:custGeom>
              <a:avLst/>
              <a:gdLst/>
              <a:ahLst/>
              <a:cxnLst/>
              <a:rect l="l" t="t" r="r" b="b"/>
              <a:pathLst>
                <a:path w="2150109" h="1721485">
                  <a:moveTo>
                    <a:pt x="0" y="862583"/>
                  </a:moveTo>
                  <a:lnTo>
                    <a:pt x="2149855" y="862583"/>
                  </a:lnTo>
                </a:path>
                <a:path w="2150109" h="1721485">
                  <a:moveTo>
                    <a:pt x="3048" y="0"/>
                  </a:moveTo>
                  <a:lnTo>
                    <a:pt x="3048" y="1720977"/>
                  </a:lnTo>
                </a:path>
                <a:path w="2150109" h="1721485">
                  <a:moveTo>
                    <a:pt x="759714" y="863345"/>
                  </a:moveTo>
                  <a:lnTo>
                    <a:pt x="759714" y="898651"/>
                  </a:lnTo>
                </a:path>
                <a:path w="2150109" h="1721485">
                  <a:moveTo>
                    <a:pt x="945642" y="863345"/>
                  </a:moveTo>
                  <a:lnTo>
                    <a:pt x="945642" y="898651"/>
                  </a:lnTo>
                </a:path>
                <a:path w="2150109" h="1721485">
                  <a:moveTo>
                    <a:pt x="193548" y="863345"/>
                  </a:moveTo>
                  <a:lnTo>
                    <a:pt x="193548" y="898651"/>
                  </a:lnTo>
                </a:path>
                <a:path w="2150109" h="1721485">
                  <a:moveTo>
                    <a:pt x="378714" y="863345"/>
                  </a:moveTo>
                  <a:lnTo>
                    <a:pt x="378714" y="898651"/>
                  </a:lnTo>
                </a:path>
                <a:path w="2150109" h="1721485">
                  <a:moveTo>
                    <a:pt x="1130808" y="863345"/>
                  </a:moveTo>
                  <a:lnTo>
                    <a:pt x="1130808" y="898651"/>
                  </a:lnTo>
                </a:path>
                <a:path w="2150109" h="1721485">
                  <a:moveTo>
                    <a:pt x="1322831" y="863345"/>
                  </a:moveTo>
                  <a:lnTo>
                    <a:pt x="1322831" y="898651"/>
                  </a:lnTo>
                </a:path>
                <a:path w="2150109" h="1721485">
                  <a:moveTo>
                    <a:pt x="573786" y="863345"/>
                  </a:moveTo>
                  <a:lnTo>
                    <a:pt x="573786" y="898651"/>
                  </a:lnTo>
                </a:path>
                <a:path w="2150109" h="1721485">
                  <a:moveTo>
                    <a:pt x="1511046" y="863345"/>
                  </a:moveTo>
                  <a:lnTo>
                    <a:pt x="1511046" y="898651"/>
                  </a:lnTo>
                </a:path>
                <a:path w="2150109" h="1721485">
                  <a:moveTo>
                    <a:pt x="1703070" y="863345"/>
                  </a:moveTo>
                  <a:lnTo>
                    <a:pt x="1703070" y="898651"/>
                  </a:lnTo>
                </a:path>
                <a:path w="2150109" h="1721485">
                  <a:moveTo>
                    <a:pt x="1892046" y="863345"/>
                  </a:moveTo>
                  <a:lnTo>
                    <a:pt x="1892046" y="898651"/>
                  </a:lnTo>
                </a:path>
                <a:path w="2150109" h="1721485">
                  <a:moveTo>
                    <a:pt x="2075688" y="863345"/>
                  </a:moveTo>
                  <a:lnTo>
                    <a:pt x="2075688" y="89865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3" name="object 333"/>
            <p:cNvSpPr/>
            <p:nvPr/>
          </p:nvSpPr>
          <p:spPr>
            <a:xfrm>
              <a:off x="7013066" y="4433696"/>
              <a:ext cx="2150110" cy="429259"/>
            </a:xfrm>
            <a:custGeom>
              <a:avLst/>
              <a:gdLst/>
              <a:ahLst/>
              <a:cxnLst/>
              <a:rect l="l" t="t" r="r" b="b"/>
              <a:pathLst>
                <a:path w="2150109" h="429260">
                  <a:moveTo>
                    <a:pt x="0" y="0"/>
                  </a:moveTo>
                  <a:lnTo>
                    <a:pt x="2147061" y="0"/>
                  </a:lnTo>
                </a:path>
                <a:path w="2150109" h="429260">
                  <a:moveTo>
                    <a:pt x="3048" y="429005"/>
                  </a:moveTo>
                  <a:lnTo>
                    <a:pt x="2150109" y="429005"/>
                  </a:lnTo>
                </a:path>
              </a:pathLst>
            </a:custGeom>
            <a:ln w="9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4" name="object 334"/>
            <p:cNvSpPr/>
            <p:nvPr/>
          </p:nvSpPr>
          <p:spPr>
            <a:xfrm>
              <a:off x="6987158" y="3752468"/>
              <a:ext cx="26034" cy="1706245"/>
            </a:xfrm>
            <a:custGeom>
              <a:avLst/>
              <a:gdLst/>
              <a:ahLst/>
              <a:cxnLst/>
              <a:rect l="l" t="t" r="r" b="b"/>
              <a:pathLst>
                <a:path w="26034" h="1706245">
                  <a:moveTo>
                    <a:pt x="0" y="0"/>
                  </a:moveTo>
                  <a:lnTo>
                    <a:pt x="26035" y="0"/>
                  </a:lnTo>
                </a:path>
                <a:path w="26034" h="1706245">
                  <a:moveTo>
                    <a:pt x="0" y="509015"/>
                  </a:moveTo>
                  <a:lnTo>
                    <a:pt x="26035" y="509015"/>
                  </a:lnTo>
                </a:path>
                <a:path w="26034" h="1706245">
                  <a:moveTo>
                    <a:pt x="0" y="1024889"/>
                  </a:moveTo>
                  <a:lnTo>
                    <a:pt x="26035" y="1024889"/>
                  </a:lnTo>
                </a:path>
                <a:path w="26034" h="1706245">
                  <a:moveTo>
                    <a:pt x="0" y="681227"/>
                  </a:moveTo>
                  <a:lnTo>
                    <a:pt x="26035" y="681227"/>
                  </a:lnTo>
                </a:path>
                <a:path w="26034" h="1706245">
                  <a:moveTo>
                    <a:pt x="0" y="854201"/>
                  </a:moveTo>
                  <a:lnTo>
                    <a:pt x="26035" y="854201"/>
                  </a:lnTo>
                </a:path>
                <a:path w="26034" h="1706245">
                  <a:moveTo>
                    <a:pt x="0" y="1197101"/>
                  </a:moveTo>
                  <a:lnTo>
                    <a:pt x="26035" y="1197101"/>
                  </a:lnTo>
                </a:path>
                <a:path w="26034" h="1706245">
                  <a:moveTo>
                    <a:pt x="0" y="1368551"/>
                  </a:moveTo>
                  <a:lnTo>
                    <a:pt x="26035" y="1368551"/>
                  </a:lnTo>
                </a:path>
                <a:path w="26034" h="1706245">
                  <a:moveTo>
                    <a:pt x="0" y="1540763"/>
                  </a:moveTo>
                  <a:lnTo>
                    <a:pt x="26035" y="1540763"/>
                  </a:lnTo>
                </a:path>
                <a:path w="26034" h="1706245">
                  <a:moveTo>
                    <a:pt x="0" y="1706117"/>
                  </a:moveTo>
                  <a:lnTo>
                    <a:pt x="26035" y="1706117"/>
                  </a:lnTo>
                </a:path>
                <a:path w="26034" h="1706245">
                  <a:moveTo>
                    <a:pt x="0" y="337565"/>
                  </a:moveTo>
                  <a:lnTo>
                    <a:pt x="26035" y="337565"/>
                  </a:lnTo>
                </a:path>
                <a:path w="26034" h="1706245">
                  <a:moveTo>
                    <a:pt x="0" y="165353"/>
                  </a:moveTo>
                  <a:lnTo>
                    <a:pt x="26035" y="165353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5" name="object 335"/>
            <p:cNvSpPr/>
            <p:nvPr/>
          </p:nvSpPr>
          <p:spPr>
            <a:xfrm>
              <a:off x="8947022" y="5438775"/>
              <a:ext cx="64769" cy="48260"/>
            </a:xfrm>
            <a:custGeom>
              <a:avLst/>
              <a:gdLst/>
              <a:ahLst/>
              <a:cxnLst/>
              <a:rect l="l" t="t" r="r" b="b"/>
              <a:pathLst>
                <a:path w="64770" h="48260">
                  <a:moveTo>
                    <a:pt x="0" y="29209"/>
                  </a:moveTo>
                  <a:lnTo>
                    <a:pt x="16509" y="29209"/>
                  </a:lnTo>
                  <a:lnTo>
                    <a:pt x="31750" y="0"/>
                  </a:lnTo>
                  <a:lnTo>
                    <a:pt x="42418" y="48006"/>
                  </a:lnTo>
                  <a:lnTo>
                    <a:pt x="49402" y="26924"/>
                  </a:lnTo>
                  <a:lnTo>
                    <a:pt x="64770" y="26924"/>
                  </a:lnTo>
                </a:path>
              </a:pathLst>
            </a:custGeom>
            <a:ln w="19049">
              <a:solidFill>
                <a:srgbClr val="A7A7A7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36" name="object 336"/>
            <p:cNvSpPr/>
            <p:nvPr/>
          </p:nvSpPr>
          <p:spPr>
            <a:xfrm>
              <a:off x="9007982" y="5466207"/>
              <a:ext cx="80010" cy="0"/>
            </a:xfrm>
            <a:custGeom>
              <a:avLst/>
              <a:gdLst/>
              <a:ahLst/>
              <a:cxnLst/>
              <a:rect l="l" t="t" r="r" b="b"/>
              <a:pathLst>
                <a:path w="80009">
                  <a:moveTo>
                    <a:pt x="0" y="0"/>
                  </a:moveTo>
                  <a:lnTo>
                    <a:pt x="79628" y="0"/>
                  </a:lnTo>
                </a:path>
              </a:pathLst>
            </a:custGeom>
            <a:ln w="19050">
              <a:solidFill>
                <a:srgbClr val="A7A7A7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37" name="object 337"/>
          <p:cNvSpPr txBox="1"/>
          <p:nvPr/>
        </p:nvSpPr>
        <p:spPr>
          <a:xfrm>
            <a:off x="6654546" y="3740202"/>
            <a:ext cx="219075" cy="1427321"/>
          </a:xfrm>
          <a:prstGeom prst="rect">
            <a:avLst/>
          </a:prstGeom>
        </p:spPr>
        <p:txBody>
          <a:bodyPr vert="horz" wrap="square" lIns="0" tIns="33814" rIns="0" bIns="0" rtlCol="0">
            <a:spAutoFit/>
          </a:bodyPr>
          <a:lstStyle/>
          <a:p>
            <a:pPr marR="3810" algn="r">
              <a:spcBef>
                <a:spcPts val="266"/>
              </a:spcBef>
            </a:pPr>
            <a:r>
              <a:rPr sz="675" spc="4" dirty="0">
                <a:latin typeface="Arial"/>
                <a:cs typeface="Arial"/>
              </a:rPr>
              <a:t>100</a:t>
            </a:r>
            <a:endParaRPr sz="675">
              <a:latin typeface="Arial"/>
              <a:cs typeface="Arial"/>
            </a:endParaRPr>
          </a:p>
          <a:p>
            <a:pPr marR="3810" algn="r">
              <a:spcBef>
                <a:spcPts val="199"/>
              </a:spcBef>
            </a:pPr>
            <a:r>
              <a:rPr sz="675" spc="8" dirty="0">
                <a:latin typeface="Arial"/>
                <a:cs typeface="Arial"/>
              </a:rPr>
              <a:t>80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9"/>
              </a:spcBef>
            </a:pPr>
            <a:r>
              <a:rPr sz="675" dirty="0">
                <a:latin typeface="Arial"/>
                <a:cs typeface="Arial"/>
              </a:rPr>
              <a:t>60</a:t>
            </a:r>
            <a:endParaRPr sz="675">
              <a:latin typeface="Arial"/>
              <a:cs typeface="Arial"/>
            </a:endParaRPr>
          </a:p>
          <a:p>
            <a:pPr marR="4286" algn="r">
              <a:spcBef>
                <a:spcPts val="195"/>
              </a:spcBef>
            </a:pPr>
            <a:r>
              <a:rPr sz="675" dirty="0">
                <a:latin typeface="Arial"/>
                <a:cs typeface="Arial"/>
              </a:rPr>
              <a:t>40</a:t>
            </a:r>
            <a:endParaRPr sz="675">
              <a:latin typeface="Arial"/>
              <a:cs typeface="Arial"/>
            </a:endParaRPr>
          </a:p>
          <a:p>
            <a:pPr marR="4286" algn="r">
              <a:spcBef>
                <a:spcPts val="199"/>
              </a:spcBef>
            </a:pPr>
            <a:r>
              <a:rPr sz="675" dirty="0">
                <a:latin typeface="Arial"/>
                <a:cs typeface="Arial"/>
              </a:rPr>
              <a:t>20</a:t>
            </a:r>
            <a:endParaRPr sz="675">
              <a:latin typeface="Arial"/>
              <a:cs typeface="Arial"/>
            </a:endParaRPr>
          </a:p>
          <a:p>
            <a:pPr marR="3810" algn="r">
              <a:spcBef>
                <a:spcPts val="199"/>
              </a:spcBef>
            </a:pP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9"/>
              </a:spcBef>
            </a:pPr>
            <a:r>
              <a:rPr sz="675" spc="4" dirty="0">
                <a:latin typeface="Arial"/>
                <a:cs typeface="Arial"/>
              </a:rPr>
              <a:t>−20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9"/>
              </a:spcBef>
            </a:pPr>
            <a:r>
              <a:rPr sz="675" spc="4" dirty="0">
                <a:latin typeface="Arial"/>
                <a:cs typeface="Arial"/>
              </a:rPr>
              <a:t>−40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5"/>
              </a:spcBef>
            </a:pPr>
            <a:r>
              <a:rPr sz="675" spc="4" dirty="0">
                <a:latin typeface="Arial"/>
                <a:cs typeface="Arial"/>
              </a:rPr>
              <a:t>−60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9"/>
              </a:spcBef>
            </a:pPr>
            <a:r>
              <a:rPr sz="675" spc="4" dirty="0">
                <a:latin typeface="Arial"/>
                <a:cs typeface="Arial"/>
              </a:rPr>
              <a:t>−80</a:t>
            </a:r>
            <a:endParaRPr sz="675">
              <a:latin typeface="Arial"/>
              <a:cs typeface="Arial"/>
            </a:endParaRPr>
          </a:p>
          <a:p>
            <a:pPr marR="5715" algn="r">
              <a:spcBef>
                <a:spcPts val="199"/>
              </a:spcBef>
            </a:pPr>
            <a:r>
              <a:rPr sz="675" spc="11" dirty="0">
                <a:latin typeface="Arial"/>
                <a:cs typeface="Arial"/>
              </a:rPr>
              <a:t>−</a:t>
            </a:r>
            <a:r>
              <a:rPr sz="675" dirty="0">
                <a:latin typeface="Arial"/>
                <a:cs typeface="Arial"/>
              </a:rPr>
              <a:t>100</a:t>
            </a:r>
            <a:endParaRPr sz="675">
              <a:latin typeface="Arial"/>
              <a:cs typeface="Arial"/>
            </a:endParaRPr>
          </a:p>
        </p:txBody>
      </p:sp>
      <p:sp>
        <p:nvSpPr>
          <p:cNvPr id="338" name="object 338"/>
          <p:cNvSpPr txBox="1"/>
          <p:nvPr/>
        </p:nvSpPr>
        <p:spPr>
          <a:xfrm>
            <a:off x="7012688" y="5143692"/>
            <a:ext cx="1507331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1" dirty="0">
                <a:latin typeface="Arial"/>
                <a:cs typeface="Arial"/>
              </a:rPr>
              <a:t>6 </a:t>
            </a:r>
            <a:r>
              <a:rPr sz="675" spc="13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12</a:t>
            </a:r>
            <a:r>
              <a:rPr sz="675" spc="15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18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24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30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36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42</a:t>
            </a:r>
            <a:r>
              <a:rPr sz="675" spc="15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48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54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60</a:t>
            </a:r>
            <a:r>
              <a:rPr sz="675" spc="150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84</a:t>
            </a:r>
            <a:endParaRPr sz="675">
              <a:latin typeface="Arial"/>
              <a:cs typeface="Arial"/>
            </a:endParaRPr>
          </a:p>
        </p:txBody>
      </p:sp>
      <p:sp>
        <p:nvSpPr>
          <p:cNvPr id="339" name="object 339"/>
          <p:cNvSpPr/>
          <p:nvPr/>
        </p:nvSpPr>
        <p:spPr>
          <a:xfrm>
            <a:off x="8362285" y="5185506"/>
            <a:ext cx="48101" cy="36671"/>
          </a:xfrm>
          <a:custGeom>
            <a:avLst/>
            <a:gdLst/>
            <a:ahLst/>
            <a:cxnLst/>
            <a:rect l="l" t="t" r="r" b="b"/>
            <a:pathLst>
              <a:path w="64134" h="48895">
                <a:moveTo>
                  <a:pt x="0" y="29730"/>
                </a:moveTo>
                <a:lnTo>
                  <a:pt x="16255" y="29730"/>
                </a:lnTo>
                <a:lnTo>
                  <a:pt x="31368" y="0"/>
                </a:lnTo>
                <a:lnTo>
                  <a:pt x="41909" y="48767"/>
                </a:lnTo>
                <a:lnTo>
                  <a:pt x="48894" y="27355"/>
                </a:lnTo>
                <a:lnTo>
                  <a:pt x="64007" y="27355"/>
                </a:lnTo>
              </a:path>
            </a:pathLst>
          </a:custGeom>
          <a:ln w="952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40" name="object 340"/>
          <p:cNvSpPr txBox="1"/>
          <p:nvPr/>
        </p:nvSpPr>
        <p:spPr>
          <a:xfrm>
            <a:off x="8238365" y="4936809"/>
            <a:ext cx="291941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Weeks</a:t>
            </a:r>
            <a:endParaRPr sz="675">
              <a:latin typeface="Arial"/>
              <a:cs typeface="Arial"/>
            </a:endParaRPr>
          </a:p>
        </p:txBody>
      </p:sp>
      <p:grpSp>
        <p:nvGrpSpPr>
          <p:cNvPr id="341" name="object 341"/>
          <p:cNvGrpSpPr/>
          <p:nvPr/>
        </p:nvGrpSpPr>
        <p:grpSpPr>
          <a:xfrm>
            <a:off x="6897243" y="3812572"/>
            <a:ext cx="3756184" cy="1363504"/>
            <a:chOff x="7005828" y="3733165"/>
            <a:chExt cx="5008245" cy="1818005"/>
          </a:xfrm>
        </p:grpSpPr>
        <p:sp>
          <p:nvSpPr>
            <p:cNvPr id="342" name="object 342"/>
            <p:cNvSpPr/>
            <p:nvPr/>
          </p:nvSpPr>
          <p:spPr>
            <a:xfrm>
              <a:off x="7015353" y="4000119"/>
              <a:ext cx="2638425" cy="1464945"/>
            </a:xfrm>
            <a:custGeom>
              <a:avLst/>
              <a:gdLst/>
              <a:ahLst/>
              <a:cxnLst/>
              <a:rect l="l" t="t" r="r" b="b"/>
              <a:pathLst>
                <a:path w="2638425" h="1464945">
                  <a:moveTo>
                    <a:pt x="762" y="605789"/>
                  </a:moveTo>
                  <a:lnTo>
                    <a:pt x="166877" y="605789"/>
                  </a:lnTo>
                </a:path>
                <a:path w="2638425" h="1464945">
                  <a:moveTo>
                    <a:pt x="762" y="606043"/>
                  </a:moveTo>
                  <a:lnTo>
                    <a:pt x="194691" y="683513"/>
                  </a:lnTo>
                  <a:lnTo>
                    <a:pt x="383286" y="657859"/>
                  </a:lnTo>
                  <a:lnTo>
                    <a:pt x="604139" y="579881"/>
                  </a:lnTo>
                  <a:lnTo>
                    <a:pt x="729869" y="579881"/>
                  </a:lnTo>
                </a:path>
                <a:path w="2638425" h="1464945">
                  <a:moveTo>
                    <a:pt x="762" y="605789"/>
                  </a:moveTo>
                  <a:lnTo>
                    <a:pt x="189611" y="898397"/>
                  </a:lnTo>
                </a:path>
                <a:path w="2638425" h="1464945">
                  <a:moveTo>
                    <a:pt x="762" y="605789"/>
                  </a:moveTo>
                  <a:lnTo>
                    <a:pt x="392302" y="1012443"/>
                  </a:lnTo>
                  <a:lnTo>
                    <a:pt x="545338" y="1197101"/>
                  </a:lnTo>
                  <a:lnTo>
                    <a:pt x="770254" y="1123314"/>
                  </a:lnTo>
                </a:path>
                <a:path w="2638425" h="1464945">
                  <a:moveTo>
                    <a:pt x="762" y="605789"/>
                  </a:moveTo>
                  <a:lnTo>
                    <a:pt x="172085" y="871473"/>
                  </a:lnTo>
                  <a:lnTo>
                    <a:pt x="383158" y="871473"/>
                  </a:lnTo>
                  <a:lnTo>
                    <a:pt x="572135" y="932560"/>
                  </a:lnTo>
                </a:path>
                <a:path w="2638425" h="1464945">
                  <a:moveTo>
                    <a:pt x="762" y="605789"/>
                  </a:moveTo>
                  <a:lnTo>
                    <a:pt x="176402" y="685164"/>
                  </a:lnTo>
                  <a:lnTo>
                    <a:pt x="383158" y="745108"/>
                  </a:lnTo>
                  <a:lnTo>
                    <a:pt x="572135" y="745108"/>
                  </a:lnTo>
                </a:path>
                <a:path w="2638425" h="1464945">
                  <a:moveTo>
                    <a:pt x="762" y="605789"/>
                  </a:moveTo>
                  <a:lnTo>
                    <a:pt x="158369" y="384047"/>
                  </a:lnTo>
                </a:path>
                <a:path w="2638425" h="1464945">
                  <a:moveTo>
                    <a:pt x="762" y="605789"/>
                  </a:moveTo>
                  <a:lnTo>
                    <a:pt x="54737" y="563117"/>
                  </a:lnTo>
                </a:path>
                <a:path w="2638425" h="1464945">
                  <a:moveTo>
                    <a:pt x="762" y="605789"/>
                  </a:moveTo>
                  <a:lnTo>
                    <a:pt x="198754" y="783970"/>
                  </a:lnTo>
                </a:path>
                <a:path w="2638425" h="1464945">
                  <a:moveTo>
                    <a:pt x="762" y="605789"/>
                  </a:moveTo>
                  <a:lnTo>
                    <a:pt x="104267" y="643127"/>
                  </a:lnTo>
                </a:path>
                <a:path w="2638425" h="1464945">
                  <a:moveTo>
                    <a:pt x="762" y="605662"/>
                  </a:moveTo>
                  <a:lnTo>
                    <a:pt x="180721" y="572261"/>
                  </a:lnTo>
                  <a:lnTo>
                    <a:pt x="257555" y="438911"/>
                  </a:lnTo>
                </a:path>
                <a:path w="2638425" h="1464945">
                  <a:moveTo>
                    <a:pt x="762" y="605789"/>
                  </a:moveTo>
                  <a:lnTo>
                    <a:pt x="166877" y="877061"/>
                  </a:lnTo>
                </a:path>
                <a:path w="2638425" h="1464945">
                  <a:moveTo>
                    <a:pt x="762" y="605789"/>
                  </a:moveTo>
                  <a:lnTo>
                    <a:pt x="172212" y="962278"/>
                  </a:lnTo>
                </a:path>
                <a:path w="2638425" h="1464945">
                  <a:moveTo>
                    <a:pt x="762" y="605789"/>
                  </a:moveTo>
                  <a:lnTo>
                    <a:pt x="189865" y="642365"/>
                  </a:lnTo>
                  <a:lnTo>
                    <a:pt x="379095" y="762761"/>
                  </a:lnTo>
                  <a:lnTo>
                    <a:pt x="568198" y="688974"/>
                  </a:lnTo>
                  <a:lnTo>
                    <a:pt x="757301" y="818387"/>
                  </a:lnTo>
                </a:path>
                <a:path w="2638425" h="1464945">
                  <a:moveTo>
                    <a:pt x="762" y="605789"/>
                  </a:moveTo>
                  <a:lnTo>
                    <a:pt x="194182" y="575309"/>
                  </a:lnTo>
                </a:path>
                <a:path w="2638425" h="1464945">
                  <a:moveTo>
                    <a:pt x="762" y="605662"/>
                  </a:moveTo>
                  <a:lnTo>
                    <a:pt x="163068" y="661034"/>
                  </a:lnTo>
                  <a:lnTo>
                    <a:pt x="374650" y="681989"/>
                  </a:lnTo>
                  <a:lnTo>
                    <a:pt x="563879" y="563879"/>
                  </a:lnTo>
                  <a:lnTo>
                    <a:pt x="752475" y="605662"/>
                  </a:lnTo>
                  <a:lnTo>
                    <a:pt x="941577" y="605662"/>
                  </a:lnTo>
                  <a:lnTo>
                    <a:pt x="1130680" y="640206"/>
                  </a:lnTo>
                </a:path>
                <a:path w="2638425" h="1464945">
                  <a:moveTo>
                    <a:pt x="762" y="605789"/>
                  </a:moveTo>
                  <a:lnTo>
                    <a:pt x="185293" y="664336"/>
                  </a:lnTo>
                  <a:lnTo>
                    <a:pt x="374015" y="613917"/>
                  </a:lnTo>
                </a:path>
                <a:path w="2638425" h="1464945">
                  <a:moveTo>
                    <a:pt x="762" y="599566"/>
                  </a:moveTo>
                  <a:lnTo>
                    <a:pt x="167258" y="0"/>
                  </a:lnTo>
                  <a:lnTo>
                    <a:pt x="352044" y="219709"/>
                  </a:lnTo>
                  <a:lnTo>
                    <a:pt x="563752" y="199897"/>
                  </a:lnTo>
                </a:path>
                <a:path w="2638425" h="1464945">
                  <a:moveTo>
                    <a:pt x="762" y="605789"/>
                  </a:moveTo>
                  <a:lnTo>
                    <a:pt x="189611" y="692657"/>
                  </a:lnTo>
                  <a:lnTo>
                    <a:pt x="374015" y="667765"/>
                  </a:lnTo>
                </a:path>
                <a:path w="2638425" h="1464945">
                  <a:moveTo>
                    <a:pt x="762" y="605535"/>
                  </a:moveTo>
                  <a:lnTo>
                    <a:pt x="189738" y="580643"/>
                  </a:lnTo>
                  <a:lnTo>
                    <a:pt x="378714" y="703960"/>
                  </a:lnTo>
                  <a:lnTo>
                    <a:pt x="563499" y="802258"/>
                  </a:lnTo>
                  <a:lnTo>
                    <a:pt x="751967" y="728471"/>
                  </a:lnTo>
                </a:path>
                <a:path w="2638425" h="1464945">
                  <a:moveTo>
                    <a:pt x="762" y="606043"/>
                  </a:moveTo>
                  <a:lnTo>
                    <a:pt x="194691" y="512063"/>
                  </a:lnTo>
                  <a:lnTo>
                    <a:pt x="383286" y="699515"/>
                  </a:lnTo>
                </a:path>
                <a:path w="2638425" h="1464945">
                  <a:moveTo>
                    <a:pt x="762" y="605662"/>
                  </a:moveTo>
                  <a:lnTo>
                    <a:pt x="185293" y="542543"/>
                  </a:lnTo>
                  <a:lnTo>
                    <a:pt x="378587" y="563498"/>
                  </a:lnTo>
                </a:path>
                <a:path w="2638425" h="1464945">
                  <a:moveTo>
                    <a:pt x="762" y="605789"/>
                  </a:moveTo>
                  <a:lnTo>
                    <a:pt x="180721" y="846581"/>
                  </a:lnTo>
                  <a:lnTo>
                    <a:pt x="369824" y="846581"/>
                  </a:lnTo>
                  <a:lnTo>
                    <a:pt x="559053" y="876807"/>
                  </a:lnTo>
                  <a:lnTo>
                    <a:pt x="748156" y="891793"/>
                  </a:lnTo>
                  <a:lnTo>
                    <a:pt x="937260" y="876807"/>
                  </a:lnTo>
                  <a:lnTo>
                    <a:pt x="1139825" y="906652"/>
                  </a:lnTo>
                </a:path>
                <a:path w="2638425" h="1464945">
                  <a:moveTo>
                    <a:pt x="762" y="605789"/>
                  </a:moveTo>
                  <a:lnTo>
                    <a:pt x="194564" y="1006220"/>
                  </a:lnTo>
                  <a:lnTo>
                    <a:pt x="378841" y="1177924"/>
                  </a:lnTo>
                  <a:lnTo>
                    <a:pt x="572135" y="1063624"/>
                  </a:lnTo>
                </a:path>
                <a:path w="2638425" h="1464945">
                  <a:moveTo>
                    <a:pt x="762" y="605789"/>
                  </a:moveTo>
                  <a:lnTo>
                    <a:pt x="189738" y="605789"/>
                  </a:lnTo>
                  <a:lnTo>
                    <a:pt x="383158" y="662812"/>
                  </a:lnTo>
                  <a:lnTo>
                    <a:pt x="572135" y="662812"/>
                  </a:lnTo>
                  <a:lnTo>
                    <a:pt x="761238" y="662812"/>
                  </a:lnTo>
                </a:path>
                <a:path w="2638425" h="1464945">
                  <a:moveTo>
                    <a:pt x="762" y="605662"/>
                  </a:moveTo>
                  <a:lnTo>
                    <a:pt x="194182" y="556259"/>
                  </a:lnTo>
                </a:path>
                <a:path w="2638425" h="1464945">
                  <a:moveTo>
                    <a:pt x="762" y="605789"/>
                  </a:moveTo>
                  <a:lnTo>
                    <a:pt x="162941" y="874013"/>
                  </a:lnTo>
                  <a:lnTo>
                    <a:pt x="361188" y="992504"/>
                  </a:lnTo>
                  <a:lnTo>
                    <a:pt x="549782" y="1088897"/>
                  </a:lnTo>
                  <a:lnTo>
                    <a:pt x="734441" y="1174876"/>
                  </a:lnTo>
                </a:path>
                <a:path w="2638425" h="1464945">
                  <a:moveTo>
                    <a:pt x="0" y="605662"/>
                  </a:moveTo>
                  <a:lnTo>
                    <a:pt x="179831" y="352805"/>
                  </a:lnTo>
                </a:path>
                <a:path w="2638425" h="1464945">
                  <a:moveTo>
                    <a:pt x="762" y="605789"/>
                  </a:moveTo>
                  <a:lnTo>
                    <a:pt x="189865" y="734694"/>
                  </a:lnTo>
                  <a:lnTo>
                    <a:pt x="293497" y="1099692"/>
                  </a:lnTo>
                  <a:lnTo>
                    <a:pt x="473455" y="1121409"/>
                  </a:lnTo>
                  <a:lnTo>
                    <a:pt x="725424" y="1164335"/>
                  </a:lnTo>
                </a:path>
                <a:path w="2638425" h="1464945">
                  <a:moveTo>
                    <a:pt x="762" y="605789"/>
                  </a:moveTo>
                  <a:lnTo>
                    <a:pt x="175895" y="700912"/>
                  </a:lnTo>
                </a:path>
                <a:path w="2638425" h="1464945">
                  <a:moveTo>
                    <a:pt x="762" y="605789"/>
                  </a:moveTo>
                  <a:lnTo>
                    <a:pt x="180721" y="929893"/>
                  </a:lnTo>
                  <a:lnTo>
                    <a:pt x="383286" y="1025651"/>
                  </a:lnTo>
                  <a:lnTo>
                    <a:pt x="558926" y="1330832"/>
                  </a:lnTo>
                  <a:lnTo>
                    <a:pt x="743712" y="1464563"/>
                  </a:lnTo>
                  <a:lnTo>
                    <a:pt x="954913" y="1464563"/>
                  </a:lnTo>
                  <a:lnTo>
                    <a:pt x="1126236" y="1464563"/>
                  </a:lnTo>
                  <a:lnTo>
                    <a:pt x="1503933" y="1464563"/>
                  </a:lnTo>
                  <a:lnTo>
                    <a:pt x="1882140" y="1464563"/>
                  </a:lnTo>
                  <a:lnTo>
                    <a:pt x="2260346" y="1464563"/>
                  </a:lnTo>
                  <a:lnTo>
                    <a:pt x="2638044" y="1464563"/>
                  </a:lnTo>
                </a:path>
                <a:path w="2638425" h="1464945">
                  <a:moveTo>
                    <a:pt x="762" y="605789"/>
                  </a:moveTo>
                  <a:lnTo>
                    <a:pt x="180594" y="825245"/>
                  </a:lnTo>
                  <a:lnTo>
                    <a:pt x="374269" y="788542"/>
                  </a:lnTo>
                  <a:lnTo>
                    <a:pt x="558419" y="697229"/>
                  </a:lnTo>
                </a:path>
                <a:path w="2638425" h="1464945">
                  <a:moveTo>
                    <a:pt x="762" y="605789"/>
                  </a:moveTo>
                  <a:lnTo>
                    <a:pt x="185166" y="700912"/>
                  </a:lnTo>
                </a:path>
                <a:path w="2638425" h="1464945">
                  <a:moveTo>
                    <a:pt x="762" y="605789"/>
                  </a:moveTo>
                  <a:lnTo>
                    <a:pt x="176402" y="899159"/>
                  </a:lnTo>
                  <a:lnTo>
                    <a:pt x="361188" y="1008125"/>
                  </a:lnTo>
                  <a:lnTo>
                    <a:pt x="554608" y="953388"/>
                  </a:lnTo>
                </a:path>
                <a:path w="2638425" h="1464945">
                  <a:moveTo>
                    <a:pt x="762" y="605662"/>
                  </a:moveTo>
                  <a:lnTo>
                    <a:pt x="189611" y="592835"/>
                  </a:lnTo>
                </a:path>
              </a:pathLst>
            </a:custGeom>
            <a:ln w="19050">
              <a:solidFill>
                <a:srgbClr val="A7A7A7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3" name="object 343"/>
            <p:cNvSpPr/>
            <p:nvPr/>
          </p:nvSpPr>
          <p:spPr>
            <a:xfrm>
              <a:off x="7016115" y="4596384"/>
              <a:ext cx="193675" cy="19050"/>
            </a:xfrm>
            <a:custGeom>
              <a:avLst/>
              <a:gdLst/>
              <a:ahLst/>
              <a:cxnLst/>
              <a:rect l="l" t="t" r="r" b="b"/>
              <a:pathLst>
                <a:path w="193675" h="19050">
                  <a:moveTo>
                    <a:pt x="0" y="19050"/>
                  </a:moveTo>
                  <a:lnTo>
                    <a:pt x="193420" y="19050"/>
                  </a:lnTo>
                  <a:lnTo>
                    <a:pt x="193420" y="0"/>
                  </a:lnTo>
                  <a:lnTo>
                    <a:pt x="0" y="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A7A7A7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4" name="object 344"/>
            <p:cNvSpPr/>
            <p:nvPr/>
          </p:nvSpPr>
          <p:spPr>
            <a:xfrm>
              <a:off x="9087612" y="5407152"/>
              <a:ext cx="585470" cy="144145"/>
            </a:xfrm>
            <a:custGeom>
              <a:avLst/>
              <a:gdLst/>
              <a:ahLst/>
              <a:cxnLst/>
              <a:rect l="l" t="t" r="r" b="b"/>
              <a:pathLst>
                <a:path w="585470" h="144145">
                  <a:moveTo>
                    <a:pt x="585216" y="0"/>
                  </a:moveTo>
                  <a:lnTo>
                    <a:pt x="0" y="0"/>
                  </a:lnTo>
                  <a:lnTo>
                    <a:pt x="0" y="144018"/>
                  </a:lnTo>
                  <a:lnTo>
                    <a:pt x="585216" y="144018"/>
                  </a:lnTo>
                  <a:lnTo>
                    <a:pt x="5852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5" name="object 345"/>
            <p:cNvSpPr/>
            <p:nvPr/>
          </p:nvSpPr>
          <p:spPr>
            <a:xfrm>
              <a:off x="9633585" y="3739515"/>
              <a:ext cx="2374265" cy="1731645"/>
            </a:xfrm>
            <a:custGeom>
              <a:avLst/>
              <a:gdLst/>
              <a:ahLst/>
              <a:cxnLst/>
              <a:rect l="l" t="t" r="r" b="b"/>
              <a:pathLst>
                <a:path w="2374265" h="1731645">
                  <a:moveTo>
                    <a:pt x="27432" y="867918"/>
                  </a:moveTo>
                  <a:lnTo>
                    <a:pt x="2374138" y="867918"/>
                  </a:lnTo>
                </a:path>
                <a:path w="2374265" h="1731645">
                  <a:moveTo>
                    <a:pt x="31242" y="0"/>
                  </a:moveTo>
                  <a:lnTo>
                    <a:pt x="31242" y="1731264"/>
                  </a:lnTo>
                </a:path>
                <a:path w="2374265" h="1731645">
                  <a:moveTo>
                    <a:pt x="0" y="9143"/>
                  </a:moveTo>
                  <a:lnTo>
                    <a:pt x="28448" y="9143"/>
                  </a:lnTo>
                </a:path>
                <a:path w="2374265" h="1731645">
                  <a:moveTo>
                    <a:pt x="0" y="522732"/>
                  </a:moveTo>
                  <a:lnTo>
                    <a:pt x="28448" y="522732"/>
                  </a:lnTo>
                </a:path>
                <a:path w="2374265" h="1731645">
                  <a:moveTo>
                    <a:pt x="0" y="1038606"/>
                  </a:moveTo>
                  <a:lnTo>
                    <a:pt x="28448" y="1038606"/>
                  </a:lnTo>
                </a:path>
                <a:path w="2374265" h="1731645">
                  <a:moveTo>
                    <a:pt x="0" y="694944"/>
                  </a:moveTo>
                  <a:lnTo>
                    <a:pt x="28448" y="694944"/>
                  </a:lnTo>
                </a:path>
                <a:path w="2374265" h="1731645">
                  <a:moveTo>
                    <a:pt x="0" y="867918"/>
                  </a:moveTo>
                  <a:lnTo>
                    <a:pt x="28448" y="867918"/>
                  </a:lnTo>
                </a:path>
                <a:path w="2374265" h="1731645">
                  <a:moveTo>
                    <a:pt x="0" y="1210818"/>
                  </a:moveTo>
                  <a:lnTo>
                    <a:pt x="28448" y="1210818"/>
                  </a:lnTo>
                </a:path>
                <a:path w="2374265" h="1731645">
                  <a:moveTo>
                    <a:pt x="0" y="1382268"/>
                  </a:moveTo>
                  <a:lnTo>
                    <a:pt x="28448" y="1382268"/>
                  </a:lnTo>
                </a:path>
                <a:path w="2374265" h="1731645">
                  <a:moveTo>
                    <a:pt x="0" y="1554480"/>
                  </a:moveTo>
                  <a:lnTo>
                    <a:pt x="28448" y="1554480"/>
                  </a:lnTo>
                </a:path>
                <a:path w="2374265" h="1731645">
                  <a:moveTo>
                    <a:pt x="0" y="1722120"/>
                  </a:moveTo>
                  <a:lnTo>
                    <a:pt x="28448" y="1722120"/>
                  </a:lnTo>
                </a:path>
                <a:path w="2374265" h="1731645">
                  <a:moveTo>
                    <a:pt x="0" y="351282"/>
                  </a:moveTo>
                  <a:lnTo>
                    <a:pt x="28448" y="351282"/>
                  </a:lnTo>
                </a:path>
                <a:path w="2374265" h="1731645">
                  <a:moveTo>
                    <a:pt x="0" y="179070"/>
                  </a:moveTo>
                  <a:lnTo>
                    <a:pt x="28448" y="17907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6" name="object 346"/>
            <p:cNvSpPr/>
            <p:nvPr/>
          </p:nvSpPr>
          <p:spPr>
            <a:xfrm>
              <a:off x="9661779" y="4434459"/>
              <a:ext cx="2346960" cy="429259"/>
            </a:xfrm>
            <a:custGeom>
              <a:avLst/>
              <a:gdLst/>
              <a:ahLst/>
              <a:cxnLst/>
              <a:rect l="l" t="t" r="r" b="b"/>
              <a:pathLst>
                <a:path w="2346959" h="429260">
                  <a:moveTo>
                    <a:pt x="0" y="0"/>
                  </a:moveTo>
                  <a:lnTo>
                    <a:pt x="2343785" y="0"/>
                  </a:lnTo>
                </a:path>
                <a:path w="2346959" h="429260">
                  <a:moveTo>
                    <a:pt x="3048" y="429006"/>
                  </a:moveTo>
                  <a:lnTo>
                    <a:pt x="2346832" y="429006"/>
                  </a:lnTo>
                </a:path>
              </a:pathLst>
            </a:custGeom>
            <a:ln w="9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grpSp>
        <p:nvGrpSpPr>
          <p:cNvPr id="347" name="object 347"/>
          <p:cNvGrpSpPr/>
          <p:nvPr/>
        </p:nvGrpSpPr>
        <p:grpSpPr>
          <a:xfrm>
            <a:off x="7618000" y="2016348"/>
            <a:ext cx="1982153" cy="1370171"/>
            <a:chOff x="8125332" y="1399158"/>
            <a:chExt cx="2642870" cy="1826895"/>
          </a:xfrm>
        </p:grpSpPr>
        <p:sp>
          <p:nvSpPr>
            <p:cNvPr id="348" name="object 348"/>
            <p:cNvSpPr/>
            <p:nvPr/>
          </p:nvSpPr>
          <p:spPr>
            <a:xfrm>
              <a:off x="8131682" y="1405508"/>
              <a:ext cx="2422525" cy="1804670"/>
            </a:xfrm>
            <a:custGeom>
              <a:avLst/>
              <a:gdLst/>
              <a:ahLst/>
              <a:cxnLst/>
              <a:rect l="l" t="t" r="r" b="b"/>
              <a:pathLst>
                <a:path w="2422525" h="1804670">
                  <a:moveTo>
                    <a:pt x="0" y="911351"/>
                  </a:moveTo>
                  <a:lnTo>
                    <a:pt x="29083" y="911351"/>
                  </a:lnTo>
                </a:path>
                <a:path w="2422525" h="1804670">
                  <a:moveTo>
                    <a:pt x="32003" y="0"/>
                  </a:moveTo>
                  <a:lnTo>
                    <a:pt x="32003" y="1804415"/>
                  </a:lnTo>
                </a:path>
                <a:path w="2422525" h="1804670">
                  <a:moveTo>
                    <a:pt x="687324" y="910589"/>
                  </a:moveTo>
                  <a:lnTo>
                    <a:pt x="687324" y="947292"/>
                  </a:lnTo>
                </a:path>
                <a:path w="2422525" h="1804670">
                  <a:moveTo>
                    <a:pt x="467106" y="910589"/>
                  </a:moveTo>
                  <a:lnTo>
                    <a:pt x="467106" y="947292"/>
                  </a:lnTo>
                </a:path>
                <a:path w="2422525" h="1804670">
                  <a:moveTo>
                    <a:pt x="258318" y="910589"/>
                  </a:moveTo>
                  <a:lnTo>
                    <a:pt x="258318" y="947292"/>
                  </a:lnTo>
                </a:path>
                <a:path w="2422525" h="1804670">
                  <a:moveTo>
                    <a:pt x="28194" y="911351"/>
                  </a:moveTo>
                  <a:lnTo>
                    <a:pt x="2422525" y="91135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49" name="object 349"/>
            <p:cNvSpPr/>
            <p:nvPr/>
          </p:nvSpPr>
          <p:spPr>
            <a:xfrm>
              <a:off x="8160638" y="2135504"/>
              <a:ext cx="2394585" cy="449580"/>
            </a:xfrm>
            <a:custGeom>
              <a:avLst/>
              <a:gdLst/>
              <a:ahLst/>
              <a:cxnLst/>
              <a:rect l="l" t="t" r="r" b="b"/>
              <a:pathLst>
                <a:path w="2394584" h="449580">
                  <a:moveTo>
                    <a:pt x="0" y="0"/>
                  </a:moveTo>
                  <a:lnTo>
                    <a:pt x="2391155" y="0"/>
                  </a:lnTo>
                </a:path>
                <a:path w="2394584" h="449580">
                  <a:moveTo>
                    <a:pt x="3047" y="449580"/>
                  </a:moveTo>
                  <a:lnTo>
                    <a:pt x="2394204" y="449580"/>
                  </a:lnTo>
                </a:path>
              </a:pathLst>
            </a:custGeom>
            <a:ln w="9525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0" name="object 350"/>
            <p:cNvSpPr/>
            <p:nvPr/>
          </p:nvSpPr>
          <p:spPr>
            <a:xfrm>
              <a:off x="8164448" y="1680590"/>
              <a:ext cx="2593975" cy="1535430"/>
            </a:xfrm>
            <a:custGeom>
              <a:avLst/>
              <a:gdLst/>
              <a:ahLst/>
              <a:cxnLst/>
              <a:rect l="l" t="t" r="r" b="b"/>
              <a:pathLst>
                <a:path w="2593975" h="1535430">
                  <a:moveTo>
                    <a:pt x="0" y="635000"/>
                  </a:moveTo>
                  <a:lnTo>
                    <a:pt x="189992" y="600456"/>
                  </a:lnTo>
                  <a:lnTo>
                    <a:pt x="329056" y="686562"/>
                  </a:lnTo>
                  <a:lnTo>
                    <a:pt x="441832" y="652018"/>
                  </a:lnTo>
                  <a:lnTo>
                    <a:pt x="657478" y="625983"/>
                  </a:lnTo>
                </a:path>
                <a:path w="2593975" h="1535430">
                  <a:moveTo>
                    <a:pt x="0" y="634746"/>
                  </a:moveTo>
                  <a:lnTo>
                    <a:pt x="108203" y="885317"/>
                  </a:lnTo>
                </a:path>
                <a:path w="2593975" h="1535430">
                  <a:moveTo>
                    <a:pt x="0" y="634746"/>
                  </a:moveTo>
                  <a:lnTo>
                    <a:pt x="41148" y="581406"/>
                  </a:lnTo>
                </a:path>
                <a:path w="2593975" h="1535430">
                  <a:moveTo>
                    <a:pt x="0" y="634746"/>
                  </a:moveTo>
                  <a:lnTo>
                    <a:pt x="195833" y="670560"/>
                  </a:lnTo>
                </a:path>
                <a:path w="2593975" h="1535430">
                  <a:moveTo>
                    <a:pt x="0" y="634746"/>
                  </a:moveTo>
                  <a:lnTo>
                    <a:pt x="190119" y="753745"/>
                  </a:lnTo>
                  <a:lnTo>
                    <a:pt x="431673" y="857123"/>
                  </a:lnTo>
                  <a:lnTo>
                    <a:pt x="683641" y="836803"/>
                  </a:lnTo>
                  <a:lnTo>
                    <a:pt x="868299" y="821182"/>
                  </a:lnTo>
                  <a:lnTo>
                    <a:pt x="1079246" y="753745"/>
                  </a:lnTo>
                  <a:lnTo>
                    <a:pt x="1274191" y="795020"/>
                  </a:lnTo>
                  <a:lnTo>
                    <a:pt x="1423289" y="712088"/>
                  </a:lnTo>
                </a:path>
                <a:path w="2593975" h="1535430">
                  <a:moveTo>
                    <a:pt x="0" y="634746"/>
                  </a:moveTo>
                  <a:lnTo>
                    <a:pt x="205358" y="984123"/>
                  </a:lnTo>
                  <a:lnTo>
                    <a:pt x="421131" y="1024382"/>
                  </a:lnTo>
                  <a:lnTo>
                    <a:pt x="642366" y="1051433"/>
                  </a:lnTo>
                  <a:lnTo>
                    <a:pt x="888873" y="1132078"/>
                  </a:lnTo>
                  <a:lnTo>
                    <a:pt x="1104137" y="1212596"/>
                  </a:lnTo>
                  <a:lnTo>
                    <a:pt x="1325372" y="1239647"/>
                  </a:lnTo>
                  <a:lnTo>
                    <a:pt x="1694942" y="1535430"/>
                  </a:lnTo>
                  <a:lnTo>
                    <a:pt x="2162175" y="1535430"/>
                  </a:lnTo>
                  <a:lnTo>
                    <a:pt x="2593721" y="1535430"/>
                  </a:lnTo>
                </a:path>
                <a:path w="2593975" h="1535430">
                  <a:moveTo>
                    <a:pt x="0" y="634619"/>
                  </a:moveTo>
                  <a:lnTo>
                    <a:pt x="190500" y="363474"/>
                  </a:lnTo>
                </a:path>
                <a:path w="2593975" h="1535430">
                  <a:moveTo>
                    <a:pt x="0" y="634619"/>
                  </a:moveTo>
                  <a:lnTo>
                    <a:pt x="210820" y="656463"/>
                  </a:lnTo>
                  <a:lnTo>
                    <a:pt x="426593" y="686435"/>
                  </a:lnTo>
                  <a:lnTo>
                    <a:pt x="642366" y="664083"/>
                  </a:lnTo>
                  <a:lnTo>
                    <a:pt x="857630" y="449580"/>
                  </a:lnTo>
                  <a:lnTo>
                    <a:pt x="1078865" y="457200"/>
                  </a:lnTo>
                  <a:lnTo>
                    <a:pt x="1289177" y="331470"/>
                  </a:lnTo>
                </a:path>
                <a:path w="2593975" h="1535430">
                  <a:moveTo>
                    <a:pt x="0" y="634746"/>
                  </a:moveTo>
                  <a:lnTo>
                    <a:pt x="195579" y="667893"/>
                  </a:lnTo>
                  <a:lnTo>
                    <a:pt x="426720" y="812419"/>
                  </a:lnTo>
                  <a:lnTo>
                    <a:pt x="616839" y="879221"/>
                  </a:lnTo>
                  <a:lnTo>
                    <a:pt x="857884" y="945514"/>
                  </a:lnTo>
                </a:path>
                <a:path w="2593975" h="1535430">
                  <a:moveTo>
                    <a:pt x="0" y="634619"/>
                  </a:moveTo>
                  <a:lnTo>
                    <a:pt x="215519" y="452628"/>
                  </a:lnTo>
                </a:path>
                <a:path w="2593975" h="1535430">
                  <a:moveTo>
                    <a:pt x="0" y="634746"/>
                  </a:moveTo>
                  <a:lnTo>
                    <a:pt x="205485" y="707898"/>
                  </a:lnTo>
                  <a:lnTo>
                    <a:pt x="436625" y="719709"/>
                  </a:lnTo>
                  <a:lnTo>
                    <a:pt x="616839" y="829437"/>
                  </a:lnTo>
                  <a:lnTo>
                    <a:pt x="904494" y="890651"/>
                  </a:lnTo>
                  <a:lnTo>
                    <a:pt x="1155953" y="890651"/>
                  </a:lnTo>
                  <a:lnTo>
                    <a:pt x="1376679" y="841756"/>
                  </a:lnTo>
                  <a:lnTo>
                    <a:pt x="1680209" y="792861"/>
                  </a:lnTo>
                </a:path>
                <a:path w="2593975" h="1535430">
                  <a:moveTo>
                    <a:pt x="0" y="635000"/>
                  </a:moveTo>
                  <a:lnTo>
                    <a:pt x="210820" y="681989"/>
                  </a:lnTo>
                  <a:lnTo>
                    <a:pt x="426593" y="562356"/>
                  </a:lnTo>
                </a:path>
                <a:path w="2593975" h="1535430">
                  <a:moveTo>
                    <a:pt x="0" y="634746"/>
                  </a:moveTo>
                  <a:lnTo>
                    <a:pt x="210820" y="1226312"/>
                  </a:lnTo>
                  <a:lnTo>
                    <a:pt x="426593" y="1535430"/>
                  </a:lnTo>
                </a:path>
                <a:path w="2593975" h="1535430">
                  <a:moveTo>
                    <a:pt x="0" y="634746"/>
                  </a:moveTo>
                  <a:lnTo>
                    <a:pt x="211074" y="236220"/>
                  </a:lnTo>
                </a:path>
                <a:path w="2593975" h="1535430">
                  <a:moveTo>
                    <a:pt x="0" y="634746"/>
                  </a:moveTo>
                  <a:lnTo>
                    <a:pt x="215519" y="787781"/>
                  </a:lnTo>
                </a:path>
                <a:path w="2593975" h="1535430">
                  <a:moveTo>
                    <a:pt x="0" y="634746"/>
                  </a:moveTo>
                  <a:lnTo>
                    <a:pt x="211074" y="1013333"/>
                  </a:lnTo>
                </a:path>
                <a:path w="2593975" h="1535430">
                  <a:moveTo>
                    <a:pt x="0" y="634746"/>
                  </a:moveTo>
                  <a:lnTo>
                    <a:pt x="211074" y="634746"/>
                  </a:lnTo>
                </a:path>
                <a:path w="2593975" h="1535430">
                  <a:moveTo>
                    <a:pt x="0" y="634746"/>
                  </a:moveTo>
                  <a:lnTo>
                    <a:pt x="210820" y="1114044"/>
                  </a:lnTo>
                  <a:lnTo>
                    <a:pt x="431546" y="1171956"/>
                  </a:lnTo>
                  <a:lnTo>
                    <a:pt x="857630" y="1114044"/>
                  </a:lnTo>
                  <a:lnTo>
                    <a:pt x="1073403" y="1094994"/>
                  </a:lnTo>
                  <a:lnTo>
                    <a:pt x="1289177" y="1094994"/>
                  </a:lnTo>
                  <a:lnTo>
                    <a:pt x="1720723" y="1094994"/>
                  </a:lnTo>
                  <a:lnTo>
                    <a:pt x="2151760" y="1133475"/>
                  </a:lnTo>
                </a:path>
                <a:path w="2593975" h="1535430">
                  <a:moveTo>
                    <a:pt x="0" y="634746"/>
                  </a:moveTo>
                  <a:lnTo>
                    <a:pt x="205358" y="665607"/>
                  </a:lnTo>
                  <a:lnTo>
                    <a:pt x="421131" y="711962"/>
                  </a:lnTo>
                  <a:lnTo>
                    <a:pt x="688340" y="836676"/>
                  </a:lnTo>
                  <a:lnTo>
                    <a:pt x="893699" y="991743"/>
                  </a:lnTo>
                  <a:lnTo>
                    <a:pt x="1109472" y="945261"/>
                  </a:lnTo>
                  <a:lnTo>
                    <a:pt x="1325245" y="1022985"/>
                  </a:lnTo>
                  <a:lnTo>
                    <a:pt x="1720596" y="1085088"/>
                  </a:lnTo>
                </a:path>
                <a:path w="2593975" h="1535430">
                  <a:moveTo>
                    <a:pt x="0" y="634746"/>
                  </a:moveTo>
                  <a:lnTo>
                    <a:pt x="210947" y="678942"/>
                  </a:lnTo>
                  <a:lnTo>
                    <a:pt x="426720" y="749808"/>
                  </a:lnTo>
                  <a:lnTo>
                    <a:pt x="647573" y="820547"/>
                  </a:lnTo>
                  <a:lnTo>
                    <a:pt x="857884" y="776351"/>
                  </a:lnTo>
                </a:path>
                <a:path w="2593975" h="1535430">
                  <a:moveTo>
                    <a:pt x="0" y="634746"/>
                  </a:moveTo>
                  <a:lnTo>
                    <a:pt x="215519" y="409956"/>
                  </a:lnTo>
                </a:path>
                <a:path w="2593975" h="1535430">
                  <a:moveTo>
                    <a:pt x="0" y="634746"/>
                  </a:moveTo>
                  <a:lnTo>
                    <a:pt x="215519" y="727583"/>
                  </a:lnTo>
                </a:path>
                <a:path w="2593975" h="1535430">
                  <a:moveTo>
                    <a:pt x="0" y="634746"/>
                  </a:moveTo>
                  <a:lnTo>
                    <a:pt x="215519" y="668274"/>
                  </a:lnTo>
                </a:path>
                <a:path w="2593975" h="1535430">
                  <a:moveTo>
                    <a:pt x="0" y="634619"/>
                  </a:moveTo>
                  <a:lnTo>
                    <a:pt x="241426" y="0"/>
                  </a:lnTo>
                </a:path>
                <a:path w="2593975" h="1535430">
                  <a:moveTo>
                    <a:pt x="0" y="634746"/>
                  </a:moveTo>
                  <a:lnTo>
                    <a:pt x="215519" y="934847"/>
                  </a:lnTo>
                </a:path>
                <a:path w="2593975" h="1535430">
                  <a:moveTo>
                    <a:pt x="0" y="634619"/>
                  </a:moveTo>
                  <a:lnTo>
                    <a:pt x="215519" y="364236"/>
                  </a:lnTo>
                </a:path>
                <a:path w="2593975" h="1535430">
                  <a:moveTo>
                    <a:pt x="0" y="634746"/>
                  </a:moveTo>
                  <a:lnTo>
                    <a:pt x="215773" y="854837"/>
                  </a:lnTo>
                  <a:lnTo>
                    <a:pt x="431546" y="886079"/>
                  </a:lnTo>
                  <a:lnTo>
                    <a:pt x="652272" y="990854"/>
                  </a:lnTo>
                  <a:lnTo>
                    <a:pt x="868045" y="1063879"/>
                  </a:lnTo>
                  <a:lnTo>
                    <a:pt x="1083945" y="1074801"/>
                  </a:lnTo>
                  <a:lnTo>
                    <a:pt x="1294256" y="1095756"/>
                  </a:lnTo>
                  <a:lnTo>
                    <a:pt x="1725802" y="1095756"/>
                  </a:lnTo>
                </a:path>
                <a:path w="2593975" h="1535430">
                  <a:moveTo>
                    <a:pt x="0" y="634746"/>
                  </a:moveTo>
                  <a:lnTo>
                    <a:pt x="215773" y="1222121"/>
                  </a:lnTo>
                  <a:lnTo>
                    <a:pt x="323723" y="1182751"/>
                  </a:lnTo>
                  <a:lnTo>
                    <a:pt x="431673" y="1300353"/>
                  </a:lnTo>
                  <a:lnTo>
                    <a:pt x="647446" y="1535430"/>
                  </a:lnTo>
                  <a:lnTo>
                    <a:pt x="863219" y="1535430"/>
                  </a:lnTo>
                  <a:lnTo>
                    <a:pt x="1079119" y="1535430"/>
                  </a:lnTo>
                  <a:lnTo>
                    <a:pt x="1294383" y="1535430"/>
                  </a:lnTo>
                  <a:lnTo>
                    <a:pt x="1721103" y="1535430"/>
                  </a:lnTo>
                  <a:lnTo>
                    <a:pt x="1849247" y="1535430"/>
                  </a:lnTo>
                </a:path>
                <a:path w="2593975" h="1535430">
                  <a:moveTo>
                    <a:pt x="0" y="634746"/>
                  </a:moveTo>
                  <a:lnTo>
                    <a:pt x="231140" y="789559"/>
                  </a:lnTo>
                  <a:lnTo>
                    <a:pt x="477520" y="844169"/>
                  </a:lnTo>
                  <a:lnTo>
                    <a:pt x="693293" y="844169"/>
                  </a:lnTo>
                  <a:lnTo>
                    <a:pt x="909066" y="826135"/>
                  </a:lnTo>
                </a:path>
                <a:path w="2593975" h="1535430">
                  <a:moveTo>
                    <a:pt x="0" y="634746"/>
                  </a:moveTo>
                  <a:lnTo>
                    <a:pt x="211074" y="658241"/>
                  </a:lnTo>
                </a:path>
                <a:path w="2593975" h="1535430">
                  <a:moveTo>
                    <a:pt x="0" y="634746"/>
                  </a:moveTo>
                  <a:lnTo>
                    <a:pt x="180467" y="712343"/>
                  </a:lnTo>
                </a:path>
                <a:path w="2593975" h="1535430">
                  <a:moveTo>
                    <a:pt x="0" y="634746"/>
                  </a:moveTo>
                  <a:lnTo>
                    <a:pt x="205740" y="749808"/>
                  </a:lnTo>
                </a:path>
                <a:path w="2593975" h="1535430">
                  <a:moveTo>
                    <a:pt x="0" y="634619"/>
                  </a:moveTo>
                  <a:lnTo>
                    <a:pt x="195833" y="526542"/>
                  </a:lnTo>
                </a:path>
              </a:pathLst>
            </a:custGeom>
            <a:ln w="19050">
              <a:solidFill>
                <a:srgbClr val="00B4EC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1" name="object 351"/>
            <p:cNvSpPr/>
            <p:nvPr/>
          </p:nvSpPr>
          <p:spPr>
            <a:xfrm>
              <a:off x="8131682" y="1416938"/>
              <a:ext cx="29209" cy="1793239"/>
            </a:xfrm>
            <a:custGeom>
              <a:avLst/>
              <a:gdLst/>
              <a:ahLst/>
              <a:cxnLst/>
              <a:rect l="l" t="t" r="r" b="b"/>
              <a:pathLst>
                <a:path w="29209" h="1793239">
                  <a:moveTo>
                    <a:pt x="0" y="0"/>
                  </a:moveTo>
                  <a:lnTo>
                    <a:pt x="29083" y="0"/>
                  </a:lnTo>
                </a:path>
                <a:path w="29209" h="1793239">
                  <a:moveTo>
                    <a:pt x="0" y="537972"/>
                  </a:moveTo>
                  <a:lnTo>
                    <a:pt x="29083" y="537972"/>
                  </a:lnTo>
                </a:path>
                <a:path w="29209" h="1793239">
                  <a:moveTo>
                    <a:pt x="0" y="1078991"/>
                  </a:moveTo>
                  <a:lnTo>
                    <a:pt x="29083" y="1078991"/>
                  </a:lnTo>
                </a:path>
                <a:path w="29209" h="1793239">
                  <a:moveTo>
                    <a:pt x="0" y="718565"/>
                  </a:moveTo>
                  <a:lnTo>
                    <a:pt x="29083" y="718565"/>
                  </a:lnTo>
                </a:path>
                <a:path w="29209" h="1793239">
                  <a:moveTo>
                    <a:pt x="0" y="1258824"/>
                  </a:moveTo>
                  <a:lnTo>
                    <a:pt x="29083" y="1258824"/>
                  </a:lnTo>
                </a:path>
                <a:path w="29209" h="1793239">
                  <a:moveTo>
                    <a:pt x="0" y="1439418"/>
                  </a:moveTo>
                  <a:lnTo>
                    <a:pt x="29083" y="1439418"/>
                  </a:lnTo>
                </a:path>
                <a:path w="29209" h="1793239">
                  <a:moveTo>
                    <a:pt x="0" y="1620012"/>
                  </a:moveTo>
                  <a:lnTo>
                    <a:pt x="29083" y="1620012"/>
                  </a:lnTo>
                </a:path>
                <a:path w="29209" h="1793239">
                  <a:moveTo>
                    <a:pt x="0" y="1792986"/>
                  </a:moveTo>
                  <a:lnTo>
                    <a:pt x="29083" y="1792986"/>
                  </a:lnTo>
                </a:path>
                <a:path w="29209" h="1793239">
                  <a:moveTo>
                    <a:pt x="0" y="358139"/>
                  </a:moveTo>
                  <a:lnTo>
                    <a:pt x="29083" y="358139"/>
                  </a:lnTo>
                </a:path>
                <a:path w="29209" h="1793239">
                  <a:moveTo>
                    <a:pt x="0" y="177546"/>
                  </a:moveTo>
                  <a:lnTo>
                    <a:pt x="29083" y="177546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52" name="object 352"/>
          <p:cNvSpPr txBox="1"/>
          <p:nvPr/>
        </p:nvSpPr>
        <p:spPr>
          <a:xfrm>
            <a:off x="9160764" y="3199829"/>
            <a:ext cx="289560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5" dirty="0">
                <a:latin typeface="Arial"/>
                <a:cs typeface="Arial"/>
              </a:rPr>
              <a:t>W</a:t>
            </a:r>
            <a:r>
              <a:rPr sz="675" spc="8" dirty="0">
                <a:latin typeface="Arial"/>
                <a:cs typeface="Arial"/>
              </a:rPr>
              <a:t>ee</a:t>
            </a:r>
            <a:r>
              <a:rPr sz="675" spc="4" dirty="0">
                <a:latin typeface="Arial"/>
                <a:cs typeface="Arial"/>
              </a:rPr>
              <a:t>k</a:t>
            </a:r>
            <a:r>
              <a:rPr sz="675" spc="11" dirty="0">
                <a:latin typeface="Arial"/>
                <a:cs typeface="Arial"/>
              </a:rPr>
              <a:t>s</a:t>
            </a:r>
            <a:endParaRPr sz="675">
              <a:latin typeface="Arial"/>
              <a:cs typeface="Arial"/>
            </a:endParaRPr>
          </a:p>
        </p:txBody>
      </p:sp>
      <p:sp>
        <p:nvSpPr>
          <p:cNvPr id="353" name="object 353"/>
          <p:cNvSpPr txBox="1"/>
          <p:nvPr/>
        </p:nvSpPr>
        <p:spPr>
          <a:xfrm>
            <a:off x="7403783" y="1951215"/>
            <a:ext cx="218599" cy="1513556"/>
          </a:xfrm>
          <a:prstGeom prst="rect">
            <a:avLst/>
          </a:prstGeom>
        </p:spPr>
        <p:txBody>
          <a:bodyPr vert="horz" wrap="square" lIns="0" tIns="37148" rIns="0" bIns="0" rtlCol="0">
            <a:spAutoFit/>
          </a:bodyPr>
          <a:lstStyle/>
          <a:p>
            <a:pPr marR="3810" algn="r">
              <a:spcBef>
                <a:spcPts val="293"/>
              </a:spcBef>
            </a:pPr>
            <a:r>
              <a:rPr sz="675" spc="4" dirty="0">
                <a:latin typeface="Arial"/>
                <a:cs typeface="Arial"/>
              </a:rPr>
              <a:t>100</a:t>
            </a:r>
            <a:endParaRPr sz="675">
              <a:latin typeface="Arial"/>
              <a:cs typeface="Arial"/>
            </a:endParaRPr>
          </a:p>
          <a:p>
            <a:pPr marR="3810" algn="r">
              <a:spcBef>
                <a:spcPts val="225"/>
              </a:spcBef>
            </a:pPr>
            <a:r>
              <a:rPr sz="675" spc="8" dirty="0">
                <a:latin typeface="Arial"/>
                <a:cs typeface="Arial"/>
              </a:rPr>
              <a:t>80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70"/>
              </a:spcBef>
            </a:pPr>
            <a:r>
              <a:rPr sz="675" dirty="0">
                <a:latin typeface="Arial"/>
                <a:cs typeface="Arial"/>
              </a:rPr>
              <a:t>60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36"/>
              </a:spcBef>
            </a:pPr>
            <a:r>
              <a:rPr sz="675" dirty="0">
                <a:latin typeface="Arial"/>
                <a:cs typeface="Arial"/>
              </a:rPr>
              <a:t>40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59"/>
              </a:spcBef>
            </a:pPr>
            <a:r>
              <a:rPr sz="675" dirty="0">
                <a:latin typeface="Arial"/>
                <a:cs typeface="Arial"/>
              </a:rPr>
              <a:t>20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66"/>
              </a:spcBef>
            </a:pP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  <a:p>
            <a:pPr marR="4286" algn="r">
              <a:spcBef>
                <a:spcPts val="244"/>
              </a:spcBef>
            </a:pPr>
            <a:r>
              <a:rPr sz="675" spc="4" dirty="0">
                <a:latin typeface="Arial"/>
                <a:cs typeface="Arial"/>
              </a:rPr>
              <a:t>−20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59"/>
              </a:spcBef>
            </a:pPr>
            <a:r>
              <a:rPr sz="675" spc="4" dirty="0">
                <a:latin typeface="Arial"/>
                <a:cs typeface="Arial"/>
              </a:rPr>
              <a:t>−40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74"/>
              </a:spcBef>
            </a:pPr>
            <a:r>
              <a:rPr sz="675" spc="4" dirty="0">
                <a:latin typeface="Arial"/>
                <a:cs typeface="Arial"/>
              </a:rPr>
              <a:t>−60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51"/>
              </a:spcBef>
            </a:pPr>
            <a:r>
              <a:rPr sz="675" spc="4" dirty="0">
                <a:latin typeface="Arial"/>
                <a:cs typeface="Arial"/>
              </a:rPr>
              <a:t>−80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06"/>
              </a:spcBef>
            </a:pPr>
            <a:r>
              <a:rPr sz="675" spc="4" dirty="0">
                <a:latin typeface="Arial"/>
                <a:cs typeface="Arial"/>
              </a:rPr>
              <a:t>−100</a:t>
            </a:r>
            <a:endParaRPr sz="675">
              <a:latin typeface="Arial"/>
              <a:cs typeface="Arial"/>
            </a:endParaRPr>
          </a:p>
        </p:txBody>
      </p:sp>
      <p:sp>
        <p:nvSpPr>
          <p:cNvPr id="354" name="object 354"/>
          <p:cNvSpPr txBox="1"/>
          <p:nvPr/>
        </p:nvSpPr>
        <p:spPr>
          <a:xfrm>
            <a:off x="7249922" y="2072182"/>
            <a:ext cx="103875" cy="1245394"/>
          </a:xfrm>
          <a:prstGeom prst="rect">
            <a:avLst/>
          </a:prstGeom>
        </p:spPr>
        <p:txBody>
          <a:bodyPr vert="vert270" wrap="square" lIns="0" tIns="4286" rIns="0" bIns="0" rtlCol="0">
            <a:spAutoFit/>
          </a:bodyPr>
          <a:lstStyle/>
          <a:p>
            <a:pPr marL="9525">
              <a:spcBef>
                <a:spcPts val="34"/>
              </a:spcBef>
            </a:pPr>
            <a:r>
              <a:rPr sz="675" spc="8" dirty="0">
                <a:latin typeface="Arial"/>
                <a:cs typeface="Arial"/>
              </a:rPr>
              <a:t>Best</a:t>
            </a:r>
            <a:r>
              <a:rPr sz="675" spc="-1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percent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change</a:t>
            </a:r>
            <a:r>
              <a:rPr sz="675" dirty="0">
                <a:latin typeface="Arial"/>
                <a:cs typeface="Arial"/>
              </a:rPr>
              <a:t> </a:t>
            </a:r>
            <a:r>
              <a:rPr sz="675" spc="4" dirty="0">
                <a:latin typeface="Arial"/>
                <a:cs typeface="Arial"/>
              </a:rPr>
              <a:t>in</a:t>
            </a:r>
            <a:r>
              <a:rPr sz="675" spc="-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SoD,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23" dirty="0">
                <a:latin typeface="Arial"/>
                <a:cs typeface="Arial"/>
              </a:rPr>
              <a:t>%</a:t>
            </a:r>
            <a:endParaRPr sz="675">
              <a:latin typeface="Arial"/>
              <a:cs typeface="Arial"/>
            </a:endParaRPr>
          </a:p>
        </p:txBody>
      </p:sp>
      <p:grpSp>
        <p:nvGrpSpPr>
          <p:cNvPr id="355" name="object 355"/>
          <p:cNvGrpSpPr/>
          <p:nvPr/>
        </p:nvGrpSpPr>
        <p:grpSpPr>
          <a:xfrm>
            <a:off x="9303257" y="3348418"/>
            <a:ext cx="117158" cy="52388"/>
            <a:chOff x="10372343" y="3175254"/>
            <a:chExt cx="156210" cy="69850"/>
          </a:xfrm>
        </p:grpSpPr>
        <p:sp>
          <p:nvSpPr>
            <p:cNvPr id="356" name="object 356"/>
            <p:cNvSpPr/>
            <p:nvPr/>
          </p:nvSpPr>
          <p:spPr>
            <a:xfrm>
              <a:off x="10381868" y="3184779"/>
              <a:ext cx="67310" cy="50800"/>
            </a:xfrm>
            <a:custGeom>
              <a:avLst/>
              <a:gdLst/>
              <a:ahLst/>
              <a:cxnLst/>
              <a:rect l="l" t="t" r="r" b="b"/>
              <a:pathLst>
                <a:path w="67309" h="50800">
                  <a:moveTo>
                    <a:pt x="0" y="30607"/>
                  </a:moveTo>
                  <a:lnTo>
                    <a:pt x="17017" y="30607"/>
                  </a:lnTo>
                  <a:lnTo>
                    <a:pt x="32892" y="0"/>
                  </a:lnTo>
                  <a:lnTo>
                    <a:pt x="43941" y="50292"/>
                  </a:lnTo>
                  <a:lnTo>
                    <a:pt x="51180" y="28194"/>
                  </a:lnTo>
                  <a:lnTo>
                    <a:pt x="67055" y="28194"/>
                  </a:lnTo>
                </a:path>
              </a:pathLst>
            </a:custGeom>
            <a:ln w="19050">
              <a:solidFill>
                <a:srgbClr val="00B4EC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57" name="object 357"/>
            <p:cNvSpPr/>
            <p:nvPr/>
          </p:nvSpPr>
          <p:spPr>
            <a:xfrm>
              <a:off x="10448924" y="3212973"/>
              <a:ext cx="69850" cy="0"/>
            </a:xfrm>
            <a:custGeom>
              <a:avLst/>
              <a:gdLst/>
              <a:ahLst/>
              <a:cxnLst/>
              <a:rect l="l" t="t" r="r" b="b"/>
              <a:pathLst>
                <a:path w="69850">
                  <a:moveTo>
                    <a:pt x="0" y="0"/>
                  </a:moveTo>
                  <a:lnTo>
                    <a:pt x="69723" y="0"/>
                  </a:lnTo>
                </a:path>
              </a:pathLst>
            </a:custGeom>
            <a:ln w="19050">
              <a:solidFill>
                <a:srgbClr val="00B4EC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58" name="object 358"/>
          <p:cNvSpPr txBox="1"/>
          <p:nvPr/>
        </p:nvSpPr>
        <p:spPr>
          <a:xfrm>
            <a:off x="7781163" y="3389568"/>
            <a:ext cx="1693545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1" dirty="0">
                <a:latin typeface="Arial"/>
                <a:cs typeface="Arial"/>
              </a:rPr>
              <a:t>6  </a:t>
            </a:r>
            <a:r>
              <a:rPr sz="675" spc="86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12 </a:t>
            </a:r>
            <a:r>
              <a:rPr sz="675" spc="10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18 </a:t>
            </a:r>
            <a:r>
              <a:rPr sz="675" spc="10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24 </a:t>
            </a:r>
            <a:r>
              <a:rPr sz="675" spc="9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30 </a:t>
            </a:r>
            <a:r>
              <a:rPr sz="675" spc="10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36 </a:t>
            </a:r>
            <a:r>
              <a:rPr sz="675" spc="9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42 </a:t>
            </a:r>
            <a:r>
              <a:rPr sz="675" spc="10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48 </a:t>
            </a:r>
            <a:r>
              <a:rPr sz="675" spc="9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54 </a:t>
            </a:r>
            <a:r>
              <a:rPr sz="675" spc="10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60 </a:t>
            </a:r>
            <a:r>
              <a:rPr sz="675" spc="98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72</a:t>
            </a:r>
            <a:endParaRPr sz="675">
              <a:latin typeface="Arial"/>
              <a:cs typeface="Arial"/>
            </a:endParaRPr>
          </a:p>
        </p:txBody>
      </p:sp>
      <p:grpSp>
        <p:nvGrpSpPr>
          <p:cNvPr id="359" name="object 359"/>
          <p:cNvGrpSpPr/>
          <p:nvPr/>
        </p:nvGrpSpPr>
        <p:grpSpPr>
          <a:xfrm>
            <a:off x="8291227" y="2704051"/>
            <a:ext cx="1304925" cy="770096"/>
            <a:chOff x="9022968" y="2316098"/>
            <a:chExt cx="1739900" cy="1026794"/>
          </a:xfrm>
        </p:grpSpPr>
        <p:sp>
          <p:nvSpPr>
            <p:cNvPr id="360" name="object 360"/>
            <p:cNvSpPr/>
            <p:nvPr/>
          </p:nvSpPr>
          <p:spPr>
            <a:xfrm>
              <a:off x="10372724" y="3287648"/>
              <a:ext cx="74930" cy="50800"/>
            </a:xfrm>
            <a:custGeom>
              <a:avLst/>
              <a:gdLst/>
              <a:ahLst/>
              <a:cxnLst/>
              <a:rect l="l" t="t" r="r" b="b"/>
              <a:pathLst>
                <a:path w="74929" h="50800">
                  <a:moveTo>
                    <a:pt x="0" y="30606"/>
                  </a:moveTo>
                  <a:lnTo>
                    <a:pt x="19050" y="30606"/>
                  </a:lnTo>
                  <a:lnTo>
                    <a:pt x="36702" y="0"/>
                  </a:lnTo>
                  <a:lnTo>
                    <a:pt x="48895" y="50291"/>
                  </a:lnTo>
                  <a:lnTo>
                    <a:pt x="57023" y="28193"/>
                  </a:lnTo>
                  <a:lnTo>
                    <a:pt x="74675" y="28193"/>
                  </a:lnTo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61" name="object 361"/>
            <p:cNvSpPr/>
            <p:nvPr/>
          </p:nvSpPr>
          <p:spPr>
            <a:xfrm>
              <a:off x="9029318" y="2316098"/>
              <a:ext cx="1485265" cy="36830"/>
            </a:xfrm>
            <a:custGeom>
              <a:avLst/>
              <a:gdLst/>
              <a:ahLst/>
              <a:cxnLst/>
              <a:rect l="l" t="t" r="r" b="b"/>
              <a:pathLst>
                <a:path w="1485265" h="36830">
                  <a:moveTo>
                    <a:pt x="0" y="0"/>
                  </a:moveTo>
                  <a:lnTo>
                    <a:pt x="0" y="36702"/>
                  </a:lnTo>
                </a:path>
                <a:path w="1485265" h="36830">
                  <a:moveTo>
                    <a:pt x="208787" y="0"/>
                  </a:moveTo>
                  <a:lnTo>
                    <a:pt x="208787" y="36702"/>
                  </a:lnTo>
                </a:path>
                <a:path w="1485265" h="36830">
                  <a:moveTo>
                    <a:pt x="418337" y="0"/>
                  </a:moveTo>
                  <a:lnTo>
                    <a:pt x="418337" y="36702"/>
                  </a:lnTo>
                </a:path>
                <a:path w="1485265" h="36830">
                  <a:moveTo>
                    <a:pt x="635507" y="0"/>
                  </a:moveTo>
                  <a:lnTo>
                    <a:pt x="635507" y="36702"/>
                  </a:lnTo>
                </a:path>
                <a:path w="1485265" h="36830">
                  <a:moveTo>
                    <a:pt x="848105" y="0"/>
                  </a:moveTo>
                  <a:lnTo>
                    <a:pt x="848105" y="36702"/>
                  </a:lnTo>
                </a:path>
                <a:path w="1485265" h="36830">
                  <a:moveTo>
                    <a:pt x="1064513" y="0"/>
                  </a:moveTo>
                  <a:lnTo>
                    <a:pt x="1064513" y="36702"/>
                  </a:lnTo>
                </a:path>
                <a:path w="1485265" h="36830">
                  <a:moveTo>
                    <a:pt x="1277111" y="0"/>
                  </a:moveTo>
                  <a:lnTo>
                    <a:pt x="1277111" y="36702"/>
                  </a:lnTo>
                </a:path>
                <a:path w="1485265" h="36830">
                  <a:moveTo>
                    <a:pt x="1485137" y="0"/>
                  </a:moveTo>
                  <a:lnTo>
                    <a:pt x="1485137" y="36702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62" name="object 362"/>
            <p:cNvSpPr/>
            <p:nvPr/>
          </p:nvSpPr>
          <p:spPr>
            <a:xfrm>
              <a:off x="10518647" y="3184397"/>
              <a:ext cx="243840" cy="82550"/>
            </a:xfrm>
            <a:custGeom>
              <a:avLst/>
              <a:gdLst/>
              <a:ahLst/>
              <a:cxnLst/>
              <a:rect l="l" t="t" r="r" b="b"/>
              <a:pathLst>
                <a:path w="243840" h="82550">
                  <a:moveTo>
                    <a:pt x="243840" y="0"/>
                  </a:moveTo>
                  <a:lnTo>
                    <a:pt x="0" y="0"/>
                  </a:lnTo>
                  <a:lnTo>
                    <a:pt x="0" y="82296"/>
                  </a:lnTo>
                  <a:lnTo>
                    <a:pt x="243840" y="82296"/>
                  </a:lnTo>
                  <a:lnTo>
                    <a:pt x="24384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63" name="object 363"/>
          <p:cNvSpPr txBox="1"/>
          <p:nvPr/>
        </p:nvSpPr>
        <p:spPr>
          <a:xfrm>
            <a:off x="8648510" y="5055872"/>
            <a:ext cx="217170" cy="116859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9525">
              <a:spcBef>
                <a:spcPts val="101"/>
              </a:spcBef>
            </a:pPr>
            <a:r>
              <a:rPr sz="675" spc="11" dirty="0">
                <a:latin typeface="Arial"/>
                <a:cs typeface="Arial"/>
              </a:rPr>
              <a:t>−</a:t>
            </a:r>
            <a:r>
              <a:rPr sz="675" dirty="0">
                <a:latin typeface="Arial"/>
                <a:cs typeface="Arial"/>
              </a:rPr>
              <a:t>100</a:t>
            </a:r>
            <a:endParaRPr sz="675">
              <a:latin typeface="Arial"/>
              <a:cs typeface="Arial"/>
            </a:endParaRPr>
          </a:p>
        </p:txBody>
      </p:sp>
      <p:sp>
        <p:nvSpPr>
          <p:cNvPr id="364" name="object 364"/>
          <p:cNvSpPr txBox="1"/>
          <p:nvPr/>
        </p:nvSpPr>
        <p:spPr>
          <a:xfrm>
            <a:off x="8697470" y="3750869"/>
            <a:ext cx="170021" cy="1303973"/>
          </a:xfrm>
          <a:prstGeom prst="rect">
            <a:avLst/>
          </a:prstGeom>
        </p:spPr>
        <p:txBody>
          <a:bodyPr vert="horz" wrap="square" lIns="0" tIns="32861" rIns="0" bIns="0" rtlCol="0">
            <a:spAutoFit/>
          </a:bodyPr>
          <a:lstStyle/>
          <a:p>
            <a:pPr marR="3810" algn="r">
              <a:spcBef>
                <a:spcPts val="259"/>
              </a:spcBef>
            </a:pPr>
            <a:r>
              <a:rPr sz="675" spc="4" dirty="0">
                <a:latin typeface="Arial"/>
                <a:cs typeface="Arial"/>
              </a:rPr>
              <a:t>100</a:t>
            </a:r>
            <a:endParaRPr sz="675">
              <a:latin typeface="Arial"/>
              <a:cs typeface="Arial"/>
            </a:endParaRPr>
          </a:p>
          <a:p>
            <a:pPr marR="3810" algn="r">
              <a:spcBef>
                <a:spcPts val="191"/>
              </a:spcBef>
            </a:pPr>
            <a:r>
              <a:rPr sz="675" spc="8" dirty="0">
                <a:latin typeface="Arial"/>
                <a:cs typeface="Arial"/>
              </a:rPr>
              <a:t>80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06"/>
              </a:spcBef>
            </a:pPr>
            <a:r>
              <a:rPr sz="675" dirty="0">
                <a:latin typeface="Arial"/>
                <a:cs typeface="Arial"/>
              </a:rPr>
              <a:t>60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14"/>
              </a:spcBef>
            </a:pPr>
            <a:r>
              <a:rPr sz="675" dirty="0">
                <a:latin typeface="Arial"/>
                <a:cs typeface="Arial"/>
              </a:rPr>
              <a:t>40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06"/>
              </a:spcBef>
            </a:pPr>
            <a:r>
              <a:rPr sz="675" dirty="0">
                <a:latin typeface="Arial"/>
                <a:cs typeface="Arial"/>
              </a:rPr>
              <a:t>20</a:t>
            </a:r>
            <a:endParaRPr sz="675">
              <a:latin typeface="Arial"/>
              <a:cs typeface="Arial"/>
            </a:endParaRPr>
          </a:p>
          <a:p>
            <a:pPr marR="4286" algn="r">
              <a:spcBef>
                <a:spcPts val="203"/>
              </a:spcBef>
            </a:pPr>
            <a:r>
              <a:rPr sz="675" spc="11" dirty="0">
                <a:latin typeface="Arial"/>
                <a:cs typeface="Arial"/>
              </a:rPr>
              <a:t>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210"/>
              </a:spcBef>
            </a:pPr>
            <a:r>
              <a:rPr sz="675" spc="11" dirty="0">
                <a:latin typeface="Arial"/>
                <a:cs typeface="Arial"/>
              </a:rPr>
              <a:t>−</a:t>
            </a:r>
            <a:r>
              <a:rPr sz="675" dirty="0">
                <a:latin typeface="Arial"/>
                <a:cs typeface="Arial"/>
              </a:rPr>
              <a:t>20</a:t>
            </a:r>
            <a:endParaRPr sz="675">
              <a:latin typeface="Arial"/>
              <a:cs typeface="Arial"/>
            </a:endParaRPr>
          </a:p>
          <a:p>
            <a:pPr marR="4763" algn="r">
              <a:spcBef>
                <a:spcPts val="199"/>
              </a:spcBef>
            </a:pPr>
            <a:r>
              <a:rPr sz="675" spc="11" dirty="0">
                <a:latin typeface="Arial"/>
                <a:cs typeface="Arial"/>
              </a:rPr>
              <a:t>−</a:t>
            </a:r>
            <a:r>
              <a:rPr sz="675" dirty="0">
                <a:latin typeface="Arial"/>
                <a:cs typeface="Arial"/>
              </a:rPr>
              <a:t>40</a:t>
            </a:r>
            <a:endParaRPr sz="675">
              <a:latin typeface="Arial"/>
              <a:cs typeface="Arial"/>
            </a:endParaRPr>
          </a:p>
          <a:p>
            <a:pPr marR="5239" algn="r">
              <a:spcBef>
                <a:spcPts val="210"/>
              </a:spcBef>
            </a:pPr>
            <a:r>
              <a:rPr sz="675" spc="11" dirty="0">
                <a:latin typeface="Arial"/>
                <a:cs typeface="Arial"/>
              </a:rPr>
              <a:t>−</a:t>
            </a:r>
            <a:r>
              <a:rPr sz="675" dirty="0">
                <a:latin typeface="Arial"/>
                <a:cs typeface="Arial"/>
              </a:rPr>
              <a:t>60</a:t>
            </a:r>
            <a:endParaRPr sz="675">
              <a:latin typeface="Arial"/>
              <a:cs typeface="Arial"/>
            </a:endParaRPr>
          </a:p>
          <a:p>
            <a:pPr marR="4286" algn="r">
              <a:spcBef>
                <a:spcPts val="188"/>
              </a:spcBef>
            </a:pPr>
            <a:r>
              <a:rPr sz="675" spc="4" dirty="0">
                <a:latin typeface="Arial"/>
                <a:cs typeface="Arial"/>
              </a:rPr>
              <a:t>−80</a:t>
            </a:r>
            <a:endParaRPr sz="675">
              <a:latin typeface="Arial"/>
              <a:cs typeface="Arial"/>
            </a:endParaRPr>
          </a:p>
        </p:txBody>
      </p:sp>
      <p:sp>
        <p:nvSpPr>
          <p:cNvPr id="365" name="object 365"/>
          <p:cNvSpPr txBox="1"/>
          <p:nvPr/>
        </p:nvSpPr>
        <p:spPr>
          <a:xfrm>
            <a:off x="8569897" y="3832783"/>
            <a:ext cx="103875" cy="1245394"/>
          </a:xfrm>
          <a:prstGeom prst="rect">
            <a:avLst/>
          </a:prstGeom>
        </p:spPr>
        <p:txBody>
          <a:bodyPr vert="vert270" wrap="square" lIns="0" tIns="4286" rIns="0" bIns="0" rtlCol="0">
            <a:spAutoFit/>
          </a:bodyPr>
          <a:lstStyle/>
          <a:p>
            <a:pPr marL="9525">
              <a:spcBef>
                <a:spcPts val="34"/>
              </a:spcBef>
            </a:pPr>
            <a:r>
              <a:rPr sz="675" spc="8" dirty="0">
                <a:latin typeface="Arial"/>
                <a:cs typeface="Arial"/>
              </a:rPr>
              <a:t>Best</a:t>
            </a:r>
            <a:r>
              <a:rPr sz="675" spc="-1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percent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change</a:t>
            </a:r>
            <a:r>
              <a:rPr sz="675" dirty="0">
                <a:latin typeface="Arial"/>
                <a:cs typeface="Arial"/>
              </a:rPr>
              <a:t> </a:t>
            </a:r>
            <a:r>
              <a:rPr sz="675" spc="4" dirty="0">
                <a:latin typeface="Arial"/>
                <a:cs typeface="Arial"/>
              </a:rPr>
              <a:t>in</a:t>
            </a:r>
            <a:r>
              <a:rPr sz="675" spc="-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SoD,</a:t>
            </a:r>
            <a:r>
              <a:rPr sz="675" spc="-8" dirty="0">
                <a:latin typeface="Arial"/>
                <a:cs typeface="Arial"/>
              </a:rPr>
              <a:t> </a:t>
            </a:r>
            <a:r>
              <a:rPr sz="675" spc="23" dirty="0">
                <a:latin typeface="Arial"/>
                <a:cs typeface="Arial"/>
              </a:rPr>
              <a:t>%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366" name="object 366"/>
          <p:cNvSpPr txBox="1"/>
          <p:nvPr/>
        </p:nvSpPr>
        <p:spPr>
          <a:xfrm>
            <a:off x="9015603" y="4936807"/>
            <a:ext cx="1650683" cy="297678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R="3810" algn="r">
              <a:spcBef>
                <a:spcPts val="101"/>
              </a:spcBef>
            </a:pPr>
            <a:r>
              <a:rPr sz="675" spc="11" dirty="0">
                <a:latin typeface="Arial"/>
                <a:cs typeface="Arial"/>
              </a:rPr>
              <a:t>Weeks</a:t>
            </a:r>
            <a:endParaRPr sz="675">
              <a:latin typeface="Arial"/>
              <a:cs typeface="Arial"/>
            </a:endParaRPr>
          </a:p>
          <a:p>
            <a:pPr marR="34766" algn="r">
              <a:spcBef>
                <a:spcPts val="649"/>
              </a:spcBef>
            </a:pPr>
            <a:r>
              <a:rPr sz="675" spc="11" dirty="0">
                <a:latin typeface="Arial"/>
                <a:cs typeface="Arial"/>
              </a:rPr>
              <a:t>6  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12 </a:t>
            </a:r>
            <a:r>
              <a:rPr sz="675" spc="4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18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24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30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36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42 </a:t>
            </a:r>
            <a:r>
              <a:rPr sz="675" spc="45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48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54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60 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66</a:t>
            </a:r>
            <a:endParaRPr sz="675">
              <a:latin typeface="Arial"/>
              <a:cs typeface="Arial"/>
            </a:endParaRPr>
          </a:p>
        </p:txBody>
      </p:sp>
      <p:sp>
        <p:nvSpPr>
          <p:cNvPr id="367" name="object 367"/>
          <p:cNvSpPr txBox="1"/>
          <p:nvPr/>
        </p:nvSpPr>
        <p:spPr>
          <a:xfrm>
            <a:off x="9555290" y="3653219"/>
            <a:ext cx="403384" cy="132312"/>
          </a:xfrm>
          <a:prstGeom prst="rect">
            <a:avLst/>
          </a:prstGeom>
        </p:spPr>
        <p:txBody>
          <a:bodyPr vert="horz" wrap="square" lIns="0" tIns="10953" rIns="0" bIns="0" rtlCol="0">
            <a:spAutoFit/>
          </a:bodyPr>
          <a:lstStyle/>
          <a:p>
            <a:pPr marL="9525">
              <a:spcBef>
                <a:spcPts val="86"/>
              </a:spcBef>
            </a:pPr>
            <a:r>
              <a:rPr sz="788" b="1" spc="4" dirty="0">
                <a:latin typeface="Arial"/>
                <a:cs typeface="Arial"/>
              </a:rPr>
              <a:t>8</a:t>
            </a:r>
            <a:r>
              <a:rPr sz="788" b="1" spc="-38" dirty="0">
                <a:latin typeface="Arial"/>
                <a:cs typeface="Arial"/>
              </a:rPr>
              <a:t> </a:t>
            </a:r>
            <a:r>
              <a:rPr sz="788" b="1" spc="4" dirty="0">
                <a:latin typeface="Arial"/>
                <a:cs typeface="Arial"/>
              </a:rPr>
              <a:t>mg/kg</a:t>
            </a:r>
            <a:endParaRPr sz="788">
              <a:latin typeface="Arial"/>
              <a:cs typeface="Arial"/>
            </a:endParaRPr>
          </a:p>
        </p:txBody>
      </p:sp>
      <p:grpSp>
        <p:nvGrpSpPr>
          <p:cNvPr id="368" name="object 368"/>
          <p:cNvGrpSpPr/>
          <p:nvPr/>
        </p:nvGrpSpPr>
        <p:grpSpPr>
          <a:xfrm>
            <a:off x="8887777" y="4088512"/>
            <a:ext cx="1687830" cy="1026795"/>
            <a:chOff x="9659873" y="4101084"/>
            <a:chExt cx="2250440" cy="1369060"/>
          </a:xfrm>
        </p:grpSpPr>
        <p:sp>
          <p:nvSpPr>
            <p:cNvPr id="369" name="object 369"/>
            <p:cNvSpPr/>
            <p:nvPr/>
          </p:nvSpPr>
          <p:spPr>
            <a:xfrm>
              <a:off x="9877424" y="4605147"/>
              <a:ext cx="2026285" cy="35560"/>
            </a:xfrm>
            <a:custGeom>
              <a:avLst/>
              <a:gdLst/>
              <a:ahLst/>
              <a:cxnLst/>
              <a:rect l="l" t="t" r="r" b="b"/>
              <a:pathLst>
                <a:path w="2026284" h="35560">
                  <a:moveTo>
                    <a:pt x="609600" y="0"/>
                  </a:moveTo>
                  <a:lnTo>
                    <a:pt x="609600" y="35051"/>
                  </a:lnTo>
                </a:path>
                <a:path w="2026284" h="35560">
                  <a:moveTo>
                    <a:pt x="809244" y="0"/>
                  </a:moveTo>
                  <a:lnTo>
                    <a:pt x="809244" y="35051"/>
                  </a:lnTo>
                </a:path>
                <a:path w="2026284" h="35560">
                  <a:moveTo>
                    <a:pt x="0" y="0"/>
                  </a:moveTo>
                  <a:lnTo>
                    <a:pt x="0" y="35051"/>
                  </a:lnTo>
                </a:path>
                <a:path w="2026284" h="35560">
                  <a:moveTo>
                    <a:pt x="199644" y="0"/>
                  </a:moveTo>
                  <a:lnTo>
                    <a:pt x="199644" y="35051"/>
                  </a:lnTo>
                </a:path>
                <a:path w="2026284" h="35560">
                  <a:moveTo>
                    <a:pt x="1008888" y="0"/>
                  </a:moveTo>
                  <a:lnTo>
                    <a:pt x="1008888" y="35051"/>
                  </a:lnTo>
                </a:path>
                <a:path w="2026284" h="35560">
                  <a:moveTo>
                    <a:pt x="1215390" y="0"/>
                  </a:moveTo>
                  <a:lnTo>
                    <a:pt x="1215390" y="35051"/>
                  </a:lnTo>
                </a:path>
                <a:path w="2026284" h="35560">
                  <a:moveTo>
                    <a:pt x="409194" y="0"/>
                  </a:moveTo>
                  <a:lnTo>
                    <a:pt x="409194" y="35051"/>
                  </a:lnTo>
                </a:path>
                <a:path w="2026284" h="35560">
                  <a:moveTo>
                    <a:pt x="1418844" y="0"/>
                  </a:moveTo>
                  <a:lnTo>
                    <a:pt x="1418844" y="35051"/>
                  </a:lnTo>
                </a:path>
                <a:path w="2026284" h="35560">
                  <a:moveTo>
                    <a:pt x="1624583" y="0"/>
                  </a:moveTo>
                  <a:lnTo>
                    <a:pt x="1624583" y="35051"/>
                  </a:lnTo>
                </a:path>
                <a:path w="2026284" h="35560">
                  <a:moveTo>
                    <a:pt x="1828038" y="0"/>
                  </a:moveTo>
                  <a:lnTo>
                    <a:pt x="1828038" y="35051"/>
                  </a:lnTo>
                </a:path>
                <a:path w="2026284" h="35560">
                  <a:moveTo>
                    <a:pt x="2026157" y="0"/>
                  </a:moveTo>
                  <a:lnTo>
                    <a:pt x="2026157" y="35051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sp>
          <p:nvSpPr>
            <p:cNvPr id="370" name="object 370"/>
            <p:cNvSpPr/>
            <p:nvPr/>
          </p:nvSpPr>
          <p:spPr>
            <a:xfrm>
              <a:off x="9669398" y="4604385"/>
              <a:ext cx="1657985" cy="366395"/>
            </a:xfrm>
            <a:custGeom>
              <a:avLst/>
              <a:gdLst/>
              <a:ahLst/>
              <a:cxnLst/>
              <a:rect l="l" t="t" r="r" b="b"/>
              <a:pathLst>
                <a:path w="1657984" h="366395">
                  <a:moveTo>
                    <a:pt x="0" y="0"/>
                  </a:moveTo>
                  <a:lnTo>
                    <a:pt x="179958" y="142239"/>
                  </a:lnTo>
                  <a:lnTo>
                    <a:pt x="418465" y="264667"/>
                  </a:lnTo>
                  <a:lnTo>
                    <a:pt x="622680" y="305181"/>
                  </a:lnTo>
                  <a:lnTo>
                    <a:pt x="792860" y="284988"/>
                  </a:lnTo>
                  <a:lnTo>
                    <a:pt x="1030858" y="366394"/>
                  </a:lnTo>
                </a:path>
                <a:path w="1657984" h="366395">
                  <a:moveTo>
                    <a:pt x="0" y="0"/>
                  </a:moveTo>
                  <a:lnTo>
                    <a:pt x="214122" y="145795"/>
                  </a:lnTo>
                  <a:lnTo>
                    <a:pt x="418337" y="187706"/>
                  </a:lnTo>
                  <a:lnTo>
                    <a:pt x="617474" y="187706"/>
                  </a:lnTo>
                  <a:lnTo>
                    <a:pt x="826389" y="229107"/>
                  </a:lnTo>
                  <a:lnTo>
                    <a:pt x="1006221" y="229107"/>
                  </a:lnTo>
                  <a:lnTo>
                    <a:pt x="1205865" y="291719"/>
                  </a:lnTo>
                  <a:lnTo>
                    <a:pt x="1453642" y="271017"/>
                  </a:lnTo>
                  <a:lnTo>
                    <a:pt x="1657984" y="250316"/>
                  </a:lnTo>
                </a:path>
              </a:pathLst>
            </a:custGeom>
            <a:ln w="1905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371" name="object 37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659873" y="4373118"/>
              <a:ext cx="228473" cy="341249"/>
            </a:xfrm>
            <a:prstGeom prst="rect">
              <a:avLst/>
            </a:prstGeom>
          </p:spPr>
        </p:pic>
        <p:sp>
          <p:nvSpPr>
            <p:cNvPr id="372" name="object 372"/>
            <p:cNvSpPr/>
            <p:nvPr/>
          </p:nvSpPr>
          <p:spPr>
            <a:xfrm>
              <a:off x="9669398" y="4110609"/>
              <a:ext cx="1633855" cy="1350010"/>
            </a:xfrm>
            <a:custGeom>
              <a:avLst/>
              <a:gdLst/>
              <a:ahLst/>
              <a:cxnLst/>
              <a:rect l="l" t="t" r="r" b="b"/>
              <a:pathLst>
                <a:path w="1633854" h="1350010">
                  <a:moveTo>
                    <a:pt x="0" y="494030"/>
                  </a:moveTo>
                  <a:lnTo>
                    <a:pt x="233299" y="494030"/>
                  </a:lnTo>
                  <a:lnTo>
                    <a:pt x="418465" y="594360"/>
                  </a:lnTo>
                  <a:lnTo>
                    <a:pt x="651764" y="393192"/>
                  </a:lnTo>
                  <a:lnTo>
                    <a:pt x="812037" y="543941"/>
                  </a:lnTo>
                  <a:lnTo>
                    <a:pt x="991997" y="393192"/>
                  </a:lnTo>
                </a:path>
                <a:path w="1633854" h="1350010">
                  <a:moveTo>
                    <a:pt x="0" y="493776"/>
                  </a:moveTo>
                  <a:lnTo>
                    <a:pt x="209296" y="963422"/>
                  </a:lnTo>
                  <a:lnTo>
                    <a:pt x="418083" y="1087247"/>
                  </a:lnTo>
                  <a:lnTo>
                    <a:pt x="612394" y="1062482"/>
                  </a:lnTo>
                  <a:lnTo>
                    <a:pt x="811402" y="1190879"/>
                  </a:lnTo>
                </a:path>
                <a:path w="1633854" h="1350010">
                  <a:moveTo>
                    <a:pt x="0" y="493649"/>
                  </a:moveTo>
                  <a:lnTo>
                    <a:pt x="209423" y="220218"/>
                  </a:lnTo>
                </a:path>
                <a:path w="1633854" h="1350010">
                  <a:moveTo>
                    <a:pt x="0" y="493776"/>
                  </a:moveTo>
                  <a:lnTo>
                    <a:pt x="209296" y="1349502"/>
                  </a:lnTo>
                  <a:lnTo>
                    <a:pt x="413003" y="1349502"/>
                  </a:lnTo>
                </a:path>
                <a:path w="1633854" h="1350010">
                  <a:moveTo>
                    <a:pt x="0" y="493649"/>
                  </a:moveTo>
                  <a:lnTo>
                    <a:pt x="204089" y="340614"/>
                  </a:lnTo>
                </a:path>
                <a:path w="1633854" h="1350010">
                  <a:moveTo>
                    <a:pt x="0" y="493776"/>
                  </a:moveTo>
                  <a:lnTo>
                    <a:pt x="243077" y="701548"/>
                  </a:lnTo>
                  <a:lnTo>
                    <a:pt x="437387" y="732155"/>
                  </a:lnTo>
                  <a:lnTo>
                    <a:pt x="607822" y="713740"/>
                  </a:lnTo>
                  <a:lnTo>
                    <a:pt x="763397" y="707898"/>
                  </a:lnTo>
                </a:path>
                <a:path w="1633854" h="1350010">
                  <a:moveTo>
                    <a:pt x="0" y="493776"/>
                  </a:moveTo>
                  <a:lnTo>
                    <a:pt x="179831" y="770382"/>
                  </a:lnTo>
                  <a:lnTo>
                    <a:pt x="403605" y="856996"/>
                  </a:lnTo>
                  <a:lnTo>
                    <a:pt x="607822" y="960628"/>
                  </a:lnTo>
                  <a:lnTo>
                    <a:pt x="811402" y="986663"/>
                  </a:lnTo>
                </a:path>
                <a:path w="1633854" h="1350010">
                  <a:moveTo>
                    <a:pt x="0" y="493776"/>
                  </a:moveTo>
                  <a:lnTo>
                    <a:pt x="209423" y="534289"/>
                  </a:lnTo>
                  <a:lnTo>
                    <a:pt x="447294" y="513969"/>
                  </a:lnTo>
                  <a:lnTo>
                    <a:pt x="583565" y="575183"/>
                  </a:lnTo>
                </a:path>
                <a:path w="1633854" h="1350010">
                  <a:moveTo>
                    <a:pt x="0" y="493776"/>
                  </a:moveTo>
                  <a:lnTo>
                    <a:pt x="185039" y="860425"/>
                  </a:lnTo>
                  <a:lnTo>
                    <a:pt x="403732" y="1349502"/>
                  </a:lnTo>
                  <a:lnTo>
                    <a:pt x="607949" y="1349502"/>
                  </a:lnTo>
                  <a:lnTo>
                    <a:pt x="816736" y="1349502"/>
                  </a:lnTo>
                  <a:lnTo>
                    <a:pt x="1015746" y="1349502"/>
                  </a:lnTo>
                </a:path>
                <a:path w="1633854" h="1350010">
                  <a:moveTo>
                    <a:pt x="0" y="493776"/>
                  </a:moveTo>
                  <a:lnTo>
                    <a:pt x="204216" y="797687"/>
                  </a:lnTo>
                  <a:lnTo>
                    <a:pt x="408558" y="867410"/>
                  </a:lnTo>
                  <a:lnTo>
                    <a:pt x="612775" y="1059180"/>
                  </a:lnTo>
                  <a:lnTo>
                    <a:pt x="802512" y="1073150"/>
                  </a:lnTo>
                  <a:lnTo>
                    <a:pt x="1021333" y="1115441"/>
                  </a:lnTo>
                  <a:lnTo>
                    <a:pt x="1225042" y="1138428"/>
                  </a:lnTo>
                  <a:lnTo>
                    <a:pt x="1633601" y="1190244"/>
                  </a:lnTo>
                </a:path>
                <a:path w="1633854" h="1350010">
                  <a:moveTo>
                    <a:pt x="0" y="493776"/>
                  </a:moveTo>
                  <a:lnTo>
                    <a:pt x="199517" y="691388"/>
                  </a:lnTo>
                  <a:lnTo>
                    <a:pt x="403732" y="685038"/>
                  </a:lnTo>
                  <a:lnTo>
                    <a:pt x="607949" y="749046"/>
                  </a:lnTo>
                </a:path>
                <a:path w="1633854" h="1350010">
                  <a:moveTo>
                    <a:pt x="0" y="493776"/>
                  </a:moveTo>
                  <a:lnTo>
                    <a:pt x="218694" y="501015"/>
                  </a:lnTo>
                  <a:lnTo>
                    <a:pt x="437387" y="531114"/>
                  </a:lnTo>
                  <a:lnTo>
                    <a:pt x="646810" y="568325"/>
                  </a:lnTo>
                </a:path>
                <a:path w="1633854" h="1350010">
                  <a:moveTo>
                    <a:pt x="0" y="493776"/>
                  </a:moveTo>
                  <a:lnTo>
                    <a:pt x="185039" y="671068"/>
                  </a:lnTo>
                  <a:lnTo>
                    <a:pt x="403732" y="871347"/>
                  </a:lnTo>
                  <a:lnTo>
                    <a:pt x="607949" y="898779"/>
                  </a:lnTo>
                  <a:lnTo>
                    <a:pt x="811529" y="882142"/>
                  </a:lnTo>
                  <a:lnTo>
                    <a:pt x="1015746" y="1054481"/>
                  </a:lnTo>
                </a:path>
                <a:path w="1633854" h="1350010">
                  <a:moveTo>
                    <a:pt x="0" y="493776"/>
                  </a:moveTo>
                  <a:lnTo>
                    <a:pt x="199517" y="537210"/>
                  </a:lnTo>
                  <a:lnTo>
                    <a:pt x="403732" y="580517"/>
                  </a:lnTo>
                  <a:lnTo>
                    <a:pt x="607949" y="591312"/>
                  </a:lnTo>
                  <a:lnTo>
                    <a:pt x="811529" y="580517"/>
                  </a:lnTo>
                  <a:lnTo>
                    <a:pt x="1015746" y="417576"/>
                  </a:lnTo>
                </a:path>
                <a:path w="1633854" h="1350010">
                  <a:moveTo>
                    <a:pt x="0" y="493776"/>
                  </a:moveTo>
                  <a:lnTo>
                    <a:pt x="199517" y="493776"/>
                  </a:lnTo>
                  <a:lnTo>
                    <a:pt x="403732" y="726821"/>
                  </a:lnTo>
                  <a:lnTo>
                    <a:pt x="607949" y="687705"/>
                  </a:lnTo>
                  <a:lnTo>
                    <a:pt x="811529" y="687705"/>
                  </a:lnTo>
                  <a:lnTo>
                    <a:pt x="1015746" y="571119"/>
                  </a:lnTo>
                </a:path>
                <a:path w="1633854" h="1350010">
                  <a:moveTo>
                    <a:pt x="0" y="493776"/>
                  </a:moveTo>
                  <a:lnTo>
                    <a:pt x="204216" y="655447"/>
                  </a:lnTo>
                  <a:lnTo>
                    <a:pt x="384048" y="748157"/>
                  </a:lnTo>
                  <a:lnTo>
                    <a:pt x="612521" y="932688"/>
                  </a:lnTo>
                  <a:lnTo>
                    <a:pt x="821435" y="817499"/>
                  </a:lnTo>
                </a:path>
                <a:path w="1633854" h="1350010">
                  <a:moveTo>
                    <a:pt x="0" y="493776"/>
                  </a:moveTo>
                  <a:lnTo>
                    <a:pt x="199644" y="424434"/>
                  </a:lnTo>
                </a:path>
                <a:path w="1633854" h="1350010">
                  <a:moveTo>
                    <a:pt x="0" y="493776"/>
                  </a:moveTo>
                  <a:lnTo>
                    <a:pt x="204089" y="932688"/>
                  </a:lnTo>
                </a:path>
                <a:path w="1633854" h="1350010">
                  <a:moveTo>
                    <a:pt x="0" y="494030"/>
                  </a:moveTo>
                  <a:lnTo>
                    <a:pt x="194309" y="494030"/>
                  </a:lnTo>
                  <a:lnTo>
                    <a:pt x="398399" y="440436"/>
                  </a:lnTo>
                  <a:lnTo>
                    <a:pt x="655954" y="600710"/>
                  </a:lnTo>
                  <a:lnTo>
                    <a:pt x="825880" y="627761"/>
                  </a:lnTo>
                </a:path>
                <a:path w="1633854" h="1350010">
                  <a:moveTo>
                    <a:pt x="0" y="493776"/>
                  </a:moveTo>
                  <a:lnTo>
                    <a:pt x="194309" y="667893"/>
                  </a:lnTo>
                  <a:lnTo>
                    <a:pt x="432816" y="699389"/>
                  </a:lnTo>
                  <a:lnTo>
                    <a:pt x="617220" y="747141"/>
                  </a:lnTo>
                  <a:lnTo>
                    <a:pt x="821435" y="778637"/>
                  </a:lnTo>
                  <a:lnTo>
                    <a:pt x="1059942" y="762889"/>
                  </a:lnTo>
                  <a:lnTo>
                    <a:pt x="1200911" y="778637"/>
                  </a:lnTo>
                </a:path>
                <a:path w="1633854" h="1350010">
                  <a:moveTo>
                    <a:pt x="0" y="493776"/>
                  </a:moveTo>
                  <a:lnTo>
                    <a:pt x="209423" y="577469"/>
                  </a:lnTo>
                  <a:lnTo>
                    <a:pt x="413257" y="660781"/>
                  </a:lnTo>
                  <a:lnTo>
                    <a:pt x="622807" y="651764"/>
                  </a:lnTo>
                  <a:lnTo>
                    <a:pt x="821817" y="744474"/>
                  </a:lnTo>
                  <a:lnTo>
                    <a:pt x="1026159" y="1032637"/>
                  </a:lnTo>
                  <a:lnTo>
                    <a:pt x="1230502" y="1051433"/>
                  </a:lnTo>
                </a:path>
                <a:path w="1633854" h="1350010">
                  <a:moveTo>
                    <a:pt x="0" y="493776"/>
                  </a:moveTo>
                  <a:lnTo>
                    <a:pt x="204089" y="590550"/>
                  </a:lnTo>
                  <a:lnTo>
                    <a:pt x="408304" y="558165"/>
                  </a:lnTo>
                </a:path>
                <a:path w="1633854" h="1350010">
                  <a:moveTo>
                    <a:pt x="0" y="493776"/>
                  </a:moveTo>
                  <a:lnTo>
                    <a:pt x="179831" y="545084"/>
                  </a:lnTo>
                  <a:lnTo>
                    <a:pt x="384048" y="596519"/>
                  </a:lnTo>
                  <a:lnTo>
                    <a:pt x="622426" y="545084"/>
                  </a:lnTo>
                  <a:lnTo>
                    <a:pt x="792352" y="510921"/>
                  </a:lnTo>
                  <a:lnTo>
                    <a:pt x="1020952" y="510921"/>
                  </a:lnTo>
                  <a:lnTo>
                    <a:pt x="1195577" y="596519"/>
                  </a:lnTo>
                </a:path>
                <a:path w="1633854" h="1350010">
                  <a:moveTo>
                    <a:pt x="0" y="493776"/>
                  </a:moveTo>
                  <a:lnTo>
                    <a:pt x="272669" y="403733"/>
                  </a:lnTo>
                  <a:lnTo>
                    <a:pt x="442595" y="201168"/>
                  </a:lnTo>
                </a:path>
                <a:path w="1633854" h="1350010">
                  <a:moveTo>
                    <a:pt x="0" y="493776"/>
                  </a:moveTo>
                  <a:lnTo>
                    <a:pt x="175132" y="543687"/>
                  </a:lnTo>
                  <a:lnTo>
                    <a:pt x="418210" y="577469"/>
                  </a:lnTo>
                  <a:lnTo>
                    <a:pt x="622426" y="577469"/>
                  </a:lnTo>
                </a:path>
                <a:path w="1633854" h="1350010">
                  <a:moveTo>
                    <a:pt x="0" y="493776"/>
                  </a:moveTo>
                  <a:lnTo>
                    <a:pt x="194309" y="673989"/>
                  </a:lnTo>
                  <a:lnTo>
                    <a:pt x="398525" y="538861"/>
                  </a:lnTo>
                  <a:lnTo>
                    <a:pt x="636904" y="854075"/>
                  </a:lnTo>
                  <a:lnTo>
                    <a:pt x="841121" y="899160"/>
                  </a:lnTo>
                  <a:lnTo>
                    <a:pt x="1011047" y="899160"/>
                  </a:lnTo>
                </a:path>
                <a:path w="1633854" h="1350010">
                  <a:moveTo>
                    <a:pt x="0" y="493649"/>
                  </a:moveTo>
                  <a:lnTo>
                    <a:pt x="214122" y="526542"/>
                  </a:lnTo>
                  <a:lnTo>
                    <a:pt x="389254" y="0"/>
                  </a:lnTo>
                </a:path>
                <a:path w="1633854" h="1350010">
                  <a:moveTo>
                    <a:pt x="0" y="493776"/>
                  </a:moveTo>
                  <a:lnTo>
                    <a:pt x="175132" y="436626"/>
                  </a:lnTo>
                </a:path>
                <a:path w="1633854" h="1350010">
                  <a:moveTo>
                    <a:pt x="0" y="493776"/>
                  </a:moveTo>
                  <a:lnTo>
                    <a:pt x="209423" y="493776"/>
                  </a:lnTo>
                </a:path>
                <a:path w="1633854" h="1350010">
                  <a:moveTo>
                    <a:pt x="0" y="493649"/>
                  </a:moveTo>
                  <a:lnTo>
                    <a:pt x="131699" y="348234"/>
                  </a:lnTo>
                </a:path>
                <a:path w="1633854" h="1350010">
                  <a:moveTo>
                    <a:pt x="0" y="493776"/>
                  </a:moveTo>
                  <a:lnTo>
                    <a:pt x="194309" y="585089"/>
                  </a:lnTo>
                  <a:lnTo>
                    <a:pt x="413003" y="539242"/>
                  </a:lnTo>
                </a:path>
                <a:path w="1633854" h="1350010">
                  <a:moveTo>
                    <a:pt x="0" y="493776"/>
                  </a:moveTo>
                  <a:lnTo>
                    <a:pt x="204216" y="870204"/>
                  </a:lnTo>
                  <a:lnTo>
                    <a:pt x="394080" y="887222"/>
                  </a:lnTo>
                  <a:lnTo>
                    <a:pt x="617474" y="1135380"/>
                  </a:lnTo>
                  <a:lnTo>
                    <a:pt x="850773" y="1143889"/>
                  </a:lnTo>
                  <a:lnTo>
                    <a:pt x="1054989" y="1152398"/>
                  </a:lnTo>
                  <a:lnTo>
                    <a:pt x="1264030" y="1169543"/>
                  </a:lnTo>
                </a:path>
                <a:path w="1633854" h="1350010">
                  <a:moveTo>
                    <a:pt x="0" y="493776"/>
                  </a:moveTo>
                  <a:lnTo>
                    <a:pt x="194309" y="29718"/>
                  </a:lnTo>
                </a:path>
                <a:path w="1633854" h="1350010">
                  <a:moveTo>
                    <a:pt x="0" y="493776"/>
                  </a:moveTo>
                  <a:lnTo>
                    <a:pt x="204216" y="588772"/>
                  </a:lnTo>
                  <a:lnTo>
                    <a:pt x="374142" y="651764"/>
                  </a:lnTo>
                  <a:lnTo>
                    <a:pt x="578357" y="556768"/>
                  </a:lnTo>
                  <a:lnTo>
                    <a:pt x="782574" y="683641"/>
                  </a:lnTo>
                  <a:lnTo>
                    <a:pt x="986662" y="683641"/>
                  </a:lnTo>
                  <a:lnTo>
                    <a:pt x="1195577" y="778637"/>
                  </a:lnTo>
                </a:path>
                <a:path w="1633854" h="1350010">
                  <a:moveTo>
                    <a:pt x="0" y="493776"/>
                  </a:moveTo>
                  <a:lnTo>
                    <a:pt x="204089" y="514350"/>
                  </a:lnTo>
                  <a:lnTo>
                    <a:pt x="437260" y="521081"/>
                  </a:lnTo>
                </a:path>
                <a:path w="1633854" h="1350010">
                  <a:moveTo>
                    <a:pt x="0" y="494157"/>
                  </a:moveTo>
                  <a:lnTo>
                    <a:pt x="213995" y="494157"/>
                  </a:lnTo>
                  <a:lnTo>
                    <a:pt x="418210" y="550037"/>
                  </a:lnTo>
                  <a:lnTo>
                    <a:pt x="622426" y="345059"/>
                  </a:lnTo>
                  <a:lnTo>
                    <a:pt x="855599" y="252222"/>
                  </a:lnTo>
                </a:path>
                <a:path w="1633854" h="1350010">
                  <a:moveTo>
                    <a:pt x="0" y="493776"/>
                  </a:moveTo>
                  <a:lnTo>
                    <a:pt x="194309" y="493776"/>
                  </a:lnTo>
                  <a:lnTo>
                    <a:pt x="398525" y="543941"/>
                  </a:lnTo>
                  <a:lnTo>
                    <a:pt x="651509" y="569214"/>
                  </a:lnTo>
                  <a:lnTo>
                    <a:pt x="821435" y="569214"/>
                  </a:lnTo>
                </a:path>
                <a:path w="1633854" h="1350010">
                  <a:moveTo>
                    <a:pt x="0" y="493776"/>
                  </a:moveTo>
                  <a:lnTo>
                    <a:pt x="209296" y="749808"/>
                  </a:lnTo>
                  <a:lnTo>
                    <a:pt x="447167" y="768731"/>
                  </a:lnTo>
                </a:path>
                <a:path w="1633854" h="1350010">
                  <a:moveTo>
                    <a:pt x="0" y="493776"/>
                  </a:moveTo>
                  <a:lnTo>
                    <a:pt x="204216" y="1104900"/>
                  </a:lnTo>
                  <a:lnTo>
                    <a:pt x="432689" y="1141349"/>
                  </a:lnTo>
                  <a:lnTo>
                    <a:pt x="636904" y="1141349"/>
                  </a:lnTo>
                </a:path>
                <a:path w="1633854" h="1350010">
                  <a:moveTo>
                    <a:pt x="0" y="493776"/>
                  </a:moveTo>
                  <a:lnTo>
                    <a:pt x="204089" y="1032383"/>
                  </a:lnTo>
                </a:path>
                <a:path w="1633854" h="1350010">
                  <a:moveTo>
                    <a:pt x="0" y="493903"/>
                  </a:moveTo>
                  <a:lnTo>
                    <a:pt x="199517" y="461772"/>
                  </a:lnTo>
                  <a:lnTo>
                    <a:pt x="418337" y="525653"/>
                  </a:lnTo>
                </a:path>
                <a:path w="1633854" h="1350010">
                  <a:moveTo>
                    <a:pt x="0" y="493776"/>
                  </a:moveTo>
                  <a:lnTo>
                    <a:pt x="189737" y="517271"/>
                  </a:lnTo>
                  <a:lnTo>
                    <a:pt x="394080" y="493776"/>
                  </a:lnTo>
                  <a:lnTo>
                    <a:pt x="500887" y="541147"/>
                  </a:lnTo>
                  <a:lnTo>
                    <a:pt x="632078" y="565023"/>
                  </a:lnTo>
                  <a:lnTo>
                    <a:pt x="856106" y="517271"/>
                  </a:lnTo>
                  <a:lnTo>
                    <a:pt x="1060323" y="565023"/>
                  </a:lnTo>
                  <a:lnTo>
                    <a:pt x="1293622" y="707898"/>
                  </a:lnTo>
                  <a:lnTo>
                    <a:pt x="1604772" y="612775"/>
                  </a:lnTo>
                </a:path>
                <a:path w="1633854" h="1350010">
                  <a:moveTo>
                    <a:pt x="0" y="493776"/>
                  </a:moveTo>
                  <a:lnTo>
                    <a:pt x="204216" y="604647"/>
                  </a:lnTo>
                  <a:lnTo>
                    <a:pt x="408431" y="636143"/>
                  </a:lnTo>
                  <a:lnTo>
                    <a:pt x="612648" y="541147"/>
                  </a:lnTo>
                </a:path>
                <a:path w="1633854" h="1350010">
                  <a:moveTo>
                    <a:pt x="0" y="493903"/>
                  </a:moveTo>
                  <a:lnTo>
                    <a:pt x="194309" y="656844"/>
                  </a:lnTo>
                  <a:lnTo>
                    <a:pt x="398525" y="575310"/>
                  </a:lnTo>
                  <a:lnTo>
                    <a:pt x="602742" y="493903"/>
                  </a:lnTo>
                  <a:lnTo>
                    <a:pt x="806957" y="269748"/>
                  </a:lnTo>
                </a:path>
                <a:path w="1633854" h="1350010">
                  <a:moveTo>
                    <a:pt x="0" y="493776"/>
                  </a:moveTo>
                  <a:lnTo>
                    <a:pt x="204216" y="638302"/>
                  </a:lnTo>
                  <a:lnTo>
                    <a:pt x="408431" y="756666"/>
                  </a:lnTo>
                  <a:lnTo>
                    <a:pt x="612521" y="796290"/>
                  </a:lnTo>
                  <a:lnTo>
                    <a:pt x="816736" y="769747"/>
                  </a:lnTo>
                  <a:lnTo>
                    <a:pt x="1015746" y="677926"/>
                  </a:lnTo>
                </a:path>
                <a:path w="1633854" h="1350010">
                  <a:moveTo>
                    <a:pt x="0" y="493649"/>
                  </a:moveTo>
                  <a:lnTo>
                    <a:pt x="204343" y="425196"/>
                  </a:lnTo>
                  <a:lnTo>
                    <a:pt x="408558" y="590931"/>
                  </a:lnTo>
                  <a:lnTo>
                    <a:pt x="612901" y="989584"/>
                  </a:lnTo>
                  <a:lnTo>
                    <a:pt x="812037" y="1086866"/>
                  </a:lnTo>
                  <a:lnTo>
                    <a:pt x="1021460" y="1184148"/>
                  </a:lnTo>
                  <a:lnTo>
                    <a:pt x="1206119" y="1164336"/>
                  </a:lnTo>
                </a:path>
                <a:path w="1633854" h="1350010">
                  <a:moveTo>
                    <a:pt x="0" y="493776"/>
                  </a:moveTo>
                  <a:lnTo>
                    <a:pt x="199644" y="585978"/>
                  </a:lnTo>
                </a:path>
                <a:path w="1633854" h="1350010">
                  <a:moveTo>
                    <a:pt x="0" y="493776"/>
                  </a:moveTo>
                  <a:lnTo>
                    <a:pt x="204343" y="776732"/>
                  </a:lnTo>
                  <a:lnTo>
                    <a:pt x="408558" y="808355"/>
                  </a:lnTo>
                  <a:lnTo>
                    <a:pt x="612901" y="802005"/>
                  </a:lnTo>
                  <a:lnTo>
                    <a:pt x="846201" y="833501"/>
                  </a:lnTo>
                  <a:lnTo>
                    <a:pt x="1084199" y="827278"/>
                  </a:lnTo>
                </a:path>
                <a:path w="1633854" h="1350010">
                  <a:moveTo>
                    <a:pt x="0" y="493776"/>
                  </a:moveTo>
                  <a:lnTo>
                    <a:pt x="194309" y="620141"/>
                  </a:lnTo>
                </a:path>
                <a:path w="1633854" h="1350010">
                  <a:moveTo>
                    <a:pt x="0" y="493776"/>
                  </a:moveTo>
                  <a:lnTo>
                    <a:pt x="189737" y="539750"/>
                  </a:lnTo>
                  <a:lnTo>
                    <a:pt x="394080" y="732917"/>
                  </a:lnTo>
                  <a:lnTo>
                    <a:pt x="617601" y="889254"/>
                  </a:lnTo>
                  <a:lnTo>
                    <a:pt x="850900" y="981075"/>
                  </a:lnTo>
                  <a:lnTo>
                    <a:pt x="1055243" y="1128395"/>
                  </a:lnTo>
                  <a:lnTo>
                    <a:pt x="1259458" y="1248156"/>
                  </a:lnTo>
                </a:path>
                <a:path w="1633854" h="1350010">
                  <a:moveTo>
                    <a:pt x="0" y="493776"/>
                  </a:moveTo>
                  <a:lnTo>
                    <a:pt x="199644" y="748030"/>
                  </a:lnTo>
                  <a:lnTo>
                    <a:pt x="403986" y="781812"/>
                  </a:lnTo>
                  <a:lnTo>
                    <a:pt x="608202" y="815594"/>
                  </a:lnTo>
                  <a:lnTo>
                    <a:pt x="850900" y="841248"/>
                  </a:lnTo>
                  <a:lnTo>
                    <a:pt x="1084199" y="917448"/>
                  </a:lnTo>
                  <a:lnTo>
                    <a:pt x="1288542" y="908939"/>
                  </a:lnTo>
                </a:path>
                <a:path w="1633854" h="1350010">
                  <a:moveTo>
                    <a:pt x="0" y="493776"/>
                  </a:moveTo>
                  <a:lnTo>
                    <a:pt x="184911" y="674497"/>
                  </a:lnTo>
                  <a:lnTo>
                    <a:pt x="393826" y="627126"/>
                  </a:lnTo>
                  <a:lnTo>
                    <a:pt x="597916" y="737108"/>
                  </a:lnTo>
                  <a:lnTo>
                    <a:pt x="758062" y="752856"/>
                  </a:lnTo>
                </a:path>
                <a:path w="1633854" h="1350010">
                  <a:moveTo>
                    <a:pt x="0" y="493649"/>
                  </a:moveTo>
                  <a:lnTo>
                    <a:pt x="102107" y="372618"/>
                  </a:lnTo>
                </a:path>
                <a:path w="1633854" h="1350010">
                  <a:moveTo>
                    <a:pt x="0" y="493903"/>
                  </a:moveTo>
                  <a:lnTo>
                    <a:pt x="194309" y="527304"/>
                  </a:lnTo>
                  <a:lnTo>
                    <a:pt x="447294" y="488061"/>
                  </a:lnTo>
                  <a:lnTo>
                    <a:pt x="651382" y="404622"/>
                  </a:lnTo>
                  <a:lnTo>
                    <a:pt x="860298" y="421259"/>
                  </a:lnTo>
                </a:path>
                <a:path w="1633854" h="1350010">
                  <a:moveTo>
                    <a:pt x="0" y="493776"/>
                  </a:moveTo>
                  <a:lnTo>
                    <a:pt x="238378" y="559943"/>
                  </a:lnTo>
                  <a:lnTo>
                    <a:pt x="422782" y="559943"/>
                  </a:lnTo>
                </a:path>
                <a:path w="1633854" h="1350010">
                  <a:moveTo>
                    <a:pt x="0" y="494157"/>
                  </a:moveTo>
                  <a:lnTo>
                    <a:pt x="199517" y="454152"/>
                  </a:lnTo>
                  <a:lnTo>
                    <a:pt x="403732" y="692658"/>
                  </a:lnTo>
                  <a:lnTo>
                    <a:pt x="607949" y="712470"/>
                  </a:lnTo>
                  <a:lnTo>
                    <a:pt x="690245" y="712470"/>
                  </a:lnTo>
                  <a:lnTo>
                    <a:pt x="792352" y="672465"/>
                  </a:lnTo>
                </a:path>
                <a:path w="1633854" h="1350010">
                  <a:moveTo>
                    <a:pt x="0" y="493776"/>
                  </a:moveTo>
                  <a:lnTo>
                    <a:pt x="194309" y="557657"/>
                  </a:lnTo>
                </a:path>
                <a:path w="1633854" h="1350010">
                  <a:moveTo>
                    <a:pt x="0" y="493649"/>
                  </a:moveTo>
                  <a:lnTo>
                    <a:pt x="136271" y="471678"/>
                  </a:lnTo>
                  <a:lnTo>
                    <a:pt x="189610" y="340487"/>
                  </a:lnTo>
                  <a:lnTo>
                    <a:pt x="408304" y="340487"/>
                  </a:lnTo>
                  <a:lnTo>
                    <a:pt x="592708" y="252984"/>
                  </a:lnTo>
                </a:path>
                <a:path w="1633854" h="1350010">
                  <a:moveTo>
                    <a:pt x="0" y="494157"/>
                  </a:moveTo>
                  <a:lnTo>
                    <a:pt x="209296" y="494157"/>
                  </a:lnTo>
                  <a:lnTo>
                    <a:pt x="447167" y="576707"/>
                  </a:lnTo>
                  <a:lnTo>
                    <a:pt x="685546" y="466344"/>
                  </a:lnTo>
                  <a:lnTo>
                    <a:pt x="850265" y="521589"/>
                  </a:lnTo>
                </a:path>
                <a:path w="1633854" h="1350010">
                  <a:moveTo>
                    <a:pt x="0" y="493649"/>
                  </a:moveTo>
                  <a:lnTo>
                    <a:pt x="199517" y="467868"/>
                  </a:lnTo>
                  <a:lnTo>
                    <a:pt x="403732" y="493649"/>
                  </a:lnTo>
                </a:path>
                <a:path w="1633854" h="1350010">
                  <a:moveTo>
                    <a:pt x="0" y="493776"/>
                  </a:moveTo>
                  <a:lnTo>
                    <a:pt x="199644" y="660654"/>
                  </a:lnTo>
                </a:path>
                <a:path w="1633854" h="1350010">
                  <a:moveTo>
                    <a:pt x="0" y="493776"/>
                  </a:moveTo>
                  <a:lnTo>
                    <a:pt x="442595" y="820547"/>
                  </a:lnTo>
                </a:path>
              </a:pathLst>
            </a:custGeom>
            <a:ln w="19050">
              <a:solidFill>
                <a:srgbClr val="8063A1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373" name="object 373"/>
          <p:cNvSpPr txBox="1"/>
          <p:nvPr/>
        </p:nvSpPr>
        <p:spPr>
          <a:xfrm>
            <a:off x="1815467" y="5210306"/>
            <a:ext cx="3839051" cy="461486"/>
          </a:xfrm>
          <a:prstGeom prst="rect">
            <a:avLst/>
          </a:prstGeom>
        </p:spPr>
        <p:txBody>
          <a:bodyPr vert="horz" wrap="square" lIns="0" tIns="87154" rIns="0" bIns="0" rtlCol="0">
            <a:spAutoFit/>
          </a:bodyPr>
          <a:lstStyle/>
          <a:p>
            <a:pPr marL="917258">
              <a:spcBef>
                <a:spcPts val="686"/>
              </a:spcBef>
            </a:pPr>
            <a:r>
              <a:rPr sz="1050" b="1" spc="-4" dirty="0">
                <a:latin typeface="Arial"/>
                <a:cs typeface="Arial"/>
              </a:rPr>
              <a:t>Preliminary</a:t>
            </a:r>
            <a:r>
              <a:rPr sz="1050" b="1" spc="4" dirty="0">
                <a:latin typeface="Arial"/>
                <a:cs typeface="Arial"/>
              </a:rPr>
              <a:t> </a:t>
            </a:r>
            <a:r>
              <a:rPr sz="1050" b="1" spc="-4" dirty="0">
                <a:latin typeface="Arial"/>
                <a:cs typeface="Arial"/>
              </a:rPr>
              <a:t>Progression-free Survival</a:t>
            </a:r>
            <a:r>
              <a:rPr sz="1050" b="1" spc="-8" dirty="0">
                <a:latin typeface="Arial"/>
                <a:cs typeface="Arial"/>
              </a:rPr>
              <a:t> </a:t>
            </a:r>
            <a:r>
              <a:rPr sz="1050" b="1" dirty="0">
                <a:latin typeface="Arial"/>
                <a:cs typeface="Arial"/>
              </a:rPr>
              <a:t>(BICR)</a:t>
            </a:r>
            <a:r>
              <a:rPr sz="1013" b="1" baseline="24691" dirty="0">
                <a:latin typeface="Arial"/>
                <a:cs typeface="Arial"/>
              </a:rPr>
              <a:t>c</a:t>
            </a:r>
            <a:endParaRPr sz="1013" baseline="24691" dirty="0">
              <a:latin typeface="Arial"/>
              <a:cs typeface="Arial"/>
            </a:endParaRPr>
          </a:p>
          <a:p>
            <a:pPr marL="260509" indent="-232410">
              <a:spcBef>
                <a:spcPts val="529"/>
              </a:spcBef>
              <a:buClr>
                <a:srgbClr val="00AFEF"/>
              </a:buClr>
              <a:buChar char="•"/>
              <a:tabLst>
                <a:tab pos="260509" algn="l"/>
                <a:tab pos="260985" algn="l"/>
              </a:tabLst>
            </a:pPr>
            <a:r>
              <a:rPr sz="900" spc="-4" dirty="0">
                <a:latin typeface="Arial"/>
                <a:cs typeface="Arial"/>
              </a:rPr>
              <a:t>Median</a:t>
            </a:r>
            <a:r>
              <a:rPr sz="900" spc="-30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PFS</a:t>
            </a:r>
            <a:r>
              <a:rPr sz="900" spc="-4" dirty="0">
                <a:latin typeface="Arial"/>
                <a:cs typeface="Arial"/>
              </a:rPr>
              <a:t> (95%</a:t>
            </a:r>
            <a:r>
              <a:rPr sz="900" spc="-19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CI)</a:t>
            </a:r>
          </a:p>
        </p:txBody>
      </p:sp>
      <p:sp>
        <p:nvSpPr>
          <p:cNvPr id="374" name="object 374"/>
          <p:cNvSpPr txBox="1"/>
          <p:nvPr/>
        </p:nvSpPr>
        <p:spPr>
          <a:xfrm>
            <a:off x="2030541" y="5681090"/>
            <a:ext cx="3392805" cy="29337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  <a:tabLst>
                <a:tab pos="234315" algn="l"/>
              </a:tabLst>
            </a:pPr>
            <a:r>
              <a:rPr sz="900" dirty="0">
                <a:solidFill>
                  <a:srgbClr val="00AFEF"/>
                </a:solidFill>
                <a:latin typeface="Arial"/>
                <a:cs typeface="Arial"/>
              </a:rPr>
              <a:t>–	</a:t>
            </a:r>
            <a:r>
              <a:rPr sz="900" spc="-4" dirty="0">
                <a:latin typeface="Arial"/>
                <a:cs typeface="Arial"/>
              </a:rPr>
              <a:t>4 </a:t>
            </a:r>
            <a:r>
              <a:rPr sz="900" dirty="0">
                <a:latin typeface="Arial"/>
                <a:cs typeface="Arial"/>
              </a:rPr>
              <a:t>mg/kg:</a:t>
            </a:r>
            <a:r>
              <a:rPr sz="900" spc="-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4.3</a:t>
            </a:r>
            <a:r>
              <a:rPr sz="900" spc="-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months</a:t>
            </a:r>
            <a:r>
              <a:rPr sz="900" spc="-4" dirty="0">
                <a:latin typeface="Arial"/>
                <a:cs typeface="Arial"/>
              </a:rPr>
              <a:t> (2.0-NE),</a:t>
            </a:r>
            <a:r>
              <a:rPr sz="900" spc="-11" dirty="0">
                <a:latin typeface="Arial"/>
                <a:cs typeface="Arial"/>
              </a:rPr>
              <a:t> </a:t>
            </a:r>
            <a:r>
              <a:rPr sz="900" spc="-4" dirty="0">
                <a:latin typeface="Arial"/>
                <a:cs typeface="Arial"/>
              </a:rPr>
              <a:t>6</a:t>
            </a:r>
            <a:r>
              <a:rPr sz="900" dirty="0">
                <a:latin typeface="Arial"/>
                <a:cs typeface="Arial"/>
              </a:rPr>
              <a:t> mg/kg:</a:t>
            </a:r>
            <a:r>
              <a:rPr sz="900" spc="-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8.2</a:t>
            </a:r>
            <a:r>
              <a:rPr sz="900" spc="-4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months</a:t>
            </a:r>
            <a:r>
              <a:rPr sz="900" spc="-11" dirty="0">
                <a:latin typeface="Arial"/>
                <a:cs typeface="Arial"/>
              </a:rPr>
              <a:t> </a:t>
            </a:r>
            <a:r>
              <a:rPr sz="900" spc="-8" dirty="0">
                <a:latin typeface="Arial"/>
                <a:cs typeface="Arial"/>
              </a:rPr>
              <a:t>(1.5-11.8),</a:t>
            </a:r>
            <a:endParaRPr sz="900" dirty="0">
              <a:latin typeface="Arial"/>
              <a:cs typeface="Arial"/>
            </a:endParaRPr>
          </a:p>
          <a:p>
            <a:pPr marL="234315"/>
            <a:r>
              <a:rPr sz="900" spc="-4" dirty="0">
                <a:latin typeface="Arial"/>
                <a:cs typeface="Arial"/>
              </a:rPr>
              <a:t>8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mg/kg: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5.4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months</a:t>
            </a:r>
            <a:r>
              <a:rPr sz="900" spc="-15" dirty="0">
                <a:latin typeface="Arial"/>
                <a:cs typeface="Arial"/>
              </a:rPr>
              <a:t> </a:t>
            </a:r>
            <a:r>
              <a:rPr sz="900" dirty="0">
                <a:latin typeface="Arial"/>
                <a:cs typeface="Arial"/>
              </a:rPr>
              <a:t>(4.1-7.1)</a:t>
            </a:r>
          </a:p>
        </p:txBody>
      </p:sp>
      <p:sp>
        <p:nvSpPr>
          <p:cNvPr id="375" name="Text Box 3">
            <a:extLst>
              <a:ext uri="{FF2B5EF4-FFF2-40B4-BE49-F238E27FC236}">
                <a16:creationId xmlns:a16="http://schemas.microsoft.com/office/drawing/2014/main" id="{CC1596B6-CE93-3C46-9E38-EBA65B8307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3579" y="1976555"/>
            <a:ext cx="236514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ORR 21-25%</a:t>
            </a:r>
          </a:p>
          <a:p>
            <a:pPr algn="ctr">
              <a:defRPr/>
            </a:pPr>
            <a:r>
              <a:rPr lang="en-US" sz="1600" dirty="0" err="1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mPFS</a:t>
            </a: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 4.3-8.2m</a:t>
            </a:r>
          </a:p>
        </p:txBody>
      </p:sp>
    </p:spTree>
    <p:extLst>
      <p:ext uri="{BB962C8B-B14F-4D97-AF65-F5344CB8AC3E}">
        <p14:creationId xmlns:p14="http://schemas.microsoft.com/office/powerpoint/2010/main" val="26424122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2"/>
          <p:cNvSpPr txBox="1"/>
          <p:nvPr/>
        </p:nvSpPr>
        <p:spPr>
          <a:xfrm>
            <a:off x="3607673" y="6077649"/>
            <a:ext cx="6065044" cy="553403"/>
          </a:xfrm>
          <a:prstGeom prst="rect">
            <a:avLst/>
          </a:prstGeom>
        </p:spPr>
        <p:txBody>
          <a:bodyPr vert="horz" wrap="square" lIns="0" tIns="12859" rIns="0" bIns="0" rtlCol="0">
            <a:spAutoFit/>
          </a:bodyPr>
          <a:lstStyle/>
          <a:p>
            <a:pPr marL="28575">
              <a:spcBef>
                <a:spcPts val="101"/>
              </a:spcBef>
            </a:pPr>
            <a:r>
              <a:rPr sz="675" b="1" spc="11" dirty="0">
                <a:latin typeface="Arial"/>
                <a:cs typeface="Arial"/>
              </a:rPr>
              <a:t>Data</a:t>
            </a:r>
            <a:r>
              <a:rPr sz="675" b="1" dirty="0">
                <a:latin typeface="Arial"/>
                <a:cs typeface="Arial"/>
              </a:rPr>
              <a:t> </a:t>
            </a:r>
            <a:r>
              <a:rPr sz="675" b="1" spc="11" dirty="0">
                <a:latin typeface="Arial"/>
                <a:cs typeface="Arial"/>
              </a:rPr>
              <a:t>cutoff: 4</a:t>
            </a:r>
            <a:r>
              <a:rPr sz="675" b="1" dirty="0">
                <a:latin typeface="Arial"/>
                <a:cs typeface="Arial"/>
              </a:rPr>
              <a:t> </a:t>
            </a:r>
            <a:r>
              <a:rPr sz="675" b="1" spc="15" dirty="0">
                <a:latin typeface="Arial"/>
                <a:cs typeface="Arial"/>
              </a:rPr>
              <a:t>September</a:t>
            </a:r>
            <a:r>
              <a:rPr sz="675" b="1" spc="8" dirty="0">
                <a:latin typeface="Arial"/>
                <a:cs typeface="Arial"/>
              </a:rPr>
              <a:t> </a:t>
            </a:r>
            <a:r>
              <a:rPr sz="675" b="1" spc="11" dirty="0">
                <a:latin typeface="Arial"/>
                <a:cs typeface="Arial"/>
              </a:rPr>
              <a:t>2020.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30"/>
              </a:spcBef>
            </a:pPr>
            <a:r>
              <a:rPr sz="675" spc="17" baseline="27777" dirty="0">
                <a:latin typeface="Arial"/>
                <a:cs typeface="Arial"/>
              </a:rPr>
              <a:t>a</a:t>
            </a:r>
            <a:r>
              <a:rPr sz="675" spc="11" dirty="0">
                <a:latin typeface="Arial"/>
                <a:cs typeface="Arial"/>
              </a:rPr>
              <a:t>To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date,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no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correlation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between</a:t>
            </a:r>
            <a:r>
              <a:rPr sz="675" spc="38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TROP2 </a:t>
            </a:r>
            <a:r>
              <a:rPr sz="675" spc="11" dirty="0">
                <a:latin typeface="Arial"/>
                <a:cs typeface="Arial"/>
              </a:rPr>
              <a:t>expression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and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Dato-DXd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clinical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activity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in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NSCLC </a:t>
            </a:r>
            <a:r>
              <a:rPr sz="675" spc="11" dirty="0">
                <a:latin typeface="Arial"/>
                <a:cs typeface="Arial"/>
              </a:rPr>
              <a:t>has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been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observed.</a:t>
            </a:r>
            <a:endParaRPr sz="675" dirty="0">
              <a:latin typeface="Arial"/>
              <a:cs typeface="Arial"/>
            </a:endParaRPr>
          </a:p>
          <a:p>
            <a:pPr marL="28575">
              <a:spcBef>
                <a:spcPts val="26"/>
              </a:spcBef>
            </a:pPr>
            <a:r>
              <a:rPr sz="675" spc="11" dirty="0">
                <a:latin typeface="Arial"/>
                <a:cs typeface="Arial"/>
              </a:rPr>
              <a:t>BICR,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blinded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independent</a:t>
            </a:r>
            <a:r>
              <a:rPr sz="675" spc="3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central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review;</a:t>
            </a:r>
            <a:r>
              <a:rPr sz="675" spc="15" dirty="0">
                <a:latin typeface="Arial"/>
                <a:cs typeface="Arial"/>
              </a:rPr>
              <a:t> NSCLC,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non–small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cell</a:t>
            </a:r>
            <a:r>
              <a:rPr sz="675" spc="11" dirty="0">
                <a:latin typeface="Arial"/>
                <a:cs typeface="Arial"/>
              </a:rPr>
              <a:t> lung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cancer;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OS,</a:t>
            </a:r>
            <a:r>
              <a:rPr sz="675" spc="11" dirty="0">
                <a:latin typeface="Arial"/>
                <a:cs typeface="Arial"/>
              </a:rPr>
              <a:t> overall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survival; </a:t>
            </a:r>
            <a:r>
              <a:rPr sz="675" spc="15" dirty="0">
                <a:latin typeface="Arial"/>
                <a:cs typeface="Arial"/>
              </a:rPr>
              <a:t>PD-1,</a:t>
            </a:r>
            <a:r>
              <a:rPr sz="675" spc="11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programmed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cell</a:t>
            </a:r>
            <a:r>
              <a:rPr sz="675" spc="11" dirty="0">
                <a:latin typeface="Arial"/>
                <a:cs typeface="Arial"/>
              </a:rPr>
              <a:t> death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protein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1;</a:t>
            </a:r>
            <a:endParaRPr sz="675" dirty="0">
              <a:latin typeface="Arial"/>
              <a:cs typeface="Arial"/>
            </a:endParaRPr>
          </a:p>
          <a:p>
            <a:pPr marL="28575" marR="22860">
              <a:lnSpc>
                <a:spcPct val="103899"/>
              </a:lnSpc>
            </a:pPr>
            <a:r>
              <a:rPr sz="675" spc="11" dirty="0">
                <a:latin typeface="Arial"/>
                <a:cs typeface="Arial"/>
              </a:rPr>
              <a:t>PD-L1,</a:t>
            </a:r>
            <a:r>
              <a:rPr sz="675" spc="15" dirty="0">
                <a:latin typeface="Arial"/>
                <a:cs typeface="Arial"/>
              </a:rPr>
              <a:t> programmed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death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ligand</a:t>
            </a:r>
            <a:r>
              <a:rPr sz="675" spc="30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1;</a:t>
            </a:r>
            <a:r>
              <a:rPr sz="675" spc="15" dirty="0">
                <a:latin typeface="Arial"/>
                <a:cs typeface="Arial"/>
              </a:rPr>
              <a:t> PFS, </a:t>
            </a:r>
            <a:r>
              <a:rPr sz="675" spc="11" dirty="0">
                <a:latin typeface="Arial"/>
                <a:cs typeface="Arial"/>
              </a:rPr>
              <a:t>progression-free</a:t>
            </a:r>
            <a:r>
              <a:rPr sz="675" spc="34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survival;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Q3W,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once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every 3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weeks;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RECIST: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Response </a:t>
            </a:r>
            <a:r>
              <a:rPr sz="675" spc="11" dirty="0">
                <a:latin typeface="Arial"/>
                <a:cs typeface="Arial"/>
              </a:rPr>
              <a:t>Evaluation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Criteria</a:t>
            </a:r>
            <a:r>
              <a:rPr sz="675" spc="49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in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Solid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Tumors; </a:t>
            </a:r>
            <a:r>
              <a:rPr sz="675" spc="-176" dirty="0">
                <a:latin typeface="Arial"/>
                <a:cs typeface="Arial"/>
              </a:rPr>
              <a:t> </a:t>
            </a:r>
            <a:r>
              <a:rPr sz="675" spc="15" dirty="0">
                <a:latin typeface="Arial"/>
                <a:cs typeface="Arial"/>
              </a:rPr>
              <a:t>TROP2,</a:t>
            </a:r>
            <a:r>
              <a:rPr sz="675" spc="8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trophoblast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8" dirty="0">
                <a:latin typeface="Arial"/>
                <a:cs typeface="Arial"/>
              </a:rPr>
              <a:t>cell </a:t>
            </a:r>
            <a:r>
              <a:rPr sz="675" spc="11" dirty="0">
                <a:latin typeface="Arial"/>
                <a:cs typeface="Arial"/>
              </a:rPr>
              <a:t>surface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antigen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11" dirty="0">
                <a:latin typeface="Arial"/>
                <a:cs typeface="Arial"/>
              </a:rPr>
              <a:t>2.</a:t>
            </a:r>
            <a:endParaRPr sz="675" dirty="0">
              <a:latin typeface="Arial"/>
              <a:cs typeface="Arial"/>
            </a:endParaRPr>
          </a:p>
        </p:txBody>
      </p:sp>
      <p:sp>
        <p:nvSpPr>
          <p:cNvPr id="19" name="Title 18">
            <a:extLst>
              <a:ext uri="{FF2B5EF4-FFF2-40B4-BE49-F238E27FC236}">
                <a16:creationId xmlns:a16="http://schemas.microsoft.com/office/drawing/2014/main" id="{BA165782-CC5C-4566-8DF1-CDAE7610D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19190"/>
            <a:ext cx="8229600" cy="1143000"/>
          </a:xfrm>
        </p:spPr>
        <p:txBody>
          <a:bodyPr/>
          <a:lstStyle/>
          <a:p>
            <a:r>
              <a:rPr lang="en-US" sz="3000" spc="-4" dirty="0"/>
              <a:t>Randomized Phase III TROPION-Lung01</a:t>
            </a:r>
            <a:r>
              <a:rPr lang="en-US" sz="3000" spc="-23" dirty="0"/>
              <a:t> </a:t>
            </a:r>
            <a:r>
              <a:rPr lang="en-US" sz="3000" dirty="0"/>
              <a:t>Study</a:t>
            </a:r>
            <a:r>
              <a:rPr lang="en-US" sz="3000" spc="-15" dirty="0"/>
              <a:t> </a:t>
            </a:r>
            <a:r>
              <a:rPr lang="en-US" sz="1600" spc="-4" dirty="0"/>
              <a:t>(NCTNCT04526691)</a:t>
            </a:r>
            <a:r>
              <a:rPr lang="en-US" sz="1600" spc="-15" dirty="0"/>
              <a:t> </a:t>
            </a:r>
            <a:endParaRPr lang="en-US" sz="3000" dirty="0"/>
          </a:p>
        </p:txBody>
      </p:sp>
      <p:sp>
        <p:nvSpPr>
          <p:cNvPr id="20" name="object 3">
            <a:extLst>
              <a:ext uri="{FF2B5EF4-FFF2-40B4-BE49-F238E27FC236}">
                <a16:creationId xmlns:a16="http://schemas.microsoft.com/office/drawing/2014/main" id="{8478FC30-07BF-47D0-931C-943D16AF24A6}"/>
              </a:ext>
            </a:extLst>
          </p:cNvPr>
          <p:cNvSpPr txBox="1"/>
          <p:nvPr/>
        </p:nvSpPr>
        <p:spPr>
          <a:xfrm>
            <a:off x="1981201" y="1712469"/>
            <a:ext cx="4658995" cy="31051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15595" indent="-303530">
              <a:spcBef>
                <a:spcPts val="114"/>
              </a:spcBef>
              <a:buClr>
                <a:srgbClr val="00AFEF"/>
              </a:buClr>
              <a:buChar char="•"/>
              <a:tabLst>
                <a:tab pos="315595" algn="l"/>
                <a:tab pos="316230" algn="l"/>
              </a:tabLst>
            </a:pPr>
            <a:r>
              <a:rPr sz="1850" spc="5" dirty="0">
                <a:latin typeface="Arial"/>
                <a:cs typeface="Arial"/>
              </a:rPr>
              <a:t>This</a:t>
            </a:r>
            <a:r>
              <a:rPr sz="1850" spc="-5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phase</a:t>
            </a:r>
            <a:r>
              <a:rPr sz="1850" spc="-5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3 study</a:t>
            </a:r>
            <a:r>
              <a:rPr sz="1850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is</a:t>
            </a:r>
            <a:r>
              <a:rPr sz="1850" spc="-5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open</a:t>
            </a:r>
            <a:r>
              <a:rPr sz="1850" spc="-10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for</a:t>
            </a:r>
            <a:r>
              <a:rPr sz="1850" spc="-10" dirty="0">
                <a:latin typeface="Arial"/>
                <a:cs typeface="Arial"/>
              </a:rPr>
              <a:t> </a:t>
            </a:r>
            <a:r>
              <a:rPr sz="1850" spc="5" dirty="0">
                <a:latin typeface="Arial"/>
                <a:cs typeface="Arial"/>
              </a:rPr>
              <a:t>enrollment</a:t>
            </a:r>
            <a:endParaRPr sz="1850" dirty="0">
              <a:latin typeface="Arial"/>
              <a:cs typeface="Arial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63C6804C-3D89-4A9B-B28B-15F2D48400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124" y="2508960"/>
            <a:ext cx="10485751" cy="28326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094B6EE-9F3F-3445-BD23-F8C930CABC75}"/>
              </a:ext>
            </a:extLst>
          </p:cNvPr>
          <p:cNvSpPr txBox="1"/>
          <p:nvPr/>
        </p:nvSpPr>
        <p:spPr>
          <a:xfrm>
            <a:off x="5257800" y="6502206"/>
            <a:ext cx="29017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From Levy et al, Proc IASLC 2022</a:t>
            </a:r>
          </a:p>
        </p:txBody>
      </p:sp>
    </p:spTree>
    <p:extLst>
      <p:ext uri="{BB962C8B-B14F-4D97-AF65-F5344CB8AC3E}">
        <p14:creationId xmlns:p14="http://schemas.microsoft.com/office/powerpoint/2010/main" val="30047001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19600" y="6481934"/>
            <a:ext cx="4352449" cy="1707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50" spc="-4" dirty="0">
                <a:latin typeface="Arial"/>
                <a:cs typeface="Arial"/>
              </a:rPr>
              <a:t>Iwata</a:t>
            </a:r>
            <a:r>
              <a:rPr sz="1050" spc="-19" dirty="0">
                <a:latin typeface="Arial"/>
                <a:cs typeface="Arial"/>
              </a:rPr>
              <a:t> </a:t>
            </a:r>
            <a:r>
              <a:rPr sz="1050" spc="-64" dirty="0">
                <a:latin typeface="Arial"/>
                <a:cs typeface="Arial"/>
              </a:rPr>
              <a:t>T.</a:t>
            </a:r>
            <a:r>
              <a:rPr sz="1050" spc="4" dirty="0">
                <a:latin typeface="Arial"/>
                <a:cs typeface="Arial"/>
              </a:rPr>
              <a:t> </a:t>
            </a:r>
            <a:r>
              <a:rPr sz="1050" i="1" spc="-4" dirty="0">
                <a:latin typeface="Arial"/>
                <a:cs typeface="Arial"/>
              </a:rPr>
              <a:t>et al</a:t>
            </a:r>
            <a:r>
              <a:rPr sz="1050" spc="-4" dirty="0">
                <a:latin typeface="Arial"/>
                <a:cs typeface="Arial"/>
              </a:rPr>
              <a:t>.,</a:t>
            </a:r>
            <a:r>
              <a:rPr sz="1050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Mol</a:t>
            </a:r>
            <a:r>
              <a:rPr sz="1050" spc="4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Cancer</a:t>
            </a:r>
            <a:r>
              <a:rPr sz="1050" spc="-26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Ther 2018,</a:t>
            </a:r>
            <a:r>
              <a:rPr sz="1050" spc="-15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Haratani K.</a:t>
            </a:r>
            <a:r>
              <a:rPr sz="1050" spc="8" dirty="0">
                <a:latin typeface="Arial"/>
                <a:cs typeface="Arial"/>
              </a:rPr>
              <a:t> </a:t>
            </a:r>
            <a:r>
              <a:rPr sz="1050" i="1" spc="-4" dirty="0">
                <a:latin typeface="Arial"/>
                <a:cs typeface="Arial"/>
              </a:rPr>
              <a:t>et</a:t>
            </a:r>
            <a:r>
              <a:rPr sz="1050" i="1" dirty="0">
                <a:latin typeface="Arial"/>
                <a:cs typeface="Arial"/>
              </a:rPr>
              <a:t> </a:t>
            </a:r>
            <a:r>
              <a:rPr sz="1050" i="1" spc="-4" dirty="0">
                <a:latin typeface="Arial"/>
                <a:cs typeface="Arial"/>
              </a:rPr>
              <a:t>al</a:t>
            </a:r>
            <a:r>
              <a:rPr sz="1050" spc="-4" dirty="0">
                <a:latin typeface="Arial"/>
                <a:cs typeface="Arial"/>
              </a:rPr>
              <a:t>. J</a:t>
            </a:r>
            <a:r>
              <a:rPr sz="1050" spc="4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Clin</a:t>
            </a:r>
            <a:r>
              <a:rPr sz="1050" spc="4" dirty="0">
                <a:latin typeface="Arial"/>
                <a:cs typeface="Arial"/>
              </a:rPr>
              <a:t> </a:t>
            </a:r>
            <a:r>
              <a:rPr sz="1050" dirty="0">
                <a:latin typeface="Arial"/>
                <a:cs typeface="Arial"/>
              </a:rPr>
              <a:t>Invest</a:t>
            </a:r>
            <a:r>
              <a:rPr sz="1050" spc="-11" dirty="0">
                <a:latin typeface="Arial"/>
                <a:cs typeface="Arial"/>
              </a:rPr>
              <a:t> </a:t>
            </a:r>
            <a:r>
              <a:rPr sz="1050" spc="-4" dirty="0">
                <a:latin typeface="Arial"/>
                <a:cs typeface="Arial"/>
              </a:rPr>
              <a:t>2020</a:t>
            </a:r>
            <a:endParaRPr sz="105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18836" y="290706"/>
            <a:ext cx="8422302" cy="870912"/>
          </a:xfrm>
          <a:prstGeom prst="rect">
            <a:avLst/>
          </a:prstGeom>
        </p:spPr>
        <p:txBody>
          <a:bodyPr vert="horz" wrap="square" lIns="0" tIns="9049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1303496" marR="3810" indent="-1294448">
              <a:spcBef>
                <a:spcPts val="71"/>
              </a:spcBef>
            </a:pPr>
            <a:r>
              <a:rPr sz="2800" spc="-4" dirty="0">
                <a:solidFill>
                  <a:srgbClr val="252525"/>
                </a:solidFill>
              </a:rPr>
              <a:t>Combination</a:t>
            </a:r>
            <a:r>
              <a:rPr sz="2800" spc="-11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with</a:t>
            </a:r>
            <a:r>
              <a:rPr sz="2800" spc="4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anti-PD-1/PD-L1</a:t>
            </a:r>
            <a:r>
              <a:rPr sz="2800" spc="8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may enhance</a:t>
            </a:r>
            <a:r>
              <a:rPr lang="en-US" sz="2800" spc="-4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antitumor</a:t>
            </a:r>
            <a:r>
              <a:rPr sz="2800" spc="-11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activity</a:t>
            </a:r>
            <a:r>
              <a:rPr sz="2800" spc="-8" dirty="0">
                <a:solidFill>
                  <a:srgbClr val="252525"/>
                </a:solidFill>
              </a:rPr>
              <a:t> </a:t>
            </a:r>
            <a:r>
              <a:rPr sz="2800" dirty="0">
                <a:solidFill>
                  <a:srgbClr val="252525"/>
                </a:solidFill>
              </a:rPr>
              <a:t>of</a:t>
            </a:r>
            <a:r>
              <a:rPr sz="2800" spc="-11" dirty="0">
                <a:solidFill>
                  <a:srgbClr val="252525"/>
                </a:solidFill>
              </a:rPr>
              <a:t> </a:t>
            </a:r>
            <a:r>
              <a:rPr sz="2800" spc="-4" dirty="0">
                <a:solidFill>
                  <a:srgbClr val="252525"/>
                </a:solidFill>
              </a:rPr>
              <a:t>DXd-ADC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52600" y="4857112"/>
            <a:ext cx="6516830" cy="857888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1943722" y="4991424"/>
            <a:ext cx="5433536" cy="58926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352425" indent="-342900">
              <a:spcBef>
                <a:spcPts val="75"/>
              </a:spcBef>
              <a:buAutoNum type="arabicParenR"/>
              <a:tabLst>
                <a:tab pos="351949" algn="l"/>
                <a:tab pos="352425" algn="l"/>
              </a:tabLst>
            </a:pP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DXd-ADC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induces immunogenic</a:t>
            </a:r>
            <a:r>
              <a:rPr sz="1200" b="1" spc="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cancer</a:t>
            </a:r>
            <a:r>
              <a:rPr sz="1200" b="1" spc="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cell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death</a:t>
            </a:r>
            <a:r>
              <a:rPr sz="1200" b="1" spc="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and</a:t>
            </a:r>
            <a:r>
              <a:rPr sz="1200" b="1" spc="1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activates</a:t>
            </a:r>
            <a:r>
              <a:rPr sz="1200" b="1" spc="1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DCs</a:t>
            </a:r>
            <a:endParaRPr sz="1200" dirty="0">
              <a:latin typeface="Arial"/>
              <a:cs typeface="Arial"/>
            </a:endParaRPr>
          </a:p>
          <a:p>
            <a:pPr marL="352425" indent="-342900">
              <a:spcBef>
                <a:spcPts val="60"/>
              </a:spcBef>
              <a:buAutoNum type="arabicParenR"/>
              <a:tabLst>
                <a:tab pos="351949" algn="l"/>
                <a:tab pos="352425" algn="l"/>
              </a:tabLst>
            </a:pP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DXd-ADC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increases MHC-class</a:t>
            </a:r>
            <a:r>
              <a:rPr sz="1200" b="1" spc="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and PD-L1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 expression</a:t>
            </a:r>
            <a:r>
              <a:rPr sz="1200" b="1" spc="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in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cancer</a:t>
            </a:r>
            <a:r>
              <a:rPr sz="1200" b="1" spc="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cells</a:t>
            </a:r>
            <a:endParaRPr sz="1200" dirty="0">
              <a:latin typeface="Arial"/>
              <a:cs typeface="Arial"/>
            </a:endParaRPr>
          </a:p>
          <a:p>
            <a:pPr marL="352425" indent="-342900">
              <a:spcBef>
                <a:spcPts val="64"/>
              </a:spcBef>
              <a:buAutoNum type="arabicParenR"/>
              <a:tabLst>
                <a:tab pos="351949" algn="l"/>
                <a:tab pos="352425" algn="l"/>
              </a:tabLst>
            </a:pP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Activated</a:t>
            </a:r>
            <a:r>
              <a:rPr sz="1200" b="1" spc="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DCs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 induce</a:t>
            </a:r>
            <a:r>
              <a:rPr sz="1200" b="1" spc="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FFFFFF"/>
                </a:solidFill>
                <a:latin typeface="Arial"/>
                <a:cs typeface="Arial"/>
              </a:rPr>
              <a:t>immune-mediated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antitumor</a:t>
            </a:r>
            <a:r>
              <a:rPr sz="12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200" b="1" spc="-4" dirty="0">
                <a:solidFill>
                  <a:srgbClr val="FFFFFF"/>
                </a:solidFill>
                <a:latin typeface="Arial"/>
                <a:cs typeface="Arial"/>
              </a:rPr>
              <a:t>activity</a:t>
            </a:r>
            <a:endParaRPr sz="1200" dirty="0">
              <a:latin typeface="Arial"/>
              <a:cs typeface="Aria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52600" y="1941668"/>
            <a:ext cx="9117857" cy="2646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923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2243" y="396623"/>
            <a:ext cx="8138160" cy="994503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US" sz="3200" dirty="0" err="1"/>
              <a:t>Datopotamab</a:t>
            </a:r>
            <a:r>
              <a:rPr lang="en-US" sz="3200" spc="8" dirty="0"/>
              <a:t> </a:t>
            </a:r>
            <a:r>
              <a:rPr lang="en-US" sz="3200" dirty="0" err="1"/>
              <a:t>Deruxtecan</a:t>
            </a:r>
            <a:r>
              <a:rPr lang="en-US" sz="3200" spc="4" dirty="0"/>
              <a:t> </a:t>
            </a:r>
            <a:r>
              <a:rPr lang="en-US" sz="3200" dirty="0"/>
              <a:t>(Dato-</a:t>
            </a:r>
            <a:r>
              <a:rPr lang="en-US" sz="3200" dirty="0" err="1"/>
              <a:t>DXd</a:t>
            </a:r>
            <a:r>
              <a:rPr lang="en-US" sz="3200" dirty="0"/>
              <a:t>;</a:t>
            </a:r>
            <a:r>
              <a:rPr lang="en-US" sz="3200" spc="-4" dirty="0"/>
              <a:t> </a:t>
            </a:r>
            <a:r>
              <a:rPr lang="en-US" sz="3200" dirty="0"/>
              <a:t>DS-1062)</a:t>
            </a:r>
            <a:r>
              <a:rPr lang="en-US" sz="3200" spc="4" dirty="0"/>
              <a:t> </a:t>
            </a:r>
            <a:r>
              <a:rPr lang="en-US" sz="3200" dirty="0"/>
              <a:t>Clinical</a:t>
            </a:r>
            <a:r>
              <a:rPr lang="en-US" sz="3200" spc="-15" dirty="0"/>
              <a:t> </a:t>
            </a:r>
            <a:r>
              <a:rPr lang="en-US" sz="3200" dirty="0"/>
              <a:t>Program in Lung Cancer</a:t>
            </a:r>
            <a:endParaRPr sz="3200" dirty="0"/>
          </a:p>
        </p:txBody>
      </p:sp>
      <p:sp>
        <p:nvSpPr>
          <p:cNvPr id="4" name="object 4"/>
          <p:cNvSpPr txBox="1"/>
          <p:nvPr/>
        </p:nvSpPr>
        <p:spPr>
          <a:xfrm>
            <a:off x="3549016" y="6133911"/>
            <a:ext cx="6310789" cy="37480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marR="3810">
              <a:spcBef>
                <a:spcPts val="75"/>
              </a:spcBef>
            </a:pPr>
            <a:r>
              <a:rPr sz="750" spc="-4" dirty="0">
                <a:latin typeface="Arial"/>
                <a:cs typeface="Arial"/>
              </a:rPr>
              <a:t>Ongoing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datopotamab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deruxtecan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(Dato-DXd</a:t>
            </a:r>
            <a:r>
              <a:rPr sz="900" spc="-4" dirty="0">
                <a:latin typeface="Arial"/>
                <a:cs typeface="Arial"/>
              </a:rPr>
              <a:t>;</a:t>
            </a:r>
            <a:r>
              <a:rPr sz="900" spc="-49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DS-1062)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clinical</a:t>
            </a:r>
            <a:r>
              <a:rPr sz="750" spc="-4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trials </a:t>
            </a:r>
            <a:r>
              <a:rPr sz="750" spc="-4" dirty="0">
                <a:latin typeface="Arial"/>
                <a:cs typeface="Arial"/>
              </a:rPr>
              <a:t>posted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on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ClinicalTrials.gov,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JapicCTI,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and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EudraCT, </a:t>
            </a:r>
            <a:r>
              <a:rPr sz="750" spc="-199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excluding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safety,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drug-drug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interactions,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and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pharmacokinetic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studies.</a:t>
            </a:r>
          </a:p>
          <a:p>
            <a:pPr marL="9525">
              <a:spcBef>
                <a:spcPts val="8"/>
              </a:spcBef>
            </a:pPr>
            <a:r>
              <a:rPr sz="675" dirty="0">
                <a:latin typeface="Arial"/>
                <a:cs typeface="Arial"/>
              </a:rPr>
              <a:t>1.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dirty="0">
                <a:latin typeface="Arial"/>
                <a:cs typeface="Arial"/>
              </a:rPr>
              <a:t>Press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Release:</a:t>
            </a:r>
            <a:r>
              <a:rPr sz="675" spc="23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https://dsi.com/press-releases/-/article/364091/11614366.</a:t>
            </a:r>
            <a:r>
              <a:rPr sz="675" spc="41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Accessed</a:t>
            </a:r>
            <a:r>
              <a:rPr sz="675" spc="15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December</a:t>
            </a:r>
            <a:r>
              <a:rPr sz="675" spc="26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15,</a:t>
            </a:r>
            <a:r>
              <a:rPr sz="675" spc="19" dirty="0">
                <a:latin typeface="Arial"/>
                <a:cs typeface="Arial"/>
              </a:rPr>
              <a:t> </a:t>
            </a:r>
            <a:r>
              <a:rPr sz="675" spc="-4" dirty="0">
                <a:latin typeface="Arial"/>
                <a:cs typeface="Arial"/>
              </a:rPr>
              <a:t>2020.</a:t>
            </a:r>
            <a:endParaRPr sz="675" dirty="0">
              <a:latin typeface="Arial"/>
              <a:cs typeface="Arial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3830D1-7764-447E-84EA-09A0DC5595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709115"/>
            <a:ext cx="9144000" cy="402498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9F7032-CC5D-6B49-8B8B-10C092BAEE95}"/>
              </a:ext>
            </a:extLst>
          </p:cNvPr>
          <p:cNvSpPr txBox="1"/>
          <p:nvPr/>
        </p:nvSpPr>
        <p:spPr>
          <a:xfrm>
            <a:off x="5257800" y="6502206"/>
            <a:ext cx="29017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From Levy et al, Proc IASLC 2022</a:t>
            </a:r>
          </a:p>
        </p:txBody>
      </p:sp>
    </p:spTree>
    <p:extLst>
      <p:ext uri="{BB962C8B-B14F-4D97-AF65-F5344CB8AC3E}">
        <p14:creationId xmlns:p14="http://schemas.microsoft.com/office/powerpoint/2010/main" val="11740908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35016" y="336550"/>
            <a:ext cx="8714153" cy="748282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spc="-4" dirty="0"/>
              <a:t>Sacituzumab</a:t>
            </a:r>
            <a:r>
              <a:rPr sz="2400" spc="-11" dirty="0"/>
              <a:t> </a:t>
            </a:r>
            <a:r>
              <a:rPr sz="2400" spc="-4" dirty="0"/>
              <a:t>Govitecan</a:t>
            </a:r>
            <a:r>
              <a:rPr sz="2400" spc="-15" dirty="0"/>
              <a:t> </a:t>
            </a:r>
            <a:r>
              <a:rPr sz="2400" dirty="0"/>
              <a:t>(SG)</a:t>
            </a:r>
            <a:r>
              <a:rPr sz="2400" spc="8" dirty="0"/>
              <a:t> </a:t>
            </a:r>
            <a:r>
              <a:rPr lang="en-US" sz="2400" dirty="0"/>
              <a:t>i</a:t>
            </a:r>
            <a:r>
              <a:rPr sz="2400" dirty="0"/>
              <a:t>s</a:t>
            </a:r>
            <a:r>
              <a:rPr sz="2400" spc="-8" dirty="0"/>
              <a:t> </a:t>
            </a:r>
            <a:r>
              <a:rPr sz="2400" spc="-4" dirty="0"/>
              <a:t>a</a:t>
            </a:r>
            <a:r>
              <a:rPr sz="2400" spc="4" dirty="0"/>
              <a:t> </a:t>
            </a:r>
            <a:r>
              <a:rPr sz="2400" spc="-4" dirty="0"/>
              <a:t>Trop-2–</a:t>
            </a:r>
            <a:r>
              <a:rPr lang="en-US" sz="2400" spc="-4" dirty="0"/>
              <a:t>d</a:t>
            </a:r>
            <a:r>
              <a:rPr sz="2400" spc="-4" dirty="0"/>
              <a:t>irected</a:t>
            </a:r>
            <a:r>
              <a:rPr sz="2400" spc="-8" dirty="0"/>
              <a:t> </a:t>
            </a:r>
            <a:r>
              <a:rPr sz="2400" spc="-4" dirty="0"/>
              <a:t>ADC</a:t>
            </a:r>
            <a:r>
              <a:rPr lang="en-US" sz="2400" spc="-4" dirty="0"/>
              <a:t> with SN-38 topoisomerase I inhibitor and high DAR</a:t>
            </a:r>
            <a:endParaRPr sz="2400" spc="-4" dirty="0"/>
          </a:p>
        </p:txBody>
      </p:sp>
      <p:sp>
        <p:nvSpPr>
          <p:cNvPr id="3" name="object 3"/>
          <p:cNvSpPr txBox="1"/>
          <p:nvPr/>
        </p:nvSpPr>
        <p:spPr>
          <a:xfrm>
            <a:off x="3548253" y="6267858"/>
            <a:ext cx="6345079" cy="36242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dirty="0">
                <a:latin typeface="Arial"/>
                <a:cs typeface="Arial"/>
              </a:rPr>
              <a:t>Trop-2,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trophoblast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cell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surface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antigen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2;</a:t>
            </a:r>
            <a:r>
              <a:rPr sz="750" spc="19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DAR,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Drug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Antibody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Ratio;</a:t>
            </a:r>
          </a:p>
          <a:p>
            <a:pPr marL="9525" marR="3810"/>
            <a:r>
              <a:rPr sz="750" spc="-4" dirty="0">
                <a:latin typeface="Arial"/>
                <a:cs typeface="Arial"/>
              </a:rPr>
              <a:t>Goldenberg </a:t>
            </a:r>
            <a:r>
              <a:rPr sz="750" dirty="0">
                <a:latin typeface="Arial"/>
                <a:cs typeface="Arial"/>
              </a:rPr>
              <a:t>DM, et al. </a:t>
            </a:r>
            <a:r>
              <a:rPr sz="750" i="1" spc="-4" dirty="0">
                <a:latin typeface="Arial"/>
                <a:cs typeface="Arial"/>
              </a:rPr>
              <a:t>Oncotarget</a:t>
            </a:r>
            <a:r>
              <a:rPr sz="750" spc="-4" dirty="0">
                <a:latin typeface="Arial"/>
                <a:cs typeface="Arial"/>
              </a:rPr>
              <a:t>. 2015;6(26):22496-512. </a:t>
            </a:r>
            <a:r>
              <a:rPr sz="750" dirty="0">
                <a:latin typeface="Arial"/>
                <a:cs typeface="Arial"/>
              </a:rPr>
              <a:t>Gray JE, et al. </a:t>
            </a:r>
            <a:r>
              <a:rPr sz="750" i="1" dirty="0">
                <a:latin typeface="Arial"/>
                <a:cs typeface="Arial"/>
              </a:rPr>
              <a:t>Clin Cancer Res</a:t>
            </a:r>
            <a:r>
              <a:rPr sz="750" dirty="0">
                <a:latin typeface="Arial"/>
                <a:cs typeface="Arial"/>
              </a:rPr>
              <a:t>. </a:t>
            </a:r>
            <a:r>
              <a:rPr sz="750" spc="-4" dirty="0">
                <a:latin typeface="Arial"/>
                <a:cs typeface="Arial"/>
              </a:rPr>
              <a:t>2017;23:5711-5719. </a:t>
            </a:r>
            <a:r>
              <a:rPr sz="750" dirty="0">
                <a:latin typeface="Arial"/>
                <a:cs typeface="Arial"/>
              </a:rPr>
              <a:t>Takimoto CH, Arbuck SG. </a:t>
            </a:r>
            <a:r>
              <a:rPr sz="750" spc="4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Camptothecins.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In:</a:t>
            </a:r>
            <a:r>
              <a:rPr sz="750" spc="-4" dirty="0">
                <a:latin typeface="Arial"/>
                <a:cs typeface="Arial"/>
              </a:rPr>
              <a:t> Chabner BA,</a:t>
            </a:r>
            <a:r>
              <a:rPr sz="750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Long</a:t>
            </a:r>
            <a:r>
              <a:rPr sz="750" spc="-15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DL, </a:t>
            </a:r>
            <a:r>
              <a:rPr sz="750" spc="-4" dirty="0">
                <a:latin typeface="Arial"/>
                <a:cs typeface="Arial"/>
              </a:rPr>
              <a:t>editors.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Cancer chemotherapy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and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biotherapy.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2nd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ed.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Philadelphia,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PA:</a:t>
            </a:r>
            <a:r>
              <a:rPr sz="750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Lippincott-Raven;</a:t>
            </a:r>
            <a:r>
              <a:rPr sz="750" spc="-8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1966.</a:t>
            </a:r>
            <a:r>
              <a:rPr sz="750" spc="-11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p.</a:t>
            </a:r>
            <a:r>
              <a:rPr sz="750" spc="4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463–84.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109973" y="2432532"/>
            <a:ext cx="2588419" cy="522446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9525">
              <a:spcBef>
                <a:spcPts val="300"/>
              </a:spcBef>
            </a:pPr>
            <a:r>
              <a:rPr sz="975" b="1" dirty="0">
                <a:latin typeface="Arial"/>
                <a:cs typeface="Arial"/>
              </a:rPr>
              <a:t>Monoclonal</a:t>
            </a:r>
            <a:r>
              <a:rPr sz="975" b="1" spc="-8" dirty="0">
                <a:latin typeface="Arial"/>
                <a:cs typeface="Arial"/>
              </a:rPr>
              <a:t> </a:t>
            </a:r>
            <a:r>
              <a:rPr sz="975" b="1" dirty="0">
                <a:latin typeface="Arial"/>
                <a:cs typeface="Arial"/>
              </a:rPr>
              <a:t>antibody</a:t>
            </a:r>
            <a:r>
              <a:rPr sz="975" b="1" spc="-8" dirty="0">
                <a:latin typeface="Arial"/>
                <a:cs typeface="Arial"/>
              </a:rPr>
              <a:t> </a:t>
            </a:r>
            <a:r>
              <a:rPr sz="975" b="1" dirty="0">
                <a:latin typeface="Arial"/>
                <a:cs typeface="Arial"/>
              </a:rPr>
              <a:t>(hRS7)</a:t>
            </a:r>
            <a:endParaRPr sz="975">
              <a:latin typeface="Arial"/>
              <a:cs typeface="Arial"/>
            </a:endParaRPr>
          </a:p>
          <a:p>
            <a:pPr marL="9525" marR="3810">
              <a:spcBef>
                <a:spcPts val="225"/>
              </a:spcBef>
            </a:pP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Binds to 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Trop-2,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a cell surface antigen highly </a:t>
            </a:r>
            <a:r>
              <a:rPr sz="975" spc="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expressed</a:t>
            </a:r>
            <a:r>
              <a:rPr sz="975" spc="-1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by</a:t>
            </a:r>
            <a:r>
              <a:rPr sz="975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several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cancers,</a:t>
            </a:r>
            <a:r>
              <a:rPr sz="975" spc="-1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including</a:t>
            </a:r>
            <a:r>
              <a:rPr sz="975" spc="-3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TNBC</a:t>
            </a:r>
            <a:endParaRPr sz="975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44440" y="3115664"/>
            <a:ext cx="2895124" cy="1893570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52864">
              <a:spcBef>
                <a:spcPts val="300"/>
              </a:spcBef>
            </a:pPr>
            <a:r>
              <a:rPr sz="975" b="1" spc="-4" dirty="0">
                <a:latin typeface="Arial"/>
                <a:cs typeface="Arial"/>
              </a:rPr>
              <a:t>Hydrolyzable</a:t>
            </a:r>
            <a:r>
              <a:rPr sz="975" b="1" spc="4" dirty="0">
                <a:latin typeface="Arial"/>
                <a:cs typeface="Arial"/>
              </a:rPr>
              <a:t> </a:t>
            </a:r>
            <a:r>
              <a:rPr sz="975" b="1" dirty="0">
                <a:latin typeface="Arial"/>
                <a:cs typeface="Arial"/>
              </a:rPr>
              <a:t>linker</a:t>
            </a:r>
            <a:r>
              <a:rPr sz="975" b="1" spc="-11" dirty="0">
                <a:latin typeface="Arial"/>
                <a:cs typeface="Arial"/>
              </a:rPr>
              <a:t> </a:t>
            </a:r>
            <a:r>
              <a:rPr sz="975" b="1" dirty="0">
                <a:latin typeface="Arial"/>
                <a:cs typeface="Arial"/>
              </a:rPr>
              <a:t>(CL2A)</a:t>
            </a:r>
            <a:endParaRPr sz="975" dirty="0">
              <a:latin typeface="Arial"/>
              <a:cs typeface="Arial"/>
            </a:endParaRPr>
          </a:p>
          <a:p>
            <a:pPr marL="138589" marR="191453" indent="-85725">
              <a:spcBef>
                <a:spcPts val="225"/>
              </a:spcBef>
              <a:buClr>
                <a:srgbClr val="000000"/>
              </a:buClr>
              <a:buChar char="•"/>
              <a:tabLst>
                <a:tab pos="139065" algn="l"/>
              </a:tabLst>
            </a:pP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Helps</a:t>
            </a:r>
            <a:r>
              <a:rPr sz="975" spc="-1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ensure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that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an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active</a:t>
            </a:r>
            <a:r>
              <a:rPr sz="975" spc="-1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concentration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of </a:t>
            </a:r>
            <a:r>
              <a:rPr sz="975" spc="-263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SN-38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is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maintained in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 the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tumor</a:t>
            </a:r>
            <a:endParaRPr sz="975" dirty="0">
              <a:latin typeface="Arial"/>
              <a:cs typeface="Arial"/>
            </a:endParaRPr>
          </a:p>
          <a:p>
            <a:pPr marL="138589" marR="274796" indent="-85725">
              <a:spcBef>
                <a:spcPts val="450"/>
              </a:spcBef>
              <a:buClr>
                <a:srgbClr val="000000"/>
              </a:buClr>
              <a:buChar char="•"/>
              <a:tabLst>
                <a:tab pos="139065" algn="l"/>
              </a:tabLst>
            </a:pP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Hydrolysis of the linker 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releases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the cytotoxic </a:t>
            </a:r>
            <a:r>
              <a:rPr sz="975" spc="-266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intracellularly and in 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the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tumor </a:t>
            </a:r>
            <a:r>
              <a:rPr sz="975" spc="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microenvironment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975" spc="-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kill cells</a:t>
            </a:r>
            <a:endParaRPr sz="975" dirty="0">
              <a:latin typeface="Arial"/>
              <a:cs typeface="Arial"/>
            </a:endParaRPr>
          </a:p>
          <a:p>
            <a:pPr marL="9525">
              <a:spcBef>
                <a:spcPts val="761"/>
              </a:spcBef>
            </a:pPr>
            <a:r>
              <a:rPr sz="975" b="1" spc="-4" dirty="0">
                <a:latin typeface="Arial"/>
                <a:cs typeface="Arial"/>
              </a:rPr>
              <a:t>Cytotoxic</a:t>
            </a:r>
            <a:r>
              <a:rPr sz="975" b="1" spc="-8" dirty="0">
                <a:latin typeface="Arial"/>
                <a:cs typeface="Arial"/>
              </a:rPr>
              <a:t> </a:t>
            </a:r>
            <a:r>
              <a:rPr sz="975" b="1" dirty="0">
                <a:latin typeface="Arial"/>
                <a:cs typeface="Arial"/>
              </a:rPr>
              <a:t>(SN-38)</a:t>
            </a:r>
            <a:endParaRPr sz="975" dirty="0">
              <a:latin typeface="Arial"/>
              <a:cs typeface="Arial"/>
            </a:endParaRPr>
          </a:p>
          <a:p>
            <a:pPr marL="9525" marR="3810">
              <a:spcBef>
                <a:spcPts val="225"/>
              </a:spcBef>
            </a:pP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The payload is SN-38, a topoisomerase I inhibitor </a:t>
            </a:r>
            <a:r>
              <a:rPr sz="975" spc="4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that blocks DNA replication by stabilizing </a:t>
            </a:r>
            <a:r>
              <a:rPr sz="975" spc="-15" dirty="0">
                <a:solidFill>
                  <a:srgbClr val="001F5F"/>
                </a:solidFill>
                <a:latin typeface="Arial"/>
                <a:cs typeface="Arial"/>
              </a:rPr>
              <a:t>Top1-DNA </a:t>
            </a:r>
            <a:r>
              <a:rPr sz="975" spc="-1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complex</a:t>
            </a:r>
            <a:r>
              <a:rPr sz="975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during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replication,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leading</a:t>
            </a:r>
            <a:r>
              <a:rPr sz="975" spc="-1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to</a:t>
            </a:r>
            <a:r>
              <a:rPr sz="975" spc="-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dsDNA</a:t>
            </a:r>
            <a:r>
              <a:rPr sz="975" spc="-68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breaks </a:t>
            </a:r>
            <a:r>
              <a:rPr sz="975" spc="-259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975" dirty="0">
                <a:solidFill>
                  <a:srgbClr val="001F5F"/>
                </a:solidFill>
                <a:latin typeface="Arial"/>
                <a:cs typeface="Arial"/>
              </a:rPr>
              <a:t>through multiple mechanisms.</a:t>
            </a:r>
            <a:endParaRPr sz="975" dirty="0">
              <a:latin typeface="Arial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170544" y="2176417"/>
            <a:ext cx="2057400" cy="3173254"/>
          </a:xfrm>
          <a:custGeom>
            <a:avLst/>
            <a:gdLst/>
            <a:ahLst/>
            <a:cxnLst/>
            <a:rect l="l" t="t" r="r" b="b"/>
            <a:pathLst>
              <a:path w="2743200" h="4231005">
                <a:moveTo>
                  <a:pt x="2286000" y="0"/>
                </a:moveTo>
                <a:lnTo>
                  <a:pt x="457200" y="0"/>
                </a:lnTo>
                <a:lnTo>
                  <a:pt x="410458" y="2360"/>
                </a:lnTo>
                <a:lnTo>
                  <a:pt x="365066" y="9289"/>
                </a:lnTo>
                <a:lnTo>
                  <a:pt x="321253" y="20557"/>
                </a:lnTo>
                <a:lnTo>
                  <a:pt x="279249" y="35933"/>
                </a:lnTo>
                <a:lnTo>
                  <a:pt x="239283" y="55187"/>
                </a:lnTo>
                <a:lnTo>
                  <a:pt x="201587" y="78090"/>
                </a:lnTo>
                <a:lnTo>
                  <a:pt x="166390" y="104411"/>
                </a:lnTo>
                <a:lnTo>
                  <a:pt x="133921" y="133921"/>
                </a:lnTo>
                <a:lnTo>
                  <a:pt x="104411" y="166390"/>
                </a:lnTo>
                <a:lnTo>
                  <a:pt x="78090" y="201587"/>
                </a:lnTo>
                <a:lnTo>
                  <a:pt x="55187" y="239283"/>
                </a:lnTo>
                <a:lnTo>
                  <a:pt x="35933" y="279249"/>
                </a:lnTo>
                <a:lnTo>
                  <a:pt x="20557" y="321253"/>
                </a:lnTo>
                <a:lnTo>
                  <a:pt x="9289" y="365066"/>
                </a:lnTo>
                <a:lnTo>
                  <a:pt x="2360" y="410458"/>
                </a:lnTo>
                <a:lnTo>
                  <a:pt x="0" y="457200"/>
                </a:lnTo>
                <a:lnTo>
                  <a:pt x="0" y="3773424"/>
                </a:lnTo>
                <a:lnTo>
                  <a:pt x="2360" y="3820165"/>
                </a:lnTo>
                <a:lnTo>
                  <a:pt x="9289" y="3865557"/>
                </a:lnTo>
                <a:lnTo>
                  <a:pt x="20557" y="3909370"/>
                </a:lnTo>
                <a:lnTo>
                  <a:pt x="35933" y="3951374"/>
                </a:lnTo>
                <a:lnTo>
                  <a:pt x="55187" y="3991340"/>
                </a:lnTo>
                <a:lnTo>
                  <a:pt x="78090" y="4029036"/>
                </a:lnTo>
                <a:lnTo>
                  <a:pt x="104411" y="4064233"/>
                </a:lnTo>
                <a:lnTo>
                  <a:pt x="133921" y="4096702"/>
                </a:lnTo>
                <a:lnTo>
                  <a:pt x="166390" y="4126212"/>
                </a:lnTo>
                <a:lnTo>
                  <a:pt x="201587" y="4152533"/>
                </a:lnTo>
                <a:lnTo>
                  <a:pt x="239283" y="4175436"/>
                </a:lnTo>
                <a:lnTo>
                  <a:pt x="279249" y="4194690"/>
                </a:lnTo>
                <a:lnTo>
                  <a:pt x="321253" y="4210066"/>
                </a:lnTo>
                <a:lnTo>
                  <a:pt x="365066" y="4221334"/>
                </a:lnTo>
                <a:lnTo>
                  <a:pt x="410458" y="4228263"/>
                </a:lnTo>
                <a:lnTo>
                  <a:pt x="457200" y="4230624"/>
                </a:lnTo>
                <a:lnTo>
                  <a:pt x="2286000" y="4230624"/>
                </a:lnTo>
                <a:lnTo>
                  <a:pt x="2332741" y="4228263"/>
                </a:lnTo>
                <a:lnTo>
                  <a:pt x="2378133" y="4221334"/>
                </a:lnTo>
                <a:lnTo>
                  <a:pt x="2421946" y="4210066"/>
                </a:lnTo>
                <a:lnTo>
                  <a:pt x="2463950" y="4194690"/>
                </a:lnTo>
                <a:lnTo>
                  <a:pt x="2503916" y="4175436"/>
                </a:lnTo>
                <a:lnTo>
                  <a:pt x="2541612" y="4152533"/>
                </a:lnTo>
                <a:lnTo>
                  <a:pt x="2576809" y="4126212"/>
                </a:lnTo>
                <a:lnTo>
                  <a:pt x="2609278" y="4096702"/>
                </a:lnTo>
                <a:lnTo>
                  <a:pt x="2638788" y="4064233"/>
                </a:lnTo>
                <a:lnTo>
                  <a:pt x="2665109" y="4029036"/>
                </a:lnTo>
                <a:lnTo>
                  <a:pt x="2688012" y="3991340"/>
                </a:lnTo>
                <a:lnTo>
                  <a:pt x="2707266" y="3951374"/>
                </a:lnTo>
                <a:lnTo>
                  <a:pt x="2722642" y="3909370"/>
                </a:lnTo>
                <a:lnTo>
                  <a:pt x="2733910" y="3865557"/>
                </a:lnTo>
                <a:lnTo>
                  <a:pt x="2740839" y="3820165"/>
                </a:lnTo>
                <a:lnTo>
                  <a:pt x="2743200" y="3773424"/>
                </a:lnTo>
                <a:lnTo>
                  <a:pt x="2743200" y="457200"/>
                </a:lnTo>
                <a:lnTo>
                  <a:pt x="2740839" y="410458"/>
                </a:lnTo>
                <a:lnTo>
                  <a:pt x="2733910" y="365066"/>
                </a:lnTo>
                <a:lnTo>
                  <a:pt x="2722642" y="321253"/>
                </a:lnTo>
                <a:lnTo>
                  <a:pt x="2707266" y="279249"/>
                </a:lnTo>
                <a:lnTo>
                  <a:pt x="2688012" y="239283"/>
                </a:lnTo>
                <a:lnTo>
                  <a:pt x="2665109" y="201587"/>
                </a:lnTo>
                <a:lnTo>
                  <a:pt x="2638788" y="166390"/>
                </a:lnTo>
                <a:lnTo>
                  <a:pt x="2609278" y="133921"/>
                </a:lnTo>
                <a:lnTo>
                  <a:pt x="2576809" y="104411"/>
                </a:lnTo>
                <a:lnTo>
                  <a:pt x="2541612" y="78090"/>
                </a:lnTo>
                <a:lnTo>
                  <a:pt x="2503916" y="55187"/>
                </a:lnTo>
                <a:lnTo>
                  <a:pt x="2463950" y="35933"/>
                </a:lnTo>
                <a:lnTo>
                  <a:pt x="2421946" y="20557"/>
                </a:lnTo>
                <a:lnTo>
                  <a:pt x="2378133" y="9289"/>
                </a:lnTo>
                <a:lnTo>
                  <a:pt x="2332741" y="2360"/>
                </a:lnTo>
                <a:lnTo>
                  <a:pt x="2286000" y="0"/>
                </a:lnTo>
                <a:close/>
              </a:path>
            </a:pathLst>
          </a:custGeom>
          <a:solidFill>
            <a:srgbClr val="25235E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 txBox="1"/>
          <p:nvPr/>
        </p:nvSpPr>
        <p:spPr>
          <a:xfrm>
            <a:off x="8330755" y="2336627"/>
            <a:ext cx="1562576" cy="65913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SG binds to the antigen </a:t>
            </a:r>
            <a:r>
              <a:rPr sz="105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b="1" u="sng" spc="-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Trop-2</a:t>
            </a:r>
            <a:r>
              <a:rPr sz="1050" b="1" u="sng" spc="-19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and</a:t>
            </a:r>
            <a:r>
              <a:rPr sz="1050" b="1" u="sng" spc="-23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concentrates </a:t>
            </a:r>
            <a:r>
              <a:rPr sz="1050" b="1" spc="-28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the</a:t>
            </a:r>
            <a:r>
              <a:rPr sz="1050" b="1" u="sng" spc="-8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c</a:t>
            </a:r>
            <a:r>
              <a:rPr sz="1050" b="1" u="sng" spc="-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y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totoxic</a:t>
            </a:r>
            <a:r>
              <a:rPr sz="1050" b="1" u="sng" spc="-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S</a:t>
            </a:r>
            <a:r>
              <a:rPr sz="1050" b="1" u="sng" spc="-8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N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-38</a:t>
            </a:r>
            <a:r>
              <a:rPr sz="1050" b="1" u="sng" spc="-98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 </a:t>
            </a:r>
            <a:r>
              <a:rPr sz="1050" b="1" spc="-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tumor</a:t>
            </a:r>
            <a:r>
              <a:rPr sz="1050" b="1" u="sng" spc="-8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tissue</a:t>
            </a:r>
            <a:endParaRPr sz="105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330756" y="3136727"/>
            <a:ext cx="1723073" cy="204644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120015">
              <a:spcBef>
                <a:spcPts val="71"/>
              </a:spcBef>
            </a:pP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SG</a:t>
            </a:r>
            <a:r>
              <a:rPr sz="1050" b="1" u="sng" spc="-1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linker</a:t>
            </a:r>
            <a:r>
              <a:rPr sz="1050" b="1" u="sng" spc="-11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lends</a:t>
            </a:r>
            <a:r>
              <a:rPr sz="1050" b="1" u="sng" spc="-23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itself</a:t>
            </a:r>
            <a:r>
              <a:rPr sz="1050" b="1" u="sng" spc="-19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to</a:t>
            </a:r>
            <a:r>
              <a:rPr sz="1050" b="1" u="sng" spc="-1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a </a:t>
            </a:r>
            <a:r>
              <a:rPr sz="1050" b="1" spc="-28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Bystander</a:t>
            </a:r>
            <a:r>
              <a:rPr sz="1050" b="1" u="sng" spc="-8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Effect</a:t>
            </a:r>
            <a:endParaRPr sz="1050" dirty="0">
              <a:latin typeface="Arial"/>
              <a:cs typeface="Arial"/>
            </a:endParaRPr>
          </a:p>
          <a:p>
            <a:pPr marL="9525">
              <a:spcBef>
                <a:spcPts val="844"/>
              </a:spcBef>
            </a:pP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Favorable</a:t>
            </a:r>
            <a:r>
              <a:rPr sz="1050" b="1" u="sng" spc="-3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 </a:t>
            </a:r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Therapeutic</a:t>
            </a:r>
            <a:endParaRPr sz="1050" dirty="0">
              <a:latin typeface="Arial"/>
              <a:cs typeface="Arial"/>
            </a:endParaRPr>
          </a:p>
          <a:p>
            <a:pPr marL="9525"/>
            <a:r>
              <a:rPr sz="1050" b="1" u="sng" spc="-4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cs typeface="Arial"/>
              </a:rPr>
              <a:t>Index</a:t>
            </a:r>
            <a:endParaRPr sz="1050" dirty="0">
              <a:latin typeface="Arial"/>
              <a:cs typeface="Arial"/>
            </a:endParaRPr>
          </a:p>
          <a:p>
            <a:pPr marL="95250" marR="121920" indent="-85725">
              <a:buChar char="•"/>
              <a:tabLst>
                <a:tab pos="95250" algn="l"/>
              </a:tabLst>
            </a:pP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SG has a high DAR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(7–8 </a:t>
            </a:r>
            <a:r>
              <a:rPr sz="1050" spc="-28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molecules of SN-38 per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antibody)</a:t>
            </a:r>
            <a:r>
              <a:rPr sz="10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enhancing</a:t>
            </a:r>
            <a:r>
              <a:rPr sz="1050" spc="-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drug </a:t>
            </a:r>
            <a:r>
              <a:rPr sz="1050" spc="-28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delivery</a:t>
            </a:r>
            <a:r>
              <a:rPr sz="105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to</a:t>
            </a:r>
            <a:r>
              <a:rPr sz="1050" spc="-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tumor</a:t>
            </a:r>
            <a:endParaRPr sz="1050" dirty="0">
              <a:latin typeface="Arial"/>
              <a:cs typeface="Arial"/>
            </a:endParaRPr>
          </a:p>
          <a:p>
            <a:pPr marL="95250" marR="3810" indent="-85725">
              <a:buChar char="•"/>
              <a:tabLst>
                <a:tab pos="95250" algn="l"/>
              </a:tabLst>
            </a:pP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Moderate drug potency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 mitigates </a:t>
            </a:r>
            <a:r>
              <a:rPr sz="1050" spc="-11" dirty="0">
                <a:solidFill>
                  <a:srgbClr val="FFFFFF"/>
                </a:solidFill>
                <a:latin typeface="Arial"/>
                <a:cs typeface="Arial"/>
              </a:rPr>
              <a:t>toxicity,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while </a:t>
            </a:r>
            <a:r>
              <a:rPr sz="105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increased</a:t>
            </a:r>
            <a:r>
              <a:rPr sz="1050" spc="-26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intratumoral</a:t>
            </a:r>
            <a:r>
              <a:rPr sz="1050" spc="-19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drug </a:t>
            </a:r>
            <a:r>
              <a:rPr sz="1050" spc="-28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release</a:t>
            </a:r>
            <a:r>
              <a:rPr sz="105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enhances</a:t>
            </a:r>
            <a:r>
              <a:rPr sz="1050" spc="-2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050" spc="-4" dirty="0">
                <a:solidFill>
                  <a:srgbClr val="FFFFFF"/>
                </a:solidFill>
                <a:latin typeface="Arial"/>
                <a:cs typeface="Arial"/>
              </a:rPr>
              <a:t>efficacy</a:t>
            </a:r>
            <a:endParaRPr sz="1050" dirty="0">
              <a:latin typeface="Arial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1524002" y="1708575"/>
            <a:ext cx="3812381" cy="4085273"/>
            <a:chOff x="0" y="728700"/>
            <a:chExt cx="5083175" cy="5447030"/>
          </a:xfrm>
        </p:grpSpPr>
        <p:sp>
          <p:nvSpPr>
            <p:cNvPr id="10" name="object 10"/>
            <p:cNvSpPr/>
            <p:nvPr/>
          </p:nvSpPr>
          <p:spPr>
            <a:xfrm>
              <a:off x="728472" y="1855469"/>
              <a:ext cx="3897629" cy="2395220"/>
            </a:xfrm>
            <a:custGeom>
              <a:avLst/>
              <a:gdLst/>
              <a:ahLst/>
              <a:cxnLst/>
              <a:rect l="l" t="t" r="r" b="b"/>
              <a:pathLst>
                <a:path w="3897629" h="2395220">
                  <a:moveTo>
                    <a:pt x="3897249" y="0"/>
                  </a:moveTo>
                  <a:lnTo>
                    <a:pt x="3200654" y="0"/>
                  </a:lnTo>
                  <a:lnTo>
                    <a:pt x="3200654" y="359282"/>
                  </a:lnTo>
                  <a:lnTo>
                    <a:pt x="2503932" y="359282"/>
                  </a:lnTo>
                </a:path>
                <a:path w="3897629" h="2395220">
                  <a:moveTo>
                    <a:pt x="3897629" y="979169"/>
                  </a:moveTo>
                  <a:lnTo>
                    <a:pt x="3021329" y="979169"/>
                  </a:lnTo>
                  <a:lnTo>
                    <a:pt x="3021329" y="1494789"/>
                  </a:lnTo>
                  <a:lnTo>
                    <a:pt x="2145029" y="1494789"/>
                  </a:lnTo>
                </a:path>
                <a:path w="3897629" h="2395220">
                  <a:moveTo>
                    <a:pt x="3886200" y="2394711"/>
                  </a:moveTo>
                  <a:lnTo>
                    <a:pt x="288467" y="2394711"/>
                  </a:lnTo>
                  <a:lnTo>
                    <a:pt x="288467" y="1796033"/>
                  </a:lnTo>
                  <a:lnTo>
                    <a:pt x="0" y="1796033"/>
                  </a:lnTo>
                </a:path>
              </a:pathLst>
            </a:custGeom>
            <a:ln w="38100">
              <a:solidFill>
                <a:srgbClr val="A6A6A6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28700"/>
              <a:ext cx="5082794" cy="5446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52856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5B96AD3-01CB-4E76-91A1-AB3048C0CB37}"/>
              </a:ext>
            </a:extLst>
          </p:cNvPr>
          <p:cNvGrpSpPr>
            <a:grpSpLocks noChangeAspect="1"/>
          </p:cNvGrpSpPr>
          <p:nvPr/>
        </p:nvGrpSpPr>
        <p:grpSpPr>
          <a:xfrm>
            <a:off x="6176626" y="2397716"/>
            <a:ext cx="5593321" cy="2631484"/>
            <a:chOff x="749093" y="4267248"/>
            <a:chExt cx="3991451" cy="1877854"/>
          </a:xfrm>
        </p:grpSpPr>
        <p:pic>
          <p:nvPicPr>
            <p:cNvPr id="6" name="object 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52665" y="4270819"/>
              <a:ext cx="3983855" cy="187051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749093" y="4267248"/>
              <a:ext cx="3991451" cy="1877854"/>
            </a:xfrm>
            <a:custGeom>
              <a:avLst/>
              <a:gdLst/>
              <a:ahLst/>
              <a:cxnLst/>
              <a:rect l="l" t="t" r="r" b="b"/>
              <a:pathLst>
                <a:path w="5321935" h="2503804">
                  <a:moveTo>
                    <a:pt x="0" y="2503551"/>
                  </a:moveTo>
                  <a:lnTo>
                    <a:pt x="5321427" y="2503551"/>
                  </a:lnTo>
                  <a:lnTo>
                    <a:pt x="5321427" y="0"/>
                  </a:lnTo>
                  <a:lnTo>
                    <a:pt x="0" y="0"/>
                  </a:lnTo>
                  <a:lnTo>
                    <a:pt x="0" y="2503551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0972800" y="6553200"/>
            <a:ext cx="947261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dirty="0">
                <a:latin typeface="Arial"/>
                <a:cs typeface="Arial"/>
              </a:rPr>
              <a:t>Heist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et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al.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JCO</a:t>
            </a:r>
            <a:r>
              <a:rPr sz="750" spc="-23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2017.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981200" y="410442"/>
            <a:ext cx="8229600" cy="871392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2800" spc="-4" dirty="0"/>
              <a:t>Phase</a:t>
            </a:r>
            <a:r>
              <a:rPr sz="2800" spc="4" dirty="0"/>
              <a:t> </a:t>
            </a:r>
            <a:r>
              <a:rPr sz="2800" dirty="0"/>
              <a:t>1/2</a:t>
            </a:r>
            <a:r>
              <a:rPr sz="2800" spc="4" dirty="0"/>
              <a:t> </a:t>
            </a:r>
            <a:r>
              <a:rPr sz="2800" spc="-4" dirty="0"/>
              <a:t>open-label</a:t>
            </a:r>
            <a:r>
              <a:rPr sz="2800" spc="4" dirty="0"/>
              <a:t> </a:t>
            </a:r>
            <a:r>
              <a:rPr sz="2800" dirty="0"/>
              <a:t>study of </a:t>
            </a:r>
            <a:r>
              <a:rPr sz="2800" spc="-4" dirty="0"/>
              <a:t>Sacituzumab</a:t>
            </a:r>
            <a:r>
              <a:rPr sz="2800" spc="4" dirty="0"/>
              <a:t> </a:t>
            </a:r>
            <a:r>
              <a:rPr sz="2800" spc="-4" dirty="0"/>
              <a:t>Govitecan</a:t>
            </a:r>
            <a:r>
              <a:rPr sz="2800" spc="11" dirty="0"/>
              <a:t> </a:t>
            </a:r>
            <a:r>
              <a:rPr sz="2800" dirty="0"/>
              <a:t>in</a:t>
            </a:r>
            <a:r>
              <a:rPr sz="2800" spc="-8" dirty="0"/>
              <a:t> </a:t>
            </a:r>
            <a:r>
              <a:rPr sz="2800" u="sng" spc="-4" dirty="0">
                <a:uFill>
                  <a:solidFill>
                    <a:srgbClr val="001F5F"/>
                  </a:solidFill>
                </a:uFill>
              </a:rPr>
              <a:t>NSCLC</a:t>
            </a:r>
            <a:r>
              <a:rPr sz="2800" spc="506" dirty="0"/>
              <a:t> </a:t>
            </a:r>
            <a:r>
              <a:rPr sz="2800" spc="-4" dirty="0"/>
              <a:t>patients</a:t>
            </a:r>
            <a:endParaRPr sz="2800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705DB01-4E28-4E2A-889E-1AF6C1F0C3D1}"/>
              </a:ext>
            </a:extLst>
          </p:cNvPr>
          <p:cNvGrpSpPr>
            <a:grpSpLocks noChangeAspect="1"/>
          </p:cNvGrpSpPr>
          <p:nvPr/>
        </p:nvGrpSpPr>
        <p:grpSpPr>
          <a:xfrm>
            <a:off x="1018107" y="2397714"/>
            <a:ext cx="4896084" cy="3241085"/>
            <a:chOff x="6091173" y="3507295"/>
            <a:chExt cx="3857625" cy="2553652"/>
          </a:xfrm>
        </p:grpSpPr>
        <p:pic>
          <p:nvPicPr>
            <p:cNvPr id="14" name="object 5">
              <a:extLst>
                <a:ext uri="{FF2B5EF4-FFF2-40B4-BE49-F238E27FC236}">
                  <a16:creationId xmlns:a16="http://schemas.microsoft.com/office/drawing/2014/main" id="{DC9ED51D-C5CC-455D-BF4D-7DF10CAAFDE5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5999" y="3512084"/>
              <a:ext cx="3819434" cy="2548863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AF3E5F2D-2934-439A-8DA3-52CBFE8C8464}"/>
                </a:ext>
              </a:extLst>
            </p:cNvPr>
            <p:cNvSpPr txBox="1"/>
            <p:nvPr/>
          </p:nvSpPr>
          <p:spPr>
            <a:xfrm>
              <a:off x="6091173" y="3507295"/>
              <a:ext cx="3857625" cy="282149"/>
            </a:xfrm>
            <a:prstGeom prst="rect">
              <a:avLst/>
            </a:prstGeom>
            <a:ln w="9525">
              <a:solidFill>
                <a:srgbClr val="000000"/>
              </a:solidFill>
            </a:ln>
          </p:spPr>
          <p:txBody>
            <a:bodyPr vert="horz" wrap="square" lIns="0" tIns="3175" rIns="0" bIns="0" rtlCol="0">
              <a:spAutoFit/>
            </a:bodyPr>
            <a:lstStyle/>
            <a:p>
              <a:pPr>
                <a:spcBef>
                  <a:spcPts val="25"/>
                </a:spcBef>
              </a:pPr>
              <a:endParaRPr sz="1950" dirty="0">
                <a:latin typeface="Times New Roman"/>
                <a:cs typeface="Times New Roman"/>
              </a:endParaRPr>
            </a:p>
          </p:txBody>
        </p:sp>
      </p:grpSp>
      <p:sp>
        <p:nvSpPr>
          <p:cNvPr id="10" name="Text Box 3">
            <a:extLst>
              <a:ext uri="{FF2B5EF4-FFF2-40B4-BE49-F238E27FC236}">
                <a16:creationId xmlns:a16="http://schemas.microsoft.com/office/drawing/2014/main" id="{BA7A463A-2290-C643-BAB5-B0D95CEE55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699" y="2054041"/>
            <a:ext cx="236514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ORR 19%</a:t>
            </a: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EE44BD0A-D53C-E442-9961-4140010E6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6903" y="2054041"/>
            <a:ext cx="236514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 err="1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mPFS</a:t>
            </a: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 5.2m</a:t>
            </a:r>
          </a:p>
        </p:txBody>
      </p:sp>
    </p:spTree>
    <p:extLst>
      <p:ext uri="{BB962C8B-B14F-4D97-AF65-F5344CB8AC3E}">
        <p14:creationId xmlns:p14="http://schemas.microsoft.com/office/powerpoint/2010/main" val="15244198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9129141" y="5423974"/>
            <a:ext cx="2453259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r">
              <a:spcBef>
                <a:spcPts val="75"/>
              </a:spcBef>
            </a:pPr>
            <a:r>
              <a:rPr sz="750" dirty="0">
                <a:latin typeface="Arial"/>
                <a:cs typeface="Arial"/>
              </a:rPr>
              <a:t>Gray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et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al.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CCR</a:t>
            </a:r>
            <a:r>
              <a:rPr sz="750" spc="184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2017</a:t>
            </a:r>
            <a:r>
              <a:rPr lang="en-US" sz="750" spc="-4" dirty="0">
                <a:latin typeface="Arial"/>
                <a:cs typeface="Arial"/>
              </a:rPr>
              <a:t>; Heist et al. JCO 2017</a:t>
            </a:r>
            <a:r>
              <a:rPr sz="750" spc="-4" dirty="0">
                <a:latin typeface="Arial"/>
                <a:cs typeface="Arial"/>
              </a:rPr>
              <a:t>.</a:t>
            </a:r>
            <a:endParaRPr sz="750" dirty="0">
              <a:latin typeface="Arial"/>
              <a:cs typeface="Arial"/>
            </a:endParaRPr>
          </a:p>
        </p:txBody>
      </p:sp>
      <p:pic>
        <p:nvPicPr>
          <p:cNvPr id="15" name="object 3">
            <a:extLst>
              <a:ext uri="{FF2B5EF4-FFF2-40B4-BE49-F238E27FC236}">
                <a16:creationId xmlns:a16="http://schemas.microsoft.com/office/drawing/2014/main" id="{629AC7B4-DE87-4B8A-BA6D-943D93645ADE}"/>
              </a:ext>
            </a:extLst>
          </p:cNvPr>
          <p:cNvPicPr/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b="49233"/>
          <a:stretch/>
        </p:blipFill>
        <p:spPr>
          <a:xfrm>
            <a:off x="674067" y="2971799"/>
            <a:ext cx="11114254" cy="224230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C01AD74E-AE20-3545-8D9F-3522A58BE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spc="-4" dirty="0"/>
              <a:t>Adverse events in phase</a:t>
            </a:r>
            <a:r>
              <a:rPr lang="en-US" sz="2800" spc="4" dirty="0"/>
              <a:t> </a:t>
            </a:r>
            <a:r>
              <a:rPr lang="en-US" sz="2800" dirty="0"/>
              <a:t>1/2</a:t>
            </a:r>
            <a:r>
              <a:rPr lang="en-US" sz="2800" spc="4" dirty="0"/>
              <a:t> </a:t>
            </a:r>
            <a:r>
              <a:rPr lang="en-US" sz="2800" spc="-4" dirty="0"/>
              <a:t>open-label</a:t>
            </a:r>
            <a:r>
              <a:rPr lang="en-US" sz="2800" spc="4" dirty="0"/>
              <a:t> </a:t>
            </a:r>
            <a:r>
              <a:rPr lang="en-US" sz="2800" dirty="0"/>
              <a:t>study of </a:t>
            </a:r>
            <a:r>
              <a:rPr lang="en-US" sz="2800" spc="-4" dirty="0" err="1"/>
              <a:t>Sacituzumab</a:t>
            </a:r>
            <a:r>
              <a:rPr lang="en-US" sz="2800" spc="4" dirty="0"/>
              <a:t> </a:t>
            </a:r>
            <a:r>
              <a:rPr lang="en-US" sz="2800" spc="-4" dirty="0" err="1"/>
              <a:t>Govitecan</a:t>
            </a:r>
            <a:r>
              <a:rPr lang="en-US" sz="2800" spc="11" dirty="0"/>
              <a:t> </a:t>
            </a:r>
            <a:r>
              <a:rPr lang="en-US" sz="2800" dirty="0"/>
              <a:t>in</a:t>
            </a:r>
            <a:r>
              <a:rPr lang="en-US" sz="2800" spc="-8" dirty="0"/>
              <a:t> </a:t>
            </a:r>
            <a:r>
              <a:rPr lang="en-US" sz="2800" u="sng" spc="-4" dirty="0">
                <a:uFill>
                  <a:solidFill>
                    <a:srgbClr val="001F5F"/>
                  </a:solidFill>
                </a:uFill>
              </a:rPr>
              <a:t>NSCLC</a:t>
            </a:r>
            <a:r>
              <a:rPr lang="en-US" sz="2800" spc="506" dirty="0"/>
              <a:t> </a:t>
            </a:r>
            <a:r>
              <a:rPr lang="en-US" sz="2800" spc="-4" dirty="0"/>
              <a:t>patients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941DE631-1C8A-114B-9BEC-99B01A8D01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7699" y="2054041"/>
            <a:ext cx="7241043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Most common AEs include nausea, diarrhea, fatigue, alopecia (GR</a:t>
            </a:r>
            <a:r>
              <a:rPr lang="en-US" sz="2000" u="sng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&gt;</a:t>
            </a:r>
            <a:r>
              <a:rPr lang="en-US" sz="20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3 in less than 10%), neutropenia. </a:t>
            </a:r>
          </a:p>
        </p:txBody>
      </p:sp>
    </p:spTree>
    <p:extLst>
      <p:ext uri="{BB962C8B-B14F-4D97-AF65-F5344CB8AC3E}">
        <p14:creationId xmlns:p14="http://schemas.microsoft.com/office/powerpoint/2010/main" val="12045177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838200" y="200027"/>
            <a:ext cx="10363200" cy="1143000"/>
          </a:xfrm>
        </p:spPr>
        <p:txBody>
          <a:bodyPr/>
          <a:lstStyle/>
          <a:p>
            <a:r>
              <a:rPr lang="en-US" altLang="en-US" sz="3200" dirty="0">
                <a:ea typeface="ＭＳ Ｐゴシック" panose="020B0600070205080204" pitchFamily="34" charset="-128"/>
              </a:rPr>
              <a:t>Future of immunotherapy: how do we design more personalized, and more effective, treatments?  </a:t>
            </a:r>
          </a:p>
        </p:txBody>
      </p:sp>
      <p:sp>
        <p:nvSpPr>
          <p:cNvPr id="154" name="Text Box 3">
            <a:extLst>
              <a:ext uri="{FF2B5EF4-FFF2-40B4-BE49-F238E27FC236}">
                <a16:creationId xmlns:a16="http://schemas.microsoft.com/office/drawing/2014/main" id="{07C27BF4-AADE-4845-92AF-620964CCCF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28981" y="1578789"/>
            <a:ext cx="1464536" cy="52322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800" b="1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NSCLC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FBEFAF9-B87C-304E-9F9F-834C068A153A}"/>
              </a:ext>
            </a:extLst>
          </p:cNvPr>
          <p:cNvGrpSpPr/>
          <p:nvPr/>
        </p:nvGrpSpPr>
        <p:grpSpPr>
          <a:xfrm>
            <a:off x="1773607" y="1570039"/>
            <a:ext cx="3471091" cy="2996401"/>
            <a:chOff x="-30913" y="1570038"/>
            <a:chExt cx="3471091" cy="2996401"/>
          </a:xfrm>
        </p:grpSpPr>
        <p:grpSp>
          <p:nvGrpSpPr>
            <p:cNvPr id="77840" name="Group 19"/>
            <p:cNvGrpSpPr>
              <a:grpSpLocks/>
            </p:cNvGrpSpPr>
            <p:nvPr/>
          </p:nvGrpSpPr>
          <p:grpSpPr bwMode="auto">
            <a:xfrm>
              <a:off x="-30913" y="1570038"/>
              <a:ext cx="3471091" cy="2996401"/>
              <a:chOff x="-31625" y="1569750"/>
              <a:chExt cx="3471722" cy="2996986"/>
            </a:xfrm>
          </p:grpSpPr>
          <p:sp>
            <p:nvSpPr>
              <p:cNvPr id="113" name="Text Box 3">
                <a:extLst>
                  <a:ext uri="{FF2B5EF4-FFF2-40B4-BE49-F238E27FC236}">
                    <a16:creationId xmlns:a16="http://schemas.microsoft.com/office/drawing/2014/main" id="{DA149277-4EE3-EF46-840A-82A1A02624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627" y="1569750"/>
                <a:ext cx="2365570" cy="584775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Driver negative:</a:t>
                </a:r>
              </a:p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 the immune pie (60%)</a:t>
                </a:r>
              </a:p>
            </p:txBody>
          </p:sp>
          <p:grpSp>
            <p:nvGrpSpPr>
              <p:cNvPr id="77842" name="Group 17"/>
              <p:cNvGrpSpPr>
                <a:grpSpLocks/>
              </p:cNvGrpSpPr>
              <p:nvPr/>
            </p:nvGrpSpPr>
            <p:grpSpPr bwMode="auto">
              <a:xfrm>
                <a:off x="-31625" y="1954351"/>
                <a:ext cx="3471722" cy="2612385"/>
                <a:chOff x="-31625" y="1954351"/>
                <a:chExt cx="3471722" cy="2612385"/>
              </a:xfrm>
            </p:grpSpPr>
            <p:sp>
              <p:nvSpPr>
                <p:cNvPr id="77843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2704910" y="2120515"/>
                  <a:ext cx="735187" cy="40043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en-US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grpSp>
              <p:nvGrpSpPr>
                <p:cNvPr id="77844" name="Group 131"/>
                <p:cNvGrpSpPr>
                  <a:grpSpLocks/>
                </p:cNvGrpSpPr>
                <p:nvPr/>
              </p:nvGrpSpPr>
              <p:grpSpPr bwMode="auto">
                <a:xfrm>
                  <a:off x="52751" y="2218146"/>
                  <a:ext cx="1154113" cy="1262063"/>
                  <a:chOff x="381000" y="2243137"/>
                  <a:chExt cx="1154113" cy="1261888"/>
                </a:xfrm>
              </p:grpSpPr>
              <p:sp>
                <p:nvSpPr>
                  <p:cNvPr id="185" name="Freeform 35">
                    <a:extLst>
                      <a:ext uri="{FF2B5EF4-FFF2-40B4-BE49-F238E27FC236}">
                        <a16:creationId xmlns:a16="http://schemas.microsoft.com/office/drawing/2014/main" id="{89E3B81C-4BC3-534C-A5EE-ED6C28D0DB3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46627" y="2361637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6" name="Freeform 35">
                    <a:extLst>
                      <a:ext uri="{FF2B5EF4-FFF2-40B4-BE49-F238E27FC236}">
                        <a16:creationId xmlns:a16="http://schemas.microsoft.com/office/drawing/2014/main" id="{4533F24F-E0D2-9F45-B20D-41FD620AE85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80124" y="2285432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7" name="Freeform 35">
                    <a:extLst>
                      <a:ext uri="{FF2B5EF4-FFF2-40B4-BE49-F238E27FC236}">
                        <a16:creationId xmlns:a16="http://schemas.microsoft.com/office/drawing/2014/main" id="{631DF13D-27D6-E445-B50D-BA0470A0575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51482" y="2285432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8" name="Freeform 38">
                    <a:extLst>
                      <a:ext uri="{FF2B5EF4-FFF2-40B4-BE49-F238E27FC236}">
                        <a16:creationId xmlns:a16="http://schemas.microsoft.com/office/drawing/2014/main" id="{96FDFE94-8908-8841-99C1-6D4A7D0B0D7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219880" y="2242568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89" name="Freeform 35">
                    <a:extLst>
                      <a:ext uri="{FF2B5EF4-FFF2-40B4-BE49-F238E27FC236}">
                        <a16:creationId xmlns:a16="http://schemas.microsoft.com/office/drawing/2014/main" id="{6E47BBB6-CE37-D54A-BD91-E2B16605012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1527" y="2775998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0" name="Freeform 35">
                    <a:extLst>
                      <a:ext uri="{FF2B5EF4-FFF2-40B4-BE49-F238E27FC236}">
                        <a16:creationId xmlns:a16="http://schemas.microsoft.com/office/drawing/2014/main" id="{E85E4ADB-40BD-5649-B141-BE5FAAC5277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15024" y="2699794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1" name="Freeform 35">
                    <a:extLst>
                      <a:ext uri="{FF2B5EF4-FFF2-40B4-BE49-F238E27FC236}">
                        <a16:creationId xmlns:a16="http://schemas.microsoft.com/office/drawing/2014/main" id="{B15EDDCC-4FA7-E042-822B-AFE9A0DD3A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686383" y="2699794"/>
                    <a:ext cx="315970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2" name="Freeform 38">
                    <a:extLst>
                      <a:ext uri="{FF2B5EF4-FFF2-40B4-BE49-F238E27FC236}">
                        <a16:creationId xmlns:a16="http://schemas.microsoft.com/office/drawing/2014/main" id="{DE592045-E949-B54B-B95A-9549A5DD751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54781" y="2656928"/>
                    <a:ext cx="315969" cy="500091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4" name="Freeform 35">
                    <a:extLst>
                      <a:ext uri="{FF2B5EF4-FFF2-40B4-BE49-F238E27FC236}">
                        <a16:creationId xmlns:a16="http://schemas.microsoft.com/office/drawing/2014/main" id="{08769B5F-D303-0C49-88B1-D2A682B0137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132552" y="3004611"/>
                    <a:ext cx="315969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  <p:sp>
                <p:nvSpPr>
                  <p:cNvPr id="195" name="Freeform 35">
                    <a:extLst>
                      <a:ext uri="{FF2B5EF4-FFF2-40B4-BE49-F238E27FC236}">
                        <a16:creationId xmlns:a16="http://schemas.microsoft.com/office/drawing/2014/main" id="{80F05098-8328-FD42-9338-76C23CA0B3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903910" y="3004611"/>
                    <a:ext cx="315969" cy="500090"/>
                  </a:xfrm>
                  <a:custGeom>
                    <a:avLst/>
                    <a:gdLst/>
                    <a:ahLst/>
                    <a:cxnLst>
                      <a:cxn ang="0">
                        <a:pos x="621" y="549"/>
                      </a:cxn>
                      <a:cxn ang="0">
                        <a:pos x="493" y="540"/>
                      </a:cxn>
                      <a:cxn ang="0">
                        <a:pos x="374" y="403"/>
                      </a:cxn>
                      <a:cxn ang="0">
                        <a:pos x="438" y="101"/>
                      </a:cxn>
                      <a:cxn ang="0">
                        <a:pos x="466" y="83"/>
                      </a:cxn>
                      <a:cxn ang="0">
                        <a:pos x="539" y="19"/>
                      </a:cxn>
                      <a:cxn ang="0">
                        <a:pos x="594" y="0"/>
                      </a:cxn>
                      <a:cxn ang="0">
                        <a:pos x="740" y="10"/>
                      </a:cxn>
                      <a:cxn ang="0">
                        <a:pos x="777" y="28"/>
                      </a:cxn>
                      <a:cxn ang="0">
                        <a:pos x="832" y="46"/>
                      </a:cxn>
                      <a:cxn ang="0">
                        <a:pos x="923" y="119"/>
                      </a:cxn>
                      <a:cxn ang="0">
                        <a:pos x="960" y="174"/>
                      </a:cxn>
                      <a:cxn ang="0">
                        <a:pos x="978" y="229"/>
                      </a:cxn>
                      <a:cxn ang="0">
                        <a:pos x="822" y="586"/>
                      </a:cxn>
                      <a:cxn ang="0">
                        <a:pos x="996" y="631"/>
                      </a:cxn>
                      <a:cxn ang="0">
                        <a:pos x="1307" y="1418"/>
                      </a:cxn>
                      <a:cxn ang="0">
                        <a:pos x="1161" y="1573"/>
                      </a:cxn>
                      <a:cxn ang="0">
                        <a:pos x="886" y="970"/>
                      </a:cxn>
                      <a:cxn ang="0">
                        <a:pos x="1161" y="2350"/>
                      </a:cxn>
                      <a:cxn ang="0">
                        <a:pos x="868" y="2451"/>
                      </a:cxn>
                      <a:cxn ang="0">
                        <a:pos x="704" y="1381"/>
                      </a:cxn>
                      <a:cxn ang="0">
                        <a:pos x="603" y="2469"/>
                      </a:cxn>
                      <a:cxn ang="0">
                        <a:pos x="329" y="2432"/>
                      </a:cxn>
                      <a:cxn ang="0">
                        <a:pos x="475" y="906"/>
                      </a:cxn>
                      <a:cxn ang="0">
                        <a:pos x="210" y="1500"/>
                      </a:cxn>
                      <a:cxn ang="0">
                        <a:pos x="0" y="1436"/>
                      </a:cxn>
                      <a:cxn ang="0">
                        <a:pos x="420" y="586"/>
                      </a:cxn>
                      <a:cxn ang="0">
                        <a:pos x="621" y="549"/>
                      </a:cxn>
                    </a:cxnLst>
                    <a:rect l="0" t="0" r="r" b="b"/>
                    <a:pathLst>
                      <a:path w="1307" h="2469">
                        <a:moveTo>
                          <a:pt x="621" y="549"/>
                        </a:moveTo>
                        <a:cubicBezTo>
                          <a:pt x="575" y="560"/>
                          <a:pt x="538" y="554"/>
                          <a:pt x="493" y="540"/>
                        </a:cubicBezTo>
                        <a:cubicBezTo>
                          <a:pt x="461" y="491"/>
                          <a:pt x="423" y="435"/>
                          <a:pt x="374" y="403"/>
                        </a:cubicBezTo>
                        <a:cubicBezTo>
                          <a:pt x="339" y="297"/>
                          <a:pt x="357" y="180"/>
                          <a:pt x="438" y="101"/>
                        </a:cubicBezTo>
                        <a:cubicBezTo>
                          <a:pt x="446" y="93"/>
                          <a:pt x="458" y="90"/>
                          <a:pt x="466" y="83"/>
                        </a:cubicBezTo>
                        <a:cubicBezTo>
                          <a:pt x="490" y="62"/>
                          <a:pt x="509" y="33"/>
                          <a:pt x="539" y="19"/>
                        </a:cubicBezTo>
                        <a:cubicBezTo>
                          <a:pt x="557" y="11"/>
                          <a:pt x="594" y="0"/>
                          <a:pt x="594" y="0"/>
                        </a:cubicBezTo>
                        <a:cubicBezTo>
                          <a:pt x="643" y="3"/>
                          <a:pt x="692" y="3"/>
                          <a:pt x="740" y="10"/>
                        </a:cubicBezTo>
                        <a:cubicBezTo>
                          <a:pt x="754" y="12"/>
                          <a:pt x="764" y="23"/>
                          <a:pt x="777" y="28"/>
                        </a:cubicBezTo>
                        <a:cubicBezTo>
                          <a:pt x="795" y="35"/>
                          <a:pt x="832" y="46"/>
                          <a:pt x="832" y="46"/>
                        </a:cubicBezTo>
                        <a:cubicBezTo>
                          <a:pt x="867" y="69"/>
                          <a:pt x="884" y="106"/>
                          <a:pt x="923" y="119"/>
                        </a:cubicBezTo>
                        <a:cubicBezTo>
                          <a:pt x="962" y="146"/>
                          <a:pt x="945" y="126"/>
                          <a:pt x="960" y="174"/>
                        </a:cubicBezTo>
                        <a:cubicBezTo>
                          <a:pt x="966" y="192"/>
                          <a:pt x="978" y="229"/>
                          <a:pt x="978" y="229"/>
                        </a:cubicBezTo>
                        <a:cubicBezTo>
                          <a:pt x="974" y="328"/>
                          <a:pt x="993" y="586"/>
                          <a:pt x="822" y="586"/>
                        </a:cubicBezTo>
                        <a:lnTo>
                          <a:pt x="996" y="631"/>
                        </a:lnTo>
                        <a:lnTo>
                          <a:pt x="1307" y="1418"/>
                        </a:lnTo>
                        <a:lnTo>
                          <a:pt x="1161" y="1573"/>
                        </a:lnTo>
                        <a:lnTo>
                          <a:pt x="886" y="970"/>
                        </a:lnTo>
                        <a:lnTo>
                          <a:pt x="1161" y="2350"/>
                        </a:lnTo>
                        <a:lnTo>
                          <a:pt x="868" y="2451"/>
                        </a:lnTo>
                        <a:lnTo>
                          <a:pt x="704" y="1381"/>
                        </a:lnTo>
                        <a:lnTo>
                          <a:pt x="603" y="2469"/>
                        </a:lnTo>
                        <a:lnTo>
                          <a:pt x="329" y="2432"/>
                        </a:lnTo>
                        <a:lnTo>
                          <a:pt x="475" y="906"/>
                        </a:lnTo>
                        <a:lnTo>
                          <a:pt x="210" y="1500"/>
                        </a:lnTo>
                        <a:lnTo>
                          <a:pt x="0" y="1436"/>
                        </a:lnTo>
                        <a:lnTo>
                          <a:pt x="420" y="586"/>
                        </a:lnTo>
                        <a:lnTo>
                          <a:pt x="621" y="549"/>
                        </a:lnTo>
                        <a:close/>
                      </a:path>
                    </a:pathLst>
                  </a:custGeom>
                  <a:solidFill>
                    <a:schemeClr val="tx2">
                      <a:lumMod val="60000"/>
                      <a:lumOff val="40000"/>
                    </a:schemeClr>
                  </a:solidFill>
                  <a:ln w="9525">
                    <a:solidFill>
                      <a:schemeClr val="accent4">
                        <a:lumMod val="10000"/>
                      </a:schemeClr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defRPr/>
                    </a:pPr>
                    <a:endParaRPr lang="en-GB" sz="2000">
                      <a:solidFill>
                        <a:prstClr val="black"/>
                      </a:solidFill>
                      <a:latin typeface="Arial" charset="0"/>
                      <a:cs typeface="Arial"/>
                    </a:endParaRPr>
                  </a:p>
                </p:txBody>
              </p:sp>
            </p:grpSp>
            <p:grpSp>
              <p:nvGrpSpPr>
                <p:cNvPr id="77845" name="Group 4"/>
                <p:cNvGrpSpPr>
                  <a:grpSpLocks/>
                </p:cNvGrpSpPr>
                <p:nvPr/>
              </p:nvGrpSpPr>
              <p:grpSpPr bwMode="auto">
                <a:xfrm>
                  <a:off x="1017876" y="1954351"/>
                  <a:ext cx="2334600" cy="2131726"/>
                  <a:chOff x="949981" y="1930417"/>
                  <a:chExt cx="2334600" cy="2131726"/>
                </a:xfrm>
              </p:grpSpPr>
              <p:graphicFrame>
                <p:nvGraphicFramePr>
                  <p:cNvPr id="77848" name="Chart 2"/>
                  <p:cNvGraphicFramePr>
                    <a:graphicFrameLocks/>
                  </p:cNvGraphicFramePr>
                  <p:nvPr/>
                </p:nvGraphicFramePr>
                <p:xfrm>
                  <a:off x="949981" y="1930417"/>
                  <a:ext cx="2334600" cy="2131726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2085" name="Chart" r:id="rId4" imgW="2341067" imgH="2133785" progId="Excel.Chart.8">
                          <p:embed/>
                        </p:oleObj>
                      </mc:Choice>
                      <mc:Fallback>
                        <p:oleObj name="Chart" r:id="rId4" imgW="2341067" imgH="2133785" progId="Excel.Chart.8">
                          <p:embed/>
                          <p:pic>
                            <p:nvPicPr>
                              <p:cNvPr id="77848" name="Chart 2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5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949981" y="1930417"/>
                                <a:ext cx="2334600" cy="2131726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77849" name="TextBox 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87762" y="2458206"/>
                    <a:ext cx="627366" cy="46166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PD-L1 neg.</a:t>
                    </a:r>
                  </a:p>
                </p:txBody>
              </p:sp>
              <p:sp>
                <p:nvSpPr>
                  <p:cNvPr id="77850" name="TextBox 1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98181" y="3179641"/>
                    <a:ext cx="1116560" cy="6463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PD-L1 intermediate</a:t>
                    </a:r>
                  </a:p>
                  <a:p>
                    <a:pPr>
                      <a:spcBef>
                        <a:spcPct val="0"/>
                      </a:spcBef>
                      <a:buNone/>
                      <a:defRPr/>
                    </a:pPr>
                    <a:r>
                      <a:rPr lang="en-US" altLang="en-US" sz="1200" b="1" dirty="0">
                        <a:solidFill>
                          <a:srgbClr val="000000"/>
                        </a:solidFill>
                      </a:rPr>
                      <a:t>(1-49%)</a:t>
                    </a:r>
                  </a:p>
                </p:txBody>
              </p:sp>
              <p:sp>
                <p:nvSpPr>
                  <p:cNvPr id="115" name="TextBox 114">
                    <a:extLst>
                      <a:ext uri="{FF2B5EF4-FFF2-40B4-BE49-F238E27FC236}">
                        <a16:creationId xmlns:a16="http://schemas.microsoft.com/office/drawing/2014/main" id="{6FB28F28-7048-004E-97A7-2686944671F3}"/>
                      </a:ext>
                    </a:extLst>
                  </p:cNvPr>
                  <p:cNvSpPr txBox="1"/>
                  <p:nvPr/>
                </p:nvSpPr>
                <p:spPr>
                  <a:xfrm>
                    <a:off x="1155584" y="2429296"/>
                    <a:ext cx="1116216" cy="646238"/>
                  </a:xfrm>
                  <a:prstGeom prst="rect">
                    <a:avLst/>
                  </a:prstGeom>
                  <a:noFill/>
                </p:spPr>
                <p:txBody>
                  <a:bodyPr>
                    <a:spAutoFit/>
                  </a:bodyPr>
                  <a:lstStyle/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PD-L1 </a:t>
                    </a:r>
                  </a:p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High </a:t>
                    </a:r>
                  </a:p>
                  <a:p>
                    <a:pPr algn="ctr">
                      <a:defRPr/>
                    </a:pPr>
                    <a:r>
                      <a:rPr lang="en-US" sz="1200" b="1" dirty="0">
                        <a:solidFill>
                          <a:srgbClr val="FFFFFF">
                            <a:lumMod val="85000"/>
                          </a:srgbClr>
                        </a:solidFill>
                        <a:latin typeface="Arial"/>
                        <a:cs typeface="Arial"/>
                      </a:rPr>
                      <a:t>(&gt;50%)</a:t>
                    </a:r>
                  </a:p>
                </p:txBody>
              </p:sp>
            </p:grpSp>
            <p:pic>
              <p:nvPicPr>
                <p:cNvPr id="77846" name="Group 131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3919" y="2520352"/>
                  <a:ext cx="1181315" cy="1295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847" name="Group 131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31625" y="3271083"/>
                  <a:ext cx="1181315" cy="12956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83" name="Text Box 3">
              <a:extLst>
                <a:ext uri="{FF2B5EF4-FFF2-40B4-BE49-F238E27FC236}">
                  <a16:creationId xmlns:a16="http://schemas.microsoft.com/office/drawing/2014/main" id="{51822070-00B6-7448-8F87-238706893B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9312" y="3894745"/>
              <a:ext cx="1646338" cy="338554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PD-L1 status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6A86FD3A-4BF0-754C-8575-63D492CB2DCC}"/>
              </a:ext>
            </a:extLst>
          </p:cNvPr>
          <p:cNvGrpSpPr/>
          <p:nvPr/>
        </p:nvGrpSpPr>
        <p:grpSpPr>
          <a:xfrm>
            <a:off x="1493221" y="4156120"/>
            <a:ext cx="2334176" cy="2330227"/>
            <a:chOff x="-311298" y="4156119"/>
            <a:chExt cx="2334176" cy="2330227"/>
          </a:xfrm>
        </p:grpSpPr>
        <p:graphicFrame>
          <p:nvGraphicFramePr>
            <p:cNvPr id="81" name="Chart 2">
              <a:extLst>
                <a:ext uri="{FF2B5EF4-FFF2-40B4-BE49-F238E27FC236}">
                  <a16:creationId xmlns:a16="http://schemas.microsoft.com/office/drawing/2014/main" id="{65118611-07F7-DC4D-B301-4EE35F1AC12F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-311298" y="4156119"/>
            <a:ext cx="2334176" cy="21313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86" name="Chart" r:id="rId4" imgW="2341067" imgH="2133785" progId="Excel.Chart.8">
                    <p:embed/>
                  </p:oleObj>
                </mc:Choice>
                <mc:Fallback>
                  <p:oleObj name="Chart" r:id="rId4" imgW="2341067" imgH="2133785" progId="Excel.Chart.8">
                    <p:embed/>
                    <p:pic>
                      <p:nvPicPr>
                        <p:cNvPr id="81" name="Chart 2">
                          <a:extLst>
                            <a:ext uri="{FF2B5EF4-FFF2-40B4-BE49-F238E27FC236}">
                              <a16:creationId xmlns:a16="http://schemas.microsoft.com/office/drawing/2014/main" id="{65118611-07F7-DC4D-B301-4EE35F1AC12F}"/>
                            </a:ext>
                          </a:extLst>
                        </p:cNvPr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311298" y="4156119"/>
                          <a:ext cx="2334176" cy="21313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7EBF6A1A-525B-5D42-98F1-E6A1FD16C513}"/>
                </a:ext>
              </a:extLst>
            </p:cNvPr>
            <p:cNvGrpSpPr/>
            <p:nvPr/>
          </p:nvGrpSpPr>
          <p:grpSpPr>
            <a:xfrm>
              <a:off x="-123032" y="4658012"/>
              <a:ext cx="1951832" cy="1828334"/>
              <a:chOff x="-123032" y="4658012"/>
              <a:chExt cx="1951832" cy="1828334"/>
            </a:xfrm>
          </p:grpSpPr>
          <p:sp>
            <p:nvSpPr>
              <p:cNvPr id="84" name="Text Box 3">
                <a:extLst>
                  <a:ext uri="{FF2B5EF4-FFF2-40B4-BE49-F238E27FC236}">
                    <a16:creationId xmlns:a16="http://schemas.microsoft.com/office/drawing/2014/main" id="{99962E2D-6038-1149-9B17-A8B8BF765B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128" y="6147792"/>
                <a:ext cx="1646338" cy="338554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sz="1600" dirty="0">
                    <a:ln>
                      <a:solidFill>
                        <a:prstClr val="black"/>
                      </a:solidFill>
                    </a:ln>
                    <a:solidFill>
                      <a:prstClr val="black"/>
                    </a:solidFill>
                    <a:latin typeface="Arial" charset="0"/>
                    <a:cs typeface="Arial"/>
                  </a:rPr>
                  <a:t>Clinical urgency</a:t>
                </a:r>
              </a:p>
            </p:txBody>
          </p:sp>
          <p:sp>
            <p:nvSpPr>
              <p:cNvPr id="85" name="TextBox 113">
                <a:extLst>
                  <a:ext uri="{FF2B5EF4-FFF2-40B4-BE49-F238E27FC236}">
                    <a16:creationId xmlns:a16="http://schemas.microsoft.com/office/drawing/2014/main" id="{7D50F514-AB5E-284F-A5D3-5D184D0992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095" y="5431934"/>
                <a:ext cx="161570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Bulky, high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sx</a:t>
                </a:r>
                <a:r>
                  <a:rPr lang="en-US" altLang="en-US" sz="1200" b="1" dirty="0">
                    <a:solidFill>
                      <a:srgbClr val="000000"/>
                    </a:solidFill>
                  </a:rPr>
                  <a:t> burden, needs quick response</a:t>
                </a:r>
              </a:p>
            </p:txBody>
          </p:sp>
          <p:sp>
            <p:nvSpPr>
              <p:cNvPr id="86" name="TextBox 113">
                <a:extLst>
                  <a:ext uri="{FF2B5EF4-FFF2-40B4-BE49-F238E27FC236}">
                    <a16:creationId xmlns:a16="http://schemas.microsoft.com/office/drawing/2014/main" id="{D8A6D0C4-A58C-804C-8616-8ACCB12DA55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54057" y="4658012"/>
                <a:ext cx="82927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Average bulk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A77C3BDC-901D-D745-B053-C62DBF14F264}"/>
                  </a:ext>
                </a:extLst>
              </p:cNvPr>
              <p:cNvSpPr txBox="1"/>
              <p:nvPr/>
            </p:nvSpPr>
            <p:spPr bwMode="auto">
              <a:xfrm>
                <a:off x="-123032" y="4837499"/>
                <a:ext cx="1116013" cy="46166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Low bulk</a:t>
                </a:r>
              </a:p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No rush</a:t>
                </a:r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FEE16F28-6206-2646-9594-587A5078D3C7}"/>
              </a:ext>
            </a:extLst>
          </p:cNvPr>
          <p:cNvGrpSpPr/>
          <p:nvPr/>
        </p:nvGrpSpPr>
        <p:grpSpPr>
          <a:xfrm>
            <a:off x="3448169" y="4132208"/>
            <a:ext cx="2334176" cy="2593142"/>
            <a:chOff x="1643650" y="4132208"/>
            <a:chExt cx="2334176" cy="2593142"/>
          </a:xfrm>
        </p:grpSpPr>
        <p:sp>
          <p:nvSpPr>
            <p:cNvPr id="90" name="Text Box 3">
              <a:extLst>
                <a:ext uri="{FF2B5EF4-FFF2-40B4-BE49-F238E27FC236}">
                  <a16:creationId xmlns:a16="http://schemas.microsoft.com/office/drawing/2014/main" id="{F56B99A3-54BF-C24B-A8B8-DEFF39C65C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0106" y="6140575"/>
              <a:ext cx="1646338" cy="58477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Other t</a:t>
              </a:r>
              <a:r>
                <a:rPr lang="en-US" sz="1600" dirty="0" err="1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umor</a:t>
              </a:r>
              <a:r>
                <a:rPr lang="en-US" sz="1600" dirty="0">
                  <a:ln>
                    <a:solidFill>
                      <a:prstClr val="black"/>
                    </a:solidFill>
                  </a:ln>
                  <a:solidFill>
                    <a:prstClr val="black"/>
                  </a:solidFill>
                  <a:latin typeface="Arial" charset="0"/>
                  <a:cs typeface="Arial"/>
                </a:rPr>
                <a:t> features</a:t>
              </a:r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65261452-930F-6340-9EC6-740DA5928F6D}"/>
                </a:ext>
              </a:extLst>
            </p:cNvPr>
            <p:cNvGrpSpPr/>
            <p:nvPr/>
          </p:nvGrpSpPr>
          <p:grpSpPr>
            <a:xfrm>
              <a:off x="1643650" y="4132208"/>
              <a:ext cx="2334176" cy="2131310"/>
              <a:chOff x="1643650" y="4132208"/>
              <a:chExt cx="2334176" cy="2131310"/>
            </a:xfrm>
          </p:grpSpPr>
          <p:graphicFrame>
            <p:nvGraphicFramePr>
              <p:cNvPr id="82" name="Chart 2">
                <a:extLst>
                  <a:ext uri="{FF2B5EF4-FFF2-40B4-BE49-F238E27FC236}">
                    <a16:creationId xmlns:a16="http://schemas.microsoft.com/office/drawing/2014/main" id="{2F8245C0-CADA-CC4E-8F1D-788984C40AB3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1643650" y="4132208"/>
              <a:ext cx="2334176" cy="213131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87" name="Chart" r:id="rId4" imgW="2341067" imgH="2133785" progId="Excel.Chart.8">
                      <p:embed/>
                    </p:oleObj>
                  </mc:Choice>
                  <mc:Fallback>
                    <p:oleObj name="Chart" r:id="rId4" imgW="2341067" imgH="2133785" progId="Excel.Chart.8">
                      <p:embed/>
                      <p:pic>
                        <p:nvPicPr>
                          <p:cNvPr id="82" name="Chart 2">
                            <a:extLst>
                              <a:ext uri="{FF2B5EF4-FFF2-40B4-BE49-F238E27FC236}">
                                <a16:creationId xmlns:a16="http://schemas.microsoft.com/office/drawing/2014/main" id="{2F8245C0-CADA-CC4E-8F1D-788984C40AB3}"/>
                              </a:ext>
                            </a:extLst>
                          </p:cNvPr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43650" y="4132208"/>
                            <a:ext cx="2334176" cy="213131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91" name="TextBox 113">
                <a:extLst>
                  <a:ext uri="{FF2B5EF4-FFF2-40B4-BE49-F238E27FC236}">
                    <a16:creationId xmlns:a16="http://schemas.microsoft.com/office/drawing/2014/main" id="{B465F666-1723-FD4C-8C71-26A9B9C4E8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45985" y="4606666"/>
                <a:ext cx="82927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Liver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mets</a:t>
                </a:r>
                <a:endParaRPr lang="en-US" altLang="en-US" sz="1200" b="1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2" name="TextBox 113">
                <a:extLst>
                  <a:ext uri="{FF2B5EF4-FFF2-40B4-BE49-F238E27FC236}">
                    <a16:creationId xmlns:a16="http://schemas.microsoft.com/office/drawing/2014/main" id="{5E5BB4CE-C1C8-2844-8401-69376747A0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46434" y="5499385"/>
                <a:ext cx="1566257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None/>
                  <a:defRPr/>
                </a:pPr>
                <a:r>
                  <a:rPr lang="en-US" altLang="en-US" sz="1200" b="1" dirty="0">
                    <a:solidFill>
                      <a:srgbClr val="000000"/>
                    </a:solidFill>
                  </a:rPr>
                  <a:t>Bad mutations (STK11, </a:t>
                </a:r>
                <a:r>
                  <a:rPr lang="en-US" altLang="en-US" sz="1200" b="1" dirty="0" err="1">
                    <a:solidFill>
                      <a:srgbClr val="000000"/>
                    </a:solidFill>
                  </a:rPr>
                  <a:t>etc</a:t>
                </a:r>
                <a:r>
                  <a:rPr lang="en-US" altLang="en-US" sz="1200" b="1" dirty="0">
                    <a:solidFill>
                      <a:srgbClr val="000000"/>
                    </a:solidFill>
                  </a:rPr>
                  <a:t>)</a:t>
                </a: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7D4C486-39B5-374A-B194-26F45247CC93}"/>
                  </a:ext>
                </a:extLst>
              </p:cNvPr>
              <p:cNvSpPr txBox="1"/>
              <p:nvPr/>
            </p:nvSpPr>
            <p:spPr bwMode="auto">
              <a:xfrm>
                <a:off x="1865137" y="4598448"/>
                <a:ext cx="1116013" cy="646331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en-US" sz="1200" b="1" dirty="0">
                    <a:solidFill>
                      <a:srgbClr val="FFFFFF">
                        <a:lumMod val="85000"/>
                      </a:srgbClr>
                    </a:solidFill>
                    <a:latin typeface="Arial"/>
                    <a:cs typeface="Arial"/>
                  </a:rPr>
                  <a:t>Driver oncogenes post-TKI</a:t>
                </a:r>
              </a:p>
            </p:txBody>
          </p:sp>
        </p:grpSp>
      </p:grpSp>
      <p:sp>
        <p:nvSpPr>
          <p:cNvPr id="43" name="Content Placeholder 7">
            <a:extLst>
              <a:ext uri="{FF2B5EF4-FFF2-40B4-BE49-F238E27FC236}">
                <a16:creationId xmlns:a16="http://schemas.microsoft.com/office/drawing/2014/main" id="{CF9959CB-9CA1-0E4B-9150-32D0D2F458F3}"/>
              </a:ext>
            </a:extLst>
          </p:cNvPr>
          <p:cNvSpPr txBox="1">
            <a:spLocks/>
          </p:cNvSpPr>
          <p:nvPr/>
        </p:nvSpPr>
        <p:spPr>
          <a:xfrm>
            <a:off x="5677005" y="2143815"/>
            <a:ext cx="5219595" cy="452596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PD-L1 levels are a moderately predictive downstream epiphenomenon</a:t>
            </a:r>
          </a:p>
          <a:p>
            <a:r>
              <a:rPr lang="en-US" sz="2400" dirty="0"/>
              <a:t>There are multiple different ways for a tumor to become immunologically “hot” or “cold”</a:t>
            </a:r>
          </a:p>
          <a:p>
            <a:r>
              <a:rPr lang="en-US" sz="2400" b="1" dirty="0"/>
              <a:t>Can we identify markers to tailor immune therapies for 1L and CPI-refractory patients?</a:t>
            </a:r>
          </a:p>
          <a:p>
            <a:r>
              <a:rPr lang="en-US" sz="2400" b="1" dirty="0"/>
              <a:t>How do we incorporate ADCs?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0204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981200" y="348888"/>
            <a:ext cx="8229600" cy="994503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3200" spc="-4" dirty="0"/>
              <a:t>Phase</a:t>
            </a:r>
            <a:r>
              <a:rPr sz="3200" spc="4" dirty="0"/>
              <a:t> </a:t>
            </a:r>
            <a:r>
              <a:rPr sz="3200" dirty="0"/>
              <a:t>1/2</a:t>
            </a:r>
            <a:r>
              <a:rPr sz="3200" spc="4" dirty="0"/>
              <a:t> </a:t>
            </a:r>
            <a:r>
              <a:rPr sz="3200" spc="-4" dirty="0"/>
              <a:t>open-label</a:t>
            </a:r>
            <a:r>
              <a:rPr sz="3200" spc="4" dirty="0"/>
              <a:t> </a:t>
            </a:r>
            <a:r>
              <a:rPr sz="3200" dirty="0"/>
              <a:t>study</a:t>
            </a:r>
            <a:r>
              <a:rPr sz="3200" spc="-4" dirty="0"/>
              <a:t> </a:t>
            </a:r>
            <a:r>
              <a:rPr sz="3200" dirty="0"/>
              <a:t>of </a:t>
            </a:r>
            <a:r>
              <a:rPr sz="3200" spc="-4" dirty="0"/>
              <a:t>Sacituzumab</a:t>
            </a:r>
            <a:r>
              <a:rPr sz="3200" spc="4" dirty="0"/>
              <a:t> </a:t>
            </a:r>
            <a:r>
              <a:rPr sz="3200" spc="-4" dirty="0"/>
              <a:t>Govitecan</a:t>
            </a:r>
            <a:r>
              <a:rPr sz="3200" spc="4" dirty="0"/>
              <a:t> </a:t>
            </a:r>
            <a:r>
              <a:rPr sz="3200" dirty="0"/>
              <a:t>in</a:t>
            </a:r>
            <a:r>
              <a:rPr sz="3200" spc="-8" dirty="0"/>
              <a:t> </a:t>
            </a:r>
            <a:r>
              <a:rPr sz="3200" u="sng" dirty="0">
                <a:uFill>
                  <a:solidFill>
                    <a:srgbClr val="001F5F"/>
                  </a:solidFill>
                </a:uFill>
              </a:rPr>
              <a:t>SCLC</a:t>
            </a:r>
            <a:r>
              <a:rPr sz="3200" spc="8" dirty="0"/>
              <a:t> </a:t>
            </a:r>
            <a:r>
              <a:rPr sz="3200" spc="-4" dirty="0"/>
              <a:t>patients</a:t>
            </a:r>
            <a:endParaRPr sz="3200" dirty="0"/>
          </a:p>
        </p:txBody>
      </p:sp>
      <p:grpSp>
        <p:nvGrpSpPr>
          <p:cNvPr id="8" name="object 8"/>
          <p:cNvGrpSpPr>
            <a:grpSpLocks noChangeAspect="1"/>
          </p:cNvGrpSpPr>
          <p:nvPr/>
        </p:nvGrpSpPr>
        <p:grpSpPr>
          <a:xfrm>
            <a:off x="6112016" y="2322746"/>
            <a:ext cx="5697264" cy="2331909"/>
            <a:chOff x="5223954" y="3374516"/>
            <a:chExt cx="6525259" cy="2670810"/>
          </a:xfrm>
        </p:grpSpPr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33415" y="3384080"/>
              <a:ext cx="6491947" cy="265155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5228716" y="3379279"/>
              <a:ext cx="6515734" cy="2661285"/>
            </a:xfrm>
            <a:custGeom>
              <a:avLst/>
              <a:gdLst/>
              <a:ahLst/>
              <a:cxnLst/>
              <a:rect l="l" t="t" r="r" b="b"/>
              <a:pathLst>
                <a:path w="6515734" h="2661285">
                  <a:moveTo>
                    <a:pt x="0" y="2661285"/>
                  </a:moveTo>
                  <a:lnTo>
                    <a:pt x="6515481" y="2661285"/>
                  </a:lnTo>
                  <a:lnTo>
                    <a:pt x="6515481" y="0"/>
                  </a:lnTo>
                  <a:lnTo>
                    <a:pt x="0" y="0"/>
                  </a:lnTo>
                  <a:lnTo>
                    <a:pt x="0" y="2661285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350"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1125200" y="6708252"/>
            <a:ext cx="979646" cy="12503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750" dirty="0">
                <a:latin typeface="Arial"/>
                <a:cs typeface="Arial"/>
              </a:rPr>
              <a:t>Gray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et</a:t>
            </a:r>
            <a:r>
              <a:rPr sz="750" spc="-19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al.</a:t>
            </a:r>
            <a:r>
              <a:rPr sz="750" spc="-26" dirty="0">
                <a:latin typeface="Arial"/>
                <a:cs typeface="Arial"/>
              </a:rPr>
              <a:t> </a:t>
            </a:r>
            <a:r>
              <a:rPr sz="750" dirty="0">
                <a:latin typeface="Arial"/>
                <a:cs typeface="Arial"/>
              </a:rPr>
              <a:t>CCR</a:t>
            </a:r>
            <a:r>
              <a:rPr sz="750" spc="184" dirty="0">
                <a:latin typeface="Arial"/>
                <a:cs typeface="Arial"/>
              </a:rPr>
              <a:t> </a:t>
            </a:r>
            <a:r>
              <a:rPr sz="750" spc="-4" dirty="0">
                <a:latin typeface="Arial"/>
                <a:cs typeface="Arial"/>
              </a:rPr>
              <a:t>2017.</a:t>
            </a:r>
            <a:endParaRPr sz="750">
              <a:latin typeface="Arial"/>
              <a:cs typeface="Arial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62570A4-3AA5-4389-959F-875DB6965586}"/>
              </a:ext>
            </a:extLst>
          </p:cNvPr>
          <p:cNvGrpSpPr>
            <a:grpSpLocks noChangeAspect="1"/>
          </p:cNvGrpSpPr>
          <p:nvPr/>
        </p:nvGrpSpPr>
        <p:grpSpPr>
          <a:xfrm>
            <a:off x="838200" y="2316291"/>
            <a:ext cx="5004252" cy="3104701"/>
            <a:chOff x="447866" y="3340417"/>
            <a:chExt cx="4723765" cy="2930681"/>
          </a:xfrm>
        </p:grpSpPr>
        <p:pic>
          <p:nvPicPr>
            <p:cNvPr id="13" name="object 6">
              <a:extLst>
                <a:ext uri="{FF2B5EF4-FFF2-40B4-BE49-F238E27FC236}">
                  <a16:creationId xmlns:a16="http://schemas.microsoft.com/office/drawing/2014/main" id="{FCB5F496-CE7E-4CB4-B170-69DA4E07FBC3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627" y="3345260"/>
              <a:ext cx="4713604" cy="2925838"/>
            </a:xfrm>
            <a:prstGeom prst="rect">
              <a:avLst/>
            </a:prstGeom>
          </p:spPr>
        </p:pic>
        <p:sp>
          <p:nvSpPr>
            <p:cNvPr id="14" name="object 7">
              <a:extLst>
                <a:ext uri="{FF2B5EF4-FFF2-40B4-BE49-F238E27FC236}">
                  <a16:creationId xmlns:a16="http://schemas.microsoft.com/office/drawing/2014/main" id="{4AEEA3D4-CBB3-4DF6-8B6C-912A613D1DF9}"/>
                </a:ext>
              </a:extLst>
            </p:cNvPr>
            <p:cNvSpPr txBox="1"/>
            <p:nvPr/>
          </p:nvSpPr>
          <p:spPr>
            <a:xfrm>
              <a:off x="447866" y="3340417"/>
              <a:ext cx="4723765" cy="423185"/>
            </a:xfrm>
            <a:prstGeom prst="rect">
              <a:avLst/>
            </a:prstGeom>
            <a:ln w="9525">
              <a:solidFill>
                <a:srgbClr val="000000"/>
              </a:solidFill>
            </a:ln>
          </p:spPr>
          <p:txBody>
            <a:bodyPr vert="horz" wrap="square" lIns="0" tIns="151765" rIns="0" bIns="0" rtlCol="0">
              <a:spAutoFit/>
            </a:bodyPr>
            <a:lstStyle/>
            <a:p>
              <a:pPr marL="1363980">
                <a:spcBef>
                  <a:spcPts val="1195"/>
                </a:spcBef>
              </a:pPr>
              <a:endParaRPr sz="1400" dirty="0">
                <a:latin typeface="Arial"/>
                <a:cs typeface="Arial"/>
              </a:endParaRPr>
            </a:p>
          </p:txBody>
        </p:sp>
      </p:grpSp>
      <p:sp>
        <p:nvSpPr>
          <p:cNvPr id="15" name="Text Box 3">
            <a:extLst>
              <a:ext uri="{FF2B5EF4-FFF2-40B4-BE49-F238E27FC236}">
                <a16:creationId xmlns:a16="http://schemas.microsoft.com/office/drawing/2014/main" id="{D51A4D94-CA2C-5040-9649-0E1433055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95204" y="1984192"/>
            <a:ext cx="236514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ORR 14%</a:t>
            </a:r>
          </a:p>
        </p:txBody>
      </p:sp>
      <p:sp>
        <p:nvSpPr>
          <p:cNvPr id="16" name="Text Box 3">
            <a:extLst>
              <a:ext uri="{FF2B5EF4-FFF2-40B4-BE49-F238E27FC236}">
                <a16:creationId xmlns:a16="http://schemas.microsoft.com/office/drawing/2014/main" id="{DD688780-7FDE-C44A-AAD6-C55745295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1795" y="1984192"/>
            <a:ext cx="236514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 err="1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mPFS</a:t>
            </a:r>
            <a:r>
              <a:rPr lang="en-US" sz="16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  <a:latin typeface="Arial" charset="0"/>
                <a:cs typeface="Arial"/>
              </a:rPr>
              <a:t> 3.7m</a:t>
            </a:r>
          </a:p>
        </p:txBody>
      </p:sp>
    </p:spTree>
    <p:extLst>
      <p:ext uri="{BB962C8B-B14F-4D97-AF65-F5344CB8AC3E}">
        <p14:creationId xmlns:p14="http://schemas.microsoft.com/office/powerpoint/2010/main" val="27552080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4C156-7098-5947-BF6F-AFD0D03B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4386A1-E41D-E842-8C34-64E14F53E9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400" dirty="0"/>
              <a:t>Resistance to PD-(L)1i can arise through tumor cell </a:t>
            </a:r>
            <a:r>
              <a:rPr lang="en-US" sz="2400" dirty="0" err="1"/>
              <a:t>instrinsic</a:t>
            </a:r>
            <a:r>
              <a:rPr lang="en-US" sz="2400" dirty="0"/>
              <a:t> factors (e.g. antigen presentation), T-cell factors (e.g. exhaustion) or TIME (e.g. high VEGF)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STK11 and KEAP1 mutations promote primary CPI resistance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Regimens with substantial activity in CPI-resistant NSCLC include:</a:t>
            </a:r>
          </a:p>
          <a:p>
            <a:pPr marL="914400" lvl="1" indent="-514350"/>
            <a:r>
              <a:rPr lang="en-US" sz="2000" dirty="0" err="1"/>
              <a:t>ATRi</a:t>
            </a:r>
            <a:r>
              <a:rPr lang="en-US" sz="2000" dirty="0"/>
              <a:t> </a:t>
            </a:r>
            <a:r>
              <a:rPr lang="en-US" sz="2000" dirty="0" err="1"/>
              <a:t>ceralasertib</a:t>
            </a:r>
            <a:r>
              <a:rPr lang="en-US" sz="2000" dirty="0"/>
              <a:t> plus </a:t>
            </a:r>
            <a:r>
              <a:rPr lang="en-US" sz="2000" dirty="0" err="1"/>
              <a:t>durva</a:t>
            </a:r>
            <a:r>
              <a:rPr lang="en-US" sz="2000" dirty="0"/>
              <a:t>: promising activity in HUDSON</a:t>
            </a:r>
          </a:p>
          <a:p>
            <a:pPr marL="914400" lvl="1" indent="-514350"/>
            <a:r>
              <a:rPr lang="en-US" sz="2000" dirty="0"/>
              <a:t>VEGFR2 inhibitor ramucirumab plus </a:t>
            </a:r>
            <a:r>
              <a:rPr lang="en-US" sz="2000" dirty="0" err="1"/>
              <a:t>pembro</a:t>
            </a:r>
            <a:endParaRPr lang="en-US" sz="2000" dirty="0"/>
          </a:p>
          <a:p>
            <a:pPr marL="514350" indent="-514350">
              <a:buFont typeface="+mj-lt"/>
              <a:buAutoNum type="arabicPeriod"/>
            </a:pPr>
            <a:r>
              <a:rPr lang="en-US" sz="2400" dirty="0"/>
              <a:t>TROP2-targeting ADCs </a:t>
            </a:r>
            <a:r>
              <a:rPr lang="en-US" sz="2400" dirty="0" err="1"/>
              <a:t>dato-DXd</a:t>
            </a:r>
            <a:r>
              <a:rPr lang="en-US" sz="2400" dirty="0"/>
              <a:t> and SG have topoisomerase payload. Activity seen in refractory NSCLC (ORR 19-25%) and SCLC (ORR 14%)</a:t>
            </a:r>
          </a:p>
          <a:p>
            <a:r>
              <a:rPr lang="en-US" sz="2400" dirty="0"/>
              <a:t>RP2 vs docetaxel and CPI combos pending</a:t>
            </a: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4718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BF7D73B-5516-7C93-AFB2-5481F771F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1825089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84ADB-D2A5-A44E-AF20-096A90917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TROPION-PanTumor01: Antitumor Activity of Dato-</a:t>
            </a:r>
            <a:r>
              <a:rPr lang="en-US" dirty="0" err="1"/>
              <a:t>DXd</a:t>
            </a:r>
            <a:endParaRPr lang="en-US" dirty="0"/>
          </a:p>
        </p:txBody>
      </p:sp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FCBE65A7-9730-9A4C-A668-0B2259B1D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314449"/>
            <a:ext cx="11809312" cy="475038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457209-1EA5-C346-B31A-132B77F9F914}"/>
              </a:ext>
            </a:extLst>
          </p:cNvPr>
          <p:cNvSpPr txBox="1"/>
          <p:nvPr/>
        </p:nvSpPr>
        <p:spPr>
          <a:xfrm>
            <a:off x="0" y="6477000"/>
            <a:ext cx="35431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Garon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EB et al. WCLC 2021;Abstract MA03.02.</a:t>
            </a:r>
          </a:p>
        </p:txBody>
      </p:sp>
    </p:spTree>
    <p:extLst>
      <p:ext uri="{BB962C8B-B14F-4D97-AF65-F5344CB8AC3E}">
        <p14:creationId xmlns:p14="http://schemas.microsoft.com/office/powerpoint/2010/main" val="307239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57F4DB6-F7A3-E147-85A4-D5BD56535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227013"/>
            <a:ext cx="10907750" cy="1143000"/>
          </a:xfrm>
        </p:spPr>
        <p:txBody>
          <a:bodyPr/>
          <a:lstStyle/>
          <a:p>
            <a:pPr algn="l"/>
            <a:r>
              <a:rPr lang="en-US" dirty="0"/>
              <a:t>Phase I TROPION-PanTumor01 (NSCLC Cohort): Antitumor Activity </a:t>
            </a:r>
            <a:br>
              <a:rPr lang="en-US" dirty="0"/>
            </a:br>
            <a:r>
              <a:rPr lang="en-US" dirty="0"/>
              <a:t>of Dato-</a:t>
            </a:r>
            <a:r>
              <a:rPr lang="en-US" dirty="0" err="1"/>
              <a:t>DXd</a:t>
            </a:r>
            <a:r>
              <a:rPr lang="en-US" dirty="0"/>
              <a:t> for NSCLC with Actionable Genomic Alterations (AGAs)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9B81196-AF8A-874E-AFB1-16CE903A343C}"/>
              </a:ext>
            </a:extLst>
          </p:cNvPr>
          <p:cNvSpPr txBox="1"/>
          <p:nvPr/>
        </p:nvSpPr>
        <p:spPr>
          <a:xfrm>
            <a:off x="119336" y="6477098"/>
            <a:ext cx="33896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Garon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 EB et al. ESMO 2021;Abstract LBA49.</a:t>
            </a:r>
          </a:p>
        </p:txBody>
      </p:sp>
      <p:pic>
        <p:nvPicPr>
          <p:cNvPr id="13" name="Picture 12" descr="Chart&#10;&#10;Description automatically generated with medium confidence">
            <a:extLst>
              <a:ext uri="{FF2B5EF4-FFF2-40B4-BE49-F238E27FC236}">
                <a16:creationId xmlns:a16="http://schemas.microsoft.com/office/drawing/2014/main" id="{C2D8F993-3A6A-FB46-982D-2C0863F9A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8" y="1642564"/>
            <a:ext cx="11359318" cy="423470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C84BC09-D00D-0A4F-CA14-68293B89669B}"/>
              </a:ext>
            </a:extLst>
          </p:cNvPr>
          <p:cNvSpPr txBox="1"/>
          <p:nvPr/>
        </p:nvSpPr>
        <p:spPr>
          <a:xfrm>
            <a:off x="10698480" y="-216843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itchFamily="-72" charset="0"/>
              <a:ea typeface="MS PGothic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89F15B-7F62-344D-B619-48B322C79CBF}"/>
              </a:ext>
            </a:extLst>
          </p:cNvPr>
          <p:cNvSpPr txBox="1"/>
          <p:nvPr/>
        </p:nvSpPr>
        <p:spPr>
          <a:xfrm>
            <a:off x="490039" y="5896330"/>
            <a:ext cx="17783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SOD, sum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charset="0"/>
                <a:cs typeface="Calibri" panose="020F0502020204030204" pitchFamily="34" charset="0"/>
              </a:rPr>
              <a:t>of diameter</a:t>
            </a:r>
          </a:p>
        </p:txBody>
      </p:sp>
    </p:spTree>
    <p:extLst>
      <p:ext uri="{BB962C8B-B14F-4D97-AF65-F5344CB8AC3E}">
        <p14:creationId xmlns:p14="http://schemas.microsoft.com/office/powerpoint/2010/main" val="4152202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3AEC3-E9CF-1D0D-A670-36FE183E1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227013"/>
            <a:ext cx="10517714" cy="1143000"/>
          </a:xfrm>
        </p:spPr>
        <p:txBody>
          <a:bodyPr/>
          <a:lstStyle/>
          <a:p>
            <a:pPr algn="l"/>
            <a:r>
              <a:rPr lang="en-US" dirty="0"/>
              <a:t>TROPION-Lung02: </a:t>
            </a:r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with Pembrolizumab and Platinum Chemotherapy for Advanced NSCLC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1BA95F-9D6E-A68D-CC84-BA8179F13749}"/>
              </a:ext>
            </a:extLst>
          </p:cNvPr>
          <p:cNvSpPr txBox="1"/>
          <p:nvPr/>
        </p:nvSpPr>
        <p:spPr>
          <a:xfrm>
            <a:off x="76200" y="6469404"/>
            <a:ext cx="35666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/>
              <a:t>Levy B et al. IASLC 2022;Abstract MA13.07.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A98F9F3-12BA-E126-316F-E3511D2A4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376940"/>
            <a:ext cx="11049000" cy="4602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81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A3AEC3-E9CF-1D0D-A670-36FE183E1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227013"/>
            <a:ext cx="10517714" cy="1143000"/>
          </a:xfrm>
        </p:spPr>
        <p:txBody>
          <a:bodyPr/>
          <a:lstStyle/>
          <a:p>
            <a:pPr algn="l"/>
            <a:r>
              <a:rPr lang="en-US" dirty="0"/>
              <a:t>TROPION-Lung02: </a:t>
            </a:r>
            <a:r>
              <a:rPr lang="en-US" dirty="0" err="1"/>
              <a:t>Datopotamab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with Pembrolizumab and Platinum Chemotherapy for Advanced NSCLC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1BA95F-9D6E-A68D-CC84-BA8179F13749}"/>
              </a:ext>
            </a:extLst>
          </p:cNvPr>
          <p:cNvSpPr txBox="1"/>
          <p:nvPr/>
        </p:nvSpPr>
        <p:spPr>
          <a:xfrm>
            <a:off x="0" y="6534835"/>
            <a:ext cx="356661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Calibri" panose="020F0502020204030204" pitchFamily="34" charset="0"/>
                <a:cs typeface="Calibri" panose="020F0502020204030204" pitchFamily="34" charset="0"/>
              </a:rPr>
              <a:t>Levy B et al. IASLC 2022;Abstract MA13.07.</a:t>
            </a:r>
          </a:p>
        </p:txBody>
      </p:sp>
      <p:pic>
        <p:nvPicPr>
          <p:cNvPr id="5" name="Picture 4" descr="Table&#10;&#10;Description automatically generated with medium confidence">
            <a:extLst>
              <a:ext uri="{FF2B5EF4-FFF2-40B4-BE49-F238E27FC236}">
                <a16:creationId xmlns:a16="http://schemas.microsoft.com/office/drawing/2014/main" id="{826E58A4-8FF4-9589-F45B-BDCD4F8C2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370013"/>
            <a:ext cx="11049000" cy="462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8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31622-27FE-4164-A12F-61477E059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6855"/>
            <a:ext cx="9906000" cy="1124744"/>
          </a:xfrm>
        </p:spPr>
        <p:txBody>
          <a:bodyPr>
            <a:noAutofit/>
          </a:bodyPr>
          <a:lstStyle/>
          <a:p>
            <a:pPr algn="l"/>
            <a:r>
              <a:rPr lang="en-US" sz="2800" b="1" dirty="0"/>
              <a:t>EVOKE-01: An Ongoing Phase III Trial Comparing Sacituzumab </a:t>
            </a:r>
            <a:r>
              <a:rPr lang="en-US" sz="2800" b="1" dirty="0" err="1"/>
              <a:t>Govitecan</a:t>
            </a:r>
            <a:r>
              <a:rPr lang="en-US" sz="2800" b="1" dirty="0"/>
              <a:t> to Docetaxel for NSCLC </a:t>
            </a:r>
            <a:r>
              <a:rPr lang="en-US" sz="2800" dirty="0"/>
              <a:t>P</a:t>
            </a:r>
            <a:r>
              <a:rPr lang="en-US" sz="2800" b="1" dirty="0"/>
              <a:t>rogressing on or After Platinum-Based Chemotherapy and Checkpoint Inhibitors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E3A6B650-45DC-4AEA-939E-5C933BB7A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67" y="6555553"/>
            <a:ext cx="4727507" cy="302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5pPr>
            <a:lvl6pPr marL="15367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6pPr>
            <a:lvl7pPr marL="19939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7pPr>
            <a:lvl8pPr marL="24511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8pPr>
            <a:lvl9pPr marL="2908300" indent="-215900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anose="05000000000000000000" pitchFamily="2" charset="2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400">
                <a:solidFill>
                  <a:srgbClr val="000000"/>
                </a:solidFill>
                <a:latin typeface="Times New Roman" panose="02020603050405020304" pitchFamily="18" charset="0"/>
                <a:cs typeface="msgothic" charset="0"/>
              </a:defRPr>
            </a:lvl9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/>
            </a:pPr>
            <a:r>
              <a:rPr kumimoji="0" lang="en-US" sz="15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Garassino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MC et al.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 </a:t>
            </a:r>
            <a:r>
              <a:rPr kumimoji="0" lang="en-US" sz="1500" b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ASCO 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  <a:cs typeface="+mn-cs"/>
              </a:rPr>
              <a:t>2022;Abstract EP08.01-073.</a:t>
            </a:r>
            <a:endParaRPr kumimoji="0" lang="en-GB" altLang="en-US" sz="1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charset="0"/>
              <a:cs typeface="Calibri" panose="020F0502020204030204" pitchFamily="34" charset="0"/>
            </a:endParaRPr>
          </a:p>
        </p:txBody>
      </p:sp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CFF936AC-E1A3-18BC-BDB1-1678FFC9C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026" y="1594705"/>
            <a:ext cx="10317322" cy="4569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456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46" y="0"/>
            <a:ext cx="28956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pitchFamily="-107" charset="-128"/>
              </a:defRPr>
            </a:lvl9pPr>
          </a:lstStyle>
          <a:p>
            <a:pPr algn="ctr" eaLnBrk="1" hangingPunct="1">
              <a:defRPr/>
            </a:pPr>
            <a:endParaRPr lang="en-US" altLang="en-US" sz="1800">
              <a:solidFill>
                <a:srgbClr val="FFFFFF"/>
              </a:solidFill>
            </a:endParaRPr>
          </a:p>
        </p:txBody>
      </p:sp>
      <p:pic>
        <p:nvPicPr>
          <p:cNvPr id="13315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759" y="377826"/>
            <a:ext cx="2533650" cy="2176463"/>
          </a:xfrm>
          <a:prstGeom prst="rect">
            <a:avLst/>
          </a:prstGeom>
          <a:noFill/>
          <a:ln w="25400" cap="sq">
            <a:solidFill>
              <a:srgbClr val="000000"/>
            </a:solidFill>
            <a:miter lim="800000"/>
            <a:headEnd/>
            <a:tailEnd/>
          </a:ln>
          <a:effectLst>
            <a:outerShdw blurRad="63500" dist="50800" dir="2700000" algn="tl" rotWithShape="0">
              <a:srgbClr val="000000">
                <a:alpha val="39998"/>
              </a:srgbClr>
            </a:outerShdw>
          </a:effectLst>
        </p:spPr>
      </p:pic>
      <p:pic>
        <p:nvPicPr>
          <p:cNvPr id="25604" name="Picture 6" descr="MDACC_Rev_PMS_TC_tag_V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5" y="5403851"/>
            <a:ext cx="2428875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Straight Connector 9"/>
          <p:cNvCxnSpPr/>
          <p:nvPr/>
        </p:nvCxnSpPr>
        <p:spPr>
          <a:xfrm rot="5400000">
            <a:off x="-531254" y="3429000"/>
            <a:ext cx="6858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606" name="TextBox 6"/>
          <p:cNvSpPr txBox="1">
            <a:spLocks noChangeArrowheads="1"/>
          </p:cNvSpPr>
          <p:nvPr/>
        </p:nvSpPr>
        <p:spPr bwMode="auto">
          <a:xfrm>
            <a:off x="4191000" y="1676400"/>
            <a:ext cx="6324600" cy="387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buNone/>
            </a:pPr>
            <a:r>
              <a:rPr lang="en-US" altLang="en-US" sz="2800" b="1" dirty="0">
                <a:solidFill>
                  <a:prstClr val="black"/>
                </a:solidFill>
              </a:rPr>
              <a:t>Lung Cancer Case Studies</a:t>
            </a:r>
            <a:endParaRPr lang="en-US" altLang="en-US" sz="2800" b="1" dirty="0">
              <a:solidFill>
                <a:prstClr val="black"/>
              </a:solidFill>
              <a:ea typeface="ＭＳ Ｐゴシック" pitchFamily="34" charset="-128"/>
            </a:endParaRPr>
          </a:p>
          <a:p>
            <a:pPr>
              <a:buNone/>
            </a:pPr>
            <a:endParaRPr lang="en-US" altLang="en-US" sz="2800" dirty="0">
              <a:solidFill>
                <a:prstClr val="black"/>
              </a:solidFill>
              <a:ea typeface="ＭＳ Ｐゴシック" pitchFamily="34" charset="-128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2800" dirty="0">
                <a:solidFill>
                  <a:prstClr val="black"/>
                </a:solidFill>
                <a:ea typeface="ＭＳ Ｐゴシック" pitchFamily="34" charset="-128"/>
              </a:rPr>
              <a:t>John V. </a:t>
            </a:r>
            <a:r>
              <a:rPr lang="en-US" altLang="en-US" sz="2800" dirty="0" err="1">
                <a:solidFill>
                  <a:prstClr val="black"/>
                </a:solidFill>
                <a:ea typeface="ＭＳ Ｐゴシック" pitchFamily="34" charset="-128"/>
              </a:rPr>
              <a:t>Heymach</a:t>
            </a:r>
            <a:r>
              <a:rPr lang="en-US" altLang="en-US" sz="2800" dirty="0">
                <a:solidFill>
                  <a:prstClr val="black"/>
                </a:solidFill>
                <a:ea typeface="ＭＳ Ｐゴシック" pitchFamily="34" charset="-128"/>
              </a:rPr>
              <a:t> MD, PhD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US" altLang="en-US" sz="2000" dirty="0">
              <a:solidFill>
                <a:prstClr val="black"/>
              </a:solidFill>
              <a:ea typeface="ＭＳ Ｐゴシック" pitchFamily="34" charset="-128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ea typeface="ＭＳ Ｐゴシック" pitchFamily="34" charset="-128"/>
              </a:rPr>
              <a:t>Chairman and Professor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ea typeface="ＭＳ Ｐゴシック" pitchFamily="34" charset="-128"/>
              </a:rPr>
              <a:t>Thoracic/Head and Neck Medical Oncology</a:t>
            </a: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ea typeface="ＭＳ Ｐゴシック" pitchFamily="34" charset="-128"/>
              </a:rPr>
              <a:t>MD Anderson Cancer Center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US" altLang="en-US" sz="1800" dirty="0">
              <a:solidFill>
                <a:prstClr val="black"/>
              </a:solidFill>
              <a:ea typeface="ＭＳ Ｐゴシック" pitchFamily="34" charset="-128"/>
            </a:endParaRPr>
          </a:p>
          <a:p>
            <a:pPr algn="ctr" eaLnBrk="1" hangingPunct="1">
              <a:spcBef>
                <a:spcPct val="0"/>
              </a:spcBef>
              <a:buNone/>
            </a:pPr>
            <a:endParaRPr lang="en-US" altLang="en-US" sz="1800" dirty="0">
              <a:solidFill>
                <a:prstClr val="black"/>
              </a:solidFill>
              <a:ea typeface="ＭＳ Ｐゴシック" pitchFamily="34" charset="-128"/>
            </a:endParaRPr>
          </a:p>
          <a:p>
            <a:pPr algn="ctr" eaLnBrk="1" hangingPunct="1">
              <a:spcBef>
                <a:spcPct val="0"/>
              </a:spcBef>
              <a:buNone/>
            </a:pPr>
            <a:r>
              <a:rPr lang="en-US" altLang="en-US" sz="1800" dirty="0">
                <a:solidFill>
                  <a:prstClr val="black"/>
                </a:solidFill>
                <a:ea typeface="ＭＳ Ｐゴシック" pitchFamily="34" charset="-128"/>
              </a:rPr>
              <a:t>Oct. 20, 2022</a:t>
            </a:r>
          </a:p>
          <a:p>
            <a:pPr algn="ctr" eaLnBrk="1" hangingPunct="1">
              <a:spcBef>
                <a:spcPct val="0"/>
              </a:spcBef>
              <a:buNone/>
            </a:pPr>
            <a:endParaRPr lang="en-US" altLang="en-US" sz="2800" dirty="0">
              <a:solidFill>
                <a:prstClr val="black"/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85458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7DC63-4574-5F47-95EC-D26AA39B5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KV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3175C-7A12-5046-AA12-82049758B6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52600"/>
            <a:ext cx="10972800" cy="4373564"/>
          </a:xfrm>
        </p:spPr>
        <p:txBody>
          <a:bodyPr/>
          <a:lstStyle/>
          <a:p>
            <a:r>
              <a:rPr lang="en-US" sz="2800" dirty="0"/>
              <a:t>55 year old Asian woman with 10 pack year history of smoking (quit 20y ago), presented with malignant pleural effusion and persistent pulmonary infections. </a:t>
            </a:r>
          </a:p>
          <a:p>
            <a:r>
              <a:rPr lang="en-US" sz="2800" dirty="0"/>
              <a:t>Evaluation revealed lung adenocarcinoma, with multiple bone metastases and two small brain metastases</a:t>
            </a:r>
          </a:p>
          <a:p>
            <a:r>
              <a:rPr lang="en-US" sz="2800" dirty="0"/>
              <a:t>Profiling revealed KRAS G12D as well as STK11 and KEAP1 mutations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10703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itle 3"/>
          <p:cNvSpPr>
            <a:spLocks noGrp="1"/>
          </p:cNvSpPr>
          <p:nvPr>
            <p:ph type="title"/>
          </p:nvPr>
        </p:nvSpPr>
        <p:spPr>
          <a:xfrm>
            <a:off x="2057400" y="2057400"/>
            <a:ext cx="8458200" cy="1143000"/>
          </a:xfrm>
        </p:spPr>
        <p:txBody>
          <a:bodyPr/>
          <a:lstStyle/>
          <a:p>
            <a:r>
              <a:rPr lang="en-US" altLang="en-US" sz="4000" dirty="0"/>
              <a:t>Mechanisms of primary and acquired resistance to CPI</a:t>
            </a:r>
          </a:p>
        </p:txBody>
      </p:sp>
    </p:spTree>
    <p:extLst>
      <p:ext uri="{BB962C8B-B14F-4D97-AF65-F5344CB8AC3E}">
        <p14:creationId xmlns:p14="http://schemas.microsoft.com/office/powerpoint/2010/main" val="17686391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97DC63-4574-5F47-95EC-D26AA39B5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KV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3175C-7A12-5046-AA12-82049758B6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She was initially treated at an outside institution with </a:t>
            </a:r>
            <a:r>
              <a:rPr lang="en-US" sz="2800" dirty="0" err="1"/>
              <a:t>chemo+pembrolizumab</a:t>
            </a:r>
            <a:r>
              <a:rPr lang="en-US" sz="2800" dirty="0"/>
              <a:t> and had disease progression at cycle 3. </a:t>
            </a:r>
          </a:p>
          <a:p>
            <a:r>
              <a:rPr lang="en-US" sz="2800" dirty="0"/>
              <a:t>She was enrolled in the Hudson study and received the ATR inhibitor </a:t>
            </a:r>
            <a:r>
              <a:rPr lang="en-US" sz="2800" dirty="0" err="1"/>
              <a:t>ceralasertib</a:t>
            </a:r>
            <a:r>
              <a:rPr lang="en-US" sz="2800" dirty="0"/>
              <a:t> plus durvalumab. </a:t>
            </a:r>
          </a:p>
          <a:p>
            <a:r>
              <a:rPr lang="en-US" sz="2800" dirty="0"/>
              <a:t>Minor response lasting more than 6 months. </a:t>
            </a:r>
          </a:p>
          <a:p>
            <a:r>
              <a:rPr lang="en-US" sz="2800" dirty="0"/>
              <a:t>Eventually developed PD and was treated with subsequent lines of </a:t>
            </a:r>
            <a:r>
              <a:rPr lang="en-US" sz="2800" dirty="0" err="1"/>
              <a:t>chemo+bev+atezo</a:t>
            </a:r>
            <a:r>
              <a:rPr lang="en-US" sz="2800" dirty="0"/>
              <a:t> (Impower150) and docetaxel</a:t>
            </a:r>
          </a:p>
          <a:p>
            <a:r>
              <a:rPr lang="en-US" sz="2800" dirty="0"/>
              <a:t>Died approximately 14 months after diagnosis. 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677970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2: HB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914400" y="1752600"/>
            <a:ext cx="10668000" cy="4525963"/>
          </a:xfrm>
        </p:spPr>
        <p:txBody>
          <a:bodyPr/>
          <a:lstStyle/>
          <a:p>
            <a:pPr>
              <a:spcBef>
                <a:spcPts val="1920"/>
              </a:spcBef>
            </a:pPr>
            <a:r>
              <a:rPr lang="en-US" altLang="en-US" sz="3000" dirty="0"/>
              <a:t>58 year old small maritime business owner and light former smoker presenting with metastatic lung adenocarcinoma</a:t>
            </a:r>
          </a:p>
          <a:p>
            <a:pPr>
              <a:spcBef>
                <a:spcPts val="1920"/>
              </a:spcBef>
            </a:pPr>
            <a:r>
              <a:rPr lang="en-US" altLang="en-US" sz="3000" dirty="0"/>
              <a:t>Molecular profiling shows KRAS G12V and KEAP1 mutation</a:t>
            </a:r>
          </a:p>
          <a:p>
            <a:pPr>
              <a:spcBef>
                <a:spcPts val="1920"/>
              </a:spcBef>
            </a:pPr>
            <a:r>
              <a:rPr lang="en-US" altLang="en-US" sz="3000" dirty="0"/>
              <a:t>Options discussed with patient include chemo/</a:t>
            </a:r>
            <a:r>
              <a:rPr lang="en-US" altLang="en-US" sz="3000" dirty="0" err="1"/>
              <a:t>pembro</a:t>
            </a:r>
            <a:r>
              <a:rPr lang="en-US" altLang="en-US" sz="3000" dirty="0"/>
              <a:t> and a clinical study with </a:t>
            </a:r>
            <a:r>
              <a:rPr lang="en-US" altLang="en-US" sz="3000" dirty="0" err="1"/>
              <a:t>Ipi</a:t>
            </a:r>
            <a:r>
              <a:rPr lang="en-US" altLang="en-US" sz="3000" dirty="0"/>
              <a:t>/</a:t>
            </a:r>
            <a:r>
              <a:rPr lang="en-US" altLang="en-US" sz="3000" dirty="0" err="1"/>
              <a:t>nivo</a:t>
            </a:r>
            <a:r>
              <a:rPr lang="en-US" altLang="en-US" sz="3000" dirty="0"/>
              <a:t> +/- local consolidation therapy with RT (Lonestar)</a:t>
            </a:r>
          </a:p>
          <a:p>
            <a:pPr>
              <a:spcBef>
                <a:spcPts val="1920"/>
              </a:spcBef>
            </a:pPr>
            <a:endParaRPr lang="en-US" altLang="en-US" sz="3000" dirty="0"/>
          </a:p>
        </p:txBody>
      </p:sp>
    </p:spTree>
    <p:extLst>
      <p:ext uri="{BB962C8B-B14F-4D97-AF65-F5344CB8AC3E}">
        <p14:creationId xmlns:p14="http://schemas.microsoft.com/office/powerpoint/2010/main" val="17335852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2: HB</a:t>
            </a:r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1066800" y="1752600"/>
            <a:ext cx="10515600" cy="4525963"/>
          </a:xfrm>
        </p:spPr>
        <p:txBody>
          <a:bodyPr/>
          <a:lstStyle/>
          <a:p>
            <a:r>
              <a:rPr lang="en-US" altLang="en-US" sz="2800" dirty="0"/>
              <a:t>Enrolled in Lonestar</a:t>
            </a:r>
          </a:p>
          <a:p>
            <a:r>
              <a:rPr lang="en-US" altLang="en-US" sz="2800" dirty="0"/>
              <a:t>After 3 cycles experienced tumor shrinkage as well as mild shortness of breath, rise in CK </a:t>
            </a:r>
          </a:p>
          <a:p>
            <a:r>
              <a:rPr lang="en-US" altLang="en-US" sz="2800" dirty="0"/>
              <a:t>Cardiac biopsy confirmed Gr2 myocarditis and gr1 skin toxicity</a:t>
            </a:r>
          </a:p>
          <a:p>
            <a:r>
              <a:rPr lang="en-US" altLang="en-US" sz="2800" dirty="0"/>
              <a:t>Patient was treated with steroids, recovered, and was restarted on treatment</a:t>
            </a:r>
          </a:p>
          <a:p>
            <a:r>
              <a:rPr lang="en-US" altLang="en-US" sz="2800" dirty="0"/>
              <a:t>Patient remains on treatment now 2.5 </a:t>
            </a:r>
            <a:r>
              <a:rPr lang="en-US" altLang="en-US" sz="2800"/>
              <a:t>years with </a:t>
            </a:r>
            <a:r>
              <a:rPr lang="en-US" altLang="en-US" sz="2800" dirty="0"/>
              <a:t>no signs of active disease. </a:t>
            </a:r>
          </a:p>
        </p:txBody>
      </p:sp>
    </p:spTree>
    <p:extLst>
      <p:ext uri="{BB962C8B-B14F-4D97-AF65-F5344CB8AC3E}">
        <p14:creationId xmlns:p14="http://schemas.microsoft.com/office/powerpoint/2010/main" val="4046717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EADBE-0418-5149-AA18-9E53596C0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Potential mechanisms of resistance to checkpoint inhibitors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3EAA40-6881-5845-BA5F-047C8869CF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519"/>
          <a:stretch/>
        </p:blipFill>
        <p:spPr>
          <a:xfrm>
            <a:off x="3505200" y="1590953"/>
            <a:ext cx="5334000" cy="362547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85DCC6-8280-5349-A9CA-5D8643F7AD74}"/>
              </a:ext>
            </a:extLst>
          </p:cNvPr>
          <p:cNvSpPr txBox="1"/>
          <p:nvPr/>
        </p:nvSpPr>
        <p:spPr>
          <a:xfrm>
            <a:off x="6096000" y="6517141"/>
            <a:ext cx="3390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Keenan et al, Nature Med 2019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2EAA55-4B59-9543-9F51-C6FD82868CAC}"/>
              </a:ext>
            </a:extLst>
          </p:cNvPr>
          <p:cNvSpPr txBox="1"/>
          <p:nvPr/>
        </p:nvSpPr>
        <p:spPr>
          <a:xfrm>
            <a:off x="2775860" y="5224479"/>
            <a:ext cx="3320140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u="sng" dirty="0"/>
              <a:t>Tumor cell/antigen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Low number of neoantigens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Loss of MHC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 cells suppressed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 cells excluded/exhausted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5F69EB-FF47-5041-973F-1FF10450A9EE}"/>
              </a:ext>
            </a:extLst>
          </p:cNvPr>
          <p:cNvSpPr txBox="1"/>
          <p:nvPr/>
        </p:nvSpPr>
        <p:spPr>
          <a:xfrm>
            <a:off x="6417131" y="5205538"/>
            <a:ext cx="3833101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b="1" u="sng" dirty="0"/>
              <a:t>Tumor microenvironment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Suppressive myeloid cells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Tregs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Suppressive cytokines (e.g. IL-6)</a:t>
            </a:r>
          </a:p>
        </p:txBody>
      </p:sp>
    </p:spTree>
    <p:extLst>
      <p:ext uri="{BB962C8B-B14F-4D97-AF65-F5344CB8AC3E}">
        <p14:creationId xmlns:p14="http://schemas.microsoft.com/office/powerpoint/2010/main" val="1992802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138C129B-4FD3-0C42-8E00-C72165BA02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505" r="50154"/>
          <a:stretch/>
        </p:blipFill>
        <p:spPr>
          <a:xfrm>
            <a:off x="1675220" y="1528649"/>
            <a:ext cx="4557932" cy="4705865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547634" y="1528648"/>
            <a:ext cx="3733800" cy="4535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504944" y="6523063"/>
            <a:ext cx="50974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Collaboration with Albacker et al, FM; </a:t>
            </a:r>
            <a:r>
              <a:rPr lang="en-US" sz="1200" dirty="0" err="1"/>
              <a:t>Skoulidis</a:t>
            </a:r>
            <a:r>
              <a:rPr lang="en-US" sz="1200" dirty="0"/>
              <a:t>, Cancer Discovery; 2018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37487" y="1890782"/>
            <a:ext cx="1712585" cy="400110"/>
          </a:xfrm>
          <a:prstGeom prst="rect">
            <a:avLst/>
          </a:prstGeom>
          <a:solidFill>
            <a:schemeClr val="bg2"/>
          </a:solidFill>
        </p:spPr>
        <p:txBody>
          <a:bodyPr wrap="none" rtlCol="0">
            <a:spAutoFit/>
          </a:bodyPr>
          <a:lstStyle/>
          <a:p>
            <a:r>
              <a:rPr lang="en-US" sz="2000" b="1" dirty="0"/>
              <a:t>STK11/LKB1</a:t>
            </a:r>
            <a:endParaRPr lang="en-US" b="1" dirty="0"/>
          </a:p>
        </p:txBody>
      </p:sp>
      <p:pic>
        <p:nvPicPr>
          <p:cNvPr id="13" name="Picture 3"/>
          <p:cNvPicPr preferRelativeResize="0"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41"/>
          <a:stretch/>
        </p:blipFill>
        <p:spPr bwMode="auto">
          <a:xfrm>
            <a:off x="7315201" y="1939034"/>
            <a:ext cx="2768055" cy="2942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70170" y="6097382"/>
            <a:ext cx="15279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Log2 Odds Ratio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605687" y="6064529"/>
            <a:ext cx="825867" cy="169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 rot="16200000">
            <a:off x="995976" y="3767114"/>
            <a:ext cx="141525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-Log10 P-Value</a:t>
            </a:r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12192000" cy="1143000"/>
          </a:xfrm>
        </p:spPr>
        <p:txBody>
          <a:bodyPr/>
          <a:lstStyle/>
          <a:p>
            <a:r>
              <a:rPr lang="en-US" sz="3200" dirty="0"/>
              <a:t>Genomic markers associated with an immunologically “cold,” </a:t>
            </a:r>
            <a:br>
              <a:rPr lang="en-US" sz="3200" dirty="0"/>
            </a:br>
            <a:r>
              <a:rPr lang="en-US" sz="3200" dirty="0"/>
              <a:t>PD-L1 negative phenotype: STK11/LKB1 is coldest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970038" y="1534712"/>
            <a:ext cx="4650483" cy="209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3"/>
          <p:cNvPicPr preferRelativeResize="0"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17" t="31786" b="39836"/>
          <a:stretch/>
        </p:blipFill>
        <p:spPr bwMode="auto">
          <a:xfrm>
            <a:off x="8383129" y="5015259"/>
            <a:ext cx="1219236" cy="979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386077" y="4460631"/>
            <a:ext cx="307534" cy="132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11366" y="4881132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144920" y="4834003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2836828" y="4948195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623272" y="5128172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014542" y="5120364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2836827" y="5262299"/>
            <a:ext cx="306465" cy="134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580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771" y="324962"/>
            <a:ext cx="9448800" cy="1143000"/>
          </a:xfrm>
        </p:spPr>
        <p:txBody>
          <a:bodyPr/>
          <a:lstStyle/>
          <a:p>
            <a:r>
              <a:rPr lang="en-US" altLang="en-US" sz="3200" dirty="0">
                <a:solidFill>
                  <a:prstClr val="black"/>
                </a:solidFill>
              </a:rPr>
              <a:t>KL tumors enriched in STK11/LKB1 and KEAP1 mutations appear to be immunologically “cold”</a:t>
            </a:r>
            <a:br>
              <a:rPr lang="en-US" altLang="en-US" sz="3200" dirty="0">
                <a:solidFill>
                  <a:prstClr val="black"/>
                </a:solidFill>
              </a:rPr>
            </a:br>
            <a:endParaRPr lang="en-US" sz="3200" dirty="0"/>
          </a:p>
        </p:txBody>
      </p:sp>
      <p:grpSp>
        <p:nvGrpSpPr>
          <p:cNvPr id="5" name="Group 4"/>
          <p:cNvGrpSpPr/>
          <p:nvPr/>
        </p:nvGrpSpPr>
        <p:grpSpPr>
          <a:xfrm>
            <a:off x="2183511" y="838201"/>
            <a:ext cx="7824978" cy="5518150"/>
            <a:chOff x="4801258" y="1047144"/>
            <a:chExt cx="4242920" cy="316712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1258" y="1724591"/>
              <a:ext cx="3290086" cy="2489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8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4921" y="3693311"/>
              <a:ext cx="869257" cy="2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4F30D93-6A53-BC45-B603-75605B92691D}"/>
                </a:ext>
              </a:extLst>
            </p:cNvPr>
            <p:cNvSpPr/>
            <p:nvPr/>
          </p:nvSpPr>
          <p:spPr>
            <a:xfrm>
              <a:off x="6104869" y="1630903"/>
              <a:ext cx="746307" cy="2353678"/>
            </a:xfrm>
            <a:prstGeom prst="rect">
              <a:avLst/>
            </a:prstGeom>
            <a:noFill/>
            <a:ln w="762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0D0228C-28CD-C34E-A2EB-E10A2E9B06EC}"/>
                </a:ext>
              </a:extLst>
            </p:cNvPr>
            <p:cNvSpPr txBox="1"/>
            <p:nvPr/>
          </p:nvSpPr>
          <p:spPr>
            <a:xfrm>
              <a:off x="8307287" y="2300890"/>
              <a:ext cx="414779" cy="194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PD-L1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751BBA1-C87D-6C43-904C-F7349C1FA751}"/>
                </a:ext>
              </a:extLst>
            </p:cNvPr>
            <p:cNvSpPr txBox="1"/>
            <p:nvPr/>
          </p:nvSpPr>
          <p:spPr>
            <a:xfrm>
              <a:off x="8295411" y="3204764"/>
              <a:ext cx="466026" cy="194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CLTA-4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1B445790-A322-2D49-BF0C-8D643793E221}"/>
                </a:ext>
              </a:extLst>
            </p:cNvPr>
            <p:cNvCxnSpPr/>
            <p:nvPr/>
          </p:nvCxnSpPr>
          <p:spPr>
            <a:xfrm flipH="1" flipV="1">
              <a:off x="8069631" y="1849620"/>
              <a:ext cx="237656" cy="1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363889A-46FF-BF4E-868B-D800506468A0}"/>
                </a:ext>
              </a:extLst>
            </p:cNvPr>
            <p:cNvSpPr txBox="1"/>
            <p:nvPr/>
          </p:nvSpPr>
          <p:spPr>
            <a:xfrm>
              <a:off x="8290742" y="1781632"/>
              <a:ext cx="371319" cy="194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41BB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71792097-C8B1-7148-8959-405BFC87032B}"/>
                </a:ext>
              </a:extLst>
            </p:cNvPr>
            <p:cNvSpPr txBox="1"/>
            <p:nvPr/>
          </p:nvSpPr>
          <p:spPr>
            <a:xfrm>
              <a:off x="8289138" y="3089560"/>
              <a:ext cx="372188" cy="194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ICOS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1B445790-A322-2D49-BF0C-8D643793E221}"/>
                </a:ext>
              </a:extLst>
            </p:cNvPr>
            <p:cNvCxnSpPr/>
            <p:nvPr/>
          </p:nvCxnSpPr>
          <p:spPr>
            <a:xfrm flipH="1" flipV="1">
              <a:off x="8069631" y="2384410"/>
              <a:ext cx="237656" cy="1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B445790-A322-2D49-BF0C-8D643793E221}"/>
                </a:ext>
              </a:extLst>
            </p:cNvPr>
            <p:cNvCxnSpPr/>
            <p:nvPr/>
          </p:nvCxnSpPr>
          <p:spPr>
            <a:xfrm flipH="1" flipV="1">
              <a:off x="8069631" y="3178257"/>
              <a:ext cx="237656" cy="1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1B445790-A322-2D49-BF0C-8D643793E221}"/>
                </a:ext>
              </a:extLst>
            </p:cNvPr>
            <p:cNvCxnSpPr/>
            <p:nvPr/>
          </p:nvCxnSpPr>
          <p:spPr>
            <a:xfrm flipH="1" flipV="1">
              <a:off x="8069631" y="3279319"/>
              <a:ext cx="237656" cy="1"/>
            </a:xfrm>
            <a:prstGeom prst="straightConnector1">
              <a:avLst/>
            </a:prstGeom>
            <a:ln w="635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"/>
            <p:cNvSpPr txBox="1">
              <a:spLocks noChangeArrowheads="1"/>
            </p:cNvSpPr>
            <p:nvPr/>
          </p:nvSpPr>
          <p:spPr bwMode="auto">
            <a:xfrm>
              <a:off x="4801258" y="1047144"/>
              <a:ext cx="4199728" cy="1766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Font typeface="Arial" pitchFamily="34" charset="0"/>
                <a:buChar char="•"/>
                <a:defRPr sz="3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itchFamily="34" charset="0"/>
                <a:buChar char="–"/>
                <a:defRPr sz="28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itchFamily="34" charset="0"/>
                <a:buChar char="–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Arial" pitchFamily="34" charset="0"/>
                  <a:ea typeface="Arial" pitchFamily="34" charset="0"/>
                  <a:cs typeface="Arial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endParaRPr lang="en-US" altLang="en-US" sz="1400" dirty="0">
                <a:solidFill>
                  <a:prstClr val="black"/>
                </a:solidFill>
              </a:endParaRPr>
            </a:p>
          </p:txBody>
        </p:sp>
      </p:grp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77175" y="1493828"/>
            <a:ext cx="985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1pPr>
            <a:lvl2pPr marL="37931725" indent="-37474525" algn="ctr" eaLnBrk="0" hangingPunct="0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2pPr>
            <a:lvl3pPr marL="762000" indent="152400" algn="ctr" eaLnBrk="0" hangingPunct="0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3pPr>
            <a:lvl4pPr marL="12192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4pPr>
            <a:lvl5pPr marL="16764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5pPr>
            <a:lvl6pPr marL="21336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6pPr>
            <a:lvl7pPr marL="25908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7pPr>
            <a:lvl8pPr marL="30480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8pPr>
            <a:lvl9pPr marL="35052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9pPr>
          </a:lstStyle>
          <a:p>
            <a:pPr algn="l" eaLnBrk="1" hangingPunct="1">
              <a:spcBef>
                <a:spcPct val="0"/>
              </a:spcBef>
              <a:defRPr/>
            </a:pPr>
            <a:r>
              <a:rPr lang="en-US" altLang="en-US" sz="1600" b="1" dirty="0">
                <a:solidFill>
                  <a:srgbClr val="000000"/>
                </a:solidFill>
                <a:latin typeface="Arial" charset="0"/>
                <a:cs typeface="Arial"/>
                <a:sym typeface="Gill Sans" charset="0"/>
              </a:rPr>
              <a:t>KP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979331" y="1498779"/>
            <a:ext cx="98533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1pPr>
            <a:lvl2pPr marL="37931725" indent="-37474525" algn="ctr" eaLnBrk="0" hangingPunct="0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2pPr>
            <a:lvl3pPr marL="762000" indent="152400" algn="ctr" eaLnBrk="0" hangingPunct="0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3pPr>
            <a:lvl4pPr marL="12192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4pPr>
            <a:lvl5pPr marL="16764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5pPr>
            <a:lvl6pPr marL="21336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6pPr>
            <a:lvl7pPr marL="25908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7pPr>
            <a:lvl8pPr marL="30480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8pPr>
            <a:lvl9pPr marL="35052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9pPr>
          </a:lstStyle>
          <a:p>
            <a:pPr algn="l" eaLnBrk="1" hangingPunct="1">
              <a:spcBef>
                <a:spcPct val="0"/>
              </a:spcBef>
              <a:defRPr/>
            </a:pPr>
            <a:r>
              <a:rPr lang="en-US" altLang="en-US" sz="1600" b="1" dirty="0">
                <a:solidFill>
                  <a:srgbClr val="000000"/>
                </a:solidFill>
                <a:latin typeface="Arial" charset="0"/>
                <a:cs typeface="Arial"/>
                <a:sym typeface="Gill Sans" charset="0"/>
              </a:rPr>
              <a:t>KL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037442" y="1513432"/>
            <a:ext cx="11004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 eaLnBrk="0" hangingPunct="0">
              <a:spcBef>
                <a:spcPts val="800"/>
              </a:spcBef>
              <a:defRPr sz="32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1pPr>
            <a:lvl2pPr marL="37931725" indent="-37474525" algn="ctr" eaLnBrk="0" hangingPunct="0">
              <a:spcBef>
                <a:spcPts val="700"/>
              </a:spcBef>
              <a:defRPr sz="28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2pPr>
            <a:lvl3pPr marL="762000" indent="152400" algn="ctr" eaLnBrk="0" hangingPunct="0">
              <a:spcBef>
                <a:spcPts val="600"/>
              </a:spcBef>
              <a:defRPr sz="24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3pPr>
            <a:lvl4pPr marL="12192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4pPr>
            <a:lvl5pPr marL="1676400" indent="152400" algn="ctr" eaLnBrk="0" hangingPunct="0">
              <a:spcBef>
                <a:spcPts val="500"/>
              </a:spcBef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5pPr>
            <a:lvl6pPr marL="21336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6pPr>
            <a:lvl7pPr marL="25908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7pPr>
            <a:lvl8pPr marL="30480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8pPr>
            <a:lvl9pPr marL="3505200" indent="152400" algn="ctr" eaLnBrk="0" fontAlgn="base" hangingPunct="0">
              <a:spcBef>
                <a:spcPts val="500"/>
              </a:spcBef>
              <a:spcAft>
                <a:spcPct val="0"/>
              </a:spcAft>
              <a:defRPr sz="2000">
                <a:solidFill>
                  <a:srgbClr val="878787"/>
                </a:solidFill>
                <a:latin typeface="Calibri" charset="0"/>
                <a:ea typeface="Heiti SC Light" charset="-122"/>
                <a:sym typeface="Calibri" charset="0"/>
              </a:defRPr>
            </a:lvl9pPr>
          </a:lstStyle>
          <a:p>
            <a:pPr algn="l" eaLnBrk="1" hangingPunct="1">
              <a:spcBef>
                <a:spcPct val="0"/>
              </a:spcBef>
              <a:defRPr/>
            </a:pPr>
            <a:r>
              <a:rPr lang="en-US" altLang="en-US" sz="1600" b="1" dirty="0">
                <a:solidFill>
                  <a:srgbClr val="000000"/>
                </a:solidFill>
                <a:latin typeface="Arial" charset="0"/>
                <a:cs typeface="Arial"/>
                <a:sym typeface="Gill Sans" charset="0"/>
              </a:rPr>
              <a:t>KC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EED43A4-D1DA-3345-A8E4-2551CFA693A2}"/>
              </a:ext>
            </a:extLst>
          </p:cNvPr>
          <p:cNvSpPr/>
          <p:nvPr/>
        </p:nvSpPr>
        <p:spPr>
          <a:xfrm>
            <a:off x="8251231" y="6462451"/>
            <a:ext cx="36984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Skoulidis</a:t>
            </a:r>
            <a:r>
              <a:rPr lang="en-US" dirty="0"/>
              <a:t>, Cancer Discovery; 2018</a:t>
            </a:r>
          </a:p>
        </p:txBody>
      </p:sp>
    </p:spTree>
    <p:extLst>
      <p:ext uri="{BB962C8B-B14F-4D97-AF65-F5344CB8AC3E}">
        <p14:creationId xmlns:p14="http://schemas.microsoft.com/office/powerpoint/2010/main" val="2371295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le 1"/>
          <p:cNvSpPr>
            <a:spLocks noGrp="1"/>
          </p:cNvSpPr>
          <p:nvPr>
            <p:ph type="title"/>
          </p:nvPr>
        </p:nvSpPr>
        <p:spPr>
          <a:xfrm>
            <a:off x="1905000" y="163513"/>
            <a:ext cx="8229600" cy="1143000"/>
          </a:xfrm>
        </p:spPr>
        <p:txBody>
          <a:bodyPr/>
          <a:lstStyle/>
          <a:p>
            <a:r>
              <a:rPr lang="en-US" altLang="en-US" sz="3200" dirty="0"/>
              <a:t>STK11/LKB1 status predicts response to immunotherapy in PD-L1+ LUAC patients</a:t>
            </a:r>
          </a:p>
        </p:txBody>
      </p:sp>
      <p:sp>
        <p:nvSpPr>
          <p:cNvPr id="110594" name="TextBox 3"/>
          <p:cNvSpPr txBox="1">
            <a:spLocks noChangeArrowheads="1"/>
          </p:cNvSpPr>
          <p:nvPr/>
        </p:nvSpPr>
        <p:spPr bwMode="auto">
          <a:xfrm>
            <a:off x="8858209" y="6507848"/>
            <a:ext cx="33004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/>
              <a:t>Skoulidis, et al. Cancer Discovery 2018</a:t>
            </a:r>
          </a:p>
        </p:txBody>
      </p:sp>
      <p:pic>
        <p:nvPicPr>
          <p:cNvPr id="11059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"/>
          <a:stretch>
            <a:fillRect/>
          </a:stretch>
        </p:blipFill>
        <p:spPr bwMode="auto">
          <a:xfrm>
            <a:off x="1624013" y="2981326"/>
            <a:ext cx="8991600" cy="277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6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5" t="25307" r="51407" b="59380"/>
          <a:stretch>
            <a:fillRect/>
          </a:stretch>
        </p:blipFill>
        <p:spPr bwMode="auto">
          <a:xfrm>
            <a:off x="4521201" y="3713164"/>
            <a:ext cx="1357313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C0887305-FFE6-9843-9868-7EA0A9710987}"/>
              </a:ext>
            </a:extLst>
          </p:cNvPr>
          <p:cNvGraphicFramePr>
            <a:graphicFrameLocks noGrp="1"/>
          </p:cNvGraphicFramePr>
          <p:nvPr/>
        </p:nvGraphicFramePr>
        <p:xfrm>
          <a:off x="6954838" y="2089150"/>
          <a:ext cx="2798762" cy="8842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2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6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1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GROUP</a:t>
                      </a:r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mOS</a:t>
                      </a:r>
                      <a:endParaRPr lang="en-US" sz="1200" b="1" dirty="0"/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4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1" dirty="0">
                          <a:solidFill>
                            <a:srgbClr val="FF0000"/>
                          </a:solidFill>
                        </a:rPr>
                        <a:t>STK11/LKB1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 mutant</a:t>
                      </a:r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11.1m</a:t>
                      </a:r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dirty="0">
                          <a:solidFill>
                            <a:srgbClr val="0000FF"/>
                          </a:solidFill>
                        </a:rPr>
                        <a:t>STK11/LKB1</a:t>
                      </a:r>
                      <a:r>
                        <a:rPr lang="en-US" sz="1400" b="0" dirty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rgbClr val="0000FF"/>
                          </a:solidFill>
                        </a:rPr>
                        <a:t>wt</a:t>
                      </a:r>
                      <a:endParaRPr lang="en-US" sz="1400" b="0" dirty="0">
                        <a:solidFill>
                          <a:srgbClr val="0000FF"/>
                        </a:solidFill>
                      </a:endParaRPr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26.5m</a:t>
                      </a:r>
                    </a:p>
                  </a:txBody>
                  <a:tcPr marL="91462" marR="91462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937EA433-0629-6B4E-BAC6-B0E07A668523}"/>
              </a:ext>
            </a:extLst>
          </p:cNvPr>
          <p:cNvSpPr/>
          <p:nvPr/>
        </p:nvSpPr>
        <p:spPr>
          <a:xfrm>
            <a:off x="4408489" y="3036888"/>
            <a:ext cx="1589087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49A8636-5CBD-FC4C-AC4B-05F3B04426E7}"/>
              </a:ext>
            </a:extLst>
          </p:cNvPr>
          <p:cNvSpPr/>
          <p:nvPr/>
        </p:nvSpPr>
        <p:spPr>
          <a:xfrm>
            <a:off x="9256713" y="3036888"/>
            <a:ext cx="1358900" cy="565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10613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5" t="25307" r="51407" b="59380"/>
          <a:stretch>
            <a:fillRect/>
          </a:stretch>
        </p:blipFill>
        <p:spPr bwMode="auto">
          <a:xfrm>
            <a:off x="9256713" y="3592514"/>
            <a:ext cx="13589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A1B6DEB-D7B9-0447-A5D0-DBC5387D15F4}"/>
              </a:ext>
            </a:extLst>
          </p:cNvPr>
          <p:cNvGraphicFramePr>
            <a:graphicFrameLocks noGrp="1"/>
          </p:cNvGraphicFramePr>
          <p:nvPr/>
        </p:nvGraphicFramePr>
        <p:xfrm>
          <a:off x="2663826" y="2089150"/>
          <a:ext cx="2797175" cy="8842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11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410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GROUP</a:t>
                      </a:r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mPFS</a:t>
                      </a:r>
                      <a:endParaRPr lang="en-US" sz="1200" b="1" dirty="0"/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914">
                <a:tc>
                  <a:txBody>
                    <a:bodyPr/>
                    <a:lstStyle/>
                    <a:p>
                      <a:pPr algn="ctr"/>
                      <a:r>
                        <a:rPr lang="en-US" sz="1400" b="0" i="1" dirty="0">
                          <a:solidFill>
                            <a:srgbClr val="FF0000"/>
                          </a:solidFill>
                        </a:rPr>
                        <a:t>STK11/LKB1</a:t>
                      </a:r>
                      <a:r>
                        <a:rPr lang="en-US" sz="1400" b="0" dirty="0">
                          <a:solidFill>
                            <a:srgbClr val="FF0000"/>
                          </a:solidFill>
                        </a:rPr>
                        <a:t> mutant</a:t>
                      </a:r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1.7m</a:t>
                      </a:r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9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1" dirty="0">
                          <a:solidFill>
                            <a:srgbClr val="0000FF"/>
                          </a:solidFill>
                        </a:rPr>
                        <a:t>STK11/LKB1</a:t>
                      </a:r>
                      <a:r>
                        <a:rPr lang="en-US" sz="1400" b="0" dirty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1400" b="0" dirty="0" err="1">
                          <a:solidFill>
                            <a:srgbClr val="0000FF"/>
                          </a:solidFill>
                        </a:rPr>
                        <a:t>wt</a:t>
                      </a:r>
                      <a:endParaRPr lang="en-US" sz="1400" b="0" dirty="0">
                        <a:solidFill>
                          <a:srgbClr val="0000FF"/>
                        </a:solidFill>
                      </a:endParaRPr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19.3m</a:t>
                      </a:r>
                    </a:p>
                  </a:txBody>
                  <a:tcPr marL="91410" marR="91410" marT="45691" marB="45691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24FDC4EE-73BE-324C-B727-B732E6E339B3}"/>
              </a:ext>
            </a:extLst>
          </p:cNvPr>
          <p:cNvSpPr txBox="1"/>
          <p:nvPr/>
        </p:nvSpPr>
        <p:spPr>
          <a:xfrm>
            <a:off x="2776538" y="3071813"/>
            <a:ext cx="1631950" cy="58420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HR=4.8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p=0.00012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DE97756-D723-2246-B7AB-8AA6B77E62A7}"/>
              </a:ext>
            </a:extLst>
          </p:cNvPr>
          <p:cNvSpPr txBox="1"/>
          <p:nvPr/>
        </p:nvSpPr>
        <p:spPr>
          <a:xfrm>
            <a:off x="7845426" y="4464050"/>
            <a:ext cx="2035175" cy="585788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latin typeface="+mj-lt"/>
              </a:rPr>
              <a:t>HR=14.3</a:t>
            </a:r>
          </a:p>
          <a:p>
            <a:pPr>
              <a:defRPr/>
            </a:pPr>
            <a:r>
              <a:rPr lang="en-US" sz="1600" b="1" dirty="0">
                <a:latin typeface="+mj-lt"/>
              </a:rPr>
              <a:t>p&lt;0.0001</a:t>
            </a:r>
          </a:p>
        </p:txBody>
      </p:sp>
      <p:sp>
        <p:nvSpPr>
          <p:cNvPr id="110630" name="TextBox 16"/>
          <p:cNvSpPr txBox="1">
            <a:spLocks noChangeArrowheads="1"/>
          </p:cNvSpPr>
          <p:nvPr/>
        </p:nvSpPr>
        <p:spPr bwMode="auto">
          <a:xfrm>
            <a:off x="1536700" y="1501775"/>
            <a:ext cx="389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</a:rPr>
              <a:t>A.</a:t>
            </a:r>
          </a:p>
        </p:txBody>
      </p:sp>
      <p:sp>
        <p:nvSpPr>
          <p:cNvPr id="110631" name="TextBox 17"/>
          <p:cNvSpPr txBox="1">
            <a:spLocks noChangeArrowheads="1"/>
          </p:cNvSpPr>
          <p:nvPr/>
        </p:nvSpPr>
        <p:spPr bwMode="auto">
          <a:xfrm>
            <a:off x="6780213" y="1501775"/>
            <a:ext cx="3898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000000"/>
                </a:solidFill>
              </a:rPr>
              <a:t>B.</a:t>
            </a:r>
          </a:p>
        </p:txBody>
      </p:sp>
    </p:spTree>
    <p:extLst>
      <p:ext uri="{BB962C8B-B14F-4D97-AF65-F5344CB8AC3E}">
        <p14:creationId xmlns:p14="http://schemas.microsoft.com/office/powerpoint/2010/main" val="221131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694" y="2545908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523" y="2549269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694" y="4114800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 preferRelativeResize="0"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523" y="4110412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487368" y="2118965"/>
            <a:ext cx="1138453" cy="36933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PD-L1 TPS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08724" y="2104288"/>
            <a:ext cx="2454005" cy="36933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i="1" dirty="0">
                <a:latin typeface="Calibri" panose="020F0502020204030204" pitchFamily="34" charset="0"/>
              </a:rPr>
              <a:t>STK11</a:t>
            </a:r>
            <a:r>
              <a:rPr lang="en-US" b="1" i="1" baseline="30000" dirty="0">
                <a:latin typeface="Calibri" panose="020F0502020204030204" pitchFamily="34" charset="0"/>
              </a:rPr>
              <a:t>MUT</a:t>
            </a:r>
            <a:r>
              <a:rPr lang="en-US" sz="1050" b="1" dirty="0">
                <a:latin typeface="Calibri" panose="020F0502020204030204" pitchFamily="34" charset="0"/>
              </a:rPr>
              <a:t> and/or </a:t>
            </a:r>
            <a:r>
              <a:rPr lang="en-US" b="1" i="1" dirty="0">
                <a:latin typeface="Calibri" panose="020F0502020204030204" pitchFamily="34" charset="0"/>
              </a:rPr>
              <a:t>KEAP1</a:t>
            </a:r>
            <a:r>
              <a:rPr lang="en-US" b="1" i="1" baseline="30000" dirty="0">
                <a:latin typeface="Calibri" panose="020F0502020204030204" pitchFamily="34" charset="0"/>
              </a:rPr>
              <a:t>MUT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667275" y="2112772"/>
            <a:ext cx="630301" cy="36933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latin typeface="Calibri" panose="020F0502020204030204" pitchFamily="34" charset="0"/>
              </a:rPr>
              <a:t>TMB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994" y="2555411"/>
            <a:ext cx="1245961" cy="2663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5955" y="2564444"/>
            <a:ext cx="492516" cy="464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2"/>
          <p:cNvPicPr preferRelativeResize="0"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174" y="2539730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289" y="2561591"/>
            <a:ext cx="433325" cy="29058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4"/>
          <p:cNvPicPr preferRelativeResize="0"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174" y="4110412"/>
            <a:ext cx="2077974" cy="148132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901" y="3029081"/>
            <a:ext cx="1150144" cy="242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924" y="4246656"/>
            <a:ext cx="1100138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4860" y="2921925"/>
            <a:ext cx="1157288" cy="228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1395" y="4235941"/>
            <a:ext cx="1100138" cy="2357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57675" y="5641938"/>
            <a:ext cx="287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prstClr val="white"/>
                </a:solidFill>
                <a:latin typeface="Calibri" panose="020F0502020204030204" pitchFamily="34" charset="0"/>
              </a:rPr>
              <a:t>High ≥ 8.58Mut/Mb (equiv. to 10Mut/Mb, FMI test)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900" b="1" dirty="0">
                <a:solidFill>
                  <a:prstClr val="white"/>
                </a:solidFill>
                <a:latin typeface="Calibri" panose="020F0502020204030204" pitchFamily="34" charset="0"/>
              </a:rPr>
              <a:t>Low &lt; 8.58Mut/Mb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21EDBEE-4A98-FB4D-8CA9-63C33BA964C9}"/>
              </a:ext>
            </a:extLst>
          </p:cNvPr>
          <p:cNvSpPr txBox="1"/>
          <p:nvPr/>
        </p:nvSpPr>
        <p:spPr>
          <a:xfrm>
            <a:off x="10117758" y="6473604"/>
            <a:ext cx="2037172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t">
            <a:spAutoFit/>
          </a:bodyPr>
          <a:lstStyle/>
          <a:p>
            <a:r>
              <a:rPr lang="en-CA" sz="1400" dirty="0" err="1">
                <a:latin typeface="Arial" panose="020B0604020202020204" pitchFamily="34" charset="0"/>
                <a:cs typeface="Arial" panose="020B0604020202020204" pitchFamily="34" charset="0"/>
              </a:rPr>
              <a:t>Skoulidis</a:t>
            </a:r>
            <a:r>
              <a:rPr lang="en-CA" sz="1400" dirty="0">
                <a:latin typeface="Arial" panose="020B0604020202020204" pitchFamily="34" charset="0"/>
                <a:cs typeface="Arial" panose="020B0604020202020204" pitchFamily="34" charset="0"/>
              </a:rPr>
              <a:t>. ASCO 2019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  <a:sym typeface="Helvetic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45253" y="76623"/>
            <a:ext cx="9067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LKB1/</a:t>
            </a:r>
            <a:r>
              <a:rPr lang="en-US" sz="2800" i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STK11</a:t>
            </a:r>
            <a:r>
              <a:rPr lang="en-US" sz="28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KEAP1 are associated with shorter PFS and OS in patients treated with </a:t>
            </a:r>
            <a:r>
              <a:rPr lang="en-US" sz="28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chemo+CPI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465906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1">
  <a:themeElements>
    <a:clrScheme name="2_Office Theme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2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D Anderson Scientific">
  <a:themeElements>
    <a:clrScheme name="MDA Scientif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1"/>
        </a:solidFill>
        <a:ln w="3175" cap="flat">
          <a:solidFill>
            <a:schemeClr val="accent1"/>
          </a:solidFill>
          <a:miter lim="800000"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1200"/>
          </a:spcBef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12700" cap="sq">
          <a:solidFill>
            <a:schemeClr val="accent6"/>
          </a:solidFill>
          <a:prstDash val="solid"/>
          <a:miter lim="800000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marL="182880" indent="-182880">
          <a:spcBef>
            <a:spcPts val="1200"/>
          </a:spcBef>
          <a:buClr>
            <a:schemeClr val="tx1"/>
          </a:buClr>
          <a:buFont typeface="Arial" panose="020B0604020202020204" pitchFamily="34" charset="0"/>
          <a:buChar char="•"/>
          <a:defRPr sz="2000" dirty="0" err="1" smtClean="0">
            <a:cs typeface="Arial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2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Theme1">
  <a:themeElements>
    <a:clrScheme name="2_Office Theme 1">
      <a:dk1>
        <a:srgbClr val="000000"/>
      </a:dk1>
      <a:lt1>
        <a:srgbClr val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FFFFFF"/>
      </a:accent3>
      <a:accent4>
        <a:srgbClr val="000000"/>
      </a:accent4>
      <a:accent5>
        <a:srgbClr val="F6C0AA"/>
      </a:accent5>
      <a:accent6>
        <a:srgbClr val="902430"/>
      </a:accent6>
      <a:hlink>
        <a:srgbClr val="6B9F25"/>
      </a:hlink>
      <a:folHlink>
        <a:srgbClr val="B26B02"/>
      </a:folHlink>
    </a:clrScheme>
    <a:fontScheme name="2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323232"/>
        </a:dk2>
        <a:lt2>
          <a:srgbClr val="E3DED1"/>
        </a:lt2>
        <a:accent1>
          <a:srgbClr val="F07F09"/>
        </a:accent1>
        <a:accent2>
          <a:srgbClr val="9F2936"/>
        </a:accent2>
        <a:accent3>
          <a:srgbClr val="FFFFFF"/>
        </a:accent3>
        <a:accent4>
          <a:srgbClr val="000000"/>
        </a:accent4>
        <a:accent5>
          <a:srgbClr val="F6C0AA"/>
        </a:accent5>
        <a:accent6>
          <a:srgbClr val="902430"/>
        </a:accent6>
        <a:hlink>
          <a:srgbClr val="6B9F25"/>
        </a:hlink>
        <a:folHlink>
          <a:srgbClr val="B26B0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2022.05 HEYMACH TEMPLATE" id="{838C2E54-219F-4E33-B8FA-4AD5768DF9CE}" vid="{24007293-8A4D-470F-805F-0AD812F796FE}"/>
    </a:ext>
  </a:extLst>
</a:theme>
</file>

<file path=ppt/theme/theme8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4_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9864</TotalTime>
  <Words>4442</Words>
  <Application>Microsoft Macintosh PowerPoint</Application>
  <PresentationFormat>Widescreen</PresentationFormat>
  <Paragraphs>624</Paragraphs>
  <Slides>42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58" baseType="lpstr">
      <vt:lpstr>Arial</vt:lpstr>
      <vt:lpstr>Calibri</vt:lpstr>
      <vt:lpstr>Symbol</vt:lpstr>
      <vt:lpstr>Times New Roman</vt:lpstr>
      <vt:lpstr>Wingdings</vt:lpstr>
      <vt:lpstr>Office Theme</vt:lpstr>
      <vt:lpstr>1_Office Theme</vt:lpstr>
      <vt:lpstr>Theme1</vt:lpstr>
      <vt:lpstr>MD Anderson Scientific</vt:lpstr>
      <vt:lpstr>2_Office Theme</vt:lpstr>
      <vt:lpstr>3_Office Theme</vt:lpstr>
      <vt:lpstr>1_Theme1</vt:lpstr>
      <vt:lpstr>3_Default Design</vt:lpstr>
      <vt:lpstr>4_Office Theme</vt:lpstr>
      <vt:lpstr>Chart</vt:lpstr>
      <vt:lpstr>Prism 8</vt:lpstr>
      <vt:lpstr>PowerPoint Presentation</vt:lpstr>
      <vt:lpstr> NSCLC 2022: Precision therapy for driver oncogenes, but immunotherapy based on PD-L1, and subjective “clinical factors” </vt:lpstr>
      <vt:lpstr>Future of immunotherapy: how do we design more personalized, and more effective, treatments?  </vt:lpstr>
      <vt:lpstr>Mechanisms of primary and acquired resistance to CPI</vt:lpstr>
      <vt:lpstr>Potential mechanisms of resistance to checkpoint inhibitors</vt:lpstr>
      <vt:lpstr>Genomic markers associated with an immunologically “cold,”  PD-L1 negative phenotype: STK11/LKB1 is coldest </vt:lpstr>
      <vt:lpstr>KL tumors enriched in STK11/LKB1 and KEAP1 mutations appear to be immunologically “cold” </vt:lpstr>
      <vt:lpstr>STK11/LKB1 status predicts response to immunotherapy in PD-L1+ LUAC patients</vt:lpstr>
      <vt:lpstr>PowerPoint Presentation</vt:lpstr>
      <vt:lpstr>In preclinical models, STK11/LKB1 or KEAP1 mutations lead to enhanced sensitivity to the ATR inhibitor ceralasertib</vt:lpstr>
      <vt:lpstr>The HUDSON study:  biomarker-driven combinations for CPI-refractory NSCLC </vt:lpstr>
      <vt:lpstr>HUDSON: A Biomarker-Directed, multicenter phase II study in NSCLC patients who have progressed on anti-PD-1/PD-L1</vt:lpstr>
      <vt:lpstr>HUDSON: rationale for treatment arms</vt:lpstr>
      <vt:lpstr> HUDSON: Treatment efficacy by regimen in PD-(L)1i-refractory NSCLC </vt:lpstr>
      <vt:lpstr>HUDSON: improved PFS for ceralasertib/durvalumab combination  vs other combinations in PD-(L)1i-refractory NSCLC </vt:lpstr>
      <vt:lpstr>PowerPoint Presentation</vt:lpstr>
      <vt:lpstr>VEGF/VEGFR pathway promotes an immunosuppressive tumor microenvironment in addition to other effects on TCs and ECs</vt:lpstr>
      <vt:lpstr>Randomized phase II of pembro+ramucirumab vs SOC in PD-(L)1i-refractory NSCLC (SWOG 1800A)</vt:lpstr>
      <vt:lpstr> Mechanism of Action and Rationale for Targeting TROP2 via ADCs:  Datopotamab Deruxtecan (Dato-DXd) and Sacituzumab Govitecan (SG)</vt:lpstr>
      <vt:lpstr>Trop-2 Association with Tumor Progression</vt:lpstr>
      <vt:lpstr>Datopotamab deruxtecan (Dato-DXd; DS-1062) with potent topoisomerase inhibitor payload</vt:lpstr>
      <vt:lpstr>TROPION-PanTumor01 (NCT03401385) Study Design</vt:lpstr>
      <vt:lpstr>Antitumor Activity of Dato-DXd in Relapsed/Refractory NSCLC</vt:lpstr>
      <vt:lpstr>Randomized Phase III TROPION-Lung01 Study (NCTNCT04526691) </vt:lpstr>
      <vt:lpstr>Combination with anti-PD-1/PD-L1 may enhance antitumor activity of DXd-ADC</vt:lpstr>
      <vt:lpstr>Datopotamab Deruxtecan (Dato-DXd; DS-1062) Clinical Program in Lung Cancer</vt:lpstr>
      <vt:lpstr>Sacituzumab Govitecan (SG) is a Trop-2–directed ADC with SN-38 topoisomerase I inhibitor and high DAR</vt:lpstr>
      <vt:lpstr>Phase 1/2 open-label study of Sacituzumab Govitecan in NSCLC patients</vt:lpstr>
      <vt:lpstr>Adverse events in phase 1/2 open-label study of Sacituzumab Govitecan in NSCLC patients </vt:lpstr>
      <vt:lpstr>Phase 1/2 open-label study of Sacituzumab Govitecan in SCLC patients</vt:lpstr>
      <vt:lpstr>Summary</vt:lpstr>
      <vt:lpstr>Appendix</vt:lpstr>
      <vt:lpstr>TROPION-PanTumor01: Antitumor Activity of Dato-DXd</vt:lpstr>
      <vt:lpstr>Phase I TROPION-PanTumor01 (NSCLC Cohort): Antitumor Activity  of Dato-DXd for NSCLC with Actionable Genomic Alterations (AGAs)</vt:lpstr>
      <vt:lpstr>TROPION-Lung02: Datopotamab Deruxtecan with Pembrolizumab and Platinum Chemotherapy for Advanced NSCLC</vt:lpstr>
      <vt:lpstr>TROPION-Lung02: Datopotamab Deruxtecan with Pembrolizumab and Platinum Chemotherapy for Advanced NSCLC</vt:lpstr>
      <vt:lpstr>EVOKE-01: An Ongoing Phase III Trial Comparing Sacituzumab Govitecan to Docetaxel for NSCLC Progressing on or After Platinum-Based Chemotherapy and Checkpoint Inhibitors</vt:lpstr>
      <vt:lpstr>PowerPoint Presentation</vt:lpstr>
      <vt:lpstr>Patient KV</vt:lpstr>
      <vt:lpstr>Patient KV</vt:lpstr>
      <vt:lpstr>Case 2: HB</vt:lpstr>
      <vt:lpstr>Case 2: HB</vt:lpstr>
    </vt:vector>
  </TitlesOfParts>
  <Company>M. D. Anderson Cancer 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Skoulidis,Ferdinandos</dc:creator>
  <cp:lastModifiedBy>Silvana Izquierdo</cp:lastModifiedBy>
  <cp:revision>459</cp:revision>
  <cp:lastPrinted>2017-03-13T14:07:52Z</cp:lastPrinted>
  <dcterms:created xsi:type="dcterms:W3CDTF">2017-03-12T03:42:10Z</dcterms:created>
  <dcterms:modified xsi:type="dcterms:W3CDTF">2022-10-31T12:06:11Z</dcterms:modified>
</cp:coreProperties>
</file>