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141411967" r:id="rId3"/>
    <p:sldId id="280" r:id="rId4"/>
    <p:sldId id="2141411968" r:id="rId5"/>
    <p:sldId id="2141411966" r:id="rId6"/>
    <p:sldId id="2141411969" r:id="rId7"/>
    <p:sldId id="2141411937" r:id="rId8"/>
    <p:sldId id="266" r:id="rId9"/>
    <p:sldId id="824" r:id="rId10"/>
    <p:sldId id="2141411959" r:id="rId11"/>
    <p:sldId id="322" r:id="rId12"/>
    <p:sldId id="828" r:id="rId13"/>
    <p:sldId id="826" r:id="rId14"/>
    <p:sldId id="829" r:id="rId15"/>
    <p:sldId id="2141411957" r:id="rId16"/>
    <p:sldId id="2141411954" r:id="rId17"/>
    <p:sldId id="2141411955" r:id="rId18"/>
    <p:sldId id="2141411958" r:id="rId19"/>
    <p:sldId id="2141411965" r:id="rId20"/>
    <p:sldId id="264" r:id="rId21"/>
    <p:sldId id="2141411961" r:id="rId22"/>
    <p:sldId id="267" r:id="rId23"/>
    <p:sldId id="271" r:id="rId24"/>
    <p:sldId id="270" r:id="rId25"/>
    <p:sldId id="273" r:id="rId26"/>
    <p:sldId id="2141411963" r:id="rId27"/>
    <p:sldId id="2141411964" r:id="rId28"/>
    <p:sldId id="282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chael Andrie" initials="RA" lastIdx="5" clrIdx="0">
    <p:extLst>
      <p:ext uri="{19B8F6BF-5375-455C-9EA6-DF929625EA0E}">
        <p15:presenceInfo xmlns:p15="http://schemas.microsoft.com/office/powerpoint/2012/main" userId="S::randrie@clinicaloptions.com::311027c1-cf79-416d-b346-5f38dcd95c11" providerId="AD"/>
      </p:ext>
    </p:extLst>
  </p:cmAuthor>
  <p:cmAuthor id="2" name="Yu, Helena A./Medicine" initials="YHA" lastIdx="15" clrIdx="1">
    <p:extLst>
      <p:ext uri="{19B8F6BF-5375-455C-9EA6-DF929625EA0E}">
        <p15:presenceInfo xmlns:p15="http://schemas.microsoft.com/office/powerpoint/2012/main" userId="S::YuH@mskcc.org::b432e89f-7ed9-48dc-b4ee-c4605ddf40b8" providerId="AD"/>
      </p:ext>
    </p:extLst>
  </p:cmAuthor>
  <p:cmAuthor id="3" name="Jane de Lartigue" initials="JdL" lastIdx="15" clrIdx="2">
    <p:extLst>
      <p:ext uri="{19B8F6BF-5375-455C-9EA6-DF929625EA0E}">
        <p15:presenceInfo xmlns:p15="http://schemas.microsoft.com/office/powerpoint/2012/main" userId="bb11931181012c6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667" autoAdjust="0"/>
    <p:restoredTop sz="95970" autoAdjust="0"/>
  </p:normalViewPr>
  <p:slideViewPr>
    <p:cSldViewPr snapToGrid="0">
      <p:cViewPr varScale="1">
        <p:scale>
          <a:sx n="84" d="100"/>
          <a:sy n="84" d="100"/>
        </p:scale>
        <p:origin x="192" y="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FD6-4FAA-8A5F-5AAC189ECB4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FD6-4FAA-8A5F-5AAC189ECB4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FD6-4FAA-8A5F-5AAC189ECB4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FD6-4FAA-8A5F-5AAC189ECB47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A95-418C-AE93-48DC5F750F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82E304-5E77-4FAF-B5D1-A66A4AA0506F}" type="datetimeFigureOut">
              <a:rPr lang="en-US" smtClean="0"/>
              <a:t>11/17/22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A47E0-F38E-4D72-9E6D-D39B3A9DAE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3899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A47E0-F38E-4D72-9E6D-D39B3A9DAEF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5557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A47E0-F38E-4D72-9E6D-D39B3A9DAEF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1747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A47E0-F38E-4D72-9E6D-D39B3A9DAEF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4258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A47E0-F38E-4D72-9E6D-D39B3A9DAEF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3126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A47E0-F38E-4D72-9E6D-D39B3A9DAEF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6116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A47E0-F38E-4D72-9E6D-D39B3A9DAEF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2965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Talking points:</a:t>
            </a:r>
          </a:p>
          <a:p>
            <a:r>
              <a:rPr lang="en-US" dirty="0"/>
              <a:t>Several clinical trials of </a:t>
            </a:r>
            <a:r>
              <a:rPr lang="en-US" dirty="0" err="1"/>
              <a:t>patritumab</a:t>
            </a:r>
            <a:r>
              <a:rPr lang="en-US" dirty="0"/>
              <a:t> </a:t>
            </a:r>
            <a:r>
              <a:rPr lang="en-US" dirty="0" err="1"/>
              <a:t>deruxtecan</a:t>
            </a:r>
            <a:r>
              <a:rPr lang="en-US" dirty="0"/>
              <a:t> are ongoing in both NSCLC and breast cancer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65918C-400E-486A-98CB-E986B01A7F1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0138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slide could be in this mini talk or the other one….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A47E0-F38E-4D72-9E6D-D39B3A9DAEF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8990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A47E0-F38E-4D72-9E6D-D39B3A9DAEF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1550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A47E0-F38E-4D72-9E6D-D39B3A9DAEF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6993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A47E0-F38E-4D72-9E6D-D39B3A9DAEFB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3223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A47E0-F38E-4D72-9E6D-D39B3A9DAEF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0676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65918C-400E-486A-98CB-E986B01A7F12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29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A47E0-F38E-4D72-9E6D-D39B3A9DAEF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8222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Payload:</a:t>
            </a:r>
          </a:p>
          <a:p>
            <a:r>
              <a:rPr lang="en-US" dirty="0"/>
              <a:t>Stable, low IC50, long half life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A47E0-F38E-4D72-9E6D-D39B3A9DAEF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2639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A47E0-F38E-4D72-9E6D-D39B3A9DAEF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7446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Talking points: </a:t>
            </a:r>
          </a:p>
          <a:p>
            <a:r>
              <a:rPr lang="en-US" dirty="0"/>
              <a:t>Broad overview of HER RTK signaling</a:t>
            </a:r>
          </a:p>
          <a:p>
            <a:r>
              <a:rPr lang="en-US" dirty="0"/>
              <a:t>HER3 is one member of a family of 4 tyrosine kinase receptors, which are expressed on the surface of diverse cells, and share a common structure (intracellular kinase domain, extracellular ligand-binding domain) and function (transduce extracellular signals into an intracellular response)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65918C-400E-486A-98CB-E986B01A7F1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0499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0" dirty="0"/>
              <a:t>Antibody drug conjugates are </a:t>
            </a:r>
            <a:r>
              <a:rPr lang="en-US" sz="1200" dirty="0"/>
              <a:t>Monoclonal antibody linked to a cytotoxic drug that are especially designed to widen the therapeutic window the cytotoxic drugs by focusing delivery to specific cells of interest, namely cancer cells.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Monoclonal antibody is chosen because it is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elective for an antigen with high numbers on the target tumor cell and with minimal immunogenic response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The linker needs to be stable to release payload only once inside the target cells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And the cytotoxic drug payload should be potent with sub-nanomolar activity</a:t>
            </a:r>
          </a:p>
          <a:p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A47E0-F38E-4D72-9E6D-D39B3A9DAEF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0504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Could make this a build slide?</a:t>
            </a:r>
          </a:p>
          <a:p>
            <a:endParaRPr lang="en-US" dirty="0"/>
          </a:p>
          <a:p>
            <a:r>
              <a:rPr lang="en-US" dirty="0"/>
              <a:t>Antibody:</a:t>
            </a:r>
          </a:p>
          <a:p>
            <a:r>
              <a:rPr lang="en-US" dirty="0"/>
              <a:t>Need to select the right antigen to target</a:t>
            </a:r>
          </a:p>
          <a:p>
            <a:r>
              <a:rPr lang="en-US" dirty="0"/>
              <a:t>High expression in tumor, low expression in healthy cell</a:t>
            </a:r>
          </a:p>
          <a:p>
            <a:r>
              <a:rPr lang="en-US" dirty="0"/>
              <a:t>Mus be on cell surface</a:t>
            </a:r>
          </a:p>
          <a:p>
            <a:r>
              <a:rPr lang="en-US" dirty="0"/>
              <a:t>Must have internalization properties that facilitate transport into cell</a:t>
            </a:r>
          </a:p>
          <a:p>
            <a:r>
              <a:rPr lang="en-US" dirty="0"/>
              <a:t>Antibodies need specificity and target binding affinity</a:t>
            </a:r>
          </a:p>
          <a:p>
            <a:endParaRPr lang="en-US" dirty="0"/>
          </a:p>
          <a:p>
            <a:r>
              <a:rPr lang="en-US" dirty="0"/>
              <a:t>Linkers:</a:t>
            </a:r>
          </a:p>
          <a:p>
            <a:r>
              <a:rPr lang="en-US" dirty="0"/>
              <a:t>Must be stable to prevent release of payload too early </a:t>
            </a:r>
          </a:p>
          <a:p>
            <a:r>
              <a:rPr lang="en-US" dirty="0"/>
              <a:t>But able to unleash payload upon internalization</a:t>
            </a:r>
          </a:p>
          <a:p>
            <a:r>
              <a:rPr lang="en-US" dirty="0"/>
              <a:t>Most are cleavable- </a:t>
            </a:r>
          </a:p>
          <a:p>
            <a:endParaRPr lang="en-US" dirty="0"/>
          </a:p>
          <a:p>
            <a:r>
              <a:rPr lang="en-US" dirty="0"/>
              <a:t>Payload:</a:t>
            </a:r>
          </a:p>
          <a:p>
            <a:r>
              <a:rPr lang="en-US" dirty="0"/>
              <a:t>Stable, low IC50, long half life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A47E0-F38E-4D72-9E6D-D39B3A9DAEF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7946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A47E0-F38E-4D72-9E6D-D39B3A9DAEF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1972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EBB84E-5248-49AB-B819-9EFF18A70D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3737C7-5377-431A-8EAC-44F8A5DF3C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984A8E-9D55-4F16-9322-194F76D05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A955F-DDB5-4A51-A2A9-906669402154}" type="datetimeFigureOut">
              <a:rPr lang="en-US" smtClean="0"/>
              <a:t>11/17/22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CD7C9C-8B20-4C94-B311-8CDB85ED10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FDF2D5-43F6-40F3-9A9D-10DA56820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31DA4-D74E-4297-9097-5F86FD64E1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702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68FC78-610B-4454-8929-DE24FD8E7E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17FAC01-C086-450F-9E37-46EC1230F9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D330EF-6D40-466E-9B48-47524690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A955F-DDB5-4A51-A2A9-906669402154}" type="datetimeFigureOut">
              <a:rPr lang="en-US" smtClean="0"/>
              <a:t>11/17/22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E03416-9EEB-49E9-AFD2-9CFDEA51AE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E8656A-763F-4677-8D04-151607002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31DA4-D74E-4297-9097-5F86FD64E1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8882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5C51BF5-EE42-4064-A969-C902D587B1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73EABB-D8CA-4454-9215-3AD1AE7EB1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DCF5CA-4E2D-4F9E-8742-6318D9A22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A955F-DDB5-4A51-A2A9-906669402154}" type="datetimeFigureOut">
              <a:rPr lang="en-US" smtClean="0"/>
              <a:t>11/17/22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2BD35D-E58E-4155-B541-C34FCC37D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C21856-A9E5-48E5-B363-08C32C4939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31DA4-D74E-4297-9097-5F86FD64E1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8997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068F6-52DC-4F73-A053-FC1C92A4FD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50BC81-FE0B-4FE8-974D-51DE754DAD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C43A7C-7073-40A3-B915-ABF958900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A955F-DDB5-4A51-A2A9-906669402154}" type="datetimeFigureOut">
              <a:rPr lang="en-US" smtClean="0"/>
              <a:t>11/17/22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6EF3B9-166C-424D-9A4B-B1745813D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8B0787-3952-4117-9FF7-EAAD5455D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31DA4-D74E-4297-9097-5F86FD64E1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524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E2E178-0C15-4254-AD2B-E8F31CDA7E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050D7C-17C7-47F4-AD00-4B45E3375F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BF4953-7C83-4E6E-A4DA-7BEAD576C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A955F-DDB5-4A51-A2A9-906669402154}" type="datetimeFigureOut">
              <a:rPr lang="en-US" smtClean="0"/>
              <a:t>11/17/22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8495B1-5520-4BBD-BAFE-2319CE4D3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36A5FD-F0F7-4AB1-BA57-8A946D36B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31DA4-D74E-4297-9097-5F86FD64E1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528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55E1D-3463-4132-899C-D7A8D33B5E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1D54E9-2D3F-4F54-993C-8C94A94345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7903BD-1F98-4EF0-99A3-529AE95C5B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AA8F78-F179-4220-B631-5F614ECA4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A955F-DDB5-4A51-A2A9-906669402154}" type="datetimeFigureOut">
              <a:rPr lang="en-US" smtClean="0"/>
              <a:t>11/17/22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7135EE-0823-457E-8D9F-D1BE5E36C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68E49D-5E8F-4238-A3DB-220AB55059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31DA4-D74E-4297-9097-5F86FD64E1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563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BA0CA5-D551-423C-BFEA-1B5CC6D69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052861-12F1-46EA-9E25-3CDF7C0F66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B8334F-16EF-487D-B6A1-60C3B3BDCB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407561-9EB1-4103-9D11-1AF538DFC9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8D9CCF-1A12-41CE-AFB5-3DC5CC8454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7C577C6-2D5A-45E8-BC60-C455C1DCDB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A955F-DDB5-4A51-A2A9-906669402154}" type="datetimeFigureOut">
              <a:rPr lang="en-US" smtClean="0"/>
              <a:t>11/17/22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9B346CD-0D66-423B-9295-B066256828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98C4106-CD03-436B-A504-9DD00AED0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31DA4-D74E-4297-9097-5F86FD64E1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783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DF3902-4C84-40B0-BB4A-58E6B6D1F0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ED4667-DE9D-4C6F-8615-3CA58DF22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A955F-DDB5-4A51-A2A9-906669402154}" type="datetimeFigureOut">
              <a:rPr lang="en-US" smtClean="0"/>
              <a:t>11/17/22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4F12E0-62A5-4477-B559-6612CA7956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DF0F98-0D58-469C-BA54-49E31F33F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31DA4-D74E-4297-9097-5F86FD64E1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854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A29CB8C-E907-4DCD-836F-2E46A90A3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A955F-DDB5-4A51-A2A9-906669402154}" type="datetimeFigureOut">
              <a:rPr lang="en-US" smtClean="0"/>
              <a:t>11/17/22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2AF7F76-D731-4640-A1F7-B9DB91BCA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A18ECB-C048-46B5-AA17-0627FF3C6B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31DA4-D74E-4297-9097-5F86FD64E1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422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E73D16-CA45-4407-8A58-7023DFF8C0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B85C9-FF3A-4F10-8A29-17DB3676BC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A67A80-2C56-435F-8B8B-9DFF25024D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47055B-49A0-487E-B71B-FAA7723CE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A955F-DDB5-4A51-A2A9-906669402154}" type="datetimeFigureOut">
              <a:rPr lang="en-US" smtClean="0"/>
              <a:t>11/17/22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75764D-1DFA-42B8-A97E-B339304436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3EE3D5-4E64-4BC1-A585-A83376081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31DA4-D74E-4297-9097-5F86FD64E1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547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FC22D7-DDCA-423C-BD4B-CBB8AD6685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833CE3B-5EBE-44CE-9B5C-929DDF47D6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3AC15D-E7CF-49CA-8F27-31F43463A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D4C7BB-6F17-4D13-8A88-CC85D37EE2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A955F-DDB5-4A51-A2A9-906669402154}" type="datetimeFigureOut">
              <a:rPr lang="en-US" smtClean="0"/>
              <a:t>11/17/22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DE7AD9-9644-4902-B07D-23E6D8875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D6CE43-538A-491C-B4D5-4A7577E23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31DA4-D74E-4297-9097-5F86FD64E1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1794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468CFF-2F18-4277-8000-705A9F654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1B32C1-2005-4FE4-A25A-F70C4E66B8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E6ED6C-C71F-4758-A673-CCC62F9514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FA955F-DDB5-4A51-A2A9-906669402154}" type="datetimeFigureOut">
              <a:rPr lang="en-US" smtClean="0"/>
              <a:t>11/17/22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1ABBD0-CE70-4BBA-A138-28A667BCBA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7DA41C-A876-45A6-94F2-5DB456CC00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731DA4-D74E-4297-9097-5F86FD64E1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334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9.png"/><Relationship Id="rId7" Type="http://schemas.microsoft.com/office/2007/relationships/hdphoto" Target="../media/hdphoto2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microsoft.com/office/2007/relationships/hdphoto" Target="../media/hdphoto5.wdp"/><Relationship Id="rId5" Type="http://schemas.microsoft.com/office/2007/relationships/hdphoto" Target="../media/hdphoto1.wdp"/><Relationship Id="rId10" Type="http://schemas.openxmlformats.org/officeDocument/2006/relationships/image" Target="../media/image22.png"/><Relationship Id="rId4" Type="http://schemas.openxmlformats.org/officeDocument/2006/relationships/image" Target="../media/image20.png"/><Relationship Id="rId9" Type="http://schemas.microsoft.com/office/2007/relationships/hdphoto" Target="../media/hdphoto4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chart" Target="../charts/char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4DD1D-49C2-4FFD-BC50-84C9C8D2B91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+mn-lt"/>
              </a:rPr>
              <a:t>Targeting HER2 and HER3 with Antibody Drug Conjugates in non-small cell lung cancer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2E2AD7-FA39-43A0-838F-7256E6AFA9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2133599"/>
          </a:xfrm>
        </p:spPr>
        <p:txBody>
          <a:bodyPr>
            <a:normAutofit lnSpcReduction="10000"/>
          </a:bodyPr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Helena Yu</a:t>
            </a:r>
          </a:p>
          <a:p>
            <a:r>
              <a:rPr lang="en-US" dirty="0"/>
              <a:t>Associate Attending</a:t>
            </a:r>
          </a:p>
          <a:p>
            <a:r>
              <a:rPr lang="en-US" dirty="0"/>
              <a:t>Memorial Sloan Kettering Cancer Center</a:t>
            </a:r>
          </a:p>
        </p:txBody>
      </p:sp>
    </p:spTree>
    <p:extLst>
      <p:ext uri="{BB962C8B-B14F-4D97-AF65-F5344CB8AC3E}">
        <p14:creationId xmlns:p14="http://schemas.microsoft.com/office/powerpoint/2010/main" val="30187005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66AA83-BBF0-4ADA-9161-85FF514CFA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9229" y="15512"/>
            <a:ext cx="10515600" cy="1325563"/>
          </a:xfrm>
        </p:spPr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Spectrum of HER2 alterations in NSCLC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E4BFE62-BC65-4945-A70B-27AF258A71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" y="1981200"/>
            <a:ext cx="6629400" cy="16002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DFBCF89-9025-4B9F-A4CE-74A731DA9A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909" y="1438752"/>
            <a:ext cx="3196686" cy="465867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0517F9E-A27D-4ED3-84BD-B56AE2117E05}"/>
              </a:ext>
            </a:extLst>
          </p:cNvPr>
          <p:cNvSpPr txBox="1"/>
          <p:nvPr/>
        </p:nvSpPr>
        <p:spPr>
          <a:xfrm>
            <a:off x="869596" y="1541115"/>
            <a:ext cx="6247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      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IHC 1+                             IHC 2+   	                   IHC 3+</a:t>
            </a:r>
          </a:p>
          <a:p>
            <a:pPr marL="285750" indent="-285750">
              <a:buFontTx/>
              <a:buChar char="-"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463C61A-EF54-4A4C-A0E1-959859FB4306}"/>
              </a:ext>
            </a:extLst>
          </p:cNvPr>
          <p:cNvSpPr txBox="1"/>
          <p:nvPr/>
        </p:nvSpPr>
        <p:spPr>
          <a:xfrm>
            <a:off x="8040909" y="6097429"/>
            <a:ext cx="33550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FISH pos for HER2 amplification </a:t>
            </a:r>
          </a:p>
          <a:p>
            <a:pPr marL="285750" indent="-285750">
              <a:buFontTx/>
              <a:buChar char="-"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Tx/>
              <a:buChar char="-"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AF8BA92-9246-461D-9ECD-191246B84E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38" y="5049693"/>
            <a:ext cx="5328562" cy="53438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DFA64E3-144F-4B9C-AD69-D377353C4FD2}"/>
              </a:ext>
            </a:extLst>
          </p:cNvPr>
          <p:cNvSpPr txBox="1"/>
          <p:nvPr/>
        </p:nvSpPr>
        <p:spPr>
          <a:xfrm>
            <a:off x="767438" y="4588028"/>
            <a:ext cx="45589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HER2 insertion on NGS</a:t>
            </a:r>
          </a:p>
          <a:p>
            <a:pPr marL="285750" indent="-285750">
              <a:buFontTx/>
              <a:buChar char="-"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Tx/>
              <a:buChar char="-"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 Box 15">
            <a:extLst>
              <a:ext uri="{FF2B5EF4-FFF2-40B4-BE49-F238E27FC236}">
                <a16:creationId xmlns:a16="http://schemas.microsoft.com/office/drawing/2014/main" id="{3B4482E7-0AE3-4F21-AC3E-B6F0FADB7E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57" y="6517986"/>
            <a:ext cx="7853362" cy="276999"/>
          </a:xfrm>
          <a:prstGeom prst="rect">
            <a:avLst/>
          </a:prstGeom>
          <a:noFill/>
          <a:ln>
            <a:noFill/>
          </a:ln>
        </p:spPr>
        <p:txBody>
          <a:bodyPr anchor="b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200" b="0" spc="-10" dirty="0">
                <a:solidFill>
                  <a:srgbClr val="455560"/>
                </a:solidFill>
                <a:latin typeface="Calibri" panose="020F0502020204030204" pitchFamily="34" charset="0"/>
              </a:rPr>
              <a:t>Li JTO 2015, Kim </a:t>
            </a:r>
            <a:r>
              <a:rPr lang="en-US" altLang="en-US" sz="1200" b="0" spc="-10" dirty="0" err="1">
                <a:solidFill>
                  <a:srgbClr val="455560"/>
                </a:solidFill>
                <a:latin typeface="Calibri" panose="020F0502020204030204" pitchFamily="34" charset="0"/>
              </a:rPr>
              <a:t>Plos</a:t>
            </a:r>
            <a:r>
              <a:rPr lang="en-US" altLang="en-US" sz="1200" b="0" spc="-10" dirty="0">
                <a:solidFill>
                  <a:srgbClr val="455560"/>
                </a:solidFill>
                <a:latin typeface="Calibri" panose="020F0502020204030204" pitchFamily="34" charset="0"/>
              </a:rPr>
              <a:t> One 2017</a:t>
            </a: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4555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00617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8FFC1-9B9A-437A-83BB-CD5CDC401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450" y="256584"/>
            <a:ext cx="10515600" cy="844986"/>
          </a:xfrm>
        </p:spPr>
        <p:txBody>
          <a:bodyPr/>
          <a:lstStyle/>
          <a:p>
            <a:r>
              <a:rPr lang="en-US" dirty="0">
                <a:latin typeface="+mn-lt"/>
                <a:cs typeface="Calibri" panose="020F0502020204030204" pitchFamily="34" charset="0"/>
              </a:rPr>
              <a:t>Antibody–Drug Conjugates</a:t>
            </a:r>
          </a:p>
        </p:txBody>
      </p:sp>
      <p:sp>
        <p:nvSpPr>
          <p:cNvPr id="49" name="Content Placeholder 1">
            <a:extLst>
              <a:ext uri="{FF2B5EF4-FFF2-40B4-BE49-F238E27FC236}">
                <a16:creationId xmlns:a16="http://schemas.microsoft.com/office/drawing/2014/main" id="{00AA8089-494F-446B-A574-114B7E9BF2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78186"/>
            <a:ext cx="10515600" cy="5198778"/>
          </a:xfrm>
        </p:spPr>
        <p:txBody>
          <a:bodyPr/>
          <a:lstStyle/>
          <a:p>
            <a:pPr marL="0" indent="0">
              <a:buNone/>
            </a:pPr>
            <a:endParaRPr lang="en-US" sz="2200" dirty="0"/>
          </a:p>
          <a:p>
            <a:pPr marL="0" indent="0">
              <a:buNone/>
            </a:pPr>
            <a:r>
              <a:rPr lang="en-US" sz="2200" dirty="0"/>
              <a:t>Monoclonal antibody linked to a cytotoxic drug designed to widen the therapeutic window by focusing delivery to specific cells </a:t>
            </a:r>
          </a:p>
        </p:txBody>
      </p:sp>
      <p:sp>
        <p:nvSpPr>
          <p:cNvPr id="9" name="Text Box 15">
            <a:extLst>
              <a:ext uri="{FF2B5EF4-FFF2-40B4-BE49-F238E27FC236}">
                <a16:creationId xmlns:a16="http://schemas.microsoft.com/office/drawing/2014/main" id="{96050247-2B24-4C96-BD2A-CAF56B4C66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552898"/>
            <a:ext cx="7853362" cy="276999"/>
          </a:xfrm>
          <a:prstGeom prst="rect">
            <a:avLst/>
          </a:prstGeom>
          <a:noFill/>
          <a:ln>
            <a:noFill/>
          </a:ln>
        </p:spPr>
        <p:txBody>
          <a:bodyPr anchor="b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en-US" sz="1200" b="0" i="0" u="none" strike="noStrike" kern="1200" cap="none" spc="-1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Drago. Nat Rev Clin Oncol. 2021;18:327.</a:t>
            </a: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4555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4" name="Freeform 73">
            <a:extLst>
              <a:ext uri="{FF2B5EF4-FFF2-40B4-BE49-F238E27FC236}">
                <a16:creationId xmlns:a16="http://schemas.microsoft.com/office/drawing/2014/main" id="{F1ADC347-99F5-47F3-884F-1688C16BFAF7}"/>
              </a:ext>
            </a:extLst>
          </p:cNvPr>
          <p:cNvSpPr/>
          <p:nvPr/>
        </p:nvSpPr>
        <p:spPr bwMode="auto">
          <a:xfrm>
            <a:off x="6342436" y="3052998"/>
            <a:ext cx="917747" cy="1211739"/>
          </a:xfrm>
          <a:custGeom>
            <a:avLst/>
            <a:gdLst>
              <a:gd name="connsiteX0" fmla="*/ 256674 w 890337"/>
              <a:gd name="connsiteY0" fmla="*/ 1122948 h 1130969"/>
              <a:gd name="connsiteX1" fmla="*/ 890337 w 890337"/>
              <a:gd name="connsiteY1" fmla="*/ 216569 h 1130969"/>
              <a:gd name="connsiteX2" fmla="*/ 842211 w 890337"/>
              <a:gd name="connsiteY2" fmla="*/ 0 h 1130969"/>
              <a:gd name="connsiteX3" fmla="*/ 625642 w 890337"/>
              <a:gd name="connsiteY3" fmla="*/ 0 h 1130969"/>
              <a:gd name="connsiteX4" fmla="*/ 0 w 890337"/>
              <a:gd name="connsiteY4" fmla="*/ 906379 h 1130969"/>
              <a:gd name="connsiteX5" fmla="*/ 24063 w 890337"/>
              <a:gd name="connsiteY5" fmla="*/ 1130969 h 1130969"/>
              <a:gd name="connsiteX6" fmla="*/ 256674 w 890337"/>
              <a:gd name="connsiteY6" fmla="*/ 1122948 h 1130969"/>
              <a:gd name="connsiteX0" fmla="*/ 256674 w 895015"/>
              <a:gd name="connsiteY0" fmla="*/ 1122948 h 1130969"/>
              <a:gd name="connsiteX1" fmla="*/ 890337 w 895015"/>
              <a:gd name="connsiteY1" fmla="*/ 216569 h 1130969"/>
              <a:gd name="connsiteX2" fmla="*/ 842211 w 895015"/>
              <a:gd name="connsiteY2" fmla="*/ 0 h 1130969"/>
              <a:gd name="connsiteX3" fmla="*/ 625642 w 895015"/>
              <a:gd name="connsiteY3" fmla="*/ 0 h 1130969"/>
              <a:gd name="connsiteX4" fmla="*/ 0 w 895015"/>
              <a:gd name="connsiteY4" fmla="*/ 906379 h 1130969"/>
              <a:gd name="connsiteX5" fmla="*/ 24063 w 895015"/>
              <a:gd name="connsiteY5" fmla="*/ 1130969 h 1130969"/>
              <a:gd name="connsiteX6" fmla="*/ 256674 w 895015"/>
              <a:gd name="connsiteY6" fmla="*/ 1122948 h 1130969"/>
              <a:gd name="connsiteX0" fmla="*/ 256674 w 917747"/>
              <a:gd name="connsiteY0" fmla="*/ 1122948 h 1130969"/>
              <a:gd name="connsiteX1" fmla="*/ 890337 w 917747"/>
              <a:gd name="connsiteY1" fmla="*/ 216569 h 1130969"/>
              <a:gd name="connsiteX2" fmla="*/ 842211 w 917747"/>
              <a:gd name="connsiteY2" fmla="*/ 0 h 1130969"/>
              <a:gd name="connsiteX3" fmla="*/ 625642 w 917747"/>
              <a:gd name="connsiteY3" fmla="*/ 0 h 1130969"/>
              <a:gd name="connsiteX4" fmla="*/ 0 w 917747"/>
              <a:gd name="connsiteY4" fmla="*/ 906379 h 1130969"/>
              <a:gd name="connsiteX5" fmla="*/ 24063 w 917747"/>
              <a:gd name="connsiteY5" fmla="*/ 1130969 h 1130969"/>
              <a:gd name="connsiteX6" fmla="*/ 256674 w 917747"/>
              <a:gd name="connsiteY6" fmla="*/ 1122948 h 1130969"/>
              <a:gd name="connsiteX0" fmla="*/ 256674 w 917747"/>
              <a:gd name="connsiteY0" fmla="*/ 1154698 h 1162719"/>
              <a:gd name="connsiteX1" fmla="*/ 890337 w 917747"/>
              <a:gd name="connsiteY1" fmla="*/ 248319 h 1162719"/>
              <a:gd name="connsiteX2" fmla="*/ 842211 w 917747"/>
              <a:gd name="connsiteY2" fmla="*/ 31750 h 1162719"/>
              <a:gd name="connsiteX3" fmla="*/ 625642 w 917747"/>
              <a:gd name="connsiteY3" fmla="*/ 31750 h 1162719"/>
              <a:gd name="connsiteX4" fmla="*/ 0 w 917747"/>
              <a:gd name="connsiteY4" fmla="*/ 938129 h 1162719"/>
              <a:gd name="connsiteX5" fmla="*/ 24063 w 917747"/>
              <a:gd name="connsiteY5" fmla="*/ 1162719 h 1162719"/>
              <a:gd name="connsiteX6" fmla="*/ 256674 w 917747"/>
              <a:gd name="connsiteY6" fmla="*/ 1154698 h 1162719"/>
              <a:gd name="connsiteX0" fmla="*/ 256674 w 917747"/>
              <a:gd name="connsiteY0" fmla="*/ 1166461 h 1174482"/>
              <a:gd name="connsiteX1" fmla="*/ 890337 w 917747"/>
              <a:gd name="connsiteY1" fmla="*/ 260082 h 1174482"/>
              <a:gd name="connsiteX2" fmla="*/ 842211 w 917747"/>
              <a:gd name="connsiteY2" fmla="*/ 43513 h 1174482"/>
              <a:gd name="connsiteX3" fmla="*/ 625642 w 917747"/>
              <a:gd name="connsiteY3" fmla="*/ 43513 h 1174482"/>
              <a:gd name="connsiteX4" fmla="*/ 0 w 917747"/>
              <a:gd name="connsiteY4" fmla="*/ 949892 h 1174482"/>
              <a:gd name="connsiteX5" fmla="*/ 24063 w 917747"/>
              <a:gd name="connsiteY5" fmla="*/ 1174482 h 1174482"/>
              <a:gd name="connsiteX6" fmla="*/ 256674 w 917747"/>
              <a:gd name="connsiteY6" fmla="*/ 1166461 h 1174482"/>
              <a:gd name="connsiteX0" fmla="*/ 256674 w 917747"/>
              <a:gd name="connsiteY0" fmla="*/ 1166461 h 1203631"/>
              <a:gd name="connsiteX1" fmla="*/ 890337 w 917747"/>
              <a:gd name="connsiteY1" fmla="*/ 260082 h 1203631"/>
              <a:gd name="connsiteX2" fmla="*/ 842211 w 917747"/>
              <a:gd name="connsiteY2" fmla="*/ 43513 h 1203631"/>
              <a:gd name="connsiteX3" fmla="*/ 625642 w 917747"/>
              <a:gd name="connsiteY3" fmla="*/ 43513 h 1203631"/>
              <a:gd name="connsiteX4" fmla="*/ 0 w 917747"/>
              <a:gd name="connsiteY4" fmla="*/ 949892 h 1203631"/>
              <a:gd name="connsiteX5" fmla="*/ 24063 w 917747"/>
              <a:gd name="connsiteY5" fmla="*/ 1174482 h 1203631"/>
              <a:gd name="connsiteX6" fmla="*/ 256674 w 917747"/>
              <a:gd name="connsiteY6" fmla="*/ 1166461 h 1203631"/>
              <a:gd name="connsiteX0" fmla="*/ 256674 w 917747"/>
              <a:gd name="connsiteY0" fmla="*/ 1166461 h 1211739"/>
              <a:gd name="connsiteX1" fmla="*/ 890337 w 917747"/>
              <a:gd name="connsiteY1" fmla="*/ 260082 h 1211739"/>
              <a:gd name="connsiteX2" fmla="*/ 842211 w 917747"/>
              <a:gd name="connsiteY2" fmla="*/ 43513 h 1211739"/>
              <a:gd name="connsiteX3" fmla="*/ 625642 w 917747"/>
              <a:gd name="connsiteY3" fmla="*/ 43513 h 1211739"/>
              <a:gd name="connsiteX4" fmla="*/ 0 w 917747"/>
              <a:gd name="connsiteY4" fmla="*/ 949892 h 1211739"/>
              <a:gd name="connsiteX5" fmla="*/ 24063 w 917747"/>
              <a:gd name="connsiteY5" fmla="*/ 1174482 h 1211739"/>
              <a:gd name="connsiteX6" fmla="*/ 256674 w 917747"/>
              <a:gd name="connsiteY6" fmla="*/ 1166461 h 1211739"/>
              <a:gd name="connsiteX0" fmla="*/ 262919 w 923992"/>
              <a:gd name="connsiteY0" fmla="*/ 1166461 h 1211739"/>
              <a:gd name="connsiteX1" fmla="*/ 896582 w 923992"/>
              <a:gd name="connsiteY1" fmla="*/ 260082 h 1211739"/>
              <a:gd name="connsiteX2" fmla="*/ 848456 w 923992"/>
              <a:gd name="connsiteY2" fmla="*/ 43513 h 1211739"/>
              <a:gd name="connsiteX3" fmla="*/ 631887 w 923992"/>
              <a:gd name="connsiteY3" fmla="*/ 43513 h 1211739"/>
              <a:gd name="connsiteX4" fmla="*/ 6245 w 923992"/>
              <a:gd name="connsiteY4" fmla="*/ 949892 h 1211739"/>
              <a:gd name="connsiteX5" fmla="*/ 30308 w 923992"/>
              <a:gd name="connsiteY5" fmla="*/ 1174482 h 1211739"/>
              <a:gd name="connsiteX6" fmla="*/ 262919 w 923992"/>
              <a:gd name="connsiteY6" fmla="*/ 1166461 h 1211739"/>
              <a:gd name="connsiteX0" fmla="*/ 256674 w 917747"/>
              <a:gd name="connsiteY0" fmla="*/ 1166461 h 1211739"/>
              <a:gd name="connsiteX1" fmla="*/ 890337 w 917747"/>
              <a:gd name="connsiteY1" fmla="*/ 260082 h 1211739"/>
              <a:gd name="connsiteX2" fmla="*/ 842211 w 917747"/>
              <a:gd name="connsiteY2" fmla="*/ 43513 h 1211739"/>
              <a:gd name="connsiteX3" fmla="*/ 625642 w 917747"/>
              <a:gd name="connsiteY3" fmla="*/ 43513 h 1211739"/>
              <a:gd name="connsiteX4" fmla="*/ 0 w 917747"/>
              <a:gd name="connsiteY4" fmla="*/ 949892 h 1211739"/>
              <a:gd name="connsiteX5" fmla="*/ 24063 w 917747"/>
              <a:gd name="connsiteY5" fmla="*/ 1174482 h 1211739"/>
              <a:gd name="connsiteX6" fmla="*/ 256674 w 917747"/>
              <a:gd name="connsiteY6" fmla="*/ 1166461 h 1211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7747" h="1211739">
                <a:moveTo>
                  <a:pt x="256674" y="1166461"/>
                </a:moveTo>
                <a:lnTo>
                  <a:pt x="890337" y="260082"/>
                </a:lnTo>
                <a:cubicBezTo>
                  <a:pt x="931445" y="192655"/>
                  <a:pt x="934453" y="96653"/>
                  <a:pt x="842211" y="43513"/>
                </a:cubicBezTo>
                <a:cubicBezTo>
                  <a:pt x="765259" y="-27925"/>
                  <a:pt x="712119" y="650"/>
                  <a:pt x="625642" y="43513"/>
                </a:cubicBezTo>
                <a:lnTo>
                  <a:pt x="0" y="949892"/>
                </a:lnTo>
                <a:cubicBezTo>
                  <a:pt x="-39604" y="1024755"/>
                  <a:pt x="-31583" y="1094856"/>
                  <a:pt x="24063" y="1174482"/>
                </a:cubicBezTo>
                <a:cubicBezTo>
                  <a:pt x="153988" y="1243245"/>
                  <a:pt x="202950" y="1202473"/>
                  <a:pt x="256674" y="1166461"/>
                </a:cubicBezTo>
                <a:close/>
              </a:path>
            </a:pathLst>
          </a:custGeom>
          <a:solidFill>
            <a:schemeClr val="accent2"/>
          </a:solidFill>
          <a:ln w="28575">
            <a:solidFill>
              <a:schemeClr val="accent2"/>
            </a:solidFill>
            <a:miter lim="800000"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Freeform 74">
            <a:extLst>
              <a:ext uri="{FF2B5EF4-FFF2-40B4-BE49-F238E27FC236}">
                <a16:creationId xmlns:a16="http://schemas.microsoft.com/office/drawing/2014/main" id="{C3FB4EFC-81B5-4984-B4DA-0E2AA689D805}"/>
              </a:ext>
            </a:extLst>
          </p:cNvPr>
          <p:cNvSpPr/>
          <p:nvPr/>
        </p:nvSpPr>
        <p:spPr bwMode="auto">
          <a:xfrm flipV="1">
            <a:off x="4141320" y="3100099"/>
            <a:ext cx="917747" cy="1211739"/>
          </a:xfrm>
          <a:custGeom>
            <a:avLst/>
            <a:gdLst>
              <a:gd name="connsiteX0" fmla="*/ 256674 w 890337"/>
              <a:gd name="connsiteY0" fmla="*/ 1122948 h 1130969"/>
              <a:gd name="connsiteX1" fmla="*/ 890337 w 890337"/>
              <a:gd name="connsiteY1" fmla="*/ 216569 h 1130969"/>
              <a:gd name="connsiteX2" fmla="*/ 842211 w 890337"/>
              <a:gd name="connsiteY2" fmla="*/ 0 h 1130969"/>
              <a:gd name="connsiteX3" fmla="*/ 625642 w 890337"/>
              <a:gd name="connsiteY3" fmla="*/ 0 h 1130969"/>
              <a:gd name="connsiteX4" fmla="*/ 0 w 890337"/>
              <a:gd name="connsiteY4" fmla="*/ 906379 h 1130969"/>
              <a:gd name="connsiteX5" fmla="*/ 24063 w 890337"/>
              <a:gd name="connsiteY5" fmla="*/ 1130969 h 1130969"/>
              <a:gd name="connsiteX6" fmla="*/ 256674 w 890337"/>
              <a:gd name="connsiteY6" fmla="*/ 1122948 h 1130969"/>
              <a:gd name="connsiteX0" fmla="*/ 256674 w 895015"/>
              <a:gd name="connsiteY0" fmla="*/ 1122948 h 1130969"/>
              <a:gd name="connsiteX1" fmla="*/ 890337 w 895015"/>
              <a:gd name="connsiteY1" fmla="*/ 216569 h 1130969"/>
              <a:gd name="connsiteX2" fmla="*/ 842211 w 895015"/>
              <a:gd name="connsiteY2" fmla="*/ 0 h 1130969"/>
              <a:gd name="connsiteX3" fmla="*/ 625642 w 895015"/>
              <a:gd name="connsiteY3" fmla="*/ 0 h 1130969"/>
              <a:gd name="connsiteX4" fmla="*/ 0 w 895015"/>
              <a:gd name="connsiteY4" fmla="*/ 906379 h 1130969"/>
              <a:gd name="connsiteX5" fmla="*/ 24063 w 895015"/>
              <a:gd name="connsiteY5" fmla="*/ 1130969 h 1130969"/>
              <a:gd name="connsiteX6" fmla="*/ 256674 w 895015"/>
              <a:gd name="connsiteY6" fmla="*/ 1122948 h 1130969"/>
              <a:gd name="connsiteX0" fmla="*/ 256674 w 917747"/>
              <a:gd name="connsiteY0" fmla="*/ 1122948 h 1130969"/>
              <a:gd name="connsiteX1" fmla="*/ 890337 w 917747"/>
              <a:gd name="connsiteY1" fmla="*/ 216569 h 1130969"/>
              <a:gd name="connsiteX2" fmla="*/ 842211 w 917747"/>
              <a:gd name="connsiteY2" fmla="*/ 0 h 1130969"/>
              <a:gd name="connsiteX3" fmla="*/ 625642 w 917747"/>
              <a:gd name="connsiteY3" fmla="*/ 0 h 1130969"/>
              <a:gd name="connsiteX4" fmla="*/ 0 w 917747"/>
              <a:gd name="connsiteY4" fmla="*/ 906379 h 1130969"/>
              <a:gd name="connsiteX5" fmla="*/ 24063 w 917747"/>
              <a:gd name="connsiteY5" fmla="*/ 1130969 h 1130969"/>
              <a:gd name="connsiteX6" fmla="*/ 256674 w 917747"/>
              <a:gd name="connsiteY6" fmla="*/ 1122948 h 1130969"/>
              <a:gd name="connsiteX0" fmla="*/ 256674 w 917747"/>
              <a:gd name="connsiteY0" fmla="*/ 1154698 h 1162719"/>
              <a:gd name="connsiteX1" fmla="*/ 890337 w 917747"/>
              <a:gd name="connsiteY1" fmla="*/ 248319 h 1162719"/>
              <a:gd name="connsiteX2" fmla="*/ 842211 w 917747"/>
              <a:gd name="connsiteY2" fmla="*/ 31750 h 1162719"/>
              <a:gd name="connsiteX3" fmla="*/ 625642 w 917747"/>
              <a:gd name="connsiteY3" fmla="*/ 31750 h 1162719"/>
              <a:gd name="connsiteX4" fmla="*/ 0 w 917747"/>
              <a:gd name="connsiteY4" fmla="*/ 938129 h 1162719"/>
              <a:gd name="connsiteX5" fmla="*/ 24063 w 917747"/>
              <a:gd name="connsiteY5" fmla="*/ 1162719 h 1162719"/>
              <a:gd name="connsiteX6" fmla="*/ 256674 w 917747"/>
              <a:gd name="connsiteY6" fmla="*/ 1154698 h 1162719"/>
              <a:gd name="connsiteX0" fmla="*/ 256674 w 917747"/>
              <a:gd name="connsiteY0" fmla="*/ 1166461 h 1174482"/>
              <a:gd name="connsiteX1" fmla="*/ 890337 w 917747"/>
              <a:gd name="connsiteY1" fmla="*/ 260082 h 1174482"/>
              <a:gd name="connsiteX2" fmla="*/ 842211 w 917747"/>
              <a:gd name="connsiteY2" fmla="*/ 43513 h 1174482"/>
              <a:gd name="connsiteX3" fmla="*/ 625642 w 917747"/>
              <a:gd name="connsiteY3" fmla="*/ 43513 h 1174482"/>
              <a:gd name="connsiteX4" fmla="*/ 0 w 917747"/>
              <a:gd name="connsiteY4" fmla="*/ 949892 h 1174482"/>
              <a:gd name="connsiteX5" fmla="*/ 24063 w 917747"/>
              <a:gd name="connsiteY5" fmla="*/ 1174482 h 1174482"/>
              <a:gd name="connsiteX6" fmla="*/ 256674 w 917747"/>
              <a:gd name="connsiteY6" fmla="*/ 1166461 h 1174482"/>
              <a:gd name="connsiteX0" fmla="*/ 256674 w 917747"/>
              <a:gd name="connsiteY0" fmla="*/ 1166461 h 1203631"/>
              <a:gd name="connsiteX1" fmla="*/ 890337 w 917747"/>
              <a:gd name="connsiteY1" fmla="*/ 260082 h 1203631"/>
              <a:gd name="connsiteX2" fmla="*/ 842211 w 917747"/>
              <a:gd name="connsiteY2" fmla="*/ 43513 h 1203631"/>
              <a:gd name="connsiteX3" fmla="*/ 625642 w 917747"/>
              <a:gd name="connsiteY3" fmla="*/ 43513 h 1203631"/>
              <a:gd name="connsiteX4" fmla="*/ 0 w 917747"/>
              <a:gd name="connsiteY4" fmla="*/ 949892 h 1203631"/>
              <a:gd name="connsiteX5" fmla="*/ 24063 w 917747"/>
              <a:gd name="connsiteY5" fmla="*/ 1174482 h 1203631"/>
              <a:gd name="connsiteX6" fmla="*/ 256674 w 917747"/>
              <a:gd name="connsiteY6" fmla="*/ 1166461 h 1203631"/>
              <a:gd name="connsiteX0" fmla="*/ 256674 w 917747"/>
              <a:gd name="connsiteY0" fmla="*/ 1166461 h 1211739"/>
              <a:gd name="connsiteX1" fmla="*/ 890337 w 917747"/>
              <a:gd name="connsiteY1" fmla="*/ 260082 h 1211739"/>
              <a:gd name="connsiteX2" fmla="*/ 842211 w 917747"/>
              <a:gd name="connsiteY2" fmla="*/ 43513 h 1211739"/>
              <a:gd name="connsiteX3" fmla="*/ 625642 w 917747"/>
              <a:gd name="connsiteY3" fmla="*/ 43513 h 1211739"/>
              <a:gd name="connsiteX4" fmla="*/ 0 w 917747"/>
              <a:gd name="connsiteY4" fmla="*/ 949892 h 1211739"/>
              <a:gd name="connsiteX5" fmla="*/ 24063 w 917747"/>
              <a:gd name="connsiteY5" fmla="*/ 1174482 h 1211739"/>
              <a:gd name="connsiteX6" fmla="*/ 256674 w 917747"/>
              <a:gd name="connsiteY6" fmla="*/ 1166461 h 1211739"/>
              <a:gd name="connsiteX0" fmla="*/ 262919 w 923992"/>
              <a:gd name="connsiteY0" fmla="*/ 1166461 h 1211739"/>
              <a:gd name="connsiteX1" fmla="*/ 896582 w 923992"/>
              <a:gd name="connsiteY1" fmla="*/ 260082 h 1211739"/>
              <a:gd name="connsiteX2" fmla="*/ 848456 w 923992"/>
              <a:gd name="connsiteY2" fmla="*/ 43513 h 1211739"/>
              <a:gd name="connsiteX3" fmla="*/ 631887 w 923992"/>
              <a:gd name="connsiteY3" fmla="*/ 43513 h 1211739"/>
              <a:gd name="connsiteX4" fmla="*/ 6245 w 923992"/>
              <a:gd name="connsiteY4" fmla="*/ 949892 h 1211739"/>
              <a:gd name="connsiteX5" fmla="*/ 30308 w 923992"/>
              <a:gd name="connsiteY5" fmla="*/ 1174482 h 1211739"/>
              <a:gd name="connsiteX6" fmla="*/ 262919 w 923992"/>
              <a:gd name="connsiteY6" fmla="*/ 1166461 h 1211739"/>
              <a:gd name="connsiteX0" fmla="*/ 256674 w 917747"/>
              <a:gd name="connsiteY0" fmla="*/ 1166461 h 1211739"/>
              <a:gd name="connsiteX1" fmla="*/ 890337 w 917747"/>
              <a:gd name="connsiteY1" fmla="*/ 260082 h 1211739"/>
              <a:gd name="connsiteX2" fmla="*/ 842211 w 917747"/>
              <a:gd name="connsiteY2" fmla="*/ 43513 h 1211739"/>
              <a:gd name="connsiteX3" fmla="*/ 625642 w 917747"/>
              <a:gd name="connsiteY3" fmla="*/ 43513 h 1211739"/>
              <a:gd name="connsiteX4" fmla="*/ 0 w 917747"/>
              <a:gd name="connsiteY4" fmla="*/ 949892 h 1211739"/>
              <a:gd name="connsiteX5" fmla="*/ 24063 w 917747"/>
              <a:gd name="connsiteY5" fmla="*/ 1174482 h 1211739"/>
              <a:gd name="connsiteX6" fmla="*/ 256674 w 917747"/>
              <a:gd name="connsiteY6" fmla="*/ 1166461 h 1211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7747" h="1211739">
                <a:moveTo>
                  <a:pt x="256674" y="1166461"/>
                </a:moveTo>
                <a:lnTo>
                  <a:pt x="890337" y="260082"/>
                </a:lnTo>
                <a:cubicBezTo>
                  <a:pt x="931445" y="192655"/>
                  <a:pt x="934453" y="96653"/>
                  <a:pt x="842211" y="43513"/>
                </a:cubicBezTo>
                <a:cubicBezTo>
                  <a:pt x="765259" y="-27925"/>
                  <a:pt x="712119" y="650"/>
                  <a:pt x="625642" y="43513"/>
                </a:cubicBezTo>
                <a:lnTo>
                  <a:pt x="0" y="949892"/>
                </a:lnTo>
                <a:cubicBezTo>
                  <a:pt x="-39604" y="1024755"/>
                  <a:pt x="-31583" y="1094856"/>
                  <a:pt x="24063" y="1174482"/>
                </a:cubicBezTo>
                <a:cubicBezTo>
                  <a:pt x="153988" y="1243245"/>
                  <a:pt x="202950" y="1202473"/>
                  <a:pt x="256674" y="1166461"/>
                </a:cubicBezTo>
                <a:close/>
              </a:path>
            </a:pathLst>
          </a:custGeom>
          <a:solidFill>
            <a:schemeClr val="accent2"/>
          </a:solidFill>
          <a:ln w="28575">
            <a:solidFill>
              <a:schemeClr val="accent2"/>
            </a:solidFill>
            <a:miter lim="800000"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Freeform 39">
            <a:extLst>
              <a:ext uri="{FF2B5EF4-FFF2-40B4-BE49-F238E27FC236}">
                <a16:creationId xmlns:a16="http://schemas.microsoft.com/office/drawing/2014/main" id="{BB0022C6-541F-413F-B960-0BE5AD9EFE2C}"/>
              </a:ext>
            </a:extLst>
          </p:cNvPr>
          <p:cNvSpPr/>
          <p:nvPr/>
        </p:nvSpPr>
        <p:spPr bwMode="auto">
          <a:xfrm>
            <a:off x="5740857" y="2545621"/>
            <a:ext cx="1319647" cy="3334194"/>
          </a:xfrm>
          <a:custGeom>
            <a:avLst/>
            <a:gdLst>
              <a:gd name="connsiteX0" fmla="*/ 1010653 w 1283368"/>
              <a:gd name="connsiteY0" fmla="*/ 16042 h 3296653"/>
              <a:gd name="connsiteX1" fmla="*/ 40105 w 1283368"/>
              <a:gd name="connsiteY1" fmla="*/ 1435768 h 3296653"/>
              <a:gd name="connsiteX2" fmla="*/ 0 w 1283368"/>
              <a:gd name="connsiteY2" fmla="*/ 1668379 h 3296653"/>
              <a:gd name="connsiteX3" fmla="*/ 8021 w 1283368"/>
              <a:gd name="connsiteY3" fmla="*/ 3136232 h 3296653"/>
              <a:gd name="connsiteX4" fmla="*/ 176463 w 1283368"/>
              <a:gd name="connsiteY4" fmla="*/ 3296653 h 3296653"/>
              <a:gd name="connsiteX5" fmla="*/ 368968 w 1283368"/>
              <a:gd name="connsiteY5" fmla="*/ 3152274 h 3296653"/>
              <a:gd name="connsiteX6" fmla="*/ 376990 w 1283368"/>
              <a:gd name="connsiteY6" fmla="*/ 1532021 h 3296653"/>
              <a:gd name="connsiteX7" fmla="*/ 1283368 w 1283368"/>
              <a:gd name="connsiteY7" fmla="*/ 232611 h 3296653"/>
              <a:gd name="connsiteX8" fmla="*/ 1259305 w 1283368"/>
              <a:gd name="connsiteY8" fmla="*/ 0 h 3296653"/>
              <a:gd name="connsiteX9" fmla="*/ 1010653 w 1283368"/>
              <a:gd name="connsiteY9" fmla="*/ 16042 h 3296653"/>
              <a:gd name="connsiteX0" fmla="*/ 1010653 w 1307114"/>
              <a:gd name="connsiteY0" fmla="*/ 16042 h 3296653"/>
              <a:gd name="connsiteX1" fmla="*/ 40105 w 1307114"/>
              <a:gd name="connsiteY1" fmla="*/ 1435768 h 3296653"/>
              <a:gd name="connsiteX2" fmla="*/ 0 w 1307114"/>
              <a:gd name="connsiteY2" fmla="*/ 1668379 h 3296653"/>
              <a:gd name="connsiteX3" fmla="*/ 8021 w 1307114"/>
              <a:gd name="connsiteY3" fmla="*/ 3136232 h 3296653"/>
              <a:gd name="connsiteX4" fmla="*/ 176463 w 1307114"/>
              <a:gd name="connsiteY4" fmla="*/ 3296653 h 3296653"/>
              <a:gd name="connsiteX5" fmla="*/ 368968 w 1307114"/>
              <a:gd name="connsiteY5" fmla="*/ 3152274 h 3296653"/>
              <a:gd name="connsiteX6" fmla="*/ 376990 w 1307114"/>
              <a:gd name="connsiteY6" fmla="*/ 1532021 h 3296653"/>
              <a:gd name="connsiteX7" fmla="*/ 1283368 w 1307114"/>
              <a:gd name="connsiteY7" fmla="*/ 232611 h 3296653"/>
              <a:gd name="connsiteX8" fmla="*/ 1259305 w 1307114"/>
              <a:gd name="connsiteY8" fmla="*/ 0 h 3296653"/>
              <a:gd name="connsiteX9" fmla="*/ 1010653 w 1307114"/>
              <a:gd name="connsiteY9" fmla="*/ 16042 h 3296653"/>
              <a:gd name="connsiteX0" fmla="*/ 1010653 w 1307114"/>
              <a:gd name="connsiteY0" fmla="*/ 50145 h 3330756"/>
              <a:gd name="connsiteX1" fmla="*/ 40105 w 1307114"/>
              <a:gd name="connsiteY1" fmla="*/ 1469871 h 3330756"/>
              <a:gd name="connsiteX2" fmla="*/ 0 w 1307114"/>
              <a:gd name="connsiteY2" fmla="*/ 1702482 h 3330756"/>
              <a:gd name="connsiteX3" fmla="*/ 8021 w 1307114"/>
              <a:gd name="connsiteY3" fmla="*/ 3170335 h 3330756"/>
              <a:gd name="connsiteX4" fmla="*/ 176463 w 1307114"/>
              <a:gd name="connsiteY4" fmla="*/ 3330756 h 3330756"/>
              <a:gd name="connsiteX5" fmla="*/ 368968 w 1307114"/>
              <a:gd name="connsiteY5" fmla="*/ 3186377 h 3330756"/>
              <a:gd name="connsiteX6" fmla="*/ 376990 w 1307114"/>
              <a:gd name="connsiteY6" fmla="*/ 1566124 h 3330756"/>
              <a:gd name="connsiteX7" fmla="*/ 1283368 w 1307114"/>
              <a:gd name="connsiteY7" fmla="*/ 266714 h 3330756"/>
              <a:gd name="connsiteX8" fmla="*/ 1259305 w 1307114"/>
              <a:gd name="connsiteY8" fmla="*/ 34103 h 3330756"/>
              <a:gd name="connsiteX9" fmla="*/ 1010653 w 1307114"/>
              <a:gd name="connsiteY9" fmla="*/ 50145 h 3330756"/>
              <a:gd name="connsiteX0" fmla="*/ 1010653 w 1307114"/>
              <a:gd name="connsiteY0" fmla="*/ 50145 h 3330756"/>
              <a:gd name="connsiteX1" fmla="*/ 40105 w 1307114"/>
              <a:gd name="connsiteY1" fmla="*/ 1469871 h 3330756"/>
              <a:gd name="connsiteX2" fmla="*/ 0 w 1307114"/>
              <a:gd name="connsiteY2" fmla="*/ 1702482 h 3330756"/>
              <a:gd name="connsiteX3" fmla="*/ 8021 w 1307114"/>
              <a:gd name="connsiteY3" fmla="*/ 3170335 h 3330756"/>
              <a:gd name="connsiteX4" fmla="*/ 176463 w 1307114"/>
              <a:gd name="connsiteY4" fmla="*/ 3330756 h 3330756"/>
              <a:gd name="connsiteX5" fmla="*/ 368968 w 1307114"/>
              <a:gd name="connsiteY5" fmla="*/ 3186377 h 3330756"/>
              <a:gd name="connsiteX6" fmla="*/ 376990 w 1307114"/>
              <a:gd name="connsiteY6" fmla="*/ 1566124 h 3330756"/>
              <a:gd name="connsiteX7" fmla="*/ 1283368 w 1307114"/>
              <a:gd name="connsiteY7" fmla="*/ 266714 h 3330756"/>
              <a:gd name="connsiteX8" fmla="*/ 1259305 w 1307114"/>
              <a:gd name="connsiteY8" fmla="*/ 34103 h 3330756"/>
              <a:gd name="connsiteX9" fmla="*/ 1010653 w 1307114"/>
              <a:gd name="connsiteY9" fmla="*/ 50145 h 3330756"/>
              <a:gd name="connsiteX0" fmla="*/ 1010653 w 1307114"/>
              <a:gd name="connsiteY0" fmla="*/ 50145 h 3330756"/>
              <a:gd name="connsiteX1" fmla="*/ 40105 w 1307114"/>
              <a:gd name="connsiteY1" fmla="*/ 1469871 h 3330756"/>
              <a:gd name="connsiteX2" fmla="*/ 0 w 1307114"/>
              <a:gd name="connsiteY2" fmla="*/ 1702482 h 3330756"/>
              <a:gd name="connsiteX3" fmla="*/ 8021 w 1307114"/>
              <a:gd name="connsiteY3" fmla="*/ 3170335 h 3330756"/>
              <a:gd name="connsiteX4" fmla="*/ 176463 w 1307114"/>
              <a:gd name="connsiteY4" fmla="*/ 3330756 h 3330756"/>
              <a:gd name="connsiteX5" fmla="*/ 368968 w 1307114"/>
              <a:gd name="connsiteY5" fmla="*/ 3186377 h 3330756"/>
              <a:gd name="connsiteX6" fmla="*/ 376990 w 1307114"/>
              <a:gd name="connsiteY6" fmla="*/ 1566124 h 3330756"/>
              <a:gd name="connsiteX7" fmla="*/ 1283368 w 1307114"/>
              <a:gd name="connsiteY7" fmla="*/ 266714 h 3330756"/>
              <a:gd name="connsiteX8" fmla="*/ 1259305 w 1307114"/>
              <a:gd name="connsiteY8" fmla="*/ 34103 h 3330756"/>
              <a:gd name="connsiteX9" fmla="*/ 1010653 w 1307114"/>
              <a:gd name="connsiteY9" fmla="*/ 50145 h 3330756"/>
              <a:gd name="connsiteX0" fmla="*/ 1010653 w 1307114"/>
              <a:gd name="connsiteY0" fmla="*/ 61604 h 3342215"/>
              <a:gd name="connsiteX1" fmla="*/ 40105 w 1307114"/>
              <a:gd name="connsiteY1" fmla="*/ 1481330 h 3342215"/>
              <a:gd name="connsiteX2" fmla="*/ 0 w 1307114"/>
              <a:gd name="connsiteY2" fmla="*/ 1713941 h 3342215"/>
              <a:gd name="connsiteX3" fmla="*/ 8021 w 1307114"/>
              <a:gd name="connsiteY3" fmla="*/ 3181794 h 3342215"/>
              <a:gd name="connsiteX4" fmla="*/ 176463 w 1307114"/>
              <a:gd name="connsiteY4" fmla="*/ 3342215 h 3342215"/>
              <a:gd name="connsiteX5" fmla="*/ 368968 w 1307114"/>
              <a:gd name="connsiteY5" fmla="*/ 3197836 h 3342215"/>
              <a:gd name="connsiteX6" fmla="*/ 376990 w 1307114"/>
              <a:gd name="connsiteY6" fmla="*/ 1577583 h 3342215"/>
              <a:gd name="connsiteX7" fmla="*/ 1283368 w 1307114"/>
              <a:gd name="connsiteY7" fmla="*/ 278173 h 3342215"/>
              <a:gd name="connsiteX8" fmla="*/ 1259305 w 1307114"/>
              <a:gd name="connsiteY8" fmla="*/ 45562 h 3342215"/>
              <a:gd name="connsiteX9" fmla="*/ 1010653 w 1307114"/>
              <a:gd name="connsiteY9" fmla="*/ 61604 h 3342215"/>
              <a:gd name="connsiteX0" fmla="*/ 1010653 w 1319647"/>
              <a:gd name="connsiteY0" fmla="*/ 61604 h 3342215"/>
              <a:gd name="connsiteX1" fmla="*/ 40105 w 1319647"/>
              <a:gd name="connsiteY1" fmla="*/ 1481330 h 3342215"/>
              <a:gd name="connsiteX2" fmla="*/ 0 w 1319647"/>
              <a:gd name="connsiteY2" fmla="*/ 1713941 h 3342215"/>
              <a:gd name="connsiteX3" fmla="*/ 8021 w 1319647"/>
              <a:gd name="connsiteY3" fmla="*/ 3181794 h 3342215"/>
              <a:gd name="connsiteX4" fmla="*/ 176463 w 1319647"/>
              <a:gd name="connsiteY4" fmla="*/ 3342215 h 3342215"/>
              <a:gd name="connsiteX5" fmla="*/ 368968 w 1319647"/>
              <a:gd name="connsiteY5" fmla="*/ 3197836 h 3342215"/>
              <a:gd name="connsiteX6" fmla="*/ 376990 w 1319647"/>
              <a:gd name="connsiteY6" fmla="*/ 1577583 h 3342215"/>
              <a:gd name="connsiteX7" fmla="*/ 1283368 w 1319647"/>
              <a:gd name="connsiteY7" fmla="*/ 278173 h 3342215"/>
              <a:gd name="connsiteX8" fmla="*/ 1259305 w 1319647"/>
              <a:gd name="connsiteY8" fmla="*/ 45562 h 3342215"/>
              <a:gd name="connsiteX9" fmla="*/ 1010653 w 1319647"/>
              <a:gd name="connsiteY9" fmla="*/ 61604 h 3342215"/>
              <a:gd name="connsiteX0" fmla="*/ 1010653 w 1319647"/>
              <a:gd name="connsiteY0" fmla="*/ 61604 h 3342215"/>
              <a:gd name="connsiteX1" fmla="*/ 40105 w 1319647"/>
              <a:gd name="connsiteY1" fmla="*/ 1481330 h 3342215"/>
              <a:gd name="connsiteX2" fmla="*/ 0 w 1319647"/>
              <a:gd name="connsiteY2" fmla="*/ 1713941 h 3342215"/>
              <a:gd name="connsiteX3" fmla="*/ 8021 w 1319647"/>
              <a:gd name="connsiteY3" fmla="*/ 3181794 h 3342215"/>
              <a:gd name="connsiteX4" fmla="*/ 176463 w 1319647"/>
              <a:gd name="connsiteY4" fmla="*/ 3342215 h 3342215"/>
              <a:gd name="connsiteX5" fmla="*/ 368968 w 1319647"/>
              <a:gd name="connsiteY5" fmla="*/ 3197836 h 3342215"/>
              <a:gd name="connsiteX6" fmla="*/ 376990 w 1319647"/>
              <a:gd name="connsiteY6" fmla="*/ 1577583 h 3342215"/>
              <a:gd name="connsiteX7" fmla="*/ 1283368 w 1319647"/>
              <a:gd name="connsiteY7" fmla="*/ 278173 h 3342215"/>
              <a:gd name="connsiteX8" fmla="*/ 1259305 w 1319647"/>
              <a:gd name="connsiteY8" fmla="*/ 45562 h 3342215"/>
              <a:gd name="connsiteX9" fmla="*/ 1010653 w 1319647"/>
              <a:gd name="connsiteY9" fmla="*/ 61604 h 3342215"/>
              <a:gd name="connsiteX0" fmla="*/ 1010653 w 1319647"/>
              <a:gd name="connsiteY0" fmla="*/ 61604 h 3342215"/>
              <a:gd name="connsiteX1" fmla="*/ 40105 w 1319647"/>
              <a:gd name="connsiteY1" fmla="*/ 1481330 h 3342215"/>
              <a:gd name="connsiteX2" fmla="*/ 0 w 1319647"/>
              <a:gd name="connsiteY2" fmla="*/ 1713941 h 3342215"/>
              <a:gd name="connsiteX3" fmla="*/ 8021 w 1319647"/>
              <a:gd name="connsiteY3" fmla="*/ 3181794 h 3342215"/>
              <a:gd name="connsiteX4" fmla="*/ 176463 w 1319647"/>
              <a:gd name="connsiteY4" fmla="*/ 3342215 h 3342215"/>
              <a:gd name="connsiteX5" fmla="*/ 368968 w 1319647"/>
              <a:gd name="connsiteY5" fmla="*/ 3197836 h 3342215"/>
              <a:gd name="connsiteX6" fmla="*/ 376990 w 1319647"/>
              <a:gd name="connsiteY6" fmla="*/ 1577583 h 3342215"/>
              <a:gd name="connsiteX7" fmla="*/ 1283368 w 1319647"/>
              <a:gd name="connsiteY7" fmla="*/ 278173 h 3342215"/>
              <a:gd name="connsiteX8" fmla="*/ 1259305 w 1319647"/>
              <a:gd name="connsiteY8" fmla="*/ 45562 h 3342215"/>
              <a:gd name="connsiteX9" fmla="*/ 1010653 w 1319647"/>
              <a:gd name="connsiteY9" fmla="*/ 61604 h 3342215"/>
              <a:gd name="connsiteX0" fmla="*/ 1010653 w 1319647"/>
              <a:gd name="connsiteY0" fmla="*/ 61604 h 3334194"/>
              <a:gd name="connsiteX1" fmla="*/ 40105 w 1319647"/>
              <a:gd name="connsiteY1" fmla="*/ 1481330 h 3334194"/>
              <a:gd name="connsiteX2" fmla="*/ 0 w 1319647"/>
              <a:gd name="connsiteY2" fmla="*/ 1713941 h 3334194"/>
              <a:gd name="connsiteX3" fmla="*/ 8021 w 1319647"/>
              <a:gd name="connsiteY3" fmla="*/ 3181794 h 3334194"/>
              <a:gd name="connsiteX4" fmla="*/ 176463 w 1319647"/>
              <a:gd name="connsiteY4" fmla="*/ 3334194 h 3334194"/>
              <a:gd name="connsiteX5" fmla="*/ 368968 w 1319647"/>
              <a:gd name="connsiteY5" fmla="*/ 3197836 h 3334194"/>
              <a:gd name="connsiteX6" fmla="*/ 376990 w 1319647"/>
              <a:gd name="connsiteY6" fmla="*/ 1577583 h 3334194"/>
              <a:gd name="connsiteX7" fmla="*/ 1283368 w 1319647"/>
              <a:gd name="connsiteY7" fmla="*/ 278173 h 3334194"/>
              <a:gd name="connsiteX8" fmla="*/ 1259305 w 1319647"/>
              <a:gd name="connsiteY8" fmla="*/ 45562 h 3334194"/>
              <a:gd name="connsiteX9" fmla="*/ 1010653 w 1319647"/>
              <a:gd name="connsiteY9" fmla="*/ 61604 h 3334194"/>
              <a:gd name="connsiteX0" fmla="*/ 1010653 w 1319647"/>
              <a:gd name="connsiteY0" fmla="*/ 61604 h 3334194"/>
              <a:gd name="connsiteX1" fmla="*/ 40105 w 1319647"/>
              <a:gd name="connsiteY1" fmla="*/ 1481330 h 3334194"/>
              <a:gd name="connsiteX2" fmla="*/ 0 w 1319647"/>
              <a:gd name="connsiteY2" fmla="*/ 1713941 h 3334194"/>
              <a:gd name="connsiteX3" fmla="*/ 8021 w 1319647"/>
              <a:gd name="connsiteY3" fmla="*/ 3181794 h 3334194"/>
              <a:gd name="connsiteX4" fmla="*/ 176463 w 1319647"/>
              <a:gd name="connsiteY4" fmla="*/ 3334194 h 3334194"/>
              <a:gd name="connsiteX5" fmla="*/ 368968 w 1319647"/>
              <a:gd name="connsiteY5" fmla="*/ 3197836 h 3334194"/>
              <a:gd name="connsiteX6" fmla="*/ 376990 w 1319647"/>
              <a:gd name="connsiteY6" fmla="*/ 1577583 h 3334194"/>
              <a:gd name="connsiteX7" fmla="*/ 1283368 w 1319647"/>
              <a:gd name="connsiteY7" fmla="*/ 278173 h 3334194"/>
              <a:gd name="connsiteX8" fmla="*/ 1259305 w 1319647"/>
              <a:gd name="connsiteY8" fmla="*/ 45562 h 3334194"/>
              <a:gd name="connsiteX9" fmla="*/ 1010653 w 1319647"/>
              <a:gd name="connsiteY9" fmla="*/ 61604 h 3334194"/>
              <a:gd name="connsiteX0" fmla="*/ 1010653 w 1319647"/>
              <a:gd name="connsiteY0" fmla="*/ 61604 h 3334194"/>
              <a:gd name="connsiteX1" fmla="*/ 40105 w 1319647"/>
              <a:gd name="connsiteY1" fmla="*/ 1481330 h 3334194"/>
              <a:gd name="connsiteX2" fmla="*/ 0 w 1319647"/>
              <a:gd name="connsiteY2" fmla="*/ 1713941 h 3334194"/>
              <a:gd name="connsiteX3" fmla="*/ 8021 w 1319647"/>
              <a:gd name="connsiteY3" fmla="*/ 3181794 h 3334194"/>
              <a:gd name="connsiteX4" fmla="*/ 176463 w 1319647"/>
              <a:gd name="connsiteY4" fmla="*/ 3334194 h 3334194"/>
              <a:gd name="connsiteX5" fmla="*/ 368968 w 1319647"/>
              <a:gd name="connsiteY5" fmla="*/ 3197836 h 3334194"/>
              <a:gd name="connsiteX6" fmla="*/ 376990 w 1319647"/>
              <a:gd name="connsiteY6" fmla="*/ 1577583 h 3334194"/>
              <a:gd name="connsiteX7" fmla="*/ 1283368 w 1319647"/>
              <a:gd name="connsiteY7" fmla="*/ 278173 h 3334194"/>
              <a:gd name="connsiteX8" fmla="*/ 1259305 w 1319647"/>
              <a:gd name="connsiteY8" fmla="*/ 45562 h 3334194"/>
              <a:gd name="connsiteX9" fmla="*/ 1010653 w 1319647"/>
              <a:gd name="connsiteY9" fmla="*/ 61604 h 3334194"/>
              <a:gd name="connsiteX0" fmla="*/ 1010653 w 1319647"/>
              <a:gd name="connsiteY0" fmla="*/ 61604 h 3334194"/>
              <a:gd name="connsiteX1" fmla="*/ 16293 w 1319647"/>
              <a:gd name="connsiteY1" fmla="*/ 1500380 h 3334194"/>
              <a:gd name="connsiteX2" fmla="*/ 0 w 1319647"/>
              <a:gd name="connsiteY2" fmla="*/ 1713941 h 3334194"/>
              <a:gd name="connsiteX3" fmla="*/ 8021 w 1319647"/>
              <a:gd name="connsiteY3" fmla="*/ 3181794 h 3334194"/>
              <a:gd name="connsiteX4" fmla="*/ 176463 w 1319647"/>
              <a:gd name="connsiteY4" fmla="*/ 3334194 h 3334194"/>
              <a:gd name="connsiteX5" fmla="*/ 368968 w 1319647"/>
              <a:gd name="connsiteY5" fmla="*/ 3197836 h 3334194"/>
              <a:gd name="connsiteX6" fmla="*/ 376990 w 1319647"/>
              <a:gd name="connsiteY6" fmla="*/ 1577583 h 3334194"/>
              <a:gd name="connsiteX7" fmla="*/ 1283368 w 1319647"/>
              <a:gd name="connsiteY7" fmla="*/ 278173 h 3334194"/>
              <a:gd name="connsiteX8" fmla="*/ 1259305 w 1319647"/>
              <a:gd name="connsiteY8" fmla="*/ 45562 h 3334194"/>
              <a:gd name="connsiteX9" fmla="*/ 1010653 w 1319647"/>
              <a:gd name="connsiteY9" fmla="*/ 61604 h 3334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19647" h="3334194">
                <a:moveTo>
                  <a:pt x="1010653" y="61604"/>
                </a:moveTo>
                <a:lnTo>
                  <a:pt x="16293" y="1500380"/>
                </a:lnTo>
                <a:lnTo>
                  <a:pt x="0" y="1713941"/>
                </a:lnTo>
                <a:cubicBezTo>
                  <a:pt x="2674" y="2203225"/>
                  <a:pt x="5347" y="2692510"/>
                  <a:pt x="8021" y="3181794"/>
                </a:cubicBezTo>
                <a:cubicBezTo>
                  <a:pt x="16042" y="3251310"/>
                  <a:pt x="32084" y="3320826"/>
                  <a:pt x="176463" y="3334194"/>
                </a:cubicBezTo>
                <a:cubicBezTo>
                  <a:pt x="352925" y="3310132"/>
                  <a:pt x="344905" y="3262004"/>
                  <a:pt x="368968" y="3197836"/>
                </a:cubicBezTo>
                <a:lnTo>
                  <a:pt x="376990" y="1577583"/>
                </a:lnTo>
                <a:lnTo>
                  <a:pt x="1283368" y="278173"/>
                </a:lnTo>
                <a:cubicBezTo>
                  <a:pt x="1315453" y="184594"/>
                  <a:pt x="1355558" y="147163"/>
                  <a:pt x="1259305" y="45562"/>
                </a:cubicBezTo>
                <a:cubicBezTo>
                  <a:pt x="1112252" y="-37323"/>
                  <a:pt x="1085516" y="8131"/>
                  <a:pt x="1010653" y="61604"/>
                </a:cubicBezTo>
                <a:close/>
              </a:path>
            </a:pathLst>
          </a:custGeom>
          <a:solidFill>
            <a:schemeClr val="accent2"/>
          </a:solidFill>
          <a:ln w="28575">
            <a:solidFill>
              <a:schemeClr val="accent2"/>
            </a:solidFill>
            <a:miter lim="800000"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Freeform 41">
            <a:extLst>
              <a:ext uri="{FF2B5EF4-FFF2-40B4-BE49-F238E27FC236}">
                <a16:creationId xmlns:a16="http://schemas.microsoft.com/office/drawing/2014/main" id="{A3949322-5B10-4B2A-939A-671047B68305}"/>
              </a:ext>
            </a:extLst>
          </p:cNvPr>
          <p:cNvSpPr/>
          <p:nvPr/>
        </p:nvSpPr>
        <p:spPr bwMode="auto">
          <a:xfrm flipH="1">
            <a:off x="4278958" y="2545621"/>
            <a:ext cx="1312258" cy="3334194"/>
          </a:xfrm>
          <a:custGeom>
            <a:avLst/>
            <a:gdLst>
              <a:gd name="connsiteX0" fmla="*/ 1010653 w 1283368"/>
              <a:gd name="connsiteY0" fmla="*/ 16042 h 3296653"/>
              <a:gd name="connsiteX1" fmla="*/ 40105 w 1283368"/>
              <a:gd name="connsiteY1" fmla="*/ 1435768 h 3296653"/>
              <a:gd name="connsiteX2" fmla="*/ 0 w 1283368"/>
              <a:gd name="connsiteY2" fmla="*/ 1668379 h 3296653"/>
              <a:gd name="connsiteX3" fmla="*/ 8021 w 1283368"/>
              <a:gd name="connsiteY3" fmla="*/ 3136232 h 3296653"/>
              <a:gd name="connsiteX4" fmla="*/ 176463 w 1283368"/>
              <a:gd name="connsiteY4" fmla="*/ 3296653 h 3296653"/>
              <a:gd name="connsiteX5" fmla="*/ 368968 w 1283368"/>
              <a:gd name="connsiteY5" fmla="*/ 3152274 h 3296653"/>
              <a:gd name="connsiteX6" fmla="*/ 376990 w 1283368"/>
              <a:gd name="connsiteY6" fmla="*/ 1532021 h 3296653"/>
              <a:gd name="connsiteX7" fmla="*/ 1283368 w 1283368"/>
              <a:gd name="connsiteY7" fmla="*/ 232611 h 3296653"/>
              <a:gd name="connsiteX8" fmla="*/ 1259305 w 1283368"/>
              <a:gd name="connsiteY8" fmla="*/ 0 h 3296653"/>
              <a:gd name="connsiteX9" fmla="*/ 1010653 w 1283368"/>
              <a:gd name="connsiteY9" fmla="*/ 16042 h 3296653"/>
              <a:gd name="connsiteX0" fmla="*/ 1010653 w 1307114"/>
              <a:gd name="connsiteY0" fmla="*/ 16042 h 3296653"/>
              <a:gd name="connsiteX1" fmla="*/ 40105 w 1307114"/>
              <a:gd name="connsiteY1" fmla="*/ 1435768 h 3296653"/>
              <a:gd name="connsiteX2" fmla="*/ 0 w 1307114"/>
              <a:gd name="connsiteY2" fmla="*/ 1668379 h 3296653"/>
              <a:gd name="connsiteX3" fmla="*/ 8021 w 1307114"/>
              <a:gd name="connsiteY3" fmla="*/ 3136232 h 3296653"/>
              <a:gd name="connsiteX4" fmla="*/ 176463 w 1307114"/>
              <a:gd name="connsiteY4" fmla="*/ 3296653 h 3296653"/>
              <a:gd name="connsiteX5" fmla="*/ 368968 w 1307114"/>
              <a:gd name="connsiteY5" fmla="*/ 3152274 h 3296653"/>
              <a:gd name="connsiteX6" fmla="*/ 376990 w 1307114"/>
              <a:gd name="connsiteY6" fmla="*/ 1532021 h 3296653"/>
              <a:gd name="connsiteX7" fmla="*/ 1283368 w 1307114"/>
              <a:gd name="connsiteY7" fmla="*/ 232611 h 3296653"/>
              <a:gd name="connsiteX8" fmla="*/ 1259305 w 1307114"/>
              <a:gd name="connsiteY8" fmla="*/ 0 h 3296653"/>
              <a:gd name="connsiteX9" fmla="*/ 1010653 w 1307114"/>
              <a:gd name="connsiteY9" fmla="*/ 16042 h 3296653"/>
              <a:gd name="connsiteX0" fmla="*/ 1010653 w 1307114"/>
              <a:gd name="connsiteY0" fmla="*/ 50145 h 3330756"/>
              <a:gd name="connsiteX1" fmla="*/ 40105 w 1307114"/>
              <a:gd name="connsiteY1" fmla="*/ 1469871 h 3330756"/>
              <a:gd name="connsiteX2" fmla="*/ 0 w 1307114"/>
              <a:gd name="connsiteY2" fmla="*/ 1702482 h 3330756"/>
              <a:gd name="connsiteX3" fmla="*/ 8021 w 1307114"/>
              <a:gd name="connsiteY3" fmla="*/ 3170335 h 3330756"/>
              <a:gd name="connsiteX4" fmla="*/ 176463 w 1307114"/>
              <a:gd name="connsiteY4" fmla="*/ 3330756 h 3330756"/>
              <a:gd name="connsiteX5" fmla="*/ 368968 w 1307114"/>
              <a:gd name="connsiteY5" fmla="*/ 3186377 h 3330756"/>
              <a:gd name="connsiteX6" fmla="*/ 376990 w 1307114"/>
              <a:gd name="connsiteY6" fmla="*/ 1566124 h 3330756"/>
              <a:gd name="connsiteX7" fmla="*/ 1283368 w 1307114"/>
              <a:gd name="connsiteY7" fmla="*/ 266714 h 3330756"/>
              <a:gd name="connsiteX8" fmla="*/ 1259305 w 1307114"/>
              <a:gd name="connsiteY8" fmla="*/ 34103 h 3330756"/>
              <a:gd name="connsiteX9" fmla="*/ 1010653 w 1307114"/>
              <a:gd name="connsiteY9" fmla="*/ 50145 h 3330756"/>
              <a:gd name="connsiteX0" fmla="*/ 1010653 w 1307114"/>
              <a:gd name="connsiteY0" fmla="*/ 50145 h 3330756"/>
              <a:gd name="connsiteX1" fmla="*/ 40105 w 1307114"/>
              <a:gd name="connsiteY1" fmla="*/ 1469871 h 3330756"/>
              <a:gd name="connsiteX2" fmla="*/ 0 w 1307114"/>
              <a:gd name="connsiteY2" fmla="*/ 1702482 h 3330756"/>
              <a:gd name="connsiteX3" fmla="*/ 8021 w 1307114"/>
              <a:gd name="connsiteY3" fmla="*/ 3170335 h 3330756"/>
              <a:gd name="connsiteX4" fmla="*/ 176463 w 1307114"/>
              <a:gd name="connsiteY4" fmla="*/ 3330756 h 3330756"/>
              <a:gd name="connsiteX5" fmla="*/ 368968 w 1307114"/>
              <a:gd name="connsiteY5" fmla="*/ 3186377 h 3330756"/>
              <a:gd name="connsiteX6" fmla="*/ 376990 w 1307114"/>
              <a:gd name="connsiteY6" fmla="*/ 1566124 h 3330756"/>
              <a:gd name="connsiteX7" fmla="*/ 1283368 w 1307114"/>
              <a:gd name="connsiteY7" fmla="*/ 266714 h 3330756"/>
              <a:gd name="connsiteX8" fmla="*/ 1259305 w 1307114"/>
              <a:gd name="connsiteY8" fmla="*/ 34103 h 3330756"/>
              <a:gd name="connsiteX9" fmla="*/ 1010653 w 1307114"/>
              <a:gd name="connsiteY9" fmla="*/ 50145 h 3330756"/>
              <a:gd name="connsiteX0" fmla="*/ 1010653 w 1307114"/>
              <a:gd name="connsiteY0" fmla="*/ 50145 h 3330756"/>
              <a:gd name="connsiteX1" fmla="*/ 40105 w 1307114"/>
              <a:gd name="connsiteY1" fmla="*/ 1469871 h 3330756"/>
              <a:gd name="connsiteX2" fmla="*/ 0 w 1307114"/>
              <a:gd name="connsiteY2" fmla="*/ 1702482 h 3330756"/>
              <a:gd name="connsiteX3" fmla="*/ 8021 w 1307114"/>
              <a:gd name="connsiteY3" fmla="*/ 3170335 h 3330756"/>
              <a:gd name="connsiteX4" fmla="*/ 176463 w 1307114"/>
              <a:gd name="connsiteY4" fmla="*/ 3330756 h 3330756"/>
              <a:gd name="connsiteX5" fmla="*/ 368968 w 1307114"/>
              <a:gd name="connsiteY5" fmla="*/ 3186377 h 3330756"/>
              <a:gd name="connsiteX6" fmla="*/ 376990 w 1307114"/>
              <a:gd name="connsiteY6" fmla="*/ 1566124 h 3330756"/>
              <a:gd name="connsiteX7" fmla="*/ 1283368 w 1307114"/>
              <a:gd name="connsiteY7" fmla="*/ 266714 h 3330756"/>
              <a:gd name="connsiteX8" fmla="*/ 1259305 w 1307114"/>
              <a:gd name="connsiteY8" fmla="*/ 34103 h 3330756"/>
              <a:gd name="connsiteX9" fmla="*/ 1010653 w 1307114"/>
              <a:gd name="connsiteY9" fmla="*/ 50145 h 3330756"/>
              <a:gd name="connsiteX0" fmla="*/ 1010653 w 1307114"/>
              <a:gd name="connsiteY0" fmla="*/ 61604 h 3342215"/>
              <a:gd name="connsiteX1" fmla="*/ 40105 w 1307114"/>
              <a:gd name="connsiteY1" fmla="*/ 1481330 h 3342215"/>
              <a:gd name="connsiteX2" fmla="*/ 0 w 1307114"/>
              <a:gd name="connsiteY2" fmla="*/ 1713941 h 3342215"/>
              <a:gd name="connsiteX3" fmla="*/ 8021 w 1307114"/>
              <a:gd name="connsiteY3" fmla="*/ 3181794 h 3342215"/>
              <a:gd name="connsiteX4" fmla="*/ 176463 w 1307114"/>
              <a:gd name="connsiteY4" fmla="*/ 3342215 h 3342215"/>
              <a:gd name="connsiteX5" fmla="*/ 368968 w 1307114"/>
              <a:gd name="connsiteY5" fmla="*/ 3197836 h 3342215"/>
              <a:gd name="connsiteX6" fmla="*/ 376990 w 1307114"/>
              <a:gd name="connsiteY6" fmla="*/ 1577583 h 3342215"/>
              <a:gd name="connsiteX7" fmla="*/ 1283368 w 1307114"/>
              <a:gd name="connsiteY7" fmla="*/ 278173 h 3342215"/>
              <a:gd name="connsiteX8" fmla="*/ 1259305 w 1307114"/>
              <a:gd name="connsiteY8" fmla="*/ 45562 h 3342215"/>
              <a:gd name="connsiteX9" fmla="*/ 1010653 w 1307114"/>
              <a:gd name="connsiteY9" fmla="*/ 61604 h 3342215"/>
              <a:gd name="connsiteX0" fmla="*/ 1010653 w 1319647"/>
              <a:gd name="connsiteY0" fmla="*/ 61604 h 3342215"/>
              <a:gd name="connsiteX1" fmla="*/ 40105 w 1319647"/>
              <a:gd name="connsiteY1" fmla="*/ 1481330 h 3342215"/>
              <a:gd name="connsiteX2" fmla="*/ 0 w 1319647"/>
              <a:gd name="connsiteY2" fmla="*/ 1713941 h 3342215"/>
              <a:gd name="connsiteX3" fmla="*/ 8021 w 1319647"/>
              <a:gd name="connsiteY3" fmla="*/ 3181794 h 3342215"/>
              <a:gd name="connsiteX4" fmla="*/ 176463 w 1319647"/>
              <a:gd name="connsiteY4" fmla="*/ 3342215 h 3342215"/>
              <a:gd name="connsiteX5" fmla="*/ 368968 w 1319647"/>
              <a:gd name="connsiteY5" fmla="*/ 3197836 h 3342215"/>
              <a:gd name="connsiteX6" fmla="*/ 376990 w 1319647"/>
              <a:gd name="connsiteY6" fmla="*/ 1577583 h 3342215"/>
              <a:gd name="connsiteX7" fmla="*/ 1283368 w 1319647"/>
              <a:gd name="connsiteY7" fmla="*/ 278173 h 3342215"/>
              <a:gd name="connsiteX8" fmla="*/ 1259305 w 1319647"/>
              <a:gd name="connsiteY8" fmla="*/ 45562 h 3342215"/>
              <a:gd name="connsiteX9" fmla="*/ 1010653 w 1319647"/>
              <a:gd name="connsiteY9" fmla="*/ 61604 h 3342215"/>
              <a:gd name="connsiteX0" fmla="*/ 1010653 w 1319647"/>
              <a:gd name="connsiteY0" fmla="*/ 61604 h 3342215"/>
              <a:gd name="connsiteX1" fmla="*/ 40105 w 1319647"/>
              <a:gd name="connsiteY1" fmla="*/ 1481330 h 3342215"/>
              <a:gd name="connsiteX2" fmla="*/ 0 w 1319647"/>
              <a:gd name="connsiteY2" fmla="*/ 1713941 h 3342215"/>
              <a:gd name="connsiteX3" fmla="*/ 8021 w 1319647"/>
              <a:gd name="connsiteY3" fmla="*/ 3181794 h 3342215"/>
              <a:gd name="connsiteX4" fmla="*/ 176463 w 1319647"/>
              <a:gd name="connsiteY4" fmla="*/ 3342215 h 3342215"/>
              <a:gd name="connsiteX5" fmla="*/ 368968 w 1319647"/>
              <a:gd name="connsiteY5" fmla="*/ 3197836 h 3342215"/>
              <a:gd name="connsiteX6" fmla="*/ 376990 w 1319647"/>
              <a:gd name="connsiteY6" fmla="*/ 1577583 h 3342215"/>
              <a:gd name="connsiteX7" fmla="*/ 1283368 w 1319647"/>
              <a:gd name="connsiteY7" fmla="*/ 278173 h 3342215"/>
              <a:gd name="connsiteX8" fmla="*/ 1259305 w 1319647"/>
              <a:gd name="connsiteY8" fmla="*/ 45562 h 3342215"/>
              <a:gd name="connsiteX9" fmla="*/ 1010653 w 1319647"/>
              <a:gd name="connsiteY9" fmla="*/ 61604 h 3342215"/>
              <a:gd name="connsiteX0" fmla="*/ 1010653 w 1319647"/>
              <a:gd name="connsiteY0" fmla="*/ 61604 h 3342215"/>
              <a:gd name="connsiteX1" fmla="*/ 40105 w 1319647"/>
              <a:gd name="connsiteY1" fmla="*/ 1481330 h 3342215"/>
              <a:gd name="connsiteX2" fmla="*/ 0 w 1319647"/>
              <a:gd name="connsiteY2" fmla="*/ 1713941 h 3342215"/>
              <a:gd name="connsiteX3" fmla="*/ 8021 w 1319647"/>
              <a:gd name="connsiteY3" fmla="*/ 3181794 h 3342215"/>
              <a:gd name="connsiteX4" fmla="*/ 176463 w 1319647"/>
              <a:gd name="connsiteY4" fmla="*/ 3342215 h 3342215"/>
              <a:gd name="connsiteX5" fmla="*/ 368968 w 1319647"/>
              <a:gd name="connsiteY5" fmla="*/ 3197836 h 3342215"/>
              <a:gd name="connsiteX6" fmla="*/ 376990 w 1319647"/>
              <a:gd name="connsiteY6" fmla="*/ 1577583 h 3342215"/>
              <a:gd name="connsiteX7" fmla="*/ 1283368 w 1319647"/>
              <a:gd name="connsiteY7" fmla="*/ 278173 h 3342215"/>
              <a:gd name="connsiteX8" fmla="*/ 1259305 w 1319647"/>
              <a:gd name="connsiteY8" fmla="*/ 45562 h 3342215"/>
              <a:gd name="connsiteX9" fmla="*/ 1010653 w 1319647"/>
              <a:gd name="connsiteY9" fmla="*/ 61604 h 3342215"/>
              <a:gd name="connsiteX0" fmla="*/ 1010653 w 1319647"/>
              <a:gd name="connsiteY0" fmla="*/ 61604 h 3334194"/>
              <a:gd name="connsiteX1" fmla="*/ 40105 w 1319647"/>
              <a:gd name="connsiteY1" fmla="*/ 1481330 h 3334194"/>
              <a:gd name="connsiteX2" fmla="*/ 0 w 1319647"/>
              <a:gd name="connsiteY2" fmla="*/ 1713941 h 3334194"/>
              <a:gd name="connsiteX3" fmla="*/ 8021 w 1319647"/>
              <a:gd name="connsiteY3" fmla="*/ 3181794 h 3334194"/>
              <a:gd name="connsiteX4" fmla="*/ 176463 w 1319647"/>
              <a:gd name="connsiteY4" fmla="*/ 3334194 h 3334194"/>
              <a:gd name="connsiteX5" fmla="*/ 368968 w 1319647"/>
              <a:gd name="connsiteY5" fmla="*/ 3197836 h 3334194"/>
              <a:gd name="connsiteX6" fmla="*/ 376990 w 1319647"/>
              <a:gd name="connsiteY6" fmla="*/ 1577583 h 3334194"/>
              <a:gd name="connsiteX7" fmla="*/ 1283368 w 1319647"/>
              <a:gd name="connsiteY7" fmla="*/ 278173 h 3334194"/>
              <a:gd name="connsiteX8" fmla="*/ 1259305 w 1319647"/>
              <a:gd name="connsiteY8" fmla="*/ 45562 h 3334194"/>
              <a:gd name="connsiteX9" fmla="*/ 1010653 w 1319647"/>
              <a:gd name="connsiteY9" fmla="*/ 61604 h 3334194"/>
              <a:gd name="connsiteX0" fmla="*/ 1010653 w 1319647"/>
              <a:gd name="connsiteY0" fmla="*/ 61604 h 3334194"/>
              <a:gd name="connsiteX1" fmla="*/ 40105 w 1319647"/>
              <a:gd name="connsiteY1" fmla="*/ 1481330 h 3334194"/>
              <a:gd name="connsiteX2" fmla="*/ 0 w 1319647"/>
              <a:gd name="connsiteY2" fmla="*/ 1713941 h 3334194"/>
              <a:gd name="connsiteX3" fmla="*/ 8021 w 1319647"/>
              <a:gd name="connsiteY3" fmla="*/ 3181794 h 3334194"/>
              <a:gd name="connsiteX4" fmla="*/ 176463 w 1319647"/>
              <a:gd name="connsiteY4" fmla="*/ 3334194 h 3334194"/>
              <a:gd name="connsiteX5" fmla="*/ 368968 w 1319647"/>
              <a:gd name="connsiteY5" fmla="*/ 3197836 h 3334194"/>
              <a:gd name="connsiteX6" fmla="*/ 376990 w 1319647"/>
              <a:gd name="connsiteY6" fmla="*/ 1577583 h 3334194"/>
              <a:gd name="connsiteX7" fmla="*/ 1283368 w 1319647"/>
              <a:gd name="connsiteY7" fmla="*/ 278173 h 3334194"/>
              <a:gd name="connsiteX8" fmla="*/ 1259305 w 1319647"/>
              <a:gd name="connsiteY8" fmla="*/ 45562 h 3334194"/>
              <a:gd name="connsiteX9" fmla="*/ 1010653 w 1319647"/>
              <a:gd name="connsiteY9" fmla="*/ 61604 h 3334194"/>
              <a:gd name="connsiteX0" fmla="*/ 1010653 w 1319647"/>
              <a:gd name="connsiteY0" fmla="*/ 61604 h 3334194"/>
              <a:gd name="connsiteX1" fmla="*/ 40105 w 1319647"/>
              <a:gd name="connsiteY1" fmla="*/ 1481330 h 3334194"/>
              <a:gd name="connsiteX2" fmla="*/ 0 w 1319647"/>
              <a:gd name="connsiteY2" fmla="*/ 1713941 h 3334194"/>
              <a:gd name="connsiteX3" fmla="*/ 8021 w 1319647"/>
              <a:gd name="connsiteY3" fmla="*/ 3181794 h 3334194"/>
              <a:gd name="connsiteX4" fmla="*/ 176463 w 1319647"/>
              <a:gd name="connsiteY4" fmla="*/ 3334194 h 3334194"/>
              <a:gd name="connsiteX5" fmla="*/ 368968 w 1319647"/>
              <a:gd name="connsiteY5" fmla="*/ 3197836 h 3334194"/>
              <a:gd name="connsiteX6" fmla="*/ 376990 w 1319647"/>
              <a:gd name="connsiteY6" fmla="*/ 1577583 h 3334194"/>
              <a:gd name="connsiteX7" fmla="*/ 1283368 w 1319647"/>
              <a:gd name="connsiteY7" fmla="*/ 278173 h 3334194"/>
              <a:gd name="connsiteX8" fmla="*/ 1259305 w 1319647"/>
              <a:gd name="connsiteY8" fmla="*/ 45562 h 3334194"/>
              <a:gd name="connsiteX9" fmla="*/ 1010653 w 1319647"/>
              <a:gd name="connsiteY9" fmla="*/ 61604 h 3334194"/>
              <a:gd name="connsiteX0" fmla="*/ 1010653 w 1319647"/>
              <a:gd name="connsiteY0" fmla="*/ 61604 h 3334194"/>
              <a:gd name="connsiteX1" fmla="*/ 40105 w 1319647"/>
              <a:gd name="connsiteY1" fmla="*/ 1481330 h 3334194"/>
              <a:gd name="connsiteX2" fmla="*/ 0 w 1319647"/>
              <a:gd name="connsiteY2" fmla="*/ 1713941 h 3334194"/>
              <a:gd name="connsiteX3" fmla="*/ 8021 w 1319647"/>
              <a:gd name="connsiteY3" fmla="*/ 3181794 h 3334194"/>
              <a:gd name="connsiteX4" fmla="*/ 176463 w 1319647"/>
              <a:gd name="connsiteY4" fmla="*/ 3334194 h 3334194"/>
              <a:gd name="connsiteX5" fmla="*/ 368968 w 1319647"/>
              <a:gd name="connsiteY5" fmla="*/ 3197836 h 3334194"/>
              <a:gd name="connsiteX6" fmla="*/ 376990 w 1319647"/>
              <a:gd name="connsiteY6" fmla="*/ 1577583 h 3334194"/>
              <a:gd name="connsiteX7" fmla="*/ 1283368 w 1319647"/>
              <a:gd name="connsiteY7" fmla="*/ 278173 h 3334194"/>
              <a:gd name="connsiteX8" fmla="*/ 1259305 w 1319647"/>
              <a:gd name="connsiteY8" fmla="*/ 45562 h 3334194"/>
              <a:gd name="connsiteX9" fmla="*/ 1010653 w 1319647"/>
              <a:gd name="connsiteY9" fmla="*/ 61604 h 3334194"/>
              <a:gd name="connsiteX0" fmla="*/ 1003264 w 1312258"/>
              <a:gd name="connsiteY0" fmla="*/ 61604 h 3334194"/>
              <a:gd name="connsiteX1" fmla="*/ 32716 w 1312258"/>
              <a:gd name="connsiteY1" fmla="*/ 1481330 h 3334194"/>
              <a:gd name="connsiteX2" fmla="*/ 2136 w 1312258"/>
              <a:gd name="connsiteY2" fmla="*/ 1713941 h 3334194"/>
              <a:gd name="connsiteX3" fmla="*/ 632 w 1312258"/>
              <a:gd name="connsiteY3" fmla="*/ 3181794 h 3334194"/>
              <a:gd name="connsiteX4" fmla="*/ 169074 w 1312258"/>
              <a:gd name="connsiteY4" fmla="*/ 3334194 h 3334194"/>
              <a:gd name="connsiteX5" fmla="*/ 361579 w 1312258"/>
              <a:gd name="connsiteY5" fmla="*/ 3197836 h 3334194"/>
              <a:gd name="connsiteX6" fmla="*/ 369601 w 1312258"/>
              <a:gd name="connsiteY6" fmla="*/ 1577583 h 3334194"/>
              <a:gd name="connsiteX7" fmla="*/ 1275979 w 1312258"/>
              <a:gd name="connsiteY7" fmla="*/ 278173 h 3334194"/>
              <a:gd name="connsiteX8" fmla="*/ 1251916 w 1312258"/>
              <a:gd name="connsiteY8" fmla="*/ 45562 h 3334194"/>
              <a:gd name="connsiteX9" fmla="*/ 1003264 w 1312258"/>
              <a:gd name="connsiteY9" fmla="*/ 61604 h 3334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12258" h="3334194">
                <a:moveTo>
                  <a:pt x="1003264" y="61604"/>
                </a:moveTo>
                <a:lnTo>
                  <a:pt x="32716" y="1481330"/>
                </a:lnTo>
                <a:cubicBezTo>
                  <a:pt x="19348" y="1558867"/>
                  <a:pt x="5979" y="1593541"/>
                  <a:pt x="2136" y="1713941"/>
                </a:cubicBezTo>
                <a:cubicBezTo>
                  <a:pt x="4810" y="2203225"/>
                  <a:pt x="-2042" y="2692510"/>
                  <a:pt x="632" y="3181794"/>
                </a:cubicBezTo>
                <a:cubicBezTo>
                  <a:pt x="8653" y="3251310"/>
                  <a:pt x="24695" y="3320826"/>
                  <a:pt x="169074" y="3334194"/>
                </a:cubicBezTo>
                <a:cubicBezTo>
                  <a:pt x="345536" y="3310132"/>
                  <a:pt x="337516" y="3262004"/>
                  <a:pt x="361579" y="3197836"/>
                </a:cubicBezTo>
                <a:lnTo>
                  <a:pt x="369601" y="1577583"/>
                </a:lnTo>
                <a:lnTo>
                  <a:pt x="1275979" y="278173"/>
                </a:lnTo>
                <a:cubicBezTo>
                  <a:pt x="1308064" y="184594"/>
                  <a:pt x="1348169" y="147163"/>
                  <a:pt x="1251916" y="45562"/>
                </a:cubicBezTo>
                <a:cubicBezTo>
                  <a:pt x="1104863" y="-37323"/>
                  <a:pt x="1078127" y="8131"/>
                  <a:pt x="1003264" y="61604"/>
                </a:cubicBezTo>
                <a:close/>
              </a:path>
            </a:pathLst>
          </a:custGeom>
          <a:solidFill>
            <a:schemeClr val="accent2"/>
          </a:solidFill>
          <a:ln w="28575">
            <a:solidFill>
              <a:schemeClr val="accent2"/>
            </a:solidFill>
            <a:miter lim="800000"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089D4A2-DCB5-4007-BA9B-BE83452B76CE}"/>
              </a:ext>
            </a:extLst>
          </p:cNvPr>
          <p:cNvSpPr/>
          <p:nvPr/>
        </p:nvSpPr>
        <p:spPr bwMode="auto">
          <a:xfrm>
            <a:off x="6111954" y="5178844"/>
            <a:ext cx="308603" cy="81733"/>
          </a:xfrm>
          <a:prstGeom prst="rect">
            <a:avLst/>
          </a:prstGeom>
          <a:solidFill>
            <a:schemeClr val="accent2"/>
          </a:solidFill>
          <a:ln w="28575">
            <a:noFill/>
            <a:miter lim="800000"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DB6A8A9-E045-403B-84B4-A9FDF1E5E6FE}"/>
              </a:ext>
            </a:extLst>
          </p:cNvPr>
          <p:cNvSpPr/>
          <p:nvPr/>
        </p:nvSpPr>
        <p:spPr bwMode="auto">
          <a:xfrm>
            <a:off x="4900805" y="5167632"/>
            <a:ext cx="313209" cy="81733"/>
          </a:xfrm>
          <a:prstGeom prst="rect">
            <a:avLst/>
          </a:prstGeom>
          <a:solidFill>
            <a:schemeClr val="accent2"/>
          </a:solidFill>
          <a:ln w="28575">
            <a:noFill/>
            <a:miter lim="800000"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CCC11F7-B727-4E73-9972-67F5E2791270}"/>
              </a:ext>
            </a:extLst>
          </p:cNvPr>
          <p:cNvSpPr txBox="1"/>
          <p:nvPr/>
        </p:nvSpPr>
        <p:spPr>
          <a:xfrm>
            <a:off x="5092189" y="2226122"/>
            <a:ext cx="14336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Antigen-binding Site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E2EAFFC-59F4-45B8-9224-597C06B7AA87}"/>
              </a:ext>
            </a:extLst>
          </p:cNvPr>
          <p:cNvSpPr txBox="1"/>
          <p:nvPr/>
        </p:nvSpPr>
        <p:spPr>
          <a:xfrm>
            <a:off x="7472977" y="2243089"/>
            <a:ext cx="269357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u="sng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Monoclonal antibody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elective for a cell surface protein (antigen) preferentially expressed on the tumor cell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98A9DBF-D351-4C92-B226-471BBE5C675B}"/>
              </a:ext>
            </a:extLst>
          </p:cNvPr>
          <p:cNvSpPr txBox="1"/>
          <p:nvPr/>
        </p:nvSpPr>
        <p:spPr>
          <a:xfrm>
            <a:off x="7496822" y="4925981"/>
            <a:ext cx="350211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Payload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Cytotoxic drug with enhanced cytotoxicity, variable DAR (drug antibody ratio) affects efficacy and clearance</a:t>
            </a:r>
          </a:p>
          <a:p>
            <a:pPr defTabSz="914377"/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with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potent sub-nanomolar activity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DC33D78-6F63-4454-97BA-81C7E5B0F8F3}"/>
              </a:ext>
            </a:extLst>
          </p:cNvPr>
          <p:cNvSpPr txBox="1"/>
          <p:nvPr/>
        </p:nvSpPr>
        <p:spPr>
          <a:xfrm>
            <a:off x="3143711" y="4409139"/>
            <a:ext cx="15408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Stable linker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releases payload only in target cell</a:t>
            </a:r>
          </a:p>
        </p:txBody>
      </p:sp>
      <p:sp>
        <p:nvSpPr>
          <p:cNvPr id="28" name="Freeform 36">
            <a:extLst>
              <a:ext uri="{FF2B5EF4-FFF2-40B4-BE49-F238E27FC236}">
                <a16:creationId xmlns:a16="http://schemas.microsoft.com/office/drawing/2014/main" id="{DE75BE5A-05FF-4C62-B376-9FA9FC320610}"/>
              </a:ext>
            </a:extLst>
          </p:cNvPr>
          <p:cNvSpPr/>
          <p:nvPr/>
        </p:nvSpPr>
        <p:spPr bwMode="auto">
          <a:xfrm rot="10800000">
            <a:off x="4129031" y="5245034"/>
            <a:ext cx="930442" cy="280737"/>
          </a:xfrm>
          <a:custGeom>
            <a:avLst/>
            <a:gdLst>
              <a:gd name="connsiteX0" fmla="*/ 930442 w 930442"/>
              <a:gd name="connsiteY0" fmla="*/ 0 h 280737"/>
              <a:gd name="connsiteX1" fmla="*/ 200526 w 930442"/>
              <a:gd name="connsiteY1" fmla="*/ 0 h 280737"/>
              <a:gd name="connsiteX2" fmla="*/ 0 w 930442"/>
              <a:gd name="connsiteY2" fmla="*/ 280737 h 280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30442" h="280737">
                <a:moveTo>
                  <a:pt x="930442" y="0"/>
                </a:moveTo>
                <a:lnTo>
                  <a:pt x="200526" y="0"/>
                </a:lnTo>
                <a:lnTo>
                  <a:pt x="0" y="280737"/>
                </a:lnTo>
              </a:path>
            </a:pathLst>
          </a:custGeom>
          <a:noFill/>
          <a:ln w="2857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F64B70A3-594C-4B1E-8BD4-0E2B11F11399}"/>
              </a:ext>
            </a:extLst>
          </p:cNvPr>
          <p:cNvCxnSpPr/>
          <p:nvPr/>
        </p:nvCxnSpPr>
        <p:spPr bwMode="auto">
          <a:xfrm flipV="1">
            <a:off x="5237657" y="4078110"/>
            <a:ext cx="310694" cy="29052"/>
          </a:xfrm>
          <a:prstGeom prst="line">
            <a:avLst/>
          </a:prstGeom>
          <a:noFill/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ED12530-BE7D-464D-BEB7-2EC22B496F2A}"/>
              </a:ext>
            </a:extLst>
          </p:cNvPr>
          <p:cNvCxnSpPr>
            <a:endCxn id="16" idx="6"/>
          </p:cNvCxnSpPr>
          <p:nvPr/>
        </p:nvCxnSpPr>
        <p:spPr bwMode="auto">
          <a:xfrm>
            <a:off x="5783090" y="4075840"/>
            <a:ext cx="334757" cy="47364"/>
          </a:xfrm>
          <a:prstGeom prst="line">
            <a:avLst/>
          </a:prstGeom>
          <a:noFill/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10DB09F-A0DC-4A8F-8745-324F292FAF2B}"/>
              </a:ext>
            </a:extLst>
          </p:cNvPr>
          <p:cNvCxnSpPr/>
          <p:nvPr/>
        </p:nvCxnSpPr>
        <p:spPr bwMode="auto">
          <a:xfrm>
            <a:off x="5237657" y="4938359"/>
            <a:ext cx="332874" cy="0"/>
          </a:xfrm>
          <a:prstGeom prst="line">
            <a:avLst/>
          </a:prstGeom>
          <a:noFill/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6E154E0-AF2D-4BE0-842B-21AC14E4AAF7}"/>
              </a:ext>
            </a:extLst>
          </p:cNvPr>
          <p:cNvCxnSpPr/>
          <p:nvPr/>
        </p:nvCxnSpPr>
        <p:spPr bwMode="auto">
          <a:xfrm>
            <a:off x="5751005" y="4938359"/>
            <a:ext cx="360948" cy="0"/>
          </a:xfrm>
          <a:prstGeom prst="line">
            <a:avLst/>
          </a:prstGeom>
          <a:noFill/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77A02E60-8FED-43F5-997A-92EBFCEA7961}"/>
              </a:ext>
            </a:extLst>
          </p:cNvPr>
          <p:cNvCxnSpPr/>
          <p:nvPr/>
        </p:nvCxnSpPr>
        <p:spPr bwMode="auto">
          <a:xfrm>
            <a:off x="6206077" y="3386938"/>
            <a:ext cx="652036" cy="465090"/>
          </a:xfrm>
          <a:prstGeom prst="line">
            <a:avLst/>
          </a:prstGeom>
          <a:noFill/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1797E1F-D38F-4949-8FE3-0BB720D454FF}"/>
              </a:ext>
            </a:extLst>
          </p:cNvPr>
          <p:cNvCxnSpPr/>
          <p:nvPr/>
        </p:nvCxnSpPr>
        <p:spPr bwMode="auto">
          <a:xfrm flipV="1">
            <a:off x="4461477" y="3370896"/>
            <a:ext cx="645078" cy="481132"/>
          </a:xfrm>
          <a:prstGeom prst="line">
            <a:avLst/>
          </a:prstGeom>
          <a:noFill/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7B5566BB-EC21-4531-AA1C-5B650D430366}"/>
              </a:ext>
            </a:extLst>
          </p:cNvPr>
          <p:cNvSpPr/>
          <p:nvPr/>
        </p:nvSpPr>
        <p:spPr bwMode="auto">
          <a:xfrm rot="19486446">
            <a:off x="4729060" y="3538180"/>
            <a:ext cx="106997" cy="150731"/>
          </a:xfrm>
          <a:prstGeom prst="rect">
            <a:avLst/>
          </a:prstGeom>
          <a:solidFill>
            <a:schemeClr val="accent3"/>
          </a:solidFill>
          <a:ln w="28575">
            <a:noFill/>
            <a:miter lim="800000"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40D9D901-8913-448D-B804-1C985A5FCFE1}"/>
              </a:ext>
            </a:extLst>
          </p:cNvPr>
          <p:cNvSpPr/>
          <p:nvPr/>
        </p:nvSpPr>
        <p:spPr bwMode="auto">
          <a:xfrm rot="2113554" flipV="1">
            <a:off x="6493360" y="3548374"/>
            <a:ext cx="106997" cy="150731"/>
          </a:xfrm>
          <a:prstGeom prst="rect">
            <a:avLst/>
          </a:prstGeom>
          <a:solidFill>
            <a:schemeClr val="accent3"/>
          </a:solidFill>
          <a:ln w="28575">
            <a:noFill/>
            <a:miter lim="800000"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1DA70B5-2A47-4E37-AD8E-80FC9C05E883}"/>
              </a:ext>
            </a:extLst>
          </p:cNvPr>
          <p:cNvSpPr/>
          <p:nvPr/>
        </p:nvSpPr>
        <p:spPr bwMode="auto">
          <a:xfrm rot="5400000" flipV="1">
            <a:off x="5618955" y="4317500"/>
            <a:ext cx="106997" cy="150731"/>
          </a:xfrm>
          <a:prstGeom prst="rect">
            <a:avLst/>
          </a:prstGeom>
          <a:solidFill>
            <a:schemeClr val="accent3"/>
          </a:solidFill>
          <a:ln w="28575">
            <a:noFill/>
            <a:miter lim="800000"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9" name="7-Point Star 14">
            <a:extLst>
              <a:ext uri="{FF2B5EF4-FFF2-40B4-BE49-F238E27FC236}">
                <a16:creationId xmlns:a16="http://schemas.microsoft.com/office/drawing/2014/main" id="{EB497A3A-B30F-42C5-BD75-8E85DE9714BB}"/>
              </a:ext>
            </a:extLst>
          </p:cNvPr>
          <p:cNvSpPr/>
          <p:nvPr/>
        </p:nvSpPr>
        <p:spPr bwMode="auto">
          <a:xfrm rot="20253103">
            <a:off x="4628669" y="5039296"/>
            <a:ext cx="296779" cy="296779"/>
          </a:xfrm>
          <a:prstGeom prst="star7">
            <a:avLst/>
          </a:prstGeom>
          <a:solidFill>
            <a:schemeClr val="accent1"/>
          </a:solidFill>
          <a:ln w="2857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0" name="7-Point Star 2">
            <a:extLst>
              <a:ext uri="{FF2B5EF4-FFF2-40B4-BE49-F238E27FC236}">
                <a16:creationId xmlns:a16="http://schemas.microsoft.com/office/drawing/2014/main" id="{23F610B4-E2D4-4B0C-911A-84DDD4A7ADE5}"/>
              </a:ext>
            </a:extLst>
          </p:cNvPr>
          <p:cNvSpPr/>
          <p:nvPr/>
        </p:nvSpPr>
        <p:spPr bwMode="auto">
          <a:xfrm>
            <a:off x="6388474" y="5059079"/>
            <a:ext cx="296779" cy="296779"/>
          </a:xfrm>
          <a:prstGeom prst="star7">
            <a:avLst/>
          </a:prstGeom>
          <a:solidFill>
            <a:schemeClr val="accent1"/>
          </a:solidFill>
          <a:ln w="2857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2" name="Freeform 33">
            <a:extLst>
              <a:ext uri="{FF2B5EF4-FFF2-40B4-BE49-F238E27FC236}">
                <a16:creationId xmlns:a16="http://schemas.microsoft.com/office/drawing/2014/main" id="{2535F0EC-C5EA-4A0C-B80E-D47111D7BD79}"/>
              </a:ext>
            </a:extLst>
          </p:cNvPr>
          <p:cNvSpPr/>
          <p:nvPr/>
        </p:nvSpPr>
        <p:spPr bwMode="auto">
          <a:xfrm flipV="1">
            <a:off x="6566381" y="5244660"/>
            <a:ext cx="930442" cy="280737"/>
          </a:xfrm>
          <a:custGeom>
            <a:avLst/>
            <a:gdLst>
              <a:gd name="connsiteX0" fmla="*/ 930442 w 930442"/>
              <a:gd name="connsiteY0" fmla="*/ 0 h 280737"/>
              <a:gd name="connsiteX1" fmla="*/ 200526 w 930442"/>
              <a:gd name="connsiteY1" fmla="*/ 0 h 280737"/>
              <a:gd name="connsiteX2" fmla="*/ 0 w 930442"/>
              <a:gd name="connsiteY2" fmla="*/ 280737 h 280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30442" h="280737">
                <a:moveTo>
                  <a:pt x="930442" y="0"/>
                </a:moveTo>
                <a:lnTo>
                  <a:pt x="200526" y="0"/>
                </a:lnTo>
                <a:lnTo>
                  <a:pt x="0" y="280737"/>
                </a:lnTo>
              </a:path>
            </a:pathLst>
          </a:custGeom>
          <a:noFill/>
          <a:ln w="2857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7" name="Explosion 1 20">
            <a:extLst>
              <a:ext uri="{FF2B5EF4-FFF2-40B4-BE49-F238E27FC236}">
                <a16:creationId xmlns:a16="http://schemas.microsoft.com/office/drawing/2014/main" id="{8574A829-7BA2-4CA2-A3A3-7E3F9B849EE2}"/>
              </a:ext>
            </a:extLst>
          </p:cNvPr>
          <p:cNvSpPr/>
          <p:nvPr/>
        </p:nvSpPr>
        <p:spPr bwMode="auto">
          <a:xfrm>
            <a:off x="3416783" y="2641090"/>
            <a:ext cx="502839" cy="619355"/>
          </a:xfrm>
          <a:prstGeom prst="irregularSeal1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1876324-5870-4345-AB70-79232CE79B33}"/>
              </a:ext>
            </a:extLst>
          </p:cNvPr>
          <p:cNvSpPr txBox="1"/>
          <p:nvPr/>
        </p:nvSpPr>
        <p:spPr>
          <a:xfrm>
            <a:off x="1703103" y="2670422"/>
            <a:ext cx="1789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Tumor antigen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F6F90433-5B3A-420A-82E5-AE8812B3A95C}"/>
              </a:ext>
            </a:extLst>
          </p:cNvPr>
          <p:cNvCxnSpPr/>
          <p:nvPr/>
        </p:nvCxnSpPr>
        <p:spPr>
          <a:xfrm>
            <a:off x="6420557" y="2670422"/>
            <a:ext cx="332668" cy="20203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39DFE46B-A597-4F75-96C2-1E5B1F43A65C}"/>
              </a:ext>
            </a:extLst>
          </p:cNvPr>
          <p:cNvCxnSpPr/>
          <p:nvPr/>
        </p:nvCxnSpPr>
        <p:spPr>
          <a:xfrm>
            <a:off x="4734791" y="4863815"/>
            <a:ext cx="332668" cy="20203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95A0FE9C-560B-4124-B1C2-9AD1065001C1}"/>
              </a:ext>
            </a:extLst>
          </p:cNvPr>
          <p:cNvCxnSpPr>
            <a:cxnSpLocks/>
          </p:cNvCxnSpPr>
          <p:nvPr/>
        </p:nvCxnSpPr>
        <p:spPr>
          <a:xfrm flipH="1">
            <a:off x="6753225" y="5244660"/>
            <a:ext cx="689811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97385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8FFC1-9B9A-437A-83BB-CD5CDC401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9228" y="24464"/>
            <a:ext cx="10515600" cy="1325563"/>
          </a:xfrm>
        </p:spPr>
        <p:txBody>
          <a:bodyPr/>
          <a:lstStyle/>
          <a:p>
            <a:r>
              <a:rPr lang="en-US" dirty="0">
                <a:latin typeface="+mn-lt"/>
              </a:rPr>
              <a:t>DESTINYLung-01 study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DF8D14E-99AA-4B6B-8D33-03D92A52631F}"/>
              </a:ext>
            </a:extLst>
          </p:cNvPr>
          <p:cNvSpPr txBox="1"/>
          <p:nvPr/>
        </p:nvSpPr>
        <p:spPr>
          <a:xfrm>
            <a:off x="0" y="6464584"/>
            <a:ext cx="46123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Nakagawa WCLC 2020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0E42AF4-8DE7-477A-8877-8E696E6C613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848"/>
          <a:stretch/>
        </p:blipFill>
        <p:spPr>
          <a:xfrm>
            <a:off x="359228" y="1467933"/>
            <a:ext cx="9220200" cy="377552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99442A9-5B25-4DFA-9842-BF5BD15B3DD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040" r="1625"/>
          <a:stretch/>
        </p:blipFill>
        <p:spPr>
          <a:xfrm>
            <a:off x="9579428" y="2174597"/>
            <a:ext cx="2380343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185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8FFC1-9B9A-437A-83BB-CD5CDC401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686" y="24084"/>
            <a:ext cx="10515600" cy="1209828"/>
          </a:xfrm>
        </p:spPr>
        <p:txBody>
          <a:bodyPr/>
          <a:lstStyle/>
          <a:p>
            <a:r>
              <a:rPr lang="en-US" dirty="0">
                <a:latin typeface="+mn-lt"/>
              </a:rPr>
              <a:t>DESTINYLung-01 – HER2 mutant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DF8D14E-99AA-4B6B-8D33-03D92A52631F}"/>
              </a:ext>
            </a:extLst>
          </p:cNvPr>
          <p:cNvSpPr txBox="1"/>
          <p:nvPr/>
        </p:nvSpPr>
        <p:spPr>
          <a:xfrm>
            <a:off x="0" y="6464584"/>
            <a:ext cx="46123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Li NEJM 2022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9BD918-DDDD-48AC-A514-058A5C7807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933" y="1195870"/>
            <a:ext cx="10942133" cy="4350165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902F598-2FD3-4B06-9CF2-85560B9F3890}"/>
              </a:ext>
            </a:extLst>
          </p:cNvPr>
          <p:cNvSpPr txBox="1">
            <a:spLocks/>
          </p:cNvSpPr>
          <p:nvPr/>
        </p:nvSpPr>
        <p:spPr>
          <a:xfrm>
            <a:off x="1982349" y="5820643"/>
            <a:ext cx="5259984" cy="12878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b="1" dirty="0"/>
              <a:t>N=91 HER2 mutant </a:t>
            </a:r>
            <a:endParaRPr lang="en-US" sz="2400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07B367F-B5BC-4057-B7DD-47B327534EF6}"/>
              </a:ext>
            </a:extLst>
          </p:cNvPr>
          <p:cNvSpPr txBox="1">
            <a:spLocks/>
          </p:cNvSpPr>
          <p:nvPr/>
        </p:nvSpPr>
        <p:spPr>
          <a:xfrm>
            <a:off x="1982349" y="2727011"/>
            <a:ext cx="2854963" cy="12878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b="1" dirty="0"/>
              <a:t>ORR 55%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400" b="1" dirty="0"/>
              <a:t>DOR 9.3mo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400" b="1" dirty="0" err="1"/>
              <a:t>mPFS</a:t>
            </a:r>
            <a:r>
              <a:rPr lang="en-US" sz="2400" b="1" dirty="0"/>
              <a:t> 8.2 </a:t>
            </a:r>
            <a:r>
              <a:rPr lang="en-US" sz="2400" b="1" dirty="0" err="1"/>
              <a:t>mo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769441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8FFC1-9B9A-437A-83BB-CD5CDC401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9228" y="24464"/>
            <a:ext cx="10515600" cy="1325563"/>
          </a:xfrm>
        </p:spPr>
        <p:txBody>
          <a:bodyPr/>
          <a:lstStyle/>
          <a:p>
            <a:r>
              <a:rPr lang="en-US" dirty="0">
                <a:latin typeface="+mn-lt"/>
              </a:rPr>
              <a:t>DESTINYLung-01 – HER2 overexpressing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DF8D14E-99AA-4B6B-8D33-03D92A52631F}"/>
              </a:ext>
            </a:extLst>
          </p:cNvPr>
          <p:cNvSpPr txBox="1"/>
          <p:nvPr/>
        </p:nvSpPr>
        <p:spPr>
          <a:xfrm>
            <a:off x="0" y="6464584"/>
            <a:ext cx="46123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Nakagawa WCLC 2020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070473-154C-4C08-A2A8-BAA1FB117F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9081" y="1350027"/>
            <a:ext cx="9773838" cy="4411264"/>
          </a:xfrm>
          <a:prstGeom prst="rect">
            <a:avLst/>
          </a:prstGeom>
        </p:spPr>
      </p:pic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EAF03E6B-02D1-4CCE-83E3-560E476600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8349974"/>
              </p:ext>
            </p:extLst>
          </p:nvPr>
        </p:nvGraphicFramePr>
        <p:xfrm>
          <a:off x="3715654" y="2259857"/>
          <a:ext cx="65024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1968700268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39633135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405471709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9724212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IHC3+ (n=10)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IHC2+ (n=39)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Overall (n=49)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82391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ORR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24%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380801"/>
                  </a:ext>
                </a:extLst>
              </a:tr>
            </a:tbl>
          </a:graphicData>
        </a:graphic>
      </p:graphicFrame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9F57FC6-F3A7-4271-92E8-E598009CDA5A}"/>
              </a:ext>
            </a:extLst>
          </p:cNvPr>
          <p:cNvSpPr txBox="1">
            <a:spLocks/>
          </p:cNvSpPr>
          <p:nvPr/>
        </p:nvSpPr>
        <p:spPr>
          <a:xfrm>
            <a:off x="3655996" y="4262031"/>
            <a:ext cx="2854963" cy="12878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b="1" dirty="0"/>
              <a:t>ORR 24.5%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400" b="1" dirty="0" err="1"/>
              <a:t>mPFS</a:t>
            </a:r>
            <a:r>
              <a:rPr lang="en-US" sz="2400" b="1" dirty="0"/>
              <a:t> 5.4 </a:t>
            </a:r>
            <a:r>
              <a:rPr lang="en-US" sz="2400" b="1" dirty="0" err="1"/>
              <a:t>mo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299953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8FFC1-9B9A-437A-83BB-CD5CDC401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686" y="24084"/>
            <a:ext cx="10515600" cy="1209828"/>
          </a:xfrm>
        </p:spPr>
        <p:txBody>
          <a:bodyPr/>
          <a:lstStyle/>
          <a:p>
            <a:r>
              <a:rPr lang="en-US" dirty="0">
                <a:latin typeface="+mn-lt"/>
              </a:rPr>
              <a:t>DESTINYLung-02 – HER2 mutant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DF8D14E-99AA-4B6B-8D33-03D92A52631F}"/>
              </a:ext>
            </a:extLst>
          </p:cNvPr>
          <p:cNvSpPr txBox="1"/>
          <p:nvPr/>
        </p:nvSpPr>
        <p:spPr>
          <a:xfrm>
            <a:off x="0" y="6464584"/>
            <a:ext cx="46123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Goto ESMO 2022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CB25E27-6ABB-461A-82C0-059F551C3F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120" y="1007029"/>
            <a:ext cx="5124965" cy="2306234"/>
          </a:xfrm>
          <a:prstGeom prst="rect">
            <a:avLst/>
          </a:prstGeom>
        </p:spPr>
      </p:pic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A02A9642-23E5-4B24-AECC-FC293FCF17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0162282"/>
              </p:ext>
            </p:extLst>
          </p:nvPr>
        </p:nvGraphicFramePr>
        <p:xfrm>
          <a:off x="6276064" y="1149226"/>
          <a:ext cx="5169816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1968700268"/>
                    </a:ext>
                  </a:extLst>
                </a:gridCol>
                <a:gridCol w="1732047">
                  <a:extLst>
                    <a:ext uri="{9D8B030D-6E8A-4147-A177-3AD203B41FA5}">
                      <a16:colId xmlns:a16="http://schemas.microsoft.com/office/drawing/2014/main" val="239633135"/>
                    </a:ext>
                  </a:extLst>
                </a:gridCol>
                <a:gridCol w="1812169">
                  <a:extLst>
                    <a:ext uri="{9D8B030D-6E8A-4147-A177-3AD203B41FA5}">
                      <a16:colId xmlns:a16="http://schemas.microsoft.com/office/drawing/2014/main" val="4054717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TDXd</a:t>
                      </a:r>
                      <a:r>
                        <a:rPr lang="en-US" dirty="0"/>
                        <a:t> 5.4mg/kg</a:t>
                      </a:r>
                    </a:p>
                    <a:p>
                      <a:r>
                        <a:rPr lang="en-US" dirty="0"/>
                        <a:t>N=52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TDXd</a:t>
                      </a:r>
                      <a:r>
                        <a:rPr lang="en-US" dirty="0"/>
                        <a:t> 6.4mg/kg</a:t>
                      </a:r>
                    </a:p>
                    <a:p>
                      <a:r>
                        <a:rPr lang="en-US" dirty="0"/>
                        <a:t>n-=28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82391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ORR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53.8%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42.9%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380801"/>
                  </a:ext>
                </a:extLst>
              </a:tr>
            </a:tbl>
          </a:graphicData>
        </a:graphic>
      </p:graphicFrame>
      <p:pic>
        <p:nvPicPr>
          <p:cNvPr id="12" name="Picture 11">
            <a:extLst>
              <a:ext uri="{FF2B5EF4-FFF2-40B4-BE49-F238E27FC236}">
                <a16:creationId xmlns:a16="http://schemas.microsoft.com/office/drawing/2014/main" id="{CF3E82D6-6A9D-4F92-9E45-2F573D9774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388167"/>
            <a:ext cx="10202517" cy="3076417"/>
          </a:xfrm>
          <a:prstGeom prst="rect">
            <a:avLst/>
          </a:prstGeom>
        </p:spPr>
      </p:pic>
      <p:graphicFrame>
        <p:nvGraphicFramePr>
          <p:cNvPr id="13" name="Table 10">
            <a:extLst>
              <a:ext uri="{FF2B5EF4-FFF2-40B4-BE49-F238E27FC236}">
                <a16:creationId xmlns:a16="http://schemas.microsoft.com/office/drawing/2014/main" id="{1E0294C5-A5D4-47A5-85A9-55E9C1264B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2947118"/>
              </p:ext>
            </p:extLst>
          </p:nvPr>
        </p:nvGraphicFramePr>
        <p:xfrm>
          <a:off x="6276064" y="2407148"/>
          <a:ext cx="5169816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1968700268"/>
                    </a:ext>
                  </a:extLst>
                </a:gridCol>
                <a:gridCol w="1732047">
                  <a:extLst>
                    <a:ext uri="{9D8B030D-6E8A-4147-A177-3AD203B41FA5}">
                      <a16:colId xmlns:a16="http://schemas.microsoft.com/office/drawing/2014/main" val="239633135"/>
                    </a:ext>
                  </a:extLst>
                </a:gridCol>
                <a:gridCol w="1812169">
                  <a:extLst>
                    <a:ext uri="{9D8B030D-6E8A-4147-A177-3AD203B41FA5}">
                      <a16:colId xmlns:a16="http://schemas.microsoft.com/office/drawing/2014/main" val="4054717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TDXd</a:t>
                      </a:r>
                      <a:r>
                        <a:rPr lang="en-US" dirty="0"/>
                        <a:t> 5.4mg/kg</a:t>
                      </a:r>
                    </a:p>
                    <a:p>
                      <a:r>
                        <a:rPr lang="en-US" dirty="0"/>
                        <a:t>N=101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TDXd</a:t>
                      </a:r>
                      <a:r>
                        <a:rPr lang="en-US" dirty="0"/>
                        <a:t> 6.4mg/kg</a:t>
                      </a:r>
                    </a:p>
                    <a:p>
                      <a:r>
                        <a:rPr lang="en-US" dirty="0"/>
                        <a:t>n-=50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82391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ILD (any grade)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5.9%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14.0%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380801"/>
                  </a:ext>
                </a:extLst>
              </a:tr>
            </a:tbl>
          </a:graphicData>
        </a:graphic>
      </p:graphicFrame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ACDFF089-ED9B-46DF-9BFE-132465FAEF25}"/>
              </a:ext>
            </a:extLst>
          </p:cNvPr>
          <p:cNvSpPr txBox="1">
            <a:spLocks/>
          </p:cNvSpPr>
          <p:nvPr/>
        </p:nvSpPr>
        <p:spPr>
          <a:xfrm>
            <a:off x="10202517" y="4297385"/>
            <a:ext cx="2135863" cy="12878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b="1" u="sng" dirty="0"/>
              <a:t>FDA approval of T-</a:t>
            </a:r>
            <a:r>
              <a:rPr lang="en-US" sz="2400" b="1" u="sng" dirty="0" err="1"/>
              <a:t>DXd</a:t>
            </a:r>
            <a:r>
              <a:rPr lang="en-US" sz="2400" b="1" u="sng" dirty="0"/>
              <a:t> at 5.4mg/kg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394963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2EC56A58-96DC-4F38-A94D-7621F8390F7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4281" b="86460"/>
          <a:stretch/>
        </p:blipFill>
        <p:spPr>
          <a:xfrm>
            <a:off x="494862" y="905638"/>
            <a:ext cx="2741366" cy="4343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F08FFC1-9B9A-437A-83BB-CD5CDC401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121" y="0"/>
            <a:ext cx="10515600" cy="911032"/>
          </a:xfrm>
        </p:spPr>
        <p:txBody>
          <a:bodyPr>
            <a:normAutofit/>
          </a:bodyPr>
          <a:lstStyle/>
          <a:p>
            <a:r>
              <a:rPr lang="en-US" dirty="0">
                <a:latin typeface="+mn-lt"/>
              </a:rPr>
              <a:t>Adverse events with T-</a:t>
            </a:r>
            <a:r>
              <a:rPr lang="en-US" dirty="0" err="1">
                <a:latin typeface="+mn-lt"/>
              </a:rPr>
              <a:t>DXd</a:t>
            </a:r>
            <a:endParaRPr lang="en-US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DF8D14E-99AA-4B6B-8D33-03D92A52631F}"/>
              </a:ext>
            </a:extLst>
          </p:cNvPr>
          <p:cNvSpPr txBox="1"/>
          <p:nvPr/>
        </p:nvSpPr>
        <p:spPr>
          <a:xfrm>
            <a:off x="0" y="6464584"/>
            <a:ext cx="46123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Li NEJM 2022, Nakagawa WCLC 2020</a:t>
            </a:r>
          </a:p>
          <a:p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FD7C8C9-81B3-4F93-A63B-0910DE1F20F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t="9068" r="71643"/>
          <a:stretch/>
        </p:blipFill>
        <p:spPr>
          <a:xfrm>
            <a:off x="3490254" y="911032"/>
            <a:ext cx="2717572" cy="346739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CF8312B-F293-48D3-A227-68D0F41307D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2502" t="14655" r="79568"/>
          <a:stretch/>
        </p:blipFill>
        <p:spPr>
          <a:xfrm>
            <a:off x="405659" y="1421752"/>
            <a:ext cx="1376118" cy="273749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F8CC4EE-381C-4DE4-AAB1-0103596567E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91440" t="14655" r="1"/>
          <a:stretch/>
        </p:blipFill>
        <p:spPr>
          <a:xfrm>
            <a:off x="1734938" y="1416938"/>
            <a:ext cx="656933" cy="273749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2F6B9AB-7AE6-4582-BE1C-F17F3B472D8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51080" t="9040" r="21728"/>
          <a:stretch/>
        </p:blipFill>
        <p:spPr>
          <a:xfrm>
            <a:off x="7006185" y="901407"/>
            <a:ext cx="2605896" cy="346846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C8C8BD6-69DA-4994-8C44-B04F84E94392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35291" t="9068" r="55728"/>
          <a:stretch/>
        </p:blipFill>
        <p:spPr>
          <a:xfrm>
            <a:off x="6185443" y="911032"/>
            <a:ext cx="860679" cy="346739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E2D69EF-E1BF-4817-BD9C-6643EF0CB11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84195" t="9040" r="3073"/>
          <a:stretch/>
        </p:blipFill>
        <p:spPr>
          <a:xfrm>
            <a:off x="9612081" y="901407"/>
            <a:ext cx="1220189" cy="3468462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9EE86FA-0422-4F0B-BD1F-5A1D1F50B9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3971" y="4434757"/>
            <a:ext cx="10411971" cy="492974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u="sng" dirty="0"/>
              <a:t>On-target, but off-tumor</a:t>
            </a:r>
            <a:r>
              <a:rPr lang="en-US" sz="1800" dirty="0"/>
              <a:t>: target protein expressed in normal tissue</a:t>
            </a:r>
          </a:p>
          <a:p>
            <a:pPr lvl="1"/>
            <a:r>
              <a:rPr lang="en-US" sz="1800" dirty="0"/>
              <a:t>Skin toxicity, cardiac toxicity</a:t>
            </a:r>
          </a:p>
          <a:p>
            <a:pPr marL="0" indent="0">
              <a:buNone/>
            </a:pPr>
            <a:r>
              <a:rPr lang="en-US" sz="1800" b="1" u="sng" dirty="0"/>
              <a:t>Off-target and off-tumor</a:t>
            </a:r>
            <a:r>
              <a:rPr lang="en-US" sz="1800" dirty="0"/>
              <a:t>: more diffuse payload release, inadvertent cellular uptake </a:t>
            </a:r>
          </a:p>
          <a:p>
            <a:pPr lvl="1"/>
            <a:r>
              <a:rPr lang="en-US" sz="1800" dirty="0"/>
              <a:t>Anemia, neutropenia seen with many ADCs</a:t>
            </a:r>
          </a:p>
          <a:p>
            <a:pPr marL="0" indent="0">
              <a:buNone/>
            </a:pPr>
            <a:r>
              <a:rPr lang="en-US" sz="1800" b="1" u="sng" dirty="0"/>
              <a:t>Unknown</a:t>
            </a:r>
          </a:p>
          <a:p>
            <a:pPr lvl="1"/>
            <a:r>
              <a:rPr lang="en-US" sz="1800" dirty="0"/>
              <a:t>Pulmonary toxicity with T-</a:t>
            </a:r>
            <a:r>
              <a:rPr lang="en-US" sz="1800" dirty="0" err="1"/>
              <a:t>DXd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5758599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8FFC1-9B9A-437A-83BB-CD5CDC401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686" y="54998"/>
            <a:ext cx="10515600" cy="1009705"/>
          </a:xfrm>
        </p:spPr>
        <p:txBody>
          <a:bodyPr/>
          <a:lstStyle/>
          <a:p>
            <a:r>
              <a:rPr lang="en-US" dirty="0">
                <a:latin typeface="+mn-lt"/>
              </a:rPr>
              <a:t>Adverse events – ILD/Pneumonitis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DF8D14E-99AA-4B6B-8D33-03D92A52631F}"/>
              </a:ext>
            </a:extLst>
          </p:cNvPr>
          <p:cNvSpPr txBox="1"/>
          <p:nvPr/>
        </p:nvSpPr>
        <p:spPr>
          <a:xfrm>
            <a:off x="0" y="6464584"/>
            <a:ext cx="46123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Li NEJM 2022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AC8F8A3-BBCC-468E-BE52-36510A4C7E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686" y="1532071"/>
            <a:ext cx="7449720" cy="31135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C32BF86-C425-4946-8380-ADE0E98A588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735"/>
          <a:stretch/>
        </p:blipFill>
        <p:spPr>
          <a:xfrm>
            <a:off x="315686" y="1064703"/>
            <a:ext cx="11629489" cy="5461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0381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8FFC1-9B9A-437A-83BB-CD5CDC401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638" y="116689"/>
            <a:ext cx="10515600" cy="1102987"/>
          </a:xfrm>
        </p:spPr>
        <p:txBody>
          <a:bodyPr/>
          <a:lstStyle/>
          <a:p>
            <a:r>
              <a:rPr lang="en-US" dirty="0">
                <a:latin typeface="+mn-lt"/>
              </a:rPr>
              <a:t>Other HER2 targeting agents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672EB29-23DF-4ABA-BF02-578A14AF95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638" y="1557702"/>
            <a:ext cx="5913362" cy="3708536"/>
          </a:xfrm>
          <a:prstGeom prst="rect">
            <a:avLst/>
          </a:prstGeom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87C3CC01-AF2F-47E4-A6EF-21CA543D9080}"/>
              </a:ext>
            </a:extLst>
          </p:cNvPr>
          <p:cNvSpPr txBox="1">
            <a:spLocks/>
          </p:cNvSpPr>
          <p:nvPr/>
        </p:nvSpPr>
        <p:spPr>
          <a:xfrm>
            <a:off x="897013" y="4601416"/>
            <a:ext cx="5118860" cy="20485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Corbel"/>
                <a:ea typeface="+mn-ea"/>
                <a:cs typeface="Corbe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Corbel"/>
                <a:ea typeface="+mn-ea"/>
                <a:cs typeface="Corbe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Corbel"/>
                <a:ea typeface="+mn-ea"/>
                <a:cs typeface="Corbe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Corbel"/>
                <a:ea typeface="+mn-ea"/>
                <a:cs typeface="Corbe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Corbel"/>
                <a:ea typeface="+mn-ea"/>
                <a:cs typeface="Corbe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ORR: 31%</a:t>
            </a:r>
          </a:p>
          <a:p>
            <a:pPr lvl="1"/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RECIST/PERCIST: 51%</a:t>
            </a:r>
          </a:p>
          <a:p>
            <a:pPr lvl="1"/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Median PFS: 5 </a:t>
            </a:r>
            <a:r>
              <a:rPr lang="en-U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mos</a:t>
            </a:r>
            <a:endParaRPr lang="en-US" sz="22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PERCIST ORR similar for HER2 amplified (55%), mutant (50%), both (50%)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5394E5E-06A4-45A8-BB21-7419267585C5}"/>
              </a:ext>
            </a:extLst>
          </p:cNvPr>
          <p:cNvSpPr txBox="1"/>
          <p:nvPr/>
        </p:nvSpPr>
        <p:spPr>
          <a:xfrm>
            <a:off x="67598" y="6565612"/>
            <a:ext cx="45425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 </a:t>
            </a:r>
            <a:r>
              <a:rPr lang="en-US" sz="1400" dirty="0" err="1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Canc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Disc 2020, Lara Clinical Lung Cancer 2004</a:t>
            </a:r>
          </a:p>
          <a:p>
            <a:endParaRPr lang="en-US" sz="900" dirty="0">
              <a:solidFill>
                <a:schemeClr val="tx1">
                  <a:lumMod val="50000"/>
                </a:schemeClr>
              </a:solidFill>
            </a:endParaRPr>
          </a:p>
          <a:p>
            <a:pPr defTabSz="342892"/>
            <a:endParaRPr lang="en-US" sz="9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4BCF80-9D62-49E3-82C0-5B626C11DEB4}"/>
              </a:ext>
            </a:extLst>
          </p:cNvPr>
          <p:cNvSpPr txBox="1"/>
          <p:nvPr/>
        </p:nvSpPr>
        <p:spPr>
          <a:xfrm>
            <a:off x="1114424" y="1188370"/>
            <a:ext cx="4695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T-DM1 (Trastuzumab emtansine)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012AF5-0830-4782-8AA7-4EE7B2F897CA}"/>
              </a:ext>
            </a:extLst>
          </p:cNvPr>
          <p:cNvSpPr txBox="1"/>
          <p:nvPr/>
        </p:nvSpPr>
        <p:spPr>
          <a:xfrm>
            <a:off x="7324724" y="1210352"/>
            <a:ext cx="39909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Trastuzumab + docetaxel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9DEA1E3-F6B4-4531-9682-0A2EEF2CA1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8950" y="1796921"/>
            <a:ext cx="3238500" cy="180022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DCD813B-BC19-46EF-B437-921BB6ED068B}"/>
              </a:ext>
            </a:extLst>
          </p:cNvPr>
          <p:cNvSpPr txBox="1"/>
          <p:nvPr/>
        </p:nvSpPr>
        <p:spPr>
          <a:xfrm>
            <a:off x="10201274" y="2329266"/>
            <a:ext cx="2047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HER 2 amplification by FISH 2/12 pos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015862-ECA7-4142-9E4D-DA1101B8B778}"/>
              </a:ext>
            </a:extLst>
          </p:cNvPr>
          <p:cNvSpPr txBox="1"/>
          <p:nvPr/>
        </p:nvSpPr>
        <p:spPr>
          <a:xfrm>
            <a:off x="7243762" y="3597146"/>
            <a:ext cx="2833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N=13 with 2 or 3+ HER IHC</a:t>
            </a:r>
          </a:p>
          <a:p>
            <a:r>
              <a:rPr lang="en-US" dirty="0"/>
              <a:t>ORR 8%</a:t>
            </a:r>
          </a:p>
          <a:p>
            <a:r>
              <a:rPr lang="en-US" dirty="0" err="1"/>
              <a:t>mPFS</a:t>
            </a:r>
            <a:r>
              <a:rPr lang="en-US" dirty="0"/>
              <a:t> 4.3mo, </a:t>
            </a:r>
            <a:r>
              <a:rPr lang="en-US" dirty="0" err="1"/>
              <a:t>mOS</a:t>
            </a:r>
            <a:r>
              <a:rPr lang="en-US" dirty="0"/>
              <a:t> 5.7mo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4F2BC88-252C-4310-908B-EB8261ECDFB6}"/>
              </a:ext>
            </a:extLst>
          </p:cNvPr>
          <p:cNvSpPr txBox="1"/>
          <p:nvPr/>
        </p:nvSpPr>
        <p:spPr>
          <a:xfrm>
            <a:off x="6561139" y="5025501"/>
            <a:ext cx="52779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Why the differences in efficacy?</a:t>
            </a:r>
          </a:p>
          <a:p>
            <a:pPr marL="285750" indent="-285750">
              <a:buFontTx/>
              <a:buChar char="-"/>
            </a:pPr>
            <a:r>
              <a:rPr lang="en-US" dirty="0"/>
              <a:t>Naked antibody limited efficacy</a:t>
            </a:r>
          </a:p>
          <a:p>
            <a:pPr marL="285750" indent="-285750">
              <a:buFontTx/>
              <a:buChar char="-"/>
            </a:pPr>
            <a:r>
              <a:rPr lang="en-US" dirty="0"/>
              <a:t>T-DM1 and T-</a:t>
            </a:r>
            <a:r>
              <a:rPr lang="en-US" dirty="0" err="1"/>
              <a:t>DXd</a:t>
            </a:r>
            <a:r>
              <a:rPr lang="en-US" dirty="0"/>
              <a:t> different payloads</a:t>
            </a:r>
          </a:p>
          <a:p>
            <a:pPr marL="285750" indent="-285750">
              <a:buFontTx/>
              <a:buChar char="-"/>
            </a:pPr>
            <a:r>
              <a:rPr lang="en-US" dirty="0"/>
              <a:t>Different therapeutic indexes? Bystander effect?</a:t>
            </a:r>
          </a:p>
        </p:txBody>
      </p:sp>
    </p:spTree>
    <p:extLst>
      <p:ext uri="{BB962C8B-B14F-4D97-AF65-F5344CB8AC3E}">
        <p14:creationId xmlns:p14="http://schemas.microsoft.com/office/powerpoint/2010/main" val="39497465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5">
            <a:extLst>
              <a:ext uri="{FF2B5EF4-FFF2-40B4-BE49-F238E27FC236}">
                <a16:creationId xmlns:a16="http://schemas.microsoft.com/office/drawing/2014/main" id="{B22E4B8B-7FB0-4164-8AC5-CDF70AA36F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45764"/>
              </p:ext>
            </p:extLst>
          </p:nvPr>
        </p:nvGraphicFramePr>
        <p:xfrm>
          <a:off x="892540" y="4529587"/>
          <a:ext cx="9687460" cy="149352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864922">
                  <a:extLst>
                    <a:ext uri="{9D8B030D-6E8A-4147-A177-3AD203B41FA5}">
                      <a16:colId xmlns:a16="http://schemas.microsoft.com/office/drawing/2014/main" val="3732526386"/>
                    </a:ext>
                  </a:extLst>
                </a:gridCol>
                <a:gridCol w="3572289">
                  <a:extLst>
                    <a:ext uri="{9D8B030D-6E8A-4147-A177-3AD203B41FA5}">
                      <a16:colId xmlns:a16="http://schemas.microsoft.com/office/drawing/2014/main" val="99924874"/>
                    </a:ext>
                  </a:extLst>
                </a:gridCol>
                <a:gridCol w="2828384">
                  <a:extLst>
                    <a:ext uri="{9D8B030D-6E8A-4147-A177-3AD203B41FA5}">
                      <a16:colId xmlns:a16="http://schemas.microsoft.com/office/drawing/2014/main" val="2938996481"/>
                    </a:ext>
                  </a:extLst>
                </a:gridCol>
                <a:gridCol w="2421865">
                  <a:extLst>
                    <a:ext uri="{9D8B030D-6E8A-4147-A177-3AD203B41FA5}">
                      <a16:colId xmlns:a16="http://schemas.microsoft.com/office/drawing/2014/main" val="573621314"/>
                    </a:ext>
                  </a:extLst>
                </a:gridCol>
              </a:tblGrid>
              <a:tr h="295750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Phase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Indication/Setting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Treatment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Clinicaltrials.gov identifier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9429670"/>
                  </a:ext>
                </a:extLst>
              </a:tr>
              <a:tr h="485295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HER2-mutated NSCLC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First-line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T-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DXd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 vs platinum chemotherapy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kern="1200" dirty="0">
                          <a:solidFill>
                            <a:schemeClr val="tx1"/>
                          </a:solidFill>
                          <a:effectLst/>
                        </a:rPr>
                        <a:t>DESTINY-Lung04</a:t>
                      </a:r>
                    </a:p>
                    <a:p>
                      <a:r>
                        <a:rPr lang="en-US" sz="1600" b="0" kern="1200" dirty="0">
                          <a:solidFill>
                            <a:schemeClr val="tx1"/>
                          </a:solidFill>
                          <a:effectLst/>
                        </a:rPr>
                        <a:t>NCT05048797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4402640"/>
                  </a:ext>
                </a:extLst>
              </a:tr>
              <a:tr h="543400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1B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HER2-mutated NSCLC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Later-line, First-line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T-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DXd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 with durvalumab and chemotherapy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DESTINY-Lung02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NCT04686305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5070277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353B6FE2-7C4A-4C72-B7D8-FEAC46A25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9891" y="46874"/>
            <a:ext cx="10515600" cy="1002029"/>
          </a:xfrm>
        </p:spPr>
        <p:txBody>
          <a:bodyPr>
            <a:normAutofit/>
          </a:bodyPr>
          <a:lstStyle/>
          <a:p>
            <a:r>
              <a:rPr lang="en-US" dirty="0">
                <a:latin typeface="+mn-lt"/>
              </a:rPr>
              <a:t>Trastuzumab </a:t>
            </a:r>
            <a:r>
              <a:rPr lang="en-US" dirty="0" err="1">
                <a:latin typeface="+mn-lt"/>
              </a:rPr>
              <a:t>Deruxtecan</a:t>
            </a:r>
            <a:endParaRPr lang="en-US" dirty="0">
              <a:latin typeface="+mn-lt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5095228D-48FF-463C-81E0-3ED5F0D9E4C9}"/>
              </a:ext>
            </a:extLst>
          </p:cNvPr>
          <p:cNvSpPr/>
          <p:nvPr/>
        </p:nvSpPr>
        <p:spPr>
          <a:xfrm>
            <a:off x="1987917" y="1696428"/>
            <a:ext cx="286786" cy="181218"/>
          </a:xfrm>
          <a:prstGeom prst="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2E00F1-3BBC-4F1F-ADF2-64C76B106C8D}"/>
              </a:ext>
            </a:extLst>
          </p:cNvPr>
          <p:cNvSpPr txBox="1"/>
          <p:nvPr/>
        </p:nvSpPr>
        <p:spPr>
          <a:xfrm>
            <a:off x="2370127" y="1548172"/>
            <a:ext cx="1371600" cy="424696"/>
          </a:xfrm>
          <a:prstGeom prst="rect">
            <a:avLst/>
          </a:prstGeom>
          <a:solidFill>
            <a:srgbClr val="7030A0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1400" b="1" i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T-</a:t>
            </a:r>
            <a:r>
              <a:rPr lang="en-US" sz="1400" b="1" i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DXd</a:t>
            </a:r>
            <a:endParaRPr lang="en-US" sz="1400" b="1" i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3E38D88-DF28-45B1-947A-69DBC943E46F}"/>
              </a:ext>
            </a:extLst>
          </p:cNvPr>
          <p:cNvSpPr txBox="1"/>
          <p:nvPr/>
        </p:nvSpPr>
        <p:spPr>
          <a:xfrm>
            <a:off x="4108202" y="2751585"/>
            <a:ext cx="13917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Amivantamab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9062C9-AC12-443D-841B-9500C3FBB27A}"/>
              </a:ext>
            </a:extLst>
          </p:cNvPr>
          <p:cNvSpPr txBox="1"/>
          <p:nvPr/>
        </p:nvSpPr>
        <p:spPr>
          <a:xfrm>
            <a:off x="534228" y="1548172"/>
            <a:ext cx="1371600" cy="434296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1400" b="1" i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Chemotherapy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056D3B-D260-4D18-BED3-A2D2092A99D0}"/>
              </a:ext>
            </a:extLst>
          </p:cNvPr>
          <p:cNvSpPr txBox="1"/>
          <p:nvPr/>
        </p:nvSpPr>
        <p:spPr>
          <a:xfrm>
            <a:off x="535713" y="2788159"/>
            <a:ext cx="3625981" cy="323165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square" rtlCol="0" anchor="ctr" anchorCtr="0">
            <a:spAutoFit/>
          </a:bodyPr>
          <a:lstStyle/>
          <a:p>
            <a:r>
              <a:rPr lang="en-US" sz="1500" b="1" i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Chemotherapy + IO + T-</a:t>
            </a:r>
            <a:r>
              <a:rPr lang="en-US" sz="1500" b="1" i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DXd</a:t>
            </a:r>
            <a:endParaRPr lang="en-US" sz="1500" b="1" i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55433BDA-2CA9-47AA-92F3-4834C8A20FAD}"/>
              </a:ext>
            </a:extLst>
          </p:cNvPr>
          <p:cNvSpPr/>
          <p:nvPr/>
        </p:nvSpPr>
        <p:spPr>
          <a:xfrm>
            <a:off x="1987917" y="2286476"/>
            <a:ext cx="286786" cy="181218"/>
          </a:xfrm>
          <a:prstGeom prst="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/>
          </a:p>
        </p:txBody>
      </p:sp>
      <p:sp>
        <p:nvSpPr>
          <p:cNvPr id="45" name="Subtitle 2">
            <a:extLst>
              <a:ext uri="{FF2B5EF4-FFF2-40B4-BE49-F238E27FC236}">
                <a16:creationId xmlns:a16="http://schemas.microsoft.com/office/drawing/2014/main" id="{11E16E72-0E5D-496B-A9DB-B592BB9D64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0650" y="1489958"/>
            <a:ext cx="6305549" cy="2523254"/>
          </a:xfrm>
        </p:spPr>
        <p:txBody>
          <a:bodyPr>
            <a:normAutofit fontScale="85000" lnSpcReduction="20000"/>
          </a:bodyPr>
          <a:lstStyle/>
          <a:p>
            <a:pPr>
              <a:buFontTx/>
              <a:buChar char="-"/>
            </a:pPr>
            <a:r>
              <a:rPr lang="en-US" sz="3100" dirty="0"/>
              <a:t>Recent approval of trastuzumab </a:t>
            </a:r>
            <a:r>
              <a:rPr lang="en-US" sz="3100" dirty="0" err="1"/>
              <a:t>deruxtecan</a:t>
            </a:r>
            <a:r>
              <a:rPr lang="en-US" sz="3100" dirty="0"/>
              <a:t> after chemotherapy for HER2 mutant lung cancers</a:t>
            </a:r>
          </a:p>
          <a:p>
            <a:pPr>
              <a:buFontTx/>
              <a:buChar char="-"/>
            </a:pPr>
            <a:r>
              <a:rPr lang="en-US" sz="3100" dirty="0"/>
              <a:t>Continued assessment of T-</a:t>
            </a:r>
            <a:r>
              <a:rPr lang="en-US" sz="3100" dirty="0" err="1"/>
              <a:t>DXd</a:t>
            </a:r>
            <a:r>
              <a:rPr lang="en-US" sz="3100" dirty="0"/>
              <a:t> in HER2 overexpressed lung cancers</a:t>
            </a:r>
          </a:p>
          <a:p>
            <a:pPr>
              <a:buFontTx/>
              <a:buChar char="-"/>
            </a:pPr>
            <a:r>
              <a:rPr lang="en-US" sz="3100" dirty="0"/>
              <a:t>Assessment of T-</a:t>
            </a:r>
            <a:r>
              <a:rPr lang="en-US" sz="3100" dirty="0" err="1"/>
              <a:t>DXd</a:t>
            </a:r>
            <a:r>
              <a:rPr lang="en-US" sz="3100" dirty="0"/>
              <a:t> in first-line setting with chemo +/- IO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D4343E8-D7F8-450D-BAA6-2AF9F8E885FF}"/>
              </a:ext>
            </a:extLst>
          </p:cNvPr>
          <p:cNvSpPr txBox="1"/>
          <p:nvPr/>
        </p:nvSpPr>
        <p:spPr>
          <a:xfrm>
            <a:off x="534228" y="2153918"/>
            <a:ext cx="1371600" cy="425316"/>
          </a:xfrm>
          <a:prstGeom prst="rect">
            <a:avLst/>
          </a:prstGeom>
          <a:solidFill>
            <a:srgbClr val="7030A0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1400" b="1" i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T-</a:t>
            </a:r>
            <a:r>
              <a:rPr lang="en-US" sz="1400" b="1" i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DXd</a:t>
            </a:r>
            <a:endParaRPr lang="en-US" sz="1400" b="1" i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D2F5B55-F06E-4398-B164-EB087C8BE9AE}"/>
              </a:ext>
            </a:extLst>
          </p:cNvPr>
          <p:cNvSpPr txBox="1"/>
          <p:nvPr/>
        </p:nvSpPr>
        <p:spPr>
          <a:xfrm>
            <a:off x="2310995" y="2144938"/>
            <a:ext cx="1371600" cy="434296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1400" b="1" i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Chemotherapy</a:t>
            </a:r>
          </a:p>
        </p:txBody>
      </p:sp>
    </p:spTree>
    <p:extLst>
      <p:ext uri="{BB962C8B-B14F-4D97-AF65-F5344CB8AC3E}">
        <p14:creationId xmlns:p14="http://schemas.microsoft.com/office/powerpoint/2010/main" val="3707939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8FFC1-9B9A-437A-83BB-CD5CDC401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254"/>
            <a:ext cx="12192000" cy="1325563"/>
          </a:xfrm>
        </p:spPr>
        <p:txBody>
          <a:bodyPr/>
          <a:lstStyle/>
          <a:p>
            <a:r>
              <a:rPr lang="en-US" dirty="0">
                <a:latin typeface="+mn-lt"/>
              </a:rPr>
              <a:t>Case 1: 55 </a:t>
            </a:r>
            <a:r>
              <a:rPr lang="en-US" dirty="0" err="1">
                <a:latin typeface="+mn-lt"/>
              </a:rPr>
              <a:t>yo</a:t>
            </a:r>
            <a:r>
              <a:rPr lang="en-US" dirty="0">
                <a:latin typeface="+mn-lt"/>
              </a:rPr>
              <a:t> woman with HER2 positive lung cancer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35FA87-B34F-499A-8093-639BA65C35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619" y="1360279"/>
            <a:ext cx="10443870" cy="52412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/>
              <a:t>55 </a:t>
            </a:r>
            <a:r>
              <a:rPr lang="en-US" i="1" dirty="0" err="1"/>
              <a:t>yo</a:t>
            </a:r>
            <a:r>
              <a:rPr lang="en-US" i="1" dirty="0"/>
              <a:t> never-smoker who initially presented with oligometastatic disease with involvement of the R lung (3.5cm RUL mass), R mediastinal lymph node (2cm) and isolated R humeral osseous met (1.5cm lytic lesion). </a:t>
            </a:r>
          </a:p>
          <a:p>
            <a:pPr marL="0" indent="0">
              <a:buNone/>
            </a:pPr>
            <a:endParaRPr lang="en-US" i="1" dirty="0"/>
          </a:p>
          <a:p>
            <a:pPr marL="0" indent="0">
              <a:buNone/>
            </a:pPr>
            <a:r>
              <a:rPr lang="en-US" i="1" dirty="0"/>
              <a:t>She got 4 cycles of carboplatin/ pemetrexed/ pembrolizumab with minor shrinkage followed by definitive radiation therapy to remaining sites of disease.   </a:t>
            </a:r>
          </a:p>
          <a:p>
            <a:pPr marL="0" indent="0">
              <a:buNone/>
            </a:pPr>
            <a:endParaRPr lang="en-US" i="1" dirty="0"/>
          </a:p>
          <a:p>
            <a:pPr marL="0" indent="0">
              <a:buNone/>
            </a:pPr>
            <a:r>
              <a:rPr lang="en-US" i="1" dirty="0"/>
              <a:t>On a follow up scan after 3 months, she had a new R lung mass and additional osseous metastases.  </a:t>
            </a:r>
          </a:p>
        </p:txBody>
      </p:sp>
    </p:spTree>
    <p:extLst>
      <p:ext uri="{BB962C8B-B14F-4D97-AF65-F5344CB8AC3E}">
        <p14:creationId xmlns:p14="http://schemas.microsoft.com/office/powerpoint/2010/main" val="16842334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8FFC1-9B9A-437A-83BB-CD5CDC401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8255"/>
            <a:ext cx="10515600" cy="1017946"/>
          </a:xfrm>
        </p:spPr>
        <p:txBody>
          <a:bodyPr/>
          <a:lstStyle/>
          <a:p>
            <a:r>
              <a:rPr lang="en-US" dirty="0">
                <a:latin typeface="+mn-lt"/>
              </a:rPr>
              <a:t>Biomarker selection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35FA87-B34F-499A-8093-639BA65C35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59935" y="4559216"/>
            <a:ext cx="2809802" cy="21692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/>
              <a:t>Select a patient population enriched for a certain target</a:t>
            </a:r>
          </a:p>
          <a:p>
            <a:pPr marL="0" indent="0">
              <a:buNone/>
            </a:pPr>
            <a:r>
              <a:rPr lang="en-US" sz="1800" dirty="0" err="1"/>
              <a:t>Nectin</a:t>
            </a:r>
            <a:r>
              <a:rPr lang="en-US" sz="1800" dirty="0"/>
              <a:t> 4 , target of </a:t>
            </a:r>
            <a:r>
              <a:rPr lang="en-US" sz="1800" dirty="0" err="1"/>
              <a:t>enfortumab</a:t>
            </a:r>
            <a:r>
              <a:rPr lang="en-US" sz="1800" dirty="0"/>
              <a:t> </a:t>
            </a:r>
            <a:r>
              <a:rPr lang="en-US" sz="1800" dirty="0" err="1"/>
              <a:t>vedotin</a:t>
            </a:r>
            <a:r>
              <a:rPr lang="en-US" sz="1800" dirty="0"/>
              <a:t>, expressed in 83% of urothelial cancers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B2D8EF-9453-47A7-98DE-F364F2D3BE6E}"/>
              </a:ext>
            </a:extLst>
          </p:cNvPr>
          <p:cNvSpPr txBox="1"/>
          <p:nvPr/>
        </p:nvSpPr>
        <p:spPr>
          <a:xfrm>
            <a:off x="8007179" y="6488668"/>
            <a:ext cx="46123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Rosenberg JCO 2019, Jordan </a:t>
            </a:r>
            <a:r>
              <a:rPr lang="en-US" dirty="0" err="1"/>
              <a:t>Canc</a:t>
            </a:r>
            <a:r>
              <a:rPr lang="en-US" dirty="0"/>
              <a:t> Disc 2017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AC1431-374A-4440-A4D1-05FAAC2AA0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34" y="1036200"/>
            <a:ext cx="5000625" cy="35814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21C203A-F979-484B-A259-CE14FC7DBB62}"/>
              </a:ext>
            </a:extLst>
          </p:cNvPr>
          <p:cNvSpPr/>
          <p:nvPr/>
        </p:nvSpPr>
        <p:spPr>
          <a:xfrm>
            <a:off x="260454" y="1707730"/>
            <a:ext cx="333963" cy="25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20A0FAC-2028-42CA-91B3-5EACE71A6EDD}"/>
              </a:ext>
            </a:extLst>
          </p:cNvPr>
          <p:cNvSpPr/>
          <p:nvPr/>
        </p:nvSpPr>
        <p:spPr>
          <a:xfrm>
            <a:off x="4747946" y="1230527"/>
            <a:ext cx="550684" cy="727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13CB633-3452-44A6-84B4-60D339FB6CC9}"/>
              </a:ext>
            </a:extLst>
          </p:cNvPr>
          <p:cNvSpPr/>
          <p:nvPr/>
        </p:nvSpPr>
        <p:spPr>
          <a:xfrm>
            <a:off x="4832614" y="2526845"/>
            <a:ext cx="333963" cy="1065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41CBC92-975F-49EF-8EA3-E98F94EB4A8D}"/>
              </a:ext>
            </a:extLst>
          </p:cNvPr>
          <p:cNvCxnSpPr>
            <a:cxnSpLocks/>
          </p:cNvCxnSpPr>
          <p:nvPr/>
        </p:nvCxnSpPr>
        <p:spPr>
          <a:xfrm flipV="1">
            <a:off x="4798664" y="2049351"/>
            <a:ext cx="671126" cy="512803"/>
          </a:xfrm>
          <a:prstGeom prst="straightConnector1">
            <a:avLst/>
          </a:prstGeom>
          <a:ln w="6985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C4C41F77-49E3-420B-8336-EAD91FFB8D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77674049"/>
              </p:ext>
            </p:extLst>
          </p:nvPr>
        </p:nvGraphicFramePr>
        <p:xfrm>
          <a:off x="5188615" y="708401"/>
          <a:ext cx="3556691" cy="29750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8DCED128-A828-4C0A-9C1B-131AEB2D426D}"/>
              </a:ext>
            </a:extLst>
          </p:cNvPr>
          <p:cNvSpPr txBox="1"/>
          <p:nvPr/>
        </p:nvSpPr>
        <p:spPr>
          <a:xfrm>
            <a:off x="7809470" y="2283540"/>
            <a:ext cx="858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None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75E5EC0-723A-428B-88D7-0ED4355EC11E}"/>
              </a:ext>
            </a:extLst>
          </p:cNvPr>
          <p:cNvSpPr txBox="1"/>
          <p:nvPr/>
        </p:nvSpPr>
        <p:spPr>
          <a:xfrm>
            <a:off x="6440476" y="2526845"/>
            <a:ext cx="858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HER3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4C50DF4-402C-4C33-9EC5-70D32755190A}"/>
              </a:ext>
            </a:extLst>
          </p:cNvPr>
          <p:cNvSpPr txBox="1"/>
          <p:nvPr/>
        </p:nvSpPr>
        <p:spPr>
          <a:xfrm>
            <a:off x="6992967" y="1244407"/>
            <a:ext cx="858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MET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621D69E-5B4A-4469-B1CD-04F013708557}"/>
              </a:ext>
            </a:extLst>
          </p:cNvPr>
          <p:cNvSpPr txBox="1"/>
          <p:nvPr/>
        </p:nvSpPr>
        <p:spPr>
          <a:xfrm>
            <a:off x="6373801" y="1672378"/>
            <a:ext cx="858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TROP2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F8172A6-FFFB-4753-B708-313A33F3AAAB}"/>
              </a:ext>
            </a:extLst>
          </p:cNvPr>
          <p:cNvSpPr txBox="1">
            <a:spLocks/>
          </p:cNvSpPr>
          <p:nvPr/>
        </p:nvSpPr>
        <p:spPr>
          <a:xfrm>
            <a:off x="9016181" y="708401"/>
            <a:ext cx="2897310" cy="344067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u="sng" dirty="0"/>
              <a:t>Protein expression as biomarker</a:t>
            </a:r>
          </a:p>
          <a:p>
            <a:pPr marL="0" indent="0">
              <a:buNone/>
            </a:pPr>
            <a:r>
              <a:rPr lang="en-US" sz="2000" dirty="0"/>
              <a:t>Measure presence of target antigen</a:t>
            </a:r>
          </a:p>
          <a:p>
            <a:pPr marL="0" indent="0">
              <a:buNone/>
            </a:pPr>
            <a:r>
              <a:rPr lang="en-US" sz="2000" dirty="0"/>
              <a:t>Precedent exists: HER2 IHC in breast cancer, PDL1 in lung cancer</a:t>
            </a:r>
          </a:p>
          <a:p>
            <a:pPr marL="0" indent="0">
              <a:buNone/>
            </a:pPr>
            <a:r>
              <a:rPr lang="en-US" sz="2000" dirty="0"/>
              <a:t>How much is enough?</a:t>
            </a:r>
          </a:p>
          <a:p>
            <a:pPr marL="0" indent="0">
              <a:buNone/>
            </a:pPr>
            <a:r>
              <a:rPr lang="en-US" sz="2000" dirty="0"/>
              <a:t>Best method? IHC? H Score?</a:t>
            </a:r>
          </a:p>
          <a:p>
            <a:pPr marL="0" indent="0">
              <a:buNone/>
            </a:pPr>
            <a:r>
              <a:rPr lang="en-US" sz="2000" dirty="0"/>
              <a:t>Challenge: Protein expression and driver mutations are not mutually exclusive – what is driving the cancer?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D1980067-8339-4791-B4B1-3639A13BC19D}"/>
              </a:ext>
            </a:extLst>
          </p:cNvPr>
          <p:cNvCxnSpPr>
            <a:cxnSpLocks/>
          </p:cNvCxnSpPr>
          <p:nvPr/>
        </p:nvCxnSpPr>
        <p:spPr>
          <a:xfrm>
            <a:off x="4739536" y="3098672"/>
            <a:ext cx="624013" cy="630578"/>
          </a:xfrm>
          <a:prstGeom prst="straightConnector1">
            <a:avLst/>
          </a:prstGeom>
          <a:ln w="6985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23" name="Graphic 22" descr="Group">
            <a:extLst>
              <a:ext uri="{FF2B5EF4-FFF2-40B4-BE49-F238E27FC236}">
                <a16:creationId xmlns:a16="http://schemas.microsoft.com/office/drawing/2014/main" id="{4C9BECFF-57F2-47F2-89C8-AA2803507F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110101" y="3742044"/>
            <a:ext cx="1640925" cy="1640925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C0ECCCDA-5F2A-4729-841E-2E7C32170FEF}"/>
              </a:ext>
            </a:extLst>
          </p:cNvPr>
          <p:cNvSpPr/>
          <p:nvPr/>
        </p:nvSpPr>
        <p:spPr>
          <a:xfrm>
            <a:off x="4669280" y="3683405"/>
            <a:ext cx="550684" cy="727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56793304-C0DC-4F87-9F98-CC29F4C54D71}"/>
              </a:ext>
            </a:extLst>
          </p:cNvPr>
          <p:cNvSpPr txBox="1">
            <a:spLocks/>
          </p:cNvSpPr>
          <p:nvPr/>
        </p:nvSpPr>
        <p:spPr>
          <a:xfrm>
            <a:off x="5832287" y="5078328"/>
            <a:ext cx="2269345" cy="565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200" b="1" dirty="0"/>
              <a:t>Urothelial Cancer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056436A0-3C81-4D7A-82B2-728CF3DE592B}"/>
              </a:ext>
            </a:extLst>
          </p:cNvPr>
          <p:cNvSpPr txBox="1">
            <a:spLocks/>
          </p:cNvSpPr>
          <p:nvPr/>
        </p:nvSpPr>
        <p:spPr>
          <a:xfrm>
            <a:off x="211835" y="4926345"/>
            <a:ext cx="6161966" cy="20433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/>
              <a:t>Why is response higher in HER2 mutant vs HER2 overexpressed NSCLC?</a:t>
            </a:r>
          </a:p>
          <a:p>
            <a:pPr marL="0" indent="0">
              <a:buNone/>
            </a:pPr>
            <a:r>
              <a:rPr lang="en-US" sz="2000" dirty="0"/>
              <a:t>HER2 mutations may be a true driver, with HER2 expression more a passenger (cancer can adapt and use other signaling pathways)</a:t>
            </a:r>
          </a:p>
        </p:txBody>
      </p:sp>
    </p:spTree>
    <p:extLst>
      <p:ext uri="{BB962C8B-B14F-4D97-AF65-F5344CB8AC3E}">
        <p14:creationId xmlns:p14="http://schemas.microsoft.com/office/powerpoint/2010/main" val="36426626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4DD1D-49C2-4FFD-BC50-84C9C8D2B91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+mn-lt"/>
              </a:rPr>
              <a:t>HER3 directed treatments</a:t>
            </a:r>
          </a:p>
        </p:txBody>
      </p:sp>
    </p:spTree>
    <p:extLst>
      <p:ext uri="{BB962C8B-B14F-4D97-AF65-F5344CB8AC3E}">
        <p14:creationId xmlns:p14="http://schemas.microsoft.com/office/powerpoint/2010/main" val="22166019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4DD1D-49C2-4FFD-BC50-84C9C8D2B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994" y="0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>
                <a:latin typeface="+mn-lt"/>
              </a:rPr>
              <a:t>HER3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2E2AD7-FA39-43A0-838F-7256E6AFA9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4345" y="1192918"/>
            <a:ext cx="5105596" cy="5295750"/>
          </a:xfrm>
        </p:spPr>
        <p:txBody>
          <a:bodyPr>
            <a:normAutofit/>
          </a:bodyPr>
          <a:lstStyle/>
          <a:p>
            <a:r>
              <a:rPr lang="en-US" sz="2400" dirty="0"/>
              <a:t>HER3 is a member of the </a:t>
            </a:r>
            <a:r>
              <a:rPr lang="en-US" sz="2400" dirty="0" err="1"/>
              <a:t>ErbB</a:t>
            </a:r>
            <a:r>
              <a:rPr lang="en-US" sz="2400" dirty="0"/>
              <a:t> protein kinase family</a:t>
            </a:r>
          </a:p>
          <a:p>
            <a:r>
              <a:rPr lang="en-US" sz="2400" dirty="0"/>
              <a:t>HER3 overexpressed in cancer, and associated with poorer prognosis</a:t>
            </a:r>
          </a:p>
          <a:p>
            <a:r>
              <a:rPr lang="en-US" sz="2400" dirty="0"/>
              <a:t>Binds to </a:t>
            </a:r>
            <a:r>
              <a:rPr lang="en-US" sz="2400" dirty="0" err="1"/>
              <a:t>neuregulins</a:t>
            </a:r>
            <a:endParaRPr lang="en-US" sz="2400" dirty="0"/>
          </a:p>
          <a:p>
            <a:r>
              <a:rPr lang="en-US" sz="2400" dirty="0"/>
              <a:t>HER3 itself is not an oncogene but heterodimerizes with other RTKs activating oncogenic signaling (through PI3K and MAPK)</a:t>
            </a:r>
          </a:p>
          <a:p>
            <a:r>
              <a:rPr lang="en-US" sz="2400" dirty="0"/>
              <a:t>HER3 expression can mediate resistance to targeted therapy (such as resistance to EGFR therapies in lung cancer)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18D969D-8A7C-470E-B6FE-CCC7D58C1A5A}"/>
              </a:ext>
            </a:extLst>
          </p:cNvPr>
          <p:cNvSpPr txBox="1"/>
          <p:nvPr/>
        </p:nvSpPr>
        <p:spPr>
          <a:xfrm>
            <a:off x="-1" y="6488668"/>
            <a:ext cx="103471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/>
              <a:t>Dokola</a:t>
            </a:r>
            <a:r>
              <a:rPr lang="en-US" sz="1400" dirty="0"/>
              <a:t> Oncogene 2017, </a:t>
            </a:r>
            <a:r>
              <a:rPr lang="en-US" sz="1400" dirty="0" err="1"/>
              <a:t>Lyu</a:t>
            </a:r>
            <a:r>
              <a:rPr lang="en-US" sz="1400" dirty="0"/>
              <a:t> Acta Pharma </a:t>
            </a:r>
            <a:r>
              <a:rPr lang="en-US" sz="1400" dirty="0" err="1"/>
              <a:t>Sinica</a:t>
            </a:r>
            <a:r>
              <a:rPr lang="en-US" sz="1400" dirty="0"/>
              <a:t> B, 2018, Mishra </a:t>
            </a:r>
            <a:r>
              <a:rPr lang="en-US" sz="1400" dirty="0" err="1"/>
              <a:t>Onc</a:t>
            </a:r>
            <a:r>
              <a:rPr lang="en-US" sz="1400" dirty="0"/>
              <a:t> Rev 2018, Jacob Cancer Treat Rev 2018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2964B78-5DAF-4698-8CD4-AE68495D72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929" y="1192918"/>
            <a:ext cx="56388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6444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4DD1D-49C2-4FFD-BC50-84C9C8D2B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994" y="0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>
                <a:latin typeface="+mn-lt"/>
              </a:rPr>
              <a:t>HER3 staining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2E2AD7-FA39-43A0-838F-7256E6AFA9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6316" y="1009111"/>
            <a:ext cx="4825314" cy="5295750"/>
          </a:xfrm>
        </p:spPr>
        <p:txBody>
          <a:bodyPr>
            <a:normAutofit/>
          </a:bodyPr>
          <a:lstStyle/>
          <a:p>
            <a:r>
              <a:rPr lang="en-US" sz="2400" dirty="0"/>
              <a:t>HER3 mutations or HER3 amplification not commonly seen</a:t>
            </a:r>
          </a:p>
          <a:p>
            <a:r>
              <a:rPr lang="en-US" sz="2400" dirty="0"/>
              <a:t>HER3 expression by IHC seen in 83% of non-small cell lung cancers</a:t>
            </a:r>
          </a:p>
          <a:p>
            <a:r>
              <a:rPr lang="en-US" sz="2400" dirty="0"/>
              <a:t>H-Score is a composite score that considers the predominant staining intensity seen in a given field</a:t>
            </a:r>
          </a:p>
          <a:p>
            <a:r>
              <a:rPr lang="en-US" sz="2400" dirty="0"/>
              <a:t>Possible role in resistance to EGFR TKI therapy in NSCLC</a:t>
            </a:r>
          </a:p>
          <a:p>
            <a:pPr lvl="1"/>
            <a:r>
              <a:rPr lang="en-US" sz="1800" dirty="0"/>
              <a:t>In gefitinib-resistant cells, oncogenic MET phosphorylates HER3, leading to activation of the PI3K pathway</a:t>
            </a:r>
            <a:endParaRPr lang="en-US" sz="1800" baseline="30000" dirty="0"/>
          </a:p>
          <a:p>
            <a:pPr lvl="1"/>
            <a:r>
              <a:rPr lang="en-US" sz="1800" dirty="0"/>
              <a:t>HER3 expression is strongly upregulated in </a:t>
            </a:r>
            <a:r>
              <a:rPr lang="en-US" sz="1800" dirty="0" err="1"/>
              <a:t>osimertinib</a:t>
            </a:r>
            <a:r>
              <a:rPr lang="en-US" sz="1800" dirty="0"/>
              <a:t>-resistant cancer cells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A2BFC31-AE01-4E13-B6C3-4E9B9689FD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0389" y="3378789"/>
            <a:ext cx="6975646" cy="347921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18D969D-8A7C-470E-B6FE-CCC7D58C1A5A}"/>
              </a:ext>
            </a:extLst>
          </p:cNvPr>
          <p:cNvSpPr txBox="1"/>
          <p:nvPr/>
        </p:nvSpPr>
        <p:spPr>
          <a:xfrm>
            <a:off x="0" y="6267692"/>
            <a:ext cx="50703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Janne PASCO 2019, </a:t>
            </a:r>
            <a:r>
              <a:rPr lang="en-US" sz="1400" dirty="0" err="1"/>
              <a:t>Scharpenseel</a:t>
            </a:r>
            <a:r>
              <a:rPr lang="en-US" sz="1400" dirty="0"/>
              <a:t> Sci Rep 2019</a:t>
            </a:r>
          </a:p>
          <a:p>
            <a:r>
              <a:rPr lang="en-US" sz="1400" dirty="0"/>
              <a:t>Engelman Science 2007, </a:t>
            </a:r>
            <a:r>
              <a:rPr lang="en-US" sz="1400" dirty="0" err="1"/>
              <a:t>Romaniello</a:t>
            </a:r>
            <a:r>
              <a:rPr lang="en-US" sz="1400" dirty="0"/>
              <a:t> Cancers 2020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C00BD94-D82D-4BFF-9281-F3A011938D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1794" y="230917"/>
            <a:ext cx="492442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4852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4DD1D-49C2-4FFD-BC50-84C9C8D2B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141" y="0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err="1">
                <a:latin typeface="+mn-lt"/>
              </a:rPr>
              <a:t>Patritumab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Deruxtecan</a:t>
            </a:r>
            <a:endParaRPr lang="en-US" dirty="0"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FBAF6D-A539-4B75-8B4A-0B4207BBAC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0" y="1439917"/>
            <a:ext cx="8837398" cy="450957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A0F2D79-C83B-42FF-99E9-AD39A942A7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959" y="1638300"/>
            <a:ext cx="2745517" cy="411280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7DB7D9C-8C59-4F7F-9536-EAEABBE05F3A}"/>
              </a:ext>
            </a:extLst>
          </p:cNvPr>
          <p:cNvSpPr txBox="1"/>
          <p:nvPr/>
        </p:nvSpPr>
        <p:spPr>
          <a:xfrm>
            <a:off x="10280824" y="6488668"/>
            <a:ext cx="20017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Janne PASCO 2019</a:t>
            </a:r>
          </a:p>
        </p:txBody>
      </p:sp>
    </p:spTree>
    <p:extLst>
      <p:ext uri="{BB962C8B-B14F-4D97-AF65-F5344CB8AC3E}">
        <p14:creationId xmlns:p14="http://schemas.microsoft.com/office/powerpoint/2010/main" val="31699633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4DD1D-49C2-4FFD-BC50-84C9C8D2B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141" y="1"/>
            <a:ext cx="10515600" cy="754380"/>
          </a:xfrm>
        </p:spPr>
        <p:txBody>
          <a:bodyPr>
            <a:normAutofit/>
          </a:bodyPr>
          <a:lstStyle/>
          <a:p>
            <a:r>
              <a:rPr lang="en-US" dirty="0" err="1">
                <a:latin typeface="+mn-lt"/>
              </a:rPr>
              <a:t>Patritumab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Deruxtecan</a:t>
            </a:r>
            <a:endParaRPr lang="en-US" dirty="0">
              <a:latin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DB7D9C-8C59-4F7F-9536-EAEABBE05F3A}"/>
              </a:ext>
            </a:extLst>
          </p:cNvPr>
          <p:cNvSpPr txBox="1"/>
          <p:nvPr/>
        </p:nvSpPr>
        <p:spPr>
          <a:xfrm>
            <a:off x="10280824" y="6545818"/>
            <a:ext cx="20017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Janne PASCO 2021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999C383-989A-488A-91BB-712C5BE3029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514"/>
          <a:stretch/>
        </p:blipFill>
        <p:spPr>
          <a:xfrm>
            <a:off x="643014" y="657231"/>
            <a:ext cx="10905971" cy="253174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5E2E664-F3CE-400E-BA5C-7AE1BC8BBDB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985"/>
          <a:stretch/>
        </p:blipFill>
        <p:spPr>
          <a:xfrm>
            <a:off x="272261" y="3299699"/>
            <a:ext cx="5145559" cy="32662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B513C3D-72D6-4230-8C2F-B11241E3D5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6876" y="3299698"/>
            <a:ext cx="4613865" cy="3266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8437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4DD1D-49C2-4FFD-BC50-84C9C8D2B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316" y="135551"/>
            <a:ext cx="10515600" cy="1002029"/>
          </a:xfrm>
        </p:spPr>
        <p:txBody>
          <a:bodyPr>
            <a:normAutofit/>
          </a:bodyPr>
          <a:lstStyle/>
          <a:p>
            <a:r>
              <a:rPr lang="en-US" dirty="0" err="1">
                <a:latin typeface="+mn-lt"/>
              </a:rPr>
              <a:t>Patritumab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Deruxtecan</a:t>
            </a:r>
            <a:endParaRPr lang="en-US" dirty="0">
              <a:latin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DB7D9C-8C59-4F7F-9536-EAEABBE05F3A}"/>
              </a:ext>
            </a:extLst>
          </p:cNvPr>
          <p:cNvSpPr txBox="1"/>
          <p:nvPr/>
        </p:nvSpPr>
        <p:spPr>
          <a:xfrm>
            <a:off x="0" y="6488668"/>
            <a:ext cx="20017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Janne PASCO 2021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B5BB7D0-960C-4245-A5E8-1D47D9722382}"/>
              </a:ext>
            </a:extLst>
          </p:cNvPr>
          <p:cNvSpPr/>
          <p:nvPr/>
        </p:nvSpPr>
        <p:spPr>
          <a:xfrm>
            <a:off x="9025763" y="788215"/>
            <a:ext cx="2711096" cy="5190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865E5B-2B1C-4BE4-9847-093D8E2EB6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119" y="1790244"/>
            <a:ext cx="9077325" cy="34766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C0345E6-C8BE-44CE-9F09-83768F786E41}"/>
              </a:ext>
            </a:extLst>
          </p:cNvPr>
          <p:cNvSpPr txBox="1"/>
          <p:nvPr/>
        </p:nvSpPr>
        <p:spPr>
          <a:xfrm>
            <a:off x="9624444" y="2828835"/>
            <a:ext cx="17879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ORR 39%</a:t>
            </a:r>
          </a:p>
          <a:p>
            <a:r>
              <a:rPr lang="en-US" b="1" dirty="0" err="1"/>
              <a:t>DoR</a:t>
            </a:r>
            <a:r>
              <a:rPr lang="en-US" b="1" dirty="0"/>
              <a:t> 6.9mo</a:t>
            </a:r>
          </a:p>
          <a:p>
            <a:r>
              <a:rPr lang="en-US" b="1" dirty="0" err="1"/>
              <a:t>mPFS</a:t>
            </a:r>
            <a:r>
              <a:rPr lang="en-US" b="1" dirty="0"/>
              <a:t> 8.2mo</a:t>
            </a:r>
          </a:p>
          <a:p>
            <a:r>
              <a:rPr lang="en-US" b="1" dirty="0"/>
              <a:t>OS not reached</a:t>
            </a:r>
          </a:p>
        </p:txBody>
      </p:sp>
    </p:spTree>
    <p:extLst>
      <p:ext uri="{BB962C8B-B14F-4D97-AF65-F5344CB8AC3E}">
        <p14:creationId xmlns:p14="http://schemas.microsoft.com/office/powerpoint/2010/main" val="25164475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4DD1D-49C2-4FFD-BC50-84C9C8D2B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141" y="0"/>
            <a:ext cx="10515600" cy="1002029"/>
          </a:xfrm>
        </p:spPr>
        <p:txBody>
          <a:bodyPr>
            <a:normAutofit/>
          </a:bodyPr>
          <a:lstStyle/>
          <a:p>
            <a:r>
              <a:rPr lang="en-US" dirty="0" err="1">
                <a:latin typeface="+mn-lt"/>
              </a:rPr>
              <a:t>Patritumab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Deruxtecan</a:t>
            </a:r>
            <a:endParaRPr lang="en-US" dirty="0">
              <a:latin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DB7D9C-8C59-4F7F-9536-EAEABBE05F3A}"/>
              </a:ext>
            </a:extLst>
          </p:cNvPr>
          <p:cNvSpPr txBox="1"/>
          <p:nvPr/>
        </p:nvSpPr>
        <p:spPr>
          <a:xfrm>
            <a:off x="9867900" y="6488668"/>
            <a:ext cx="2414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Janne </a:t>
            </a:r>
            <a:r>
              <a:rPr lang="en-US" dirty="0" err="1"/>
              <a:t>Canc</a:t>
            </a:r>
            <a:r>
              <a:rPr lang="en-US" dirty="0"/>
              <a:t> Disc 2022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B5BB7D0-960C-4245-A5E8-1D47D9722382}"/>
              </a:ext>
            </a:extLst>
          </p:cNvPr>
          <p:cNvSpPr/>
          <p:nvPr/>
        </p:nvSpPr>
        <p:spPr>
          <a:xfrm>
            <a:off x="9025763" y="788215"/>
            <a:ext cx="2711096" cy="5190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5C8F472-2D39-4911-B937-1D5C1C73B3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788215"/>
            <a:ext cx="3667125" cy="46863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656B378-CC2F-4947-A29C-3FA644A11040}"/>
              </a:ext>
            </a:extLst>
          </p:cNvPr>
          <p:cNvSpPr txBox="1"/>
          <p:nvPr/>
        </p:nvSpPr>
        <p:spPr>
          <a:xfrm>
            <a:off x="161925" y="5397362"/>
            <a:ext cx="4857750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1700" dirty="0"/>
              <a:t>11% treatment related discontinuation, 21% dose reduction </a:t>
            </a:r>
          </a:p>
          <a:p>
            <a:pPr marL="285750" indent="-285750">
              <a:buFontTx/>
              <a:buChar char="-"/>
            </a:pPr>
            <a:r>
              <a:rPr lang="en-US" sz="1700" dirty="0"/>
              <a:t>Thrombocytopenia/neutropenia relatively common</a:t>
            </a:r>
          </a:p>
          <a:p>
            <a:pPr marL="285750" indent="-285750">
              <a:buFontTx/>
              <a:buChar char="-"/>
            </a:pPr>
            <a:r>
              <a:rPr lang="en-US" sz="1700" dirty="0"/>
              <a:t>7% treatment related ILD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51045128-3DFF-44A0-A42D-EDECDA160B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5924" y="4022564"/>
            <a:ext cx="6240935" cy="2523254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/>
              <a:t>- </a:t>
            </a:r>
            <a:r>
              <a:rPr lang="en-US" sz="3100" dirty="0"/>
              <a:t>HER3 was expressed in all evaluable patients (43/57 on study)</a:t>
            </a:r>
          </a:p>
          <a:p>
            <a:pPr marL="0" indent="0">
              <a:buNone/>
            </a:pPr>
            <a:r>
              <a:rPr lang="en-US" sz="3100" dirty="0"/>
              <a:t>- HER3 expression was not correlated with time of last EGFR TKI dose</a:t>
            </a:r>
          </a:p>
          <a:p>
            <a:pPr marL="0" indent="0">
              <a:buNone/>
            </a:pPr>
            <a:r>
              <a:rPr lang="en-US" sz="3100" dirty="0"/>
              <a:t>- Responses were observed in patients with a range of HER3 expression</a:t>
            </a:r>
          </a:p>
          <a:p>
            <a:pPr marL="0" indent="0">
              <a:buNone/>
            </a:pPr>
            <a:r>
              <a:rPr lang="en-US" sz="3100" dirty="0"/>
              <a:t>- HER3 expression levels did not clearly distinguish responders vs non-responders</a:t>
            </a:r>
          </a:p>
          <a:p>
            <a:pPr marL="0" indent="0">
              <a:buNone/>
            </a:pPr>
            <a:r>
              <a:rPr lang="en-US" sz="3100" dirty="0"/>
              <a:t>- Unclear what will be the appropriate biomarker for HER3-directed treatment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F2C0DE4-6FE5-4C4A-B794-D4942A6CF3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2575" y="1202609"/>
            <a:ext cx="2305050" cy="261937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84EFCB9-9D96-47CB-9A6D-F3A6188A8A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0" y="1596493"/>
            <a:ext cx="371475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1206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5">
            <a:extLst>
              <a:ext uri="{FF2B5EF4-FFF2-40B4-BE49-F238E27FC236}">
                <a16:creationId xmlns:a16="http://schemas.microsoft.com/office/drawing/2014/main" id="{B22E4B8B-7FB0-4164-8AC5-CDF70AA36F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7095403"/>
              </p:ext>
            </p:extLst>
          </p:nvPr>
        </p:nvGraphicFramePr>
        <p:xfrm>
          <a:off x="455141" y="4299881"/>
          <a:ext cx="9687460" cy="207264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864922">
                  <a:extLst>
                    <a:ext uri="{9D8B030D-6E8A-4147-A177-3AD203B41FA5}">
                      <a16:colId xmlns:a16="http://schemas.microsoft.com/office/drawing/2014/main" val="3732526386"/>
                    </a:ext>
                  </a:extLst>
                </a:gridCol>
                <a:gridCol w="3572289">
                  <a:extLst>
                    <a:ext uri="{9D8B030D-6E8A-4147-A177-3AD203B41FA5}">
                      <a16:colId xmlns:a16="http://schemas.microsoft.com/office/drawing/2014/main" val="99924874"/>
                    </a:ext>
                  </a:extLst>
                </a:gridCol>
                <a:gridCol w="2828384">
                  <a:extLst>
                    <a:ext uri="{9D8B030D-6E8A-4147-A177-3AD203B41FA5}">
                      <a16:colId xmlns:a16="http://schemas.microsoft.com/office/drawing/2014/main" val="2938996481"/>
                    </a:ext>
                  </a:extLst>
                </a:gridCol>
                <a:gridCol w="2421865">
                  <a:extLst>
                    <a:ext uri="{9D8B030D-6E8A-4147-A177-3AD203B41FA5}">
                      <a16:colId xmlns:a16="http://schemas.microsoft.com/office/drawing/2014/main" val="573621314"/>
                    </a:ext>
                  </a:extLst>
                </a:gridCol>
              </a:tblGrid>
              <a:tr h="295750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Phase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Indication/Setting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Treatment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Clinicaltrials.gov identifier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9429670"/>
                  </a:ext>
                </a:extLst>
              </a:tr>
              <a:tr h="485295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EGFR-mutated NSCLC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Post-TKI and chemotherapy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HER3-DXd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HERTHENA-Lung01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NCT04619004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4402640"/>
                  </a:ext>
                </a:extLst>
              </a:tr>
              <a:tr h="543400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EGFR-mutated NSCLC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Post-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osimertinib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HER3-DXd +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osimertinib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kern="1200" dirty="0">
                          <a:solidFill>
                            <a:schemeClr val="tx1"/>
                          </a:solidFill>
                          <a:effectLst/>
                        </a:rPr>
                        <a:t>NCT04676477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5070277"/>
                  </a:ext>
                </a:extLst>
              </a:tr>
              <a:tr h="535055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EGFR-mutated NSCLC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Post-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osimertinib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HER3-DXd vs Platinum doublet chemo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HERTHENA-Lung02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NCT045338970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9671293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353B6FE2-7C4A-4C72-B7D8-FEAC46A25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141" y="0"/>
            <a:ext cx="10515600" cy="1002029"/>
          </a:xfrm>
        </p:spPr>
        <p:txBody>
          <a:bodyPr>
            <a:normAutofit/>
          </a:bodyPr>
          <a:lstStyle/>
          <a:p>
            <a:r>
              <a:rPr lang="en-US" dirty="0" err="1">
                <a:latin typeface="+mn-lt"/>
              </a:rPr>
              <a:t>Patritumab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Deruxtecan</a:t>
            </a:r>
            <a:endParaRPr lang="en-US" dirty="0">
              <a:latin typeface="+mn-lt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5095228D-48FF-463C-81E0-3ED5F0D9E4C9}"/>
              </a:ext>
            </a:extLst>
          </p:cNvPr>
          <p:cNvSpPr/>
          <p:nvPr/>
        </p:nvSpPr>
        <p:spPr>
          <a:xfrm>
            <a:off x="1942508" y="1191575"/>
            <a:ext cx="286786" cy="181218"/>
          </a:xfrm>
          <a:prstGeom prst="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D29509-25F7-42CB-A0DE-2382490EC6F1}"/>
              </a:ext>
            </a:extLst>
          </p:cNvPr>
          <p:cNvSpPr txBox="1"/>
          <p:nvPr/>
        </p:nvSpPr>
        <p:spPr>
          <a:xfrm>
            <a:off x="4012260" y="1043703"/>
            <a:ext cx="1371600" cy="45720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1400" b="1" i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HER3 - </a:t>
            </a:r>
            <a:r>
              <a:rPr lang="en-US" sz="1400" b="1" i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DXd</a:t>
            </a:r>
            <a:endParaRPr lang="en-US" sz="1400" b="1" i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2E00F1-3BBC-4F1F-ADF2-64C76B106C8D}"/>
              </a:ext>
            </a:extLst>
          </p:cNvPr>
          <p:cNvSpPr txBox="1"/>
          <p:nvPr/>
        </p:nvSpPr>
        <p:spPr>
          <a:xfrm>
            <a:off x="2296861" y="1053584"/>
            <a:ext cx="1371600" cy="457200"/>
          </a:xfrm>
          <a:prstGeom prst="rect">
            <a:avLst/>
          </a:prstGeom>
          <a:solidFill>
            <a:srgbClr val="7030A0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1400" b="1" i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Platinum-based Chemotherapy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7730C06D-C0DD-4960-82F4-97D0C171708C}"/>
              </a:ext>
            </a:extLst>
          </p:cNvPr>
          <p:cNvSpPr/>
          <p:nvPr/>
        </p:nvSpPr>
        <p:spPr>
          <a:xfrm>
            <a:off x="3728308" y="1191575"/>
            <a:ext cx="221410" cy="181218"/>
          </a:xfrm>
          <a:prstGeom prst="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3E38D88-DF28-45B1-947A-69DBC943E46F}"/>
              </a:ext>
            </a:extLst>
          </p:cNvPr>
          <p:cNvSpPr txBox="1"/>
          <p:nvPr/>
        </p:nvSpPr>
        <p:spPr>
          <a:xfrm>
            <a:off x="4070102" y="2151510"/>
            <a:ext cx="13917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Amivantamab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9062C9-AC12-443D-841B-9500C3FBB27A}"/>
              </a:ext>
            </a:extLst>
          </p:cNvPr>
          <p:cNvSpPr txBox="1"/>
          <p:nvPr/>
        </p:nvSpPr>
        <p:spPr>
          <a:xfrm>
            <a:off x="503341" y="1058179"/>
            <a:ext cx="1371600" cy="434296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1400" b="1" i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Osimertinib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056D3B-D260-4D18-BED3-A2D2092A99D0}"/>
              </a:ext>
            </a:extLst>
          </p:cNvPr>
          <p:cNvSpPr txBox="1"/>
          <p:nvPr/>
        </p:nvSpPr>
        <p:spPr>
          <a:xfrm>
            <a:off x="498956" y="2273743"/>
            <a:ext cx="3625981" cy="323165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square" rtlCol="0" anchor="ctr" anchorCtr="0">
            <a:spAutoFit/>
          </a:bodyPr>
          <a:lstStyle/>
          <a:p>
            <a:r>
              <a:rPr lang="en-US" sz="1500" b="1" i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Osimertinib + Platinum-based Chemo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038A6A6-3DFA-4729-AAD8-C25185BCC203}"/>
              </a:ext>
            </a:extLst>
          </p:cNvPr>
          <p:cNvSpPr txBox="1"/>
          <p:nvPr/>
        </p:nvSpPr>
        <p:spPr>
          <a:xfrm>
            <a:off x="2401120" y="3325801"/>
            <a:ext cx="1545748" cy="461665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square" rtlCol="0" anchor="ctr" anchorCtr="0">
            <a:spAutoFit/>
          </a:bodyPr>
          <a:lstStyle/>
          <a:p>
            <a:r>
              <a:rPr lang="en-US" sz="1200" b="1" i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AR Biopsy directed therapy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E18B5EF-0B17-4CFF-AD23-68B31680F04E}"/>
              </a:ext>
            </a:extLst>
          </p:cNvPr>
          <p:cNvSpPr txBox="1"/>
          <p:nvPr/>
        </p:nvSpPr>
        <p:spPr>
          <a:xfrm>
            <a:off x="498956" y="2822025"/>
            <a:ext cx="4158770" cy="307777"/>
          </a:xfrm>
          <a:prstGeom prst="rect">
            <a:avLst/>
          </a:prstGeom>
          <a:solidFill>
            <a:srgbClr val="B3B3A6"/>
          </a:solidFill>
        </p:spPr>
        <p:txBody>
          <a:bodyPr wrap="square" rtlCol="0" anchor="ctr" anchorCtr="0">
            <a:spAutoFit/>
          </a:bodyPr>
          <a:lstStyle/>
          <a:p>
            <a:r>
              <a:rPr lang="en-US" sz="1400" b="1" i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Osimertinib </a:t>
            </a:r>
            <a:r>
              <a:rPr lang="en-US" sz="1400" b="1" i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+ HER3-DXd </a:t>
            </a:r>
            <a:endParaRPr lang="en-US" sz="1400" b="1" i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80F00C0-C624-4487-B7F8-CB6A2DB74BA2}"/>
              </a:ext>
            </a:extLst>
          </p:cNvPr>
          <p:cNvSpPr txBox="1"/>
          <p:nvPr/>
        </p:nvSpPr>
        <p:spPr>
          <a:xfrm>
            <a:off x="503341" y="1664439"/>
            <a:ext cx="1371600" cy="434296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1400" b="1" i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Osimertinib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E80FFEC-F7C6-4614-B82B-96AB560A32B1}"/>
              </a:ext>
            </a:extLst>
          </p:cNvPr>
          <p:cNvSpPr txBox="1"/>
          <p:nvPr/>
        </p:nvSpPr>
        <p:spPr>
          <a:xfrm>
            <a:off x="2296861" y="1652987"/>
            <a:ext cx="1371600" cy="45720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1400" b="1" i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HER3 - </a:t>
            </a:r>
            <a:r>
              <a:rPr lang="en-US" sz="1400" b="1" i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DXd</a:t>
            </a:r>
            <a:endParaRPr lang="en-US" sz="1400" b="1" i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19E041C-3F34-41CC-8943-56BF5B590541}"/>
              </a:ext>
            </a:extLst>
          </p:cNvPr>
          <p:cNvSpPr txBox="1"/>
          <p:nvPr/>
        </p:nvSpPr>
        <p:spPr>
          <a:xfrm>
            <a:off x="4003866" y="1652987"/>
            <a:ext cx="1371600" cy="457200"/>
          </a:xfrm>
          <a:prstGeom prst="rect">
            <a:avLst/>
          </a:prstGeom>
          <a:solidFill>
            <a:srgbClr val="7030A0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1400" b="1" i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Platinum-based Chemotherapy</a:t>
            </a:r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55433BDA-2CA9-47AA-92F3-4834C8A20FAD}"/>
              </a:ext>
            </a:extLst>
          </p:cNvPr>
          <p:cNvSpPr/>
          <p:nvPr/>
        </p:nvSpPr>
        <p:spPr>
          <a:xfrm>
            <a:off x="1942508" y="1761505"/>
            <a:ext cx="286786" cy="181218"/>
          </a:xfrm>
          <a:prstGeom prst="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/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4AA82455-47B1-4F04-A7EB-0B66470ABB7A}"/>
              </a:ext>
            </a:extLst>
          </p:cNvPr>
          <p:cNvSpPr/>
          <p:nvPr/>
        </p:nvSpPr>
        <p:spPr>
          <a:xfrm>
            <a:off x="3725458" y="1765921"/>
            <a:ext cx="221410" cy="181218"/>
          </a:xfrm>
          <a:prstGeom prst="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D1DEDBF-5ED7-4756-B439-65DEFFAA261E}"/>
              </a:ext>
            </a:extLst>
          </p:cNvPr>
          <p:cNvSpPr/>
          <p:nvPr/>
        </p:nvSpPr>
        <p:spPr>
          <a:xfrm>
            <a:off x="4282297" y="2321985"/>
            <a:ext cx="286786" cy="181218"/>
          </a:xfrm>
          <a:prstGeom prst="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00378AE-3962-4BEF-9D9B-C6FFAB4C7F88}"/>
              </a:ext>
            </a:extLst>
          </p:cNvPr>
          <p:cNvSpPr txBox="1"/>
          <p:nvPr/>
        </p:nvSpPr>
        <p:spPr>
          <a:xfrm>
            <a:off x="4736554" y="2293434"/>
            <a:ext cx="1371600" cy="338541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1400" b="1" i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HER3 - </a:t>
            </a:r>
            <a:r>
              <a:rPr lang="en-US" sz="1400" b="1" i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DXd</a:t>
            </a:r>
            <a:endParaRPr lang="en-US" sz="1400" b="1" i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6" name="Arrow: Right 35">
            <a:extLst>
              <a:ext uri="{FF2B5EF4-FFF2-40B4-BE49-F238E27FC236}">
                <a16:creationId xmlns:a16="http://schemas.microsoft.com/office/drawing/2014/main" id="{F16B3F81-A389-4261-B425-54B0758F41E7}"/>
              </a:ext>
            </a:extLst>
          </p:cNvPr>
          <p:cNvSpPr/>
          <p:nvPr/>
        </p:nvSpPr>
        <p:spPr>
          <a:xfrm>
            <a:off x="4752687" y="2865537"/>
            <a:ext cx="286786" cy="181218"/>
          </a:xfrm>
          <a:prstGeom prst="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8D1821E-4C85-4945-8399-39CDE65605F6}"/>
              </a:ext>
            </a:extLst>
          </p:cNvPr>
          <p:cNvSpPr txBox="1"/>
          <p:nvPr/>
        </p:nvSpPr>
        <p:spPr>
          <a:xfrm>
            <a:off x="5122505" y="2798467"/>
            <a:ext cx="1371600" cy="457200"/>
          </a:xfrm>
          <a:prstGeom prst="rect">
            <a:avLst/>
          </a:prstGeom>
          <a:solidFill>
            <a:srgbClr val="7030A0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1400" b="1" i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Platinum-based Chemotherapy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F8116E0-FDBD-479D-A660-9A9A1B35E05A}"/>
              </a:ext>
            </a:extLst>
          </p:cNvPr>
          <p:cNvSpPr txBox="1"/>
          <p:nvPr/>
        </p:nvSpPr>
        <p:spPr>
          <a:xfrm>
            <a:off x="503341" y="3332349"/>
            <a:ext cx="1371600" cy="434296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1400" b="1" i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Osimertinib</a:t>
            </a:r>
          </a:p>
        </p:txBody>
      </p:sp>
      <p:sp>
        <p:nvSpPr>
          <p:cNvPr id="40" name="Arrow: Right 39">
            <a:extLst>
              <a:ext uri="{FF2B5EF4-FFF2-40B4-BE49-F238E27FC236}">
                <a16:creationId xmlns:a16="http://schemas.microsoft.com/office/drawing/2014/main" id="{157035F6-52EB-44C3-AEB3-AFBED545520C}"/>
              </a:ext>
            </a:extLst>
          </p:cNvPr>
          <p:cNvSpPr/>
          <p:nvPr/>
        </p:nvSpPr>
        <p:spPr>
          <a:xfrm>
            <a:off x="2010075" y="3447978"/>
            <a:ext cx="286786" cy="181218"/>
          </a:xfrm>
          <a:prstGeom prst="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/>
          </a:p>
        </p:txBody>
      </p:sp>
      <p:sp>
        <p:nvSpPr>
          <p:cNvPr id="41" name="Arrow: Right 40">
            <a:extLst>
              <a:ext uri="{FF2B5EF4-FFF2-40B4-BE49-F238E27FC236}">
                <a16:creationId xmlns:a16="http://schemas.microsoft.com/office/drawing/2014/main" id="{A4286CD9-C8AE-46F3-81DF-86C5E9DF7A7C}"/>
              </a:ext>
            </a:extLst>
          </p:cNvPr>
          <p:cNvSpPr/>
          <p:nvPr/>
        </p:nvSpPr>
        <p:spPr>
          <a:xfrm>
            <a:off x="4070102" y="3458888"/>
            <a:ext cx="286786" cy="181218"/>
          </a:xfrm>
          <a:prstGeom prst="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5564B45-EDAF-4800-8211-40EF62411A67}"/>
              </a:ext>
            </a:extLst>
          </p:cNvPr>
          <p:cNvSpPr txBox="1"/>
          <p:nvPr/>
        </p:nvSpPr>
        <p:spPr>
          <a:xfrm>
            <a:off x="4436705" y="3338010"/>
            <a:ext cx="1371600" cy="457200"/>
          </a:xfrm>
          <a:prstGeom prst="rect">
            <a:avLst/>
          </a:prstGeom>
          <a:solidFill>
            <a:srgbClr val="7030A0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1400" b="1" i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Platinum-based Chemotherapy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314942F-E7F1-49B2-868D-324ECB514020}"/>
              </a:ext>
            </a:extLst>
          </p:cNvPr>
          <p:cNvSpPr txBox="1"/>
          <p:nvPr/>
        </p:nvSpPr>
        <p:spPr>
          <a:xfrm>
            <a:off x="6133295" y="3426569"/>
            <a:ext cx="1371600" cy="338541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1400" b="1" i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HER3 - </a:t>
            </a:r>
            <a:r>
              <a:rPr lang="en-US" sz="1400" b="1" i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DXd</a:t>
            </a:r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D8636368-DA50-4608-A883-A43E07469116}"/>
              </a:ext>
            </a:extLst>
          </p:cNvPr>
          <p:cNvSpPr/>
          <p:nvPr/>
        </p:nvSpPr>
        <p:spPr>
          <a:xfrm>
            <a:off x="5860095" y="3458888"/>
            <a:ext cx="221410" cy="181218"/>
          </a:xfrm>
          <a:prstGeom prst="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/>
          </a:p>
        </p:txBody>
      </p:sp>
      <p:sp>
        <p:nvSpPr>
          <p:cNvPr id="45" name="Subtitle 2">
            <a:extLst>
              <a:ext uri="{FF2B5EF4-FFF2-40B4-BE49-F238E27FC236}">
                <a16:creationId xmlns:a16="http://schemas.microsoft.com/office/drawing/2014/main" id="{11E16E72-0E5D-496B-A9DB-B592BB9D64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92665" y="1173698"/>
            <a:ext cx="4404947" cy="252325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000" dirty="0"/>
              <a:t>-Sequencing of therapy in flux in EGFR+ NSCLC</a:t>
            </a:r>
          </a:p>
          <a:p>
            <a:pPr marL="0" indent="0">
              <a:buNone/>
            </a:pPr>
            <a:r>
              <a:rPr lang="en-US" sz="2000" dirty="0"/>
              <a:t>-Exploration in combination with </a:t>
            </a:r>
            <a:r>
              <a:rPr lang="en-US" sz="2000" dirty="0" err="1"/>
              <a:t>osimertinib</a:t>
            </a:r>
            <a:r>
              <a:rPr lang="en-US" sz="2000" dirty="0"/>
              <a:t> as well as first-line treatment</a:t>
            </a:r>
          </a:p>
          <a:p>
            <a:pPr marL="0" indent="0">
              <a:buNone/>
            </a:pPr>
            <a:r>
              <a:rPr lang="en-US" sz="2000" dirty="0"/>
              <a:t>-Ideal targeted therapies post-</a:t>
            </a:r>
            <a:r>
              <a:rPr lang="en-US" sz="2000" dirty="0" err="1"/>
              <a:t>osimertinib</a:t>
            </a:r>
            <a:r>
              <a:rPr lang="en-US" sz="2000" dirty="0"/>
              <a:t> transcend mechanisms of resistance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29724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8FFC1-9B9A-437A-83BB-CD5CDC401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254"/>
            <a:ext cx="12192000" cy="1325563"/>
          </a:xfrm>
        </p:spPr>
        <p:txBody>
          <a:bodyPr/>
          <a:lstStyle/>
          <a:p>
            <a:r>
              <a:rPr lang="en-US" dirty="0">
                <a:latin typeface="+mn-lt"/>
              </a:rPr>
              <a:t>Case 1: 55 </a:t>
            </a:r>
            <a:r>
              <a:rPr lang="en-US" dirty="0" err="1">
                <a:latin typeface="+mn-lt"/>
              </a:rPr>
              <a:t>yo</a:t>
            </a:r>
            <a:r>
              <a:rPr lang="en-US" dirty="0">
                <a:latin typeface="+mn-lt"/>
              </a:rPr>
              <a:t> woman with HER2 positive lung cancer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35FA87-B34F-499A-8093-639BA65C35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3884" y="2081237"/>
            <a:ext cx="5183612" cy="39538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/>
              <a:t>She was started on trastuzumab </a:t>
            </a:r>
            <a:r>
              <a:rPr lang="en-US" i="1" dirty="0" err="1"/>
              <a:t>deruxtecan</a:t>
            </a:r>
            <a:r>
              <a:rPr lang="en-US" i="1" dirty="0"/>
              <a:t> which she tolerated well (grade 1 fatigue, grade 1 thrombocytopenia).</a:t>
            </a:r>
          </a:p>
          <a:p>
            <a:pPr marL="0" indent="0">
              <a:buNone/>
            </a:pPr>
            <a:r>
              <a:rPr lang="en-US" i="1" dirty="0"/>
              <a:t>Repeat scans demonstrated improvement in her R hilar mass and sclerosis of osseous </a:t>
            </a:r>
            <a:r>
              <a:rPr lang="en-US" i="1" dirty="0" err="1"/>
              <a:t>mets</a:t>
            </a:r>
            <a:r>
              <a:rPr lang="en-US" i="1" dirty="0"/>
              <a:t>.</a:t>
            </a:r>
          </a:p>
          <a:p>
            <a:pPr marL="0" indent="0">
              <a:buNone/>
            </a:pPr>
            <a:endParaRPr lang="en-US" i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5B5EC18-C8A4-40E3-A7C4-95D921638F6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-543"/>
          <a:stretch/>
        </p:blipFill>
        <p:spPr>
          <a:xfrm>
            <a:off x="1374504" y="1245635"/>
            <a:ext cx="3245883" cy="278240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4AAE80C-9C83-4E2F-B966-9E7A7033FA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4504" y="3964453"/>
            <a:ext cx="3245883" cy="2390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944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8FFC1-9B9A-437A-83BB-CD5CDC401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254"/>
            <a:ext cx="12192000" cy="1325563"/>
          </a:xfrm>
        </p:spPr>
        <p:txBody>
          <a:bodyPr/>
          <a:lstStyle/>
          <a:p>
            <a:r>
              <a:rPr lang="en-US" dirty="0">
                <a:latin typeface="+mn-lt"/>
              </a:rPr>
              <a:t>Case 1: 55 </a:t>
            </a:r>
            <a:r>
              <a:rPr lang="en-US" dirty="0" err="1">
                <a:latin typeface="+mn-lt"/>
              </a:rPr>
              <a:t>yo</a:t>
            </a:r>
            <a:r>
              <a:rPr lang="en-US" dirty="0">
                <a:latin typeface="+mn-lt"/>
              </a:rPr>
              <a:t> woman with HER2 positive lung cancer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35FA87-B34F-499A-8093-639BA65C35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04387" y="1529647"/>
            <a:ext cx="6204154" cy="524127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i="1" dirty="0"/>
              <a:t>Follow up 2 scan demonstrated incidental ground glass interstitial opacities bilaterally. She was asymptomatic.</a:t>
            </a:r>
          </a:p>
          <a:p>
            <a:pPr marL="0" indent="0">
              <a:buNone/>
            </a:pPr>
            <a:r>
              <a:rPr lang="en-US" i="1" dirty="0"/>
              <a:t>T-</a:t>
            </a:r>
            <a:r>
              <a:rPr lang="en-US" i="1" dirty="0" err="1"/>
              <a:t>DXd</a:t>
            </a:r>
            <a:r>
              <a:rPr lang="en-US" i="1" dirty="0"/>
              <a:t> was held, she was started on prednisone 30mg and tapered over 3 weeks.</a:t>
            </a:r>
          </a:p>
          <a:p>
            <a:pPr marL="0" indent="0">
              <a:buNone/>
            </a:pPr>
            <a:r>
              <a:rPr lang="en-US" i="1" dirty="0"/>
              <a:t>Repeat scan 4 weeks later showed resolution of infiltrates, she continued to be asymptomatic and T-</a:t>
            </a:r>
            <a:r>
              <a:rPr lang="en-US" i="1" dirty="0" err="1"/>
              <a:t>DXd</a:t>
            </a:r>
            <a:r>
              <a:rPr lang="en-US" i="1" dirty="0"/>
              <a:t> was restarted at the same dose with no recurrence of the radiographic findings. She has been on drug for 15 months with maintained partial response.</a:t>
            </a:r>
          </a:p>
          <a:p>
            <a:pPr marL="0" indent="0">
              <a:buNone/>
            </a:pPr>
            <a:endParaRPr lang="en-US" i="1" dirty="0"/>
          </a:p>
          <a:p>
            <a:pPr marL="0" indent="0">
              <a:buNone/>
            </a:pPr>
            <a:endParaRPr lang="en-US" i="1" dirty="0"/>
          </a:p>
          <a:p>
            <a:pPr marL="0" indent="0">
              <a:buNone/>
            </a:pPr>
            <a:endParaRPr lang="en-US" i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AABDCC8-DB73-4DCE-B876-0470D6FDE3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069" y="1836918"/>
            <a:ext cx="4765350" cy="3492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8857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8FFC1-9B9A-437A-83BB-CD5CDC401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75" y="0"/>
            <a:ext cx="11866245" cy="1325563"/>
          </a:xfrm>
        </p:spPr>
        <p:txBody>
          <a:bodyPr/>
          <a:lstStyle/>
          <a:p>
            <a:r>
              <a:rPr lang="en-US" dirty="0">
                <a:latin typeface="+mn-lt"/>
              </a:rPr>
              <a:t>Case 2: 63 </a:t>
            </a:r>
            <a:r>
              <a:rPr lang="en-US" dirty="0" err="1">
                <a:latin typeface="+mn-lt"/>
              </a:rPr>
              <a:t>yo</a:t>
            </a:r>
            <a:r>
              <a:rPr lang="en-US" dirty="0">
                <a:latin typeface="+mn-lt"/>
              </a:rPr>
              <a:t> male with EGFR-mutant lung cancer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35FA87-B34F-499A-8093-639BA65C35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5310" y="1325563"/>
            <a:ext cx="6061527" cy="52412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/>
              <a:t>63 </a:t>
            </a:r>
            <a:r>
              <a:rPr lang="en-US" i="1" dirty="0" err="1"/>
              <a:t>yo</a:t>
            </a:r>
            <a:r>
              <a:rPr lang="en-US" i="1" dirty="0"/>
              <a:t> never-smoker who initially presented with metastatic EGFR-mutant lung cancer. He was on </a:t>
            </a:r>
            <a:r>
              <a:rPr lang="en-US" i="1" dirty="0" err="1"/>
              <a:t>osimertinib</a:t>
            </a:r>
            <a:r>
              <a:rPr lang="en-US" i="1" dirty="0"/>
              <a:t> for 15 months before he developed disease progression. Repeat biopsy showed an acquired BRAF fusion. He was symptomatic with pain from progressive liver metastases and he was started on carboplatin/pemetrexed/bevacizumab, followed by pemetrexed /bevacizumab maintenance for a total of 10 months before further disease progression. </a:t>
            </a:r>
          </a:p>
          <a:p>
            <a:pPr marL="0" indent="0">
              <a:buNone/>
            </a:pPr>
            <a:endParaRPr lang="en-US" i="1" dirty="0"/>
          </a:p>
          <a:p>
            <a:pPr marL="0" indent="0">
              <a:buNone/>
            </a:pPr>
            <a:endParaRPr lang="en-US" i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B54342-3365-4457-A51E-629934AA09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6409" y="1245965"/>
            <a:ext cx="4133850" cy="381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A5662CC-2F38-458F-9D21-B9C293C6ABC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7878"/>
          <a:stretch/>
        </p:blipFill>
        <p:spPr>
          <a:xfrm>
            <a:off x="7275934" y="5241272"/>
            <a:ext cx="4124325" cy="1325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5328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8FFC1-9B9A-437A-83BB-CD5CDC401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75" y="0"/>
            <a:ext cx="11797665" cy="1325563"/>
          </a:xfrm>
        </p:spPr>
        <p:txBody>
          <a:bodyPr/>
          <a:lstStyle/>
          <a:p>
            <a:r>
              <a:rPr lang="en-US" dirty="0">
                <a:latin typeface="+mn-lt"/>
              </a:rPr>
              <a:t>Case 2: 63 </a:t>
            </a:r>
            <a:r>
              <a:rPr lang="en-US" dirty="0" err="1">
                <a:latin typeface="+mn-lt"/>
              </a:rPr>
              <a:t>yo</a:t>
            </a:r>
            <a:r>
              <a:rPr lang="en-US" dirty="0">
                <a:latin typeface="+mn-lt"/>
              </a:rPr>
              <a:t> male with EGFR-mutant lung cancer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35FA87-B34F-499A-8093-639BA65C35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9143" y="4237363"/>
            <a:ext cx="11041380" cy="52412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/>
              <a:t>He was started on </a:t>
            </a:r>
            <a:r>
              <a:rPr lang="en-US" i="1" dirty="0" err="1"/>
              <a:t>patritumab</a:t>
            </a:r>
            <a:r>
              <a:rPr lang="en-US" i="1" dirty="0"/>
              <a:t> </a:t>
            </a:r>
            <a:r>
              <a:rPr lang="en-US" i="1" dirty="0" err="1"/>
              <a:t>deruxtecan</a:t>
            </a:r>
            <a:r>
              <a:rPr lang="en-US" i="1" dirty="0"/>
              <a:t> on a clinical trial. He had grade 1 nausea, fatigue and alopecia.</a:t>
            </a:r>
          </a:p>
          <a:p>
            <a:pPr marL="0" indent="0">
              <a:buNone/>
            </a:pPr>
            <a:r>
              <a:rPr lang="en-US" i="1" dirty="0"/>
              <a:t>He had a confirmed partial response to treatment with response in his liver metastases, lung nodules and stable CNS metastases. He remained on treatment for 8 months.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C90984-B498-4223-8271-2E8456D9AF9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718" t="8892" r="5308" b="9574"/>
          <a:stretch/>
        </p:blipFill>
        <p:spPr>
          <a:xfrm>
            <a:off x="2318385" y="1142998"/>
            <a:ext cx="3701448" cy="273367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D93B6C8-15AD-426C-B990-5498AF107C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5543" y="1142998"/>
            <a:ext cx="3635924" cy="2733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1642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39652E5C-B559-4AB7-85AB-AE300088371C}"/>
              </a:ext>
            </a:extLst>
          </p:cNvPr>
          <p:cNvSpPr txBox="1"/>
          <p:nvPr/>
        </p:nvSpPr>
        <p:spPr>
          <a:xfrm>
            <a:off x="6421246" y="1786064"/>
            <a:ext cx="31459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HER Receptor Signaling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78C63C9-ADBF-4527-A944-090583F650F4}"/>
              </a:ext>
            </a:extLst>
          </p:cNvPr>
          <p:cNvSpPr txBox="1">
            <a:spLocks/>
          </p:cNvSpPr>
          <p:nvPr/>
        </p:nvSpPr>
        <p:spPr>
          <a:xfrm>
            <a:off x="198938" y="1569494"/>
            <a:ext cx="6413897" cy="284058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endParaRPr lang="en-US" sz="2400" dirty="0">
              <a:latin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F8AA0D-26FD-4669-AFBF-A72650C62C54}"/>
              </a:ext>
            </a:extLst>
          </p:cNvPr>
          <p:cNvSpPr txBox="1"/>
          <p:nvPr/>
        </p:nvSpPr>
        <p:spPr>
          <a:xfrm>
            <a:off x="198938" y="6536946"/>
            <a:ext cx="62223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Cook GI Cancer: Targets and Therapy 2014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DEAE8CA-C71A-4540-8DAB-8BAA29A28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527" y="74833"/>
            <a:ext cx="10515600" cy="1180960"/>
          </a:xfrm>
        </p:spPr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HER family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1CD421FA-4F0B-4ACB-A6DC-8E9F6CB90F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9229" y="2488735"/>
            <a:ext cx="4793314" cy="52412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HER1 (EGFR) - Oncogene</a:t>
            </a:r>
          </a:p>
          <a:p>
            <a:pPr marL="0" indent="0">
              <a:buNone/>
            </a:pPr>
            <a:r>
              <a:rPr lang="en-US" dirty="0"/>
              <a:t>HER2 - Oncogene</a:t>
            </a:r>
          </a:p>
          <a:p>
            <a:pPr marL="0" indent="0">
              <a:buNone/>
            </a:pPr>
            <a:r>
              <a:rPr lang="en-US" dirty="0"/>
              <a:t>HER3 - </a:t>
            </a:r>
          </a:p>
          <a:p>
            <a:pPr marL="0" indent="0">
              <a:buNone/>
            </a:pPr>
            <a:r>
              <a:rPr lang="en-US" dirty="0"/>
              <a:t>HER4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4682333-6157-4501-98DB-314469FEC8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0252" y="2267654"/>
            <a:ext cx="6749822" cy="3322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8333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4DD1D-49C2-4FFD-BC50-84C9C8D2B91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+mn-lt"/>
              </a:rPr>
              <a:t>HER2 directed treatments</a:t>
            </a:r>
          </a:p>
        </p:txBody>
      </p:sp>
    </p:spTree>
    <p:extLst>
      <p:ext uri="{BB962C8B-B14F-4D97-AF65-F5344CB8AC3E}">
        <p14:creationId xmlns:p14="http://schemas.microsoft.com/office/powerpoint/2010/main" val="7238750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66AA83-BBF0-4ADA-9161-85FF514CFA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9229" y="0"/>
            <a:ext cx="10515600" cy="1295355"/>
          </a:xfrm>
        </p:spPr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Spectrum of HER2 alterations in NSCLC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9D4997-B155-4FD3-B088-5A06AFFF05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1448" y="949537"/>
            <a:ext cx="5517334" cy="41056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8319BC0-A0DC-4283-B187-996B1F60534C}"/>
              </a:ext>
            </a:extLst>
          </p:cNvPr>
          <p:cNvSpPr txBox="1"/>
          <p:nvPr/>
        </p:nvSpPr>
        <p:spPr>
          <a:xfrm>
            <a:off x="359229" y="1068439"/>
            <a:ext cx="5393227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>
                <a:latin typeface="Calibri" panose="020F0502020204030204" pitchFamily="34" charset="0"/>
                <a:cs typeface="Calibri" panose="020F0502020204030204" pitchFamily="34" charset="0"/>
              </a:rPr>
              <a:t>HER2 Mutant</a:t>
            </a:r>
          </a:p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- HER2 mutation in kinase domain (exon 20)</a:t>
            </a:r>
          </a:p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- 2-3% of all lung cancers</a:t>
            </a:r>
          </a:p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- Identified by NGS </a:t>
            </a:r>
          </a:p>
          <a:p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000" b="1" u="sng" dirty="0">
                <a:latin typeface="Calibri" panose="020F0502020204030204" pitchFamily="34" charset="0"/>
                <a:cs typeface="Calibri" panose="020F0502020204030204" pitchFamily="34" charset="0"/>
              </a:rPr>
              <a:t>HER amplified</a:t>
            </a:r>
          </a:p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- HER 2 amp is increased gene copy number (</a:t>
            </a:r>
            <a:r>
              <a:rPr lang="en-US" sz="2000" u="sng" dirty="0">
                <a:latin typeface="Calibri" panose="020F0502020204030204" pitchFamily="34" charset="0"/>
                <a:cs typeface="Calibri" panose="020F0502020204030204" pitchFamily="34" charset="0"/>
              </a:rPr>
              <a:t>&gt;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2) compared to control gene</a:t>
            </a:r>
          </a:p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- 3-5% of all lung cancers</a:t>
            </a:r>
          </a:p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- Identified by NGS or FISH</a:t>
            </a:r>
          </a:p>
          <a:p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000" b="1" u="sng" dirty="0">
                <a:latin typeface="Calibri" panose="020F0502020204030204" pitchFamily="34" charset="0"/>
                <a:cs typeface="Calibri" panose="020F0502020204030204" pitchFamily="34" charset="0"/>
              </a:rPr>
              <a:t>HER2 overexpression</a:t>
            </a:r>
          </a:p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- Protein expression identified by IHC (2+, 3+ by HER2 antibody)</a:t>
            </a:r>
          </a:p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- Up to 20% of all lung cancers, high expression rare (&lt;5%)</a:t>
            </a:r>
          </a:p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- Identified by IHC</a:t>
            </a:r>
          </a:p>
          <a:p>
            <a:pPr marL="285750" indent="-285750">
              <a:buFontTx/>
              <a:buChar char="-"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C24F09-168A-4D6C-8F9A-04128B5A1AC3}"/>
              </a:ext>
            </a:extLst>
          </p:cNvPr>
          <p:cNvSpPr txBox="1"/>
          <p:nvPr/>
        </p:nvSpPr>
        <p:spPr>
          <a:xfrm>
            <a:off x="6574971" y="5055209"/>
            <a:ext cx="49597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- HER2 amp is usually associated HER2 protein expression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- Not all tumors with HER2 expression have HER2 gene amplification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- HER2 amplification and mutation are distinct (only 10% overlap)</a:t>
            </a:r>
          </a:p>
          <a:p>
            <a:pPr marL="285750" indent="-285750">
              <a:buFontTx/>
              <a:buChar char="-"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Tx/>
              <a:buChar char="-"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44859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1213</TotalTime>
  <Words>1828</Words>
  <Application>Microsoft Macintosh PowerPoint</Application>
  <PresentationFormat>Widescreen</PresentationFormat>
  <Paragraphs>299</Paragraphs>
  <Slides>28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Arial</vt:lpstr>
      <vt:lpstr>Calibri</vt:lpstr>
      <vt:lpstr>Calibri Light</vt:lpstr>
      <vt:lpstr>Corbel</vt:lpstr>
      <vt:lpstr>Office Theme</vt:lpstr>
      <vt:lpstr>Targeting HER2 and HER3 with Antibody Drug Conjugates in non-small cell lung cancer</vt:lpstr>
      <vt:lpstr>Case 1: 55 yo woman with HER2 positive lung cancer</vt:lpstr>
      <vt:lpstr>Case 1: 55 yo woman with HER2 positive lung cancer</vt:lpstr>
      <vt:lpstr>Case 1: 55 yo woman with HER2 positive lung cancer</vt:lpstr>
      <vt:lpstr>Case 2: 63 yo male with EGFR-mutant lung cancer</vt:lpstr>
      <vt:lpstr>Case 2: 63 yo male with EGFR-mutant lung cancer</vt:lpstr>
      <vt:lpstr>HER family</vt:lpstr>
      <vt:lpstr>HER2 directed treatments</vt:lpstr>
      <vt:lpstr>Spectrum of HER2 alterations in NSCLC</vt:lpstr>
      <vt:lpstr>Spectrum of HER2 alterations in NSCLC</vt:lpstr>
      <vt:lpstr>Antibody–Drug Conjugates</vt:lpstr>
      <vt:lpstr>DESTINYLung-01 study</vt:lpstr>
      <vt:lpstr>DESTINYLung-01 – HER2 mutant</vt:lpstr>
      <vt:lpstr>DESTINYLung-01 – HER2 overexpressing</vt:lpstr>
      <vt:lpstr>DESTINYLung-02 – HER2 mutant</vt:lpstr>
      <vt:lpstr>Adverse events with T-DXd</vt:lpstr>
      <vt:lpstr>Adverse events – ILD/Pneumonitis</vt:lpstr>
      <vt:lpstr>Other HER2 targeting agents</vt:lpstr>
      <vt:lpstr>Trastuzumab Deruxtecan</vt:lpstr>
      <vt:lpstr>Biomarker selection</vt:lpstr>
      <vt:lpstr>HER3 directed treatments</vt:lpstr>
      <vt:lpstr>HER3</vt:lpstr>
      <vt:lpstr>HER3 staining</vt:lpstr>
      <vt:lpstr>Patritumab Deruxtecan</vt:lpstr>
      <vt:lpstr>Patritumab Deruxtecan</vt:lpstr>
      <vt:lpstr>Patritumab Deruxtecan</vt:lpstr>
      <vt:lpstr>Patritumab Deruxtecan</vt:lpstr>
      <vt:lpstr>Patritumab Deruxtecan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Role of antibody drug conjugates (ADCs)  in lung cancer</dc:title>
  <dc:creator>Yu, Helena A./Medicine</dc:creator>
  <cp:lastModifiedBy>Silvana Izquierdo</cp:lastModifiedBy>
  <cp:revision>44</cp:revision>
  <dcterms:created xsi:type="dcterms:W3CDTF">2021-08-13T20:07:30Z</dcterms:created>
  <dcterms:modified xsi:type="dcterms:W3CDTF">2022-11-17T20:54:52Z</dcterms:modified>
</cp:coreProperties>
</file>