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34"/>
  </p:notesMasterIdLst>
  <p:sldIdLst>
    <p:sldId id="259" r:id="rId3"/>
    <p:sldId id="256" r:id="rId4"/>
    <p:sldId id="257" r:id="rId5"/>
    <p:sldId id="272" r:id="rId6"/>
    <p:sldId id="274" r:id="rId7"/>
    <p:sldId id="269" r:id="rId8"/>
    <p:sldId id="270" r:id="rId9"/>
    <p:sldId id="276" r:id="rId10"/>
    <p:sldId id="265" r:id="rId11"/>
    <p:sldId id="277" r:id="rId12"/>
    <p:sldId id="278" r:id="rId13"/>
    <p:sldId id="281" r:id="rId14"/>
    <p:sldId id="2147470729" r:id="rId15"/>
    <p:sldId id="2147470730" r:id="rId16"/>
    <p:sldId id="2147470731" r:id="rId17"/>
    <p:sldId id="2147470732" r:id="rId18"/>
    <p:sldId id="2147470733" r:id="rId19"/>
    <p:sldId id="279" r:id="rId20"/>
    <p:sldId id="2147470734" r:id="rId21"/>
    <p:sldId id="280" r:id="rId22"/>
    <p:sldId id="2147470737" r:id="rId23"/>
    <p:sldId id="2147470739" r:id="rId24"/>
    <p:sldId id="2147470738" r:id="rId25"/>
    <p:sldId id="2147470740" r:id="rId26"/>
    <p:sldId id="2147470824" r:id="rId27"/>
    <p:sldId id="2147471483" r:id="rId28"/>
    <p:sldId id="2147471484" r:id="rId29"/>
    <p:sldId id="2147471278" r:id="rId30"/>
    <p:sldId id="2147471391" r:id="rId31"/>
    <p:sldId id="2147471485" r:id="rId32"/>
    <p:sldId id="214747139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8F7"/>
    <a:srgbClr val="E1EFF6"/>
    <a:srgbClr val="E8E8F6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D24E23-86E4-9245-AAD2-A177844A7FF4}" v="2" dt="2022-11-15T19:37:28.3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62"/>
    <p:restoredTop sz="96327"/>
  </p:normalViewPr>
  <p:slideViewPr>
    <p:cSldViewPr snapToGrid="0">
      <p:cViewPr varScale="1">
        <p:scale>
          <a:sx n="100" d="100"/>
          <a:sy n="100" d="100"/>
        </p:scale>
        <p:origin x="192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9" d="100"/>
        <a:sy n="10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nucleus-my.sharepoint.com/personal/alexandra_mascaro_scimentum_com/Documents/J101%20TEA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nglocal.com\SciM\HAM\Clients\DSI_MED\_Dato-DXd\Projects_ONGOING\34022881-05-WCLC2022_TROPION-Lung02_Oral_Presentation\Editorial\02_Data\TEAE_cha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036770216722198E-2"/>
          <c:y val="3.4082988294921047E-2"/>
          <c:w val="0.90948834360680098"/>
          <c:h val="0.8454642666582739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48D-4CCA-8E34-5183FDEB49E9}"/>
              </c:ext>
            </c:extLst>
          </c:dPt>
          <c:dPt>
            <c:idx val="1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F-B48D-4CCA-8E34-5183FDEB49E9}"/>
              </c:ext>
            </c:extLst>
          </c:dPt>
          <c:dPt>
            <c:idx val="2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B48D-4CCA-8E34-5183FDEB49E9}"/>
              </c:ext>
            </c:extLst>
          </c:dPt>
          <c:dPt>
            <c:idx val="4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B48D-4CCA-8E34-5183FDEB49E9}"/>
              </c:ext>
            </c:extLst>
          </c:dPt>
          <c:dPt>
            <c:idx val="5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E-B48D-4CCA-8E34-5183FDEB49E9}"/>
              </c:ext>
            </c:extLst>
          </c:dPt>
          <c:dPt>
            <c:idx val="6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B48D-4CCA-8E34-5183FDEB49E9}"/>
              </c:ext>
            </c:extLst>
          </c:dPt>
          <c:dPt>
            <c:idx val="8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48D-4CCA-8E34-5183FDEB49E9}"/>
              </c:ext>
            </c:extLst>
          </c:dPt>
          <c:dPt>
            <c:idx val="9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D-B48D-4CCA-8E34-5183FDEB49E9}"/>
              </c:ext>
            </c:extLst>
          </c:dPt>
          <c:dPt>
            <c:idx val="10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B48D-4CCA-8E34-5183FDEB49E9}"/>
              </c:ext>
            </c:extLst>
          </c:dPt>
          <c:dPt>
            <c:idx val="12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B48D-4CCA-8E34-5183FDEB49E9}"/>
              </c:ext>
            </c:extLst>
          </c:dPt>
          <c:dPt>
            <c:idx val="13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C-B48D-4CCA-8E34-5183FDEB49E9}"/>
              </c:ext>
            </c:extLst>
          </c:dPt>
          <c:dPt>
            <c:idx val="14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B48D-4CCA-8E34-5183FDEB49E9}"/>
              </c:ext>
            </c:extLst>
          </c:dPt>
          <c:dPt>
            <c:idx val="16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48D-4CCA-8E34-5183FDEB49E9}"/>
              </c:ext>
            </c:extLst>
          </c:dPt>
          <c:dPt>
            <c:idx val="17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B48D-4CCA-8E34-5183FDEB49E9}"/>
              </c:ext>
            </c:extLst>
          </c:dPt>
          <c:dPt>
            <c:idx val="18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B48D-4CCA-8E34-5183FDEB49E9}"/>
              </c:ext>
            </c:extLst>
          </c:dPt>
          <c:dPt>
            <c:idx val="20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B48D-4CCA-8E34-5183FDEB49E9}"/>
              </c:ext>
            </c:extLst>
          </c:dPt>
          <c:dPt>
            <c:idx val="21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A-B48D-4CCA-8E34-5183FDEB49E9}"/>
              </c:ext>
            </c:extLst>
          </c:dPt>
          <c:dPt>
            <c:idx val="22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B48D-4CCA-8E34-5183FDEB49E9}"/>
              </c:ext>
            </c:extLst>
          </c:dPt>
          <c:dPt>
            <c:idx val="24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48D-4CCA-8E34-5183FDEB49E9}"/>
              </c:ext>
            </c:extLst>
          </c:dPt>
          <c:dPt>
            <c:idx val="25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B48D-4CCA-8E34-5183FDEB49E9}"/>
              </c:ext>
            </c:extLst>
          </c:dPt>
          <c:dPt>
            <c:idx val="26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B48D-4CCA-8E34-5183FDEB49E9}"/>
              </c:ext>
            </c:extLst>
          </c:dPt>
          <c:dPt>
            <c:idx val="28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B48D-4CCA-8E34-5183FDEB49E9}"/>
              </c:ext>
            </c:extLst>
          </c:dPt>
          <c:dPt>
            <c:idx val="29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B48D-4CCA-8E34-5183FDEB49E9}"/>
              </c:ext>
            </c:extLst>
          </c:dPt>
          <c:dPt>
            <c:idx val="30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B48D-4CCA-8E34-5183FDEB49E9}"/>
              </c:ext>
            </c:extLst>
          </c:dPt>
          <c:dPt>
            <c:idx val="32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48D-4CCA-8E34-5183FDEB49E9}"/>
              </c:ext>
            </c:extLst>
          </c:dPt>
          <c:dPt>
            <c:idx val="33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B48D-4CCA-8E34-5183FDEB49E9}"/>
              </c:ext>
            </c:extLst>
          </c:dPt>
          <c:dPt>
            <c:idx val="34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B48D-4CCA-8E34-5183FDEB49E9}"/>
              </c:ext>
            </c:extLst>
          </c:dPt>
          <c:dPt>
            <c:idx val="36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B48D-4CCA-8E34-5183FDEB49E9}"/>
              </c:ext>
            </c:extLst>
          </c:dPt>
          <c:dPt>
            <c:idx val="37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B48D-4CCA-8E34-5183FDEB49E9}"/>
              </c:ext>
            </c:extLst>
          </c:dPt>
          <c:dPt>
            <c:idx val="38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B48D-4CCA-8E34-5183FDEB49E9}"/>
              </c:ext>
            </c:extLst>
          </c:dPt>
          <c:dPt>
            <c:idx val="40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48D-4CCA-8E34-5183FDEB49E9}"/>
              </c:ext>
            </c:extLst>
          </c:dPt>
          <c:dPt>
            <c:idx val="41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B48D-4CCA-8E34-5183FDEB49E9}"/>
              </c:ext>
            </c:extLst>
          </c:dPt>
          <c:dPt>
            <c:idx val="42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B48D-4CCA-8E34-5183FDEB49E9}"/>
              </c:ext>
            </c:extLst>
          </c:dPt>
          <c:dPt>
            <c:idx val="44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B48D-4CCA-8E34-5183FDEB49E9}"/>
              </c:ext>
            </c:extLst>
          </c:dPt>
          <c:dPt>
            <c:idx val="45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B48D-4CCA-8E34-5183FDEB49E9}"/>
              </c:ext>
            </c:extLst>
          </c:dPt>
          <c:dPt>
            <c:idx val="46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B48D-4CCA-8E34-5183FDEB49E9}"/>
              </c:ext>
            </c:extLst>
          </c:dPt>
          <c:dPt>
            <c:idx val="48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8D-4CCA-8E34-5183FDEB49E9}"/>
              </c:ext>
            </c:extLst>
          </c:dPt>
          <c:dPt>
            <c:idx val="49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B48D-4CCA-8E34-5183FDEB49E9}"/>
              </c:ext>
            </c:extLst>
          </c:dPt>
          <c:dPt>
            <c:idx val="50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B48D-4CCA-8E34-5183FDEB49E9}"/>
              </c:ext>
            </c:extLst>
          </c:dPt>
          <c:dPt>
            <c:idx val="52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48D-4CCA-8E34-5183FDEB49E9}"/>
              </c:ext>
            </c:extLst>
          </c:dPt>
          <c:dPt>
            <c:idx val="53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B48D-4CCA-8E34-5183FDEB49E9}"/>
              </c:ext>
            </c:extLst>
          </c:dPt>
          <c:dPt>
            <c:idx val="54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48D-4CCA-8E34-5183FDEB49E9}"/>
              </c:ext>
            </c:extLst>
          </c:dPt>
          <c:dPt>
            <c:idx val="56"/>
            <c:invertIfNegative val="0"/>
            <c:bubble3D val="0"/>
            <c:spPr>
              <a:solidFill>
                <a:srgbClr val="003865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8D-4CCA-8E34-5183FDEB49E9}"/>
              </c:ext>
            </c:extLst>
          </c:dPt>
          <c:dPt>
            <c:idx val="57"/>
            <c:invertIfNegative val="0"/>
            <c:bubble3D val="0"/>
            <c:spPr>
              <a:solidFill>
                <a:srgbClr val="5EBEC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B48D-4CCA-8E34-5183FDEB49E9}"/>
              </c:ext>
            </c:extLst>
          </c:dPt>
          <c:dPt>
            <c:idx val="58"/>
            <c:invertIfNegative val="0"/>
            <c:bubble3D val="0"/>
            <c:spPr>
              <a:solidFill>
                <a:srgbClr val="BCD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B48D-4CCA-8E34-5183FDEB49E9}"/>
              </c:ext>
            </c:extLst>
          </c:dPt>
          <c:val>
            <c:numRef>
              <c:f>Sheet1!$O$4:$O$62</c:f>
              <c:numCache>
                <c:formatCode>General</c:formatCode>
                <c:ptCount val="59"/>
                <c:pt idx="0">
                  <c:v>13.750000000000002</c:v>
                </c:pt>
                <c:pt idx="1">
                  <c:v>16</c:v>
                </c:pt>
                <c:pt idx="2">
                  <c:v>10</c:v>
                </c:pt>
                <c:pt idx="4">
                  <c:v>18.75</c:v>
                </c:pt>
                <c:pt idx="5">
                  <c:v>16</c:v>
                </c:pt>
                <c:pt idx="6">
                  <c:v>10</c:v>
                </c:pt>
                <c:pt idx="8">
                  <c:v>17.5</c:v>
                </c:pt>
                <c:pt idx="9">
                  <c:v>14.000000000000002</c:v>
                </c:pt>
                <c:pt idx="10">
                  <c:v>12</c:v>
                </c:pt>
                <c:pt idx="12">
                  <c:v>26.25</c:v>
                </c:pt>
                <c:pt idx="13">
                  <c:v>8</c:v>
                </c:pt>
                <c:pt idx="14">
                  <c:v>18</c:v>
                </c:pt>
                <c:pt idx="16">
                  <c:v>16.25</c:v>
                </c:pt>
                <c:pt idx="17">
                  <c:v>10</c:v>
                </c:pt>
                <c:pt idx="18">
                  <c:v>10</c:v>
                </c:pt>
                <c:pt idx="20">
                  <c:v>28.749999999999996</c:v>
                </c:pt>
                <c:pt idx="21">
                  <c:v>16</c:v>
                </c:pt>
                <c:pt idx="22">
                  <c:v>14.000000000000002</c:v>
                </c:pt>
                <c:pt idx="24">
                  <c:v>22.5</c:v>
                </c:pt>
                <c:pt idx="25">
                  <c:v>18</c:v>
                </c:pt>
                <c:pt idx="26">
                  <c:v>4</c:v>
                </c:pt>
                <c:pt idx="28">
                  <c:v>23.75</c:v>
                </c:pt>
                <c:pt idx="29">
                  <c:v>18</c:v>
                </c:pt>
                <c:pt idx="30">
                  <c:v>22</c:v>
                </c:pt>
                <c:pt idx="32">
                  <c:v>27.500000000000004</c:v>
                </c:pt>
                <c:pt idx="33">
                  <c:v>22</c:v>
                </c:pt>
                <c:pt idx="34">
                  <c:v>16</c:v>
                </c:pt>
                <c:pt idx="36">
                  <c:v>26.25</c:v>
                </c:pt>
                <c:pt idx="37">
                  <c:v>24</c:v>
                </c:pt>
                <c:pt idx="38">
                  <c:v>20</c:v>
                </c:pt>
                <c:pt idx="40">
                  <c:v>35</c:v>
                </c:pt>
                <c:pt idx="41">
                  <c:v>16</c:v>
                </c:pt>
                <c:pt idx="42">
                  <c:v>14.000000000000002</c:v>
                </c:pt>
                <c:pt idx="44">
                  <c:v>45</c:v>
                </c:pt>
                <c:pt idx="45">
                  <c:v>28.000000000000004</c:v>
                </c:pt>
                <c:pt idx="46">
                  <c:v>16</c:v>
                </c:pt>
                <c:pt idx="48">
                  <c:v>47.5</c:v>
                </c:pt>
                <c:pt idx="49">
                  <c:v>42</c:v>
                </c:pt>
                <c:pt idx="50">
                  <c:v>26</c:v>
                </c:pt>
                <c:pt idx="52">
                  <c:v>50</c:v>
                </c:pt>
                <c:pt idx="53">
                  <c:v>57.999999999999993</c:v>
                </c:pt>
                <c:pt idx="54">
                  <c:v>42</c:v>
                </c:pt>
                <c:pt idx="56">
                  <c:v>51.249999999999993</c:v>
                </c:pt>
                <c:pt idx="57">
                  <c:v>60</c:v>
                </c:pt>
                <c:pt idx="58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8D-4CCA-8E34-5183FDEB49E9}"/>
            </c:ext>
          </c:extLst>
        </c:ser>
        <c:ser>
          <c:idx val="1"/>
          <c:order val="1"/>
          <c:spPr>
            <a:pattFill prst="wdUpDiag">
              <a:fgClr>
                <a:srgbClr val="003865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dPt>
            <c:idx val="17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B48D-4CCA-8E34-5183FDEB49E9}"/>
              </c:ext>
            </c:extLst>
          </c:dPt>
          <c:dPt>
            <c:idx val="18"/>
            <c:invertIfNegative val="0"/>
            <c:bubble3D val="0"/>
            <c:spPr>
              <a:pattFill prst="wdUpDiag">
                <a:fgClr>
                  <a:srgbClr val="BCD00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D-B48D-4CCA-8E34-5183FDEB49E9}"/>
              </c:ext>
            </c:extLst>
          </c:dPt>
          <c:dPt>
            <c:idx val="25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B-B48D-4CCA-8E34-5183FDEB49E9}"/>
              </c:ext>
            </c:extLst>
          </c:dPt>
          <c:dPt>
            <c:idx val="26"/>
            <c:invertIfNegative val="0"/>
            <c:bubble3D val="0"/>
            <c:spPr>
              <a:pattFill prst="wdUpDiag">
                <a:fgClr>
                  <a:srgbClr val="BCD00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B48D-4CCA-8E34-5183FDEB49E9}"/>
              </c:ext>
            </c:extLst>
          </c:dPt>
          <c:dPt>
            <c:idx val="29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9-B48D-4CCA-8E34-5183FDEB49E9}"/>
              </c:ext>
            </c:extLst>
          </c:dPt>
          <c:dPt>
            <c:idx val="30"/>
            <c:invertIfNegative val="0"/>
            <c:bubble3D val="0"/>
            <c:spPr>
              <a:pattFill prst="wdUpDiag">
                <a:fgClr>
                  <a:srgbClr val="BCD00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8-B48D-4CCA-8E34-5183FDEB49E9}"/>
              </c:ext>
            </c:extLst>
          </c:dPt>
          <c:dPt>
            <c:idx val="37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6-B48D-4CCA-8E34-5183FDEB49E9}"/>
              </c:ext>
            </c:extLst>
          </c:dPt>
          <c:dPt>
            <c:idx val="41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5-B48D-4CCA-8E34-5183FDEB49E9}"/>
              </c:ext>
            </c:extLst>
          </c:dPt>
          <c:dPt>
            <c:idx val="52"/>
            <c:invertIfNegative val="0"/>
            <c:bubble3D val="0"/>
            <c:spPr>
              <a:pattFill prst="wdUpDiag">
                <a:fgClr>
                  <a:srgbClr val="003865"/>
                </a:fgClr>
                <a:bgClr>
                  <a:schemeClr val="bg1"/>
                </a:bgClr>
              </a:pattFill>
              <a:ln>
                <a:solidFill>
                  <a:schemeClr val="tx1">
                    <a:alpha val="97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3-B48D-4CCA-8E34-5183FDEB49E9}"/>
              </c:ext>
            </c:extLst>
          </c:dPt>
          <c:dPt>
            <c:idx val="53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2-B48D-4CCA-8E34-5183FDEB49E9}"/>
              </c:ext>
            </c:extLst>
          </c:dPt>
          <c:dPt>
            <c:idx val="57"/>
            <c:invertIfNegative val="0"/>
            <c:bubble3D val="0"/>
            <c:spPr>
              <a:pattFill prst="wdUpDiag">
                <a:fgClr>
                  <a:srgbClr val="5EBECA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0-B48D-4CCA-8E34-5183FDEB49E9}"/>
              </c:ext>
            </c:extLst>
          </c:dPt>
          <c:val>
            <c:numRef>
              <c:f>Sheet1!$P$4:$P$62</c:f>
              <c:numCache>
                <c:formatCode>General</c:formatCode>
                <c:ptCount val="59"/>
                <c:pt idx="0">
                  <c:v>7.5</c:v>
                </c:pt>
                <c:pt idx="1">
                  <c:v>0</c:v>
                </c:pt>
                <c:pt idx="2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8">
                  <c:v>1.3</c:v>
                </c:pt>
                <c:pt idx="9">
                  <c:v>0</c:v>
                </c:pt>
                <c:pt idx="10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6">
                  <c:v>5</c:v>
                </c:pt>
                <c:pt idx="17">
                  <c:v>2</c:v>
                </c:pt>
                <c:pt idx="18">
                  <c:v>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4">
                  <c:v>5</c:v>
                </c:pt>
                <c:pt idx="25">
                  <c:v>4</c:v>
                </c:pt>
                <c:pt idx="26">
                  <c:v>4</c:v>
                </c:pt>
                <c:pt idx="28">
                  <c:v>0</c:v>
                </c:pt>
                <c:pt idx="29">
                  <c:v>2</c:v>
                </c:pt>
                <c:pt idx="30">
                  <c:v>2</c:v>
                </c:pt>
                <c:pt idx="32">
                  <c:v>1.3</c:v>
                </c:pt>
                <c:pt idx="33">
                  <c:v>0</c:v>
                </c:pt>
                <c:pt idx="34">
                  <c:v>0</c:v>
                </c:pt>
                <c:pt idx="36">
                  <c:v>0</c:v>
                </c:pt>
                <c:pt idx="37">
                  <c:v>2</c:v>
                </c:pt>
                <c:pt idx="38">
                  <c:v>0</c:v>
                </c:pt>
                <c:pt idx="40">
                  <c:v>0</c:v>
                </c:pt>
                <c:pt idx="41">
                  <c:v>2</c:v>
                </c:pt>
                <c:pt idx="42">
                  <c:v>0</c:v>
                </c:pt>
                <c:pt idx="44">
                  <c:v>2.5</c:v>
                </c:pt>
                <c:pt idx="45">
                  <c:v>0</c:v>
                </c:pt>
                <c:pt idx="46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2">
                  <c:v>3.8</c:v>
                </c:pt>
                <c:pt idx="53">
                  <c:v>2</c:v>
                </c:pt>
                <c:pt idx="54">
                  <c:v>0</c:v>
                </c:pt>
                <c:pt idx="56">
                  <c:v>1.3</c:v>
                </c:pt>
                <c:pt idx="57">
                  <c:v>4</c:v>
                </c:pt>
                <c:pt idx="5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8D-4CCA-8E34-5183FDEB49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798300896"/>
        <c:axId val="798302144"/>
      </c:barChart>
      <c:catAx>
        <c:axId val="798300896"/>
        <c:scaling>
          <c:orientation val="minMax"/>
        </c:scaling>
        <c:delete val="1"/>
        <c:axPos val="l"/>
        <c:majorTickMark val="none"/>
        <c:minorTickMark val="none"/>
        <c:tickLblPos val="nextTo"/>
        <c:crossAx val="798302144"/>
        <c:crosses val="autoZero"/>
        <c:auto val="1"/>
        <c:lblAlgn val="ctr"/>
        <c:lblOffset val="100"/>
        <c:noMultiLvlLbl val="0"/>
      </c:catAx>
      <c:valAx>
        <c:axId val="7983021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9830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28477690288712"/>
          <c:y val="3.5553759345586869E-2"/>
          <c:w val="0.84025699912510932"/>
          <c:h val="0.8384566461734153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Sheet1!$B$17:$B$18</c:f>
              <c:strCache>
                <c:ptCount val="2"/>
                <c:pt idx="1">
                  <c:v>Grade 1-2</c:v>
                </c:pt>
              </c:strCache>
            </c:strRef>
          </c:tx>
          <c:spPr>
            <a:solidFill>
              <a:srgbClr val="3F7AD9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704D-47A0-A72B-B0CE7370F538}"/>
                </c:ext>
              </c:extLst>
            </c:dLbl>
            <c:dLbl>
              <c:idx val="1"/>
              <c:layout>
                <c:manualLayout>
                  <c:x val="0"/>
                  <c:y val="2.8078624641576358E-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704D-47A0-A72B-B0CE7370F538}"/>
                </c:ext>
              </c:extLst>
            </c:dLbl>
            <c:dLbl>
              <c:idx val="2"/>
              <c:layout>
                <c:manualLayout>
                  <c:x val="1.3888888888888874E-3"/>
                  <c:y val="7.0196561617016025E-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334711286089239E-2"/>
                      <c:h val="4.758821461503643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4-704D-47A0-A72B-B0CE7370F53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704D-47A0-A72B-B0CE7370F53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704D-47A0-A72B-B0CE7370F53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704D-47A0-A72B-B0CE7370F53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704D-47A0-A72B-B0CE7370F53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704D-47A0-A72B-B0CE7370F53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704D-47A0-A72B-B0CE7370F53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28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704D-47A0-A72B-B0CE7370F538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48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704D-47A0-A72B-B0CE7370F538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38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704D-47A0-A72B-B0CE7370F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Sheet1!$A$19:$A$30</c:f>
              <c:strCache>
                <c:ptCount val="12"/>
                <c:pt idx="0">
                  <c:v>Diarrhea</c:v>
                </c:pt>
                <c:pt idx="1">
                  <c:v>Neutrophil count decreased</c:v>
                </c:pt>
                <c:pt idx="2">
                  <c:v>Platelet count decreased</c:v>
                </c:pt>
                <c:pt idx="3">
                  <c:v>Rash</c:v>
                </c:pt>
                <c:pt idx="4">
                  <c:v>Vomiting</c:v>
                </c:pt>
                <c:pt idx="5">
                  <c:v>Alopecia</c:v>
                </c:pt>
                <c:pt idx="6">
                  <c:v>Constipation</c:v>
                </c:pt>
                <c:pt idx="7">
                  <c:v>Anemia</c:v>
                </c:pt>
                <c:pt idx="8">
                  <c:v>Fatigue</c:v>
                </c:pt>
                <c:pt idx="9">
                  <c:v>Decreased appetite</c:v>
                </c:pt>
                <c:pt idx="10">
                  <c:v>Stomatitis</c:v>
                </c:pt>
                <c:pt idx="11">
                  <c:v>Nausea</c:v>
                </c:pt>
              </c:strCache>
            </c:strRef>
          </c:cat>
          <c:val>
            <c:numRef>
              <c:f>Sheet1!$B$19:$B$30</c:f>
              <c:numCache>
                <c:formatCode>0</c:formatCode>
                <c:ptCount val="12"/>
                <c:pt idx="0">
                  <c:v>-15</c:v>
                </c:pt>
                <c:pt idx="1">
                  <c:v>-2.5</c:v>
                </c:pt>
                <c:pt idx="2">
                  <c:v>-2.5</c:v>
                </c:pt>
                <c:pt idx="3">
                  <c:v>-22.5</c:v>
                </c:pt>
                <c:pt idx="4">
                  <c:v>-15</c:v>
                </c:pt>
                <c:pt idx="5">
                  <c:v>-22.5</c:v>
                </c:pt>
                <c:pt idx="6">
                  <c:v>-22.5</c:v>
                </c:pt>
                <c:pt idx="7">
                  <c:v>-12.5</c:v>
                </c:pt>
                <c:pt idx="8">
                  <c:v>-20</c:v>
                </c:pt>
                <c:pt idx="9">
                  <c:v>-27.500000000000004</c:v>
                </c:pt>
                <c:pt idx="10">
                  <c:v>-47.5</c:v>
                </c:pt>
                <c:pt idx="11">
                  <c:v>-37.5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4D-47A0-A72B-B0CE7370F538}"/>
            </c:ext>
          </c:extLst>
        </c:ser>
        <c:ser>
          <c:idx val="1"/>
          <c:order val="1"/>
          <c:tx>
            <c:strRef>
              <c:f>Sheet1!$C$17:$C$18</c:f>
              <c:strCache>
                <c:ptCount val="2"/>
                <c:pt idx="1">
                  <c:v>Grade 3+</c:v>
                </c:pt>
              </c:strCache>
            </c:strRef>
          </c:tx>
          <c:spPr>
            <a:solidFill>
              <a:srgbClr val="173A74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5.4643789493269423E-17"/>
                  <c:y val="1.6847174786218632E-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680446194225715E-2"/>
                      <c:h val="4.758821461503643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704D-47A0-A72B-B0CE7370F53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704D-47A0-A72B-B0CE7370F53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704D-47A0-A72B-B0CE7370F538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04D-47A0-A72B-B0CE7370F538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04D-47A0-A72B-B0CE7370F538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04D-47A0-A72B-B0CE7370F538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4D-47A0-A72B-B0CE7370F53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704D-47A0-A72B-B0CE7370F53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704D-47A0-A72B-B0CE7370F538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4D-47A0-A72B-B0CE7370F538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704D-47A0-A72B-B0CE7370F538}"/>
                </c:ext>
              </c:extLst>
            </c:dLbl>
            <c:dLbl>
              <c:idx val="11"/>
              <c:layout>
                <c:manualLayout>
                  <c:x val="0"/>
                  <c:y val="1.0180031308760359E-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704D-47A0-A72B-B0CE7370F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Sheet1!$A$19:$A$30</c:f>
              <c:strCache>
                <c:ptCount val="12"/>
                <c:pt idx="0">
                  <c:v>Diarrhea</c:v>
                </c:pt>
                <c:pt idx="1">
                  <c:v>Neutrophil count decreased</c:v>
                </c:pt>
                <c:pt idx="2">
                  <c:v>Platelet count decreased</c:v>
                </c:pt>
                <c:pt idx="3">
                  <c:v>Rash</c:v>
                </c:pt>
                <c:pt idx="4">
                  <c:v>Vomiting</c:v>
                </c:pt>
                <c:pt idx="5">
                  <c:v>Alopecia</c:v>
                </c:pt>
                <c:pt idx="6">
                  <c:v>Constipation</c:v>
                </c:pt>
                <c:pt idx="7">
                  <c:v>Anemia</c:v>
                </c:pt>
                <c:pt idx="8">
                  <c:v>Fatigue</c:v>
                </c:pt>
                <c:pt idx="9">
                  <c:v>Decreased appetite</c:v>
                </c:pt>
                <c:pt idx="10">
                  <c:v>Stomatitis</c:v>
                </c:pt>
                <c:pt idx="11">
                  <c:v>Nausea</c:v>
                </c:pt>
              </c:strCache>
            </c:strRef>
          </c:cat>
          <c:val>
            <c:numRef>
              <c:f>Sheet1!$C$19:$C$30</c:f>
              <c:numCache>
                <c:formatCode>0</c:formatCode>
                <c:ptCount val="12"/>
                <c:pt idx="0">
                  <c:v>-2.5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-2.5</c:v>
                </c:pt>
                <c:pt idx="8">
                  <c:v>-5</c:v>
                </c:pt>
                <c:pt idx="9">
                  <c:v>0</c:v>
                </c:pt>
                <c:pt idx="10">
                  <c:v>-7.5</c:v>
                </c:pt>
                <c:pt idx="11">
                  <c:v>-2.5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4D-47A0-A72B-B0CE7370F538}"/>
            </c:ext>
          </c:extLst>
        </c:ser>
        <c:ser>
          <c:idx val="2"/>
          <c:order val="2"/>
          <c:tx>
            <c:strRef>
              <c:f>Sheet1!$D$17:$D$18</c:f>
              <c:strCache>
                <c:ptCount val="2"/>
                <c:pt idx="1">
                  <c:v>Grade 1-2</c:v>
                </c:pt>
              </c:strCache>
            </c:strRef>
          </c:tx>
          <c:spPr>
            <a:solidFill>
              <a:srgbClr val="EA7A8F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Sheet1!$A$19:$A$30</c:f>
              <c:strCache>
                <c:ptCount val="12"/>
                <c:pt idx="0">
                  <c:v>Diarrhea</c:v>
                </c:pt>
                <c:pt idx="1">
                  <c:v>Neutrophil count decreased</c:v>
                </c:pt>
                <c:pt idx="2">
                  <c:v>Platelet count decreased</c:v>
                </c:pt>
                <c:pt idx="3">
                  <c:v>Rash</c:v>
                </c:pt>
                <c:pt idx="4">
                  <c:v>Vomiting</c:v>
                </c:pt>
                <c:pt idx="5">
                  <c:v>Alopecia</c:v>
                </c:pt>
                <c:pt idx="6">
                  <c:v>Constipation</c:v>
                </c:pt>
                <c:pt idx="7">
                  <c:v>Anemia</c:v>
                </c:pt>
                <c:pt idx="8">
                  <c:v>Fatigue</c:v>
                </c:pt>
                <c:pt idx="9">
                  <c:v>Decreased appetite</c:v>
                </c:pt>
                <c:pt idx="10">
                  <c:v>Stomatitis</c:v>
                </c:pt>
                <c:pt idx="11">
                  <c:v>Nausea</c:v>
                </c:pt>
              </c:strCache>
            </c:strRef>
          </c:cat>
          <c:val>
            <c:numRef>
              <c:f>Sheet1!$D$19:$D$30</c:f>
              <c:numCache>
                <c:formatCode>0</c:formatCode>
                <c:ptCount val="12"/>
                <c:pt idx="0">
                  <c:v>14.583333333333334</c:v>
                </c:pt>
                <c:pt idx="1">
                  <c:v>14.583333333333334</c:v>
                </c:pt>
                <c:pt idx="2">
                  <c:v>16.666666666666664</c:v>
                </c:pt>
                <c:pt idx="3">
                  <c:v>12.5</c:v>
                </c:pt>
                <c:pt idx="4">
                  <c:v>25</c:v>
                </c:pt>
                <c:pt idx="5">
                  <c:v>18.75</c:v>
                </c:pt>
                <c:pt idx="6">
                  <c:v>20.833333333333336</c:v>
                </c:pt>
                <c:pt idx="7">
                  <c:v>31.25</c:v>
                </c:pt>
                <c:pt idx="8">
                  <c:v>31.25</c:v>
                </c:pt>
                <c:pt idx="9">
                  <c:v>37.5</c:v>
                </c:pt>
                <c:pt idx="10">
                  <c:v>22.916666666666664</c:v>
                </c:pt>
                <c:pt idx="11">
                  <c:v>43.75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4D-47A0-A72B-B0CE7370F538}"/>
            </c:ext>
          </c:extLst>
        </c:ser>
        <c:ser>
          <c:idx val="3"/>
          <c:order val="3"/>
          <c:tx>
            <c:strRef>
              <c:f>Sheet1!$E$17:$E$18</c:f>
              <c:strCache>
                <c:ptCount val="2"/>
                <c:pt idx="1">
                  <c:v>Grade 3+</c:v>
                </c:pt>
              </c:strCache>
            </c:strRef>
          </c:tx>
          <c:spPr>
            <a:solidFill>
              <a:srgbClr val="C51F3D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704D-47A0-A72B-B0CE7370F538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704D-47A0-A72B-B0CE7370F538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704D-47A0-A72B-B0CE7370F538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704D-47A0-A72B-B0CE7370F538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704D-47A0-A72B-B0CE7370F538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704D-47A0-A72B-B0CE7370F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Sheet1!$A$19:$A$30</c:f>
              <c:strCache>
                <c:ptCount val="12"/>
                <c:pt idx="0">
                  <c:v>Diarrhea</c:v>
                </c:pt>
                <c:pt idx="1">
                  <c:v>Neutrophil count decreased</c:v>
                </c:pt>
                <c:pt idx="2">
                  <c:v>Platelet count decreased</c:v>
                </c:pt>
                <c:pt idx="3">
                  <c:v>Rash</c:v>
                </c:pt>
                <c:pt idx="4">
                  <c:v>Vomiting</c:v>
                </c:pt>
                <c:pt idx="5">
                  <c:v>Alopecia</c:v>
                </c:pt>
                <c:pt idx="6">
                  <c:v>Constipation</c:v>
                </c:pt>
                <c:pt idx="7">
                  <c:v>Anemia</c:v>
                </c:pt>
                <c:pt idx="8">
                  <c:v>Fatigue</c:v>
                </c:pt>
                <c:pt idx="9">
                  <c:v>Decreased appetite</c:v>
                </c:pt>
                <c:pt idx="10">
                  <c:v>Stomatitis</c:v>
                </c:pt>
                <c:pt idx="11">
                  <c:v>Nausea</c:v>
                </c:pt>
              </c:strCache>
            </c:strRef>
          </c:cat>
          <c:val>
            <c:numRef>
              <c:f>Sheet1!$E$19:$E$30</c:f>
              <c:numCache>
                <c:formatCode>0</c:formatCode>
                <c:ptCount val="12"/>
                <c:pt idx="0">
                  <c:v>0</c:v>
                </c:pt>
                <c:pt idx="1">
                  <c:v>12.5</c:v>
                </c:pt>
                <c:pt idx="2">
                  <c:v>12.5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6.3</c:v>
                </c:pt>
                <c:pt idx="8">
                  <c:v>6.3</c:v>
                </c:pt>
                <c:pt idx="9">
                  <c:v>0</c:v>
                </c:pt>
                <c:pt idx="10">
                  <c:v>6.3</c:v>
                </c:pt>
                <c:pt idx="1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4D-47A0-A72B-B0CE7370F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983689663"/>
        <c:axId val="983700895"/>
      </c:barChart>
      <c:catAx>
        <c:axId val="9836896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83700895"/>
        <c:crosses val="autoZero"/>
        <c:auto val="1"/>
        <c:lblAlgn val="ctr"/>
        <c:lblOffset val="100"/>
        <c:noMultiLvlLbl val="0"/>
      </c:catAx>
      <c:valAx>
        <c:axId val="9837008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368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1F463-5C9B-1A42-B88B-BE4C635B10D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DDA49-09FF-D346-8FB8-65B4FB85E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61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B2679"/>
                </a:solidFill>
                <a:effectLst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Helvetica"/>
              </a:rPr>
              <a:t>Abstract </a:t>
            </a:r>
            <a:r>
              <a:rPr lang="en-US" sz="1200" dirty="0">
                <a:solidFill>
                  <a:srgbClr val="0B2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0B2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Session: </a:t>
            </a:r>
            <a:r>
              <a:rPr lang="en-US" sz="1200" dirty="0">
                <a:solidFill>
                  <a:srgbClr val="0B2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MA03 – Biomarkers for Immunotherapy: Are All Relevant?</a:t>
            </a:r>
          </a:p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b-NO" sz="1200" i="0" u="none" strike="noStrike" baseline="0" dirty="0">
                <a:solidFill>
                  <a:srgbClr val="0B2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 8, 2021; </a:t>
            </a:r>
            <a:r>
              <a:rPr lang="nb-NO" sz="1200" dirty="0">
                <a:solidFill>
                  <a:srgbClr val="0B2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Program Auditorium, 10:45-11:45</a:t>
            </a:r>
            <a:endParaRPr kumimoji="0" lang="en-US" sz="1200" b="1" i="0" u="none" strike="noStrike" cap="none" spc="0" normalizeH="0" baseline="0" dirty="0">
              <a:ln>
                <a:noFill/>
              </a:ln>
              <a:solidFill>
                <a:srgbClr val="0B2679"/>
              </a:solidFill>
              <a:effectLst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Helvetica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3D9C8C-EF72-4F3D-A558-71FF2B433C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633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BFB8AC-044C-B50C-C61F-02F8606AB5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28613" y="311150"/>
            <a:ext cx="6731000" cy="3786188"/>
          </a:xfrm>
        </p:spPr>
      </p:sp>
      <p:sp>
        <p:nvSpPr>
          <p:cNvPr id="4" name="Notes Placeholder 3">
            <a:extLst>
              <a:ext uri="{FF2B5EF4-FFF2-40B4-BE49-F238E27FC236}">
                <a16:creationId xmlns:a16="http://schemas.microsoft.com/office/drawing/2014/main" id="{AA694141-5119-1F54-6FD8-A8DE7ADAF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8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51D69E-721C-4B63-3BD1-0F1D32050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28613" y="311150"/>
            <a:ext cx="6731000" cy="3786188"/>
          </a:xfrm>
        </p:spPr>
      </p:sp>
      <p:sp>
        <p:nvSpPr>
          <p:cNvPr id="4" name="Notes Placeholder 3">
            <a:extLst>
              <a:ext uri="{FF2B5EF4-FFF2-40B4-BE49-F238E27FC236}">
                <a16:creationId xmlns:a16="http://schemas.microsoft.com/office/drawing/2014/main" id="{56FEE6D5-CB3D-73D3-1991-1341341F0C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90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67CF5A-6991-C01C-08E1-607B58A55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28613" y="311150"/>
            <a:ext cx="6731000" cy="3786188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DB25A2-0E0D-2291-8968-F1EBC2174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13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52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30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82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040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D9C8C-EF72-4F3D-A558-71FF2B433C4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5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735C45-3152-A061-9F7F-C5E3403F9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6A4001-2C33-59E1-A02A-A9BC08776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9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A47F54-BD7F-AC59-BF7E-B09C101A02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28613" y="311150"/>
            <a:ext cx="6731000" cy="3786188"/>
          </a:xfrm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9CEE13D-A102-FF5E-C83D-DAAC14AA64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868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0FF611-22E7-A2B2-109F-AEEA2F30F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28613" y="311150"/>
            <a:ext cx="6731000" cy="3786188"/>
          </a:xfrm>
        </p:spPr>
      </p:sp>
      <p:sp>
        <p:nvSpPr>
          <p:cNvPr id="4" name="Notes Placeholder 3">
            <a:extLst>
              <a:ext uri="{FF2B5EF4-FFF2-40B4-BE49-F238E27FC236}">
                <a16:creationId xmlns:a16="http://schemas.microsoft.com/office/drawing/2014/main" id="{317F6713-9A03-691C-402C-13A08AA7D0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0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84FA6-D5F8-0053-8D9D-FB722166E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5E146B-2297-055C-3438-D306589F3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DAE14-188B-3222-6501-A42795D6E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DC422-F58D-3CEB-3E43-429855397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AF4A4-5871-41AE-612B-102894C51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32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92281-2ACF-EF35-F355-37A83BE82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F0FB8-62FA-706C-22BD-E012D9052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C0C7D-088C-EA19-130F-D78E609CD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F59081-1B15-706D-6F4F-CFDA9BA2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5A82-66BB-944C-5C23-1E34C584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3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169FD8-2170-7057-4F68-0E4F8DD594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EA755F-19C4-0608-EC12-E6933845F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34B72-ECFC-91B5-03E5-F904B58A7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5E3E5-455A-4842-3802-849ACB995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587DB-AC64-8104-18ED-4BBBF44F8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31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7B8FCB8-E4C5-3D59-DEFE-7699F53110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1560" y="6149200"/>
            <a:ext cx="11782641" cy="276999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>
              <a:spcBef>
                <a:spcPts val="0"/>
              </a:spcBef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120A17-558A-B1A6-A8C9-72ECDC8B8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59" y="1266801"/>
            <a:ext cx="11960441" cy="635824"/>
          </a:xfrm>
          <a:prstGeom prst="rect">
            <a:avLst/>
          </a:prstGeom>
        </p:spPr>
        <p:txBody>
          <a:bodyPr/>
          <a:lstStyle>
            <a:lvl1pPr algn="l">
              <a:defRPr sz="2667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88001908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8994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188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99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814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106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511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7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1C39-D767-C0FB-FE42-E46E21058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DFCD3-044D-807E-6534-DCA6E1F43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880CA-B784-A68E-C056-1C73D68F8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141DD-3F8E-CE7E-C1A5-C7E1B5E89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E6770-03BD-B7B3-D4DC-8E4203C44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62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26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516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267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2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077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5288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90679092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99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5038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5300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3E766-4FA8-36F0-FC1F-F58DEF22A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39D2C5-98AE-5D48-2D7F-C41E9E544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BD2B9-96E6-A68F-8B47-CD1A02677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C2021-54CF-921C-CF98-8D828B45B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18EDE-6662-C1ED-0E5C-2C294600F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867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1B925-30BB-5FD6-644F-347CDE7C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D0DF1-F009-66F5-D564-649CC09F5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FB30C7-86FB-35E6-77B9-5B7E93209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709D01-5CD2-7F73-16B9-98D918D59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974A7-55C3-4EAD-186B-E752AB82B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6AA45-A722-8CBE-FAAE-44DB562A6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3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BD19B-F314-7D13-90FD-1725ADA20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DCF8D-B492-9BDC-7C90-42454D565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3FA0C-5B3D-DF52-215F-EBD7E8E38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2E0C3-BAE3-ED13-4B47-5C0C1A3FC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F530AE-2E6A-7C90-5D37-AFE5453EFB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72BF34-6EFA-31BF-9777-4AE5A770B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4E2935-38AC-4351-8E29-89D1C5687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17F84F-949F-C915-0FD8-3987F4BF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0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77CBD-C70E-0E14-ADCF-E6D500B11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1521DA-9104-8587-4390-E8FC66DB6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35CD6D-F8C6-EFBF-CDDA-27E4E9B1C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2E8F5B-4F0D-F604-2A1D-1DB5AED69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5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224803-BC4A-8008-481F-F99F82EC0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081BD6-39B2-27DC-9A6E-76624AA49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B9F37-38B3-8E01-D51F-9E329874C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01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8CDEC-9CE2-0198-B4DD-B6F63962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D9730-F8A3-335E-FFED-ABE57F14C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534A68-1034-C7F0-9E3C-D17A116974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875D94-339E-B071-97CB-97660DA5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6EDCE1-1566-A592-B43B-995824C16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638025-D419-D1A3-0878-780B781E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3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25996-751D-C6F8-9D25-44088EAED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AFD648-B0F5-326A-8D79-B22E5F5F9F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25CC2-9FD4-81EF-5A8E-C6CBA791A9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CC5E58-6A4A-518F-7515-2D37D8E2D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46B341-A75F-420F-5FA7-BFFCB445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31D0D1-823F-B15E-C873-9572067D0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056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F91BB1-6062-4F7F-8715-DFF8A27E3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820E-0986-B0B3-8329-19D228A54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A9E50-62F4-D34A-2919-0B2A40FAC9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ACB70-AC92-224B-A653-03C82D1C153E}" type="datetimeFigureOut">
              <a:rPr lang="en-US" smtClean="0"/>
              <a:t>11/21/22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0FEDF-940B-50E2-AE3B-4BB636C676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89C2C-CBE9-E122-65D7-1F2B1C29CF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8B5A-D95E-EA49-87DB-FBFE91917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1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90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72F21-8DEE-827A-B8F3-C9E1DF946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6542"/>
            <a:ext cx="10515600" cy="1325563"/>
          </a:xfrm>
        </p:spPr>
        <p:txBody>
          <a:bodyPr/>
          <a:lstStyle/>
          <a:p>
            <a:r>
              <a:rPr lang="en-US" dirty="0"/>
              <a:t>Antibody Drug Conjugates: Trop 2 and Beyond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4EAEE-31D0-98FC-B55E-B89651413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19669"/>
            <a:ext cx="10515600" cy="309107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Alex </a:t>
            </a:r>
            <a:r>
              <a:rPr lang="en-US" dirty="0" err="1"/>
              <a:t>Spira</a:t>
            </a:r>
            <a:r>
              <a:rPr lang="en-US" dirty="0"/>
              <a:t>, MD PhD FACP</a:t>
            </a:r>
          </a:p>
          <a:p>
            <a:pPr marL="0" indent="0" algn="ctr">
              <a:buNone/>
            </a:pPr>
            <a:r>
              <a:rPr lang="en-US" dirty="0"/>
              <a:t>Virginia Cancer Specialists</a:t>
            </a:r>
          </a:p>
          <a:p>
            <a:pPr marL="0" indent="0" algn="ctr">
              <a:buNone/>
            </a:pPr>
            <a:r>
              <a:rPr lang="en-US" dirty="0"/>
              <a:t>Co Chair, US Oncology Thoracic Oncology Committee</a:t>
            </a:r>
          </a:p>
          <a:p>
            <a:pPr marL="0" indent="0" algn="ctr">
              <a:buNone/>
            </a:pPr>
            <a:r>
              <a:rPr lang="en-US" dirty="0"/>
              <a:t>CEO and Director, NEXT Oncology Virginia</a:t>
            </a:r>
          </a:p>
        </p:txBody>
      </p:sp>
    </p:spTree>
    <p:extLst>
      <p:ext uri="{BB962C8B-B14F-4D97-AF65-F5344CB8AC3E}">
        <p14:creationId xmlns:p14="http://schemas.microsoft.com/office/powerpoint/2010/main" val="2892845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B948-05CC-336D-A920-C2904502A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Tox Management of Dato </a:t>
            </a:r>
            <a:r>
              <a:rPr lang="en-US" dirty="0" err="1"/>
              <a:t>DXd</a:t>
            </a:r>
            <a:endParaRPr lang="en-US" dirty="0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3FCFF1F2-EE0A-6269-E482-1BF4E33099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8366"/>
          <a:stretch/>
        </p:blipFill>
        <p:spPr>
          <a:xfrm>
            <a:off x="1526367" y="1537602"/>
            <a:ext cx="9424439" cy="1982918"/>
          </a:xfr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C769A93-69BF-E274-1511-10FDF1F58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46" y="3885299"/>
            <a:ext cx="6940513" cy="14351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201491-6C02-F1BA-07B4-AF7CFA48C23E}"/>
              </a:ext>
            </a:extLst>
          </p:cNvPr>
          <p:cNvSpPr txBox="1"/>
          <p:nvPr/>
        </p:nvSpPr>
        <p:spPr>
          <a:xfrm>
            <a:off x="7549979" y="4141184"/>
            <a:ext cx="27403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ILD: 	11.5 % all comers</a:t>
            </a:r>
          </a:p>
          <a:p>
            <a:r>
              <a:rPr lang="en-US" dirty="0"/>
              <a:t>	25% NSCLC</a:t>
            </a:r>
          </a:p>
          <a:p>
            <a:r>
              <a:rPr lang="en-US" dirty="0"/>
              <a:t>	10% G5 Rate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881297-4657-1769-7224-8998078A42D0}"/>
              </a:ext>
            </a:extLst>
          </p:cNvPr>
          <p:cNvSpPr txBox="1"/>
          <p:nvPr/>
        </p:nvSpPr>
        <p:spPr>
          <a:xfrm>
            <a:off x="2098589" y="5685179"/>
            <a:ext cx="6068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Challenges: Recognition, Lack of Treatment and Improvement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D0BF09-E38D-3940-91A1-21A23694A74E}"/>
              </a:ext>
            </a:extLst>
          </p:cNvPr>
          <p:cNvSpPr txBox="1"/>
          <p:nvPr/>
        </p:nvSpPr>
        <p:spPr>
          <a:xfrm>
            <a:off x="1840230" y="1537601"/>
            <a:ext cx="2923877" cy="55399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TEAEs associated with dose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reduction</a:t>
            </a:r>
          </a:p>
        </p:txBody>
      </p:sp>
    </p:spTree>
    <p:extLst>
      <p:ext uri="{BB962C8B-B14F-4D97-AF65-F5344CB8AC3E}">
        <p14:creationId xmlns:p14="http://schemas.microsoft.com/office/powerpoint/2010/main" val="536211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8794BF7E-76E6-471C-0F6C-535ABC6D71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577" r="-1"/>
          <a:stretch/>
        </p:blipFill>
        <p:spPr>
          <a:xfrm>
            <a:off x="567159" y="672564"/>
            <a:ext cx="10786641" cy="594391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750AF9E-28E7-DA41-9FB8-8B4EB07500C1}"/>
              </a:ext>
            </a:extLst>
          </p:cNvPr>
          <p:cNvSpPr/>
          <p:nvPr/>
        </p:nvSpPr>
        <p:spPr>
          <a:xfrm>
            <a:off x="10927080" y="354330"/>
            <a:ext cx="582930" cy="78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8443A0-C049-3344-8E32-1B3ADFDD4150}"/>
              </a:ext>
            </a:extLst>
          </p:cNvPr>
          <p:cNvSpPr/>
          <p:nvPr/>
        </p:nvSpPr>
        <p:spPr>
          <a:xfrm>
            <a:off x="11167110" y="3108960"/>
            <a:ext cx="582930" cy="78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40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&amp; AUTHORS"/>
          <p:cNvSpPr txBox="1"/>
          <p:nvPr/>
        </p:nvSpPr>
        <p:spPr>
          <a:xfrm>
            <a:off x="398106" y="1782158"/>
            <a:ext cx="11122089" cy="1272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0957" tIns="60957" rIns="60957" bIns="60957" anchor="t">
            <a:spAutoFit/>
          </a:bodyPr>
          <a:lstStyle>
            <a:lvl1pPr algn="ctr" defTabSz="457200">
              <a:defRPr sz="5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TROPION-Lung02: Initial Results for Datopotamab Deruxtecan Plus Pembrolizumab and Platinum Chemotherapy in Advanced NSCLC </a:t>
            </a:r>
          </a:p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EDBEE-4A98-FB4D-8CA9-63C33BA964C9}"/>
              </a:ext>
            </a:extLst>
          </p:cNvPr>
          <p:cNvSpPr txBox="1"/>
          <p:nvPr/>
        </p:nvSpPr>
        <p:spPr>
          <a:xfrm>
            <a:off x="151584" y="6490937"/>
            <a:ext cx="9898251" cy="3593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7" tIns="60957" rIns="60957" bIns="60957" numCol="1" spcCol="38100" rtlCol="0" anchor="t">
            <a:noAutofit/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3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Benjamin Levy, MD, </a:t>
            </a:r>
            <a:r>
              <a:rPr kumimoji="0" lang="en-US" sz="13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The Sidney Kimmel Comprehensive Cancer Center at Johns Hopkins Medicine, Baltimore, MD, USA</a:t>
            </a:r>
          </a:p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 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2C9FC45-577C-2CD4-947F-36D73EB31EE7}"/>
              </a:ext>
            </a:extLst>
          </p:cNvPr>
          <p:cNvSpPr txBox="1">
            <a:spLocks/>
          </p:cNvSpPr>
          <p:nvPr/>
        </p:nvSpPr>
        <p:spPr>
          <a:xfrm>
            <a:off x="197560" y="3429001"/>
            <a:ext cx="11796881" cy="1512476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Benjamin Levy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Luis Paz-Ares,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2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Olivier Rixe,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3,4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Wu-Chou Su,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5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Tsung-Ying Yang,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6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Anthony Tolcher,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7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Yanyan Lou,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8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Yoshitaka Zenke,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9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Panayiotis Savvides,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10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Enriqueta Felip,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11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Manuel Domine,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12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Konstantinos Leventakos,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13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Mariano Provencio Pulla,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14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Marianna Koczywas,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15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Atsushi Horiike,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16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Siddhartha Rawat,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4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Xiangfeng Wu,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4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Priyanka Basak,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4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Michael Chisamore,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17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Yasushi Goto</a:t>
            </a:r>
            <a:r>
              <a:rPr kumimoji="0" lang="en-US" sz="1333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18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3D990F2-E591-D19A-5CDB-ADB109986CC2}"/>
              </a:ext>
            </a:extLst>
          </p:cNvPr>
          <p:cNvSpPr txBox="1">
            <a:spLocks/>
          </p:cNvSpPr>
          <p:nvPr/>
        </p:nvSpPr>
        <p:spPr>
          <a:xfrm>
            <a:off x="197558" y="5059643"/>
            <a:ext cx="11660765" cy="359379"/>
          </a:xfrm>
          <a:prstGeom prst="rect">
            <a:avLst/>
          </a:prstGeom>
        </p:spPr>
        <p:txBody>
          <a:bodyPr anchor="ctr"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The Sidney Kimmel Comprehensive Cancer Center at Johns Hopkins Medicine, Baltimore, MD,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2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Hospital Universitario 12 de Octubre, CNIO-H12O Lung Cancer Unit, Universidad Complutense &amp; CiberOnc, Madrid, Spain;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3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Quantum Santa Fe, Santa Fe, NM,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4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Daiichi Sankyo, Inc, Basking Ridge, NJ,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5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Oncology, National Cheng Kung University Hospital, College of Medicine, National Cheng Kung University, Tainan, Taiwan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6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Division of Chest Medicine, Department of Internal Medicine, Taichung Veterans General Hospital, Taichung, Taiwan;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7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NEXT Oncology, San Antonio, TX,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8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Mayo Clinic, Jacksonville, FL,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9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Thoracic Oncology, National Cancer Center Hospital East, Kashiwa, Japan;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10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Mayo Clinic, Phoenix, AZ,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11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Vall d’Hebron University Hospital, Vall d’Hebron Institute of Oncology, Barcelona, Spain;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12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Oncology, Hospital Universitario Fundación Jiménez Díaz (IIS-FJD), Madrid, Spain;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13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Mayo Clinic, Rochester, MN,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14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Medical Oncology, Hospital Universitario Puerta de Hierro-Majadahonda, Madrid, Spain;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15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Medical Oncology &amp; Therapeutic Research, City of Hope Comprehensive Cancer Center, Duarte, CA, USA;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16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Department of Thoracic Medical Oncology, The Cancer Institute Hospital of Japanese Foundation for Cancer Research, Tokyo, Japan;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17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Merck &amp; Co., Inc., Rahway, NJ, USA; </a:t>
            </a:r>
            <a:r>
              <a:rPr kumimoji="0" lang="en-US" sz="1067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18</a:t>
            </a: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National Cancer Center Hospital, Tokyo, Japan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162235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C3ECDC30-8BD1-205D-8627-E575004BE9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44858"/>
              </p:ext>
            </p:extLst>
          </p:nvPr>
        </p:nvGraphicFramePr>
        <p:xfrm>
          <a:off x="3492772" y="2834279"/>
          <a:ext cx="5262923" cy="23408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3591714532"/>
                    </a:ext>
                  </a:extLst>
                </a:gridCol>
                <a:gridCol w="171450">
                  <a:extLst>
                    <a:ext uri="{9D8B030D-6E8A-4147-A177-3AD203B41FA5}">
                      <a16:colId xmlns:a16="http://schemas.microsoft.com/office/drawing/2014/main" val="4191945212"/>
                    </a:ext>
                  </a:extLst>
                </a:gridCol>
                <a:gridCol w="151676">
                  <a:extLst>
                    <a:ext uri="{9D8B030D-6E8A-4147-A177-3AD203B41FA5}">
                      <a16:colId xmlns:a16="http://schemas.microsoft.com/office/drawing/2014/main" val="332501120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58415137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107992826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56946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317437631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691583452"/>
                    </a:ext>
                  </a:extLst>
                </a:gridCol>
                <a:gridCol w="184917">
                  <a:extLst>
                    <a:ext uri="{9D8B030D-6E8A-4147-A177-3AD203B41FA5}">
                      <a16:colId xmlns:a16="http://schemas.microsoft.com/office/drawing/2014/main" val="650752929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  <a:t>Dato-DXd</a:t>
                      </a:r>
                      <a:b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</a:rPr>
                        <a:t>IV Q3W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  <a:t>pembro</a:t>
                      </a:r>
                      <a:b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</a:rPr>
                        <a:t>IV Q3W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defTabSz="685783">
                        <a:lnSpc>
                          <a:spcPct val="90000"/>
                        </a:lnSpc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  <a:t>platinum CT</a:t>
                      </a:r>
                      <a:b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</a:rPr>
                        <a:t>IV Q3W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220725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defTabSz="685783"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1 (n=20)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T="24384" marB="24384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81702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2 (n=20)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DD9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44376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defTabSz="685783"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3 (n=17)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1100" b="1" dirty="0"/>
                    </a:p>
                  </a:txBody>
                  <a:tcPr marT="24384" marB="24384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83865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defTabSz="685783"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4 (n=20)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carboplatin AUC 5</a:t>
                      </a:r>
                      <a:endParaRPr lang="en-US" sz="1100" b="1" dirty="0"/>
                    </a:p>
                  </a:txBody>
                  <a:tcPr marT="24384" marB="24384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8039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defTabSz="685783"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5 (n=7)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91440" algn="l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</a:t>
                      </a:r>
                    </a:p>
                  </a:txBody>
                  <a:tcPr marL="0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11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100" b="1" baseline="30000" dirty="0"/>
                    </a:p>
                  </a:txBody>
                  <a:tcPr marT="24384" marB="24384"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679247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defTabSz="685783">
                        <a:defRPr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Cohort 6 (n=4)</a:t>
                      </a:r>
                      <a:r>
                        <a:rPr lang="en-US" sz="1100" b="1" baseline="30000" dirty="0">
                          <a:latin typeface="Arial"/>
                        </a:rPr>
                        <a:t>d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</a:rPr>
                        <a:t>:</a:t>
                      </a:r>
                      <a:endParaRPr lang="en-US" sz="1100" b="1" baseline="3000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4384" marR="24384" marT="24384" marB="24384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l">
                        <a:spcBef>
                          <a:spcPts val="0"/>
                        </a:spcBef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</a:t>
                      </a:r>
                    </a:p>
                  </a:txBody>
                  <a:tcPr marL="0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mg</a:t>
                      </a:r>
                    </a:p>
                  </a:txBody>
                  <a:tcPr marL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cisplatin 75 mg/m</a:t>
                      </a:r>
                      <a:r>
                        <a:rPr lang="en-US" sz="11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24384" marB="24384"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AAD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5669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03C792E-0C31-C354-3185-5A4B316D4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211" y="368201"/>
            <a:ext cx="12077700" cy="63582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dirty="0"/>
              <a:t>Background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330EA-0C09-989F-C73B-7EA79EF101C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1560" y="5931047"/>
            <a:ext cx="11960440" cy="590931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altLang="ja-JP" sz="900" dirty="0">
                <a:solidFill>
                  <a:schemeClr val="tx1"/>
                </a:solidFill>
              </a:rPr>
              <a:t>ADC, antibody-drug conjugate; AUC, area under the curve; CT, chemotherapy; Dato-DXd, datopotamab deruxtecan; DLT, dose-limiting toxicity; IgG1, immunoglobulin G1; IV, intravenous; mAb, monoclonal antibody; NSCLC, non-small cell lung cancer; pembro, pembrolizumab; Q3W, every 3 weeks; </a:t>
            </a:r>
            <a:r>
              <a:rPr lang="fr-FR" altLang="ja-JP" sz="900" dirty="0">
                <a:solidFill>
                  <a:schemeClr val="tx1"/>
                </a:solidFill>
              </a:rPr>
              <a:t>TROP2, trophoblast cell-surface antigen 2.</a:t>
            </a:r>
          </a:p>
          <a:p>
            <a:pPr marL="0" indent="0">
              <a:lnSpc>
                <a:spcPct val="90000"/>
              </a:lnSpc>
            </a:pPr>
            <a:r>
              <a:rPr lang="en-US" sz="900" baseline="30000" dirty="0">
                <a:solidFill>
                  <a:schemeClr val="tx1"/>
                </a:solidFill>
              </a:rPr>
              <a:t>a </a:t>
            </a:r>
            <a:r>
              <a:rPr lang="en-US" sz="900" dirty="0">
                <a:solidFill>
                  <a:schemeClr val="tx1"/>
                </a:solidFill>
              </a:rPr>
              <a:t>Administered sequentially at the same visit. </a:t>
            </a:r>
            <a:r>
              <a:rPr lang="en-US" sz="900" baseline="30000" dirty="0">
                <a:solidFill>
                  <a:schemeClr val="tx1"/>
                </a:solidFill>
              </a:rPr>
              <a:t>b </a:t>
            </a:r>
            <a:r>
              <a:rPr lang="en-US" sz="900" dirty="0">
                <a:solidFill>
                  <a:schemeClr val="tx1"/>
                </a:solidFill>
              </a:rPr>
              <a:t>The first 3-6 patients in each cohort were enrolled to confirm acceptable safety/DLT rate; the remaining patients are considered part of “dose expansion” (for which enrollment was ongoing at time of data cutoff). </a:t>
            </a:r>
            <a:r>
              <a:rPr lang="en-US" sz="900" baseline="30000" dirty="0">
                <a:solidFill>
                  <a:schemeClr val="tx1"/>
                </a:solidFill>
              </a:rPr>
              <a:t>c</a:t>
            </a:r>
            <a:r>
              <a:rPr lang="en-US" sz="900" dirty="0">
                <a:solidFill>
                  <a:schemeClr val="tx1"/>
                </a:solidFill>
              </a:rPr>
              <a:t> Prior therapy requirements are for treatment in the advanced/metastatic setting. </a:t>
            </a:r>
            <a:r>
              <a:rPr lang="en-US" sz="900" baseline="30000" dirty="0">
                <a:solidFill>
                  <a:schemeClr val="tx1"/>
                </a:solidFill>
              </a:rPr>
              <a:t>d</a:t>
            </a:r>
            <a:r>
              <a:rPr lang="en-US" sz="900" dirty="0">
                <a:solidFill>
                  <a:schemeClr val="tx1"/>
                </a:solidFill>
              </a:rPr>
              <a:t> As of the May 2, 2022, data cutoff.</a:t>
            </a:r>
            <a:endParaRPr lang="en-US" sz="900" baseline="30000" dirty="0">
              <a:solidFill>
                <a:schemeClr val="tx1"/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D12DA91-917C-14A4-048D-28754B720442}"/>
              </a:ext>
            </a:extLst>
          </p:cNvPr>
          <p:cNvSpPr txBox="1">
            <a:spLocks/>
          </p:cNvSpPr>
          <p:nvPr/>
        </p:nvSpPr>
        <p:spPr>
          <a:xfrm>
            <a:off x="-633018" y="4309164"/>
            <a:ext cx="5924582" cy="1644592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43834" marR="0" lvl="0" indent="-24383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5" name="Subtitle 2">
            <a:extLst>
              <a:ext uri="{FF2B5EF4-FFF2-40B4-BE49-F238E27FC236}">
                <a16:creationId xmlns:a16="http://schemas.microsoft.com/office/drawing/2014/main" id="{7195CDED-6083-27FE-6E97-F097A6AAB8AC}"/>
              </a:ext>
            </a:extLst>
          </p:cNvPr>
          <p:cNvSpPr txBox="1">
            <a:spLocks/>
          </p:cNvSpPr>
          <p:nvPr/>
        </p:nvSpPr>
        <p:spPr>
          <a:xfrm>
            <a:off x="9354874" y="2902423"/>
            <a:ext cx="2607867" cy="132732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457200">
              <a:spcBef>
                <a:spcPts val="400"/>
              </a:spcBef>
              <a:buClr>
                <a:srgbClr val="1C85C7"/>
              </a:buClr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21917" marR="0" lvl="0" indent="-121917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Primary objectives: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safety and tolerability </a:t>
            </a:r>
          </a:p>
          <a:p>
            <a:pPr marL="121917" marR="0" lvl="0" indent="-121917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Secondary objectives: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efficacy, pharmacokinetics, and anti-drug antibodies</a:t>
            </a:r>
            <a:endParaRPr kumimoji="0" lang="en-US" sz="14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56" name="フローチャート: 処理 17">
            <a:extLst>
              <a:ext uri="{FF2B5EF4-FFF2-40B4-BE49-F238E27FC236}">
                <a16:creationId xmlns:a16="http://schemas.microsoft.com/office/drawing/2014/main" id="{2BA56DEB-BAA9-5010-25AF-620EF0BDB14C}"/>
              </a:ext>
            </a:extLst>
          </p:cNvPr>
          <p:cNvSpPr/>
          <p:nvPr/>
        </p:nvSpPr>
        <p:spPr>
          <a:xfrm>
            <a:off x="310211" y="2902423"/>
            <a:ext cx="3051825" cy="2153576"/>
          </a:xfrm>
          <a:prstGeom prst="rect">
            <a:avLst/>
          </a:prstGeom>
          <a:noFill/>
          <a:ln w="19050">
            <a:solidFill>
              <a:srgbClr val="72BF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91440" rIns="91440" bIns="91440" rtlCol="0" anchor="ctr">
            <a:noAutofit/>
          </a:bodyPr>
          <a:lstStyle/>
          <a:p>
            <a:pPr marL="0" marR="0" lvl="0" indent="0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Key eligibility</a:t>
            </a:r>
            <a:endParaRPr kumimoji="1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  <a:p>
            <a:pPr marL="121917" marR="0" lvl="0" indent="-121917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Advanced/metastatic NSCLC</a:t>
            </a:r>
          </a:p>
          <a:p>
            <a:pPr marL="121917" marR="0" lvl="0" indent="-121917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Dose confirmation</a:t>
            </a:r>
            <a:r>
              <a:rPr kumimoji="1" lang="en-US" altLang="ja-JP" sz="1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b</a:t>
            </a: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: ≤2 lines of prior therapy</a:t>
            </a:r>
            <a:r>
              <a:rPr kumimoji="1" lang="en-US" altLang="ja-JP" sz="1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c</a:t>
            </a:r>
          </a:p>
          <a:p>
            <a:pPr marL="121917" marR="0" lvl="0" indent="-121917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Dose expansion</a:t>
            </a:r>
          </a:p>
          <a:p>
            <a:pPr marL="285750" marR="0" lvl="0" indent="-168275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≤1 line of platinum-based CT (cohorts 1 and 2)</a:t>
            </a:r>
            <a:r>
              <a:rPr kumimoji="1" lang="en-US" altLang="ja-JP" sz="1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c</a:t>
            </a:r>
          </a:p>
          <a:p>
            <a:pPr marL="285750" marR="0" lvl="0" indent="-168275" algn="l" defTabSz="121917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 No prior therapy (cohorts 3-6)</a:t>
            </a:r>
            <a:r>
              <a:rPr kumimoji="1" lang="en-US" altLang="ja-JP" sz="1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c</a:t>
            </a:r>
          </a:p>
        </p:txBody>
      </p:sp>
      <p:sp>
        <p:nvSpPr>
          <p:cNvPr id="53" name="フローチャート: 処理 17">
            <a:extLst>
              <a:ext uri="{FF2B5EF4-FFF2-40B4-BE49-F238E27FC236}">
                <a16:creationId xmlns:a16="http://schemas.microsoft.com/office/drawing/2014/main" id="{0B79545A-D509-799B-2C1D-27964697FEBD}"/>
              </a:ext>
            </a:extLst>
          </p:cNvPr>
          <p:cNvSpPr/>
          <p:nvPr/>
        </p:nvSpPr>
        <p:spPr>
          <a:xfrm>
            <a:off x="131285" y="1086127"/>
            <a:ext cx="11946414" cy="1304571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4384" tIns="24384" rIns="0" bIns="24384" rtlCol="0" anchor="ctr">
            <a:noAutofit/>
          </a:bodyPr>
          <a:lstStyle/>
          <a:p>
            <a:pPr marL="182880" marR="0" lvl="0" indent="-18288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Dato-DXd is an ADC composed of a humanized TROP2 IgG1 mAb covalently linked to a topoisomerase I inhibitor payload via a stable tetrapeptide-based cleavable linker</a:t>
            </a:r>
          </a:p>
          <a:p>
            <a:pPr marL="182880" marR="0" lvl="0" indent="-18288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TROPION-Lung02 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"/>
              </a:rPr>
              <a:t>s a phase 1b study evaluating Dato-DXd + pembrolizumab (pembro) ± platinum CT</a:t>
            </a:r>
            <a:r>
              <a:rPr kumimoji="0" lang="en-US" sz="1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"/>
              </a:rPr>
              <a:t>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"/>
              </a:rPr>
              <a:t> in advanced NSCLC without actionable genomic alterations (NCT04526691) </a:t>
            </a:r>
          </a:p>
          <a:p>
            <a:pPr marL="182880" marR="0" lvl="0" indent="-182880" algn="l" defTabSz="121917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Study approach: safety of Dato-DXd + pembro “doublets” was established prior to evaluation of platinum-containing “triplets”</a:t>
            </a:r>
          </a:p>
          <a:p>
            <a:pPr marL="365760" marR="0" lvl="2" indent="-18288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Safety of Dato-DXd 4-mg/kg combinations was established prior to evaluation of 6-mg/kg combinations</a:t>
            </a:r>
          </a:p>
        </p:txBody>
      </p:sp>
      <p:sp>
        <p:nvSpPr>
          <p:cNvPr id="105" name="Right Brace 104">
            <a:extLst>
              <a:ext uri="{FF2B5EF4-FFF2-40B4-BE49-F238E27FC236}">
                <a16:creationId xmlns:a16="http://schemas.microsoft.com/office/drawing/2014/main" id="{9E099B9D-8648-AF54-3D6B-4A3FBD618F10}"/>
              </a:ext>
            </a:extLst>
          </p:cNvPr>
          <p:cNvSpPr/>
          <p:nvPr/>
        </p:nvSpPr>
        <p:spPr>
          <a:xfrm>
            <a:off x="7022547" y="3348180"/>
            <a:ext cx="201739" cy="482058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173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sym typeface="Helvetica"/>
            </a:endParaRPr>
          </a:p>
        </p:txBody>
      </p:sp>
      <p:sp>
        <p:nvSpPr>
          <p:cNvPr id="106" name="Right Brace 105">
            <a:extLst>
              <a:ext uri="{FF2B5EF4-FFF2-40B4-BE49-F238E27FC236}">
                <a16:creationId xmlns:a16="http://schemas.microsoft.com/office/drawing/2014/main" id="{79690B8B-AD37-902E-F812-B7F1BC3383E0}"/>
              </a:ext>
            </a:extLst>
          </p:cNvPr>
          <p:cNvSpPr/>
          <p:nvPr/>
        </p:nvSpPr>
        <p:spPr>
          <a:xfrm>
            <a:off x="8798764" y="3966149"/>
            <a:ext cx="201739" cy="1095276"/>
          </a:xfrm>
          <a:prstGeom prst="rightBrace">
            <a:avLst>
              <a:gd name="adj1" fmla="val 0"/>
              <a:gd name="adj2" fmla="val 50000"/>
            </a:avLst>
          </a:prstGeom>
          <a:ln w="12700">
            <a:solidFill>
              <a:srgbClr val="C51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sym typeface="Helvetica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C6EB9DF-0617-BCF0-665B-F32B731F02E8}"/>
              </a:ext>
            </a:extLst>
          </p:cNvPr>
          <p:cNvSpPr txBox="1"/>
          <p:nvPr/>
        </p:nvSpPr>
        <p:spPr>
          <a:xfrm>
            <a:off x="7133576" y="3428725"/>
            <a:ext cx="116468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78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73A74"/>
                </a:solidFill>
                <a:effectLst/>
                <a:uLnTx/>
                <a:uFillTx/>
                <a:latin typeface="Arial"/>
                <a:cs typeface="Helvetica"/>
                <a:sym typeface="Helvetica"/>
              </a:rPr>
              <a:t>“Doublet”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3A74"/>
              </a:solidFill>
              <a:effectLst/>
              <a:uLnTx/>
              <a:uFillTx/>
              <a:latin typeface="Arial"/>
              <a:cs typeface="Helvetica"/>
              <a:sym typeface="Helvetica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444CAE2-8769-84D6-2505-3C3AB6531FA4}"/>
              </a:ext>
            </a:extLst>
          </p:cNvPr>
          <p:cNvSpPr txBox="1"/>
          <p:nvPr/>
        </p:nvSpPr>
        <p:spPr>
          <a:xfrm>
            <a:off x="8859066" y="4359898"/>
            <a:ext cx="1164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783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Helvetica"/>
                <a:sym typeface="Helvetica"/>
              </a:rPr>
              <a:t>“Triplet”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2338597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29AFB8F-6D87-9595-42F6-AE4856A4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0717" y="5817490"/>
            <a:ext cx="11783483" cy="59093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Data cutoff: May 2, 2022.</a:t>
            </a:r>
          </a:p>
          <a:p>
            <a:pPr marL="0"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1L, first line; 2L, second line; </a:t>
            </a:r>
            <a:r>
              <a:rPr lang="en-US" altLang="ja-JP" sz="900" dirty="0">
                <a:solidFill>
                  <a:schemeClr val="tx1"/>
                </a:solidFill>
              </a:rPr>
              <a:t>PD-L1, programmed cell death 1 ligand 1.</a:t>
            </a:r>
            <a:endParaRPr lang="en-US" sz="900" baseline="30000" dirty="0">
              <a:solidFill>
                <a:schemeClr val="tx1"/>
              </a:solidFill>
            </a:endParaRPr>
          </a:p>
          <a:p>
            <a:pPr marL="0">
              <a:lnSpc>
                <a:spcPct val="90000"/>
              </a:lnSpc>
            </a:pPr>
            <a:r>
              <a:rPr lang="en-US" sz="900" baseline="30000" dirty="0">
                <a:solidFill>
                  <a:schemeClr val="tx1"/>
                </a:solidFill>
              </a:rPr>
              <a:t>a</a:t>
            </a:r>
            <a:r>
              <a:rPr lang="en-US" sz="900" dirty="0">
                <a:solidFill>
                  <a:schemeClr val="tx1"/>
                </a:solidFill>
              </a:rPr>
              <a:t> One patient (3%) received doublet therapy and had unknown histology. </a:t>
            </a:r>
            <a:r>
              <a:rPr lang="en-US" sz="900" baseline="30000" dirty="0">
                <a:solidFill>
                  <a:schemeClr val="tx1"/>
                </a:solidFill>
              </a:rPr>
              <a:t>b</a:t>
            </a:r>
            <a:r>
              <a:rPr lang="en-US" sz="900" dirty="0">
                <a:solidFill>
                  <a:schemeClr val="tx1"/>
                </a:solidFill>
              </a:rPr>
              <a:t> PD-L1 expression was unknown in 2 patients (5%) receiving doublet therapy and 2 patients (4%) receiving triplet therapy. </a:t>
            </a:r>
            <a:r>
              <a:rPr lang="en-US" sz="900" baseline="30000" dirty="0">
                <a:solidFill>
                  <a:schemeClr val="tx1"/>
                </a:solidFill>
              </a:rPr>
              <a:t>c </a:t>
            </a:r>
            <a:r>
              <a:rPr lang="en-US" sz="900" dirty="0">
                <a:solidFill>
                  <a:schemeClr val="tx1"/>
                </a:solidFill>
              </a:rPr>
              <a:t>Prior therapy for advanced/metastatic disease. </a:t>
            </a:r>
            <a:r>
              <a:rPr lang="en-US" sz="900" baseline="30000" dirty="0">
                <a:solidFill>
                  <a:schemeClr val="tx1"/>
                </a:solidFill>
              </a:rPr>
              <a:t>d</a:t>
            </a:r>
            <a:r>
              <a:rPr lang="en-US" sz="900" dirty="0">
                <a:solidFill>
                  <a:schemeClr val="tx1"/>
                </a:solidFill>
              </a:rPr>
              <a:t> Percentages totaling &gt;100% are due to rounding.</a:t>
            </a:r>
          </a:p>
        </p:txBody>
      </p:sp>
      <p:graphicFrame>
        <p:nvGraphicFramePr>
          <p:cNvPr id="4" name="Table 1">
            <a:extLst>
              <a:ext uri="{FF2B5EF4-FFF2-40B4-BE49-F238E27FC236}">
                <a16:creationId xmlns:a16="http://schemas.microsoft.com/office/drawing/2014/main" id="{ACA2D469-C063-C8E6-38DE-A36CD703E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774000"/>
              </p:ext>
            </p:extLst>
          </p:nvPr>
        </p:nvGraphicFramePr>
        <p:xfrm>
          <a:off x="230717" y="1320720"/>
          <a:ext cx="8138160" cy="3968496"/>
        </p:xfrm>
        <a:graphic>
          <a:graphicData uri="http://schemas.openxmlformats.org/drawingml/2006/table">
            <a:tbl>
              <a:tblPr bandRow="1"/>
              <a:tblGrid>
                <a:gridCol w="3291840">
                  <a:extLst>
                    <a:ext uri="{9D8B030D-6E8A-4147-A177-3AD203B41FA5}">
                      <a16:colId xmlns:a16="http://schemas.microsoft.com/office/drawing/2014/main" val="2831217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Characteristic</a:t>
                      </a:r>
                    </a:p>
                  </a:txBody>
                  <a:tcPr marL="137160" marR="137160" marT="27432" marB="27432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5E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US" sz="128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Characteristic</a:t>
                      </a:r>
                    </a:p>
                  </a:txBody>
                  <a:tcPr marL="45720" marR="45720" marT="27432" marB="27432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Doublet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(n=40)</a:t>
                      </a:r>
                    </a:p>
                  </a:txBody>
                  <a:tcPr marL="137160" marR="137160" marT="27432" marB="27432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73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(n=48)</a:t>
                      </a:r>
                    </a:p>
                  </a:txBody>
                  <a:tcPr marL="137160" marR="137160" marT="27432" marB="27432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F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1048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Age, median (range), years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8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Age, median (range), years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68 (44-77)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64 (33-84)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Male, n (%)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8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Male, %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28 (70%)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33 (69%)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215727"/>
                  </a:ext>
                </a:extLst>
              </a:tr>
              <a:tr h="127186"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Histology, n (%)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Non-squamous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28 (70%)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41 (85%)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Squamous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11 (28%)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(15%)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9275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of brain metastases, n (%)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8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of brain metastases, %</a:t>
                      </a:r>
                    </a:p>
                  </a:txBody>
                  <a:tcPr marL="24384" marR="24384" marT="24384" marB="243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(20%)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 (21%)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80938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PD-L1 expression, n (%)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&lt;1%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13 (33%)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21 (44%)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100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1-49%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13 (33%)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 (29%)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1105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≥50%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 (30%)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11 (23%)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0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lines of therapy,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en-US" sz="1400" b="0" baseline="30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1400" b="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68079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 systemic treatment, n (%)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Immunotherapy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 (30%)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18 (38%)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982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1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Platinum CT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24 (60%)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17 (35%)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11800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Dato-DXd combination line of therapy, n (%)</a:t>
                      </a:r>
                      <a:endParaRPr lang="en-US" sz="14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1L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13 (33%)</a:t>
                      </a:r>
                      <a:r>
                        <a:rPr lang="en-US" sz="14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30 (63%)</a:t>
                      </a:r>
                      <a:r>
                        <a:rPr lang="en-US" sz="14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7838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2L+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27 (68%)</a:t>
                      </a:r>
                      <a:r>
                        <a:rPr lang="en-US" sz="14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18 (38%)</a:t>
                      </a:r>
                      <a:r>
                        <a:rPr lang="en-US" sz="14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158628"/>
                  </a:ext>
                </a:extLst>
              </a:tr>
            </a:tbl>
          </a:graphicData>
        </a:graphic>
      </p:graphicFrame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184F164A-1E1F-330C-B13C-794EC4383931}"/>
              </a:ext>
            </a:extLst>
          </p:cNvPr>
          <p:cNvSpPr txBox="1">
            <a:spLocks/>
          </p:cNvSpPr>
          <p:nvPr/>
        </p:nvSpPr>
        <p:spPr>
          <a:xfrm>
            <a:off x="8507215" y="2107524"/>
            <a:ext cx="3454068" cy="1197444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At the time of data cutoff for doublet and triplet therapy, respectively:</a:t>
            </a:r>
          </a:p>
          <a:p>
            <a:pPr marL="182880" marR="0" lvl="0" indent="-182880" algn="l" defTabSz="914400" rtl="0" eaLnBrk="1" fontAlgn="auto" latinLnBrk="0" hangingPunc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Study treatment was ongoing in 53% and 77% of patients</a:t>
            </a:r>
          </a:p>
          <a:p>
            <a:pPr marL="182880" marR="0" lvl="0" indent="-182880" algn="l" defTabSz="914400" rtl="0" eaLnBrk="1" fontAlgn="auto" latinLnBrk="0" hangingPunc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Median treatment duration was 4.1 months and 3.0 months</a:t>
            </a:r>
          </a:p>
          <a:p>
            <a:pPr marL="182880" marR="0" lvl="0" indent="-182880" algn="l" defTabSz="914400" rtl="0" eaLnBrk="1" fontAlgn="auto" latinLnBrk="0" hangingPunc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Median follow-up was 6.5 months and 4.4 months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C52850-F309-C7BD-3424-B1F1FDD08074}"/>
              </a:ext>
            </a:extLst>
          </p:cNvPr>
          <p:cNvSpPr txBox="1">
            <a:spLocks/>
          </p:cNvSpPr>
          <p:nvPr/>
        </p:nvSpPr>
        <p:spPr>
          <a:xfrm>
            <a:off x="354331" y="549037"/>
            <a:ext cx="10298429" cy="635824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Baseline Characteristics and Patient Disposition</a:t>
            </a:r>
          </a:p>
        </p:txBody>
      </p:sp>
    </p:spTree>
    <p:extLst>
      <p:ext uri="{BB962C8B-B14F-4D97-AF65-F5344CB8AC3E}">
        <p14:creationId xmlns:p14="http://schemas.microsoft.com/office/powerpoint/2010/main" val="393344957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8D467C-B408-CDE7-5EFB-30314F6E3E2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2162" y="5734732"/>
            <a:ext cx="11782641" cy="674031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900" baseline="300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Data cutoff: May 2, 2022.</a:t>
            </a:r>
            <a:endParaRPr lang="en-US" sz="900" baseline="3000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ILD, interstitial lung disease. TEAE, treatment emergent adverse event.</a:t>
            </a:r>
            <a:endParaRPr lang="en-US" sz="900" baseline="3000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sz="900" baseline="30000" dirty="0">
                <a:solidFill>
                  <a:schemeClr val="tx1"/>
                </a:solidFill>
              </a:rPr>
              <a:t>a </a:t>
            </a:r>
            <a:r>
              <a:rPr lang="en-US" sz="900" dirty="0">
                <a:solidFill>
                  <a:schemeClr val="tx1"/>
                </a:solidFill>
              </a:rPr>
              <a:t>Drug related TEAEs may be associated with any component of the study treatment: Dato-DXd, pembro, cisplatin, or carboplatin. </a:t>
            </a:r>
            <a:r>
              <a:rPr lang="en-US" sz="900" baseline="30000" dirty="0">
                <a:solidFill>
                  <a:schemeClr val="tx1"/>
                </a:solidFill>
              </a:rPr>
              <a:t>b</a:t>
            </a:r>
            <a:r>
              <a:rPr lang="en-US" sz="900" dirty="0">
                <a:solidFill>
                  <a:schemeClr val="tx1"/>
                </a:solidFill>
              </a:rPr>
              <a:t> TEAEs associated with death (encephalopathy, respiratory failure, and death) were considered unrelated to study treatment. </a:t>
            </a:r>
            <a:r>
              <a:rPr lang="en-US" sz="900" baseline="30000" dirty="0">
                <a:solidFill>
                  <a:schemeClr val="tx1"/>
                </a:solidFill>
              </a:rPr>
              <a:t>c</a:t>
            </a:r>
            <a:r>
              <a:rPr lang="en-US" sz="900" dirty="0">
                <a:solidFill>
                  <a:schemeClr val="tx1"/>
                </a:solidFill>
              </a:rPr>
              <a:t> Three ILD cases (1 grade 1, 1 grade 3, and 1 grade 5), are pending adjudication.</a:t>
            </a:r>
            <a:endParaRPr lang="en-US" sz="900" baseline="30000" dirty="0">
              <a:solidFill>
                <a:schemeClr val="tx1"/>
              </a:solidFill>
            </a:endParaRPr>
          </a:p>
        </p:txBody>
      </p:sp>
      <p:graphicFrame>
        <p:nvGraphicFramePr>
          <p:cNvPr id="67" name="Chart 66">
            <a:extLst>
              <a:ext uri="{FF2B5EF4-FFF2-40B4-BE49-F238E27FC236}">
                <a16:creationId xmlns:a16="http://schemas.microsoft.com/office/drawing/2014/main" id="{E07F7456-C244-7104-8BC6-221F4B4579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1088225"/>
              </p:ext>
            </p:extLst>
          </p:nvPr>
        </p:nvGraphicFramePr>
        <p:xfrm>
          <a:off x="7402229" y="1246367"/>
          <a:ext cx="4572000" cy="3929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8" name="Group 67">
            <a:extLst>
              <a:ext uri="{FF2B5EF4-FFF2-40B4-BE49-F238E27FC236}">
                <a16:creationId xmlns:a16="http://schemas.microsoft.com/office/drawing/2014/main" id="{C24D9842-9E11-AB14-292C-0C3FDC563987}"/>
              </a:ext>
            </a:extLst>
          </p:cNvPr>
          <p:cNvGrpSpPr/>
          <p:nvPr/>
        </p:nvGrpSpPr>
        <p:grpSpPr>
          <a:xfrm>
            <a:off x="7930341" y="4676774"/>
            <a:ext cx="3846374" cy="95648"/>
            <a:chOff x="4247385" y="4651035"/>
            <a:chExt cx="2527738" cy="33639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9CF60930-1BEE-B9E8-FF54-37F6BA067506}"/>
                </a:ext>
              </a:extLst>
            </p:cNvPr>
            <p:cNvGrpSpPr/>
            <p:nvPr/>
          </p:nvGrpSpPr>
          <p:grpSpPr>
            <a:xfrm>
              <a:off x="4247385" y="4651035"/>
              <a:ext cx="2527738" cy="33639"/>
              <a:chOff x="3790185" y="4651035"/>
              <a:chExt cx="2527738" cy="3363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87A2FB59-B37F-4883-8925-990C6EA7F9E3}"/>
                  </a:ext>
                </a:extLst>
              </p:cNvPr>
              <p:cNvGrpSpPr/>
              <p:nvPr/>
            </p:nvGrpSpPr>
            <p:grpSpPr>
              <a:xfrm>
                <a:off x="3790185" y="4651035"/>
                <a:ext cx="2527738" cy="33639"/>
                <a:chOff x="3332985" y="4651035"/>
                <a:chExt cx="2527738" cy="33639"/>
              </a:xfrm>
            </p:grpSpPr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A9D516A8-DCAD-B86E-E249-EFB7CA13E04C}"/>
                    </a:ext>
                  </a:extLst>
                </p:cNvPr>
                <p:cNvGrpSpPr/>
                <p:nvPr/>
              </p:nvGrpSpPr>
              <p:grpSpPr>
                <a:xfrm>
                  <a:off x="3332985" y="4651035"/>
                  <a:ext cx="2527738" cy="33563"/>
                  <a:chOff x="2878960" y="4651035"/>
                  <a:chExt cx="2527738" cy="33563"/>
                </a:xfrm>
              </p:grpSpPr>
              <p:grpSp>
                <p:nvGrpSpPr>
                  <p:cNvPr id="83" name="Group 82">
                    <a:extLst>
                      <a:ext uri="{FF2B5EF4-FFF2-40B4-BE49-F238E27FC236}">
                        <a16:creationId xmlns:a16="http://schemas.microsoft.com/office/drawing/2014/main" id="{B06BB7F5-3800-3916-FDEE-B0C859B74E96}"/>
                      </a:ext>
                    </a:extLst>
                  </p:cNvPr>
                  <p:cNvGrpSpPr/>
                  <p:nvPr/>
                </p:nvGrpSpPr>
                <p:grpSpPr>
                  <a:xfrm>
                    <a:off x="2878960" y="4651035"/>
                    <a:ext cx="2527738" cy="33563"/>
                    <a:chOff x="2421760" y="4682784"/>
                    <a:chExt cx="2527738" cy="33563"/>
                  </a:xfrm>
                </p:grpSpPr>
                <p:grpSp>
                  <p:nvGrpSpPr>
                    <p:cNvPr id="85" name="Group 84">
                      <a:extLst>
                        <a:ext uri="{FF2B5EF4-FFF2-40B4-BE49-F238E27FC236}">
                          <a16:creationId xmlns:a16="http://schemas.microsoft.com/office/drawing/2014/main" id="{AF7154C3-F6E7-4ABE-F128-3C755BF20CA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421760" y="4682784"/>
                      <a:ext cx="2527738" cy="33563"/>
                      <a:chOff x="1951860" y="4697072"/>
                      <a:chExt cx="2527738" cy="33563"/>
                    </a:xfrm>
                  </p:grpSpPr>
                  <p:cxnSp>
                    <p:nvCxnSpPr>
                      <p:cNvPr id="87" name="Straight Connector 86">
                        <a:extLst>
                          <a:ext uri="{FF2B5EF4-FFF2-40B4-BE49-F238E27FC236}">
                            <a16:creationId xmlns:a16="http://schemas.microsoft.com/office/drawing/2014/main" id="{E6FC364D-DE95-F5C1-98A9-CE8CEEA8DD5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951860" y="4697072"/>
                        <a:ext cx="2527738" cy="0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8" name="Straight Connector 87">
                        <a:extLst>
                          <a:ext uri="{FF2B5EF4-FFF2-40B4-BE49-F238E27FC236}">
                            <a16:creationId xmlns:a16="http://schemas.microsoft.com/office/drawing/2014/main" id="{308EB369-9C8C-9DC1-BB3D-64008E9FEBB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4475307" y="4698886"/>
                        <a:ext cx="0" cy="31749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86" name="Straight Connector 85">
                      <a:extLst>
                        <a:ext uri="{FF2B5EF4-FFF2-40B4-BE49-F238E27FC236}">
                          <a16:creationId xmlns:a16="http://schemas.microsoft.com/office/drawing/2014/main" id="{1B91F8DF-C6D1-66A7-FE38-BFF0DBE556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585419" y="4682976"/>
                      <a:ext cx="0" cy="31749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4" name="Straight Connector 83">
                    <a:extLst>
                      <a:ext uri="{FF2B5EF4-FFF2-40B4-BE49-F238E27FC236}">
                        <a16:creationId xmlns:a16="http://schemas.microsoft.com/office/drawing/2014/main" id="{F8BDB7A6-DCD1-43B3-B1FE-831A6455A8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80334" y="4652329"/>
                    <a:ext cx="0" cy="31749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7D7A520D-6FB4-6BF0-0D14-B79000FD8F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73972" y="4652925"/>
                  <a:ext cx="0" cy="3174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23E94D82-233B-C111-54CF-DF5DD3D538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014" y="4651751"/>
                <a:ext cx="0" cy="317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DA1CE99-1BF0-6AA9-414C-A0DD25B714CC}"/>
                </a:ext>
              </a:extLst>
            </p:cNvPr>
            <p:cNvCxnSpPr>
              <a:cxnSpLocks/>
            </p:cNvCxnSpPr>
            <p:nvPr/>
          </p:nvCxnSpPr>
          <p:spPr>
            <a:xfrm>
              <a:off x="4607049" y="4652329"/>
              <a:ext cx="0" cy="3174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DBB5D96-4555-0B24-2F69-28AD0AA2DFE4}"/>
              </a:ext>
            </a:extLst>
          </p:cNvPr>
          <p:cNvSpPr txBox="1"/>
          <p:nvPr/>
        </p:nvSpPr>
        <p:spPr>
          <a:xfrm>
            <a:off x="9427126" y="5015376"/>
            <a:ext cx="1223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Patients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, %</a:t>
            </a:r>
          </a:p>
        </p:txBody>
      </p:sp>
      <p:graphicFrame>
        <p:nvGraphicFramePr>
          <p:cNvPr id="73" name="Table 2">
            <a:extLst>
              <a:ext uri="{FF2B5EF4-FFF2-40B4-BE49-F238E27FC236}">
                <a16:creationId xmlns:a16="http://schemas.microsoft.com/office/drawing/2014/main" id="{380FF99F-EDC3-CFD3-0BEF-A59BEE63C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821473"/>
              </p:ext>
            </p:extLst>
          </p:nvPr>
        </p:nvGraphicFramePr>
        <p:xfrm>
          <a:off x="236187" y="1219730"/>
          <a:ext cx="5486400" cy="3939540"/>
        </p:xfrm>
        <a:graphic>
          <a:graphicData uri="http://schemas.openxmlformats.org/drawingml/2006/table">
            <a:tbl>
              <a:tblPr bandRow="1"/>
              <a:tblGrid>
                <a:gridCol w="3108960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484632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Events, n (%)</a:t>
                      </a:r>
                    </a:p>
                  </a:txBody>
                  <a:tcPr marL="137160" marR="137160" marT="27432" marB="27432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Doublet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(n=40)</a:t>
                      </a:r>
                    </a:p>
                  </a:txBody>
                  <a:tcPr marL="137160" marR="137160" marT="27432" marB="274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73A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(n=48)</a:t>
                      </a:r>
                    </a:p>
                  </a:txBody>
                  <a:tcPr marL="137160" marR="137160" marT="27432" marB="274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F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10483"/>
                  </a:ext>
                </a:extLst>
              </a:tr>
              <a:tr h="221982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TEAEs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37 (93%)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47 (98%)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249483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82880" indent="0" algn="l"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treatment-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en-US" sz="1400" b="0" baseline="30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1400" b="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33 (83%)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46 (96%)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215727"/>
                  </a:ext>
                </a:extLst>
              </a:tr>
              <a:tr h="226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≥3 TEAEs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16 (40%)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29 (60%)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226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treatment-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en-US" sz="1400" b="0" baseline="30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1400" b="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 (35%)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26 (54%)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226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Serious TEAEs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(23%)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13 (27%)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treatment-related 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 (10%)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(15%)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419729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TEAEs associated with</a:t>
                      </a:r>
                      <a:endParaRPr lang="en-US" sz="14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308187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Death</a:t>
                      </a:r>
                      <a:r>
                        <a:rPr lang="en-US" sz="1400" b="0" baseline="30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US" sz="1400" b="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132311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due to any drug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(22%)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(19%)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293112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9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Discontinuation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due to Dato-DXd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 (15%)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(10%)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312740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ILD adjudicated as drug related</a:t>
                      </a:r>
                      <a:r>
                        <a:rPr lang="en-US" sz="14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166348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1/2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(5%)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660467"/>
                  </a:ext>
                </a:extLst>
              </a:tr>
              <a:tr h="22692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(3%)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(2%)</a:t>
                      </a:r>
                    </a:p>
                  </a:txBody>
                  <a:tcPr marL="137160" marR="137160" marT="27432" marB="2743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054633"/>
                  </a:ext>
                </a:extLst>
              </a:tr>
            </a:tbl>
          </a:graphicData>
        </a:graphic>
      </p:graphicFrame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3DD37255-BE6C-0437-F95C-E13474A39E1F}"/>
              </a:ext>
            </a:extLst>
          </p:cNvPr>
          <p:cNvCxnSpPr>
            <a:cxnSpLocks/>
          </p:cNvCxnSpPr>
          <p:nvPr/>
        </p:nvCxnSpPr>
        <p:spPr>
          <a:xfrm>
            <a:off x="7930341" y="4670326"/>
            <a:ext cx="0" cy="8705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B95A6988-E65B-E21B-855A-6C5CEEA9E9D2}"/>
              </a:ext>
            </a:extLst>
          </p:cNvPr>
          <p:cNvSpPr txBox="1"/>
          <p:nvPr/>
        </p:nvSpPr>
        <p:spPr>
          <a:xfrm>
            <a:off x="6934493" y="1650842"/>
            <a:ext cx="93647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Stomatitis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5A1EB27-DC9F-643D-C807-1899971472FC}"/>
              </a:ext>
            </a:extLst>
          </p:cNvPr>
          <p:cNvSpPr txBox="1"/>
          <p:nvPr/>
        </p:nvSpPr>
        <p:spPr>
          <a:xfrm>
            <a:off x="7099189" y="1371423"/>
            <a:ext cx="77136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Nausea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D9968F7-9999-A475-6363-7539F3DEC2F4}"/>
              </a:ext>
            </a:extLst>
          </p:cNvPr>
          <p:cNvSpPr txBox="1"/>
          <p:nvPr/>
        </p:nvSpPr>
        <p:spPr>
          <a:xfrm>
            <a:off x="7117236" y="2200152"/>
            <a:ext cx="75373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Fatigue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87DEAFC-C0E0-4B9F-9536-D6D21D9A6153}"/>
              </a:ext>
            </a:extLst>
          </p:cNvPr>
          <p:cNvSpPr txBox="1"/>
          <p:nvPr/>
        </p:nvSpPr>
        <p:spPr>
          <a:xfrm>
            <a:off x="7107617" y="2470653"/>
            <a:ext cx="7633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Anemia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29969DE-673A-D3E1-FFAF-B6EE8B2D0302}"/>
              </a:ext>
            </a:extLst>
          </p:cNvPr>
          <p:cNvSpPr txBox="1"/>
          <p:nvPr/>
        </p:nvSpPr>
        <p:spPr>
          <a:xfrm>
            <a:off x="6355824" y="1919001"/>
            <a:ext cx="151355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Decreased appetite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CCCC9D2-96C6-EFC6-1DE8-3107FC14EB0E}"/>
              </a:ext>
            </a:extLst>
          </p:cNvPr>
          <p:cNvSpPr txBox="1"/>
          <p:nvPr/>
        </p:nvSpPr>
        <p:spPr>
          <a:xfrm>
            <a:off x="6838315" y="2734403"/>
            <a:ext cx="1035860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Constipation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3DE281DF-645F-2C50-844A-7FCE31B2D1B5}"/>
              </a:ext>
            </a:extLst>
          </p:cNvPr>
          <p:cNvSpPr txBox="1"/>
          <p:nvPr/>
        </p:nvSpPr>
        <p:spPr>
          <a:xfrm>
            <a:off x="7101223" y="3004421"/>
            <a:ext cx="771365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Alopecia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A36D612-B13A-04FF-89A9-D7A85F20F8A2}"/>
              </a:ext>
            </a:extLst>
          </p:cNvPr>
          <p:cNvSpPr txBox="1"/>
          <p:nvPr/>
        </p:nvSpPr>
        <p:spPr>
          <a:xfrm>
            <a:off x="7099603" y="4385828"/>
            <a:ext cx="771365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Diarrhea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582C821-C662-2D6A-A791-8C71A516C3F5}"/>
              </a:ext>
            </a:extLst>
          </p:cNvPr>
          <p:cNvSpPr txBox="1"/>
          <p:nvPr/>
        </p:nvSpPr>
        <p:spPr>
          <a:xfrm>
            <a:off x="5818743" y="4121889"/>
            <a:ext cx="2058577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Neutrophil count decreased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D4FFCDE-750D-9807-F6EB-D30787658AF8}"/>
              </a:ext>
            </a:extLst>
          </p:cNvPr>
          <p:cNvSpPr txBox="1"/>
          <p:nvPr/>
        </p:nvSpPr>
        <p:spPr>
          <a:xfrm>
            <a:off x="7333432" y="3567750"/>
            <a:ext cx="54213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Rash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1C293EA-9C60-BA72-68AF-777FF6421924}"/>
              </a:ext>
            </a:extLst>
          </p:cNvPr>
          <p:cNvSpPr txBox="1"/>
          <p:nvPr/>
        </p:nvSpPr>
        <p:spPr>
          <a:xfrm>
            <a:off x="6004692" y="3845708"/>
            <a:ext cx="1872628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Platelet count decreased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AFD7032-2BF2-CB50-A18F-E3E6260F3189}"/>
              </a:ext>
            </a:extLst>
          </p:cNvPr>
          <p:cNvSpPr txBox="1"/>
          <p:nvPr/>
        </p:nvSpPr>
        <p:spPr>
          <a:xfrm>
            <a:off x="7094379" y="3287772"/>
            <a:ext cx="780983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Vomiting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92D78554-560D-1C77-38BB-0CA13C782859}"/>
              </a:ext>
            </a:extLst>
          </p:cNvPr>
          <p:cNvGrpSpPr/>
          <p:nvPr/>
        </p:nvGrpSpPr>
        <p:grpSpPr>
          <a:xfrm>
            <a:off x="8192324" y="5547758"/>
            <a:ext cx="1280160" cy="461665"/>
            <a:chOff x="12357410" y="4602018"/>
            <a:chExt cx="1304484" cy="461665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3E06E6E-160F-012C-5DEF-9BC04821444B}"/>
                </a:ext>
              </a:extLst>
            </p:cNvPr>
            <p:cNvSpPr txBox="1"/>
            <p:nvPr/>
          </p:nvSpPr>
          <p:spPr>
            <a:xfrm>
              <a:off x="12357410" y="4602018"/>
              <a:ext cx="1304484" cy="461665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marL="36576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Grade 1/2</a:t>
              </a:r>
            </a:p>
            <a:p>
              <a:pPr marL="36576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Grade ≥3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DA66F9DA-21D3-E2C5-70A1-0B5F100C8286}"/>
                </a:ext>
              </a:extLst>
            </p:cNvPr>
            <p:cNvSpPr/>
            <p:nvPr/>
          </p:nvSpPr>
          <p:spPr>
            <a:xfrm>
              <a:off x="12443236" y="4689815"/>
              <a:ext cx="306448" cy="107189"/>
            </a:xfrm>
            <a:prstGeom prst="rect">
              <a:avLst/>
            </a:prstGeom>
            <a:solidFill>
              <a:srgbClr val="3F7AD9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11AD092-B5FA-12F3-B641-26D7350AAB24}"/>
                </a:ext>
              </a:extLst>
            </p:cNvPr>
            <p:cNvSpPr/>
            <p:nvPr/>
          </p:nvSpPr>
          <p:spPr>
            <a:xfrm>
              <a:off x="12443236" y="4870653"/>
              <a:ext cx="306448" cy="107189"/>
            </a:xfrm>
            <a:prstGeom prst="rect">
              <a:avLst/>
            </a:prstGeom>
            <a:solidFill>
              <a:srgbClr val="173A74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endParaRPr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93FBEDC7-232C-77BD-A9A3-E7FDDC46F61E}"/>
              </a:ext>
            </a:extLst>
          </p:cNvPr>
          <p:cNvSpPr txBox="1"/>
          <p:nvPr/>
        </p:nvSpPr>
        <p:spPr>
          <a:xfrm>
            <a:off x="8831516" y="4692629"/>
            <a:ext cx="37382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40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E89443F-199A-097F-A7FF-105CFB159860}"/>
              </a:ext>
            </a:extLst>
          </p:cNvPr>
          <p:cNvSpPr txBox="1"/>
          <p:nvPr/>
        </p:nvSpPr>
        <p:spPr>
          <a:xfrm>
            <a:off x="9265152" y="4692629"/>
            <a:ext cx="60376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20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02FD28D1-EA9B-D461-A139-5378FAB6550A}"/>
              </a:ext>
            </a:extLst>
          </p:cNvPr>
          <p:cNvSpPr txBox="1"/>
          <p:nvPr/>
        </p:nvSpPr>
        <p:spPr>
          <a:xfrm>
            <a:off x="9834155" y="4692629"/>
            <a:ext cx="58796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0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6B56C45-17E0-ACBD-3AC2-6E07E4051CF8}"/>
              </a:ext>
            </a:extLst>
          </p:cNvPr>
          <p:cNvSpPr txBox="1"/>
          <p:nvPr/>
        </p:nvSpPr>
        <p:spPr>
          <a:xfrm>
            <a:off x="10375176" y="4692629"/>
            <a:ext cx="58796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20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801C3A3-9E78-04EF-8284-2E6A49CCFAF2}"/>
              </a:ext>
            </a:extLst>
          </p:cNvPr>
          <p:cNvSpPr txBox="1"/>
          <p:nvPr/>
        </p:nvSpPr>
        <p:spPr>
          <a:xfrm>
            <a:off x="10926678" y="4692629"/>
            <a:ext cx="58796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40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F173C58-DC8C-1831-0D53-0B4579B19EA5}"/>
              </a:ext>
            </a:extLst>
          </p:cNvPr>
          <p:cNvSpPr txBox="1"/>
          <p:nvPr/>
        </p:nvSpPr>
        <p:spPr>
          <a:xfrm>
            <a:off x="11477954" y="4692629"/>
            <a:ext cx="58796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60</a:t>
            </a: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0114591D-7159-A148-480C-E46DA44B364D}"/>
              </a:ext>
            </a:extLst>
          </p:cNvPr>
          <p:cNvCxnSpPr>
            <a:cxnSpLocks/>
          </p:cNvCxnSpPr>
          <p:nvPr/>
        </p:nvCxnSpPr>
        <p:spPr>
          <a:xfrm>
            <a:off x="9028511" y="4670326"/>
            <a:ext cx="0" cy="87057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C02E89AC-D2A9-AFCF-9F8C-5CB208735AD1}"/>
              </a:ext>
            </a:extLst>
          </p:cNvPr>
          <p:cNvSpPr txBox="1"/>
          <p:nvPr/>
        </p:nvSpPr>
        <p:spPr>
          <a:xfrm>
            <a:off x="8290719" y="4692629"/>
            <a:ext cx="37382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60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536BDF04-283D-CC4A-0BAD-672B33540A13}"/>
              </a:ext>
            </a:extLst>
          </p:cNvPr>
          <p:cNvSpPr txBox="1"/>
          <p:nvPr/>
        </p:nvSpPr>
        <p:spPr>
          <a:xfrm>
            <a:off x="7736050" y="4692629"/>
            <a:ext cx="37382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80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D96B31C-C7F6-00EC-41D0-257123BF9DF3}"/>
              </a:ext>
            </a:extLst>
          </p:cNvPr>
          <p:cNvSpPr txBox="1"/>
          <p:nvPr/>
        </p:nvSpPr>
        <p:spPr>
          <a:xfrm>
            <a:off x="10588419" y="5553184"/>
            <a:ext cx="128016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36576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Grade 1/2</a:t>
            </a:r>
          </a:p>
          <a:p>
            <a:pPr marL="36576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Grade ≥3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F1D9635-D669-AF8B-2817-5BF6CA13E21E}"/>
              </a:ext>
            </a:extLst>
          </p:cNvPr>
          <p:cNvSpPr/>
          <p:nvPr/>
        </p:nvSpPr>
        <p:spPr>
          <a:xfrm>
            <a:off x="10639747" y="5104956"/>
            <a:ext cx="300734" cy="107189"/>
          </a:xfrm>
          <a:prstGeom prst="rect">
            <a:avLst/>
          </a:prstGeom>
          <a:solidFill>
            <a:srgbClr val="EA7A8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8E9CE21-5646-E7DF-ECC4-B355DA1103D6}"/>
              </a:ext>
            </a:extLst>
          </p:cNvPr>
          <p:cNvSpPr/>
          <p:nvPr/>
        </p:nvSpPr>
        <p:spPr>
          <a:xfrm>
            <a:off x="10639747" y="5281862"/>
            <a:ext cx="300734" cy="107189"/>
          </a:xfrm>
          <a:prstGeom prst="rect">
            <a:avLst/>
          </a:prstGeom>
          <a:solidFill>
            <a:srgbClr val="C51F3D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8EA991D-0DA4-BA37-44C1-597AEC37197B}"/>
              </a:ext>
            </a:extLst>
          </p:cNvPr>
          <p:cNvCxnSpPr/>
          <p:nvPr/>
        </p:nvCxnSpPr>
        <p:spPr>
          <a:xfrm flipH="1">
            <a:off x="7967480" y="1263169"/>
            <a:ext cx="2103120" cy="147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E2544169-5779-C64B-6EBA-2A9A5A1268E0}"/>
              </a:ext>
            </a:extLst>
          </p:cNvPr>
          <p:cNvCxnSpPr>
            <a:cxnSpLocks/>
          </p:cNvCxnSpPr>
          <p:nvPr/>
        </p:nvCxnSpPr>
        <p:spPr>
          <a:xfrm flipV="1">
            <a:off x="10155272" y="1252037"/>
            <a:ext cx="1645920" cy="100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5D6A531-B149-9BA2-1D5B-EF8417D5EC10}"/>
              </a:ext>
            </a:extLst>
          </p:cNvPr>
          <p:cNvSpPr txBox="1"/>
          <p:nvPr/>
        </p:nvSpPr>
        <p:spPr>
          <a:xfrm>
            <a:off x="8747689" y="1138293"/>
            <a:ext cx="622566" cy="230832"/>
          </a:xfrm>
          <a:prstGeom prst="rect">
            <a:avLst/>
          </a:prstGeom>
          <a:solidFill>
            <a:srgbClr val="FFFFFF"/>
          </a:solidFill>
        </p:spPr>
        <p:txBody>
          <a:bodyPr wrap="square" lIns="0" rIns="0" bIns="0" rtlCol="0" anchor="ctr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Doublet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A640AE9-0AE1-FF36-95D8-73F7C0BF2051}"/>
              </a:ext>
            </a:extLst>
          </p:cNvPr>
          <p:cNvSpPr txBox="1"/>
          <p:nvPr/>
        </p:nvSpPr>
        <p:spPr>
          <a:xfrm>
            <a:off x="10715714" y="1107705"/>
            <a:ext cx="499081" cy="228715"/>
          </a:xfrm>
          <a:prstGeom prst="rect">
            <a:avLst/>
          </a:prstGeom>
          <a:solidFill>
            <a:srgbClr val="FFFFFF"/>
          </a:solidFill>
        </p:spPr>
        <p:txBody>
          <a:bodyPr wrap="square" lIns="0" rIns="0" bIns="0" rtlCol="0" anchor="ctr">
            <a:spAutoFit/>
          </a:bodyPr>
          <a:lstStyle/>
          <a:p>
            <a:pPr marL="0" marR="0" lvl="0" indent="0" algn="ctr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Triplet</a:t>
            </a:r>
          </a:p>
        </p:txBody>
      </p:sp>
      <p:sp>
        <p:nvSpPr>
          <p:cNvPr id="7" name="object 53">
            <a:extLst>
              <a:ext uri="{FF2B5EF4-FFF2-40B4-BE49-F238E27FC236}">
                <a16:creationId xmlns:a16="http://schemas.microsoft.com/office/drawing/2014/main" id="{E7592A2F-83BD-5C84-1814-740BF4944D60}"/>
              </a:ext>
            </a:extLst>
          </p:cNvPr>
          <p:cNvSpPr txBox="1"/>
          <p:nvPr/>
        </p:nvSpPr>
        <p:spPr>
          <a:xfrm>
            <a:off x="8203193" y="887750"/>
            <a:ext cx="375684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219170" rtl="0" eaLnBrk="1" fontAlgn="auto" latinLnBrk="0" hangingPunct="0">
              <a:lnSpc>
                <a:spcPct val="10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TEAEs in ≥15% of Patients</a:t>
            </a:r>
            <a:endParaRPr kumimoji="0" lang="en-US" sz="16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Helvetic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DD54BF1B-42A6-C05A-828B-59518E096B24}"/>
              </a:ext>
            </a:extLst>
          </p:cNvPr>
          <p:cNvSpPr txBox="1">
            <a:spLocks/>
          </p:cNvSpPr>
          <p:nvPr/>
        </p:nvSpPr>
        <p:spPr>
          <a:xfrm>
            <a:off x="176749" y="445320"/>
            <a:ext cx="11655885" cy="635824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Safety</a:t>
            </a:r>
          </a:p>
        </p:txBody>
      </p:sp>
    </p:spTree>
    <p:extLst>
      <p:ext uri="{BB962C8B-B14F-4D97-AF65-F5344CB8AC3E}">
        <p14:creationId xmlns:p14="http://schemas.microsoft.com/office/powerpoint/2010/main" val="290703931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D6B496-2B3F-C198-6BEB-B3CC0A332B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1560" y="5937906"/>
            <a:ext cx="11960375" cy="46628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Data cutoff: May 2, 2022.</a:t>
            </a:r>
            <a:endParaRPr lang="en-US" sz="900" baseline="3000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sz="900" dirty="0">
                <a:solidFill>
                  <a:schemeClr val="tx1"/>
                </a:solidFill>
              </a:rPr>
              <a:t>BOR, best overall response; CR, complete response; DCR, disease control rate; ORR, overall response rate; PR, partial response; SD, stable disease.</a:t>
            </a:r>
            <a:endParaRPr lang="en-US" sz="900" baseline="3000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sz="900" baseline="30000" dirty="0">
                <a:solidFill>
                  <a:schemeClr val="tx1"/>
                </a:solidFill>
              </a:rPr>
              <a:t>a </a:t>
            </a:r>
            <a:r>
              <a:rPr lang="en-US" sz="900" dirty="0">
                <a:solidFill>
                  <a:schemeClr val="tx1"/>
                </a:solidFill>
              </a:rPr>
              <a:t>By investigator. </a:t>
            </a:r>
            <a:r>
              <a:rPr lang="en-US" sz="900" baseline="30000" dirty="0">
                <a:solidFill>
                  <a:schemeClr val="tx1"/>
                </a:solidFill>
              </a:rPr>
              <a:t>b</a:t>
            </a:r>
            <a:r>
              <a:rPr lang="en-US" sz="900" dirty="0">
                <a:solidFill>
                  <a:schemeClr val="tx1"/>
                </a:solidFill>
              </a:rPr>
              <a:t> BOR is based on response evaluable patients who have ≥1 postbaseline tumor assessment or discontinued.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B34B45-FADE-1DCE-F22E-B3274F0B60D7}"/>
              </a:ext>
            </a:extLst>
          </p:cNvPr>
          <p:cNvSpPr txBox="1"/>
          <p:nvPr/>
        </p:nvSpPr>
        <p:spPr>
          <a:xfrm>
            <a:off x="10603296" y="1391380"/>
            <a:ext cx="1576913" cy="784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PD-L1 status (n=12)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&lt;1% (n=3)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1-49% (n=5)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≥50% (n=4)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Treatment ongoing</a:t>
            </a:r>
          </a:p>
        </p:txBody>
      </p:sp>
      <p:sp>
        <p:nvSpPr>
          <p:cNvPr id="253" name="Line 17">
            <a:extLst>
              <a:ext uri="{FF2B5EF4-FFF2-40B4-BE49-F238E27FC236}">
                <a16:creationId xmlns:a16="http://schemas.microsoft.com/office/drawing/2014/main" id="{165009AC-F098-881A-C716-5D1881B76F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79915" y="4287352"/>
            <a:ext cx="431856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CB3D96E8-AA52-BA6E-0906-7978A7070870}"/>
              </a:ext>
            </a:extLst>
          </p:cNvPr>
          <p:cNvSpPr txBox="1"/>
          <p:nvPr/>
        </p:nvSpPr>
        <p:spPr>
          <a:xfrm>
            <a:off x="231560" y="2319367"/>
            <a:ext cx="630936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219170" rtl="0" eaLnBrk="1" fontAlgn="auto" latinLnBrk="0" hangingPunct="0">
              <a:lnSpc>
                <a:spcPct val="10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BOR With 1L Therapy For Advanced NSCLC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a,b</a:t>
            </a:r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654F5AEA-8DD2-B397-021F-5FD1EA15B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691927"/>
              </p:ext>
            </p:extLst>
          </p:nvPr>
        </p:nvGraphicFramePr>
        <p:xfrm>
          <a:off x="671330" y="2597493"/>
          <a:ext cx="5266414" cy="1962912"/>
        </p:xfrm>
        <a:graphic>
          <a:graphicData uri="http://schemas.openxmlformats.org/drawingml/2006/table">
            <a:tbl>
              <a:tblPr bandRow="1"/>
              <a:tblGrid>
                <a:gridCol w="2523214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Response, n (%)</a:t>
                      </a:r>
                    </a:p>
                  </a:txBody>
                  <a:tcPr marL="137160" marR="137160" marT="18288" marB="18288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Doublet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(n=13)</a:t>
                      </a:r>
                    </a:p>
                  </a:txBody>
                  <a:tcPr marL="137160" marR="137160"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73A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Triplet</a:t>
                      </a: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(n=20)</a:t>
                      </a:r>
                    </a:p>
                  </a:txBody>
                  <a:tcPr marL="137160" marR="137160" marT="18288" marB="182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F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10483"/>
                  </a:ext>
                </a:extLst>
              </a:tr>
              <a:tr h="0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 confirmed + pending</a:t>
                      </a:r>
                      <a:endParaRPr lang="en-US" sz="14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(62%)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 (50%)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US" sz="1400" b="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994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 confirmed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(62%)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(35%)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499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 pending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 (15%)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08755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(39%)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(40%)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DCR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13 (100%)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18 (90%)</a:t>
                      </a:r>
                    </a:p>
                  </a:txBody>
                  <a:tcPr marL="137160" marR="137160" marT="18288" marB="1828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992382"/>
                  </a:ext>
                </a:extLst>
              </a:tr>
            </a:tbl>
          </a:graphicData>
        </a:graphic>
      </p:graphicFrame>
      <p:sp>
        <p:nvSpPr>
          <p:cNvPr id="19" name="object 53">
            <a:extLst>
              <a:ext uri="{FF2B5EF4-FFF2-40B4-BE49-F238E27FC236}">
                <a16:creationId xmlns:a16="http://schemas.microsoft.com/office/drawing/2014/main" id="{B3198CE1-5E97-8F5E-A2C4-A7BC8F73242A}"/>
              </a:ext>
            </a:extLst>
          </p:cNvPr>
          <p:cNvSpPr txBox="1"/>
          <p:nvPr/>
        </p:nvSpPr>
        <p:spPr>
          <a:xfrm>
            <a:off x="7059004" y="1067005"/>
            <a:ext cx="4902381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219170" rtl="0" eaLnBrk="1" fontAlgn="auto" latinLnBrk="0" hangingPunct="0">
              <a:lnSpc>
                <a:spcPct val="9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Percent Change in Sum of Diameters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a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172A9B8-35E5-A6E8-E114-6EEC0CBF9694}"/>
              </a:ext>
            </a:extLst>
          </p:cNvPr>
          <p:cNvSpPr txBox="1">
            <a:spLocks/>
          </p:cNvSpPr>
          <p:nvPr/>
        </p:nvSpPr>
        <p:spPr>
          <a:xfrm>
            <a:off x="114301" y="363755"/>
            <a:ext cx="12077700" cy="635824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Antitumor Activity</a:t>
            </a:r>
          </a:p>
        </p:txBody>
      </p:sp>
      <p:sp>
        <p:nvSpPr>
          <p:cNvPr id="26" name="Line 69">
            <a:extLst>
              <a:ext uri="{FF2B5EF4-FFF2-40B4-BE49-F238E27FC236}">
                <a16:creationId xmlns:a16="http://schemas.microsoft.com/office/drawing/2014/main" id="{DDFA1734-0E7C-C397-1F1D-CD092A18C2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3211" y="4615696"/>
            <a:ext cx="4320901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8" name="Line 71">
            <a:extLst>
              <a:ext uri="{FF2B5EF4-FFF2-40B4-BE49-F238E27FC236}">
                <a16:creationId xmlns:a16="http://schemas.microsoft.com/office/drawing/2014/main" id="{C0BB85A6-1E0B-5172-8FFF-0097022F1E4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3211" y="5361923"/>
            <a:ext cx="4320901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9" name="Line 72">
            <a:extLst>
              <a:ext uri="{FF2B5EF4-FFF2-40B4-BE49-F238E27FC236}">
                <a16:creationId xmlns:a16="http://schemas.microsoft.com/office/drawing/2014/main" id="{7A12E7AC-43C6-8FCB-58BD-16BE9D67C01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74483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0" name="Line 73">
            <a:extLst>
              <a:ext uri="{FF2B5EF4-FFF2-40B4-BE49-F238E27FC236}">
                <a16:creationId xmlns:a16="http://schemas.microsoft.com/office/drawing/2014/main" id="{B23B72AD-FFF8-5786-ABBE-D6437F68739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6699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1" name="Line 74">
            <a:extLst>
              <a:ext uri="{FF2B5EF4-FFF2-40B4-BE49-F238E27FC236}">
                <a16:creationId xmlns:a16="http://schemas.microsoft.com/office/drawing/2014/main" id="{0F580949-4FEC-CC0C-BB76-2DC7930FAC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1245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2" name="Line 75">
            <a:extLst>
              <a:ext uri="{FF2B5EF4-FFF2-40B4-BE49-F238E27FC236}">
                <a16:creationId xmlns:a16="http://schemas.microsoft.com/office/drawing/2014/main" id="{7D701912-866C-1A6F-75BC-D47CE32B9F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523461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3" name="Line 76">
            <a:extLst>
              <a:ext uri="{FF2B5EF4-FFF2-40B4-BE49-F238E27FC236}">
                <a16:creationId xmlns:a16="http://schemas.microsoft.com/office/drawing/2014/main" id="{FFADB4D2-E4E8-D3E0-E94C-C45574FF75B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8007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4" name="Line 77">
            <a:extLst>
              <a:ext uri="{FF2B5EF4-FFF2-40B4-BE49-F238E27FC236}">
                <a16:creationId xmlns:a16="http://schemas.microsoft.com/office/drawing/2014/main" id="{24E1E592-51F3-4D26-1721-1304CCED1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9292553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5" name="Line 78">
            <a:extLst>
              <a:ext uri="{FF2B5EF4-FFF2-40B4-BE49-F238E27FC236}">
                <a16:creationId xmlns:a16="http://schemas.microsoft.com/office/drawing/2014/main" id="{D23CE855-66F4-BE33-4F95-D7F2D69AC71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74769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6" name="Line 79">
            <a:extLst>
              <a:ext uri="{FF2B5EF4-FFF2-40B4-BE49-F238E27FC236}">
                <a16:creationId xmlns:a16="http://schemas.microsoft.com/office/drawing/2014/main" id="{321BB377-1847-C4F6-D6D4-72575A624E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59315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7" name="Line 80">
            <a:extLst>
              <a:ext uri="{FF2B5EF4-FFF2-40B4-BE49-F238E27FC236}">
                <a16:creationId xmlns:a16="http://schemas.microsoft.com/office/drawing/2014/main" id="{C9CE65A5-4963-5A01-3586-4F29EA84F9C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2696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8" name="Line 81">
            <a:extLst>
              <a:ext uri="{FF2B5EF4-FFF2-40B4-BE49-F238E27FC236}">
                <a16:creationId xmlns:a16="http://schemas.microsoft.com/office/drawing/2014/main" id="{847B0EF5-F3F0-C8FE-1BE2-F9FA54702CA4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26077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39" name="Line 82">
            <a:extLst>
              <a:ext uri="{FF2B5EF4-FFF2-40B4-BE49-F238E27FC236}">
                <a16:creationId xmlns:a16="http://schemas.microsoft.com/office/drawing/2014/main" id="{01E78020-F53E-F15D-6AAA-7175D38BA7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10623" y="5361923"/>
            <a:ext cx="0" cy="271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0" name="Line 83">
            <a:extLst>
              <a:ext uri="{FF2B5EF4-FFF2-40B4-BE49-F238E27FC236}">
                <a16:creationId xmlns:a16="http://schemas.microsoft.com/office/drawing/2014/main" id="{9E761131-439D-6AD9-E575-2B2F4EC78D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594004" y="5361923"/>
            <a:ext cx="0" cy="2710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1" name="Line 84">
            <a:extLst>
              <a:ext uri="{FF2B5EF4-FFF2-40B4-BE49-F238E27FC236}">
                <a16:creationId xmlns:a16="http://schemas.microsoft.com/office/drawing/2014/main" id="{688D8233-7C5F-6702-B196-58F36B6E0E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3211" y="3691899"/>
            <a:ext cx="0" cy="1673658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2" name="Line 85">
            <a:extLst>
              <a:ext uri="{FF2B5EF4-FFF2-40B4-BE49-F238E27FC236}">
                <a16:creationId xmlns:a16="http://schemas.microsoft.com/office/drawing/2014/main" id="{5E297E6C-CF6C-436C-3452-6BA860F7C8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5168869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3" name="Line 86">
            <a:extLst>
              <a:ext uri="{FF2B5EF4-FFF2-40B4-BE49-F238E27FC236}">
                <a16:creationId xmlns:a16="http://schemas.microsoft.com/office/drawing/2014/main" id="{566CC061-FC74-A6BE-D23D-E816986A77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5058209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4" name="Line 87">
            <a:extLst>
              <a:ext uri="{FF2B5EF4-FFF2-40B4-BE49-F238E27FC236}">
                <a16:creationId xmlns:a16="http://schemas.microsoft.com/office/drawing/2014/main" id="{65B9D492-666E-A92B-1656-5A1CCB43D4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948679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5" name="Line 88">
            <a:extLst>
              <a:ext uri="{FF2B5EF4-FFF2-40B4-BE49-F238E27FC236}">
                <a16:creationId xmlns:a16="http://schemas.microsoft.com/office/drawing/2014/main" id="{803E952A-DACE-6417-1D69-EC32B3116D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838019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6" name="Line 89">
            <a:extLst>
              <a:ext uri="{FF2B5EF4-FFF2-40B4-BE49-F238E27FC236}">
                <a16:creationId xmlns:a16="http://schemas.microsoft.com/office/drawing/2014/main" id="{D2323942-5C71-D50E-F19E-DCBECE4109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728488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7" name="Line 90">
            <a:extLst>
              <a:ext uri="{FF2B5EF4-FFF2-40B4-BE49-F238E27FC236}">
                <a16:creationId xmlns:a16="http://schemas.microsoft.com/office/drawing/2014/main" id="{B9059DEA-475C-0729-6B35-3238F1702A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617828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8" name="Line 91">
            <a:extLst>
              <a:ext uri="{FF2B5EF4-FFF2-40B4-BE49-F238E27FC236}">
                <a16:creationId xmlns:a16="http://schemas.microsoft.com/office/drawing/2014/main" id="{C5B72BD6-B4C5-D1B4-CDF6-A62378D941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508298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49" name="Line 92">
            <a:extLst>
              <a:ext uri="{FF2B5EF4-FFF2-40B4-BE49-F238E27FC236}">
                <a16:creationId xmlns:a16="http://schemas.microsoft.com/office/drawing/2014/main" id="{3AB3702B-7815-79C6-EAFF-75CF00D74C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397638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0" name="Line 93">
            <a:extLst>
              <a:ext uri="{FF2B5EF4-FFF2-40B4-BE49-F238E27FC236}">
                <a16:creationId xmlns:a16="http://schemas.microsoft.com/office/drawing/2014/main" id="{2C66444D-BDAA-C2A2-3469-2D986F7D495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288107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1" name="Line 94">
            <a:extLst>
              <a:ext uri="{FF2B5EF4-FFF2-40B4-BE49-F238E27FC236}">
                <a16:creationId xmlns:a16="http://schemas.microsoft.com/office/drawing/2014/main" id="{5746BA0F-0616-7053-74DE-7B8BEED056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177447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2" name="Line 95">
            <a:extLst>
              <a:ext uri="{FF2B5EF4-FFF2-40B4-BE49-F238E27FC236}">
                <a16:creationId xmlns:a16="http://schemas.microsoft.com/office/drawing/2014/main" id="{9C283E4D-30FB-D6CE-7DB1-1571325008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4067917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3" name="Line 96">
            <a:extLst>
              <a:ext uri="{FF2B5EF4-FFF2-40B4-BE49-F238E27FC236}">
                <a16:creationId xmlns:a16="http://schemas.microsoft.com/office/drawing/2014/main" id="{D7A17F67-8AED-1CAB-FD83-722E9ACEFE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3958386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4" name="Line 97">
            <a:extLst>
              <a:ext uri="{FF2B5EF4-FFF2-40B4-BE49-F238E27FC236}">
                <a16:creationId xmlns:a16="http://schemas.microsoft.com/office/drawing/2014/main" id="{52B7379A-3C17-4E06-4B70-6D47931050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3847726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5" name="Line 98">
            <a:extLst>
              <a:ext uri="{FF2B5EF4-FFF2-40B4-BE49-F238E27FC236}">
                <a16:creationId xmlns:a16="http://schemas.microsoft.com/office/drawing/2014/main" id="{42FAB70D-9638-A73F-D5F5-D2192F3055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3738196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56" name="Rectangle 105">
            <a:extLst>
              <a:ext uri="{FF2B5EF4-FFF2-40B4-BE49-F238E27FC236}">
                <a16:creationId xmlns:a16="http://schemas.microsoft.com/office/drawing/2014/main" id="{F9D49798-EE48-397C-4872-2DF78129B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3758" y="5240340"/>
            <a:ext cx="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57" name="Rectangle 106">
            <a:extLst>
              <a:ext uri="{FF2B5EF4-FFF2-40B4-BE49-F238E27FC236}">
                <a16:creationId xmlns:a16="http://schemas.microsoft.com/office/drawing/2014/main" id="{60D01F54-B52C-C601-94FD-CD061F743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5830" y="5113871"/>
            <a:ext cx="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58" name="Rectangle 139">
            <a:extLst>
              <a:ext uri="{FF2B5EF4-FFF2-40B4-BE49-F238E27FC236}">
                <a16:creationId xmlns:a16="http://schemas.microsoft.com/office/drawing/2014/main" id="{F2AF9EAA-D2A0-E219-E9E0-873118386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271" y="5090065"/>
            <a:ext cx="1843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-80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60" name="Rectangle 141">
            <a:extLst>
              <a:ext uri="{FF2B5EF4-FFF2-40B4-BE49-F238E27FC236}">
                <a16:creationId xmlns:a16="http://schemas.microsoft.com/office/drawing/2014/main" id="{B92B4773-DF90-B156-64EA-BAFBA32C9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271" y="4871463"/>
            <a:ext cx="1843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-60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62" name="Rectangle 143">
            <a:extLst>
              <a:ext uri="{FF2B5EF4-FFF2-40B4-BE49-F238E27FC236}">
                <a16:creationId xmlns:a16="http://schemas.microsoft.com/office/drawing/2014/main" id="{9CCC8674-7AF9-C384-3E06-BE7576C71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271" y="4651269"/>
            <a:ext cx="1843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-40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64" name="Rectangle 145">
            <a:extLst>
              <a:ext uri="{FF2B5EF4-FFF2-40B4-BE49-F238E27FC236}">
                <a16:creationId xmlns:a16="http://schemas.microsoft.com/office/drawing/2014/main" id="{A0F37A06-0D29-A591-C854-7A1E31253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271" y="4433129"/>
            <a:ext cx="1843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-20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66" name="Rectangle 147">
            <a:extLst>
              <a:ext uri="{FF2B5EF4-FFF2-40B4-BE49-F238E27FC236}">
                <a16:creationId xmlns:a16="http://schemas.microsoft.com/office/drawing/2014/main" id="{BE97B1F2-46C6-F874-4A98-8D18E2C2C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6085" y="4211351"/>
            <a:ext cx="705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68" name="Rectangle 149">
            <a:extLst>
              <a:ext uri="{FF2B5EF4-FFF2-40B4-BE49-F238E27FC236}">
                <a16:creationId xmlns:a16="http://schemas.microsoft.com/office/drawing/2014/main" id="{D66BF113-86EB-D01A-D232-396412036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5553" y="3989571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20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0" name="Rectangle 151">
            <a:extLst>
              <a:ext uri="{FF2B5EF4-FFF2-40B4-BE49-F238E27FC236}">
                <a16:creationId xmlns:a16="http://schemas.microsoft.com/office/drawing/2014/main" id="{C12D3803-D8B4-BE97-90AD-D10138D04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5000" y="3769374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40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3" name="Rectangle 174">
            <a:extLst>
              <a:ext uri="{FF2B5EF4-FFF2-40B4-BE49-F238E27FC236}">
                <a16:creationId xmlns:a16="http://schemas.microsoft.com/office/drawing/2014/main" id="{ED467BAF-5674-1302-4104-C1F1B7B52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3025" y="5524692"/>
            <a:ext cx="190917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Time from the first dose, weeks</a:t>
            </a:r>
            <a:endParaRPr kumimoji="0" lang="en-US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4" name="Rectangle 162">
            <a:extLst>
              <a:ext uri="{FF2B5EF4-FFF2-40B4-BE49-F238E27FC236}">
                <a16:creationId xmlns:a16="http://schemas.microsoft.com/office/drawing/2014/main" id="{18184582-891C-7605-8F38-2FB0DB5ED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9656" y="5385902"/>
            <a:ext cx="705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5" name="Rectangle 163">
            <a:extLst>
              <a:ext uri="{FF2B5EF4-FFF2-40B4-BE49-F238E27FC236}">
                <a16:creationId xmlns:a16="http://schemas.microsoft.com/office/drawing/2014/main" id="{98231133-8E8A-A7C2-4417-56E478F0B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3147" y="5385902"/>
            <a:ext cx="705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3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6" name="Rectangle 164">
            <a:extLst>
              <a:ext uri="{FF2B5EF4-FFF2-40B4-BE49-F238E27FC236}">
                <a16:creationId xmlns:a16="http://schemas.microsoft.com/office/drawing/2014/main" id="{52BE976F-492B-8EA6-0403-1E00A712D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168" y="5385902"/>
            <a:ext cx="705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6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7" name="Rectangle 165">
            <a:extLst>
              <a:ext uri="{FF2B5EF4-FFF2-40B4-BE49-F238E27FC236}">
                <a16:creationId xmlns:a16="http://schemas.microsoft.com/office/drawing/2014/main" id="{6C7B923D-261B-A880-3491-563A24D93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1548" y="5385902"/>
            <a:ext cx="705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9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8" name="Rectangle 166">
            <a:extLst>
              <a:ext uri="{FF2B5EF4-FFF2-40B4-BE49-F238E27FC236}">
                <a16:creationId xmlns:a16="http://schemas.microsoft.com/office/drawing/2014/main" id="{181DA9CB-DC7B-4BBC-2AB4-AC0A2DC6D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9556" y="5387120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12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79" name="Rectangle 167">
            <a:extLst>
              <a:ext uri="{FF2B5EF4-FFF2-40B4-BE49-F238E27FC236}">
                <a16:creationId xmlns:a16="http://schemas.microsoft.com/office/drawing/2014/main" id="{9471E236-32D5-79E9-4EDC-894A23E24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2567" y="5387120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15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0" name="Rectangle 168">
            <a:extLst>
              <a:ext uri="{FF2B5EF4-FFF2-40B4-BE49-F238E27FC236}">
                <a16:creationId xmlns:a16="http://schemas.microsoft.com/office/drawing/2014/main" id="{E0A5971C-8083-FB98-B9DC-9DC51FF2D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1133" y="5387120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18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1" name="Rectangle 169">
            <a:extLst>
              <a:ext uri="{FF2B5EF4-FFF2-40B4-BE49-F238E27FC236}">
                <a16:creationId xmlns:a16="http://schemas.microsoft.com/office/drawing/2014/main" id="{DA475DA3-0828-6658-EB15-D784FB153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0021" y="5387120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21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2" name="Rectangle 170">
            <a:extLst>
              <a:ext uri="{FF2B5EF4-FFF2-40B4-BE49-F238E27FC236}">
                <a16:creationId xmlns:a16="http://schemas.microsoft.com/office/drawing/2014/main" id="{C7E1663A-AC90-A923-70FE-0FEC0BDC8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4565" y="5387120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24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3" name="Rectangle 171">
            <a:extLst>
              <a:ext uri="{FF2B5EF4-FFF2-40B4-BE49-F238E27FC236}">
                <a16:creationId xmlns:a16="http://schemas.microsoft.com/office/drawing/2014/main" id="{593B4897-9BE8-E5D6-BE98-B26D19AE7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8720" y="5387121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27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4" name="Rectangle 172">
            <a:extLst>
              <a:ext uri="{FF2B5EF4-FFF2-40B4-BE49-F238E27FC236}">
                <a16:creationId xmlns:a16="http://schemas.microsoft.com/office/drawing/2014/main" id="{3C6C3B8F-7294-EC37-52AF-AA01FA350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0096" y="5387111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30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85" name="Rectangle 173">
            <a:extLst>
              <a:ext uri="{FF2B5EF4-FFF2-40B4-BE49-F238E27FC236}">
                <a16:creationId xmlns:a16="http://schemas.microsoft.com/office/drawing/2014/main" id="{E96F5438-8581-1DC6-142B-F440E17A6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8957" y="5387107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33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8E6C637-848C-0D7C-12D5-6930CA9C1203}"/>
              </a:ext>
            </a:extLst>
          </p:cNvPr>
          <p:cNvGrpSpPr/>
          <p:nvPr/>
        </p:nvGrpSpPr>
        <p:grpSpPr>
          <a:xfrm>
            <a:off x="6886291" y="1524392"/>
            <a:ext cx="4777610" cy="1823295"/>
            <a:chOff x="4968967" y="1377950"/>
            <a:chExt cx="6508644" cy="2563344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F8BBF5A-1CAF-FE7C-B04C-E3E478AF0612}"/>
                </a:ext>
              </a:extLst>
            </p:cNvPr>
            <p:cNvGrpSpPr/>
            <p:nvPr/>
          </p:nvGrpSpPr>
          <p:grpSpPr>
            <a:xfrm>
              <a:off x="5519738" y="1377950"/>
              <a:ext cx="5926138" cy="2178050"/>
              <a:chOff x="5519738" y="1377950"/>
              <a:chExt cx="5926138" cy="2178050"/>
            </a:xfrm>
          </p:grpSpPr>
          <p:sp>
            <p:nvSpPr>
              <p:cNvPr id="135" name="Line 17">
                <a:extLst>
                  <a:ext uri="{FF2B5EF4-FFF2-40B4-BE49-F238E27FC236}">
                    <a16:creationId xmlns:a16="http://schemas.microsoft.com/office/drawing/2014/main" id="{7BA1E9FD-0275-BA40-4535-0DFA37D2F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1" y="2216150"/>
                <a:ext cx="5883275" cy="0"/>
              </a:xfrm>
              <a:prstGeom prst="line">
                <a:avLst/>
              </a:prstGeom>
              <a:noFill/>
              <a:ln w="6350">
                <a:solidFill>
                  <a:srgbClr val="80808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7" name="Line 19">
                <a:extLst>
                  <a:ext uri="{FF2B5EF4-FFF2-40B4-BE49-F238E27FC236}">
                    <a16:creationId xmlns:a16="http://schemas.microsoft.com/office/drawing/2014/main" id="{9ECAEFF0-BA33-9C09-B949-21761AB34C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1" y="2679700"/>
                <a:ext cx="5883275" cy="0"/>
              </a:xfrm>
              <a:prstGeom prst="line">
                <a:avLst/>
              </a:prstGeom>
              <a:noFill/>
              <a:ln w="6350">
                <a:solidFill>
                  <a:srgbClr val="80808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3" name="Freeform 5">
                <a:extLst>
                  <a:ext uri="{FF2B5EF4-FFF2-40B4-BE49-F238E27FC236}">
                    <a16:creationId xmlns:a16="http://schemas.microsoft.com/office/drawing/2014/main" id="{7596F28D-D969-CD30-BBA2-8E60986FC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1684338"/>
                <a:ext cx="2116138" cy="531813"/>
              </a:xfrm>
              <a:custGeom>
                <a:avLst/>
                <a:gdLst>
                  <a:gd name="T0" fmla="*/ 0 w 1333"/>
                  <a:gd name="T1" fmla="*/ 335 h 335"/>
                  <a:gd name="T2" fmla="*/ 675 w 1333"/>
                  <a:gd name="T3" fmla="*/ 264 h 335"/>
                  <a:gd name="T4" fmla="*/ 1333 w 1333"/>
                  <a:gd name="T5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33" h="335">
                    <a:moveTo>
                      <a:pt x="0" y="335"/>
                    </a:moveTo>
                    <a:lnTo>
                      <a:pt x="675" y="264"/>
                    </a:lnTo>
                    <a:lnTo>
                      <a:pt x="1333" y="0"/>
                    </a:lnTo>
                  </a:path>
                </a:pathLst>
              </a:custGeom>
              <a:solidFill>
                <a:srgbClr val="FFFFFF"/>
              </a:solidFill>
              <a:ln w="22225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4" name="Freeform 6">
                <a:extLst>
                  <a:ext uri="{FF2B5EF4-FFF2-40B4-BE49-F238E27FC236}">
                    <a16:creationId xmlns:a16="http://schemas.microsoft.com/office/drawing/2014/main" id="{01006EA4-D08E-DF12-0200-622163021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3236913" cy="704850"/>
              </a:xfrm>
              <a:custGeom>
                <a:avLst/>
                <a:gdLst>
                  <a:gd name="T0" fmla="*/ 0 w 2039"/>
                  <a:gd name="T1" fmla="*/ 0 h 444"/>
                  <a:gd name="T2" fmla="*/ 690 w 2039"/>
                  <a:gd name="T3" fmla="*/ 444 h 444"/>
                  <a:gd name="T4" fmla="*/ 1379 w 2039"/>
                  <a:gd name="T5" fmla="*/ 444 h 444"/>
                  <a:gd name="T6" fmla="*/ 2039 w 2039"/>
                  <a:gd name="T7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9" h="444">
                    <a:moveTo>
                      <a:pt x="0" y="0"/>
                    </a:moveTo>
                    <a:lnTo>
                      <a:pt x="690" y="444"/>
                    </a:lnTo>
                    <a:lnTo>
                      <a:pt x="1379" y="444"/>
                    </a:lnTo>
                    <a:lnTo>
                      <a:pt x="2039" y="444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5" name="Freeform 7">
                <a:extLst>
                  <a:ext uri="{FF2B5EF4-FFF2-40B4-BE49-F238E27FC236}">
                    <a16:creationId xmlns:a16="http://schemas.microsoft.com/office/drawing/2014/main" id="{D5FB781A-C593-A880-ACAA-671F08258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5" y="2216150"/>
                <a:ext cx="4354513" cy="1050925"/>
              </a:xfrm>
              <a:custGeom>
                <a:avLst/>
                <a:gdLst>
                  <a:gd name="T0" fmla="*/ 0 w 2743"/>
                  <a:gd name="T1" fmla="*/ 0 h 662"/>
                  <a:gd name="T2" fmla="*/ 658 w 2743"/>
                  <a:gd name="T3" fmla="*/ 369 h 662"/>
                  <a:gd name="T4" fmla="*/ 1318 w 2743"/>
                  <a:gd name="T5" fmla="*/ 432 h 662"/>
                  <a:gd name="T6" fmla="*/ 1976 w 2743"/>
                  <a:gd name="T7" fmla="*/ 611 h 662"/>
                  <a:gd name="T8" fmla="*/ 2743 w 2743"/>
                  <a:gd name="T9" fmla="*/ 662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3" h="662">
                    <a:moveTo>
                      <a:pt x="0" y="0"/>
                    </a:moveTo>
                    <a:lnTo>
                      <a:pt x="658" y="369"/>
                    </a:lnTo>
                    <a:lnTo>
                      <a:pt x="1318" y="432"/>
                    </a:lnTo>
                    <a:lnTo>
                      <a:pt x="1976" y="611"/>
                    </a:lnTo>
                    <a:lnTo>
                      <a:pt x="2743" y="662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6" name="Freeform 8">
                <a:extLst>
                  <a:ext uri="{FF2B5EF4-FFF2-40B4-BE49-F238E27FC236}">
                    <a16:creationId xmlns:a16="http://schemas.microsoft.com/office/drawing/2014/main" id="{51FE0C02-EA5D-83FA-1874-C45EC5B91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5253038" cy="1146175"/>
              </a:xfrm>
              <a:custGeom>
                <a:avLst/>
                <a:gdLst>
                  <a:gd name="T0" fmla="*/ 0 w 3309"/>
                  <a:gd name="T1" fmla="*/ 0 h 722"/>
                  <a:gd name="T2" fmla="*/ 690 w 3309"/>
                  <a:gd name="T3" fmla="*/ 500 h 722"/>
                  <a:gd name="T4" fmla="*/ 1349 w 3309"/>
                  <a:gd name="T5" fmla="*/ 562 h 722"/>
                  <a:gd name="T6" fmla="*/ 2022 w 3309"/>
                  <a:gd name="T7" fmla="*/ 599 h 722"/>
                  <a:gd name="T8" fmla="*/ 2666 w 3309"/>
                  <a:gd name="T9" fmla="*/ 716 h 722"/>
                  <a:gd name="T10" fmla="*/ 3309 w 3309"/>
                  <a:gd name="T11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9" h="722">
                    <a:moveTo>
                      <a:pt x="0" y="0"/>
                    </a:moveTo>
                    <a:lnTo>
                      <a:pt x="690" y="500"/>
                    </a:lnTo>
                    <a:lnTo>
                      <a:pt x="1349" y="562"/>
                    </a:lnTo>
                    <a:lnTo>
                      <a:pt x="2022" y="599"/>
                    </a:lnTo>
                    <a:lnTo>
                      <a:pt x="2666" y="716"/>
                    </a:lnTo>
                    <a:lnTo>
                      <a:pt x="3309" y="722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7" name="Freeform 9">
                <a:extLst>
                  <a:ext uri="{FF2B5EF4-FFF2-40B4-BE49-F238E27FC236}">
                    <a16:creationId xmlns:a16="http://schemas.microsoft.com/office/drawing/2014/main" id="{2F9F4EC8-2207-60D7-F8FD-2838B02E3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4232275" cy="1179513"/>
              </a:xfrm>
              <a:custGeom>
                <a:avLst/>
                <a:gdLst>
                  <a:gd name="T0" fmla="*/ 0 w 2666"/>
                  <a:gd name="T1" fmla="*/ 0 h 743"/>
                  <a:gd name="T2" fmla="*/ 658 w 2666"/>
                  <a:gd name="T3" fmla="*/ 613 h 743"/>
                  <a:gd name="T4" fmla="*/ 1427 w 2666"/>
                  <a:gd name="T5" fmla="*/ 694 h 743"/>
                  <a:gd name="T6" fmla="*/ 2321 w 2666"/>
                  <a:gd name="T7" fmla="*/ 715 h 743"/>
                  <a:gd name="T8" fmla="*/ 2666 w 2666"/>
                  <a:gd name="T9" fmla="*/ 743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6" h="743">
                    <a:moveTo>
                      <a:pt x="0" y="0"/>
                    </a:moveTo>
                    <a:lnTo>
                      <a:pt x="658" y="613"/>
                    </a:lnTo>
                    <a:lnTo>
                      <a:pt x="1427" y="694"/>
                    </a:lnTo>
                    <a:lnTo>
                      <a:pt x="2321" y="715"/>
                    </a:lnTo>
                    <a:lnTo>
                      <a:pt x="2666" y="743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8" name="Freeform 10">
                <a:extLst>
                  <a:ext uri="{FF2B5EF4-FFF2-40B4-BE49-F238E27FC236}">
                    <a16:creationId xmlns:a16="http://schemas.microsoft.com/office/drawing/2014/main" id="{271BC6DF-ED9E-76A0-B104-38A1168E5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3136900" cy="287338"/>
              </a:xfrm>
              <a:custGeom>
                <a:avLst/>
                <a:gdLst>
                  <a:gd name="T0" fmla="*/ 0 w 1976"/>
                  <a:gd name="T1" fmla="*/ 0 h 181"/>
                  <a:gd name="T2" fmla="*/ 658 w 1976"/>
                  <a:gd name="T3" fmla="*/ 114 h 181"/>
                  <a:gd name="T4" fmla="*/ 1301 w 1976"/>
                  <a:gd name="T5" fmla="*/ 181 h 181"/>
                  <a:gd name="T6" fmla="*/ 1976 w 1976"/>
                  <a:gd name="T7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6" h="181">
                    <a:moveTo>
                      <a:pt x="0" y="0"/>
                    </a:moveTo>
                    <a:lnTo>
                      <a:pt x="658" y="114"/>
                    </a:lnTo>
                    <a:lnTo>
                      <a:pt x="1301" y="181"/>
                    </a:lnTo>
                    <a:lnTo>
                      <a:pt x="1976" y="0"/>
                    </a:lnTo>
                  </a:path>
                </a:pathLst>
              </a:custGeom>
              <a:noFill/>
              <a:ln w="22225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29" name="Freeform 11">
                <a:extLst>
                  <a:ext uri="{FF2B5EF4-FFF2-40B4-BE49-F238E27FC236}">
                    <a16:creationId xmlns:a16="http://schemas.microsoft.com/office/drawing/2014/main" id="{3F019ACA-9255-EE19-0D9D-F6C396CB2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4181475" cy="1227138"/>
              </a:xfrm>
              <a:custGeom>
                <a:avLst/>
                <a:gdLst>
                  <a:gd name="T0" fmla="*/ 0 w 2634"/>
                  <a:gd name="T1" fmla="*/ 0 h 773"/>
                  <a:gd name="T2" fmla="*/ 612 w 2634"/>
                  <a:gd name="T3" fmla="*/ 632 h 773"/>
                  <a:gd name="T4" fmla="*/ 1318 w 2634"/>
                  <a:gd name="T5" fmla="*/ 682 h 773"/>
                  <a:gd name="T6" fmla="*/ 2022 w 2634"/>
                  <a:gd name="T7" fmla="*/ 715 h 773"/>
                  <a:gd name="T8" fmla="*/ 2634 w 2634"/>
                  <a:gd name="T9" fmla="*/ 77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4" h="773">
                    <a:moveTo>
                      <a:pt x="0" y="0"/>
                    </a:moveTo>
                    <a:lnTo>
                      <a:pt x="612" y="632"/>
                    </a:lnTo>
                    <a:lnTo>
                      <a:pt x="1318" y="682"/>
                    </a:lnTo>
                    <a:lnTo>
                      <a:pt x="2022" y="715"/>
                    </a:lnTo>
                    <a:lnTo>
                      <a:pt x="2634" y="773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0" name="Freeform 12">
                <a:extLst>
                  <a:ext uri="{FF2B5EF4-FFF2-40B4-BE49-F238E27FC236}">
                    <a16:creationId xmlns:a16="http://schemas.microsoft.com/office/drawing/2014/main" id="{D9B68AA8-B6D3-7917-66B5-017AC07CE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3136901" cy="1046163"/>
              </a:xfrm>
              <a:custGeom>
                <a:avLst/>
                <a:gdLst>
                  <a:gd name="T0" fmla="*/ 0 w 1976"/>
                  <a:gd name="T1" fmla="*/ 0 h 659"/>
                  <a:gd name="T2" fmla="*/ 658 w 1976"/>
                  <a:gd name="T3" fmla="*/ 496 h 659"/>
                  <a:gd name="T4" fmla="*/ 1318 w 1976"/>
                  <a:gd name="T5" fmla="*/ 652 h 659"/>
                  <a:gd name="T6" fmla="*/ 1976 w 1976"/>
                  <a:gd name="T7" fmla="*/ 659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6" h="659">
                    <a:moveTo>
                      <a:pt x="0" y="0"/>
                    </a:moveTo>
                    <a:lnTo>
                      <a:pt x="658" y="496"/>
                    </a:lnTo>
                    <a:lnTo>
                      <a:pt x="1318" y="652"/>
                    </a:lnTo>
                    <a:lnTo>
                      <a:pt x="1976" y="659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1" name="Freeform 13">
                <a:extLst>
                  <a:ext uri="{FF2B5EF4-FFF2-40B4-BE49-F238E27FC236}">
                    <a16:creationId xmlns:a16="http://schemas.microsoft.com/office/drawing/2014/main" id="{C6A24ADA-E175-41C4-99B6-A2A25B7D6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3136900" cy="458788"/>
              </a:xfrm>
              <a:custGeom>
                <a:avLst/>
                <a:gdLst>
                  <a:gd name="T0" fmla="*/ 0 w 1976"/>
                  <a:gd name="T1" fmla="*/ 0 h 289"/>
                  <a:gd name="T2" fmla="*/ 658 w 1976"/>
                  <a:gd name="T3" fmla="*/ 187 h 289"/>
                  <a:gd name="T4" fmla="*/ 1333 w 1976"/>
                  <a:gd name="T5" fmla="*/ 283 h 289"/>
                  <a:gd name="T6" fmla="*/ 1976 w 1976"/>
                  <a:gd name="T7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6" h="289">
                    <a:moveTo>
                      <a:pt x="0" y="0"/>
                    </a:moveTo>
                    <a:lnTo>
                      <a:pt x="658" y="187"/>
                    </a:lnTo>
                    <a:lnTo>
                      <a:pt x="1333" y="283"/>
                    </a:lnTo>
                    <a:lnTo>
                      <a:pt x="1976" y="289"/>
                    </a:lnTo>
                  </a:path>
                </a:pathLst>
              </a:custGeom>
              <a:noFill/>
              <a:ln w="22225">
                <a:solidFill>
                  <a:schemeClr val="accent1">
                    <a:lumMod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2" name="Line 14">
                <a:extLst>
                  <a:ext uri="{FF2B5EF4-FFF2-40B4-BE49-F238E27FC236}">
                    <a16:creationId xmlns:a16="http://schemas.microsoft.com/office/drawing/2014/main" id="{D10A3EF5-56A2-BCDF-08AA-86994991E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9276" y="2216150"/>
                <a:ext cx="1120775" cy="461963"/>
              </a:xfrm>
              <a:prstGeom prst="line">
                <a:avLst/>
              </a:prstGeom>
              <a:noFill/>
              <a:ln w="22225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3" name="Freeform 15">
                <a:extLst>
                  <a:ext uri="{FF2B5EF4-FFF2-40B4-BE49-F238E27FC236}">
                    <a16:creationId xmlns:a16="http://schemas.microsoft.com/office/drawing/2014/main" id="{64B4A197-8E78-393C-D93A-5FD760DFF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6" y="2216150"/>
                <a:ext cx="3013075" cy="577850"/>
              </a:xfrm>
              <a:custGeom>
                <a:avLst/>
                <a:gdLst>
                  <a:gd name="T0" fmla="*/ 0 w 1898"/>
                  <a:gd name="T1" fmla="*/ 0 h 364"/>
                  <a:gd name="T2" fmla="*/ 565 w 1898"/>
                  <a:gd name="T3" fmla="*/ 294 h 364"/>
                  <a:gd name="T4" fmla="*/ 1238 w 1898"/>
                  <a:gd name="T5" fmla="*/ 331 h 364"/>
                  <a:gd name="T6" fmla="*/ 1898 w 1898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8" h="364">
                    <a:moveTo>
                      <a:pt x="0" y="0"/>
                    </a:moveTo>
                    <a:lnTo>
                      <a:pt x="565" y="294"/>
                    </a:lnTo>
                    <a:lnTo>
                      <a:pt x="1238" y="331"/>
                    </a:lnTo>
                    <a:lnTo>
                      <a:pt x="1898" y="364"/>
                    </a:lnTo>
                  </a:path>
                </a:pathLst>
              </a:custGeom>
              <a:noFill/>
              <a:ln w="22225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4" name="Line 16">
                <a:extLst>
                  <a:ext uri="{FF2B5EF4-FFF2-40B4-BE49-F238E27FC236}">
                    <a16:creationId xmlns:a16="http://schemas.microsoft.com/office/drawing/2014/main" id="{33F85497-C974-9D02-D087-96078A5580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9276" y="2216150"/>
                <a:ext cx="1095375" cy="73025"/>
              </a:xfrm>
              <a:prstGeom prst="line">
                <a:avLst/>
              </a:prstGeom>
              <a:noFill/>
              <a:ln w="22225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6" name="Line 18">
                <a:extLst>
                  <a:ext uri="{FF2B5EF4-FFF2-40B4-BE49-F238E27FC236}">
                    <a16:creationId xmlns:a16="http://schemas.microsoft.com/office/drawing/2014/main" id="{23E59454-C68D-63B0-36C0-CE31B8905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39526" y="2216150"/>
                <a:ext cx="6350" cy="1588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8" name="Line 20">
                <a:extLst>
                  <a:ext uri="{FF2B5EF4-FFF2-40B4-BE49-F238E27FC236}">
                    <a16:creationId xmlns:a16="http://schemas.microsoft.com/office/drawing/2014/main" id="{88D5E803-F31D-96A5-B4D4-A909891E9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39526" y="2679700"/>
                <a:ext cx="6350" cy="3175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39" name="Line 21">
                <a:extLst>
                  <a:ext uri="{FF2B5EF4-FFF2-40B4-BE49-F238E27FC236}">
                    <a16:creationId xmlns:a16="http://schemas.microsoft.com/office/drawing/2014/main" id="{14B9002D-F0A0-4D47-9839-D79E32B51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1" y="3517900"/>
                <a:ext cx="5883275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0" name="Line 22">
                <a:extLst>
                  <a:ext uri="{FF2B5EF4-FFF2-40B4-BE49-F238E27FC236}">
                    <a16:creationId xmlns:a16="http://schemas.microsoft.com/office/drawing/2014/main" id="{39B02C0B-24FE-38F1-3222-F0A1B3F65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927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1" name="Line 23">
                <a:extLst>
                  <a:ext uri="{FF2B5EF4-FFF2-40B4-BE49-F238E27FC236}">
                    <a16:creationId xmlns:a16="http://schemas.microsoft.com/office/drawing/2014/main" id="{A3400EE9-1C1A-8E22-8748-2C8AEB9C95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53151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2" name="Line 24">
                <a:extLst>
                  <a:ext uri="{FF2B5EF4-FFF2-40B4-BE49-F238E27FC236}">
                    <a16:creationId xmlns:a16="http://schemas.microsoft.com/office/drawing/2014/main" id="{08179A3D-BCDC-6C82-8659-16352CE9A0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73851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3" name="Line 25">
                <a:extLst>
                  <a:ext uri="{FF2B5EF4-FFF2-40B4-BE49-F238E27FC236}">
                    <a16:creationId xmlns:a16="http://schemas.microsoft.com/office/drawing/2014/main" id="{DD557A18-E893-80F7-60F5-0CBA305338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9772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4" name="Line 26">
                <a:extLst>
                  <a:ext uri="{FF2B5EF4-FFF2-40B4-BE49-F238E27FC236}">
                    <a16:creationId xmlns:a16="http://schemas.microsoft.com/office/drawing/2014/main" id="{14C6B0AF-818D-DCDF-99AE-600BFC46AE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21601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5" name="Line 27">
                <a:extLst>
                  <a:ext uri="{FF2B5EF4-FFF2-40B4-BE49-F238E27FC236}">
                    <a16:creationId xmlns:a16="http://schemas.microsoft.com/office/drawing/2014/main" id="{C67CA165-BB84-0682-9ABF-714F52C99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2301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6" name="Line 28">
                <a:extLst>
                  <a:ext uri="{FF2B5EF4-FFF2-40B4-BE49-F238E27FC236}">
                    <a16:creationId xmlns:a16="http://schemas.microsoft.com/office/drawing/2014/main" id="{C272A537-462B-6A60-B425-C5406F7182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6617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7" name="Line 29">
                <a:extLst>
                  <a:ext uri="{FF2B5EF4-FFF2-40B4-BE49-F238E27FC236}">
                    <a16:creationId xmlns:a16="http://schemas.microsoft.com/office/drawing/2014/main" id="{27A4C8FB-3DE4-42D1-020D-57ABC50A4D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8687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8" name="Line 30">
                <a:extLst>
                  <a:ext uri="{FF2B5EF4-FFF2-40B4-BE49-F238E27FC236}">
                    <a16:creationId xmlns:a16="http://schemas.microsoft.com/office/drawing/2014/main" id="{1999A438-A3BC-0977-9B45-F1E23CFB4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10751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49" name="Line 31">
                <a:extLst>
                  <a:ext uri="{FF2B5EF4-FFF2-40B4-BE49-F238E27FC236}">
                    <a16:creationId xmlns:a16="http://schemas.microsoft.com/office/drawing/2014/main" id="{0D6F2841-8435-E2E1-2C2A-550ACFEA4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3462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0" name="Line 32">
                <a:extLst>
                  <a:ext uri="{FF2B5EF4-FFF2-40B4-BE49-F238E27FC236}">
                    <a16:creationId xmlns:a16="http://schemas.microsoft.com/office/drawing/2014/main" id="{CE71B68F-2049-3859-DD67-D30FB12419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55326" y="3517900"/>
                <a:ext cx="0" cy="3810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1" name="Line 33">
                <a:extLst>
                  <a:ext uri="{FF2B5EF4-FFF2-40B4-BE49-F238E27FC236}">
                    <a16:creationId xmlns:a16="http://schemas.microsoft.com/office/drawing/2014/main" id="{6D5C731B-34C3-42DE-B3B9-3D50B5F40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79201" y="3517900"/>
                <a:ext cx="0" cy="38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2" name="Line 34">
                <a:extLst>
                  <a:ext uri="{FF2B5EF4-FFF2-40B4-BE49-F238E27FC236}">
                    <a16:creationId xmlns:a16="http://schemas.microsoft.com/office/drawing/2014/main" id="{8682F07C-1BF8-60AB-2AC7-6D479569D1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2601" y="1377950"/>
                <a:ext cx="0" cy="213995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3" name="Line 35">
                <a:extLst>
                  <a:ext uri="{FF2B5EF4-FFF2-40B4-BE49-F238E27FC236}">
                    <a16:creationId xmlns:a16="http://schemas.microsoft.com/office/drawing/2014/main" id="{C9D84B9F-62FE-16CB-60FA-66217D3C4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3452813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4" name="Line 36">
                <a:extLst>
                  <a:ext uri="{FF2B5EF4-FFF2-40B4-BE49-F238E27FC236}">
                    <a16:creationId xmlns:a16="http://schemas.microsoft.com/office/drawing/2014/main" id="{CA4F942B-1A6A-E882-5A4A-AABAF2F1C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3298825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5" name="Line 37">
                <a:extLst>
                  <a:ext uri="{FF2B5EF4-FFF2-40B4-BE49-F238E27FC236}">
                    <a16:creationId xmlns:a16="http://schemas.microsoft.com/office/drawing/2014/main" id="{956D95C4-852B-A7A3-C6C1-32A070E2C2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3143250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6" name="Line 38">
                <a:extLst>
                  <a:ext uri="{FF2B5EF4-FFF2-40B4-BE49-F238E27FC236}">
                    <a16:creationId xmlns:a16="http://schemas.microsoft.com/office/drawing/2014/main" id="{19BBF49A-3468-CAA1-0B9C-B2F06EC84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989263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7" name="Line 39">
                <a:extLst>
                  <a:ext uri="{FF2B5EF4-FFF2-40B4-BE49-F238E27FC236}">
                    <a16:creationId xmlns:a16="http://schemas.microsoft.com/office/drawing/2014/main" id="{5A23E6A1-5890-40E5-B9B8-13F9A5B7E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835275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8" name="Line 40">
                <a:extLst>
                  <a:ext uri="{FF2B5EF4-FFF2-40B4-BE49-F238E27FC236}">
                    <a16:creationId xmlns:a16="http://schemas.microsoft.com/office/drawing/2014/main" id="{46B688F9-6C61-EAD2-9139-430B0AA2D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679700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59" name="Line 41">
                <a:extLst>
                  <a:ext uri="{FF2B5EF4-FFF2-40B4-BE49-F238E27FC236}">
                    <a16:creationId xmlns:a16="http://schemas.microsoft.com/office/drawing/2014/main" id="{AB0203A7-AA07-874C-0A37-3F97670624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525713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0" name="Line 42">
                <a:extLst>
                  <a:ext uri="{FF2B5EF4-FFF2-40B4-BE49-F238E27FC236}">
                    <a16:creationId xmlns:a16="http://schemas.microsoft.com/office/drawing/2014/main" id="{D24E5026-E9BE-88F6-566F-D08FED8BA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370138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1" name="Line 43">
                <a:extLst>
                  <a:ext uri="{FF2B5EF4-FFF2-40B4-BE49-F238E27FC236}">
                    <a16:creationId xmlns:a16="http://schemas.microsoft.com/office/drawing/2014/main" id="{E680673E-86EB-02A9-449C-620553508A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216150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2" name="Line 44">
                <a:extLst>
                  <a:ext uri="{FF2B5EF4-FFF2-40B4-BE49-F238E27FC236}">
                    <a16:creationId xmlns:a16="http://schemas.microsoft.com/office/drawing/2014/main" id="{66CC8407-272F-9859-4A0B-06CE3CAE3E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2060575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3" name="Line 45">
                <a:extLst>
                  <a:ext uri="{FF2B5EF4-FFF2-40B4-BE49-F238E27FC236}">
                    <a16:creationId xmlns:a16="http://schemas.microsoft.com/office/drawing/2014/main" id="{CB61D06B-C1F7-35BD-8DE6-4CDE30E82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1906588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4" name="Line 46">
                <a:extLst>
                  <a:ext uri="{FF2B5EF4-FFF2-40B4-BE49-F238E27FC236}">
                    <a16:creationId xmlns:a16="http://schemas.microsoft.com/office/drawing/2014/main" id="{A649EDFA-7ACD-9CFA-AE3F-489A63FDB3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1751013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5" name="Line 47">
                <a:extLst>
                  <a:ext uri="{FF2B5EF4-FFF2-40B4-BE49-F238E27FC236}">
                    <a16:creationId xmlns:a16="http://schemas.microsoft.com/office/drawing/2014/main" id="{8BEBEDBF-861A-087E-BC5C-5529E53DC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1597025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  <p:sp>
            <p:nvSpPr>
              <p:cNvPr id="166" name="Line 48">
                <a:extLst>
                  <a:ext uri="{FF2B5EF4-FFF2-40B4-BE49-F238E27FC236}">
                    <a16:creationId xmlns:a16="http://schemas.microsoft.com/office/drawing/2014/main" id="{72A96D0A-D226-8D0F-21B4-A32CAF375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19738" y="1441450"/>
                <a:ext cx="42863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91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"/>
                  <a:cs typeface="Helvetica"/>
                  <a:sym typeface="Helvetica"/>
                </a:endParaRPr>
              </a:p>
            </p:txBody>
          </p:sp>
        </p:grpSp>
        <p:sp>
          <p:nvSpPr>
            <p:cNvPr id="88" name="Rectangle 154">
              <a:extLst>
                <a:ext uri="{FF2B5EF4-FFF2-40B4-BE49-F238E27FC236}">
                  <a16:creationId xmlns:a16="http://schemas.microsoft.com/office/drawing/2014/main" id="{DE53E1A7-8AAD-8E5E-938E-B9C416F05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0444" y="3134096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89" name="Rectangle 155">
              <a:extLst>
                <a:ext uri="{FF2B5EF4-FFF2-40B4-BE49-F238E27FC236}">
                  <a16:creationId xmlns:a16="http://schemas.microsoft.com/office/drawing/2014/main" id="{D76298FA-EF12-127F-E037-572F7A043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5794" y="3233433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0" name="Rectangle 156">
              <a:extLst>
                <a:ext uri="{FF2B5EF4-FFF2-40B4-BE49-F238E27FC236}">
                  <a16:creationId xmlns:a16="http://schemas.microsoft.com/office/drawing/2014/main" id="{834DEB8E-7057-D765-F593-3F07401DA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5709" y="3263029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1" name="Rectangle 157">
              <a:extLst>
                <a:ext uri="{FF2B5EF4-FFF2-40B4-BE49-F238E27FC236}">
                  <a16:creationId xmlns:a16="http://schemas.microsoft.com/office/drawing/2014/main" id="{05D6539B-8CD5-5040-C0F7-CC4BF29BC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5819" y="3337745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2" name="Rectangle 158">
              <a:extLst>
                <a:ext uri="{FF2B5EF4-FFF2-40B4-BE49-F238E27FC236}">
                  <a16:creationId xmlns:a16="http://schemas.microsoft.com/office/drawing/2014/main" id="{371A791A-96CB-E493-A090-B8985FB37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9656" y="3133797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3" name="Rectangle 159">
              <a:extLst>
                <a:ext uri="{FF2B5EF4-FFF2-40B4-BE49-F238E27FC236}">
                  <a16:creationId xmlns:a16="http://schemas.microsoft.com/office/drawing/2014/main" id="{EBC08951-0254-A9D2-B9C5-3F9B6EDAD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9656" y="2547714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4" name="Rectangle 161">
              <a:extLst>
                <a:ext uri="{FF2B5EF4-FFF2-40B4-BE49-F238E27FC236}">
                  <a16:creationId xmlns:a16="http://schemas.microsoft.com/office/drawing/2014/main" id="{F0672BC3-CC82-32D5-F821-541FC5083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0357" y="2573858"/>
              <a:ext cx="122293" cy="25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5" name="Rectangle 162">
              <a:extLst>
                <a:ext uri="{FF2B5EF4-FFF2-40B4-BE49-F238E27FC236}">
                  <a16:creationId xmlns:a16="http://schemas.microsoft.com/office/drawing/2014/main" id="{231B7AD2-0248-8B3D-A307-2D869DB50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181" y="3548293"/>
              <a:ext cx="96087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6" name="Rectangle 163">
              <a:extLst>
                <a:ext uri="{FF2B5EF4-FFF2-40B4-BE49-F238E27FC236}">
                  <a16:creationId xmlns:a16="http://schemas.microsoft.com/office/drawing/2014/main" id="{E1435983-D87B-67C3-9519-93E6D1278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6098" y="3548293"/>
              <a:ext cx="96087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3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7" name="Rectangle 164">
              <a:extLst>
                <a:ext uri="{FF2B5EF4-FFF2-40B4-BE49-F238E27FC236}">
                  <a16:creationId xmlns:a16="http://schemas.microsoft.com/office/drawing/2014/main" id="{5316D733-69B8-B64A-1D82-99B786632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5646" y="3548293"/>
              <a:ext cx="96087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6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8" name="Rectangle 165">
              <a:extLst>
                <a:ext uri="{FF2B5EF4-FFF2-40B4-BE49-F238E27FC236}">
                  <a16:creationId xmlns:a16="http://schemas.microsoft.com/office/drawing/2014/main" id="{D79F39F9-3A61-4E9A-A57D-0FD044676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097" y="3548293"/>
              <a:ext cx="96087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9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99" name="Rectangle 166">
              <a:extLst>
                <a:ext uri="{FF2B5EF4-FFF2-40B4-BE49-F238E27FC236}">
                  <a16:creationId xmlns:a16="http://schemas.microsoft.com/office/drawing/2014/main" id="{C22E4715-C6D0-43F4-D22C-C1E97479B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7535" y="3548883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12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0" name="Rectangle 167">
              <a:extLst>
                <a:ext uri="{FF2B5EF4-FFF2-40B4-BE49-F238E27FC236}">
                  <a16:creationId xmlns:a16="http://schemas.microsoft.com/office/drawing/2014/main" id="{4E42A556-BE83-2AA5-B2A4-7D7BC5E3D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6506" y="3548883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15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1" name="Rectangle 168">
              <a:extLst>
                <a:ext uri="{FF2B5EF4-FFF2-40B4-BE49-F238E27FC236}">
                  <a16:creationId xmlns:a16="http://schemas.microsoft.com/office/drawing/2014/main" id="{EC015849-D89B-BA70-4555-7FF88535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1533" y="3548883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18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2" name="Rectangle 169">
              <a:extLst>
                <a:ext uri="{FF2B5EF4-FFF2-40B4-BE49-F238E27FC236}">
                  <a16:creationId xmlns:a16="http://schemas.microsoft.com/office/drawing/2014/main" id="{E2E5A3E8-30DF-4390-DE53-742184958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8346" y="3548883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21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3" name="Rectangle 170">
              <a:extLst>
                <a:ext uri="{FF2B5EF4-FFF2-40B4-BE49-F238E27FC236}">
                  <a16:creationId xmlns:a16="http://schemas.microsoft.com/office/drawing/2014/main" id="{6823C465-6B34-C6B7-2949-C1E949C59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545" y="3548883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24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4" name="Rectangle 171">
              <a:extLst>
                <a:ext uri="{FF2B5EF4-FFF2-40B4-BE49-F238E27FC236}">
                  <a16:creationId xmlns:a16="http://schemas.microsoft.com/office/drawing/2014/main" id="{2ECCB3B1-4BC8-A3A1-C32D-110B92CCF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40418" y="3550936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27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5" name="Rectangle 172">
              <a:extLst>
                <a:ext uri="{FF2B5EF4-FFF2-40B4-BE49-F238E27FC236}">
                  <a16:creationId xmlns:a16="http://schemas.microsoft.com/office/drawing/2014/main" id="{670C5F04-9DA1-C5F0-1B55-6EFDEB578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9966" y="3550941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30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6" name="Rectangle 173">
              <a:extLst>
                <a:ext uri="{FF2B5EF4-FFF2-40B4-BE49-F238E27FC236}">
                  <a16:creationId xmlns:a16="http://schemas.microsoft.com/office/drawing/2014/main" id="{7175B98B-928D-CDEA-154D-8EB4D17A4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5436" y="3550941"/>
              <a:ext cx="192175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33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7" name="Rectangle 174">
              <a:extLst>
                <a:ext uri="{FF2B5EF4-FFF2-40B4-BE49-F238E27FC236}">
                  <a16:creationId xmlns:a16="http://schemas.microsoft.com/office/drawing/2014/main" id="{783B01B7-4361-072D-7183-CD6E88F9F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5244" y="3724945"/>
              <a:ext cx="2600912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Time from the first dose, weeks</a:t>
              </a:r>
              <a:endPara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08" name="Rectangle 175">
              <a:extLst>
                <a:ext uri="{FF2B5EF4-FFF2-40B4-BE49-F238E27FC236}">
                  <a16:creationId xmlns:a16="http://schemas.microsoft.com/office/drawing/2014/main" id="{AAC3FD6E-1850-06C6-976A-156729230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7148" y="3341065"/>
              <a:ext cx="251138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-80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10" name="Rectangle 177">
              <a:extLst>
                <a:ext uri="{FF2B5EF4-FFF2-40B4-BE49-F238E27FC236}">
                  <a16:creationId xmlns:a16="http://schemas.microsoft.com/office/drawing/2014/main" id="{3B6C404E-7E46-9233-2AC7-62AFAF766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7148" y="3031513"/>
              <a:ext cx="251138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-60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12" name="Rectangle 179">
              <a:extLst>
                <a:ext uri="{FF2B5EF4-FFF2-40B4-BE49-F238E27FC236}">
                  <a16:creationId xmlns:a16="http://schemas.microsoft.com/office/drawing/2014/main" id="{C67A71CB-2D7A-F253-1227-6D4DA173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7148" y="2727055"/>
              <a:ext cx="251138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-40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14" name="Rectangle 181">
              <a:extLst>
                <a:ext uri="{FF2B5EF4-FFF2-40B4-BE49-F238E27FC236}">
                  <a16:creationId xmlns:a16="http://schemas.microsoft.com/office/drawing/2014/main" id="{A02C8883-0DAD-88EE-C260-848D0B65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7148" y="2417483"/>
              <a:ext cx="251138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-20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16" name="Rectangle 183">
              <a:extLst>
                <a:ext uri="{FF2B5EF4-FFF2-40B4-BE49-F238E27FC236}">
                  <a16:creationId xmlns:a16="http://schemas.microsoft.com/office/drawing/2014/main" id="{220F3375-245B-20B8-5B06-91D6E2E34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735" y="2099005"/>
              <a:ext cx="96087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0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18" name="Rectangle 185">
              <a:extLst>
                <a:ext uri="{FF2B5EF4-FFF2-40B4-BE49-F238E27FC236}">
                  <a16:creationId xmlns:a16="http://schemas.microsoft.com/office/drawing/2014/main" id="{F3DEB836-8989-62C9-45F5-B12EBCFA9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6112" y="1798366"/>
              <a:ext cx="192174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20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20" name="Rectangle 187">
              <a:extLst>
                <a:ext uri="{FF2B5EF4-FFF2-40B4-BE49-F238E27FC236}">
                  <a16:creationId xmlns:a16="http://schemas.microsoft.com/office/drawing/2014/main" id="{6D0DD00A-C465-36BC-BA8D-52C011564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6112" y="1486132"/>
              <a:ext cx="192174" cy="2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40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122" name="Rectangle 189">
              <a:extLst>
                <a:ext uri="{FF2B5EF4-FFF2-40B4-BE49-F238E27FC236}">
                  <a16:creationId xmlns:a16="http://schemas.microsoft.com/office/drawing/2014/main" id="{4A043D61-2F11-D3CA-83CD-5E4DDA2B449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005565" y="2349601"/>
              <a:ext cx="2136450" cy="209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Change from baseline, %</a:t>
              </a: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</p:grpSp>
      <p:sp>
        <p:nvSpPr>
          <p:cNvPr id="188" name="Line 85">
            <a:extLst>
              <a:ext uri="{FF2B5EF4-FFF2-40B4-BE49-F238E27FC236}">
                <a16:creationId xmlns:a16="http://schemas.microsoft.com/office/drawing/2014/main" id="{A8648938-19A2-8108-D31F-301C1C630C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94079" y="5305791"/>
            <a:ext cx="29133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89" name="Line 186">
            <a:extLst>
              <a:ext uri="{FF2B5EF4-FFF2-40B4-BE49-F238E27FC236}">
                <a16:creationId xmlns:a16="http://schemas.microsoft.com/office/drawing/2014/main" id="{F0A0B2CF-64B8-C00A-04E1-71D2AFAAA57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9064" y="4287360"/>
            <a:ext cx="827088" cy="182563"/>
          </a:xfrm>
          <a:prstGeom prst="line">
            <a:avLst/>
          </a:pr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0" name="Freeform 187">
            <a:extLst>
              <a:ext uri="{FF2B5EF4-FFF2-40B4-BE49-F238E27FC236}">
                <a16:creationId xmlns:a16="http://schemas.microsoft.com/office/drawing/2014/main" id="{7E357D61-9968-F315-3DBD-CC185E5F779D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2916238" cy="0"/>
          </a:xfrm>
          <a:custGeom>
            <a:avLst/>
            <a:gdLst>
              <a:gd name="T0" fmla="*/ 0 w 1837"/>
              <a:gd name="T1" fmla="*/ 544 w 1837"/>
              <a:gd name="T2" fmla="*/ 1305 w 1837"/>
              <a:gd name="T3" fmla="*/ 1837 w 183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837">
                <a:moveTo>
                  <a:pt x="0" y="0"/>
                </a:moveTo>
                <a:lnTo>
                  <a:pt x="544" y="0"/>
                </a:lnTo>
                <a:lnTo>
                  <a:pt x="1305" y="0"/>
                </a:lnTo>
                <a:lnTo>
                  <a:pt x="1837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1" name="Freeform 188">
            <a:extLst>
              <a:ext uri="{FF2B5EF4-FFF2-40B4-BE49-F238E27FC236}">
                <a16:creationId xmlns:a16="http://schemas.microsoft.com/office/drawing/2014/main" id="{88BE59E4-FDD5-0A56-E2F1-272DEC6C77EC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2530475" cy="636588"/>
          </a:xfrm>
          <a:custGeom>
            <a:avLst/>
            <a:gdLst>
              <a:gd name="T0" fmla="*/ 0 w 1594"/>
              <a:gd name="T1" fmla="*/ 0 h 401"/>
              <a:gd name="T2" fmla="*/ 485 w 1594"/>
              <a:gd name="T3" fmla="*/ 219 h 401"/>
              <a:gd name="T4" fmla="*/ 970 w 1594"/>
              <a:gd name="T5" fmla="*/ 341 h 401"/>
              <a:gd name="T6" fmla="*/ 1594 w 1594"/>
              <a:gd name="T7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94" h="401">
                <a:moveTo>
                  <a:pt x="0" y="0"/>
                </a:moveTo>
                <a:lnTo>
                  <a:pt x="485" y="219"/>
                </a:lnTo>
                <a:lnTo>
                  <a:pt x="970" y="341"/>
                </a:lnTo>
                <a:lnTo>
                  <a:pt x="1594" y="401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2" name="Line 189">
            <a:extLst>
              <a:ext uri="{FF2B5EF4-FFF2-40B4-BE49-F238E27FC236}">
                <a16:creationId xmlns:a16="http://schemas.microsoft.com/office/drawing/2014/main" id="{0932E400-8308-D9E1-315E-2F0D9FEAB6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9064" y="4215922"/>
            <a:ext cx="769938" cy="71438"/>
          </a:xfrm>
          <a:prstGeom prst="line">
            <a:avLst/>
          </a:pr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3" name="Line 190">
            <a:extLst>
              <a:ext uri="{FF2B5EF4-FFF2-40B4-BE49-F238E27FC236}">
                <a16:creationId xmlns:a16="http://schemas.microsoft.com/office/drawing/2014/main" id="{95A39E81-5F50-A92E-C7A4-A98BCAAC4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9064" y="4287360"/>
            <a:ext cx="844550" cy="261938"/>
          </a:xfrm>
          <a:prstGeom prst="line">
            <a:avLst/>
          </a:prstGeom>
          <a:noFill/>
          <a:ln w="19050">
            <a:solidFill>
              <a:srgbClr val="7030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4" name="Freeform 191">
            <a:extLst>
              <a:ext uri="{FF2B5EF4-FFF2-40B4-BE49-F238E27FC236}">
                <a16:creationId xmlns:a16="http://schemas.microsoft.com/office/drawing/2014/main" id="{74360880-5398-B122-104A-E13233B42C9D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466850" cy="430213"/>
          </a:xfrm>
          <a:custGeom>
            <a:avLst/>
            <a:gdLst>
              <a:gd name="T0" fmla="*/ 0 w 924"/>
              <a:gd name="T1" fmla="*/ 0 h 271"/>
              <a:gd name="T2" fmla="*/ 508 w 924"/>
              <a:gd name="T3" fmla="*/ 135 h 271"/>
              <a:gd name="T4" fmla="*/ 924 w 924"/>
              <a:gd name="T5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24" h="271">
                <a:moveTo>
                  <a:pt x="0" y="0"/>
                </a:moveTo>
                <a:lnTo>
                  <a:pt x="508" y="135"/>
                </a:lnTo>
                <a:lnTo>
                  <a:pt x="924" y="271"/>
                </a:lnTo>
              </a:path>
            </a:pathLst>
          </a:cu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5" name="Freeform 192">
            <a:extLst>
              <a:ext uri="{FF2B5EF4-FFF2-40B4-BE49-F238E27FC236}">
                <a16:creationId xmlns:a16="http://schemas.microsoft.com/office/drawing/2014/main" id="{925D644F-EBCB-DA3D-38D3-A47FE02E343A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2328863" cy="887413"/>
          </a:xfrm>
          <a:custGeom>
            <a:avLst/>
            <a:gdLst>
              <a:gd name="T0" fmla="*/ 0 w 1467"/>
              <a:gd name="T1" fmla="*/ 0 h 559"/>
              <a:gd name="T2" fmla="*/ 417 w 1467"/>
              <a:gd name="T3" fmla="*/ 338 h 559"/>
              <a:gd name="T4" fmla="*/ 983 w 1467"/>
              <a:gd name="T5" fmla="*/ 540 h 559"/>
              <a:gd name="T6" fmla="*/ 1467 w 1467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7" h="559">
                <a:moveTo>
                  <a:pt x="0" y="0"/>
                </a:moveTo>
                <a:lnTo>
                  <a:pt x="417" y="338"/>
                </a:lnTo>
                <a:lnTo>
                  <a:pt x="983" y="540"/>
                </a:lnTo>
                <a:lnTo>
                  <a:pt x="1467" y="559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6" name="Freeform 193">
            <a:extLst>
              <a:ext uri="{FF2B5EF4-FFF2-40B4-BE49-F238E27FC236}">
                <a16:creationId xmlns:a16="http://schemas.microsoft.com/office/drawing/2014/main" id="{0B8D2B7D-3F3E-8864-2563-A0D2BC3EA125}"/>
              </a:ext>
            </a:extLst>
          </p:cNvPr>
          <p:cNvSpPr>
            <a:spLocks/>
          </p:cNvSpPr>
          <p:nvPr/>
        </p:nvSpPr>
        <p:spPr bwMode="auto">
          <a:xfrm>
            <a:off x="7359064" y="4063522"/>
            <a:ext cx="1560513" cy="306388"/>
          </a:xfrm>
          <a:custGeom>
            <a:avLst/>
            <a:gdLst>
              <a:gd name="T0" fmla="*/ 0 w 983"/>
              <a:gd name="T1" fmla="*/ 141 h 193"/>
              <a:gd name="T2" fmla="*/ 428 w 983"/>
              <a:gd name="T3" fmla="*/ 193 h 193"/>
              <a:gd name="T4" fmla="*/ 983 w 983"/>
              <a:gd name="T5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3" h="193">
                <a:moveTo>
                  <a:pt x="0" y="141"/>
                </a:moveTo>
                <a:lnTo>
                  <a:pt x="428" y="193"/>
                </a:lnTo>
                <a:lnTo>
                  <a:pt x="983" y="0"/>
                </a:lnTo>
              </a:path>
            </a:pathLst>
          </a:custGeom>
          <a:noFill/>
          <a:ln w="22225">
            <a:solidFill>
              <a:schemeClr val="accent1">
                <a:lumMod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7" name="Line 194">
            <a:extLst>
              <a:ext uri="{FF2B5EF4-FFF2-40B4-BE49-F238E27FC236}">
                <a16:creationId xmlns:a16="http://schemas.microsoft.com/office/drawing/2014/main" id="{6A883980-55A6-D688-DDB6-A0E8E18DAE7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9064" y="4287360"/>
            <a:ext cx="827088" cy="576263"/>
          </a:xfrm>
          <a:prstGeom prst="line">
            <a:avLst/>
          </a:prstGeom>
          <a:noFill/>
          <a:ln w="22225">
            <a:solidFill>
              <a:srgbClr val="3C8C9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8" name="Freeform 195">
            <a:extLst>
              <a:ext uri="{FF2B5EF4-FFF2-40B4-BE49-F238E27FC236}">
                <a16:creationId xmlns:a16="http://schemas.microsoft.com/office/drawing/2014/main" id="{42D3F253-73E6-4306-9416-0000FED4EB7E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430338" cy="136525"/>
          </a:xfrm>
          <a:custGeom>
            <a:avLst/>
            <a:gdLst>
              <a:gd name="T0" fmla="*/ 0 w 901"/>
              <a:gd name="T1" fmla="*/ 0 h 86"/>
              <a:gd name="T2" fmla="*/ 417 w 901"/>
              <a:gd name="T3" fmla="*/ 86 h 86"/>
              <a:gd name="T4" fmla="*/ 901 w 901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1" h="86">
                <a:moveTo>
                  <a:pt x="0" y="0"/>
                </a:moveTo>
                <a:lnTo>
                  <a:pt x="417" y="86"/>
                </a:lnTo>
                <a:lnTo>
                  <a:pt x="901" y="86"/>
                </a:lnTo>
              </a:path>
            </a:pathLst>
          </a:cu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9" name="Freeform 196">
            <a:extLst>
              <a:ext uri="{FF2B5EF4-FFF2-40B4-BE49-F238E27FC236}">
                <a16:creationId xmlns:a16="http://schemas.microsoft.com/office/drawing/2014/main" id="{371EAA82-F5B4-EB87-9895-E9F0CBB2BB33}"/>
              </a:ext>
            </a:extLst>
          </p:cNvPr>
          <p:cNvSpPr>
            <a:spLocks/>
          </p:cNvSpPr>
          <p:nvPr/>
        </p:nvSpPr>
        <p:spPr bwMode="auto">
          <a:xfrm>
            <a:off x="7359064" y="4260372"/>
            <a:ext cx="3081338" cy="244475"/>
          </a:xfrm>
          <a:custGeom>
            <a:avLst/>
            <a:gdLst>
              <a:gd name="T0" fmla="*/ 0 w 1941"/>
              <a:gd name="T1" fmla="*/ 17 h 154"/>
              <a:gd name="T2" fmla="*/ 428 w 1941"/>
              <a:gd name="T3" fmla="*/ 154 h 154"/>
              <a:gd name="T4" fmla="*/ 970 w 1941"/>
              <a:gd name="T5" fmla="*/ 146 h 154"/>
              <a:gd name="T6" fmla="*/ 1305 w 1941"/>
              <a:gd name="T7" fmla="*/ 133 h 154"/>
              <a:gd name="T8" fmla="*/ 1941 w 1941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1" h="154">
                <a:moveTo>
                  <a:pt x="0" y="17"/>
                </a:moveTo>
                <a:lnTo>
                  <a:pt x="428" y="154"/>
                </a:lnTo>
                <a:lnTo>
                  <a:pt x="970" y="146"/>
                </a:lnTo>
                <a:lnTo>
                  <a:pt x="1305" y="133"/>
                </a:lnTo>
                <a:lnTo>
                  <a:pt x="1941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0" name="Freeform 197">
            <a:extLst>
              <a:ext uri="{FF2B5EF4-FFF2-40B4-BE49-F238E27FC236}">
                <a16:creationId xmlns:a16="http://schemas.microsoft.com/office/drawing/2014/main" id="{99E923B2-9A9C-9A09-C595-F2392530A55D}"/>
              </a:ext>
            </a:extLst>
          </p:cNvPr>
          <p:cNvSpPr>
            <a:spLocks/>
          </p:cNvSpPr>
          <p:nvPr/>
        </p:nvSpPr>
        <p:spPr bwMode="auto">
          <a:xfrm>
            <a:off x="7352344" y="4299950"/>
            <a:ext cx="3868738" cy="688975"/>
          </a:xfrm>
          <a:custGeom>
            <a:avLst/>
            <a:gdLst>
              <a:gd name="T0" fmla="*/ 0 w 2437"/>
              <a:gd name="T1" fmla="*/ 0 h 434"/>
              <a:gd name="T2" fmla="*/ 428 w 2437"/>
              <a:gd name="T3" fmla="*/ 274 h 434"/>
              <a:gd name="T4" fmla="*/ 947 w 2437"/>
              <a:gd name="T5" fmla="*/ 434 h 434"/>
              <a:gd name="T6" fmla="*/ 1479 w 2437"/>
              <a:gd name="T7" fmla="*/ 434 h 434"/>
              <a:gd name="T8" fmla="*/ 1952 w 2437"/>
              <a:gd name="T9" fmla="*/ 434 h 434"/>
              <a:gd name="T10" fmla="*/ 2437 w 2437"/>
              <a:gd name="T11" fmla="*/ 43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7" h="434">
                <a:moveTo>
                  <a:pt x="0" y="0"/>
                </a:moveTo>
                <a:lnTo>
                  <a:pt x="428" y="274"/>
                </a:lnTo>
                <a:lnTo>
                  <a:pt x="947" y="434"/>
                </a:lnTo>
                <a:lnTo>
                  <a:pt x="1479" y="434"/>
                </a:lnTo>
                <a:lnTo>
                  <a:pt x="1952" y="434"/>
                </a:lnTo>
                <a:lnTo>
                  <a:pt x="2437" y="434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1" name="Freeform 198">
            <a:extLst>
              <a:ext uri="{FF2B5EF4-FFF2-40B4-BE49-F238E27FC236}">
                <a16:creationId xmlns:a16="http://schemas.microsoft.com/office/drawing/2014/main" id="{B2560A56-B57A-97F8-ECD1-C1DC35EFE401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3868738" cy="614363"/>
          </a:xfrm>
          <a:custGeom>
            <a:avLst/>
            <a:gdLst>
              <a:gd name="T0" fmla="*/ 0 w 2437"/>
              <a:gd name="T1" fmla="*/ 0 h 387"/>
              <a:gd name="T2" fmla="*/ 417 w 2437"/>
              <a:gd name="T3" fmla="*/ 290 h 387"/>
              <a:gd name="T4" fmla="*/ 983 w 2437"/>
              <a:gd name="T5" fmla="*/ 339 h 387"/>
              <a:gd name="T6" fmla="*/ 1547 w 2437"/>
              <a:gd name="T7" fmla="*/ 339 h 387"/>
              <a:gd name="T8" fmla="*/ 2022 w 2437"/>
              <a:gd name="T9" fmla="*/ 387 h 387"/>
              <a:gd name="T10" fmla="*/ 2437 w 2437"/>
              <a:gd name="T11" fmla="*/ 38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7" h="387">
                <a:moveTo>
                  <a:pt x="0" y="0"/>
                </a:moveTo>
                <a:lnTo>
                  <a:pt x="417" y="290"/>
                </a:lnTo>
                <a:lnTo>
                  <a:pt x="983" y="339"/>
                </a:lnTo>
                <a:lnTo>
                  <a:pt x="1547" y="339"/>
                </a:lnTo>
                <a:lnTo>
                  <a:pt x="2022" y="387"/>
                </a:lnTo>
                <a:lnTo>
                  <a:pt x="2437" y="387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2" name="Freeform 199">
            <a:extLst>
              <a:ext uri="{FF2B5EF4-FFF2-40B4-BE49-F238E27FC236}">
                <a16:creationId xmlns:a16="http://schemas.microsoft.com/office/drawing/2014/main" id="{DEC8AE21-659B-DF59-EDC2-766B0BF26301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631950" cy="504825"/>
          </a:xfrm>
          <a:custGeom>
            <a:avLst/>
            <a:gdLst>
              <a:gd name="T0" fmla="*/ 0 w 1028"/>
              <a:gd name="T1" fmla="*/ 0 h 318"/>
              <a:gd name="T2" fmla="*/ 578 w 1028"/>
              <a:gd name="T3" fmla="*/ 315 h 318"/>
              <a:gd name="T4" fmla="*/ 1028 w 1028"/>
              <a:gd name="T5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8" h="318">
                <a:moveTo>
                  <a:pt x="0" y="0"/>
                </a:moveTo>
                <a:lnTo>
                  <a:pt x="578" y="315"/>
                </a:lnTo>
                <a:lnTo>
                  <a:pt x="1028" y="318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3" name="Freeform 200">
            <a:extLst>
              <a:ext uri="{FF2B5EF4-FFF2-40B4-BE49-F238E27FC236}">
                <a16:creationId xmlns:a16="http://schemas.microsoft.com/office/drawing/2014/main" id="{52EDD355-51A9-AF17-0060-53022969E9FD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2200275" cy="381000"/>
          </a:xfrm>
          <a:custGeom>
            <a:avLst/>
            <a:gdLst>
              <a:gd name="T0" fmla="*/ 0 w 1386"/>
              <a:gd name="T1" fmla="*/ 0 h 240"/>
              <a:gd name="T2" fmla="*/ 578 w 1386"/>
              <a:gd name="T3" fmla="*/ 184 h 240"/>
              <a:gd name="T4" fmla="*/ 1005 w 1386"/>
              <a:gd name="T5" fmla="*/ 228 h 240"/>
              <a:gd name="T6" fmla="*/ 1386 w 1386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6" h="240">
                <a:moveTo>
                  <a:pt x="0" y="0"/>
                </a:moveTo>
                <a:lnTo>
                  <a:pt x="578" y="184"/>
                </a:lnTo>
                <a:lnTo>
                  <a:pt x="1005" y="228"/>
                </a:lnTo>
                <a:lnTo>
                  <a:pt x="1386" y="240"/>
                </a:lnTo>
              </a:path>
            </a:pathLst>
          </a:custGeom>
          <a:noFill/>
          <a:ln w="22225">
            <a:solidFill>
              <a:schemeClr val="accent1">
                <a:lumMod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4" name="Freeform 201">
            <a:extLst>
              <a:ext uri="{FF2B5EF4-FFF2-40B4-BE49-F238E27FC236}">
                <a16:creationId xmlns:a16="http://schemas.microsoft.com/office/drawing/2014/main" id="{41AA00ED-1A45-9589-C8C2-BC36C332E977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3098800" cy="111125"/>
          </a:xfrm>
          <a:custGeom>
            <a:avLst/>
            <a:gdLst>
              <a:gd name="T0" fmla="*/ 0 w 1952"/>
              <a:gd name="T1" fmla="*/ 0 h 70"/>
              <a:gd name="T2" fmla="*/ 439 w 1952"/>
              <a:gd name="T3" fmla="*/ 60 h 70"/>
              <a:gd name="T4" fmla="*/ 983 w 1952"/>
              <a:gd name="T5" fmla="*/ 70 h 70"/>
              <a:gd name="T6" fmla="*/ 1467 w 1952"/>
              <a:gd name="T7" fmla="*/ 46 h 70"/>
              <a:gd name="T8" fmla="*/ 1952 w 1952"/>
              <a:gd name="T9" fmla="*/ 5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2" h="70">
                <a:moveTo>
                  <a:pt x="0" y="0"/>
                </a:moveTo>
                <a:lnTo>
                  <a:pt x="439" y="60"/>
                </a:lnTo>
                <a:lnTo>
                  <a:pt x="983" y="70"/>
                </a:lnTo>
                <a:lnTo>
                  <a:pt x="1467" y="46"/>
                </a:lnTo>
                <a:lnTo>
                  <a:pt x="1952" y="52"/>
                </a:lnTo>
              </a:path>
            </a:pathLst>
          </a:custGeom>
          <a:noFill/>
          <a:ln w="22225">
            <a:solidFill>
              <a:schemeClr val="tx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5" name="Freeform 202">
            <a:extLst>
              <a:ext uri="{FF2B5EF4-FFF2-40B4-BE49-F238E27FC236}">
                <a16:creationId xmlns:a16="http://schemas.microsoft.com/office/drawing/2014/main" id="{6D2347DA-CBBF-3A9A-76DE-EB2EE6BF5801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560513" cy="365125"/>
          </a:xfrm>
          <a:custGeom>
            <a:avLst/>
            <a:gdLst>
              <a:gd name="T0" fmla="*/ 0 w 983"/>
              <a:gd name="T1" fmla="*/ 0 h 230"/>
              <a:gd name="T2" fmla="*/ 497 w 983"/>
              <a:gd name="T3" fmla="*/ 147 h 230"/>
              <a:gd name="T4" fmla="*/ 983 w 983"/>
              <a:gd name="T5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3" h="230">
                <a:moveTo>
                  <a:pt x="0" y="0"/>
                </a:moveTo>
                <a:lnTo>
                  <a:pt x="497" y="147"/>
                </a:lnTo>
                <a:lnTo>
                  <a:pt x="983" y="230"/>
                </a:lnTo>
              </a:path>
            </a:pathLst>
          </a:custGeom>
          <a:noFill/>
          <a:ln w="22225">
            <a:solidFill>
              <a:schemeClr val="accent1">
                <a:lumMod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6" name="Freeform 203">
            <a:extLst>
              <a:ext uri="{FF2B5EF4-FFF2-40B4-BE49-F238E27FC236}">
                <a16:creationId xmlns:a16="http://schemas.microsoft.com/office/drawing/2014/main" id="{8299C4E1-8482-04FF-EA37-A6A2AA8E28F8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539875" cy="552450"/>
          </a:xfrm>
          <a:custGeom>
            <a:avLst/>
            <a:gdLst>
              <a:gd name="T0" fmla="*/ 0 w 970"/>
              <a:gd name="T1" fmla="*/ 0 h 348"/>
              <a:gd name="T2" fmla="*/ 485 w 970"/>
              <a:gd name="T3" fmla="*/ 348 h 348"/>
              <a:gd name="T4" fmla="*/ 970 w 970"/>
              <a:gd name="T5" fmla="*/ 34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0" h="348">
                <a:moveTo>
                  <a:pt x="0" y="0"/>
                </a:moveTo>
                <a:lnTo>
                  <a:pt x="485" y="348"/>
                </a:lnTo>
                <a:lnTo>
                  <a:pt x="970" y="342"/>
                </a:lnTo>
              </a:path>
            </a:pathLst>
          </a:custGeom>
          <a:noFill/>
          <a:ln w="22225">
            <a:solidFill>
              <a:schemeClr val="accent1">
                <a:lumMod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7" name="Freeform 204">
            <a:extLst>
              <a:ext uri="{FF2B5EF4-FFF2-40B4-BE49-F238E27FC236}">
                <a16:creationId xmlns:a16="http://schemas.microsoft.com/office/drawing/2014/main" id="{8479444E-9EE7-596B-DB2A-647B2FBC3D32}"/>
              </a:ext>
            </a:extLst>
          </p:cNvPr>
          <p:cNvSpPr>
            <a:spLocks/>
          </p:cNvSpPr>
          <p:nvPr/>
        </p:nvSpPr>
        <p:spPr bwMode="auto">
          <a:xfrm>
            <a:off x="7359064" y="4287360"/>
            <a:ext cx="1560513" cy="138113"/>
          </a:xfrm>
          <a:custGeom>
            <a:avLst/>
            <a:gdLst>
              <a:gd name="T0" fmla="*/ 0 w 983"/>
              <a:gd name="T1" fmla="*/ 0 h 87"/>
              <a:gd name="T2" fmla="*/ 497 w 983"/>
              <a:gd name="T3" fmla="*/ 64 h 87"/>
              <a:gd name="T4" fmla="*/ 983 w 983"/>
              <a:gd name="T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3" h="87">
                <a:moveTo>
                  <a:pt x="0" y="0"/>
                </a:moveTo>
                <a:lnTo>
                  <a:pt x="497" y="64"/>
                </a:lnTo>
                <a:lnTo>
                  <a:pt x="983" y="87"/>
                </a:lnTo>
              </a:path>
            </a:pathLst>
          </a:custGeom>
          <a:noFill/>
          <a:ln w="22225">
            <a:solidFill>
              <a:schemeClr val="accent1">
                <a:lumMod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08" name="Line 205">
            <a:extLst>
              <a:ext uri="{FF2B5EF4-FFF2-40B4-BE49-F238E27FC236}">
                <a16:creationId xmlns:a16="http://schemas.microsoft.com/office/drawing/2014/main" id="{650FD5E0-879C-4FE3-E87B-D374D3263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8206789" y="4490560"/>
            <a:ext cx="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27" name="Line 223">
            <a:extLst>
              <a:ext uri="{FF2B5EF4-FFF2-40B4-BE49-F238E27FC236}">
                <a16:creationId xmlns:a16="http://schemas.microsoft.com/office/drawing/2014/main" id="{AF195A4A-6657-C508-2B5D-58E90B12BFE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638964" y="4287360"/>
            <a:ext cx="4763" cy="0"/>
          </a:xfrm>
          <a:prstGeom prst="line">
            <a:avLst/>
          </a:prstGeom>
          <a:noFill/>
          <a:ln w="15875">
            <a:solidFill>
              <a:srgbClr val="808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28" name="Line 224">
            <a:extLst>
              <a:ext uri="{FF2B5EF4-FFF2-40B4-BE49-F238E27FC236}">
                <a16:creationId xmlns:a16="http://schemas.microsoft.com/office/drawing/2014/main" id="{1805FA7E-0D2E-5BFD-821D-6B970FCF8FF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9064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29" name="Line 225">
            <a:extLst>
              <a:ext uri="{FF2B5EF4-FFF2-40B4-BE49-F238E27FC236}">
                <a16:creationId xmlns:a16="http://schemas.microsoft.com/office/drawing/2014/main" id="{D97719E3-7775-ADED-CCA9-5EC6265AD942}"/>
              </a:ext>
            </a:extLst>
          </p:cNvPr>
          <p:cNvSpPr>
            <a:spLocks noChangeShapeType="1"/>
          </p:cNvSpPr>
          <p:nvPr/>
        </p:nvSpPr>
        <p:spPr bwMode="auto">
          <a:xfrm>
            <a:off x="7744826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0" name="Line 226">
            <a:extLst>
              <a:ext uri="{FF2B5EF4-FFF2-40B4-BE49-F238E27FC236}">
                <a16:creationId xmlns:a16="http://schemas.microsoft.com/office/drawing/2014/main" id="{7F5719EC-F159-D4B1-21D6-A832F415A3C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9001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1" name="Line 227">
            <a:extLst>
              <a:ext uri="{FF2B5EF4-FFF2-40B4-BE49-F238E27FC236}">
                <a16:creationId xmlns:a16="http://schemas.microsoft.com/office/drawing/2014/main" id="{ECD70587-9757-B284-D7F5-19E4A8E490AC}"/>
              </a:ext>
            </a:extLst>
          </p:cNvPr>
          <p:cNvSpPr>
            <a:spLocks noChangeShapeType="1"/>
          </p:cNvSpPr>
          <p:nvPr/>
        </p:nvSpPr>
        <p:spPr bwMode="auto">
          <a:xfrm>
            <a:off x="8514764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2" name="Line 228">
            <a:extLst>
              <a:ext uri="{FF2B5EF4-FFF2-40B4-BE49-F238E27FC236}">
                <a16:creationId xmlns:a16="http://schemas.microsoft.com/office/drawing/2014/main" id="{C05E2494-2C0C-FD98-22D2-0E819FC56D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898939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3" name="Line 229">
            <a:extLst>
              <a:ext uri="{FF2B5EF4-FFF2-40B4-BE49-F238E27FC236}">
                <a16:creationId xmlns:a16="http://schemas.microsoft.com/office/drawing/2014/main" id="{4C0EEC92-2629-1C2D-B9D1-4848EB31545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4701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4" name="Line 230">
            <a:extLst>
              <a:ext uri="{FF2B5EF4-FFF2-40B4-BE49-F238E27FC236}">
                <a16:creationId xmlns:a16="http://schemas.microsoft.com/office/drawing/2014/main" id="{777B99BC-E9F2-1F23-663A-EBE502548D7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70464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5" name="Line 231">
            <a:extLst>
              <a:ext uri="{FF2B5EF4-FFF2-40B4-BE49-F238E27FC236}">
                <a16:creationId xmlns:a16="http://schemas.microsoft.com/office/drawing/2014/main" id="{E85BB7FE-D269-5648-AB5F-EF6D42CDE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54639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6" name="Line 232">
            <a:extLst>
              <a:ext uri="{FF2B5EF4-FFF2-40B4-BE49-F238E27FC236}">
                <a16:creationId xmlns:a16="http://schemas.microsoft.com/office/drawing/2014/main" id="{C549B6E5-6B08-65E6-BF85-872FECD743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0401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7" name="Line 233">
            <a:extLst>
              <a:ext uri="{FF2B5EF4-FFF2-40B4-BE49-F238E27FC236}">
                <a16:creationId xmlns:a16="http://schemas.microsoft.com/office/drawing/2014/main" id="{28524CB3-9D61-59D7-87A5-3654F8A6890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24576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8" name="Line 234">
            <a:extLst>
              <a:ext uri="{FF2B5EF4-FFF2-40B4-BE49-F238E27FC236}">
                <a16:creationId xmlns:a16="http://schemas.microsoft.com/office/drawing/2014/main" id="{F4950EB0-8AC2-8707-FB87-2C6E316A5B1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08751" y="532876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239" name="object 53">
            <a:extLst>
              <a:ext uri="{FF2B5EF4-FFF2-40B4-BE49-F238E27FC236}">
                <a16:creationId xmlns:a16="http://schemas.microsoft.com/office/drawing/2014/main" id="{EFE94BDB-107F-5512-0711-1AD14E4A56B6}"/>
              </a:ext>
            </a:extLst>
          </p:cNvPr>
          <p:cNvSpPr txBox="1"/>
          <p:nvPr/>
        </p:nvSpPr>
        <p:spPr>
          <a:xfrm>
            <a:off x="6779244" y="1404571"/>
            <a:ext cx="546190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219170" rtl="0" eaLnBrk="1" fontAlgn="auto" latinLnBrk="0" hangingPunct="0">
              <a:lnSpc>
                <a:spcPct val="10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173E79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Doublet, 1L</a:t>
            </a:r>
            <a:endParaRPr kumimoji="0" lang="en-US" sz="1600" b="1" i="0" u="none" strike="noStrike" kern="0" cap="none" spc="0" normalizeH="0" baseline="30000" noProof="0" dirty="0">
              <a:ln>
                <a:noFill/>
              </a:ln>
              <a:solidFill>
                <a:srgbClr val="173E79"/>
              </a:solidFill>
              <a:effectLst/>
              <a:uLnTx/>
              <a:uFillTx/>
              <a:latin typeface="Arial"/>
              <a:cs typeface="Arial"/>
              <a:sym typeface="Helvetica"/>
            </a:endParaRPr>
          </a:p>
        </p:txBody>
      </p:sp>
      <p:sp>
        <p:nvSpPr>
          <p:cNvPr id="240" name="object 53">
            <a:extLst>
              <a:ext uri="{FF2B5EF4-FFF2-40B4-BE49-F238E27FC236}">
                <a16:creationId xmlns:a16="http://schemas.microsoft.com/office/drawing/2014/main" id="{A33870F9-79B8-443E-D5A0-E5B1F931987B}"/>
              </a:ext>
            </a:extLst>
          </p:cNvPr>
          <p:cNvSpPr txBox="1"/>
          <p:nvPr/>
        </p:nvSpPr>
        <p:spPr>
          <a:xfrm>
            <a:off x="6779244" y="3582200"/>
            <a:ext cx="546190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219170" rtl="0" eaLnBrk="1" fontAlgn="auto" latinLnBrk="0" hangingPunct="0">
              <a:lnSpc>
                <a:spcPct val="10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51F3D"/>
                </a:solidFill>
                <a:effectLst/>
                <a:uLnTx/>
                <a:uFillTx/>
                <a:latin typeface="Arial"/>
                <a:cs typeface="Arial"/>
                <a:sym typeface="Helvetica"/>
              </a:rPr>
              <a:t>Triplet, 1L</a:t>
            </a:r>
            <a:endParaRPr kumimoji="0" lang="en-US" sz="1600" b="1" i="0" u="none" strike="noStrike" kern="0" cap="none" spc="0" normalizeH="0" baseline="30000" noProof="0" dirty="0">
              <a:ln>
                <a:noFill/>
              </a:ln>
              <a:solidFill>
                <a:srgbClr val="C51F3D"/>
              </a:solidFill>
              <a:effectLst/>
              <a:uLnTx/>
              <a:uFillTx/>
              <a:latin typeface="Arial"/>
              <a:cs typeface="Arial"/>
              <a:sym typeface="Helvetica"/>
            </a:endParaRPr>
          </a:p>
        </p:txBody>
      </p:sp>
      <p:sp>
        <p:nvSpPr>
          <p:cNvPr id="254" name="Content Placeholder 1">
            <a:extLst>
              <a:ext uri="{FF2B5EF4-FFF2-40B4-BE49-F238E27FC236}">
                <a16:creationId xmlns:a16="http://schemas.microsoft.com/office/drawing/2014/main" id="{5EF6AD9F-FF2F-3981-1964-03F1493AF704}"/>
              </a:ext>
            </a:extLst>
          </p:cNvPr>
          <p:cNvSpPr txBox="1">
            <a:spLocks/>
          </p:cNvSpPr>
          <p:nvPr/>
        </p:nvSpPr>
        <p:spPr>
          <a:xfrm>
            <a:off x="231559" y="4637989"/>
            <a:ext cx="5454483" cy="557457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82880" marR="0" lvl="1" indent="-182880" algn="l" defTabSz="91440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As 1L therapy, the doublet and triplet yielded ORRs (confirmed + pending) of 62% and 50%, respectively </a:t>
            </a:r>
          </a:p>
          <a:p>
            <a:pPr marL="182880" marR="0" lvl="1" indent="-182880" algn="l" defTabSz="914400" rtl="0" eaLnBrk="1" fontAlgn="auto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As 2L+ therapy, respective ORRs (confirmed + pending) were 24% and 29%</a:t>
            </a:r>
          </a:p>
        </p:txBody>
      </p:sp>
      <p:sp>
        <p:nvSpPr>
          <p:cNvPr id="255" name="Rectangle 189">
            <a:extLst>
              <a:ext uri="{FF2B5EF4-FFF2-40B4-BE49-F238E27FC236}">
                <a16:creationId xmlns:a16="http://schemas.microsoft.com/office/drawing/2014/main" id="{C2AF4B40-6D50-96D6-FF6C-2EFD743F4BB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203412" y="4461778"/>
            <a:ext cx="151964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Change from baseline, %</a:t>
            </a: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D1CB111B-2C96-FF27-6FE2-C83A8B24DA35}"/>
              </a:ext>
            </a:extLst>
          </p:cNvPr>
          <p:cNvGrpSpPr/>
          <p:nvPr/>
        </p:nvGrpSpPr>
        <p:grpSpPr>
          <a:xfrm>
            <a:off x="10661243" y="1432348"/>
            <a:ext cx="156416" cy="820295"/>
            <a:chOff x="10921053" y="2016015"/>
            <a:chExt cx="156416" cy="820295"/>
          </a:xfrm>
        </p:grpSpPr>
        <p:sp>
          <p:nvSpPr>
            <p:cNvPr id="258" name="Freeform 51">
              <a:extLst>
                <a:ext uri="{FF2B5EF4-FFF2-40B4-BE49-F238E27FC236}">
                  <a16:creationId xmlns:a16="http://schemas.microsoft.com/office/drawing/2014/main" id="{3526865A-4722-EECB-9351-B8F6B7791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196621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259" name="Rectangle 199">
              <a:extLst>
                <a:ext uri="{FF2B5EF4-FFF2-40B4-BE49-F238E27FC236}">
                  <a16:creationId xmlns:a16="http://schemas.microsoft.com/office/drawing/2014/main" id="{EB345C45-1D95-B804-7B90-102347975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5122" y="2545431"/>
              <a:ext cx="897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60" name="Rectangle 190">
              <a:extLst>
                <a:ext uri="{FF2B5EF4-FFF2-40B4-BE49-F238E27FC236}">
                  <a16:creationId xmlns:a16="http://schemas.microsoft.com/office/drawing/2014/main" id="{30DEF206-57EE-04B5-9C3E-025AFEEFC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405423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62" name="Rectangle 201">
              <a:extLst>
                <a:ext uri="{FF2B5EF4-FFF2-40B4-BE49-F238E27FC236}">
                  <a16:creationId xmlns:a16="http://schemas.microsoft.com/office/drawing/2014/main" id="{37D31BA1-2F82-44D6-7392-8848DEC8F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280186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63" name="Rectangle 210">
              <a:extLst>
                <a:ext uri="{FF2B5EF4-FFF2-40B4-BE49-F238E27FC236}">
                  <a16:creationId xmlns:a16="http://schemas.microsoft.com/office/drawing/2014/main" id="{F11D248D-9706-327B-4ECB-30EC432DB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154949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64" name="Rectangle 217">
              <a:extLst>
                <a:ext uri="{FF2B5EF4-FFF2-40B4-BE49-F238E27FC236}">
                  <a16:creationId xmlns:a16="http://schemas.microsoft.com/office/drawing/2014/main" id="{975F18BD-74E0-59E8-CD00-870A571EC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1053" y="2016015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65" name="Freeform 51">
              <a:extLst>
                <a:ext uri="{FF2B5EF4-FFF2-40B4-BE49-F238E27FC236}">
                  <a16:creationId xmlns:a16="http://schemas.microsoft.com/office/drawing/2014/main" id="{9C159719-6B85-CA54-3BD9-CD42F6101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328349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266" name="Freeform 51">
              <a:extLst>
                <a:ext uri="{FF2B5EF4-FFF2-40B4-BE49-F238E27FC236}">
                  <a16:creationId xmlns:a16="http://schemas.microsoft.com/office/drawing/2014/main" id="{C1D803AB-938A-EA5C-AB96-D65C34D14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470344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268" name="TextBox 267">
            <a:extLst>
              <a:ext uri="{FF2B5EF4-FFF2-40B4-BE49-F238E27FC236}">
                <a16:creationId xmlns:a16="http://schemas.microsoft.com/office/drawing/2014/main" id="{59C82962-AB67-A5A6-F418-9EBC862D47C6}"/>
              </a:ext>
            </a:extLst>
          </p:cNvPr>
          <p:cNvSpPr txBox="1"/>
          <p:nvPr/>
        </p:nvSpPr>
        <p:spPr>
          <a:xfrm>
            <a:off x="10606833" y="3555457"/>
            <a:ext cx="1576913" cy="784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PD-L1 status (n=20)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&lt;1% (n=6)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1-49% (n=9)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≥50% (n=5)</a:t>
            </a:r>
          </a:p>
          <a:p>
            <a:pPr marL="18288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Treatment ongoing</a:t>
            </a:r>
          </a:p>
        </p:txBody>
      </p: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655227FD-B37D-9D86-93F3-0A77D62D3590}"/>
              </a:ext>
            </a:extLst>
          </p:cNvPr>
          <p:cNvGrpSpPr/>
          <p:nvPr/>
        </p:nvGrpSpPr>
        <p:grpSpPr>
          <a:xfrm>
            <a:off x="10664780" y="3596425"/>
            <a:ext cx="156416" cy="820295"/>
            <a:chOff x="10921053" y="2016015"/>
            <a:chExt cx="156416" cy="820295"/>
          </a:xfrm>
        </p:grpSpPr>
        <p:sp>
          <p:nvSpPr>
            <p:cNvPr id="270" name="Freeform 51">
              <a:extLst>
                <a:ext uri="{FF2B5EF4-FFF2-40B4-BE49-F238E27FC236}">
                  <a16:creationId xmlns:a16="http://schemas.microsoft.com/office/drawing/2014/main" id="{5C9C8CDC-3A2A-D0EB-70BD-0349B8E9C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196621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271" name="Rectangle 199">
              <a:extLst>
                <a:ext uri="{FF2B5EF4-FFF2-40B4-BE49-F238E27FC236}">
                  <a16:creationId xmlns:a16="http://schemas.microsoft.com/office/drawing/2014/main" id="{A596A79B-BF23-95E5-9236-7487EEB2B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5122" y="2545431"/>
              <a:ext cx="897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Helvetica"/>
                  <a:sym typeface="Helvetica"/>
                </a:rPr>
                <a:t>+</a:t>
              </a:r>
              <a:endPara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72" name="Rectangle 190">
              <a:extLst>
                <a:ext uri="{FF2B5EF4-FFF2-40B4-BE49-F238E27FC236}">
                  <a16:creationId xmlns:a16="http://schemas.microsoft.com/office/drawing/2014/main" id="{FA539B7A-2872-A843-F24F-7F9F64B19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405423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73" name="Rectangle 201">
              <a:extLst>
                <a:ext uri="{FF2B5EF4-FFF2-40B4-BE49-F238E27FC236}">
                  <a16:creationId xmlns:a16="http://schemas.microsoft.com/office/drawing/2014/main" id="{A89F5F92-F524-BC2F-D0BF-227E03542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280186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74" name="Rectangle 210">
              <a:extLst>
                <a:ext uri="{FF2B5EF4-FFF2-40B4-BE49-F238E27FC236}">
                  <a16:creationId xmlns:a16="http://schemas.microsoft.com/office/drawing/2014/main" id="{C0945B1E-095F-264C-18C2-3E5F632B0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7404" y="2154949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75" name="Rectangle 217">
              <a:extLst>
                <a:ext uri="{FF2B5EF4-FFF2-40B4-BE49-F238E27FC236}">
                  <a16:creationId xmlns:a16="http://schemas.microsoft.com/office/drawing/2014/main" id="{7EAE5BC0-CB60-2861-9BD9-AD9DD8A77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1053" y="2016015"/>
              <a:ext cx="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endParaRPr>
            </a:p>
          </p:txBody>
        </p:sp>
        <p:sp>
          <p:nvSpPr>
            <p:cNvPr id="276" name="Freeform 51">
              <a:extLst>
                <a:ext uri="{FF2B5EF4-FFF2-40B4-BE49-F238E27FC236}">
                  <a16:creationId xmlns:a16="http://schemas.microsoft.com/office/drawing/2014/main" id="{CD212FED-7BB3-2F66-1A26-944E5F633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328349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  <p:sp>
          <p:nvSpPr>
            <p:cNvPr id="277" name="Freeform 51">
              <a:extLst>
                <a:ext uri="{FF2B5EF4-FFF2-40B4-BE49-F238E27FC236}">
                  <a16:creationId xmlns:a16="http://schemas.microsoft.com/office/drawing/2014/main" id="{EEF5922C-4FB3-7610-AAFC-2AA995BE4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975" y="2470344"/>
              <a:ext cx="73152" cy="73152"/>
            </a:xfrm>
            <a:custGeom>
              <a:avLst/>
              <a:gdLst>
                <a:gd name="T0" fmla="*/ 0 w 29"/>
                <a:gd name="T1" fmla="*/ 0 h 27"/>
                <a:gd name="T2" fmla="*/ 29 w 29"/>
                <a:gd name="T3" fmla="*/ 0 h 27"/>
                <a:gd name="T4" fmla="*/ 29 w 29"/>
                <a:gd name="T5" fmla="*/ 27 h 27"/>
                <a:gd name="T6" fmla="*/ 0 w 29"/>
                <a:gd name="T7" fmla="*/ 27 h 27"/>
                <a:gd name="T8" fmla="*/ 0 w 29"/>
                <a:gd name="T9" fmla="*/ 0 h 27"/>
                <a:gd name="T10" fmla="*/ 0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29" y="0"/>
                  </a:lnTo>
                  <a:lnTo>
                    <a:pt x="29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281" name="Content Placeholder 1">
            <a:extLst>
              <a:ext uri="{FF2B5EF4-FFF2-40B4-BE49-F238E27FC236}">
                <a16:creationId xmlns:a16="http://schemas.microsoft.com/office/drawing/2014/main" id="{AAE6B87A-658A-7714-B960-BCAFD45B9F09}"/>
              </a:ext>
            </a:extLst>
          </p:cNvPr>
          <p:cNvSpPr txBox="1">
            <a:spLocks/>
          </p:cNvSpPr>
          <p:nvPr/>
        </p:nvSpPr>
        <p:spPr>
          <a:xfrm>
            <a:off x="203998" y="1397592"/>
            <a:ext cx="6459656" cy="735762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 the overall population:</a:t>
            </a:r>
          </a:p>
          <a:p>
            <a:pPr marL="0" marR="0" lvl="1" indent="0" algn="l" defTabSz="9144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ORRs (confirmed + pending) of 37% and 41% were seen with doublet (n=38) and triplet (n=37) therapy, respectively; both groups had 84% DCR</a:t>
            </a:r>
          </a:p>
        </p:txBody>
      </p:sp>
      <p:sp>
        <p:nvSpPr>
          <p:cNvPr id="282" name="Rectangle 159">
            <a:extLst>
              <a:ext uri="{FF2B5EF4-FFF2-40B4-BE49-F238E27FC236}">
                <a16:creationId xmlns:a16="http://schemas.microsoft.com/office/drawing/2014/main" id="{B208AFDB-EC66-844B-606C-01FD24B22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7964" y="3957344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3" name="Rectangle 159">
            <a:extLst>
              <a:ext uri="{FF2B5EF4-FFF2-40B4-BE49-F238E27FC236}">
                <a16:creationId xmlns:a16="http://schemas.microsoft.com/office/drawing/2014/main" id="{0D5D202A-CFD9-41F0-3390-A663255E4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5216" y="4330569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4" name="Rectangle 159">
            <a:extLst>
              <a:ext uri="{FF2B5EF4-FFF2-40B4-BE49-F238E27FC236}">
                <a16:creationId xmlns:a16="http://schemas.microsoft.com/office/drawing/2014/main" id="{D207B6D1-B9CD-0F95-BDFC-D686F3062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7595" y="4191394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5" name="Rectangle 159">
            <a:extLst>
              <a:ext uri="{FF2B5EF4-FFF2-40B4-BE49-F238E27FC236}">
                <a16:creationId xmlns:a16="http://schemas.microsoft.com/office/drawing/2014/main" id="{83D4B246-DB86-58A9-33DA-41049104B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74" y="4272179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6" name="Rectangle 159">
            <a:extLst>
              <a:ext uri="{FF2B5EF4-FFF2-40B4-BE49-F238E27FC236}">
                <a16:creationId xmlns:a16="http://schemas.microsoft.com/office/drawing/2014/main" id="{65B18ECB-4F26-583D-8A72-FEF75179F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1708" y="4343628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7" name="Rectangle 159">
            <a:extLst>
              <a:ext uri="{FF2B5EF4-FFF2-40B4-BE49-F238E27FC236}">
                <a16:creationId xmlns:a16="http://schemas.microsoft.com/office/drawing/2014/main" id="{CE8CBD07-F425-59CE-8753-DF20D7664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7725" y="4831448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8" name="Rectangle 159">
            <a:extLst>
              <a:ext uri="{FF2B5EF4-FFF2-40B4-BE49-F238E27FC236}">
                <a16:creationId xmlns:a16="http://schemas.microsoft.com/office/drawing/2014/main" id="{BB5AE8C1-C61B-F982-8FB0-2BB68661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6276" y="4805210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89" name="Rectangle 159">
            <a:extLst>
              <a:ext uri="{FF2B5EF4-FFF2-40B4-BE49-F238E27FC236}">
                <a16:creationId xmlns:a16="http://schemas.microsoft.com/office/drawing/2014/main" id="{F84A6474-3366-CCE1-9192-FD6F29BCE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6276" y="4885605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1" name="Rectangle 159">
            <a:extLst>
              <a:ext uri="{FF2B5EF4-FFF2-40B4-BE49-F238E27FC236}">
                <a16:creationId xmlns:a16="http://schemas.microsoft.com/office/drawing/2014/main" id="{72EF2679-63DB-E9A4-11D9-9039E12E7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3226" y="5079915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2" name="Rectangle 159">
            <a:extLst>
              <a:ext uri="{FF2B5EF4-FFF2-40B4-BE49-F238E27FC236}">
                <a16:creationId xmlns:a16="http://schemas.microsoft.com/office/drawing/2014/main" id="{83D5E4BD-EEAC-A774-585B-1F3F78141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249" y="4576685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3" name="Rectangle 159">
            <a:extLst>
              <a:ext uri="{FF2B5EF4-FFF2-40B4-BE49-F238E27FC236}">
                <a16:creationId xmlns:a16="http://schemas.microsoft.com/office/drawing/2014/main" id="{ED9C07D8-2BD4-C0B5-13C7-91DA7702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4791" y="4559628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4" name="Rectangle 159">
            <a:extLst>
              <a:ext uri="{FF2B5EF4-FFF2-40B4-BE49-F238E27FC236}">
                <a16:creationId xmlns:a16="http://schemas.microsoft.com/office/drawing/2014/main" id="{042C08E6-EB4C-9874-3690-ACE1062E1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9326" y="4624865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5" name="Rectangle 159">
            <a:extLst>
              <a:ext uri="{FF2B5EF4-FFF2-40B4-BE49-F238E27FC236}">
                <a16:creationId xmlns:a16="http://schemas.microsoft.com/office/drawing/2014/main" id="{B1AA64E1-340A-C0B5-3AE5-F2FC20DC0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679" y="4771669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7" name="Rectangle 159">
            <a:extLst>
              <a:ext uri="{FF2B5EF4-FFF2-40B4-BE49-F238E27FC236}">
                <a16:creationId xmlns:a16="http://schemas.microsoft.com/office/drawing/2014/main" id="{272D3CA5-607F-38CC-166D-68CFF74BB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7598" y="4459214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6" name="Rectangle 159">
            <a:extLst>
              <a:ext uri="{FF2B5EF4-FFF2-40B4-BE49-F238E27FC236}">
                <a16:creationId xmlns:a16="http://schemas.microsoft.com/office/drawing/2014/main" id="{72AE661D-FD29-CF41-15CE-2C1C0947D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2903" y="4379526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99" name="Rectangle 159">
            <a:extLst>
              <a:ext uri="{FF2B5EF4-FFF2-40B4-BE49-F238E27FC236}">
                <a16:creationId xmlns:a16="http://schemas.microsoft.com/office/drawing/2014/main" id="{D3C6015C-2040-FC90-E82D-1CF399899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658" y="4746886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  <p:sp>
        <p:nvSpPr>
          <p:cNvPr id="209" name="Rectangle 159">
            <a:extLst>
              <a:ext uri="{FF2B5EF4-FFF2-40B4-BE49-F238E27FC236}">
                <a16:creationId xmlns:a16="http://schemas.microsoft.com/office/drawing/2014/main" id="{2E1935FF-BE47-61CC-D0AE-CFB3581D1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9730" y="4191394"/>
            <a:ext cx="8976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Helvetica"/>
                <a:sym typeface="Helvetica"/>
              </a:rPr>
              <a:t>+</a:t>
            </a: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8955022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12FE4F1-FA69-3421-5920-C4D019A22DB2}"/>
              </a:ext>
            </a:extLst>
          </p:cNvPr>
          <p:cNvSpPr txBox="1">
            <a:spLocks/>
          </p:cNvSpPr>
          <p:nvPr/>
        </p:nvSpPr>
        <p:spPr>
          <a:xfrm>
            <a:off x="524052" y="1130044"/>
            <a:ext cx="11375389" cy="2343452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342900" marR="0" indent="-3810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342900" marR="0" indent="0" algn="ctr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This first reported clinical experience of a TROP2 ADC + a checkpoint inhibitor ± platinum CT in metastatic NSCLC demonstrated a tolerable safety profile and supported further evaluation of the 6-mg/kg dose of Dato-DXd in immunotherapy combination regimens</a:t>
            </a:r>
            <a:r>
              <a:rPr kumimoji="0" lang="en-US" sz="18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Stomatitis and nausea, mostly grade 1/2, were the most frequent TEAEs in patients receiving doublet and triplet therapy, respectively 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Interim efficacy results in the overall population and in patients receiving 1L therapy are encouraging</a:t>
            </a:r>
          </a:p>
          <a:p>
            <a:pPr marL="36576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Responses were observed across all PD-L1 expression levels</a:t>
            </a:r>
          </a:p>
          <a:p>
            <a:pPr marL="36576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The study is ongoing, and additional analyses with longer follow-up and more patients are pending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The phase 3 TROPION-Lung08 trial (NCT05215340) is evaluating Dato-DXd + pembro vs pembro alone as 1L therapy in advanced/metastatic NSCLC with PD-L1 TPS &gt;50%</a:t>
            </a:r>
            <a:r>
              <a:rPr kumimoji="0" lang="en-US" sz="18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3000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80990" marR="0" lvl="0" indent="-38099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4CD307D-40EF-6F19-0DAE-6041F8F2A872}"/>
              </a:ext>
            </a:extLst>
          </p:cNvPr>
          <p:cNvSpPr txBox="1">
            <a:spLocks/>
          </p:cNvSpPr>
          <p:nvPr/>
        </p:nvSpPr>
        <p:spPr>
          <a:xfrm>
            <a:off x="231560" y="5937906"/>
            <a:ext cx="11960375" cy="466281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457189" marR="0" indent="-457189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457189" marR="0" indent="-50799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57189" marR="0" indent="0" algn="ctr" defTabSz="1219170" rtl="0" latinLnBrk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 u="none" strike="noStrike" cap="none" spc="0" baseline="0">
                <a:ln>
                  <a:noFill/>
                </a:ln>
                <a:solidFill>
                  <a:srgbClr val="878787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189" marR="0" lvl="0" indent="-457189" algn="l" defTabSz="121917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TPS, tumor proportion score.</a:t>
            </a:r>
          </a:p>
          <a:p>
            <a:pPr marL="457189" marR="0" lvl="0" indent="-457189" algn="l" defTabSz="121917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The Dato-DXd 6-mg/kg dose is also being evaluated as monotherapy in ongoing, global, phase 3 studies.</a:t>
            </a:r>
          </a:p>
          <a:p>
            <a:pPr marL="457189" marR="0" lvl="0" indent="-457189" algn="l" defTabSz="121917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1. Levy B, et al. Poster presented at: American Society for Clinical Oncology; June 3-7, 2022. Abstract TPS3162.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7223E-C698-6894-51F4-3B38A99B51E2}"/>
              </a:ext>
            </a:extLst>
          </p:cNvPr>
          <p:cNvSpPr txBox="1">
            <a:spLocks/>
          </p:cNvSpPr>
          <p:nvPr/>
        </p:nvSpPr>
        <p:spPr>
          <a:xfrm>
            <a:off x="231560" y="373262"/>
            <a:ext cx="10341190" cy="635824"/>
          </a:xfrm>
          <a:prstGeom prst="rect">
            <a:avLst/>
          </a:prstGeom>
        </p:spPr>
        <p:txBody>
          <a:bodyPr/>
          <a:lstStyle>
            <a:lvl1pPr marL="0" marR="0" indent="0" algn="l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defRPr>
            </a:lvl1pPr>
            <a:lvl2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121917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8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81746316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ED4CE-1D42-BB5F-53B7-FED216AFE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Sacituzumab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F48C3-F2C1-67DD-8663-6D5E72804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Trop 2 ADC conjugated to irinotecan metabolite SN38</a:t>
            </a:r>
          </a:p>
          <a:p>
            <a:r>
              <a:rPr lang="en-US" dirty="0"/>
              <a:t>Approved in US in bladder, TNBC</a:t>
            </a:r>
          </a:p>
          <a:p>
            <a:r>
              <a:rPr lang="en-US" dirty="0"/>
              <a:t>D1, D8 q21D dosing</a:t>
            </a:r>
          </a:p>
          <a:p>
            <a:r>
              <a:rPr lang="en-US" dirty="0" err="1"/>
              <a:t>Approx</a:t>
            </a:r>
            <a:r>
              <a:rPr lang="en-US" dirty="0"/>
              <a:t> 20% RR in pretreated NSCLC (Heist et al 2017)</a:t>
            </a:r>
          </a:p>
          <a:p>
            <a:r>
              <a:rPr lang="en-US" dirty="0"/>
              <a:t>Ongoing Ph III study (EVOKE1)</a:t>
            </a:r>
          </a:p>
        </p:txBody>
      </p:sp>
    </p:spTree>
    <p:extLst>
      <p:ext uri="{BB962C8B-B14F-4D97-AF65-F5344CB8AC3E}">
        <p14:creationId xmlns:p14="http://schemas.microsoft.com/office/powerpoint/2010/main" val="212483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B616C-B24F-CF15-4A1A-AE9037FB4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are we going?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C8304-A990-8CD8-7CCF-CA14F59A9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line ”approval” studies for Docetaxel (same old story)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line combos ?</a:t>
            </a:r>
          </a:p>
          <a:p>
            <a:pPr lvl="1"/>
            <a:r>
              <a:rPr lang="en-US" dirty="0"/>
              <a:t>Will this be better than Keynote 189 (carbo/</a:t>
            </a:r>
            <a:r>
              <a:rPr lang="en-US" dirty="0" err="1"/>
              <a:t>pem</a:t>
            </a:r>
            <a:r>
              <a:rPr lang="en-US" dirty="0"/>
              <a:t>/</a:t>
            </a:r>
            <a:r>
              <a:rPr lang="en-US" dirty="0" err="1"/>
              <a:t>pembro</a:t>
            </a:r>
            <a:r>
              <a:rPr lang="en-US" dirty="0"/>
              <a:t>)?</a:t>
            </a:r>
          </a:p>
          <a:p>
            <a:pPr lvl="1"/>
            <a:r>
              <a:rPr lang="en-US" dirty="0"/>
              <a:t>Will this be better tolerated than Keynote 189?</a:t>
            </a:r>
          </a:p>
          <a:p>
            <a:r>
              <a:rPr lang="en-US" dirty="0"/>
              <a:t>NSCLC with actionable mutations (</a:t>
            </a:r>
            <a:r>
              <a:rPr lang="en-US" dirty="0" err="1"/>
              <a:t>ph</a:t>
            </a:r>
            <a:r>
              <a:rPr lang="en-US" dirty="0"/>
              <a:t> 2 studies completed)</a:t>
            </a:r>
          </a:p>
          <a:p>
            <a:r>
              <a:rPr lang="en-US" dirty="0"/>
              <a:t>Concerns with ILD</a:t>
            </a:r>
          </a:p>
        </p:txBody>
      </p:sp>
    </p:spTree>
    <p:extLst>
      <p:ext uri="{BB962C8B-B14F-4D97-AF65-F5344CB8AC3E}">
        <p14:creationId xmlns:p14="http://schemas.microsoft.com/office/powerpoint/2010/main" val="238052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7CF09239-CD2A-050C-551E-C6B109D17B21}"/>
              </a:ext>
            </a:extLst>
          </p:cNvPr>
          <p:cNvSpPr txBox="1">
            <a:spLocks/>
          </p:cNvSpPr>
          <p:nvPr/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TROP2 ADCs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5296011-1F1F-5D06-F126-ACD1425533A6}"/>
              </a:ext>
            </a:extLst>
          </p:cNvPr>
          <p:cNvSpPr txBox="1">
            <a:spLocks/>
          </p:cNvSpPr>
          <p:nvPr/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TROP2 is a transmembrane glycoprotein overexpressed in many solid tumors</a:t>
            </a:r>
            <a:r>
              <a:rPr lang="en-US" baseline="30000" dirty="0"/>
              <a:t>1</a:t>
            </a:r>
            <a:endParaRPr lang="en-US" dirty="0"/>
          </a:p>
          <a:p>
            <a:pPr lvl="1"/>
            <a:r>
              <a:rPr lang="en-US" dirty="0"/>
              <a:t>TNBC and NSCLC are associated with TROP2 overexpression</a:t>
            </a:r>
          </a:p>
          <a:p>
            <a:r>
              <a:rPr lang="en-US" dirty="0"/>
              <a:t>TROP2 is an epithelial adhesion molecule and stem cell marker associated with cell regeneration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88B21C-745F-4CE4-28DB-150965E4B4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3612" y="1510730"/>
            <a:ext cx="5645001" cy="509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483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67180-2242-E5BC-3801-B9E832D1B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ADCs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2EDF4-228A-6B96-F6F9-A1BEFCD15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many combinations can we make ?</a:t>
            </a:r>
          </a:p>
          <a:p>
            <a:endParaRPr lang="en-US" dirty="0"/>
          </a:p>
        </p:txBody>
      </p:sp>
      <p:pic>
        <p:nvPicPr>
          <p:cNvPr id="1026" name="Picture 2" descr="Structure and mechanism of action of ADC. (A) A general ...">
            <a:extLst>
              <a:ext uri="{FF2B5EF4-FFF2-40B4-BE49-F238E27FC236}">
                <a16:creationId xmlns:a16="http://schemas.microsoft.com/office/drawing/2014/main" id="{B509D8F3-E907-52C6-7C91-37B48BDE1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36" y="2378725"/>
            <a:ext cx="9336834" cy="411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7897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68F18-9586-57E2-FF45-CCA030822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ADCs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C5FBC-0AFE-2BF6-B475-0735C0EDF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0" u="none" strike="noStrike" dirty="0" err="1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Tusamitamab</a:t>
            </a:r>
            <a:r>
              <a:rPr lang="en-US" i="0" u="none" strike="noStrike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i="0" u="none" strike="noStrike" dirty="0" err="1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ravtansine</a:t>
            </a:r>
            <a:endParaRPr lang="en-US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pPr lvl="1"/>
            <a:r>
              <a:rPr lang="en-US" i="0" u="none" strike="noStrike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Anti CEACAM5 ADC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en-US" b="0" i="0" dirty="0" err="1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Telisotuzumab</a:t>
            </a:r>
            <a:r>
              <a:rPr lang="en-US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b="0" i="0" dirty="0" err="1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vedotin</a:t>
            </a:r>
            <a:r>
              <a:rPr lang="en-US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 (</a:t>
            </a:r>
            <a:r>
              <a:rPr lang="en-US" b="0" i="0" dirty="0" err="1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Telo</a:t>
            </a:r>
            <a:r>
              <a:rPr lang="en-US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 V)</a:t>
            </a:r>
          </a:p>
          <a:p>
            <a:pPr lvl="1"/>
            <a:r>
              <a:rPr lang="en-US" dirty="0">
                <a:solidFill>
                  <a:srgbClr val="242424"/>
                </a:solidFill>
                <a:latin typeface="Calibri" panose="020F0502020204030204" pitchFamily="34" charset="0"/>
              </a:rPr>
              <a:t>Anti c-met ADC</a:t>
            </a:r>
          </a:p>
          <a:p>
            <a:pPr lvl="1"/>
            <a:r>
              <a:rPr lang="en-US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C met over</a:t>
            </a:r>
            <a:r>
              <a:rPr lang="en-US" dirty="0">
                <a:solidFill>
                  <a:srgbClr val="242424"/>
                </a:solidFill>
                <a:latin typeface="Calibri" panose="020F0502020204030204" pitchFamily="34" charset="0"/>
              </a:rPr>
              <a:t>expressing cancers (NSCLC)</a:t>
            </a:r>
          </a:p>
          <a:p>
            <a:pPr lvl="1"/>
            <a:r>
              <a:rPr lang="en-US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C met overexpressing EGFR-m NSCLC</a:t>
            </a:r>
          </a:p>
          <a:p>
            <a:pPr lvl="1"/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48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E0D1A-D708-D49C-213A-30EE0B750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C271F-2822-E0EE-4773-3E9B0E3A9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52 </a:t>
            </a:r>
            <a:r>
              <a:rPr lang="en-US" dirty="0" err="1"/>
              <a:t>yo</a:t>
            </a:r>
            <a:r>
              <a:rPr lang="en-US" dirty="0"/>
              <a:t> woman with </a:t>
            </a:r>
            <a:r>
              <a:rPr lang="en-US" dirty="0" err="1"/>
              <a:t>kras</a:t>
            </a:r>
            <a:r>
              <a:rPr lang="en-US" dirty="0"/>
              <a:t> g12v m </a:t>
            </a:r>
            <a:r>
              <a:rPr lang="en-US" dirty="0" err="1"/>
              <a:t>nsclc</a:t>
            </a:r>
            <a:endParaRPr lang="en-US" dirty="0"/>
          </a:p>
          <a:p>
            <a:r>
              <a:rPr lang="en-US" dirty="0"/>
              <a:t>Progressed on carbo/</a:t>
            </a:r>
            <a:r>
              <a:rPr lang="en-US" dirty="0" err="1"/>
              <a:t>pem</a:t>
            </a:r>
            <a:r>
              <a:rPr lang="en-US" dirty="0"/>
              <a:t>/</a:t>
            </a:r>
            <a:r>
              <a:rPr lang="en-US" dirty="0" err="1"/>
              <a:t>pembro</a:t>
            </a:r>
            <a:endParaRPr lang="en-US" dirty="0"/>
          </a:p>
          <a:p>
            <a:r>
              <a:rPr lang="en-US" dirty="0"/>
              <a:t>Options presented:</a:t>
            </a:r>
          </a:p>
          <a:p>
            <a:pPr lvl="1"/>
            <a:r>
              <a:rPr lang="en-US" dirty="0"/>
              <a:t>Docetaxel</a:t>
            </a:r>
          </a:p>
          <a:p>
            <a:pPr lvl="1"/>
            <a:r>
              <a:rPr lang="en-US" dirty="0"/>
              <a:t>IO combo trial</a:t>
            </a:r>
          </a:p>
          <a:p>
            <a:pPr lvl="1"/>
            <a:r>
              <a:rPr lang="en-US" dirty="0"/>
              <a:t>Dato-</a:t>
            </a:r>
            <a:r>
              <a:rPr lang="en-US" dirty="0" err="1"/>
              <a:t>DXd</a:t>
            </a:r>
            <a:r>
              <a:rPr lang="en-US" dirty="0"/>
              <a:t> trial</a:t>
            </a:r>
          </a:p>
        </p:txBody>
      </p:sp>
    </p:spTree>
    <p:extLst>
      <p:ext uri="{BB962C8B-B14F-4D97-AF65-F5344CB8AC3E}">
        <p14:creationId xmlns:p14="http://schemas.microsoft.com/office/powerpoint/2010/main" val="2157324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7F60837-8666-A79B-58E7-41A16ED63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82" b="11617"/>
          <a:stretch/>
        </p:blipFill>
        <p:spPr>
          <a:xfrm>
            <a:off x="-1" y="1530148"/>
            <a:ext cx="6618493" cy="4030967"/>
          </a:xfrm>
          <a:prstGeom prst="rect">
            <a:avLst/>
          </a:prstGeom>
        </p:spPr>
      </p:pic>
      <p:pic>
        <p:nvPicPr>
          <p:cNvPr id="5" name="Content Placeholder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05DA51D5-ABF3-3DFC-34C8-970D7BF9C5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575" r="15620" b="-1"/>
          <a:stretch/>
        </p:blipFill>
        <p:spPr>
          <a:xfrm>
            <a:off x="7100156" y="827902"/>
            <a:ext cx="4355052" cy="53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89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181E2-CE3F-3132-1F47-232B748D3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It's getting complicated.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DE43A-BA97-6BB4-C8CF-32CFA7D68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65 </a:t>
            </a:r>
            <a:r>
              <a:rPr lang="en-US" dirty="0" err="1"/>
              <a:t>yo</a:t>
            </a:r>
            <a:r>
              <a:rPr lang="en-US" dirty="0"/>
              <a:t> woman with met NSCLC, EGFR Exon 19 del</a:t>
            </a:r>
          </a:p>
          <a:p>
            <a:r>
              <a:rPr lang="en-US" dirty="0"/>
              <a:t>Progressed on Osimertinib after 9 </a:t>
            </a:r>
            <a:r>
              <a:rPr lang="en-US" dirty="0" err="1"/>
              <a:t>mos</a:t>
            </a:r>
            <a:r>
              <a:rPr lang="en-US" dirty="0"/>
              <a:t> with new liver </a:t>
            </a:r>
            <a:r>
              <a:rPr lang="en-US" dirty="0" err="1"/>
              <a:t>mets</a:t>
            </a:r>
            <a:endParaRPr lang="en-US" dirty="0"/>
          </a:p>
          <a:p>
            <a:r>
              <a:rPr lang="en-US" dirty="0"/>
              <a:t>Options:</a:t>
            </a:r>
          </a:p>
          <a:p>
            <a:pPr lvl="1"/>
            <a:r>
              <a:rPr lang="en-US" dirty="0"/>
              <a:t>Carboplatin/pemetrexed</a:t>
            </a:r>
          </a:p>
          <a:p>
            <a:pPr lvl="1"/>
            <a:r>
              <a:rPr lang="en-US" dirty="0"/>
              <a:t>Carboplatin/pemetrexed/</a:t>
            </a:r>
            <a:r>
              <a:rPr lang="en-US" dirty="0" err="1"/>
              <a:t>osi</a:t>
            </a:r>
            <a:endParaRPr lang="en-US" dirty="0"/>
          </a:p>
          <a:p>
            <a:pPr lvl="1"/>
            <a:r>
              <a:rPr lang="en-US" dirty="0"/>
              <a:t>Carboplatin/pemetrexed +/- </a:t>
            </a:r>
            <a:r>
              <a:rPr lang="en-US" dirty="0" err="1"/>
              <a:t>amivantamab</a:t>
            </a:r>
            <a:r>
              <a:rPr lang="en-US" dirty="0"/>
              <a:t>/</a:t>
            </a:r>
            <a:r>
              <a:rPr lang="en-US" dirty="0" err="1"/>
              <a:t>lazertinib</a:t>
            </a:r>
            <a:r>
              <a:rPr lang="en-US" dirty="0"/>
              <a:t> on trial</a:t>
            </a:r>
          </a:p>
          <a:p>
            <a:pPr lvl="1"/>
            <a:r>
              <a:rPr lang="en-US" dirty="0"/>
              <a:t>Osimertinib/</a:t>
            </a:r>
            <a:r>
              <a:rPr lang="en-US" dirty="0" err="1"/>
              <a:t>Patritumab</a:t>
            </a:r>
            <a:r>
              <a:rPr lang="en-US" dirty="0"/>
              <a:t> on trial</a:t>
            </a:r>
          </a:p>
          <a:p>
            <a:pPr lvl="1"/>
            <a:r>
              <a:rPr lang="en-US" dirty="0" err="1"/>
              <a:t>Patritumab</a:t>
            </a:r>
            <a:r>
              <a:rPr lang="en-US" dirty="0"/>
              <a:t> vs Carboplatin/pemetrexed on trial</a:t>
            </a:r>
          </a:p>
          <a:p>
            <a:pPr lvl="1"/>
            <a:r>
              <a:rPr lang="en-US" dirty="0" err="1"/>
              <a:t>Osi</a:t>
            </a:r>
            <a:r>
              <a:rPr lang="en-US" dirty="0"/>
              <a:t>/</a:t>
            </a:r>
            <a:r>
              <a:rPr lang="en-US" dirty="0" err="1"/>
              <a:t>Telo</a:t>
            </a:r>
            <a:r>
              <a:rPr lang="en-US" dirty="0"/>
              <a:t>-V if secondary c-met on trial</a:t>
            </a:r>
          </a:p>
          <a:p>
            <a:pPr lvl="1"/>
            <a:r>
              <a:rPr lang="en-US" dirty="0"/>
              <a:t>Other trial of new targeted RX (C797s)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84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E3CBEB-EE42-C701-63AC-6FB509BC00ED}"/>
              </a:ext>
            </a:extLst>
          </p:cNvPr>
          <p:cNvSpPr txBox="1"/>
          <p:nvPr/>
        </p:nvSpPr>
        <p:spPr>
          <a:xfrm>
            <a:off x="5327904" y="2487168"/>
            <a:ext cx="21547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432FF"/>
                </a:solidFill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232914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EE293CC-4838-3A72-A099-FA6634995116}"/>
              </a:ext>
            </a:extLst>
          </p:cNvPr>
          <p:cNvCxnSpPr>
            <a:cxnSpLocks/>
          </p:cNvCxnSpPr>
          <p:nvPr/>
        </p:nvCxnSpPr>
        <p:spPr bwMode="auto">
          <a:xfrm>
            <a:off x="6754219" y="3264125"/>
            <a:ext cx="529937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FA37F81-C0F5-3C45-8A86-39F7433B9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93413"/>
            <a:ext cx="10363200" cy="702307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TROPION-Lung07 Phase III Trial Design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079D5C-EA1B-8A41-A1FC-E5516B15D171}"/>
              </a:ext>
            </a:extLst>
          </p:cNvPr>
          <p:cNvSpPr txBox="1"/>
          <p:nvPr/>
        </p:nvSpPr>
        <p:spPr>
          <a:xfrm>
            <a:off x="691836" y="5795195"/>
            <a:ext cx="102167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5613" fontAlgn="base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Primary endpoints: 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Progression-free and overall survival</a:t>
            </a:r>
          </a:p>
        </p:txBody>
      </p: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D664AC85-E260-E84E-A0FB-67770497B0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76001" y="3387492"/>
            <a:ext cx="457200" cy="0"/>
          </a:xfrm>
          <a:prstGeom prst="line">
            <a:avLst/>
          </a:prstGeom>
          <a:noFill/>
          <a:ln w="190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4FFDE9D-3504-004D-8DBE-4B8728B5ECA8}"/>
              </a:ext>
            </a:extLst>
          </p:cNvPr>
          <p:cNvCxnSpPr>
            <a:cxnSpLocks/>
          </p:cNvCxnSpPr>
          <p:nvPr/>
        </p:nvCxnSpPr>
        <p:spPr bwMode="auto">
          <a:xfrm flipV="1">
            <a:off x="6518002" y="1875059"/>
            <a:ext cx="0" cy="2855092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14E6211-8A76-B540-8C6B-099DCF7C3C57}"/>
              </a:ext>
            </a:extLst>
          </p:cNvPr>
          <p:cNvCxnSpPr>
            <a:cxnSpLocks/>
          </p:cNvCxnSpPr>
          <p:nvPr/>
        </p:nvCxnSpPr>
        <p:spPr bwMode="auto">
          <a:xfrm>
            <a:off x="6518002" y="4718214"/>
            <a:ext cx="766154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FD777C6-6BD2-FE40-9796-7D909E2ED077}"/>
              </a:ext>
            </a:extLst>
          </p:cNvPr>
          <p:cNvCxnSpPr>
            <a:cxnSpLocks/>
          </p:cNvCxnSpPr>
          <p:nvPr/>
        </p:nvCxnSpPr>
        <p:spPr bwMode="auto">
          <a:xfrm>
            <a:off x="6518002" y="1892525"/>
            <a:ext cx="766154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Group 31">
            <a:extLst>
              <a:ext uri="{FF2B5EF4-FFF2-40B4-BE49-F238E27FC236}">
                <a16:creationId xmlns:a16="http://schemas.microsoft.com/office/drawing/2014/main" id="{99465E9B-DB23-7647-8B54-6A217BC50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93122"/>
              </p:ext>
            </p:extLst>
          </p:nvPr>
        </p:nvGraphicFramePr>
        <p:xfrm>
          <a:off x="839416" y="1590265"/>
          <a:ext cx="5036581" cy="3494586"/>
        </p:xfrm>
        <a:graphic>
          <a:graphicData uri="http://schemas.openxmlformats.org/drawingml/2006/table">
            <a:tbl>
              <a:tblPr/>
              <a:tblGrid>
                <a:gridCol w="503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Estimated enrollment (N = 975)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Estimated primary completion: August 2027</a:t>
                      </a:r>
                    </a:p>
                  </a:txBody>
                  <a:tcPr marL="68580" marR="68580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397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Previously untreated metastatic NSCLC or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Stage III B or IIIC disease not candidates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for surgical resection or definitive chemoradiation therapy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charset="0"/>
                          <a:cs typeface="Calibri" panose="020F0502020204030204" pitchFamily="34" charset="0"/>
                        </a:rPr>
                        <a:t>PD-L1 &lt;50%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Rectangle 18">
            <a:extLst>
              <a:ext uri="{FF2B5EF4-FFF2-40B4-BE49-F238E27FC236}">
                <a16:creationId xmlns:a16="http://schemas.microsoft.com/office/drawing/2014/main" id="{1A2D0A81-D96E-924F-B859-F6281AC8A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755" y="1211417"/>
            <a:ext cx="4325117" cy="1327284"/>
          </a:xfrm>
          <a:prstGeom prst="rect">
            <a:avLst/>
          </a:prstGeom>
          <a:solidFill>
            <a:srgbClr val="F996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Dato-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DXd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+ pembrolizumab + platinum chemotherapy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D945D54E-1836-5441-8178-A87BA4565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202" y="2662071"/>
            <a:ext cx="4325117" cy="1289992"/>
          </a:xfrm>
          <a:prstGeom prst="rect">
            <a:avLst/>
          </a:prstGeom>
          <a:solidFill>
            <a:srgbClr val="99CD13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Dato-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DXd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+ pembrolizumab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DBAFCD-3212-2E45-8E59-92373180CF6D}"/>
              </a:ext>
            </a:extLst>
          </p:cNvPr>
          <p:cNvSpPr txBox="1"/>
          <p:nvPr/>
        </p:nvSpPr>
        <p:spPr>
          <a:xfrm>
            <a:off x="78016" y="6519967"/>
            <a:ext cx="9459032" cy="3231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https://clinicaltrials.gov/ct2/show/NCT05555732. Accessed November 2022.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DE3385-DB7B-6D41-94D4-6E09AEC48567}"/>
              </a:ext>
            </a:extLst>
          </p:cNvPr>
          <p:cNvGrpSpPr>
            <a:grpSpLocks/>
          </p:cNvGrpSpPr>
          <p:nvPr/>
        </p:nvGrpSpPr>
        <p:grpSpPr bwMode="auto">
          <a:xfrm>
            <a:off x="6034274" y="2787277"/>
            <a:ext cx="914400" cy="914400"/>
            <a:chOff x="1872" y="1584"/>
            <a:chExt cx="576" cy="576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13995D5-5772-654E-AB29-5D5C9DBC5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D087DEC-A516-0D4A-AADE-67AED91BF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Arial" charset="0"/>
                  <a:cs typeface="Calibri" panose="020F0502020204030204" pitchFamily="34" charset="0"/>
                </a:rPr>
                <a:t>R</a:t>
              </a:r>
            </a:p>
          </p:txBody>
        </p:sp>
      </p:grpSp>
      <p:sp>
        <p:nvSpPr>
          <p:cNvPr id="9" name="Rectangle 18">
            <a:extLst>
              <a:ext uri="{FF2B5EF4-FFF2-40B4-BE49-F238E27FC236}">
                <a16:creationId xmlns:a16="http://schemas.microsoft.com/office/drawing/2014/main" id="{68EA2AE2-96E8-7315-60ED-AF0721503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4490" y="4082439"/>
            <a:ext cx="4325117" cy="1295424"/>
          </a:xfrm>
          <a:prstGeom prst="rect">
            <a:avLst/>
          </a:prstGeom>
          <a:solidFill>
            <a:srgbClr val="F9E02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Pembrolizumab + pemetrexed + platinum chemotherapy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052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D090A8-1C8B-668E-6597-9CA122222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569" y="770562"/>
            <a:ext cx="11444861" cy="4835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66358C-D392-D463-4F5A-D48AF3C62A5A}"/>
              </a:ext>
            </a:extLst>
          </p:cNvPr>
          <p:cNvSpPr txBox="1"/>
          <p:nvPr/>
        </p:nvSpPr>
        <p:spPr>
          <a:xfrm>
            <a:off x="4818580" y="1252206"/>
            <a:ext cx="36589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52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52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2021;32(6):746-56.</a:t>
            </a:r>
          </a:p>
        </p:txBody>
      </p:sp>
    </p:spTree>
    <p:extLst>
      <p:ext uri="{BB962C8B-B14F-4D97-AF65-F5344CB8AC3E}">
        <p14:creationId xmlns:p14="http://schemas.microsoft.com/office/powerpoint/2010/main" val="391815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22237-B0C5-834F-2C47-78B5E63A0250}"/>
              </a:ext>
            </a:extLst>
          </p:cNvPr>
          <p:cNvSpPr txBox="1"/>
          <p:nvPr/>
        </p:nvSpPr>
        <p:spPr>
          <a:xfrm>
            <a:off x="128284" y="6537523"/>
            <a:ext cx="48141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5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Bardia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2021;32(6):746-56.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C83E47-B7F6-0DEE-F0E6-720C36302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Phase I/II IMMU-132-01 Trial of Sacituzumab </a:t>
            </a:r>
            <a:r>
              <a:rPr lang="en-US" dirty="0" err="1"/>
              <a:t>Govitecan</a:t>
            </a:r>
            <a:r>
              <a:rPr lang="en-US" dirty="0"/>
              <a:t>: Efficacy in the Metastatic NSCLC Population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DB6499-90A3-AF39-72F9-E1493B9F0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525" y="1507960"/>
            <a:ext cx="9926950" cy="47759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F33E6A-A507-D002-97F6-ABC62709ED11}"/>
              </a:ext>
            </a:extLst>
          </p:cNvPr>
          <p:cNvSpPr txBox="1"/>
          <p:nvPr/>
        </p:nvSpPr>
        <p:spPr>
          <a:xfrm>
            <a:off x="5404207" y="1513294"/>
            <a:ext cx="302833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ORR: 16.7%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Median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6 months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Clinical Benefit rate: 24.1%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Median PFS: 4.4 months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Median OS: 7.3 months</a:t>
            </a:r>
          </a:p>
        </p:txBody>
      </p:sp>
    </p:spTree>
    <p:extLst>
      <p:ext uri="{BB962C8B-B14F-4D97-AF65-F5344CB8AC3E}">
        <p14:creationId xmlns:p14="http://schemas.microsoft.com/office/powerpoint/2010/main" val="9841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4DCDF-F5F8-A330-12E1-2AE297B9A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108640"/>
            <a:ext cx="10358967" cy="1143000"/>
          </a:xfrm>
        </p:spPr>
        <p:txBody>
          <a:bodyPr/>
          <a:lstStyle/>
          <a:p>
            <a:pPr algn="l"/>
            <a:r>
              <a:rPr lang="en-US" dirty="0"/>
              <a:t>Key Ongoing Clinical Trials of Sacituzumab </a:t>
            </a:r>
            <a:r>
              <a:rPr lang="en-US" dirty="0" err="1"/>
              <a:t>Govitecan</a:t>
            </a:r>
            <a:r>
              <a:rPr lang="en-US" dirty="0"/>
              <a:t> for Metastatic NSCLC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4718AE8-2175-884E-1E28-E47BE0269D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664599"/>
              </p:ext>
            </p:extLst>
          </p:nvPr>
        </p:nvGraphicFramePr>
        <p:xfrm>
          <a:off x="916782" y="1251640"/>
          <a:ext cx="10358435" cy="4754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3238">
                  <a:extLst>
                    <a:ext uri="{9D8B030D-6E8A-4147-A177-3AD203B41FA5}">
                      <a16:colId xmlns:a16="http://schemas.microsoft.com/office/drawing/2014/main" val="33241704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52583845"/>
                    </a:ext>
                  </a:extLst>
                </a:gridCol>
                <a:gridCol w="3441842">
                  <a:extLst>
                    <a:ext uri="{9D8B030D-6E8A-4147-A177-3AD203B41FA5}">
                      <a16:colId xmlns:a16="http://schemas.microsoft.com/office/drawing/2014/main" val="1118863777"/>
                    </a:ext>
                  </a:extLst>
                </a:gridCol>
                <a:gridCol w="3102269">
                  <a:extLst>
                    <a:ext uri="{9D8B030D-6E8A-4147-A177-3AD203B41FA5}">
                      <a16:colId xmlns:a16="http://schemas.microsoft.com/office/drawing/2014/main" val="2195388756"/>
                    </a:ext>
                  </a:extLst>
                </a:gridCol>
                <a:gridCol w="1356686">
                  <a:extLst>
                    <a:ext uri="{9D8B030D-6E8A-4147-A177-3AD203B41FA5}">
                      <a16:colId xmlns:a16="http://schemas.microsoft.com/office/drawing/2014/main" val="3813166329"/>
                    </a:ext>
                  </a:extLst>
                </a:gridCol>
              </a:tblGrid>
              <a:tr h="836271">
                <a:tc>
                  <a:txBody>
                    <a:bodyPr/>
                    <a:lstStyle/>
                    <a:p>
                      <a:r>
                        <a:rPr lang="en-US" dirty="0"/>
                        <a:t>Study (N)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Phase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Setting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Treatment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 completion date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188099"/>
                  </a:ext>
                </a:extLst>
              </a:tr>
              <a:tr h="1338033">
                <a:tc>
                  <a:txBody>
                    <a:bodyPr/>
                    <a:lstStyle/>
                    <a:p>
                      <a:r>
                        <a:rPr lang="en-US" b="1" i="0" dirty="0">
                          <a:solidFill>
                            <a:schemeClr val="accent2"/>
                          </a:solidFill>
                        </a:rPr>
                        <a:t>EVOKE-01</a:t>
                      </a:r>
                    </a:p>
                    <a:p>
                      <a:r>
                        <a:rPr lang="en-US" i="0" dirty="0"/>
                        <a:t>(N = 520)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Metastatic NSCLC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Progression after platinum and CIP therapies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≥1 previous targeted treatment for actionable alterations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Sacituzumab </a:t>
                      </a:r>
                      <a:r>
                        <a:rPr lang="en-US" dirty="0" err="1"/>
                        <a:t>govitecan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Docetaxel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2024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661581"/>
                  </a:ext>
                </a:extLst>
              </a:tr>
              <a:tr h="836271">
                <a:tc>
                  <a:txBody>
                    <a:bodyPr/>
                    <a:lstStyle/>
                    <a:p>
                      <a:r>
                        <a:rPr lang="en-US" b="1" i="0" dirty="0">
                          <a:solidFill>
                            <a:schemeClr val="accent2"/>
                          </a:solidFill>
                        </a:rPr>
                        <a:t>MK-3475-D46</a:t>
                      </a:r>
                    </a:p>
                    <a:p>
                      <a:r>
                        <a:rPr lang="en-US" i="0" dirty="0"/>
                        <a:t>(N = 614)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Metastatic NSCLC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Previously untreated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PD-L1 ≥ 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Sacituzumab </a:t>
                      </a:r>
                      <a:r>
                        <a:rPr lang="en-US" dirty="0" err="1"/>
                        <a:t>govitecan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Pembrolizumab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Jan 2027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575874"/>
                  </a:ext>
                </a:extLst>
              </a:tr>
              <a:tr h="1338033">
                <a:tc>
                  <a:txBody>
                    <a:bodyPr/>
                    <a:lstStyle/>
                    <a:p>
                      <a:r>
                        <a:rPr lang="en-US" b="1" i="0" dirty="0">
                          <a:solidFill>
                            <a:schemeClr val="accent2"/>
                          </a:solidFill>
                        </a:rPr>
                        <a:t>EVOKE-02</a:t>
                      </a:r>
                    </a:p>
                    <a:p>
                      <a:r>
                        <a:rPr lang="en-US" i="0" dirty="0"/>
                        <a:t>(N = 164)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Metastatic NSCLC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Previously untreated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 actionable mutations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Sacituzumab </a:t>
                      </a:r>
                      <a:r>
                        <a:rPr lang="en-US" dirty="0" err="1"/>
                        <a:t>govitecan</a:t>
                      </a:r>
                      <a:r>
                        <a:rPr lang="en-US" dirty="0"/>
                        <a:t> + pembrolizumab</a:t>
                      </a:r>
                    </a:p>
                    <a:p>
                      <a:pPr marL="285750" marR="0" lvl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Sacituzumab </a:t>
                      </a:r>
                      <a:r>
                        <a:rPr lang="en-US" dirty="0" err="1"/>
                        <a:t>govitecan</a:t>
                      </a:r>
                      <a:r>
                        <a:rPr lang="en-US" dirty="0"/>
                        <a:t> + pembrolizumab + carboplatin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May 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8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8592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80E7FC5-98D6-31FC-39AE-F28881C3CC8A}"/>
              </a:ext>
            </a:extLst>
          </p:cNvPr>
          <p:cNvSpPr txBox="1"/>
          <p:nvPr/>
        </p:nvSpPr>
        <p:spPr>
          <a:xfrm>
            <a:off x="124886" y="6540824"/>
            <a:ext cx="10584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Garassino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MC et al. ASCO 2022;Abstract TPS9149;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Garon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EB et al. ASCO 2022; Abstract TPS9146;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Clinicaltrials.gov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Accessed November 2022.</a:t>
            </a:r>
          </a:p>
        </p:txBody>
      </p:sp>
    </p:spTree>
    <p:extLst>
      <p:ext uri="{BB962C8B-B14F-4D97-AF65-F5344CB8AC3E}">
        <p14:creationId xmlns:p14="http://schemas.microsoft.com/office/powerpoint/2010/main" val="30902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CBA15A46-4EB4-6530-CE61-1C64AAD1B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361"/>
          <a:stretch/>
        </p:blipFill>
        <p:spPr>
          <a:xfrm>
            <a:off x="524122" y="416689"/>
            <a:ext cx="11396389" cy="580261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D0A4D0-8E8A-E7B0-062A-B2D9ECC872F8}"/>
              </a:ext>
            </a:extLst>
          </p:cNvPr>
          <p:cNvSpPr txBox="1"/>
          <p:nvPr/>
        </p:nvSpPr>
        <p:spPr>
          <a:xfrm>
            <a:off x="490713" y="6219309"/>
            <a:ext cx="3293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proteinatlas.org</a:t>
            </a:r>
            <a:r>
              <a:rPr lang="en-US" dirty="0"/>
              <a:t> (11/2022)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D55513-1418-1C42-9A62-7EB3BB3C4DFA}"/>
              </a:ext>
            </a:extLst>
          </p:cNvPr>
          <p:cNvSpPr txBox="1"/>
          <p:nvPr/>
        </p:nvSpPr>
        <p:spPr>
          <a:xfrm>
            <a:off x="2372140" y="2361198"/>
            <a:ext cx="559384" cy="23083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tumors</a:t>
            </a:r>
          </a:p>
        </p:txBody>
      </p:sp>
    </p:spTree>
    <p:extLst>
      <p:ext uri="{BB962C8B-B14F-4D97-AF65-F5344CB8AC3E}">
        <p14:creationId xmlns:p14="http://schemas.microsoft.com/office/powerpoint/2010/main" val="7924400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22237-B0C5-834F-2C47-78B5E63A0250}"/>
              </a:ext>
            </a:extLst>
          </p:cNvPr>
          <p:cNvSpPr txBox="1"/>
          <p:nvPr/>
        </p:nvSpPr>
        <p:spPr>
          <a:xfrm>
            <a:off x="255284" y="6537523"/>
            <a:ext cx="3213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Gazzah</a:t>
            </a:r>
            <a:r>
              <a:rPr kumimoji="0" lang="en-US" sz="14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et al. ASCO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2020;Abstract 9505.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C83E47-B7F6-0DEE-F0E6-720C36302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16" y="362293"/>
            <a:ext cx="10678584" cy="1143000"/>
          </a:xfrm>
        </p:spPr>
        <p:txBody>
          <a:bodyPr/>
          <a:lstStyle/>
          <a:p>
            <a:pPr algn="l"/>
            <a:r>
              <a:rPr lang="en-US" dirty="0"/>
              <a:t>Best Overall Response with </a:t>
            </a:r>
            <a:r>
              <a:rPr lang="en-US" dirty="0" err="1"/>
              <a:t>Tusamitamab</a:t>
            </a:r>
            <a:r>
              <a:rPr lang="en-US" dirty="0"/>
              <a:t> </a:t>
            </a:r>
            <a:r>
              <a:rPr lang="en-US" dirty="0" err="1"/>
              <a:t>Ravtansine</a:t>
            </a:r>
            <a:r>
              <a:rPr lang="en-US" dirty="0"/>
              <a:t> in a Phase I/II Study for Patients with </a:t>
            </a:r>
            <a:r>
              <a:rPr lang="en-US" dirty="0" err="1"/>
              <a:t>Nonsquamous</a:t>
            </a:r>
            <a:r>
              <a:rPr lang="en-US" dirty="0"/>
              <a:t> NSCLC Expressing CEACAM5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FA4FED00-CF09-69F2-FBDE-744BBE382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516" y="1295400"/>
            <a:ext cx="10000591" cy="52003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0703DE-0ECA-44FE-79CD-B2CC58E9229E}"/>
              </a:ext>
            </a:extLst>
          </p:cNvPr>
          <p:cNvSpPr/>
          <p:nvPr/>
        </p:nvSpPr>
        <p:spPr bwMode="auto">
          <a:xfrm>
            <a:off x="916517" y="1657158"/>
            <a:ext cx="3972476" cy="6837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60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8BA46-EFC8-476D-46D2-983C59321389}"/>
              </a:ext>
            </a:extLst>
          </p:cNvPr>
          <p:cNvSpPr txBox="1"/>
          <p:nvPr/>
        </p:nvSpPr>
        <p:spPr>
          <a:xfrm>
            <a:off x="0" y="6550223"/>
            <a:ext cx="3463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Camidge</a:t>
            </a:r>
            <a:r>
              <a:rPr lang="en-US" sz="1400" dirty="0"/>
              <a:t> DR et al. ASCO 2022;Abstract 9016.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620B93-02C4-B72F-0D7E-5E4F57C71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48" y="112710"/>
            <a:ext cx="10763252" cy="1143000"/>
          </a:xfrm>
        </p:spPr>
        <p:txBody>
          <a:bodyPr/>
          <a:lstStyle/>
          <a:p>
            <a:pPr algn="l"/>
            <a:r>
              <a:rPr lang="en-US" dirty="0"/>
              <a:t>LUMINOSITY: Phase II Study of </a:t>
            </a:r>
            <a:r>
              <a:rPr lang="en-US" b="1" dirty="0" err="1"/>
              <a:t>Telisotuzumab</a:t>
            </a:r>
            <a:r>
              <a:rPr lang="en-US" b="1" dirty="0"/>
              <a:t> </a:t>
            </a:r>
            <a:r>
              <a:rPr lang="en-US" dirty="0" err="1"/>
              <a:t>V</a:t>
            </a:r>
            <a:r>
              <a:rPr lang="en-US" b="1" dirty="0" err="1"/>
              <a:t>edotin</a:t>
            </a:r>
            <a:r>
              <a:rPr lang="en-US" b="1" dirty="0"/>
              <a:t> Monotherapy for Patients with Previously </a:t>
            </a:r>
            <a:r>
              <a:rPr lang="en-US" b="1"/>
              <a:t>Treated c-MET–</a:t>
            </a:r>
            <a:r>
              <a:rPr lang="en-US" b="1" dirty="0"/>
              <a:t>Overexpressing Advanced NSCLC</a:t>
            </a:r>
            <a:endParaRPr lang="en-US" dirty="0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ACE1093-124D-05CC-EB45-9EB95A139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85" y="1370013"/>
            <a:ext cx="10358967" cy="493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9E40E0-08C7-304E-814C-D96840BF5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  <p:sp>
        <p:nvSpPr>
          <p:cNvPr id="6" name="TITLE &amp; AUTHORS">
            <a:extLst>
              <a:ext uri="{FF2B5EF4-FFF2-40B4-BE49-F238E27FC236}">
                <a16:creationId xmlns:a16="http://schemas.microsoft.com/office/drawing/2014/main" id="{ADC33E18-7E5A-4796-AD47-B6FE2246EC16}"/>
              </a:ext>
            </a:extLst>
          </p:cNvPr>
          <p:cNvSpPr txBox="1"/>
          <p:nvPr/>
        </p:nvSpPr>
        <p:spPr>
          <a:xfrm>
            <a:off x="219308" y="996292"/>
            <a:ext cx="11753384" cy="3816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 anchor="t">
            <a:spAutoFit/>
          </a:bodyPr>
          <a:lstStyle>
            <a:lvl1pPr algn="ctr" defTabSz="457200">
              <a:defRPr sz="5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TROPION-PanTumor01: Updated Results From the NSCLC Cohort of the Phase 1 Study of Datopotamab Deruxtecan in Solid Tumors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>
              <a:solidFill>
                <a:prstClr val="black"/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Edward B. Garon,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Melissa Johnson,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Aaron E. Lisberg,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Alexander Spira,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Noboru Yamamoto,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Rebecca S. Heist,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Jacob M. Sands,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Kiyotaka Yoh,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Funda Meric-Bernstam,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Satoru Kitazono,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Jonathan Greenberg,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Fumiaki Kobayashi,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Ferdinand Guevara,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Yui Kawasaki,</a:t>
            </a:r>
            <a:r>
              <a:rPr lang="en-US" sz="14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Toshio Shimizu</a:t>
            </a:r>
            <a:r>
              <a:rPr lang="en-US" sz="14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400" b="0" i="0" u="none" strike="noStrike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b="0" i="0" u="none" strike="noStrike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David Geffen School of Medicine at UCLA, Los Angeles, CA, USA; </a:t>
            </a:r>
            <a:r>
              <a:rPr lang="en-US" sz="12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Sarah Cannon Research Institute, Tennessee Oncology, PLLC, OneOncology, Nashville, TN, </a:t>
            </a:r>
            <a:r>
              <a:rPr lang="en-US" sz="12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USA;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Virginia Cancer Specialists and US Oncology Research, Fairfax, VA, USA;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National Cancer Center Hospital, Tokyo, Japan;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Massachusetts General Hospital, Boston, MA, USA;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Dana-Farber Cancer Institute, Boston, MA, USA;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National Cancer Center Hospital East, Chiba, Japan;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The University of Texas MD Anderson Cancer Center, Houston, TX, USA; </a:t>
            </a:r>
            <a:r>
              <a:rPr lang="en-US" sz="12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2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The Cancer Institute Hospital of JFCR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Tokyo, Japan; </a:t>
            </a:r>
            <a:r>
              <a:rPr lang="en-US" sz="12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Daiichi Sankyo, Inc, Basking Ridge, NJ, USA; </a:t>
            </a:r>
            <a:r>
              <a:rPr lang="en-US" sz="12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Daiichi Sankyo Co, Ltd, Tokyo, Japan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34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08D0B-C2B0-42D8-AECF-902DDF60E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31" y="-12700"/>
            <a:ext cx="10515600" cy="668325"/>
          </a:xfrm>
        </p:spPr>
        <p:txBody>
          <a:bodyPr>
            <a:noAutofit/>
          </a:bodyPr>
          <a:lstStyle/>
          <a:p>
            <a:br>
              <a:rPr lang="en-US" sz="1400" i="1" dirty="0"/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Introduction and Methods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13C007B-031A-47F7-B45E-48AF76E8E461}"/>
              </a:ext>
            </a:extLst>
          </p:cNvPr>
          <p:cNvSpPr txBox="1"/>
          <p:nvPr/>
        </p:nvSpPr>
        <p:spPr>
          <a:xfrm>
            <a:off x="61341" y="5103497"/>
            <a:ext cx="1206924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ADA, antidrug antibody; ECOG PS, Eastern Cooperative Oncology Group performance status; HER2, human epidermal growth factor receptor 2; HR, hormone receptor; MTD, maximum tolerated dose; NSCLC, non-small cell lung cancer; PK, pharmacokinetics; Q3W, every 3 weeks; RECIST, Response Evaluation Criteria in Solid Tumors; TNBC, triple-negative breast cancer; TROP2, trophoblast cell-surface antigen 2.</a:t>
            </a:r>
            <a:endParaRPr lang="en-US" sz="800" baseline="30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analysis in the NSCLC cohort was performed 6 months after the last patient received their first dose of study drug on October 6, 2020.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Includes patients treated in the dose-escalation and dose-expansion portions.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Pretreatment tumor tissue was required for retrospective analysis of TROP2 expression.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4-, 6-, and 8-mg/kg dose levels are being further evaluated for safety and efficacy.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exploratory objectives include analyses of biomarkers associated with response.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Response assessments are based on RECIST v1.1. </a:t>
            </a:r>
          </a:p>
          <a:p>
            <a:r>
              <a:rPr lang="fr-FR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Simeone JC, et al. </a:t>
            </a:r>
            <a:r>
              <a:rPr lang="fr-FR" sz="800" i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Oncol. </a:t>
            </a:r>
            <a:r>
              <a:rPr lang="fr-FR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2019;15(30):3491-3502. 2.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Mito R, et al. </a:t>
            </a:r>
            <a:r>
              <a:rPr lang="en-US" sz="800" i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Pathol Int.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2020;70(5):287-294. 3. </a:t>
            </a:r>
            <a:r>
              <a:rPr lang="en-US" sz="800" spc="-1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Inamura K, et al. </a:t>
            </a:r>
            <a:r>
              <a:rPr lang="en-US" sz="800" i="1" spc="-1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Oncotarget.</a:t>
            </a:r>
            <a:r>
              <a:rPr lang="en-US" sz="800" spc="-1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2017;8(17):28725-28735. 4.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Jiang A, et al. </a:t>
            </a:r>
            <a:r>
              <a:rPr lang="en-US" sz="800" i="1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Oncol Lett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. 2013;6(2):375-380.</a:t>
            </a:r>
            <a:r>
              <a:rPr lang="en-US" sz="800" spc="-15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5</a:t>
            </a:r>
            <a:r>
              <a:rPr lang="en-US" sz="800" spc="-1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Okajima D, et al. AACR-NCI-EORTC 2019. Abstract C026. 6.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Meric-Bernstam F, et al. ASCO 2021. Abstract 9058.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7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spc="-15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Spira A, et al. WCLC 2020. Abstract 3407. </a:t>
            </a:r>
            <a:endParaRPr lang="en-US" sz="8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45DFF-C977-4DEA-919C-89095FC6B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696344"/>
            <a:ext cx="11887200" cy="222997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227013" indent="-227013" fontAlgn="base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Patients with advanced or metastatic NSCLC represent a high unmet need</a:t>
            </a:r>
            <a:r>
              <a:rPr lang="en-US" sz="14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en-GB" sz="14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itchFamily="34" charset="0"/>
            </a:endParaRPr>
          </a:p>
          <a:p>
            <a:pPr marL="227013" marR="0" lvl="0" indent="-227013" algn="l" defTabSz="914400" rtl="0" eaLnBrk="1" fontAlgn="base" latinLnBrk="0" hangingPunct="1">
              <a:spcBef>
                <a:spcPts val="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rPr>
              <a:t>TROP2 is highly expressed in NSCLC and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has been </a:t>
            </a:r>
            <a:r>
              <a:rPr kumimoji="0" lang="en-GB" sz="1400" b="0" i="0" u="non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associated </a:t>
            </a:r>
            <a:r>
              <a:rPr kumimoji="0" lang="en-GB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with poor prognosis</a:t>
            </a:r>
            <a:r>
              <a:rPr lang="en-GB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2-4</a:t>
            </a:r>
            <a:endParaRPr kumimoji="0" lang="en-GB" sz="1400" b="0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Datopotamab deruxtecan (Dato-DXd) is an antibody drug conjugate composed of a humanized anti-TROP2 monoclonal antibody conjugated to a potent topoisomerase I inhibitor payload via a stable tetrapeptide-based cleavable linker; this enables a bystander tumor effect resulting in elimination of both target tumor cells and surrounding cells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5,6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Previous results from the TROPION-PanTumor01 first-in-human study of Dato-DXd (NCT03401385) demonstrated highly encouraging antitumor activity with a manageable safety profile in patients with NSCLC.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6,7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Here we present updated results from the NSCLC cohort, with a data cutoff of April 6, 2021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>
              <a:spcBef>
                <a:spcPts val="0"/>
              </a:spcBef>
            </a:pP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AE0CE-F407-499E-87EF-ABC7FF81E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69FF65D-B20B-4649-A366-742935C3842A}"/>
              </a:ext>
            </a:extLst>
          </p:cNvPr>
          <p:cNvSpPr txBox="1"/>
          <p:nvPr/>
        </p:nvSpPr>
        <p:spPr>
          <a:xfrm>
            <a:off x="13563" y="2453853"/>
            <a:ext cx="12192000" cy="408618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b="1" i="0" u="none" strike="noStrike" cap="none" spc="0" normalizeH="0" baseline="0" dirty="0">
                <a:ln>
                  <a:noFill/>
                </a:ln>
                <a:solidFill>
                  <a:srgbClr val="0B2678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TROPION-PanTumor01 Study Design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73BDD1-AF8D-4787-B0B0-A4FC26ECCB1A}"/>
              </a:ext>
            </a:extLst>
          </p:cNvPr>
          <p:cNvGrpSpPr/>
          <p:nvPr/>
        </p:nvGrpSpPr>
        <p:grpSpPr>
          <a:xfrm>
            <a:off x="755977" y="2848571"/>
            <a:ext cx="11282905" cy="2055792"/>
            <a:chOff x="901284" y="2804546"/>
            <a:chExt cx="11282905" cy="2055792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039AD51-F135-4F7F-A9A3-A09581896A7D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 flipV="1">
              <a:off x="6394450" y="4488096"/>
              <a:ext cx="637059" cy="728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9FD3382-F837-4B3F-9839-696E7ACB9C89}"/>
                </a:ext>
              </a:extLst>
            </p:cNvPr>
            <p:cNvCxnSpPr>
              <a:cxnSpLocks/>
            </p:cNvCxnSpPr>
            <p:nvPr/>
          </p:nvCxnSpPr>
          <p:spPr>
            <a:xfrm>
              <a:off x="4685617" y="4046459"/>
              <a:ext cx="268947" cy="0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55435B6B-EE8E-41A7-BF4B-BD9E27CF6B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47809" y="3769225"/>
              <a:ext cx="283698" cy="5155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9" name="フローチャート: 処理 17">
              <a:extLst>
                <a:ext uri="{FF2B5EF4-FFF2-40B4-BE49-F238E27FC236}">
                  <a16:creationId xmlns:a16="http://schemas.microsoft.com/office/drawing/2014/main" id="{739F66E3-741E-4233-AFAA-D7C29D4D7C40}"/>
                </a:ext>
              </a:extLst>
            </p:cNvPr>
            <p:cNvSpPr/>
            <p:nvPr/>
          </p:nvSpPr>
          <p:spPr>
            <a:xfrm>
              <a:off x="901284" y="3232581"/>
              <a:ext cx="3784333" cy="1627757"/>
            </a:xfrm>
            <a:prstGeom prst="rect">
              <a:avLst/>
            </a:prstGeom>
            <a:solidFill>
              <a:srgbClr val="E8E8F0"/>
            </a:solidFill>
            <a:ln w="19050">
              <a:solidFill>
                <a:srgbClr val="C1C0D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91440" rIns="91440" bIns="91440" rtlCol="0" anchor="ctr">
              <a:noAutofit/>
            </a:bodyPr>
            <a:lstStyle/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Relapsed/refractory advanced/metastatic NSCLC</a:t>
              </a:r>
            </a:p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Unselected for TROP2 </a:t>
              </a:r>
              <a:r>
                <a:rPr kumimoji="1" lang="en-US" altLang="ja-JP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expression</a:t>
              </a:r>
              <a:r>
                <a:rPr kumimoji="1" lang="en-US" altLang="ja-JP" sz="1200" baseline="30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kumimoji="1" lang="en-US" altLang="ja-JP" sz="12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 ≥18 (US) or ≥20 (Japan) years</a:t>
              </a:r>
            </a:p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ECOG PS 0-1</a:t>
              </a:r>
            </a:p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Measurable disease per RECIST version 1.1</a:t>
              </a:r>
            </a:p>
            <a:p>
              <a:pPr marL="91440" lvl="0" indent="-91440">
                <a:spcBef>
                  <a:spcPts val="200"/>
                </a:spcBef>
                <a:buClr>
                  <a:schemeClr val="tx1"/>
                </a:buClr>
                <a:buFont typeface="Arial" panose="020B0604020202020204" pitchFamily="34" charset="0"/>
                <a:buChar char="•"/>
                <a:defRPr/>
              </a:pPr>
              <a:r>
                <a:rPr kumimoji="1" lang="en-US" altLang="ja-JP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Stable, treated brain metastases allowed</a:t>
              </a:r>
            </a:p>
          </p:txBody>
        </p: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id="{F431C710-392F-4C39-BCAE-B01D2C3E642C}"/>
                </a:ext>
              </a:extLst>
            </p:cNvPr>
            <p:cNvSpPr txBox="1">
              <a:spLocks/>
            </p:cNvSpPr>
            <p:nvPr/>
          </p:nvSpPr>
          <p:spPr>
            <a:xfrm>
              <a:off x="9506260" y="3249550"/>
              <a:ext cx="2677929" cy="1038658"/>
            </a:xfrm>
            <a:prstGeom prst="rect">
              <a:avLst/>
            </a:prstGeom>
            <a:solidFill>
              <a:srgbClr val="E8E8F0"/>
            </a:solidFill>
            <a:ln w="19050">
              <a:solidFill>
                <a:srgbClr val="C1C0D6"/>
              </a:solidFill>
            </a:ln>
          </p:spPr>
          <p:txBody>
            <a:bodyPr wrap="square" rtlCol="0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defTabSz="457200">
                <a:spcBef>
                  <a:spcPts val="400"/>
                </a:spcBef>
                <a:buClr>
                  <a:srgbClr val="1C85C7"/>
                </a:buClr>
                <a:defRPr sz="1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42900" marR="0" indent="-3810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2pPr>
              <a:lvl3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3pPr>
              <a:lvl4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4pPr>
              <a:lvl5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5pPr>
              <a:lvl6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6pPr>
              <a:lvl7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7pPr>
              <a:lvl8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8pPr>
              <a:lvl9pPr marL="342900" marR="0" indent="0" algn="ctr" defTabSz="914400" rtl="0" latinLnBrk="0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 i="0" u="none" strike="noStrike" cap="none" spc="0" baseline="0">
                  <a:ln>
                    <a:noFill/>
                  </a:ln>
                  <a:solidFill>
                    <a:srgbClr val="878787"/>
                  </a:solidFill>
                  <a:uFillTx/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r>
                <a:rPr lang="en-US" sz="1200" dirty="0">
                  <a:solidFill>
                    <a:srgbClr val="0B2678"/>
                  </a:solidFill>
                </a:rPr>
                <a:t>Primary objectives</a:t>
              </a:r>
            </a:p>
            <a:p>
              <a:pPr marL="91440" indent="-91440">
                <a:buClrTx/>
                <a:buFont typeface="Arial" panose="020B0604020202020204" pitchFamily="34" charset="0"/>
                <a:buChar char="•"/>
              </a:pPr>
              <a:r>
                <a:rPr lang="en-US" sz="1200" b="0" dirty="0">
                  <a:solidFill>
                    <a:schemeClr val="tx1"/>
                  </a:solidFill>
                </a:rPr>
                <a:t>Establish MTD; safety, tolerability</a:t>
              </a:r>
            </a:p>
            <a:p>
              <a:r>
                <a:rPr lang="en-US" sz="1200" dirty="0">
                  <a:solidFill>
                    <a:srgbClr val="0B2678"/>
                  </a:solidFill>
                </a:rPr>
                <a:t>Secondary objectives</a:t>
              </a:r>
              <a:r>
                <a:rPr lang="en-US" sz="1200" baseline="30000" dirty="0">
                  <a:solidFill>
                    <a:srgbClr val="0B2678"/>
                  </a:solidFill>
                </a:rPr>
                <a:t>e</a:t>
              </a:r>
            </a:p>
            <a:p>
              <a:pPr marL="91440" indent="-91440"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en-US" sz="1200" b="0" dirty="0" err="1">
                  <a:solidFill>
                    <a:schemeClr val="tx1"/>
                  </a:solidFill>
                </a:rPr>
                <a:t>Efficacy,</a:t>
              </a:r>
              <a:r>
                <a:rPr lang="en-US" sz="1200" b="0" baseline="30000" dirty="0" err="1">
                  <a:solidFill>
                    <a:schemeClr val="tx1"/>
                  </a:solidFill>
                </a:rPr>
                <a:t>f</a:t>
              </a:r>
              <a:r>
                <a:rPr lang="en-US" sz="1200" b="0" dirty="0">
                  <a:solidFill>
                    <a:schemeClr val="tx1"/>
                  </a:solidFill>
                </a:rPr>
                <a:t> PK, ADAs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E142F9-702E-4EB1-AF6A-664374D7133F}"/>
                </a:ext>
              </a:extLst>
            </p:cNvPr>
            <p:cNvSpPr txBox="1"/>
            <p:nvPr/>
          </p:nvSpPr>
          <p:spPr>
            <a:xfrm>
              <a:off x="4962804" y="2804546"/>
              <a:ext cx="1495662" cy="306462"/>
            </a:xfrm>
            <a:prstGeom prst="round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1200" b="1" i="0" u="none" strike="noStrike" cap="none" spc="0" normalizeH="0" baseline="0" dirty="0">
                  <a:ln>
                    <a:noFill/>
                  </a:ln>
                  <a:solidFill>
                    <a:srgbClr val="0B2678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Dose Escalation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DCB8998-0376-43BA-847C-A2BFB2A7F456}"/>
                </a:ext>
              </a:extLst>
            </p:cNvPr>
            <p:cNvSpPr txBox="1"/>
            <p:nvPr/>
          </p:nvSpPr>
          <p:spPr>
            <a:xfrm>
              <a:off x="7032824" y="2804546"/>
              <a:ext cx="1701116" cy="306462"/>
            </a:xfrm>
            <a:prstGeom prst="round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1200" b="1" i="0" u="none" strike="noStrike" cap="none" spc="0" normalizeH="0" baseline="0" dirty="0">
                  <a:ln>
                    <a:noFill/>
                  </a:ln>
                  <a:solidFill>
                    <a:srgbClr val="0B2678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Dose </a:t>
              </a:r>
              <a:r>
                <a:rPr kumimoji="0" lang="en-GB" sz="1200" b="1" i="0" u="none" strike="noStrike" cap="none" spc="0" normalizeH="0" baseline="0" dirty="0" err="1">
                  <a:ln>
                    <a:noFill/>
                  </a:ln>
                  <a:solidFill>
                    <a:srgbClr val="0B2678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Expansion</a:t>
              </a:r>
              <a:r>
                <a:rPr lang="en-GB" sz="1200" b="1" baseline="30000" dirty="0" err="1">
                  <a:solidFill>
                    <a:srgbClr val="0B267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b</a:t>
              </a:r>
              <a:r>
                <a:rPr kumimoji="0" lang="en-GB" sz="1200" b="1" i="0" u="none" strike="noStrike" cap="none" spc="0" normalizeH="0" baseline="0" dirty="0">
                  <a:ln>
                    <a:noFill/>
                  </a:ln>
                  <a:solidFill>
                    <a:srgbClr val="0B2678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 </a:t>
              </a:r>
            </a:p>
          </p:txBody>
        </p:sp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851F8074-D5AA-4BAB-8A3A-9B0E65913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1509" y="3375954"/>
              <a:ext cx="1703746" cy="228600"/>
            </a:xfrm>
            <a:prstGeom prst="rect">
              <a:avLst/>
            </a:prstGeom>
            <a:solidFill>
              <a:srgbClr val="BCD000"/>
            </a:solidFill>
            <a:ln w="12700">
              <a:noFill/>
            </a:ln>
          </p:spPr>
          <p:txBody>
            <a:bodyPr wrap="square" anchor="ctr"/>
            <a:lstStyle/>
            <a:p>
              <a:pPr algn="ctr">
                <a:buClr>
                  <a:srgbClr val="00B4ED"/>
                </a:buClr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patients at 4 mg/kg</a:t>
              </a:r>
              <a:endParaRPr lang="en-US" sz="12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Elbow Connector 23">
              <a:extLst>
                <a:ext uri="{FF2B5EF4-FFF2-40B4-BE49-F238E27FC236}">
                  <a16:creationId xmlns:a16="http://schemas.microsoft.com/office/drawing/2014/main" id="{51F7CFD6-9254-4C88-BC10-27B0E7A16AC4}"/>
                </a:ext>
              </a:extLst>
            </p:cNvPr>
            <p:cNvCxnSpPr>
              <a:cxnSpLocks/>
              <a:endCxn id="14" idx="1"/>
            </p:cNvCxnSpPr>
            <p:nvPr/>
          </p:nvCxnSpPr>
          <p:spPr>
            <a:xfrm flipV="1">
              <a:off x="6458465" y="3490254"/>
              <a:ext cx="573044" cy="284126"/>
            </a:xfrm>
            <a:prstGeom prst="bentConnector3">
              <a:avLst>
                <a:gd name="adj1" fmla="val 50000"/>
              </a:avLst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B5FC994-4FAD-4B06-BB2D-F15C089142C2}"/>
                </a:ext>
              </a:extLst>
            </p:cNvPr>
            <p:cNvCxnSpPr>
              <a:cxnSpLocks/>
              <a:stCxn id="15" idx="3"/>
              <a:endCxn id="10" idx="1"/>
            </p:cNvCxnSpPr>
            <p:nvPr/>
          </p:nvCxnSpPr>
          <p:spPr>
            <a:xfrm>
              <a:off x="8735255" y="3768661"/>
              <a:ext cx="771005" cy="218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1" name="Elbow Connector 38">
              <a:extLst>
                <a:ext uri="{FF2B5EF4-FFF2-40B4-BE49-F238E27FC236}">
                  <a16:creationId xmlns:a16="http://schemas.microsoft.com/office/drawing/2014/main" id="{1504BC03-F628-4332-93EC-2B1F42906BBA}"/>
                </a:ext>
              </a:extLst>
            </p:cNvPr>
            <p:cNvCxnSpPr>
              <a:cxnSpLocks/>
              <a:stCxn id="14" idx="3"/>
              <a:endCxn id="10" idx="1"/>
            </p:cNvCxnSpPr>
            <p:nvPr/>
          </p:nvCxnSpPr>
          <p:spPr>
            <a:xfrm>
              <a:off x="8735255" y="3490254"/>
              <a:ext cx="771005" cy="278625"/>
            </a:xfrm>
            <a:prstGeom prst="bentConnector3">
              <a:avLst>
                <a:gd name="adj1" fmla="val 50000"/>
              </a:avLst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2" name="Elbow Connector 39">
              <a:extLst>
                <a:ext uri="{FF2B5EF4-FFF2-40B4-BE49-F238E27FC236}">
                  <a16:creationId xmlns:a16="http://schemas.microsoft.com/office/drawing/2014/main" id="{0E9C5E2B-9503-4125-A0CA-C3FD7F44AF3D}"/>
                </a:ext>
              </a:extLst>
            </p:cNvPr>
            <p:cNvCxnSpPr>
              <a:cxnSpLocks/>
              <a:stCxn id="16" idx="3"/>
              <a:endCxn id="10" idx="1"/>
            </p:cNvCxnSpPr>
            <p:nvPr/>
          </p:nvCxnSpPr>
          <p:spPr>
            <a:xfrm flipV="1">
              <a:off x="8735255" y="3768879"/>
              <a:ext cx="771005" cy="272425"/>
            </a:xfrm>
            <a:prstGeom prst="bentConnector3">
              <a:avLst>
                <a:gd name="adj1" fmla="val 50000"/>
              </a:avLst>
            </a:prstGeom>
            <a:noFill/>
            <a:ln w="12700" cap="flat">
              <a:solidFill>
                <a:schemeClr val="tx1"/>
              </a:solidFill>
              <a:prstDash val="solid"/>
              <a:round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4" name="Rectangle 17">
              <a:extLst>
                <a:ext uri="{FF2B5EF4-FFF2-40B4-BE49-F238E27FC236}">
                  <a16:creationId xmlns:a16="http://schemas.microsoft.com/office/drawing/2014/main" id="{1A46682D-63D1-4283-BF35-681CA5809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1509" y="4266108"/>
              <a:ext cx="1700784" cy="44397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txBody>
            <a:bodyPr wrap="square" anchor="ctr"/>
            <a:lstStyle/>
            <a:p>
              <a:pPr algn="ctr">
                <a:buClr>
                  <a:srgbClr val="00B4ED"/>
                </a:buClr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TNBC, HR+/HER2−, and other tumor types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F7C5521-FC81-47EC-B36D-9A34C2193642}"/>
                </a:ext>
              </a:extLst>
            </p:cNvPr>
            <p:cNvSpPr txBox="1"/>
            <p:nvPr/>
          </p:nvSpPr>
          <p:spPr>
            <a:xfrm>
              <a:off x="7039236" y="3044228"/>
              <a:ext cx="1697334" cy="323164"/>
            </a:xfrm>
            <a:prstGeom prst="rect">
              <a:avLst/>
            </a:prstGeom>
            <a:noFill/>
          </p:spPr>
          <p:txBody>
            <a:bodyPr wrap="square" lIns="45720" tIns="91440" rtlCol="0">
              <a:spAutoFit/>
            </a:bodyPr>
            <a:lstStyle/>
            <a:p>
              <a:pPr algn="ctr">
                <a:spcAft>
                  <a:spcPts val="300"/>
                </a:spcAft>
                <a:buClr>
                  <a:schemeClr val="tx2"/>
                </a:buClr>
              </a:pP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NSCLC cohort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BD804CE-4691-4AD6-BBC8-D4DE314DE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471" y="3927004"/>
              <a:ext cx="1700784" cy="228600"/>
            </a:xfrm>
            <a:prstGeom prst="rect">
              <a:avLst/>
            </a:prstGeom>
            <a:solidFill>
              <a:srgbClr val="003865"/>
            </a:solidFill>
            <a:ln w="12700">
              <a:noFill/>
            </a:ln>
          </p:spPr>
          <p:txBody>
            <a:bodyPr wrap="square" anchor="ctr"/>
            <a:lstStyle/>
            <a:p>
              <a:pPr algn="ctr">
                <a:buClr>
                  <a:srgbClr val="00B4ED"/>
                </a:buClr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 patients at 8 mg/kg</a:t>
              </a:r>
              <a:endParaRPr lang="en-US" sz="12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3DDB5C30-1195-45A7-A2C2-6373A0C43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1511" y="3654361"/>
              <a:ext cx="1703744" cy="228600"/>
            </a:xfrm>
            <a:prstGeom prst="rect">
              <a:avLst/>
            </a:prstGeom>
            <a:solidFill>
              <a:srgbClr val="5EBECA"/>
            </a:solidFill>
            <a:ln w="12700">
              <a:noFill/>
            </a:ln>
          </p:spPr>
          <p:txBody>
            <a:bodyPr wrap="square" anchor="ctr"/>
            <a:lstStyle/>
            <a:p>
              <a:pPr algn="ctr">
                <a:buClr>
                  <a:srgbClr val="00B4ED"/>
                </a:buClr>
              </a:pPr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patients at 6 mg/kg</a:t>
              </a:r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ED5204F9-EE4D-423B-8C1F-E228082C5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68303" y="4430858"/>
              <a:ext cx="2715886" cy="404133"/>
            </a:xfrm>
            <a:prstGeom prst="roundRect">
              <a:avLst/>
            </a:prstGeom>
            <a:noFill/>
            <a:ln w="12700">
              <a:noFill/>
            </a:ln>
          </p:spPr>
          <p:txBody>
            <a:bodyPr wrap="square" anchor="ctr"/>
            <a:lstStyle/>
            <a:p>
              <a:pPr algn="ctr">
                <a:buClr>
                  <a:srgbClr val="00B4ED"/>
                </a:buClr>
              </a:pPr>
              <a:r>
                <a:rPr lang="en-US" sz="1600" b="1" dirty="0">
                  <a:solidFill>
                    <a:srgbClr val="0B26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6-mg/kg dose chosen for further development</a:t>
              </a:r>
              <a:r>
                <a:rPr lang="en-US" sz="1600" b="1" baseline="30000" dirty="0">
                  <a:solidFill>
                    <a:srgbClr val="0B26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6,7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04B1C23-C2C7-4E8D-9FDE-2756AB470F79}"/>
                </a:ext>
              </a:extLst>
            </p:cNvPr>
            <p:cNvSpPr txBox="1"/>
            <p:nvPr/>
          </p:nvSpPr>
          <p:spPr>
            <a:xfrm>
              <a:off x="1795707" y="2804546"/>
              <a:ext cx="1995486" cy="306462"/>
            </a:xfrm>
            <a:prstGeom prst="round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1200" b="1" i="0" u="none" strike="noStrike" cap="none" spc="0" normalizeH="0" baseline="0" dirty="0">
                  <a:ln>
                    <a:noFill/>
                  </a:ln>
                  <a:solidFill>
                    <a:srgbClr val="0B2678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"/>
                </a:rPr>
                <a:t>Key Inclusion Criteria</a:t>
              </a:r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9FFC87EE-5CE2-485A-9472-A3028025D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156" y="3284355"/>
              <a:ext cx="1506958" cy="1524208"/>
            </a:xfrm>
            <a:prstGeom prst="rect">
              <a:avLst/>
            </a:prstGeom>
            <a:solidFill>
              <a:srgbClr val="DCDCFF"/>
            </a:solidFill>
            <a:ln w="19050">
              <a:solidFill>
                <a:srgbClr val="C9C9FF"/>
              </a:solidFill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1200" dirty="0">
                  <a:solidFill>
                    <a:schemeClr val="tx1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  <a:t>Dato-DXd 0.27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1200" dirty="0">
                  <a:solidFill>
                    <a:schemeClr val="tx1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  <a:t>to 10 mg/kg Q3W</a:t>
              </a:r>
              <a:r>
                <a:rPr lang="en-US" altLang="ja-JP" sz="1200" kern="1200" baseline="30000" dirty="0">
                  <a:solidFill>
                    <a:schemeClr val="tx1"/>
                  </a:solidFill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  <a:t>d</a:t>
              </a:r>
              <a:endParaRPr kumimoji="0" lang="en-US" altLang="ja-JP" sz="1200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ja-JP" sz="1200" u="none" kern="1200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i="0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  <a:t>MTD established: </a:t>
              </a:r>
              <a:br>
                <a:rPr kumimoji="0" lang="en-US" altLang="ja-JP" sz="1200" i="0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</a:br>
              <a:r>
                <a:rPr kumimoji="0" lang="en-US" altLang="ja-JP" sz="1200" i="0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Meiryo UI" pitchFamily="50" charset="-128"/>
                  <a:cs typeface="Arial" panose="020B0604020202020204" pitchFamily="34" charset="0"/>
                </a:rPr>
                <a:t>8 mg/kg Q3W</a:t>
              </a:r>
              <a:endParaRPr kumimoji="0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5FCAE395-EC47-4D75-90FD-AF05675F8D26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88360" y="3786464"/>
            <a:ext cx="310477" cy="287837"/>
          </a:xfrm>
          <a:prstGeom prst="bentConnector3">
            <a:avLst>
              <a:gd name="adj1" fmla="val 98574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309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6AE0CE-F407-499E-87EF-ABC7FF81E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9FB71165-BD03-4D5B-88E3-FC467BAA86B9}"/>
              </a:ext>
            </a:extLst>
          </p:cNvPr>
          <p:cNvGraphicFramePr>
            <a:graphicFrameLocks noGrp="1"/>
          </p:cNvGraphicFramePr>
          <p:nvPr/>
        </p:nvGraphicFramePr>
        <p:xfrm>
          <a:off x="6177474" y="1005791"/>
          <a:ext cx="5659968" cy="2930400"/>
        </p:xfrm>
        <a:graphic>
          <a:graphicData uri="http://schemas.openxmlformats.org/drawingml/2006/table">
            <a:tbl>
              <a:tblPr bandRow="1"/>
              <a:tblGrid>
                <a:gridCol w="2560320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001184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001184">
                  <a:extLst>
                    <a:ext uri="{9D8B030D-6E8A-4147-A177-3AD203B41FA5}">
                      <a16:colId xmlns:a16="http://schemas.microsoft.com/office/drawing/2014/main" val="868747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27432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Treatment status</a:t>
                      </a:r>
                    </a:p>
                  </a:txBody>
                  <a:tcPr marT="46800" marB="46800" anchor="b">
                    <a:lnL>
                      <a:noFill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Dato-DXd dose</a:t>
                      </a:r>
                    </a:p>
                  </a:txBody>
                  <a:tcPr marT="46800" marB="4680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84129"/>
                  </a:ext>
                </a:extLst>
              </a:tr>
              <a:tr h="457200">
                <a:tc vMerge="1"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CD000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BECA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mg/kg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(n=80)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8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63706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Ongoing study treatment, n (%)</a:t>
                      </a:r>
                      <a:r>
                        <a:rPr lang="en-US" sz="12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(18)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(10)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(9)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736063"/>
                  </a:ext>
                </a:extLst>
              </a:tr>
              <a:tr h="438912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Discontinued from study treatment, n (%)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41 (82)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45 (90)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73 (91)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362725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74625" indent="0" algn="l">
                        <a:lnSpc>
                          <a:spcPct val="100000"/>
                        </a:lnSpc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Progression</a:t>
                      </a:r>
                      <a:r>
                        <a:rPr lang="en-US" sz="1200" b="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31 (62)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34 (68)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43 (54)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1943912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74625" indent="0" algn="l">
                        <a:lnSpc>
                          <a:spcPct val="100000"/>
                        </a:lnSpc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Adverse events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(16)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 (12)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20 (25)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118530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74625" indent="0" algn="l">
                        <a:lnSpc>
                          <a:spcPct val="100000"/>
                        </a:lnSpc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Death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(1)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922944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174625" indent="0" algn="l">
                        <a:lnSpc>
                          <a:spcPct val="100000"/>
                        </a:lnSpc>
                      </a:pPr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n-US" sz="1200" b="0" baseline="30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1200" b="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(4)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 (8)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(11)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388079"/>
                  </a:ext>
                </a:extLst>
              </a:tr>
              <a:tr h="438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 on study, median (range), mo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12.1 (7-29)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9.5 (6-27)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16.8 (10-25)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Exposure, median (range), mo</a:t>
                      </a: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4.1 (0.7-27.6)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 (0.7-26.2)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 (0.7-20.4)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385517F2-0CD0-4C37-A0A0-D655010234D1}"/>
              </a:ext>
            </a:extLst>
          </p:cNvPr>
          <p:cNvGraphicFramePr>
            <a:graphicFrameLocks noGrp="1"/>
          </p:cNvGraphicFramePr>
          <p:nvPr/>
        </p:nvGraphicFramePr>
        <p:xfrm>
          <a:off x="373212" y="1005791"/>
          <a:ext cx="5633253" cy="4466592"/>
        </p:xfrm>
        <a:graphic>
          <a:graphicData uri="http://schemas.openxmlformats.org/drawingml/2006/table">
            <a:tbl>
              <a:tblPr bandRow="1"/>
              <a:tblGrid>
                <a:gridCol w="2560320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024311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024311">
                  <a:extLst>
                    <a:ext uri="{9D8B030D-6E8A-4147-A177-3AD203B41FA5}">
                      <a16:colId xmlns:a16="http://schemas.microsoft.com/office/drawing/2014/main" val="86874700"/>
                    </a:ext>
                  </a:extLst>
                </a:gridCol>
                <a:gridCol w="1024311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1828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Characteristic</a:t>
                      </a: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Dato-DXd dose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84129"/>
                  </a:ext>
                </a:extLst>
              </a:tr>
              <a:tr h="457200">
                <a:tc vMerge="1"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CD000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BECA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mg/kg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(n=80)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8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63706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Age, median (range), years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61 (35-82)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63 (38-76)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64 (31-84)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52012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16510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≥65 years,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Weight, median (range), kg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(38-156)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 (39-104)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(38-115)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736063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362725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69863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United States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69863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Histology,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endParaRPr lang="en-US" sz="12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73173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69863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Nonsquamous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593939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69863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Squamous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182531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200" b="1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n-US" sz="1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rior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lines </a:t>
                      </a:r>
                      <a:r>
                        <a:rPr lang="en-US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therapy, %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703677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Previous systemic treatment,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484331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Immunotherapy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045022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Platinum-based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chemotherapy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6594621"/>
                  </a:ext>
                </a:extLst>
              </a:tr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730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Tyrosine kinase inhibitor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362063"/>
                  </a:ext>
                </a:extLst>
              </a:tr>
              <a:tr h="219456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EGFR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mutations,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510305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of brain metastases, 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marL="635" marR="6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824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E12D4C1-3E80-4CA2-BBCD-C7693EEB6CBA}"/>
              </a:ext>
            </a:extLst>
          </p:cNvPr>
          <p:cNvSpPr txBox="1"/>
          <p:nvPr/>
        </p:nvSpPr>
        <p:spPr>
          <a:xfrm>
            <a:off x="1498" y="5479776"/>
            <a:ext cx="12190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455" algn="just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cutoff: April 6, 2021.</a:t>
            </a:r>
            <a:endParaRPr lang="en-US" sz="800" baseline="30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455" algn="just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EGFR, epidermal growth factor receptor.</a:t>
            </a:r>
          </a:p>
          <a:p>
            <a:pPr marL="55455" algn="just"/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to a later time of enrollment, follow-up was shorter for patients treated with the 4- and 6-mg/kg doses than for those treated with the 8-mg/kg dose.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 progressive disease per RECIST v1.1 and clinical progression.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Includes physician decision, withdrawal by subject, and other. 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115E749-3A09-40D2-BF04-BF73FFEDB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8308" y="4291957"/>
            <a:ext cx="5398299" cy="92208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Patients were heavily pretreated, with 74%-88% having received prior immunotherapy and 96%-98% having received prior platinum-based chemotherapy across dose cohorts</a:t>
            </a:r>
            <a:br>
              <a:rPr lang="en-US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Title 6">
            <a:extLst>
              <a:ext uri="{FF2B5EF4-FFF2-40B4-BE49-F238E27FC236}">
                <a16:creationId xmlns:a16="http://schemas.microsoft.com/office/drawing/2014/main" id="{9F358B8B-4161-43A1-86B5-DDE20FF9013C}"/>
              </a:ext>
            </a:extLst>
          </p:cNvPr>
          <p:cNvSpPr txBox="1">
            <a:spLocks/>
          </p:cNvSpPr>
          <p:nvPr/>
        </p:nvSpPr>
        <p:spPr>
          <a:xfrm>
            <a:off x="127000" y="-57699"/>
            <a:ext cx="10807292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i="1" dirty="0"/>
          </a:p>
          <a:p>
            <a:r>
              <a:rPr lang="en-US" sz="2400" dirty="0"/>
              <a:t>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aseline Characteristics and Patient Disposition</a:t>
            </a:r>
            <a:endParaRPr lang="en-US" sz="24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756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>
            <a:extLst>
              <a:ext uri="{FF2B5EF4-FFF2-40B4-BE49-F238E27FC236}">
                <a16:creationId xmlns:a16="http://schemas.microsoft.com/office/drawing/2014/main" id="{97016165-6DB2-4305-A5F0-0C9D867EA03D}"/>
              </a:ext>
            </a:extLst>
          </p:cNvPr>
          <p:cNvSpPr txBox="1"/>
          <p:nvPr/>
        </p:nvSpPr>
        <p:spPr>
          <a:xfrm>
            <a:off x="1499" y="5467514"/>
            <a:ext cx="114064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455" algn="just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cutoff: April 6, 2021.</a:t>
            </a:r>
            <a:endParaRPr lang="en-US" sz="800" baseline="30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455" algn="just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ILD, interstitial lung disease; TEAE, treatment-emergent adverse event.</a:t>
            </a:r>
          </a:p>
          <a:p>
            <a:pPr marL="55455" algn="just"/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Cases of ILD adjudicated as drug related comprised 5 patients in the 4-mg/kg cohort (1 grade 1, 3 grade 2, 1 grade 3), 3 patients in the 6-mg/kg cohort (2 grade 2, 1 grade 4), and 11 patients in the 8-mg/kg cohort (2 grade 1, 5 grade 2, 1 grade 3, 3 grade 5). 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180 patients (4 mg/kg [n=50]; 6 mg/kg [n=50]; 8 mg/kg [n=80]).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22E4A19-A0F9-418F-9A73-DBE62E6FDF0D}"/>
              </a:ext>
            </a:extLst>
          </p:cNvPr>
          <p:cNvSpPr/>
          <p:nvPr/>
        </p:nvSpPr>
        <p:spPr>
          <a:xfrm>
            <a:off x="6426290" y="1149008"/>
            <a:ext cx="5414405" cy="4103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aphicFrame>
        <p:nvGraphicFramePr>
          <p:cNvPr id="100" name="Chart 99">
            <a:extLst>
              <a:ext uri="{FF2B5EF4-FFF2-40B4-BE49-F238E27FC236}">
                <a16:creationId xmlns:a16="http://schemas.microsoft.com/office/drawing/2014/main" id="{A4C67466-112D-48C2-808C-B67E0FFE6964}"/>
              </a:ext>
            </a:extLst>
          </p:cNvPr>
          <p:cNvGraphicFramePr>
            <a:graphicFrameLocks/>
          </p:cNvGraphicFramePr>
          <p:nvPr/>
        </p:nvGraphicFramePr>
        <p:xfrm>
          <a:off x="7616670" y="1014068"/>
          <a:ext cx="4349716" cy="481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2" name="Title 6">
            <a:extLst>
              <a:ext uri="{FF2B5EF4-FFF2-40B4-BE49-F238E27FC236}">
                <a16:creationId xmlns:a16="http://schemas.microsoft.com/office/drawing/2014/main" id="{0F1D099B-8947-40D8-B2B6-94600519B878}"/>
              </a:ext>
            </a:extLst>
          </p:cNvPr>
          <p:cNvSpPr txBox="1">
            <a:spLocks/>
          </p:cNvSpPr>
          <p:nvPr/>
        </p:nvSpPr>
        <p:spPr>
          <a:xfrm>
            <a:off x="127000" y="-59416"/>
            <a:ext cx="10807292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i="1" dirty="0"/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AE0CE-F407-499E-87EF-ABC7FF81E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  <p:sp>
        <p:nvSpPr>
          <p:cNvPr id="85" name="object 53">
            <a:extLst>
              <a:ext uri="{FF2B5EF4-FFF2-40B4-BE49-F238E27FC236}">
                <a16:creationId xmlns:a16="http://schemas.microsoft.com/office/drawing/2014/main" id="{0B6A5838-D40A-4941-9130-A77FD5B4F801}"/>
              </a:ext>
            </a:extLst>
          </p:cNvPr>
          <p:cNvSpPr txBox="1"/>
          <p:nvPr/>
        </p:nvSpPr>
        <p:spPr>
          <a:xfrm>
            <a:off x="7168995" y="746710"/>
            <a:ext cx="500748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algn="ctr"/>
            <a:r>
              <a:rPr lang="en-US" dirty="0">
                <a:solidFill>
                  <a:srgbClr val="0B2678"/>
                </a:solidFill>
              </a:rPr>
              <a:t>TEAEs in ≥15% of Patients</a:t>
            </a:r>
            <a:r>
              <a:rPr lang="en-US" baseline="30000" dirty="0">
                <a:solidFill>
                  <a:srgbClr val="0B2678"/>
                </a:solidFill>
              </a:rPr>
              <a:t>b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73AA539-6535-4349-8706-66906C05B25A}"/>
              </a:ext>
            </a:extLst>
          </p:cNvPr>
          <p:cNvSpPr txBox="1"/>
          <p:nvPr/>
        </p:nvSpPr>
        <p:spPr>
          <a:xfrm>
            <a:off x="9278985" y="5455636"/>
            <a:ext cx="1005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Patients, 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5539C71-22EC-4CD9-B365-052AD39226A8}"/>
              </a:ext>
            </a:extLst>
          </p:cNvPr>
          <p:cNvSpPr txBox="1"/>
          <p:nvPr/>
        </p:nvSpPr>
        <p:spPr>
          <a:xfrm>
            <a:off x="7618939" y="5296578"/>
            <a:ext cx="263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2D885A4-1EEB-429B-AB6F-78A9AA2FD40A}"/>
              </a:ext>
            </a:extLst>
          </p:cNvPr>
          <p:cNvSpPr txBox="1"/>
          <p:nvPr/>
        </p:nvSpPr>
        <p:spPr>
          <a:xfrm>
            <a:off x="8111485" y="5298022"/>
            <a:ext cx="3417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2BA82FF-A58E-4DF1-A201-92B87271D714}"/>
              </a:ext>
            </a:extLst>
          </p:cNvPr>
          <p:cNvSpPr txBox="1"/>
          <p:nvPr/>
        </p:nvSpPr>
        <p:spPr>
          <a:xfrm>
            <a:off x="8703699" y="5290669"/>
            <a:ext cx="452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5D90716-C94A-4E5C-B223-F4E8233609A2}"/>
              </a:ext>
            </a:extLst>
          </p:cNvPr>
          <p:cNvSpPr txBox="1"/>
          <p:nvPr/>
        </p:nvSpPr>
        <p:spPr>
          <a:xfrm>
            <a:off x="9266902" y="5289200"/>
            <a:ext cx="4409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2110BC9-74E7-4791-9B1A-C3A7D4C8576D}"/>
              </a:ext>
            </a:extLst>
          </p:cNvPr>
          <p:cNvSpPr txBox="1"/>
          <p:nvPr/>
        </p:nvSpPr>
        <p:spPr>
          <a:xfrm>
            <a:off x="9840262" y="5289537"/>
            <a:ext cx="4409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4B013C9-CEBD-4F74-B78E-7F4350D9B1A7}"/>
              </a:ext>
            </a:extLst>
          </p:cNvPr>
          <p:cNvSpPr txBox="1"/>
          <p:nvPr/>
        </p:nvSpPr>
        <p:spPr>
          <a:xfrm>
            <a:off x="10413625" y="5281986"/>
            <a:ext cx="4409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CA5CD76-814D-4B5F-AA48-1CD60CF0DB07}"/>
              </a:ext>
            </a:extLst>
          </p:cNvPr>
          <p:cNvSpPr txBox="1"/>
          <p:nvPr/>
        </p:nvSpPr>
        <p:spPr>
          <a:xfrm>
            <a:off x="10979672" y="5280368"/>
            <a:ext cx="4409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792B67E-C454-4B97-B297-13D53ABB8200}"/>
              </a:ext>
            </a:extLst>
          </p:cNvPr>
          <p:cNvSpPr txBox="1"/>
          <p:nvPr/>
        </p:nvSpPr>
        <p:spPr>
          <a:xfrm>
            <a:off x="11534326" y="5272726"/>
            <a:ext cx="4409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085CEE5F-F91C-4331-BFC6-00ABA7EA22FD}"/>
              </a:ext>
            </a:extLst>
          </p:cNvPr>
          <p:cNvGrpSpPr/>
          <p:nvPr/>
        </p:nvGrpSpPr>
        <p:grpSpPr>
          <a:xfrm>
            <a:off x="7758884" y="5243522"/>
            <a:ext cx="3988019" cy="78351"/>
            <a:chOff x="4108906" y="4652964"/>
            <a:chExt cx="3215819" cy="38098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0EAFC5A1-012C-402D-B4EF-9651BE29E69C}"/>
                </a:ext>
              </a:extLst>
            </p:cNvPr>
            <p:cNvGrpSpPr/>
            <p:nvPr/>
          </p:nvGrpSpPr>
          <p:grpSpPr>
            <a:xfrm>
              <a:off x="4108906" y="4652964"/>
              <a:ext cx="3215819" cy="38098"/>
              <a:chOff x="3651706" y="4652964"/>
              <a:chExt cx="3215819" cy="38098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F05F33CA-2060-447E-8AC8-B0EE33BF86CE}"/>
                  </a:ext>
                </a:extLst>
              </p:cNvPr>
              <p:cNvGrpSpPr/>
              <p:nvPr/>
            </p:nvGrpSpPr>
            <p:grpSpPr>
              <a:xfrm>
                <a:off x="3651706" y="4652964"/>
                <a:ext cx="3215819" cy="38098"/>
                <a:chOff x="3194506" y="4652964"/>
                <a:chExt cx="3215819" cy="38098"/>
              </a:xfrm>
            </p:grpSpPr>
            <p:grpSp>
              <p:nvGrpSpPr>
                <p:cNvPr id="107" name="Group 106">
                  <a:extLst>
                    <a:ext uri="{FF2B5EF4-FFF2-40B4-BE49-F238E27FC236}">
                      <a16:creationId xmlns:a16="http://schemas.microsoft.com/office/drawing/2014/main" id="{AE2392A1-CFFE-490C-8164-5BF048A41B45}"/>
                    </a:ext>
                  </a:extLst>
                </p:cNvPr>
                <p:cNvGrpSpPr/>
                <p:nvPr/>
              </p:nvGrpSpPr>
              <p:grpSpPr>
                <a:xfrm>
                  <a:off x="3194506" y="4652964"/>
                  <a:ext cx="3215819" cy="34923"/>
                  <a:chOff x="2740481" y="4652964"/>
                  <a:chExt cx="3215819" cy="34923"/>
                </a:xfrm>
              </p:grpSpPr>
              <p:grpSp>
                <p:nvGrpSpPr>
                  <p:cNvPr id="109" name="Group 108">
                    <a:extLst>
                      <a:ext uri="{FF2B5EF4-FFF2-40B4-BE49-F238E27FC236}">
                        <a16:creationId xmlns:a16="http://schemas.microsoft.com/office/drawing/2014/main" id="{A5D119FD-8F10-40F5-8E6B-C3C41568C24D}"/>
                      </a:ext>
                    </a:extLst>
                  </p:cNvPr>
                  <p:cNvGrpSpPr/>
                  <p:nvPr/>
                </p:nvGrpSpPr>
                <p:grpSpPr>
                  <a:xfrm>
                    <a:off x="2740481" y="4652964"/>
                    <a:ext cx="3215819" cy="34923"/>
                    <a:chOff x="2283281" y="4684713"/>
                    <a:chExt cx="3215819" cy="34923"/>
                  </a:xfrm>
                </p:grpSpPr>
                <p:grpSp>
                  <p:nvGrpSpPr>
                    <p:cNvPr id="111" name="Group 110">
                      <a:extLst>
                        <a:ext uri="{FF2B5EF4-FFF2-40B4-BE49-F238E27FC236}">
                          <a16:creationId xmlns:a16="http://schemas.microsoft.com/office/drawing/2014/main" id="{DA7CC294-F40C-4156-8155-9CCB9B5C10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83281" y="4684713"/>
                      <a:ext cx="3215819" cy="34923"/>
                      <a:chOff x="1813381" y="4699001"/>
                      <a:chExt cx="3215819" cy="34923"/>
                    </a:xfrm>
                  </p:grpSpPr>
                  <p:cxnSp>
                    <p:nvCxnSpPr>
                      <p:cNvPr id="113" name="Straight Connector 112">
                        <a:extLst>
                          <a:ext uri="{FF2B5EF4-FFF2-40B4-BE49-F238E27FC236}">
                            <a16:creationId xmlns:a16="http://schemas.microsoft.com/office/drawing/2014/main" id="{A2D95C23-B2CC-482E-A2EA-FE5AFE5DA3B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813381" y="4699003"/>
                        <a:ext cx="3215819" cy="3416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" name="Straight Connector 113">
                        <a:extLst>
                          <a:ext uri="{FF2B5EF4-FFF2-40B4-BE49-F238E27FC236}">
                            <a16:creationId xmlns:a16="http://schemas.microsoft.com/office/drawing/2014/main" id="{3B845DFE-A1A2-4CEB-911E-5EE9689F245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5026923" y="4699001"/>
                        <a:ext cx="0" cy="31749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5" name="Straight Connector 114">
                        <a:extLst>
                          <a:ext uri="{FF2B5EF4-FFF2-40B4-BE49-F238E27FC236}">
                            <a16:creationId xmlns:a16="http://schemas.microsoft.com/office/drawing/2014/main" id="{51C15557-31D4-4143-9CF9-46FE739B88D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4572898" y="4702175"/>
                        <a:ext cx="0" cy="31749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12" name="Straight Connector 111">
                      <a:extLst>
                        <a:ext uri="{FF2B5EF4-FFF2-40B4-BE49-F238E27FC236}">
                          <a16:creationId xmlns:a16="http://schemas.microsoft.com/office/drawing/2014/main" id="{B58899CA-64C3-43BB-BDFB-EAA781A0A4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582423" y="4687887"/>
                      <a:ext cx="0" cy="31749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0" name="Straight Connector 109">
                    <a:extLst>
                      <a:ext uri="{FF2B5EF4-FFF2-40B4-BE49-F238E27FC236}">
                        <a16:creationId xmlns:a16="http://schemas.microsoft.com/office/drawing/2014/main" id="{D9375D89-9DD1-4174-9FAF-70A9F91A78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76073" y="4656138"/>
                    <a:ext cx="0" cy="31749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C4C32202-BD4F-4C56-B3E7-9ED23CEE45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72898" y="4659313"/>
                  <a:ext cx="0" cy="3174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1F016020-CAFF-46FE-8FC6-A0BA85E8C1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898" y="4657867"/>
                <a:ext cx="0" cy="317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E7B4716-3D28-4BF4-97AA-8BBD9D7876DE}"/>
                </a:ext>
              </a:extLst>
            </p:cNvPr>
            <p:cNvCxnSpPr>
              <a:cxnSpLocks/>
            </p:cNvCxnSpPr>
            <p:nvPr/>
          </p:nvCxnSpPr>
          <p:spPr>
            <a:xfrm>
              <a:off x="4572898" y="4659313"/>
              <a:ext cx="0" cy="31749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EC21EB3-0E91-4BF0-9CA1-4DCD129AFA6A}"/>
              </a:ext>
            </a:extLst>
          </p:cNvPr>
          <p:cNvCxnSpPr>
            <a:cxnSpLocks/>
          </p:cNvCxnSpPr>
          <p:nvPr/>
        </p:nvCxnSpPr>
        <p:spPr>
          <a:xfrm>
            <a:off x="7766002" y="5255319"/>
            <a:ext cx="0" cy="65294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1A7157B1-FBBF-440F-A8E5-426D4F1F9766}"/>
              </a:ext>
            </a:extLst>
          </p:cNvPr>
          <p:cNvCxnSpPr>
            <a:cxnSpLocks/>
          </p:cNvCxnSpPr>
          <p:nvPr/>
        </p:nvCxnSpPr>
        <p:spPr>
          <a:xfrm>
            <a:off x="7769049" y="1141966"/>
            <a:ext cx="0" cy="4101556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9EBA538-9EB2-45C4-969D-31E90866395D}"/>
              </a:ext>
            </a:extLst>
          </p:cNvPr>
          <p:cNvCxnSpPr>
            <a:cxnSpLocks/>
          </p:cNvCxnSpPr>
          <p:nvPr/>
        </p:nvCxnSpPr>
        <p:spPr>
          <a:xfrm flipH="1">
            <a:off x="7698471" y="1422006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549B9D64-0F52-4CDB-A12C-51DC202316D7}"/>
              </a:ext>
            </a:extLst>
          </p:cNvPr>
          <p:cNvCxnSpPr>
            <a:cxnSpLocks/>
          </p:cNvCxnSpPr>
          <p:nvPr/>
        </p:nvCxnSpPr>
        <p:spPr>
          <a:xfrm flipH="1">
            <a:off x="7696734" y="1698371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9AC21D79-79F9-4CCB-B598-99BA23CAEA57}"/>
              </a:ext>
            </a:extLst>
          </p:cNvPr>
          <p:cNvCxnSpPr>
            <a:cxnSpLocks/>
          </p:cNvCxnSpPr>
          <p:nvPr/>
        </p:nvCxnSpPr>
        <p:spPr>
          <a:xfrm flipH="1">
            <a:off x="7698471" y="1970127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B4C2DB00-0046-422D-BF11-435A630E8259}"/>
              </a:ext>
            </a:extLst>
          </p:cNvPr>
          <p:cNvCxnSpPr>
            <a:cxnSpLocks/>
          </p:cNvCxnSpPr>
          <p:nvPr/>
        </p:nvCxnSpPr>
        <p:spPr>
          <a:xfrm flipH="1">
            <a:off x="7701282" y="2243971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63675ED0-6EF3-4FC5-9FFD-8F1D7FA2CC1A}"/>
              </a:ext>
            </a:extLst>
          </p:cNvPr>
          <p:cNvCxnSpPr>
            <a:cxnSpLocks/>
          </p:cNvCxnSpPr>
          <p:nvPr/>
        </p:nvCxnSpPr>
        <p:spPr>
          <a:xfrm flipH="1">
            <a:off x="7701283" y="2796173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1A03C95E-6457-4B4B-802A-FB702E9D609D}"/>
              </a:ext>
            </a:extLst>
          </p:cNvPr>
          <p:cNvCxnSpPr>
            <a:cxnSpLocks/>
          </p:cNvCxnSpPr>
          <p:nvPr/>
        </p:nvCxnSpPr>
        <p:spPr>
          <a:xfrm flipH="1">
            <a:off x="7696734" y="2524666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C0054669-8649-4630-AEC4-72589BC6D99B}"/>
              </a:ext>
            </a:extLst>
          </p:cNvPr>
          <p:cNvCxnSpPr>
            <a:cxnSpLocks/>
          </p:cNvCxnSpPr>
          <p:nvPr/>
        </p:nvCxnSpPr>
        <p:spPr>
          <a:xfrm flipH="1">
            <a:off x="7701284" y="3073148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A2CDAFD-9FC1-461E-A960-960989EB159C}"/>
              </a:ext>
            </a:extLst>
          </p:cNvPr>
          <p:cNvCxnSpPr>
            <a:cxnSpLocks/>
          </p:cNvCxnSpPr>
          <p:nvPr/>
        </p:nvCxnSpPr>
        <p:spPr>
          <a:xfrm flipH="1">
            <a:off x="7701284" y="3354256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77D8C19-E576-4842-B8E7-8EB94C921213}"/>
              </a:ext>
            </a:extLst>
          </p:cNvPr>
          <p:cNvCxnSpPr>
            <a:cxnSpLocks/>
          </p:cNvCxnSpPr>
          <p:nvPr/>
        </p:nvCxnSpPr>
        <p:spPr>
          <a:xfrm flipH="1">
            <a:off x="7695991" y="3625532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5BC566C1-9704-4286-9268-741768F46C22}"/>
              </a:ext>
            </a:extLst>
          </p:cNvPr>
          <p:cNvCxnSpPr>
            <a:cxnSpLocks/>
          </p:cNvCxnSpPr>
          <p:nvPr/>
        </p:nvCxnSpPr>
        <p:spPr>
          <a:xfrm flipH="1">
            <a:off x="7696150" y="3903120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8AAA44E5-8CDB-4A98-B41B-790895DAB867}"/>
              </a:ext>
            </a:extLst>
          </p:cNvPr>
          <p:cNvCxnSpPr>
            <a:cxnSpLocks/>
          </p:cNvCxnSpPr>
          <p:nvPr/>
        </p:nvCxnSpPr>
        <p:spPr>
          <a:xfrm flipH="1">
            <a:off x="7702988" y="4177994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FCD9DACE-4A1F-462D-9D21-9F99EE18907F}"/>
              </a:ext>
            </a:extLst>
          </p:cNvPr>
          <p:cNvCxnSpPr>
            <a:cxnSpLocks/>
          </p:cNvCxnSpPr>
          <p:nvPr/>
        </p:nvCxnSpPr>
        <p:spPr>
          <a:xfrm flipH="1">
            <a:off x="7698237" y="4451006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C220BFDD-BA45-4BB2-8941-76B62D92AD56}"/>
              </a:ext>
            </a:extLst>
          </p:cNvPr>
          <p:cNvCxnSpPr>
            <a:cxnSpLocks/>
          </p:cNvCxnSpPr>
          <p:nvPr/>
        </p:nvCxnSpPr>
        <p:spPr>
          <a:xfrm flipH="1">
            <a:off x="7693973" y="4728575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670FE127-4C5C-4D33-A21A-A6E76A50E42D}"/>
              </a:ext>
            </a:extLst>
          </p:cNvPr>
          <p:cNvCxnSpPr>
            <a:cxnSpLocks/>
          </p:cNvCxnSpPr>
          <p:nvPr/>
        </p:nvCxnSpPr>
        <p:spPr>
          <a:xfrm flipH="1">
            <a:off x="7702988" y="5004110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6670A69-1BE7-4645-8394-5B248AFD5CEA}"/>
              </a:ext>
            </a:extLst>
          </p:cNvPr>
          <p:cNvCxnSpPr>
            <a:cxnSpLocks/>
          </p:cNvCxnSpPr>
          <p:nvPr/>
        </p:nvCxnSpPr>
        <p:spPr>
          <a:xfrm flipH="1">
            <a:off x="7694936" y="5244735"/>
            <a:ext cx="67765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B83F52CC-4966-4626-84B0-7734963B25E7}"/>
              </a:ext>
            </a:extLst>
          </p:cNvPr>
          <p:cNvSpPr txBox="1"/>
          <p:nvPr/>
        </p:nvSpPr>
        <p:spPr>
          <a:xfrm>
            <a:off x="7152965" y="1150102"/>
            <a:ext cx="671979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4ADE6BCC-7BC3-4C95-A9F3-1CFB2B34A082}"/>
              </a:ext>
            </a:extLst>
          </p:cNvPr>
          <p:cNvSpPr txBox="1"/>
          <p:nvPr/>
        </p:nvSpPr>
        <p:spPr>
          <a:xfrm>
            <a:off x="7021519" y="1429420"/>
            <a:ext cx="803425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Stomatitis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100B2C0-5DC1-475A-A601-B23BC0C8732C}"/>
              </a:ext>
            </a:extLst>
          </p:cNvPr>
          <p:cNvSpPr txBox="1"/>
          <p:nvPr/>
        </p:nvSpPr>
        <p:spPr>
          <a:xfrm>
            <a:off x="7096861" y="1701547"/>
            <a:ext cx="728083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Alopecia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B4B6DEF-F26A-4574-8C4C-EC0986E151E4}"/>
              </a:ext>
            </a:extLst>
          </p:cNvPr>
          <p:cNvSpPr txBox="1"/>
          <p:nvPr/>
        </p:nvSpPr>
        <p:spPr>
          <a:xfrm>
            <a:off x="7168995" y="1976053"/>
            <a:ext cx="655949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91F3C59-B384-442B-8BF5-B25A92AA7C5B}"/>
              </a:ext>
            </a:extLst>
          </p:cNvPr>
          <p:cNvSpPr txBox="1"/>
          <p:nvPr/>
        </p:nvSpPr>
        <p:spPr>
          <a:xfrm>
            <a:off x="7090448" y="2252365"/>
            <a:ext cx="734496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412F5E6-E243-415A-BD0F-A4E337193AE1}"/>
              </a:ext>
            </a:extLst>
          </p:cNvPr>
          <p:cNvSpPr txBox="1"/>
          <p:nvPr/>
        </p:nvSpPr>
        <p:spPr>
          <a:xfrm>
            <a:off x="6417187" y="2530798"/>
            <a:ext cx="1407757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Decreased appetite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F862884B-CDC3-4A5A-8FE0-55F46F26196E}"/>
              </a:ext>
            </a:extLst>
          </p:cNvPr>
          <p:cNvSpPr txBox="1"/>
          <p:nvPr/>
        </p:nvSpPr>
        <p:spPr>
          <a:xfrm>
            <a:off x="6854807" y="2803515"/>
            <a:ext cx="970137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83B486D-C078-4045-A375-46718D0FC318}"/>
              </a:ext>
            </a:extLst>
          </p:cNvPr>
          <p:cNvSpPr txBox="1"/>
          <p:nvPr/>
        </p:nvSpPr>
        <p:spPr>
          <a:xfrm>
            <a:off x="6128646" y="3081210"/>
            <a:ext cx="1696298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Infusion-related reaction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A6F9CC65-F4F8-40A0-B950-751B59F17AFC}"/>
              </a:ext>
            </a:extLst>
          </p:cNvPr>
          <p:cNvSpPr txBox="1"/>
          <p:nvPr/>
        </p:nvSpPr>
        <p:spPr>
          <a:xfrm>
            <a:off x="7160980" y="3357923"/>
            <a:ext cx="663964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Anemia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81832732-A0FA-44FA-A99F-193A95BAB7B6}"/>
              </a:ext>
            </a:extLst>
          </p:cNvPr>
          <p:cNvSpPr txBox="1"/>
          <p:nvPr/>
        </p:nvSpPr>
        <p:spPr>
          <a:xfrm>
            <a:off x="7154568" y="3629991"/>
            <a:ext cx="670376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Dry eye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972F519B-66D8-4C77-AD5F-43B1A924D1EA}"/>
              </a:ext>
            </a:extLst>
          </p:cNvPr>
          <p:cNvSpPr txBox="1"/>
          <p:nvPr/>
        </p:nvSpPr>
        <p:spPr>
          <a:xfrm>
            <a:off x="6276122" y="3909470"/>
            <a:ext cx="1548822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Mucosal inflammation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B7DB428C-C31E-4EED-89D2-A25503717F07}"/>
              </a:ext>
            </a:extLst>
          </p:cNvPr>
          <p:cNvSpPr txBox="1"/>
          <p:nvPr/>
        </p:nvSpPr>
        <p:spPr>
          <a:xfrm>
            <a:off x="7310059" y="4185160"/>
            <a:ext cx="514885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Rash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C2B37644-486C-4524-B8EC-9AE47402E0E6}"/>
              </a:ext>
            </a:extLst>
          </p:cNvPr>
          <p:cNvSpPr txBox="1"/>
          <p:nvPr/>
        </p:nvSpPr>
        <p:spPr>
          <a:xfrm>
            <a:off x="7223496" y="4459933"/>
            <a:ext cx="601448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Cough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D00536D-E7ED-40A3-B554-DA33FA4686D6}"/>
              </a:ext>
            </a:extLst>
          </p:cNvPr>
          <p:cNvSpPr txBox="1"/>
          <p:nvPr/>
        </p:nvSpPr>
        <p:spPr>
          <a:xfrm>
            <a:off x="7098463" y="4736568"/>
            <a:ext cx="726481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55C36DC-A205-4507-92D7-78EEC7A3862E}"/>
              </a:ext>
            </a:extLst>
          </p:cNvPr>
          <p:cNvSpPr txBox="1"/>
          <p:nvPr/>
        </p:nvSpPr>
        <p:spPr>
          <a:xfrm>
            <a:off x="7082433" y="5011802"/>
            <a:ext cx="742511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</a:p>
        </p:txBody>
      </p:sp>
      <p:graphicFrame>
        <p:nvGraphicFramePr>
          <p:cNvPr id="163" name="Table 162">
            <a:extLst>
              <a:ext uri="{FF2B5EF4-FFF2-40B4-BE49-F238E27FC236}">
                <a16:creationId xmlns:a16="http://schemas.microsoft.com/office/drawing/2014/main" id="{C1EEF958-65A9-4CAE-B15E-F7E223B0EFA5}"/>
              </a:ext>
            </a:extLst>
          </p:cNvPr>
          <p:cNvGraphicFramePr>
            <a:graphicFrameLocks noGrp="1"/>
          </p:cNvGraphicFramePr>
          <p:nvPr/>
        </p:nvGraphicFramePr>
        <p:xfrm>
          <a:off x="369470" y="1007331"/>
          <a:ext cx="5632704" cy="3623820"/>
        </p:xfrm>
        <a:graphic>
          <a:graphicData uri="http://schemas.openxmlformats.org/drawingml/2006/table">
            <a:tbl>
              <a:tblPr bandRow="1"/>
              <a:tblGrid>
                <a:gridCol w="2560320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024128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024128">
                  <a:extLst>
                    <a:ext uri="{9D8B030D-6E8A-4147-A177-3AD203B41FA5}">
                      <a16:colId xmlns:a16="http://schemas.microsoft.com/office/drawing/2014/main" val="86874700"/>
                    </a:ext>
                  </a:extLst>
                </a:gridCol>
                <a:gridCol w="1024128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Patients, n (%)</a:t>
                      </a: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Dato-DXd dose</a:t>
                      </a: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F8A8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84129"/>
                  </a:ext>
                </a:extLst>
              </a:tr>
              <a:tr h="0">
                <a:tc vMerge="1"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 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CD000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 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BECA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kern="1200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mg/kg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(n=80)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6800" marB="4680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8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63706"/>
                  </a:ext>
                </a:extLst>
              </a:tr>
              <a:tr h="91440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(98)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(98)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(100)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91440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17475" indent="0" algn="l">
                        <a:lnSpc>
                          <a:spcPct val="100000"/>
                        </a:lnSpc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≥3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(30)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(54)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(58)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362725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Drug-related TEAE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(94)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(82)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(98)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1943912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174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≥3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(14)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(26)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(35)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118530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Serious TEAE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(48)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(50)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91440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174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100" b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Gill Sans"/>
                        </a:rPr>
                        <a:t>Grade ≥3</a:t>
                      </a:r>
                      <a:endParaRPr kumimoji="1" lang="en-US" sz="11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Gill Sans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(36)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(46)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00186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adjustments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endParaRPr lang="en-US" sz="1100" b="0" i="0" u="none" strike="no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03867"/>
                  </a:ext>
                </a:extLst>
              </a:tr>
              <a:tr h="91440"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1174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Gill Sans"/>
                        </a:rPr>
                        <a:t>TEAEs associated with discontinuation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(16)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(14)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(24)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92878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174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Gill Sans"/>
                        </a:rPr>
                        <a:t>TEAEs associated with dose interruption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(8)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(30)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kern="1200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(36)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594589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1747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100" b="0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Gill Sans"/>
                        </a:rPr>
                        <a:t>TEAEs associated with dose reduction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(10)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(29)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712645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ILD adjudicated as drug related</a:t>
                      </a:r>
                      <a:r>
                        <a:rPr lang="en-US" sz="11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(10)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 (6)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11 (14)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372089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1430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≤2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 (8)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(4)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(9)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549492"/>
                  </a:ext>
                </a:extLst>
              </a:tr>
              <a:tr h="914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11430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Grades 3-4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(1)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14336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114300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5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 (4)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809384"/>
                  </a:ext>
                </a:extLst>
              </a:tr>
            </a:tbl>
          </a:graphicData>
        </a:graphic>
      </p:graphicFrame>
      <p:sp>
        <p:nvSpPr>
          <p:cNvPr id="84" name="object 53">
            <a:extLst>
              <a:ext uri="{FF2B5EF4-FFF2-40B4-BE49-F238E27FC236}">
                <a16:creationId xmlns:a16="http://schemas.microsoft.com/office/drawing/2014/main" id="{243A5E60-5A95-4051-BB56-9E1D1E1B068E}"/>
              </a:ext>
            </a:extLst>
          </p:cNvPr>
          <p:cNvSpPr txBox="1"/>
          <p:nvPr/>
        </p:nvSpPr>
        <p:spPr>
          <a:xfrm>
            <a:off x="457144" y="746710"/>
            <a:ext cx="5486400" cy="21544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algn="ctr"/>
            <a:r>
              <a:rPr lang="en-US" dirty="0">
                <a:solidFill>
                  <a:srgbClr val="0B2678"/>
                </a:solidFill>
              </a:rPr>
              <a:t>Overall Safety Summary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8E06EF-074A-421C-951B-609DED270B5C}"/>
              </a:ext>
            </a:extLst>
          </p:cNvPr>
          <p:cNvGrpSpPr/>
          <p:nvPr/>
        </p:nvGrpSpPr>
        <p:grpSpPr>
          <a:xfrm>
            <a:off x="10213854" y="3028368"/>
            <a:ext cx="1175278" cy="1353887"/>
            <a:chOff x="10201154" y="2786297"/>
            <a:chExt cx="1175278" cy="1353887"/>
          </a:xfrm>
        </p:grpSpPr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C7399092-43B7-444A-B2C5-5FC76E5236F3}"/>
                </a:ext>
              </a:extLst>
            </p:cNvPr>
            <p:cNvSpPr/>
            <p:nvPr/>
          </p:nvSpPr>
          <p:spPr>
            <a:xfrm>
              <a:off x="10334381" y="3168669"/>
              <a:ext cx="229836" cy="80392"/>
            </a:xfrm>
            <a:prstGeom prst="rect">
              <a:avLst/>
            </a:prstGeom>
            <a:solidFill>
              <a:srgbClr val="BCD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E6A0383A-BBCF-4301-8641-12229B3F2053}"/>
                </a:ext>
              </a:extLst>
            </p:cNvPr>
            <p:cNvSpPr/>
            <p:nvPr/>
          </p:nvSpPr>
          <p:spPr>
            <a:xfrm>
              <a:off x="10334381" y="3311214"/>
              <a:ext cx="229836" cy="80392"/>
            </a:xfrm>
            <a:prstGeom prst="rect">
              <a:avLst/>
            </a:prstGeom>
            <a:solidFill>
              <a:srgbClr val="5EBE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99750398-C56B-469D-BCAB-7F16EAE9C9BB}"/>
                </a:ext>
              </a:extLst>
            </p:cNvPr>
            <p:cNvSpPr/>
            <p:nvPr/>
          </p:nvSpPr>
          <p:spPr>
            <a:xfrm>
              <a:off x="10334381" y="3454477"/>
              <a:ext cx="229836" cy="82296"/>
            </a:xfrm>
            <a:prstGeom prst="rect">
              <a:avLst/>
            </a:prstGeom>
            <a:solidFill>
              <a:srgbClr val="00386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BC7C10A3-F126-41A7-B1C1-523C117556BD}"/>
                </a:ext>
              </a:extLst>
            </p:cNvPr>
            <p:cNvSpPr/>
            <p:nvPr/>
          </p:nvSpPr>
          <p:spPr>
            <a:xfrm>
              <a:off x="10336400" y="3847429"/>
              <a:ext cx="229836" cy="7141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8DC5B2CF-F651-4A5A-891E-18856A290C10}"/>
                </a:ext>
              </a:extLst>
            </p:cNvPr>
            <p:cNvSpPr/>
            <p:nvPr/>
          </p:nvSpPr>
          <p:spPr>
            <a:xfrm>
              <a:off x="10334381" y="3976568"/>
              <a:ext cx="229836" cy="71415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3CA1CAF4-951F-4E16-AE3E-CC26160DC258}"/>
                </a:ext>
              </a:extLst>
            </p:cNvPr>
            <p:cNvSpPr txBox="1"/>
            <p:nvPr/>
          </p:nvSpPr>
          <p:spPr>
            <a:xfrm>
              <a:off x="10226758" y="2786297"/>
              <a:ext cx="11496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Dato-DXd dose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E6A8507A-D7FE-443C-89A5-568633B44766}"/>
                </a:ext>
              </a:extLst>
            </p:cNvPr>
            <p:cNvSpPr txBox="1"/>
            <p:nvPr/>
          </p:nvSpPr>
          <p:spPr>
            <a:xfrm>
              <a:off x="10201154" y="3538462"/>
              <a:ext cx="5757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Grade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7F134AD2-34C9-4A4E-9414-BEAB087501C9}"/>
                </a:ext>
              </a:extLst>
            </p:cNvPr>
            <p:cNvSpPr txBox="1"/>
            <p:nvPr/>
          </p:nvSpPr>
          <p:spPr>
            <a:xfrm>
              <a:off x="10509238" y="3080625"/>
              <a:ext cx="6848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4 mg/kg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8ADE38E9-350A-44DE-9F00-71AD8B89F213}"/>
                </a:ext>
              </a:extLst>
            </p:cNvPr>
            <p:cNvSpPr txBox="1"/>
            <p:nvPr/>
          </p:nvSpPr>
          <p:spPr>
            <a:xfrm>
              <a:off x="10506046" y="3232049"/>
              <a:ext cx="6848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6 mg/kg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435079ED-2CCB-4D2B-8365-5264AF464FAD}"/>
                </a:ext>
              </a:extLst>
            </p:cNvPr>
            <p:cNvSpPr txBox="1"/>
            <p:nvPr/>
          </p:nvSpPr>
          <p:spPr>
            <a:xfrm>
              <a:off x="10502857" y="3367600"/>
              <a:ext cx="6848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8 mg/kg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9118315F-148A-4CD5-A266-2FA9D53F65ED}"/>
                </a:ext>
              </a:extLst>
            </p:cNvPr>
            <p:cNvSpPr txBox="1"/>
            <p:nvPr/>
          </p:nvSpPr>
          <p:spPr>
            <a:xfrm>
              <a:off x="10516888" y="3734290"/>
              <a:ext cx="3882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1-2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091783D6-D19B-469A-A350-6904C8BC03BA}"/>
                </a:ext>
              </a:extLst>
            </p:cNvPr>
            <p:cNvSpPr txBox="1"/>
            <p:nvPr/>
          </p:nvSpPr>
          <p:spPr>
            <a:xfrm>
              <a:off x="10534155" y="3878574"/>
              <a:ext cx="34015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≥3</a:t>
              </a:r>
            </a:p>
          </p:txBody>
        </p:sp>
      </p:grp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id="{75EBEB4B-A60E-4F4D-9AC2-1335DF6D6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143" y="4801216"/>
            <a:ext cx="6119430" cy="59588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safety profile was manageable with mainly mild/moderate toxicity; TEAEs were primarily nonhematologic</a:t>
            </a:r>
          </a:p>
        </p:txBody>
      </p:sp>
    </p:spTree>
    <p:extLst>
      <p:ext uri="{BB962C8B-B14F-4D97-AF65-F5344CB8AC3E}">
        <p14:creationId xmlns:p14="http://schemas.microsoft.com/office/powerpoint/2010/main" val="1233858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object 52">
            <a:extLst>
              <a:ext uri="{FF2B5EF4-FFF2-40B4-BE49-F238E27FC236}">
                <a16:creationId xmlns:a16="http://schemas.microsoft.com/office/drawing/2014/main" id="{47275127-F3F7-4CE8-BE63-08637EE18DA0}"/>
              </a:ext>
            </a:extLst>
          </p:cNvPr>
          <p:cNvSpPr txBox="1"/>
          <p:nvPr/>
        </p:nvSpPr>
        <p:spPr>
          <a:xfrm>
            <a:off x="106605" y="5595708"/>
            <a:ext cx="11874216" cy="459361"/>
          </a:xfrm>
          <a:prstGeom prst="rect">
            <a:avLst/>
          </a:prstGeom>
          <a:noFill/>
        </p:spPr>
        <p:txBody>
          <a:bodyPr vert="horz" wrap="square" lIns="45720" tIns="43438" rIns="45720" bIns="45720" rtlCol="0" anchor="b">
            <a:spAutoFit/>
          </a:bodyPr>
          <a:lstStyle/>
          <a:p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cutoff: April 6, 2021.</a:t>
            </a:r>
            <a:endParaRPr kumimoji="0" lang="en-US" sz="800" b="0" i="0" u="none" strike="noStrike" kern="1200" cap="none" spc="0" normalizeH="0" baseline="3000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BICR, blinded independent central review; CR, complete response; DOR, duration of response; NE, not evaluable; ORR, objective response rate; PD, progressive disease; PR, partial response; SOD, sum of diameters; SD, stable disease.</a:t>
            </a:r>
          </a:p>
          <a:p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Includes response-evaluable patients who had ≥1 postbaseline tumor assessment or discontinued treatment. 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kumimoji="0" lang="en-US" sz="800" b="0" i="0" u="none" strike="noStrike" kern="1200" cap="none" spc="0" normalizeH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ORR and CR/PR include 1 response in the 6-mg/kg cohort that is pending confirmation.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8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Title 6">
            <a:extLst>
              <a:ext uri="{FF2B5EF4-FFF2-40B4-BE49-F238E27FC236}">
                <a16:creationId xmlns:a16="http://schemas.microsoft.com/office/drawing/2014/main" id="{829DDF57-8E4B-4649-A7A6-20D603F76954}"/>
              </a:ext>
            </a:extLst>
          </p:cNvPr>
          <p:cNvSpPr txBox="1">
            <a:spLocks/>
          </p:cNvSpPr>
          <p:nvPr/>
        </p:nvSpPr>
        <p:spPr>
          <a:xfrm>
            <a:off x="127000" y="103867"/>
            <a:ext cx="10515600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i="1" dirty="0"/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Antitumor Activity of Dato-DXd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AE0CE-F407-499E-87EF-ABC7FF81E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  <p:graphicFrame>
        <p:nvGraphicFramePr>
          <p:cNvPr id="85" name="Table 84">
            <a:extLst>
              <a:ext uri="{FF2B5EF4-FFF2-40B4-BE49-F238E27FC236}">
                <a16:creationId xmlns:a16="http://schemas.microsoft.com/office/drawing/2014/main" id="{DE93FF72-B85A-41FD-886E-A0526A0FC841}"/>
              </a:ext>
            </a:extLst>
          </p:cNvPr>
          <p:cNvGraphicFramePr>
            <a:graphicFrameLocks noGrp="1"/>
          </p:cNvGraphicFramePr>
          <p:nvPr/>
        </p:nvGraphicFramePr>
        <p:xfrm>
          <a:off x="189433" y="1066114"/>
          <a:ext cx="5468112" cy="3108960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2450592">
                  <a:extLst>
                    <a:ext uri="{9D8B030D-6E8A-4147-A177-3AD203B41FA5}">
                      <a16:colId xmlns:a16="http://schemas.microsoft.com/office/drawing/2014/main" val="119547201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1414156227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868747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193292502"/>
                    </a:ext>
                  </a:extLst>
                </a:gridCol>
              </a:tblGrid>
              <a:tr h="27432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</a:t>
                      </a:r>
                      <a:r>
                        <a:rPr lang="en-US" sz="1200" b="1" baseline="30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8A8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Dato-DXd dose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8A8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18288" anchor="ctr"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84129"/>
                  </a:ext>
                </a:extLst>
              </a:tr>
              <a:tr h="457200">
                <a:tc vMerge="1"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3F88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CD000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mg/kg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(n=50)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BECA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mg/kg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(n=80)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8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263706"/>
                  </a:ext>
                </a:extLst>
              </a:tr>
              <a:tr h="0"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</a:t>
                      </a:r>
                      <a:r>
                        <a:rPr kumimoji="1" lang="en-US" sz="1200" b="1" i="0" u="none" strike="noStrike" kern="1200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Gill Sans"/>
                        </a:rPr>
                        <a:t>, n (%)</a:t>
                      </a:r>
                      <a:r>
                        <a:rPr kumimoji="1" lang="en-US" sz="1200" b="1" i="0" u="none" strike="noStrike" kern="1200" cap="none" spc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Gill Sans"/>
                        </a:rPr>
                        <a:t>b</a:t>
                      </a:r>
                      <a:endParaRPr lang="en-US" sz="1200" b="1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 (24)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 (28)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1pPr>
                      <a:lvl2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2pPr>
                      <a:lvl3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3pPr>
                      <a:lvl4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4pPr>
                      <a:lvl5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5pPr>
                      <a:lvl6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6pPr>
                      <a:lvl7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7pPr>
                      <a:lvl8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8pPr>
                      <a:lvl9pPr marL="0" marR="0" indent="0" algn="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rial"/>
                          <a:sym typeface="Gill Sans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19 (24)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780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indent="16510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CR, n (%)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(1)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6791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indent="16510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PR, n (%)</a:t>
                      </a:r>
                      <a:r>
                        <a:rPr lang="en-US" sz="1200" b="1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 (24)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 (28)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18 (23)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76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SD, n (%)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25 (50)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20 (40)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42 (53)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7425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Non-CR/PD, n (%)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 (2)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(4)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 (3)</a:t>
                      </a:r>
                    </a:p>
                  </a:txBody>
                  <a:tcPr marL="7620" marR="76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699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PD, n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 (14)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 (20)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 (10)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324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NE, n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(10)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 (10)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 (11)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493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938" indent="0" algn="l">
                        <a:lnSpc>
                          <a:spcPct val="100000"/>
                        </a:lnSpc>
                        <a:tabLst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DOR, median (95% CI), mo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(2.8-NE)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10.5 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(5.6-NE)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9.4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(5.8-NE)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603469"/>
                  </a:ext>
                </a:extLst>
              </a:tr>
            </a:tbl>
          </a:graphicData>
        </a:graphic>
      </p:graphicFrame>
      <p:sp>
        <p:nvSpPr>
          <p:cNvPr id="87" name="object 53">
            <a:extLst>
              <a:ext uri="{FF2B5EF4-FFF2-40B4-BE49-F238E27FC236}">
                <a16:creationId xmlns:a16="http://schemas.microsoft.com/office/drawing/2014/main" id="{3532C3C0-6E31-48C2-891F-3B7ADD693FF6}"/>
              </a:ext>
            </a:extLst>
          </p:cNvPr>
          <p:cNvSpPr txBox="1"/>
          <p:nvPr/>
        </p:nvSpPr>
        <p:spPr>
          <a:xfrm>
            <a:off x="192091" y="770868"/>
            <a:ext cx="5486400" cy="307777"/>
          </a:xfrm>
          <a:prstGeom prst="rect">
            <a:avLst/>
          </a:prstGeom>
        </p:spPr>
        <p:txBody>
          <a:bodyPr vert="horz" wrap="square" lIns="0" tIns="45720" rIns="0" bIns="45720" rtlCol="0" anchor="b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algn="ctr"/>
            <a:r>
              <a:rPr lang="en-US" dirty="0">
                <a:solidFill>
                  <a:srgbClr val="0B2678"/>
                </a:solidFill>
              </a:rPr>
              <a:t>Best Overall Response (BICR)</a:t>
            </a:r>
          </a:p>
        </p:txBody>
      </p:sp>
      <p:sp>
        <p:nvSpPr>
          <p:cNvPr id="482" name="Content Placeholder 2">
            <a:extLst>
              <a:ext uri="{FF2B5EF4-FFF2-40B4-BE49-F238E27FC236}">
                <a16:creationId xmlns:a16="http://schemas.microsoft.com/office/drawing/2014/main" id="{D13A5157-5328-47C6-9FEE-4482302F3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889" y="4454472"/>
            <a:ext cx="5223127" cy="9483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Antitumor activity was observed at 4-, 6-, and 8-mg/kg doses of Dato-DXd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Most responses were durable over time, including a median duration of response of 10.5 months in the 6-mg/kg cohort</a:t>
            </a:r>
          </a:p>
        </p:txBody>
      </p:sp>
      <p:grpSp>
        <p:nvGrpSpPr>
          <p:cNvPr id="481" name="Graphic 50">
            <a:extLst>
              <a:ext uri="{FF2B5EF4-FFF2-40B4-BE49-F238E27FC236}">
                <a16:creationId xmlns:a16="http://schemas.microsoft.com/office/drawing/2014/main" id="{5E0FF89A-3FF7-47F2-8F9E-8675F22B74FB}"/>
              </a:ext>
            </a:extLst>
          </p:cNvPr>
          <p:cNvGrpSpPr/>
          <p:nvPr/>
        </p:nvGrpSpPr>
        <p:grpSpPr>
          <a:xfrm>
            <a:off x="6351626" y="4387776"/>
            <a:ext cx="1598942" cy="1106242"/>
            <a:chOff x="6492414" y="4252304"/>
            <a:chExt cx="1598942" cy="1106242"/>
          </a:xfrm>
          <a:noFill/>
        </p:grpSpPr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82EB7028-B148-47B7-BA8B-BDDCF779DB7F}"/>
                </a:ext>
              </a:extLst>
            </p:cNvPr>
            <p:cNvSpPr/>
            <p:nvPr/>
          </p:nvSpPr>
          <p:spPr>
            <a:xfrm>
              <a:off x="6496123" y="4712529"/>
              <a:ext cx="1595232" cy="646017"/>
            </a:xfrm>
            <a:custGeom>
              <a:avLst/>
              <a:gdLst>
                <a:gd name="connsiteX0" fmla="*/ 1595233 w 1595232"/>
                <a:gd name="connsiteY0" fmla="*/ 646017 h 646017"/>
                <a:gd name="connsiteX1" fmla="*/ 347112 w 1595232"/>
                <a:gd name="connsiteY1" fmla="*/ 646017 h 646017"/>
                <a:gd name="connsiteX2" fmla="*/ 261463 w 1595232"/>
                <a:gd name="connsiteY2" fmla="*/ 544530 h 646017"/>
                <a:gd name="connsiteX3" fmla="*/ 178395 w 1595232"/>
                <a:gd name="connsiteY3" fmla="*/ 314899 h 646017"/>
                <a:gd name="connsiteX4" fmla="*/ 82746 w 1595232"/>
                <a:gd name="connsiteY4" fmla="*/ 241514 h 646017"/>
                <a:gd name="connsiteX5" fmla="*/ 0 w 1595232"/>
                <a:gd name="connsiteY5" fmla="*/ 2730 h 646017"/>
                <a:gd name="connsiteX6" fmla="*/ 1613 w 1595232"/>
                <a:gd name="connsiteY6" fmla="*/ 0 h 646017"/>
                <a:gd name="connsiteX7" fmla="*/ 83391 w 1595232"/>
                <a:gd name="connsiteY7" fmla="*/ 80933 h 646017"/>
                <a:gd name="connsiteX8" fmla="*/ 267915 w 1595232"/>
                <a:gd name="connsiteY8" fmla="*/ 121239 h 646017"/>
                <a:gd name="connsiteX9" fmla="*/ 357274 w 1595232"/>
                <a:gd name="connsiteY9" fmla="*/ 80933 h 646017"/>
                <a:gd name="connsiteX10" fmla="*/ 446149 w 1595232"/>
                <a:gd name="connsiteY10" fmla="*/ 143559 h 6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5232" h="646017">
                  <a:moveTo>
                    <a:pt x="1595233" y="646017"/>
                  </a:moveTo>
                  <a:lnTo>
                    <a:pt x="347112" y="646017"/>
                  </a:lnTo>
                  <a:lnTo>
                    <a:pt x="261463" y="544530"/>
                  </a:lnTo>
                  <a:lnTo>
                    <a:pt x="178395" y="314899"/>
                  </a:lnTo>
                  <a:lnTo>
                    <a:pt x="82746" y="241514"/>
                  </a:lnTo>
                  <a:lnTo>
                    <a:pt x="0" y="2730"/>
                  </a:lnTo>
                  <a:lnTo>
                    <a:pt x="1613" y="0"/>
                  </a:lnTo>
                  <a:lnTo>
                    <a:pt x="83391" y="80933"/>
                  </a:lnTo>
                  <a:lnTo>
                    <a:pt x="267915" y="121239"/>
                  </a:lnTo>
                  <a:lnTo>
                    <a:pt x="357274" y="80933"/>
                  </a:lnTo>
                  <a:lnTo>
                    <a:pt x="446149" y="143559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30C17A70-604E-49A3-8069-F9D0F82D43FC}"/>
                </a:ext>
              </a:extLst>
            </p:cNvPr>
            <p:cNvSpPr/>
            <p:nvPr/>
          </p:nvSpPr>
          <p:spPr>
            <a:xfrm>
              <a:off x="6501124" y="4691332"/>
              <a:ext cx="606478" cy="222244"/>
            </a:xfrm>
            <a:custGeom>
              <a:avLst/>
              <a:gdLst>
                <a:gd name="connsiteX0" fmla="*/ 439858 w 606478"/>
                <a:gd name="connsiteY0" fmla="*/ 76597 h 222244"/>
                <a:gd name="connsiteX1" fmla="*/ 353080 w 606478"/>
                <a:gd name="connsiteY1" fmla="*/ 32277 h 222244"/>
                <a:gd name="connsiteX2" fmla="*/ 250495 w 606478"/>
                <a:gd name="connsiteY2" fmla="*/ 121720 h 222244"/>
                <a:gd name="connsiteX3" fmla="*/ 160814 w 606478"/>
                <a:gd name="connsiteY3" fmla="*/ 68568 h 222244"/>
                <a:gd name="connsiteX4" fmla="*/ 85165 w 606478"/>
                <a:gd name="connsiteY4" fmla="*/ 17182 h 222244"/>
                <a:gd name="connsiteX5" fmla="*/ 0 w 606478"/>
                <a:gd name="connsiteY5" fmla="*/ 19270 h 222244"/>
                <a:gd name="connsiteX6" fmla="*/ 0 w 606478"/>
                <a:gd name="connsiteY6" fmla="*/ 15576 h 222244"/>
                <a:gd name="connsiteX7" fmla="*/ 83391 w 606478"/>
                <a:gd name="connsiteY7" fmla="*/ 0 h 222244"/>
                <a:gd name="connsiteX8" fmla="*/ 258399 w 606478"/>
                <a:gd name="connsiteY8" fmla="*/ 167486 h 222244"/>
                <a:gd name="connsiteX9" fmla="*/ 348080 w 606478"/>
                <a:gd name="connsiteY9" fmla="*/ 112086 h 222244"/>
                <a:gd name="connsiteX10" fmla="*/ 437600 w 606478"/>
                <a:gd name="connsiteY10" fmla="*/ 129428 h 222244"/>
                <a:gd name="connsiteX11" fmla="*/ 526798 w 606478"/>
                <a:gd name="connsiteY11" fmla="*/ 222244 h 222244"/>
                <a:gd name="connsiteX12" fmla="*/ 606479 w 606478"/>
                <a:gd name="connsiteY12" fmla="*/ 222244 h 222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6478" h="222244">
                  <a:moveTo>
                    <a:pt x="439858" y="76597"/>
                  </a:moveTo>
                  <a:lnTo>
                    <a:pt x="353080" y="32277"/>
                  </a:lnTo>
                  <a:lnTo>
                    <a:pt x="250495" y="121720"/>
                  </a:lnTo>
                  <a:lnTo>
                    <a:pt x="160814" y="68568"/>
                  </a:lnTo>
                  <a:lnTo>
                    <a:pt x="85165" y="17182"/>
                  </a:lnTo>
                  <a:lnTo>
                    <a:pt x="0" y="19270"/>
                  </a:lnTo>
                  <a:lnTo>
                    <a:pt x="0" y="15576"/>
                  </a:lnTo>
                  <a:lnTo>
                    <a:pt x="83391" y="0"/>
                  </a:lnTo>
                  <a:lnTo>
                    <a:pt x="258399" y="167486"/>
                  </a:lnTo>
                  <a:lnTo>
                    <a:pt x="348080" y="112086"/>
                  </a:lnTo>
                  <a:lnTo>
                    <a:pt x="437600" y="129428"/>
                  </a:lnTo>
                  <a:lnTo>
                    <a:pt x="526798" y="222244"/>
                  </a:lnTo>
                  <a:lnTo>
                    <a:pt x="606479" y="222244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FF5D5CC0-B5A6-4EB7-88DA-DE07D7D15858}"/>
                </a:ext>
              </a:extLst>
            </p:cNvPr>
            <p:cNvSpPr/>
            <p:nvPr/>
          </p:nvSpPr>
          <p:spPr>
            <a:xfrm>
              <a:off x="6588869" y="4711083"/>
              <a:ext cx="620511" cy="86553"/>
            </a:xfrm>
            <a:custGeom>
              <a:avLst/>
              <a:gdLst>
                <a:gd name="connsiteX0" fmla="*/ 620512 w 620511"/>
                <a:gd name="connsiteY0" fmla="*/ 43036 h 86553"/>
                <a:gd name="connsiteX1" fmla="*/ 452762 w 620511"/>
                <a:gd name="connsiteY1" fmla="*/ 86553 h 86553"/>
                <a:gd name="connsiteX2" fmla="*/ 352919 w 620511"/>
                <a:gd name="connsiteY2" fmla="*/ 85429 h 86553"/>
                <a:gd name="connsiteX3" fmla="*/ 264528 w 620511"/>
                <a:gd name="connsiteY3" fmla="*/ 41430 h 86553"/>
                <a:gd name="connsiteX4" fmla="*/ 85326 w 620511"/>
                <a:gd name="connsiteY4" fmla="*/ 41109 h 86553"/>
                <a:gd name="connsiteX5" fmla="*/ 0 w 620511"/>
                <a:gd name="connsiteY5" fmla="*/ 0 h 8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511" h="86553">
                  <a:moveTo>
                    <a:pt x="620512" y="43036"/>
                  </a:moveTo>
                  <a:lnTo>
                    <a:pt x="452762" y="86553"/>
                  </a:lnTo>
                  <a:lnTo>
                    <a:pt x="352919" y="85429"/>
                  </a:lnTo>
                  <a:lnTo>
                    <a:pt x="264528" y="41430"/>
                  </a:lnTo>
                  <a:lnTo>
                    <a:pt x="85326" y="41109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31A78868-4266-457D-93B8-95A6173D4CD0}"/>
                </a:ext>
              </a:extLst>
            </p:cNvPr>
            <p:cNvSpPr/>
            <p:nvPr/>
          </p:nvSpPr>
          <p:spPr>
            <a:xfrm>
              <a:off x="6497898" y="4709478"/>
              <a:ext cx="722290" cy="136012"/>
            </a:xfrm>
            <a:custGeom>
              <a:avLst/>
              <a:gdLst>
                <a:gd name="connsiteX0" fmla="*/ 539540 w 722290"/>
                <a:gd name="connsiteY0" fmla="*/ 54276 h 136012"/>
                <a:gd name="connsiteX1" fmla="*/ 447439 w 722290"/>
                <a:gd name="connsiteY1" fmla="*/ 43517 h 136012"/>
                <a:gd name="connsiteX2" fmla="*/ 270012 w 722290"/>
                <a:gd name="connsiteY2" fmla="*/ 66159 h 136012"/>
                <a:gd name="connsiteX3" fmla="*/ 184202 w 722290"/>
                <a:gd name="connsiteY3" fmla="*/ 87838 h 136012"/>
                <a:gd name="connsiteX4" fmla="*/ 6936 w 722290"/>
                <a:gd name="connsiteY4" fmla="*/ 2409 h 136012"/>
                <a:gd name="connsiteX5" fmla="*/ 0 w 722290"/>
                <a:gd name="connsiteY5" fmla="*/ 3854 h 136012"/>
                <a:gd name="connsiteX6" fmla="*/ 179040 w 722290"/>
                <a:gd name="connsiteY6" fmla="*/ 122523 h 136012"/>
                <a:gd name="connsiteX7" fmla="*/ 266786 w 722290"/>
                <a:gd name="connsiteY7" fmla="*/ 136012 h 136012"/>
                <a:gd name="connsiteX8" fmla="*/ 358403 w 722290"/>
                <a:gd name="connsiteY8" fmla="*/ 136012 h 136012"/>
                <a:gd name="connsiteX9" fmla="*/ 448891 w 722290"/>
                <a:gd name="connsiteY9" fmla="*/ 119312 h 136012"/>
                <a:gd name="connsiteX10" fmla="*/ 535669 w 722290"/>
                <a:gd name="connsiteY10" fmla="*/ 88480 h 136012"/>
                <a:gd name="connsiteX11" fmla="*/ 546476 w 722290"/>
                <a:gd name="connsiteY11" fmla="*/ 82217 h 136012"/>
                <a:gd name="connsiteX12" fmla="*/ 722291 w 722290"/>
                <a:gd name="connsiteY12" fmla="*/ 0 h 13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2290" h="136012">
                  <a:moveTo>
                    <a:pt x="539540" y="54276"/>
                  </a:moveTo>
                  <a:lnTo>
                    <a:pt x="447439" y="43517"/>
                  </a:lnTo>
                  <a:lnTo>
                    <a:pt x="270012" y="66159"/>
                  </a:lnTo>
                  <a:lnTo>
                    <a:pt x="184202" y="87838"/>
                  </a:lnTo>
                  <a:lnTo>
                    <a:pt x="6936" y="2409"/>
                  </a:lnTo>
                  <a:lnTo>
                    <a:pt x="0" y="3854"/>
                  </a:lnTo>
                  <a:lnTo>
                    <a:pt x="179040" y="122523"/>
                  </a:lnTo>
                  <a:lnTo>
                    <a:pt x="266786" y="136012"/>
                  </a:lnTo>
                  <a:lnTo>
                    <a:pt x="358403" y="136012"/>
                  </a:lnTo>
                  <a:lnTo>
                    <a:pt x="448891" y="119312"/>
                  </a:lnTo>
                  <a:lnTo>
                    <a:pt x="535669" y="88480"/>
                  </a:lnTo>
                  <a:lnTo>
                    <a:pt x="546476" y="82217"/>
                  </a:lnTo>
                  <a:lnTo>
                    <a:pt x="722291" y="0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4B5D9DDD-2BEA-404E-94B3-B7C47FE08DCE}"/>
                </a:ext>
              </a:extLst>
            </p:cNvPr>
            <p:cNvSpPr/>
            <p:nvPr/>
          </p:nvSpPr>
          <p:spPr>
            <a:xfrm>
              <a:off x="6492414" y="4252304"/>
              <a:ext cx="16129" cy="16058"/>
            </a:xfrm>
            <a:custGeom>
              <a:avLst/>
              <a:gdLst/>
              <a:ahLst/>
              <a:cxnLst/>
              <a:rect l="l" t="t" r="r" b="b"/>
              <a:pathLst>
                <a:path w="16129" h="16058"/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1CADC1E1-424A-4AD6-A07D-00B4F02FB351}"/>
                </a:ext>
              </a:extLst>
            </p:cNvPr>
            <p:cNvSpPr/>
            <p:nvPr/>
          </p:nvSpPr>
          <p:spPr>
            <a:xfrm>
              <a:off x="6500801" y="4714456"/>
              <a:ext cx="497925" cy="296432"/>
            </a:xfrm>
            <a:custGeom>
              <a:avLst/>
              <a:gdLst>
                <a:gd name="connsiteX0" fmla="*/ 497926 w 497925"/>
                <a:gd name="connsiteY0" fmla="*/ 296433 h 296432"/>
                <a:gd name="connsiteX1" fmla="*/ 312111 w 497925"/>
                <a:gd name="connsiteY1" fmla="*/ 296433 h 296432"/>
                <a:gd name="connsiteX2" fmla="*/ 236462 w 497925"/>
                <a:gd name="connsiteY2" fmla="*/ 224653 h 296432"/>
                <a:gd name="connsiteX3" fmla="*/ 199203 w 497925"/>
                <a:gd name="connsiteY3" fmla="*/ 186435 h 296432"/>
                <a:gd name="connsiteX4" fmla="*/ 161459 w 497925"/>
                <a:gd name="connsiteY4" fmla="*/ 143399 h 296432"/>
                <a:gd name="connsiteX5" fmla="*/ 83713 w 497925"/>
                <a:gd name="connsiteY5" fmla="*/ 80933 h 296432"/>
                <a:gd name="connsiteX6" fmla="*/ 0 w 497925"/>
                <a:gd name="connsiteY6" fmla="*/ 0 h 29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925" h="296432">
                  <a:moveTo>
                    <a:pt x="497926" y="296433"/>
                  </a:moveTo>
                  <a:lnTo>
                    <a:pt x="312111" y="296433"/>
                  </a:lnTo>
                  <a:lnTo>
                    <a:pt x="236462" y="224653"/>
                  </a:lnTo>
                  <a:lnTo>
                    <a:pt x="199203" y="186435"/>
                  </a:lnTo>
                  <a:lnTo>
                    <a:pt x="161459" y="143399"/>
                  </a:lnTo>
                  <a:lnTo>
                    <a:pt x="83713" y="8093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734A8916-11A6-4DB9-96E6-133BADB29467}"/>
                </a:ext>
              </a:extLst>
            </p:cNvPr>
            <p:cNvSpPr/>
            <p:nvPr/>
          </p:nvSpPr>
          <p:spPr>
            <a:xfrm>
              <a:off x="6495478" y="4706105"/>
              <a:ext cx="718096" cy="579376"/>
            </a:xfrm>
            <a:custGeom>
              <a:avLst/>
              <a:gdLst>
                <a:gd name="connsiteX0" fmla="*/ 0 w 718096"/>
                <a:gd name="connsiteY0" fmla="*/ 0 h 579376"/>
                <a:gd name="connsiteX1" fmla="*/ 81778 w 718096"/>
                <a:gd name="connsiteY1" fmla="*/ 214054 h 579376"/>
                <a:gd name="connsiteX2" fmla="*/ 85326 w 718096"/>
                <a:gd name="connsiteY2" fmla="*/ 215179 h 579376"/>
                <a:gd name="connsiteX3" fmla="*/ 179524 w 718096"/>
                <a:gd name="connsiteY3" fmla="*/ 304462 h 579376"/>
                <a:gd name="connsiteX4" fmla="*/ 344532 w 718096"/>
                <a:gd name="connsiteY4" fmla="*/ 433248 h 579376"/>
                <a:gd name="connsiteX5" fmla="*/ 436955 w 718096"/>
                <a:gd name="connsiteY5" fmla="*/ 432926 h 579376"/>
                <a:gd name="connsiteX6" fmla="*/ 530669 w 718096"/>
                <a:gd name="connsiteY6" fmla="*/ 448985 h 579376"/>
                <a:gd name="connsiteX7" fmla="*/ 718097 w 718096"/>
                <a:gd name="connsiteY7" fmla="*/ 579376 h 57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8096" h="579376">
                  <a:moveTo>
                    <a:pt x="0" y="0"/>
                  </a:moveTo>
                  <a:lnTo>
                    <a:pt x="81778" y="214054"/>
                  </a:lnTo>
                  <a:lnTo>
                    <a:pt x="85326" y="215179"/>
                  </a:lnTo>
                  <a:lnTo>
                    <a:pt x="179524" y="304462"/>
                  </a:lnTo>
                  <a:lnTo>
                    <a:pt x="344532" y="433248"/>
                  </a:lnTo>
                  <a:lnTo>
                    <a:pt x="436955" y="432926"/>
                  </a:lnTo>
                  <a:lnTo>
                    <a:pt x="530669" y="448985"/>
                  </a:lnTo>
                  <a:lnTo>
                    <a:pt x="718097" y="579376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B9D89A4B-8F53-44A5-8185-83ED8D74BAFD}"/>
                </a:ext>
              </a:extLst>
            </p:cNvPr>
            <p:cNvSpPr/>
            <p:nvPr/>
          </p:nvSpPr>
          <p:spPr>
            <a:xfrm>
              <a:off x="6510318" y="4713171"/>
              <a:ext cx="196621" cy="100041"/>
            </a:xfrm>
            <a:custGeom>
              <a:avLst/>
              <a:gdLst>
                <a:gd name="connsiteX0" fmla="*/ 196622 w 196621"/>
                <a:gd name="connsiteY0" fmla="*/ 100042 h 100041"/>
                <a:gd name="connsiteX1" fmla="*/ 163878 w 196621"/>
                <a:gd name="connsiteY1" fmla="*/ 72583 h 100041"/>
                <a:gd name="connsiteX2" fmla="*/ 91294 w 196621"/>
                <a:gd name="connsiteY2" fmla="*/ 0 h 100041"/>
                <a:gd name="connsiteX3" fmla="*/ 0 w 196621"/>
                <a:gd name="connsiteY3" fmla="*/ 0 h 10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1" h="100041">
                  <a:moveTo>
                    <a:pt x="196622" y="100042"/>
                  </a:moveTo>
                  <a:lnTo>
                    <a:pt x="163878" y="72583"/>
                  </a:lnTo>
                  <a:lnTo>
                    <a:pt x="91294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7A895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92" name="Graphic 50">
            <a:extLst>
              <a:ext uri="{FF2B5EF4-FFF2-40B4-BE49-F238E27FC236}">
                <a16:creationId xmlns:a16="http://schemas.microsoft.com/office/drawing/2014/main" id="{9046CBB6-9B8D-4120-90BA-EF56034CBDAD}"/>
              </a:ext>
            </a:extLst>
          </p:cNvPr>
          <p:cNvGrpSpPr/>
          <p:nvPr/>
        </p:nvGrpSpPr>
        <p:grpSpPr>
          <a:xfrm>
            <a:off x="6354802" y="4387776"/>
            <a:ext cx="711967" cy="904230"/>
            <a:chOff x="6492414" y="4252304"/>
            <a:chExt cx="711967" cy="904230"/>
          </a:xfrm>
          <a:noFill/>
        </p:grpSpPr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FCE6EBC9-C095-4824-A9FE-B4869B14B2EE}"/>
                </a:ext>
              </a:extLst>
            </p:cNvPr>
            <p:cNvSpPr/>
            <p:nvPr/>
          </p:nvSpPr>
          <p:spPr>
            <a:xfrm>
              <a:off x="6495962" y="4257282"/>
              <a:ext cx="264689" cy="451072"/>
            </a:xfrm>
            <a:custGeom>
              <a:avLst/>
              <a:gdLst>
                <a:gd name="connsiteX0" fmla="*/ 264689 w 264689"/>
                <a:gd name="connsiteY0" fmla="*/ 149340 h 451072"/>
                <a:gd name="connsiteX1" fmla="*/ 166137 w 264689"/>
                <a:gd name="connsiteY1" fmla="*/ 164917 h 451072"/>
                <a:gd name="connsiteX2" fmla="*/ 78391 w 264689"/>
                <a:gd name="connsiteY2" fmla="*/ 0 h 451072"/>
                <a:gd name="connsiteX3" fmla="*/ 0 w 264689"/>
                <a:gd name="connsiteY3" fmla="*/ 451072 h 45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89" h="451072">
                  <a:moveTo>
                    <a:pt x="264689" y="149340"/>
                  </a:moveTo>
                  <a:lnTo>
                    <a:pt x="166137" y="164917"/>
                  </a:lnTo>
                  <a:lnTo>
                    <a:pt x="78391" y="0"/>
                  </a:lnTo>
                  <a:lnTo>
                    <a:pt x="0" y="451072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DF71980D-CFBC-4CB7-968F-2153D1FACB22}"/>
                </a:ext>
              </a:extLst>
            </p:cNvPr>
            <p:cNvSpPr/>
            <p:nvPr/>
          </p:nvSpPr>
          <p:spPr>
            <a:xfrm>
              <a:off x="6497736" y="4520795"/>
              <a:ext cx="83068" cy="183544"/>
            </a:xfrm>
            <a:custGeom>
              <a:avLst/>
              <a:gdLst>
                <a:gd name="connsiteX0" fmla="*/ 83068 w 83068"/>
                <a:gd name="connsiteY0" fmla="*/ 0 h 183544"/>
                <a:gd name="connsiteX1" fmla="*/ 0 w 83068"/>
                <a:gd name="connsiteY1" fmla="*/ 183544 h 18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068" h="183544">
                  <a:moveTo>
                    <a:pt x="83068" y="0"/>
                  </a:moveTo>
                  <a:lnTo>
                    <a:pt x="0" y="183544"/>
                  </a:lnTo>
                </a:path>
              </a:pathLst>
            </a:custGeom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990BF570-2696-4A06-97C7-463B857C756D}"/>
                </a:ext>
              </a:extLst>
            </p:cNvPr>
            <p:cNvSpPr/>
            <p:nvPr/>
          </p:nvSpPr>
          <p:spPr>
            <a:xfrm>
              <a:off x="6493704" y="4564473"/>
              <a:ext cx="95004" cy="146289"/>
            </a:xfrm>
            <a:custGeom>
              <a:avLst/>
              <a:gdLst>
                <a:gd name="connsiteX0" fmla="*/ 95004 w 95004"/>
                <a:gd name="connsiteY0" fmla="*/ 0 h 146289"/>
                <a:gd name="connsiteX1" fmla="*/ 0 w 95004"/>
                <a:gd name="connsiteY1" fmla="*/ 146289 h 14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04" h="146289">
                  <a:moveTo>
                    <a:pt x="95004" y="0"/>
                  </a:moveTo>
                  <a:lnTo>
                    <a:pt x="0" y="146289"/>
                  </a:lnTo>
                </a:path>
              </a:pathLst>
            </a:custGeom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F828CDC5-47F2-4CE4-AE20-8510ABC052AE}"/>
                </a:ext>
              </a:extLst>
            </p:cNvPr>
            <p:cNvSpPr/>
            <p:nvPr/>
          </p:nvSpPr>
          <p:spPr>
            <a:xfrm>
              <a:off x="6498704" y="4678967"/>
              <a:ext cx="22259" cy="28262"/>
            </a:xfrm>
            <a:custGeom>
              <a:avLst/>
              <a:gdLst>
                <a:gd name="connsiteX0" fmla="*/ 22259 w 22259"/>
                <a:gd name="connsiteY0" fmla="*/ 0 h 28262"/>
                <a:gd name="connsiteX1" fmla="*/ 0 w 22259"/>
                <a:gd name="connsiteY1" fmla="*/ 28262 h 2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59" h="28262">
                  <a:moveTo>
                    <a:pt x="22259" y="0"/>
                  </a:moveTo>
                  <a:lnTo>
                    <a:pt x="0" y="28262"/>
                  </a:lnTo>
                </a:path>
              </a:pathLst>
            </a:custGeom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88627032-A6CF-405C-BC13-BA751470A76F}"/>
                </a:ext>
              </a:extLst>
            </p:cNvPr>
            <p:cNvSpPr/>
            <p:nvPr/>
          </p:nvSpPr>
          <p:spPr>
            <a:xfrm>
              <a:off x="6501930" y="4589202"/>
              <a:ext cx="103391" cy="127983"/>
            </a:xfrm>
            <a:custGeom>
              <a:avLst/>
              <a:gdLst>
                <a:gd name="connsiteX0" fmla="*/ 103392 w 103391"/>
                <a:gd name="connsiteY0" fmla="*/ 0 h 127983"/>
                <a:gd name="connsiteX1" fmla="*/ 83230 w 103391"/>
                <a:gd name="connsiteY1" fmla="*/ 127983 h 127983"/>
                <a:gd name="connsiteX2" fmla="*/ 0 w 103391"/>
                <a:gd name="connsiteY2" fmla="*/ 120436 h 12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391" h="127983">
                  <a:moveTo>
                    <a:pt x="103392" y="0"/>
                  </a:moveTo>
                  <a:lnTo>
                    <a:pt x="83230" y="127983"/>
                  </a:lnTo>
                  <a:lnTo>
                    <a:pt x="0" y="120436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1FB4199E-43EF-4EB2-AA16-51B6B0DFBB53}"/>
                </a:ext>
              </a:extLst>
            </p:cNvPr>
            <p:cNvSpPr/>
            <p:nvPr/>
          </p:nvSpPr>
          <p:spPr>
            <a:xfrm>
              <a:off x="6498382" y="4586312"/>
              <a:ext cx="118231" cy="123807"/>
            </a:xfrm>
            <a:custGeom>
              <a:avLst/>
              <a:gdLst>
                <a:gd name="connsiteX0" fmla="*/ 118231 w 118231"/>
                <a:gd name="connsiteY0" fmla="*/ 0 h 123807"/>
                <a:gd name="connsiteX1" fmla="*/ 82100 w 118231"/>
                <a:gd name="connsiteY1" fmla="*/ 97954 h 123807"/>
                <a:gd name="connsiteX2" fmla="*/ 0 w 118231"/>
                <a:gd name="connsiteY2" fmla="*/ 123808 h 12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231" h="123807">
                  <a:moveTo>
                    <a:pt x="118231" y="0"/>
                  </a:moveTo>
                  <a:lnTo>
                    <a:pt x="82100" y="97954"/>
                  </a:lnTo>
                  <a:lnTo>
                    <a:pt x="0" y="123808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DC7D142B-601D-46F8-B828-74BDFB016C18}"/>
                </a:ext>
              </a:extLst>
            </p:cNvPr>
            <p:cNvSpPr/>
            <p:nvPr/>
          </p:nvSpPr>
          <p:spPr>
            <a:xfrm>
              <a:off x="6496285" y="4647172"/>
              <a:ext cx="235494" cy="64071"/>
            </a:xfrm>
            <a:custGeom>
              <a:avLst/>
              <a:gdLst>
                <a:gd name="connsiteX0" fmla="*/ 235494 w 235494"/>
                <a:gd name="connsiteY0" fmla="*/ 0 h 64071"/>
                <a:gd name="connsiteX1" fmla="*/ 174524 w 235494"/>
                <a:gd name="connsiteY1" fmla="*/ 22481 h 64071"/>
                <a:gd name="connsiteX2" fmla="*/ 80649 w 235494"/>
                <a:gd name="connsiteY2" fmla="*/ 41590 h 64071"/>
                <a:gd name="connsiteX3" fmla="*/ 0 w 235494"/>
                <a:gd name="connsiteY3" fmla="*/ 64072 h 6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494" h="64071">
                  <a:moveTo>
                    <a:pt x="235494" y="0"/>
                  </a:moveTo>
                  <a:lnTo>
                    <a:pt x="174524" y="22481"/>
                  </a:lnTo>
                  <a:lnTo>
                    <a:pt x="80649" y="41590"/>
                  </a:lnTo>
                  <a:lnTo>
                    <a:pt x="0" y="64072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7F2FA70D-4FA9-480A-BB61-20C7D9F7B4BD}"/>
                </a:ext>
              </a:extLst>
            </p:cNvPr>
            <p:cNvSpPr/>
            <p:nvPr/>
          </p:nvSpPr>
          <p:spPr>
            <a:xfrm>
              <a:off x="6591289" y="4420753"/>
              <a:ext cx="591478" cy="313454"/>
            </a:xfrm>
            <a:custGeom>
              <a:avLst/>
              <a:gdLst>
                <a:gd name="connsiteX0" fmla="*/ 591478 w 591478"/>
                <a:gd name="connsiteY0" fmla="*/ 0 h 313454"/>
                <a:gd name="connsiteX1" fmla="*/ 447278 w 591478"/>
                <a:gd name="connsiteY1" fmla="*/ 166844 h 313454"/>
                <a:gd name="connsiteX2" fmla="*/ 248398 w 591478"/>
                <a:gd name="connsiteY2" fmla="*/ 265280 h 313454"/>
                <a:gd name="connsiteX3" fmla="*/ 187750 w 591478"/>
                <a:gd name="connsiteY3" fmla="*/ 264798 h 313454"/>
                <a:gd name="connsiteX4" fmla="*/ 86455 w 591478"/>
                <a:gd name="connsiteY4" fmla="*/ 313454 h 313454"/>
                <a:gd name="connsiteX5" fmla="*/ 0 w 591478"/>
                <a:gd name="connsiteY5" fmla="*/ 289849 h 31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478" h="313454">
                  <a:moveTo>
                    <a:pt x="591478" y="0"/>
                  </a:moveTo>
                  <a:lnTo>
                    <a:pt x="447278" y="166844"/>
                  </a:lnTo>
                  <a:lnTo>
                    <a:pt x="248398" y="265280"/>
                  </a:lnTo>
                  <a:lnTo>
                    <a:pt x="187750" y="264798"/>
                  </a:lnTo>
                  <a:lnTo>
                    <a:pt x="86455" y="313454"/>
                  </a:lnTo>
                  <a:lnTo>
                    <a:pt x="0" y="289849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8876383C-0F0A-4B3B-A8A8-325735C1C4FB}"/>
                </a:ext>
              </a:extLst>
            </p:cNvPr>
            <p:cNvSpPr/>
            <p:nvPr/>
          </p:nvSpPr>
          <p:spPr>
            <a:xfrm>
              <a:off x="6504995" y="4682018"/>
              <a:ext cx="164200" cy="34846"/>
            </a:xfrm>
            <a:custGeom>
              <a:avLst/>
              <a:gdLst>
                <a:gd name="connsiteX0" fmla="*/ 164201 w 164200"/>
                <a:gd name="connsiteY0" fmla="*/ 0 h 34846"/>
                <a:gd name="connsiteX1" fmla="*/ 67906 w 164200"/>
                <a:gd name="connsiteY1" fmla="*/ 34846 h 34846"/>
                <a:gd name="connsiteX2" fmla="*/ 0 w 164200"/>
                <a:gd name="connsiteY2" fmla="*/ 30350 h 3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200" h="34846">
                  <a:moveTo>
                    <a:pt x="164201" y="0"/>
                  </a:moveTo>
                  <a:lnTo>
                    <a:pt x="67906" y="34846"/>
                  </a:lnTo>
                  <a:lnTo>
                    <a:pt x="0" y="3035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27A539FA-5C48-4F47-BB39-AEEB9E50988F}"/>
                </a:ext>
              </a:extLst>
            </p:cNvPr>
            <p:cNvSpPr/>
            <p:nvPr/>
          </p:nvSpPr>
          <p:spPr>
            <a:xfrm>
              <a:off x="6494349" y="4699682"/>
              <a:ext cx="88229" cy="12685"/>
            </a:xfrm>
            <a:custGeom>
              <a:avLst/>
              <a:gdLst>
                <a:gd name="connsiteX0" fmla="*/ 0 w 88229"/>
                <a:gd name="connsiteY0" fmla="*/ 12686 h 12685"/>
                <a:gd name="connsiteX1" fmla="*/ 88230 w 88229"/>
                <a:gd name="connsiteY1" fmla="*/ 0 h 1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229" h="12685">
                  <a:moveTo>
                    <a:pt x="0" y="12686"/>
                  </a:moveTo>
                  <a:cubicBezTo>
                    <a:pt x="0" y="12686"/>
                    <a:pt x="87262" y="161"/>
                    <a:pt x="88230" y="0"/>
                  </a:cubicBez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674B352-D3AD-4FF9-921F-76F89CC38ED5}"/>
                </a:ext>
              </a:extLst>
            </p:cNvPr>
            <p:cNvSpPr/>
            <p:nvPr/>
          </p:nvSpPr>
          <p:spPr>
            <a:xfrm>
              <a:off x="6492414" y="4252304"/>
              <a:ext cx="16129" cy="16058"/>
            </a:xfrm>
            <a:custGeom>
              <a:avLst/>
              <a:gdLst/>
              <a:ahLst/>
              <a:cxnLst/>
              <a:rect l="l" t="t" r="r" b="b"/>
              <a:pathLst>
                <a:path w="16129" h="16058"/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21D7E4F8-8A37-4B70-853E-D36EB5C4E61F}"/>
                </a:ext>
              </a:extLst>
            </p:cNvPr>
            <p:cNvSpPr/>
            <p:nvPr/>
          </p:nvSpPr>
          <p:spPr>
            <a:xfrm>
              <a:off x="6496285" y="4663391"/>
              <a:ext cx="175491" cy="45926"/>
            </a:xfrm>
            <a:custGeom>
              <a:avLst/>
              <a:gdLst>
                <a:gd name="connsiteX0" fmla="*/ 175492 w 175491"/>
                <a:gd name="connsiteY0" fmla="*/ 14292 h 45926"/>
                <a:gd name="connsiteX1" fmla="*/ 85810 w 175491"/>
                <a:gd name="connsiteY1" fmla="*/ 0 h 45926"/>
                <a:gd name="connsiteX2" fmla="*/ 0 w 175491"/>
                <a:gd name="connsiteY2" fmla="*/ 45926 h 4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91" h="45926">
                  <a:moveTo>
                    <a:pt x="175492" y="14292"/>
                  </a:moveTo>
                  <a:lnTo>
                    <a:pt x="85810" y="0"/>
                  </a:lnTo>
                  <a:lnTo>
                    <a:pt x="0" y="45926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D04D2C5C-0880-444A-A03B-F486786457E7}"/>
                </a:ext>
              </a:extLst>
            </p:cNvPr>
            <p:cNvSpPr/>
            <p:nvPr/>
          </p:nvSpPr>
          <p:spPr>
            <a:xfrm>
              <a:off x="6504672" y="4639625"/>
              <a:ext cx="170652" cy="139063"/>
            </a:xfrm>
            <a:custGeom>
              <a:avLst/>
              <a:gdLst>
                <a:gd name="connsiteX0" fmla="*/ 170653 w 170652"/>
                <a:gd name="connsiteY0" fmla="*/ 139063 h 139063"/>
                <a:gd name="connsiteX1" fmla="*/ 81778 w 170652"/>
                <a:gd name="connsiteY1" fmla="*/ 0 h 139063"/>
                <a:gd name="connsiteX2" fmla="*/ 0 w 170652"/>
                <a:gd name="connsiteY2" fmla="*/ 63590 h 13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652" h="139063">
                  <a:moveTo>
                    <a:pt x="170653" y="139063"/>
                  </a:moveTo>
                  <a:lnTo>
                    <a:pt x="81778" y="0"/>
                  </a:lnTo>
                  <a:lnTo>
                    <a:pt x="0" y="6359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AFB471A1-89B4-47DC-B12F-7E6FF485E9F2}"/>
                </a:ext>
              </a:extLst>
            </p:cNvPr>
            <p:cNvSpPr/>
            <p:nvPr/>
          </p:nvSpPr>
          <p:spPr>
            <a:xfrm>
              <a:off x="6500478" y="4673668"/>
              <a:ext cx="81777" cy="34685"/>
            </a:xfrm>
            <a:custGeom>
              <a:avLst/>
              <a:gdLst>
                <a:gd name="connsiteX0" fmla="*/ 81778 w 81777"/>
                <a:gd name="connsiteY0" fmla="*/ 0 h 34685"/>
                <a:gd name="connsiteX1" fmla="*/ 0 w 81777"/>
                <a:gd name="connsiteY1" fmla="*/ 34685 h 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777" h="34685">
                  <a:moveTo>
                    <a:pt x="81778" y="0"/>
                  </a:moveTo>
                  <a:lnTo>
                    <a:pt x="0" y="34685"/>
                  </a:lnTo>
                </a:path>
              </a:pathLst>
            </a:custGeom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69B3BA2D-8E03-4E74-B417-063C0D3D7853}"/>
                </a:ext>
              </a:extLst>
            </p:cNvPr>
            <p:cNvSpPr/>
            <p:nvPr/>
          </p:nvSpPr>
          <p:spPr>
            <a:xfrm>
              <a:off x="6501930" y="4713332"/>
              <a:ext cx="169685" cy="40948"/>
            </a:xfrm>
            <a:custGeom>
              <a:avLst/>
              <a:gdLst>
                <a:gd name="connsiteX0" fmla="*/ 169685 w 169685"/>
                <a:gd name="connsiteY0" fmla="*/ 2409 h 40948"/>
                <a:gd name="connsiteX1" fmla="*/ 82100 w 169685"/>
                <a:gd name="connsiteY1" fmla="*/ 40948 h 40948"/>
                <a:gd name="connsiteX2" fmla="*/ 0 w 169685"/>
                <a:gd name="connsiteY2" fmla="*/ 0 h 4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685" h="40948">
                  <a:moveTo>
                    <a:pt x="169685" y="2409"/>
                  </a:moveTo>
                  <a:cubicBezTo>
                    <a:pt x="167588" y="2890"/>
                    <a:pt x="82100" y="40948"/>
                    <a:pt x="82100" y="40948"/>
                  </a:cubicBez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2CECA50F-066D-487F-8065-E935BB28D071}"/>
                </a:ext>
              </a:extLst>
            </p:cNvPr>
            <p:cNvSpPr/>
            <p:nvPr/>
          </p:nvSpPr>
          <p:spPr>
            <a:xfrm>
              <a:off x="6499349" y="4712529"/>
              <a:ext cx="170491" cy="62787"/>
            </a:xfrm>
            <a:custGeom>
              <a:avLst/>
              <a:gdLst>
                <a:gd name="connsiteX0" fmla="*/ 170492 w 170491"/>
                <a:gd name="connsiteY0" fmla="*/ 44160 h 62787"/>
                <a:gd name="connsiteX1" fmla="*/ 86456 w 170491"/>
                <a:gd name="connsiteY1" fmla="*/ 62787 h 62787"/>
                <a:gd name="connsiteX2" fmla="*/ 0 w 170491"/>
                <a:gd name="connsiteY2" fmla="*/ 0 h 62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491" h="62787">
                  <a:moveTo>
                    <a:pt x="170492" y="44160"/>
                  </a:moveTo>
                  <a:cubicBezTo>
                    <a:pt x="169040" y="44481"/>
                    <a:pt x="86456" y="62787"/>
                    <a:pt x="86456" y="62787"/>
                  </a:cubicBez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EB5A11E5-CFED-4796-A92E-3A5789BEF5C4}"/>
                </a:ext>
              </a:extLst>
            </p:cNvPr>
            <p:cNvSpPr/>
            <p:nvPr/>
          </p:nvSpPr>
          <p:spPr>
            <a:xfrm>
              <a:off x="6506930" y="4678967"/>
              <a:ext cx="520184" cy="87837"/>
            </a:xfrm>
            <a:custGeom>
              <a:avLst/>
              <a:gdLst>
                <a:gd name="connsiteX0" fmla="*/ 520185 w 520184"/>
                <a:gd name="connsiteY0" fmla="*/ 56364 h 87837"/>
                <a:gd name="connsiteX1" fmla="*/ 433890 w 520184"/>
                <a:gd name="connsiteY1" fmla="*/ 31313 h 87837"/>
                <a:gd name="connsiteX2" fmla="*/ 341306 w 520184"/>
                <a:gd name="connsiteY2" fmla="*/ 31313 h 87837"/>
                <a:gd name="connsiteX3" fmla="*/ 252915 w 520184"/>
                <a:gd name="connsiteY3" fmla="*/ 0 h 87837"/>
                <a:gd name="connsiteX4" fmla="*/ 165653 w 520184"/>
                <a:gd name="connsiteY4" fmla="*/ 87838 h 87837"/>
                <a:gd name="connsiteX5" fmla="*/ 89036 w 520184"/>
                <a:gd name="connsiteY5" fmla="*/ 75794 h 87837"/>
                <a:gd name="connsiteX6" fmla="*/ 66939 w 520184"/>
                <a:gd name="connsiteY6" fmla="*/ 73225 h 87837"/>
                <a:gd name="connsiteX7" fmla="*/ 0 w 520184"/>
                <a:gd name="connsiteY7" fmla="*/ 38218 h 8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184" h="87837">
                  <a:moveTo>
                    <a:pt x="520185" y="56364"/>
                  </a:moveTo>
                  <a:lnTo>
                    <a:pt x="433890" y="31313"/>
                  </a:lnTo>
                  <a:lnTo>
                    <a:pt x="341306" y="31313"/>
                  </a:lnTo>
                  <a:lnTo>
                    <a:pt x="252915" y="0"/>
                  </a:lnTo>
                  <a:lnTo>
                    <a:pt x="165653" y="87838"/>
                  </a:lnTo>
                  <a:lnTo>
                    <a:pt x="89036" y="75794"/>
                  </a:lnTo>
                  <a:cubicBezTo>
                    <a:pt x="89036" y="75794"/>
                    <a:pt x="67422" y="74188"/>
                    <a:pt x="66939" y="73225"/>
                  </a:cubicBezTo>
                  <a:cubicBezTo>
                    <a:pt x="66455" y="72261"/>
                    <a:pt x="0" y="38218"/>
                    <a:pt x="0" y="38218"/>
                  </a:cubicBez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FBA824B6-6A5F-4731-AA63-9438E18B1127}"/>
                </a:ext>
              </a:extLst>
            </p:cNvPr>
            <p:cNvSpPr/>
            <p:nvPr/>
          </p:nvSpPr>
          <p:spPr>
            <a:xfrm>
              <a:off x="6492736" y="4711886"/>
              <a:ext cx="535830" cy="164274"/>
            </a:xfrm>
            <a:custGeom>
              <a:avLst/>
              <a:gdLst>
                <a:gd name="connsiteX0" fmla="*/ 535831 w 535830"/>
                <a:gd name="connsiteY0" fmla="*/ 164274 h 164274"/>
                <a:gd name="connsiteX1" fmla="*/ 447278 w 535830"/>
                <a:gd name="connsiteY1" fmla="*/ 122684 h 164274"/>
                <a:gd name="connsiteX2" fmla="*/ 359855 w 535830"/>
                <a:gd name="connsiteY2" fmla="*/ 157851 h 164274"/>
                <a:gd name="connsiteX3" fmla="*/ 270173 w 535830"/>
                <a:gd name="connsiteY3" fmla="*/ 60860 h 164274"/>
                <a:gd name="connsiteX4" fmla="*/ 180976 w 535830"/>
                <a:gd name="connsiteY4" fmla="*/ 116582 h 164274"/>
                <a:gd name="connsiteX5" fmla="*/ 91456 w 535830"/>
                <a:gd name="connsiteY5" fmla="*/ 25372 h 164274"/>
                <a:gd name="connsiteX6" fmla="*/ 10807 w 535830"/>
                <a:gd name="connsiteY6" fmla="*/ 963 h 164274"/>
                <a:gd name="connsiteX7" fmla="*/ 0 w 535830"/>
                <a:gd name="connsiteY7" fmla="*/ 0 h 1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30" h="164274">
                  <a:moveTo>
                    <a:pt x="535831" y="164274"/>
                  </a:moveTo>
                  <a:lnTo>
                    <a:pt x="447278" y="122684"/>
                  </a:lnTo>
                  <a:lnTo>
                    <a:pt x="359855" y="157851"/>
                  </a:lnTo>
                  <a:lnTo>
                    <a:pt x="270173" y="60860"/>
                  </a:lnTo>
                  <a:lnTo>
                    <a:pt x="180976" y="116582"/>
                  </a:lnTo>
                  <a:lnTo>
                    <a:pt x="91456" y="25372"/>
                  </a:lnTo>
                  <a:lnTo>
                    <a:pt x="10807" y="96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53C6A496-F6AC-436A-B41C-36450B30D5F4}"/>
                </a:ext>
              </a:extLst>
            </p:cNvPr>
            <p:cNvSpPr/>
            <p:nvPr/>
          </p:nvSpPr>
          <p:spPr>
            <a:xfrm>
              <a:off x="6496446" y="4714295"/>
              <a:ext cx="265818" cy="202492"/>
            </a:xfrm>
            <a:custGeom>
              <a:avLst/>
              <a:gdLst>
                <a:gd name="connsiteX0" fmla="*/ 265818 w 265818"/>
                <a:gd name="connsiteY0" fmla="*/ 82860 h 202492"/>
                <a:gd name="connsiteX1" fmla="*/ 177911 w 265818"/>
                <a:gd name="connsiteY1" fmla="*/ 194142 h 202492"/>
                <a:gd name="connsiteX2" fmla="*/ 89520 w 265818"/>
                <a:gd name="connsiteY2" fmla="*/ 202493 h 202492"/>
                <a:gd name="connsiteX3" fmla="*/ 0 w 265818"/>
                <a:gd name="connsiteY3" fmla="*/ 0 h 20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818" h="202492">
                  <a:moveTo>
                    <a:pt x="265818" y="82860"/>
                  </a:moveTo>
                  <a:lnTo>
                    <a:pt x="177911" y="194142"/>
                  </a:lnTo>
                  <a:lnTo>
                    <a:pt x="89520" y="20249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1FB0E2D5-A646-4163-810C-50A7D8752882}"/>
                </a:ext>
              </a:extLst>
            </p:cNvPr>
            <p:cNvSpPr/>
            <p:nvPr/>
          </p:nvSpPr>
          <p:spPr>
            <a:xfrm>
              <a:off x="6498865" y="4714135"/>
              <a:ext cx="325175" cy="188200"/>
            </a:xfrm>
            <a:custGeom>
              <a:avLst/>
              <a:gdLst>
                <a:gd name="connsiteX0" fmla="*/ 325176 w 325175"/>
                <a:gd name="connsiteY0" fmla="*/ 188201 h 188200"/>
                <a:gd name="connsiteX1" fmla="*/ 261625 w 325175"/>
                <a:gd name="connsiteY1" fmla="*/ 108392 h 188200"/>
                <a:gd name="connsiteX2" fmla="*/ 172266 w 325175"/>
                <a:gd name="connsiteY2" fmla="*/ 109034 h 188200"/>
                <a:gd name="connsiteX3" fmla="*/ 83230 w 325175"/>
                <a:gd name="connsiteY3" fmla="*/ 91852 h 188200"/>
                <a:gd name="connsiteX4" fmla="*/ 0 w 325175"/>
                <a:gd name="connsiteY4" fmla="*/ 0 h 18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75" h="188200">
                  <a:moveTo>
                    <a:pt x="325176" y="188201"/>
                  </a:moveTo>
                  <a:lnTo>
                    <a:pt x="261625" y="108392"/>
                  </a:lnTo>
                  <a:lnTo>
                    <a:pt x="172266" y="109034"/>
                  </a:lnTo>
                  <a:lnTo>
                    <a:pt x="83230" y="9185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9A5203EA-A8E0-4632-851B-C1AFA6DD416F}"/>
                </a:ext>
              </a:extLst>
            </p:cNvPr>
            <p:cNvSpPr/>
            <p:nvPr/>
          </p:nvSpPr>
          <p:spPr>
            <a:xfrm>
              <a:off x="6498704" y="4715901"/>
              <a:ext cx="352273" cy="242156"/>
            </a:xfrm>
            <a:custGeom>
              <a:avLst/>
              <a:gdLst>
                <a:gd name="connsiteX0" fmla="*/ 352274 w 352273"/>
                <a:gd name="connsiteY0" fmla="*/ 242156 h 242156"/>
                <a:gd name="connsiteX1" fmla="*/ 263238 w 352273"/>
                <a:gd name="connsiteY1" fmla="*/ 94422 h 242156"/>
                <a:gd name="connsiteX2" fmla="*/ 176137 w 352273"/>
                <a:gd name="connsiteY2" fmla="*/ 144041 h 242156"/>
                <a:gd name="connsiteX3" fmla="*/ 86939 w 352273"/>
                <a:gd name="connsiteY3" fmla="*/ 144362 h 242156"/>
                <a:gd name="connsiteX4" fmla="*/ 0 w 352273"/>
                <a:gd name="connsiteY4" fmla="*/ 0 h 24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273" h="242156">
                  <a:moveTo>
                    <a:pt x="352274" y="242156"/>
                  </a:moveTo>
                  <a:lnTo>
                    <a:pt x="263238" y="94422"/>
                  </a:lnTo>
                  <a:lnTo>
                    <a:pt x="176137" y="144041"/>
                  </a:lnTo>
                  <a:lnTo>
                    <a:pt x="86939" y="14436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58CAA952-C5C3-40AE-91D2-BEB516F4A2B8}"/>
                </a:ext>
              </a:extLst>
            </p:cNvPr>
            <p:cNvSpPr/>
            <p:nvPr/>
          </p:nvSpPr>
          <p:spPr>
            <a:xfrm>
              <a:off x="6494994" y="4713492"/>
              <a:ext cx="268560" cy="427627"/>
            </a:xfrm>
            <a:custGeom>
              <a:avLst/>
              <a:gdLst>
                <a:gd name="connsiteX0" fmla="*/ 268560 w 268560"/>
                <a:gd name="connsiteY0" fmla="*/ 342359 h 427627"/>
                <a:gd name="connsiteX1" fmla="*/ 178718 w 268560"/>
                <a:gd name="connsiteY1" fmla="*/ 427627 h 427627"/>
                <a:gd name="connsiteX2" fmla="*/ 90972 w 268560"/>
                <a:gd name="connsiteY2" fmla="*/ 298681 h 427627"/>
                <a:gd name="connsiteX3" fmla="*/ 46615 w 268560"/>
                <a:gd name="connsiteY3" fmla="*/ 150946 h 427627"/>
                <a:gd name="connsiteX4" fmla="*/ 28066 w 268560"/>
                <a:gd name="connsiteY4" fmla="*/ 89765 h 427627"/>
                <a:gd name="connsiteX5" fmla="*/ 1613 w 268560"/>
                <a:gd name="connsiteY5" fmla="*/ 3533 h 427627"/>
                <a:gd name="connsiteX6" fmla="*/ 0 w 268560"/>
                <a:gd name="connsiteY6" fmla="*/ 0 h 42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560" h="427627">
                  <a:moveTo>
                    <a:pt x="268560" y="342359"/>
                  </a:moveTo>
                  <a:cubicBezTo>
                    <a:pt x="268238" y="343322"/>
                    <a:pt x="178718" y="427627"/>
                    <a:pt x="178718" y="427627"/>
                  </a:cubicBezTo>
                  <a:lnTo>
                    <a:pt x="90972" y="298681"/>
                  </a:lnTo>
                  <a:lnTo>
                    <a:pt x="46615" y="150946"/>
                  </a:lnTo>
                  <a:lnTo>
                    <a:pt x="28066" y="89765"/>
                  </a:lnTo>
                  <a:lnTo>
                    <a:pt x="1613" y="353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C01736E3-2263-429E-AF6A-7F4B4971D27F}"/>
                </a:ext>
              </a:extLst>
            </p:cNvPr>
            <p:cNvSpPr/>
            <p:nvPr/>
          </p:nvSpPr>
          <p:spPr>
            <a:xfrm>
              <a:off x="6497736" y="4718470"/>
              <a:ext cx="520991" cy="383949"/>
            </a:xfrm>
            <a:custGeom>
              <a:avLst/>
              <a:gdLst>
                <a:gd name="connsiteX0" fmla="*/ 520991 w 520991"/>
                <a:gd name="connsiteY0" fmla="*/ 383949 h 383949"/>
                <a:gd name="connsiteX1" fmla="*/ 343725 w 520991"/>
                <a:gd name="connsiteY1" fmla="*/ 248098 h 383949"/>
                <a:gd name="connsiteX2" fmla="*/ 116941 w 520991"/>
                <a:gd name="connsiteY2" fmla="*/ 204741 h 383949"/>
                <a:gd name="connsiteX3" fmla="*/ 80487 w 520991"/>
                <a:gd name="connsiteY3" fmla="*/ 196230 h 383949"/>
                <a:gd name="connsiteX4" fmla="*/ 0 w 520991"/>
                <a:gd name="connsiteY4" fmla="*/ 0 h 38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91" h="383949">
                  <a:moveTo>
                    <a:pt x="520991" y="383949"/>
                  </a:moveTo>
                  <a:lnTo>
                    <a:pt x="343725" y="248098"/>
                  </a:lnTo>
                  <a:lnTo>
                    <a:pt x="116941" y="204741"/>
                  </a:lnTo>
                  <a:lnTo>
                    <a:pt x="80487" y="19623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4939C04B-2744-4D6D-803C-0756A1C220C1}"/>
                </a:ext>
              </a:extLst>
            </p:cNvPr>
            <p:cNvSpPr/>
            <p:nvPr/>
          </p:nvSpPr>
          <p:spPr>
            <a:xfrm>
              <a:off x="6497414" y="4713171"/>
              <a:ext cx="486957" cy="418313"/>
            </a:xfrm>
            <a:custGeom>
              <a:avLst/>
              <a:gdLst>
                <a:gd name="connsiteX0" fmla="*/ 0 w 486957"/>
                <a:gd name="connsiteY0" fmla="*/ 0 h 418313"/>
                <a:gd name="connsiteX1" fmla="*/ 61454 w 486957"/>
                <a:gd name="connsiteY1" fmla="*/ 96509 h 418313"/>
                <a:gd name="connsiteX2" fmla="*/ 95811 w 486957"/>
                <a:gd name="connsiteY2" fmla="*/ 222565 h 418313"/>
                <a:gd name="connsiteX3" fmla="*/ 135651 w 486957"/>
                <a:gd name="connsiteY3" fmla="*/ 369658 h 418313"/>
                <a:gd name="connsiteX4" fmla="*/ 137426 w 486957"/>
                <a:gd name="connsiteY4" fmla="*/ 371584 h 418313"/>
                <a:gd name="connsiteX5" fmla="*/ 224849 w 486957"/>
                <a:gd name="connsiteY5" fmla="*/ 386358 h 418313"/>
                <a:gd name="connsiteX6" fmla="*/ 338886 w 486957"/>
                <a:gd name="connsiteY6" fmla="*/ 418314 h 418313"/>
                <a:gd name="connsiteX7" fmla="*/ 428245 w 486957"/>
                <a:gd name="connsiteY7" fmla="*/ 369818 h 418313"/>
                <a:gd name="connsiteX8" fmla="*/ 486957 w 486957"/>
                <a:gd name="connsiteY8" fmla="*/ 208113 h 41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957" h="418313">
                  <a:moveTo>
                    <a:pt x="0" y="0"/>
                  </a:moveTo>
                  <a:lnTo>
                    <a:pt x="61454" y="96509"/>
                  </a:lnTo>
                  <a:lnTo>
                    <a:pt x="95811" y="222565"/>
                  </a:lnTo>
                  <a:lnTo>
                    <a:pt x="135651" y="369658"/>
                  </a:lnTo>
                  <a:lnTo>
                    <a:pt x="137426" y="371584"/>
                  </a:lnTo>
                  <a:lnTo>
                    <a:pt x="224849" y="386358"/>
                  </a:lnTo>
                  <a:lnTo>
                    <a:pt x="338886" y="418314"/>
                  </a:lnTo>
                  <a:lnTo>
                    <a:pt x="428245" y="369818"/>
                  </a:lnTo>
                  <a:lnTo>
                    <a:pt x="486957" y="208113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9C20A812-841F-41B2-909E-FDA3F33DE580}"/>
                </a:ext>
              </a:extLst>
            </p:cNvPr>
            <p:cNvSpPr/>
            <p:nvPr/>
          </p:nvSpPr>
          <p:spPr>
            <a:xfrm>
              <a:off x="6499027" y="4717667"/>
              <a:ext cx="531152" cy="218069"/>
            </a:xfrm>
            <a:custGeom>
              <a:avLst/>
              <a:gdLst>
                <a:gd name="connsiteX0" fmla="*/ 531153 w 531152"/>
                <a:gd name="connsiteY0" fmla="*/ 218069 h 218069"/>
                <a:gd name="connsiteX1" fmla="*/ 436955 w 531152"/>
                <a:gd name="connsiteY1" fmla="*/ 196230 h 218069"/>
                <a:gd name="connsiteX2" fmla="*/ 348725 w 531152"/>
                <a:gd name="connsiteY2" fmla="*/ 207310 h 218069"/>
                <a:gd name="connsiteX3" fmla="*/ 260012 w 531152"/>
                <a:gd name="connsiteY3" fmla="*/ 196872 h 218069"/>
                <a:gd name="connsiteX4" fmla="*/ 170330 w 531152"/>
                <a:gd name="connsiteY4" fmla="*/ 173588 h 218069"/>
                <a:gd name="connsiteX5" fmla="*/ 79842 w 531152"/>
                <a:gd name="connsiteY5" fmla="*/ 173427 h 218069"/>
                <a:gd name="connsiteX6" fmla="*/ 0 w 531152"/>
                <a:gd name="connsiteY6" fmla="*/ 0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152" h="218069">
                  <a:moveTo>
                    <a:pt x="531153" y="218069"/>
                  </a:moveTo>
                  <a:lnTo>
                    <a:pt x="436955" y="196230"/>
                  </a:lnTo>
                  <a:lnTo>
                    <a:pt x="348725" y="207310"/>
                  </a:lnTo>
                  <a:lnTo>
                    <a:pt x="260012" y="196872"/>
                  </a:lnTo>
                  <a:lnTo>
                    <a:pt x="170330" y="173588"/>
                  </a:lnTo>
                  <a:lnTo>
                    <a:pt x="79842" y="17342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388C5D72-20A9-4A64-8F60-E860F0D5048A}"/>
                </a:ext>
              </a:extLst>
            </p:cNvPr>
            <p:cNvSpPr/>
            <p:nvPr/>
          </p:nvSpPr>
          <p:spPr>
            <a:xfrm>
              <a:off x="6502253" y="4722485"/>
              <a:ext cx="255011" cy="152551"/>
            </a:xfrm>
            <a:custGeom>
              <a:avLst/>
              <a:gdLst>
                <a:gd name="connsiteX0" fmla="*/ 255011 w 255011"/>
                <a:gd name="connsiteY0" fmla="*/ 55722 h 152551"/>
                <a:gd name="connsiteX1" fmla="*/ 169524 w 255011"/>
                <a:gd name="connsiteY1" fmla="*/ 125574 h 152551"/>
                <a:gd name="connsiteX2" fmla="*/ 80971 w 255011"/>
                <a:gd name="connsiteY2" fmla="*/ 151749 h 152551"/>
                <a:gd name="connsiteX3" fmla="*/ 77907 w 255011"/>
                <a:gd name="connsiteY3" fmla="*/ 152552 h 152551"/>
                <a:gd name="connsiteX4" fmla="*/ 0 w 255011"/>
                <a:gd name="connsiteY4" fmla="*/ 0 h 15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011" h="152551">
                  <a:moveTo>
                    <a:pt x="255011" y="55722"/>
                  </a:moveTo>
                  <a:lnTo>
                    <a:pt x="169524" y="125574"/>
                  </a:lnTo>
                  <a:lnTo>
                    <a:pt x="80971" y="151749"/>
                  </a:lnTo>
                  <a:lnTo>
                    <a:pt x="77907" y="15255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1387FE5C-E6D2-448E-B7A2-A25FCA6FCD43}"/>
                </a:ext>
              </a:extLst>
            </p:cNvPr>
            <p:cNvSpPr/>
            <p:nvPr/>
          </p:nvSpPr>
          <p:spPr>
            <a:xfrm>
              <a:off x="6502091" y="4715259"/>
              <a:ext cx="78551" cy="64392"/>
            </a:xfrm>
            <a:custGeom>
              <a:avLst/>
              <a:gdLst>
                <a:gd name="connsiteX0" fmla="*/ 78552 w 78551"/>
                <a:gd name="connsiteY0" fmla="*/ 64393 h 64392"/>
                <a:gd name="connsiteX1" fmla="*/ 0 w 78551"/>
                <a:gd name="connsiteY1" fmla="*/ 0 h 6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51" h="64392">
                  <a:moveTo>
                    <a:pt x="78552" y="64393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13FB33C8-3BC1-477D-BF8E-327F5CEEB734}"/>
                </a:ext>
              </a:extLst>
            </p:cNvPr>
            <p:cNvSpPr/>
            <p:nvPr/>
          </p:nvSpPr>
          <p:spPr>
            <a:xfrm>
              <a:off x="6509834" y="4736776"/>
              <a:ext cx="524217" cy="419758"/>
            </a:xfrm>
            <a:custGeom>
              <a:avLst/>
              <a:gdLst>
                <a:gd name="connsiteX0" fmla="*/ 524217 w 524217"/>
                <a:gd name="connsiteY0" fmla="*/ 286958 h 419758"/>
                <a:gd name="connsiteX1" fmla="*/ 417277 w 524217"/>
                <a:gd name="connsiteY1" fmla="*/ 337862 h 419758"/>
                <a:gd name="connsiteX2" fmla="*/ 347274 w 524217"/>
                <a:gd name="connsiteY2" fmla="*/ 364680 h 419758"/>
                <a:gd name="connsiteX3" fmla="*/ 243559 w 524217"/>
                <a:gd name="connsiteY3" fmla="*/ 419759 h 419758"/>
                <a:gd name="connsiteX4" fmla="*/ 169846 w 524217"/>
                <a:gd name="connsiteY4" fmla="*/ 278769 h 419758"/>
                <a:gd name="connsiteX5" fmla="*/ 162265 w 524217"/>
                <a:gd name="connsiteY5" fmla="*/ 265440 h 419758"/>
                <a:gd name="connsiteX6" fmla="*/ 77584 w 524217"/>
                <a:gd name="connsiteY6" fmla="*/ 125093 h 419758"/>
                <a:gd name="connsiteX7" fmla="*/ 74036 w 524217"/>
                <a:gd name="connsiteY7" fmla="*/ 120436 h 419758"/>
                <a:gd name="connsiteX8" fmla="*/ 0 w 524217"/>
                <a:gd name="connsiteY8" fmla="*/ 0 h 41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217" h="419758">
                  <a:moveTo>
                    <a:pt x="524217" y="286958"/>
                  </a:moveTo>
                  <a:lnTo>
                    <a:pt x="417277" y="337862"/>
                  </a:lnTo>
                  <a:lnTo>
                    <a:pt x="347274" y="364680"/>
                  </a:lnTo>
                  <a:lnTo>
                    <a:pt x="243559" y="419759"/>
                  </a:lnTo>
                  <a:lnTo>
                    <a:pt x="169846" y="278769"/>
                  </a:lnTo>
                  <a:lnTo>
                    <a:pt x="162265" y="265440"/>
                  </a:lnTo>
                  <a:lnTo>
                    <a:pt x="77584" y="125093"/>
                  </a:lnTo>
                  <a:lnTo>
                    <a:pt x="74036" y="120436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27BB4649-DE3D-429F-8501-7AED1D5A8539}"/>
                </a:ext>
              </a:extLst>
            </p:cNvPr>
            <p:cNvSpPr/>
            <p:nvPr/>
          </p:nvSpPr>
          <p:spPr>
            <a:xfrm>
              <a:off x="6497898" y="4721361"/>
              <a:ext cx="706483" cy="332884"/>
            </a:xfrm>
            <a:custGeom>
              <a:avLst/>
              <a:gdLst>
                <a:gd name="connsiteX0" fmla="*/ 706483 w 706483"/>
                <a:gd name="connsiteY0" fmla="*/ 248579 h 332884"/>
                <a:gd name="connsiteX1" fmla="*/ 534056 w 706483"/>
                <a:gd name="connsiteY1" fmla="*/ 248579 h 332884"/>
                <a:gd name="connsiteX2" fmla="*/ 444859 w 706483"/>
                <a:gd name="connsiteY2" fmla="*/ 283907 h 332884"/>
                <a:gd name="connsiteX3" fmla="*/ 351951 w 706483"/>
                <a:gd name="connsiteY3" fmla="*/ 272506 h 332884"/>
                <a:gd name="connsiteX4" fmla="*/ 267754 w 706483"/>
                <a:gd name="connsiteY4" fmla="*/ 306549 h 332884"/>
                <a:gd name="connsiteX5" fmla="*/ 170814 w 706483"/>
                <a:gd name="connsiteY5" fmla="*/ 281499 h 332884"/>
                <a:gd name="connsiteX6" fmla="*/ 74519 w 706483"/>
                <a:gd name="connsiteY6" fmla="*/ 189807 h 332884"/>
                <a:gd name="connsiteX7" fmla="*/ 0 w 706483"/>
                <a:gd name="connsiteY7" fmla="*/ 0 h 332884"/>
                <a:gd name="connsiteX8" fmla="*/ 79036 w 706483"/>
                <a:gd name="connsiteY8" fmla="*/ 257090 h 332884"/>
                <a:gd name="connsiteX9" fmla="*/ 176137 w 706483"/>
                <a:gd name="connsiteY9" fmla="*/ 332884 h 332884"/>
                <a:gd name="connsiteX10" fmla="*/ 270819 w 706483"/>
                <a:gd name="connsiteY10" fmla="*/ 318914 h 33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6483" h="332884">
                  <a:moveTo>
                    <a:pt x="706483" y="248579"/>
                  </a:moveTo>
                  <a:lnTo>
                    <a:pt x="534056" y="248579"/>
                  </a:lnTo>
                  <a:lnTo>
                    <a:pt x="444859" y="283907"/>
                  </a:lnTo>
                  <a:lnTo>
                    <a:pt x="351951" y="272506"/>
                  </a:lnTo>
                  <a:lnTo>
                    <a:pt x="267754" y="306549"/>
                  </a:lnTo>
                  <a:lnTo>
                    <a:pt x="170814" y="281499"/>
                  </a:lnTo>
                  <a:lnTo>
                    <a:pt x="74519" y="189807"/>
                  </a:lnTo>
                  <a:lnTo>
                    <a:pt x="0" y="0"/>
                  </a:lnTo>
                  <a:lnTo>
                    <a:pt x="79036" y="257090"/>
                  </a:lnTo>
                  <a:lnTo>
                    <a:pt x="176137" y="332884"/>
                  </a:lnTo>
                  <a:lnTo>
                    <a:pt x="270819" y="318914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4D7AFCE5-C297-4EDF-9352-281D01399753}"/>
                </a:ext>
              </a:extLst>
            </p:cNvPr>
            <p:cNvSpPr/>
            <p:nvPr/>
          </p:nvSpPr>
          <p:spPr>
            <a:xfrm>
              <a:off x="6501769" y="4724412"/>
              <a:ext cx="149684" cy="163953"/>
            </a:xfrm>
            <a:custGeom>
              <a:avLst/>
              <a:gdLst>
                <a:gd name="connsiteX0" fmla="*/ 149684 w 149684"/>
                <a:gd name="connsiteY0" fmla="*/ 130713 h 163953"/>
                <a:gd name="connsiteX1" fmla="*/ 80971 w 149684"/>
                <a:gd name="connsiteY1" fmla="*/ 163953 h 163953"/>
                <a:gd name="connsiteX2" fmla="*/ 0 w 149684"/>
                <a:gd name="connsiteY2" fmla="*/ 0 h 16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684" h="163953">
                  <a:moveTo>
                    <a:pt x="149684" y="130713"/>
                  </a:moveTo>
                  <a:lnTo>
                    <a:pt x="80971" y="16395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ECBCE358-86D7-44D2-B0FE-0A9CD8E26790}"/>
                </a:ext>
              </a:extLst>
            </p:cNvPr>
            <p:cNvSpPr/>
            <p:nvPr/>
          </p:nvSpPr>
          <p:spPr>
            <a:xfrm>
              <a:off x="6501607" y="4726017"/>
              <a:ext cx="545024" cy="328227"/>
            </a:xfrm>
            <a:custGeom>
              <a:avLst/>
              <a:gdLst>
                <a:gd name="connsiteX0" fmla="*/ 545025 w 545024"/>
                <a:gd name="connsiteY0" fmla="*/ 311848 h 328227"/>
                <a:gd name="connsiteX1" fmla="*/ 450827 w 545024"/>
                <a:gd name="connsiteY1" fmla="*/ 328228 h 328227"/>
                <a:gd name="connsiteX2" fmla="*/ 343886 w 545024"/>
                <a:gd name="connsiteY2" fmla="*/ 328228 h 328227"/>
                <a:gd name="connsiteX3" fmla="*/ 255011 w 545024"/>
                <a:gd name="connsiteY3" fmla="*/ 245850 h 328227"/>
                <a:gd name="connsiteX4" fmla="*/ 163878 w 545024"/>
                <a:gd name="connsiteY4" fmla="*/ 287922 h 328227"/>
                <a:gd name="connsiteX5" fmla="*/ 73390 w 545024"/>
                <a:gd name="connsiteY5" fmla="*/ 199763 h 328227"/>
                <a:gd name="connsiteX6" fmla="*/ 0 w 545024"/>
                <a:gd name="connsiteY6" fmla="*/ 0 h 3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024" h="328227">
                  <a:moveTo>
                    <a:pt x="545025" y="311848"/>
                  </a:moveTo>
                  <a:cubicBezTo>
                    <a:pt x="543734" y="312009"/>
                    <a:pt x="450827" y="328228"/>
                    <a:pt x="450827" y="328228"/>
                  </a:cubicBezTo>
                  <a:lnTo>
                    <a:pt x="343886" y="328228"/>
                  </a:lnTo>
                  <a:lnTo>
                    <a:pt x="255011" y="245850"/>
                  </a:lnTo>
                  <a:lnTo>
                    <a:pt x="163878" y="287922"/>
                  </a:lnTo>
                  <a:lnTo>
                    <a:pt x="73390" y="19976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BCD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25" name="object 53">
            <a:extLst>
              <a:ext uri="{FF2B5EF4-FFF2-40B4-BE49-F238E27FC236}">
                <a16:creationId xmlns:a16="http://schemas.microsoft.com/office/drawing/2014/main" id="{2BF08328-08AC-48EB-BA7F-A295BC1DCA95}"/>
              </a:ext>
            </a:extLst>
          </p:cNvPr>
          <p:cNvSpPr txBox="1"/>
          <p:nvPr/>
        </p:nvSpPr>
        <p:spPr>
          <a:xfrm>
            <a:off x="6277050" y="770868"/>
            <a:ext cx="5486400" cy="30777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algn="ctr"/>
            <a:r>
              <a:rPr lang="en-US" dirty="0">
                <a:solidFill>
                  <a:srgbClr val="0B2678"/>
                </a:solidFill>
              </a:rPr>
              <a:t>Best Change in Sum of Diameters (per BICR)</a:t>
            </a:r>
          </a:p>
        </p:txBody>
      </p:sp>
      <p:sp>
        <p:nvSpPr>
          <p:cNvPr id="526" name="Rectangle 525">
            <a:extLst>
              <a:ext uri="{FF2B5EF4-FFF2-40B4-BE49-F238E27FC236}">
                <a16:creationId xmlns:a16="http://schemas.microsoft.com/office/drawing/2014/main" id="{FCD58A4E-24A2-48AB-87FA-257D0F68A8D4}"/>
              </a:ext>
            </a:extLst>
          </p:cNvPr>
          <p:cNvSpPr/>
          <p:nvPr/>
        </p:nvSpPr>
        <p:spPr>
          <a:xfrm>
            <a:off x="6160754" y="2209689"/>
            <a:ext cx="114822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7" name="Subtitle 7">
            <a:extLst>
              <a:ext uri="{FF2B5EF4-FFF2-40B4-BE49-F238E27FC236}">
                <a16:creationId xmlns:a16="http://schemas.microsoft.com/office/drawing/2014/main" id="{500EAAA1-115B-41B0-B61E-F4BFDE00F569}"/>
              </a:ext>
            </a:extLst>
          </p:cNvPr>
          <p:cNvSpPr txBox="1">
            <a:spLocks/>
          </p:cNvSpPr>
          <p:nvPr/>
        </p:nvSpPr>
        <p:spPr>
          <a:xfrm rot="16200000">
            <a:off x="4792907" y="2229606"/>
            <a:ext cx="2255612" cy="369332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kumimoji="1"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429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Best change in SOD from baseline, %</a:t>
            </a:r>
          </a:p>
        </p:txBody>
      </p:sp>
      <p:sp>
        <p:nvSpPr>
          <p:cNvPr id="528" name="Freeform: Shape 527">
            <a:extLst>
              <a:ext uri="{FF2B5EF4-FFF2-40B4-BE49-F238E27FC236}">
                <a16:creationId xmlns:a16="http://schemas.microsoft.com/office/drawing/2014/main" id="{2C50B5D4-5D4D-4A55-AA40-70DBBB29FC2A}"/>
              </a:ext>
            </a:extLst>
          </p:cNvPr>
          <p:cNvSpPr/>
          <p:nvPr/>
        </p:nvSpPr>
        <p:spPr>
          <a:xfrm>
            <a:off x="10150860" y="2261024"/>
            <a:ext cx="33699" cy="446186"/>
          </a:xfrm>
          <a:custGeom>
            <a:avLst/>
            <a:gdLst>
              <a:gd name="connsiteX0" fmla="*/ 0 w 28341"/>
              <a:gd name="connsiteY0" fmla="*/ 0 h 343531"/>
              <a:gd name="connsiteX1" fmla="*/ 28341 w 28341"/>
              <a:gd name="connsiteY1" fmla="*/ 0 h 343531"/>
              <a:gd name="connsiteX2" fmla="*/ 28341 w 28341"/>
              <a:gd name="connsiteY2" fmla="*/ 343532 h 343531"/>
              <a:gd name="connsiteX3" fmla="*/ 0 w 28341"/>
              <a:gd name="connsiteY3" fmla="*/ 343532 h 34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1" h="343531">
                <a:moveTo>
                  <a:pt x="0" y="0"/>
                </a:moveTo>
                <a:lnTo>
                  <a:pt x="28341" y="0"/>
                </a:lnTo>
                <a:lnTo>
                  <a:pt x="28341" y="343532"/>
                </a:lnTo>
                <a:lnTo>
                  <a:pt x="0" y="343532"/>
                </a:lnTo>
                <a:close/>
              </a:path>
            </a:pathLst>
          </a:custGeom>
          <a:solidFill>
            <a:srgbClr val="5EBECA"/>
          </a:solidFill>
          <a:ln w="2144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29" name="TextBox 528">
            <a:extLst>
              <a:ext uri="{FF2B5EF4-FFF2-40B4-BE49-F238E27FC236}">
                <a16:creationId xmlns:a16="http://schemas.microsoft.com/office/drawing/2014/main" id="{A834BD8E-9EBC-43F4-84AD-94CA4810AB82}"/>
              </a:ext>
            </a:extLst>
          </p:cNvPr>
          <p:cNvSpPr txBox="1"/>
          <p:nvPr/>
        </p:nvSpPr>
        <p:spPr>
          <a:xfrm>
            <a:off x="6696585" y="2940259"/>
            <a:ext cx="889733" cy="31260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Dose level</a:t>
            </a:r>
          </a:p>
        </p:txBody>
      </p:sp>
      <p:sp>
        <p:nvSpPr>
          <p:cNvPr id="530" name="TextBox 529">
            <a:extLst>
              <a:ext uri="{FF2B5EF4-FFF2-40B4-BE49-F238E27FC236}">
                <a16:creationId xmlns:a16="http://schemas.microsoft.com/office/drawing/2014/main" id="{4E5FE3C7-6372-476B-93CE-18AC963CF7D0}"/>
              </a:ext>
            </a:extLst>
          </p:cNvPr>
          <p:cNvSpPr txBox="1"/>
          <p:nvPr/>
        </p:nvSpPr>
        <p:spPr>
          <a:xfrm>
            <a:off x="6853308" y="3090536"/>
            <a:ext cx="711215" cy="31260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4 mg/kg</a:t>
            </a:r>
          </a:p>
        </p:txBody>
      </p:sp>
      <p:sp>
        <p:nvSpPr>
          <p:cNvPr id="531" name="TextBox 530">
            <a:extLst>
              <a:ext uri="{FF2B5EF4-FFF2-40B4-BE49-F238E27FC236}">
                <a16:creationId xmlns:a16="http://schemas.microsoft.com/office/drawing/2014/main" id="{4A518ECA-1A02-4773-8529-CF82D9F72D16}"/>
              </a:ext>
            </a:extLst>
          </p:cNvPr>
          <p:cNvSpPr txBox="1"/>
          <p:nvPr/>
        </p:nvSpPr>
        <p:spPr>
          <a:xfrm>
            <a:off x="6853309" y="3250426"/>
            <a:ext cx="711215" cy="31260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6 mg/kg</a:t>
            </a:r>
          </a:p>
        </p:txBody>
      </p:sp>
      <p:sp>
        <p:nvSpPr>
          <p:cNvPr id="532" name="TextBox 531">
            <a:extLst>
              <a:ext uri="{FF2B5EF4-FFF2-40B4-BE49-F238E27FC236}">
                <a16:creationId xmlns:a16="http://schemas.microsoft.com/office/drawing/2014/main" id="{9C6BB104-ADF0-4A96-A9C0-924DB92B8406}"/>
              </a:ext>
            </a:extLst>
          </p:cNvPr>
          <p:cNvSpPr txBox="1"/>
          <p:nvPr/>
        </p:nvSpPr>
        <p:spPr>
          <a:xfrm>
            <a:off x="6894001" y="3491680"/>
            <a:ext cx="556976" cy="1719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8 mg/kg</a:t>
            </a: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D2E0D31F-C5FA-481C-BA3C-F3258B0D2B4E}"/>
              </a:ext>
            </a:extLst>
          </p:cNvPr>
          <p:cNvSpPr/>
          <p:nvPr/>
        </p:nvSpPr>
        <p:spPr>
          <a:xfrm>
            <a:off x="6760592" y="3237521"/>
            <a:ext cx="101832" cy="92874"/>
          </a:xfrm>
          <a:prstGeom prst="rect">
            <a:avLst/>
          </a:prstGeom>
          <a:solidFill>
            <a:srgbClr val="BC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1F624125-198E-4230-9F95-64378187D74E}"/>
              </a:ext>
            </a:extLst>
          </p:cNvPr>
          <p:cNvSpPr/>
          <p:nvPr/>
        </p:nvSpPr>
        <p:spPr>
          <a:xfrm>
            <a:off x="6763087" y="3387410"/>
            <a:ext cx="101832" cy="92874"/>
          </a:xfrm>
          <a:prstGeom prst="rect">
            <a:avLst/>
          </a:prstGeom>
          <a:solidFill>
            <a:srgbClr val="5E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1CEC33ED-E062-4D6C-9799-771FA0C1C531}"/>
              </a:ext>
            </a:extLst>
          </p:cNvPr>
          <p:cNvSpPr/>
          <p:nvPr/>
        </p:nvSpPr>
        <p:spPr>
          <a:xfrm>
            <a:off x="6761780" y="3535687"/>
            <a:ext cx="101832" cy="92874"/>
          </a:xfrm>
          <a:prstGeom prst="rect">
            <a:avLst/>
          </a:prstGeom>
          <a:solidFill>
            <a:srgbClr val="003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6" name="Group 535">
            <a:extLst>
              <a:ext uri="{FF2B5EF4-FFF2-40B4-BE49-F238E27FC236}">
                <a16:creationId xmlns:a16="http://schemas.microsoft.com/office/drawing/2014/main" id="{859B55B2-E40D-4554-8F19-1326887FAC47}"/>
              </a:ext>
            </a:extLst>
          </p:cNvPr>
          <p:cNvGrpSpPr/>
          <p:nvPr/>
        </p:nvGrpSpPr>
        <p:grpSpPr>
          <a:xfrm>
            <a:off x="6533763" y="1541804"/>
            <a:ext cx="5296460" cy="2040333"/>
            <a:chOff x="-1574099" y="4127386"/>
            <a:chExt cx="15247301" cy="1819133"/>
          </a:xfrm>
          <a:solidFill>
            <a:srgbClr val="003865"/>
          </a:solidFill>
        </p:grpSpPr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FA53B4D2-B967-4E20-9997-EB49E06B9361}"/>
                </a:ext>
              </a:extLst>
            </p:cNvPr>
            <p:cNvSpPr/>
            <p:nvPr/>
          </p:nvSpPr>
          <p:spPr>
            <a:xfrm>
              <a:off x="13576191" y="4768633"/>
              <a:ext cx="97011" cy="1177886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83B8326A-3E20-4C1C-A806-ABF1572506DB}"/>
                </a:ext>
              </a:extLst>
            </p:cNvPr>
            <p:cNvSpPr/>
            <p:nvPr/>
          </p:nvSpPr>
          <p:spPr>
            <a:xfrm>
              <a:off x="13482119" y="4768633"/>
              <a:ext cx="97011" cy="1177886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4522E3F3-F580-4D98-96AB-9C1CCB75F289}"/>
                </a:ext>
              </a:extLst>
            </p:cNvPr>
            <p:cNvSpPr/>
            <p:nvPr/>
          </p:nvSpPr>
          <p:spPr>
            <a:xfrm>
              <a:off x="13386576" y="4768633"/>
              <a:ext cx="97011" cy="1177886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5A5F53F0-38E0-4771-BE41-77C0F1E00EA8}"/>
                </a:ext>
              </a:extLst>
            </p:cNvPr>
            <p:cNvSpPr/>
            <p:nvPr/>
          </p:nvSpPr>
          <p:spPr>
            <a:xfrm>
              <a:off x="13292500" y="4768633"/>
              <a:ext cx="97011" cy="1177886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95C0F244-3D1F-41AD-98D4-DCCF9DFF92A1}"/>
                </a:ext>
              </a:extLst>
            </p:cNvPr>
            <p:cNvSpPr/>
            <p:nvPr/>
          </p:nvSpPr>
          <p:spPr>
            <a:xfrm>
              <a:off x="12913263" y="4768633"/>
              <a:ext cx="97011" cy="994137"/>
            </a:xfrm>
            <a:custGeom>
              <a:avLst/>
              <a:gdLst>
                <a:gd name="connsiteX0" fmla="*/ 0 w 28341"/>
                <a:gd name="connsiteY0" fmla="*/ 0 h 906065"/>
                <a:gd name="connsiteX1" fmla="*/ 28341 w 28341"/>
                <a:gd name="connsiteY1" fmla="*/ 0 h 906065"/>
                <a:gd name="connsiteX2" fmla="*/ 28341 w 28341"/>
                <a:gd name="connsiteY2" fmla="*/ 906065 h 906065"/>
                <a:gd name="connsiteX3" fmla="*/ 0 w 28341"/>
                <a:gd name="connsiteY3" fmla="*/ 906065 h 90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06065">
                  <a:moveTo>
                    <a:pt x="0" y="0"/>
                  </a:moveTo>
                  <a:lnTo>
                    <a:pt x="28341" y="0"/>
                  </a:lnTo>
                  <a:lnTo>
                    <a:pt x="28341" y="906065"/>
                  </a:lnTo>
                  <a:lnTo>
                    <a:pt x="0" y="90606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53E66B6F-40E0-43B1-A641-BECD80DC61A0}"/>
                </a:ext>
              </a:extLst>
            </p:cNvPr>
            <p:cNvSpPr/>
            <p:nvPr/>
          </p:nvSpPr>
          <p:spPr>
            <a:xfrm>
              <a:off x="12819194" y="4768633"/>
              <a:ext cx="97011" cy="961155"/>
            </a:xfrm>
            <a:custGeom>
              <a:avLst/>
              <a:gdLst>
                <a:gd name="connsiteX0" fmla="*/ 0 w 28341"/>
                <a:gd name="connsiteY0" fmla="*/ 0 h 876005"/>
                <a:gd name="connsiteX1" fmla="*/ 28341 w 28341"/>
                <a:gd name="connsiteY1" fmla="*/ 0 h 876005"/>
                <a:gd name="connsiteX2" fmla="*/ 28341 w 28341"/>
                <a:gd name="connsiteY2" fmla="*/ 876006 h 876005"/>
                <a:gd name="connsiteX3" fmla="*/ 0 w 28341"/>
                <a:gd name="connsiteY3" fmla="*/ 876006 h 87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76005">
                  <a:moveTo>
                    <a:pt x="0" y="0"/>
                  </a:moveTo>
                  <a:lnTo>
                    <a:pt x="28341" y="0"/>
                  </a:lnTo>
                  <a:lnTo>
                    <a:pt x="28341" y="876006"/>
                  </a:lnTo>
                  <a:lnTo>
                    <a:pt x="0" y="87600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DF3F7086-EB74-47A7-B2C9-F76038378651}"/>
                </a:ext>
              </a:extLst>
            </p:cNvPr>
            <p:cNvSpPr/>
            <p:nvPr/>
          </p:nvSpPr>
          <p:spPr>
            <a:xfrm>
              <a:off x="12723647" y="4768633"/>
              <a:ext cx="97011" cy="956443"/>
            </a:xfrm>
            <a:custGeom>
              <a:avLst/>
              <a:gdLst>
                <a:gd name="connsiteX0" fmla="*/ 0 w 28341"/>
                <a:gd name="connsiteY0" fmla="*/ 0 h 871711"/>
                <a:gd name="connsiteX1" fmla="*/ 28341 w 28341"/>
                <a:gd name="connsiteY1" fmla="*/ 0 h 871711"/>
                <a:gd name="connsiteX2" fmla="*/ 28341 w 28341"/>
                <a:gd name="connsiteY2" fmla="*/ 871712 h 871711"/>
                <a:gd name="connsiteX3" fmla="*/ 0 w 28341"/>
                <a:gd name="connsiteY3" fmla="*/ 871712 h 87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71711">
                  <a:moveTo>
                    <a:pt x="0" y="0"/>
                  </a:moveTo>
                  <a:lnTo>
                    <a:pt x="28341" y="0"/>
                  </a:lnTo>
                  <a:lnTo>
                    <a:pt x="28341" y="871712"/>
                  </a:lnTo>
                  <a:lnTo>
                    <a:pt x="0" y="871712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96B8D84F-B544-4E15-82DC-8E0472A2A22E}"/>
                </a:ext>
              </a:extLst>
            </p:cNvPr>
            <p:cNvSpPr/>
            <p:nvPr/>
          </p:nvSpPr>
          <p:spPr>
            <a:xfrm>
              <a:off x="12629572" y="4768633"/>
              <a:ext cx="97011" cy="937598"/>
            </a:xfrm>
            <a:custGeom>
              <a:avLst/>
              <a:gdLst>
                <a:gd name="connsiteX0" fmla="*/ 0 w 28341"/>
                <a:gd name="connsiteY0" fmla="*/ 0 h 854535"/>
                <a:gd name="connsiteX1" fmla="*/ 28341 w 28341"/>
                <a:gd name="connsiteY1" fmla="*/ 0 h 854535"/>
                <a:gd name="connsiteX2" fmla="*/ 28341 w 28341"/>
                <a:gd name="connsiteY2" fmla="*/ 854535 h 854535"/>
                <a:gd name="connsiteX3" fmla="*/ 0 w 28341"/>
                <a:gd name="connsiteY3" fmla="*/ 854535 h 85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54535">
                  <a:moveTo>
                    <a:pt x="0" y="0"/>
                  </a:moveTo>
                  <a:lnTo>
                    <a:pt x="28341" y="0"/>
                  </a:lnTo>
                  <a:lnTo>
                    <a:pt x="28341" y="854535"/>
                  </a:lnTo>
                  <a:lnTo>
                    <a:pt x="0" y="85453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E871B8F0-446F-42F2-97FC-73045C872337}"/>
                </a:ext>
              </a:extLst>
            </p:cNvPr>
            <p:cNvSpPr/>
            <p:nvPr/>
          </p:nvSpPr>
          <p:spPr>
            <a:xfrm>
              <a:off x="12439956" y="4768633"/>
              <a:ext cx="97011" cy="895193"/>
            </a:xfrm>
            <a:custGeom>
              <a:avLst/>
              <a:gdLst>
                <a:gd name="connsiteX0" fmla="*/ 0 w 28341"/>
                <a:gd name="connsiteY0" fmla="*/ 0 h 815887"/>
                <a:gd name="connsiteX1" fmla="*/ 28341 w 28341"/>
                <a:gd name="connsiteY1" fmla="*/ 0 h 815887"/>
                <a:gd name="connsiteX2" fmla="*/ 28341 w 28341"/>
                <a:gd name="connsiteY2" fmla="*/ 815888 h 815887"/>
                <a:gd name="connsiteX3" fmla="*/ 0 w 28341"/>
                <a:gd name="connsiteY3" fmla="*/ 815888 h 81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15887">
                  <a:moveTo>
                    <a:pt x="0" y="0"/>
                  </a:moveTo>
                  <a:lnTo>
                    <a:pt x="28341" y="0"/>
                  </a:lnTo>
                  <a:lnTo>
                    <a:pt x="28341" y="815888"/>
                  </a:lnTo>
                  <a:lnTo>
                    <a:pt x="0" y="81588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EBB43878-8E8B-4269-B93E-EB9533222F93}"/>
                </a:ext>
              </a:extLst>
            </p:cNvPr>
            <p:cNvSpPr/>
            <p:nvPr/>
          </p:nvSpPr>
          <p:spPr>
            <a:xfrm>
              <a:off x="12344413" y="4768632"/>
              <a:ext cx="97011" cy="865920"/>
            </a:xfrm>
            <a:custGeom>
              <a:avLst/>
              <a:gdLst>
                <a:gd name="connsiteX0" fmla="*/ 0 w 28341"/>
                <a:gd name="connsiteY0" fmla="*/ 0 h 785828"/>
                <a:gd name="connsiteX1" fmla="*/ 28341 w 28341"/>
                <a:gd name="connsiteY1" fmla="*/ 0 h 785828"/>
                <a:gd name="connsiteX2" fmla="*/ 28341 w 28341"/>
                <a:gd name="connsiteY2" fmla="*/ 785829 h 785828"/>
                <a:gd name="connsiteX3" fmla="*/ 0 w 28341"/>
                <a:gd name="connsiteY3" fmla="*/ 785829 h 78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85828">
                  <a:moveTo>
                    <a:pt x="0" y="0"/>
                  </a:moveTo>
                  <a:lnTo>
                    <a:pt x="28341" y="0"/>
                  </a:lnTo>
                  <a:lnTo>
                    <a:pt x="28341" y="785829"/>
                  </a:lnTo>
                  <a:lnTo>
                    <a:pt x="0" y="78582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27ABD2FA-6ED6-4D55-9087-4284B5B25A80}"/>
                </a:ext>
              </a:extLst>
            </p:cNvPr>
            <p:cNvSpPr/>
            <p:nvPr/>
          </p:nvSpPr>
          <p:spPr>
            <a:xfrm>
              <a:off x="12154794" y="4768633"/>
              <a:ext cx="97011" cy="835642"/>
            </a:xfrm>
            <a:custGeom>
              <a:avLst/>
              <a:gdLst>
                <a:gd name="connsiteX0" fmla="*/ 0 w 28341"/>
                <a:gd name="connsiteY0" fmla="*/ 0 h 755769"/>
                <a:gd name="connsiteX1" fmla="*/ 28341 w 28341"/>
                <a:gd name="connsiteY1" fmla="*/ 0 h 755769"/>
                <a:gd name="connsiteX2" fmla="*/ 28341 w 28341"/>
                <a:gd name="connsiteY2" fmla="*/ 755770 h 755769"/>
                <a:gd name="connsiteX3" fmla="*/ 0 w 28341"/>
                <a:gd name="connsiteY3" fmla="*/ 755770 h 75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55769">
                  <a:moveTo>
                    <a:pt x="0" y="0"/>
                  </a:moveTo>
                  <a:lnTo>
                    <a:pt x="28341" y="0"/>
                  </a:lnTo>
                  <a:lnTo>
                    <a:pt x="28341" y="755770"/>
                  </a:lnTo>
                  <a:lnTo>
                    <a:pt x="0" y="755770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11796B29-6802-4E66-BF61-09BE3E63FCA3}"/>
                </a:ext>
              </a:extLst>
            </p:cNvPr>
            <p:cNvSpPr/>
            <p:nvPr/>
          </p:nvSpPr>
          <p:spPr>
            <a:xfrm>
              <a:off x="11491870" y="4768633"/>
              <a:ext cx="97011" cy="734870"/>
            </a:xfrm>
            <a:custGeom>
              <a:avLst/>
              <a:gdLst>
                <a:gd name="connsiteX0" fmla="*/ 0 w 28341"/>
                <a:gd name="connsiteY0" fmla="*/ 0 h 682769"/>
                <a:gd name="connsiteX1" fmla="*/ 28341 w 28341"/>
                <a:gd name="connsiteY1" fmla="*/ 0 h 682769"/>
                <a:gd name="connsiteX2" fmla="*/ 28341 w 28341"/>
                <a:gd name="connsiteY2" fmla="*/ 682769 h 682769"/>
                <a:gd name="connsiteX3" fmla="*/ 0 w 28341"/>
                <a:gd name="connsiteY3" fmla="*/ 682769 h 68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82769">
                  <a:moveTo>
                    <a:pt x="0" y="0"/>
                  </a:moveTo>
                  <a:lnTo>
                    <a:pt x="28341" y="0"/>
                  </a:lnTo>
                  <a:lnTo>
                    <a:pt x="28341" y="682769"/>
                  </a:lnTo>
                  <a:lnTo>
                    <a:pt x="0" y="682769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1B23AEC4-7155-464B-821F-780D35F3CF9E}"/>
                </a:ext>
              </a:extLst>
            </p:cNvPr>
            <p:cNvSpPr/>
            <p:nvPr/>
          </p:nvSpPr>
          <p:spPr>
            <a:xfrm>
              <a:off x="11397798" y="4768633"/>
              <a:ext cx="97011" cy="725578"/>
            </a:xfrm>
            <a:custGeom>
              <a:avLst/>
              <a:gdLst>
                <a:gd name="connsiteX0" fmla="*/ 0 w 28341"/>
                <a:gd name="connsiteY0" fmla="*/ 0 h 678475"/>
                <a:gd name="connsiteX1" fmla="*/ 28341 w 28341"/>
                <a:gd name="connsiteY1" fmla="*/ 0 h 678475"/>
                <a:gd name="connsiteX2" fmla="*/ 28341 w 28341"/>
                <a:gd name="connsiteY2" fmla="*/ 678475 h 678475"/>
                <a:gd name="connsiteX3" fmla="*/ 0 w 28341"/>
                <a:gd name="connsiteY3" fmla="*/ 678475 h 67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78475">
                  <a:moveTo>
                    <a:pt x="0" y="0"/>
                  </a:moveTo>
                  <a:lnTo>
                    <a:pt x="28341" y="0"/>
                  </a:lnTo>
                  <a:lnTo>
                    <a:pt x="28341" y="678475"/>
                  </a:lnTo>
                  <a:lnTo>
                    <a:pt x="0" y="678475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4604220B-F592-4264-AD33-77DF2B354C51}"/>
                </a:ext>
              </a:extLst>
            </p:cNvPr>
            <p:cNvSpPr/>
            <p:nvPr/>
          </p:nvSpPr>
          <p:spPr>
            <a:xfrm>
              <a:off x="11302253" y="4768633"/>
              <a:ext cx="97011" cy="716555"/>
            </a:xfrm>
            <a:custGeom>
              <a:avLst/>
              <a:gdLst>
                <a:gd name="connsiteX0" fmla="*/ 0 w 28341"/>
                <a:gd name="connsiteY0" fmla="*/ 0 h 661298"/>
                <a:gd name="connsiteX1" fmla="*/ 28341 w 28341"/>
                <a:gd name="connsiteY1" fmla="*/ 0 h 661298"/>
                <a:gd name="connsiteX2" fmla="*/ 28341 w 28341"/>
                <a:gd name="connsiteY2" fmla="*/ 661299 h 661298"/>
                <a:gd name="connsiteX3" fmla="*/ 0 w 28341"/>
                <a:gd name="connsiteY3" fmla="*/ 661299 h 661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61298">
                  <a:moveTo>
                    <a:pt x="0" y="0"/>
                  </a:moveTo>
                  <a:lnTo>
                    <a:pt x="28341" y="0"/>
                  </a:lnTo>
                  <a:lnTo>
                    <a:pt x="28341" y="661299"/>
                  </a:lnTo>
                  <a:lnTo>
                    <a:pt x="0" y="661299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718FA258-DB91-4A6A-A5D0-0477ECBC8AF1}"/>
                </a:ext>
              </a:extLst>
            </p:cNvPr>
            <p:cNvSpPr/>
            <p:nvPr/>
          </p:nvSpPr>
          <p:spPr>
            <a:xfrm>
              <a:off x="11112635" y="4768633"/>
              <a:ext cx="97011" cy="694352"/>
            </a:xfrm>
            <a:custGeom>
              <a:avLst/>
              <a:gdLst>
                <a:gd name="connsiteX0" fmla="*/ 0 w 28341"/>
                <a:gd name="connsiteY0" fmla="*/ 0 h 618357"/>
                <a:gd name="connsiteX1" fmla="*/ 28341 w 28341"/>
                <a:gd name="connsiteY1" fmla="*/ 0 h 618357"/>
                <a:gd name="connsiteX2" fmla="*/ 28341 w 28341"/>
                <a:gd name="connsiteY2" fmla="*/ 618357 h 618357"/>
                <a:gd name="connsiteX3" fmla="*/ 0 w 28341"/>
                <a:gd name="connsiteY3" fmla="*/ 618357 h 61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18357">
                  <a:moveTo>
                    <a:pt x="0" y="0"/>
                  </a:moveTo>
                  <a:lnTo>
                    <a:pt x="28341" y="0"/>
                  </a:lnTo>
                  <a:lnTo>
                    <a:pt x="28341" y="618357"/>
                  </a:lnTo>
                  <a:lnTo>
                    <a:pt x="0" y="61835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4CDC7DC9-131C-4373-AB6E-D8FA1312C3BD}"/>
                </a:ext>
              </a:extLst>
            </p:cNvPr>
            <p:cNvSpPr/>
            <p:nvPr/>
          </p:nvSpPr>
          <p:spPr>
            <a:xfrm>
              <a:off x="10639325" y="4768633"/>
              <a:ext cx="97011" cy="607789"/>
            </a:xfrm>
            <a:custGeom>
              <a:avLst/>
              <a:gdLst>
                <a:gd name="connsiteX0" fmla="*/ 0 w 28341"/>
                <a:gd name="connsiteY0" fmla="*/ 0 h 553944"/>
                <a:gd name="connsiteX1" fmla="*/ 28341 w 28341"/>
                <a:gd name="connsiteY1" fmla="*/ 0 h 553944"/>
                <a:gd name="connsiteX2" fmla="*/ 28341 w 28341"/>
                <a:gd name="connsiteY2" fmla="*/ 553945 h 553944"/>
                <a:gd name="connsiteX3" fmla="*/ 0 w 28341"/>
                <a:gd name="connsiteY3" fmla="*/ 553945 h 55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53944">
                  <a:moveTo>
                    <a:pt x="0" y="0"/>
                  </a:moveTo>
                  <a:lnTo>
                    <a:pt x="28341" y="0"/>
                  </a:lnTo>
                  <a:lnTo>
                    <a:pt x="28341" y="553945"/>
                  </a:lnTo>
                  <a:lnTo>
                    <a:pt x="0" y="55394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766D3903-6965-4C6C-B0C5-7B664F1C37D7}"/>
                </a:ext>
              </a:extLst>
            </p:cNvPr>
            <p:cNvSpPr/>
            <p:nvPr/>
          </p:nvSpPr>
          <p:spPr>
            <a:xfrm>
              <a:off x="10545253" y="4768633"/>
              <a:ext cx="97011" cy="605596"/>
            </a:xfrm>
            <a:custGeom>
              <a:avLst/>
              <a:gdLst>
                <a:gd name="connsiteX0" fmla="*/ 0 w 28341"/>
                <a:gd name="connsiteY0" fmla="*/ 0 h 553944"/>
                <a:gd name="connsiteX1" fmla="*/ 28341 w 28341"/>
                <a:gd name="connsiteY1" fmla="*/ 0 h 553944"/>
                <a:gd name="connsiteX2" fmla="*/ 28341 w 28341"/>
                <a:gd name="connsiteY2" fmla="*/ 553945 h 553944"/>
                <a:gd name="connsiteX3" fmla="*/ 0 w 28341"/>
                <a:gd name="connsiteY3" fmla="*/ 553945 h 55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53944">
                  <a:moveTo>
                    <a:pt x="0" y="0"/>
                  </a:moveTo>
                  <a:lnTo>
                    <a:pt x="28341" y="0"/>
                  </a:lnTo>
                  <a:lnTo>
                    <a:pt x="28341" y="553945"/>
                  </a:lnTo>
                  <a:lnTo>
                    <a:pt x="0" y="55394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A3D0D9A0-E678-45A2-82F3-0AB27E95A9B8}"/>
                </a:ext>
              </a:extLst>
            </p:cNvPr>
            <p:cNvSpPr/>
            <p:nvPr/>
          </p:nvSpPr>
          <p:spPr>
            <a:xfrm>
              <a:off x="10166016" y="4768633"/>
              <a:ext cx="97011" cy="535570"/>
            </a:xfrm>
            <a:custGeom>
              <a:avLst/>
              <a:gdLst>
                <a:gd name="connsiteX0" fmla="*/ 0 w 28341"/>
                <a:gd name="connsiteY0" fmla="*/ 0 h 463767"/>
                <a:gd name="connsiteX1" fmla="*/ 28341 w 28341"/>
                <a:gd name="connsiteY1" fmla="*/ 0 h 463767"/>
                <a:gd name="connsiteX2" fmla="*/ 28341 w 28341"/>
                <a:gd name="connsiteY2" fmla="*/ 463768 h 463767"/>
                <a:gd name="connsiteX3" fmla="*/ 0 w 28341"/>
                <a:gd name="connsiteY3" fmla="*/ 463768 h 46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63767">
                  <a:moveTo>
                    <a:pt x="0" y="0"/>
                  </a:moveTo>
                  <a:lnTo>
                    <a:pt x="28341" y="0"/>
                  </a:lnTo>
                  <a:lnTo>
                    <a:pt x="28341" y="463768"/>
                  </a:lnTo>
                  <a:lnTo>
                    <a:pt x="0" y="46376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1ED5A705-9001-4CEE-AA61-ADC3D829EA0C}"/>
                </a:ext>
              </a:extLst>
            </p:cNvPr>
            <p:cNvSpPr/>
            <p:nvPr/>
          </p:nvSpPr>
          <p:spPr>
            <a:xfrm>
              <a:off x="9976400" y="4768633"/>
              <a:ext cx="97011" cy="503780"/>
            </a:xfrm>
            <a:custGeom>
              <a:avLst/>
              <a:gdLst>
                <a:gd name="connsiteX0" fmla="*/ 0 w 28341"/>
                <a:gd name="connsiteY0" fmla="*/ 0 h 433708"/>
                <a:gd name="connsiteX1" fmla="*/ 28341 w 28341"/>
                <a:gd name="connsiteY1" fmla="*/ 0 h 433708"/>
                <a:gd name="connsiteX2" fmla="*/ 28341 w 28341"/>
                <a:gd name="connsiteY2" fmla="*/ 433709 h 433708"/>
                <a:gd name="connsiteX3" fmla="*/ 0 w 28341"/>
                <a:gd name="connsiteY3" fmla="*/ 433709 h 4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33708">
                  <a:moveTo>
                    <a:pt x="0" y="0"/>
                  </a:moveTo>
                  <a:lnTo>
                    <a:pt x="28341" y="0"/>
                  </a:lnTo>
                  <a:lnTo>
                    <a:pt x="28341" y="433709"/>
                  </a:lnTo>
                  <a:lnTo>
                    <a:pt x="0" y="43370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C172C906-721B-4C53-AE28-E0F682648701}"/>
                </a:ext>
              </a:extLst>
            </p:cNvPr>
            <p:cNvSpPr/>
            <p:nvPr/>
          </p:nvSpPr>
          <p:spPr>
            <a:xfrm>
              <a:off x="9786781" y="4768633"/>
              <a:ext cx="97011" cy="485288"/>
            </a:xfrm>
            <a:custGeom>
              <a:avLst/>
              <a:gdLst>
                <a:gd name="connsiteX0" fmla="*/ 0 w 28341"/>
                <a:gd name="connsiteY0" fmla="*/ 0 h 412238"/>
                <a:gd name="connsiteX1" fmla="*/ 28341 w 28341"/>
                <a:gd name="connsiteY1" fmla="*/ 0 h 412238"/>
                <a:gd name="connsiteX2" fmla="*/ 28341 w 28341"/>
                <a:gd name="connsiteY2" fmla="*/ 412238 h 412238"/>
                <a:gd name="connsiteX3" fmla="*/ 0 w 28341"/>
                <a:gd name="connsiteY3" fmla="*/ 412238 h 41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12238">
                  <a:moveTo>
                    <a:pt x="0" y="0"/>
                  </a:moveTo>
                  <a:lnTo>
                    <a:pt x="28341" y="0"/>
                  </a:lnTo>
                  <a:lnTo>
                    <a:pt x="28341" y="412238"/>
                  </a:lnTo>
                  <a:lnTo>
                    <a:pt x="0" y="41223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E77B13C4-638E-443C-BA0A-F996BABFD9CE}"/>
                </a:ext>
              </a:extLst>
            </p:cNvPr>
            <p:cNvSpPr/>
            <p:nvPr/>
          </p:nvSpPr>
          <p:spPr>
            <a:xfrm>
              <a:off x="9597165" y="4768633"/>
              <a:ext cx="97011" cy="454328"/>
            </a:xfrm>
            <a:custGeom>
              <a:avLst/>
              <a:gdLst>
                <a:gd name="connsiteX0" fmla="*/ 0 w 28341"/>
                <a:gd name="connsiteY0" fmla="*/ 0 h 382179"/>
                <a:gd name="connsiteX1" fmla="*/ 28341 w 28341"/>
                <a:gd name="connsiteY1" fmla="*/ 0 h 382179"/>
                <a:gd name="connsiteX2" fmla="*/ 28341 w 28341"/>
                <a:gd name="connsiteY2" fmla="*/ 382179 h 382179"/>
                <a:gd name="connsiteX3" fmla="*/ 0 w 28341"/>
                <a:gd name="connsiteY3" fmla="*/ 382179 h 3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82179">
                  <a:moveTo>
                    <a:pt x="0" y="0"/>
                  </a:moveTo>
                  <a:lnTo>
                    <a:pt x="28341" y="0"/>
                  </a:lnTo>
                  <a:lnTo>
                    <a:pt x="28341" y="382179"/>
                  </a:lnTo>
                  <a:lnTo>
                    <a:pt x="0" y="382179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4B75DF7E-E460-4282-8FB9-220C1A2A3C92}"/>
                </a:ext>
              </a:extLst>
            </p:cNvPr>
            <p:cNvSpPr/>
            <p:nvPr/>
          </p:nvSpPr>
          <p:spPr>
            <a:xfrm>
              <a:off x="9312005" y="4768633"/>
              <a:ext cx="97011" cy="414294"/>
            </a:xfrm>
            <a:custGeom>
              <a:avLst/>
              <a:gdLst>
                <a:gd name="connsiteX0" fmla="*/ 0 w 28341"/>
                <a:gd name="connsiteY0" fmla="*/ 0 h 369296"/>
                <a:gd name="connsiteX1" fmla="*/ 28341 w 28341"/>
                <a:gd name="connsiteY1" fmla="*/ 0 h 369296"/>
                <a:gd name="connsiteX2" fmla="*/ 28341 w 28341"/>
                <a:gd name="connsiteY2" fmla="*/ 369297 h 369296"/>
                <a:gd name="connsiteX3" fmla="*/ 0 w 28341"/>
                <a:gd name="connsiteY3" fmla="*/ 369297 h 3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69296">
                  <a:moveTo>
                    <a:pt x="0" y="0"/>
                  </a:moveTo>
                  <a:lnTo>
                    <a:pt x="28341" y="0"/>
                  </a:lnTo>
                  <a:lnTo>
                    <a:pt x="28341" y="369297"/>
                  </a:lnTo>
                  <a:lnTo>
                    <a:pt x="0" y="369297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51F46012-5EB6-4E20-9495-E10E734F59B3}"/>
                </a:ext>
              </a:extLst>
            </p:cNvPr>
            <p:cNvSpPr/>
            <p:nvPr/>
          </p:nvSpPr>
          <p:spPr>
            <a:xfrm>
              <a:off x="9028312" y="4768633"/>
              <a:ext cx="97011" cy="402837"/>
            </a:xfrm>
            <a:custGeom>
              <a:avLst/>
              <a:gdLst>
                <a:gd name="connsiteX0" fmla="*/ 0 w 28341"/>
                <a:gd name="connsiteY0" fmla="*/ 0 h 360708"/>
                <a:gd name="connsiteX1" fmla="*/ 28341 w 28341"/>
                <a:gd name="connsiteY1" fmla="*/ 0 h 360708"/>
                <a:gd name="connsiteX2" fmla="*/ 28341 w 28341"/>
                <a:gd name="connsiteY2" fmla="*/ 360708 h 360708"/>
                <a:gd name="connsiteX3" fmla="*/ 0 w 28341"/>
                <a:gd name="connsiteY3" fmla="*/ 360708 h 36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60708">
                  <a:moveTo>
                    <a:pt x="0" y="0"/>
                  </a:moveTo>
                  <a:lnTo>
                    <a:pt x="28341" y="0"/>
                  </a:lnTo>
                  <a:lnTo>
                    <a:pt x="28341" y="360708"/>
                  </a:lnTo>
                  <a:lnTo>
                    <a:pt x="0" y="360708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CFC5960D-EED7-4705-8F7B-FF51470946B9}"/>
                </a:ext>
              </a:extLst>
            </p:cNvPr>
            <p:cNvSpPr/>
            <p:nvPr/>
          </p:nvSpPr>
          <p:spPr>
            <a:xfrm>
              <a:off x="8934240" y="4768633"/>
              <a:ext cx="97011" cy="397813"/>
            </a:xfrm>
            <a:custGeom>
              <a:avLst/>
              <a:gdLst>
                <a:gd name="connsiteX0" fmla="*/ 0 w 28341"/>
                <a:gd name="connsiteY0" fmla="*/ 0 h 347825"/>
                <a:gd name="connsiteX1" fmla="*/ 28341 w 28341"/>
                <a:gd name="connsiteY1" fmla="*/ 0 h 347825"/>
                <a:gd name="connsiteX2" fmla="*/ 28341 w 28341"/>
                <a:gd name="connsiteY2" fmla="*/ 347826 h 347825"/>
                <a:gd name="connsiteX3" fmla="*/ 0 w 28341"/>
                <a:gd name="connsiteY3" fmla="*/ 347826 h 3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47825">
                  <a:moveTo>
                    <a:pt x="0" y="0"/>
                  </a:moveTo>
                  <a:lnTo>
                    <a:pt x="28341" y="0"/>
                  </a:lnTo>
                  <a:lnTo>
                    <a:pt x="28341" y="347826"/>
                  </a:lnTo>
                  <a:lnTo>
                    <a:pt x="0" y="34782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F16C3707-5A89-4AF4-859E-23F6425AAE3A}"/>
                </a:ext>
              </a:extLst>
            </p:cNvPr>
            <p:cNvSpPr/>
            <p:nvPr/>
          </p:nvSpPr>
          <p:spPr>
            <a:xfrm>
              <a:off x="8365384" y="4768632"/>
              <a:ext cx="97011" cy="355722"/>
            </a:xfrm>
            <a:custGeom>
              <a:avLst/>
              <a:gdLst>
                <a:gd name="connsiteX0" fmla="*/ 0 w 28341"/>
                <a:gd name="connsiteY0" fmla="*/ 0 h 322061"/>
                <a:gd name="connsiteX1" fmla="*/ 28341 w 28341"/>
                <a:gd name="connsiteY1" fmla="*/ 0 h 322061"/>
                <a:gd name="connsiteX2" fmla="*/ 28341 w 28341"/>
                <a:gd name="connsiteY2" fmla="*/ 322061 h 322061"/>
                <a:gd name="connsiteX3" fmla="*/ 0 w 28341"/>
                <a:gd name="connsiteY3" fmla="*/ 322061 h 32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22061">
                  <a:moveTo>
                    <a:pt x="0" y="0"/>
                  </a:moveTo>
                  <a:lnTo>
                    <a:pt x="28341" y="0"/>
                  </a:lnTo>
                  <a:lnTo>
                    <a:pt x="28341" y="322061"/>
                  </a:lnTo>
                  <a:lnTo>
                    <a:pt x="0" y="32206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9D01CB3A-8E0E-4B96-BA99-446F904D9311}"/>
                </a:ext>
              </a:extLst>
            </p:cNvPr>
            <p:cNvSpPr/>
            <p:nvPr/>
          </p:nvSpPr>
          <p:spPr>
            <a:xfrm>
              <a:off x="8175769" y="4768633"/>
              <a:ext cx="97011" cy="355721"/>
            </a:xfrm>
            <a:custGeom>
              <a:avLst/>
              <a:gdLst>
                <a:gd name="connsiteX0" fmla="*/ 0 w 28341"/>
                <a:gd name="connsiteY0" fmla="*/ 0 h 302737"/>
                <a:gd name="connsiteX1" fmla="*/ 28341 w 28341"/>
                <a:gd name="connsiteY1" fmla="*/ 0 h 302737"/>
                <a:gd name="connsiteX2" fmla="*/ 28341 w 28341"/>
                <a:gd name="connsiteY2" fmla="*/ 302737 h 302737"/>
                <a:gd name="connsiteX3" fmla="*/ 0 w 28341"/>
                <a:gd name="connsiteY3" fmla="*/ 302737 h 30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02737">
                  <a:moveTo>
                    <a:pt x="0" y="0"/>
                  </a:moveTo>
                  <a:lnTo>
                    <a:pt x="28341" y="0"/>
                  </a:lnTo>
                  <a:lnTo>
                    <a:pt x="28341" y="302737"/>
                  </a:lnTo>
                  <a:lnTo>
                    <a:pt x="0" y="30273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20E76579-2BD9-4FB8-9684-0F6147D885F7}"/>
                </a:ext>
              </a:extLst>
            </p:cNvPr>
            <p:cNvSpPr/>
            <p:nvPr/>
          </p:nvSpPr>
          <p:spPr>
            <a:xfrm>
              <a:off x="7796534" y="4768633"/>
              <a:ext cx="97011" cy="327454"/>
            </a:xfrm>
            <a:custGeom>
              <a:avLst/>
              <a:gdLst>
                <a:gd name="connsiteX0" fmla="*/ 0 w 28341"/>
                <a:gd name="connsiteY0" fmla="*/ 0 h 292001"/>
                <a:gd name="connsiteX1" fmla="*/ 28341 w 28341"/>
                <a:gd name="connsiteY1" fmla="*/ 0 h 292001"/>
                <a:gd name="connsiteX2" fmla="*/ 28341 w 28341"/>
                <a:gd name="connsiteY2" fmla="*/ 292002 h 292001"/>
                <a:gd name="connsiteX3" fmla="*/ 0 w 28341"/>
                <a:gd name="connsiteY3" fmla="*/ 292002 h 2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92001">
                  <a:moveTo>
                    <a:pt x="0" y="0"/>
                  </a:moveTo>
                  <a:lnTo>
                    <a:pt x="28341" y="0"/>
                  </a:lnTo>
                  <a:lnTo>
                    <a:pt x="28341" y="292002"/>
                  </a:lnTo>
                  <a:lnTo>
                    <a:pt x="0" y="292002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1DF11A4A-B42F-42FC-BAEB-7D6C450373C4}"/>
                </a:ext>
              </a:extLst>
            </p:cNvPr>
            <p:cNvSpPr/>
            <p:nvPr/>
          </p:nvSpPr>
          <p:spPr>
            <a:xfrm>
              <a:off x="7606915" y="4771465"/>
              <a:ext cx="97012" cy="306250"/>
            </a:xfrm>
            <a:custGeom>
              <a:avLst/>
              <a:gdLst>
                <a:gd name="connsiteX0" fmla="*/ 0 w 28341"/>
                <a:gd name="connsiteY0" fmla="*/ 0 h 279119"/>
                <a:gd name="connsiteX1" fmla="*/ 28341 w 28341"/>
                <a:gd name="connsiteY1" fmla="*/ 0 h 279119"/>
                <a:gd name="connsiteX2" fmla="*/ 28341 w 28341"/>
                <a:gd name="connsiteY2" fmla="*/ 279120 h 279119"/>
                <a:gd name="connsiteX3" fmla="*/ 0 w 28341"/>
                <a:gd name="connsiteY3" fmla="*/ 279120 h 2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79119">
                  <a:moveTo>
                    <a:pt x="0" y="0"/>
                  </a:moveTo>
                  <a:lnTo>
                    <a:pt x="28341" y="0"/>
                  </a:lnTo>
                  <a:lnTo>
                    <a:pt x="28341" y="279120"/>
                  </a:lnTo>
                  <a:lnTo>
                    <a:pt x="0" y="279120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6C2D033E-64DE-4D97-A945-627B9BCC1CDF}"/>
                </a:ext>
              </a:extLst>
            </p:cNvPr>
            <p:cNvSpPr/>
            <p:nvPr/>
          </p:nvSpPr>
          <p:spPr>
            <a:xfrm>
              <a:off x="7417299" y="4768631"/>
              <a:ext cx="97012" cy="301649"/>
            </a:xfrm>
            <a:custGeom>
              <a:avLst/>
              <a:gdLst>
                <a:gd name="connsiteX0" fmla="*/ 0 w 28341"/>
                <a:gd name="connsiteY0" fmla="*/ 0 h 270531"/>
                <a:gd name="connsiteX1" fmla="*/ 28341 w 28341"/>
                <a:gd name="connsiteY1" fmla="*/ 0 h 270531"/>
                <a:gd name="connsiteX2" fmla="*/ 28341 w 28341"/>
                <a:gd name="connsiteY2" fmla="*/ 270531 h 270531"/>
                <a:gd name="connsiteX3" fmla="*/ 0 w 28341"/>
                <a:gd name="connsiteY3" fmla="*/ 270531 h 27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70531">
                  <a:moveTo>
                    <a:pt x="0" y="0"/>
                  </a:moveTo>
                  <a:lnTo>
                    <a:pt x="28341" y="0"/>
                  </a:lnTo>
                  <a:lnTo>
                    <a:pt x="28341" y="270531"/>
                  </a:lnTo>
                  <a:lnTo>
                    <a:pt x="0" y="270531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1EE80056-6A1D-454E-B02B-DBA352DDE475}"/>
                </a:ext>
              </a:extLst>
            </p:cNvPr>
            <p:cNvSpPr/>
            <p:nvPr/>
          </p:nvSpPr>
          <p:spPr>
            <a:xfrm>
              <a:off x="6754375" y="4768633"/>
              <a:ext cx="97011" cy="247357"/>
            </a:xfrm>
            <a:custGeom>
              <a:avLst/>
              <a:gdLst>
                <a:gd name="connsiteX0" fmla="*/ 0 w 28341"/>
                <a:gd name="connsiteY0" fmla="*/ 0 h 210413"/>
                <a:gd name="connsiteX1" fmla="*/ 28341 w 28341"/>
                <a:gd name="connsiteY1" fmla="*/ 0 h 210413"/>
                <a:gd name="connsiteX2" fmla="*/ 28341 w 28341"/>
                <a:gd name="connsiteY2" fmla="*/ 210413 h 210413"/>
                <a:gd name="connsiteX3" fmla="*/ 0 w 28341"/>
                <a:gd name="connsiteY3" fmla="*/ 210413 h 2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10413">
                  <a:moveTo>
                    <a:pt x="0" y="0"/>
                  </a:moveTo>
                  <a:lnTo>
                    <a:pt x="28341" y="0"/>
                  </a:lnTo>
                  <a:lnTo>
                    <a:pt x="28341" y="210413"/>
                  </a:lnTo>
                  <a:lnTo>
                    <a:pt x="0" y="210413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47FF2A16-E17B-4E90-96B8-1BC8A713570D}"/>
                </a:ext>
              </a:extLst>
            </p:cNvPr>
            <p:cNvSpPr/>
            <p:nvPr/>
          </p:nvSpPr>
          <p:spPr>
            <a:xfrm>
              <a:off x="6564753" y="4768633"/>
              <a:ext cx="97011" cy="226154"/>
            </a:xfrm>
            <a:custGeom>
              <a:avLst/>
              <a:gdLst>
                <a:gd name="connsiteX0" fmla="*/ 0 w 28341"/>
                <a:gd name="connsiteY0" fmla="*/ 0 h 206119"/>
                <a:gd name="connsiteX1" fmla="*/ 28341 w 28341"/>
                <a:gd name="connsiteY1" fmla="*/ 0 h 206119"/>
                <a:gd name="connsiteX2" fmla="*/ 28341 w 28341"/>
                <a:gd name="connsiteY2" fmla="*/ 206119 h 206119"/>
                <a:gd name="connsiteX3" fmla="*/ 0 w 28341"/>
                <a:gd name="connsiteY3" fmla="*/ 206119 h 2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06119">
                  <a:moveTo>
                    <a:pt x="0" y="0"/>
                  </a:moveTo>
                  <a:lnTo>
                    <a:pt x="28341" y="0"/>
                  </a:lnTo>
                  <a:lnTo>
                    <a:pt x="28341" y="206119"/>
                  </a:lnTo>
                  <a:lnTo>
                    <a:pt x="0" y="20611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D4596A93-9DD6-4DE1-ACFA-037206B1E16E}"/>
                </a:ext>
              </a:extLst>
            </p:cNvPr>
            <p:cNvSpPr/>
            <p:nvPr/>
          </p:nvSpPr>
          <p:spPr>
            <a:xfrm>
              <a:off x="6470683" y="4768633"/>
              <a:ext cx="97011" cy="216730"/>
            </a:xfrm>
            <a:custGeom>
              <a:avLst/>
              <a:gdLst>
                <a:gd name="connsiteX0" fmla="*/ 0 w 28341"/>
                <a:gd name="connsiteY0" fmla="*/ 0 h 197530"/>
                <a:gd name="connsiteX1" fmla="*/ 28341 w 28341"/>
                <a:gd name="connsiteY1" fmla="*/ 0 h 197530"/>
                <a:gd name="connsiteX2" fmla="*/ 28341 w 28341"/>
                <a:gd name="connsiteY2" fmla="*/ 197531 h 197530"/>
                <a:gd name="connsiteX3" fmla="*/ 0 w 28341"/>
                <a:gd name="connsiteY3" fmla="*/ 197531 h 19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97530">
                  <a:moveTo>
                    <a:pt x="0" y="0"/>
                  </a:moveTo>
                  <a:lnTo>
                    <a:pt x="28341" y="0"/>
                  </a:lnTo>
                  <a:lnTo>
                    <a:pt x="28341" y="197531"/>
                  </a:lnTo>
                  <a:lnTo>
                    <a:pt x="0" y="19753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787001E2-90C7-45FE-8288-DE4FADD2DE4C}"/>
                </a:ext>
              </a:extLst>
            </p:cNvPr>
            <p:cNvSpPr/>
            <p:nvPr/>
          </p:nvSpPr>
          <p:spPr>
            <a:xfrm>
              <a:off x="6281062" y="4768634"/>
              <a:ext cx="97011" cy="197885"/>
            </a:xfrm>
            <a:custGeom>
              <a:avLst/>
              <a:gdLst>
                <a:gd name="connsiteX0" fmla="*/ 0 w 28341"/>
                <a:gd name="connsiteY0" fmla="*/ 0 h 184648"/>
                <a:gd name="connsiteX1" fmla="*/ 28341 w 28341"/>
                <a:gd name="connsiteY1" fmla="*/ 0 h 184648"/>
                <a:gd name="connsiteX2" fmla="*/ 28341 w 28341"/>
                <a:gd name="connsiteY2" fmla="*/ 184648 h 184648"/>
                <a:gd name="connsiteX3" fmla="*/ 0 w 28341"/>
                <a:gd name="connsiteY3" fmla="*/ 184648 h 18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4648">
                  <a:moveTo>
                    <a:pt x="0" y="0"/>
                  </a:moveTo>
                  <a:lnTo>
                    <a:pt x="28341" y="0"/>
                  </a:lnTo>
                  <a:lnTo>
                    <a:pt x="28341" y="184648"/>
                  </a:lnTo>
                  <a:lnTo>
                    <a:pt x="0" y="18464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C65847E4-0DA5-44BC-A843-2608B1065A78}"/>
                </a:ext>
              </a:extLst>
            </p:cNvPr>
            <p:cNvSpPr/>
            <p:nvPr/>
          </p:nvSpPr>
          <p:spPr>
            <a:xfrm>
              <a:off x="5995902" y="4768634"/>
              <a:ext cx="97011" cy="179038"/>
            </a:xfrm>
            <a:custGeom>
              <a:avLst/>
              <a:gdLst>
                <a:gd name="connsiteX0" fmla="*/ 0 w 28341"/>
                <a:gd name="connsiteY0" fmla="*/ 0 h 171765"/>
                <a:gd name="connsiteX1" fmla="*/ 28341 w 28341"/>
                <a:gd name="connsiteY1" fmla="*/ 0 h 171765"/>
                <a:gd name="connsiteX2" fmla="*/ 28341 w 28341"/>
                <a:gd name="connsiteY2" fmla="*/ 171766 h 171765"/>
                <a:gd name="connsiteX3" fmla="*/ 0 w 28341"/>
                <a:gd name="connsiteY3" fmla="*/ 171766 h 17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71765">
                  <a:moveTo>
                    <a:pt x="0" y="0"/>
                  </a:moveTo>
                  <a:lnTo>
                    <a:pt x="28341" y="0"/>
                  </a:lnTo>
                  <a:lnTo>
                    <a:pt x="28341" y="171766"/>
                  </a:lnTo>
                  <a:lnTo>
                    <a:pt x="0" y="17176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04843D33-46B5-4C2F-8920-47DBAC86C920}"/>
                </a:ext>
              </a:extLst>
            </p:cNvPr>
            <p:cNvSpPr/>
            <p:nvPr/>
          </p:nvSpPr>
          <p:spPr>
            <a:xfrm>
              <a:off x="5905399" y="4766278"/>
              <a:ext cx="97011" cy="171970"/>
            </a:xfrm>
            <a:custGeom>
              <a:avLst/>
              <a:gdLst>
                <a:gd name="connsiteX0" fmla="*/ 0 w 28341"/>
                <a:gd name="connsiteY0" fmla="*/ 0 h 163177"/>
                <a:gd name="connsiteX1" fmla="*/ 28341 w 28341"/>
                <a:gd name="connsiteY1" fmla="*/ 0 h 163177"/>
                <a:gd name="connsiteX2" fmla="*/ 28341 w 28341"/>
                <a:gd name="connsiteY2" fmla="*/ 163178 h 163177"/>
                <a:gd name="connsiteX3" fmla="*/ 0 w 28341"/>
                <a:gd name="connsiteY3" fmla="*/ 163178 h 16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63177">
                  <a:moveTo>
                    <a:pt x="0" y="0"/>
                  </a:moveTo>
                  <a:lnTo>
                    <a:pt x="28341" y="0"/>
                  </a:lnTo>
                  <a:lnTo>
                    <a:pt x="28341" y="163178"/>
                  </a:lnTo>
                  <a:lnTo>
                    <a:pt x="0" y="16317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EEF0446F-4196-4118-BCBE-FDF7063DBAA9}"/>
                </a:ext>
              </a:extLst>
            </p:cNvPr>
            <p:cNvSpPr/>
            <p:nvPr/>
          </p:nvSpPr>
          <p:spPr>
            <a:xfrm>
              <a:off x="5809222" y="4767997"/>
              <a:ext cx="97011" cy="165542"/>
            </a:xfrm>
            <a:custGeom>
              <a:avLst/>
              <a:gdLst>
                <a:gd name="connsiteX0" fmla="*/ 0 w 28341"/>
                <a:gd name="connsiteY0" fmla="*/ 0 h 154589"/>
                <a:gd name="connsiteX1" fmla="*/ 28341 w 28341"/>
                <a:gd name="connsiteY1" fmla="*/ 0 h 154589"/>
                <a:gd name="connsiteX2" fmla="*/ 28341 w 28341"/>
                <a:gd name="connsiteY2" fmla="*/ 154589 h 154589"/>
                <a:gd name="connsiteX3" fmla="*/ 0 w 28341"/>
                <a:gd name="connsiteY3" fmla="*/ 154589 h 15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54589">
                  <a:moveTo>
                    <a:pt x="0" y="0"/>
                  </a:moveTo>
                  <a:lnTo>
                    <a:pt x="28341" y="0"/>
                  </a:lnTo>
                  <a:lnTo>
                    <a:pt x="28341" y="154589"/>
                  </a:lnTo>
                  <a:lnTo>
                    <a:pt x="0" y="154589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3E1C87B8-DA8C-4D81-85C5-1B0C2ABE8BC0}"/>
                </a:ext>
              </a:extLst>
            </p:cNvPr>
            <p:cNvSpPr/>
            <p:nvPr/>
          </p:nvSpPr>
          <p:spPr>
            <a:xfrm>
              <a:off x="5427050" y="4768633"/>
              <a:ext cx="97011" cy="141346"/>
            </a:xfrm>
            <a:custGeom>
              <a:avLst/>
              <a:gdLst>
                <a:gd name="connsiteX0" fmla="*/ 0 w 28341"/>
                <a:gd name="connsiteY0" fmla="*/ 0 h 128824"/>
                <a:gd name="connsiteX1" fmla="*/ 28341 w 28341"/>
                <a:gd name="connsiteY1" fmla="*/ 0 h 128824"/>
                <a:gd name="connsiteX2" fmla="*/ 28341 w 28341"/>
                <a:gd name="connsiteY2" fmla="*/ 128824 h 128824"/>
                <a:gd name="connsiteX3" fmla="*/ 0 w 28341"/>
                <a:gd name="connsiteY3" fmla="*/ 128824 h 12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8824">
                  <a:moveTo>
                    <a:pt x="0" y="0"/>
                  </a:moveTo>
                  <a:lnTo>
                    <a:pt x="28341" y="0"/>
                  </a:lnTo>
                  <a:lnTo>
                    <a:pt x="28341" y="128824"/>
                  </a:lnTo>
                  <a:lnTo>
                    <a:pt x="0" y="128824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E459807E-137C-4AFF-81BC-E32A5B9E3534}"/>
                </a:ext>
              </a:extLst>
            </p:cNvPr>
            <p:cNvSpPr/>
            <p:nvPr/>
          </p:nvSpPr>
          <p:spPr>
            <a:xfrm>
              <a:off x="5332978" y="4768633"/>
              <a:ext cx="97011" cy="141346"/>
            </a:xfrm>
            <a:custGeom>
              <a:avLst/>
              <a:gdLst>
                <a:gd name="connsiteX0" fmla="*/ 0 w 28341"/>
                <a:gd name="connsiteY0" fmla="*/ 0 h 128824"/>
                <a:gd name="connsiteX1" fmla="*/ 28341 w 28341"/>
                <a:gd name="connsiteY1" fmla="*/ 0 h 128824"/>
                <a:gd name="connsiteX2" fmla="*/ 28341 w 28341"/>
                <a:gd name="connsiteY2" fmla="*/ 128824 h 128824"/>
                <a:gd name="connsiteX3" fmla="*/ 0 w 28341"/>
                <a:gd name="connsiteY3" fmla="*/ 128824 h 12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8824">
                  <a:moveTo>
                    <a:pt x="0" y="0"/>
                  </a:moveTo>
                  <a:lnTo>
                    <a:pt x="28341" y="0"/>
                  </a:lnTo>
                  <a:lnTo>
                    <a:pt x="28341" y="128824"/>
                  </a:lnTo>
                  <a:lnTo>
                    <a:pt x="0" y="128824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BEC68969-542B-4FBD-9DA6-A4FAE23C7F5D}"/>
                </a:ext>
              </a:extLst>
            </p:cNvPr>
            <p:cNvSpPr/>
            <p:nvPr/>
          </p:nvSpPr>
          <p:spPr>
            <a:xfrm>
              <a:off x="5238902" y="4768633"/>
              <a:ext cx="97011" cy="141346"/>
            </a:xfrm>
            <a:custGeom>
              <a:avLst/>
              <a:gdLst>
                <a:gd name="connsiteX0" fmla="*/ 0 w 28341"/>
                <a:gd name="connsiteY0" fmla="*/ 0 h 124530"/>
                <a:gd name="connsiteX1" fmla="*/ 28341 w 28341"/>
                <a:gd name="connsiteY1" fmla="*/ 0 h 124530"/>
                <a:gd name="connsiteX2" fmla="*/ 28341 w 28341"/>
                <a:gd name="connsiteY2" fmla="*/ 124530 h 124530"/>
                <a:gd name="connsiteX3" fmla="*/ 0 w 28341"/>
                <a:gd name="connsiteY3" fmla="*/ 124530 h 12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4530">
                  <a:moveTo>
                    <a:pt x="0" y="0"/>
                  </a:moveTo>
                  <a:lnTo>
                    <a:pt x="28341" y="0"/>
                  </a:lnTo>
                  <a:lnTo>
                    <a:pt x="28341" y="124530"/>
                  </a:lnTo>
                  <a:lnTo>
                    <a:pt x="0" y="12453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90DFC0FF-EC24-436E-8E7D-D6DDF34D37FE}"/>
                </a:ext>
              </a:extLst>
            </p:cNvPr>
            <p:cNvSpPr/>
            <p:nvPr/>
          </p:nvSpPr>
          <p:spPr>
            <a:xfrm>
              <a:off x="4953744" y="4768633"/>
              <a:ext cx="97011" cy="131923"/>
            </a:xfrm>
            <a:custGeom>
              <a:avLst/>
              <a:gdLst>
                <a:gd name="connsiteX0" fmla="*/ 0 w 28341"/>
                <a:gd name="connsiteY0" fmla="*/ 0 h 115941"/>
                <a:gd name="connsiteX1" fmla="*/ 28341 w 28341"/>
                <a:gd name="connsiteY1" fmla="*/ 0 h 115941"/>
                <a:gd name="connsiteX2" fmla="*/ 28341 w 28341"/>
                <a:gd name="connsiteY2" fmla="*/ 115942 h 115941"/>
                <a:gd name="connsiteX3" fmla="*/ 0 w 28341"/>
                <a:gd name="connsiteY3" fmla="*/ 115942 h 11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5941">
                  <a:moveTo>
                    <a:pt x="0" y="0"/>
                  </a:moveTo>
                  <a:lnTo>
                    <a:pt x="28341" y="0"/>
                  </a:lnTo>
                  <a:lnTo>
                    <a:pt x="28341" y="115942"/>
                  </a:lnTo>
                  <a:lnTo>
                    <a:pt x="0" y="115942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6FD15305-8D3D-4484-B6B3-1F756F521D25}"/>
                </a:ext>
              </a:extLst>
            </p:cNvPr>
            <p:cNvSpPr/>
            <p:nvPr/>
          </p:nvSpPr>
          <p:spPr>
            <a:xfrm>
              <a:off x="4859668" y="4768633"/>
              <a:ext cx="97011" cy="128625"/>
            </a:xfrm>
            <a:custGeom>
              <a:avLst/>
              <a:gdLst>
                <a:gd name="connsiteX0" fmla="*/ 0 w 28341"/>
                <a:gd name="connsiteY0" fmla="*/ 0 h 115941"/>
                <a:gd name="connsiteX1" fmla="*/ 28341 w 28341"/>
                <a:gd name="connsiteY1" fmla="*/ 0 h 115941"/>
                <a:gd name="connsiteX2" fmla="*/ 28341 w 28341"/>
                <a:gd name="connsiteY2" fmla="*/ 115942 h 115941"/>
                <a:gd name="connsiteX3" fmla="*/ 0 w 28341"/>
                <a:gd name="connsiteY3" fmla="*/ 115942 h 11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5941">
                  <a:moveTo>
                    <a:pt x="0" y="0"/>
                  </a:moveTo>
                  <a:lnTo>
                    <a:pt x="28341" y="0"/>
                  </a:lnTo>
                  <a:lnTo>
                    <a:pt x="28341" y="115942"/>
                  </a:lnTo>
                  <a:lnTo>
                    <a:pt x="0" y="115942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94C8E8EE-1120-4BBB-9D9D-264EB2815829}"/>
                </a:ext>
              </a:extLst>
            </p:cNvPr>
            <p:cNvSpPr/>
            <p:nvPr/>
          </p:nvSpPr>
          <p:spPr>
            <a:xfrm>
              <a:off x="4764120" y="4766277"/>
              <a:ext cx="97011" cy="130981"/>
            </a:xfrm>
            <a:custGeom>
              <a:avLst/>
              <a:gdLst>
                <a:gd name="connsiteX0" fmla="*/ 0 w 28341"/>
                <a:gd name="connsiteY0" fmla="*/ 0 h 115941"/>
                <a:gd name="connsiteX1" fmla="*/ 28341 w 28341"/>
                <a:gd name="connsiteY1" fmla="*/ 0 h 115941"/>
                <a:gd name="connsiteX2" fmla="*/ 28341 w 28341"/>
                <a:gd name="connsiteY2" fmla="*/ 115942 h 115941"/>
                <a:gd name="connsiteX3" fmla="*/ 0 w 28341"/>
                <a:gd name="connsiteY3" fmla="*/ 115942 h 11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5941">
                  <a:moveTo>
                    <a:pt x="0" y="0"/>
                  </a:moveTo>
                  <a:lnTo>
                    <a:pt x="28341" y="0"/>
                  </a:lnTo>
                  <a:lnTo>
                    <a:pt x="28341" y="115942"/>
                  </a:lnTo>
                  <a:lnTo>
                    <a:pt x="0" y="115942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AF6F8208-1FB2-4E0B-9F25-7C932502F049}"/>
                </a:ext>
              </a:extLst>
            </p:cNvPr>
            <p:cNvSpPr/>
            <p:nvPr/>
          </p:nvSpPr>
          <p:spPr>
            <a:xfrm>
              <a:off x="4480430" y="4766277"/>
              <a:ext cx="97011" cy="117788"/>
            </a:xfrm>
            <a:custGeom>
              <a:avLst/>
              <a:gdLst>
                <a:gd name="connsiteX0" fmla="*/ 0 w 28341"/>
                <a:gd name="connsiteY0" fmla="*/ 0 h 107353"/>
                <a:gd name="connsiteX1" fmla="*/ 28341 w 28341"/>
                <a:gd name="connsiteY1" fmla="*/ 0 h 107353"/>
                <a:gd name="connsiteX2" fmla="*/ 28341 w 28341"/>
                <a:gd name="connsiteY2" fmla="*/ 107354 h 107353"/>
                <a:gd name="connsiteX3" fmla="*/ 0 w 28341"/>
                <a:gd name="connsiteY3" fmla="*/ 107354 h 1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">
                  <a:moveTo>
                    <a:pt x="0" y="0"/>
                  </a:moveTo>
                  <a:lnTo>
                    <a:pt x="28341" y="0"/>
                  </a:lnTo>
                  <a:lnTo>
                    <a:pt x="28341" y="107354"/>
                  </a:lnTo>
                  <a:lnTo>
                    <a:pt x="0" y="107354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0D573BDF-9568-4BBB-93DC-7C4A2D397130}"/>
                </a:ext>
              </a:extLst>
            </p:cNvPr>
            <p:cNvSpPr/>
            <p:nvPr/>
          </p:nvSpPr>
          <p:spPr>
            <a:xfrm>
              <a:off x="4384887" y="4766277"/>
              <a:ext cx="97011" cy="113077"/>
            </a:xfrm>
            <a:custGeom>
              <a:avLst/>
              <a:gdLst>
                <a:gd name="connsiteX0" fmla="*/ 0 w 28341"/>
                <a:gd name="connsiteY0" fmla="*/ 0 h 103059"/>
                <a:gd name="connsiteX1" fmla="*/ 28341 w 28341"/>
                <a:gd name="connsiteY1" fmla="*/ 0 h 103059"/>
                <a:gd name="connsiteX2" fmla="*/ 28341 w 28341"/>
                <a:gd name="connsiteY2" fmla="*/ 103060 h 103059"/>
                <a:gd name="connsiteX3" fmla="*/ 0 w 28341"/>
                <a:gd name="connsiteY3" fmla="*/ 103060 h 10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3059">
                  <a:moveTo>
                    <a:pt x="0" y="0"/>
                  </a:moveTo>
                  <a:lnTo>
                    <a:pt x="28341" y="0"/>
                  </a:lnTo>
                  <a:lnTo>
                    <a:pt x="28341" y="103060"/>
                  </a:lnTo>
                  <a:lnTo>
                    <a:pt x="0" y="10306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554A0463-FED1-45FF-9FDD-2ED280C26D1B}"/>
                </a:ext>
              </a:extLst>
            </p:cNvPr>
            <p:cNvSpPr/>
            <p:nvPr/>
          </p:nvSpPr>
          <p:spPr>
            <a:xfrm>
              <a:off x="4195272" y="4766277"/>
              <a:ext cx="97011" cy="108365"/>
            </a:xfrm>
            <a:custGeom>
              <a:avLst/>
              <a:gdLst>
                <a:gd name="connsiteX0" fmla="*/ 0 w 28341"/>
                <a:gd name="connsiteY0" fmla="*/ 0 h 98765"/>
                <a:gd name="connsiteX1" fmla="*/ 28341 w 28341"/>
                <a:gd name="connsiteY1" fmla="*/ 0 h 98765"/>
                <a:gd name="connsiteX2" fmla="*/ 28341 w 28341"/>
                <a:gd name="connsiteY2" fmla="*/ 98765 h 98765"/>
                <a:gd name="connsiteX3" fmla="*/ 0 w 28341"/>
                <a:gd name="connsiteY3" fmla="*/ 98765 h 9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8765">
                  <a:moveTo>
                    <a:pt x="0" y="0"/>
                  </a:moveTo>
                  <a:lnTo>
                    <a:pt x="28341" y="0"/>
                  </a:lnTo>
                  <a:lnTo>
                    <a:pt x="28341" y="98765"/>
                  </a:lnTo>
                  <a:lnTo>
                    <a:pt x="0" y="9876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A8976148-09EE-403A-BCBD-509A824BA02D}"/>
                </a:ext>
              </a:extLst>
            </p:cNvPr>
            <p:cNvSpPr/>
            <p:nvPr/>
          </p:nvSpPr>
          <p:spPr>
            <a:xfrm>
              <a:off x="4101196" y="4766277"/>
              <a:ext cx="97011" cy="108365"/>
            </a:xfrm>
            <a:custGeom>
              <a:avLst/>
              <a:gdLst>
                <a:gd name="connsiteX0" fmla="*/ 0 w 28341"/>
                <a:gd name="connsiteY0" fmla="*/ 0 h 98765"/>
                <a:gd name="connsiteX1" fmla="*/ 28341 w 28341"/>
                <a:gd name="connsiteY1" fmla="*/ 0 h 98765"/>
                <a:gd name="connsiteX2" fmla="*/ 28341 w 28341"/>
                <a:gd name="connsiteY2" fmla="*/ 98765 h 98765"/>
                <a:gd name="connsiteX3" fmla="*/ 0 w 28341"/>
                <a:gd name="connsiteY3" fmla="*/ 98765 h 9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8765">
                  <a:moveTo>
                    <a:pt x="0" y="0"/>
                  </a:moveTo>
                  <a:lnTo>
                    <a:pt x="28341" y="0"/>
                  </a:lnTo>
                  <a:lnTo>
                    <a:pt x="28341" y="98765"/>
                  </a:lnTo>
                  <a:lnTo>
                    <a:pt x="0" y="9876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7FA19EEA-9DB7-49C8-9E8A-1D9CF8E7452C}"/>
                </a:ext>
              </a:extLst>
            </p:cNvPr>
            <p:cNvSpPr/>
            <p:nvPr/>
          </p:nvSpPr>
          <p:spPr>
            <a:xfrm>
              <a:off x="4005653" y="4766277"/>
              <a:ext cx="97011" cy="98942"/>
            </a:xfrm>
            <a:custGeom>
              <a:avLst/>
              <a:gdLst>
                <a:gd name="connsiteX0" fmla="*/ 0 w 28341"/>
                <a:gd name="connsiteY0" fmla="*/ 0 h 90177"/>
                <a:gd name="connsiteX1" fmla="*/ 28341 w 28341"/>
                <a:gd name="connsiteY1" fmla="*/ 0 h 90177"/>
                <a:gd name="connsiteX2" fmla="*/ 28341 w 28341"/>
                <a:gd name="connsiteY2" fmla="*/ 90177 h 90177"/>
                <a:gd name="connsiteX3" fmla="*/ 0 w 28341"/>
                <a:gd name="connsiteY3" fmla="*/ 90177 h 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0177">
                  <a:moveTo>
                    <a:pt x="0" y="0"/>
                  </a:moveTo>
                  <a:lnTo>
                    <a:pt x="28341" y="0"/>
                  </a:lnTo>
                  <a:lnTo>
                    <a:pt x="28341" y="90177"/>
                  </a:lnTo>
                  <a:lnTo>
                    <a:pt x="0" y="9017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09301E17-D125-42BF-A6FB-4FB4681A34D8}"/>
                </a:ext>
              </a:extLst>
            </p:cNvPr>
            <p:cNvSpPr/>
            <p:nvPr/>
          </p:nvSpPr>
          <p:spPr>
            <a:xfrm>
              <a:off x="3911581" y="4766277"/>
              <a:ext cx="97011" cy="94230"/>
            </a:xfrm>
            <a:custGeom>
              <a:avLst/>
              <a:gdLst>
                <a:gd name="connsiteX0" fmla="*/ 0 w 28341"/>
                <a:gd name="connsiteY0" fmla="*/ 0 h 85882"/>
                <a:gd name="connsiteX1" fmla="*/ 28341 w 28341"/>
                <a:gd name="connsiteY1" fmla="*/ 0 h 85882"/>
                <a:gd name="connsiteX2" fmla="*/ 28341 w 28341"/>
                <a:gd name="connsiteY2" fmla="*/ 85883 h 85882"/>
                <a:gd name="connsiteX3" fmla="*/ 0 w 28341"/>
                <a:gd name="connsiteY3" fmla="*/ 85883 h 8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5882">
                  <a:moveTo>
                    <a:pt x="0" y="0"/>
                  </a:moveTo>
                  <a:lnTo>
                    <a:pt x="28341" y="0"/>
                  </a:lnTo>
                  <a:lnTo>
                    <a:pt x="28341" y="85883"/>
                  </a:lnTo>
                  <a:lnTo>
                    <a:pt x="0" y="85883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B290EE16-BC1F-4281-986D-DD0F53288A75}"/>
                </a:ext>
              </a:extLst>
            </p:cNvPr>
            <p:cNvSpPr/>
            <p:nvPr/>
          </p:nvSpPr>
          <p:spPr>
            <a:xfrm>
              <a:off x="3248655" y="4766277"/>
              <a:ext cx="97011" cy="51826"/>
            </a:xfrm>
            <a:custGeom>
              <a:avLst/>
              <a:gdLst>
                <a:gd name="connsiteX0" fmla="*/ 0 w 28341"/>
                <a:gd name="connsiteY0" fmla="*/ 0 h 47235"/>
                <a:gd name="connsiteX1" fmla="*/ 28341 w 28341"/>
                <a:gd name="connsiteY1" fmla="*/ 0 h 47235"/>
                <a:gd name="connsiteX2" fmla="*/ 28341 w 28341"/>
                <a:gd name="connsiteY2" fmla="*/ 47236 h 47235"/>
                <a:gd name="connsiteX3" fmla="*/ 0 w 28341"/>
                <a:gd name="connsiteY3" fmla="*/ 47236 h 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">
                  <a:moveTo>
                    <a:pt x="0" y="0"/>
                  </a:moveTo>
                  <a:lnTo>
                    <a:pt x="28341" y="0"/>
                  </a:lnTo>
                  <a:lnTo>
                    <a:pt x="28341" y="47236"/>
                  </a:lnTo>
                  <a:lnTo>
                    <a:pt x="0" y="472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CE2BF214-3FC4-4056-8F84-DEA1C7D8F401}"/>
                </a:ext>
              </a:extLst>
            </p:cNvPr>
            <p:cNvSpPr/>
            <p:nvPr/>
          </p:nvSpPr>
          <p:spPr>
            <a:xfrm>
              <a:off x="3153112" y="4766277"/>
              <a:ext cx="97011" cy="51826"/>
            </a:xfrm>
            <a:custGeom>
              <a:avLst/>
              <a:gdLst>
                <a:gd name="connsiteX0" fmla="*/ 0 w 28341"/>
                <a:gd name="connsiteY0" fmla="*/ 0 h 47235"/>
                <a:gd name="connsiteX1" fmla="*/ 28341 w 28341"/>
                <a:gd name="connsiteY1" fmla="*/ 0 h 47235"/>
                <a:gd name="connsiteX2" fmla="*/ 28341 w 28341"/>
                <a:gd name="connsiteY2" fmla="*/ 47236 h 47235"/>
                <a:gd name="connsiteX3" fmla="*/ 0 w 28341"/>
                <a:gd name="connsiteY3" fmla="*/ 47236 h 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">
                  <a:moveTo>
                    <a:pt x="0" y="0"/>
                  </a:moveTo>
                  <a:lnTo>
                    <a:pt x="28341" y="0"/>
                  </a:lnTo>
                  <a:lnTo>
                    <a:pt x="28341" y="47236"/>
                  </a:lnTo>
                  <a:lnTo>
                    <a:pt x="0" y="472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A187C1AB-658A-4EB2-8527-0219C969E807}"/>
                </a:ext>
              </a:extLst>
            </p:cNvPr>
            <p:cNvSpPr/>
            <p:nvPr/>
          </p:nvSpPr>
          <p:spPr>
            <a:xfrm>
              <a:off x="3059036" y="4766277"/>
              <a:ext cx="97011" cy="51826"/>
            </a:xfrm>
            <a:custGeom>
              <a:avLst/>
              <a:gdLst>
                <a:gd name="connsiteX0" fmla="*/ 0 w 28341"/>
                <a:gd name="connsiteY0" fmla="*/ 0 h 47235"/>
                <a:gd name="connsiteX1" fmla="*/ 28341 w 28341"/>
                <a:gd name="connsiteY1" fmla="*/ 0 h 47235"/>
                <a:gd name="connsiteX2" fmla="*/ 28341 w 28341"/>
                <a:gd name="connsiteY2" fmla="*/ 47236 h 47235"/>
                <a:gd name="connsiteX3" fmla="*/ 0 w 28341"/>
                <a:gd name="connsiteY3" fmla="*/ 47236 h 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">
                  <a:moveTo>
                    <a:pt x="0" y="0"/>
                  </a:moveTo>
                  <a:lnTo>
                    <a:pt x="28341" y="0"/>
                  </a:lnTo>
                  <a:lnTo>
                    <a:pt x="28341" y="47236"/>
                  </a:lnTo>
                  <a:lnTo>
                    <a:pt x="0" y="472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580016D5-6A2B-4E40-981D-0791514472FB}"/>
                </a:ext>
              </a:extLst>
            </p:cNvPr>
            <p:cNvSpPr/>
            <p:nvPr/>
          </p:nvSpPr>
          <p:spPr>
            <a:xfrm>
              <a:off x="2773875" y="4766277"/>
              <a:ext cx="97011" cy="42404"/>
            </a:xfrm>
            <a:custGeom>
              <a:avLst/>
              <a:gdLst>
                <a:gd name="connsiteX0" fmla="*/ 0 w 28341"/>
                <a:gd name="connsiteY0" fmla="*/ 0 h 38647"/>
                <a:gd name="connsiteX1" fmla="*/ 28341 w 28341"/>
                <a:gd name="connsiteY1" fmla="*/ 0 h 38647"/>
                <a:gd name="connsiteX2" fmla="*/ 28341 w 28341"/>
                <a:gd name="connsiteY2" fmla="*/ 38647 h 38647"/>
                <a:gd name="connsiteX3" fmla="*/ 0 w 28341"/>
                <a:gd name="connsiteY3" fmla="*/ 38647 h 3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8647">
                  <a:moveTo>
                    <a:pt x="0" y="0"/>
                  </a:moveTo>
                  <a:lnTo>
                    <a:pt x="28341" y="0"/>
                  </a:lnTo>
                  <a:lnTo>
                    <a:pt x="28341" y="38647"/>
                  </a:lnTo>
                  <a:lnTo>
                    <a:pt x="0" y="3864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EBB89DA7-61D6-4260-951C-9BFFDD1FE90D}"/>
                </a:ext>
              </a:extLst>
            </p:cNvPr>
            <p:cNvSpPr/>
            <p:nvPr/>
          </p:nvSpPr>
          <p:spPr>
            <a:xfrm>
              <a:off x="2585730" y="4766277"/>
              <a:ext cx="97011" cy="32981"/>
            </a:xfrm>
            <a:custGeom>
              <a:avLst/>
              <a:gdLst>
                <a:gd name="connsiteX0" fmla="*/ 0 w 28341"/>
                <a:gd name="connsiteY0" fmla="*/ 0 h 30059"/>
                <a:gd name="connsiteX1" fmla="*/ 28341 w 28341"/>
                <a:gd name="connsiteY1" fmla="*/ 0 h 30059"/>
                <a:gd name="connsiteX2" fmla="*/ 28341 w 28341"/>
                <a:gd name="connsiteY2" fmla="*/ 30059 h 30059"/>
                <a:gd name="connsiteX3" fmla="*/ 0 w 28341"/>
                <a:gd name="connsiteY3" fmla="*/ 30059 h 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0059">
                  <a:moveTo>
                    <a:pt x="0" y="0"/>
                  </a:moveTo>
                  <a:lnTo>
                    <a:pt x="28341" y="0"/>
                  </a:lnTo>
                  <a:lnTo>
                    <a:pt x="28341" y="30059"/>
                  </a:lnTo>
                  <a:lnTo>
                    <a:pt x="0" y="3005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8D98720F-7276-483A-85EA-5CD59B47AA38}"/>
                </a:ext>
              </a:extLst>
            </p:cNvPr>
            <p:cNvSpPr/>
            <p:nvPr/>
          </p:nvSpPr>
          <p:spPr>
            <a:xfrm>
              <a:off x="8555006" y="4768633"/>
              <a:ext cx="97011" cy="372077"/>
            </a:xfrm>
            <a:custGeom>
              <a:avLst/>
              <a:gdLst>
                <a:gd name="connsiteX0" fmla="*/ 0 w 28341"/>
                <a:gd name="connsiteY0" fmla="*/ 0 h 330649"/>
                <a:gd name="connsiteX1" fmla="*/ 28341 w 28341"/>
                <a:gd name="connsiteY1" fmla="*/ 0 h 330649"/>
                <a:gd name="connsiteX2" fmla="*/ 28341 w 28341"/>
                <a:gd name="connsiteY2" fmla="*/ 330649 h 330649"/>
                <a:gd name="connsiteX3" fmla="*/ 0 w 28341"/>
                <a:gd name="connsiteY3" fmla="*/ 330649 h 3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30649">
                  <a:moveTo>
                    <a:pt x="0" y="0"/>
                  </a:moveTo>
                  <a:lnTo>
                    <a:pt x="28341" y="0"/>
                  </a:lnTo>
                  <a:lnTo>
                    <a:pt x="28341" y="330649"/>
                  </a:lnTo>
                  <a:lnTo>
                    <a:pt x="0" y="330649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5EAE8C32-70C1-48AB-B920-FCABC6F58B67}"/>
                </a:ext>
              </a:extLst>
            </p:cNvPr>
            <p:cNvSpPr/>
            <p:nvPr/>
          </p:nvSpPr>
          <p:spPr>
            <a:xfrm>
              <a:off x="702782" y="4688061"/>
              <a:ext cx="97012" cy="76327"/>
            </a:xfrm>
            <a:custGeom>
              <a:avLst/>
              <a:gdLst>
                <a:gd name="connsiteX0" fmla="*/ 0 w 28341"/>
                <a:gd name="connsiteY0" fmla="*/ 0 h 69565"/>
                <a:gd name="connsiteX1" fmla="*/ 28341 w 28341"/>
                <a:gd name="connsiteY1" fmla="*/ 0 h 69565"/>
                <a:gd name="connsiteX2" fmla="*/ 28341 w 28341"/>
                <a:gd name="connsiteY2" fmla="*/ 69565 h 69565"/>
                <a:gd name="connsiteX3" fmla="*/ 0 w 28341"/>
                <a:gd name="connsiteY3" fmla="*/ 69565 h 6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9565">
                  <a:moveTo>
                    <a:pt x="0" y="0"/>
                  </a:moveTo>
                  <a:lnTo>
                    <a:pt x="28341" y="0"/>
                  </a:lnTo>
                  <a:lnTo>
                    <a:pt x="28341" y="69565"/>
                  </a:lnTo>
                  <a:lnTo>
                    <a:pt x="0" y="6956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30754867-8373-4AD4-8B87-DECDD01FE96D}"/>
                </a:ext>
              </a:extLst>
            </p:cNvPr>
            <p:cNvSpPr/>
            <p:nvPr/>
          </p:nvSpPr>
          <p:spPr>
            <a:xfrm>
              <a:off x="608707" y="4673927"/>
              <a:ext cx="97012" cy="90461"/>
            </a:xfrm>
            <a:custGeom>
              <a:avLst/>
              <a:gdLst>
                <a:gd name="connsiteX0" fmla="*/ 0 w 28341"/>
                <a:gd name="connsiteY0" fmla="*/ 0 h 82447"/>
                <a:gd name="connsiteX1" fmla="*/ 28341 w 28341"/>
                <a:gd name="connsiteY1" fmla="*/ 0 h 82447"/>
                <a:gd name="connsiteX2" fmla="*/ 28341 w 28341"/>
                <a:gd name="connsiteY2" fmla="*/ 82448 h 82447"/>
                <a:gd name="connsiteX3" fmla="*/ 0 w 28341"/>
                <a:gd name="connsiteY3" fmla="*/ 82448 h 8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2447">
                  <a:moveTo>
                    <a:pt x="0" y="0"/>
                  </a:moveTo>
                  <a:lnTo>
                    <a:pt x="28341" y="0"/>
                  </a:lnTo>
                  <a:lnTo>
                    <a:pt x="28341" y="82448"/>
                  </a:lnTo>
                  <a:lnTo>
                    <a:pt x="0" y="8244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2AA6C3F8-626D-47B1-8BA0-5F75FD0069E7}"/>
                </a:ext>
              </a:extLst>
            </p:cNvPr>
            <p:cNvSpPr/>
            <p:nvPr/>
          </p:nvSpPr>
          <p:spPr>
            <a:xfrm>
              <a:off x="513166" y="4655080"/>
              <a:ext cx="97012" cy="109308"/>
            </a:xfrm>
            <a:custGeom>
              <a:avLst/>
              <a:gdLst>
                <a:gd name="connsiteX0" fmla="*/ 0 w 28341"/>
                <a:gd name="connsiteY0" fmla="*/ 0 h 99624"/>
                <a:gd name="connsiteX1" fmla="*/ 28341 w 28341"/>
                <a:gd name="connsiteY1" fmla="*/ 0 h 99624"/>
                <a:gd name="connsiteX2" fmla="*/ 28341 w 28341"/>
                <a:gd name="connsiteY2" fmla="*/ 99624 h 99624"/>
                <a:gd name="connsiteX3" fmla="*/ 0 w 28341"/>
                <a:gd name="connsiteY3" fmla="*/ 99624 h 9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9624">
                  <a:moveTo>
                    <a:pt x="0" y="0"/>
                  </a:moveTo>
                  <a:lnTo>
                    <a:pt x="28341" y="0"/>
                  </a:lnTo>
                  <a:lnTo>
                    <a:pt x="28341" y="99624"/>
                  </a:lnTo>
                  <a:lnTo>
                    <a:pt x="0" y="99624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FC4E2689-791E-4D7C-83D6-2A8D71B2B58E}"/>
                </a:ext>
              </a:extLst>
            </p:cNvPr>
            <p:cNvSpPr/>
            <p:nvPr/>
          </p:nvSpPr>
          <p:spPr>
            <a:xfrm>
              <a:off x="419091" y="4640946"/>
              <a:ext cx="97012" cy="123442"/>
            </a:xfrm>
            <a:custGeom>
              <a:avLst/>
              <a:gdLst>
                <a:gd name="connsiteX0" fmla="*/ 0 w 28341"/>
                <a:gd name="connsiteY0" fmla="*/ 0 h 112506"/>
                <a:gd name="connsiteX1" fmla="*/ 28341 w 28341"/>
                <a:gd name="connsiteY1" fmla="*/ 0 h 112506"/>
                <a:gd name="connsiteX2" fmla="*/ 28341 w 28341"/>
                <a:gd name="connsiteY2" fmla="*/ 112507 h 112506"/>
                <a:gd name="connsiteX3" fmla="*/ 0 w 28341"/>
                <a:gd name="connsiteY3" fmla="*/ 112507 h 11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2506">
                  <a:moveTo>
                    <a:pt x="0" y="0"/>
                  </a:moveTo>
                  <a:lnTo>
                    <a:pt x="28341" y="0"/>
                  </a:lnTo>
                  <a:lnTo>
                    <a:pt x="28341" y="112507"/>
                  </a:lnTo>
                  <a:lnTo>
                    <a:pt x="0" y="11250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9A966B82-D9B9-4C0D-B1B3-012394878AD3}"/>
                </a:ext>
              </a:extLst>
            </p:cNvPr>
            <p:cNvSpPr/>
            <p:nvPr/>
          </p:nvSpPr>
          <p:spPr>
            <a:xfrm>
              <a:off x="229475" y="4603254"/>
              <a:ext cx="97012" cy="161134"/>
            </a:xfrm>
            <a:custGeom>
              <a:avLst/>
              <a:gdLst>
                <a:gd name="connsiteX0" fmla="*/ 0 w 28341"/>
                <a:gd name="connsiteY0" fmla="*/ 0 h 146859"/>
                <a:gd name="connsiteX1" fmla="*/ 28341 w 28341"/>
                <a:gd name="connsiteY1" fmla="*/ 0 h 146859"/>
                <a:gd name="connsiteX2" fmla="*/ 28341 w 28341"/>
                <a:gd name="connsiteY2" fmla="*/ 146860 h 146859"/>
                <a:gd name="connsiteX3" fmla="*/ 0 w 28341"/>
                <a:gd name="connsiteY3" fmla="*/ 146860 h 14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46859">
                  <a:moveTo>
                    <a:pt x="0" y="0"/>
                  </a:moveTo>
                  <a:lnTo>
                    <a:pt x="28341" y="0"/>
                  </a:lnTo>
                  <a:lnTo>
                    <a:pt x="28341" y="146860"/>
                  </a:lnTo>
                  <a:lnTo>
                    <a:pt x="0" y="14686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12DFAC93-BBE4-4C31-B5B7-96BB48FB319F}"/>
                </a:ext>
              </a:extLst>
            </p:cNvPr>
            <p:cNvSpPr/>
            <p:nvPr/>
          </p:nvSpPr>
          <p:spPr>
            <a:xfrm>
              <a:off x="39856" y="4580639"/>
              <a:ext cx="97012" cy="183749"/>
            </a:xfrm>
            <a:custGeom>
              <a:avLst/>
              <a:gdLst>
                <a:gd name="connsiteX0" fmla="*/ 0 w 28341"/>
                <a:gd name="connsiteY0" fmla="*/ 0 h 164036"/>
                <a:gd name="connsiteX1" fmla="*/ 28341 w 28341"/>
                <a:gd name="connsiteY1" fmla="*/ 0 h 164036"/>
                <a:gd name="connsiteX2" fmla="*/ 28341 w 28341"/>
                <a:gd name="connsiteY2" fmla="*/ 164036 h 164036"/>
                <a:gd name="connsiteX3" fmla="*/ 0 w 28341"/>
                <a:gd name="connsiteY3" fmla="*/ 164036 h 1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64036">
                  <a:moveTo>
                    <a:pt x="0" y="0"/>
                  </a:moveTo>
                  <a:lnTo>
                    <a:pt x="28341" y="0"/>
                  </a:lnTo>
                  <a:lnTo>
                    <a:pt x="28341" y="164036"/>
                  </a:lnTo>
                  <a:lnTo>
                    <a:pt x="0" y="1640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FD1E5BE1-BDF3-4C4B-B359-1BA6E376920C}"/>
                </a:ext>
              </a:extLst>
            </p:cNvPr>
            <p:cNvSpPr/>
            <p:nvPr/>
          </p:nvSpPr>
          <p:spPr>
            <a:xfrm>
              <a:off x="-55691" y="4565561"/>
              <a:ext cx="97012" cy="198827"/>
            </a:xfrm>
            <a:custGeom>
              <a:avLst/>
              <a:gdLst>
                <a:gd name="connsiteX0" fmla="*/ 0 w 28341"/>
                <a:gd name="connsiteY0" fmla="*/ 0 h 181213"/>
                <a:gd name="connsiteX1" fmla="*/ 28341 w 28341"/>
                <a:gd name="connsiteY1" fmla="*/ 0 h 181213"/>
                <a:gd name="connsiteX2" fmla="*/ 28341 w 28341"/>
                <a:gd name="connsiteY2" fmla="*/ 181213 h 181213"/>
                <a:gd name="connsiteX3" fmla="*/ 0 w 28341"/>
                <a:gd name="connsiteY3" fmla="*/ 181213 h 181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1213">
                  <a:moveTo>
                    <a:pt x="0" y="0"/>
                  </a:moveTo>
                  <a:lnTo>
                    <a:pt x="28341" y="0"/>
                  </a:lnTo>
                  <a:lnTo>
                    <a:pt x="28341" y="181213"/>
                  </a:lnTo>
                  <a:lnTo>
                    <a:pt x="0" y="181213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6CC569B8-BCEF-4108-8539-8BA494868C19}"/>
                </a:ext>
              </a:extLst>
            </p:cNvPr>
            <p:cNvSpPr/>
            <p:nvPr/>
          </p:nvSpPr>
          <p:spPr>
            <a:xfrm>
              <a:off x="-151234" y="4556138"/>
              <a:ext cx="97012" cy="208250"/>
            </a:xfrm>
            <a:custGeom>
              <a:avLst/>
              <a:gdLst>
                <a:gd name="connsiteX0" fmla="*/ 0 w 28341"/>
                <a:gd name="connsiteY0" fmla="*/ 0 h 189801"/>
                <a:gd name="connsiteX1" fmla="*/ 28341 w 28341"/>
                <a:gd name="connsiteY1" fmla="*/ 0 h 189801"/>
                <a:gd name="connsiteX2" fmla="*/ 28341 w 28341"/>
                <a:gd name="connsiteY2" fmla="*/ 189801 h 189801"/>
                <a:gd name="connsiteX3" fmla="*/ 0 w 28341"/>
                <a:gd name="connsiteY3" fmla="*/ 189801 h 18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9801">
                  <a:moveTo>
                    <a:pt x="0" y="0"/>
                  </a:moveTo>
                  <a:lnTo>
                    <a:pt x="28341" y="0"/>
                  </a:lnTo>
                  <a:lnTo>
                    <a:pt x="28341" y="189801"/>
                  </a:lnTo>
                  <a:lnTo>
                    <a:pt x="0" y="18980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B3191753-AF53-4FE6-B020-DA384D30B408}"/>
                </a:ext>
              </a:extLst>
            </p:cNvPr>
            <p:cNvSpPr/>
            <p:nvPr/>
          </p:nvSpPr>
          <p:spPr>
            <a:xfrm>
              <a:off x="-245307" y="4556138"/>
              <a:ext cx="97012" cy="208250"/>
            </a:xfrm>
            <a:custGeom>
              <a:avLst/>
              <a:gdLst>
                <a:gd name="connsiteX0" fmla="*/ 0 w 28341"/>
                <a:gd name="connsiteY0" fmla="*/ 0 h 189801"/>
                <a:gd name="connsiteX1" fmla="*/ 28341 w 28341"/>
                <a:gd name="connsiteY1" fmla="*/ 0 h 189801"/>
                <a:gd name="connsiteX2" fmla="*/ 28341 w 28341"/>
                <a:gd name="connsiteY2" fmla="*/ 189801 h 189801"/>
                <a:gd name="connsiteX3" fmla="*/ 0 w 28341"/>
                <a:gd name="connsiteY3" fmla="*/ 189801 h 18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9801">
                  <a:moveTo>
                    <a:pt x="0" y="0"/>
                  </a:moveTo>
                  <a:lnTo>
                    <a:pt x="28341" y="0"/>
                  </a:lnTo>
                  <a:lnTo>
                    <a:pt x="28341" y="189801"/>
                  </a:lnTo>
                  <a:lnTo>
                    <a:pt x="0" y="18980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868F52DE-837A-412E-908B-C61002D18535}"/>
                </a:ext>
              </a:extLst>
            </p:cNvPr>
            <p:cNvSpPr/>
            <p:nvPr/>
          </p:nvSpPr>
          <p:spPr>
            <a:xfrm>
              <a:off x="-814161" y="4461907"/>
              <a:ext cx="97012" cy="302481"/>
            </a:xfrm>
            <a:custGeom>
              <a:avLst/>
              <a:gdLst>
                <a:gd name="connsiteX0" fmla="*/ 0 w 28341"/>
                <a:gd name="connsiteY0" fmla="*/ 0 h 275684"/>
                <a:gd name="connsiteX1" fmla="*/ 28341 w 28341"/>
                <a:gd name="connsiteY1" fmla="*/ 0 h 275684"/>
                <a:gd name="connsiteX2" fmla="*/ 28341 w 28341"/>
                <a:gd name="connsiteY2" fmla="*/ 275684 h 275684"/>
                <a:gd name="connsiteX3" fmla="*/ 0 w 28341"/>
                <a:gd name="connsiteY3" fmla="*/ 275684 h 27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75684">
                  <a:moveTo>
                    <a:pt x="0" y="0"/>
                  </a:moveTo>
                  <a:lnTo>
                    <a:pt x="28341" y="0"/>
                  </a:lnTo>
                  <a:lnTo>
                    <a:pt x="28341" y="275684"/>
                  </a:lnTo>
                  <a:lnTo>
                    <a:pt x="0" y="275684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7D5265BB-F695-4AF1-8E68-DD9CE1C6873F}"/>
                </a:ext>
              </a:extLst>
            </p:cNvPr>
            <p:cNvSpPr/>
            <p:nvPr/>
          </p:nvSpPr>
          <p:spPr>
            <a:xfrm>
              <a:off x="-1194861" y="4392175"/>
              <a:ext cx="97012" cy="372213"/>
            </a:xfrm>
            <a:custGeom>
              <a:avLst/>
              <a:gdLst>
                <a:gd name="connsiteX0" fmla="*/ 0 w 28341"/>
                <a:gd name="connsiteY0" fmla="*/ 0 h 344390"/>
                <a:gd name="connsiteX1" fmla="*/ 28341 w 28341"/>
                <a:gd name="connsiteY1" fmla="*/ 0 h 344390"/>
                <a:gd name="connsiteX2" fmla="*/ 28341 w 28341"/>
                <a:gd name="connsiteY2" fmla="*/ 344391 h 344390"/>
                <a:gd name="connsiteX3" fmla="*/ 0 w 28341"/>
                <a:gd name="connsiteY3" fmla="*/ 344391 h 34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44390">
                  <a:moveTo>
                    <a:pt x="0" y="0"/>
                  </a:moveTo>
                  <a:lnTo>
                    <a:pt x="28341" y="0"/>
                  </a:lnTo>
                  <a:lnTo>
                    <a:pt x="28341" y="344391"/>
                  </a:lnTo>
                  <a:lnTo>
                    <a:pt x="0" y="34439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96484680-F16E-4605-AC6A-99E3A199C104}"/>
                </a:ext>
              </a:extLst>
            </p:cNvPr>
            <p:cNvSpPr/>
            <p:nvPr/>
          </p:nvSpPr>
          <p:spPr>
            <a:xfrm>
              <a:off x="-1574099" y="4127386"/>
              <a:ext cx="97012" cy="637001"/>
            </a:xfrm>
            <a:custGeom>
              <a:avLst/>
              <a:gdLst>
                <a:gd name="connsiteX0" fmla="*/ 0 w 28341"/>
                <a:gd name="connsiteY0" fmla="*/ 0 h 580568"/>
                <a:gd name="connsiteX1" fmla="*/ 28341 w 28341"/>
                <a:gd name="connsiteY1" fmla="*/ 0 h 580568"/>
                <a:gd name="connsiteX2" fmla="*/ 28341 w 28341"/>
                <a:gd name="connsiteY2" fmla="*/ 580569 h 580568"/>
                <a:gd name="connsiteX3" fmla="*/ 0 w 28341"/>
                <a:gd name="connsiteY3" fmla="*/ 580569 h 58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80568">
                  <a:moveTo>
                    <a:pt x="0" y="0"/>
                  </a:moveTo>
                  <a:lnTo>
                    <a:pt x="28341" y="0"/>
                  </a:lnTo>
                  <a:lnTo>
                    <a:pt x="28341" y="580569"/>
                  </a:lnTo>
                  <a:lnTo>
                    <a:pt x="0" y="58056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BEA6744E-D662-4362-8842-2C304E19F3B4}"/>
                </a:ext>
              </a:extLst>
            </p:cNvPr>
            <p:cNvSpPr/>
            <p:nvPr/>
          </p:nvSpPr>
          <p:spPr>
            <a:xfrm>
              <a:off x="3721962" y="4766277"/>
              <a:ext cx="97011" cy="80096"/>
            </a:xfrm>
            <a:custGeom>
              <a:avLst/>
              <a:gdLst>
                <a:gd name="connsiteX0" fmla="*/ 0 w 28341"/>
                <a:gd name="connsiteY0" fmla="*/ 0 h 73000"/>
                <a:gd name="connsiteX1" fmla="*/ 28341 w 28341"/>
                <a:gd name="connsiteY1" fmla="*/ 0 h 73000"/>
                <a:gd name="connsiteX2" fmla="*/ 28341 w 28341"/>
                <a:gd name="connsiteY2" fmla="*/ 73000 h 73000"/>
                <a:gd name="connsiteX3" fmla="*/ 0 w 28341"/>
                <a:gd name="connsiteY3" fmla="*/ 73000 h 7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3000">
                  <a:moveTo>
                    <a:pt x="0" y="0"/>
                  </a:moveTo>
                  <a:lnTo>
                    <a:pt x="28341" y="0"/>
                  </a:lnTo>
                  <a:lnTo>
                    <a:pt x="28341" y="73000"/>
                  </a:lnTo>
                  <a:lnTo>
                    <a:pt x="0" y="7300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</p:grp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2DD8B4CE-9908-48AB-B983-6BE402658305}"/>
              </a:ext>
            </a:extLst>
          </p:cNvPr>
          <p:cNvGrpSpPr/>
          <p:nvPr/>
        </p:nvGrpSpPr>
        <p:grpSpPr>
          <a:xfrm>
            <a:off x="6501086" y="1331483"/>
            <a:ext cx="5197403" cy="2250655"/>
            <a:chOff x="-1668171" y="3939866"/>
            <a:chExt cx="14962139" cy="2006653"/>
          </a:xfrm>
        </p:grpSpPr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CCAEB162-3B46-408A-94CD-5B19DB93381C}"/>
                </a:ext>
              </a:extLst>
            </p:cNvPr>
            <p:cNvSpPr/>
            <p:nvPr/>
          </p:nvSpPr>
          <p:spPr>
            <a:xfrm>
              <a:off x="12250338" y="4768633"/>
              <a:ext cx="97011" cy="855153"/>
            </a:xfrm>
            <a:custGeom>
              <a:avLst/>
              <a:gdLst>
                <a:gd name="connsiteX0" fmla="*/ 0 w 28341"/>
                <a:gd name="connsiteY0" fmla="*/ 0 h 764358"/>
                <a:gd name="connsiteX1" fmla="*/ 28341 w 28341"/>
                <a:gd name="connsiteY1" fmla="*/ 0 h 764358"/>
                <a:gd name="connsiteX2" fmla="*/ 28341 w 28341"/>
                <a:gd name="connsiteY2" fmla="*/ 764358 h 764358"/>
                <a:gd name="connsiteX3" fmla="*/ 0 w 28341"/>
                <a:gd name="connsiteY3" fmla="*/ 764358 h 76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64358">
                  <a:moveTo>
                    <a:pt x="0" y="0"/>
                  </a:moveTo>
                  <a:lnTo>
                    <a:pt x="28341" y="0"/>
                  </a:lnTo>
                  <a:lnTo>
                    <a:pt x="28341" y="764358"/>
                  </a:lnTo>
                  <a:lnTo>
                    <a:pt x="0" y="764358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2D37DC24-5523-4BAC-86F0-883A8068C690}"/>
                </a:ext>
              </a:extLst>
            </p:cNvPr>
            <p:cNvSpPr/>
            <p:nvPr/>
          </p:nvSpPr>
          <p:spPr>
            <a:xfrm>
              <a:off x="11871103" y="4768633"/>
              <a:ext cx="97011" cy="783756"/>
            </a:xfrm>
            <a:custGeom>
              <a:avLst/>
              <a:gdLst>
                <a:gd name="connsiteX0" fmla="*/ 0 w 28341"/>
                <a:gd name="connsiteY0" fmla="*/ 0 h 725710"/>
                <a:gd name="connsiteX1" fmla="*/ 28341 w 28341"/>
                <a:gd name="connsiteY1" fmla="*/ 0 h 725710"/>
                <a:gd name="connsiteX2" fmla="*/ 28341 w 28341"/>
                <a:gd name="connsiteY2" fmla="*/ 725711 h 725710"/>
                <a:gd name="connsiteX3" fmla="*/ 0 w 28341"/>
                <a:gd name="connsiteY3" fmla="*/ 725711 h 7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25710">
                  <a:moveTo>
                    <a:pt x="0" y="0"/>
                  </a:moveTo>
                  <a:lnTo>
                    <a:pt x="28341" y="0"/>
                  </a:lnTo>
                  <a:lnTo>
                    <a:pt x="28341" y="725711"/>
                  </a:lnTo>
                  <a:lnTo>
                    <a:pt x="0" y="725711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7D322F0C-937D-421E-BB1A-6346D8210497}"/>
                </a:ext>
              </a:extLst>
            </p:cNvPr>
            <p:cNvSpPr/>
            <p:nvPr/>
          </p:nvSpPr>
          <p:spPr>
            <a:xfrm>
              <a:off x="11681488" y="4768633"/>
              <a:ext cx="97011" cy="767981"/>
            </a:xfrm>
            <a:custGeom>
              <a:avLst/>
              <a:gdLst>
                <a:gd name="connsiteX0" fmla="*/ 0 w 28341"/>
                <a:gd name="connsiteY0" fmla="*/ 0 h 699945"/>
                <a:gd name="connsiteX1" fmla="*/ 28341 w 28341"/>
                <a:gd name="connsiteY1" fmla="*/ 0 h 699945"/>
                <a:gd name="connsiteX2" fmla="*/ 28341 w 28341"/>
                <a:gd name="connsiteY2" fmla="*/ 699946 h 699945"/>
                <a:gd name="connsiteX3" fmla="*/ 0 w 28341"/>
                <a:gd name="connsiteY3" fmla="*/ 699946 h 69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99945">
                  <a:moveTo>
                    <a:pt x="0" y="0"/>
                  </a:moveTo>
                  <a:lnTo>
                    <a:pt x="28341" y="0"/>
                  </a:lnTo>
                  <a:lnTo>
                    <a:pt x="28341" y="699946"/>
                  </a:lnTo>
                  <a:lnTo>
                    <a:pt x="0" y="699946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ED147FBC-F1A5-4168-A433-C13D9812EDA7}"/>
                </a:ext>
              </a:extLst>
            </p:cNvPr>
            <p:cNvSpPr/>
            <p:nvPr/>
          </p:nvSpPr>
          <p:spPr>
            <a:xfrm>
              <a:off x="11208178" y="4768633"/>
              <a:ext cx="97011" cy="704377"/>
            </a:xfrm>
            <a:custGeom>
              <a:avLst/>
              <a:gdLst>
                <a:gd name="connsiteX0" fmla="*/ 0 w 28341"/>
                <a:gd name="connsiteY0" fmla="*/ 0 h 631239"/>
                <a:gd name="connsiteX1" fmla="*/ 28341 w 28341"/>
                <a:gd name="connsiteY1" fmla="*/ 0 h 631239"/>
                <a:gd name="connsiteX2" fmla="*/ 28341 w 28341"/>
                <a:gd name="connsiteY2" fmla="*/ 631240 h 631239"/>
                <a:gd name="connsiteX3" fmla="*/ 0 w 28341"/>
                <a:gd name="connsiteY3" fmla="*/ 631240 h 63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31239">
                  <a:moveTo>
                    <a:pt x="0" y="0"/>
                  </a:moveTo>
                  <a:lnTo>
                    <a:pt x="28341" y="0"/>
                  </a:lnTo>
                  <a:lnTo>
                    <a:pt x="28341" y="631240"/>
                  </a:lnTo>
                  <a:lnTo>
                    <a:pt x="0" y="631240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5E8A5953-3E5E-4C43-B1C5-BFEFC4871E2A}"/>
                </a:ext>
              </a:extLst>
            </p:cNvPr>
            <p:cNvSpPr/>
            <p:nvPr/>
          </p:nvSpPr>
          <p:spPr>
            <a:xfrm>
              <a:off x="11018562" y="4768633"/>
              <a:ext cx="97011" cy="676859"/>
            </a:xfrm>
            <a:custGeom>
              <a:avLst/>
              <a:gdLst>
                <a:gd name="connsiteX0" fmla="*/ 0 w 28341"/>
                <a:gd name="connsiteY0" fmla="*/ 0 h 609768"/>
                <a:gd name="connsiteX1" fmla="*/ 28341 w 28341"/>
                <a:gd name="connsiteY1" fmla="*/ 0 h 609768"/>
                <a:gd name="connsiteX2" fmla="*/ 28341 w 28341"/>
                <a:gd name="connsiteY2" fmla="*/ 609769 h 609768"/>
                <a:gd name="connsiteX3" fmla="*/ 0 w 28341"/>
                <a:gd name="connsiteY3" fmla="*/ 609769 h 60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09768">
                  <a:moveTo>
                    <a:pt x="0" y="0"/>
                  </a:moveTo>
                  <a:lnTo>
                    <a:pt x="28341" y="0"/>
                  </a:lnTo>
                  <a:lnTo>
                    <a:pt x="28341" y="609769"/>
                  </a:lnTo>
                  <a:lnTo>
                    <a:pt x="0" y="609769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5797CAD0-9FC7-4344-BAFF-F77C08FBBAD9}"/>
                </a:ext>
              </a:extLst>
            </p:cNvPr>
            <p:cNvSpPr/>
            <p:nvPr/>
          </p:nvSpPr>
          <p:spPr>
            <a:xfrm>
              <a:off x="10923016" y="4768633"/>
              <a:ext cx="97011" cy="664327"/>
            </a:xfrm>
            <a:custGeom>
              <a:avLst/>
              <a:gdLst>
                <a:gd name="connsiteX0" fmla="*/ 0 w 28341"/>
                <a:gd name="connsiteY0" fmla="*/ 0 h 605474"/>
                <a:gd name="connsiteX1" fmla="*/ 28341 w 28341"/>
                <a:gd name="connsiteY1" fmla="*/ 0 h 605474"/>
                <a:gd name="connsiteX2" fmla="*/ 28341 w 28341"/>
                <a:gd name="connsiteY2" fmla="*/ 605475 h 605474"/>
                <a:gd name="connsiteX3" fmla="*/ 0 w 28341"/>
                <a:gd name="connsiteY3" fmla="*/ 605475 h 60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05474">
                  <a:moveTo>
                    <a:pt x="0" y="0"/>
                  </a:moveTo>
                  <a:lnTo>
                    <a:pt x="28341" y="0"/>
                  </a:lnTo>
                  <a:lnTo>
                    <a:pt x="28341" y="605475"/>
                  </a:lnTo>
                  <a:lnTo>
                    <a:pt x="0" y="605475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1C413C95-3FE7-4F19-992E-C1709EEF2562}"/>
                </a:ext>
              </a:extLst>
            </p:cNvPr>
            <p:cNvSpPr/>
            <p:nvPr/>
          </p:nvSpPr>
          <p:spPr>
            <a:xfrm>
              <a:off x="8080226" y="4768633"/>
              <a:ext cx="97011" cy="336876"/>
            </a:xfrm>
            <a:custGeom>
              <a:avLst/>
              <a:gdLst>
                <a:gd name="connsiteX0" fmla="*/ 0 w 28341"/>
                <a:gd name="connsiteY0" fmla="*/ 0 h 302737"/>
                <a:gd name="connsiteX1" fmla="*/ 28341 w 28341"/>
                <a:gd name="connsiteY1" fmla="*/ 0 h 302737"/>
                <a:gd name="connsiteX2" fmla="*/ 28341 w 28341"/>
                <a:gd name="connsiteY2" fmla="*/ 302737 h 302737"/>
                <a:gd name="connsiteX3" fmla="*/ 0 w 28341"/>
                <a:gd name="connsiteY3" fmla="*/ 302737 h 30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02737">
                  <a:moveTo>
                    <a:pt x="0" y="0"/>
                  </a:moveTo>
                  <a:lnTo>
                    <a:pt x="28341" y="0"/>
                  </a:lnTo>
                  <a:lnTo>
                    <a:pt x="28341" y="302737"/>
                  </a:lnTo>
                  <a:lnTo>
                    <a:pt x="0" y="30273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673DB7BA-3D53-485D-BB74-6072FDD4C5BC}"/>
                </a:ext>
              </a:extLst>
            </p:cNvPr>
            <p:cNvSpPr/>
            <p:nvPr/>
          </p:nvSpPr>
          <p:spPr>
            <a:xfrm>
              <a:off x="7892076" y="4768633"/>
              <a:ext cx="97011" cy="329808"/>
            </a:xfrm>
            <a:custGeom>
              <a:avLst/>
              <a:gdLst>
                <a:gd name="connsiteX0" fmla="*/ 0 w 28341"/>
                <a:gd name="connsiteY0" fmla="*/ 0 h 296296"/>
                <a:gd name="connsiteX1" fmla="*/ 28341 w 28341"/>
                <a:gd name="connsiteY1" fmla="*/ 0 h 296296"/>
                <a:gd name="connsiteX2" fmla="*/ 28341 w 28341"/>
                <a:gd name="connsiteY2" fmla="*/ 296296 h 296296"/>
                <a:gd name="connsiteX3" fmla="*/ 0 w 28341"/>
                <a:gd name="connsiteY3" fmla="*/ 296296 h 29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96296">
                  <a:moveTo>
                    <a:pt x="0" y="0"/>
                  </a:moveTo>
                  <a:lnTo>
                    <a:pt x="28341" y="0"/>
                  </a:lnTo>
                  <a:lnTo>
                    <a:pt x="28341" y="296296"/>
                  </a:lnTo>
                  <a:lnTo>
                    <a:pt x="0" y="29629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694C0AC8-F173-49C8-A7FD-D5BC3EC33806}"/>
                </a:ext>
              </a:extLst>
            </p:cNvPr>
            <p:cNvSpPr/>
            <p:nvPr/>
          </p:nvSpPr>
          <p:spPr>
            <a:xfrm>
              <a:off x="6375137" y="4768633"/>
              <a:ext cx="97011" cy="202596"/>
            </a:xfrm>
            <a:custGeom>
              <a:avLst/>
              <a:gdLst>
                <a:gd name="connsiteX0" fmla="*/ 0 w 28341"/>
                <a:gd name="connsiteY0" fmla="*/ 0 h 188942"/>
                <a:gd name="connsiteX1" fmla="*/ 28341 w 28341"/>
                <a:gd name="connsiteY1" fmla="*/ 0 h 188942"/>
                <a:gd name="connsiteX2" fmla="*/ 28341 w 28341"/>
                <a:gd name="connsiteY2" fmla="*/ 188942 h 188942"/>
                <a:gd name="connsiteX3" fmla="*/ 0 w 28341"/>
                <a:gd name="connsiteY3" fmla="*/ 188942 h 18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8942">
                  <a:moveTo>
                    <a:pt x="0" y="0"/>
                  </a:moveTo>
                  <a:lnTo>
                    <a:pt x="28341" y="0"/>
                  </a:lnTo>
                  <a:lnTo>
                    <a:pt x="28341" y="188942"/>
                  </a:lnTo>
                  <a:lnTo>
                    <a:pt x="0" y="188942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FD18F47A-C136-4FD7-A7C4-78307A41DAF0}"/>
                </a:ext>
              </a:extLst>
            </p:cNvPr>
            <p:cNvSpPr/>
            <p:nvPr/>
          </p:nvSpPr>
          <p:spPr>
            <a:xfrm>
              <a:off x="5616668" y="4768632"/>
              <a:ext cx="97012" cy="146748"/>
            </a:xfrm>
            <a:custGeom>
              <a:avLst/>
              <a:gdLst>
                <a:gd name="connsiteX0" fmla="*/ 0 w 28341"/>
                <a:gd name="connsiteY0" fmla="*/ 0 h 133118"/>
                <a:gd name="connsiteX1" fmla="*/ 28341 w 28341"/>
                <a:gd name="connsiteY1" fmla="*/ 0 h 133118"/>
                <a:gd name="connsiteX2" fmla="*/ 28341 w 28341"/>
                <a:gd name="connsiteY2" fmla="*/ 133119 h 133118"/>
                <a:gd name="connsiteX3" fmla="*/ 0 w 28341"/>
                <a:gd name="connsiteY3" fmla="*/ 133119 h 13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33118">
                  <a:moveTo>
                    <a:pt x="0" y="0"/>
                  </a:moveTo>
                  <a:lnTo>
                    <a:pt x="28341" y="0"/>
                  </a:lnTo>
                  <a:lnTo>
                    <a:pt x="28341" y="133119"/>
                  </a:lnTo>
                  <a:lnTo>
                    <a:pt x="0" y="133119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C6DB9D15-2928-464A-9B9C-478CBB931D41}"/>
                </a:ext>
              </a:extLst>
            </p:cNvPr>
            <p:cNvSpPr/>
            <p:nvPr/>
          </p:nvSpPr>
          <p:spPr>
            <a:xfrm>
              <a:off x="5522593" y="4768632"/>
              <a:ext cx="97012" cy="146748"/>
            </a:xfrm>
            <a:custGeom>
              <a:avLst/>
              <a:gdLst>
                <a:gd name="connsiteX0" fmla="*/ 0 w 28341"/>
                <a:gd name="connsiteY0" fmla="*/ 0 h 128824"/>
                <a:gd name="connsiteX1" fmla="*/ 28341 w 28341"/>
                <a:gd name="connsiteY1" fmla="*/ 0 h 128824"/>
                <a:gd name="connsiteX2" fmla="*/ 28341 w 28341"/>
                <a:gd name="connsiteY2" fmla="*/ 128824 h 128824"/>
                <a:gd name="connsiteX3" fmla="*/ 0 w 28341"/>
                <a:gd name="connsiteY3" fmla="*/ 128824 h 12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8824">
                  <a:moveTo>
                    <a:pt x="0" y="0"/>
                  </a:moveTo>
                  <a:lnTo>
                    <a:pt x="28341" y="0"/>
                  </a:lnTo>
                  <a:lnTo>
                    <a:pt x="28341" y="128824"/>
                  </a:lnTo>
                  <a:lnTo>
                    <a:pt x="0" y="128824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882150FD-7943-4121-B430-A9A7156AB14C}"/>
                </a:ext>
              </a:extLst>
            </p:cNvPr>
            <p:cNvSpPr/>
            <p:nvPr/>
          </p:nvSpPr>
          <p:spPr>
            <a:xfrm>
              <a:off x="4670053" y="4766277"/>
              <a:ext cx="97011" cy="127213"/>
            </a:xfrm>
            <a:custGeom>
              <a:avLst/>
              <a:gdLst>
                <a:gd name="connsiteX0" fmla="*/ 0 w 28341"/>
                <a:gd name="connsiteY0" fmla="*/ 0 h 113794"/>
                <a:gd name="connsiteX1" fmla="*/ 28341 w 28341"/>
                <a:gd name="connsiteY1" fmla="*/ 0 h 113794"/>
                <a:gd name="connsiteX2" fmla="*/ 28341 w 28341"/>
                <a:gd name="connsiteY2" fmla="*/ 113795 h 113794"/>
                <a:gd name="connsiteX3" fmla="*/ 0 w 28341"/>
                <a:gd name="connsiteY3" fmla="*/ 113795 h 11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3794">
                  <a:moveTo>
                    <a:pt x="0" y="0"/>
                  </a:moveTo>
                  <a:lnTo>
                    <a:pt x="28341" y="0"/>
                  </a:lnTo>
                  <a:lnTo>
                    <a:pt x="28341" y="113795"/>
                  </a:lnTo>
                  <a:lnTo>
                    <a:pt x="0" y="113795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EC999AD6-B3D8-4BFC-AEEB-3ECC2C3D589C}"/>
                </a:ext>
              </a:extLst>
            </p:cNvPr>
            <p:cNvSpPr/>
            <p:nvPr/>
          </p:nvSpPr>
          <p:spPr>
            <a:xfrm>
              <a:off x="3627889" y="4766277"/>
              <a:ext cx="97011" cy="75384"/>
            </a:xfrm>
            <a:custGeom>
              <a:avLst/>
              <a:gdLst>
                <a:gd name="connsiteX0" fmla="*/ 0 w 28341"/>
                <a:gd name="connsiteY0" fmla="*/ 0 h 68706"/>
                <a:gd name="connsiteX1" fmla="*/ 28341 w 28341"/>
                <a:gd name="connsiteY1" fmla="*/ 0 h 68706"/>
                <a:gd name="connsiteX2" fmla="*/ 28341 w 28341"/>
                <a:gd name="connsiteY2" fmla="*/ 68706 h 68706"/>
                <a:gd name="connsiteX3" fmla="*/ 0 w 28341"/>
                <a:gd name="connsiteY3" fmla="*/ 68706 h 6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8706">
                  <a:moveTo>
                    <a:pt x="0" y="0"/>
                  </a:moveTo>
                  <a:lnTo>
                    <a:pt x="28341" y="0"/>
                  </a:lnTo>
                  <a:lnTo>
                    <a:pt x="28341" y="68706"/>
                  </a:lnTo>
                  <a:lnTo>
                    <a:pt x="0" y="6870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3282058F-E973-4F60-9689-9D2624C16DE4}"/>
                </a:ext>
              </a:extLst>
            </p:cNvPr>
            <p:cNvSpPr/>
            <p:nvPr/>
          </p:nvSpPr>
          <p:spPr>
            <a:xfrm>
              <a:off x="3532346" y="4768376"/>
              <a:ext cx="97011" cy="65962"/>
            </a:xfrm>
            <a:custGeom>
              <a:avLst/>
              <a:gdLst>
                <a:gd name="connsiteX0" fmla="*/ 0 w 28341"/>
                <a:gd name="connsiteY0" fmla="*/ 0 h 60118"/>
                <a:gd name="connsiteX1" fmla="*/ 28341 w 28341"/>
                <a:gd name="connsiteY1" fmla="*/ 0 h 60118"/>
                <a:gd name="connsiteX2" fmla="*/ 28341 w 28341"/>
                <a:gd name="connsiteY2" fmla="*/ 60118 h 60118"/>
                <a:gd name="connsiteX3" fmla="*/ 0 w 28341"/>
                <a:gd name="connsiteY3" fmla="*/ 60118 h 6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0118">
                  <a:moveTo>
                    <a:pt x="0" y="0"/>
                  </a:moveTo>
                  <a:lnTo>
                    <a:pt x="28341" y="0"/>
                  </a:lnTo>
                  <a:lnTo>
                    <a:pt x="28341" y="60118"/>
                  </a:lnTo>
                  <a:lnTo>
                    <a:pt x="0" y="60118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598B5690-5F0F-43AA-92C7-207683EB72B1}"/>
                </a:ext>
              </a:extLst>
            </p:cNvPr>
            <p:cNvSpPr/>
            <p:nvPr/>
          </p:nvSpPr>
          <p:spPr>
            <a:xfrm>
              <a:off x="3438271" y="4766277"/>
              <a:ext cx="97011" cy="61249"/>
            </a:xfrm>
            <a:custGeom>
              <a:avLst/>
              <a:gdLst>
                <a:gd name="connsiteX0" fmla="*/ 0 w 28341"/>
                <a:gd name="connsiteY0" fmla="*/ 0 h 55823"/>
                <a:gd name="connsiteX1" fmla="*/ 28341 w 28341"/>
                <a:gd name="connsiteY1" fmla="*/ 0 h 55823"/>
                <a:gd name="connsiteX2" fmla="*/ 28341 w 28341"/>
                <a:gd name="connsiteY2" fmla="*/ 55824 h 55823"/>
                <a:gd name="connsiteX3" fmla="*/ 0 w 28341"/>
                <a:gd name="connsiteY3" fmla="*/ 55824 h 5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5823">
                  <a:moveTo>
                    <a:pt x="0" y="0"/>
                  </a:moveTo>
                  <a:lnTo>
                    <a:pt x="28341" y="0"/>
                  </a:lnTo>
                  <a:lnTo>
                    <a:pt x="28341" y="55824"/>
                  </a:lnTo>
                  <a:lnTo>
                    <a:pt x="0" y="55824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CE6D2FBB-6D60-49DC-815E-6AB416668592}"/>
                </a:ext>
              </a:extLst>
            </p:cNvPr>
            <p:cNvSpPr/>
            <p:nvPr/>
          </p:nvSpPr>
          <p:spPr>
            <a:xfrm>
              <a:off x="2963493" y="4766277"/>
              <a:ext cx="97011" cy="51826"/>
            </a:xfrm>
            <a:custGeom>
              <a:avLst/>
              <a:gdLst>
                <a:gd name="connsiteX0" fmla="*/ 0 w 28341"/>
                <a:gd name="connsiteY0" fmla="*/ 0 h 47235"/>
                <a:gd name="connsiteX1" fmla="*/ 28341 w 28341"/>
                <a:gd name="connsiteY1" fmla="*/ 0 h 47235"/>
                <a:gd name="connsiteX2" fmla="*/ 28341 w 28341"/>
                <a:gd name="connsiteY2" fmla="*/ 47236 h 47235"/>
                <a:gd name="connsiteX3" fmla="*/ 0 w 28341"/>
                <a:gd name="connsiteY3" fmla="*/ 47236 h 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">
                  <a:moveTo>
                    <a:pt x="0" y="0"/>
                  </a:moveTo>
                  <a:lnTo>
                    <a:pt x="28341" y="0"/>
                  </a:lnTo>
                  <a:lnTo>
                    <a:pt x="28341" y="47236"/>
                  </a:lnTo>
                  <a:lnTo>
                    <a:pt x="0" y="4723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3D151779-A837-4E5E-A740-FA793AC88467}"/>
                </a:ext>
              </a:extLst>
            </p:cNvPr>
            <p:cNvSpPr/>
            <p:nvPr/>
          </p:nvSpPr>
          <p:spPr>
            <a:xfrm>
              <a:off x="2679799" y="4766277"/>
              <a:ext cx="97011" cy="37692"/>
            </a:xfrm>
            <a:custGeom>
              <a:avLst/>
              <a:gdLst>
                <a:gd name="connsiteX0" fmla="*/ 0 w 28341"/>
                <a:gd name="connsiteY0" fmla="*/ 0 h 34353"/>
                <a:gd name="connsiteX1" fmla="*/ 28341 w 28341"/>
                <a:gd name="connsiteY1" fmla="*/ 0 h 34353"/>
                <a:gd name="connsiteX2" fmla="*/ 28341 w 28341"/>
                <a:gd name="connsiteY2" fmla="*/ 34353 h 34353"/>
                <a:gd name="connsiteX3" fmla="*/ 0 w 28341"/>
                <a:gd name="connsiteY3" fmla="*/ 34353 h 3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4353">
                  <a:moveTo>
                    <a:pt x="0" y="0"/>
                  </a:moveTo>
                  <a:lnTo>
                    <a:pt x="28341" y="0"/>
                  </a:lnTo>
                  <a:lnTo>
                    <a:pt x="28341" y="34353"/>
                  </a:lnTo>
                  <a:lnTo>
                    <a:pt x="0" y="34353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E27D7911-9DFC-4491-9F67-9EEF5A678B9B}"/>
                </a:ext>
              </a:extLst>
            </p:cNvPr>
            <p:cNvSpPr/>
            <p:nvPr/>
          </p:nvSpPr>
          <p:spPr>
            <a:xfrm>
              <a:off x="2490184" y="4766277"/>
              <a:ext cx="97011" cy="28268"/>
            </a:xfrm>
            <a:custGeom>
              <a:avLst/>
              <a:gdLst>
                <a:gd name="connsiteX0" fmla="*/ 0 w 28341"/>
                <a:gd name="connsiteY0" fmla="*/ 0 h 25764"/>
                <a:gd name="connsiteX1" fmla="*/ 28341 w 28341"/>
                <a:gd name="connsiteY1" fmla="*/ 0 h 25764"/>
                <a:gd name="connsiteX2" fmla="*/ 28341 w 28341"/>
                <a:gd name="connsiteY2" fmla="*/ 25765 h 25764"/>
                <a:gd name="connsiteX3" fmla="*/ 0 w 28341"/>
                <a:gd name="connsiteY3" fmla="*/ 25765 h 2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5764">
                  <a:moveTo>
                    <a:pt x="0" y="0"/>
                  </a:moveTo>
                  <a:lnTo>
                    <a:pt x="28341" y="0"/>
                  </a:lnTo>
                  <a:lnTo>
                    <a:pt x="28341" y="25765"/>
                  </a:lnTo>
                  <a:lnTo>
                    <a:pt x="0" y="25765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31F0841B-D7FA-4352-8468-073044F7D9C1}"/>
                </a:ext>
              </a:extLst>
            </p:cNvPr>
            <p:cNvSpPr/>
            <p:nvPr/>
          </p:nvSpPr>
          <p:spPr>
            <a:xfrm>
              <a:off x="7323224" y="4768633"/>
              <a:ext cx="97011" cy="297151"/>
            </a:xfrm>
            <a:custGeom>
              <a:avLst/>
              <a:gdLst>
                <a:gd name="connsiteX0" fmla="*/ 0 w 28341"/>
                <a:gd name="connsiteY0" fmla="*/ 0 h 266237"/>
                <a:gd name="connsiteX1" fmla="*/ 28341 w 28341"/>
                <a:gd name="connsiteY1" fmla="*/ 0 h 266237"/>
                <a:gd name="connsiteX2" fmla="*/ 28341 w 28341"/>
                <a:gd name="connsiteY2" fmla="*/ 266237 h 266237"/>
                <a:gd name="connsiteX3" fmla="*/ 0 w 28341"/>
                <a:gd name="connsiteY3" fmla="*/ 266237 h 26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66237">
                  <a:moveTo>
                    <a:pt x="0" y="0"/>
                  </a:moveTo>
                  <a:lnTo>
                    <a:pt x="28341" y="0"/>
                  </a:lnTo>
                  <a:lnTo>
                    <a:pt x="28341" y="266237"/>
                  </a:lnTo>
                  <a:lnTo>
                    <a:pt x="0" y="266237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813056CB-B5A8-45D9-88D2-914F826B8F88}"/>
                </a:ext>
              </a:extLst>
            </p:cNvPr>
            <p:cNvSpPr/>
            <p:nvPr/>
          </p:nvSpPr>
          <p:spPr>
            <a:xfrm>
              <a:off x="7227681" y="4768632"/>
              <a:ext cx="97011" cy="292439"/>
            </a:xfrm>
            <a:custGeom>
              <a:avLst/>
              <a:gdLst>
                <a:gd name="connsiteX0" fmla="*/ 0 w 28341"/>
                <a:gd name="connsiteY0" fmla="*/ 0 h 253354"/>
                <a:gd name="connsiteX1" fmla="*/ 28341 w 28341"/>
                <a:gd name="connsiteY1" fmla="*/ 0 h 253354"/>
                <a:gd name="connsiteX2" fmla="*/ 28341 w 28341"/>
                <a:gd name="connsiteY2" fmla="*/ 253355 h 253354"/>
                <a:gd name="connsiteX3" fmla="*/ 0 w 28341"/>
                <a:gd name="connsiteY3" fmla="*/ 253355 h 25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53354">
                  <a:moveTo>
                    <a:pt x="0" y="0"/>
                  </a:moveTo>
                  <a:lnTo>
                    <a:pt x="28341" y="0"/>
                  </a:lnTo>
                  <a:lnTo>
                    <a:pt x="28341" y="253355"/>
                  </a:lnTo>
                  <a:lnTo>
                    <a:pt x="0" y="253355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026F5766-16CA-4E42-BB28-89109D523E7D}"/>
                </a:ext>
              </a:extLst>
            </p:cNvPr>
            <p:cNvSpPr/>
            <p:nvPr/>
          </p:nvSpPr>
          <p:spPr>
            <a:xfrm>
              <a:off x="7038065" y="4768633"/>
              <a:ext cx="97011" cy="263846"/>
            </a:xfrm>
            <a:custGeom>
              <a:avLst/>
              <a:gdLst>
                <a:gd name="connsiteX0" fmla="*/ 0 w 28341"/>
                <a:gd name="connsiteY0" fmla="*/ 0 h 240472"/>
                <a:gd name="connsiteX1" fmla="*/ 28341 w 28341"/>
                <a:gd name="connsiteY1" fmla="*/ 0 h 240472"/>
                <a:gd name="connsiteX2" fmla="*/ 28341 w 28341"/>
                <a:gd name="connsiteY2" fmla="*/ 240472 h 240472"/>
                <a:gd name="connsiteX3" fmla="*/ 0 w 28341"/>
                <a:gd name="connsiteY3" fmla="*/ 240472 h 24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40472">
                  <a:moveTo>
                    <a:pt x="0" y="0"/>
                  </a:moveTo>
                  <a:lnTo>
                    <a:pt x="28341" y="0"/>
                  </a:lnTo>
                  <a:lnTo>
                    <a:pt x="28341" y="240472"/>
                  </a:lnTo>
                  <a:lnTo>
                    <a:pt x="0" y="240472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751F1BC8-8E08-4081-BF03-280BE55E4162}"/>
                </a:ext>
              </a:extLst>
            </p:cNvPr>
            <p:cNvSpPr/>
            <p:nvPr/>
          </p:nvSpPr>
          <p:spPr>
            <a:xfrm>
              <a:off x="6943990" y="4768633"/>
              <a:ext cx="97011" cy="259135"/>
            </a:xfrm>
            <a:custGeom>
              <a:avLst/>
              <a:gdLst>
                <a:gd name="connsiteX0" fmla="*/ 0 w 28341"/>
                <a:gd name="connsiteY0" fmla="*/ 0 h 236178"/>
                <a:gd name="connsiteX1" fmla="*/ 28341 w 28341"/>
                <a:gd name="connsiteY1" fmla="*/ 0 h 236178"/>
                <a:gd name="connsiteX2" fmla="*/ 28341 w 28341"/>
                <a:gd name="connsiteY2" fmla="*/ 236178 h 236178"/>
                <a:gd name="connsiteX3" fmla="*/ 0 w 28341"/>
                <a:gd name="connsiteY3" fmla="*/ 236178 h 23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36178">
                  <a:moveTo>
                    <a:pt x="0" y="0"/>
                  </a:moveTo>
                  <a:lnTo>
                    <a:pt x="28341" y="0"/>
                  </a:lnTo>
                  <a:lnTo>
                    <a:pt x="28341" y="236178"/>
                  </a:lnTo>
                  <a:lnTo>
                    <a:pt x="0" y="236178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93BE7D0F-CFDF-44D7-B543-D87D7F801AA3}"/>
                </a:ext>
              </a:extLst>
            </p:cNvPr>
            <p:cNvSpPr/>
            <p:nvPr/>
          </p:nvSpPr>
          <p:spPr>
            <a:xfrm>
              <a:off x="8649075" y="4768633"/>
              <a:ext cx="97011" cy="378971"/>
            </a:xfrm>
            <a:custGeom>
              <a:avLst/>
              <a:gdLst>
                <a:gd name="connsiteX0" fmla="*/ 0 w 28341"/>
                <a:gd name="connsiteY0" fmla="*/ 0 h 334943"/>
                <a:gd name="connsiteX1" fmla="*/ 28341 w 28341"/>
                <a:gd name="connsiteY1" fmla="*/ 0 h 334943"/>
                <a:gd name="connsiteX2" fmla="*/ 28341 w 28341"/>
                <a:gd name="connsiteY2" fmla="*/ 334943 h 334943"/>
                <a:gd name="connsiteX3" fmla="*/ 0 w 28341"/>
                <a:gd name="connsiteY3" fmla="*/ 334943 h 33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34943">
                  <a:moveTo>
                    <a:pt x="0" y="0"/>
                  </a:moveTo>
                  <a:lnTo>
                    <a:pt x="28341" y="0"/>
                  </a:lnTo>
                  <a:lnTo>
                    <a:pt x="28341" y="334943"/>
                  </a:lnTo>
                  <a:lnTo>
                    <a:pt x="0" y="334943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E8016ECC-E4C6-4A3F-9CCC-CD36F59E32B8}"/>
                </a:ext>
              </a:extLst>
            </p:cNvPr>
            <p:cNvSpPr/>
            <p:nvPr/>
          </p:nvSpPr>
          <p:spPr>
            <a:xfrm>
              <a:off x="8269841" y="4768633"/>
              <a:ext cx="97011" cy="355721"/>
            </a:xfrm>
            <a:custGeom>
              <a:avLst/>
              <a:gdLst>
                <a:gd name="connsiteX0" fmla="*/ 0 w 28341"/>
                <a:gd name="connsiteY0" fmla="*/ 0 h 309178"/>
                <a:gd name="connsiteX1" fmla="*/ 28341 w 28341"/>
                <a:gd name="connsiteY1" fmla="*/ 0 h 309178"/>
                <a:gd name="connsiteX2" fmla="*/ 28341 w 28341"/>
                <a:gd name="connsiteY2" fmla="*/ 309179 h 309178"/>
                <a:gd name="connsiteX3" fmla="*/ 0 w 28341"/>
                <a:gd name="connsiteY3" fmla="*/ 309179 h 30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09178">
                  <a:moveTo>
                    <a:pt x="0" y="0"/>
                  </a:moveTo>
                  <a:lnTo>
                    <a:pt x="28341" y="0"/>
                  </a:lnTo>
                  <a:lnTo>
                    <a:pt x="28341" y="309179"/>
                  </a:lnTo>
                  <a:lnTo>
                    <a:pt x="0" y="309179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3E171BE0-CAF5-4656-BEFE-330C668FA27D}"/>
                </a:ext>
              </a:extLst>
            </p:cNvPr>
            <p:cNvSpPr/>
            <p:nvPr/>
          </p:nvSpPr>
          <p:spPr>
            <a:xfrm>
              <a:off x="10449706" y="4768633"/>
              <a:ext cx="97011" cy="605596"/>
            </a:xfrm>
            <a:custGeom>
              <a:avLst/>
              <a:gdLst>
                <a:gd name="connsiteX0" fmla="*/ 0 w 28341"/>
                <a:gd name="connsiteY0" fmla="*/ 0 h 553944"/>
                <a:gd name="connsiteX1" fmla="*/ 28341 w 28341"/>
                <a:gd name="connsiteY1" fmla="*/ 0 h 553944"/>
                <a:gd name="connsiteX2" fmla="*/ 28341 w 28341"/>
                <a:gd name="connsiteY2" fmla="*/ 553945 h 553944"/>
                <a:gd name="connsiteX3" fmla="*/ 0 w 28341"/>
                <a:gd name="connsiteY3" fmla="*/ 553945 h 55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53944">
                  <a:moveTo>
                    <a:pt x="0" y="0"/>
                  </a:moveTo>
                  <a:lnTo>
                    <a:pt x="28341" y="0"/>
                  </a:lnTo>
                  <a:lnTo>
                    <a:pt x="28341" y="553945"/>
                  </a:lnTo>
                  <a:lnTo>
                    <a:pt x="0" y="553945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79C297E3-B1B3-46EE-A8CE-946E0C067743}"/>
                </a:ext>
              </a:extLst>
            </p:cNvPr>
            <p:cNvSpPr/>
            <p:nvPr/>
          </p:nvSpPr>
          <p:spPr>
            <a:xfrm>
              <a:off x="10260091" y="4768632"/>
              <a:ext cx="97011" cy="548178"/>
            </a:xfrm>
            <a:custGeom>
              <a:avLst/>
              <a:gdLst>
                <a:gd name="connsiteX0" fmla="*/ 0 w 28341"/>
                <a:gd name="connsiteY0" fmla="*/ 0 h 480944"/>
                <a:gd name="connsiteX1" fmla="*/ 28341 w 28341"/>
                <a:gd name="connsiteY1" fmla="*/ 0 h 480944"/>
                <a:gd name="connsiteX2" fmla="*/ 28341 w 28341"/>
                <a:gd name="connsiteY2" fmla="*/ 480944 h 480944"/>
                <a:gd name="connsiteX3" fmla="*/ 0 w 28341"/>
                <a:gd name="connsiteY3" fmla="*/ 480944 h 48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80944">
                  <a:moveTo>
                    <a:pt x="0" y="0"/>
                  </a:moveTo>
                  <a:lnTo>
                    <a:pt x="28341" y="0"/>
                  </a:lnTo>
                  <a:lnTo>
                    <a:pt x="28341" y="480944"/>
                  </a:lnTo>
                  <a:lnTo>
                    <a:pt x="0" y="480944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C51C55D4-868E-4AF3-8DAF-C30B6DE7F4C2}"/>
                </a:ext>
              </a:extLst>
            </p:cNvPr>
            <p:cNvSpPr/>
            <p:nvPr/>
          </p:nvSpPr>
          <p:spPr>
            <a:xfrm>
              <a:off x="10070473" y="4768633"/>
              <a:ext cx="97011" cy="516730"/>
            </a:xfrm>
            <a:custGeom>
              <a:avLst/>
              <a:gdLst>
                <a:gd name="connsiteX0" fmla="*/ 0 w 28341"/>
                <a:gd name="connsiteY0" fmla="*/ 0 h 442297"/>
                <a:gd name="connsiteX1" fmla="*/ 28341 w 28341"/>
                <a:gd name="connsiteY1" fmla="*/ 0 h 442297"/>
                <a:gd name="connsiteX2" fmla="*/ 28341 w 28341"/>
                <a:gd name="connsiteY2" fmla="*/ 442297 h 442297"/>
                <a:gd name="connsiteX3" fmla="*/ 0 w 28341"/>
                <a:gd name="connsiteY3" fmla="*/ 442297 h 44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42297">
                  <a:moveTo>
                    <a:pt x="0" y="0"/>
                  </a:moveTo>
                  <a:lnTo>
                    <a:pt x="28341" y="0"/>
                  </a:lnTo>
                  <a:lnTo>
                    <a:pt x="28341" y="442297"/>
                  </a:lnTo>
                  <a:lnTo>
                    <a:pt x="0" y="44229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C84EB51C-8752-4F01-908E-D19E7C2EF8F9}"/>
                </a:ext>
              </a:extLst>
            </p:cNvPr>
            <p:cNvSpPr/>
            <p:nvPr/>
          </p:nvSpPr>
          <p:spPr>
            <a:xfrm>
              <a:off x="9407547" y="4768632"/>
              <a:ext cx="97011" cy="419006"/>
            </a:xfrm>
            <a:custGeom>
              <a:avLst/>
              <a:gdLst>
                <a:gd name="connsiteX0" fmla="*/ 0 w 28341"/>
                <a:gd name="connsiteY0" fmla="*/ 0 h 373590"/>
                <a:gd name="connsiteX1" fmla="*/ 28341 w 28341"/>
                <a:gd name="connsiteY1" fmla="*/ 0 h 373590"/>
                <a:gd name="connsiteX2" fmla="*/ 28341 w 28341"/>
                <a:gd name="connsiteY2" fmla="*/ 373591 h 373590"/>
                <a:gd name="connsiteX3" fmla="*/ 0 w 28341"/>
                <a:gd name="connsiteY3" fmla="*/ 373591 h 37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73590">
                  <a:moveTo>
                    <a:pt x="0" y="0"/>
                  </a:moveTo>
                  <a:lnTo>
                    <a:pt x="28341" y="0"/>
                  </a:lnTo>
                  <a:lnTo>
                    <a:pt x="28341" y="373591"/>
                  </a:lnTo>
                  <a:lnTo>
                    <a:pt x="0" y="373591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23C4973B-475B-4388-B4D9-C1CBE808326F}"/>
                </a:ext>
              </a:extLst>
            </p:cNvPr>
            <p:cNvSpPr/>
            <p:nvPr/>
          </p:nvSpPr>
          <p:spPr>
            <a:xfrm>
              <a:off x="13196957" y="4768633"/>
              <a:ext cx="97011" cy="1177886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B67E786D-5F0F-4618-AF3E-C1A0C169EA58}"/>
                </a:ext>
              </a:extLst>
            </p:cNvPr>
            <p:cNvSpPr/>
            <p:nvPr/>
          </p:nvSpPr>
          <p:spPr>
            <a:xfrm>
              <a:off x="13102885" y="4768633"/>
              <a:ext cx="97011" cy="1048531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D8885B7D-E294-4614-9E33-64192A03C0B5}"/>
                </a:ext>
              </a:extLst>
            </p:cNvPr>
            <p:cNvSpPr/>
            <p:nvPr/>
          </p:nvSpPr>
          <p:spPr>
            <a:xfrm>
              <a:off x="12534029" y="4768633"/>
              <a:ext cx="97011" cy="932886"/>
            </a:xfrm>
            <a:custGeom>
              <a:avLst/>
              <a:gdLst>
                <a:gd name="connsiteX0" fmla="*/ 0 w 28341"/>
                <a:gd name="connsiteY0" fmla="*/ 0 h 850241"/>
                <a:gd name="connsiteX1" fmla="*/ 28341 w 28341"/>
                <a:gd name="connsiteY1" fmla="*/ 0 h 850241"/>
                <a:gd name="connsiteX2" fmla="*/ 28341 w 28341"/>
                <a:gd name="connsiteY2" fmla="*/ 850241 h 850241"/>
                <a:gd name="connsiteX3" fmla="*/ 0 w 28341"/>
                <a:gd name="connsiteY3" fmla="*/ 850241 h 8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850241">
                  <a:moveTo>
                    <a:pt x="0" y="0"/>
                  </a:moveTo>
                  <a:lnTo>
                    <a:pt x="28341" y="0"/>
                  </a:lnTo>
                  <a:lnTo>
                    <a:pt x="28341" y="850241"/>
                  </a:lnTo>
                  <a:lnTo>
                    <a:pt x="0" y="850241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1546E530-C398-4C53-9EBE-E4DF5DDF09F8}"/>
                </a:ext>
              </a:extLst>
            </p:cNvPr>
            <p:cNvSpPr/>
            <p:nvPr/>
          </p:nvSpPr>
          <p:spPr>
            <a:xfrm>
              <a:off x="1083486" y="4706908"/>
              <a:ext cx="97012" cy="57480"/>
            </a:xfrm>
            <a:custGeom>
              <a:avLst/>
              <a:gdLst>
                <a:gd name="connsiteX0" fmla="*/ 0 w 28341"/>
                <a:gd name="connsiteY0" fmla="*/ 0 h 52388"/>
                <a:gd name="connsiteX1" fmla="*/ 28341 w 28341"/>
                <a:gd name="connsiteY1" fmla="*/ 0 h 52388"/>
                <a:gd name="connsiteX2" fmla="*/ 28341 w 28341"/>
                <a:gd name="connsiteY2" fmla="*/ 52389 h 52388"/>
                <a:gd name="connsiteX3" fmla="*/ 0 w 28341"/>
                <a:gd name="connsiteY3" fmla="*/ 52389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2388">
                  <a:moveTo>
                    <a:pt x="0" y="0"/>
                  </a:moveTo>
                  <a:lnTo>
                    <a:pt x="28341" y="0"/>
                  </a:lnTo>
                  <a:lnTo>
                    <a:pt x="28341" y="52389"/>
                  </a:lnTo>
                  <a:lnTo>
                    <a:pt x="0" y="52389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680AAA99-55BF-4F56-ABEF-7270348E7B2A}"/>
                </a:ext>
              </a:extLst>
            </p:cNvPr>
            <p:cNvSpPr/>
            <p:nvPr/>
          </p:nvSpPr>
          <p:spPr>
            <a:xfrm>
              <a:off x="798324" y="4697483"/>
              <a:ext cx="97012" cy="66903"/>
            </a:xfrm>
            <a:custGeom>
              <a:avLst/>
              <a:gdLst>
                <a:gd name="connsiteX0" fmla="*/ 0 w 28341"/>
                <a:gd name="connsiteY0" fmla="*/ 0 h 60976"/>
                <a:gd name="connsiteX1" fmla="*/ 28341 w 28341"/>
                <a:gd name="connsiteY1" fmla="*/ 0 h 60976"/>
                <a:gd name="connsiteX2" fmla="*/ 28341 w 28341"/>
                <a:gd name="connsiteY2" fmla="*/ 60977 h 60976"/>
                <a:gd name="connsiteX3" fmla="*/ 0 w 28341"/>
                <a:gd name="connsiteY3" fmla="*/ 60977 h 60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0976">
                  <a:moveTo>
                    <a:pt x="0" y="0"/>
                  </a:moveTo>
                  <a:lnTo>
                    <a:pt x="28341" y="0"/>
                  </a:lnTo>
                  <a:lnTo>
                    <a:pt x="28341" y="60977"/>
                  </a:lnTo>
                  <a:lnTo>
                    <a:pt x="0" y="6097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A447A442-E16C-42C7-803A-A0F93BEB021E}"/>
                </a:ext>
              </a:extLst>
            </p:cNvPr>
            <p:cNvSpPr/>
            <p:nvPr/>
          </p:nvSpPr>
          <p:spPr>
            <a:xfrm>
              <a:off x="323545" y="4626810"/>
              <a:ext cx="97012" cy="137577"/>
            </a:xfrm>
            <a:custGeom>
              <a:avLst/>
              <a:gdLst>
                <a:gd name="connsiteX0" fmla="*/ 0 w 28341"/>
                <a:gd name="connsiteY0" fmla="*/ 0 h 125389"/>
                <a:gd name="connsiteX1" fmla="*/ 28341 w 28341"/>
                <a:gd name="connsiteY1" fmla="*/ 0 h 125389"/>
                <a:gd name="connsiteX2" fmla="*/ 28341 w 28341"/>
                <a:gd name="connsiteY2" fmla="*/ 125389 h 125389"/>
                <a:gd name="connsiteX3" fmla="*/ 0 w 28341"/>
                <a:gd name="connsiteY3" fmla="*/ 125389 h 12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5389">
                  <a:moveTo>
                    <a:pt x="0" y="0"/>
                  </a:moveTo>
                  <a:lnTo>
                    <a:pt x="28341" y="0"/>
                  </a:lnTo>
                  <a:lnTo>
                    <a:pt x="28341" y="125389"/>
                  </a:lnTo>
                  <a:lnTo>
                    <a:pt x="0" y="125389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358C55F2-6D87-4CA5-BA1A-C8901943C4D1}"/>
                </a:ext>
              </a:extLst>
            </p:cNvPr>
            <p:cNvSpPr/>
            <p:nvPr/>
          </p:nvSpPr>
          <p:spPr>
            <a:xfrm>
              <a:off x="133932" y="4584406"/>
              <a:ext cx="97012" cy="179981"/>
            </a:xfrm>
            <a:custGeom>
              <a:avLst/>
              <a:gdLst>
                <a:gd name="connsiteX0" fmla="*/ 0 w 28341"/>
                <a:gd name="connsiteY0" fmla="*/ 0 h 164036"/>
                <a:gd name="connsiteX1" fmla="*/ 28341 w 28341"/>
                <a:gd name="connsiteY1" fmla="*/ 0 h 164036"/>
                <a:gd name="connsiteX2" fmla="*/ 28341 w 28341"/>
                <a:gd name="connsiteY2" fmla="*/ 164036 h 164036"/>
                <a:gd name="connsiteX3" fmla="*/ 0 w 28341"/>
                <a:gd name="connsiteY3" fmla="*/ 164036 h 1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64036">
                  <a:moveTo>
                    <a:pt x="0" y="0"/>
                  </a:moveTo>
                  <a:lnTo>
                    <a:pt x="28341" y="0"/>
                  </a:lnTo>
                  <a:lnTo>
                    <a:pt x="28341" y="164036"/>
                  </a:lnTo>
                  <a:lnTo>
                    <a:pt x="0" y="16403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C366B3FF-3FC8-4029-8C08-8D3AD07122AD}"/>
                </a:ext>
              </a:extLst>
            </p:cNvPr>
            <p:cNvSpPr/>
            <p:nvPr/>
          </p:nvSpPr>
          <p:spPr>
            <a:xfrm>
              <a:off x="-434925" y="4527867"/>
              <a:ext cx="97012" cy="236520"/>
            </a:xfrm>
            <a:custGeom>
              <a:avLst/>
              <a:gdLst>
                <a:gd name="connsiteX0" fmla="*/ 0 w 28341"/>
                <a:gd name="connsiteY0" fmla="*/ 0 h 215566"/>
                <a:gd name="connsiteX1" fmla="*/ 28341 w 28341"/>
                <a:gd name="connsiteY1" fmla="*/ 0 h 215566"/>
                <a:gd name="connsiteX2" fmla="*/ 28341 w 28341"/>
                <a:gd name="connsiteY2" fmla="*/ 215566 h 215566"/>
                <a:gd name="connsiteX3" fmla="*/ 0 w 28341"/>
                <a:gd name="connsiteY3" fmla="*/ 215566 h 2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15566">
                  <a:moveTo>
                    <a:pt x="0" y="0"/>
                  </a:moveTo>
                  <a:lnTo>
                    <a:pt x="28341" y="0"/>
                  </a:lnTo>
                  <a:lnTo>
                    <a:pt x="28341" y="215566"/>
                  </a:lnTo>
                  <a:lnTo>
                    <a:pt x="0" y="21556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9491C954-E96D-4F41-89EE-040F47BCB90F}"/>
                </a:ext>
              </a:extLst>
            </p:cNvPr>
            <p:cNvSpPr/>
            <p:nvPr/>
          </p:nvSpPr>
          <p:spPr>
            <a:xfrm>
              <a:off x="-624541" y="4471329"/>
              <a:ext cx="97012" cy="293057"/>
            </a:xfrm>
            <a:custGeom>
              <a:avLst/>
              <a:gdLst>
                <a:gd name="connsiteX0" fmla="*/ 0 w 28341"/>
                <a:gd name="connsiteY0" fmla="*/ 0 h 267095"/>
                <a:gd name="connsiteX1" fmla="*/ 28341 w 28341"/>
                <a:gd name="connsiteY1" fmla="*/ 0 h 267095"/>
                <a:gd name="connsiteX2" fmla="*/ 28341 w 28341"/>
                <a:gd name="connsiteY2" fmla="*/ 267096 h 267095"/>
                <a:gd name="connsiteX3" fmla="*/ 0 w 28341"/>
                <a:gd name="connsiteY3" fmla="*/ 267096 h 26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67095">
                  <a:moveTo>
                    <a:pt x="0" y="0"/>
                  </a:moveTo>
                  <a:lnTo>
                    <a:pt x="28341" y="0"/>
                  </a:lnTo>
                  <a:lnTo>
                    <a:pt x="28341" y="267096"/>
                  </a:lnTo>
                  <a:lnTo>
                    <a:pt x="0" y="26709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3067F53F-F6E5-4BC8-9C54-F90C3B92BC56}"/>
                </a:ext>
              </a:extLst>
            </p:cNvPr>
            <p:cNvSpPr/>
            <p:nvPr/>
          </p:nvSpPr>
          <p:spPr>
            <a:xfrm>
              <a:off x="-1003776" y="4415733"/>
              <a:ext cx="97012" cy="348654"/>
            </a:xfrm>
            <a:custGeom>
              <a:avLst/>
              <a:gdLst>
                <a:gd name="connsiteX0" fmla="*/ 0 w 28341"/>
                <a:gd name="connsiteY0" fmla="*/ 0 h 317766"/>
                <a:gd name="connsiteX1" fmla="*/ 28341 w 28341"/>
                <a:gd name="connsiteY1" fmla="*/ 0 h 317766"/>
                <a:gd name="connsiteX2" fmla="*/ 28341 w 28341"/>
                <a:gd name="connsiteY2" fmla="*/ 317767 h 317766"/>
                <a:gd name="connsiteX3" fmla="*/ 0 w 28341"/>
                <a:gd name="connsiteY3" fmla="*/ 317767 h 31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17766">
                  <a:moveTo>
                    <a:pt x="0" y="0"/>
                  </a:moveTo>
                  <a:lnTo>
                    <a:pt x="28341" y="0"/>
                  </a:lnTo>
                  <a:lnTo>
                    <a:pt x="28341" y="317767"/>
                  </a:lnTo>
                  <a:lnTo>
                    <a:pt x="0" y="31776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00BA9771-5D57-4B86-858B-367889B8A4B9}"/>
                </a:ext>
              </a:extLst>
            </p:cNvPr>
            <p:cNvSpPr/>
            <p:nvPr/>
          </p:nvSpPr>
          <p:spPr>
            <a:xfrm>
              <a:off x="-1099317" y="4411021"/>
              <a:ext cx="97012" cy="353366"/>
            </a:xfrm>
            <a:custGeom>
              <a:avLst/>
              <a:gdLst>
                <a:gd name="connsiteX0" fmla="*/ 0 w 28341"/>
                <a:gd name="connsiteY0" fmla="*/ 0 h 322061"/>
                <a:gd name="connsiteX1" fmla="*/ 28341 w 28341"/>
                <a:gd name="connsiteY1" fmla="*/ 0 h 322061"/>
                <a:gd name="connsiteX2" fmla="*/ 28341 w 28341"/>
                <a:gd name="connsiteY2" fmla="*/ 322061 h 322061"/>
                <a:gd name="connsiteX3" fmla="*/ 0 w 28341"/>
                <a:gd name="connsiteY3" fmla="*/ 322061 h 32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22061">
                  <a:moveTo>
                    <a:pt x="0" y="0"/>
                  </a:moveTo>
                  <a:lnTo>
                    <a:pt x="28341" y="0"/>
                  </a:lnTo>
                  <a:lnTo>
                    <a:pt x="28341" y="322061"/>
                  </a:lnTo>
                  <a:lnTo>
                    <a:pt x="0" y="322061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1DA86751-E4FB-484F-A681-157AD20825E7}"/>
                </a:ext>
              </a:extLst>
            </p:cNvPr>
            <p:cNvSpPr/>
            <p:nvPr/>
          </p:nvSpPr>
          <p:spPr>
            <a:xfrm>
              <a:off x="-1288936" y="4382753"/>
              <a:ext cx="97012" cy="381634"/>
            </a:xfrm>
            <a:custGeom>
              <a:avLst/>
              <a:gdLst>
                <a:gd name="connsiteX0" fmla="*/ 0 w 28341"/>
                <a:gd name="connsiteY0" fmla="*/ 0 h 347825"/>
                <a:gd name="connsiteX1" fmla="*/ 28341 w 28341"/>
                <a:gd name="connsiteY1" fmla="*/ 0 h 347825"/>
                <a:gd name="connsiteX2" fmla="*/ 28341 w 28341"/>
                <a:gd name="connsiteY2" fmla="*/ 347826 h 347825"/>
                <a:gd name="connsiteX3" fmla="*/ 0 w 28341"/>
                <a:gd name="connsiteY3" fmla="*/ 347826 h 3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47825">
                  <a:moveTo>
                    <a:pt x="0" y="0"/>
                  </a:moveTo>
                  <a:lnTo>
                    <a:pt x="28341" y="0"/>
                  </a:lnTo>
                  <a:lnTo>
                    <a:pt x="28341" y="347826"/>
                  </a:lnTo>
                  <a:lnTo>
                    <a:pt x="0" y="34782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E3708475-FDB4-4D9C-8252-56E0A90E2CC0}"/>
                </a:ext>
              </a:extLst>
            </p:cNvPr>
            <p:cNvSpPr/>
            <p:nvPr/>
          </p:nvSpPr>
          <p:spPr>
            <a:xfrm>
              <a:off x="-1384480" y="4246117"/>
              <a:ext cx="97012" cy="518270"/>
            </a:xfrm>
            <a:custGeom>
              <a:avLst/>
              <a:gdLst>
                <a:gd name="connsiteX0" fmla="*/ 0 w 28341"/>
                <a:gd name="connsiteY0" fmla="*/ 0 h 472356"/>
                <a:gd name="connsiteX1" fmla="*/ 28341 w 28341"/>
                <a:gd name="connsiteY1" fmla="*/ 0 h 472356"/>
                <a:gd name="connsiteX2" fmla="*/ 28341 w 28341"/>
                <a:gd name="connsiteY2" fmla="*/ 472356 h 472356"/>
                <a:gd name="connsiteX3" fmla="*/ 0 w 28341"/>
                <a:gd name="connsiteY3" fmla="*/ 472356 h 4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6">
                  <a:moveTo>
                    <a:pt x="0" y="0"/>
                  </a:moveTo>
                  <a:lnTo>
                    <a:pt x="28341" y="0"/>
                  </a:lnTo>
                  <a:lnTo>
                    <a:pt x="28341" y="472356"/>
                  </a:lnTo>
                  <a:lnTo>
                    <a:pt x="0" y="47235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174290BF-C91A-48F5-A84A-22EF3D2196BA}"/>
                </a:ext>
              </a:extLst>
            </p:cNvPr>
            <p:cNvSpPr/>
            <p:nvPr/>
          </p:nvSpPr>
          <p:spPr>
            <a:xfrm>
              <a:off x="-1668171" y="3939866"/>
              <a:ext cx="97012" cy="824520"/>
            </a:xfrm>
            <a:custGeom>
              <a:avLst/>
              <a:gdLst>
                <a:gd name="connsiteX0" fmla="*/ 0 w 28341"/>
                <a:gd name="connsiteY0" fmla="*/ 0 h 751475"/>
                <a:gd name="connsiteX1" fmla="*/ 28341 w 28341"/>
                <a:gd name="connsiteY1" fmla="*/ 0 h 751475"/>
                <a:gd name="connsiteX2" fmla="*/ 28341 w 28341"/>
                <a:gd name="connsiteY2" fmla="*/ 751476 h 751475"/>
                <a:gd name="connsiteX3" fmla="*/ 0 w 28341"/>
                <a:gd name="connsiteY3" fmla="*/ 751476 h 75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51475">
                  <a:moveTo>
                    <a:pt x="0" y="0"/>
                  </a:moveTo>
                  <a:lnTo>
                    <a:pt x="28341" y="0"/>
                  </a:lnTo>
                  <a:lnTo>
                    <a:pt x="28341" y="751476"/>
                  </a:lnTo>
                  <a:lnTo>
                    <a:pt x="0" y="75147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512C12E1-7804-4B62-814F-7BB159176BF6}"/>
                </a:ext>
              </a:extLst>
            </p:cNvPr>
            <p:cNvSpPr/>
            <p:nvPr/>
          </p:nvSpPr>
          <p:spPr>
            <a:xfrm>
              <a:off x="9123856" y="4768633"/>
              <a:ext cx="97011" cy="402837"/>
            </a:xfrm>
            <a:custGeom>
              <a:avLst/>
              <a:gdLst>
                <a:gd name="connsiteX0" fmla="*/ 0 w 28341"/>
                <a:gd name="connsiteY0" fmla="*/ 0 h 365002"/>
                <a:gd name="connsiteX1" fmla="*/ 28341 w 28341"/>
                <a:gd name="connsiteY1" fmla="*/ 0 h 365002"/>
                <a:gd name="connsiteX2" fmla="*/ 28341 w 28341"/>
                <a:gd name="connsiteY2" fmla="*/ 365002 h 365002"/>
                <a:gd name="connsiteX3" fmla="*/ 0 w 28341"/>
                <a:gd name="connsiteY3" fmla="*/ 365002 h 36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65002">
                  <a:moveTo>
                    <a:pt x="0" y="0"/>
                  </a:moveTo>
                  <a:lnTo>
                    <a:pt x="28341" y="0"/>
                  </a:lnTo>
                  <a:lnTo>
                    <a:pt x="28341" y="365002"/>
                  </a:lnTo>
                  <a:lnTo>
                    <a:pt x="0" y="365002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</p:grpSp>
      <p:grpSp>
        <p:nvGrpSpPr>
          <p:cNvPr id="538" name="Group 537">
            <a:extLst>
              <a:ext uri="{FF2B5EF4-FFF2-40B4-BE49-F238E27FC236}">
                <a16:creationId xmlns:a16="http://schemas.microsoft.com/office/drawing/2014/main" id="{1CED7311-6168-4385-AC78-331C89AFB58A}"/>
              </a:ext>
            </a:extLst>
          </p:cNvPr>
          <p:cNvGrpSpPr/>
          <p:nvPr/>
        </p:nvGrpSpPr>
        <p:grpSpPr>
          <a:xfrm>
            <a:off x="6566953" y="1674973"/>
            <a:ext cx="5066178" cy="1706677"/>
            <a:chOff x="-1478553" y="4246117"/>
            <a:chExt cx="14584373" cy="1521650"/>
          </a:xfrm>
          <a:solidFill>
            <a:srgbClr val="BCD000"/>
          </a:solidFill>
        </p:grpSpPr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082C4F68-F4CE-4020-8E5B-753E8C89840C}"/>
                </a:ext>
              </a:extLst>
            </p:cNvPr>
            <p:cNvSpPr/>
            <p:nvPr/>
          </p:nvSpPr>
          <p:spPr>
            <a:xfrm>
              <a:off x="8744621" y="4768632"/>
              <a:ext cx="97011" cy="378972"/>
            </a:xfrm>
            <a:custGeom>
              <a:avLst/>
              <a:gdLst>
                <a:gd name="connsiteX0" fmla="*/ 0 w 28341"/>
                <a:gd name="connsiteY0" fmla="*/ 0 h 339237"/>
                <a:gd name="connsiteX1" fmla="*/ 28341 w 28341"/>
                <a:gd name="connsiteY1" fmla="*/ 0 h 339237"/>
                <a:gd name="connsiteX2" fmla="*/ 28341 w 28341"/>
                <a:gd name="connsiteY2" fmla="*/ 339238 h 339237"/>
                <a:gd name="connsiteX3" fmla="*/ 0 w 28341"/>
                <a:gd name="connsiteY3" fmla="*/ 339238 h 33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39237">
                  <a:moveTo>
                    <a:pt x="0" y="0"/>
                  </a:moveTo>
                  <a:lnTo>
                    <a:pt x="28341" y="0"/>
                  </a:lnTo>
                  <a:lnTo>
                    <a:pt x="28341" y="339238"/>
                  </a:lnTo>
                  <a:lnTo>
                    <a:pt x="0" y="339238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E72AC91C-8FC9-45E5-A466-DDB7F10604C0}"/>
                </a:ext>
              </a:extLst>
            </p:cNvPr>
            <p:cNvSpPr/>
            <p:nvPr/>
          </p:nvSpPr>
          <p:spPr>
            <a:xfrm>
              <a:off x="8459459" y="4768632"/>
              <a:ext cx="97011" cy="372077"/>
            </a:xfrm>
            <a:custGeom>
              <a:avLst/>
              <a:gdLst>
                <a:gd name="connsiteX0" fmla="*/ 0 w 28341"/>
                <a:gd name="connsiteY0" fmla="*/ 0 h 322061"/>
                <a:gd name="connsiteX1" fmla="*/ 28341 w 28341"/>
                <a:gd name="connsiteY1" fmla="*/ 0 h 322061"/>
                <a:gd name="connsiteX2" fmla="*/ 28341 w 28341"/>
                <a:gd name="connsiteY2" fmla="*/ 322061 h 322061"/>
                <a:gd name="connsiteX3" fmla="*/ 0 w 28341"/>
                <a:gd name="connsiteY3" fmla="*/ 322061 h 32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22061">
                  <a:moveTo>
                    <a:pt x="0" y="0"/>
                  </a:moveTo>
                  <a:lnTo>
                    <a:pt x="28341" y="0"/>
                  </a:lnTo>
                  <a:lnTo>
                    <a:pt x="28341" y="322061"/>
                  </a:lnTo>
                  <a:lnTo>
                    <a:pt x="0" y="322061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2D77131A-33E1-46B5-AFA2-9973BFA3ECE1}"/>
                </a:ext>
              </a:extLst>
            </p:cNvPr>
            <p:cNvSpPr/>
            <p:nvPr/>
          </p:nvSpPr>
          <p:spPr>
            <a:xfrm>
              <a:off x="7986150" y="4768633"/>
              <a:ext cx="97011" cy="329808"/>
            </a:xfrm>
            <a:custGeom>
              <a:avLst/>
              <a:gdLst>
                <a:gd name="connsiteX0" fmla="*/ 0 w 28341"/>
                <a:gd name="connsiteY0" fmla="*/ 0 h 300590"/>
                <a:gd name="connsiteX1" fmla="*/ 28341 w 28341"/>
                <a:gd name="connsiteY1" fmla="*/ 0 h 300590"/>
                <a:gd name="connsiteX2" fmla="*/ 28341 w 28341"/>
                <a:gd name="connsiteY2" fmla="*/ 300590 h 300590"/>
                <a:gd name="connsiteX3" fmla="*/ 0 w 28341"/>
                <a:gd name="connsiteY3" fmla="*/ 300590 h 30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00590">
                  <a:moveTo>
                    <a:pt x="0" y="0"/>
                  </a:moveTo>
                  <a:lnTo>
                    <a:pt x="28341" y="0"/>
                  </a:lnTo>
                  <a:lnTo>
                    <a:pt x="28341" y="300590"/>
                  </a:lnTo>
                  <a:lnTo>
                    <a:pt x="0" y="300590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D75C05CF-4D65-4C14-A7F5-D33612F4931D}"/>
                </a:ext>
              </a:extLst>
            </p:cNvPr>
            <p:cNvSpPr/>
            <p:nvPr/>
          </p:nvSpPr>
          <p:spPr>
            <a:xfrm>
              <a:off x="5712211" y="4768633"/>
              <a:ext cx="97011" cy="160192"/>
            </a:xfrm>
            <a:custGeom>
              <a:avLst/>
              <a:gdLst>
                <a:gd name="connsiteX0" fmla="*/ 0 w 28341"/>
                <a:gd name="connsiteY0" fmla="*/ 0 h 146000"/>
                <a:gd name="connsiteX1" fmla="*/ 28341 w 28341"/>
                <a:gd name="connsiteY1" fmla="*/ 0 h 146000"/>
                <a:gd name="connsiteX2" fmla="*/ 28341 w 28341"/>
                <a:gd name="connsiteY2" fmla="*/ 146001 h 146000"/>
                <a:gd name="connsiteX3" fmla="*/ 0 w 28341"/>
                <a:gd name="connsiteY3" fmla="*/ 146001 h 14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46000">
                  <a:moveTo>
                    <a:pt x="0" y="0"/>
                  </a:moveTo>
                  <a:lnTo>
                    <a:pt x="28341" y="0"/>
                  </a:lnTo>
                  <a:lnTo>
                    <a:pt x="28341" y="146001"/>
                  </a:lnTo>
                  <a:lnTo>
                    <a:pt x="0" y="14600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B3B73C42-EFD2-42B9-874E-A9F67AD7F9F3}"/>
                </a:ext>
              </a:extLst>
            </p:cNvPr>
            <p:cNvSpPr/>
            <p:nvPr/>
          </p:nvSpPr>
          <p:spPr>
            <a:xfrm>
              <a:off x="5143359" y="4768632"/>
              <a:ext cx="97011" cy="136637"/>
            </a:xfrm>
            <a:custGeom>
              <a:avLst/>
              <a:gdLst>
                <a:gd name="connsiteX0" fmla="*/ 0 w 28341"/>
                <a:gd name="connsiteY0" fmla="*/ 0 h 120236"/>
                <a:gd name="connsiteX1" fmla="*/ 28341 w 28341"/>
                <a:gd name="connsiteY1" fmla="*/ 0 h 120236"/>
                <a:gd name="connsiteX2" fmla="*/ 28341 w 28341"/>
                <a:gd name="connsiteY2" fmla="*/ 120236 h 120236"/>
                <a:gd name="connsiteX3" fmla="*/ 0 w 28341"/>
                <a:gd name="connsiteY3" fmla="*/ 120236 h 1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0236">
                  <a:moveTo>
                    <a:pt x="0" y="0"/>
                  </a:moveTo>
                  <a:lnTo>
                    <a:pt x="28341" y="0"/>
                  </a:lnTo>
                  <a:lnTo>
                    <a:pt x="28341" y="120236"/>
                  </a:lnTo>
                  <a:lnTo>
                    <a:pt x="0" y="120236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529A0E57-211C-49D5-A1B6-2F1E0BD5EFF3}"/>
                </a:ext>
              </a:extLst>
            </p:cNvPr>
            <p:cNvSpPr/>
            <p:nvPr/>
          </p:nvSpPr>
          <p:spPr>
            <a:xfrm>
              <a:off x="5049286" y="4768633"/>
              <a:ext cx="97011" cy="131923"/>
            </a:xfrm>
            <a:custGeom>
              <a:avLst/>
              <a:gdLst>
                <a:gd name="connsiteX0" fmla="*/ 0 w 28341"/>
                <a:gd name="connsiteY0" fmla="*/ 0 h 120236"/>
                <a:gd name="connsiteX1" fmla="*/ 28341 w 28341"/>
                <a:gd name="connsiteY1" fmla="*/ 0 h 120236"/>
                <a:gd name="connsiteX2" fmla="*/ 28341 w 28341"/>
                <a:gd name="connsiteY2" fmla="*/ 120236 h 120236"/>
                <a:gd name="connsiteX3" fmla="*/ 0 w 28341"/>
                <a:gd name="connsiteY3" fmla="*/ 120236 h 1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20236">
                  <a:moveTo>
                    <a:pt x="0" y="0"/>
                  </a:moveTo>
                  <a:lnTo>
                    <a:pt x="28341" y="0"/>
                  </a:lnTo>
                  <a:lnTo>
                    <a:pt x="28341" y="120236"/>
                  </a:lnTo>
                  <a:lnTo>
                    <a:pt x="0" y="1202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8575BDEF-0FCA-4643-8E22-485E4761B576}"/>
                </a:ext>
              </a:extLst>
            </p:cNvPr>
            <p:cNvSpPr/>
            <p:nvPr/>
          </p:nvSpPr>
          <p:spPr>
            <a:xfrm>
              <a:off x="4574507" y="4766277"/>
              <a:ext cx="97011" cy="127213"/>
            </a:xfrm>
            <a:custGeom>
              <a:avLst/>
              <a:gdLst>
                <a:gd name="connsiteX0" fmla="*/ 0 w 28341"/>
                <a:gd name="connsiteY0" fmla="*/ 0 h 111647"/>
                <a:gd name="connsiteX1" fmla="*/ 28341 w 28341"/>
                <a:gd name="connsiteY1" fmla="*/ 0 h 111647"/>
                <a:gd name="connsiteX2" fmla="*/ 28341 w 28341"/>
                <a:gd name="connsiteY2" fmla="*/ 111648 h 111647"/>
                <a:gd name="connsiteX3" fmla="*/ 0 w 28341"/>
                <a:gd name="connsiteY3" fmla="*/ 111648 h 11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11647">
                  <a:moveTo>
                    <a:pt x="0" y="0"/>
                  </a:moveTo>
                  <a:lnTo>
                    <a:pt x="28341" y="0"/>
                  </a:lnTo>
                  <a:lnTo>
                    <a:pt x="28341" y="111648"/>
                  </a:lnTo>
                  <a:lnTo>
                    <a:pt x="0" y="111648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56E9A319-CC3B-43E3-ADF5-B8638706E83A}"/>
                </a:ext>
              </a:extLst>
            </p:cNvPr>
            <p:cNvSpPr/>
            <p:nvPr/>
          </p:nvSpPr>
          <p:spPr>
            <a:xfrm>
              <a:off x="4290815" y="4766277"/>
              <a:ext cx="97011" cy="108365"/>
            </a:xfrm>
            <a:custGeom>
              <a:avLst/>
              <a:gdLst>
                <a:gd name="connsiteX0" fmla="*/ 0 w 28341"/>
                <a:gd name="connsiteY0" fmla="*/ 0 h 98765"/>
                <a:gd name="connsiteX1" fmla="*/ 28341 w 28341"/>
                <a:gd name="connsiteY1" fmla="*/ 0 h 98765"/>
                <a:gd name="connsiteX2" fmla="*/ 28341 w 28341"/>
                <a:gd name="connsiteY2" fmla="*/ 98765 h 98765"/>
                <a:gd name="connsiteX3" fmla="*/ 0 w 28341"/>
                <a:gd name="connsiteY3" fmla="*/ 98765 h 9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98765">
                  <a:moveTo>
                    <a:pt x="0" y="0"/>
                  </a:moveTo>
                  <a:lnTo>
                    <a:pt x="28341" y="0"/>
                  </a:lnTo>
                  <a:lnTo>
                    <a:pt x="28341" y="98765"/>
                  </a:lnTo>
                  <a:lnTo>
                    <a:pt x="0" y="9876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33EE27B2-ADF2-4C19-844C-8E6520F3B221}"/>
                </a:ext>
              </a:extLst>
            </p:cNvPr>
            <p:cNvSpPr/>
            <p:nvPr/>
          </p:nvSpPr>
          <p:spPr>
            <a:xfrm>
              <a:off x="3817505" y="4766277"/>
              <a:ext cx="97011" cy="84807"/>
            </a:xfrm>
            <a:custGeom>
              <a:avLst/>
              <a:gdLst>
                <a:gd name="connsiteX0" fmla="*/ 0 w 28341"/>
                <a:gd name="connsiteY0" fmla="*/ 0 h 77294"/>
                <a:gd name="connsiteX1" fmla="*/ 28341 w 28341"/>
                <a:gd name="connsiteY1" fmla="*/ 0 h 77294"/>
                <a:gd name="connsiteX2" fmla="*/ 28341 w 28341"/>
                <a:gd name="connsiteY2" fmla="*/ 77295 h 77294"/>
                <a:gd name="connsiteX3" fmla="*/ 0 w 28341"/>
                <a:gd name="connsiteY3" fmla="*/ 77295 h 7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7294">
                  <a:moveTo>
                    <a:pt x="0" y="0"/>
                  </a:moveTo>
                  <a:lnTo>
                    <a:pt x="28341" y="0"/>
                  </a:lnTo>
                  <a:lnTo>
                    <a:pt x="28341" y="77295"/>
                  </a:lnTo>
                  <a:lnTo>
                    <a:pt x="0" y="77295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CADC1812-C226-4189-9EDB-0AE64FD69860}"/>
                </a:ext>
              </a:extLst>
            </p:cNvPr>
            <p:cNvSpPr/>
            <p:nvPr/>
          </p:nvSpPr>
          <p:spPr>
            <a:xfrm>
              <a:off x="3342728" y="4766277"/>
              <a:ext cx="97011" cy="56538"/>
            </a:xfrm>
            <a:custGeom>
              <a:avLst/>
              <a:gdLst>
                <a:gd name="connsiteX0" fmla="*/ 0 w 28341"/>
                <a:gd name="connsiteY0" fmla="*/ 0 h 51529"/>
                <a:gd name="connsiteX1" fmla="*/ 28341 w 28341"/>
                <a:gd name="connsiteY1" fmla="*/ 0 h 51529"/>
                <a:gd name="connsiteX2" fmla="*/ 28341 w 28341"/>
                <a:gd name="connsiteY2" fmla="*/ 51530 h 51529"/>
                <a:gd name="connsiteX3" fmla="*/ 0 w 28341"/>
                <a:gd name="connsiteY3" fmla="*/ 51530 h 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1529">
                  <a:moveTo>
                    <a:pt x="0" y="0"/>
                  </a:moveTo>
                  <a:lnTo>
                    <a:pt x="28341" y="0"/>
                  </a:lnTo>
                  <a:lnTo>
                    <a:pt x="28341" y="51530"/>
                  </a:lnTo>
                  <a:lnTo>
                    <a:pt x="0" y="5153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E16885B8-0718-49B0-B78F-D63FC246381C}"/>
                </a:ext>
              </a:extLst>
            </p:cNvPr>
            <p:cNvSpPr/>
            <p:nvPr/>
          </p:nvSpPr>
          <p:spPr>
            <a:xfrm>
              <a:off x="2869421" y="4766277"/>
              <a:ext cx="97011" cy="51826"/>
            </a:xfrm>
            <a:custGeom>
              <a:avLst/>
              <a:gdLst>
                <a:gd name="connsiteX0" fmla="*/ 0 w 28341"/>
                <a:gd name="connsiteY0" fmla="*/ 0 h 47235"/>
                <a:gd name="connsiteX1" fmla="*/ 28341 w 28341"/>
                <a:gd name="connsiteY1" fmla="*/ 0 h 47235"/>
                <a:gd name="connsiteX2" fmla="*/ 28341 w 28341"/>
                <a:gd name="connsiteY2" fmla="*/ 47236 h 47235"/>
                <a:gd name="connsiteX3" fmla="*/ 0 w 28341"/>
                <a:gd name="connsiteY3" fmla="*/ 47236 h 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">
                  <a:moveTo>
                    <a:pt x="0" y="0"/>
                  </a:moveTo>
                  <a:lnTo>
                    <a:pt x="28341" y="0"/>
                  </a:lnTo>
                  <a:lnTo>
                    <a:pt x="28341" y="47236"/>
                  </a:lnTo>
                  <a:lnTo>
                    <a:pt x="0" y="4723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692A53AD-3C96-46E5-87A6-0C1240E9D424}"/>
                </a:ext>
              </a:extLst>
            </p:cNvPr>
            <p:cNvSpPr/>
            <p:nvPr/>
          </p:nvSpPr>
          <p:spPr>
            <a:xfrm>
              <a:off x="2396108" y="4766277"/>
              <a:ext cx="97011" cy="23557"/>
            </a:xfrm>
            <a:custGeom>
              <a:avLst/>
              <a:gdLst>
                <a:gd name="connsiteX0" fmla="*/ 0 w 28341"/>
                <a:gd name="connsiteY0" fmla="*/ 0 h 21470"/>
                <a:gd name="connsiteX1" fmla="*/ 28341 w 28341"/>
                <a:gd name="connsiteY1" fmla="*/ 0 h 21470"/>
                <a:gd name="connsiteX2" fmla="*/ 28341 w 28341"/>
                <a:gd name="connsiteY2" fmla="*/ 21471 h 21470"/>
                <a:gd name="connsiteX3" fmla="*/ 0 w 28341"/>
                <a:gd name="connsiteY3" fmla="*/ 21471 h 2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1470">
                  <a:moveTo>
                    <a:pt x="0" y="0"/>
                  </a:moveTo>
                  <a:lnTo>
                    <a:pt x="28341" y="0"/>
                  </a:lnTo>
                  <a:lnTo>
                    <a:pt x="28341" y="21471"/>
                  </a:lnTo>
                  <a:lnTo>
                    <a:pt x="0" y="2147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5860041F-DC44-4732-9076-D17E1EE5DDCA}"/>
                </a:ext>
              </a:extLst>
            </p:cNvPr>
            <p:cNvSpPr/>
            <p:nvPr/>
          </p:nvSpPr>
          <p:spPr>
            <a:xfrm>
              <a:off x="2300565" y="4766277"/>
              <a:ext cx="97011" cy="18846"/>
            </a:xfrm>
            <a:custGeom>
              <a:avLst/>
              <a:gdLst>
                <a:gd name="connsiteX0" fmla="*/ 0 w 28341"/>
                <a:gd name="connsiteY0" fmla="*/ 0 h 17176"/>
                <a:gd name="connsiteX1" fmla="*/ 28341 w 28341"/>
                <a:gd name="connsiteY1" fmla="*/ 0 h 17176"/>
                <a:gd name="connsiteX2" fmla="*/ 28341 w 28341"/>
                <a:gd name="connsiteY2" fmla="*/ 17177 h 17176"/>
                <a:gd name="connsiteX3" fmla="*/ 0 w 28341"/>
                <a:gd name="connsiteY3" fmla="*/ 17177 h 1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7176">
                  <a:moveTo>
                    <a:pt x="0" y="0"/>
                  </a:moveTo>
                  <a:lnTo>
                    <a:pt x="28341" y="0"/>
                  </a:lnTo>
                  <a:lnTo>
                    <a:pt x="28341" y="17177"/>
                  </a:lnTo>
                  <a:lnTo>
                    <a:pt x="0" y="17177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66D18D88-1875-4E02-88DE-0D8078B2A4EC}"/>
                </a:ext>
              </a:extLst>
            </p:cNvPr>
            <p:cNvSpPr/>
            <p:nvPr/>
          </p:nvSpPr>
          <p:spPr>
            <a:xfrm>
              <a:off x="6185518" y="4768633"/>
              <a:ext cx="97011" cy="193173"/>
            </a:xfrm>
            <a:custGeom>
              <a:avLst/>
              <a:gdLst>
                <a:gd name="connsiteX0" fmla="*/ 0 w 28341"/>
                <a:gd name="connsiteY0" fmla="*/ 0 h 180354"/>
                <a:gd name="connsiteX1" fmla="*/ 28341 w 28341"/>
                <a:gd name="connsiteY1" fmla="*/ 0 h 180354"/>
                <a:gd name="connsiteX2" fmla="*/ 28341 w 28341"/>
                <a:gd name="connsiteY2" fmla="*/ 180354 h 180354"/>
                <a:gd name="connsiteX3" fmla="*/ 0 w 28341"/>
                <a:gd name="connsiteY3" fmla="*/ 180354 h 18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80354">
                  <a:moveTo>
                    <a:pt x="0" y="0"/>
                  </a:moveTo>
                  <a:lnTo>
                    <a:pt x="28341" y="0"/>
                  </a:lnTo>
                  <a:lnTo>
                    <a:pt x="28341" y="180354"/>
                  </a:lnTo>
                  <a:lnTo>
                    <a:pt x="0" y="180354"/>
                  </a:lnTo>
                  <a:close/>
                </a:path>
              </a:pathLst>
            </a:custGeom>
            <a:solidFill>
              <a:srgbClr val="BCD000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973D9AF9-3496-4B43-8903-ED6712E3678A}"/>
                </a:ext>
              </a:extLst>
            </p:cNvPr>
            <p:cNvSpPr/>
            <p:nvPr/>
          </p:nvSpPr>
          <p:spPr>
            <a:xfrm>
              <a:off x="6091446" y="4768633"/>
              <a:ext cx="97011" cy="188461"/>
            </a:xfrm>
            <a:custGeom>
              <a:avLst/>
              <a:gdLst>
                <a:gd name="connsiteX0" fmla="*/ 0 w 28341"/>
                <a:gd name="connsiteY0" fmla="*/ 0 h 176060"/>
                <a:gd name="connsiteX1" fmla="*/ 28341 w 28341"/>
                <a:gd name="connsiteY1" fmla="*/ 0 h 176060"/>
                <a:gd name="connsiteX2" fmla="*/ 28341 w 28341"/>
                <a:gd name="connsiteY2" fmla="*/ 176060 h 176060"/>
                <a:gd name="connsiteX3" fmla="*/ 0 w 28341"/>
                <a:gd name="connsiteY3" fmla="*/ 176060 h 17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76060">
                  <a:moveTo>
                    <a:pt x="0" y="0"/>
                  </a:moveTo>
                  <a:lnTo>
                    <a:pt x="28341" y="0"/>
                  </a:lnTo>
                  <a:lnTo>
                    <a:pt x="28341" y="176060"/>
                  </a:lnTo>
                  <a:lnTo>
                    <a:pt x="0" y="176060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3074FE99-761F-488F-9EA7-CBCBE1404F8D}"/>
                </a:ext>
              </a:extLst>
            </p:cNvPr>
            <p:cNvSpPr/>
            <p:nvPr/>
          </p:nvSpPr>
          <p:spPr>
            <a:xfrm>
              <a:off x="6658828" y="4768633"/>
              <a:ext cx="97011" cy="230867"/>
            </a:xfrm>
            <a:custGeom>
              <a:avLst/>
              <a:gdLst>
                <a:gd name="connsiteX0" fmla="*/ 0 w 28341"/>
                <a:gd name="connsiteY0" fmla="*/ 0 h 210413"/>
                <a:gd name="connsiteX1" fmla="*/ 28341 w 28341"/>
                <a:gd name="connsiteY1" fmla="*/ 0 h 210413"/>
                <a:gd name="connsiteX2" fmla="*/ 28341 w 28341"/>
                <a:gd name="connsiteY2" fmla="*/ 210413 h 210413"/>
                <a:gd name="connsiteX3" fmla="*/ 0 w 28341"/>
                <a:gd name="connsiteY3" fmla="*/ 210413 h 2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10413">
                  <a:moveTo>
                    <a:pt x="0" y="0"/>
                  </a:moveTo>
                  <a:lnTo>
                    <a:pt x="28341" y="0"/>
                  </a:lnTo>
                  <a:lnTo>
                    <a:pt x="28341" y="210413"/>
                  </a:lnTo>
                  <a:lnTo>
                    <a:pt x="0" y="210413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CF7677D8-5246-40F6-BC9F-A8A36DE26A7C}"/>
                </a:ext>
              </a:extLst>
            </p:cNvPr>
            <p:cNvSpPr/>
            <p:nvPr/>
          </p:nvSpPr>
          <p:spPr>
            <a:xfrm>
              <a:off x="7133609" y="4768633"/>
              <a:ext cx="97011" cy="273269"/>
            </a:xfrm>
            <a:custGeom>
              <a:avLst/>
              <a:gdLst>
                <a:gd name="connsiteX0" fmla="*/ 0 w 28341"/>
                <a:gd name="connsiteY0" fmla="*/ 0 h 249060"/>
                <a:gd name="connsiteX1" fmla="*/ 28341 w 28341"/>
                <a:gd name="connsiteY1" fmla="*/ 0 h 249060"/>
                <a:gd name="connsiteX2" fmla="*/ 28341 w 28341"/>
                <a:gd name="connsiteY2" fmla="*/ 249061 h 249060"/>
                <a:gd name="connsiteX3" fmla="*/ 0 w 28341"/>
                <a:gd name="connsiteY3" fmla="*/ 249061 h 2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49060">
                  <a:moveTo>
                    <a:pt x="0" y="0"/>
                  </a:moveTo>
                  <a:lnTo>
                    <a:pt x="28341" y="0"/>
                  </a:lnTo>
                  <a:lnTo>
                    <a:pt x="28341" y="249061"/>
                  </a:lnTo>
                  <a:lnTo>
                    <a:pt x="0" y="249061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5E59C18C-AB83-4D9B-8DC9-E11DDC8A88FB}"/>
                </a:ext>
              </a:extLst>
            </p:cNvPr>
            <p:cNvSpPr/>
            <p:nvPr/>
          </p:nvSpPr>
          <p:spPr>
            <a:xfrm>
              <a:off x="6848443" y="4768633"/>
              <a:ext cx="97011" cy="256780"/>
            </a:xfrm>
            <a:custGeom>
              <a:avLst/>
              <a:gdLst>
                <a:gd name="connsiteX0" fmla="*/ 0 w 28341"/>
                <a:gd name="connsiteY0" fmla="*/ 0 h 223295"/>
                <a:gd name="connsiteX1" fmla="*/ 28341 w 28341"/>
                <a:gd name="connsiteY1" fmla="*/ 0 h 223295"/>
                <a:gd name="connsiteX2" fmla="*/ 28341 w 28341"/>
                <a:gd name="connsiteY2" fmla="*/ 223296 h 223295"/>
                <a:gd name="connsiteX3" fmla="*/ 0 w 28341"/>
                <a:gd name="connsiteY3" fmla="*/ 223296 h 22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23295">
                  <a:moveTo>
                    <a:pt x="0" y="0"/>
                  </a:moveTo>
                  <a:lnTo>
                    <a:pt x="28341" y="0"/>
                  </a:lnTo>
                  <a:lnTo>
                    <a:pt x="28341" y="223296"/>
                  </a:lnTo>
                  <a:lnTo>
                    <a:pt x="0" y="223296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2CA4E17E-97D6-4A1E-BFCE-65FE4E8B63C5}"/>
                </a:ext>
              </a:extLst>
            </p:cNvPr>
            <p:cNvSpPr/>
            <p:nvPr/>
          </p:nvSpPr>
          <p:spPr>
            <a:xfrm>
              <a:off x="7512843" y="4768633"/>
              <a:ext cx="97011" cy="308919"/>
            </a:xfrm>
            <a:custGeom>
              <a:avLst/>
              <a:gdLst>
                <a:gd name="connsiteX0" fmla="*/ 0 w 28341"/>
                <a:gd name="connsiteY0" fmla="*/ 0 h 274825"/>
                <a:gd name="connsiteX1" fmla="*/ 28341 w 28341"/>
                <a:gd name="connsiteY1" fmla="*/ 0 h 274825"/>
                <a:gd name="connsiteX2" fmla="*/ 28341 w 28341"/>
                <a:gd name="connsiteY2" fmla="*/ 274825 h 274825"/>
                <a:gd name="connsiteX3" fmla="*/ 0 w 28341"/>
                <a:gd name="connsiteY3" fmla="*/ 274825 h 2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74825">
                  <a:moveTo>
                    <a:pt x="0" y="0"/>
                  </a:moveTo>
                  <a:lnTo>
                    <a:pt x="28341" y="0"/>
                  </a:lnTo>
                  <a:lnTo>
                    <a:pt x="28341" y="274825"/>
                  </a:lnTo>
                  <a:lnTo>
                    <a:pt x="0" y="274825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6C41A22D-71B5-4F5E-B69B-86818A419866}"/>
                </a:ext>
              </a:extLst>
            </p:cNvPr>
            <p:cNvSpPr/>
            <p:nvPr/>
          </p:nvSpPr>
          <p:spPr>
            <a:xfrm>
              <a:off x="7702458" y="4768632"/>
              <a:ext cx="97011" cy="322742"/>
            </a:xfrm>
            <a:custGeom>
              <a:avLst/>
              <a:gdLst>
                <a:gd name="connsiteX0" fmla="*/ 0 w 28341"/>
                <a:gd name="connsiteY0" fmla="*/ 0 h 283413"/>
                <a:gd name="connsiteX1" fmla="*/ 28341 w 28341"/>
                <a:gd name="connsiteY1" fmla="*/ 0 h 283413"/>
                <a:gd name="connsiteX2" fmla="*/ 28341 w 28341"/>
                <a:gd name="connsiteY2" fmla="*/ 283414 h 283413"/>
                <a:gd name="connsiteX3" fmla="*/ 0 w 28341"/>
                <a:gd name="connsiteY3" fmla="*/ 283414 h 28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83413">
                  <a:moveTo>
                    <a:pt x="0" y="0"/>
                  </a:moveTo>
                  <a:lnTo>
                    <a:pt x="28341" y="0"/>
                  </a:lnTo>
                  <a:lnTo>
                    <a:pt x="28341" y="283414"/>
                  </a:lnTo>
                  <a:lnTo>
                    <a:pt x="0" y="283414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8404ADE7-4A1F-4407-B03C-63B1F453326C}"/>
                </a:ext>
              </a:extLst>
            </p:cNvPr>
            <p:cNvSpPr/>
            <p:nvPr/>
          </p:nvSpPr>
          <p:spPr>
            <a:xfrm>
              <a:off x="9880856" y="4768632"/>
              <a:ext cx="97011" cy="489651"/>
            </a:xfrm>
            <a:custGeom>
              <a:avLst/>
              <a:gdLst>
                <a:gd name="connsiteX0" fmla="*/ 0 w 28341"/>
                <a:gd name="connsiteY0" fmla="*/ 0 h 429414"/>
                <a:gd name="connsiteX1" fmla="*/ 28341 w 28341"/>
                <a:gd name="connsiteY1" fmla="*/ 0 h 429414"/>
                <a:gd name="connsiteX2" fmla="*/ 28341 w 28341"/>
                <a:gd name="connsiteY2" fmla="*/ 429415 h 429414"/>
                <a:gd name="connsiteX3" fmla="*/ 0 w 28341"/>
                <a:gd name="connsiteY3" fmla="*/ 429415 h 42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29414">
                  <a:moveTo>
                    <a:pt x="0" y="0"/>
                  </a:moveTo>
                  <a:lnTo>
                    <a:pt x="28341" y="0"/>
                  </a:lnTo>
                  <a:lnTo>
                    <a:pt x="28341" y="429415"/>
                  </a:lnTo>
                  <a:lnTo>
                    <a:pt x="0" y="429415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FE74EB91-C285-40E2-95CC-63302A800295}"/>
                </a:ext>
              </a:extLst>
            </p:cNvPr>
            <p:cNvSpPr/>
            <p:nvPr/>
          </p:nvSpPr>
          <p:spPr>
            <a:xfrm>
              <a:off x="9691238" y="4768633"/>
              <a:ext cx="97011" cy="471154"/>
            </a:xfrm>
            <a:custGeom>
              <a:avLst/>
              <a:gdLst>
                <a:gd name="connsiteX0" fmla="*/ 0 w 28341"/>
                <a:gd name="connsiteY0" fmla="*/ 0 h 395061"/>
                <a:gd name="connsiteX1" fmla="*/ 28341 w 28341"/>
                <a:gd name="connsiteY1" fmla="*/ 0 h 395061"/>
                <a:gd name="connsiteX2" fmla="*/ 28341 w 28341"/>
                <a:gd name="connsiteY2" fmla="*/ 395062 h 395061"/>
                <a:gd name="connsiteX3" fmla="*/ 0 w 28341"/>
                <a:gd name="connsiteY3" fmla="*/ 395062 h 39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95061">
                  <a:moveTo>
                    <a:pt x="0" y="0"/>
                  </a:moveTo>
                  <a:lnTo>
                    <a:pt x="28341" y="0"/>
                  </a:lnTo>
                  <a:lnTo>
                    <a:pt x="28341" y="395062"/>
                  </a:lnTo>
                  <a:lnTo>
                    <a:pt x="0" y="395062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421E97FD-097B-4115-829B-85518DEF0F89}"/>
                </a:ext>
              </a:extLst>
            </p:cNvPr>
            <p:cNvSpPr/>
            <p:nvPr/>
          </p:nvSpPr>
          <p:spPr>
            <a:xfrm>
              <a:off x="9501621" y="4768632"/>
              <a:ext cx="97011" cy="454328"/>
            </a:xfrm>
            <a:custGeom>
              <a:avLst/>
              <a:gdLst>
                <a:gd name="connsiteX0" fmla="*/ 0 w 28341"/>
                <a:gd name="connsiteY0" fmla="*/ 0 h 377884"/>
                <a:gd name="connsiteX1" fmla="*/ 28341 w 28341"/>
                <a:gd name="connsiteY1" fmla="*/ 0 h 377884"/>
                <a:gd name="connsiteX2" fmla="*/ 28341 w 28341"/>
                <a:gd name="connsiteY2" fmla="*/ 377885 h 377884"/>
                <a:gd name="connsiteX3" fmla="*/ 0 w 28341"/>
                <a:gd name="connsiteY3" fmla="*/ 377885 h 37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77884">
                  <a:moveTo>
                    <a:pt x="0" y="0"/>
                  </a:moveTo>
                  <a:lnTo>
                    <a:pt x="28341" y="0"/>
                  </a:lnTo>
                  <a:lnTo>
                    <a:pt x="28341" y="377885"/>
                  </a:lnTo>
                  <a:lnTo>
                    <a:pt x="0" y="377885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BF8C77D1-0769-44CB-B2ED-B964BC6A9679}"/>
                </a:ext>
              </a:extLst>
            </p:cNvPr>
            <p:cNvSpPr/>
            <p:nvPr/>
          </p:nvSpPr>
          <p:spPr>
            <a:xfrm>
              <a:off x="11587412" y="4768633"/>
              <a:ext cx="97011" cy="744424"/>
            </a:xfrm>
            <a:custGeom>
              <a:avLst/>
              <a:gdLst>
                <a:gd name="connsiteX0" fmla="*/ 0 w 28341"/>
                <a:gd name="connsiteY0" fmla="*/ 0 h 699945"/>
                <a:gd name="connsiteX1" fmla="*/ 28341 w 28341"/>
                <a:gd name="connsiteY1" fmla="*/ 0 h 699945"/>
                <a:gd name="connsiteX2" fmla="*/ 28341 w 28341"/>
                <a:gd name="connsiteY2" fmla="*/ 699946 h 699945"/>
                <a:gd name="connsiteX3" fmla="*/ 0 w 28341"/>
                <a:gd name="connsiteY3" fmla="*/ 699946 h 69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699945">
                  <a:moveTo>
                    <a:pt x="0" y="0"/>
                  </a:moveTo>
                  <a:lnTo>
                    <a:pt x="28341" y="0"/>
                  </a:lnTo>
                  <a:lnTo>
                    <a:pt x="28341" y="699946"/>
                  </a:lnTo>
                  <a:lnTo>
                    <a:pt x="0" y="699946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BF63435D-4EAA-44BD-992F-8FC53DB7931D}"/>
                </a:ext>
              </a:extLst>
            </p:cNvPr>
            <p:cNvSpPr/>
            <p:nvPr/>
          </p:nvSpPr>
          <p:spPr>
            <a:xfrm>
              <a:off x="10828944" y="4768633"/>
              <a:ext cx="97011" cy="631347"/>
            </a:xfrm>
            <a:custGeom>
              <a:avLst/>
              <a:gdLst>
                <a:gd name="connsiteX0" fmla="*/ 0 w 28341"/>
                <a:gd name="connsiteY0" fmla="*/ 0 h 575415"/>
                <a:gd name="connsiteX1" fmla="*/ 28341 w 28341"/>
                <a:gd name="connsiteY1" fmla="*/ 0 h 575415"/>
                <a:gd name="connsiteX2" fmla="*/ 28341 w 28341"/>
                <a:gd name="connsiteY2" fmla="*/ 575416 h 575415"/>
                <a:gd name="connsiteX3" fmla="*/ 0 w 28341"/>
                <a:gd name="connsiteY3" fmla="*/ 575416 h 57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75415">
                  <a:moveTo>
                    <a:pt x="0" y="0"/>
                  </a:moveTo>
                  <a:lnTo>
                    <a:pt x="28341" y="0"/>
                  </a:lnTo>
                  <a:lnTo>
                    <a:pt x="28341" y="575416"/>
                  </a:lnTo>
                  <a:lnTo>
                    <a:pt x="0" y="57541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4049AA93-61B1-4C03-9014-C746E3ECEA20}"/>
                </a:ext>
              </a:extLst>
            </p:cNvPr>
            <p:cNvSpPr/>
            <p:nvPr/>
          </p:nvSpPr>
          <p:spPr>
            <a:xfrm>
              <a:off x="10733397" y="4768633"/>
              <a:ext cx="97011" cy="631347"/>
            </a:xfrm>
            <a:custGeom>
              <a:avLst/>
              <a:gdLst>
                <a:gd name="connsiteX0" fmla="*/ 0 w 28341"/>
                <a:gd name="connsiteY0" fmla="*/ 0 h 575415"/>
                <a:gd name="connsiteX1" fmla="*/ 28341 w 28341"/>
                <a:gd name="connsiteY1" fmla="*/ 0 h 575415"/>
                <a:gd name="connsiteX2" fmla="*/ 28341 w 28341"/>
                <a:gd name="connsiteY2" fmla="*/ 575416 h 575415"/>
                <a:gd name="connsiteX3" fmla="*/ 0 w 28341"/>
                <a:gd name="connsiteY3" fmla="*/ 575416 h 57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75415">
                  <a:moveTo>
                    <a:pt x="0" y="0"/>
                  </a:moveTo>
                  <a:lnTo>
                    <a:pt x="28341" y="0"/>
                  </a:lnTo>
                  <a:lnTo>
                    <a:pt x="28341" y="575416"/>
                  </a:lnTo>
                  <a:lnTo>
                    <a:pt x="0" y="57541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1E9F592D-77EC-4AA6-8906-399CF7C604C4}"/>
                </a:ext>
              </a:extLst>
            </p:cNvPr>
            <p:cNvSpPr/>
            <p:nvPr/>
          </p:nvSpPr>
          <p:spPr>
            <a:xfrm>
              <a:off x="10355634" y="4768633"/>
              <a:ext cx="97011" cy="579520"/>
            </a:xfrm>
            <a:custGeom>
              <a:avLst/>
              <a:gdLst>
                <a:gd name="connsiteX0" fmla="*/ 0 w 28341"/>
                <a:gd name="connsiteY0" fmla="*/ 0 h 528180"/>
                <a:gd name="connsiteX1" fmla="*/ 28341 w 28341"/>
                <a:gd name="connsiteY1" fmla="*/ 0 h 528180"/>
                <a:gd name="connsiteX2" fmla="*/ 28341 w 28341"/>
                <a:gd name="connsiteY2" fmla="*/ 528180 h 528180"/>
                <a:gd name="connsiteX3" fmla="*/ 0 w 28341"/>
                <a:gd name="connsiteY3" fmla="*/ 528180 h 52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28180">
                  <a:moveTo>
                    <a:pt x="0" y="0"/>
                  </a:moveTo>
                  <a:lnTo>
                    <a:pt x="28341" y="0"/>
                  </a:lnTo>
                  <a:lnTo>
                    <a:pt x="28341" y="528180"/>
                  </a:lnTo>
                  <a:lnTo>
                    <a:pt x="0" y="52818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A6BF7D60-5AE8-47C6-9829-461AE242264A}"/>
                </a:ext>
              </a:extLst>
            </p:cNvPr>
            <p:cNvSpPr/>
            <p:nvPr/>
          </p:nvSpPr>
          <p:spPr>
            <a:xfrm>
              <a:off x="13008809" y="4768633"/>
              <a:ext cx="97011" cy="999134"/>
            </a:xfrm>
            <a:custGeom>
              <a:avLst/>
              <a:gdLst>
                <a:gd name="connsiteX0" fmla="*/ 0 w 28341"/>
                <a:gd name="connsiteY0" fmla="*/ 0 h 1073536"/>
                <a:gd name="connsiteX1" fmla="*/ 28341 w 28341"/>
                <a:gd name="connsiteY1" fmla="*/ 0 h 1073536"/>
                <a:gd name="connsiteX2" fmla="*/ 28341 w 28341"/>
                <a:gd name="connsiteY2" fmla="*/ 1073537 h 1073536"/>
                <a:gd name="connsiteX3" fmla="*/ 0 w 28341"/>
                <a:gd name="connsiteY3" fmla="*/ 1073537 h 10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073536">
                  <a:moveTo>
                    <a:pt x="0" y="0"/>
                  </a:moveTo>
                  <a:lnTo>
                    <a:pt x="28341" y="0"/>
                  </a:lnTo>
                  <a:lnTo>
                    <a:pt x="28341" y="1073537"/>
                  </a:lnTo>
                  <a:lnTo>
                    <a:pt x="0" y="107353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AD027C0D-685B-49E4-BD40-E158B76D85B5}"/>
                </a:ext>
              </a:extLst>
            </p:cNvPr>
            <p:cNvSpPr/>
            <p:nvPr/>
          </p:nvSpPr>
          <p:spPr>
            <a:xfrm>
              <a:off x="12060722" y="4768633"/>
              <a:ext cx="97011" cy="830931"/>
            </a:xfrm>
            <a:custGeom>
              <a:avLst/>
              <a:gdLst>
                <a:gd name="connsiteX0" fmla="*/ 0 w 28341"/>
                <a:gd name="connsiteY0" fmla="*/ 0 h 742887"/>
                <a:gd name="connsiteX1" fmla="*/ 28341 w 28341"/>
                <a:gd name="connsiteY1" fmla="*/ 0 h 742887"/>
                <a:gd name="connsiteX2" fmla="*/ 28341 w 28341"/>
                <a:gd name="connsiteY2" fmla="*/ 742887 h 742887"/>
                <a:gd name="connsiteX3" fmla="*/ 0 w 28341"/>
                <a:gd name="connsiteY3" fmla="*/ 742887 h 7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42887">
                  <a:moveTo>
                    <a:pt x="0" y="0"/>
                  </a:moveTo>
                  <a:lnTo>
                    <a:pt x="28341" y="0"/>
                  </a:lnTo>
                  <a:lnTo>
                    <a:pt x="28341" y="742887"/>
                  </a:lnTo>
                  <a:lnTo>
                    <a:pt x="0" y="742887"/>
                  </a:lnTo>
                  <a:close/>
                </a:path>
              </a:pathLst>
            </a:custGeom>
            <a:solidFill>
              <a:srgbClr val="003865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713DDFE0-1D06-46B9-9380-91591B791FEA}"/>
                </a:ext>
              </a:extLst>
            </p:cNvPr>
            <p:cNvSpPr/>
            <p:nvPr/>
          </p:nvSpPr>
          <p:spPr>
            <a:xfrm>
              <a:off x="11965179" y="4768633"/>
              <a:ext cx="97011" cy="812952"/>
            </a:xfrm>
            <a:custGeom>
              <a:avLst/>
              <a:gdLst>
                <a:gd name="connsiteX0" fmla="*/ 0 w 28341"/>
                <a:gd name="connsiteY0" fmla="*/ 0 h 738593"/>
                <a:gd name="connsiteX1" fmla="*/ 28341 w 28341"/>
                <a:gd name="connsiteY1" fmla="*/ 0 h 738593"/>
                <a:gd name="connsiteX2" fmla="*/ 28341 w 28341"/>
                <a:gd name="connsiteY2" fmla="*/ 738593 h 738593"/>
                <a:gd name="connsiteX3" fmla="*/ 0 w 28341"/>
                <a:gd name="connsiteY3" fmla="*/ 738593 h 73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38593">
                  <a:moveTo>
                    <a:pt x="0" y="0"/>
                  </a:moveTo>
                  <a:lnTo>
                    <a:pt x="28341" y="0"/>
                  </a:lnTo>
                  <a:lnTo>
                    <a:pt x="28341" y="738593"/>
                  </a:lnTo>
                  <a:lnTo>
                    <a:pt x="0" y="738593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4F5059B6-47FF-403A-BBF4-AEFA4BA276C7}"/>
                </a:ext>
              </a:extLst>
            </p:cNvPr>
            <p:cNvSpPr/>
            <p:nvPr/>
          </p:nvSpPr>
          <p:spPr>
            <a:xfrm>
              <a:off x="11777031" y="4768633"/>
              <a:ext cx="97011" cy="767981"/>
            </a:xfrm>
            <a:custGeom>
              <a:avLst/>
              <a:gdLst>
                <a:gd name="connsiteX0" fmla="*/ 0 w 28341"/>
                <a:gd name="connsiteY0" fmla="*/ 0 h 717122"/>
                <a:gd name="connsiteX1" fmla="*/ 28341 w 28341"/>
                <a:gd name="connsiteY1" fmla="*/ 0 h 717122"/>
                <a:gd name="connsiteX2" fmla="*/ 28341 w 28341"/>
                <a:gd name="connsiteY2" fmla="*/ 717123 h 717122"/>
                <a:gd name="connsiteX3" fmla="*/ 0 w 28341"/>
                <a:gd name="connsiteY3" fmla="*/ 717123 h 71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717122">
                  <a:moveTo>
                    <a:pt x="0" y="0"/>
                  </a:moveTo>
                  <a:lnTo>
                    <a:pt x="28341" y="0"/>
                  </a:lnTo>
                  <a:lnTo>
                    <a:pt x="28341" y="717123"/>
                  </a:lnTo>
                  <a:lnTo>
                    <a:pt x="0" y="717123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C4D92690-5395-4BC7-B39E-8807B2F2339A}"/>
                </a:ext>
              </a:extLst>
            </p:cNvPr>
            <p:cNvSpPr/>
            <p:nvPr/>
          </p:nvSpPr>
          <p:spPr>
            <a:xfrm>
              <a:off x="1462723" y="4749310"/>
              <a:ext cx="97012" cy="15077"/>
            </a:xfrm>
            <a:custGeom>
              <a:avLst/>
              <a:gdLst>
                <a:gd name="connsiteX0" fmla="*/ 0 w 28341"/>
                <a:gd name="connsiteY0" fmla="*/ 0 h 13741"/>
                <a:gd name="connsiteX1" fmla="*/ 28341 w 28341"/>
                <a:gd name="connsiteY1" fmla="*/ 0 h 13741"/>
                <a:gd name="connsiteX2" fmla="*/ 28341 w 28341"/>
                <a:gd name="connsiteY2" fmla="*/ 13741 h 13741"/>
                <a:gd name="connsiteX3" fmla="*/ 0 w 28341"/>
                <a:gd name="connsiteY3" fmla="*/ 13741 h 1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3741">
                  <a:moveTo>
                    <a:pt x="0" y="0"/>
                  </a:moveTo>
                  <a:lnTo>
                    <a:pt x="28341" y="0"/>
                  </a:lnTo>
                  <a:lnTo>
                    <a:pt x="28341" y="13741"/>
                  </a:lnTo>
                  <a:lnTo>
                    <a:pt x="0" y="1374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64D22F49-1B56-448E-A984-59B64343453B}"/>
                </a:ext>
              </a:extLst>
            </p:cNvPr>
            <p:cNvSpPr/>
            <p:nvPr/>
          </p:nvSpPr>
          <p:spPr>
            <a:xfrm>
              <a:off x="1367180" y="4725752"/>
              <a:ext cx="97012" cy="38635"/>
            </a:xfrm>
            <a:custGeom>
              <a:avLst/>
              <a:gdLst>
                <a:gd name="connsiteX0" fmla="*/ 0 w 28341"/>
                <a:gd name="connsiteY0" fmla="*/ 0 h 35212"/>
                <a:gd name="connsiteX1" fmla="*/ 28341 w 28341"/>
                <a:gd name="connsiteY1" fmla="*/ 0 h 35212"/>
                <a:gd name="connsiteX2" fmla="*/ 28341 w 28341"/>
                <a:gd name="connsiteY2" fmla="*/ 35212 h 35212"/>
                <a:gd name="connsiteX3" fmla="*/ 0 w 28341"/>
                <a:gd name="connsiteY3" fmla="*/ 35212 h 3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5212">
                  <a:moveTo>
                    <a:pt x="0" y="0"/>
                  </a:moveTo>
                  <a:lnTo>
                    <a:pt x="28341" y="0"/>
                  </a:lnTo>
                  <a:lnTo>
                    <a:pt x="28341" y="35212"/>
                  </a:lnTo>
                  <a:lnTo>
                    <a:pt x="0" y="35212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C55564E0-9419-4A8B-BBC7-E2753BAFFC75}"/>
                </a:ext>
              </a:extLst>
            </p:cNvPr>
            <p:cNvSpPr/>
            <p:nvPr/>
          </p:nvSpPr>
          <p:spPr>
            <a:xfrm>
              <a:off x="1273104" y="4721041"/>
              <a:ext cx="97012" cy="43346"/>
            </a:xfrm>
            <a:custGeom>
              <a:avLst/>
              <a:gdLst>
                <a:gd name="connsiteX0" fmla="*/ 0 w 28341"/>
                <a:gd name="connsiteY0" fmla="*/ 0 h 39506"/>
                <a:gd name="connsiteX1" fmla="*/ 28341 w 28341"/>
                <a:gd name="connsiteY1" fmla="*/ 0 h 39506"/>
                <a:gd name="connsiteX2" fmla="*/ 28341 w 28341"/>
                <a:gd name="connsiteY2" fmla="*/ 39506 h 39506"/>
                <a:gd name="connsiteX3" fmla="*/ 0 w 28341"/>
                <a:gd name="connsiteY3" fmla="*/ 39506 h 39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9506">
                  <a:moveTo>
                    <a:pt x="0" y="0"/>
                  </a:moveTo>
                  <a:lnTo>
                    <a:pt x="28341" y="0"/>
                  </a:lnTo>
                  <a:lnTo>
                    <a:pt x="28341" y="39506"/>
                  </a:lnTo>
                  <a:lnTo>
                    <a:pt x="0" y="3950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D321E462-F819-4380-8108-23061C9DBB86}"/>
                </a:ext>
              </a:extLst>
            </p:cNvPr>
            <p:cNvSpPr/>
            <p:nvPr/>
          </p:nvSpPr>
          <p:spPr>
            <a:xfrm>
              <a:off x="1177558" y="4711618"/>
              <a:ext cx="97012" cy="52769"/>
            </a:xfrm>
            <a:custGeom>
              <a:avLst/>
              <a:gdLst>
                <a:gd name="connsiteX0" fmla="*/ 0 w 28341"/>
                <a:gd name="connsiteY0" fmla="*/ 0 h 48094"/>
                <a:gd name="connsiteX1" fmla="*/ 28341 w 28341"/>
                <a:gd name="connsiteY1" fmla="*/ 0 h 48094"/>
                <a:gd name="connsiteX2" fmla="*/ 28341 w 28341"/>
                <a:gd name="connsiteY2" fmla="*/ 48094 h 48094"/>
                <a:gd name="connsiteX3" fmla="*/ 0 w 28341"/>
                <a:gd name="connsiteY3" fmla="*/ 48094 h 4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8094">
                  <a:moveTo>
                    <a:pt x="0" y="0"/>
                  </a:moveTo>
                  <a:lnTo>
                    <a:pt x="28341" y="0"/>
                  </a:lnTo>
                  <a:lnTo>
                    <a:pt x="28341" y="48094"/>
                  </a:lnTo>
                  <a:lnTo>
                    <a:pt x="0" y="48094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E57C4F67-8B81-4879-819C-88B4D460DFAF}"/>
                </a:ext>
              </a:extLst>
            </p:cNvPr>
            <p:cNvSpPr/>
            <p:nvPr/>
          </p:nvSpPr>
          <p:spPr>
            <a:xfrm>
              <a:off x="987942" y="4706907"/>
              <a:ext cx="97012" cy="57480"/>
            </a:xfrm>
            <a:custGeom>
              <a:avLst/>
              <a:gdLst>
                <a:gd name="connsiteX0" fmla="*/ 0 w 28341"/>
                <a:gd name="connsiteY0" fmla="*/ 0 h 52388"/>
                <a:gd name="connsiteX1" fmla="*/ 28341 w 28341"/>
                <a:gd name="connsiteY1" fmla="*/ 0 h 52388"/>
                <a:gd name="connsiteX2" fmla="*/ 28341 w 28341"/>
                <a:gd name="connsiteY2" fmla="*/ 52389 h 52388"/>
                <a:gd name="connsiteX3" fmla="*/ 0 w 28341"/>
                <a:gd name="connsiteY3" fmla="*/ 52389 h 5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2388">
                  <a:moveTo>
                    <a:pt x="0" y="0"/>
                  </a:moveTo>
                  <a:lnTo>
                    <a:pt x="28341" y="0"/>
                  </a:lnTo>
                  <a:lnTo>
                    <a:pt x="28341" y="52389"/>
                  </a:lnTo>
                  <a:lnTo>
                    <a:pt x="0" y="52389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5E38BFD5-0A96-4B36-813E-6065A204B8CB}"/>
                </a:ext>
              </a:extLst>
            </p:cNvPr>
            <p:cNvSpPr/>
            <p:nvPr/>
          </p:nvSpPr>
          <p:spPr>
            <a:xfrm>
              <a:off x="892398" y="4702195"/>
              <a:ext cx="97012" cy="62192"/>
            </a:xfrm>
            <a:custGeom>
              <a:avLst/>
              <a:gdLst>
                <a:gd name="connsiteX0" fmla="*/ 0 w 28341"/>
                <a:gd name="connsiteY0" fmla="*/ 0 h 56682"/>
                <a:gd name="connsiteX1" fmla="*/ 28341 w 28341"/>
                <a:gd name="connsiteY1" fmla="*/ 0 h 56682"/>
                <a:gd name="connsiteX2" fmla="*/ 28341 w 28341"/>
                <a:gd name="connsiteY2" fmla="*/ 56683 h 56682"/>
                <a:gd name="connsiteX3" fmla="*/ 0 w 28341"/>
                <a:gd name="connsiteY3" fmla="*/ 56683 h 5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56682">
                  <a:moveTo>
                    <a:pt x="0" y="0"/>
                  </a:moveTo>
                  <a:lnTo>
                    <a:pt x="28341" y="0"/>
                  </a:lnTo>
                  <a:lnTo>
                    <a:pt x="28341" y="56683"/>
                  </a:lnTo>
                  <a:lnTo>
                    <a:pt x="0" y="56683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9EC70C1-49AD-4F8F-8462-0E69AE392C0E}"/>
                </a:ext>
              </a:extLst>
            </p:cNvPr>
            <p:cNvSpPr/>
            <p:nvPr/>
          </p:nvSpPr>
          <p:spPr>
            <a:xfrm>
              <a:off x="-1478553" y="4246117"/>
              <a:ext cx="97012" cy="518270"/>
            </a:xfrm>
            <a:custGeom>
              <a:avLst/>
              <a:gdLst>
                <a:gd name="connsiteX0" fmla="*/ 0 w 28341"/>
                <a:gd name="connsiteY0" fmla="*/ 0 h 472356"/>
                <a:gd name="connsiteX1" fmla="*/ 28341 w 28341"/>
                <a:gd name="connsiteY1" fmla="*/ 0 h 472356"/>
                <a:gd name="connsiteX2" fmla="*/ 28341 w 28341"/>
                <a:gd name="connsiteY2" fmla="*/ 472356 h 472356"/>
                <a:gd name="connsiteX3" fmla="*/ 0 w 28341"/>
                <a:gd name="connsiteY3" fmla="*/ 472356 h 4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472356">
                  <a:moveTo>
                    <a:pt x="0" y="0"/>
                  </a:moveTo>
                  <a:lnTo>
                    <a:pt x="28341" y="0"/>
                  </a:lnTo>
                  <a:lnTo>
                    <a:pt x="28341" y="472356"/>
                  </a:lnTo>
                  <a:lnTo>
                    <a:pt x="0" y="472356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E33E74A9-64D3-4291-BDDD-285A2718A3A9}"/>
                </a:ext>
              </a:extLst>
            </p:cNvPr>
            <p:cNvSpPr/>
            <p:nvPr/>
          </p:nvSpPr>
          <p:spPr>
            <a:xfrm>
              <a:off x="-340851" y="4546714"/>
              <a:ext cx="97012" cy="217673"/>
            </a:xfrm>
            <a:custGeom>
              <a:avLst/>
              <a:gdLst>
                <a:gd name="connsiteX0" fmla="*/ 0 w 28341"/>
                <a:gd name="connsiteY0" fmla="*/ 0 h 198389"/>
                <a:gd name="connsiteX1" fmla="*/ 28341 w 28341"/>
                <a:gd name="connsiteY1" fmla="*/ 0 h 198389"/>
                <a:gd name="connsiteX2" fmla="*/ 28341 w 28341"/>
                <a:gd name="connsiteY2" fmla="*/ 198390 h 198389"/>
                <a:gd name="connsiteX3" fmla="*/ 0 w 28341"/>
                <a:gd name="connsiteY3" fmla="*/ 198390 h 19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198389">
                  <a:moveTo>
                    <a:pt x="0" y="0"/>
                  </a:moveTo>
                  <a:lnTo>
                    <a:pt x="28341" y="0"/>
                  </a:lnTo>
                  <a:lnTo>
                    <a:pt x="28341" y="198390"/>
                  </a:lnTo>
                  <a:lnTo>
                    <a:pt x="0" y="19839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D1233B7D-DE09-4CC0-816C-65FEB3DA8443}"/>
                </a:ext>
              </a:extLst>
            </p:cNvPr>
            <p:cNvSpPr/>
            <p:nvPr/>
          </p:nvSpPr>
          <p:spPr>
            <a:xfrm>
              <a:off x="-530470" y="4499599"/>
              <a:ext cx="97012" cy="264789"/>
            </a:xfrm>
            <a:custGeom>
              <a:avLst/>
              <a:gdLst>
                <a:gd name="connsiteX0" fmla="*/ 0 w 28341"/>
                <a:gd name="connsiteY0" fmla="*/ 0 h 241331"/>
                <a:gd name="connsiteX1" fmla="*/ 28341 w 28341"/>
                <a:gd name="connsiteY1" fmla="*/ 0 h 241331"/>
                <a:gd name="connsiteX2" fmla="*/ 28341 w 28341"/>
                <a:gd name="connsiteY2" fmla="*/ 241331 h 241331"/>
                <a:gd name="connsiteX3" fmla="*/ 0 w 28341"/>
                <a:gd name="connsiteY3" fmla="*/ 241331 h 24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41331">
                  <a:moveTo>
                    <a:pt x="0" y="0"/>
                  </a:moveTo>
                  <a:lnTo>
                    <a:pt x="28341" y="0"/>
                  </a:lnTo>
                  <a:lnTo>
                    <a:pt x="28341" y="241331"/>
                  </a:lnTo>
                  <a:lnTo>
                    <a:pt x="0" y="241331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8E34DEB1-7E49-4AE2-96DB-8292C92941F7}"/>
                </a:ext>
              </a:extLst>
            </p:cNvPr>
            <p:cNvSpPr/>
            <p:nvPr/>
          </p:nvSpPr>
          <p:spPr>
            <a:xfrm>
              <a:off x="-720083" y="4466617"/>
              <a:ext cx="97012" cy="297770"/>
            </a:xfrm>
            <a:custGeom>
              <a:avLst/>
              <a:gdLst>
                <a:gd name="connsiteX0" fmla="*/ 0 w 28341"/>
                <a:gd name="connsiteY0" fmla="*/ 0 h 271390"/>
                <a:gd name="connsiteX1" fmla="*/ 28341 w 28341"/>
                <a:gd name="connsiteY1" fmla="*/ 0 h 271390"/>
                <a:gd name="connsiteX2" fmla="*/ 28341 w 28341"/>
                <a:gd name="connsiteY2" fmla="*/ 271390 h 271390"/>
                <a:gd name="connsiteX3" fmla="*/ 0 w 28341"/>
                <a:gd name="connsiteY3" fmla="*/ 271390 h 271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271390">
                  <a:moveTo>
                    <a:pt x="0" y="0"/>
                  </a:moveTo>
                  <a:lnTo>
                    <a:pt x="28341" y="0"/>
                  </a:lnTo>
                  <a:lnTo>
                    <a:pt x="28341" y="271390"/>
                  </a:lnTo>
                  <a:lnTo>
                    <a:pt x="0" y="271390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D37530E0-87D4-4113-991E-C6068BAC5B01}"/>
                </a:ext>
              </a:extLst>
            </p:cNvPr>
            <p:cNvSpPr/>
            <p:nvPr/>
          </p:nvSpPr>
          <p:spPr>
            <a:xfrm>
              <a:off x="-909702" y="4419502"/>
              <a:ext cx="97012" cy="344885"/>
            </a:xfrm>
            <a:custGeom>
              <a:avLst/>
              <a:gdLst>
                <a:gd name="connsiteX0" fmla="*/ 0 w 28341"/>
                <a:gd name="connsiteY0" fmla="*/ 0 h 314331"/>
                <a:gd name="connsiteX1" fmla="*/ 28341 w 28341"/>
                <a:gd name="connsiteY1" fmla="*/ 0 h 314331"/>
                <a:gd name="connsiteX2" fmla="*/ 28341 w 28341"/>
                <a:gd name="connsiteY2" fmla="*/ 314332 h 314331"/>
                <a:gd name="connsiteX3" fmla="*/ 0 w 28341"/>
                <a:gd name="connsiteY3" fmla="*/ 314332 h 31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14331">
                  <a:moveTo>
                    <a:pt x="0" y="0"/>
                  </a:moveTo>
                  <a:lnTo>
                    <a:pt x="28341" y="0"/>
                  </a:lnTo>
                  <a:lnTo>
                    <a:pt x="28341" y="314332"/>
                  </a:lnTo>
                  <a:lnTo>
                    <a:pt x="0" y="314332"/>
                  </a:lnTo>
                  <a:close/>
                </a:path>
              </a:pathLst>
            </a:custGeom>
            <a:grpFill/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D3E3A062-9597-40D0-AE0F-66539C1EEC8E}"/>
                </a:ext>
              </a:extLst>
            </p:cNvPr>
            <p:cNvSpPr/>
            <p:nvPr/>
          </p:nvSpPr>
          <p:spPr>
            <a:xfrm>
              <a:off x="9217932" y="4768632"/>
              <a:ext cx="97011" cy="409582"/>
            </a:xfrm>
            <a:custGeom>
              <a:avLst/>
              <a:gdLst>
                <a:gd name="connsiteX0" fmla="*/ 0 w 28341"/>
                <a:gd name="connsiteY0" fmla="*/ 0 h 369296"/>
                <a:gd name="connsiteX1" fmla="*/ 28341 w 28341"/>
                <a:gd name="connsiteY1" fmla="*/ 0 h 369296"/>
                <a:gd name="connsiteX2" fmla="*/ 28341 w 28341"/>
                <a:gd name="connsiteY2" fmla="*/ 369297 h 369296"/>
                <a:gd name="connsiteX3" fmla="*/ 0 w 28341"/>
                <a:gd name="connsiteY3" fmla="*/ 369297 h 36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41" h="369296">
                  <a:moveTo>
                    <a:pt x="0" y="0"/>
                  </a:moveTo>
                  <a:lnTo>
                    <a:pt x="28341" y="0"/>
                  </a:lnTo>
                  <a:lnTo>
                    <a:pt x="28341" y="369297"/>
                  </a:lnTo>
                  <a:lnTo>
                    <a:pt x="0" y="369297"/>
                  </a:lnTo>
                  <a:close/>
                </a:path>
              </a:pathLst>
            </a:custGeom>
            <a:solidFill>
              <a:srgbClr val="5EBECA"/>
            </a:solidFill>
            <a:ln w="2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100" dirty="0"/>
            </a:p>
          </p:txBody>
        </p:sp>
      </p:grpSp>
      <p:sp>
        <p:nvSpPr>
          <p:cNvPr id="539" name="Freeform: Shape 538">
            <a:extLst>
              <a:ext uri="{FF2B5EF4-FFF2-40B4-BE49-F238E27FC236}">
                <a16:creationId xmlns:a16="http://schemas.microsoft.com/office/drawing/2014/main" id="{73BE6399-856C-4894-A8E1-AE3DAA0C1F77}"/>
              </a:ext>
            </a:extLst>
          </p:cNvPr>
          <p:cNvSpPr/>
          <p:nvPr/>
        </p:nvSpPr>
        <p:spPr>
          <a:xfrm>
            <a:off x="11801116" y="2654717"/>
            <a:ext cx="30635" cy="5284"/>
          </a:xfrm>
          <a:custGeom>
            <a:avLst/>
            <a:gdLst>
              <a:gd name="connsiteX0" fmla="*/ 0 w 25764"/>
              <a:gd name="connsiteY0" fmla="*/ 0 h 4294"/>
              <a:gd name="connsiteX1" fmla="*/ 25765 w 25764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64" h="4294">
                <a:moveTo>
                  <a:pt x="0" y="0"/>
                </a:moveTo>
                <a:lnTo>
                  <a:pt x="25765" y="0"/>
                </a:lnTo>
              </a:path>
            </a:pathLst>
          </a:custGeom>
          <a:ln w="8574" cap="flat">
            <a:solidFill>
              <a:srgbClr val="B3B3B3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40" name="Freeform: Shape 539">
            <a:extLst>
              <a:ext uri="{FF2B5EF4-FFF2-40B4-BE49-F238E27FC236}">
                <a16:creationId xmlns:a16="http://schemas.microsoft.com/office/drawing/2014/main" id="{FD6A92FD-AD1E-41C9-B87A-CFCC6DE1D13F}"/>
              </a:ext>
            </a:extLst>
          </p:cNvPr>
          <p:cNvSpPr/>
          <p:nvPr/>
        </p:nvSpPr>
        <p:spPr>
          <a:xfrm>
            <a:off x="6503128" y="1994159"/>
            <a:ext cx="30635" cy="5284"/>
          </a:xfrm>
          <a:custGeom>
            <a:avLst/>
            <a:gdLst>
              <a:gd name="connsiteX0" fmla="*/ 0 w 25764"/>
              <a:gd name="connsiteY0" fmla="*/ 0 h 4294"/>
              <a:gd name="connsiteX1" fmla="*/ 25765 w 25764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64" h="4294">
                <a:moveTo>
                  <a:pt x="0" y="0"/>
                </a:moveTo>
                <a:lnTo>
                  <a:pt x="25765" y="0"/>
                </a:lnTo>
              </a:path>
            </a:pathLst>
          </a:custGeom>
          <a:ln w="8574" cap="flat">
            <a:solidFill>
              <a:srgbClr val="B3B3B3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4D8286AB-D4B3-4A73-BCF2-3614052A5E0B}"/>
              </a:ext>
            </a:extLst>
          </p:cNvPr>
          <p:cNvSpPr txBox="1"/>
          <p:nvPr/>
        </p:nvSpPr>
        <p:spPr>
          <a:xfrm>
            <a:off x="6023539" y="3399021"/>
            <a:ext cx="438082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-100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397FF69A-D0D8-4D7C-B19D-EAE6E29F3F8F}"/>
              </a:ext>
            </a:extLst>
          </p:cNvPr>
          <p:cNvSpPr txBox="1"/>
          <p:nvPr/>
        </p:nvSpPr>
        <p:spPr>
          <a:xfrm>
            <a:off x="6144121" y="3140083"/>
            <a:ext cx="359535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-80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EFE81ABA-2EF5-4FC1-9D21-F19A4A00DFAC}"/>
              </a:ext>
            </a:extLst>
          </p:cNvPr>
          <p:cNvSpPr txBox="1"/>
          <p:nvPr/>
        </p:nvSpPr>
        <p:spPr>
          <a:xfrm>
            <a:off x="6144121" y="2875859"/>
            <a:ext cx="359535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-60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55161048-E8A6-40A6-8A2B-F1DDEB228043}"/>
              </a:ext>
            </a:extLst>
          </p:cNvPr>
          <p:cNvSpPr txBox="1"/>
          <p:nvPr/>
        </p:nvSpPr>
        <p:spPr>
          <a:xfrm>
            <a:off x="6144121" y="2611637"/>
            <a:ext cx="359535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-40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BFAC6ADA-37BE-4081-9A8F-E2CFFED5F068}"/>
              </a:ext>
            </a:extLst>
          </p:cNvPr>
          <p:cNvSpPr txBox="1"/>
          <p:nvPr/>
        </p:nvSpPr>
        <p:spPr>
          <a:xfrm>
            <a:off x="6144121" y="2347413"/>
            <a:ext cx="359535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-20</a:t>
            </a:r>
          </a:p>
        </p:txBody>
      </p:sp>
      <p:sp>
        <p:nvSpPr>
          <p:cNvPr id="546" name="TextBox 545">
            <a:extLst>
              <a:ext uri="{FF2B5EF4-FFF2-40B4-BE49-F238E27FC236}">
                <a16:creationId xmlns:a16="http://schemas.microsoft.com/office/drawing/2014/main" id="{1F834D38-C977-4997-B9E4-C341722A004B}"/>
              </a:ext>
            </a:extLst>
          </p:cNvPr>
          <p:cNvSpPr txBox="1"/>
          <p:nvPr/>
        </p:nvSpPr>
        <p:spPr>
          <a:xfrm>
            <a:off x="6270869" y="2083191"/>
            <a:ext cx="232787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E2A7FEDA-B198-4224-8ACA-CA7E6E18DAEE}"/>
              </a:ext>
            </a:extLst>
          </p:cNvPr>
          <p:cNvSpPr txBox="1"/>
          <p:nvPr/>
        </p:nvSpPr>
        <p:spPr>
          <a:xfrm>
            <a:off x="6192323" y="1813684"/>
            <a:ext cx="311336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20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472B7D5E-58E0-4D2F-B913-ECB41E06FFAF}"/>
              </a:ext>
            </a:extLst>
          </p:cNvPr>
          <p:cNvSpPr txBox="1"/>
          <p:nvPr/>
        </p:nvSpPr>
        <p:spPr>
          <a:xfrm>
            <a:off x="6192323" y="1560030"/>
            <a:ext cx="311336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40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019F3A15-D38A-4EB7-A246-4DC88E2F22C8}"/>
              </a:ext>
            </a:extLst>
          </p:cNvPr>
          <p:cNvSpPr txBox="1"/>
          <p:nvPr/>
        </p:nvSpPr>
        <p:spPr>
          <a:xfrm>
            <a:off x="6192323" y="1290525"/>
            <a:ext cx="311336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60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9FE9FB55-BDA5-40A8-84AC-9F9A36F7FB16}"/>
              </a:ext>
            </a:extLst>
          </p:cNvPr>
          <p:cNvSpPr txBox="1"/>
          <p:nvPr/>
        </p:nvSpPr>
        <p:spPr>
          <a:xfrm>
            <a:off x="6192323" y="1021017"/>
            <a:ext cx="311336" cy="296970"/>
          </a:xfrm>
          <a:prstGeom prst="rect">
            <a:avLst/>
          </a:prstGeom>
          <a:noFill/>
        </p:spPr>
        <p:txBody>
          <a:bodyPr wrap="none" lIns="45720" tIns="91440" rtlCol="0">
            <a:spAutoFit/>
          </a:bodyPr>
          <a:lstStyle/>
          <a:p>
            <a:pPr algn="r">
              <a:spcAft>
                <a:spcPts val="300"/>
              </a:spcAft>
              <a:buClr>
                <a:schemeClr val="tx2"/>
              </a:buClr>
            </a:pPr>
            <a:r>
              <a:rPr lang="en-US" sz="10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80</a:t>
            </a:r>
            <a:endParaRPr lang="en-US" sz="1100" spc="0" baseline="0" dirty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551" name="Freeform: Shape 550">
            <a:extLst>
              <a:ext uri="{FF2B5EF4-FFF2-40B4-BE49-F238E27FC236}">
                <a16:creationId xmlns:a16="http://schemas.microsoft.com/office/drawing/2014/main" id="{7A8A6245-929A-4943-BAA6-17E06E9E2CAC}"/>
              </a:ext>
            </a:extLst>
          </p:cNvPr>
          <p:cNvSpPr/>
          <p:nvPr/>
        </p:nvSpPr>
        <p:spPr>
          <a:xfrm>
            <a:off x="6429601" y="3579496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2" name="Freeform: Shape 551">
            <a:extLst>
              <a:ext uri="{FF2B5EF4-FFF2-40B4-BE49-F238E27FC236}">
                <a16:creationId xmlns:a16="http://schemas.microsoft.com/office/drawing/2014/main" id="{07680641-91C4-4AB0-B754-E82DB909C03F}"/>
              </a:ext>
            </a:extLst>
          </p:cNvPr>
          <p:cNvSpPr/>
          <p:nvPr/>
        </p:nvSpPr>
        <p:spPr>
          <a:xfrm>
            <a:off x="6429601" y="3051051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3" name="Freeform: Shape 552">
            <a:extLst>
              <a:ext uri="{FF2B5EF4-FFF2-40B4-BE49-F238E27FC236}">
                <a16:creationId xmlns:a16="http://schemas.microsoft.com/office/drawing/2014/main" id="{136AF66F-D2F5-48F6-9575-9DD17762263C}"/>
              </a:ext>
            </a:extLst>
          </p:cNvPr>
          <p:cNvSpPr/>
          <p:nvPr/>
        </p:nvSpPr>
        <p:spPr>
          <a:xfrm>
            <a:off x="6429601" y="2792112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4" name="Freeform: Shape 553">
            <a:extLst>
              <a:ext uri="{FF2B5EF4-FFF2-40B4-BE49-F238E27FC236}">
                <a16:creationId xmlns:a16="http://schemas.microsoft.com/office/drawing/2014/main" id="{9F23E7EF-847F-46A7-9BF3-F3E902AE557B}"/>
              </a:ext>
            </a:extLst>
          </p:cNvPr>
          <p:cNvSpPr/>
          <p:nvPr/>
        </p:nvSpPr>
        <p:spPr>
          <a:xfrm>
            <a:off x="6429601" y="2522605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5" name="Freeform: Shape 554">
            <a:extLst>
              <a:ext uri="{FF2B5EF4-FFF2-40B4-BE49-F238E27FC236}">
                <a16:creationId xmlns:a16="http://schemas.microsoft.com/office/drawing/2014/main" id="{254EC6FD-EAB5-4B13-B51E-175B27DDB13E}"/>
              </a:ext>
            </a:extLst>
          </p:cNvPr>
          <p:cNvSpPr/>
          <p:nvPr/>
        </p:nvSpPr>
        <p:spPr>
          <a:xfrm>
            <a:off x="6429601" y="1994159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6" name="Freeform: Shape 555">
            <a:extLst>
              <a:ext uri="{FF2B5EF4-FFF2-40B4-BE49-F238E27FC236}">
                <a16:creationId xmlns:a16="http://schemas.microsoft.com/office/drawing/2014/main" id="{68ED8895-65D8-4591-9176-199F5F95D4E7}"/>
              </a:ext>
            </a:extLst>
          </p:cNvPr>
          <p:cNvSpPr/>
          <p:nvPr/>
        </p:nvSpPr>
        <p:spPr>
          <a:xfrm>
            <a:off x="6429601" y="1729937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7" name="Freeform: Shape 556">
            <a:extLst>
              <a:ext uri="{FF2B5EF4-FFF2-40B4-BE49-F238E27FC236}">
                <a16:creationId xmlns:a16="http://schemas.microsoft.com/office/drawing/2014/main" id="{82319E30-3432-456F-88CA-C4C2CA221906}"/>
              </a:ext>
            </a:extLst>
          </p:cNvPr>
          <p:cNvSpPr/>
          <p:nvPr/>
        </p:nvSpPr>
        <p:spPr>
          <a:xfrm>
            <a:off x="6429601" y="1465714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8" name="Freeform: Shape 557">
            <a:extLst>
              <a:ext uri="{FF2B5EF4-FFF2-40B4-BE49-F238E27FC236}">
                <a16:creationId xmlns:a16="http://schemas.microsoft.com/office/drawing/2014/main" id="{31AC521C-0D1E-42AC-B5B4-D8800B9A989E}"/>
              </a:ext>
            </a:extLst>
          </p:cNvPr>
          <p:cNvSpPr/>
          <p:nvPr/>
        </p:nvSpPr>
        <p:spPr>
          <a:xfrm>
            <a:off x="6429601" y="1201491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59" name="Freeform: Shape 558">
            <a:extLst>
              <a:ext uri="{FF2B5EF4-FFF2-40B4-BE49-F238E27FC236}">
                <a16:creationId xmlns:a16="http://schemas.microsoft.com/office/drawing/2014/main" id="{51811A0C-04AF-405A-B449-3BB4D2DD5E4D}"/>
              </a:ext>
            </a:extLst>
          </p:cNvPr>
          <p:cNvSpPr/>
          <p:nvPr/>
        </p:nvSpPr>
        <p:spPr>
          <a:xfrm>
            <a:off x="6429601" y="3320558"/>
            <a:ext cx="71484" cy="5284"/>
          </a:xfrm>
          <a:custGeom>
            <a:avLst/>
            <a:gdLst>
              <a:gd name="connsiteX0" fmla="*/ 0 w 60118"/>
              <a:gd name="connsiteY0" fmla="*/ 0 h 4294"/>
              <a:gd name="connsiteX1" fmla="*/ 60118 w 6011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118" h="4294">
                <a:moveTo>
                  <a:pt x="0" y="0"/>
                </a:moveTo>
                <a:lnTo>
                  <a:pt x="6011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60" name="Freeform: Shape 559">
            <a:extLst>
              <a:ext uri="{FF2B5EF4-FFF2-40B4-BE49-F238E27FC236}">
                <a16:creationId xmlns:a16="http://schemas.microsoft.com/office/drawing/2014/main" id="{5998EE72-3DBD-4386-B6BB-E34FE793F888}"/>
              </a:ext>
            </a:extLst>
          </p:cNvPr>
          <p:cNvSpPr/>
          <p:nvPr/>
        </p:nvSpPr>
        <p:spPr>
          <a:xfrm>
            <a:off x="6495979" y="1201491"/>
            <a:ext cx="5106" cy="2378005"/>
          </a:xfrm>
          <a:custGeom>
            <a:avLst/>
            <a:gdLst>
              <a:gd name="connsiteX0" fmla="*/ 0 w 4294"/>
              <a:gd name="connsiteY0" fmla="*/ 0 h 1932366"/>
              <a:gd name="connsiteX1" fmla="*/ 0 w 4294"/>
              <a:gd name="connsiteY1" fmla="*/ 1932366 h 19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94" h="1932366">
                <a:moveTo>
                  <a:pt x="0" y="0"/>
                </a:moveTo>
                <a:lnTo>
                  <a:pt x="0" y="1932366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61" name="Freeform: Shape 560">
            <a:extLst>
              <a:ext uri="{FF2B5EF4-FFF2-40B4-BE49-F238E27FC236}">
                <a16:creationId xmlns:a16="http://schemas.microsoft.com/office/drawing/2014/main" id="{72D7D1B0-FF77-49EB-86D7-07AB9BC01610}"/>
              </a:ext>
            </a:extLst>
          </p:cNvPr>
          <p:cNvSpPr/>
          <p:nvPr/>
        </p:nvSpPr>
        <p:spPr>
          <a:xfrm>
            <a:off x="6429600" y="2258383"/>
            <a:ext cx="5402154" cy="5284"/>
          </a:xfrm>
          <a:custGeom>
            <a:avLst/>
            <a:gdLst>
              <a:gd name="connsiteX0" fmla="*/ 0 w 4543207"/>
              <a:gd name="connsiteY0" fmla="*/ 0 h 4294"/>
              <a:gd name="connsiteX1" fmla="*/ 4543208 w 4543207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3207" h="4294">
                <a:moveTo>
                  <a:pt x="0" y="0"/>
                </a:moveTo>
                <a:lnTo>
                  <a:pt x="4543208" y="0"/>
                </a:lnTo>
              </a:path>
            </a:pathLst>
          </a:custGeom>
          <a:ln w="857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62" name="Freeform: Shape 561">
            <a:extLst>
              <a:ext uri="{FF2B5EF4-FFF2-40B4-BE49-F238E27FC236}">
                <a16:creationId xmlns:a16="http://schemas.microsoft.com/office/drawing/2014/main" id="{C7DE8BF0-9B27-4630-89AE-FB0FD9C0A871}"/>
              </a:ext>
            </a:extLst>
          </p:cNvPr>
          <p:cNvSpPr/>
          <p:nvPr/>
        </p:nvSpPr>
        <p:spPr>
          <a:xfrm>
            <a:off x="6496438" y="2663250"/>
            <a:ext cx="5386811" cy="5507"/>
          </a:xfrm>
          <a:custGeom>
            <a:avLst/>
            <a:gdLst>
              <a:gd name="connsiteX0" fmla="*/ 0 w 4351688"/>
              <a:gd name="connsiteY0" fmla="*/ 0 h 4294"/>
              <a:gd name="connsiteX1" fmla="*/ 4351689 w 435168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51688" h="4294">
                <a:moveTo>
                  <a:pt x="0" y="0"/>
                </a:moveTo>
                <a:lnTo>
                  <a:pt x="4351689" y="0"/>
                </a:lnTo>
              </a:path>
            </a:pathLst>
          </a:custGeom>
          <a:ln w="8574" cap="flat">
            <a:solidFill>
              <a:srgbClr val="B3B3B3"/>
            </a:solidFill>
            <a:prstDash val="sysDash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563" name="Freeform: Shape 562">
            <a:extLst>
              <a:ext uri="{FF2B5EF4-FFF2-40B4-BE49-F238E27FC236}">
                <a16:creationId xmlns:a16="http://schemas.microsoft.com/office/drawing/2014/main" id="{5EE7CF50-CF98-42EF-BDD3-AD46F33460B9}"/>
              </a:ext>
            </a:extLst>
          </p:cNvPr>
          <p:cNvSpPr/>
          <p:nvPr/>
        </p:nvSpPr>
        <p:spPr>
          <a:xfrm>
            <a:off x="6503329" y="1991717"/>
            <a:ext cx="5386811" cy="5507"/>
          </a:xfrm>
          <a:custGeom>
            <a:avLst/>
            <a:gdLst>
              <a:gd name="connsiteX0" fmla="*/ 0 w 4351688"/>
              <a:gd name="connsiteY0" fmla="*/ 0 h 4294"/>
              <a:gd name="connsiteX1" fmla="*/ 4351689 w 4351688"/>
              <a:gd name="connsiteY1" fmla="*/ 0 h 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51688" h="4294">
                <a:moveTo>
                  <a:pt x="0" y="0"/>
                </a:moveTo>
                <a:lnTo>
                  <a:pt x="4351689" y="0"/>
                </a:lnTo>
              </a:path>
            </a:pathLst>
          </a:custGeom>
          <a:ln w="8574" cap="flat">
            <a:solidFill>
              <a:srgbClr val="B3B3B3"/>
            </a:solidFill>
            <a:prstDash val="sysDash"/>
            <a:miter/>
          </a:ln>
        </p:spPr>
        <p:txBody>
          <a:bodyPr rtlCol="0" anchor="ctr"/>
          <a:lstStyle/>
          <a:p>
            <a:endParaRPr lang="en-US" sz="1100" dirty="0"/>
          </a:p>
        </p:txBody>
      </p:sp>
      <p:sp>
        <p:nvSpPr>
          <p:cNvPr id="717" name="Freeform: Shape 716">
            <a:extLst>
              <a:ext uri="{FF2B5EF4-FFF2-40B4-BE49-F238E27FC236}">
                <a16:creationId xmlns:a16="http://schemas.microsoft.com/office/drawing/2014/main" id="{C35E7528-A2CB-4313-822C-5F9B48F3EE33}"/>
              </a:ext>
            </a:extLst>
          </p:cNvPr>
          <p:cNvSpPr/>
          <p:nvPr/>
        </p:nvSpPr>
        <p:spPr>
          <a:xfrm>
            <a:off x="6150298" y="5478100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18" name="Freeform: Shape 717">
            <a:extLst>
              <a:ext uri="{FF2B5EF4-FFF2-40B4-BE49-F238E27FC236}">
                <a16:creationId xmlns:a16="http://schemas.microsoft.com/office/drawing/2014/main" id="{73D72134-6B4E-43AD-B1B2-167CC4749A3A}"/>
              </a:ext>
            </a:extLst>
          </p:cNvPr>
          <p:cNvSpPr/>
          <p:nvPr/>
        </p:nvSpPr>
        <p:spPr>
          <a:xfrm>
            <a:off x="6150298" y="5348684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19" name="Freeform: Shape 718">
            <a:extLst>
              <a:ext uri="{FF2B5EF4-FFF2-40B4-BE49-F238E27FC236}">
                <a16:creationId xmlns:a16="http://schemas.microsoft.com/office/drawing/2014/main" id="{FA32F307-4776-4F4B-8E2E-23B820DF6BB1}"/>
              </a:ext>
            </a:extLst>
          </p:cNvPr>
          <p:cNvSpPr/>
          <p:nvPr/>
        </p:nvSpPr>
        <p:spPr>
          <a:xfrm>
            <a:off x="6150298" y="5219269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1 h 54151"/>
              <a:gd name="connsiteX3" fmla="*/ 0 w 157298"/>
              <a:gd name="connsiteY3" fmla="*/ 54151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1"/>
                </a:lnTo>
                <a:lnTo>
                  <a:pt x="0" y="54151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0" name="Freeform: Shape 719">
            <a:extLst>
              <a:ext uri="{FF2B5EF4-FFF2-40B4-BE49-F238E27FC236}">
                <a16:creationId xmlns:a16="http://schemas.microsoft.com/office/drawing/2014/main" id="{D7A90F7E-F058-4EA5-A029-D12E5CD425F3}"/>
              </a:ext>
            </a:extLst>
          </p:cNvPr>
          <p:cNvSpPr/>
          <p:nvPr/>
        </p:nvSpPr>
        <p:spPr>
          <a:xfrm>
            <a:off x="6150298" y="5089853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1" name="Freeform: Shape 720">
            <a:extLst>
              <a:ext uri="{FF2B5EF4-FFF2-40B4-BE49-F238E27FC236}">
                <a16:creationId xmlns:a16="http://schemas.microsoft.com/office/drawing/2014/main" id="{5D3D733B-016C-4961-BE0E-7262DA1FBDAB}"/>
              </a:ext>
            </a:extLst>
          </p:cNvPr>
          <p:cNvSpPr/>
          <p:nvPr/>
        </p:nvSpPr>
        <p:spPr>
          <a:xfrm>
            <a:off x="6150298" y="4960437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2" name="Freeform: Shape 721">
            <a:extLst>
              <a:ext uri="{FF2B5EF4-FFF2-40B4-BE49-F238E27FC236}">
                <a16:creationId xmlns:a16="http://schemas.microsoft.com/office/drawing/2014/main" id="{3BB2EB6A-A75E-41D7-B163-B107665A4C1B}"/>
              </a:ext>
            </a:extLst>
          </p:cNvPr>
          <p:cNvSpPr/>
          <p:nvPr/>
        </p:nvSpPr>
        <p:spPr>
          <a:xfrm>
            <a:off x="6150298" y="4831022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3" name="Freeform: Shape 722">
            <a:extLst>
              <a:ext uri="{FF2B5EF4-FFF2-40B4-BE49-F238E27FC236}">
                <a16:creationId xmlns:a16="http://schemas.microsoft.com/office/drawing/2014/main" id="{3FFC23D7-0F95-4478-8255-53BB2BC01E91}"/>
              </a:ext>
            </a:extLst>
          </p:cNvPr>
          <p:cNvSpPr/>
          <p:nvPr/>
        </p:nvSpPr>
        <p:spPr>
          <a:xfrm>
            <a:off x="6150298" y="4701606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4" name="Freeform: Shape 723">
            <a:extLst>
              <a:ext uri="{FF2B5EF4-FFF2-40B4-BE49-F238E27FC236}">
                <a16:creationId xmlns:a16="http://schemas.microsoft.com/office/drawing/2014/main" id="{99056668-9ABE-4FE4-B1E8-D9B60710C363}"/>
              </a:ext>
            </a:extLst>
          </p:cNvPr>
          <p:cNvSpPr/>
          <p:nvPr/>
        </p:nvSpPr>
        <p:spPr>
          <a:xfrm>
            <a:off x="6150298" y="4572190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5" name="Freeform: Shape 724">
            <a:extLst>
              <a:ext uri="{FF2B5EF4-FFF2-40B4-BE49-F238E27FC236}">
                <a16:creationId xmlns:a16="http://schemas.microsoft.com/office/drawing/2014/main" id="{FFB2342E-D643-43DF-B2F0-FF721E98DF28}"/>
              </a:ext>
            </a:extLst>
          </p:cNvPr>
          <p:cNvSpPr/>
          <p:nvPr/>
        </p:nvSpPr>
        <p:spPr>
          <a:xfrm>
            <a:off x="6150298" y="4442775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6" name="Freeform: Shape 725">
            <a:extLst>
              <a:ext uri="{FF2B5EF4-FFF2-40B4-BE49-F238E27FC236}">
                <a16:creationId xmlns:a16="http://schemas.microsoft.com/office/drawing/2014/main" id="{53E587F2-FEE3-45EE-A547-E9FBBCD4DB88}"/>
              </a:ext>
            </a:extLst>
          </p:cNvPr>
          <p:cNvSpPr/>
          <p:nvPr/>
        </p:nvSpPr>
        <p:spPr>
          <a:xfrm>
            <a:off x="6150298" y="4313359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sp>
        <p:nvSpPr>
          <p:cNvPr id="727" name="Freeform: Shape 726">
            <a:extLst>
              <a:ext uri="{FF2B5EF4-FFF2-40B4-BE49-F238E27FC236}">
                <a16:creationId xmlns:a16="http://schemas.microsoft.com/office/drawing/2014/main" id="{D50A77D0-6006-445B-B4BB-CEB70636E2D6}"/>
              </a:ext>
            </a:extLst>
          </p:cNvPr>
          <p:cNvSpPr/>
          <p:nvPr/>
        </p:nvSpPr>
        <p:spPr>
          <a:xfrm>
            <a:off x="6150298" y="4184104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 dirty="0"/>
          </a:p>
        </p:txBody>
      </p:sp>
      <p:grpSp>
        <p:nvGrpSpPr>
          <p:cNvPr id="728" name="Group 727">
            <a:extLst>
              <a:ext uri="{FF2B5EF4-FFF2-40B4-BE49-F238E27FC236}">
                <a16:creationId xmlns:a16="http://schemas.microsoft.com/office/drawing/2014/main" id="{561E5E3E-BCFE-48D9-9308-7C37D8A3AF6C}"/>
              </a:ext>
            </a:extLst>
          </p:cNvPr>
          <p:cNvGrpSpPr/>
          <p:nvPr/>
        </p:nvGrpSpPr>
        <p:grpSpPr>
          <a:xfrm>
            <a:off x="6064255" y="4096746"/>
            <a:ext cx="340158" cy="1481732"/>
            <a:chOff x="6221878" y="3980327"/>
            <a:chExt cx="340158" cy="1481732"/>
          </a:xfrm>
        </p:grpSpPr>
        <p:sp>
          <p:nvSpPr>
            <p:cNvPr id="729" name="TextBox 728">
              <a:extLst>
                <a:ext uri="{FF2B5EF4-FFF2-40B4-BE49-F238E27FC236}">
                  <a16:creationId xmlns:a16="http://schemas.microsoft.com/office/drawing/2014/main" id="{166EF440-8436-4F99-83EB-1EBB94216CF1}"/>
                </a:ext>
              </a:extLst>
            </p:cNvPr>
            <p:cNvSpPr txBox="1"/>
            <p:nvPr/>
          </p:nvSpPr>
          <p:spPr>
            <a:xfrm>
              <a:off x="6221878" y="5277393"/>
              <a:ext cx="34015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-100</a:t>
              </a:r>
            </a:p>
          </p:txBody>
        </p:sp>
        <p:sp>
          <p:nvSpPr>
            <p:cNvPr id="730" name="TextBox 729">
              <a:extLst>
                <a:ext uri="{FF2B5EF4-FFF2-40B4-BE49-F238E27FC236}">
                  <a16:creationId xmlns:a16="http://schemas.microsoft.com/office/drawing/2014/main" id="{182573D5-26DA-49D9-8F53-5C69FFA6A977}"/>
                </a:ext>
              </a:extLst>
            </p:cNvPr>
            <p:cNvSpPr txBox="1"/>
            <p:nvPr/>
          </p:nvSpPr>
          <p:spPr>
            <a:xfrm>
              <a:off x="6265160" y="5147985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-80</a:t>
              </a:r>
            </a:p>
          </p:txBody>
        </p:sp>
        <p:sp>
          <p:nvSpPr>
            <p:cNvPr id="731" name="TextBox 730">
              <a:extLst>
                <a:ext uri="{FF2B5EF4-FFF2-40B4-BE49-F238E27FC236}">
                  <a16:creationId xmlns:a16="http://schemas.microsoft.com/office/drawing/2014/main" id="{24B2FABD-462B-40A5-854F-85540C1CDF9C}"/>
                </a:ext>
              </a:extLst>
            </p:cNvPr>
            <p:cNvSpPr txBox="1"/>
            <p:nvPr/>
          </p:nvSpPr>
          <p:spPr>
            <a:xfrm>
              <a:off x="6265160" y="5018584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-60</a:t>
              </a:r>
            </a:p>
          </p:txBody>
        </p:sp>
        <p:sp>
          <p:nvSpPr>
            <p:cNvPr id="732" name="TextBox 731">
              <a:extLst>
                <a:ext uri="{FF2B5EF4-FFF2-40B4-BE49-F238E27FC236}">
                  <a16:creationId xmlns:a16="http://schemas.microsoft.com/office/drawing/2014/main" id="{655C8321-B2BF-44AF-A133-1639D9139E6B}"/>
                </a:ext>
              </a:extLst>
            </p:cNvPr>
            <p:cNvSpPr txBox="1"/>
            <p:nvPr/>
          </p:nvSpPr>
          <p:spPr>
            <a:xfrm>
              <a:off x="6265160" y="4886161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-40</a:t>
              </a:r>
            </a:p>
          </p:txBody>
        </p:sp>
        <p:sp>
          <p:nvSpPr>
            <p:cNvPr id="733" name="TextBox 732">
              <a:extLst>
                <a:ext uri="{FF2B5EF4-FFF2-40B4-BE49-F238E27FC236}">
                  <a16:creationId xmlns:a16="http://schemas.microsoft.com/office/drawing/2014/main" id="{0798E4FF-2F1F-47B1-89D6-501C35FE7F2B}"/>
                </a:ext>
              </a:extLst>
            </p:cNvPr>
            <p:cNvSpPr txBox="1"/>
            <p:nvPr/>
          </p:nvSpPr>
          <p:spPr>
            <a:xfrm>
              <a:off x="6265160" y="4756760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-20</a:t>
              </a:r>
            </a:p>
          </p:txBody>
        </p:sp>
        <p:sp>
          <p:nvSpPr>
            <p:cNvPr id="734" name="TextBox 733">
              <a:extLst>
                <a:ext uri="{FF2B5EF4-FFF2-40B4-BE49-F238E27FC236}">
                  <a16:creationId xmlns:a16="http://schemas.microsoft.com/office/drawing/2014/main" id="{595A852E-02E3-4B88-8EA6-C5AA398534B9}"/>
                </a:ext>
              </a:extLst>
            </p:cNvPr>
            <p:cNvSpPr txBox="1"/>
            <p:nvPr/>
          </p:nvSpPr>
          <p:spPr>
            <a:xfrm>
              <a:off x="6334088" y="4627352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735" name="TextBox 734">
              <a:extLst>
                <a:ext uri="{FF2B5EF4-FFF2-40B4-BE49-F238E27FC236}">
                  <a16:creationId xmlns:a16="http://schemas.microsoft.com/office/drawing/2014/main" id="{ACB6DEE5-D911-42F4-9537-CD4EB727E734}"/>
                </a:ext>
              </a:extLst>
            </p:cNvPr>
            <p:cNvSpPr txBox="1"/>
            <p:nvPr/>
          </p:nvSpPr>
          <p:spPr>
            <a:xfrm>
              <a:off x="6265160" y="4497951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-20</a:t>
              </a:r>
            </a:p>
          </p:txBody>
        </p:sp>
        <p:sp>
          <p:nvSpPr>
            <p:cNvPr id="736" name="TextBox 735">
              <a:extLst>
                <a:ext uri="{FF2B5EF4-FFF2-40B4-BE49-F238E27FC236}">
                  <a16:creationId xmlns:a16="http://schemas.microsoft.com/office/drawing/2014/main" id="{CF506719-8227-404F-B2DF-748DF3135ECB}"/>
                </a:ext>
              </a:extLst>
            </p:cNvPr>
            <p:cNvSpPr txBox="1"/>
            <p:nvPr/>
          </p:nvSpPr>
          <p:spPr>
            <a:xfrm>
              <a:off x="6265160" y="4368536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-40</a:t>
              </a:r>
            </a:p>
          </p:txBody>
        </p:sp>
        <p:sp>
          <p:nvSpPr>
            <p:cNvPr id="737" name="TextBox 736">
              <a:extLst>
                <a:ext uri="{FF2B5EF4-FFF2-40B4-BE49-F238E27FC236}">
                  <a16:creationId xmlns:a16="http://schemas.microsoft.com/office/drawing/2014/main" id="{5C8517E0-6D4F-4D78-8046-3BF82D0ED0A8}"/>
                </a:ext>
              </a:extLst>
            </p:cNvPr>
            <p:cNvSpPr txBox="1"/>
            <p:nvPr/>
          </p:nvSpPr>
          <p:spPr>
            <a:xfrm>
              <a:off x="6265160" y="4239136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-60</a:t>
              </a:r>
            </a:p>
          </p:txBody>
        </p:sp>
        <p:sp>
          <p:nvSpPr>
            <p:cNvPr id="738" name="TextBox 737">
              <a:extLst>
                <a:ext uri="{FF2B5EF4-FFF2-40B4-BE49-F238E27FC236}">
                  <a16:creationId xmlns:a16="http://schemas.microsoft.com/office/drawing/2014/main" id="{0A0EC977-D2C6-4CCD-A03A-670E4C5EAF8B}"/>
                </a:ext>
              </a:extLst>
            </p:cNvPr>
            <p:cNvSpPr txBox="1"/>
            <p:nvPr/>
          </p:nvSpPr>
          <p:spPr>
            <a:xfrm>
              <a:off x="6265160" y="4109727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-80</a:t>
              </a:r>
            </a:p>
          </p:txBody>
        </p:sp>
        <p:sp>
          <p:nvSpPr>
            <p:cNvPr id="739" name="TextBox 738">
              <a:extLst>
                <a:ext uri="{FF2B5EF4-FFF2-40B4-BE49-F238E27FC236}">
                  <a16:creationId xmlns:a16="http://schemas.microsoft.com/office/drawing/2014/main" id="{CBC36305-4EB4-47DF-A1C3-C22C32CA770F}"/>
                </a:ext>
              </a:extLst>
            </p:cNvPr>
            <p:cNvSpPr txBox="1"/>
            <p:nvPr/>
          </p:nvSpPr>
          <p:spPr>
            <a:xfrm>
              <a:off x="6247526" y="3980327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100</a:t>
              </a:r>
            </a:p>
          </p:txBody>
        </p:sp>
      </p:grpSp>
      <p:grpSp>
        <p:nvGrpSpPr>
          <p:cNvPr id="740" name="Graphic 606">
            <a:extLst>
              <a:ext uri="{FF2B5EF4-FFF2-40B4-BE49-F238E27FC236}">
                <a16:creationId xmlns:a16="http://schemas.microsoft.com/office/drawing/2014/main" id="{EA833305-6D6A-4C1E-9A8B-6B46EA4FE584}"/>
              </a:ext>
            </a:extLst>
          </p:cNvPr>
          <p:cNvGrpSpPr/>
          <p:nvPr/>
        </p:nvGrpSpPr>
        <p:grpSpPr>
          <a:xfrm>
            <a:off x="6326555" y="4190414"/>
            <a:ext cx="24743" cy="1310918"/>
            <a:chOff x="6473695" y="4056530"/>
            <a:chExt cx="24743" cy="1310918"/>
          </a:xfrm>
        </p:grpSpPr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37308DA3-E2E5-4496-A8CC-E4C9A48744F0}"/>
                </a:ext>
              </a:extLst>
            </p:cNvPr>
            <p:cNvSpPr/>
            <p:nvPr/>
          </p:nvSpPr>
          <p:spPr>
            <a:xfrm>
              <a:off x="6473695" y="4056530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3F0A9DF0-E3E6-4112-B8D1-8898C79D0475}"/>
                </a:ext>
              </a:extLst>
            </p:cNvPr>
            <p:cNvSpPr/>
            <p:nvPr/>
          </p:nvSpPr>
          <p:spPr>
            <a:xfrm>
              <a:off x="6473695" y="418755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5788AE54-128F-4E3A-9AD3-702E0F2B2D08}"/>
                </a:ext>
              </a:extLst>
            </p:cNvPr>
            <p:cNvSpPr/>
            <p:nvPr/>
          </p:nvSpPr>
          <p:spPr>
            <a:xfrm>
              <a:off x="6473695" y="4318423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CB26CD5D-45AC-45D4-AAC2-1B59D80D6AD0}"/>
                </a:ext>
              </a:extLst>
            </p:cNvPr>
            <p:cNvSpPr/>
            <p:nvPr/>
          </p:nvSpPr>
          <p:spPr>
            <a:xfrm>
              <a:off x="6473695" y="4449450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7DE440DB-1221-4BA9-AA39-E3448CECCD51}"/>
                </a:ext>
              </a:extLst>
            </p:cNvPr>
            <p:cNvSpPr/>
            <p:nvPr/>
          </p:nvSpPr>
          <p:spPr>
            <a:xfrm>
              <a:off x="6473695" y="458031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564BBAF2-7EA5-4476-8464-B25CCE6E270C}"/>
                </a:ext>
              </a:extLst>
            </p:cNvPr>
            <p:cNvSpPr/>
            <p:nvPr/>
          </p:nvSpPr>
          <p:spPr>
            <a:xfrm>
              <a:off x="6473695" y="4711183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787F9B9E-D913-4FF7-A1A8-9CB7B789C19E}"/>
                </a:ext>
              </a:extLst>
            </p:cNvPr>
            <p:cNvSpPr/>
            <p:nvPr/>
          </p:nvSpPr>
          <p:spPr>
            <a:xfrm>
              <a:off x="6473695" y="4842210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A5CADB38-C08D-4A5B-B11F-536991DF9146}"/>
                </a:ext>
              </a:extLst>
            </p:cNvPr>
            <p:cNvSpPr/>
            <p:nvPr/>
          </p:nvSpPr>
          <p:spPr>
            <a:xfrm>
              <a:off x="6473695" y="4973076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30E0746F-3576-4D1F-A985-F9E1B83B1E8E}"/>
                </a:ext>
              </a:extLst>
            </p:cNvPr>
            <p:cNvSpPr/>
            <p:nvPr/>
          </p:nvSpPr>
          <p:spPr>
            <a:xfrm>
              <a:off x="6473695" y="5103942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9AE17B1E-1E31-41B3-984B-8E8FE2D8E9AF}"/>
                </a:ext>
              </a:extLst>
            </p:cNvPr>
            <p:cNvSpPr/>
            <p:nvPr/>
          </p:nvSpPr>
          <p:spPr>
            <a:xfrm>
              <a:off x="6473695" y="5234970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6710EAA4-EC6E-4E31-95E5-421654F47D3F}"/>
                </a:ext>
              </a:extLst>
            </p:cNvPr>
            <p:cNvSpPr/>
            <p:nvPr/>
          </p:nvSpPr>
          <p:spPr>
            <a:xfrm>
              <a:off x="6473695" y="5365836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C772C302-5A48-46DF-8714-89C3ECAD7EB7}"/>
                </a:ext>
              </a:extLst>
            </p:cNvPr>
            <p:cNvSpPr/>
            <p:nvPr/>
          </p:nvSpPr>
          <p:spPr>
            <a:xfrm>
              <a:off x="6498439" y="4056530"/>
              <a:ext cx="16067" cy="1310918"/>
            </a:xfrm>
            <a:custGeom>
              <a:avLst/>
              <a:gdLst>
                <a:gd name="connsiteX0" fmla="*/ 0 w 16067"/>
                <a:gd name="connsiteY0" fmla="*/ 1310918 h 1310918"/>
                <a:gd name="connsiteX1" fmla="*/ 0 w 16067"/>
                <a:gd name="connsiteY1" fmla="*/ 0 h 131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1310918">
                  <a:moveTo>
                    <a:pt x="0" y="1310918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900" dirty="0"/>
            </a:p>
          </p:txBody>
        </p:sp>
      </p:grpSp>
      <p:grpSp>
        <p:nvGrpSpPr>
          <p:cNvPr id="753" name="Graphic 606">
            <a:extLst>
              <a:ext uri="{FF2B5EF4-FFF2-40B4-BE49-F238E27FC236}">
                <a16:creationId xmlns:a16="http://schemas.microsoft.com/office/drawing/2014/main" id="{5C096076-AF3B-4B20-BDBA-7D78ED1DFA0E}"/>
              </a:ext>
            </a:extLst>
          </p:cNvPr>
          <p:cNvGrpSpPr/>
          <p:nvPr/>
        </p:nvGrpSpPr>
        <p:grpSpPr>
          <a:xfrm>
            <a:off x="6351299" y="4844560"/>
            <a:ext cx="1671477" cy="21273"/>
            <a:chOff x="6498439" y="4709088"/>
            <a:chExt cx="1671477" cy="21273"/>
          </a:xfrm>
        </p:grpSpPr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CEA0FE0F-BD70-408D-9EE6-67AF6ABFD81E}"/>
                </a:ext>
              </a:extLst>
            </p:cNvPr>
            <p:cNvSpPr/>
            <p:nvPr/>
          </p:nvSpPr>
          <p:spPr>
            <a:xfrm>
              <a:off x="7527065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8C74D792-993B-4F1F-BC3C-B573FEF5A063}"/>
                </a:ext>
              </a:extLst>
            </p:cNvPr>
            <p:cNvSpPr/>
            <p:nvPr/>
          </p:nvSpPr>
          <p:spPr>
            <a:xfrm>
              <a:off x="7591334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42C57B87-3BBF-4E85-8EE2-AB7149D6A3E7}"/>
                </a:ext>
              </a:extLst>
            </p:cNvPr>
            <p:cNvSpPr/>
            <p:nvPr/>
          </p:nvSpPr>
          <p:spPr>
            <a:xfrm>
              <a:off x="7655603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19FCDF3E-C7D7-4C1E-B2BD-123142E5EF6F}"/>
                </a:ext>
              </a:extLst>
            </p:cNvPr>
            <p:cNvSpPr/>
            <p:nvPr/>
          </p:nvSpPr>
          <p:spPr>
            <a:xfrm>
              <a:off x="7719872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D688F693-6A4B-49C8-89A4-C172417B260D}"/>
                </a:ext>
              </a:extLst>
            </p:cNvPr>
            <p:cNvSpPr/>
            <p:nvPr/>
          </p:nvSpPr>
          <p:spPr>
            <a:xfrm>
              <a:off x="7784141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9" name="Freeform: Shape 758">
              <a:extLst>
                <a:ext uri="{FF2B5EF4-FFF2-40B4-BE49-F238E27FC236}">
                  <a16:creationId xmlns:a16="http://schemas.microsoft.com/office/drawing/2014/main" id="{FAF75027-063E-4F7D-94B7-558B7F9D714E}"/>
                </a:ext>
              </a:extLst>
            </p:cNvPr>
            <p:cNvSpPr/>
            <p:nvPr/>
          </p:nvSpPr>
          <p:spPr>
            <a:xfrm>
              <a:off x="7848410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44072E77-DD32-4CE3-8505-12ADADFB66FF}"/>
                </a:ext>
              </a:extLst>
            </p:cNvPr>
            <p:cNvSpPr/>
            <p:nvPr/>
          </p:nvSpPr>
          <p:spPr>
            <a:xfrm>
              <a:off x="7912679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DCBD69FA-9482-4A74-BF0E-3BBECD0D8B61}"/>
                </a:ext>
              </a:extLst>
            </p:cNvPr>
            <p:cNvSpPr/>
            <p:nvPr/>
          </p:nvSpPr>
          <p:spPr>
            <a:xfrm>
              <a:off x="7977109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FAC8C5DF-2186-4ECA-90B2-9B8C13DCDD81}"/>
                </a:ext>
              </a:extLst>
            </p:cNvPr>
            <p:cNvSpPr/>
            <p:nvPr/>
          </p:nvSpPr>
          <p:spPr>
            <a:xfrm>
              <a:off x="8041378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E853A9A6-7FAD-4B93-A97E-3A19A14E26CD}"/>
                </a:ext>
              </a:extLst>
            </p:cNvPr>
            <p:cNvSpPr/>
            <p:nvPr/>
          </p:nvSpPr>
          <p:spPr>
            <a:xfrm>
              <a:off x="8105647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414456E2-6E91-4B66-9AA1-B078D3B87DAB}"/>
                </a:ext>
              </a:extLst>
            </p:cNvPr>
            <p:cNvSpPr/>
            <p:nvPr/>
          </p:nvSpPr>
          <p:spPr>
            <a:xfrm>
              <a:off x="8169916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16F500FE-0D8D-4A73-A843-1272B6E23A2D}"/>
                </a:ext>
              </a:extLst>
            </p:cNvPr>
            <p:cNvSpPr/>
            <p:nvPr/>
          </p:nvSpPr>
          <p:spPr>
            <a:xfrm>
              <a:off x="6819945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628377DA-F785-442C-AE68-57C00F38245E}"/>
                </a:ext>
              </a:extLst>
            </p:cNvPr>
            <p:cNvSpPr/>
            <p:nvPr/>
          </p:nvSpPr>
          <p:spPr>
            <a:xfrm>
              <a:off x="6884214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163F907B-1FDB-41CE-BAFE-7D556A5342C4}"/>
                </a:ext>
              </a:extLst>
            </p:cNvPr>
            <p:cNvSpPr/>
            <p:nvPr/>
          </p:nvSpPr>
          <p:spPr>
            <a:xfrm>
              <a:off x="6948483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F0B7BCC3-4A83-4B81-900F-FA55F79C237C}"/>
                </a:ext>
              </a:extLst>
            </p:cNvPr>
            <p:cNvSpPr/>
            <p:nvPr/>
          </p:nvSpPr>
          <p:spPr>
            <a:xfrm>
              <a:off x="7012752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DB628F7D-0325-4358-A2D6-CB80B70CEFA7}"/>
                </a:ext>
              </a:extLst>
            </p:cNvPr>
            <p:cNvSpPr/>
            <p:nvPr/>
          </p:nvSpPr>
          <p:spPr>
            <a:xfrm>
              <a:off x="7077021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A282ECFE-987D-4358-A939-9224CF8670EF}"/>
                </a:ext>
              </a:extLst>
            </p:cNvPr>
            <p:cNvSpPr/>
            <p:nvPr/>
          </p:nvSpPr>
          <p:spPr>
            <a:xfrm>
              <a:off x="7141290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C3566E38-D827-4FFF-BB82-9CF8608CE183}"/>
                </a:ext>
              </a:extLst>
            </p:cNvPr>
            <p:cNvSpPr/>
            <p:nvPr/>
          </p:nvSpPr>
          <p:spPr>
            <a:xfrm>
              <a:off x="7205559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0872ACAF-A1DF-4F83-9566-ED1CAFA76467}"/>
                </a:ext>
              </a:extLst>
            </p:cNvPr>
            <p:cNvSpPr/>
            <p:nvPr/>
          </p:nvSpPr>
          <p:spPr>
            <a:xfrm>
              <a:off x="7269828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D925D211-4049-4967-9AC0-980008ACA2D4}"/>
                </a:ext>
              </a:extLst>
            </p:cNvPr>
            <p:cNvSpPr/>
            <p:nvPr/>
          </p:nvSpPr>
          <p:spPr>
            <a:xfrm>
              <a:off x="7334258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49720DED-D785-4718-9233-A45DB3C239A2}"/>
                </a:ext>
              </a:extLst>
            </p:cNvPr>
            <p:cNvSpPr/>
            <p:nvPr/>
          </p:nvSpPr>
          <p:spPr>
            <a:xfrm>
              <a:off x="7398527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1B191243-FACB-4048-B1EA-8EF7CD9735FF}"/>
                </a:ext>
              </a:extLst>
            </p:cNvPr>
            <p:cNvSpPr/>
            <p:nvPr/>
          </p:nvSpPr>
          <p:spPr>
            <a:xfrm>
              <a:off x="7462796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45F42616-95AE-4016-867B-D53BBE7AB82D}"/>
                </a:ext>
              </a:extLst>
            </p:cNvPr>
            <p:cNvSpPr/>
            <p:nvPr/>
          </p:nvSpPr>
          <p:spPr>
            <a:xfrm>
              <a:off x="6498439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34B29C69-2D1B-4C4D-A28D-21DB41B4AE99}"/>
                </a:ext>
              </a:extLst>
            </p:cNvPr>
            <p:cNvSpPr/>
            <p:nvPr/>
          </p:nvSpPr>
          <p:spPr>
            <a:xfrm>
              <a:off x="6562708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8C270489-C76F-4476-BEF5-0A339C7BA7C3}"/>
                </a:ext>
              </a:extLst>
            </p:cNvPr>
            <p:cNvSpPr/>
            <p:nvPr/>
          </p:nvSpPr>
          <p:spPr>
            <a:xfrm>
              <a:off x="6627138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31EB4049-A85C-4414-94E8-06C127192CC0}"/>
                </a:ext>
              </a:extLst>
            </p:cNvPr>
            <p:cNvSpPr/>
            <p:nvPr/>
          </p:nvSpPr>
          <p:spPr>
            <a:xfrm>
              <a:off x="6691407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E41CB8D8-7C5D-4C91-832F-6078C1073CD6}"/>
                </a:ext>
              </a:extLst>
            </p:cNvPr>
            <p:cNvSpPr/>
            <p:nvPr/>
          </p:nvSpPr>
          <p:spPr>
            <a:xfrm>
              <a:off x="6755676" y="4709088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781" name="Graphic 606">
            <a:extLst>
              <a:ext uri="{FF2B5EF4-FFF2-40B4-BE49-F238E27FC236}">
                <a16:creationId xmlns:a16="http://schemas.microsoft.com/office/drawing/2014/main" id="{497AD417-15F3-40F9-9355-8BD99B4C58F0}"/>
              </a:ext>
            </a:extLst>
          </p:cNvPr>
          <p:cNvGrpSpPr/>
          <p:nvPr/>
        </p:nvGrpSpPr>
        <p:grpSpPr>
          <a:xfrm>
            <a:off x="6354512" y="4714660"/>
            <a:ext cx="1668263" cy="16116"/>
            <a:chOff x="6501652" y="4579188"/>
            <a:chExt cx="1668263" cy="16116"/>
          </a:xfrm>
        </p:grpSpPr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334CDB3C-28E3-40F1-A436-39AB51D7F3CC}"/>
                </a:ext>
              </a:extLst>
            </p:cNvPr>
            <p:cNvSpPr/>
            <p:nvPr/>
          </p:nvSpPr>
          <p:spPr>
            <a:xfrm>
              <a:off x="8167506" y="4579188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4B9DDAA9-A2DA-43FF-9A44-A661816EEBC0}"/>
                </a:ext>
              </a:extLst>
            </p:cNvPr>
            <p:cNvSpPr/>
            <p:nvPr/>
          </p:nvSpPr>
          <p:spPr>
            <a:xfrm>
              <a:off x="6506473" y="4579188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00E2E388-36F3-4A99-A93F-9E7688B3C35B}"/>
                </a:ext>
              </a:extLst>
            </p:cNvPr>
            <p:cNvSpPr/>
            <p:nvPr/>
          </p:nvSpPr>
          <p:spPr>
            <a:xfrm>
              <a:off x="6501652" y="4579188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785" name="Graphic 606">
            <a:extLst>
              <a:ext uri="{FF2B5EF4-FFF2-40B4-BE49-F238E27FC236}">
                <a16:creationId xmlns:a16="http://schemas.microsoft.com/office/drawing/2014/main" id="{6EB139AE-F098-4D53-82B5-DFBB6427920B}"/>
              </a:ext>
            </a:extLst>
          </p:cNvPr>
          <p:cNvGrpSpPr/>
          <p:nvPr/>
        </p:nvGrpSpPr>
        <p:grpSpPr>
          <a:xfrm>
            <a:off x="6354512" y="5041181"/>
            <a:ext cx="1668263" cy="16116"/>
            <a:chOff x="6501652" y="4905709"/>
            <a:chExt cx="1668263" cy="16116"/>
          </a:xfrm>
        </p:grpSpPr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34787F2C-16F0-4966-89D4-38621DE98245}"/>
                </a:ext>
              </a:extLst>
            </p:cNvPr>
            <p:cNvSpPr/>
            <p:nvPr/>
          </p:nvSpPr>
          <p:spPr>
            <a:xfrm>
              <a:off x="8167506" y="490570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916D8D92-83FD-4739-B886-713B1EB82BA8}"/>
                </a:ext>
              </a:extLst>
            </p:cNvPr>
            <p:cNvSpPr/>
            <p:nvPr/>
          </p:nvSpPr>
          <p:spPr>
            <a:xfrm>
              <a:off x="6506473" y="4905709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0AD4C7CA-4C65-4BF8-8AE7-F035144AF6A1}"/>
                </a:ext>
              </a:extLst>
            </p:cNvPr>
            <p:cNvSpPr/>
            <p:nvPr/>
          </p:nvSpPr>
          <p:spPr>
            <a:xfrm>
              <a:off x="6501652" y="490570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89" name="Freeform: Shape 788">
            <a:extLst>
              <a:ext uri="{FF2B5EF4-FFF2-40B4-BE49-F238E27FC236}">
                <a16:creationId xmlns:a16="http://schemas.microsoft.com/office/drawing/2014/main" id="{71C508EF-8564-4599-AE35-C51DAED308CC}"/>
              </a:ext>
            </a:extLst>
          </p:cNvPr>
          <p:cNvSpPr/>
          <p:nvPr/>
        </p:nvSpPr>
        <p:spPr>
          <a:xfrm>
            <a:off x="6354512" y="4845204"/>
            <a:ext cx="1668263" cy="16116"/>
          </a:xfrm>
          <a:custGeom>
            <a:avLst/>
            <a:gdLst>
              <a:gd name="connsiteX0" fmla="*/ 1668264 w 1668263"/>
              <a:gd name="connsiteY0" fmla="*/ 0 h 16116"/>
              <a:gd name="connsiteX1" fmla="*/ 0 w 1668263"/>
              <a:gd name="connsiteY1" fmla="*/ 0 h 1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8263" h="16116">
                <a:moveTo>
                  <a:pt x="1668264" y="0"/>
                </a:moveTo>
                <a:lnTo>
                  <a:pt x="0" y="0"/>
                </a:lnTo>
              </a:path>
            </a:pathLst>
          </a:custGeom>
          <a:ln w="361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0" name="Freeform: Shape 789">
            <a:extLst>
              <a:ext uri="{FF2B5EF4-FFF2-40B4-BE49-F238E27FC236}">
                <a16:creationId xmlns:a16="http://schemas.microsoft.com/office/drawing/2014/main" id="{62996BCD-E734-4569-BBCA-E2ABDDB84F77}"/>
              </a:ext>
            </a:extLst>
          </p:cNvPr>
          <p:cNvSpPr/>
          <p:nvPr/>
        </p:nvSpPr>
        <p:spPr>
          <a:xfrm>
            <a:off x="8013283" y="5215820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1 h 54151"/>
              <a:gd name="connsiteX3" fmla="*/ 0 w 157298"/>
              <a:gd name="connsiteY3" fmla="*/ 54151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1"/>
                </a:lnTo>
                <a:lnTo>
                  <a:pt x="0" y="54151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1" name="Freeform: Shape 790">
            <a:extLst>
              <a:ext uri="{FF2B5EF4-FFF2-40B4-BE49-F238E27FC236}">
                <a16:creationId xmlns:a16="http://schemas.microsoft.com/office/drawing/2014/main" id="{B5B75878-5446-4932-B4B5-3EEC86E44EF2}"/>
              </a:ext>
            </a:extLst>
          </p:cNvPr>
          <p:cNvSpPr/>
          <p:nvPr/>
        </p:nvSpPr>
        <p:spPr>
          <a:xfrm>
            <a:off x="8013283" y="5086404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2" name="Freeform: Shape 791">
            <a:extLst>
              <a:ext uri="{FF2B5EF4-FFF2-40B4-BE49-F238E27FC236}">
                <a16:creationId xmlns:a16="http://schemas.microsoft.com/office/drawing/2014/main" id="{CD2ACE17-39FF-4D4E-82ED-F1CD7A5DF91D}"/>
              </a:ext>
            </a:extLst>
          </p:cNvPr>
          <p:cNvSpPr/>
          <p:nvPr/>
        </p:nvSpPr>
        <p:spPr>
          <a:xfrm>
            <a:off x="8013283" y="4956988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3" name="Freeform: Shape 792">
            <a:extLst>
              <a:ext uri="{FF2B5EF4-FFF2-40B4-BE49-F238E27FC236}">
                <a16:creationId xmlns:a16="http://schemas.microsoft.com/office/drawing/2014/main" id="{0346AB01-BC99-4EE3-87CB-2D057950B4AB}"/>
              </a:ext>
            </a:extLst>
          </p:cNvPr>
          <p:cNvSpPr/>
          <p:nvPr/>
        </p:nvSpPr>
        <p:spPr>
          <a:xfrm>
            <a:off x="8013283" y="4827573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4" name="Freeform: Shape 793">
            <a:extLst>
              <a:ext uri="{FF2B5EF4-FFF2-40B4-BE49-F238E27FC236}">
                <a16:creationId xmlns:a16="http://schemas.microsoft.com/office/drawing/2014/main" id="{39787864-2218-4C74-84B0-B8B5F1BBA77E}"/>
              </a:ext>
            </a:extLst>
          </p:cNvPr>
          <p:cNvSpPr/>
          <p:nvPr/>
        </p:nvSpPr>
        <p:spPr>
          <a:xfrm>
            <a:off x="8013283" y="4698157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5" name="Freeform: Shape 794">
            <a:extLst>
              <a:ext uri="{FF2B5EF4-FFF2-40B4-BE49-F238E27FC236}">
                <a16:creationId xmlns:a16="http://schemas.microsoft.com/office/drawing/2014/main" id="{BCD59A23-9199-432D-A43A-F10F8DB5C418}"/>
              </a:ext>
            </a:extLst>
          </p:cNvPr>
          <p:cNvSpPr/>
          <p:nvPr/>
        </p:nvSpPr>
        <p:spPr>
          <a:xfrm>
            <a:off x="8013283" y="4568741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6" name="Freeform: Shape 795">
            <a:extLst>
              <a:ext uri="{FF2B5EF4-FFF2-40B4-BE49-F238E27FC236}">
                <a16:creationId xmlns:a16="http://schemas.microsoft.com/office/drawing/2014/main" id="{557D67C3-FF5D-4B40-BEB7-D7398A24ADF9}"/>
              </a:ext>
            </a:extLst>
          </p:cNvPr>
          <p:cNvSpPr/>
          <p:nvPr/>
        </p:nvSpPr>
        <p:spPr>
          <a:xfrm>
            <a:off x="8013283" y="4439326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7" name="Freeform: Shape 796">
            <a:extLst>
              <a:ext uri="{FF2B5EF4-FFF2-40B4-BE49-F238E27FC236}">
                <a16:creationId xmlns:a16="http://schemas.microsoft.com/office/drawing/2014/main" id="{08550FCA-B23C-4242-A6F8-6C3227A9C114}"/>
              </a:ext>
            </a:extLst>
          </p:cNvPr>
          <p:cNvSpPr/>
          <p:nvPr/>
        </p:nvSpPr>
        <p:spPr>
          <a:xfrm>
            <a:off x="8013283" y="4309910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8" name="Freeform: Shape 797">
            <a:extLst>
              <a:ext uri="{FF2B5EF4-FFF2-40B4-BE49-F238E27FC236}">
                <a16:creationId xmlns:a16="http://schemas.microsoft.com/office/drawing/2014/main" id="{74B27FC1-9741-46C9-A6D8-D54CAA9D334F}"/>
              </a:ext>
            </a:extLst>
          </p:cNvPr>
          <p:cNvSpPr/>
          <p:nvPr/>
        </p:nvSpPr>
        <p:spPr>
          <a:xfrm>
            <a:off x="8013283" y="4180655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9" name="TextBox 798">
            <a:extLst>
              <a:ext uri="{FF2B5EF4-FFF2-40B4-BE49-F238E27FC236}">
                <a16:creationId xmlns:a16="http://schemas.microsoft.com/office/drawing/2014/main" id="{428D8555-E73B-4266-969F-61269FBD26F1}"/>
              </a:ext>
            </a:extLst>
          </p:cNvPr>
          <p:cNvSpPr txBox="1"/>
          <p:nvPr/>
        </p:nvSpPr>
        <p:spPr>
          <a:xfrm rot="16200000">
            <a:off x="5159469" y="4588422"/>
            <a:ext cx="15224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  <a:buClr>
                <a:schemeClr val="tx2"/>
              </a:buClr>
            </a:pPr>
            <a:r>
              <a:rPr lang="en-US" sz="1200" b="1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Best change in SOD over time, %</a:t>
            </a:r>
          </a:p>
        </p:txBody>
      </p:sp>
      <p:sp>
        <p:nvSpPr>
          <p:cNvPr id="800" name="正方形/長方形 192">
            <a:extLst>
              <a:ext uri="{FF2B5EF4-FFF2-40B4-BE49-F238E27FC236}">
                <a16:creationId xmlns:a16="http://schemas.microsoft.com/office/drawing/2014/main" id="{AD38B154-7A18-4E8A-BC5D-883C4027B84B}"/>
              </a:ext>
            </a:extLst>
          </p:cNvPr>
          <p:cNvSpPr/>
          <p:nvPr/>
        </p:nvSpPr>
        <p:spPr>
          <a:xfrm>
            <a:off x="7162490" y="4312791"/>
            <a:ext cx="95864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09585">
              <a:tabLst>
                <a:tab pos="262460" algn="l"/>
              </a:tabLst>
            </a:pPr>
            <a:endParaRPr lang="en-US" altLang="ja-JP" sz="600" dirty="0">
              <a:solidFill>
                <a:srgbClr val="7A895D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7A895D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B0F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Ongoing</a:t>
            </a:r>
            <a:endParaRPr lang="en-US" altLang="ja-JP" sz="600" dirty="0">
              <a:solidFill>
                <a:srgbClr val="0099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BCD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Discontinued</a:t>
            </a:r>
          </a:p>
          <a:p>
            <a:pPr defTabSz="609585">
              <a:tabLst>
                <a:tab pos="262460" algn="l"/>
              </a:tabLst>
            </a:pPr>
            <a:endParaRPr lang="en-US" altLang="ja-JP" sz="60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815" name="Graphic 3">
            <a:extLst>
              <a:ext uri="{FF2B5EF4-FFF2-40B4-BE49-F238E27FC236}">
                <a16:creationId xmlns:a16="http://schemas.microsoft.com/office/drawing/2014/main" id="{BF841149-102B-4FD0-A0C2-4390B35CB5E6}"/>
              </a:ext>
            </a:extLst>
          </p:cNvPr>
          <p:cNvGrpSpPr/>
          <p:nvPr/>
        </p:nvGrpSpPr>
        <p:grpSpPr>
          <a:xfrm>
            <a:off x="8286076" y="4839382"/>
            <a:ext cx="1590490" cy="510991"/>
            <a:chOff x="8365446" y="4704304"/>
            <a:chExt cx="1590490" cy="510991"/>
          </a:xfrm>
          <a:noFill/>
        </p:grpSpPr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83882C0B-C8D4-433F-942B-A0AF93F1C9FE}"/>
                </a:ext>
              </a:extLst>
            </p:cNvPr>
            <p:cNvSpPr/>
            <p:nvPr/>
          </p:nvSpPr>
          <p:spPr>
            <a:xfrm>
              <a:off x="8368028" y="4708530"/>
              <a:ext cx="796213" cy="399090"/>
            </a:xfrm>
            <a:custGeom>
              <a:avLst/>
              <a:gdLst>
                <a:gd name="connsiteX0" fmla="*/ 510526 w 796213"/>
                <a:gd name="connsiteY0" fmla="*/ 373397 h 399090"/>
                <a:gd name="connsiteX1" fmla="*/ 437086 w 796213"/>
                <a:gd name="connsiteY1" fmla="*/ 399091 h 399090"/>
                <a:gd name="connsiteX2" fmla="*/ 250340 w 796213"/>
                <a:gd name="connsiteY2" fmla="*/ 323532 h 399090"/>
                <a:gd name="connsiteX3" fmla="*/ 143005 w 796213"/>
                <a:gd name="connsiteY3" fmla="*/ 294120 h 399090"/>
                <a:gd name="connsiteX4" fmla="*/ 80057 w 796213"/>
                <a:gd name="connsiteY4" fmla="*/ 233775 h 399090"/>
                <a:gd name="connsiteX5" fmla="*/ 0 w 796213"/>
                <a:gd name="connsiteY5" fmla="*/ 2874 h 399090"/>
                <a:gd name="connsiteX6" fmla="*/ 4358 w 796213"/>
                <a:gd name="connsiteY6" fmla="*/ 0 h 399090"/>
                <a:gd name="connsiteX7" fmla="*/ 86836 w 796213"/>
                <a:gd name="connsiteY7" fmla="*/ 29750 h 399090"/>
                <a:gd name="connsiteX8" fmla="*/ 259702 w 796213"/>
                <a:gd name="connsiteY8" fmla="*/ 128804 h 399090"/>
                <a:gd name="connsiteX9" fmla="*/ 343794 w 796213"/>
                <a:gd name="connsiteY9" fmla="*/ 96519 h 399090"/>
                <a:gd name="connsiteX10" fmla="*/ 433374 w 796213"/>
                <a:gd name="connsiteY10" fmla="*/ 146891 h 399090"/>
                <a:gd name="connsiteX11" fmla="*/ 513108 w 796213"/>
                <a:gd name="connsiteY11" fmla="*/ 140975 h 399090"/>
                <a:gd name="connsiteX12" fmla="*/ 605916 w 796213"/>
                <a:gd name="connsiteY12" fmla="*/ 167682 h 399090"/>
                <a:gd name="connsiteX13" fmla="*/ 796214 w 796213"/>
                <a:gd name="connsiteY13" fmla="*/ 211293 h 39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6213" h="399090">
                  <a:moveTo>
                    <a:pt x="510526" y="373397"/>
                  </a:moveTo>
                  <a:lnTo>
                    <a:pt x="437086" y="399091"/>
                  </a:lnTo>
                  <a:lnTo>
                    <a:pt x="250340" y="323532"/>
                  </a:lnTo>
                  <a:lnTo>
                    <a:pt x="143005" y="294120"/>
                  </a:lnTo>
                  <a:lnTo>
                    <a:pt x="80057" y="233775"/>
                  </a:lnTo>
                  <a:lnTo>
                    <a:pt x="0" y="2874"/>
                  </a:lnTo>
                  <a:lnTo>
                    <a:pt x="4358" y="0"/>
                  </a:lnTo>
                  <a:lnTo>
                    <a:pt x="86836" y="29750"/>
                  </a:lnTo>
                  <a:lnTo>
                    <a:pt x="259702" y="128804"/>
                  </a:lnTo>
                  <a:lnTo>
                    <a:pt x="343794" y="96519"/>
                  </a:lnTo>
                  <a:lnTo>
                    <a:pt x="433374" y="146891"/>
                  </a:lnTo>
                  <a:lnTo>
                    <a:pt x="513108" y="140975"/>
                  </a:lnTo>
                  <a:lnTo>
                    <a:pt x="605916" y="167682"/>
                  </a:lnTo>
                  <a:lnTo>
                    <a:pt x="796214" y="211293"/>
                  </a:lnTo>
                </a:path>
              </a:pathLst>
            </a:custGeom>
            <a:noFill/>
            <a:ln w="12700" cap="flat">
              <a:solidFill>
                <a:srgbClr val="5EBE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rgbClr val="97D5DD"/>
                </a:solidFill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273E0178-6E15-4C7B-BE3A-0034F5CB245E}"/>
                </a:ext>
              </a:extLst>
            </p:cNvPr>
            <p:cNvSpPr/>
            <p:nvPr/>
          </p:nvSpPr>
          <p:spPr>
            <a:xfrm>
              <a:off x="8365446" y="4706670"/>
              <a:ext cx="422882" cy="419374"/>
            </a:xfrm>
            <a:custGeom>
              <a:avLst/>
              <a:gdLst>
                <a:gd name="connsiteX0" fmla="*/ 422883 w 422882"/>
                <a:gd name="connsiteY0" fmla="*/ 354804 h 419374"/>
                <a:gd name="connsiteX1" fmla="*/ 334755 w 422882"/>
                <a:gd name="connsiteY1" fmla="*/ 419375 h 419374"/>
                <a:gd name="connsiteX2" fmla="*/ 261800 w 422882"/>
                <a:gd name="connsiteY2" fmla="*/ 419375 h 419374"/>
                <a:gd name="connsiteX3" fmla="*/ 248565 w 422882"/>
                <a:gd name="connsiteY3" fmla="*/ 419375 h 419374"/>
                <a:gd name="connsiteX4" fmla="*/ 176416 w 422882"/>
                <a:gd name="connsiteY4" fmla="*/ 353113 h 419374"/>
                <a:gd name="connsiteX5" fmla="*/ 73117 w 422882"/>
                <a:gd name="connsiteY5" fmla="*/ 320320 h 419374"/>
                <a:gd name="connsiteX6" fmla="*/ 0 w 422882"/>
                <a:gd name="connsiteY6" fmla="*/ 0 h 419374"/>
                <a:gd name="connsiteX7" fmla="*/ 83608 w 422882"/>
                <a:gd name="connsiteY7" fmla="*/ 279076 h 419374"/>
                <a:gd name="connsiteX8" fmla="*/ 134935 w 422882"/>
                <a:gd name="connsiteY8" fmla="*/ 292092 h 419374"/>
                <a:gd name="connsiteX9" fmla="*/ 162213 w 422882"/>
                <a:gd name="connsiteY9" fmla="*/ 310517 h 419374"/>
                <a:gd name="connsiteX10" fmla="*/ 173995 w 422882"/>
                <a:gd name="connsiteY10" fmla="*/ 318292 h 419374"/>
                <a:gd name="connsiteX11" fmla="*/ 257765 w 422882"/>
                <a:gd name="connsiteY11" fmla="*/ 413966 h 41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2882" h="419374">
                  <a:moveTo>
                    <a:pt x="422883" y="354804"/>
                  </a:moveTo>
                  <a:lnTo>
                    <a:pt x="334755" y="419375"/>
                  </a:lnTo>
                  <a:lnTo>
                    <a:pt x="261800" y="419375"/>
                  </a:lnTo>
                  <a:lnTo>
                    <a:pt x="248565" y="419375"/>
                  </a:lnTo>
                  <a:lnTo>
                    <a:pt x="176416" y="353113"/>
                  </a:lnTo>
                  <a:lnTo>
                    <a:pt x="73117" y="320320"/>
                  </a:lnTo>
                  <a:lnTo>
                    <a:pt x="0" y="0"/>
                  </a:lnTo>
                  <a:lnTo>
                    <a:pt x="83608" y="279076"/>
                  </a:lnTo>
                  <a:lnTo>
                    <a:pt x="134935" y="292092"/>
                  </a:lnTo>
                  <a:lnTo>
                    <a:pt x="162213" y="310517"/>
                  </a:lnTo>
                  <a:lnTo>
                    <a:pt x="173995" y="318292"/>
                  </a:lnTo>
                  <a:lnTo>
                    <a:pt x="257765" y="413966"/>
                  </a:lnTo>
                </a:path>
              </a:pathLst>
            </a:custGeom>
            <a:noFill/>
            <a:ln w="12700" cap="flat">
              <a:solidFill>
                <a:srgbClr val="5EBE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rgbClr val="97D5DD"/>
                </a:solidFill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DA6ABE96-0704-434B-9AC8-A92DA18EA2CF}"/>
                </a:ext>
              </a:extLst>
            </p:cNvPr>
            <p:cNvSpPr/>
            <p:nvPr/>
          </p:nvSpPr>
          <p:spPr>
            <a:xfrm>
              <a:off x="8368028" y="4704304"/>
              <a:ext cx="351864" cy="471268"/>
            </a:xfrm>
            <a:custGeom>
              <a:avLst/>
              <a:gdLst>
                <a:gd name="connsiteX0" fmla="*/ 351864 w 351864"/>
                <a:gd name="connsiteY0" fmla="*/ 471268 h 471268"/>
                <a:gd name="connsiteX1" fmla="*/ 259702 w 351864"/>
                <a:gd name="connsiteY1" fmla="*/ 433574 h 471268"/>
                <a:gd name="connsiteX2" fmla="*/ 176739 w 351864"/>
                <a:gd name="connsiteY2" fmla="*/ 436954 h 471268"/>
                <a:gd name="connsiteX3" fmla="*/ 85384 w 351864"/>
                <a:gd name="connsiteY3" fmla="*/ 353282 h 471268"/>
                <a:gd name="connsiteX4" fmla="*/ 0 w 351864"/>
                <a:gd name="connsiteY4" fmla="*/ 0 h 4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64" h="471268">
                  <a:moveTo>
                    <a:pt x="351864" y="471268"/>
                  </a:moveTo>
                  <a:lnTo>
                    <a:pt x="259702" y="433574"/>
                  </a:lnTo>
                  <a:lnTo>
                    <a:pt x="176739" y="436954"/>
                  </a:lnTo>
                  <a:lnTo>
                    <a:pt x="85384" y="35328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EBE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rgbClr val="97D5DD"/>
                </a:solidFill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6A69E82D-8A4B-4F13-8A8D-256505AD7823}"/>
                </a:ext>
              </a:extLst>
            </p:cNvPr>
            <p:cNvSpPr/>
            <p:nvPr/>
          </p:nvSpPr>
          <p:spPr>
            <a:xfrm>
              <a:off x="8614656" y="5123003"/>
              <a:ext cx="1341280" cy="92292"/>
            </a:xfrm>
            <a:custGeom>
              <a:avLst/>
              <a:gdLst>
                <a:gd name="connsiteX0" fmla="*/ 1341280 w 1341280"/>
                <a:gd name="connsiteY0" fmla="*/ 65416 h 92292"/>
                <a:gd name="connsiteX1" fmla="*/ 1153243 w 1341280"/>
                <a:gd name="connsiteY1" fmla="*/ 92293 h 92292"/>
                <a:gd name="connsiteX2" fmla="*/ 989416 w 1341280"/>
                <a:gd name="connsiteY2" fmla="*/ 73361 h 92292"/>
                <a:gd name="connsiteX3" fmla="*/ 793147 w 1341280"/>
                <a:gd name="connsiteY3" fmla="*/ 73361 h 92292"/>
                <a:gd name="connsiteX4" fmla="*/ 624478 w 1341280"/>
                <a:gd name="connsiteY4" fmla="*/ 63726 h 92292"/>
                <a:gd name="connsiteX5" fmla="*/ 439185 w 1341280"/>
                <a:gd name="connsiteY5" fmla="*/ 37526 h 92292"/>
                <a:gd name="connsiteX6" fmla="*/ 287625 w 1341280"/>
                <a:gd name="connsiteY6" fmla="*/ 1014 h 92292"/>
                <a:gd name="connsiteX7" fmla="*/ 197560 w 1341280"/>
                <a:gd name="connsiteY7" fmla="*/ 9128 h 92292"/>
                <a:gd name="connsiteX8" fmla="*/ 107819 w 1341280"/>
                <a:gd name="connsiteY8" fmla="*/ 0 h 92292"/>
                <a:gd name="connsiteX9" fmla="*/ 0 w 1341280"/>
                <a:gd name="connsiteY9" fmla="*/ 338 h 9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1280" h="92292">
                  <a:moveTo>
                    <a:pt x="1341280" y="65416"/>
                  </a:moveTo>
                  <a:lnTo>
                    <a:pt x="1153243" y="92293"/>
                  </a:lnTo>
                  <a:lnTo>
                    <a:pt x="989416" y="73361"/>
                  </a:lnTo>
                  <a:lnTo>
                    <a:pt x="793147" y="73361"/>
                  </a:lnTo>
                  <a:lnTo>
                    <a:pt x="624478" y="63726"/>
                  </a:lnTo>
                  <a:lnTo>
                    <a:pt x="439185" y="37526"/>
                  </a:lnTo>
                  <a:lnTo>
                    <a:pt x="287625" y="1014"/>
                  </a:lnTo>
                  <a:lnTo>
                    <a:pt x="197560" y="9128"/>
                  </a:lnTo>
                  <a:lnTo>
                    <a:pt x="107819" y="0"/>
                  </a:lnTo>
                  <a:lnTo>
                    <a:pt x="0" y="338"/>
                  </a:lnTo>
                </a:path>
              </a:pathLst>
            </a:custGeom>
            <a:noFill/>
            <a:ln w="12700" cap="flat">
              <a:solidFill>
                <a:srgbClr val="5EBE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rgbClr val="97D5DD"/>
                </a:solidFill>
              </a:endParaRPr>
            </a:p>
          </p:txBody>
        </p:sp>
      </p:grpSp>
      <p:grpSp>
        <p:nvGrpSpPr>
          <p:cNvPr id="816" name="Graphic 3">
            <a:extLst>
              <a:ext uri="{FF2B5EF4-FFF2-40B4-BE49-F238E27FC236}">
                <a16:creationId xmlns:a16="http://schemas.microsoft.com/office/drawing/2014/main" id="{02E0A9E3-E09A-4762-8D68-27B5F0052036}"/>
              </a:ext>
            </a:extLst>
          </p:cNvPr>
          <p:cNvGrpSpPr/>
          <p:nvPr/>
        </p:nvGrpSpPr>
        <p:grpSpPr>
          <a:xfrm>
            <a:off x="8281557" y="4377996"/>
            <a:ext cx="1101108" cy="1106331"/>
            <a:chOff x="8360927" y="4246728"/>
            <a:chExt cx="1101108" cy="1106331"/>
          </a:xfrm>
          <a:noFill/>
        </p:grpSpPr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E4AF55C8-24B6-47A1-A186-AEF75F9F21E7}"/>
                </a:ext>
              </a:extLst>
            </p:cNvPr>
            <p:cNvSpPr/>
            <p:nvPr/>
          </p:nvSpPr>
          <p:spPr>
            <a:xfrm>
              <a:off x="8364155" y="4703966"/>
              <a:ext cx="751020" cy="649092"/>
            </a:xfrm>
            <a:custGeom>
              <a:avLst/>
              <a:gdLst>
                <a:gd name="connsiteX0" fmla="*/ 751020 w 751020"/>
                <a:gd name="connsiteY0" fmla="*/ 649093 h 649092"/>
                <a:gd name="connsiteX1" fmla="*/ 262284 w 751020"/>
                <a:gd name="connsiteY1" fmla="*/ 649093 h 649092"/>
                <a:gd name="connsiteX2" fmla="*/ 175448 w 751020"/>
                <a:gd name="connsiteY2" fmla="*/ 480227 h 649092"/>
                <a:gd name="connsiteX3" fmla="*/ 87320 w 751020"/>
                <a:gd name="connsiteY3" fmla="*/ 421403 h 649092"/>
                <a:gd name="connsiteX4" fmla="*/ 21628 w 751020"/>
                <a:gd name="connsiteY4" fmla="*/ 100576 h 649092"/>
                <a:gd name="connsiteX5" fmla="*/ 0 w 751020"/>
                <a:gd name="connsiteY5" fmla="*/ 0 h 64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020" h="649092">
                  <a:moveTo>
                    <a:pt x="751020" y="649093"/>
                  </a:moveTo>
                  <a:lnTo>
                    <a:pt x="262284" y="649093"/>
                  </a:lnTo>
                  <a:lnTo>
                    <a:pt x="175448" y="480227"/>
                  </a:lnTo>
                  <a:lnTo>
                    <a:pt x="87320" y="421403"/>
                  </a:lnTo>
                  <a:lnTo>
                    <a:pt x="21628" y="100576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3A9B06A1-1665-424F-87FC-FAFCA357E159}"/>
                </a:ext>
              </a:extLst>
            </p:cNvPr>
            <p:cNvSpPr/>
            <p:nvPr/>
          </p:nvSpPr>
          <p:spPr>
            <a:xfrm>
              <a:off x="8364155" y="4247066"/>
              <a:ext cx="96036" cy="454702"/>
            </a:xfrm>
            <a:custGeom>
              <a:avLst/>
              <a:gdLst>
                <a:gd name="connsiteX0" fmla="*/ 0 w 96036"/>
                <a:gd name="connsiteY0" fmla="*/ 454703 h 454702"/>
                <a:gd name="connsiteX1" fmla="*/ 61334 w 96036"/>
                <a:gd name="connsiteY1" fmla="*/ 162442 h 454702"/>
                <a:gd name="connsiteX2" fmla="*/ 96036 w 96036"/>
                <a:gd name="connsiteY2" fmla="*/ 0 h 45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036" h="454702">
                  <a:moveTo>
                    <a:pt x="0" y="454703"/>
                  </a:moveTo>
                  <a:lnTo>
                    <a:pt x="61334" y="162442"/>
                  </a:lnTo>
                  <a:lnTo>
                    <a:pt x="96036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36F27AD8-F819-4B10-9D72-4E398E8CB532}"/>
                </a:ext>
              </a:extLst>
            </p:cNvPr>
            <p:cNvSpPr/>
            <p:nvPr/>
          </p:nvSpPr>
          <p:spPr>
            <a:xfrm>
              <a:off x="8365123" y="4417452"/>
              <a:ext cx="84576" cy="285161"/>
            </a:xfrm>
            <a:custGeom>
              <a:avLst/>
              <a:gdLst>
                <a:gd name="connsiteX0" fmla="*/ 84577 w 84576"/>
                <a:gd name="connsiteY0" fmla="*/ 0 h 285161"/>
                <a:gd name="connsiteX1" fmla="*/ 0 w 84576"/>
                <a:gd name="connsiteY1" fmla="*/ 285161 h 28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576" h="285161">
                  <a:moveTo>
                    <a:pt x="84577" y="0"/>
                  </a:moveTo>
                  <a:lnTo>
                    <a:pt x="0" y="285161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0C36E6D4-D4A3-4D86-9C89-BFAFB87D02A1}"/>
                </a:ext>
              </a:extLst>
            </p:cNvPr>
            <p:cNvSpPr/>
            <p:nvPr/>
          </p:nvSpPr>
          <p:spPr>
            <a:xfrm>
              <a:off x="8362863" y="4508900"/>
              <a:ext cx="76990" cy="194220"/>
            </a:xfrm>
            <a:custGeom>
              <a:avLst/>
              <a:gdLst>
                <a:gd name="connsiteX0" fmla="*/ 0 w 76990"/>
                <a:gd name="connsiteY0" fmla="*/ 194221 h 194220"/>
                <a:gd name="connsiteX1" fmla="*/ 76990 w 76990"/>
                <a:gd name="connsiteY1" fmla="*/ 0 h 1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90" h="194220">
                  <a:moveTo>
                    <a:pt x="0" y="194221"/>
                  </a:moveTo>
                  <a:lnTo>
                    <a:pt x="76990" y="0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19A897FE-30D3-447C-83B0-B53F21C80772}"/>
                </a:ext>
              </a:extLst>
            </p:cNvPr>
            <p:cNvSpPr/>
            <p:nvPr/>
          </p:nvSpPr>
          <p:spPr>
            <a:xfrm>
              <a:off x="8362863" y="4492335"/>
              <a:ext cx="87966" cy="213490"/>
            </a:xfrm>
            <a:custGeom>
              <a:avLst/>
              <a:gdLst>
                <a:gd name="connsiteX0" fmla="*/ 87966 w 87966"/>
                <a:gd name="connsiteY0" fmla="*/ 0 h 213490"/>
                <a:gd name="connsiteX1" fmla="*/ 0 w 87966"/>
                <a:gd name="connsiteY1" fmla="*/ 213491 h 21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6" h="213490">
                  <a:moveTo>
                    <a:pt x="87966" y="0"/>
                  </a:moveTo>
                  <a:lnTo>
                    <a:pt x="0" y="213491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5C8712E6-AD28-4C28-9FBA-A6C74EFAD3F0}"/>
                </a:ext>
              </a:extLst>
            </p:cNvPr>
            <p:cNvSpPr/>
            <p:nvPr/>
          </p:nvSpPr>
          <p:spPr>
            <a:xfrm>
              <a:off x="8367221" y="4509069"/>
              <a:ext cx="83930" cy="187290"/>
            </a:xfrm>
            <a:custGeom>
              <a:avLst/>
              <a:gdLst>
                <a:gd name="connsiteX0" fmla="*/ 83931 w 83930"/>
                <a:gd name="connsiteY0" fmla="*/ 0 h 187290"/>
                <a:gd name="connsiteX1" fmla="*/ 0 w 83930"/>
                <a:gd name="connsiteY1" fmla="*/ 187290 h 18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930" h="187290">
                  <a:moveTo>
                    <a:pt x="83931" y="0"/>
                  </a:moveTo>
                  <a:lnTo>
                    <a:pt x="0" y="187290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A5355BFB-BEEE-4282-A286-596F13C00B5D}"/>
                </a:ext>
              </a:extLst>
            </p:cNvPr>
            <p:cNvSpPr/>
            <p:nvPr/>
          </p:nvSpPr>
          <p:spPr>
            <a:xfrm>
              <a:off x="8365123" y="4475769"/>
              <a:ext cx="157047" cy="226844"/>
            </a:xfrm>
            <a:custGeom>
              <a:avLst/>
              <a:gdLst>
                <a:gd name="connsiteX0" fmla="*/ 0 w 157047"/>
                <a:gd name="connsiteY0" fmla="*/ 226844 h 226844"/>
                <a:gd name="connsiteX1" fmla="*/ 86191 w 157047"/>
                <a:gd name="connsiteY1" fmla="*/ 65923 h 226844"/>
                <a:gd name="connsiteX2" fmla="*/ 157048 w 157047"/>
                <a:gd name="connsiteY2" fmla="*/ 0 h 22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047" h="226844">
                  <a:moveTo>
                    <a:pt x="0" y="226844"/>
                  </a:moveTo>
                  <a:lnTo>
                    <a:pt x="86191" y="65923"/>
                  </a:lnTo>
                  <a:lnTo>
                    <a:pt x="157048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B3D8A612-2409-4AE6-8EED-6A4737E8E1CA}"/>
                </a:ext>
              </a:extLst>
            </p:cNvPr>
            <p:cNvSpPr/>
            <p:nvPr/>
          </p:nvSpPr>
          <p:spPr>
            <a:xfrm>
              <a:off x="8366737" y="4573809"/>
              <a:ext cx="84415" cy="126268"/>
            </a:xfrm>
            <a:custGeom>
              <a:avLst/>
              <a:gdLst>
                <a:gd name="connsiteX0" fmla="*/ 84415 w 84415"/>
                <a:gd name="connsiteY0" fmla="*/ 0 h 126268"/>
                <a:gd name="connsiteX1" fmla="*/ 0 w 84415"/>
                <a:gd name="connsiteY1" fmla="*/ 126269 h 12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415" h="126268">
                  <a:moveTo>
                    <a:pt x="84415" y="0"/>
                  </a:moveTo>
                  <a:lnTo>
                    <a:pt x="0" y="126269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E13386D6-C265-4AFE-8E32-26D668D2E4CE}"/>
                </a:ext>
              </a:extLst>
            </p:cNvPr>
            <p:cNvSpPr/>
            <p:nvPr/>
          </p:nvSpPr>
          <p:spPr>
            <a:xfrm>
              <a:off x="8362218" y="4601700"/>
              <a:ext cx="88611" cy="105646"/>
            </a:xfrm>
            <a:custGeom>
              <a:avLst/>
              <a:gdLst>
                <a:gd name="connsiteX0" fmla="*/ 88612 w 88611"/>
                <a:gd name="connsiteY0" fmla="*/ 0 h 105646"/>
                <a:gd name="connsiteX1" fmla="*/ 0 w 88611"/>
                <a:gd name="connsiteY1" fmla="*/ 105647 h 1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611" h="105646">
                  <a:moveTo>
                    <a:pt x="88612" y="0"/>
                  </a:moveTo>
                  <a:lnTo>
                    <a:pt x="0" y="105647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5982E975-E26C-4D40-B4B1-37C2690D4CE5}"/>
                </a:ext>
              </a:extLst>
            </p:cNvPr>
            <p:cNvSpPr/>
            <p:nvPr/>
          </p:nvSpPr>
          <p:spPr>
            <a:xfrm>
              <a:off x="8367383" y="4599334"/>
              <a:ext cx="165117" cy="102603"/>
            </a:xfrm>
            <a:custGeom>
              <a:avLst/>
              <a:gdLst>
                <a:gd name="connsiteX0" fmla="*/ 165118 w 165117"/>
                <a:gd name="connsiteY0" fmla="*/ 0 h 102603"/>
                <a:gd name="connsiteX1" fmla="*/ 74569 w 165117"/>
                <a:gd name="connsiteY1" fmla="*/ 26876 h 102603"/>
                <a:gd name="connsiteX2" fmla="*/ 0 w 165117"/>
                <a:gd name="connsiteY2" fmla="*/ 102604 h 10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17" h="102603">
                  <a:moveTo>
                    <a:pt x="165118" y="0"/>
                  </a:moveTo>
                  <a:lnTo>
                    <a:pt x="74569" y="26876"/>
                  </a:lnTo>
                  <a:lnTo>
                    <a:pt x="0" y="102604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E74E3A4A-1BF4-4E28-9A8D-406C4503C774}"/>
                </a:ext>
              </a:extLst>
            </p:cNvPr>
            <p:cNvSpPr/>
            <p:nvPr/>
          </p:nvSpPr>
          <p:spPr>
            <a:xfrm>
              <a:off x="8365769" y="4670835"/>
              <a:ext cx="84576" cy="33130"/>
            </a:xfrm>
            <a:custGeom>
              <a:avLst/>
              <a:gdLst>
                <a:gd name="connsiteX0" fmla="*/ 84577 w 84576"/>
                <a:gd name="connsiteY0" fmla="*/ 0 h 33130"/>
                <a:gd name="connsiteX1" fmla="*/ 0 w 84576"/>
                <a:gd name="connsiteY1" fmla="*/ 33131 h 3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576" h="33130">
                  <a:moveTo>
                    <a:pt x="84577" y="0"/>
                  </a:moveTo>
                  <a:lnTo>
                    <a:pt x="0" y="33131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25DB14C6-E5CD-4B3D-9A7C-A5AA60A19B56}"/>
                </a:ext>
              </a:extLst>
            </p:cNvPr>
            <p:cNvSpPr/>
            <p:nvPr/>
          </p:nvSpPr>
          <p:spPr>
            <a:xfrm>
              <a:off x="8365769" y="4651227"/>
              <a:ext cx="171735" cy="85193"/>
            </a:xfrm>
            <a:custGeom>
              <a:avLst/>
              <a:gdLst>
                <a:gd name="connsiteX0" fmla="*/ 171736 w 171735"/>
                <a:gd name="connsiteY0" fmla="*/ 0 h 85193"/>
                <a:gd name="connsiteX1" fmla="*/ 86836 w 171735"/>
                <a:gd name="connsiteY1" fmla="*/ 85193 h 85193"/>
                <a:gd name="connsiteX2" fmla="*/ 0 w 171735"/>
                <a:gd name="connsiteY2" fmla="*/ 54429 h 8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735" h="85193">
                  <a:moveTo>
                    <a:pt x="171736" y="0"/>
                  </a:moveTo>
                  <a:cubicBezTo>
                    <a:pt x="171251" y="338"/>
                    <a:pt x="86836" y="85193"/>
                    <a:pt x="86836" y="85193"/>
                  </a:cubicBezTo>
                  <a:lnTo>
                    <a:pt x="0" y="54429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5B737ECA-4837-4114-8A25-EC40F9CCDFEC}"/>
                </a:ext>
              </a:extLst>
            </p:cNvPr>
            <p:cNvSpPr/>
            <p:nvPr/>
          </p:nvSpPr>
          <p:spPr>
            <a:xfrm>
              <a:off x="8367867" y="4703290"/>
              <a:ext cx="80864" cy="845"/>
            </a:xfrm>
            <a:custGeom>
              <a:avLst/>
              <a:gdLst>
                <a:gd name="connsiteX0" fmla="*/ 80864 w 80864"/>
                <a:gd name="connsiteY0" fmla="*/ 0 h 845"/>
                <a:gd name="connsiteX1" fmla="*/ 0 w 80864"/>
                <a:gd name="connsiteY1" fmla="*/ 845 h 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864" h="845">
                  <a:moveTo>
                    <a:pt x="80864" y="0"/>
                  </a:moveTo>
                  <a:lnTo>
                    <a:pt x="0" y="845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5A890491-ABF3-4F2A-B919-3D76484CA752}"/>
                </a:ext>
              </a:extLst>
            </p:cNvPr>
            <p:cNvSpPr/>
            <p:nvPr/>
          </p:nvSpPr>
          <p:spPr>
            <a:xfrm>
              <a:off x="8372225" y="4677258"/>
              <a:ext cx="256312" cy="38708"/>
            </a:xfrm>
            <a:custGeom>
              <a:avLst/>
              <a:gdLst>
                <a:gd name="connsiteX0" fmla="*/ 256312 w 256312"/>
                <a:gd name="connsiteY0" fmla="*/ 18594 h 38708"/>
                <a:gd name="connsiteX1" fmla="*/ 171413 w 256312"/>
                <a:gd name="connsiteY1" fmla="*/ 38709 h 38708"/>
                <a:gd name="connsiteX2" fmla="*/ 67306 w 256312"/>
                <a:gd name="connsiteY2" fmla="*/ 0 h 38708"/>
                <a:gd name="connsiteX3" fmla="*/ 0 w 256312"/>
                <a:gd name="connsiteY3" fmla="*/ 25017 h 3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312" h="38708">
                  <a:moveTo>
                    <a:pt x="256312" y="18594"/>
                  </a:moveTo>
                  <a:lnTo>
                    <a:pt x="171413" y="38709"/>
                  </a:lnTo>
                  <a:lnTo>
                    <a:pt x="67306" y="0"/>
                  </a:lnTo>
                  <a:lnTo>
                    <a:pt x="0" y="25017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EFC1A878-A705-4AC9-BAD8-1CAE161EABA8}"/>
                </a:ext>
              </a:extLst>
            </p:cNvPr>
            <p:cNvSpPr/>
            <p:nvPr/>
          </p:nvSpPr>
          <p:spPr>
            <a:xfrm>
              <a:off x="8370449" y="4485404"/>
              <a:ext cx="517466" cy="254904"/>
            </a:xfrm>
            <a:custGeom>
              <a:avLst/>
              <a:gdLst>
                <a:gd name="connsiteX0" fmla="*/ 517466 w 517466"/>
                <a:gd name="connsiteY0" fmla="*/ 0 h 254904"/>
                <a:gd name="connsiteX1" fmla="*/ 432083 w 517466"/>
                <a:gd name="connsiteY1" fmla="*/ 89926 h 254904"/>
                <a:gd name="connsiteX2" fmla="*/ 342987 w 517466"/>
                <a:gd name="connsiteY2" fmla="*/ 84855 h 254904"/>
                <a:gd name="connsiteX3" fmla="*/ 255021 w 517466"/>
                <a:gd name="connsiteY3" fmla="*/ 238339 h 254904"/>
                <a:gd name="connsiteX4" fmla="*/ 167055 w 517466"/>
                <a:gd name="connsiteY4" fmla="*/ 254904 h 254904"/>
                <a:gd name="connsiteX5" fmla="*/ 0 w 517466"/>
                <a:gd name="connsiteY5" fmla="*/ 215012 h 25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466" h="254904">
                  <a:moveTo>
                    <a:pt x="517466" y="0"/>
                  </a:moveTo>
                  <a:lnTo>
                    <a:pt x="432083" y="89926"/>
                  </a:lnTo>
                  <a:lnTo>
                    <a:pt x="342987" y="84855"/>
                  </a:lnTo>
                  <a:cubicBezTo>
                    <a:pt x="342987" y="84855"/>
                    <a:pt x="254698" y="239015"/>
                    <a:pt x="255021" y="238339"/>
                  </a:cubicBezTo>
                  <a:cubicBezTo>
                    <a:pt x="255344" y="237663"/>
                    <a:pt x="167055" y="254904"/>
                    <a:pt x="167055" y="254904"/>
                  </a:cubicBezTo>
                  <a:lnTo>
                    <a:pt x="0" y="215012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F33C9CE3-8701-43FA-ACA2-47BA47C025DD}"/>
                </a:ext>
              </a:extLst>
            </p:cNvPr>
            <p:cNvSpPr/>
            <p:nvPr/>
          </p:nvSpPr>
          <p:spPr>
            <a:xfrm>
              <a:off x="8365123" y="4706840"/>
              <a:ext cx="522953" cy="543784"/>
            </a:xfrm>
            <a:custGeom>
              <a:avLst/>
              <a:gdLst>
                <a:gd name="connsiteX0" fmla="*/ 522954 w 522953"/>
                <a:gd name="connsiteY0" fmla="*/ 459436 h 543784"/>
                <a:gd name="connsiteX1" fmla="*/ 436118 w 522953"/>
                <a:gd name="connsiteY1" fmla="*/ 543784 h 543784"/>
                <a:gd name="connsiteX2" fmla="*/ 347506 w 522953"/>
                <a:gd name="connsiteY2" fmla="*/ 520626 h 543784"/>
                <a:gd name="connsiteX3" fmla="*/ 260509 w 522953"/>
                <a:gd name="connsiteY3" fmla="*/ 527726 h 543784"/>
                <a:gd name="connsiteX4" fmla="*/ 171251 w 522953"/>
                <a:gd name="connsiteY4" fmla="*/ 411092 h 543784"/>
                <a:gd name="connsiteX5" fmla="*/ 84254 w 522953"/>
                <a:gd name="connsiteY5" fmla="*/ 342802 h 543784"/>
                <a:gd name="connsiteX6" fmla="*/ 0 w 522953"/>
                <a:gd name="connsiteY6" fmla="*/ 0 h 543784"/>
                <a:gd name="connsiteX7" fmla="*/ 1614 w 522953"/>
                <a:gd name="connsiteY7" fmla="*/ 676 h 543784"/>
                <a:gd name="connsiteX8" fmla="*/ 85384 w 522953"/>
                <a:gd name="connsiteY8" fmla="*/ 289725 h 543784"/>
                <a:gd name="connsiteX9" fmla="*/ 178192 w 522953"/>
                <a:gd name="connsiteY9" fmla="*/ 361396 h 543784"/>
                <a:gd name="connsiteX10" fmla="*/ 262768 w 522953"/>
                <a:gd name="connsiteY10" fmla="*/ 360720 h 543784"/>
                <a:gd name="connsiteX11" fmla="*/ 346215 w 522953"/>
                <a:gd name="connsiteY11" fmla="*/ 325899 h 54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953" h="543784">
                  <a:moveTo>
                    <a:pt x="522954" y="459436"/>
                  </a:moveTo>
                  <a:lnTo>
                    <a:pt x="436118" y="543784"/>
                  </a:lnTo>
                  <a:lnTo>
                    <a:pt x="347506" y="520626"/>
                  </a:lnTo>
                  <a:lnTo>
                    <a:pt x="260509" y="527726"/>
                  </a:lnTo>
                  <a:lnTo>
                    <a:pt x="171251" y="411092"/>
                  </a:lnTo>
                  <a:lnTo>
                    <a:pt x="84254" y="342802"/>
                  </a:lnTo>
                  <a:lnTo>
                    <a:pt x="0" y="0"/>
                  </a:lnTo>
                  <a:lnTo>
                    <a:pt x="1614" y="676"/>
                  </a:lnTo>
                  <a:lnTo>
                    <a:pt x="85384" y="289725"/>
                  </a:lnTo>
                  <a:lnTo>
                    <a:pt x="178192" y="361396"/>
                  </a:lnTo>
                  <a:lnTo>
                    <a:pt x="262768" y="360720"/>
                  </a:lnTo>
                  <a:lnTo>
                    <a:pt x="346215" y="325899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09DADF7E-C2B7-4055-BCA7-FB8BFEBFAE04}"/>
                </a:ext>
              </a:extLst>
            </p:cNvPr>
            <p:cNvSpPr/>
            <p:nvPr/>
          </p:nvSpPr>
          <p:spPr>
            <a:xfrm>
              <a:off x="8368028" y="4707854"/>
              <a:ext cx="259055" cy="453519"/>
            </a:xfrm>
            <a:custGeom>
              <a:avLst/>
              <a:gdLst>
                <a:gd name="connsiteX0" fmla="*/ 259056 w 259055"/>
                <a:gd name="connsiteY0" fmla="*/ 453520 h 453519"/>
                <a:gd name="connsiteX1" fmla="*/ 169960 w 259055"/>
                <a:gd name="connsiteY1" fmla="*/ 310178 h 453519"/>
                <a:gd name="connsiteX2" fmla="*/ 82155 w 259055"/>
                <a:gd name="connsiteY2" fmla="*/ 265891 h 453519"/>
                <a:gd name="connsiteX3" fmla="*/ 0 w 259055"/>
                <a:gd name="connsiteY3" fmla="*/ 0 h 45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055" h="453519">
                  <a:moveTo>
                    <a:pt x="259056" y="453520"/>
                  </a:moveTo>
                  <a:lnTo>
                    <a:pt x="169960" y="310178"/>
                  </a:lnTo>
                  <a:lnTo>
                    <a:pt x="82155" y="26589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A722E05D-1DED-41A1-B0AF-65FE2B046FF5}"/>
                </a:ext>
              </a:extLst>
            </p:cNvPr>
            <p:cNvSpPr/>
            <p:nvPr/>
          </p:nvSpPr>
          <p:spPr>
            <a:xfrm>
              <a:off x="8367221" y="4635338"/>
              <a:ext cx="1094813" cy="453688"/>
            </a:xfrm>
            <a:custGeom>
              <a:avLst/>
              <a:gdLst>
                <a:gd name="connsiteX0" fmla="*/ 1094814 w 1094813"/>
                <a:gd name="connsiteY0" fmla="*/ 0 h 453688"/>
                <a:gd name="connsiteX1" fmla="*/ 699532 w 1094813"/>
                <a:gd name="connsiteY1" fmla="*/ 398922 h 453688"/>
                <a:gd name="connsiteX2" fmla="*/ 433374 w 1094813"/>
                <a:gd name="connsiteY2" fmla="*/ 398414 h 453688"/>
                <a:gd name="connsiteX3" fmla="*/ 337660 w 1094813"/>
                <a:gd name="connsiteY3" fmla="*/ 414304 h 453688"/>
                <a:gd name="connsiteX4" fmla="*/ 173350 w 1094813"/>
                <a:gd name="connsiteY4" fmla="*/ 453689 h 453688"/>
                <a:gd name="connsiteX5" fmla="*/ 83769 w 1094813"/>
                <a:gd name="connsiteY5" fmla="*/ 413797 h 453688"/>
                <a:gd name="connsiteX6" fmla="*/ 0 w 1094813"/>
                <a:gd name="connsiteY6" fmla="*/ 74037 h 45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4813" h="453688">
                  <a:moveTo>
                    <a:pt x="1094814" y="0"/>
                  </a:moveTo>
                  <a:lnTo>
                    <a:pt x="699532" y="398922"/>
                  </a:lnTo>
                  <a:lnTo>
                    <a:pt x="433374" y="398414"/>
                  </a:lnTo>
                  <a:lnTo>
                    <a:pt x="337660" y="414304"/>
                  </a:lnTo>
                  <a:lnTo>
                    <a:pt x="173350" y="453689"/>
                  </a:lnTo>
                  <a:lnTo>
                    <a:pt x="83769" y="413797"/>
                  </a:lnTo>
                  <a:lnTo>
                    <a:pt x="0" y="74037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E7FAB60F-3A72-44D8-AC8D-53A7EEF466E8}"/>
                </a:ext>
              </a:extLst>
            </p:cNvPr>
            <p:cNvSpPr/>
            <p:nvPr/>
          </p:nvSpPr>
          <p:spPr>
            <a:xfrm>
              <a:off x="8367060" y="4705318"/>
              <a:ext cx="83930" cy="107167"/>
            </a:xfrm>
            <a:custGeom>
              <a:avLst/>
              <a:gdLst>
                <a:gd name="connsiteX0" fmla="*/ 83931 w 83930"/>
                <a:gd name="connsiteY0" fmla="*/ 107168 h 107167"/>
                <a:gd name="connsiteX1" fmla="*/ 0 w 83930"/>
                <a:gd name="connsiteY1" fmla="*/ 0 h 10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930" h="107167">
                  <a:moveTo>
                    <a:pt x="83931" y="107168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B9CBEDF1-F29E-49CC-9C54-C57E6E19C08E}"/>
                </a:ext>
              </a:extLst>
            </p:cNvPr>
            <p:cNvSpPr/>
            <p:nvPr/>
          </p:nvSpPr>
          <p:spPr>
            <a:xfrm>
              <a:off x="8369158" y="4569245"/>
              <a:ext cx="409485" cy="190163"/>
            </a:xfrm>
            <a:custGeom>
              <a:avLst/>
              <a:gdLst>
                <a:gd name="connsiteX0" fmla="*/ 409486 w 409485"/>
                <a:gd name="connsiteY0" fmla="*/ 0 h 190163"/>
                <a:gd name="connsiteX1" fmla="*/ 333948 w 409485"/>
                <a:gd name="connsiteY1" fmla="*/ 104125 h 190163"/>
                <a:gd name="connsiteX2" fmla="*/ 256635 w 409485"/>
                <a:gd name="connsiteY2" fmla="*/ 176472 h 190163"/>
                <a:gd name="connsiteX3" fmla="*/ 165764 w 409485"/>
                <a:gd name="connsiteY3" fmla="*/ 190164 h 190163"/>
                <a:gd name="connsiteX4" fmla="*/ 86029 w 409485"/>
                <a:gd name="connsiteY4" fmla="*/ 159400 h 190163"/>
                <a:gd name="connsiteX5" fmla="*/ 0 w 409485"/>
                <a:gd name="connsiteY5" fmla="*/ 136073 h 1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485" h="190163">
                  <a:moveTo>
                    <a:pt x="409486" y="0"/>
                  </a:moveTo>
                  <a:lnTo>
                    <a:pt x="333948" y="104125"/>
                  </a:lnTo>
                  <a:lnTo>
                    <a:pt x="256635" y="176472"/>
                  </a:lnTo>
                  <a:lnTo>
                    <a:pt x="165764" y="190164"/>
                  </a:lnTo>
                  <a:cubicBezTo>
                    <a:pt x="165764" y="190164"/>
                    <a:pt x="86513" y="160076"/>
                    <a:pt x="86029" y="159400"/>
                  </a:cubicBezTo>
                  <a:cubicBezTo>
                    <a:pt x="85545" y="158723"/>
                    <a:pt x="0" y="136073"/>
                    <a:pt x="0" y="136073"/>
                  </a:cubicBez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FF51DEB6-6417-4816-B38E-D6176FC5FC97}"/>
                </a:ext>
              </a:extLst>
            </p:cNvPr>
            <p:cNvSpPr/>
            <p:nvPr/>
          </p:nvSpPr>
          <p:spPr>
            <a:xfrm>
              <a:off x="8370934" y="4693148"/>
              <a:ext cx="255182" cy="86883"/>
            </a:xfrm>
            <a:custGeom>
              <a:avLst/>
              <a:gdLst>
                <a:gd name="connsiteX0" fmla="*/ 255182 w 255182"/>
                <a:gd name="connsiteY0" fmla="*/ 0 h 86883"/>
                <a:gd name="connsiteX1" fmla="*/ 167539 w 255182"/>
                <a:gd name="connsiteY1" fmla="*/ 86884 h 86883"/>
                <a:gd name="connsiteX2" fmla="*/ 68597 w 255182"/>
                <a:gd name="connsiteY2" fmla="*/ 66769 h 86883"/>
                <a:gd name="connsiteX3" fmla="*/ 0 w 255182"/>
                <a:gd name="connsiteY3" fmla="*/ 15382 h 8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182" h="86883">
                  <a:moveTo>
                    <a:pt x="255182" y="0"/>
                  </a:moveTo>
                  <a:lnTo>
                    <a:pt x="167539" y="86884"/>
                  </a:lnTo>
                  <a:lnTo>
                    <a:pt x="68597" y="66769"/>
                  </a:lnTo>
                  <a:lnTo>
                    <a:pt x="0" y="15382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AF420E20-6148-4638-900A-CA0413203216}"/>
                </a:ext>
              </a:extLst>
            </p:cNvPr>
            <p:cNvSpPr/>
            <p:nvPr/>
          </p:nvSpPr>
          <p:spPr>
            <a:xfrm>
              <a:off x="8369481" y="4710051"/>
              <a:ext cx="361064" cy="261327"/>
            </a:xfrm>
            <a:custGeom>
              <a:avLst/>
              <a:gdLst>
                <a:gd name="connsiteX0" fmla="*/ 361064 w 361064"/>
                <a:gd name="connsiteY0" fmla="*/ 261327 h 261327"/>
                <a:gd name="connsiteX1" fmla="*/ 270354 w 361064"/>
                <a:gd name="connsiteY1" fmla="*/ 248819 h 261327"/>
                <a:gd name="connsiteX2" fmla="*/ 170767 w 361064"/>
                <a:gd name="connsiteY2" fmla="*/ 212307 h 261327"/>
                <a:gd name="connsiteX3" fmla="*/ 81671 w 361064"/>
                <a:gd name="connsiteY3" fmla="*/ 163118 h 261327"/>
                <a:gd name="connsiteX4" fmla="*/ 0 w 361064"/>
                <a:gd name="connsiteY4" fmla="*/ 0 h 26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064" h="261327">
                  <a:moveTo>
                    <a:pt x="361064" y="261327"/>
                  </a:moveTo>
                  <a:lnTo>
                    <a:pt x="270354" y="248819"/>
                  </a:lnTo>
                  <a:lnTo>
                    <a:pt x="170767" y="212307"/>
                  </a:lnTo>
                  <a:lnTo>
                    <a:pt x="81671" y="16311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29B5E9EE-27FB-4938-8388-CC638C065EAA}"/>
                </a:ext>
              </a:extLst>
            </p:cNvPr>
            <p:cNvSpPr/>
            <p:nvPr/>
          </p:nvSpPr>
          <p:spPr>
            <a:xfrm>
              <a:off x="8371095" y="4707347"/>
              <a:ext cx="868200" cy="376947"/>
            </a:xfrm>
            <a:custGeom>
              <a:avLst/>
              <a:gdLst>
                <a:gd name="connsiteX0" fmla="*/ 868200 w 868200"/>
                <a:gd name="connsiteY0" fmla="*/ 376947 h 376947"/>
                <a:gd name="connsiteX1" fmla="*/ 679195 w 868200"/>
                <a:gd name="connsiteY1" fmla="*/ 317109 h 376947"/>
                <a:gd name="connsiteX2" fmla="*/ 529894 w 868200"/>
                <a:gd name="connsiteY2" fmla="*/ 275526 h 376947"/>
                <a:gd name="connsiteX3" fmla="*/ 442897 w 868200"/>
                <a:gd name="connsiteY3" fmla="*/ 218900 h 376947"/>
                <a:gd name="connsiteX4" fmla="*/ 356222 w 868200"/>
                <a:gd name="connsiteY4" fmla="*/ 254059 h 376947"/>
                <a:gd name="connsiteX5" fmla="*/ 268740 w 868200"/>
                <a:gd name="connsiteY5" fmla="*/ 137763 h 376947"/>
                <a:gd name="connsiteX6" fmla="*/ 168507 w 868200"/>
                <a:gd name="connsiteY6" fmla="*/ 55274 h 376947"/>
                <a:gd name="connsiteX7" fmla="*/ 75699 w 868200"/>
                <a:gd name="connsiteY7" fmla="*/ 48513 h 376947"/>
                <a:gd name="connsiteX8" fmla="*/ 0 w 868200"/>
                <a:gd name="connsiteY8" fmla="*/ 0 h 37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200" h="376947">
                  <a:moveTo>
                    <a:pt x="868200" y="376947"/>
                  </a:moveTo>
                  <a:lnTo>
                    <a:pt x="679195" y="317109"/>
                  </a:lnTo>
                  <a:lnTo>
                    <a:pt x="529894" y="275526"/>
                  </a:lnTo>
                  <a:lnTo>
                    <a:pt x="442897" y="218900"/>
                  </a:lnTo>
                  <a:lnTo>
                    <a:pt x="356222" y="254059"/>
                  </a:lnTo>
                  <a:lnTo>
                    <a:pt x="268740" y="137763"/>
                  </a:lnTo>
                  <a:lnTo>
                    <a:pt x="168507" y="55274"/>
                  </a:lnTo>
                  <a:lnTo>
                    <a:pt x="75699" y="4851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4C6A783E-A18F-46F4-A216-370467F5F130}"/>
                </a:ext>
              </a:extLst>
            </p:cNvPr>
            <p:cNvSpPr/>
            <p:nvPr/>
          </p:nvSpPr>
          <p:spPr>
            <a:xfrm>
              <a:off x="8369320" y="4644973"/>
              <a:ext cx="529248" cy="208588"/>
            </a:xfrm>
            <a:custGeom>
              <a:avLst/>
              <a:gdLst>
                <a:gd name="connsiteX0" fmla="*/ 529249 w 529248"/>
                <a:gd name="connsiteY0" fmla="*/ 0 h 208588"/>
                <a:gd name="connsiteX1" fmla="*/ 466785 w 529248"/>
                <a:gd name="connsiteY1" fmla="*/ 94828 h 208588"/>
                <a:gd name="connsiteX2" fmla="*/ 365099 w 529248"/>
                <a:gd name="connsiteY2" fmla="*/ 194390 h 208588"/>
                <a:gd name="connsiteX3" fmla="*/ 274712 w 529248"/>
                <a:gd name="connsiteY3" fmla="*/ 208589 h 208588"/>
                <a:gd name="connsiteX4" fmla="*/ 201918 w 529248"/>
                <a:gd name="connsiteY4" fmla="*/ 207913 h 208588"/>
                <a:gd name="connsiteX5" fmla="*/ 187069 w 529248"/>
                <a:gd name="connsiteY5" fmla="*/ 207913 h 208588"/>
                <a:gd name="connsiteX6" fmla="*/ 88289 w 529248"/>
                <a:gd name="connsiteY6" fmla="*/ 168866 h 208588"/>
                <a:gd name="connsiteX7" fmla="*/ 0 w 529248"/>
                <a:gd name="connsiteY7" fmla="*/ 61867 h 20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9248" h="208588">
                  <a:moveTo>
                    <a:pt x="529249" y="0"/>
                  </a:moveTo>
                  <a:lnTo>
                    <a:pt x="466785" y="94828"/>
                  </a:lnTo>
                  <a:lnTo>
                    <a:pt x="365099" y="194390"/>
                  </a:lnTo>
                  <a:lnTo>
                    <a:pt x="274712" y="208589"/>
                  </a:lnTo>
                  <a:lnTo>
                    <a:pt x="201918" y="207913"/>
                  </a:lnTo>
                  <a:lnTo>
                    <a:pt x="187069" y="207913"/>
                  </a:lnTo>
                  <a:lnTo>
                    <a:pt x="88289" y="168866"/>
                  </a:lnTo>
                  <a:lnTo>
                    <a:pt x="0" y="61867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B09DED8D-0506-44F4-BB1E-B48DA3DAF11B}"/>
                </a:ext>
              </a:extLst>
            </p:cNvPr>
            <p:cNvSpPr/>
            <p:nvPr/>
          </p:nvSpPr>
          <p:spPr>
            <a:xfrm>
              <a:off x="8368674" y="4704980"/>
              <a:ext cx="572344" cy="159061"/>
            </a:xfrm>
            <a:custGeom>
              <a:avLst/>
              <a:gdLst>
                <a:gd name="connsiteX0" fmla="*/ 572344 w 572344"/>
                <a:gd name="connsiteY0" fmla="*/ 54260 h 159061"/>
                <a:gd name="connsiteX1" fmla="*/ 513108 w 572344"/>
                <a:gd name="connsiteY1" fmla="*/ 114267 h 159061"/>
                <a:gd name="connsiteX2" fmla="*/ 432728 w 572344"/>
                <a:gd name="connsiteY2" fmla="*/ 84010 h 159061"/>
                <a:gd name="connsiteX3" fmla="*/ 347668 w 572344"/>
                <a:gd name="connsiteY3" fmla="*/ 133368 h 159061"/>
                <a:gd name="connsiteX4" fmla="*/ 173188 w 572344"/>
                <a:gd name="connsiteY4" fmla="*/ 159062 h 159061"/>
                <a:gd name="connsiteX5" fmla="*/ 170606 w 572344"/>
                <a:gd name="connsiteY5" fmla="*/ 158892 h 159061"/>
                <a:gd name="connsiteX6" fmla="*/ 75054 w 572344"/>
                <a:gd name="connsiteY6" fmla="*/ 86377 h 159061"/>
                <a:gd name="connsiteX7" fmla="*/ 0 w 572344"/>
                <a:gd name="connsiteY7" fmla="*/ 0 h 15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2344" h="159061">
                  <a:moveTo>
                    <a:pt x="572344" y="54260"/>
                  </a:moveTo>
                  <a:cubicBezTo>
                    <a:pt x="571860" y="54429"/>
                    <a:pt x="513108" y="114267"/>
                    <a:pt x="513108" y="114267"/>
                  </a:cubicBezTo>
                  <a:lnTo>
                    <a:pt x="432728" y="84010"/>
                  </a:lnTo>
                  <a:lnTo>
                    <a:pt x="347668" y="133368"/>
                  </a:lnTo>
                  <a:lnTo>
                    <a:pt x="173188" y="159062"/>
                  </a:lnTo>
                  <a:lnTo>
                    <a:pt x="170606" y="158892"/>
                  </a:lnTo>
                  <a:lnTo>
                    <a:pt x="75054" y="8637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E3AE73AB-CC7A-49B9-B315-EE66F95508DD}"/>
                </a:ext>
              </a:extLst>
            </p:cNvPr>
            <p:cNvSpPr/>
            <p:nvPr/>
          </p:nvSpPr>
          <p:spPr>
            <a:xfrm>
              <a:off x="8367060" y="4704304"/>
              <a:ext cx="140261" cy="74882"/>
            </a:xfrm>
            <a:custGeom>
              <a:avLst/>
              <a:gdLst>
                <a:gd name="connsiteX0" fmla="*/ 0 w 140261"/>
                <a:gd name="connsiteY0" fmla="*/ 0 h 74882"/>
                <a:gd name="connsiteX1" fmla="*/ 85384 w 140261"/>
                <a:gd name="connsiteY1" fmla="*/ 65754 h 74882"/>
                <a:gd name="connsiteX2" fmla="*/ 140261 w 140261"/>
                <a:gd name="connsiteY2" fmla="*/ 74882 h 7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261" h="74882">
                  <a:moveTo>
                    <a:pt x="0" y="0"/>
                  </a:moveTo>
                  <a:lnTo>
                    <a:pt x="85384" y="65754"/>
                  </a:lnTo>
                  <a:lnTo>
                    <a:pt x="140261" y="74882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5C931CE5-CE46-45A8-89F4-53CDBCD94255}"/>
                </a:ext>
              </a:extLst>
            </p:cNvPr>
            <p:cNvSpPr/>
            <p:nvPr/>
          </p:nvSpPr>
          <p:spPr>
            <a:xfrm>
              <a:off x="8365607" y="4704642"/>
              <a:ext cx="680485" cy="181881"/>
            </a:xfrm>
            <a:custGeom>
              <a:avLst/>
              <a:gdLst>
                <a:gd name="connsiteX0" fmla="*/ 680486 w 680485"/>
                <a:gd name="connsiteY0" fmla="*/ 112239 h 181881"/>
                <a:gd name="connsiteX1" fmla="*/ 552491 w 680485"/>
                <a:gd name="connsiteY1" fmla="*/ 149427 h 181881"/>
                <a:gd name="connsiteX2" fmla="*/ 470497 w 680485"/>
                <a:gd name="connsiteY2" fmla="*/ 181881 h 181881"/>
                <a:gd name="connsiteX3" fmla="*/ 363808 w 680485"/>
                <a:gd name="connsiteY3" fmla="*/ 181881 h 181881"/>
                <a:gd name="connsiteX4" fmla="*/ 248726 w 680485"/>
                <a:gd name="connsiteY4" fmla="*/ 139115 h 181881"/>
                <a:gd name="connsiteX5" fmla="*/ 171413 w 680485"/>
                <a:gd name="connsiteY5" fmla="*/ 54598 h 181881"/>
                <a:gd name="connsiteX6" fmla="*/ 84738 w 680485"/>
                <a:gd name="connsiteY6" fmla="*/ 138946 h 181881"/>
                <a:gd name="connsiteX7" fmla="*/ 0 w 680485"/>
                <a:gd name="connsiteY7" fmla="*/ 0 h 18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0485" h="181881">
                  <a:moveTo>
                    <a:pt x="680486" y="112239"/>
                  </a:moveTo>
                  <a:lnTo>
                    <a:pt x="552491" y="149427"/>
                  </a:lnTo>
                  <a:lnTo>
                    <a:pt x="470497" y="181881"/>
                  </a:lnTo>
                  <a:lnTo>
                    <a:pt x="363808" y="181881"/>
                  </a:lnTo>
                  <a:lnTo>
                    <a:pt x="248726" y="139115"/>
                  </a:lnTo>
                  <a:lnTo>
                    <a:pt x="171413" y="54598"/>
                  </a:lnTo>
                  <a:lnTo>
                    <a:pt x="84738" y="138946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85171358-561F-4ACD-B134-6FF417DCD214}"/>
                </a:ext>
              </a:extLst>
            </p:cNvPr>
            <p:cNvSpPr/>
            <p:nvPr/>
          </p:nvSpPr>
          <p:spPr>
            <a:xfrm>
              <a:off x="8369642" y="4712080"/>
              <a:ext cx="522308" cy="278568"/>
            </a:xfrm>
            <a:custGeom>
              <a:avLst/>
              <a:gdLst>
                <a:gd name="connsiteX0" fmla="*/ 522308 w 522308"/>
                <a:gd name="connsiteY0" fmla="*/ 278231 h 278568"/>
                <a:gd name="connsiteX1" fmla="*/ 434665 w 522308"/>
                <a:gd name="connsiteY1" fmla="*/ 207574 h 278568"/>
                <a:gd name="connsiteX2" fmla="*/ 343471 w 522308"/>
                <a:gd name="connsiteY2" fmla="*/ 207574 h 278568"/>
                <a:gd name="connsiteX3" fmla="*/ 170444 w 522308"/>
                <a:gd name="connsiteY3" fmla="*/ 278569 h 278568"/>
                <a:gd name="connsiteX4" fmla="*/ 81348 w 522308"/>
                <a:gd name="connsiteY4" fmla="*/ 206053 h 278568"/>
                <a:gd name="connsiteX5" fmla="*/ 9362 w 522308"/>
                <a:gd name="connsiteY5" fmla="*/ 24510 h 278568"/>
                <a:gd name="connsiteX6" fmla="*/ 0 w 522308"/>
                <a:gd name="connsiteY6" fmla="*/ 0 h 27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308" h="278568">
                  <a:moveTo>
                    <a:pt x="522308" y="278231"/>
                  </a:moveTo>
                  <a:lnTo>
                    <a:pt x="434665" y="207574"/>
                  </a:lnTo>
                  <a:lnTo>
                    <a:pt x="343471" y="207574"/>
                  </a:lnTo>
                  <a:lnTo>
                    <a:pt x="170444" y="278569"/>
                  </a:lnTo>
                  <a:lnTo>
                    <a:pt x="81348" y="206053"/>
                  </a:lnTo>
                  <a:lnTo>
                    <a:pt x="9362" y="2451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7DDD71CD-3BC4-4674-A0C6-CADE8214179F}"/>
                </a:ext>
              </a:extLst>
            </p:cNvPr>
            <p:cNvSpPr/>
            <p:nvPr/>
          </p:nvSpPr>
          <p:spPr>
            <a:xfrm>
              <a:off x="8371095" y="4707347"/>
              <a:ext cx="340404" cy="217885"/>
            </a:xfrm>
            <a:custGeom>
              <a:avLst/>
              <a:gdLst>
                <a:gd name="connsiteX0" fmla="*/ 340404 w 340404"/>
                <a:gd name="connsiteY0" fmla="*/ 217886 h 217885"/>
                <a:gd name="connsiteX1" fmla="*/ 241947 w 340404"/>
                <a:gd name="connsiteY1" fmla="*/ 171401 h 217885"/>
                <a:gd name="connsiteX2" fmla="*/ 163342 w 340404"/>
                <a:gd name="connsiteY2" fmla="*/ 121367 h 217885"/>
                <a:gd name="connsiteX3" fmla="*/ 83447 w 340404"/>
                <a:gd name="connsiteY3" fmla="*/ 31778 h 217885"/>
                <a:gd name="connsiteX4" fmla="*/ 76022 w 340404"/>
                <a:gd name="connsiteY4" fmla="*/ 22989 h 217885"/>
                <a:gd name="connsiteX5" fmla="*/ 0 w 340404"/>
                <a:gd name="connsiteY5" fmla="*/ 0 h 2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404" h="217885">
                  <a:moveTo>
                    <a:pt x="340404" y="217886"/>
                  </a:moveTo>
                  <a:lnTo>
                    <a:pt x="241947" y="171401"/>
                  </a:lnTo>
                  <a:lnTo>
                    <a:pt x="163342" y="121367"/>
                  </a:lnTo>
                  <a:lnTo>
                    <a:pt x="83447" y="31778"/>
                  </a:lnTo>
                  <a:lnTo>
                    <a:pt x="76022" y="22989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2F160B4D-CAC7-4E8D-9A0F-979F72DF0EC9}"/>
                </a:ext>
              </a:extLst>
            </p:cNvPr>
            <p:cNvSpPr/>
            <p:nvPr/>
          </p:nvSpPr>
          <p:spPr>
            <a:xfrm>
              <a:off x="8363670" y="4699402"/>
              <a:ext cx="431437" cy="208419"/>
            </a:xfrm>
            <a:custGeom>
              <a:avLst/>
              <a:gdLst>
                <a:gd name="connsiteX0" fmla="*/ 431437 w 431437"/>
                <a:gd name="connsiteY0" fmla="*/ 188981 h 208419"/>
                <a:gd name="connsiteX1" fmla="*/ 345569 w 431437"/>
                <a:gd name="connsiteY1" fmla="*/ 208420 h 208419"/>
                <a:gd name="connsiteX2" fmla="*/ 258087 w 431437"/>
                <a:gd name="connsiteY2" fmla="*/ 195404 h 208419"/>
                <a:gd name="connsiteX3" fmla="*/ 175771 w 431437"/>
                <a:gd name="connsiteY3" fmla="*/ 155005 h 208419"/>
                <a:gd name="connsiteX4" fmla="*/ 82317 w 431437"/>
                <a:gd name="connsiteY4" fmla="*/ 90772 h 208419"/>
                <a:gd name="connsiteX5" fmla="*/ 0 w 431437"/>
                <a:gd name="connsiteY5" fmla="*/ 0 h 2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437" h="208419">
                  <a:moveTo>
                    <a:pt x="431437" y="188981"/>
                  </a:moveTo>
                  <a:lnTo>
                    <a:pt x="345569" y="208420"/>
                  </a:lnTo>
                  <a:lnTo>
                    <a:pt x="258087" y="195404"/>
                  </a:lnTo>
                  <a:lnTo>
                    <a:pt x="175771" y="155005"/>
                  </a:lnTo>
                  <a:lnTo>
                    <a:pt x="82317" y="9077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6F5BD637-2CB3-4751-9A15-7703A56E2C15}"/>
                </a:ext>
              </a:extLst>
            </p:cNvPr>
            <p:cNvSpPr/>
            <p:nvPr/>
          </p:nvSpPr>
          <p:spPr>
            <a:xfrm>
              <a:off x="8372548" y="4714446"/>
              <a:ext cx="865295" cy="347366"/>
            </a:xfrm>
            <a:custGeom>
              <a:avLst/>
              <a:gdLst>
                <a:gd name="connsiteX0" fmla="*/ 865295 w 865295"/>
                <a:gd name="connsiteY0" fmla="*/ 347366 h 347366"/>
                <a:gd name="connsiteX1" fmla="*/ 695981 w 865295"/>
                <a:gd name="connsiteY1" fmla="*/ 319813 h 347366"/>
                <a:gd name="connsiteX2" fmla="*/ 506652 w 865295"/>
                <a:gd name="connsiteY2" fmla="*/ 317785 h 347366"/>
                <a:gd name="connsiteX3" fmla="*/ 426111 w 865295"/>
                <a:gd name="connsiteY3" fmla="*/ 303924 h 347366"/>
                <a:gd name="connsiteX4" fmla="*/ 342987 w 865295"/>
                <a:gd name="connsiteY4" fmla="*/ 296994 h 347366"/>
                <a:gd name="connsiteX5" fmla="*/ 251470 w 865295"/>
                <a:gd name="connsiteY5" fmla="*/ 240198 h 347366"/>
                <a:gd name="connsiteX6" fmla="*/ 166893 w 865295"/>
                <a:gd name="connsiteY6" fmla="*/ 168866 h 347366"/>
                <a:gd name="connsiteX7" fmla="*/ 78282 w 865295"/>
                <a:gd name="connsiteY7" fmla="*/ 146046 h 347366"/>
                <a:gd name="connsiteX8" fmla="*/ 0 w 865295"/>
                <a:gd name="connsiteY8" fmla="*/ 0 h 34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5295" h="347366">
                  <a:moveTo>
                    <a:pt x="865295" y="347366"/>
                  </a:moveTo>
                  <a:lnTo>
                    <a:pt x="695981" y="319813"/>
                  </a:lnTo>
                  <a:lnTo>
                    <a:pt x="506652" y="317785"/>
                  </a:lnTo>
                  <a:lnTo>
                    <a:pt x="426111" y="303924"/>
                  </a:lnTo>
                  <a:lnTo>
                    <a:pt x="342987" y="296994"/>
                  </a:lnTo>
                  <a:lnTo>
                    <a:pt x="251470" y="240198"/>
                  </a:lnTo>
                  <a:lnTo>
                    <a:pt x="166893" y="168866"/>
                  </a:lnTo>
                  <a:lnTo>
                    <a:pt x="78282" y="146046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7D895551-BABF-4C7C-8FDC-926EFF89101B}"/>
                </a:ext>
              </a:extLst>
            </p:cNvPr>
            <p:cNvSpPr/>
            <p:nvPr/>
          </p:nvSpPr>
          <p:spPr>
            <a:xfrm>
              <a:off x="8360927" y="4246728"/>
              <a:ext cx="16140" cy="16903"/>
            </a:xfrm>
            <a:custGeom>
              <a:avLst/>
              <a:gdLst/>
              <a:ahLst/>
              <a:cxnLst/>
              <a:rect l="l" t="t" r="r" b="b"/>
              <a:pathLst>
                <a:path w="16140" h="16903"/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04CFC31E-F3F5-4994-A828-C10A701191BE}"/>
                </a:ext>
              </a:extLst>
            </p:cNvPr>
            <p:cNvSpPr/>
            <p:nvPr/>
          </p:nvSpPr>
          <p:spPr>
            <a:xfrm>
              <a:off x="8369481" y="4703121"/>
              <a:ext cx="168023" cy="78939"/>
            </a:xfrm>
            <a:custGeom>
              <a:avLst/>
              <a:gdLst>
                <a:gd name="connsiteX0" fmla="*/ 168023 w 168023"/>
                <a:gd name="connsiteY0" fmla="*/ 78939 h 78939"/>
                <a:gd name="connsiteX1" fmla="*/ 80703 w 168023"/>
                <a:gd name="connsiteY1" fmla="*/ 53753 h 78939"/>
                <a:gd name="connsiteX2" fmla="*/ 0 w 168023"/>
                <a:gd name="connsiteY2" fmla="*/ 0 h 7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023" h="78939">
                  <a:moveTo>
                    <a:pt x="168023" y="78939"/>
                  </a:moveTo>
                  <a:lnTo>
                    <a:pt x="80703" y="5375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29717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817" name="Graphic 511">
            <a:extLst>
              <a:ext uri="{FF2B5EF4-FFF2-40B4-BE49-F238E27FC236}">
                <a16:creationId xmlns:a16="http://schemas.microsoft.com/office/drawing/2014/main" id="{5914A6ED-5A8C-44BF-AE50-692A0AA7A11F}"/>
              </a:ext>
            </a:extLst>
          </p:cNvPr>
          <p:cNvGrpSpPr/>
          <p:nvPr/>
        </p:nvGrpSpPr>
        <p:grpSpPr>
          <a:xfrm>
            <a:off x="8257310" y="4184349"/>
            <a:ext cx="24743" cy="1310918"/>
            <a:chOff x="8336680" y="4053081"/>
            <a:chExt cx="24743" cy="1310918"/>
          </a:xfrm>
        </p:grpSpPr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5066DCCA-B21D-46A0-9023-BEA54E8EF0D8}"/>
                </a:ext>
              </a:extLst>
            </p:cNvPr>
            <p:cNvSpPr/>
            <p:nvPr/>
          </p:nvSpPr>
          <p:spPr>
            <a:xfrm>
              <a:off x="8336680" y="405308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262C1F14-0343-4BFA-8B6E-391CCC0A79BB}"/>
                </a:ext>
              </a:extLst>
            </p:cNvPr>
            <p:cNvSpPr/>
            <p:nvPr/>
          </p:nvSpPr>
          <p:spPr>
            <a:xfrm>
              <a:off x="8336680" y="4184108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2BF534B8-33C4-4D17-895D-BC19A3D14BDC}"/>
                </a:ext>
              </a:extLst>
            </p:cNvPr>
            <p:cNvSpPr/>
            <p:nvPr/>
          </p:nvSpPr>
          <p:spPr>
            <a:xfrm>
              <a:off x="8336680" y="4314974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9B23E74E-DE7A-4506-AE90-7A06976ED054}"/>
                </a:ext>
              </a:extLst>
            </p:cNvPr>
            <p:cNvSpPr/>
            <p:nvPr/>
          </p:nvSpPr>
          <p:spPr>
            <a:xfrm>
              <a:off x="8336680" y="444600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EBB5B10E-006B-4C64-91EA-43749083E196}"/>
                </a:ext>
              </a:extLst>
            </p:cNvPr>
            <p:cNvSpPr/>
            <p:nvPr/>
          </p:nvSpPr>
          <p:spPr>
            <a:xfrm>
              <a:off x="8336680" y="4576868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D8FB256A-20A1-4649-A65A-48EA0700769C}"/>
                </a:ext>
              </a:extLst>
            </p:cNvPr>
            <p:cNvSpPr/>
            <p:nvPr/>
          </p:nvSpPr>
          <p:spPr>
            <a:xfrm>
              <a:off x="8336680" y="4707734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5027FC8E-0B2B-466A-BA77-0BDDA45AC400}"/>
                </a:ext>
              </a:extLst>
            </p:cNvPr>
            <p:cNvSpPr/>
            <p:nvPr/>
          </p:nvSpPr>
          <p:spPr>
            <a:xfrm>
              <a:off x="8336680" y="483876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4C8D808A-ADD6-45F7-AB63-F32CD661D58B}"/>
                </a:ext>
              </a:extLst>
            </p:cNvPr>
            <p:cNvSpPr/>
            <p:nvPr/>
          </p:nvSpPr>
          <p:spPr>
            <a:xfrm>
              <a:off x="8336680" y="496962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95CE47B5-BD96-4223-84F5-DCCABDD048EC}"/>
                </a:ext>
              </a:extLst>
            </p:cNvPr>
            <p:cNvSpPr/>
            <p:nvPr/>
          </p:nvSpPr>
          <p:spPr>
            <a:xfrm>
              <a:off x="8336680" y="5100493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9B7AE49E-34A3-4C21-8BB1-45E6850E726B}"/>
                </a:ext>
              </a:extLst>
            </p:cNvPr>
            <p:cNvSpPr/>
            <p:nvPr/>
          </p:nvSpPr>
          <p:spPr>
            <a:xfrm>
              <a:off x="8336680" y="523152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57B731AE-2066-4E60-A177-EBAC45C5AF19}"/>
                </a:ext>
              </a:extLst>
            </p:cNvPr>
            <p:cNvSpPr/>
            <p:nvPr/>
          </p:nvSpPr>
          <p:spPr>
            <a:xfrm>
              <a:off x="8336680" y="536238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DE1016C4-B379-4951-AF52-ADD4708CEAFE}"/>
                </a:ext>
              </a:extLst>
            </p:cNvPr>
            <p:cNvSpPr/>
            <p:nvPr/>
          </p:nvSpPr>
          <p:spPr>
            <a:xfrm>
              <a:off x="8361424" y="4053081"/>
              <a:ext cx="16067" cy="1310918"/>
            </a:xfrm>
            <a:custGeom>
              <a:avLst/>
              <a:gdLst>
                <a:gd name="connsiteX0" fmla="*/ 0 w 16067"/>
                <a:gd name="connsiteY0" fmla="*/ 1310918 h 1310918"/>
                <a:gd name="connsiteX1" fmla="*/ 0 w 16067"/>
                <a:gd name="connsiteY1" fmla="*/ 0 h 131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1310918">
                  <a:moveTo>
                    <a:pt x="0" y="1310918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818" name="Graphic 511">
            <a:extLst>
              <a:ext uri="{FF2B5EF4-FFF2-40B4-BE49-F238E27FC236}">
                <a16:creationId xmlns:a16="http://schemas.microsoft.com/office/drawing/2014/main" id="{D8FE18DA-8CA3-4758-A8B1-B43E736A3ADE}"/>
              </a:ext>
            </a:extLst>
          </p:cNvPr>
          <p:cNvGrpSpPr/>
          <p:nvPr/>
        </p:nvGrpSpPr>
        <p:grpSpPr>
          <a:xfrm>
            <a:off x="8282054" y="4836907"/>
            <a:ext cx="1671477" cy="21273"/>
            <a:chOff x="8361424" y="4705639"/>
            <a:chExt cx="1671477" cy="21273"/>
          </a:xfrm>
        </p:grpSpPr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5395AB95-796E-437F-801D-C2E9AE73D3FE}"/>
                </a:ext>
              </a:extLst>
            </p:cNvPr>
            <p:cNvSpPr/>
            <p:nvPr/>
          </p:nvSpPr>
          <p:spPr>
            <a:xfrm>
              <a:off x="939005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8686AAE7-8878-4D59-89DF-EF193DC47052}"/>
                </a:ext>
              </a:extLst>
            </p:cNvPr>
            <p:cNvSpPr/>
            <p:nvPr/>
          </p:nvSpPr>
          <p:spPr>
            <a:xfrm>
              <a:off x="9454319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4DA0A535-4355-457C-A90F-67F919088F02}"/>
                </a:ext>
              </a:extLst>
            </p:cNvPr>
            <p:cNvSpPr/>
            <p:nvPr/>
          </p:nvSpPr>
          <p:spPr>
            <a:xfrm>
              <a:off x="9518588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6839E7BC-021F-4E2E-9B96-386E7DD019A5}"/>
                </a:ext>
              </a:extLst>
            </p:cNvPr>
            <p:cNvSpPr/>
            <p:nvPr/>
          </p:nvSpPr>
          <p:spPr>
            <a:xfrm>
              <a:off x="9582857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0C4F51EE-0DC8-46F5-8020-033F701E2D2A}"/>
                </a:ext>
              </a:extLst>
            </p:cNvPr>
            <p:cNvSpPr/>
            <p:nvPr/>
          </p:nvSpPr>
          <p:spPr>
            <a:xfrm>
              <a:off x="9647126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A77AC393-52ED-496C-B417-94E51D2C91F7}"/>
                </a:ext>
              </a:extLst>
            </p:cNvPr>
            <p:cNvSpPr/>
            <p:nvPr/>
          </p:nvSpPr>
          <p:spPr>
            <a:xfrm>
              <a:off x="9711395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A6DAFF8D-D12F-4613-B84E-3118590A4E54}"/>
                </a:ext>
              </a:extLst>
            </p:cNvPr>
            <p:cNvSpPr/>
            <p:nvPr/>
          </p:nvSpPr>
          <p:spPr>
            <a:xfrm>
              <a:off x="977566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A8B7C3A9-3801-422D-BCE3-E9D937439D50}"/>
                </a:ext>
              </a:extLst>
            </p:cNvPr>
            <p:cNvSpPr/>
            <p:nvPr/>
          </p:nvSpPr>
          <p:spPr>
            <a:xfrm>
              <a:off x="984009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A23C06BF-DD26-40EA-8A6F-A0BC521ABF06}"/>
                </a:ext>
              </a:extLst>
            </p:cNvPr>
            <p:cNvSpPr/>
            <p:nvPr/>
          </p:nvSpPr>
          <p:spPr>
            <a:xfrm>
              <a:off x="990436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E14BDB11-912D-4877-B1D5-5D15D354E371}"/>
                </a:ext>
              </a:extLst>
            </p:cNvPr>
            <p:cNvSpPr/>
            <p:nvPr/>
          </p:nvSpPr>
          <p:spPr>
            <a:xfrm>
              <a:off x="9968632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17A3F3A3-5E5C-433F-809F-F03D039C968A}"/>
                </a:ext>
              </a:extLst>
            </p:cNvPr>
            <p:cNvSpPr/>
            <p:nvPr/>
          </p:nvSpPr>
          <p:spPr>
            <a:xfrm>
              <a:off x="1003290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A055A333-2635-4629-88A8-05F8EEB2D5C5}"/>
                </a:ext>
              </a:extLst>
            </p:cNvPr>
            <p:cNvSpPr/>
            <p:nvPr/>
          </p:nvSpPr>
          <p:spPr>
            <a:xfrm>
              <a:off x="868293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A726D742-2A1F-4BB5-8990-D613D89C3778}"/>
                </a:ext>
              </a:extLst>
            </p:cNvPr>
            <p:cNvSpPr/>
            <p:nvPr/>
          </p:nvSpPr>
          <p:spPr>
            <a:xfrm>
              <a:off x="8747199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69E654B3-A3FB-44B9-9C02-6C526689D585}"/>
                </a:ext>
              </a:extLst>
            </p:cNvPr>
            <p:cNvSpPr/>
            <p:nvPr/>
          </p:nvSpPr>
          <p:spPr>
            <a:xfrm>
              <a:off x="8811468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0AF17789-82A9-4F08-A37B-2F7DDD1D422D}"/>
                </a:ext>
              </a:extLst>
            </p:cNvPr>
            <p:cNvSpPr/>
            <p:nvPr/>
          </p:nvSpPr>
          <p:spPr>
            <a:xfrm>
              <a:off x="8875737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63CE1B29-7C9A-493A-B99A-09FED0DDC06C}"/>
                </a:ext>
              </a:extLst>
            </p:cNvPr>
            <p:cNvSpPr/>
            <p:nvPr/>
          </p:nvSpPr>
          <p:spPr>
            <a:xfrm>
              <a:off x="8940006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4189BB63-5C61-4F6C-86A6-66D7B7F1C211}"/>
                </a:ext>
              </a:extLst>
            </p:cNvPr>
            <p:cNvSpPr/>
            <p:nvPr/>
          </p:nvSpPr>
          <p:spPr>
            <a:xfrm>
              <a:off x="9004275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1E37B567-9AB1-45F7-9705-1412148ED86D}"/>
                </a:ext>
              </a:extLst>
            </p:cNvPr>
            <p:cNvSpPr/>
            <p:nvPr/>
          </p:nvSpPr>
          <p:spPr>
            <a:xfrm>
              <a:off x="906854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B97A0918-B8CE-4512-818D-58B99C2AE11B}"/>
                </a:ext>
              </a:extLst>
            </p:cNvPr>
            <p:cNvSpPr/>
            <p:nvPr/>
          </p:nvSpPr>
          <p:spPr>
            <a:xfrm>
              <a:off x="913281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BA738ADA-A57D-4EB3-812A-3861101AE45B}"/>
                </a:ext>
              </a:extLst>
            </p:cNvPr>
            <p:cNvSpPr/>
            <p:nvPr/>
          </p:nvSpPr>
          <p:spPr>
            <a:xfrm>
              <a:off x="919724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A4F15B64-637C-4BB8-86A7-CD80E7E0FCBE}"/>
                </a:ext>
              </a:extLst>
            </p:cNvPr>
            <p:cNvSpPr/>
            <p:nvPr/>
          </p:nvSpPr>
          <p:spPr>
            <a:xfrm>
              <a:off x="9261512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EA128B28-0CAC-46B2-8278-2D22CB27D0E9}"/>
                </a:ext>
              </a:extLst>
            </p:cNvPr>
            <p:cNvSpPr/>
            <p:nvPr/>
          </p:nvSpPr>
          <p:spPr>
            <a:xfrm>
              <a:off x="932578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E056C5B6-02C9-4FFC-8BE7-13BECC908F24}"/>
                </a:ext>
              </a:extLst>
            </p:cNvPr>
            <p:cNvSpPr/>
            <p:nvPr/>
          </p:nvSpPr>
          <p:spPr>
            <a:xfrm>
              <a:off x="836142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EFAF96FE-434F-45DF-85FB-1F6AC7E8952A}"/>
                </a:ext>
              </a:extLst>
            </p:cNvPr>
            <p:cNvSpPr/>
            <p:nvPr/>
          </p:nvSpPr>
          <p:spPr>
            <a:xfrm>
              <a:off x="842569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5F4FB3AD-374E-46ED-A800-0F1A32F22EF4}"/>
                </a:ext>
              </a:extLst>
            </p:cNvPr>
            <p:cNvSpPr/>
            <p:nvPr/>
          </p:nvSpPr>
          <p:spPr>
            <a:xfrm>
              <a:off x="849012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D2A7DC0A-02B5-4049-A69C-8A0573E12884}"/>
                </a:ext>
              </a:extLst>
            </p:cNvPr>
            <p:cNvSpPr/>
            <p:nvPr/>
          </p:nvSpPr>
          <p:spPr>
            <a:xfrm>
              <a:off x="8554392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7C0E2DC7-476E-46BA-AF7B-18FE7FBF29C1}"/>
                </a:ext>
              </a:extLst>
            </p:cNvPr>
            <p:cNvSpPr/>
            <p:nvPr/>
          </p:nvSpPr>
          <p:spPr>
            <a:xfrm>
              <a:off x="861866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819" name="Graphic 511">
            <a:extLst>
              <a:ext uri="{FF2B5EF4-FFF2-40B4-BE49-F238E27FC236}">
                <a16:creationId xmlns:a16="http://schemas.microsoft.com/office/drawing/2014/main" id="{C82941C3-CD6A-4A1D-847C-0986C520129A}"/>
              </a:ext>
            </a:extLst>
          </p:cNvPr>
          <p:cNvGrpSpPr/>
          <p:nvPr/>
        </p:nvGrpSpPr>
        <p:grpSpPr>
          <a:xfrm>
            <a:off x="8285267" y="4707007"/>
            <a:ext cx="1668263" cy="16116"/>
            <a:chOff x="8364637" y="4575739"/>
            <a:chExt cx="1668263" cy="16116"/>
          </a:xfrm>
        </p:grpSpPr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3EDB4797-85F8-48F4-A632-EDE5C3F4E8D1}"/>
                </a:ext>
              </a:extLst>
            </p:cNvPr>
            <p:cNvSpPr/>
            <p:nvPr/>
          </p:nvSpPr>
          <p:spPr>
            <a:xfrm>
              <a:off x="10030491" y="457573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32A2DABD-23B5-4F49-AB4D-91B7EB9B6928}"/>
                </a:ext>
              </a:extLst>
            </p:cNvPr>
            <p:cNvSpPr/>
            <p:nvPr/>
          </p:nvSpPr>
          <p:spPr>
            <a:xfrm>
              <a:off x="8369458" y="4575739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5739D9F6-AA05-4B12-9B9B-EDFD6218D980}"/>
                </a:ext>
              </a:extLst>
            </p:cNvPr>
            <p:cNvSpPr/>
            <p:nvPr/>
          </p:nvSpPr>
          <p:spPr>
            <a:xfrm>
              <a:off x="8364637" y="457573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820" name="Graphic 511">
            <a:extLst>
              <a:ext uri="{FF2B5EF4-FFF2-40B4-BE49-F238E27FC236}">
                <a16:creationId xmlns:a16="http://schemas.microsoft.com/office/drawing/2014/main" id="{165FB654-E37B-478E-85D4-712B2CFB0CE9}"/>
              </a:ext>
            </a:extLst>
          </p:cNvPr>
          <p:cNvGrpSpPr/>
          <p:nvPr/>
        </p:nvGrpSpPr>
        <p:grpSpPr>
          <a:xfrm>
            <a:off x="8285267" y="5033528"/>
            <a:ext cx="1668263" cy="16116"/>
            <a:chOff x="8364637" y="4902260"/>
            <a:chExt cx="1668263" cy="16116"/>
          </a:xfrm>
        </p:grpSpPr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CE0A0197-E258-4736-B00F-AE69E3AA5761}"/>
                </a:ext>
              </a:extLst>
            </p:cNvPr>
            <p:cNvSpPr/>
            <p:nvPr/>
          </p:nvSpPr>
          <p:spPr>
            <a:xfrm>
              <a:off x="10030491" y="4902260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C78B0981-404F-440A-BFC1-F3A50CA0107B}"/>
                </a:ext>
              </a:extLst>
            </p:cNvPr>
            <p:cNvSpPr/>
            <p:nvPr/>
          </p:nvSpPr>
          <p:spPr>
            <a:xfrm>
              <a:off x="8369458" y="4902260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AA65EB8F-6F7D-4C7A-9E15-EFBB45A94755}"/>
                </a:ext>
              </a:extLst>
            </p:cNvPr>
            <p:cNvSpPr/>
            <p:nvPr/>
          </p:nvSpPr>
          <p:spPr>
            <a:xfrm>
              <a:off x="8364637" y="4902260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821" name="Freeform: Shape 820">
            <a:extLst>
              <a:ext uri="{FF2B5EF4-FFF2-40B4-BE49-F238E27FC236}">
                <a16:creationId xmlns:a16="http://schemas.microsoft.com/office/drawing/2014/main" id="{48A8A161-2CD1-4C1C-BC48-D2E8CDACB406}"/>
              </a:ext>
            </a:extLst>
          </p:cNvPr>
          <p:cNvSpPr/>
          <p:nvPr/>
        </p:nvSpPr>
        <p:spPr>
          <a:xfrm>
            <a:off x="8285267" y="4837551"/>
            <a:ext cx="1668263" cy="16116"/>
          </a:xfrm>
          <a:custGeom>
            <a:avLst/>
            <a:gdLst>
              <a:gd name="connsiteX0" fmla="*/ 1668264 w 1668263"/>
              <a:gd name="connsiteY0" fmla="*/ 0 h 16116"/>
              <a:gd name="connsiteX1" fmla="*/ 0 w 1668263"/>
              <a:gd name="connsiteY1" fmla="*/ 0 h 1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8263" h="16116">
                <a:moveTo>
                  <a:pt x="1668264" y="0"/>
                </a:moveTo>
                <a:lnTo>
                  <a:pt x="0" y="0"/>
                </a:lnTo>
              </a:path>
            </a:pathLst>
          </a:custGeom>
          <a:ln w="361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22" name="正方形/長方形 192">
            <a:extLst>
              <a:ext uri="{FF2B5EF4-FFF2-40B4-BE49-F238E27FC236}">
                <a16:creationId xmlns:a16="http://schemas.microsoft.com/office/drawing/2014/main" id="{A752E4E9-D262-414E-92A5-F9758C83D3DF}"/>
              </a:ext>
            </a:extLst>
          </p:cNvPr>
          <p:cNvSpPr/>
          <p:nvPr/>
        </p:nvSpPr>
        <p:spPr>
          <a:xfrm>
            <a:off x="9106728" y="4311642"/>
            <a:ext cx="89614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09585">
              <a:tabLst>
                <a:tab pos="262460" algn="l"/>
              </a:tabLst>
            </a:pPr>
            <a:endParaRPr lang="en-US" altLang="ja-JP" sz="600" dirty="0">
              <a:solidFill>
                <a:srgbClr val="5EBECA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5EBECA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Ongoing</a:t>
            </a: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29717B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B0F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Discontinued</a:t>
            </a:r>
            <a:endParaRPr lang="en-US" altLang="ja-JP" sz="600" dirty="0">
              <a:solidFill>
                <a:srgbClr val="0099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04" name="TextBox 803">
            <a:extLst>
              <a:ext uri="{FF2B5EF4-FFF2-40B4-BE49-F238E27FC236}">
                <a16:creationId xmlns:a16="http://schemas.microsoft.com/office/drawing/2014/main" id="{768A6C11-98EC-43BA-A01F-A8C7920F0F20}"/>
              </a:ext>
            </a:extLst>
          </p:cNvPr>
          <p:cNvSpPr txBox="1"/>
          <p:nvPr/>
        </p:nvSpPr>
        <p:spPr>
          <a:xfrm>
            <a:off x="8003101" y="5404843"/>
            <a:ext cx="34015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-100</a:t>
            </a:r>
          </a:p>
        </p:txBody>
      </p:sp>
      <p:sp>
        <p:nvSpPr>
          <p:cNvPr id="805" name="TextBox 804">
            <a:extLst>
              <a:ext uri="{FF2B5EF4-FFF2-40B4-BE49-F238E27FC236}">
                <a16:creationId xmlns:a16="http://schemas.microsoft.com/office/drawing/2014/main" id="{4715F6FE-9F8F-4F66-867C-86DAC82D1190}"/>
              </a:ext>
            </a:extLst>
          </p:cNvPr>
          <p:cNvSpPr txBox="1"/>
          <p:nvPr/>
        </p:nvSpPr>
        <p:spPr>
          <a:xfrm>
            <a:off x="8046383" y="5275435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-80</a:t>
            </a:r>
          </a:p>
        </p:txBody>
      </p:sp>
      <p:sp>
        <p:nvSpPr>
          <p:cNvPr id="806" name="TextBox 805">
            <a:extLst>
              <a:ext uri="{FF2B5EF4-FFF2-40B4-BE49-F238E27FC236}">
                <a16:creationId xmlns:a16="http://schemas.microsoft.com/office/drawing/2014/main" id="{0654B859-0FF3-4DEE-8D24-661CCC6D74F7}"/>
              </a:ext>
            </a:extLst>
          </p:cNvPr>
          <p:cNvSpPr txBox="1"/>
          <p:nvPr/>
        </p:nvSpPr>
        <p:spPr>
          <a:xfrm>
            <a:off x="8046383" y="5146034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-60</a:t>
            </a:r>
          </a:p>
        </p:txBody>
      </p:sp>
      <p:sp>
        <p:nvSpPr>
          <p:cNvPr id="807" name="TextBox 806">
            <a:extLst>
              <a:ext uri="{FF2B5EF4-FFF2-40B4-BE49-F238E27FC236}">
                <a16:creationId xmlns:a16="http://schemas.microsoft.com/office/drawing/2014/main" id="{67D74608-FC9A-4085-9F79-5B036E753C3D}"/>
              </a:ext>
            </a:extLst>
          </p:cNvPr>
          <p:cNvSpPr txBox="1"/>
          <p:nvPr/>
        </p:nvSpPr>
        <p:spPr>
          <a:xfrm>
            <a:off x="8046383" y="5013611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-40</a:t>
            </a:r>
          </a:p>
        </p:txBody>
      </p:sp>
      <p:sp>
        <p:nvSpPr>
          <p:cNvPr id="808" name="TextBox 807">
            <a:extLst>
              <a:ext uri="{FF2B5EF4-FFF2-40B4-BE49-F238E27FC236}">
                <a16:creationId xmlns:a16="http://schemas.microsoft.com/office/drawing/2014/main" id="{D2BC1F1E-E6CB-4AA0-8755-9A85C91D3E67}"/>
              </a:ext>
            </a:extLst>
          </p:cNvPr>
          <p:cNvSpPr txBox="1"/>
          <p:nvPr/>
        </p:nvSpPr>
        <p:spPr>
          <a:xfrm>
            <a:off x="8046383" y="4884210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-20</a:t>
            </a:r>
          </a:p>
        </p:txBody>
      </p:sp>
      <p:sp>
        <p:nvSpPr>
          <p:cNvPr id="809" name="TextBox 808">
            <a:extLst>
              <a:ext uri="{FF2B5EF4-FFF2-40B4-BE49-F238E27FC236}">
                <a16:creationId xmlns:a16="http://schemas.microsoft.com/office/drawing/2014/main" id="{ADE60AD3-2DAA-416F-ACA6-ADDEA164CA5E}"/>
              </a:ext>
            </a:extLst>
          </p:cNvPr>
          <p:cNvSpPr txBox="1"/>
          <p:nvPr/>
        </p:nvSpPr>
        <p:spPr>
          <a:xfrm>
            <a:off x="8115311" y="4754802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810" name="TextBox 809">
            <a:extLst>
              <a:ext uri="{FF2B5EF4-FFF2-40B4-BE49-F238E27FC236}">
                <a16:creationId xmlns:a16="http://schemas.microsoft.com/office/drawing/2014/main" id="{3C4655E9-8929-420C-854A-DE0071544123}"/>
              </a:ext>
            </a:extLst>
          </p:cNvPr>
          <p:cNvSpPr txBox="1"/>
          <p:nvPr/>
        </p:nvSpPr>
        <p:spPr>
          <a:xfrm>
            <a:off x="8046383" y="4625401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-20</a:t>
            </a:r>
          </a:p>
        </p:txBody>
      </p:sp>
      <p:sp>
        <p:nvSpPr>
          <p:cNvPr id="811" name="TextBox 810">
            <a:extLst>
              <a:ext uri="{FF2B5EF4-FFF2-40B4-BE49-F238E27FC236}">
                <a16:creationId xmlns:a16="http://schemas.microsoft.com/office/drawing/2014/main" id="{9973B45B-5C4B-46FA-AF3F-97A9E20046A9}"/>
              </a:ext>
            </a:extLst>
          </p:cNvPr>
          <p:cNvSpPr txBox="1"/>
          <p:nvPr/>
        </p:nvSpPr>
        <p:spPr>
          <a:xfrm>
            <a:off x="8046383" y="4495986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-40</a:t>
            </a:r>
          </a:p>
        </p:txBody>
      </p:sp>
      <p:sp>
        <p:nvSpPr>
          <p:cNvPr id="812" name="TextBox 811">
            <a:extLst>
              <a:ext uri="{FF2B5EF4-FFF2-40B4-BE49-F238E27FC236}">
                <a16:creationId xmlns:a16="http://schemas.microsoft.com/office/drawing/2014/main" id="{4C38ED88-F7AE-4EFB-B3A5-94DFCD04F245}"/>
              </a:ext>
            </a:extLst>
          </p:cNvPr>
          <p:cNvSpPr txBox="1"/>
          <p:nvPr/>
        </p:nvSpPr>
        <p:spPr>
          <a:xfrm>
            <a:off x="8046383" y="4366586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-60</a:t>
            </a:r>
          </a:p>
        </p:txBody>
      </p:sp>
      <p:sp>
        <p:nvSpPr>
          <p:cNvPr id="813" name="TextBox 812">
            <a:extLst>
              <a:ext uri="{FF2B5EF4-FFF2-40B4-BE49-F238E27FC236}">
                <a16:creationId xmlns:a16="http://schemas.microsoft.com/office/drawing/2014/main" id="{287003EA-243F-41C1-8597-BF5657533DDE}"/>
              </a:ext>
            </a:extLst>
          </p:cNvPr>
          <p:cNvSpPr txBox="1"/>
          <p:nvPr/>
        </p:nvSpPr>
        <p:spPr>
          <a:xfrm>
            <a:off x="8046383" y="4237177"/>
            <a:ext cx="2968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-80</a:t>
            </a:r>
          </a:p>
        </p:txBody>
      </p:sp>
      <p:sp>
        <p:nvSpPr>
          <p:cNvPr id="814" name="TextBox 813">
            <a:extLst>
              <a:ext uri="{FF2B5EF4-FFF2-40B4-BE49-F238E27FC236}">
                <a16:creationId xmlns:a16="http://schemas.microsoft.com/office/drawing/2014/main" id="{27BE2317-A34D-401D-A573-A72CB488B7B7}"/>
              </a:ext>
            </a:extLst>
          </p:cNvPr>
          <p:cNvSpPr txBox="1"/>
          <p:nvPr/>
        </p:nvSpPr>
        <p:spPr>
          <a:xfrm>
            <a:off x="8028749" y="4107777"/>
            <a:ext cx="31451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100</a:t>
            </a:r>
          </a:p>
        </p:txBody>
      </p:sp>
      <p:grpSp>
        <p:nvGrpSpPr>
          <p:cNvPr id="906" name="Graphic 46">
            <a:extLst>
              <a:ext uri="{FF2B5EF4-FFF2-40B4-BE49-F238E27FC236}">
                <a16:creationId xmlns:a16="http://schemas.microsoft.com/office/drawing/2014/main" id="{DF677E01-41D3-4426-8050-EE21C4ADA491}"/>
              </a:ext>
            </a:extLst>
          </p:cNvPr>
          <p:cNvGrpSpPr/>
          <p:nvPr/>
        </p:nvGrpSpPr>
        <p:grpSpPr>
          <a:xfrm>
            <a:off x="10298121" y="4463560"/>
            <a:ext cx="1260058" cy="930936"/>
            <a:chOff x="10309805" y="4329676"/>
            <a:chExt cx="1260058" cy="930936"/>
          </a:xfrm>
          <a:noFill/>
        </p:grpSpPr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67E983AD-E920-4A5F-8499-BDC81ECCF132}"/>
                </a:ext>
              </a:extLst>
            </p:cNvPr>
            <p:cNvSpPr/>
            <p:nvPr/>
          </p:nvSpPr>
          <p:spPr>
            <a:xfrm>
              <a:off x="10320931" y="4709849"/>
              <a:ext cx="877508" cy="478781"/>
            </a:xfrm>
            <a:custGeom>
              <a:avLst/>
              <a:gdLst>
                <a:gd name="connsiteX0" fmla="*/ 873418 w 877508"/>
                <a:gd name="connsiteY0" fmla="*/ 478782 h 478781"/>
                <a:gd name="connsiteX1" fmla="*/ 717486 w 877508"/>
                <a:gd name="connsiteY1" fmla="*/ 376910 h 478781"/>
                <a:gd name="connsiteX2" fmla="*/ 528992 w 877508"/>
                <a:gd name="connsiteY2" fmla="*/ 410581 h 478781"/>
                <a:gd name="connsiteX3" fmla="*/ 435073 w 877508"/>
                <a:gd name="connsiteY3" fmla="*/ 308193 h 478781"/>
                <a:gd name="connsiteX4" fmla="*/ 358170 w 877508"/>
                <a:gd name="connsiteY4" fmla="*/ 307506 h 478781"/>
                <a:gd name="connsiteX5" fmla="*/ 270796 w 877508"/>
                <a:gd name="connsiteY5" fmla="*/ 272117 h 478781"/>
                <a:gd name="connsiteX6" fmla="*/ 169840 w 877508"/>
                <a:gd name="connsiteY6" fmla="*/ 31266 h 478781"/>
                <a:gd name="connsiteX7" fmla="*/ 80830 w 877508"/>
                <a:gd name="connsiteY7" fmla="*/ 132279 h 478781"/>
                <a:gd name="connsiteX8" fmla="*/ 0 w 877508"/>
                <a:gd name="connsiteY8" fmla="*/ 0 h 478781"/>
                <a:gd name="connsiteX9" fmla="*/ 171477 w 877508"/>
                <a:gd name="connsiteY9" fmla="*/ 286719 h 478781"/>
                <a:gd name="connsiteX10" fmla="*/ 258033 w 877508"/>
                <a:gd name="connsiteY10" fmla="*/ 308022 h 478781"/>
                <a:gd name="connsiteX11" fmla="*/ 347698 w 877508"/>
                <a:gd name="connsiteY11" fmla="*/ 295653 h 478781"/>
                <a:gd name="connsiteX12" fmla="*/ 435236 w 877508"/>
                <a:gd name="connsiteY12" fmla="*/ 427416 h 478781"/>
                <a:gd name="connsiteX13" fmla="*/ 527847 w 877508"/>
                <a:gd name="connsiteY13" fmla="*/ 446142 h 478781"/>
                <a:gd name="connsiteX14" fmla="*/ 710941 w 877508"/>
                <a:gd name="connsiteY14" fmla="*/ 457995 h 478781"/>
                <a:gd name="connsiteX15" fmla="*/ 877509 w 877508"/>
                <a:gd name="connsiteY15" fmla="*/ 461259 h 47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7508" h="478781">
                  <a:moveTo>
                    <a:pt x="873418" y="478782"/>
                  </a:moveTo>
                  <a:lnTo>
                    <a:pt x="717486" y="376910"/>
                  </a:lnTo>
                  <a:lnTo>
                    <a:pt x="528992" y="410581"/>
                  </a:lnTo>
                  <a:lnTo>
                    <a:pt x="435073" y="308193"/>
                  </a:lnTo>
                  <a:lnTo>
                    <a:pt x="358170" y="307506"/>
                  </a:lnTo>
                  <a:lnTo>
                    <a:pt x="270796" y="272117"/>
                  </a:lnTo>
                  <a:lnTo>
                    <a:pt x="169840" y="31266"/>
                  </a:lnTo>
                  <a:lnTo>
                    <a:pt x="80830" y="132279"/>
                  </a:lnTo>
                  <a:lnTo>
                    <a:pt x="0" y="0"/>
                  </a:lnTo>
                  <a:lnTo>
                    <a:pt x="171477" y="286719"/>
                  </a:lnTo>
                  <a:lnTo>
                    <a:pt x="258033" y="308022"/>
                  </a:lnTo>
                  <a:lnTo>
                    <a:pt x="347698" y="295653"/>
                  </a:lnTo>
                  <a:lnTo>
                    <a:pt x="435236" y="427416"/>
                  </a:lnTo>
                  <a:lnTo>
                    <a:pt x="527847" y="446142"/>
                  </a:lnTo>
                  <a:lnTo>
                    <a:pt x="710941" y="457995"/>
                  </a:lnTo>
                  <a:lnTo>
                    <a:pt x="877509" y="461259"/>
                  </a:ln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37C98976-AE59-4E0F-BC00-73C3E80061BB}"/>
                </a:ext>
              </a:extLst>
            </p:cNvPr>
            <p:cNvSpPr/>
            <p:nvPr/>
          </p:nvSpPr>
          <p:spPr>
            <a:xfrm>
              <a:off x="10318149" y="4708819"/>
              <a:ext cx="721903" cy="551793"/>
            </a:xfrm>
            <a:custGeom>
              <a:avLst/>
              <a:gdLst>
                <a:gd name="connsiteX0" fmla="*/ 721904 w 721903"/>
                <a:gd name="connsiteY0" fmla="*/ 505581 h 551793"/>
                <a:gd name="connsiteX1" fmla="*/ 541919 w 721903"/>
                <a:gd name="connsiteY1" fmla="*/ 551793 h 551793"/>
                <a:gd name="connsiteX2" fmla="*/ 350316 w 721903"/>
                <a:gd name="connsiteY2" fmla="*/ 532553 h 551793"/>
                <a:gd name="connsiteX3" fmla="*/ 264578 w 721903"/>
                <a:gd name="connsiteY3" fmla="*/ 433945 h 551793"/>
                <a:gd name="connsiteX4" fmla="*/ 179658 w 721903"/>
                <a:gd name="connsiteY4" fmla="*/ 452326 h 551793"/>
                <a:gd name="connsiteX5" fmla="*/ 87865 w 721903"/>
                <a:gd name="connsiteY5" fmla="*/ 355608 h 551793"/>
                <a:gd name="connsiteX6" fmla="*/ 0 w 721903"/>
                <a:gd name="connsiteY6" fmla="*/ 0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1903" h="551793">
                  <a:moveTo>
                    <a:pt x="721904" y="505581"/>
                  </a:moveTo>
                  <a:lnTo>
                    <a:pt x="541919" y="551793"/>
                  </a:lnTo>
                  <a:lnTo>
                    <a:pt x="350316" y="532553"/>
                  </a:lnTo>
                  <a:lnTo>
                    <a:pt x="264578" y="433945"/>
                  </a:lnTo>
                  <a:lnTo>
                    <a:pt x="179658" y="452326"/>
                  </a:lnTo>
                  <a:lnTo>
                    <a:pt x="87865" y="35560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B28C8989-CD40-490C-A229-7DE095AF1778}"/>
                </a:ext>
              </a:extLst>
            </p:cNvPr>
            <p:cNvSpPr/>
            <p:nvPr/>
          </p:nvSpPr>
          <p:spPr>
            <a:xfrm>
              <a:off x="10327803" y="4710193"/>
              <a:ext cx="1242060" cy="220579"/>
            </a:xfrm>
            <a:custGeom>
              <a:avLst/>
              <a:gdLst>
                <a:gd name="connsiteX0" fmla="*/ 0 w 1242060"/>
                <a:gd name="connsiteY0" fmla="*/ 0 h 220579"/>
                <a:gd name="connsiteX1" fmla="*/ 80012 w 1242060"/>
                <a:gd name="connsiteY1" fmla="*/ 344 h 220579"/>
                <a:gd name="connsiteX2" fmla="*/ 164932 w 1242060"/>
                <a:gd name="connsiteY2" fmla="*/ 176430 h 220579"/>
                <a:gd name="connsiteX3" fmla="*/ 256397 w 1242060"/>
                <a:gd name="connsiteY3" fmla="*/ 141556 h 220579"/>
                <a:gd name="connsiteX4" fmla="*/ 346717 w 1242060"/>
                <a:gd name="connsiteY4" fmla="*/ 174196 h 220579"/>
                <a:gd name="connsiteX5" fmla="*/ 425910 w 1242060"/>
                <a:gd name="connsiteY5" fmla="*/ 173337 h 220579"/>
                <a:gd name="connsiteX6" fmla="*/ 510830 w 1242060"/>
                <a:gd name="connsiteY6" fmla="*/ 220580 h 220579"/>
                <a:gd name="connsiteX7" fmla="*/ 709468 w 1242060"/>
                <a:gd name="connsiteY7" fmla="*/ 187424 h 220579"/>
                <a:gd name="connsiteX8" fmla="*/ 875873 w 1242060"/>
                <a:gd name="connsiteY8" fmla="*/ 206321 h 220579"/>
                <a:gd name="connsiteX9" fmla="*/ 1046531 w 1242060"/>
                <a:gd name="connsiteY9" fmla="*/ 156845 h 220579"/>
                <a:gd name="connsiteX10" fmla="*/ 1242060 w 1242060"/>
                <a:gd name="connsiteY10" fmla="*/ 140182 h 220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2060" h="220579">
                  <a:moveTo>
                    <a:pt x="0" y="0"/>
                  </a:moveTo>
                  <a:lnTo>
                    <a:pt x="80012" y="344"/>
                  </a:lnTo>
                  <a:lnTo>
                    <a:pt x="164932" y="176430"/>
                  </a:lnTo>
                  <a:lnTo>
                    <a:pt x="256397" y="141556"/>
                  </a:lnTo>
                  <a:lnTo>
                    <a:pt x="346717" y="174196"/>
                  </a:lnTo>
                  <a:lnTo>
                    <a:pt x="425910" y="173337"/>
                  </a:lnTo>
                  <a:lnTo>
                    <a:pt x="510830" y="220580"/>
                  </a:lnTo>
                  <a:lnTo>
                    <a:pt x="709468" y="187424"/>
                  </a:lnTo>
                  <a:lnTo>
                    <a:pt x="875873" y="206321"/>
                  </a:lnTo>
                  <a:lnTo>
                    <a:pt x="1046531" y="156845"/>
                  </a:lnTo>
                  <a:lnTo>
                    <a:pt x="1242060" y="140182"/>
                  </a:ln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ED797A20-8A45-4DD9-A583-51F310AE3570}"/>
                </a:ext>
              </a:extLst>
            </p:cNvPr>
            <p:cNvSpPr/>
            <p:nvPr/>
          </p:nvSpPr>
          <p:spPr>
            <a:xfrm>
              <a:off x="10309805" y="4329676"/>
              <a:ext cx="16362" cy="17179"/>
            </a:xfrm>
            <a:custGeom>
              <a:avLst/>
              <a:gdLst/>
              <a:ahLst/>
              <a:cxnLst/>
              <a:rect l="l" t="t" r="r" b="b"/>
              <a:pathLst>
                <a:path w="16362" h="17179"/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975C4C03-0587-4639-B822-8A849ABE52D2}"/>
                </a:ext>
              </a:extLst>
            </p:cNvPr>
            <p:cNvSpPr/>
            <p:nvPr/>
          </p:nvSpPr>
          <p:spPr>
            <a:xfrm>
              <a:off x="10323549" y="4708475"/>
              <a:ext cx="1042276" cy="296168"/>
            </a:xfrm>
            <a:custGeom>
              <a:avLst/>
              <a:gdLst>
                <a:gd name="connsiteX0" fmla="*/ 1042277 w 1042276"/>
                <a:gd name="connsiteY0" fmla="*/ 296168 h 296168"/>
                <a:gd name="connsiteX1" fmla="*/ 860001 w 1042276"/>
                <a:gd name="connsiteY1" fmla="*/ 200137 h 296168"/>
                <a:gd name="connsiteX2" fmla="*/ 686561 w 1042276"/>
                <a:gd name="connsiteY2" fmla="*/ 140869 h 296168"/>
                <a:gd name="connsiteX3" fmla="*/ 518030 w 1042276"/>
                <a:gd name="connsiteY3" fmla="*/ 110977 h 296168"/>
                <a:gd name="connsiteX4" fmla="*/ 339844 w 1042276"/>
                <a:gd name="connsiteY4" fmla="*/ 112180 h 296168"/>
                <a:gd name="connsiteX5" fmla="*/ 261796 w 1042276"/>
                <a:gd name="connsiteY5" fmla="*/ 104449 h 296168"/>
                <a:gd name="connsiteX6" fmla="*/ 173440 w 1042276"/>
                <a:gd name="connsiteY6" fmla="*/ 83147 h 296168"/>
                <a:gd name="connsiteX7" fmla="*/ 87047 w 1042276"/>
                <a:gd name="connsiteY7" fmla="*/ 5497 h 296168"/>
                <a:gd name="connsiteX8" fmla="*/ 0 w 1042276"/>
                <a:gd name="connsiteY8" fmla="*/ 0 h 29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2276" h="296168">
                  <a:moveTo>
                    <a:pt x="1042277" y="296168"/>
                  </a:moveTo>
                  <a:lnTo>
                    <a:pt x="860001" y="200137"/>
                  </a:lnTo>
                  <a:lnTo>
                    <a:pt x="686561" y="140869"/>
                  </a:lnTo>
                  <a:lnTo>
                    <a:pt x="518030" y="110977"/>
                  </a:lnTo>
                  <a:lnTo>
                    <a:pt x="339844" y="112180"/>
                  </a:lnTo>
                  <a:lnTo>
                    <a:pt x="261796" y="104449"/>
                  </a:lnTo>
                  <a:lnTo>
                    <a:pt x="173440" y="83147"/>
                  </a:lnTo>
                  <a:lnTo>
                    <a:pt x="87047" y="549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AA6DB104-33F5-448A-BDCC-98DA876DCA72}"/>
                </a:ext>
              </a:extLst>
            </p:cNvPr>
            <p:cNvSpPr/>
            <p:nvPr/>
          </p:nvSpPr>
          <p:spPr>
            <a:xfrm>
              <a:off x="10328130" y="4714831"/>
              <a:ext cx="871291" cy="170932"/>
            </a:xfrm>
            <a:custGeom>
              <a:avLst/>
              <a:gdLst>
                <a:gd name="connsiteX0" fmla="*/ 0 w 871291"/>
                <a:gd name="connsiteY0" fmla="*/ 0 h 170932"/>
                <a:gd name="connsiteX1" fmla="*/ 79193 w 871291"/>
                <a:gd name="connsiteY1" fmla="*/ 66140 h 170932"/>
                <a:gd name="connsiteX2" fmla="*/ 152333 w 871291"/>
                <a:gd name="connsiteY2" fmla="*/ 113898 h 170932"/>
                <a:gd name="connsiteX3" fmla="*/ 243307 w 871291"/>
                <a:gd name="connsiteY3" fmla="*/ 40027 h 170932"/>
                <a:gd name="connsiteX4" fmla="*/ 329045 w 871291"/>
                <a:gd name="connsiteY4" fmla="*/ 139323 h 170932"/>
                <a:gd name="connsiteX5" fmla="*/ 341153 w 871291"/>
                <a:gd name="connsiteY5" fmla="*/ 138464 h 170932"/>
                <a:gd name="connsiteX6" fmla="*/ 427873 w 871291"/>
                <a:gd name="connsiteY6" fmla="*/ 51881 h 170932"/>
                <a:gd name="connsiteX7" fmla="*/ 516393 w 871291"/>
                <a:gd name="connsiteY7" fmla="*/ 111664 h 170932"/>
                <a:gd name="connsiteX8" fmla="*/ 692124 w 871291"/>
                <a:gd name="connsiteY8" fmla="*/ 109946 h 170932"/>
                <a:gd name="connsiteX9" fmla="*/ 871291 w 871291"/>
                <a:gd name="connsiteY9" fmla="*/ 170932 h 17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291" h="170932">
                  <a:moveTo>
                    <a:pt x="0" y="0"/>
                  </a:moveTo>
                  <a:lnTo>
                    <a:pt x="79193" y="66140"/>
                  </a:lnTo>
                  <a:lnTo>
                    <a:pt x="152333" y="113898"/>
                  </a:lnTo>
                  <a:lnTo>
                    <a:pt x="243307" y="40027"/>
                  </a:lnTo>
                  <a:lnTo>
                    <a:pt x="329045" y="139323"/>
                  </a:lnTo>
                  <a:lnTo>
                    <a:pt x="341153" y="138464"/>
                  </a:lnTo>
                  <a:lnTo>
                    <a:pt x="427873" y="51881"/>
                  </a:lnTo>
                  <a:lnTo>
                    <a:pt x="516393" y="111664"/>
                  </a:lnTo>
                  <a:cubicBezTo>
                    <a:pt x="516393" y="111664"/>
                    <a:pt x="689015" y="109946"/>
                    <a:pt x="692124" y="109946"/>
                  </a:cubicBezTo>
                  <a:cubicBezTo>
                    <a:pt x="695233" y="109946"/>
                    <a:pt x="871291" y="170932"/>
                    <a:pt x="871291" y="170932"/>
                  </a:cubicBez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5E4108A9-1CEE-4AAB-A66B-DE4C8EF9AF00}"/>
                </a:ext>
              </a:extLst>
            </p:cNvPr>
            <p:cNvSpPr/>
            <p:nvPr/>
          </p:nvSpPr>
          <p:spPr>
            <a:xfrm>
              <a:off x="10319131" y="4705211"/>
              <a:ext cx="877508" cy="269540"/>
            </a:xfrm>
            <a:custGeom>
              <a:avLst/>
              <a:gdLst>
                <a:gd name="connsiteX0" fmla="*/ 877509 w 877508"/>
                <a:gd name="connsiteY0" fmla="*/ 267479 h 269540"/>
                <a:gd name="connsiteX1" fmla="*/ 686070 w 877508"/>
                <a:gd name="connsiteY1" fmla="*/ 269540 h 269540"/>
                <a:gd name="connsiteX2" fmla="*/ 513939 w 877508"/>
                <a:gd name="connsiteY2" fmla="*/ 219721 h 269540"/>
                <a:gd name="connsiteX3" fmla="*/ 423619 w 877508"/>
                <a:gd name="connsiteY3" fmla="*/ 146710 h 269540"/>
                <a:gd name="connsiteX4" fmla="*/ 259997 w 877508"/>
                <a:gd name="connsiteY4" fmla="*/ 149287 h 269540"/>
                <a:gd name="connsiteX5" fmla="*/ 262451 w 877508"/>
                <a:gd name="connsiteY5" fmla="*/ 145164 h 269540"/>
                <a:gd name="connsiteX6" fmla="*/ 178676 w 877508"/>
                <a:gd name="connsiteY6" fmla="*/ 146022 h 269540"/>
                <a:gd name="connsiteX7" fmla="*/ 89338 w 877508"/>
                <a:gd name="connsiteY7" fmla="*/ 114928 h 269540"/>
                <a:gd name="connsiteX8" fmla="*/ 0 w 877508"/>
                <a:gd name="connsiteY8" fmla="*/ 0 h 26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508" h="269540">
                  <a:moveTo>
                    <a:pt x="877509" y="267479"/>
                  </a:moveTo>
                  <a:lnTo>
                    <a:pt x="686070" y="269540"/>
                  </a:lnTo>
                  <a:lnTo>
                    <a:pt x="513939" y="219721"/>
                  </a:lnTo>
                  <a:lnTo>
                    <a:pt x="423619" y="146710"/>
                  </a:lnTo>
                  <a:lnTo>
                    <a:pt x="259997" y="149287"/>
                  </a:lnTo>
                  <a:lnTo>
                    <a:pt x="262451" y="145164"/>
                  </a:lnTo>
                  <a:lnTo>
                    <a:pt x="178676" y="146022"/>
                  </a:lnTo>
                  <a:lnTo>
                    <a:pt x="89338" y="11492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3277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907" name="正方形/長方形 9">
            <a:extLst>
              <a:ext uri="{FF2B5EF4-FFF2-40B4-BE49-F238E27FC236}">
                <a16:creationId xmlns:a16="http://schemas.microsoft.com/office/drawing/2014/main" id="{CE1FEAC1-73F5-4D38-AFE9-7E6E4495E7C9}"/>
              </a:ext>
            </a:extLst>
          </p:cNvPr>
          <p:cNvSpPr/>
          <p:nvPr/>
        </p:nvSpPr>
        <p:spPr>
          <a:xfrm>
            <a:off x="11059856" y="4312201"/>
            <a:ext cx="8970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09585">
              <a:tabLst>
                <a:tab pos="262460" algn="l"/>
              </a:tabLst>
            </a:pPr>
            <a:endParaRPr lang="en-US" altLang="ja-JP" sz="600" dirty="0">
              <a:solidFill>
                <a:srgbClr val="3277BC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3277BC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Ongoing</a:t>
            </a:r>
          </a:p>
          <a:p>
            <a:pPr defTabSz="609585">
              <a:tabLst>
                <a:tab pos="262460" algn="l"/>
              </a:tabLst>
            </a:pPr>
            <a:r>
              <a:rPr lang="ja-JP" altLang="en-US" sz="600" dirty="0">
                <a:solidFill>
                  <a:srgbClr val="003865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■</a:t>
            </a:r>
            <a:r>
              <a:rPr lang="ja-JP" altLang="en-US" sz="600" dirty="0">
                <a:solidFill>
                  <a:srgbClr val="00B0F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Discontinued</a:t>
            </a:r>
            <a:endParaRPr lang="en-US" altLang="ja-JP" sz="600" dirty="0">
              <a:solidFill>
                <a:srgbClr val="0099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908" name="Graphic 46">
            <a:extLst>
              <a:ext uri="{FF2B5EF4-FFF2-40B4-BE49-F238E27FC236}">
                <a16:creationId xmlns:a16="http://schemas.microsoft.com/office/drawing/2014/main" id="{E075DF46-7C23-488D-843A-B1612BA65290}"/>
              </a:ext>
            </a:extLst>
          </p:cNvPr>
          <p:cNvGrpSpPr/>
          <p:nvPr/>
        </p:nvGrpSpPr>
        <p:grpSpPr>
          <a:xfrm>
            <a:off x="10301931" y="4465465"/>
            <a:ext cx="954574" cy="1034011"/>
            <a:chOff x="10309805" y="4329676"/>
            <a:chExt cx="954574" cy="1034011"/>
          </a:xfrm>
          <a:noFill/>
        </p:grpSpPr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65A213B4-5FB8-473F-9981-FCC7B2A47BC4}"/>
                </a:ext>
              </a:extLst>
            </p:cNvPr>
            <p:cNvSpPr/>
            <p:nvPr/>
          </p:nvSpPr>
          <p:spPr>
            <a:xfrm>
              <a:off x="10318149" y="4706585"/>
              <a:ext cx="946230" cy="657101"/>
            </a:xfrm>
            <a:custGeom>
              <a:avLst/>
              <a:gdLst>
                <a:gd name="connsiteX0" fmla="*/ 946230 w 946230"/>
                <a:gd name="connsiteY0" fmla="*/ 657101 h 657101"/>
                <a:gd name="connsiteX1" fmla="*/ 89338 w 946230"/>
                <a:gd name="connsiteY1" fmla="*/ 657101 h 657101"/>
                <a:gd name="connsiteX2" fmla="*/ 0 w 946230"/>
                <a:gd name="connsiteY2" fmla="*/ 0 h 65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6230" h="657101">
                  <a:moveTo>
                    <a:pt x="946230" y="657101"/>
                  </a:moveTo>
                  <a:lnTo>
                    <a:pt x="89338" y="65710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CEAD39A1-FDAF-4116-A203-C2FB12B3B938}"/>
                </a:ext>
              </a:extLst>
            </p:cNvPr>
            <p:cNvSpPr/>
            <p:nvPr/>
          </p:nvSpPr>
          <p:spPr>
            <a:xfrm>
              <a:off x="10318313" y="4351321"/>
              <a:ext cx="83120" cy="352343"/>
            </a:xfrm>
            <a:custGeom>
              <a:avLst/>
              <a:gdLst>
                <a:gd name="connsiteX0" fmla="*/ 0 w 83120"/>
                <a:gd name="connsiteY0" fmla="*/ 352344 h 352343"/>
                <a:gd name="connsiteX1" fmla="*/ 83120 w 83120"/>
                <a:gd name="connsiteY1" fmla="*/ 0 h 35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120" h="352343">
                  <a:moveTo>
                    <a:pt x="0" y="352344"/>
                  </a:moveTo>
                  <a:lnTo>
                    <a:pt x="83120" y="0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75A62A79-6D14-428E-8C68-D2ADF8C80576}"/>
                </a:ext>
              </a:extLst>
            </p:cNvPr>
            <p:cNvSpPr/>
            <p:nvPr/>
          </p:nvSpPr>
          <p:spPr>
            <a:xfrm>
              <a:off x="10320276" y="4616395"/>
              <a:ext cx="40414" cy="88472"/>
            </a:xfrm>
            <a:custGeom>
              <a:avLst/>
              <a:gdLst>
                <a:gd name="connsiteX0" fmla="*/ 40415 w 40414"/>
                <a:gd name="connsiteY0" fmla="*/ 0 h 88472"/>
                <a:gd name="connsiteX1" fmla="*/ 0 w 40414"/>
                <a:gd name="connsiteY1" fmla="*/ 88472 h 8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14" h="88472">
                  <a:moveTo>
                    <a:pt x="40415" y="0"/>
                  </a:moveTo>
                  <a:lnTo>
                    <a:pt x="0" y="88472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90696079-D245-4B9E-98FC-9C63B8891E45}"/>
                </a:ext>
              </a:extLst>
            </p:cNvPr>
            <p:cNvSpPr/>
            <p:nvPr/>
          </p:nvSpPr>
          <p:spPr>
            <a:xfrm>
              <a:off x="10316186" y="4538058"/>
              <a:ext cx="91628" cy="168870"/>
            </a:xfrm>
            <a:custGeom>
              <a:avLst/>
              <a:gdLst>
                <a:gd name="connsiteX0" fmla="*/ 91629 w 91628"/>
                <a:gd name="connsiteY0" fmla="*/ 0 h 168870"/>
                <a:gd name="connsiteX1" fmla="*/ 0 w 91628"/>
                <a:gd name="connsiteY1" fmla="*/ 168871 h 168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628" h="168870">
                  <a:moveTo>
                    <a:pt x="91629" y="0"/>
                  </a:moveTo>
                  <a:lnTo>
                    <a:pt x="0" y="168871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7988F10C-A700-45F3-8770-5871E4D1D115}"/>
                </a:ext>
              </a:extLst>
            </p:cNvPr>
            <p:cNvSpPr/>
            <p:nvPr/>
          </p:nvSpPr>
          <p:spPr>
            <a:xfrm>
              <a:off x="10319949" y="4330019"/>
              <a:ext cx="166077" cy="406457"/>
            </a:xfrm>
            <a:custGeom>
              <a:avLst/>
              <a:gdLst>
                <a:gd name="connsiteX0" fmla="*/ 166077 w 166077"/>
                <a:gd name="connsiteY0" fmla="*/ 0 h 406457"/>
                <a:gd name="connsiteX1" fmla="*/ 90156 w 166077"/>
                <a:gd name="connsiteY1" fmla="*/ 406458 h 406457"/>
                <a:gd name="connsiteX2" fmla="*/ 0 w 166077"/>
                <a:gd name="connsiteY2" fmla="*/ 377253 h 406457"/>
                <a:gd name="connsiteX3" fmla="*/ 52523 w 166077"/>
                <a:gd name="connsiteY3" fmla="*/ 266792 h 40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077" h="406457">
                  <a:moveTo>
                    <a:pt x="166077" y="0"/>
                  </a:moveTo>
                  <a:lnTo>
                    <a:pt x="90156" y="406458"/>
                  </a:lnTo>
                  <a:lnTo>
                    <a:pt x="0" y="377253"/>
                  </a:lnTo>
                  <a:lnTo>
                    <a:pt x="52523" y="266792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312DC625-BB09-4E8A-AAD9-980FBB8E942C}"/>
                </a:ext>
              </a:extLst>
            </p:cNvPr>
            <p:cNvSpPr/>
            <p:nvPr/>
          </p:nvSpPr>
          <p:spPr>
            <a:xfrm>
              <a:off x="10318149" y="4483600"/>
              <a:ext cx="189311" cy="222984"/>
            </a:xfrm>
            <a:custGeom>
              <a:avLst/>
              <a:gdLst>
                <a:gd name="connsiteX0" fmla="*/ 189312 w 189311"/>
                <a:gd name="connsiteY0" fmla="*/ 0 h 222984"/>
                <a:gd name="connsiteX1" fmla="*/ 118299 w 189311"/>
                <a:gd name="connsiteY1" fmla="*/ 153238 h 222984"/>
                <a:gd name="connsiteX2" fmla="*/ 0 w 189311"/>
                <a:gd name="connsiteY2" fmla="*/ 222985 h 22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311" h="222984">
                  <a:moveTo>
                    <a:pt x="189312" y="0"/>
                  </a:moveTo>
                  <a:lnTo>
                    <a:pt x="118299" y="153238"/>
                  </a:lnTo>
                  <a:lnTo>
                    <a:pt x="0" y="222985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761A1E73-C859-43E6-A6BE-47CB8DC56AF6}"/>
                </a:ext>
              </a:extLst>
            </p:cNvPr>
            <p:cNvSpPr/>
            <p:nvPr/>
          </p:nvSpPr>
          <p:spPr>
            <a:xfrm>
              <a:off x="10316840" y="4497687"/>
              <a:ext cx="256560" cy="211818"/>
            </a:xfrm>
            <a:custGeom>
              <a:avLst/>
              <a:gdLst>
                <a:gd name="connsiteX0" fmla="*/ 256560 w 256560"/>
                <a:gd name="connsiteY0" fmla="*/ 24738 h 211818"/>
                <a:gd name="connsiteX1" fmla="*/ 178349 w 256560"/>
                <a:gd name="connsiteY1" fmla="*/ 90706 h 211818"/>
                <a:gd name="connsiteX2" fmla="*/ 82302 w 256560"/>
                <a:gd name="connsiteY2" fmla="*/ 91221 h 211818"/>
                <a:gd name="connsiteX3" fmla="*/ 0 w 256560"/>
                <a:gd name="connsiteY3" fmla="*/ 211819 h 211818"/>
                <a:gd name="connsiteX4" fmla="*/ 91138 w 256560"/>
                <a:gd name="connsiteY4" fmla="*/ 0 h 21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560" h="211818">
                  <a:moveTo>
                    <a:pt x="256560" y="24738"/>
                  </a:moveTo>
                  <a:lnTo>
                    <a:pt x="178349" y="90706"/>
                  </a:lnTo>
                  <a:lnTo>
                    <a:pt x="82302" y="91221"/>
                  </a:lnTo>
                  <a:lnTo>
                    <a:pt x="0" y="211819"/>
                  </a:lnTo>
                  <a:lnTo>
                    <a:pt x="91138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5B1B67DE-177D-480B-A67A-40CCFEEEEE0C}"/>
                </a:ext>
              </a:extLst>
            </p:cNvPr>
            <p:cNvSpPr/>
            <p:nvPr/>
          </p:nvSpPr>
          <p:spPr>
            <a:xfrm>
              <a:off x="10324203" y="4591657"/>
              <a:ext cx="79520" cy="108400"/>
            </a:xfrm>
            <a:custGeom>
              <a:avLst/>
              <a:gdLst>
                <a:gd name="connsiteX0" fmla="*/ 79521 w 79520"/>
                <a:gd name="connsiteY0" fmla="*/ 0 h 108400"/>
                <a:gd name="connsiteX1" fmla="*/ 0 w 79520"/>
                <a:gd name="connsiteY1" fmla="*/ 108400 h 1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20" h="108400">
                  <a:moveTo>
                    <a:pt x="79521" y="0"/>
                  </a:moveTo>
                  <a:lnTo>
                    <a:pt x="0" y="108400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DB459874-F012-4868-998E-5D95CFF87679}"/>
                </a:ext>
              </a:extLst>
            </p:cNvPr>
            <p:cNvSpPr/>
            <p:nvPr/>
          </p:nvSpPr>
          <p:spPr>
            <a:xfrm>
              <a:off x="10320440" y="4604885"/>
              <a:ext cx="76248" cy="98264"/>
            </a:xfrm>
            <a:custGeom>
              <a:avLst/>
              <a:gdLst>
                <a:gd name="connsiteX0" fmla="*/ 76248 w 76248"/>
                <a:gd name="connsiteY0" fmla="*/ 0 h 98264"/>
                <a:gd name="connsiteX1" fmla="*/ 0 w 76248"/>
                <a:gd name="connsiteY1" fmla="*/ 98265 h 9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48" h="98264">
                  <a:moveTo>
                    <a:pt x="76248" y="0"/>
                  </a:moveTo>
                  <a:lnTo>
                    <a:pt x="0" y="98265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04D04021-59F8-4689-9929-2C0BA44E266B}"/>
                </a:ext>
              </a:extLst>
            </p:cNvPr>
            <p:cNvSpPr/>
            <p:nvPr/>
          </p:nvSpPr>
          <p:spPr>
            <a:xfrm>
              <a:off x="10320276" y="4644053"/>
              <a:ext cx="82302" cy="60814"/>
            </a:xfrm>
            <a:custGeom>
              <a:avLst/>
              <a:gdLst>
                <a:gd name="connsiteX0" fmla="*/ 82302 w 82302"/>
                <a:gd name="connsiteY0" fmla="*/ 0 h 60814"/>
                <a:gd name="connsiteX1" fmla="*/ 0 w 82302"/>
                <a:gd name="connsiteY1" fmla="*/ 60814 h 6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302" h="60814">
                  <a:moveTo>
                    <a:pt x="82302" y="0"/>
                  </a:moveTo>
                  <a:lnTo>
                    <a:pt x="0" y="60814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6170E46B-5B76-4D9A-8B2A-EBE87DC7E46B}"/>
                </a:ext>
              </a:extLst>
            </p:cNvPr>
            <p:cNvSpPr/>
            <p:nvPr/>
          </p:nvSpPr>
          <p:spPr>
            <a:xfrm>
              <a:off x="10322076" y="4638041"/>
              <a:ext cx="366187" cy="87269"/>
            </a:xfrm>
            <a:custGeom>
              <a:avLst/>
              <a:gdLst>
                <a:gd name="connsiteX0" fmla="*/ 366188 w 366187"/>
                <a:gd name="connsiteY0" fmla="*/ 11682 h 87269"/>
                <a:gd name="connsiteX1" fmla="*/ 275868 w 366187"/>
                <a:gd name="connsiteY1" fmla="*/ 0 h 87269"/>
                <a:gd name="connsiteX2" fmla="*/ 186366 w 366187"/>
                <a:gd name="connsiteY2" fmla="*/ 64078 h 87269"/>
                <a:gd name="connsiteX3" fmla="*/ 94247 w 366187"/>
                <a:gd name="connsiteY3" fmla="*/ 87270 h 87269"/>
                <a:gd name="connsiteX4" fmla="*/ 0 w 366187"/>
                <a:gd name="connsiteY4" fmla="*/ 67170 h 8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87" h="87269">
                  <a:moveTo>
                    <a:pt x="366188" y="11682"/>
                  </a:moveTo>
                  <a:cubicBezTo>
                    <a:pt x="365533" y="11510"/>
                    <a:pt x="275868" y="0"/>
                    <a:pt x="275868" y="0"/>
                  </a:cubicBezTo>
                  <a:lnTo>
                    <a:pt x="186366" y="64078"/>
                  </a:lnTo>
                  <a:lnTo>
                    <a:pt x="94247" y="87270"/>
                  </a:lnTo>
                  <a:lnTo>
                    <a:pt x="0" y="6717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810CEEF2-61D3-47A0-9832-D4B7F4818ACC}"/>
                </a:ext>
              </a:extLst>
            </p:cNvPr>
            <p:cNvSpPr/>
            <p:nvPr/>
          </p:nvSpPr>
          <p:spPr>
            <a:xfrm>
              <a:off x="10322894" y="4523112"/>
              <a:ext cx="364551" cy="839887"/>
            </a:xfrm>
            <a:custGeom>
              <a:avLst/>
              <a:gdLst>
                <a:gd name="connsiteX0" fmla="*/ 363570 w 364551"/>
                <a:gd name="connsiteY0" fmla="*/ 839887 h 839887"/>
                <a:gd name="connsiteX1" fmla="*/ 261306 w 364551"/>
                <a:gd name="connsiteY1" fmla="*/ 667065 h 839887"/>
                <a:gd name="connsiteX2" fmla="*/ 165423 w 364551"/>
                <a:gd name="connsiteY2" fmla="*/ 545093 h 839887"/>
                <a:gd name="connsiteX3" fmla="*/ 126480 w 364551"/>
                <a:gd name="connsiteY3" fmla="*/ 388076 h 839887"/>
                <a:gd name="connsiteX4" fmla="*/ 81648 w 364551"/>
                <a:gd name="connsiteY4" fmla="*/ 205806 h 839887"/>
                <a:gd name="connsiteX5" fmla="*/ 0 w 364551"/>
                <a:gd name="connsiteY5" fmla="*/ 184160 h 839887"/>
                <a:gd name="connsiteX6" fmla="*/ 81157 w 364551"/>
                <a:gd name="connsiteY6" fmla="*/ 184160 h 839887"/>
                <a:gd name="connsiteX7" fmla="*/ 174749 w 364551"/>
                <a:gd name="connsiteY7" fmla="*/ 227452 h 839887"/>
                <a:gd name="connsiteX8" fmla="*/ 262451 w 364551"/>
                <a:gd name="connsiteY8" fmla="*/ 71809 h 839887"/>
                <a:gd name="connsiteX9" fmla="*/ 364551 w 364551"/>
                <a:gd name="connsiteY9" fmla="*/ 0 h 83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551" h="839887">
                  <a:moveTo>
                    <a:pt x="363570" y="839887"/>
                  </a:moveTo>
                  <a:cubicBezTo>
                    <a:pt x="363570" y="839887"/>
                    <a:pt x="261633" y="667924"/>
                    <a:pt x="261306" y="667065"/>
                  </a:cubicBezTo>
                  <a:cubicBezTo>
                    <a:pt x="260978" y="666206"/>
                    <a:pt x="165423" y="545093"/>
                    <a:pt x="165423" y="545093"/>
                  </a:cubicBezTo>
                  <a:lnTo>
                    <a:pt x="126480" y="388076"/>
                  </a:lnTo>
                  <a:lnTo>
                    <a:pt x="81648" y="205806"/>
                  </a:lnTo>
                  <a:lnTo>
                    <a:pt x="0" y="184160"/>
                  </a:lnTo>
                  <a:lnTo>
                    <a:pt x="81157" y="184160"/>
                  </a:lnTo>
                  <a:lnTo>
                    <a:pt x="174749" y="227452"/>
                  </a:lnTo>
                  <a:lnTo>
                    <a:pt x="262451" y="71809"/>
                  </a:lnTo>
                  <a:cubicBezTo>
                    <a:pt x="262451" y="71809"/>
                    <a:pt x="363570" y="1031"/>
                    <a:pt x="364551" y="0"/>
                  </a:cubicBez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7581B2C2-203D-4A29-A852-92F11D7678BB}"/>
                </a:ext>
              </a:extLst>
            </p:cNvPr>
            <p:cNvSpPr/>
            <p:nvPr/>
          </p:nvSpPr>
          <p:spPr>
            <a:xfrm>
              <a:off x="10319949" y="4709334"/>
              <a:ext cx="186693" cy="247551"/>
            </a:xfrm>
            <a:custGeom>
              <a:avLst/>
              <a:gdLst>
                <a:gd name="connsiteX0" fmla="*/ 186694 w 186693"/>
                <a:gd name="connsiteY0" fmla="*/ 247551 h 247551"/>
                <a:gd name="connsiteX1" fmla="*/ 88684 w 186693"/>
                <a:gd name="connsiteY1" fmla="*/ 112008 h 247551"/>
                <a:gd name="connsiteX2" fmla="*/ 0 w 186693"/>
                <a:gd name="connsiteY2" fmla="*/ 0 h 247551"/>
                <a:gd name="connsiteX3" fmla="*/ 81484 w 186693"/>
                <a:gd name="connsiteY3" fmla="*/ 45181 h 24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693" h="247551">
                  <a:moveTo>
                    <a:pt x="186694" y="247551"/>
                  </a:moveTo>
                  <a:lnTo>
                    <a:pt x="88684" y="112008"/>
                  </a:lnTo>
                  <a:lnTo>
                    <a:pt x="0" y="0"/>
                  </a:lnTo>
                  <a:lnTo>
                    <a:pt x="81484" y="45181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844F6445-E257-4387-A389-711919BDC399}"/>
                </a:ext>
              </a:extLst>
            </p:cNvPr>
            <p:cNvSpPr/>
            <p:nvPr/>
          </p:nvSpPr>
          <p:spPr>
            <a:xfrm>
              <a:off x="10320276" y="4711395"/>
              <a:ext cx="348843" cy="372099"/>
            </a:xfrm>
            <a:custGeom>
              <a:avLst/>
              <a:gdLst>
                <a:gd name="connsiteX0" fmla="*/ 348844 w 348843"/>
                <a:gd name="connsiteY0" fmla="*/ 372100 h 372099"/>
                <a:gd name="connsiteX1" fmla="*/ 258033 w 348843"/>
                <a:gd name="connsiteY1" fmla="*/ 352516 h 372099"/>
                <a:gd name="connsiteX2" fmla="*/ 170168 w 348843"/>
                <a:gd name="connsiteY2" fmla="*/ 271602 h 372099"/>
                <a:gd name="connsiteX3" fmla="*/ 86393 w 348843"/>
                <a:gd name="connsiteY3" fmla="*/ 214224 h 372099"/>
                <a:gd name="connsiteX4" fmla="*/ 0 w 348843"/>
                <a:gd name="connsiteY4" fmla="*/ 0 h 37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43" h="372099">
                  <a:moveTo>
                    <a:pt x="348844" y="372100"/>
                  </a:moveTo>
                  <a:lnTo>
                    <a:pt x="258033" y="352516"/>
                  </a:lnTo>
                  <a:lnTo>
                    <a:pt x="170168" y="271602"/>
                  </a:lnTo>
                  <a:lnTo>
                    <a:pt x="86393" y="214224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43A170BD-2471-4F3A-AC61-69EC7605E7AF}"/>
                </a:ext>
              </a:extLst>
            </p:cNvPr>
            <p:cNvSpPr/>
            <p:nvPr/>
          </p:nvSpPr>
          <p:spPr>
            <a:xfrm>
              <a:off x="10321585" y="4715862"/>
              <a:ext cx="542900" cy="507642"/>
            </a:xfrm>
            <a:custGeom>
              <a:avLst/>
              <a:gdLst>
                <a:gd name="connsiteX0" fmla="*/ 542900 w 542900"/>
                <a:gd name="connsiteY0" fmla="*/ 507643 h 507642"/>
                <a:gd name="connsiteX1" fmla="*/ 444563 w 542900"/>
                <a:gd name="connsiteY1" fmla="*/ 494071 h 507642"/>
                <a:gd name="connsiteX2" fmla="*/ 262778 w 542900"/>
                <a:gd name="connsiteY2" fmla="*/ 480672 h 507642"/>
                <a:gd name="connsiteX3" fmla="*/ 166241 w 542900"/>
                <a:gd name="connsiteY3" fmla="*/ 292389 h 507642"/>
                <a:gd name="connsiteX4" fmla="*/ 84593 w 542900"/>
                <a:gd name="connsiteY4" fmla="*/ 278989 h 507642"/>
                <a:gd name="connsiteX5" fmla="*/ 0 w 542900"/>
                <a:gd name="connsiteY5" fmla="*/ 0 h 507642"/>
                <a:gd name="connsiteX6" fmla="*/ 77066 w 542900"/>
                <a:gd name="connsiteY6" fmla="*/ 130390 h 507642"/>
                <a:gd name="connsiteX7" fmla="*/ 166077 w 542900"/>
                <a:gd name="connsiteY7" fmla="*/ 93626 h 507642"/>
                <a:gd name="connsiteX8" fmla="*/ 254924 w 542900"/>
                <a:gd name="connsiteY8" fmla="*/ 176773 h 507642"/>
                <a:gd name="connsiteX9" fmla="*/ 317101 w 542900"/>
                <a:gd name="connsiteY9" fmla="*/ 188970 h 50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900" h="507642">
                  <a:moveTo>
                    <a:pt x="542900" y="507643"/>
                  </a:moveTo>
                  <a:lnTo>
                    <a:pt x="444563" y="494071"/>
                  </a:lnTo>
                  <a:lnTo>
                    <a:pt x="262778" y="480672"/>
                  </a:lnTo>
                  <a:lnTo>
                    <a:pt x="166241" y="292389"/>
                  </a:lnTo>
                  <a:lnTo>
                    <a:pt x="84593" y="278989"/>
                  </a:lnTo>
                  <a:lnTo>
                    <a:pt x="0" y="0"/>
                  </a:lnTo>
                  <a:lnTo>
                    <a:pt x="77066" y="130390"/>
                  </a:lnTo>
                  <a:lnTo>
                    <a:pt x="166077" y="93626"/>
                  </a:lnTo>
                  <a:lnTo>
                    <a:pt x="254924" y="176773"/>
                  </a:lnTo>
                  <a:lnTo>
                    <a:pt x="317101" y="18897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ACB46268-0828-4BF2-B79D-DFC3AD2D8773}"/>
                </a:ext>
              </a:extLst>
            </p:cNvPr>
            <p:cNvSpPr/>
            <p:nvPr/>
          </p:nvSpPr>
          <p:spPr>
            <a:xfrm>
              <a:off x="10324203" y="4652643"/>
              <a:ext cx="513120" cy="582715"/>
            </a:xfrm>
            <a:custGeom>
              <a:avLst/>
              <a:gdLst>
                <a:gd name="connsiteX0" fmla="*/ 513121 w 513120"/>
                <a:gd name="connsiteY0" fmla="*/ 567770 h 582715"/>
                <a:gd name="connsiteX1" fmla="*/ 434909 w 513120"/>
                <a:gd name="connsiteY1" fmla="*/ 582716 h 582715"/>
                <a:gd name="connsiteX2" fmla="*/ 257051 w 513120"/>
                <a:gd name="connsiteY2" fmla="*/ 431539 h 582715"/>
                <a:gd name="connsiteX3" fmla="*/ 169840 w 513120"/>
                <a:gd name="connsiteY3" fmla="*/ 127813 h 582715"/>
                <a:gd name="connsiteX4" fmla="*/ 80012 w 513120"/>
                <a:gd name="connsiteY4" fmla="*/ 0 h 582715"/>
                <a:gd name="connsiteX5" fmla="*/ 0 w 513120"/>
                <a:gd name="connsiteY5" fmla="*/ 52053 h 58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20" h="582715">
                  <a:moveTo>
                    <a:pt x="513121" y="567770"/>
                  </a:moveTo>
                  <a:lnTo>
                    <a:pt x="434909" y="582716"/>
                  </a:lnTo>
                  <a:lnTo>
                    <a:pt x="257051" y="431539"/>
                  </a:lnTo>
                  <a:lnTo>
                    <a:pt x="169840" y="127813"/>
                  </a:lnTo>
                  <a:lnTo>
                    <a:pt x="80012" y="0"/>
                  </a:lnTo>
                  <a:lnTo>
                    <a:pt x="0" y="52053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7CA3AEE6-9A61-4F09-BF06-8F4E8D47C4D9}"/>
                </a:ext>
              </a:extLst>
            </p:cNvPr>
            <p:cNvSpPr/>
            <p:nvPr/>
          </p:nvSpPr>
          <p:spPr>
            <a:xfrm>
              <a:off x="10316840" y="4575337"/>
              <a:ext cx="527846" cy="222125"/>
            </a:xfrm>
            <a:custGeom>
              <a:avLst/>
              <a:gdLst>
                <a:gd name="connsiteX0" fmla="*/ 527847 w 527846"/>
                <a:gd name="connsiteY0" fmla="*/ 0 h 222125"/>
                <a:gd name="connsiteX1" fmla="*/ 439818 w 527846"/>
                <a:gd name="connsiteY1" fmla="*/ 66311 h 222125"/>
                <a:gd name="connsiteX2" fmla="*/ 352443 w 527846"/>
                <a:gd name="connsiteY2" fmla="*/ 188970 h 222125"/>
                <a:gd name="connsiteX3" fmla="*/ 264251 w 527846"/>
                <a:gd name="connsiteY3" fmla="*/ 222126 h 222125"/>
                <a:gd name="connsiteX4" fmla="*/ 180476 w 527846"/>
                <a:gd name="connsiteY4" fmla="*/ 167153 h 222125"/>
                <a:gd name="connsiteX5" fmla="*/ 86066 w 527846"/>
                <a:gd name="connsiteY5" fmla="*/ 201511 h 222125"/>
                <a:gd name="connsiteX6" fmla="*/ 9490 w 527846"/>
                <a:gd name="connsiteY6" fmla="*/ 137605 h 222125"/>
                <a:gd name="connsiteX7" fmla="*/ 0 w 527846"/>
                <a:gd name="connsiteY7" fmla="*/ 134169 h 222125"/>
                <a:gd name="connsiteX8" fmla="*/ 85738 w 527846"/>
                <a:gd name="connsiteY8" fmla="*/ 106854 h 222125"/>
                <a:gd name="connsiteX9" fmla="*/ 173767 w 527846"/>
                <a:gd name="connsiteY9" fmla="*/ 154612 h 222125"/>
                <a:gd name="connsiteX10" fmla="*/ 176058 w 527846"/>
                <a:gd name="connsiteY10" fmla="*/ 155815 h 222125"/>
                <a:gd name="connsiteX11" fmla="*/ 296648 w 527846"/>
                <a:gd name="connsiteY11" fmla="*/ 76791 h 222125"/>
                <a:gd name="connsiteX12" fmla="*/ 352116 w 527846"/>
                <a:gd name="connsiteY12" fmla="*/ 170417 h 222125"/>
                <a:gd name="connsiteX13" fmla="*/ 431146 w 527846"/>
                <a:gd name="connsiteY13" fmla="*/ 52912 h 222125"/>
                <a:gd name="connsiteX14" fmla="*/ 517866 w 527846"/>
                <a:gd name="connsiteY14" fmla="*/ 52912 h 22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7846" h="222125">
                  <a:moveTo>
                    <a:pt x="527847" y="0"/>
                  </a:moveTo>
                  <a:lnTo>
                    <a:pt x="439818" y="66311"/>
                  </a:lnTo>
                  <a:lnTo>
                    <a:pt x="352443" y="188970"/>
                  </a:lnTo>
                  <a:lnTo>
                    <a:pt x="264251" y="222126"/>
                  </a:lnTo>
                  <a:lnTo>
                    <a:pt x="180476" y="167153"/>
                  </a:lnTo>
                  <a:lnTo>
                    <a:pt x="86066" y="201511"/>
                  </a:lnTo>
                  <a:lnTo>
                    <a:pt x="9490" y="137605"/>
                  </a:lnTo>
                  <a:lnTo>
                    <a:pt x="0" y="134169"/>
                  </a:lnTo>
                  <a:lnTo>
                    <a:pt x="85738" y="106854"/>
                  </a:lnTo>
                  <a:lnTo>
                    <a:pt x="173767" y="154612"/>
                  </a:lnTo>
                  <a:lnTo>
                    <a:pt x="176058" y="155815"/>
                  </a:lnTo>
                  <a:lnTo>
                    <a:pt x="296648" y="76791"/>
                  </a:lnTo>
                  <a:lnTo>
                    <a:pt x="352116" y="170417"/>
                  </a:lnTo>
                  <a:lnTo>
                    <a:pt x="431146" y="52912"/>
                  </a:lnTo>
                  <a:lnTo>
                    <a:pt x="517866" y="52912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03F1E99E-5F4D-40C2-A711-E418DA323F5F}"/>
                </a:ext>
              </a:extLst>
            </p:cNvPr>
            <p:cNvSpPr/>
            <p:nvPr/>
          </p:nvSpPr>
          <p:spPr>
            <a:xfrm>
              <a:off x="10326330" y="4712942"/>
              <a:ext cx="699487" cy="110805"/>
            </a:xfrm>
            <a:custGeom>
              <a:avLst/>
              <a:gdLst>
                <a:gd name="connsiteX0" fmla="*/ 699487 w 699487"/>
                <a:gd name="connsiteY0" fmla="*/ 110805 h 110805"/>
                <a:gd name="connsiteX1" fmla="*/ 507067 w 699487"/>
                <a:gd name="connsiteY1" fmla="*/ 71981 h 110805"/>
                <a:gd name="connsiteX2" fmla="*/ 433109 w 699487"/>
                <a:gd name="connsiteY2" fmla="*/ 6700 h 110805"/>
                <a:gd name="connsiteX3" fmla="*/ 333136 w 699487"/>
                <a:gd name="connsiteY3" fmla="*/ 6356 h 110805"/>
                <a:gd name="connsiteX4" fmla="*/ 158223 w 699487"/>
                <a:gd name="connsiteY4" fmla="*/ 71809 h 110805"/>
                <a:gd name="connsiteX5" fmla="*/ 96537 w 699487"/>
                <a:gd name="connsiteY5" fmla="*/ 44666 h 110805"/>
                <a:gd name="connsiteX6" fmla="*/ 0 w 699487"/>
                <a:gd name="connsiteY6" fmla="*/ 0 h 11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9487" h="110805">
                  <a:moveTo>
                    <a:pt x="699487" y="110805"/>
                  </a:moveTo>
                  <a:lnTo>
                    <a:pt x="507067" y="71981"/>
                  </a:lnTo>
                  <a:lnTo>
                    <a:pt x="433109" y="6700"/>
                  </a:lnTo>
                  <a:lnTo>
                    <a:pt x="333136" y="6356"/>
                  </a:lnTo>
                  <a:lnTo>
                    <a:pt x="158223" y="71809"/>
                  </a:lnTo>
                  <a:lnTo>
                    <a:pt x="96537" y="44666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DE726898-A7FC-4972-AE26-E9C9EE1D0B22}"/>
                </a:ext>
              </a:extLst>
            </p:cNvPr>
            <p:cNvSpPr/>
            <p:nvPr/>
          </p:nvSpPr>
          <p:spPr>
            <a:xfrm>
              <a:off x="10325840" y="4715175"/>
              <a:ext cx="255415" cy="99295"/>
            </a:xfrm>
            <a:custGeom>
              <a:avLst/>
              <a:gdLst>
                <a:gd name="connsiteX0" fmla="*/ 255415 w 255415"/>
                <a:gd name="connsiteY0" fmla="*/ 29376 h 99295"/>
                <a:gd name="connsiteX1" fmla="*/ 169350 w 255415"/>
                <a:gd name="connsiteY1" fmla="*/ 99295 h 99295"/>
                <a:gd name="connsiteX2" fmla="*/ 80175 w 255415"/>
                <a:gd name="connsiteY2" fmla="*/ 76619 h 99295"/>
                <a:gd name="connsiteX3" fmla="*/ 0 w 255415"/>
                <a:gd name="connsiteY3" fmla="*/ 0 h 99295"/>
                <a:gd name="connsiteX4" fmla="*/ 67903 w 255415"/>
                <a:gd name="connsiteY4" fmla="*/ 67857 h 9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415" h="99295">
                  <a:moveTo>
                    <a:pt x="255415" y="29376"/>
                  </a:moveTo>
                  <a:lnTo>
                    <a:pt x="169350" y="99295"/>
                  </a:lnTo>
                  <a:lnTo>
                    <a:pt x="80175" y="76619"/>
                  </a:lnTo>
                  <a:lnTo>
                    <a:pt x="0" y="0"/>
                  </a:lnTo>
                  <a:lnTo>
                    <a:pt x="67903" y="67857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D8AE5FA1-EE24-4F60-B719-49127ABCB5BB}"/>
                </a:ext>
              </a:extLst>
            </p:cNvPr>
            <p:cNvSpPr/>
            <p:nvPr/>
          </p:nvSpPr>
          <p:spPr>
            <a:xfrm>
              <a:off x="10323222" y="4709849"/>
              <a:ext cx="175894" cy="93282"/>
            </a:xfrm>
            <a:custGeom>
              <a:avLst/>
              <a:gdLst>
                <a:gd name="connsiteX0" fmla="*/ 77721 w 175894"/>
                <a:gd name="connsiteY0" fmla="*/ 93283 h 93282"/>
                <a:gd name="connsiteX1" fmla="*/ 0 w 175894"/>
                <a:gd name="connsiteY1" fmla="*/ 0 h 93282"/>
                <a:gd name="connsiteX2" fmla="*/ 96210 w 175894"/>
                <a:gd name="connsiteY2" fmla="*/ 45525 h 93282"/>
                <a:gd name="connsiteX3" fmla="*/ 175894 w 175894"/>
                <a:gd name="connsiteY3" fmla="*/ 47243 h 9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894" h="93282">
                  <a:moveTo>
                    <a:pt x="77721" y="93283"/>
                  </a:moveTo>
                  <a:lnTo>
                    <a:pt x="0" y="0"/>
                  </a:lnTo>
                  <a:lnTo>
                    <a:pt x="96210" y="45525"/>
                  </a:lnTo>
                  <a:lnTo>
                    <a:pt x="175894" y="47243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238BC66F-62D4-4F1B-B6B1-25A340E5396D}"/>
                </a:ext>
              </a:extLst>
            </p:cNvPr>
            <p:cNvSpPr/>
            <p:nvPr/>
          </p:nvSpPr>
          <p:spPr>
            <a:xfrm>
              <a:off x="10319949" y="4541666"/>
              <a:ext cx="564662" cy="282940"/>
            </a:xfrm>
            <a:custGeom>
              <a:avLst/>
              <a:gdLst>
                <a:gd name="connsiteX0" fmla="*/ 564662 w 564662"/>
                <a:gd name="connsiteY0" fmla="*/ 235182 h 282940"/>
                <a:gd name="connsiteX1" fmla="*/ 453889 w 564662"/>
                <a:gd name="connsiteY1" fmla="*/ 235697 h 282940"/>
                <a:gd name="connsiteX2" fmla="*/ 364715 w 564662"/>
                <a:gd name="connsiteY2" fmla="*/ 206837 h 282940"/>
                <a:gd name="connsiteX3" fmla="*/ 280449 w 564662"/>
                <a:gd name="connsiteY3" fmla="*/ 88644 h 282940"/>
                <a:gd name="connsiteX4" fmla="*/ 177367 w 564662"/>
                <a:gd name="connsiteY4" fmla="*/ 243943 h 282940"/>
                <a:gd name="connsiteX5" fmla="*/ 94083 w 564662"/>
                <a:gd name="connsiteY5" fmla="*/ 159594 h 282940"/>
                <a:gd name="connsiteX6" fmla="*/ 73139 w 564662"/>
                <a:gd name="connsiteY6" fmla="*/ 166981 h 282940"/>
                <a:gd name="connsiteX7" fmla="*/ 4909 w 564662"/>
                <a:gd name="connsiteY7" fmla="*/ 165607 h 282940"/>
                <a:gd name="connsiteX8" fmla="*/ 0 w 564662"/>
                <a:gd name="connsiteY8" fmla="*/ 165607 h 282940"/>
                <a:gd name="connsiteX9" fmla="*/ 93101 w 564662"/>
                <a:gd name="connsiteY9" fmla="*/ 282940 h 282940"/>
                <a:gd name="connsiteX10" fmla="*/ 258197 w 564662"/>
                <a:gd name="connsiteY10" fmla="*/ 165435 h 282940"/>
                <a:gd name="connsiteX11" fmla="*/ 342790 w 564662"/>
                <a:gd name="connsiteY11" fmla="*/ 0 h 28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4662" h="282940">
                  <a:moveTo>
                    <a:pt x="564662" y="235182"/>
                  </a:moveTo>
                  <a:lnTo>
                    <a:pt x="453889" y="235697"/>
                  </a:lnTo>
                  <a:lnTo>
                    <a:pt x="364715" y="206837"/>
                  </a:lnTo>
                  <a:lnTo>
                    <a:pt x="280449" y="88644"/>
                  </a:lnTo>
                  <a:lnTo>
                    <a:pt x="177367" y="243943"/>
                  </a:lnTo>
                  <a:lnTo>
                    <a:pt x="94083" y="159594"/>
                  </a:lnTo>
                  <a:lnTo>
                    <a:pt x="73139" y="166981"/>
                  </a:lnTo>
                  <a:lnTo>
                    <a:pt x="4909" y="165607"/>
                  </a:lnTo>
                  <a:lnTo>
                    <a:pt x="0" y="165607"/>
                  </a:lnTo>
                  <a:lnTo>
                    <a:pt x="93101" y="282940"/>
                  </a:lnTo>
                  <a:lnTo>
                    <a:pt x="258197" y="165435"/>
                  </a:lnTo>
                  <a:lnTo>
                    <a:pt x="34279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71081AB6-1CAF-44C3-A6C7-24BA2AA90637}"/>
                </a:ext>
              </a:extLst>
            </p:cNvPr>
            <p:cNvSpPr/>
            <p:nvPr/>
          </p:nvSpPr>
          <p:spPr>
            <a:xfrm>
              <a:off x="10327312" y="4675319"/>
              <a:ext cx="434091" cy="311457"/>
            </a:xfrm>
            <a:custGeom>
              <a:avLst/>
              <a:gdLst>
                <a:gd name="connsiteX0" fmla="*/ 0 w 434091"/>
                <a:gd name="connsiteY0" fmla="*/ 29892 h 311457"/>
                <a:gd name="connsiteX1" fmla="*/ 75594 w 434091"/>
                <a:gd name="connsiteY1" fmla="*/ 0 h 311457"/>
                <a:gd name="connsiteX2" fmla="*/ 162968 w 434091"/>
                <a:gd name="connsiteY2" fmla="*/ 177288 h 311457"/>
                <a:gd name="connsiteX3" fmla="*/ 165423 w 434091"/>
                <a:gd name="connsiteY3" fmla="*/ 181583 h 311457"/>
                <a:gd name="connsiteX4" fmla="*/ 250506 w 434091"/>
                <a:gd name="connsiteY4" fmla="*/ 224187 h 311457"/>
                <a:gd name="connsiteX5" fmla="*/ 332318 w 434091"/>
                <a:gd name="connsiteY5" fmla="*/ 247551 h 311457"/>
                <a:gd name="connsiteX6" fmla="*/ 434091 w 434091"/>
                <a:gd name="connsiteY6" fmla="*/ 311457 h 31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091" h="311457">
                  <a:moveTo>
                    <a:pt x="0" y="29892"/>
                  </a:moveTo>
                  <a:lnTo>
                    <a:pt x="75594" y="0"/>
                  </a:lnTo>
                  <a:lnTo>
                    <a:pt x="162968" y="177288"/>
                  </a:lnTo>
                  <a:lnTo>
                    <a:pt x="165423" y="181583"/>
                  </a:lnTo>
                  <a:lnTo>
                    <a:pt x="250506" y="224187"/>
                  </a:lnTo>
                  <a:lnTo>
                    <a:pt x="332318" y="247551"/>
                  </a:lnTo>
                  <a:lnTo>
                    <a:pt x="434091" y="311457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8AC71CA2-4290-4E4D-B92E-BF7DFAF3B1E7}"/>
                </a:ext>
              </a:extLst>
            </p:cNvPr>
            <p:cNvSpPr/>
            <p:nvPr/>
          </p:nvSpPr>
          <p:spPr>
            <a:xfrm>
              <a:off x="10321585" y="4715862"/>
              <a:ext cx="463052" cy="280706"/>
            </a:xfrm>
            <a:custGeom>
              <a:avLst/>
              <a:gdLst>
                <a:gd name="connsiteX0" fmla="*/ 463052 w 463052"/>
                <a:gd name="connsiteY0" fmla="*/ 245833 h 280706"/>
                <a:gd name="connsiteX1" fmla="*/ 355061 w 463052"/>
                <a:gd name="connsiteY1" fmla="*/ 251159 h 280706"/>
                <a:gd name="connsiteX2" fmla="*/ 263105 w 463052"/>
                <a:gd name="connsiteY2" fmla="*/ 226249 h 280706"/>
                <a:gd name="connsiteX3" fmla="*/ 174749 w 463052"/>
                <a:gd name="connsiteY3" fmla="*/ 231918 h 280706"/>
                <a:gd name="connsiteX4" fmla="*/ 77557 w 463052"/>
                <a:gd name="connsiteY4" fmla="*/ 205806 h 280706"/>
                <a:gd name="connsiteX5" fmla="*/ 0 w 463052"/>
                <a:gd name="connsiteY5" fmla="*/ 0 h 280706"/>
                <a:gd name="connsiteX6" fmla="*/ 73794 w 463052"/>
                <a:gd name="connsiteY6" fmla="*/ 203229 h 280706"/>
                <a:gd name="connsiteX7" fmla="*/ 181948 w 463052"/>
                <a:gd name="connsiteY7" fmla="*/ 280707 h 28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052" h="280706">
                  <a:moveTo>
                    <a:pt x="463052" y="245833"/>
                  </a:moveTo>
                  <a:lnTo>
                    <a:pt x="355061" y="251159"/>
                  </a:lnTo>
                  <a:lnTo>
                    <a:pt x="263105" y="226249"/>
                  </a:lnTo>
                  <a:lnTo>
                    <a:pt x="174749" y="231918"/>
                  </a:lnTo>
                  <a:lnTo>
                    <a:pt x="77557" y="205806"/>
                  </a:lnTo>
                  <a:lnTo>
                    <a:pt x="0" y="0"/>
                  </a:lnTo>
                  <a:lnTo>
                    <a:pt x="73794" y="203229"/>
                  </a:lnTo>
                  <a:lnTo>
                    <a:pt x="181948" y="280707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CB689128-9BDC-4B60-B9CA-7275E408AB35}"/>
                </a:ext>
              </a:extLst>
            </p:cNvPr>
            <p:cNvSpPr/>
            <p:nvPr/>
          </p:nvSpPr>
          <p:spPr>
            <a:xfrm>
              <a:off x="10323549" y="4716034"/>
              <a:ext cx="701287" cy="524134"/>
            </a:xfrm>
            <a:custGeom>
              <a:avLst/>
              <a:gdLst>
                <a:gd name="connsiteX0" fmla="*/ 701287 w 701287"/>
                <a:gd name="connsiteY0" fmla="*/ 524135 h 524134"/>
                <a:gd name="connsiteX1" fmla="*/ 435236 w 701287"/>
                <a:gd name="connsiteY1" fmla="*/ 467272 h 524134"/>
                <a:gd name="connsiteX2" fmla="*/ 340663 w 701287"/>
                <a:gd name="connsiteY2" fmla="*/ 434116 h 524134"/>
                <a:gd name="connsiteX3" fmla="*/ 259342 w 701287"/>
                <a:gd name="connsiteY3" fmla="*/ 424152 h 524134"/>
                <a:gd name="connsiteX4" fmla="*/ 171804 w 701287"/>
                <a:gd name="connsiteY4" fmla="*/ 275553 h 524134"/>
                <a:gd name="connsiteX5" fmla="*/ 81648 w 701287"/>
                <a:gd name="connsiteY5" fmla="*/ 223329 h 524134"/>
                <a:gd name="connsiteX6" fmla="*/ 0 w 701287"/>
                <a:gd name="connsiteY6" fmla="*/ 0 h 524134"/>
                <a:gd name="connsiteX7" fmla="*/ 80502 w 701287"/>
                <a:gd name="connsiteY7" fmla="*/ 184332 h 524134"/>
                <a:gd name="connsiteX8" fmla="*/ 183585 w 701287"/>
                <a:gd name="connsiteY8" fmla="*/ 202370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287" h="524134">
                  <a:moveTo>
                    <a:pt x="701287" y="524135"/>
                  </a:moveTo>
                  <a:lnTo>
                    <a:pt x="435236" y="467272"/>
                  </a:lnTo>
                  <a:lnTo>
                    <a:pt x="340663" y="434116"/>
                  </a:lnTo>
                  <a:lnTo>
                    <a:pt x="259342" y="424152"/>
                  </a:lnTo>
                  <a:lnTo>
                    <a:pt x="171804" y="275553"/>
                  </a:lnTo>
                  <a:lnTo>
                    <a:pt x="81648" y="223329"/>
                  </a:lnTo>
                  <a:lnTo>
                    <a:pt x="0" y="0"/>
                  </a:lnTo>
                  <a:lnTo>
                    <a:pt x="80502" y="184332"/>
                  </a:lnTo>
                  <a:lnTo>
                    <a:pt x="183585" y="20237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50EF5DAF-264D-4CA8-8B6C-586E13BDA653}"/>
                </a:ext>
              </a:extLst>
            </p:cNvPr>
            <p:cNvSpPr/>
            <p:nvPr/>
          </p:nvSpPr>
          <p:spPr>
            <a:xfrm>
              <a:off x="10323222" y="4709849"/>
              <a:ext cx="726812" cy="398555"/>
            </a:xfrm>
            <a:custGeom>
              <a:avLst/>
              <a:gdLst>
                <a:gd name="connsiteX0" fmla="*/ 0 w 726812"/>
                <a:gd name="connsiteY0" fmla="*/ 0 h 398555"/>
                <a:gd name="connsiteX1" fmla="*/ 84266 w 726812"/>
                <a:gd name="connsiteY1" fmla="*/ 193265 h 398555"/>
                <a:gd name="connsiteX2" fmla="*/ 259669 w 726812"/>
                <a:gd name="connsiteY2" fmla="*/ 243944 h 398555"/>
                <a:gd name="connsiteX3" fmla="*/ 361115 w 726812"/>
                <a:gd name="connsiteY3" fmla="*/ 261982 h 398555"/>
                <a:gd name="connsiteX4" fmla="*/ 461089 w 726812"/>
                <a:gd name="connsiteY4" fmla="*/ 320391 h 398555"/>
                <a:gd name="connsiteX5" fmla="*/ 551572 w 726812"/>
                <a:gd name="connsiteY5" fmla="*/ 314378 h 398555"/>
                <a:gd name="connsiteX6" fmla="*/ 726812 w 726812"/>
                <a:gd name="connsiteY6" fmla="*/ 398556 h 39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12" h="398555">
                  <a:moveTo>
                    <a:pt x="0" y="0"/>
                  </a:moveTo>
                  <a:lnTo>
                    <a:pt x="84266" y="193265"/>
                  </a:lnTo>
                  <a:lnTo>
                    <a:pt x="259669" y="243944"/>
                  </a:lnTo>
                  <a:lnTo>
                    <a:pt x="361115" y="261982"/>
                  </a:lnTo>
                  <a:lnTo>
                    <a:pt x="461089" y="320391"/>
                  </a:lnTo>
                  <a:lnTo>
                    <a:pt x="551572" y="314378"/>
                  </a:lnTo>
                  <a:lnTo>
                    <a:pt x="726812" y="398556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C8562BF4-1CC9-4629-BF40-988D27746F4D}"/>
                </a:ext>
              </a:extLst>
            </p:cNvPr>
            <p:cNvSpPr/>
            <p:nvPr/>
          </p:nvSpPr>
          <p:spPr>
            <a:xfrm>
              <a:off x="10465246" y="4877518"/>
              <a:ext cx="205346" cy="165091"/>
            </a:xfrm>
            <a:custGeom>
              <a:avLst/>
              <a:gdLst>
                <a:gd name="connsiteX0" fmla="*/ 205347 w 205346"/>
                <a:gd name="connsiteY0" fmla="*/ 79024 h 165091"/>
                <a:gd name="connsiteX1" fmla="*/ 118954 w 205346"/>
                <a:gd name="connsiteY1" fmla="*/ 165091 h 165091"/>
                <a:gd name="connsiteX2" fmla="*/ 0 w 205346"/>
                <a:gd name="connsiteY2" fmla="*/ 0 h 16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46" h="165091">
                  <a:moveTo>
                    <a:pt x="205347" y="79024"/>
                  </a:moveTo>
                  <a:lnTo>
                    <a:pt x="118954" y="16509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2D16B902-8B9D-440F-8B9A-7F3FF3D29FDD}"/>
                </a:ext>
              </a:extLst>
            </p:cNvPr>
            <p:cNvSpPr/>
            <p:nvPr/>
          </p:nvSpPr>
          <p:spPr>
            <a:xfrm>
              <a:off x="10320604" y="4713285"/>
              <a:ext cx="338535" cy="327949"/>
            </a:xfrm>
            <a:custGeom>
              <a:avLst/>
              <a:gdLst>
                <a:gd name="connsiteX0" fmla="*/ 338535 w 338535"/>
                <a:gd name="connsiteY0" fmla="*/ 131420 h 327949"/>
                <a:gd name="connsiteX1" fmla="*/ 258033 w 338535"/>
                <a:gd name="connsiteY1" fmla="*/ 160797 h 327949"/>
                <a:gd name="connsiteX2" fmla="*/ 165586 w 338535"/>
                <a:gd name="connsiteY2" fmla="*/ 140182 h 327949"/>
                <a:gd name="connsiteX3" fmla="*/ 82629 w 338535"/>
                <a:gd name="connsiteY3" fmla="*/ 144476 h 327949"/>
                <a:gd name="connsiteX4" fmla="*/ 2618 w 338535"/>
                <a:gd name="connsiteY4" fmla="*/ 344 h 327949"/>
                <a:gd name="connsiteX5" fmla="*/ 0 w 338535"/>
                <a:gd name="connsiteY5" fmla="*/ 0 h 327949"/>
                <a:gd name="connsiteX6" fmla="*/ 83448 w 338535"/>
                <a:gd name="connsiteY6" fmla="*/ 327949 h 327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535" h="327949">
                  <a:moveTo>
                    <a:pt x="338535" y="131420"/>
                  </a:moveTo>
                  <a:lnTo>
                    <a:pt x="258033" y="160797"/>
                  </a:lnTo>
                  <a:lnTo>
                    <a:pt x="165586" y="140182"/>
                  </a:lnTo>
                  <a:lnTo>
                    <a:pt x="82629" y="144476"/>
                  </a:lnTo>
                  <a:lnTo>
                    <a:pt x="2618" y="344"/>
                  </a:lnTo>
                  <a:lnTo>
                    <a:pt x="0" y="0"/>
                  </a:lnTo>
                  <a:lnTo>
                    <a:pt x="83448" y="327949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CA672CB5-0A66-44AC-9287-7D794DBC3DDE}"/>
                </a:ext>
              </a:extLst>
            </p:cNvPr>
            <p:cNvSpPr/>
            <p:nvPr/>
          </p:nvSpPr>
          <p:spPr>
            <a:xfrm>
              <a:off x="10309805" y="4329676"/>
              <a:ext cx="16362" cy="17179"/>
            </a:xfrm>
            <a:custGeom>
              <a:avLst/>
              <a:gdLst/>
              <a:ahLst/>
              <a:cxnLst/>
              <a:rect l="l" t="t" r="r" b="b"/>
              <a:pathLst>
                <a:path w="16362" h="17179"/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91E057D3-CE42-456A-9D03-838A2A58E2CE}"/>
                </a:ext>
              </a:extLst>
            </p:cNvPr>
            <p:cNvSpPr/>
            <p:nvPr/>
          </p:nvSpPr>
          <p:spPr>
            <a:xfrm>
              <a:off x="10320604" y="4713285"/>
              <a:ext cx="270141" cy="490463"/>
            </a:xfrm>
            <a:custGeom>
              <a:avLst/>
              <a:gdLst>
                <a:gd name="connsiteX0" fmla="*/ 84920 w 270141"/>
                <a:gd name="connsiteY0" fmla="*/ 403022 h 490463"/>
                <a:gd name="connsiteX1" fmla="*/ 0 w 270141"/>
                <a:gd name="connsiteY1" fmla="*/ 0 h 490463"/>
                <a:gd name="connsiteX2" fmla="*/ 85247 w 270141"/>
                <a:gd name="connsiteY2" fmla="*/ 461946 h 490463"/>
                <a:gd name="connsiteX3" fmla="*/ 179985 w 270141"/>
                <a:gd name="connsiteY3" fmla="*/ 490464 h 490463"/>
                <a:gd name="connsiteX4" fmla="*/ 270141 w 270141"/>
                <a:gd name="connsiteY4" fmla="*/ 490464 h 49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141" h="490463">
                  <a:moveTo>
                    <a:pt x="84920" y="403022"/>
                  </a:moveTo>
                  <a:lnTo>
                    <a:pt x="0" y="0"/>
                  </a:lnTo>
                  <a:lnTo>
                    <a:pt x="85247" y="461946"/>
                  </a:lnTo>
                  <a:lnTo>
                    <a:pt x="179985" y="490464"/>
                  </a:lnTo>
                  <a:lnTo>
                    <a:pt x="270141" y="490464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1BB31A91-4DF3-449E-BD30-45FF3B7F68E2}"/>
                </a:ext>
              </a:extLst>
            </p:cNvPr>
            <p:cNvSpPr/>
            <p:nvPr/>
          </p:nvSpPr>
          <p:spPr>
            <a:xfrm>
              <a:off x="10353492" y="4760184"/>
              <a:ext cx="494958" cy="179349"/>
            </a:xfrm>
            <a:custGeom>
              <a:avLst/>
              <a:gdLst>
                <a:gd name="connsiteX0" fmla="*/ 494959 w 494958"/>
                <a:gd name="connsiteY0" fmla="*/ 87957 h 179349"/>
                <a:gd name="connsiteX1" fmla="*/ 403657 w 494958"/>
                <a:gd name="connsiteY1" fmla="*/ 87957 h 179349"/>
                <a:gd name="connsiteX2" fmla="*/ 317428 w 494958"/>
                <a:gd name="connsiteY2" fmla="*/ 157704 h 179349"/>
                <a:gd name="connsiteX3" fmla="*/ 229235 w 494958"/>
                <a:gd name="connsiteY3" fmla="*/ 179350 h 179349"/>
                <a:gd name="connsiteX4" fmla="*/ 139407 w 494958"/>
                <a:gd name="connsiteY4" fmla="*/ 147397 h 179349"/>
                <a:gd name="connsiteX5" fmla="*/ 0 w 494958"/>
                <a:gd name="connsiteY5" fmla="*/ 0 h 17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4958" h="179349">
                  <a:moveTo>
                    <a:pt x="494959" y="87957"/>
                  </a:moveTo>
                  <a:lnTo>
                    <a:pt x="403657" y="87957"/>
                  </a:lnTo>
                  <a:lnTo>
                    <a:pt x="317428" y="157704"/>
                  </a:lnTo>
                  <a:lnTo>
                    <a:pt x="229235" y="179350"/>
                  </a:lnTo>
                  <a:lnTo>
                    <a:pt x="139407" y="14739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5E2921EE-982F-4207-A5BA-3DDDE068E7D1}"/>
                </a:ext>
              </a:extLst>
            </p:cNvPr>
            <p:cNvSpPr/>
            <p:nvPr/>
          </p:nvSpPr>
          <p:spPr>
            <a:xfrm>
              <a:off x="10336311" y="4731839"/>
              <a:ext cx="311701" cy="157188"/>
            </a:xfrm>
            <a:custGeom>
              <a:avLst/>
              <a:gdLst>
                <a:gd name="connsiteX0" fmla="*/ 0 w 311701"/>
                <a:gd name="connsiteY0" fmla="*/ 0 h 157188"/>
                <a:gd name="connsiteX1" fmla="*/ 84920 w 311701"/>
                <a:gd name="connsiteY1" fmla="*/ 132107 h 157188"/>
                <a:gd name="connsiteX2" fmla="*/ 169186 w 311701"/>
                <a:gd name="connsiteY2" fmla="*/ 157189 h 157188"/>
                <a:gd name="connsiteX3" fmla="*/ 246579 w 311701"/>
                <a:gd name="connsiteY3" fmla="*/ 143274 h 157188"/>
                <a:gd name="connsiteX4" fmla="*/ 311701 w 311701"/>
                <a:gd name="connsiteY4" fmla="*/ 139494 h 15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701" h="157188">
                  <a:moveTo>
                    <a:pt x="0" y="0"/>
                  </a:moveTo>
                  <a:lnTo>
                    <a:pt x="84920" y="132107"/>
                  </a:lnTo>
                  <a:lnTo>
                    <a:pt x="169186" y="157189"/>
                  </a:lnTo>
                  <a:lnTo>
                    <a:pt x="246579" y="143274"/>
                  </a:lnTo>
                  <a:lnTo>
                    <a:pt x="311701" y="139494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C6598225-C4DD-48F7-88EC-CF5EDC531987}"/>
                </a:ext>
              </a:extLst>
            </p:cNvPr>
            <p:cNvSpPr/>
            <p:nvPr/>
          </p:nvSpPr>
          <p:spPr>
            <a:xfrm>
              <a:off x="10337129" y="4738367"/>
              <a:ext cx="181621" cy="170760"/>
            </a:xfrm>
            <a:custGeom>
              <a:avLst/>
              <a:gdLst>
                <a:gd name="connsiteX0" fmla="*/ 153478 w 181621"/>
                <a:gd name="connsiteY0" fmla="*/ 170760 h 170760"/>
                <a:gd name="connsiteX1" fmla="*/ 30761 w 181621"/>
                <a:gd name="connsiteY1" fmla="*/ 40371 h 170760"/>
                <a:gd name="connsiteX2" fmla="*/ 0 w 181621"/>
                <a:gd name="connsiteY2" fmla="*/ 0 h 170760"/>
                <a:gd name="connsiteX3" fmla="*/ 80012 w 181621"/>
                <a:gd name="connsiteY3" fmla="*/ 106682 h 170760"/>
                <a:gd name="connsiteX4" fmla="*/ 181621 w 181621"/>
                <a:gd name="connsiteY4" fmla="*/ 128328 h 1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21" h="170760">
                  <a:moveTo>
                    <a:pt x="153478" y="170760"/>
                  </a:moveTo>
                  <a:lnTo>
                    <a:pt x="30761" y="40371"/>
                  </a:lnTo>
                  <a:lnTo>
                    <a:pt x="0" y="0"/>
                  </a:lnTo>
                  <a:lnTo>
                    <a:pt x="80012" y="106682"/>
                  </a:lnTo>
                  <a:lnTo>
                    <a:pt x="181621" y="128328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6BC2CBA1-A821-4BBA-ADC4-A7396C2A52B9}"/>
                </a:ext>
              </a:extLst>
            </p:cNvPr>
            <p:cNvSpPr/>
            <p:nvPr/>
          </p:nvSpPr>
          <p:spPr>
            <a:xfrm>
              <a:off x="10332057" y="4728403"/>
              <a:ext cx="224981" cy="143445"/>
            </a:xfrm>
            <a:custGeom>
              <a:avLst/>
              <a:gdLst>
                <a:gd name="connsiteX0" fmla="*/ 224981 w 224981"/>
                <a:gd name="connsiteY0" fmla="*/ 143446 h 143445"/>
                <a:gd name="connsiteX1" fmla="*/ 158550 w 224981"/>
                <a:gd name="connsiteY1" fmla="*/ 131077 h 143445"/>
                <a:gd name="connsiteX2" fmla="*/ 87211 w 224981"/>
                <a:gd name="connsiteY2" fmla="*/ 115100 h 143445"/>
                <a:gd name="connsiteX3" fmla="*/ 0 w 224981"/>
                <a:gd name="connsiteY3" fmla="*/ 0 h 14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981" h="143445">
                  <a:moveTo>
                    <a:pt x="224981" y="143446"/>
                  </a:moveTo>
                  <a:lnTo>
                    <a:pt x="158550" y="131077"/>
                  </a:lnTo>
                  <a:lnTo>
                    <a:pt x="87211" y="11510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EFF12A06-3637-40B0-B089-FDE2FDC8F3A8}"/>
                </a:ext>
              </a:extLst>
            </p:cNvPr>
            <p:cNvSpPr/>
            <p:nvPr/>
          </p:nvSpPr>
          <p:spPr>
            <a:xfrm>
              <a:off x="10347601" y="4756405"/>
              <a:ext cx="488904" cy="180208"/>
            </a:xfrm>
            <a:custGeom>
              <a:avLst/>
              <a:gdLst>
                <a:gd name="connsiteX0" fmla="*/ 488905 w 488904"/>
                <a:gd name="connsiteY0" fmla="*/ 143961 h 180208"/>
                <a:gd name="connsiteX1" fmla="*/ 427383 w 488904"/>
                <a:gd name="connsiteY1" fmla="*/ 156502 h 180208"/>
                <a:gd name="connsiteX2" fmla="*/ 324137 w 488904"/>
                <a:gd name="connsiteY2" fmla="*/ 168355 h 180208"/>
                <a:gd name="connsiteX3" fmla="*/ 238726 w 488904"/>
                <a:gd name="connsiteY3" fmla="*/ 180209 h 180208"/>
                <a:gd name="connsiteX4" fmla="*/ 149388 w 488904"/>
                <a:gd name="connsiteY4" fmla="*/ 153410 h 180208"/>
                <a:gd name="connsiteX5" fmla="*/ 111754 w 488904"/>
                <a:gd name="connsiteY5" fmla="*/ 122831 h 180208"/>
                <a:gd name="connsiteX6" fmla="*/ 0 w 488904"/>
                <a:gd name="connsiteY6" fmla="*/ 0 h 18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904" h="180208">
                  <a:moveTo>
                    <a:pt x="488905" y="143961"/>
                  </a:moveTo>
                  <a:lnTo>
                    <a:pt x="427383" y="156502"/>
                  </a:lnTo>
                  <a:lnTo>
                    <a:pt x="324137" y="168355"/>
                  </a:lnTo>
                  <a:lnTo>
                    <a:pt x="238726" y="180209"/>
                  </a:lnTo>
                  <a:lnTo>
                    <a:pt x="149388" y="153410"/>
                  </a:lnTo>
                  <a:lnTo>
                    <a:pt x="111754" y="12283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05C7D0D9-7758-4174-8564-C17329E7632B}"/>
                </a:ext>
              </a:extLst>
            </p:cNvPr>
            <p:cNvSpPr/>
            <p:nvPr/>
          </p:nvSpPr>
          <p:spPr>
            <a:xfrm>
              <a:off x="10335493" y="4753141"/>
              <a:ext cx="420510" cy="609858"/>
            </a:xfrm>
            <a:custGeom>
              <a:avLst/>
              <a:gdLst>
                <a:gd name="connsiteX0" fmla="*/ 420510 w 420510"/>
                <a:gd name="connsiteY0" fmla="*/ 96890 h 609858"/>
                <a:gd name="connsiteX1" fmla="*/ 345408 w 420510"/>
                <a:gd name="connsiteY1" fmla="*/ 136230 h 609858"/>
                <a:gd name="connsiteX2" fmla="*/ 278322 w 420510"/>
                <a:gd name="connsiteY2" fmla="*/ 187768 h 609858"/>
                <a:gd name="connsiteX3" fmla="*/ 243961 w 420510"/>
                <a:gd name="connsiteY3" fmla="*/ 312832 h 609858"/>
                <a:gd name="connsiteX4" fmla="*/ 159532 w 420510"/>
                <a:gd name="connsiteY4" fmla="*/ 609859 h 609858"/>
                <a:gd name="connsiteX5" fmla="*/ 155932 w 420510"/>
                <a:gd name="connsiteY5" fmla="*/ 608828 h 609858"/>
                <a:gd name="connsiteX6" fmla="*/ 81648 w 420510"/>
                <a:gd name="connsiteY6" fmla="*/ 312488 h 609858"/>
                <a:gd name="connsiteX7" fmla="*/ 0 w 420510"/>
                <a:gd name="connsiteY7" fmla="*/ 0 h 60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510" h="609858">
                  <a:moveTo>
                    <a:pt x="420510" y="96890"/>
                  </a:moveTo>
                  <a:lnTo>
                    <a:pt x="345408" y="136230"/>
                  </a:lnTo>
                  <a:lnTo>
                    <a:pt x="278322" y="187768"/>
                  </a:lnTo>
                  <a:lnTo>
                    <a:pt x="243961" y="312832"/>
                  </a:lnTo>
                  <a:lnTo>
                    <a:pt x="159532" y="609859"/>
                  </a:lnTo>
                  <a:lnTo>
                    <a:pt x="155932" y="608828"/>
                  </a:lnTo>
                  <a:lnTo>
                    <a:pt x="81648" y="31248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2692E657-AC49-46CB-8654-E1AE86D69116}"/>
                </a:ext>
              </a:extLst>
            </p:cNvPr>
            <p:cNvSpPr/>
            <p:nvPr/>
          </p:nvSpPr>
          <p:spPr>
            <a:xfrm>
              <a:off x="10334348" y="4708475"/>
              <a:ext cx="676252" cy="162686"/>
            </a:xfrm>
            <a:custGeom>
              <a:avLst/>
              <a:gdLst>
                <a:gd name="connsiteX0" fmla="*/ 676253 w 676252"/>
                <a:gd name="connsiteY0" fmla="*/ 90019 h 162686"/>
                <a:gd name="connsiteX1" fmla="*/ 542573 w 676252"/>
                <a:gd name="connsiteY1" fmla="*/ 162686 h 162686"/>
                <a:gd name="connsiteX2" fmla="*/ 440472 w 676252"/>
                <a:gd name="connsiteY2" fmla="*/ 51881 h 162686"/>
                <a:gd name="connsiteX3" fmla="*/ 353098 w 676252"/>
                <a:gd name="connsiteY3" fmla="*/ 16320 h 162686"/>
                <a:gd name="connsiteX4" fmla="*/ 256397 w 676252"/>
                <a:gd name="connsiteY4" fmla="*/ 52912 h 162686"/>
                <a:gd name="connsiteX5" fmla="*/ 154787 w 676252"/>
                <a:gd name="connsiteY5" fmla="*/ 37622 h 162686"/>
                <a:gd name="connsiteX6" fmla="*/ 122390 w 676252"/>
                <a:gd name="connsiteY6" fmla="*/ 24566 h 162686"/>
                <a:gd name="connsiteX7" fmla="*/ 78539 w 676252"/>
                <a:gd name="connsiteY7" fmla="*/ 27658 h 162686"/>
                <a:gd name="connsiteX8" fmla="*/ 0 w 676252"/>
                <a:gd name="connsiteY8" fmla="*/ 0 h 162686"/>
                <a:gd name="connsiteX9" fmla="*/ 74448 w 676252"/>
                <a:gd name="connsiteY9" fmla="*/ 20959 h 162686"/>
                <a:gd name="connsiteX10" fmla="*/ 111263 w 676252"/>
                <a:gd name="connsiteY10" fmla="*/ 10995 h 162686"/>
                <a:gd name="connsiteX11" fmla="*/ 126644 w 676252"/>
                <a:gd name="connsiteY11" fmla="*/ 18897 h 162686"/>
                <a:gd name="connsiteX12" fmla="*/ 177858 w 676252"/>
                <a:gd name="connsiteY12" fmla="*/ 13228 h 16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6252" h="162686">
                  <a:moveTo>
                    <a:pt x="676253" y="90019"/>
                  </a:moveTo>
                  <a:lnTo>
                    <a:pt x="542573" y="162686"/>
                  </a:lnTo>
                  <a:lnTo>
                    <a:pt x="440472" y="51881"/>
                  </a:lnTo>
                  <a:lnTo>
                    <a:pt x="353098" y="16320"/>
                  </a:lnTo>
                  <a:lnTo>
                    <a:pt x="256397" y="52912"/>
                  </a:lnTo>
                  <a:lnTo>
                    <a:pt x="154787" y="37622"/>
                  </a:lnTo>
                  <a:lnTo>
                    <a:pt x="122390" y="24566"/>
                  </a:lnTo>
                  <a:lnTo>
                    <a:pt x="78539" y="27658"/>
                  </a:lnTo>
                  <a:lnTo>
                    <a:pt x="0" y="0"/>
                  </a:lnTo>
                  <a:lnTo>
                    <a:pt x="74448" y="20959"/>
                  </a:lnTo>
                  <a:lnTo>
                    <a:pt x="111263" y="10995"/>
                  </a:lnTo>
                  <a:lnTo>
                    <a:pt x="126644" y="18897"/>
                  </a:lnTo>
                  <a:lnTo>
                    <a:pt x="177858" y="13228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FDAACC1E-BEC0-4DF6-BC4B-23CC786EFEF6}"/>
                </a:ext>
              </a:extLst>
            </p:cNvPr>
            <p:cNvSpPr/>
            <p:nvPr/>
          </p:nvSpPr>
          <p:spPr>
            <a:xfrm>
              <a:off x="10322894" y="4665012"/>
              <a:ext cx="351298" cy="143789"/>
            </a:xfrm>
            <a:custGeom>
              <a:avLst/>
              <a:gdLst>
                <a:gd name="connsiteX0" fmla="*/ 351298 w 351298"/>
                <a:gd name="connsiteY0" fmla="*/ 143789 h 143789"/>
                <a:gd name="connsiteX1" fmla="*/ 277013 w 351298"/>
                <a:gd name="connsiteY1" fmla="*/ 121972 h 143789"/>
                <a:gd name="connsiteX2" fmla="*/ 167059 w 351298"/>
                <a:gd name="connsiteY2" fmla="*/ 0 h 143789"/>
                <a:gd name="connsiteX3" fmla="*/ 77557 w 351298"/>
                <a:gd name="connsiteY3" fmla="*/ 43291 h 143789"/>
                <a:gd name="connsiteX4" fmla="*/ 0 w 351298"/>
                <a:gd name="connsiteY4" fmla="*/ 42261 h 14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298" h="143789">
                  <a:moveTo>
                    <a:pt x="351298" y="143789"/>
                  </a:moveTo>
                  <a:cubicBezTo>
                    <a:pt x="350480" y="142930"/>
                    <a:pt x="277013" y="121972"/>
                    <a:pt x="277013" y="121972"/>
                  </a:cubicBezTo>
                  <a:lnTo>
                    <a:pt x="167059" y="0"/>
                  </a:lnTo>
                  <a:lnTo>
                    <a:pt x="77557" y="43291"/>
                  </a:lnTo>
                  <a:lnTo>
                    <a:pt x="0" y="42261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5F602386-1331-4C60-9DD9-C2AC89F6840A}"/>
                </a:ext>
              </a:extLst>
            </p:cNvPr>
            <p:cNvSpPr/>
            <p:nvPr/>
          </p:nvSpPr>
          <p:spPr>
            <a:xfrm>
              <a:off x="10333530" y="4687001"/>
              <a:ext cx="239543" cy="85036"/>
            </a:xfrm>
            <a:custGeom>
              <a:avLst/>
              <a:gdLst>
                <a:gd name="connsiteX0" fmla="*/ 0 w 239543"/>
                <a:gd name="connsiteY0" fmla="*/ 18725 h 85036"/>
                <a:gd name="connsiteX1" fmla="*/ 66594 w 239543"/>
                <a:gd name="connsiteY1" fmla="*/ 0 h 85036"/>
                <a:gd name="connsiteX2" fmla="*/ 152824 w 239543"/>
                <a:gd name="connsiteY2" fmla="*/ 17866 h 85036"/>
                <a:gd name="connsiteX3" fmla="*/ 239544 w 239543"/>
                <a:gd name="connsiteY3" fmla="*/ 85037 h 8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43" h="85036">
                  <a:moveTo>
                    <a:pt x="0" y="18725"/>
                  </a:moveTo>
                  <a:cubicBezTo>
                    <a:pt x="982" y="18382"/>
                    <a:pt x="66594" y="0"/>
                    <a:pt x="66594" y="0"/>
                  </a:cubicBezTo>
                  <a:lnTo>
                    <a:pt x="152824" y="17866"/>
                  </a:lnTo>
                  <a:lnTo>
                    <a:pt x="239544" y="85037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5E85DFDA-9138-4810-A16E-FD796E3E0D56}"/>
                </a:ext>
              </a:extLst>
            </p:cNvPr>
            <p:cNvSpPr/>
            <p:nvPr/>
          </p:nvSpPr>
          <p:spPr>
            <a:xfrm>
              <a:off x="10319949" y="4709334"/>
              <a:ext cx="261959" cy="63390"/>
            </a:xfrm>
            <a:custGeom>
              <a:avLst/>
              <a:gdLst>
                <a:gd name="connsiteX0" fmla="*/ 261960 w 261959"/>
                <a:gd name="connsiteY0" fmla="*/ 62017 h 63390"/>
                <a:gd name="connsiteX1" fmla="*/ 177367 w 261959"/>
                <a:gd name="connsiteY1" fmla="*/ 63391 h 63390"/>
                <a:gd name="connsiteX2" fmla="*/ 90320 w 261959"/>
                <a:gd name="connsiteY2" fmla="*/ 41230 h 63390"/>
                <a:gd name="connsiteX3" fmla="*/ 75266 w 261959"/>
                <a:gd name="connsiteY3" fmla="*/ 37622 h 63390"/>
                <a:gd name="connsiteX4" fmla="*/ 0 w 261959"/>
                <a:gd name="connsiteY4" fmla="*/ 0 h 6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59" h="63390">
                  <a:moveTo>
                    <a:pt x="261960" y="62017"/>
                  </a:moveTo>
                  <a:lnTo>
                    <a:pt x="177367" y="63391"/>
                  </a:lnTo>
                  <a:lnTo>
                    <a:pt x="90320" y="41230"/>
                  </a:lnTo>
                  <a:lnTo>
                    <a:pt x="75266" y="37622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6853847F-0627-4542-8E6E-11284047492E}"/>
                </a:ext>
              </a:extLst>
            </p:cNvPr>
            <p:cNvSpPr/>
            <p:nvPr/>
          </p:nvSpPr>
          <p:spPr>
            <a:xfrm>
              <a:off x="10326821" y="4706585"/>
              <a:ext cx="436872" cy="58065"/>
            </a:xfrm>
            <a:custGeom>
              <a:avLst/>
              <a:gdLst>
                <a:gd name="connsiteX0" fmla="*/ 436873 w 436872"/>
                <a:gd name="connsiteY0" fmla="*/ 57722 h 58065"/>
                <a:gd name="connsiteX1" fmla="*/ 266869 w 436872"/>
                <a:gd name="connsiteY1" fmla="*/ 58065 h 58065"/>
                <a:gd name="connsiteX2" fmla="*/ 175404 w 436872"/>
                <a:gd name="connsiteY2" fmla="*/ 7559 h 58065"/>
                <a:gd name="connsiteX3" fmla="*/ 155278 w 436872"/>
                <a:gd name="connsiteY3" fmla="*/ 0 h 58065"/>
                <a:gd name="connsiteX4" fmla="*/ 80666 w 436872"/>
                <a:gd name="connsiteY4" fmla="*/ 19756 h 58065"/>
                <a:gd name="connsiteX5" fmla="*/ 0 w 436872"/>
                <a:gd name="connsiteY5" fmla="*/ 2233 h 5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872" h="58065">
                  <a:moveTo>
                    <a:pt x="436873" y="57722"/>
                  </a:moveTo>
                  <a:lnTo>
                    <a:pt x="266869" y="58065"/>
                  </a:lnTo>
                  <a:lnTo>
                    <a:pt x="175404" y="7559"/>
                  </a:lnTo>
                  <a:lnTo>
                    <a:pt x="155278" y="0"/>
                  </a:lnTo>
                  <a:lnTo>
                    <a:pt x="80666" y="19756"/>
                  </a:lnTo>
                  <a:lnTo>
                    <a:pt x="0" y="2233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9EA792A5-9324-4A0E-9F9C-FFFDBA62B32A}"/>
                </a:ext>
              </a:extLst>
            </p:cNvPr>
            <p:cNvSpPr/>
            <p:nvPr/>
          </p:nvSpPr>
          <p:spPr>
            <a:xfrm>
              <a:off x="10398979" y="4710193"/>
              <a:ext cx="5563" cy="18725"/>
            </a:xfrm>
            <a:custGeom>
              <a:avLst/>
              <a:gdLst>
                <a:gd name="connsiteX0" fmla="*/ 5563 w 5563"/>
                <a:gd name="connsiteY0" fmla="*/ 18725 h 18725"/>
                <a:gd name="connsiteX1" fmla="*/ 0 w 5563"/>
                <a:gd name="connsiteY1" fmla="*/ 0 h 1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63" h="18725">
                  <a:moveTo>
                    <a:pt x="5563" y="18725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A0F1ED72-FBB8-4360-A264-5AD19623E0D5}"/>
                </a:ext>
              </a:extLst>
            </p:cNvPr>
            <p:cNvSpPr/>
            <p:nvPr/>
          </p:nvSpPr>
          <p:spPr>
            <a:xfrm>
              <a:off x="10330421" y="4706929"/>
              <a:ext cx="252960" cy="54629"/>
            </a:xfrm>
            <a:custGeom>
              <a:avLst/>
              <a:gdLst>
                <a:gd name="connsiteX0" fmla="*/ 252961 w 252960"/>
                <a:gd name="connsiteY0" fmla="*/ 54630 h 54629"/>
                <a:gd name="connsiteX1" fmla="*/ 198311 w 252960"/>
                <a:gd name="connsiteY1" fmla="*/ 35561 h 54629"/>
                <a:gd name="connsiteX2" fmla="*/ 144152 w 252960"/>
                <a:gd name="connsiteY2" fmla="*/ 20959 h 54629"/>
                <a:gd name="connsiteX3" fmla="*/ 84266 w 252960"/>
                <a:gd name="connsiteY3" fmla="*/ 27143 h 54629"/>
                <a:gd name="connsiteX4" fmla="*/ 0 w 252960"/>
                <a:gd name="connsiteY4" fmla="*/ 0 h 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960" h="54629">
                  <a:moveTo>
                    <a:pt x="252961" y="54630"/>
                  </a:moveTo>
                  <a:lnTo>
                    <a:pt x="198311" y="35561"/>
                  </a:lnTo>
                  <a:lnTo>
                    <a:pt x="144152" y="20959"/>
                  </a:lnTo>
                  <a:lnTo>
                    <a:pt x="84266" y="27143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38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909" name="Rectangle 908">
            <a:extLst>
              <a:ext uri="{FF2B5EF4-FFF2-40B4-BE49-F238E27FC236}">
                <a16:creationId xmlns:a16="http://schemas.microsoft.com/office/drawing/2014/main" id="{98F83D26-474C-412E-95D0-6F2592F484A5}"/>
              </a:ext>
            </a:extLst>
          </p:cNvPr>
          <p:cNvSpPr/>
          <p:nvPr/>
        </p:nvSpPr>
        <p:spPr>
          <a:xfrm>
            <a:off x="10255981" y="4192344"/>
            <a:ext cx="45719" cy="1300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0" name="Freeform: Shape 909">
            <a:extLst>
              <a:ext uri="{FF2B5EF4-FFF2-40B4-BE49-F238E27FC236}">
                <a16:creationId xmlns:a16="http://schemas.microsoft.com/office/drawing/2014/main" id="{F81C9E8D-196E-4684-83A0-CAFC8AB9BB60}"/>
              </a:ext>
            </a:extLst>
          </p:cNvPr>
          <p:cNvSpPr/>
          <p:nvPr/>
        </p:nvSpPr>
        <p:spPr>
          <a:xfrm>
            <a:off x="10102576" y="5214232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1 h 54151"/>
              <a:gd name="connsiteX3" fmla="*/ 0 w 157298"/>
              <a:gd name="connsiteY3" fmla="*/ 54151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1"/>
                </a:lnTo>
                <a:lnTo>
                  <a:pt x="0" y="54151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1" name="Freeform: Shape 910">
            <a:extLst>
              <a:ext uri="{FF2B5EF4-FFF2-40B4-BE49-F238E27FC236}">
                <a16:creationId xmlns:a16="http://schemas.microsoft.com/office/drawing/2014/main" id="{D014C82B-60F7-4634-B5F2-828E74FD0630}"/>
              </a:ext>
            </a:extLst>
          </p:cNvPr>
          <p:cNvSpPr/>
          <p:nvPr/>
        </p:nvSpPr>
        <p:spPr>
          <a:xfrm>
            <a:off x="10102576" y="5084816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2" name="Freeform: Shape 911">
            <a:extLst>
              <a:ext uri="{FF2B5EF4-FFF2-40B4-BE49-F238E27FC236}">
                <a16:creationId xmlns:a16="http://schemas.microsoft.com/office/drawing/2014/main" id="{F6F32AA4-61FD-44A8-90FF-D0563D8076F2}"/>
              </a:ext>
            </a:extLst>
          </p:cNvPr>
          <p:cNvSpPr/>
          <p:nvPr/>
        </p:nvSpPr>
        <p:spPr>
          <a:xfrm>
            <a:off x="10102576" y="4955400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3" name="Freeform: Shape 912">
            <a:extLst>
              <a:ext uri="{FF2B5EF4-FFF2-40B4-BE49-F238E27FC236}">
                <a16:creationId xmlns:a16="http://schemas.microsoft.com/office/drawing/2014/main" id="{CEDC0DDB-8819-43F6-A0C5-4676A7A0397A}"/>
              </a:ext>
            </a:extLst>
          </p:cNvPr>
          <p:cNvSpPr/>
          <p:nvPr/>
        </p:nvSpPr>
        <p:spPr>
          <a:xfrm>
            <a:off x="10102576" y="4825985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4" name="Freeform: Shape 913">
            <a:extLst>
              <a:ext uri="{FF2B5EF4-FFF2-40B4-BE49-F238E27FC236}">
                <a16:creationId xmlns:a16="http://schemas.microsoft.com/office/drawing/2014/main" id="{CE119ABD-E1E1-4C85-A68C-FB766202CE9D}"/>
              </a:ext>
            </a:extLst>
          </p:cNvPr>
          <p:cNvSpPr/>
          <p:nvPr/>
        </p:nvSpPr>
        <p:spPr>
          <a:xfrm>
            <a:off x="10102576" y="4696569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5" name="Freeform: Shape 914">
            <a:extLst>
              <a:ext uri="{FF2B5EF4-FFF2-40B4-BE49-F238E27FC236}">
                <a16:creationId xmlns:a16="http://schemas.microsoft.com/office/drawing/2014/main" id="{C010E737-EF88-4ACC-B0A0-8DEA1E7D15DA}"/>
              </a:ext>
            </a:extLst>
          </p:cNvPr>
          <p:cNvSpPr/>
          <p:nvPr/>
        </p:nvSpPr>
        <p:spPr>
          <a:xfrm>
            <a:off x="10102576" y="4567153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6" name="Freeform: Shape 915">
            <a:extLst>
              <a:ext uri="{FF2B5EF4-FFF2-40B4-BE49-F238E27FC236}">
                <a16:creationId xmlns:a16="http://schemas.microsoft.com/office/drawing/2014/main" id="{D00F65BF-19F1-469E-97A7-955A0B009355}"/>
              </a:ext>
            </a:extLst>
          </p:cNvPr>
          <p:cNvSpPr/>
          <p:nvPr/>
        </p:nvSpPr>
        <p:spPr>
          <a:xfrm>
            <a:off x="10102576" y="4437738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7" name="Freeform: Shape 916">
            <a:extLst>
              <a:ext uri="{FF2B5EF4-FFF2-40B4-BE49-F238E27FC236}">
                <a16:creationId xmlns:a16="http://schemas.microsoft.com/office/drawing/2014/main" id="{7158BCB7-165F-48A3-BCB7-25102C417C60}"/>
              </a:ext>
            </a:extLst>
          </p:cNvPr>
          <p:cNvSpPr/>
          <p:nvPr/>
        </p:nvSpPr>
        <p:spPr>
          <a:xfrm>
            <a:off x="10102576" y="4308322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18" name="Freeform: Shape 917">
            <a:extLst>
              <a:ext uri="{FF2B5EF4-FFF2-40B4-BE49-F238E27FC236}">
                <a16:creationId xmlns:a16="http://schemas.microsoft.com/office/drawing/2014/main" id="{465906DA-1264-427E-AA8F-0E0CB4C8057E}"/>
              </a:ext>
            </a:extLst>
          </p:cNvPr>
          <p:cNvSpPr/>
          <p:nvPr/>
        </p:nvSpPr>
        <p:spPr>
          <a:xfrm>
            <a:off x="10102576" y="4179067"/>
            <a:ext cx="157298" cy="54151"/>
          </a:xfrm>
          <a:custGeom>
            <a:avLst/>
            <a:gdLst>
              <a:gd name="connsiteX0" fmla="*/ 0 w 157298"/>
              <a:gd name="connsiteY0" fmla="*/ 0 h 54151"/>
              <a:gd name="connsiteX1" fmla="*/ 157299 w 157298"/>
              <a:gd name="connsiteY1" fmla="*/ 0 h 54151"/>
              <a:gd name="connsiteX2" fmla="*/ 157299 w 157298"/>
              <a:gd name="connsiteY2" fmla="*/ 54152 h 54151"/>
              <a:gd name="connsiteX3" fmla="*/ 0 w 157298"/>
              <a:gd name="connsiteY3" fmla="*/ 54152 h 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298" h="54151">
                <a:moveTo>
                  <a:pt x="0" y="0"/>
                </a:moveTo>
                <a:lnTo>
                  <a:pt x="157299" y="0"/>
                </a:lnTo>
                <a:lnTo>
                  <a:pt x="157299" y="54152"/>
                </a:lnTo>
                <a:lnTo>
                  <a:pt x="0" y="54152"/>
                </a:lnTo>
                <a:close/>
              </a:path>
            </a:pathLst>
          </a:custGeom>
          <a:noFill/>
          <a:ln w="160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919" name="Graphic 255">
            <a:extLst>
              <a:ext uri="{FF2B5EF4-FFF2-40B4-BE49-F238E27FC236}">
                <a16:creationId xmlns:a16="http://schemas.microsoft.com/office/drawing/2014/main" id="{44721C9C-42F6-4F1D-BAAC-F8C3D80F4C24}"/>
              </a:ext>
            </a:extLst>
          </p:cNvPr>
          <p:cNvGrpSpPr/>
          <p:nvPr/>
        </p:nvGrpSpPr>
        <p:grpSpPr>
          <a:xfrm>
            <a:off x="10278833" y="4186965"/>
            <a:ext cx="24743" cy="1310918"/>
            <a:chOff x="10290517" y="4053081"/>
            <a:chExt cx="24743" cy="1310918"/>
          </a:xfrm>
        </p:grpSpPr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8A8CAC86-55A9-4669-8E36-F88F9274A5EB}"/>
                </a:ext>
              </a:extLst>
            </p:cNvPr>
            <p:cNvSpPr/>
            <p:nvPr/>
          </p:nvSpPr>
          <p:spPr>
            <a:xfrm>
              <a:off x="10290517" y="405308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D61B44CE-F28F-4449-8778-B143ED7A60BD}"/>
                </a:ext>
              </a:extLst>
            </p:cNvPr>
            <p:cNvSpPr/>
            <p:nvPr/>
          </p:nvSpPr>
          <p:spPr>
            <a:xfrm>
              <a:off x="10290517" y="4184108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52506267-B02C-4336-8D01-8B2CA1386DB2}"/>
                </a:ext>
              </a:extLst>
            </p:cNvPr>
            <p:cNvSpPr/>
            <p:nvPr/>
          </p:nvSpPr>
          <p:spPr>
            <a:xfrm>
              <a:off x="10290517" y="4314974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B8213DF6-4C98-4AF8-BB1E-A7521E95286D}"/>
                </a:ext>
              </a:extLst>
            </p:cNvPr>
            <p:cNvSpPr/>
            <p:nvPr/>
          </p:nvSpPr>
          <p:spPr>
            <a:xfrm>
              <a:off x="10290517" y="444600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C29BD027-7D41-4694-8045-0358213FE50A}"/>
                </a:ext>
              </a:extLst>
            </p:cNvPr>
            <p:cNvSpPr/>
            <p:nvPr/>
          </p:nvSpPr>
          <p:spPr>
            <a:xfrm>
              <a:off x="10290517" y="4576868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BF05E34C-1907-4D1E-971D-8218B64DE0AF}"/>
                </a:ext>
              </a:extLst>
            </p:cNvPr>
            <p:cNvSpPr/>
            <p:nvPr/>
          </p:nvSpPr>
          <p:spPr>
            <a:xfrm>
              <a:off x="10290517" y="4707734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D078EE6E-851A-42EA-9DCB-793AD823EA52}"/>
                </a:ext>
              </a:extLst>
            </p:cNvPr>
            <p:cNvSpPr/>
            <p:nvPr/>
          </p:nvSpPr>
          <p:spPr>
            <a:xfrm>
              <a:off x="10290517" y="483876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D3FA7A90-6FDF-4ABA-8B7E-4DC6383F36D6}"/>
                </a:ext>
              </a:extLst>
            </p:cNvPr>
            <p:cNvSpPr/>
            <p:nvPr/>
          </p:nvSpPr>
          <p:spPr>
            <a:xfrm>
              <a:off x="10290517" y="496962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163C556E-A9D3-457F-819A-34A91C3EC636}"/>
                </a:ext>
              </a:extLst>
            </p:cNvPr>
            <p:cNvSpPr/>
            <p:nvPr/>
          </p:nvSpPr>
          <p:spPr>
            <a:xfrm>
              <a:off x="10290517" y="5100493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5C67ED71-295E-47A1-8125-F61C7297831F}"/>
                </a:ext>
              </a:extLst>
            </p:cNvPr>
            <p:cNvSpPr/>
            <p:nvPr/>
          </p:nvSpPr>
          <p:spPr>
            <a:xfrm>
              <a:off x="10290517" y="5231521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9B2928C6-A18D-4AE3-BA40-BD2D9CFB47B6}"/>
                </a:ext>
              </a:extLst>
            </p:cNvPr>
            <p:cNvSpPr/>
            <p:nvPr/>
          </p:nvSpPr>
          <p:spPr>
            <a:xfrm>
              <a:off x="10290517" y="5362387"/>
              <a:ext cx="24743" cy="16116"/>
            </a:xfrm>
            <a:custGeom>
              <a:avLst/>
              <a:gdLst>
                <a:gd name="connsiteX0" fmla="*/ 24744 w 24743"/>
                <a:gd name="connsiteY0" fmla="*/ 0 h 16116"/>
                <a:gd name="connsiteX1" fmla="*/ 0 w 2474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743" h="16116">
                  <a:moveTo>
                    <a:pt x="24744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1D741111-6762-45F4-BFFD-EC44113BF805}"/>
                </a:ext>
              </a:extLst>
            </p:cNvPr>
            <p:cNvSpPr/>
            <p:nvPr/>
          </p:nvSpPr>
          <p:spPr>
            <a:xfrm>
              <a:off x="10315261" y="4053081"/>
              <a:ext cx="16067" cy="1310918"/>
            </a:xfrm>
            <a:custGeom>
              <a:avLst/>
              <a:gdLst>
                <a:gd name="connsiteX0" fmla="*/ 0 w 16067"/>
                <a:gd name="connsiteY0" fmla="*/ 1310918 h 1310918"/>
                <a:gd name="connsiteX1" fmla="*/ 0 w 16067"/>
                <a:gd name="connsiteY1" fmla="*/ 0 h 131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1310918">
                  <a:moveTo>
                    <a:pt x="0" y="1310918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20" name="Graphic 255">
            <a:extLst>
              <a:ext uri="{FF2B5EF4-FFF2-40B4-BE49-F238E27FC236}">
                <a16:creationId xmlns:a16="http://schemas.microsoft.com/office/drawing/2014/main" id="{7BB71307-6015-4C3C-B849-39F6B4C91297}"/>
              </a:ext>
            </a:extLst>
          </p:cNvPr>
          <p:cNvGrpSpPr/>
          <p:nvPr/>
        </p:nvGrpSpPr>
        <p:grpSpPr>
          <a:xfrm>
            <a:off x="10303577" y="4839523"/>
            <a:ext cx="1671477" cy="21273"/>
            <a:chOff x="10315261" y="4705639"/>
            <a:chExt cx="1671477" cy="21273"/>
          </a:xfrm>
        </p:grpSpPr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D39D414D-E5F5-48A2-85B0-02E8B32269B9}"/>
                </a:ext>
              </a:extLst>
            </p:cNvPr>
            <p:cNvSpPr/>
            <p:nvPr/>
          </p:nvSpPr>
          <p:spPr>
            <a:xfrm>
              <a:off x="11343887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D1B1D2A6-BF16-47F8-A3C6-F65C5DA7B8F8}"/>
                </a:ext>
              </a:extLst>
            </p:cNvPr>
            <p:cNvSpPr/>
            <p:nvPr/>
          </p:nvSpPr>
          <p:spPr>
            <a:xfrm>
              <a:off x="11408156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07A929CF-B355-4F12-8B2A-D2AA9C26AA1D}"/>
                </a:ext>
              </a:extLst>
            </p:cNvPr>
            <p:cNvSpPr/>
            <p:nvPr/>
          </p:nvSpPr>
          <p:spPr>
            <a:xfrm>
              <a:off x="11472425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4CC07127-869C-4C22-A0C0-12AFDBB0A41A}"/>
                </a:ext>
              </a:extLst>
            </p:cNvPr>
            <p:cNvSpPr/>
            <p:nvPr/>
          </p:nvSpPr>
          <p:spPr>
            <a:xfrm>
              <a:off x="1153669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06D2AA7D-6670-43F3-A1E0-C2A826840514}"/>
                </a:ext>
              </a:extLst>
            </p:cNvPr>
            <p:cNvSpPr/>
            <p:nvPr/>
          </p:nvSpPr>
          <p:spPr>
            <a:xfrm>
              <a:off x="1160096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A5DAB23A-B6C7-44BE-A68D-CE1A6CD2A309}"/>
                </a:ext>
              </a:extLst>
            </p:cNvPr>
            <p:cNvSpPr/>
            <p:nvPr/>
          </p:nvSpPr>
          <p:spPr>
            <a:xfrm>
              <a:off x="11665232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5B97404B-50DD-4C42-B1B3-A284B1C9D14D}"/>
                </a:ext>
              </a:extLst>
            </p:cNvPr>
            <p:cNvSpPr/>
            <p:nvPr/>
          </p:nvSpPr>
          <p:spPr>
            <a:xfrm>
              <a:off x="1172950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78990EDD-6163-4AA0-8075-9302275D9DE0}"/>
                </a:ext>
              </a:extLst>
            </p:cNvPr>
            <p:cNvSpPr/>
            <p:nvPr/>
          </p:nvSpPr>
          <p:spPr>
            <a:xfrm>
              <a:off x="1179393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7E6EF4B3-0640-42BC-9C04-9D6BCC049C25}"/>
                </a:ext>
              </a:extLst>
            </p:cNvPr>
            <p:cNvSpPr/>
            <p:nvPr/>
          </p:nvSpPr>
          <p:spPr>
            <a:xfrm>
              <a:off x="1185820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044CA178-3C00-4182-A6DD-FD244A353B20}"/>
                </a:ext>
              </a:extLst>
            </p:cNvPr>
            <p:cNvSpPr/>
            <p:nvPr/>
          </p:nvSpPr>
          <p:spPr>
            <a:xfrm>
              <a:off x="11922469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AAE4EB8E-4636-4BF3-85E3-F16F70CB331E}"/>
                </a:ext>
              </a:extLst>
            </p:cNvPr>
            <p:cNvSpPr/>
            <p:nvPr/>
          </p:nvSpPr>
          <p:spPr>
            <a:xfrm>
              <a:off x="11986738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51A6AAE6-B062-40FA-8478-DE86840A13E6}"/>
                </a:ext>
              </a:extLst>
            </p:cNvPr>
            <p:cNvSpPr/>
            <p:nvPr/>
          </p:nvSpPr>
          <p:spPr>
            <a:xfrm>
              <a:off x="10636767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479EAA77-9769-4108-9ADC-C86FC1E09F4B}"/>
                </a:ext>
              </a:extLst>
            </p:cNvPr>
            <p:cNvSpPr/>
            <p:nvPr/>
          </p:nvSpPr>
          <p:spPr>
            <a:xfrm>
              <a:off x="10701036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86E9660E-C58D-43D4-908F-E38CD48CD7F2}"/>
                </a:ext>
              </a:extLst>
            </p:cNvPr>
            <p:cNvSpPr/>
            <p:nvPr/>
          </p:nvSpPr>
          <p:spPr>
            <a:xfrm>
              <a:off x="10765305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F5873518-DFAB-4D6B-829A-B13F97ECF4E6}"/>
                </a:ext>
              </a:extLst>
            </p:cNvPr>
            <p:cNvSpPr/>
            <p:nvPr/>
          </p:nvSpPr>
          <p:spPr>
            <a:xfrm>
              <a:off x="10829574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5428CD50-BA5A-4B15-8C70-C80F90102D07}"/>
                </a:ext>
              </a:extLst>
            </p:cNvPr>
            <p:cNvSpPr/>
            <p:nvPr/>
          </p:nvSpPr>
          <p:spPr>
            <a:xfrm>
              <a:off x="10893843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23A502C1-374C-4C8E-9281-14D959171097}"/>
                </a:ext>
              </a:extLst>
            </p:cNvPr>
            <p:cNvSpPr/>
            <p:nvPr/>
          </p:nvSpPr>
          <p:spPr>
            <a:xfrm>
              <a:off x="10958112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C5076506-C4C9-4AE2-ABE2-B726579A6A2F}"/>
                </a:ext>
              </a:extLst>
            </p:cNvPr>
            <p:cNvSpPr/>
            <p:nvPr/>
          </p:nvSpPr>
          <p:spPr>
            <a:xfrm>
              <a:off x="1102238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3D01B823-93F0-479F-B607-5104678BD409}"/>
                </a:ext>
              </a:extLst>
            </p:cNvPr>
            <p:cNvSpPr/>
            <p:nvPr/>
          </p:nvSpPr>
          <p:spPr>
            <a:xfrm>
              <a:off x="1108665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83B4F72D-C0C3-4F90-8DB3-A8CAD146AD41}"/>
                </a:ext>
              </a:extLst>
            </p:cNvPr>
            <p:cNvSpPr/>
            <p:nvPr/>
          </p:nvSpPr>
          <p:spPr>
            <a:xfrm>
              <a:off x="1115108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A3B131F1-6785-4C55-88E1-74157FAAE508}"/>
                </a:ext>
              </a:extLst>
            </p:cNvPr>
            <p:cNvSpPr/>
            <p:nvPr/>
          </p:nvSpPr>
          <p:spPr>
            <a:xfrm>
              <a:off x="11215349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AC657EA2-5C3E-429E-806C-E7D1A0A32F2E}"/>
                </a:ext>
              </a:extLst>
            </p:cNvPr>
            <p:cNvSpPr/>
            <p:nvPr/>
          </p:nvSpPr>
          <p:spPr>
            <a:xfrm>
              <a:off x="11279618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CBA0C979-3737-41B5-91F6-BE09EE24C7FF}"/>
                </a:ext>
              </a:extLst>
            </p:cNvPr>
            <p:cNvSpPr/>
            <p:nvPr/>
          </p:nvSpPr>
          <p:spPr>
            <a:xfrm>
              <a:off x="10315261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B0F140BE-64EB-45C5-BB43-5D5D35F1DDCE}"/>
                </a:ext>
              </a:extLst>
            </p:cNvPr>
            <p:cNvSpPr/>
            <p:nvPr/>
          </p:nvSpPr>
          <p:spPr>
            <a:xfrm>
              <a:off x="1037953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E5A12FAF-893A-4657-A62D-5FC7F1E5C2BD}"/>
                </a:ext>
              </a:extLst>
            </p:cNvPr>
            <p:cNvSpPr/>
            <p:nvPr/>
          </p:nvSpPr>
          <p:spPr>
            <a:xfrm>
              <a:off x="10443960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457F9740-45BD-42A4-92EE-35056280E74E}"/>
                </a:ext>
              </a:extLst>
            </p:cNvPr>
            <p:cNvSpPr/>
            <p:nvPr/>
          </p:nvSpPr>
          <p:spPr>
            <a:xfrm>
              <a:off x="10508229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DA4DC9B6-89AA-47DA-B766-A5A78B2DB682}"/>
                </a:ext>
              </a:extLst>
            </p:cNvPr>
            <p:cNvSpPr/>
            <p:nvPr/>
          </p:nvSpPr>
          <p:spPr>
            <a:xfrm>
              <a:off x="10572498" y="4705639"/>
              <a:ext cx="16067" cy="21273"/>
            </a:xfrm>
            <a:custGeom>
              <a:avLst/>
              <a:gdLst>
                <a:gd name="connsiteX0" fmla="*/ 0 w 16067"/>
                <a:gd name="connsiteY0" fmla="*/ 0 h 21273"/>
                <a:gd name="connsiteX1" fmla="*/ 0 w 16067"/>
                <a:gd name="connsiteY1" fmla="*/ 21274 h 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67" h="21273">
                  <a:moveTo>
                    <a:pt x="0" y="0"/>
                  </a:moveTo>
                  <a:lnTo>
                    <a:pt x="0" y="21274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21" name="Graphic 255">
            <a:extLst>
              <a:ext uri="{FF2B5EF4-FFF2-40B4-BE49-F238E27FC236}">
                <a16:creationId xmlns:a16="http://schemas.microsoft.com/office/drawing/2014/main" id="{D3763B97-CACB-4956-A890-AFB1BCFBD5D3}"/>
              </a:ext>
            </a:extLst>
          </p:cNvPr>
          <p:cNvGrpSpPr/>
          <p:nvPr/>
        </p:nvGrpSpPr>
        <p:grpSpPr>
          <a:xfrm>
            <a:off x="10306790" y="4709623"/>
            <a:ext cx="1668263" cy="16116"/>
            <a:chOff x="10318474" y="4575739"/>
            <a:chExt cx="1668263" cy="16116"/>
          </a:xfrm>
        </p:grpSpPr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859AFE30-A2A7-4CB7-AEED-52935A651B58}"/>
                </a:ext>
              </a:extLst>
            </p:cNvPr>
            <p:cNvSpPr/>
            <p:nvPr/>
          </p:nvSpPr>
          <p:spPr>
            <a:xfrm>
              <a:off x="11984328" y="457573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61584E4B-E7BC-44FD-981D-5E24D250D706}"/>
                </a:ext>
              </a:extLst>
            </p:cNvPr>
            <p:cNvSpPr/>
            <p:nvPr/>
          </p:nvSpPr>
          <p:spPr>
            <a:xfrm>
              <a:off x="10323295" y="4575739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5E26FC08-897E-48FD-BA5D-D5C1BA6A5A12}"/>
                </a:ext>
              </a:extLst>
            </p:cNvPr>
            <p:cNvSpPr/>
            <p:nvPr/>
          </p:nvSpPr>
          <p:spPr>
            <a:xfrm>
              <a:off x="10318474" y="4575739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22" name="Graphic 255">
            <a:extLst>
              <a:ext uri="{FF2B5EF4-FFF2-40B4-BE49-F238E27FC236}">
                <a16:creationId xmlns:a16="http://schemas.microsoft.com/office/drawing/2014/main" id="{F77690BF-0AA1-46A6-BC94-27D23C7C1972}"/>
              </a:ext>
            </a:extLst>
          </p:cNvPr>
          <p:cNvGrpSpPr/>
          <p:nvPr/>
        </p:nvGrpSpPr>
        <p:grpSpPr>
          <a:xfrm>
            <a:off x="10306790" y="5036144"/>
            <a:ext cx="1668263" cy="16116"/>
            <a:chOff x="10318474" y="4902260"/>
            <a:chExt cx="1668263" cy="16116"/>
          </a:xfrm>
        </p:grpSpPr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114EE92E-304C-44C5-8E03-BEE0861BEAFB}"/>
                </a:ext>
              </a:extLst>
            </p:cNvPr>
            <p:cNvSpPr/>
            <p:nvPr/>
          </p:nvSpPr>
          <p:spPr>
            <a:xfrm>
              <a:off x="11984328" y="4902260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B4ECC8E1-13EC-4BAA-9665-1905EF5B5DD4}"/>
                </a:ext>
              </a:extLst>
            </p:cNvPr>
            <p:cNvSpPr/>
            <p:nvPr/>
          </p:nvSpPr>
          <p:spPr>
            <a:xfrm>
              <a:off x="10323295" y="4902260"/>
              <a:ext cx="1656213" cy="16116"/>
            </a:xfrm>
            <a:custGeom>
              <a:avLst/>
              <a:gdLst>
                <a:gd name="connsiteX0" fmla="*/ 1656213 w 1656213"/>
                <a:gd name="connsiteY0" fmla="*/ 0 h 16116"/>
                <a:gd name="connsiteX1" fmla="*/ 0 w 1656213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6213" h="16116">
                  <a:moveTo>
                    <a:pt x="1656213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custDash>
                <a:ds d="22507" sp="22507"/>
              </a:custDash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46F34A04-67A0-4082-8636-3276CD480003}"/>
                </a:ext>
              </a:extLst>
            </p:cNvPr>
            <p:cNvSpPr/>
            <p:nvPr/>
          </p:nvSpPr>
          <p:spPr>
            <a:xfrm>
              <a:off x="10318474" y="4902260"/>
              <a:ext cx="2410" cy="16116"/>
            </a:xfrm>
            <a:custGeom>
              <a:avLst/>
              <a:gdLst>
                <a:gd name="connsiteX0" fmla="*/ 2410 w 2410"/>
                <a:gd name="connsiteY0" fmla="*/ 0 h 16116"/>
                <a:gd name="connsiteX1" fmla="*/ 0 w 2410"/>
                <a:gd name="connsiteY1" fmla="*/ 0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0" h="16116">
                  <a:moveTo>
                    <a:pt x="2410" y="0"/>
                  </a:moveTo>
                  <a:lnTo>
                    <a:pt x="0" y="0"/>
                  </a:lnTo>
                </a:path>
              </a:pathLst>
            </a:custGeom>
            <a:ln w="361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923" name="Freeform: Shape 922">
            <a:extLst>
              <a:ext uri="{FF2B5EF4-FFF2-40B4-BE49-F238E27FC236}">
                <a16:creationId xmlns:a16="http://schemas.microsoft.com/office/drawing/2014/main" id="{AED04CED-B0FD-4CDD-AD61-5462AD040FDA}"/>
              </a:ext>
            </a:extLst>
          </p:cNvPr>
          <p:cNvSpPr/>
          <p:nvPr/>
        </p:nvSpPr>
        <p:spPr>
          <a:xfrm>
            <a:off x="10303455" y="4840174"/>
            <a:ext cx="1668263" cy="16116"/>
          </a:xfrm>
          <a:custGeom>
            <a:avLst/>
            <a:gdLst>
              <a:gd name="connsiteX0" fmla="*/ 1668264 w 1668263"/>
              <a:gd name="connsiteY0" fmla="*/ 0 h 16116"/>
              <a:gd name="connsiteX1" fmla="*/ 0 w 1668263"/>
              <a:gd name="connsiteY1" fmla="*/ 0 h 1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8263" h="16116">
                <a:moveTo>
                  <a:pt x="1668264" y="0"/>
                </a:moveTo>
                <a:lnTo>
                  <a:pt x="0" y="0"/>
                </a:lnTo>
              </a:path>
            </a:pathLst>
          </a:custGeom>
          <a:ln w="361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924" name="Group 923">
            <a:extLst>
              <a:ext uri="{FF2B5EF4-FFF2-40B4-BE49-F238E27FC236}">
                <a16:creationId xmlns:a16="http://schemas.microsoft.com/office/drawing/2014/main" id="{AECDE7E6-336B-4384-A8D7-E43DD4B860B1}"/>
              </a:ext>
            </a:extLst>
          </p:cNvPr>
          <p:cNvGrpSpPr/>
          <p:nvPr/>
        </p:nvGrpSpPr>
        <p:grpSpPr>
          <a:xfrm>
            <a:off x="10009604" y="4110393"/>
            <a:ext cx="340158" cy="1481732"/>
            <a:chOff x="6221878" y="3980327"/>
            <a:chExt cx="340158" cy="1481732"/>
          </a:xfrm>
        </p:grpSpPr>
        <p:sp>
          <p:nvSpPr>
            <p:cNvPr id="925" name="TextBox 924">
              <a:extLst>
                <a:ext uri="{FF2B5EF4-FFF2-40B4-BE49-F238E27FC236}">
                  <a16:creationId xmlns:a16="http://schemas.microsoft.com/office/drawing/2014/main" id="{6E507E60-EB5B-4CA1-BB77-2BE480179FC6}"/>
                </a:ext>
              </a:extLst>
            </p:cNvPr>
            <p:cNvSpPr txBox="1"/>
            <p:nvPr/>
          </p:nvSpPr>
          <p:spPr>
            <a:xfrm>
              <a:off x="6221878" y="5277393"/>
              <a:ext cx="34015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-100</a:t>
              </a:r>
            </a:p>
          </p:txBody>
        </p:sp>
        <p:sp>
          <p:nvSpPr>
            <p:cNvPr id="926" name="TextBox 925">
              <a:extLst>
                <a:ext uri="{FF2B5EF4-FFF2-40B4-BE49-F238E27FC236}">
                  <a16:creationId xmlns:a16="http://schemas.microsoft.com/office/drawing/2014/main" id="{712BD039-AB7D-4AAE-9F22-677EA7BA4C26}"/>
                </a:ext>
              </a:extLst>
            </p:cNvPr>
            <p:cNvSpPr txBox="1"/>
            <p:nvPr/>
          </p:nvSpPr>
          <p:spPr>
            <a:xfrm>
              <a:off x="6265160" y="5147985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-80</a:t>
              </a:r>
            </a:p>
          </p:txBody>
        </p:sp>
        <p:sp>
          <p:nvSpPr>
            <p:cNvPr id="927" name="TextBox 926">
              <a:extLst>
                <a:ext uri="{FF2B5EF4-FFF2-40B4-BE49-F238E27FC236}">
                  <a16:creationId xmlns:a16="http://schemas.microsoft.com/office/drawing/2014/main" id="{37D12320-A1DE-4BCC-BB15-B2ABF0CA6256}"/>
                </a:ext>
              </a:extLst>
            </p:cNvPr>
            <p:cNvSpPr txBox="1"/>
            <p:nvPr/>
          </p:nvSpPr>
          <p:spPr>
            <a:xfrm>
              <a:off x="6265160" y="5018584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-60</a:t>
              </a:r>
            </a:p>
          </p:txBody>
        </p:sp>
        <p:sp>
          <p:nvSpPr>
            <p:cNvPr id="928" name="TextBox 927">
              <a:extLst>
                <a:ext uri="{FF2B5EF4-FFF2-40B4-BE49-F238E27FC236}">
                  <a16:creationId xmlns:a16="http://schemas.microsoft.com/office/drawing/2014/main" id="{D496936D-11E1-41F6-B53F-71AF71811B4E}"/>
                </a:ext>
              </a:extLst>
            </p:cNvPr>
            <p:cNvSpPr txBox="1"/>
            <p:nvPr/>
          </p:nvSpPr>
          <p:spPr>
            <a:xfrm>
              <a:off x="6265160" y="4886161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-40</a:t>
              </a:r>
            </a:p>
          </p:txBody>
        </p:sp>
        <p:sp>
          <p:nvSpPr>
            <p:cNvPr id="929" name="TextBox 928">
              <a:extLst>
                <a:ext uri="{FF2B5EF4-FFF2-40B4-BE49-F238E27FC236}">
                  <a16:creationId xmlns:a16="http://schemas.microsoft.com/office/drawing/2014/main" id="{E614D95B-29EB-406B-83A7-C733A561E7A5}"/>
                </a:ext>
              </a:extLst>
            </p:cNvPr>
            <p:cNvSpPr txBox="1"/>
            <p:nvPr/>
          </p:nvSpPr>
          <p:spPr>
            <a:xfrm>
              <a:off x="6265160" y="4756760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-20</a:t>
              </a:r>
            </a:p>
          </p:txBody>
        </p:sp>
        <p:sp>
          <p:nvSpPr>
            <p:cNvPr id="930" name="TextBox 929">
              <a:extLst>
                <a:ext uri="{FF2B5EF4-FFF2-40B4-BE49-F238E27FC236}">
                  <a16:creationId xmlns:a16="http://schemas.microsoft.com/office/drawing/2014/main" id="{94475EF9-80F4-4D03-848A-C862F594654A}"/>
                </a:ext>
              </a:extLst>
            </p:cNvPr>
            <p:cNvSpPr txBox="1"/>
            <p:nvPr/>
          </p:nvSpPr>
          <p:spPr>
            <a:xfrm>
              <a:off x="6334088" y="4627352"/>
              <a:ext cx="2279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931" name="TextBox 930">
              <a:extLst>
                <a:ext uri="{FF2B5EF4-FFF2-40B4-BE49-F238E27FC236}">
                  <a16:creationId xmlns:a16="http://schemas.microsoft.com/office/drawing/2014/main" id="{ABB0BF82-7911-4D9A-9198-2FFE6B140FF0}"/>
                </a:ext>
              </a:extLst>
            </p:cNvPr>
            <p:cNvSpPr txBox="1"/>
            <p:nvPr/>
          </p:nvSpPr>
          <p:spPr>
            <a:xfrm>
              <a:off x="6265160" y="4497951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-20</a:t>
              </a:r>
            </a:p>
          </p:txBody>
        </p:sp>
        <p:sp>
          <p:nvSpPr>
            <p:cNvPr id="932" name="TextBox 931">
              <a:extLst>
                <a:ext uri="{FF2B5EF4-FFF2-40B4-BE49-F238E27FC236}">
                  <a16:creationId xmlns:a16="http://schemas.microsoft.com/office/drawing/2014/main" id="{F17199C2-BA98-415C-838C-069639950087}"/>
                </a:ext>
              </a:extLst>
            </p:cNvPr>
            <p:cNvSpPr txBox="1"/>
            <p:nvPr/>
          </p:nvSpPr>
          <p:spPr>
            <a:xfrm>
              <a:off x="6265160" y="4368536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-40</a:t>
              </a:r>
            </a:p>
          </p:txBody>
        </p:sp>
        <p:sp>
          <p:nvSpPr>
            <p:cNvPr id="933" name="TextBox 932">
              <a:extLst>
                <a:ext uri="{FF2B5EF4-FFF2-40B4-BE49-F238E27FC236}">
                  <a16:creationId xmlns:a16="http://schemas.microsoft.com/office/drawing/2014/main" id="{139E4255-85A2-4837-9CA2-181DAC35213C}"/>
                </a:ext>
              </a:extLst>
            </p:cNvPr>
            <p:cNvSpPr txBox="1"/>
            <p:nvPr/>
          </p:nvSpPr>
          <p:spPr>
            <a:xfrm>
              <a:off x="6265160" y="4239136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-60</a:t>
              </a:r>
            </a:p>
          </p:txBody>
        </p:sp>
        <p:sp>
          <p:nvSpPr>
            <p:cNvPr id="934" name="TextBox 933">
              <a:extLst>
                <a:ext uri="{FF2B5EF4-FFF2-40B4-BE49-F238E27FC236}">
                  <a16:creationId xmlns:a16="http://schemas.microsoft.com/office/drawing/2014/main" id="{6EB5ACA5-1CC3-403D-9C3E-8D40D5EF6D08}"/>
                </a:ext>
              </a:extLst>
            </p:cNvPr>
            <p:cNvSpPr txBox="1"/>
            <p:nvPr/>
          </p:nvSpPr>
          <p:spPr>
            <a:xfrm>
              <a:off x="6265160" y="4109727"/>
              <a:ext cx="2968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-80</a:t>
              </a:r>
            </a:p>
          </p:txBody>
        </p:sp>
        <p:sp>
          <p:nvSpPr>
            <p:cNvPr id="935" name="TextBox 934">
              <a:extLst>
                <a:ext uri="{FF2B5EF4-FFF2-40B4-BE49-F238E27FC236}">
                  <a16:creationId xmlns:a16="http://schemas.microsoft.com/office/drawing/2014/main" id="{8D710DD9-C872-448D-B3C6-3AC9AA548B04}"/>
                </a:ext>
              </a:extLst>
            </p:cNvPr>
            <p:cNvSpPr txBox="1"/>
            <p:nvPr/>
          </p:nvSpPr>
          <p:spPr>
            <a:xfrm>
              <a:off x="6247526" y="3980327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100</a:t>
              </a:r>
            </a:p>
          </p:txBody>
        </p:sp>
      </p:grp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FDD22038-E009-4E03-9041-D3D01E6381CA}"/>
              </a:ext>
            </a:extLst>
          </p:cNvPr>
          <p:cNvGrpSpPr/>
          <p:nvPr/>
        </p:nvGrpSpPr>
        <p:grpSpPr>
          <a:xfrm>
            <a:off x="6437689" y="5460069"/>
            <a:ext cx="1648039" cy="184666"/>
            <a:chOff x="6597505" y="6029491"/>
            <a:chExt cx="1648039" cy="184666"/>
          </a:xfrm>
        </p:grpSpPr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FFEB0ED8-3696-4DE6-82AD-D9E3241D69A0}"/>
                </a:ext>
              </a:extLst>
            </p:cNvPr>
            <p:cNvSpPr txBox="1"/>
            <p:nvPr/>
          </p:nvSpPr>
          <p:spPr>
            <a:xfrm>
              <a:off x="6597505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1032" name="TextBox 1031">
              <a:extLst>
                <a:ext uri="{FF2B5EF4-FFF2-40B4-BE49-F238E27FC236}">
                  <a16:creationId xmlns:a16="http://schemas.microsoft.com/office/drawing/2014/main" id="{419BB20E-3F9D-40B5-9DCC-FCDF569C3392}"/>
                </a:ext>
              </a:extLst>
            </p:cNvPr>
            <p:cNvSpPr txBox="1"/>
            <p:nvPr/>
          </p:nvSpPr>
          <p:spPr>
            <a:xfrm>
              <a:off x="6718231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4</a:t>
              </a:r>
            </a:p>
          </p:txBody>
        </p:sp>
        <p:sp>
          <p:nvSpPr>
            <p:cNvPr id="1033" name="TextBox 1032">
              <a:extLst>
                <a:ext uri="{FF2B5EF4-FFF2-40B4-BE49-F238E27FC236}">
                  <a16:creationId xmlns:a16="http://schemas.microsoft.com/office/drawing/2014/main" id="{B3D5CA7C-3133-4F96-B9D5-E80218CCC41E}"/>
                </a:ext>
              </a:extLst>
            </p:cNvPr>
            <p:cNvSpPr txBox="1"/>
            <p:nvPr/>
          </p:nvSpPr>
          <p:spPr>
            <a:xfrm>
              <a:off x="6853217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34" name="TextBox 1033">
              <a:extLst>
                <a:ext uri="{FF2B5EF4-FFF2-40B4-BE49-F238E27FC236}">
                  <a16:creationId xmlns:a16="http://schemas.microsoft.com/office/drawing/2014/main" id="{2FDAA6E4-1379-48FC-BC03-B35C608D8D5D}"/>
                </a:ext>
              </a:extLst>
            </p:cNvPr>
            <p:cNvSpPr txBox="1"/>
            <p:nvPr/>
          </p:nvSpPr>
          <p:spPr>
            <a:xfrm>
              <a:off x="6980909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8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14CFA9E1-504B-4B68-B06C-F5A4A2001FF9}"/>
                </a:ext>
              </a:extLst>
            </p:cNvPr>
            <p:cNvSpPr txBox="1"/>
            <p:nvPr/>
          </p:nvSpPr>
          <p:spPr>
            <a:xfrm>
              <a:off x="71020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57E2E851-3A68-4EED-984A-412A732900CD}"/>
                </a:ext>
              </a:extLst>
            </p:cNvPr>
            <p:cNvSpPr txBox="1"/>
            <p:nvPr/>
          </p:nvSpPr>
          <p:spPr>
            <a:xfrm>
              <a:off x="723486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770D0D69-1CEF-4E40-ADDD-FBE07508E947}"/>
                </a:ext>
              </a:extLst>
            </p:cNvPr>
            <p:cNvSpPr txBox="1"/>
            <p:nvPr/>
          </p:nvSpPr>
          <p:spPr>
            <a:xfrm>
              <a:off x="73732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FECC48FA-580C-4400-8624-2268D9EFF603}"/>
                </a:ext>
              </a:extLst>
            </p:cNvPr>
            <p:cNvSpPr txBox="1"/>
            <p:nvPr/>
          </p:nvSpPr>
          <p:spPr>
            <a:xfrm>
              <a:off x="748913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039" name="TextBox 1038">
              <a:extLst>
                <a:ext uri="{FF2B5EF4-FFF2-40B4-BE49-F238E27FC236}">
                  <a16:creationId xmlns:a16="http://schemas.microsoft.com/office/drawing/2014/main" id="{259C5CDF-E8ED-41DC-AF31-17343633BE27}"/>
                </a:ext>
              </a:extLst>
            </p:cNvPr>
            <p:cNvSpPr txBox="1"/>
            <p:nvPr/>
          </p:nvSpPr>
          <p:spPr>
            <a:xfrm>
              <a:off x="761440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1040" name="TextBox 1039">
              <a:extLst>
                <a:ext uri="{FF2B5EF4-FFF2-40B4-BE49-F238E27FC236}">
                  <a16:creationId xmlns:a16="http://schemas.microsoft.com/office/drawing/2014/main" id="{625116BF-A027-462E-9D04-12FF282731CE}"/>
                </a:ext>
              </a:extLst>
            </p:cNvPr>
            <p:cNvSpPr txBox="1"/>
            <p:nvPr/>
          </p:nvSpPr>
          <p:spPr>
            <a:xfrm>
              <a:off x="7736764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5080C132-33EF-4100-B77B-6D3E8A9E02EF}"/>
                </a:ext>
              </a:extLst>
            </p:cNvPr>
            <p:cNvSpPr txBox="1"/>
            <p:nvPr/>
          </p:nvSpPr>
          <p:spPr>
            <a:xfrm>
              <a:off x="787049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1042" name="TextBox 1041">
              <a:extLst>
                <a:ext uri="{FF2B5EF4-FFF2-40B4-BE49-F238E27FC236}">
                  <a16:creationId xmlns:a16="http://schemas.microsoft.com/office/drawing/2014/main" id="{53C2A02F-2027-4013-9BBB-185DB070572F}"/>
                </a:ext>
              </a:extLst>
            </p:cNvPr>
            <p:cNvSpPr txBox="1"/>
            <p:nvPr/>
          </p:nvSpPr>
          <p:spPr>
            <a:xfrm>
              <a:off x="799900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C1B104D1-09C4-4460-AB9E-2000AEA76A6E}"/>
                </a:ext>
              </a:extLst>
            </p:cNvPr>
            <p:cNvSpPr txBox="1"/>
            <p:nvPr/>
          </p:nvSpPr>
          <p:spPr>
            <a:xfrm>
              <a:off x="813347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</a:p>
          </p:txBody>
        </p:sp>
      </p:grpSp>
      <p:grpSp>
        <p:nvGrpSpPr>
          <p:cNvPr id="1044" name="Group 1043">
            <a:extLst>
              <a:ext uri="{FF2B5EF4-FFF2-40B4-BE49-F238E27FC236}">
                <a16:creationId xmlns:a16="http://schemas.microsoft.com/office/drawing/2014/main" id="{E84BC84C-96D4-4A4A-96E3-D9B0AF553703}"/>
              </a:ext>
            </a:extLst>
          </p:cNvPr>
          <p:cNvGrpSpPr/>
          <p:nvPr/>
        </p:nvGrpSpPr>
        <p:grpSpPr>
          <a:xfrm>
            <a:off x="8380697" y="5460069"/>
            <a:ext cx="1648039" cy="184666"/>
            <a:chOff x="6597505" y="6029491"/>
            <a:chExt cx="1648039" cy="184666"/>
          </a:xfrm>
        </p:grpSpPr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C1239676-3E9D-4DF1-931A-F7E3FF064050}"/>
                </a:ext>
              </a:extLst>
            </p:cNvPr>
            <p:cNvSpPr txBox="1"/>
            <p:nvPr/>
          </p:nvSpPr>
          <p:spPr>
            <a:xfrm>
              <a:off x="6597505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1046" name="TextBox 1045">
              <a:extLst>
                <a:ext uri="{FF2B5EF4-FFF2-40B4-BE49-F238E27FC236}">
                  <a16:creationId xmlns:a16="http://schemas.microsoft.com/office/drawing/2014/main" id="{7EEE9121-62DB-4143-AAF4-49C264B1A441}"/>
                </a:ext>
              </a:extLst>
            </p:cNvPr>
            <p:cNvSpPr txBox="1"/>
            <p:nvPr/>
          </p:nvSpPr>
          <p:spPr>
            <a:xfrm>
              <a:off x="6718231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4</a:t>
              </a:r>
            </a:p>
          </p:txBody>
        </p:sp>
        <p:sp>
          <p:nvSpPr>
            <p:cNvPr id="1047" name="TextBox 1046">
              <a:extLst>
                <a:ext uri="{FF2B5EF4-FFF2-40B4-BE49-F238E27FC236}">
                  <a16:creationId xmlns:a16="http://schemas.microsoft.com/office/drawing/2014/main" id="{035699BD-03E6-42F1-8B16-5928D1951F3F}"/>
                </a:ext>
              </a:extLst>
            </p:cNvPr>
            <p:cNvSpPr txBox="1"/>
            <p:nvPr/>
          </p:nvSpPr>
          <p:spPr>
            <a:xfrm>
              <a:off x="6853217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48" name="TextBox 1047">
              <a:extLst>
                <a:ext uri="{FF2B5EF4-FFF2-40B4-BE49-F238E27FC236}">
                  <a16:creationId xmlns:a16="http://schemas.microsoft.com/office/drawing/2014/main" id="{2AFA75BD-D676-42F5-BC60-FA9C34D183C6}"/>
                </a:ext>
              </a:extLst>
            </p:cNvPr>
            <p:cNvSpPr txBox="1"/>
            <p:nvPr/>
          </p:nvSpPr>
          <p:spPr>
            <a:xfrm>
              <a:off x="6980909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8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49" name="TextBox 1048">
              <a:extLst>
                <a:ext uri="{FF2B5EF4-FFF2-40B4-BE49-F238E27FC236}">
                  <a16:creationId xmlns:a16="http://schemas.microsoft.com/office/drawing/2014/main" id="{D9ED690D-32BF-46EC-BBE3-BA56F7064288}"/>
                </a:ext>
              </a:extLst>
            </p:cNvPr>
            <p:cNvSpPr txBox="1"/>
            <p:nvPr/>
          </p:nvSpPr>
          <p:spPr>
            <a:xfrm>
              <a:off x="71020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050" name="TextBox 1049">
              <a:extLst>
                <a:ext uri="{FF2B5EF4-FFF2-40B4-BE49-F238E27FC236}">
                  <a16:creationId xmlns:a16="http://schemas.microsoft.com/office/drawing/2014/main" id="{7BE1928D-128B-4775-84C6-3169F20A0E01}"/>
                </a:ext>
              </a:extLst>
            </p:cNvPr>
            <p:cNvSpPr txBox="1"/>
            <p:nvPr/>
          </p:nvSpPr>
          <p:spPr>
            <a:xfrm>
              <a:off x="723486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051" name="TextBox 1050">
              <a:extLst>
                <a:ext uri="{FF2B5EF4-FFF2-40B4-BE49-F238E27FC236}">
                  <a16:creationId xmlns:a16="http://schemas.microsoft.com/office/drawing/2014/main" id="{6C884439-DBA3-4F38-AD0B-780C871BABE7}"/>
                </a:ext>
              </a:extLst>
            </p:cNvPr>
            <p:cNvSpPr txBox="1"/>
            <p:nvPr/>
          </p:nvSpPr>
          <p:spPr>
            <a:xfrm>
              <a:off x="73732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052" name="TextBox 1051">
              <a:extLst>
                <a:ext uri="{FF2B5EF4-FFF2-40B4-BE49-F238E27FC236}">
                  <a16:creationId xmlns:a16="http://schemas.microsoft.com/office/drawing/2014/main" id="{7FA38A05-3695-4CA7-8A18-7AD21F4E744C}"/>
                </a:ext>
              </a:extLst>
            </p:cNvPr>
            <p:cNvSpPr txBox="1"/>
            <p:nvPr/>
          </p:nvSpPr>
          <p:spPr>
            <a:xfrm>
              <a:off x="748913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053" name="TextBox 1052">
              <a:extLst>
                <a:ext uri="{FF2B5EF4-FFF2-40B4-BE49-F238E27FC236}">
                  <a16:creationId xmlns:a16="http://schemas.microsoft.com/office/drawing/2014/main" id="{25A948F7-CA15-4457-9724-B9FF4586B7A0}"/>
                </a:ext>
              </a:extLst>
            </p:cNvPr>
            <p:cNvSpPr txBox="1"/>
            <p:nvPr/>
          </p:nvSpPr>
          <p:spPr>
            <a:xfrm>
              <a:off x="761440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1054" name="TextBox 1053">
              <a:extLst>
                <a:ext uri="{FF2B5EF4-FFF2-40B4-BE49-F238E27FC236}">
                  <a16:creationId xmlns:a16="http://schemas.microsoft.com/office/drawing/2014/main" id="{A506D229-0924-430B-BA78-F9A5F0A7385A}"/>
                </a:ext>
              </a:extLst>
            </p:cNvPr>
            <p:cNvSpPr txBox="1"/>
            <p:nvPr/>
          </p:nvSpPr>
          <p:spPr>
            <a:xfrm>
              <a:off x="7736764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055" name="TextBox 1054">
              <a:extLst>
                <a:ext uri="{FF2B5EF4-FFF2-40B4-BE49-F238E27FC236}">
                  <a16:creationId xmlns:a16="http://schemas.microsoft.com/office/drawing/2014/main" id="{6D6A1F1A-5BAF-4134-A205-921725CA13FE}"/>
                </a:ext>
              </a:extLst>
            </p:cNvPr>
            <p:cNvSpPr txBox="1"/>
            <p:nvPr/>
          </p:nvSpPr>
          <p:spPr>
            <a:xfrm>
              <a:off x="787049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1056" name="TextBox 1055">
              <a:extLst>
                <a:ext uri="{FF2B5EF4-FFF2-40B4-BE49-F238E27FC236}">
                  <a16:creationId xmlns:a16="http://schemas.microsoft.com/office/drawing/2014/main" id="{B992402D-DFFE-4023-8BD0-BE3633F190F0}"/>
                </a:ext>
              </a:extLst>
            </p:cNvPr>
            <p:cNvSpPr txBox="1"/>
            <p:nvPr/>
          </p:nvSpPr>
          <p:spPr>
            <a:xfrm>
              <a:off x="799900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1057" name="TextBox 1056">
              <a:extLst>
                <a:ext uri="{FF2B5EF4-FFF2-40B4-BE49-F238E27FC236}">
                  <a16:creationId xmlns:a16="http://schemas.microsoft.com/office/drawing/2014/main" id="{12B3BB67-32C3-46E5-B201-ECD849ABA1D2}"/>
                </a:ext>
              </a:extLst>
            </p:cNvPr>
            <p:cNvSpPr txBox="1"/>
            <p:nvPr/>
          </p:nvSpPr>
          <p:spPr>
            <a:xfrm>
              <a:off x="813347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</a:p>
          </p:txBody>
        </p:sp>
      </p:grpSp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6D87C9C3-576E-4AFA-8718-9B3BC0F9E328}"/>
              </a:ext>
            </a:extLst>
          </p:cNvPr>
          <p:cNvGrpSpPr/>
          <p:nvPr/>
        </p:nvGrpSpPr>
        <p:grpSpPr>
          <a:xfrm>
            <a:off x="10388810" y="5460069"/>
            <a:ext cx="1648039" cy="184666"/>
            <a:chOff x="6597505" y="6029491"/>
            <a:chExt cx="1648039" cy="184666"/>
          </a:xfrm>
        </p:grpSpPr>
        <p:sp>
          <p:nvSpPr>
            <p:cNvPr id="1059" name="TextBox 1058">
              <a:extLst>
                <a:ext uri="{FF2B5EF4-FFF2-40B4-BE49-F238E27FC236}">
                  <a16:creationId xmlns:a16="http://schemas.microsoft.com/office/drawing/2014/main" id="{C0B47CE4-E8F2-422C-9B6B-556E92A0395E}"/>
                </a:ext>
              </a:extLst>
            </p:cNvPr>
            <p:cNvSpPr txBox="1"/>
            <p:nvPr/>
          </p:nvSpPr>
          <p:spPr>
            <a:xfrm>
              <a:off x="6597505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1060" name="TextBox 1059">
              <a:extLst>
                <a:ext uri="{FF2B5EF4-FFF2-40B4-BE49-F238E27FC236}">
                  <a16:creationId xmlns:a16="http://schemas.microsoft.com/office/drawing/2014/main" id="{18A865A7-4E3C-4E0C-8C4F-A38D73551DC4}"/>
                </a:ext>
              </a:extLst>
            </p:cNvPr>
            <p:cNvSpPr txBox="1"/>
            <p:nvPr/>
          </p:nvSpPr>
          <p:spPr>
            <a:xfrm>
              <a:off x="6718231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4</a:t>
              </a:r>
            </a:p>
          </p:txBody>
        </p:sp>
        <p:sp>
          <p:nvSpPr>
            <p:cNvPr id="1061" name="TextBox 1060">
              <a:extLst>
                <a:ext uri="{FF2B5EF4-FFF2-40B4-BE49-F238E27FC236}">
                  <a16:creationId xmlns:a16="http://schemas.microsoft.com/office/drawing/2014/main" id="{5A4C7EF2-077A-499B-9D14-31C0552D0E84}"/>
                </a:ext>
              </a:extLst>
            </p:cNvPr>
            <p:cNvSpPr txBox="1"/>
            <p:nvPr/>
          </p:nvSpPr>
          <p:spPr>
            <a:xfrm>
              <a:off x="6853217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62" name="TextBox 1061">
              <a:extLst>
                <a:ext uri="{FF2B5EF4-FFF2-40B4-BE49-F238E27FC236}">
                  <a16:creationId xmlns:a16="http://schemas.microsoft.com/office/drawing/2014/main" id="{50B1ADF2-D115-46D1-A134-3904AA9028B1}"/>
                </a:ext>
              </a:extLst>
            </p:cNvPr>
            <p:cNvSpPr txBox="1"/>
            <p:nvPr/>
          </p:nvSpPr>
          <p:spPr>
            <a:xfrm>
              <a:off x="6980909" y="6029491"/>
              <a:ext cx="4990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60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8</a:t>
              </a:r>
              <a:endParaRPr lang="en-US" sz="6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063" name="TextBox 1062">
              <a:extLst>
                <a:ext uri="{FF2B5EF4-FFF2-40B4-BE49-F238E27FC236}">
                  <a16:creationId xmlns:a16="http://schemas.microsoft.com/office/drawing/2014/main" id="{AB94137D-170C-4058-94AE-6C2FC1B5096E}"/>
                </a:ext>
              </a:extLst>
            </p:cNvPr>
            <p:cNvSpPr txBox="1"/>
            <p:nvPr/>
          </p:nvSpPr>
          <p:spPr>
            <a:xfrm>
              <a:off x="71020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064" name="TextBox 1063">
              <a:extLst>
                <a:ext uri="{FF2B5EF4-FFF2-40B4-BE49-F238E27FC236}">
                  <a16:creationId xmlns:a16="http://schemas.microsoft.com/office/drawing/2014/main" id="{810D6508-9DC1-4EFE-B6AF-6D78901A3EAB}"/>
                </a:ext>
              </a:extLst>
            </p:cNvPr>
            <p:cNvSpPr txBox="1"/>
            <p:nvPr/>
          </p:nvSpPr>
          <p:spPr>
            <a:xfrm>
              <a:off x="723486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065" name="TextBox 1064">
              <a:extLst>
                <a:ext uri="{FF2B5EF4-FFF2-40B4-BE49-F238E27FC236}">
                  <a16:creationId xmlns:a16="http://schemas.microsoft.com/office/drawing/2014/main" id="{51E3B2C2-A472-498B-AB27-1F5475ACF3E8}"/>
                </a:ext>
              </a:extLst>
            </p:cNvPr>
            <p:cNvSpPr txBox="1"/>
            <p:nvPr/>
          </p:nvSpPr>
          <p:spPr>
            <a:xfrm>
              <a:off x="7373217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1066" name="TextBox 1065">
              <a:extLst>
                <a:ext uri="{FF2B5EF4-FFF2-40B4-BE49-F238E27FC236}">
                  <a16:creationId xmlns:a16="http://schemas.microsoft.com/office/drawing/2014/main" id="{8AE65FC2-91D5-41DA-91FA-F82488720CC7}"/>
                </a:ext>
              </a:extLst>
            </p:cNvPr>
            <p:cNvSpPr txBox="1"/>
            <p:nvPr/>
          </p:nvSpPr>
          <p:spPr>
            <a:xfrm>
              <a:off x="748913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067" name="TextBox 1066">
              <a:extLst>
                <a:ext uri="{FF2B5EF4-FFF2-40B4-BE49-F238E27FC236}">
                  <a16:creationId xmlns:a16="http://schemas.microsoft.com/office/drawing/2014/main" id="{A091E548-41C2-4E9C-BC24-22DCBE2AF8F4}"/>
                </a:ext>
              </a:extLst>
            </p:cNvPr>
            <p:cNvSpPr txBox="1"/>
            <p:nvPr/>
          </p:nvSpPr>
          <p:spPr>
            <a:xfrm>
              <a:off x="7614402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26A8EDF3-4136-4043-B014-A6CABCFB2901}"/>
                </a:ext>
              </a:extLst>
            </p:cNvPr>
            <p:cNvSpPr txBox="1"/>
            <p:nvPr/>
          </p:nvSpPr>
          <p:spPr>
            <a:xfrm>
              <a:off x="7736764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069" name="TextBox 1068">
              <a:extLst>
                <a:ext uri="{FF2B5EF4-FFF2-40B4-BE49-F238E27FC236}">
                  <a16:creationId xmlns:a16="http://schemas.microsoft.com/office/drawing/2014/main" id="{031D775F-7238-49A1-8392-B9280F80FF06}"/>
                </a:ext>
              </a:extLst>
            </p:cNvPr>
            <p:cNvSpPr txBox="1"/>
            <p:nvPr/>
          </p:nvSpPr>
          <p:spPr>
            <a:xfrm>
              <a:off x="787049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1070" name="TextBox 1069">
              <a:extLst>
                <a:ext uri="{FF2B5EF4-FFF2-40B4-BE49-F238E27FC236}">
                  <a16:creationId xmlns:a16="http://schemas.microsoft.com/office/drawing/2014/main" id="{85CA17C3-1F09-42B7-9FE1-46D1F265B8D6}"/>
                </a:ext>
              </a:extLst>
            </p:cNvPr>
            <p:cNvSpPr txBox="1"/>
            <p:nvPr/>
          </p:nvSpPr>
          <p:spPr>
            <a:xfrm>
              <a:off x="7999003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3661F761-8BE8-457B-8120-3AD6E49672A3}"/>
                </a:ext>
              </a:extLst>
            </p:cNvPr>
            <p:cNvSpPr txBox="1"/>
            <p:nvPr/>
          </p:nvSpPr>
          <p:spPr>
            <a:xfrm>
              <a:off x="8133475" y="6075658"/>
              <a:ext cx="112069" cy="92333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</a:p>
          </p:txBody>
        </p:sp>
      </p:grpSp>
      <p:sp>
        <p:nvSpPr>
          <p:cNvPr id="1072" name="TextBox 1071">
            <a:extLst>
              <a:ext uri="{FF2B5EF4-FFF2-40B4-BE49-F238E27FC236}">
                <a16:creationId xmlns:a16="http://schemas.microsoft.com/office/drawing/2014/main" id="{43067BB0-75D5-4E79-B1B3-C9BAB0F27BCC}"/>
              </a:ext>
            </a:extLst>
          </p:cNvPr>
          <p:cNvSpPr txBox="1"/>
          <p:nvPr/>
        </p:nvSpPr>
        <p:spPr>
          <a:xfrm>
            <a:off x="7019683" y="4107705"/>
            <a:ext cx="53219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4</a:t>
            </a:r>
            <a:r>
              <a:rPr lang="en-US" sz="1100" b="1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 mg/kg</a:t>
            </a:r>
          </a:p>
        </p:txBody>
      </p:sp>
      <p:sp>
        <p:nvSpPr>
          <p:cNvPr id="1073" name="TextBox 1072">
            <a:extLst>
              <a:ext uri="{FF2B5EF4-FFF2-40B4-BE49-F238E27FC236}">
                <a16:creationId xmlns:a16="http://schemas.microsoft.com/office/drawing/2014/main" id="{6F729216-3C8B-448B-A585-F62B3B9976A1}"/>
              </a:ext>
            </a:extLst>
          </p:cNvPr>
          <p:cNvSpPr txBox="1"/>
          <p:nvPr/>
        </p:nvSpPr>
        <p:spPr>
          <a:xfrm>
            <a:off x="8961973" y="4119125"/>
            <a:ext cx="53219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b="1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6 mg/kg</a:t>
            </a: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44AB4CD5-0BB0-444C-B13C-58BAC496FC97}"/>
              </a:ext>
            </a:extLst>
          </p:cNvPr>
          <p:cNvSpPr txBox="1"/>
          <p:nvPr/>
        </p:nvSpPr>
        <p:spPr>
          <a:xfrm>
            <a:off x="10913238" y="4122608"/>
            <a:ext cx="53219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Aft>
                <a:spcPts val="300"/>
              </a:spcAft>
              <a:buClr>
                <a:schemeClr val="tx2"/>
              </a:buClr>
            </a:pPr>
            <a:r>
              <a:rPr lang="en-US" sz="1100" b="1" spc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  <a:rtl val="0"/>
              </a:rPr>
              <a:t>8 mg/kg</a:t>
            </a:r>
          </a:p>
        </p:txBody>
      </p:sp>
      <p:sp>
        <p:nvSpPr>
          <p:cNvPr id="1075" name="object 53">
            <a:extLst>
              <a:ext uri="{FF2B5EF4-FFF2-40B4-BE49-F238E27FC236}">
                <a16:creationId xmlns:a16="http://schemas.microsoft.com/office/drawing/2014/main" id="{4D3C488F-160E-4195-9A27-DBD5505AB07E}"/>
              </a:ext>
            </a:extLst>
          </p:cNvPr>
          <p:cNvSpPr txBox="1"/>
          <p:nvPr/>
        </p:nvSpPr>
        <p:spPr>
          <a:xfrm>
            <a:off x="6136891" y="3825805"/>
            <a:ext cx="5797828" cy="30777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defPPr>
              <a:defRPr lang="en-US"/>
            </a:defPPr>
            <a:lvl1pPr marL="18485">
              <a:spcBef>
                <a:spcPts val="138"/>
              </a:spcBef>
              <a:defRPr sz="1400" b="1">
                <a:solidFill>
                  <a:srgbClr val="005BAA"/>
                </a:solidFill>
                <a:latin typeface="Arial"/>
                <a:cs typeface="Arial"/>
              </a:defRPr>
            </a:lvl1pPr>
          </a:lstStyle>
          <a:p>
            <a:pPr marL="18485" marR="0" lvl="0" indent="0" algn="ctr" defTabSz="1398861" eaLnBrk="1" fontAlgn="auto" latinLnBrk="0" hangingPunct="1">
              <a:lnSpc>
                <a:spcPct val="100000"/>
              </a:lnSpc>
              <a:spcBef>
                <a:spcPts val="13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B2678"/>
                </a:solidFill>
                <a:effectLst/>
                <a:uLnTx/>
                <a:uFillTx/>
                <a:latin typeface="Arial"/>
                <a:cs typeface="Arial"/>
              </a:rPr>
              <a:t>Change in Sum of Diameters of Target Lesion (per BICR) Over Time</a:t>
            </a:r>
          </a:p>
        </p:txBody>
      </p:sp>
    </p:spTree>
    <p:extLst>
      <p:ext uri="{BB962C8B-B14F-4D97-AF65-F5344CB8AC3E}">
        <p14:creationId xmlns:p14="http://schemas.microsoft.com/office/powerpoint/2010/main" val="604142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2">
            <a:extLst>
              <a:ext uri="{FF2B5EF4-FFF2-40B4-BE49-F238E27FC236}">
                <a16:creationId xmlns:a16="http://schemas.microsoft.com/office/drawing/2014/main" id="{3CE4504A-CE5E-49C6-BE30-D50E37139839}"/>
              </a:ext>
            </a:extLst>
          </p:cNvPr>
          <p:cNvSpPr txBox="1"/>
          <p:nvPr/>
        </p:nvSpPr>
        <p:spPr>
          <a:xfrm>
            <a:off x="103181" y="5715452"/>
            <a:ext cx="11874216" cy="336250"/>
          </a:xfrm>
          <a:prstGeom prst="rect">
            <a:avLst/>
          </a:prstGeom>
          <a:noFill/>
        </p:spPr>
        <p:txBody>
          <a:bodyPr vert="horz" wrap="square" lIns="45720" tIns="43438" rIns="45720" bIns="45720" rtlCol="0" anchor="b">
            <a:spAutoFit/>
          </a:bodyPr>
          <a:lstStyle/>
          <a:p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Bardia A, et al. ESMO Breast Cancer 2021. Abstract LBA4. 2. ClinicalTrials.gov. https://clinicaltrials.gov/ct2/show/NCT04656652. 3. Levy B, et al. WCLC 2021. Abstract 564. 4. Borghaei H, et al. WCLC 2021. Abstract 588. 5. Johnson M, et al. WCLC 2021. Abstract 653.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08D0B-C2B0-42D8-AECF-902DDF60E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" y="92981"/>
            <a:ext cx="10515600" cy="765175"/>
          </a:xfrm>
        </p:spPr>
        <p:txBody>
          <a:bodyPr>
            <a:normAutofit fontScale="90000"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400" dirty="0"/>
            </a:b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45DFF-C977-4DEA-919C-89095FC6B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55" y="1143963"/>
            <a:ext cx="10938625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the updated data cutoff for the NSCLC cohort, Dato-DXd continued to demonstrate highly encouraging antitumor activity and a manageable safety profile at the 4-, 6-, and 8-mg/kg doses in this heavily pretreated population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6-mg/kg dose has been selected for further development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6-mg/kg dose was better tolerated than the 8-mg/kg dose, with low rates of discontinuation due to adverse events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28% of patients achieved an ORR, and the median DOR was 10.5 months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TROPION-PanTumor01 is also investigating Dato-DXd in other tumor types. Promising antitumor activity and a similar safety profile have been observed in the TNBC cohort</a:t>
            </a:r>
            <a:r>
              <a:rPr lang="en-US" sz="18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8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Dato-DXd is currently being evaluated in the phase 3 TROPION-Lung01 trial (NCT04656652)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and additional phase 1 and 2 trials in NSCLC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3-5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AE0CE-F407-499E-87EF-ABC7FF81E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57900"/>
            <a:ext cx="121920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604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4980</Words>
  <Application>Microsoft Macintosh PowerPoint</Application>
  <PresentationFormat>Widescreen</PresentationFormat>
  <Paragraphs>864</Paragraphs>
  <Slides>31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Arial</vt:lpstr>
      <vt:lpstr>Calibri</vt:lpstr>
      <vt:lpstr>Calibri Light</vt:lpstr>
      <vt:lpstr>Helvetica</vt:lpstr>
      <vt:lpstr>Helvetica Neue</vt:lpstr>
      <vt:lpstr>Symbol</vt:lpstr>
      <vt:lpstr>Times New Roman</vt:lpstr>
      <vt:lpstr>Wingdings</vt:lpstr>
      <vt:lpstr>Office Theme</vt:lpstr>
      <vt:lpstr>3_Default Design</vt:lpstr>
      <vt:lpstr>Antibody Drug Conjugates: Trop 2 and Beyond</vt:lpstr>
      <vt:lpstr>PowerPoint Presentation</vt:lpstr>
      <vt:lpstr>PowerPoint Presentation</vt:lpstr>
      <vt:lpstr>PowerPoint Presentation</vt:lpstr>
      <vt:lpstr> Introduction and Methods</vt:lpstr>
      <vt:lpstr>PowerPoint Presentation</vt:lpstr>
      <vt:lpstr>PowerPoint Presentation</vt:lpstr>
      <vt:lpstr>PowerPoint Presentation</vt:lpstr>
      <vt:lpstr>  Summary </vt:lpstr>
      <vt:lpstr>Tox Management of Dato DXd</vt:lpstr>
      <vt:lpstr>PowerPoint Presentation</vt:lpstr>
      <vt:lpstr>PowerPoint Presentation</vt:lpstr>
      <vt:lpstr>Background</vt:lpstr>
      <vt:lpstr>PowerPoint Presentation</vt:lpstr>
      <vt:lpstr>PowerPoint Presentation</vt:lpstr>
      <vt:lpstr>PowerPoint Presentation</vt:lpstr>
      <vt:lpstr>PowerPoint Presentation</vt:lpstr>
      <vt:lpstr>Sacituzumab</vt:lpstr>
      <vt:lpstr>Where are we going?</vt:lpstr>
      <vt:lpstr>Other ADCs</vt:lpstr>
      <vt:lpstr>Other ADCs</vt:lpstr>
      <vt:lpstr>PowerPoint Presentation</vt:lpstr>
      <vt:lpstr>PowerPoint Presentation</vt:lpstr>
      <vt:lpstr>It's getting complicated.</vt:lpstr>
      <vt:lpstr>PowerPoint Presentation</vt:lpstr>
      <vt:lpstr>TROPION-Lung07 Phase III Trial Design</vt:lpstr>
      <vt:lpstr>PowerPoint Presentation</vt:lpstr>
      <vt:lpstr>Phase I/II IMMU-132-01 Trial of Sacituzumab Govitecan: Efficacy in the Metastatic NSCLC Population</vt:lpstr>
      <vt:lpstr>Key Ongoing Clinical Trials of Sacituzumab Govitecan for Metastatic NSCLC</vt:lpstr>
      <vt:lpstr>Best Overall Response with Tusamitamab Ravtansine in a Phase I/II Study for Patients with Nonsquamous NSCLC Expressing CEACAM5  </vt:lpstr>
      <vt:lpstr>LUMINOSITY: Phase II Study of Telisotuzumab Vedotin Monotherapy for Patients with Previously Treated c-MET–Overexpressing Advanced NSCLC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Antibody Drug Conjugates: Trop 2 and Beyond</dc:title>
  <dc:creator>ALEX SPIRA</dc:creator>
  <cp:lastModifiedBy>Silvana Izquierdo</cp:lastModifiedBy>
  <cp:revision>16</cp:revision>
  <dcterms:created xsi:type="dcterms:W3CDTF">2022-11-09T02:01:32Z</dcterms:created>
  <dcterms:modified xsi:type="dcterms:W3CDTF">2022-11-21T15:05:12Z</dcterms:modified>
</cp:coreProperties>
</file>