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7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8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9" r:id="rId5"/>
    <p:sldMasterId id="2147483701" r:id="rId6"/>
    <p:sldMasterId id="2147483712" r:id="rId7"/>
    <p:sldMasterId id="2147483722" r:id="rId8"/>
    <p:sldMasterId id="2147483734" r:id="rId9"/>
    <p:sldMasterId id="2147483754" r:id="rId10"/>
    <p:sldMasterId id="2147483766" r:id="rId11"/>
    <p:sldMasterId id="2147483776" r:id="rId12"/>
    <p:sldMasterId id="2147483784" r:id="rId13"/>
  </p:sldMasterIdLst>
  <p:notesMasterIdLst>
    <p:notesMasterId r:id="rId46"/>
  </p:notesMasterIdLst>
  <p:sldIdLst>
    <p:sldId id="280" r:id="rId14"/>
    <p:sldId id="2141411972" r:id="rId15"/>
    <p:sldId id="402" r:id="rId16"/>
    <p:sldId id="1747256402" r:id="rId17"/>
    <p:sldId id="2141411978" r:id="rId18"/>
    <p:sldId id="11787" r:id="rId19"/>
    <p:sldId id="329" r:id="rId20"/>
    <p:sldId id="2135714498" r:id="rId21"/>
    <p:sldId id="324" r:id="rId22"/>
    <p:sldId id="2135714499" r:id="rId23"/>
    <p:sldId id="590" r:id="rId24"/>
    <p:sldId id="2135714435" r:id="rId25"/>
    <p:sldId id="2141411981" r:id="rId26"/>
    <p:sldId id="2135714471" r:id="rId27"/>
    <p:sldId id="2135715253" r:id="rId28"/>
    <p:sldId id="2135715167" r:id="rId29"/>
    <p:sldId id="2135714492" r:id="rId30"/>
    <p:sldId id="2135714453" r:id="rId31"/>
    <p:sldId id="2141411987" r:id="rId32"/>
    <p:sldId id="2135714480" r:id="rId33"/>
    <p:sldId id="2141411988" r:id="rId34"/>
    <p:sldId id="2135714482" r:id="rId35"/>
    <p:sldId id="567" r:id="rId36"/>
    <p:sldId id="2141411989" r:id="rId37"/>
    <p:sldId id="2135714491" r:id="rId38"/>
    <p:sldId id="2135714486" r:id="rId39"/>
    <p:sldId id="2135714487" r:id="rId40"/>
    <p:sldId id="2141411990" r:id="rId41"/>
    <p:sldId id="2141411991" r:id="rId42"/>
    <p:sldId id="2141411992" r:id="rId43"/>
    <p:sldId id="2141411993" r:id="rId44"/>
    <p:sldId id="2141411994" r:id="rId4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24" autoAdjust="0"/>
    <p:restoredTop sz="94694"/>
  </p:normalViewPr>
  <p:slideViewPr>
    <p:cSldViewPr snapToGrid="0">
      <p:cViewPr varScale="1">
        <p:scale>
          <a:sx n="117" d="100"/>
          <a:sy n="117" d="100"/>
        </p:scale>
        <p:origin x="55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3.xml"/><Relationship Id="rId29" Type="http://schemas.openxmlformats.org/officeDocument/2006/relationships/slide" Target="slides/slide16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5.xml"/><Relationship Id="rId3" Type="http://schemas.openxmlformats.org/officeDocument/2006/relationships/customXml" Target="../customXml/item3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7.xml"/><Relationship Id="rId41" Type="http://schemas.openxmlformats.org/officeDocument/2006/relationships/slide" Target="slides/slide2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399678243649072E-2"/>
          <c:y val="4.2561983471074379E-2"/>
          <c:w val="0.89480478510948602"/>
          <c:h val="0.8071167653630073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rgbClr val="A69F9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150 × 10⁶
(n=4)</c:v>
                </c:pt>
                <c:pt idx="1">
                  <c:v>300 × 10⁶
(n=70)</c:v>
                </c:pt>
                <c:pt idx="2">
                  <c:v>450 × 10⁶
(n=54)</c:v>
                </c:pt>
                <c:pt idx="3">
                  <c:v>Ide-cel Treated
(N=128)</c:v>
                </c:pt>
              </c:strCache>
            </c:strRef>
          </c:cat>
          <c:val>
            <c:numRef>
              <c:f>Sheet1!$B$2:$B$5</c:f>
              <c:numCache>
                <c:formatCode>0</c:formatCode>
                <c:ptCount val="4"/>
                <c:pt idx="1">
                  <c:v>25.7</c:v>
                </c:pt>
                <c:pt idx="2">
                  <c:v>16.7</c:v>
                </c:pt>
                <c:pt idx="3">
                  <c:v>21.1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0E-4630-8DBB-C038461093A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VGPR</c:v>
                </c:pt>
              </c:strCache>
            </c:strRef>
          </c:tx>
          <c:spPr>
            <a:solidFill>
              <a:srgbClr val="DF603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150 × 10⁶
(n=4)</c:v>
                </c:pt>
                <c:pt idx="1">
                  <c:v>300 × 10⁶
(n=70)</c:v>
                </c:pt>
                <c:pt idx="2">
                  <c:v>450 × 10⁶
(n=54)</c:v>
                </c:pt>
                <c:pt idx="3">
                  <c:v>Ide-cel Treated
(N=128)</c:v>
                </c:pt>
              </c:strCache>
            </c:strRef>
          </c:cat>
          <c:val>
            <c:numRef>
              <c:f>Sheet1!$C$2:$C$5</c:f>
              <c:numCache>
                <c:formatCode>0</c:formatCode>
                <c:ptCount val="4"/>
                <c:pt idx="0">
                  <c:v>25</c:v>
                </c:pt>
                <c:pt idx="1">
                  <c:v>14.3</c:v>
                </c:pt>
                <c:pt idx="2">
                  <c:v>25.9</c:v>
                </c:pt>
                <c:pt idx="3">
                  <c:v>19.5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40E-4630-8DBB-C038461093A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CR/sCR</c:v>
                </c:pt>
              </c:strCache>
            </c:strRef>
          </c:tx>
          <c:spPr>
            <a:solidFill>
              <a:srgbClr val="008DA4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6.2061749885380702E-17"/>
                  <c:y val="-1.4471780028943559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40E-4630-8DBB-C038461093A9}"/>
                </c:ext>
              </c:extLst>
            </c:dLbl>
            <c:dLbl>
              <c:idx val="3"/>
              <c:layout>
                <c:manualLayout>
                  <c:x val="-1.6926127316730358E-3"/>
                  <c:y val="-4.160153506539363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40E-4630-8DBB-C038461093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150 × 10⁶
(n=4)</c:v>
                </c:pt>
                <c:pt idx="1">
                  <c:v>300 × 10⁶
(n=70)</c:v>
                </c:pt>
                <c:pt idx="2">
                  <c:v>450 × 10⁶
(n=54)</c:v>
                </c:pt>
                <c:pt idx="3">
                  <c:v>Ide-cel Treated
(N=128)</c:v>
                </c:pt>
              </c:strCache>
            </c:strRef>
          </c:cat>
          <c:val>
            <c:numRef>
              <c:f>Sheet1!$D$2:$D$5</c:f>
              <c:numCache>
                <c:formatCode>0</c:formatCode>
                <c:ptCount val="4"/>
                <c:pt idx="1">
                  <c:v>4.3000000000000007</c:v>
                </c:pt>
                <c:pt idx="2">
                  <c:v>11.099999999999998</c:v>
                </c:pt>
                <c:pt idx="3">
                  <c:v>6.9999999999999964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40E-4630-8DBB-C038461093A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CR/sCR - MRD–</c:v>
                </c:pt>
              </c:strCache>
            </c:strRef>
          </c:tx>
          <c:spPr>
            <a:solidFill>
              <a:srgbClr val="0EADC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150 × 10⁶
(n=4)</c:v>
                </c:pt>
                <c:pt idx="1">
                  <c:v>300 × 10⁶
(n=70)</c:v>
                </c:pt>
                <c:pt idx="2">
                  <c:v>450 × 10⁶
(n=54)</c:v>
                </c:pt>
                <c:pt idx="3">
                  <c:v>Ide-cel Treated
(N=128)</c:v>
                </c:pt>
              </c:strCache>
            </c:strRef>
          </c:cat>
          <c:val>
            <c:numRef>
              <c:f>Sheet1!$E$2:$E$5</c:f>
              <c:numCache>
                <c:formatCode>0</c:formatCode>
                <c:ptCount val="4"/>
                <c:pt idx="0">
                  <c:v>25</c:v>
                </c:pt>
                <c:pt idx="1">
                  <c:v>24.3</c:v>
                </c:pt>
                <c:pt idx="2">
                  <c:v>27.8</c:v>
                </c:pt>
                <c:pt idx="3">
                  <c:v>25.8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40E-4630-8DBB-C038461093A9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1977542592"/>
        <c:axId val="1977539328"/>
      </c:barChart>
      <c:catAx>
        <c:axId val="1977542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7539328"/>
        <c:crosses val="autoZero"/>
        <c:auto val="1"/>
        <c:lblAlgn val="ctr"/>
        <c:lblOffset val="100"/>
        <c:noMultiLvlLbl val="0"/>
      </c:catAx>
      <c:valAx>
        <c:axId val="1977539328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Response, %</a:t>
                </a:r>
              </a:p>
            </c:rich>
          </c:tx>
          <c:layout>
            <c:manualLayout>
              <c:xMode val="edge"/>
              <c:yMode val="edge"/>
              <c:x val="1.1259473133637905E-2"/>
              <c:y val="0.2642301318036225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out"/>
        <c:minorTickMark val="out"/>
        <c:tickLblPos val="nextTo"/>
        <c:spPr>
          <a:noFill/>
          <a:ln w="158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77542592"/>
        <c:crosses val="autoZero"/>
        <c:crossBetween val="between"/>
        <c:majorUnit val="20"/>
        <c:minorUnit val="1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r>
              <a:rPr lang="en-US" dirty="0" err="1"/>
              <a:t>ORR</a:t>
            </a:r>
            <a:r>
              <a:rPr lang="en-US" baseline="30000" dirty="0" err="1"/>
              <a:t>a</a:t>
            </a:r>
            <a:r>
              <a:rPr lang="en-US" dirty="0"/>
              <a:t>: 97.9% (95/97)</a:t>
            </a:r>
          </a:p>
        </c:rich>
      </c:tx>
      <c:layout>
        <c:manualLayout>
          <c:xMode val="edge"/>
          <c:yMode val="edge"/>
          <c:x val="0.35771590203901205"/>
          <c:y val="1.59012631143866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baseline="0">
              <a:solidFill>
                <a:schemeClr val="tx2"/>
              </a:solidFill>
              <a:latin typeface="+mn-lt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3622481253823968"/>
          <c:y val="0.12787735151214269"/>
          <c:w val="0.72734171085598709"/>
          <c:h val="0.8352382957701299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PR</c:v>
                </c:pt>
              </c:strCache>
            </c:strRef>
          </c:tx>
          <c:spPr>
            <a:solidFill>
              <a:srgbClr val="00A0DF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0.23858964418293432"/>
                  <c:y val="-1.6412622814665732E-2"/>
                </c:manualLayout>
              </c:layout>
              <c:tx>
                <c:rich>
                  <a:bodyPr/>
                  <a:lstStyle/>
                  <a:p>
                    <a:fld id="{D2A0A4D3-7050-4EAF-A26B-6648B3CAE908}" type="VALUE">
                      <a:rPr lang="en-US"/>
                      <a:pPr/>
                      <a:t>[VALUE]</a:t>
                    </a:fld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AC54-43EC-9D56-4EB36176C1F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Sheet1!$A$3</c:f>
              <c:numCache>
                <c:formatCode>General</c:formatCode>
                <c:ptCount val="1"/>
              </c:numCache>
            </c:numRef>
          </c:cat>
          <c:val>
            <c:numRef>
              <c:f>Sheet1!$B$3</c:f>
              <c:numCache>
                <c:formatCode>0.0%</c:formatCode>
                <c:ptCount val="1"/>
                <c:pt idx="0">
                  <c:v>3.1E-2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C54-43EC-9D56-4EB36176C1F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VGPR</c:v>
                </c:pt>
              </c:strCache>
            </c:strRef>
          </c:tx>
          <c:spPr>
            <a:solidFill>
              <a:srgbClr val="7E71B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35994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C54-43EC-9D56-4EB36176C1F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Sheet1!$A$3</c:f>
              <c:numCache>
                <c:formatCode>General</c:formatCode>
                <c:ptCount val="1"/>
              </c:numCache>
            </c:numRef>
          </c:cat>
          <c:val>
            <c:numRef>
              <c:f>Sheet1!$C$3</c:f>
              <c:numCache>
                <c:formatCode>0.0%</c:formatCode>
                <c:ptCount val="1"/>
                <c:pt idx="0">
                  <c:v>0.124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C54-43EC-9D56-4EB36176C1F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CR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cat>
            <c:numRef>
              <c:f>Sheet1!$A$3</c:f>
              <c:numCache>
                <c:formatCode>General</c:formatCode>
                <c:ptCount val="1"/>
              </c:numCache>
            </c:numRef>
          </c:cat>
          <c:val>
            <c:numRef>
              <c:f>Sheet1!$D$3</c:f>
              <c:numCache>
                <c:formatCode>0.0%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C54-43EC-9D56-4EB36176C1F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sCR</c:v>
                </c:pt>
              </c:strCache>
            </c:strRef>
          </c:tx>
          <c:spPr>
            <a:solidFill>
              <a:srgbClr val="F3782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3782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AC54-43EC-9D56-4EB36176C1FE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AC54-43EC-9D56-4EB36176C1F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Sheet1!$A$3</c:f>
              <c:numCache>
                <c:formatCode>General</c:formatCode>
                <c:ptCount val="1"/>
              </c:numCache>
            </c:numRef>
          </c:cat>
          <c:val>
            <c:numRef>
              <c:f>Sheet1!$E$3</c:f>
              <c:numCache>
                <c:formatCode>0.0%</c:formatCode>
                <c:ptCount val="1"/>
                <c:pt idx="0">
                  <c:v>0.82499999999999996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C54-43EC-9D56-4EB36176C1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0"/>
        <c:overlap val="100"/>
        <c:axId val="656742656"/>
        <c:axId val="656737736"/>
      </c:barChart>
      <c:catAx>
        <c:axId val="6567426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56737736"/>
        <c:crosses val="autoZero"/>
        <c:auto val="1"/>
        <c:lblAlgn val="ctr"/>
        <c:lblOffset val="100"/>
        <c:noMultiLvlLbl val="0"/>
      </c:catAx>
      <c:valAx>
        <c:axId val="656737736"/>
        <c:scaling>
          <c:orientation val="minMax"/>
          <c:max val="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Patients, % </a:t>
                </a:r>
              </a:p>
            </c:rich>
          </c:tx>
          <c:layout>
            <c:manualLayout>
              <c:xMode val="edge"/>
              <c:yMode val="edge"/>
              <c:x val="1.7190643801287934E-2"/>
              <c:y val="0.3951263556567977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56742656"/>
        <c:crosses val="autoZero"/>
        <c:crossBetween val="between"/>
        <c:majorUnit val="0.2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>
          <a:latin typeface="+mn-lt"/>
          <a:cs typeface="Arial" panose="020B0604020202020204" pitchFamily="34" charset="0"/>
        </a:defRPr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0.73946</cdr:x>
      <cdr:y>0.14967</cdr:y>
    </cdr:from>
    <cdr:to>
      <cdr:x>0.77938</cdr:x>
      <cdr:y>0.93262</cdr:y>
    </cdr:to>
    <cdr:sp macro="" textlink="">
      <cdr:nvSpPr>
        <cdr:cNvPr id="2" name="Right Brace 1"/>
        <cdr:cNvSpPr/>
      </cdr:nvSpPr>
      <cdr:spPr>
        <a:xfrm xmlns:a="http://schemas.openxmlformats.org/drawingml/2006/main">
          <a:off x="3305464" y="606897"/>
          <a:ext cx="178455" cy="3174772"/>
        </a:xfrm>
        <a:prstGeom xmlns:a="http://schemas.openxmlformats.org/drawingml/2006/main" prst="rightBrace">
          <a:avLst/>
        </a:prstGeom>
        <a:ln xmlns:a="http://schemas.openxmlformats.org/drawingml/2006/main" w="12700">
          <a:solidFill>
            <a:schemeClr val="tx1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6438F7-A3B4-4940-8C5C-2FF72E09D81F}" type="datetimeFigureOut">
              <a:rPr lang="en-US" smtClean="0"/>
              <a:t>2/2/22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B340D5-8057-485F-A5D6-4C6956BF15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52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otes Placeholder 2">
            <a:extLst>
              <a:ext uri="{FF2B5EF4-FFF2-40B4-BE49-F238E27FC236}">
                <a16:creationId xmlns:a16="http://schemas.microsoft.com/office/drawing/2014/main" id="{22306696-B6CD-4A99-ABBE-EB083CF243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4023" y="4477121"/>
            <a:ext cx="5877701" cy="494839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altLang="en-US" sz="1100" i="1" dirty="0">
              <a:latin typeface="Arial" panose="020B0604020202020204" pitchFamily="34" charset="0"/>
            </a:endParaRPr>
          </a:p>
        </p:txBody>
      </p:sp>
      <p:sp>
        <p:nvSpPr>
          <p:cNvPr id="52227" name="Slide Image Placeholder 4">
            <a:extLst>
              <a:ext uri="{FF2B5EF4-FFF2-40B4-BE49-F238E27FC236}">
                <a16:creationId xmlns:a16="http://schemas.microsoft.com/office/drawing/2014/main" id="{5F2F33AC-7B3A-4944-B32E-AC95C4FB2A1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8" name="Slide Number Placeholder 5">
            <a:extLst>
              <a:ext uri="{FF2B5EF4-FFF2-40B4-BE49-F238E27FC236}">
                <a16:creationId xmlns:a16="http://schemas.microsoft.com/office/drawing/2014/main" id="{8124CEC1-1A75-4B22-B826-100CBFE23B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57066" indent="-291179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64717" indent="-232943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30604" indent="-232943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96491" indent="-232943"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317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8F13E67-2840-4E3C-AA83-ECEA705D1451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317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9068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BMPCs, bone marrow plasma cells; ECOG, Eastern Cooperative Oncology Group; Ide-cel, i</a:t>
            </a:r>
            <a:r>
              <a:rPr lang="en-US" altLang="en-US" i="1" dirty="0"/>
              <a:t>decabtagene vicleucel; </a:t>
            </a:r>
            <a:r>
              <a:rPr lang="en-US" i="1" dirty="0"/>
              <a:t>mAb, monoclonal antibody; MM, multiple myeloma; PS, performance status; R-ISS, revised International Staging System; SCT, stem cell transplant.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B72F01-6714-4A31-8C22-8E0F1B091B5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50679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E4953F-501C-498F-811F-52E153962CB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56125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f/u, follow-up; Ide-cel, 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idecabtagene vicleucel; </a:t>
            </a:r>
            <a:r>
              <a:rPr lang="en-US" i="1" dirty="0"/>
              <a:t>MRD, measurable residual disease; sCR, stringent CR; TTFR, time to first response.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B72F01-6714-4A31-8C22-8E0F1B091B5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6123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DoR, duration of response; NE, not estimable; sCR, stringent CR.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B72F01-6714-4A31-8C22-8E0F1B091B5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6795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8285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>
              <a:effectLst/>
              <a:latin typeface="Arial" panose="020B0604020202020204" pitchFamily="34" charset="0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8285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58DACF-8309-2044-8EF4-AA7C90F4E9A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8285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52076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CARTITUDE-1 es un estudio de fase 1b/2 de JNJ-4528.  Los datos presentados son únicamente de la fase 1b confirmación de dosis. </a:t>
            </a:r>
          </a:p>
          <a:p>
            <a:endParaRPr lang="es-ES" dirty="0"/>
          </a:p>
          <a:p>
            <a:r>
              <a:rPr lang="es-ES" dirty="0"/>
              <a:t>JNJ-4528 se distingue por contener 2 anticuerpos de cadena única contra BCMA diseñados para conferir avidez</a:t>
            </a:r>
            <a:r>
              <a:rPr lang="en-US" dirty="0"/>
              <a:t> y es </a:t>
            </a:r>
            <a:r>
              <a:rPr lang="en-US" dirty="0" err="1"/>
              <a:t>identico</a:t>
            </a:r>
            <a:r>
              <a:rPr lang="en-US" dirty="0"/>
              <a:t> a el CAR </a:t>
            </a:r>
            <a:r>
              <a:rPr lang="en-US" dirty="0" err="1"/>
              <a:t>usado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el </a:t>
            </a:r>
            <a:r>
              <a:rPr lang="en-US" dirty="0" err="1"/>
              <a:t>ensayo</a:t>
            </a:r>
            <a:r>
              <a:rPr lang="en-US" dirty="0"/>
              <a:t> LEGEND-2</a:t>
            </a:r>
          </a:p>
          <a:p>
            <a:endParaRPr lang="en-US" dirty="0"/>
          </a:p>
          <a:p>
            <a:r>
              <a:rPr lang="es-ES" dirty="0"/>
              <a:t>Se inscribieron 35 pacientes, 29 pacientes fueron dosificados con una mediana de dosis de CART de 0.72 millones/kg (cerca del objetivo de 0,75 millones/kg).  Esta dosis es mucho mas baja que la dosis de los 2 estudios anteriores.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06E77A-D234-EB43-88F7-F531D124F96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00205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BCMA, B-cell maturation antigen; IMiD, immunomodulatory drug; PI, proteasome inhibitor; SCT, stem cell transplant.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EF6D27-299F-4B19-B5B7-86F911777B2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2840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8285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>
              <a:effectLst/>
              <a:latin typeface="Arial" panose="020B0604020202020204" pitchFamily="34" charset="0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8285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58DACF-8309-2044-8EF4-AA7C90F4E9A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82852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90491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6E77A-D234-EB43-88F7-F531D124F96F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104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856CB7-75B7-904C-996F-81CB966641F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1788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PH" sz="1200" i="1" dirty="0">
                <a:latin typeface="Arial" panose="020B0604020202020204" pitchFamily="34" charset="0"/>
                <a:cs typeface="Arial" panose="020B0604020202020204" pitchFamily="34" charset="0"/>
              </a:rPr>
              <a:t>APRIL,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a proliferation-inducing ligand; BAFF, B-cell activating factor; </a:t>
            </a:r>
            <a:r>
              <a:rPr lang="en-PH" sz="1200" i="1" dirty="0">
                <a:latin typeface="Arial" panose="020B0604020202020204" pitchFamily="34" charset="0"/>
                <a:cs typeface="Arial" panose="020B0604020202020204" pitchFamily="34" charset="0"/>
              </a:rPr>
              <a:t>BAFF-R, B-cell activating factor receptor; BCMA, B-cell maturation antigen; BM, bone marrow; GC, germinal center; LN, lymph node; MGUS,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monoclonal gammopathy of undetermined significance; </a:t>
            </a:r>
            <a:r>
              <a:rPr lang="en-PH" sz="1200" i="1" dirty="0">
                <a:latin typeface="Arial" panose="020B0604020202020204" pitchFamily="34" charset="0"/>
                <a:cs typeface="Arial" panose="020B0604020202020204" pitchFamily="34" charset="0"/>
              </a:rPr>
              <a:t>MM, multiple myeloma; PC, plasma cell; sBCMA, soluble BCMA; TNF, tumor necrosis factor.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F84D67-D2F0-2E4D-9E11-9F717633FA55}" type="slidenum">
              <a:rPr kumimoji="0" lang="it-IT" alt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458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en-PH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BCMA, B-cell maturation antigen; CAR, chimeric antigen receptor.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83EB69-35F5-4D41-968E-3C2CB1109D3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36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65887" fontAlgn="auto">
              <a:spcBef>
                <a:spcPts val="0"/>
              </a:spcBef>
              <a:spcAft>
                <a:spcPts val="0"/>
              </a:spcAft>
              <a:defRPr/>
            </a:pPr>
            <a:fld id="{A106E77A-D234-EB43-88F7-F531D124F96F}" type="slidenum">
              <a:rPr lang="en-US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defTabSz="465887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en-US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58293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https://www.nature.com/articles/s41408-019-0196-6</a:t>
            </a:r>
          </a:p>
          <a:p>
            <a:r>
              <a:rPr lang="en-US" dirty="0"/>
              <a:t>https://www.thelancet.com/journals/lanonc/article/PIIS1470-2045(19)30788-0/fulltext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8D29AD-98F5-498B-8771-621472B7185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5341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Could also discuss</a:t>
            </a:r>
            <a:r>
              <a:rPr lang="en-US" baseline="0" dirty="0"/>
              <a:t> the controversy around steroid eye drops on this slide.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Also could mention improvements in </a:t>
            </a:r>
            <a:r>
              <a:rPr lang="en-US" baseline="0" dirty="0" err="1"/>
              <a:t>QoL</a:t>
            </a:r>
            <a:r>
              <a:rPr lang="en-US" baseline="0" dirty="0"/>
              <a:t>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https://www.ncbi.nlm.nih.gov/pmc/articles/PMC7193475/</a:t>
            </a:r>
          </a:p>
          <a:p>
            <a:r>
              <a:rPr lang="en-US" dirty="0"/>
              <a:t>https://ash.confex.com/ash/2020/webprogram/Paper139698.html</a:t>
            </a:r>
          </a:p>
          <a:p>
            <a:r>
              <a:rPr lang="en-US" dirty="0"/>
              <a:t>https://ash.confex.com/ash/2020/webprogram/Paper140013.html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8D29AD-98F5-498B-8771-621472B7185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9044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Slide contributed by Sergio Giralt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3199CD-3E1B-4AE6-990F-76F925F5EA9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8270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/>
              <a:t>KarMMa</a:t>
            </a:r>
            <a:r>
              <a:rPr lang="es-ES" dirty="0"/>
              <a:t> es un estudio de fase 2 de </a:t>
            </a:r>
            <a:r>
              <a:rPr lang="es-ES" dirty="0" err="1"/>
              <a:t>ide-cel</a:t>
            </a:r>
            <a:r>
              <a:rPr lang="es-ES" dirty="0"/>
              <a:t> en pacientes con mieloma múltiple refractario.  </a:t>
            </a:r>
          </a:p>
          <a:p>
            <a:endParaRPr lang="es-ES" dirty="0"/>
          </a:p>
          <a:p>
            <a:r>
              <a:rPr lang="es-ES" dirty="0" err="1"/>
              <a:t>Ide-cel</a:t>
            </a:r>
            <a:r>
              <a:rPr lang="es-ES" dirty="0"/>
              <a:t> es un CAR estándar con un fragmento de variable de cadena única como dominio de enlace a BCMA, un dominio de </a:t>
            </a:r>
            <a:r>
              <a:rPr lang="es-ES" dirty="0" err="1"/>
              <a:t>coestimulación</a:t>
            </a:r>
            <a:r>
              <a:rPr lang="es-ES" dirty="0"/>
              <a:t> 41BB y un dominio de activación de células t CD3Z</a:t>
            </a:r>
          </a:p>
          <a:p>
            <a:endParaRPr lang="en-US" dirty="0"/>
          </a:p>
          <a:p>
            <a:r>
              <a:rPr lang="es-ES" dirty="0"/>
              <a:t>los pacientes que tenían 3 líneas previas de tratamiento, incluyendo un IMID, un </a:t>
            </a:r>
            <a:r>
              <a:rPr lang="es-ES" dirty="0" err="1"/>
              <a:t>inibior</a:t>
            </a:r>
            <a:r>
              <a:rPr lang="es-ES" dirty="0"/>
              <a:t> </a:t>
            </a:r>
            <a:r>
              <a:rPr lang="es-ES" dirty="0" err="1"/>
              <a:t>proteosoma</a:t>
            </a:r>
            <a:r>
              <a:rPr lang="es-ES" dirty="0"/>
              <a:t> y un anticuerpo anti-CD38 fueron elegibles.  El objetivo principal era la tasa de respuesta global</a:t>
            </a:r>
            <a:r>
              <a:rPr lang="en-US" dirty="0"/>
              <a:t>.</a:t>
            </a:r>
          </a:p>
          <a:p>
            <a:endParaRPr lang="es-ES" dirty="0"/>
          </a:p>
          <a:p>
            <a:r>
              <a:rPr lang="es-ES" dirty="0"/>
              <a:t>158 pacientes fueron examinados, 128 pacientes fueron tratados.  El s</a:t>
            </a:r>
            <a:r>
              <a:rPr lang="en-US" dirty="0" err="1"/>
              <a:t>eguimiento</a:t>
            </a:r>
            <a:r>
              <a:rPr lang="en-US" dirty="0"/>
              <a:t> medio </a:t>
            </a:r>
            <a:r>
              <a:rPr lang="en-US" dirty="0" err="1"/>
              <a:t>fue</a:t>
            </a:r>
            <a:r>
              <a:rPr lang="en-US" dirty="0"/>
              <a:t> de 13.3 </a:t>
            </a:r>
            <a:r>
              <a:rPr lang="en-US" dirty="0" err="1"/>
              <a:t>meses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E4953F-501C-498F-811F-52E153962CB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5872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6.jp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er Slide - Research 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72174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03BF07A-FB7A-2847-8E78-24846A5DCB54}"/>
              </a:ext>
            </a:extLst>
          </p:cNvPr>
          <p:cNvSpPr/>
          <p:nvPr/>
        </p:nvSpPr>
        <p:spPr bwMode="white">
          <a:xfrm>
            <a:off x="0" y="5711843"/>
            <a:ext cx="12192000" cy="1146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>
              <a:latin typeface="+mj-lt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27296" y="3429001"/>
            <a:ext cx="10158560" cy="131238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5800" b="1" kern="600" spc="-40" baseline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7297" y="4922338"/>
            <a:ext cx="4548716" cy="683709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  <a:lvl2pPr>
              <a:defRPr sz="24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dirty="0"/>
              <a:t>Enter Department Name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24" y="5987681"/>
            <a:ext cx="3024950" cy="64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3822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 W/ Small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1155"/>
            <a:ext cx="10972800" cy="108243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58295"/>
            <a:ext cx="8327149" cy="4349749"/>
          </a:xfrm>
          <a:prstGeom prst="rect">
            <a:avLst/>
          </a:prstGeom>
        </p:spPr>
        <p:txBody>
          <a:bodyPr>
            <a:noAutofit/>
          </a:bodyPr>
          <a:lstStyle>
            <a:lvl1pPr marL="228589" indent="-228589">
              <a:lnSpc>
                <a:spcPct val="100000"/>
              </a:lnSpc>
              <a:spcBef>
                <a:spcPts val="0"/>
              </a:spcBef>
              <a:tabLst/>
              <a:defRPr sz="24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defRPr sz="18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defRPr sz="16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defRPr sz="14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10"/>
          </p:nvPr>
        </p:nvSpPr>
        <p:spPr>
          <a:xfrm>
            <a:off x="9269266" y="1658296"/>
            <a:ext cx="2313134" cy="434974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70" indent="0">
              <a:buNone/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19140" indent="0">
              <a:buNone/>
              <a:defRPr sz="1333"/>
            </a:lvl3pPr>
            <a:lvl4pPr marL="1828709" indent="0">
              <a:buNone/>
              <a:defRPr sz="1333"/>
            </a:lvl4pPr>
            <a:lvl5pPr marL="2438278" indent="0">
              <a:buNone/>
              <a:defRPr sz="1333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C6263844-DAB8-9E47-AAB4-20EC43D98D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86507" y="6295496"/>
            <a:ext cx="4520557" cy="243840"/>
          </a:xfrm>
          <a:prstGeom prst="rect">
            <a:avLst/>
          </a:prstGeom>
        </p:spPr>
        <p:txBody>
          <a:bodyPr wrap="none" lIns="0" anchor="ctr"/>
          <a:lstStyle>
            <a:lvl1pPr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Title Name or Department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766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609599" y="1658296"/>
            <a:ext cx="5209583" cy="4349749"/>
          </a:xfrm>
          <a:prstGeom prst="rect">
            <a:avLst/>
          </a:prstGeom>
        </p:spPr>
        <p:txBody>
          <a:bodyPr>
            <a:noAutofit/>
          </a:bodyPr>
          <a:lstStyle>
            <a:lvl1pPr marL="228589" indent="-228589">
              <a:lnSpc>
                <a:spcPct val="100000"/>
              </a:lnSpc>
              <a:spcBef>
                <a:spcPts val="0"/>
              </a:spcBef>
              <a:tabLst/>
              <a:defRPr sz="24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defRPr sz="18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defRPr sz="16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331155"/>
            <a:ext cx="10972800" cy="108243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0"/>
          </p:nvPr>
        </p:nvSpPr>
        <p:spPr>
          <a:xfrm>
            <a:off x="6223906" y="1658296"/>
            <a:ext cx="5212080" cy="4349749"/>
          </a:xfrm>
          <a:prstGeom prst="rect">
            <a:avLst/>
          </a:prstGeom>
        </p:spPr>
        <p:txBody>
          <a:bodyPr>
            <a:noAutofit/>
          </a:bodyPr>
          <a:lstStyle>
            <a:lvl1pPr marL="228589" indent="-228589">
              <a:lnSpc>
                <a:spcPct val="100000"/>
              </a:lnSpc>
              <a:spcBef>
                <a:spcPts val="0"/>
              </a:spcBef>
              <a:tabLst/>
              <a:defRPr sz="24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defRPr sz="18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defRPr sz="16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defRPr sz="14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C6263844-DAB8-9E47-AAB4-20EC43D98D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86507" y="6295496"/>
            <a:ext cx="4520557" cy="243840"/>
          </a:xfrm>
          <a:prstGeom prst="rect">
            <a:avLst/>
          </a:prstGeom>
        </p:spPr>
        <p:txBody>
          <a:bodyPr wrap="none" lIns="0" anchor="ctr"/>
          <a:lstStyle>
            <a:lvl1pPr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Title Name or Department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120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58297"/>
            <a:ext cx="3383280" cy="4323404"/>
          </a:xfrm>
          <a:prstGeom prst="rect">
            <a:avLst/>
          </a:prstGeom>
        </p:spPr>
        <p:txBody>
          <a:bodyPr>
            <a:noAutofit/>
          </a:bodyPr>
          <a:lstStyle>
            <a:lvl1pPr marL="228589" indent="-228589">
              <a:lnSpc>
                <a:spcPct val="100000"/>
              </a:lnSpc>
              <a:spcBef>
                <a:spcPts val="0"/>
              </a:spcBef>
              <a:tabLst/>
              <a:defRPr sz="18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defRPr sz="16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defRPr sz="14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defRPr sz="14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67">
                <a:solidFill>
                  <a:schemeClr val="tx1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9600" y="331155"/>
            <a:ext cx="10972800" cy="108243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E22D488-BAA3-B846-866B-5889189F2B50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410892" y="1658297"/>
            <a:ext cx="3383280" cy="4323404"/>
          </a:xfrm>
          <a:prstGeom prst="rect">
            <a:avLst/>
          </a:prstGeom>
        </p:spPr>
        <p:txBody>
          <a:bodyPr>
            <a:noAutofit/>
          </a:bodyPr>
          <a:lstStyle>
            <a:lvl1pPr marL="228589" indent="-228589">
              <a:lnSpc>
                <a:spcPct val="100000"/>
              </a:lnSpc>
              <a:spcBef>
                <a:spcPts val="0"/>
              </a:spcBef>
              <a:tabLst/>
              <a:defRPr sz="18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defRPr sz="16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defRPr sz="14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defRPr sz="14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67">
                <a:solidFill>
                  <a:schemeClr val="tx1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2096EE-FD27-024F-92C7-F21530130DA3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8199120" y="1658297"/>
            <a:ext cx="3383280" cy="4323404"/>
          </a:xfrm>
          <a:prstGeom prst="rect">
            <a:avLst/>
          </a:prstGeom>
        </p:spPr>
        <p:txBody>
          <a:bodyPr>
            <a:noAutofit/>
          </a:bodyPr>
          <a:lstStyle>
            <a:lvl1pPr marL="228589" indent="-228589">
              <a:lnSpc>
                <a:spcPct val="100000"/>
              </a:lnSpc>
              <a:spcBef>
                <a:spcPts val="0"/>
              </a:spcBef>
              <a:tabLst/>
              <a:defRPr sz="18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defRPr sz="16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defRPr sz="14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defRPr sz="14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67">
                <a:solidFill>
                  <a:schemeClr val="tx1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Footer Placeholder 1">
            <a:extLst>
              <a:ext uri="{FF2B5EF4-FFF2-40B4-BE49-F238E27FC236}">
                <a16:creationId xmlns:a16="http://schemas.microsoft.com/office/drawing/2014/main" id="{C6263844-DAB8-9E47-AAB4-20EC43D98D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86507" y="6295496"/>
            <a:ext cx="4520557" cy="243840"/>
          </a:xfrm>
          <a:prstGeom prst="rect">
            <a:avLst/>
          </a:prstGeom>
        </p:spPr>
        <p:txBody>
          <a:bodyPr wrap="none" lIns="0" anchor="ctr"/>
          <a:lstStyle>
            <a:lvl1pPr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Title Name or Department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450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w/ Photo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217303"/>
            <a:ext cx="3193144" cy="7159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SzPct val="100000"/>
              <a:buFontTx/>
              <a:buNone/>
              <a:defRPr sz="2933"/>
            </a:lvl2pPr>
            <a:lvl3pPr marL="685766" indent="-228589">
              <a:spcBef>
                <a:spcPts val="8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>
                <a:latin typeface="Gotham Thin" pitchFamily="50" charset="0"/>
                <a:cs typeface="Gotham Thin" pitchFamily="50" charset="0"/>
              </a:defRPr>
            </a:lvl3pPr>
            <a:lvl4pPr marL="914354" indent="-228589">
              <a:spcBef>
                <a:spcPts val="8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>
                <a:latin typeface="Gotham Thin" pitchFamily="50" charset="0"/>
                <a:cs typeface="Gotham Thin" pitchFamily="50" charset="0"/>
              </a:defRPr>
            </a:lvl4pPr>
            <a:lvl5pPr marL="1142942" indent="-228589">
              <a:spcBef>
                <a:spcPts val="8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>
                <a:latin typeface="Gotham Thin" pitchFamily="50" charset="0"/>
                <a:cs typeface="Gotham Thin" pitchFamily="50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609600" y="4047575"/>
            <a:ext cx="3193144" cy="1934126"/>
          </a:xfrm>
          <a:prstGeom prst="rect">
            <a:avLst/>
          </a:prstGeom>
        </p:spPr>
        <p:txBody>
          <a:bodyPr>
            <a:normAutofit/>
          </a:bodyPr>
          <a:lstStyle>
            <a:lvl1pPr marL="228589" indent="-228589">
              <a:lnSpc>
                <a:spcPct val="114000"/>
              </a:lnSpc>
              <a:buFont typeface="Arial" panose="020B0604020202020204" pitchFamily="34" charset="0"/>
              <a:buChar char="•"/>
              <a:defRPr sz="1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SzPct val="100000"/>
              <a:buFontTx/>
              <a:buNone/>
              <a:defRPr sz="2667">
                <a:latin typeface="Gotham Thin" pitchFamily="50" charset="0"/>
                <a:cs typeface="Gotham Thin" pitchFamily="50" charset="0"/>
              </a:defRPr>
            </a:lvl2pPr>
            <a:lvl3pPr marL="685766" indent="-228589">
              <a:spcBef>
                <a:spcPts val="8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>
                <a:latin typeface="Gotham Thin" pitchFamily="50" charset="0"/>
                <a:cs typeface="Gotham Thin" pitchFamily="50" charset="0"/>
              </a:defRPr>
            </a:lvl3pPr>
            <a:lvl4pPr marL="914354" indent="-228589">
              <a:spcBef>
                <a:spcPts val="8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>
                <a:latin typeface="Gotham Thin" pitchFamily="50" charset="0"/>
                <a:cs typeface="Gotham Thin" pitchFamily="50" charset="0"/>
              </a:defRPr>
            </a:lvl4pPr>
            <a:lvl5pPr marL="1142942" indent="-228589">
              <a:spcBef>
                <a:spcPts val="8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>
                <a:latin typeface="Gotham Thin" pitchFamily="50" charset="0"/>
                <a:cs typeface="Gotham Thin" pitchFamily="50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4507895" y="3217303"/>
            <a:ext cx="3018973" cy="7159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SzPct val="100000"/>
              <a:buFontTx/>
              <a:buNone/>
              <a:defRPr sz="2933"/>
            </a:lvl2pPr>
            <a:lvl3pPr marL="685766" indent="-228589">
              <a:spcBef>
                <a:spcPts val="8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>
                <a:latin typeface="Gotham Thin" pitchFamily="50" charset="0"/>
                <a:cs typeface="Gotham Thin" pitchFamily="50" charset="0"/>
              </a:defRPr>
            </a:lvl3pPr>
            <a:lvl4pPr marL="914354" indent="-228589">
              <a:spcBef>
                <a:spcPts val="8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>
                <a:latin typeface="Gotham Thin" pitchFamily="50" charset="0"/>
                <a:cs typeface="Gotham Thin" pitchFamily="50" charset="0"/>
              </a:defRPr>
            </a:lvl4pPr>
            <a:lvl5pPr marL="1142942" indent="-228589">
              <a:spcBef>
                <a:spcPts val="8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>
                <a:latin typeface="Gotham Thin" pitchFamily="50" charset="0"/>
                <a:cs typeface="Gotham Thin" pitchFamily="50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2"/>
          </p:nvPr>
        </p:nvSpPr>
        <p:spPr>
          <a:xfrm>
            <a:off x="4507895" y="4047575"/>
            <a:ext cx="3018973" cy="1934126"/>
          </a:xfrm>
          <a:prstGeom prst="rect">
            <a:avLst/>
          </a:prstGeom>
        </p:spPr>
        <p:txBody>
          <a:bodyPr>
            <a:normAutofit/>
          </a:bodyPr>
          <a:lstStyle>
            <a:lvl1pPr marL="228589" indent="-228589">
              <a:lnSpc>
                <a:spcPct val="114000"/>
              </a:lnSpc>
              <a:buFont typeface="Arial" panose="020B0604020202020204" pitchFamily="34" charset="0"/>
              <a:buChar char="•"/>
              <a:defRPr sz="1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SzPct val="100000"/>
              <a:buFontTx/>
              <a:buNone/>
              <a:defRPr sz="2667">
                <a:latin typeface="Gotham Thin" pitchFamily="50" charset="0"/>
                <a:cs typeface="Gotham Thin" pitchFamily="50" charset="0"/>
              </a:defRPr>
            </a:lvl2pPr>
            <a:lvl3pPr marL="685766" indent="-228589">
              <a:spcBef>
                <a:spcPts val="8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>
                <a:latin typeface="Gotham Thin" pitchFamily="50" charset="0"/>
                <a:cs typeface="Gotham Thin" pitchFamily="50" charset="0"/>
              </a:defRPr>
            </a:lvl3pPr>
            <a:lvl4pPr marL="914354" indent="-228589">
              <a:spcBef>
                <a:spcPts val="8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>
                <a:latin typeface="Gotham Thin" pitchFamily="50" charset="0"/>
                <a:cs typeface="Gotham Thin" pitchFamily="50" charset="0"/>
              </a:defRPr>
            </a:lvl4pPr>
            <a:lvl5pPr marL="1142942" indent="-228589">
              <a:spcBef>
                <a:spcPts val="8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>
                <a:latin typeface="Gotham Thin" pitchFamily="50" charset="0"/>
                <a:cs typeface="Gotham Thin" pitchFamily="50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8232019" y="3217303"/>
            <a:ext cx="3350381" cy="7159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16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SzPct val="100000"/>
              <a:buFontTx/>
              <a:buNone/>
              <a:defRPr sz="2933"/>
            </a:lvl2pPr>
            <a:lvl3pPr marL="685766" indent="-228589">
              <a:spcBef>
                <a:spcPts val="8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>
                <a:latin typeface="Gotham Thin" pitchFamily="50" charset="0"/>
                <a:cs typeface="Gotham Thin" pitchFamily="50" charset="0"/>
              </a:defRPr>
            </a:lvl3pPr>
            <a:lvl4pPr marL="914354" indent="-228589">
              <a:spcBef>
                <a:spcPts val="8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>
                <a:latin typeface="Gotham Thin" pitchFamily="50" charset="0"/>
                <a:cs typeface="Gotham Thin" pitchFamily="50" charset="0"/>
              </a:defRPr>
            </a:lvl4pPr>
            <a:lvl5pPr marL="1142942" indent="-228589">
              <a:spcBef>
                <a:spcPts val="8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>
                <a:latin typeface="Gotham Thin" pitchFamily="50" charset="0"/>
                <a:cs typeface="Gotham Thin" pitchFamily="50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8232019" y="4047575"/>
            <a:ext cx="3350381" cy="1934126"/>
          </a:xfrm>
          <a:prstGeom prst="rect">
            <a:avLst/>
          </a:prstGeom>
        </p:spPr>
        <p:txBody>
          <a:bodyPr>
            <a:normAutofit/>
          </a:bodyPr>
          <a:lstStyle>
            <a:lvl1pPr marL="228589" indent="-228589">
              <a:lnSpc>
                <a:spcPct val="114000"/>
              </a:lnSpc>
              <a:buFont typeface="Arial" panose="020B0604020202020204" pitchFamily="34" charset="0"/>
              <a:buChar char="•"/>
              <a:defRPr sz="1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buSzPct val="100000"/>
              <a:buFontTx/>
              <a:buNone/>
              <a:defRPr sz="2667">
                <a:latin typeface="Gotham Thin" pitchFamily="50" charset="0"/>
                <a:cs typeface="Gotham Thin" pitchFamily="50" charset="0"/>
              </a:defRPr>
            </a:lvl2pPr>
            <a:lvl3pPr marL="685766" indent="-228589">
              <a:spcBef>
                <a:spcPts val="8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>
                <a:latin typeface="Gotham Thin" pitchFamily="50" charset="0"/>
                <a:cs typeface="Gotham Thin" pitchFamily="50" charset="0"/>
              </a:defRPr>
            </a:lvl3pPr>
            <a:lvl4pPr marL="914354" indent="-228589">
              <a:spcBef>
                <a:spcPts val="8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>
                <a:latin typeface="Gotham Thin" pitchFamily="50" charset="0"/>
                <a:cs typeface="Gotham Thin" pitchFamily="50" charset="0"/>
              </a:defRPr>
            </a:lvl4pPr>
            <a:lvl5pPr marL="1142942" indent="-228589">
              <a:spcBef>
                <a:spcPts val="800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400">
                <a:latin typeface="Gotham Thin" pitchFamily="50" charset="0"/>
                <a:cs typeface="Gotham Thin" pitchFamily="50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702C863-C7DC-3043-81C0-478CDF8D7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31155"/>
            <a:ext cx="10972800" cy="108243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AA3073F7-2F26-4143-A1FD-2ADD81A274B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518040" y="1661242"/>
            <a:ext cx="1376184" cy="1347511"/>
          </a:xfrm>
          <a:prstGeom prst="ellipse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467" b="1" i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7" name="Picture Placeholder 4">
            <a:extLst>
              <a:ext uri="{FF2B5EF4-FFF2-40B4-BE49-F238E27FC236}">
                <a16:creationId xmlns:a16="http://schemas.microsoft.com/office/drawing/2014/main" id="{2C94971A-6D42-8B46-90D3-B61A837C75E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329289" y="1661242"/>
            <a:ext cx="1376185" cy="1347511"/>
          </a:xfrm>
          <a:prstGeom prst="ellipse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467" b="1" i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8" name="Picture Placeholder 4">
            <a:extLst>
              <a:ext uri="{FF2B5EF4-FFF2-40B4-BE49-F238E27FC236}">
                <a16:creationId xmlns:a16="http://schemas.microsoft.com/office/drawing/2014/main" id="{4E1C01E7-46F2-C548-BACD-02648DBD76A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219117" y="1642185"/>
            <a:ext cx="1376184" cy="1347511"/>
          </a:xfrm>
          <a:prstGeom prst="ellipse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467" b="1" i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C6263844-DAB8-9E47-AAB4-20EC43D98D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86507" y="6295496"/>
            <a:ext cx="4520557" cy="243840"/>
          </a:xfrm>
          <a:prstGeom prst="rect">
            <a:avLst/>
          </a:prstGeom>
        </p:spPr>
        <p:txBody>
          <a:bodyPr wrap="none" lIns="0" anchor="ctr"/>
          <a:lstStyle>
            <a:lvl1pPr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Title Name or Department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312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016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Rou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1"/>
            <a:ext cx="5384800" cy="28956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31775" indent="-231775">
              <a:lnSpc>
                <a:spcPct val="114000"/>
              </a:lnSpc>
              <a:tabLst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508109" y="5082817"/>
            <a:ext cx="4953000" cy="45720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ctr" defTabSz="60957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rgbClr val="E35929"/>
              </a:buClr>
              <a:buSzTx/>
              <a:buFont typeface="Arial" panose="020B0604020202020204" pitchFamily="34" charset="0"/>
              <a:buNone/>
              <a:tabLst/>
              <a:defRPr sz="120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60957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rgbClr val="E35929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DB7F577-8C78-6942-BD8E-E1BBE73F6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31155"/>
            <a:ext cx="10972800" cy="108243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1F6C215E-13E4-1C47-A22D-F91F897689B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422509" y="1817875"/>
            <a:ext cx="3124200" cy="3084091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b="1" i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C6263844-DAB8-9E47-AAB4-20EC43D98D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86507" y="6295496"/>
            <a:ext cx="4520557" cy="243840"/>
          </a:xfrm>
          <a:prstGeom prst="rect">
            <a:avLst/>
          </a:prstGeom>
        </p:spPr>
        <p:txBody>
          <a:bodyPr wrap="none" lIns="0" anchor="ctr"/>
          <a:lstStyle>
            <a:lvl1pPr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Title Name or Department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55656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hotos w/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1BB582D1-E07B-AC48-9D1F-97CC0FDC59D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190941" y="4296245"/>
            <a:ext cx="2438400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02E4251F-09AA-6242-9ABB-8120E647A281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1190941" y="4524847"/>
            <a:ext cx="2438400" cy="2777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100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EF9D98-5F0E-B24A-8BAC-0B2D5CF10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31155"/>
            <a:ext cx="10972800" cy="108243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373AF00-B671-0E4D-8346-9C4A14350A5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866471" y="4296245"/>
            <a:ext cx="2438400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F71C76E3-3560-6C42-8BE5-ED184A5E97AC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4866471" y="4524847"/>
            <a:ext cx="2438400" cy="2777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100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D7468871-96FE-EC43-8F72-14C7606C3489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8542000" y="4296245"/>
            <a:ext cx="2438400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658B6A8A-A03E-B940-9646-5B6CDC7DC67C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8542000" y="4524847"/>
            <a:ext cx="2438400" cy="2777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100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Picture Placeholder 14">
            <a:extLst>
              <a:ext uri="{FF2B5EF4-FFF2-40B4-BE49-F238E27FC236}">
                <a16:creationId xmlns:a16="http://schemas.microsoft.com/office/drawing/2014/main" id="{CF9A1BDE-8764-8D49-BD44-EECCA2BB9852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1556702" y="2386544"/>
            <a:ext cx="1706879" cy="1706880"/>
          </a:xfrm>
          <a:prstGeom prst="ellipse">
            <a:avLst/>
          </a:prstGeom>
          <a:noFill/>
        </p:spPr>
        <p:txBody>
          <a:bodyPr wrap="square" lIns="0" rIns="0" anchor="ctr">
            <a:noAutofit/>
          </a:bodyPr>
          <a:lstStyle>
            <a:lvl1pPr marL="0" indent="0" algn="ctr">
              <a:buNone/>
              <a:defRPr sz="1000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3" name="Picture Placeholder 14">
            <a:extLst>
              <a:ext uri="{FF2B5EF4-FFF2-40B4-BE49-F238E27FC236}">
                <a16:creationId xmlns:a16="http://schemas.microsoft.com/office/drawing/2014/main" id="{9AB962E8-9675-CD46-8499-42D43F01F00F}"/>
              </a:ext>
            </a:extLst>
          </p:cNvPr>
          <p:cNvSpPr>
            <a:spLocks noGrp="1"/>
          </p:cNvSpPr>
          <p:nvPr>
            <p:ph type="pic" sz="quarter" idx="54"/>
          </p:nvPr>
        </p:nvSpPr>
        <p:spPr>
          <a:xfrm>
            <a:off x="5250726" y="2386544"/>
            <a:ext cx="1706879" cy="1706880"/>
          </a:xfrm>
          <a:prstGeom prst="ellipse">
            <a:avLst/>
          </a:prstGeom>
          <a:noFill/>
        </p:spPr>
        <p:txBody>
          <a:bodyPr wrap="square" lIns="0" rIns="0" anchor="ctr">
            <a:noAutofit/>
          </a:bodyPr>
          <a:lstStyle>
            <a:lvl1pPr marL="0" indent="0" algn="ctr">
              <a:buNone/>
              <a:defRPr sz="1000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14">
            <a:extLst>
              <a:ext uri="{FF2B5EF4-FFF2-40B4-BE49-F238E27FC236}">
                <a16:creationId xmlns:a16="http://schemas.microsoft.com/office/drawing/2014/main" id="{89B734A4-DAA3-F242-862F-BEF31B0E56F0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8907761" y="2386544"/>
            <a:ext cx="1706879" cy="1706880"/>
          </a:xfrm>
          <a:prstGeom prst="ellipse">
            <a:avLst/>
          </a:prstGeom>
          <a:noFill/>
        </p:spPr>
        <p:txBody>
          <a:bodyPr wrap="square" lIns="0" rIns="0" anchor="ctr">
            <a:noAutofit/>
          </a:bodyPr>
          <a:lstStyle>
            <a:lvl1pPr marL="0" indent="0" algn="ctr">
              <a:buNone/>
              <a:defRPr sz="1000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Footer Placeholder 1">
            <a:extLst>
              <a:ext uri="{FF2B5EF4-FFF2-40B4-BE49-F238E27FC236}">
                <a16:creationId xmlns:a16="http://schemas.microsoft.com/office/drawing/2014/main" id="{C6263844-DAB8-9E47-AAB4-20EC43D98D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86507" y="6295496"/>
            <a:ext cx="4520557" cy="243840"/>
          </a:xfrm>
          <a:prstGeom prst="rect">
            <a:avLst/>
          </a:prstGeom>
        </p:spPr>
        <p:txBody>
          <a:bodyPr wrap="none" lIns="0" anchor="ctr"/>
          <a:lstStyle>
            <a:lvl1pPr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Title Name or Department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9290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pos="4992" userDrawn="1">
          <p15:clr>
            <a:srgbClr val="FBAE40"/>
          </p15:clr>
        </p15:guide>
        <p15:guide id="2" pos="2664" userDrawn="1">
          <p15:clr>
            <a:srgbClr val="FBAE40"/>
          </p15:clr>
        </p15:guide>
        <p15:guide id="4" orient="horz" pos="1488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leven Photos w/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BEA8A6-BC3E-1D4F-9BF4-871716F6D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31155"/>
            <a:ext cx="10972800" cy="108243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0" name="Text Placeholder 4">
            <a:extLst>
              <a:ext uri="{FF2B5EF4-FFF2-40B4-BE49-F238E27FC236}">
                <a16:creationId xmlns:a16="http://schemas.microsoft.com/office/drawing/2014/main" id="{085C5513-13DB-9F4A-87C6-5CE330EC84E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2423112"/>
            <a:ext cx="2438400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96D0BFAF-BD6E-FA41-977A-8CB9EC9A2A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75833" y="2423112"/>
            <a:ext cx="2438400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8DF3F5F8-62FC-7740-A30C-D302D156F45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53167" y="2423112"/>
            <a:ext cx="2438400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44" name="Text Placeholder 4">
            <a:extLst>
              <a:ext uri="{FF2B5EF4-FFF2-40B4-BE49-F238E27FC236}">
                <a16:creationId xmlns:a16="http://schemas.microsoft.com/office/drawing/2014/main" id="{DCC593EB-D496-7E44-801E-FD1834C934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2651715"/>
            <a:ext cx="2438400" cy="2777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100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Text Placeholder 4">
            <a:extLst>
              <a:ext uri="{FF2B5EF4-FFF2-40B4-BE49-F238E27FC236}">
                <a16:creationId xmlns:a16="http://schemas.microsoft.com/office/drawing/2014/main" id="{6FBF6677-E790-754C-BA2A-29ECC0FA2E5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75833" y="2651715"/>
            <a:ext cx="2438400" cy="2777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100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6" name="Text Placeholder 4">
            <a:extLst>
              <a:ext uri="{FF2B5EF4-FFF2-40B4-BE49-F238E27FC236}">
                <a16:creationId xmlns:a16="http://schemas.microsoft.com/office/drawing/2014/main" id="{7D9711AA-C3D0-AF47-95A1-1B81812019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53167" y="2651715"/>
            <a:ext cx="2438400" cy="2777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100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7" name="Picture Placeholder 14">
            <a:extLst>
              <a:ext uri="{FF2B5EF4-FFF2-40B4-BE49-F238E27FC236}">
                <a16:creationId xmlns:a16="http://schemas.microsoft.com/office/drawing/2014/main" id="{C98E102E-61D3-0742-808A-B3EAFDE7F87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267200" y="1527763"/>
            <a:ext cx="914400" cy="877824"/>
          </a:xfrm>
          <a:prstGeom prst="ellipse">
            <a:avLst/>
          </a:prstGeom>
          <a:noFill/>
        </p:spPr>
        <p:txBody>
          <a:bodyPr wrap="square" lIns="0" rIns="0" anchor="ctr">
            <a:noAutofit/>
          </a:bodyPr>
          <a:lstStyle>
            <a:lvl1pPr marL="0" indent="0" algn="ctr">
              <a:buNone/>
              <a:defRPr sz="1067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B080405E-B424-D444-B477-EFFC940DAFB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030500" y="2423112"/>
            <a:ext cx="2438400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49" name="Text Placeholder 4">
            <a:extLst>
              <a:ext uri="{FF2B5EF4-FFF2-40B4-BE49-F238E27FC236}">
                <a16:creationId xmlns:a16="http://schemas.microsoft.com/office/drawing/2014/main" id="{CB83B9BC-DE83-5A48-B517-A103C9F5B26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030500" y="2651715"/>
            <a:ext cx="2438400" cy="2777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100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0" name="Text Placeholder 4">
            <a:extLst>
              <a:ext uri="{FF2B5EF4-FFF2-40B4-BE49-F238E27FC236}">
                <a16:creationId xmlns:a16="http://schemas.microsoft.com/office/drawing/2014/main" id="{C2143D35-65E6-584E-B5AF-2BB86B0CEE1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600" y="4024911"/>
            <a:ext cx="2438400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51" name="Text Placeholder 4">
            <a:extLst>
              <a:ext uri="{FF2B5EF4-FFF2-40B4-BE49-F238E27FC236}">
                <a16:creationId xmlns:a16="http://schemas.microsoft.com/office/drawing/2014/main" id="{0A60333F-1AB5-F446-A2F1-D78156AD794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75833" y="4024911"/>
            <a:ext cx="2438400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7698CECD-C294-8B46-82BA-B6CF702CFD5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53167" y="4024911"/>
            <a:ext cx="2438400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7EF9C35E-E0C8-2946-932A-1EA035C785B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09600" y="4253514"/>
            <a:ext cx="2438400" cy="2777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100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2D42CE3B-A592-2545-B63B-003FD92EDED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475833" y="4253514"/>
            <a:ext cx="2438400" cy="2777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100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C695613A-027C-A847-AE6C-99E7392190D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6253167" y="4253514"/>
            <a:ext cx="2438400" cy="2777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100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7F8E43B3-AE60-A542-8836-9EA4CE36B53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030500" y="4024911"/>
            <a:ext cx="2438400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58" name="Text Placeholder 4">
            <a:extLst>
              <a:ext uri="{FF2B5EF4-FFF2-40B4-BE49-F238E27FC236}">
                <a16:creationId xmlns:a16="http://schemas.microsoft.com/office/drawing/2014/main" id="{D4F48B59-D1F2-2E4F-A697-8BC8D3B5A511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9030500" y="4253514"/>
            <a:ext cx="2438400" cy="2777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100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9" name="Text Placeholder 4">
            <a:extLst>
              <a:ext uri="{FF2B5EF4-FFF2-40B4-BE49-F238E27FC236}">
                <a16:creationId xmlns:a16="http://schemas.microsoft.com/office/drawing/2014/main" id="{3E130FC0-342D-434B-B7F2-9E31BAECE8A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032000" y="5571844"/>
            <a:ext cx="2438400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60" name="Text Placeholder 4">
            <a:extLst>
              <a:ext uri="{FF2B5EF4-FFF2-40B4-BE49-F238E27FC236}">
                <a16:creationId xmlns:a16="http://schemas.microsoft.com/office/drawing/2014/main" id="{2168A16B-A067-184D-B505-EEF623F50CB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876800" y="5571844"/>
            <a:ext cx="2438400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61" name="Text Placeholder 4">
            <a:extLst>
              <a:ext uri="{FF2B5EF4-FFF2-40B4-BE49-F238E27FC236}">
                <a16:creationId xmlns:a16="http://schemas.microsoft.com/office/drawing/2014/main" id="{8C6DEF85-4D4D-704D-963D-992111E84A9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675567" y="5571844"/>
            <a:ext cx="2438400" cy="304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62" name="Text Placeholder 4">
            <a:extLst>
              <a:ext uri="{FF2B5EF4-FFF2-40B4-BE49-F238E27FC236}">
                <a16:creationId xmlns:a16="http://schemas.microsoft.com/office/drawing/2014/main" id="{D905B680-7F66-1F46-823D-F18333E6F6DE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2032000" y="5800445"/>
            <a:ext cx="2438400" cy="2777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100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3" name="Text Placeholder 4">
            <a:extLst>
              <a:ext uri="{FF2B5EF4-FFF2-40B4-BE49-F238E27FC236}">
                <a16:creationId xmlns:a16="http://schemas.microsoft.com/office/drawing/2014/main" id="{7C1AC7F8-16AA-1140-8093-B43909C4D60D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4876800" y="5800445"/>
            <a:ext cx="2438400" cy="2777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100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4" name="Text Placeholder 4">
            <a:extLst>
              <a:ext uri="{FF2B5EF4-FFF2-40B4-BE49-F238E27FC236}">
                <a16:creationId xmlns:a16="http://schemas.microsoft.com/office/drawing/2014/main" id="{A23B9713-3FFC-714B-9378-A8AE7167B7A1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7675567" y="5800445"/>
            <a:ext cx="2438400" cy="2777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1100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5" name="Picture Placeholder 14">
            <a:extLst>
              <a:ext uri="{FF2B5EF4-FFF2-40B4-BE49-F238E27FC236}">
                <a16:creationId xmlns:a16="http://schemas.microsoft.com/office/drawing/2014/main" id="{E45CABF3-6B98-494C-A8EB-D2D7EC201EAE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1422400" y="1532460"/>
            <a:ext cx="914400" cy="877824"/>
          </a:xfrm>
          <a:prstGeom prst="ellipse">
            <a:avLst/>
          </a:prstGeom>
          <a:noFill/>
        </p:spPr>
        <p:txBody>
          <a:bodyPr wrap="square" lIns="0" rIns="0" anchor="ctr">
            <a:noAutofit/>
          </a:bodyPr>
          <a:lstStyle>
            <a:lvl1pPr marL="0" indent="0" algn="ctr">
              <a:buNone/>
              <a:defRPr sz="1067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6" name="Picture Placeholder 14">
            <a:extLst>
              <a:ext uri="{FF2B5EF4-FFF2-40B4-BE49-F238E27FC236}">
                <a16:creationId xmlns:a16="http://schemas.microsoft.com/office/drawing/2014/main" id="{5959F7FF-48A6-5F4E-B446-7D4A3D124BE8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010400" y="1532460"/>
            <a:ext cx="914400" cy="877824"/>
          </a:xfrm>
          <a:prstGeom prst="ellipse">
            <a:avLst/>
          </a:prstGeom>
          <a:noFill/>
        </p:spPr>
        <p:txBody>
          <a:bodyPr wrap="square" lIns="0" rIns="0" anchor="ctr">
            <a:noAutofit/>
          </a:bodyPr>
          <a:lstStyle>
            <a:lvl1pPr marL="0" indent="0" algn="ctr">
              <a:buNone/>
              <a:defRPr sz="1067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7" name="Picture Placeholder 14">
            <a:extLst>
              <a:ext uri="{FF2B5EF4-FFF2-40B4-BE49-F238E27FC236}">
                <a16:creationId xmlns:a16="http://schemas.microsoft.com/office/drawing/2014/main" id="{AD9FF4D3-677F-A242-8431-3BA971292280}"/>
              </a:ext>
            </a:extLst>
          </p:cNvPr>
          <p:cNvSpPr>
            <a:spLocks noGrp="1"/>
          </p:cNvSpPr>
          <p:nvPr>
            <p:ph type="pic" sz="quarter" idx="45"/>
          </p:nvPr>
        </p:nvSpPr>
        <p:spPr>
          <a:xfrm>
            <a:off x="9753600" y="1532460"/>
            <a:ext cx="914400" cy="877824"/>
          </a:xfrm>
          <a:prstGeom prst="ellipse">
            <a:avLst/>
          </a:prstGeom>
          <a:noFill/>
        </p:spPr>
        <p:txBody>
          <a:bodyPr wrap="square" lIns="0" rIns="0" anchor="ctr">
            <a:noAutofit/>
          </a:bodyPr>
          <a:lstStyle>
            <a:lvl1pPr marL="0" indent="0" algn="ctr">
              <a:buNone/>
              <a:defRPr sz="1067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8" name="Picture Placeholder 14">
            <a:extLst>
              <a:ext uri="{FF2B5EF4-FFF2-40B4-BE49-F238E27FC236}">
                <a16:creationId xmlns:a16="http://schemas.microsoft.com/office/drawing/2014/main" id="{716215FD-531B-3343-9411-567B03FCBE2C}"/>
              </a:ext>
            </a:extLst>
          </p:cNvPr>
          <p:cNvSpPr>
            <a:spLocks noGrp="1"/>
          </p:cNvSpPr>
          <p:nvPr>
            <p:ph type="pic" sz="quarter" idx="46"/>
          </p:nvPr>
        </p:nvSpPr>
        <p:spPr>
          <a:xfrm>
            <a:off x="4267200" y="3133497"/>
            <a:ext cx="914400" cy="877824"/>
          </a:xfrm>
          <a:prstGeom prst="ellipse">
            <a:avLst/>
          </a:prstGeom>
          <a:noFill/>
        </p:spPr>
        <p:txBody>
          <a:bodyPr wrap="square" lIns="0" rIns="0" anchor="ctr">
            <a:noAutofit/>
          </a:bodyPr>
          <a:lstStyle>
            <a:lvl1pPr marL="0" indent="0" algn="ctr">
              <a:buNone/>
              <a:defRPr sz="1067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69" name="Picture Placeholder 14">
            <a:extLst>
              <a:ext uri="{FF2B5EF4-FFF2-40B4-BE49-F238E27FC236}">
                <a16:creationId xmlns:a16="http://schemas.microsoft.com/office/drawing/2014/main" id="{2870A804-BC98-DA45-B010-50BB3875C6D9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422400" y="3138195"/>
            <a:ext cx="914400" cy="877824"/>
          </a:xfrm>
          <a:prstGeom prst="ellipse">
            <a:avLst/>
          </a:prstGeom>
          <a:noFill/>
        </p:spPr>
        <p:txBody>
          <a:bodyPr wrap="square" lIns="0" rIns="0" anchor="ctr">
            <a:noAutofit/>
          </a:bodyPr>
          <a:lstStyle>
            <a:lvl1pPr marL="0" indent="0" algn="ctr">
              <a:buNone/>
              <a:defRPr sz="1067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70" name="Picture Placeholder 14">
            <a:extLst>
              <a:ext uri="{FF2B5EF4-FFF2-40B4-BE49-F238E27FC236}">
                <a16:creationId xmlns:a16="http://schemas.microsoft.com/office/drawing/2014/main" id="{B1D49557-AF6F-6C4E-964F-A09F0813C114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7010400" y="3138195"/>
            <a:ext cx="914400" cy="877824"/>
          </a:xfrm>
          <a:prstGeom prst="ellipse">
            <a:avLst/>
          </a:prstGeom>
          <a:noFill/>
        </p:spPr>
        <p:txBody>
          <a:bodyPr wrap="square" lIns="0" rIns="0" anchor="ctr">
            <a:noAutofit/>
          </a:bodyPr>
          <a:lstStyle>
            <a:lvl1pPr marL="0" indent="0" algn="ctr">
              <a:buNone/>
              <a:defRPr sz="1067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1" name="Picture Placeholder 14">
            <a:extLst>
              <a:ext uri="{FF2B5EF4-FFF2-40B4-BE49-F238E27FC236}">
                <a16:creationId xmlns:a16="http://schemas.microsoft.com/office/drawing/2014/main" id="{3434E7C5-4BAB-9049-97D7-1DEB8F7E4311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9753600" y="3138195"/>
            <a:ext cx="914400" cy="877824"/>
          </a:xfrm>
          <a:prstGeom prst="ellipse">
            <a:avLst/>
          </a:prstGeom>
          <a:noFill/>
        </p:spPr>
        <p:txBody>
          <a:bodyPr wrap="square" lIns="0" rIns="0" anchor="ctr">
            <a:noAutofit/>
          </a:bodyPr>
          <a:lstStyle>
            <a:lvl1pPr marL="0" indent="0" algn="ctr">
              <a:buNone/>
              <a:defRPr sz="1067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2" name="Picture Placeholder 14">
            <a:extLst>
              <a:ext uri="{FF2B5EF4-FFF2-40B4-BE49-F238E27FC236}">
                <a16:creationId xmlns:a16="http://schemas.microsoft.com/office/drawing/2014/main" id="{976DBF47-12D3-064F-A999-581CC3F19C96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5588000" y="4670777"/>
            <a:ext cx="914400" cy="877824"/>
          </a:xfrm>
          <a:prstGeom prst="ellipse">
            <a:avLst/>
          </a:prstGeom>
          <a:noFill/>
        </p:spPr>
        <p:txBody>
          <a:bodyPr wrap="square" lIns="0" rIns="0" anchor="ctr">
            <a:noAutofit/>
          </a:bodyPr>
          <a:lstStyle>
            <a:lvl1pPr marL="0" indent="0" algn="ctr">
              <a:buNone/>
              <a:defRPr sz="1067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3" name="Picture Placeholder 14">
            <a:extLst>
              <a:ext uri="{FF2B5EF4-FFF2-40B4-BE49-F238E27FC236}">
                <a16:creationId xmlns:a16="http://schemas.microsoft.com/office/drawing/2014/main" id="{46D84929-5FAB-794F-AFEF-D2F551288A88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2844800" y="4675475"/>
            <a:ext cx="914400" cy="877824"/>
          </a:xfrm>
          <a:prstGeom prst="ellipse">
            <a:avLst/>
          </a:prstGeom>
          <a:noFill/>
        </p:spPr>
        <p:txBody>
          <a:bodyPr wrap="square" lIns="0" rIns="0" anchor="ctr">
            <a:noAutofit/>
          </a:bodyPr>
          <a:lstStyle>
            <a:lvl1pPr marL="0" indent="0" algn="ctr">
              <a:buNone/>
              <a:defRPr sz="1067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5" name="Picture Placeholder 14">
            <a:extLst>
              <a:ext uri="{FF2B5EF4-FFF2-40B4-BE49-F238E27FC236}">
                <a16:creationId xmlns:a16="http://schemas.microsoft.com/office/drawing/2014/main" id="{041CE872-B0A8-1140-B24D-CE1D597EB68D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8432800" y="4675475"/>
            <a:ext cx="914400" cy="877824"/>
          </a:xfrm>
          <a:prstGeom prst="ellipse">
            <a:avLst/>
          </a:prstGeom>
          <a:noFill/>
        </p:spPr>
        <p:txBody>
          <a:bodyPr wrap="square" lIns="0" rIns="0" anchor="ctr">
            <a:noAutofit/>
          </a:bodyPr>
          <a:lstStyle>
            <a:lvl1pPr marL="0" indent="0" algn="ctr">
              <a:buNone/>
              <a:defRPr sz="1067" b="1" i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Footer Placeholder 1">
            <a:extLst>
              <a:ext uri="{FF2B5EF4-FFF2-40B4-BE49-F238E27FC236}">
                <a16:creationId xmlns:a16="http://schemas.microsoft.com/office/drawing/2014/main" id="{C6263844-DAB8-9E47-AAB4-20EC43D98D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86507" y="6295496"/>
            <a:ext cx="4520557" cy="243840"/>
          </a:xfrm>
          <a:prstGeom prst="rect">
            <a:avLst/>
          </a:prstGeom>
        </p:spPr>
        <p:txBody>
          <a:bodyPr wrap="none" lIns="0" anchor="ctr"/>
          <a:lstStyle>
            <a:lvl1pPr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Title Name or Department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8220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1620">
          <p15:clr>
            <a:srgbClr val="FBAE40"/>
          </p15:clr>
        </p15:guide>
        <p15:guide id="5" pos="5472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86835" y="294809"/>
            <a:ext cx="10102852" cy="33855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2"/>
          </p:nvPr>
        </p:nvSpPr>
        <p:spPr>
          <a:xfrm>
            <a:off x="486836" y="1196154"/>
            <a:ext cx="11231033" cy="465854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486832" y="692554"/>
            <a:ext cx="10130368" cy="234951"/>
          </a:xfrm>
        </p:spPr>
        <p:txBody>
          <a:bodyPr anchor="t" anchorCtr="0"/>
          <a:lstStyle>
            <a:lvl1pPr marL="0" indent="0">
              <a:spcAft>
                <a:spcPts val="0"/>
              </a:spcAft>
              <a:buNone/>
              <a:defRPr sz="1800"/>
            </a:lvl1pPr>
            <a:lvl2pPr marL="271456" indent="0">
              <a:buNone/>
              <a:defRPr/>
            </a:lvl2pPr>
            <a:lvl3pPr marL="533387" indent="0">
              <a:buNone/>
              <a:defRPr/>
            </a:lvl3pPr>
            <a:lvl4pPr marL="815954" indent="0">
              <a:buNone/>
              <a:defRPr/>
            </a:lvl4pPr>
            <a:lvl5pPr marL="1104872" indent="0">
              <a:buNone/>
              <a:defRPr/>
            </a:lvl5pPr>
          </a:lstStyle>
          <a:p>
            <a:pPr lvl="0"/>
            <a:r>
              <a:rPr lang="en-US" dirty="0"/>
              <a:t>Subtitle here if required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>
          <a:xfrm>
            <a:off x="383160" y="6437316"/>
            <a:ext cx="10054065" cy="365125"/>
          </a:xfrm>
        </p:spPr>
        <p:txBody>
          <a:bodyPr/>
          <a:lstStyle>
            <a:lvl1pPr>
              <a:defRPr sz="1200"/>
            </a:lvl1pPr>
          </a:lstStyle>
          <a:p>
            <a:endParaRPr lang="en-GB" dirty="0">
              <a:solidFill>
                <a:srgbClr val="9A8B7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>
          <a:xfrm>
            <a:off x="10623179" y="6437316"/>
            <a:ext cx="1106831" cy="365125"/>
          </a:xfrm>
          <a:prstGeom prst="rect">
            <a:avLst/>
          </a:prstGeom>
        </p:spPr>
        <p:txBody>
          <a:bodyPr/>
          <a:lstStyle/>
          <a:p>
            <a:fld id="{9F9F533D-B52E-4A2F-BF72-0ADD2D94BD75}" type="slidenum">
              <a:rPr lang="en-GB" smtClean="0">
                <a:solidFill>
                  <a:srgbClr val="9A8B7D"/>
                </a:solidFill>
              </a:rPr>
              <a:pPr/>
              <a:t>‹#›</a:t>
            </a:fld>
            <a:endParaRPr lang="en-GB" dirty="0">
              <a:solidFill>
                <a:srgbClr val="9A8B7D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492759" y="5901442"/>
            <a:ext cx="11261093" cy="279757"/>
          </a:xfrm>
        </p:spPr>
        <p:txBody>
          <a:bodyPr wrap="square" anchor="b" anchorCtr="0">
            <a:spAutoFit/>
          </a:bodyPr>
          <a:lstStyle>
            <a:lvl1pPr marL="0" indent="0">
              <a:buNone/>
              <a:defRPr sz="1200" baseline="0"/>
            </a:lvl1pPr>
            <a:lvl2pPr marL="268156" indent="0">
              <a:buNone/>
              <a:defRPr sz="800"/>
            </a:lvl2pPr>
            <a:lvl3pPr marL="539987" indent="0">
              <a:buNone/>
              <a:defRPr sz="800"/>
            </a:lvl3pPr>
            <a:lvl4pPr marL="811068" indent="0">
              <a:buNone/>
              <a:defRPr sz="800"/>
            </a:lvl4pPr>
            <a:lvl5pPr marL="1079973" indent="0">
              <a:buNone/>
              <a:defRPr sz="8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96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92505" y="5743074"/>
            <a:ext cx="2823411" cy="11149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5F480-C82F-40FD-A49D-09334F478C86}" type="datetime1">
              <a:rPr lang="en-US" smtClean="0"/>
              <a:t>2/2/22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BD6BB77-A148-414D-A315-E4B5013816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68430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418" y="948906"/>
            <a:ext cx="11654287" cy="543981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876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eader Slide - BCN 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72174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03BF07A-FB7A-2847-8E78-24846A5DCB54}"/>
              </a:ext>
            </a:extLst>
          </p:cNvPr>
          <p:cNvSpPr/>
          <p:nvPr/>
        </p:nvSpPr>
        <p:spPr bwMode="white">
          <a:xfrm>
            <a:off x="0" y="5711843"/>
            <a:ext cx="12192000" cy="1146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>
              <a:latin typeface="+mj-lt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27296" y="3429001"/>
            <a:ext cx="10158560" cy="131238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5800" b="1" kern="600" spc="-40" baseline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7297" y="4922338"/>
            <a:ext cx="4548716" cy="683709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  <a:lvl2pPr>
              <a:defRPr sz="24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dirty="0"/>
              <a:t>Enter Department Name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62" y="5786998"/>
            <a:ext cx="3613341" cy="111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6113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9706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31F783-C0FF-4228-AEF9-60097379A7A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" y="6599468"/>
            <a:ext cx="5027084" cy="258532"/>
          </a:xfrm>
        </p:spPr>
        <p:txBody>
          <a:bodyPr anchor="b">
            <a:sp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424E0EA9-952D-4348-AE95-47ACFCD8D5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64918" y="6599468"/>
            <a:ext cx="5027084" cy="258532"/>
          </a:xfrm>
        </p:spPr>
        <p:txBody>
          <a:bodyPr anchor="b">
            <a:spAutoFit/>
          </a:bodyPr>
          <a:lstStyle>
            <a:lvl1pPr marL="0" indent="0" algn="r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68881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449628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460089" y="6243145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BB81B-4D94-4868-823D-9E0A3F2617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5346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5352" y="1906590"/>
            <a:ext cx="5101167" cy="4316412"/>
          </a:xfrm>
        </p:spPr>
        <p:txBody>
          <a:bodyPr/>
          <a:lstStyle>
            <a:lvl1pPr>
              <a:defRPr sz="2625"/>
            </a:lvl1pPr>
            <a:lvl2pPr>
              <a:defRPr sz="2251"/>
            </a:lvl2pPr>
            <a:lvl3pPr>
              <a:defRPr sz="1875"/>
            </a:lvl3pPr>
            <a:lvl4pPr>
              <a:defRPr sz="1688"/>
            </a:lvl4pPr>
            <a:lvl5pPr>
              <a:defRPr sz="1688"/>
            </a:lvl5pPr>
            <a:lvl6pPr>
              <a:defRPr sz="1688"/>
            </a:lvl6pPr>
            <a:lvl7pPr>
              <a:defRPr sz="1688"/>
            </a:lvl7pPr>
            <a:lvl8pPr>
              <a:defRPr sz="1688"/>
            </a:lvl8pPr>
            <a:lvl9pPr>
              <a:defRPr sz="16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720" y="1906590"/>
            <a:ext cx="5103283" cy="4316412"/>
          </a:xfrm>
        </p:spPr>
        <p:txBody>
          <a:bodyPr/>
          <a:lstStyle>
            <a:lvl1pPr>
              <a:defRPr sz="2625"/>
            </a:lvl1pPr>
            <a:lvl2pPr>
              <a:defRPr sz="2251"/>
            </a:lvl2pPr>
            <a:lvl3pPr>
              <a:defRPr sz="1875"/>
            </a:lvl3pPr>
            <a:lvl4pPr>
              <a:defRPr sz="1688"/>
            </a:lvl4pPr>
            <a:lvl5pPr>
              <a:defRPr sz="1688"/>
            </a:lvl5pPr>
            <a:lvl6pPr>
              <a:defRPr sz="1688"/>
            </a:lvl6pPr>
            <a:lvl7pPr>
              <a:defRPr sz="1688"/>
            </a:lvl7pPr>
            <a:lvl8pPr>
              <a:defRPr sz="1688"/>
            </a:lvl8pPr>
            <a:lvl9pPr>
              <a:defRPr sz="16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991172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CA 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56FBAC50-0E6A-F444-BC5A-1C3D878B1B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58297"/>
            <a:ext cx="10515600" cy="43234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EC3810-B220-0E43-90BE-1EED7A66762D}"/>
              </a:ext>
            </a:extLst>
          </p:cNvPr>
          <p:cNvSpPr txBox="1"/>
          <p:nvPr/>
        </p:nvSpPr>
        <p:spPr>
          <a:xfrm>
            <a:off x="643467" y="6417733"/>
            <a:ext cx="0" cy="0"/>
          </a:xfrm>
          <a:prstGeom prst="rect">
            <a:avLst/>
          </a:prstGeom>
        </p:spPr>
        <p:txBody>
          <a:bodyPr vert="horz" wrap="none" lIns="121920" tIns="60960" rIns="121920" bIns="60960" rtlCol="0">
            <a:noAutofit/>
          </a:bodyPr>
          <a:lstStyle/>
          <a:p>
            <a:pPr marL="0" indent="0" algn="l">
              <a:spcBef>
                <a:spcPts val="0"/>
              </a:spcBef>
              <a:buFont typeface="Arial"/>
              <a:buNone/>
            </a:pPr>
            <a:endParaRPr lang="en-US" sz="3200" b="1" dirty="0">
              <a:solidFill>
                <a:srgbClr val="0016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B88050-5855-754D-B6D1-27F5E8292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31155"/>
            <a:ext cx="10972800" cy="108243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C6263844-DAB8-9E47-AAB4-20EC43D98D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40298" y="6284802"/>
            <a:ext cx="4115980" cy="243840"/>
          </a:xfrm>
          <a:prstGeom prst="rect">
            <a:avLst/>
          </a:prstGeom>
        </p:spPr>
        <p:txBody>
          <a:bodyPr wrap="none" lIns="0" anchor="ctr"/>
          <a:lstStyle>
            <a:lvl1pPr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Title Name or Department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0505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CA Light Gray Stri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51000"/>
            <a:ext cx="12192000" cy="431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EC3810-B220-0E43-90BE-1EED7A66762D}"/>
              </a:ext>
            </a:extLst>
          </p:cNvPr>
          <p:cNvSpPr txBox="1"/>
          <p:nvPr/>
        </p:nvSpPr>
        <p:spPr>
          <a:xfrm>
            <a:off x="643467" y="6417733"/>
            <a:ext cx="0" cy="0"/>
          </a:xfrm>
          <a:prstGeom prst="rect">
            <a:avLst/>
          </a:prstGeom>
        </p:spPr>
        <p:txBody>
          <a:bodyPr vert="horz" wrap="none" lIns="121920" tIns="60960" rIns="121920" bIns="60960" rtlCol="0">
            <a:noAutofit/>
          </a:bodyPr>
          <a:lstStyle/>
          <a:p>
            <a:pPr marL="0" indent="0" algn="l">
              <a:spcBef>
                <a:spcPts val="0"/>
              </a:spcBef>
              <a:buFont typeface="Arial"/>
              <a:buNone/>
            </a:pPr>
            <a:endParaRPr lang="en-US" sz="3200" b="1" dirty="0">
              <a:solidFill>
                <a:srgbClr val="0016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B88050-5855-754D-B6D1-27F5E8292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31155"/>
            <a:ext cx="10972800" cy="108243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EF6DEB3-3AC4-0F47-8EBF-643227F8F5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4786" y="2077156"/>
            <a:ext cx="7340711" cy="3483328"/>
          </a:xfrm>
          <a:prstGeom prst="rect">
            <a:avLst/>
          </a:prstGeom>
        </p:spPr>
        <p:txBody>
          <a:bodyPr>
            <a:noAutofit/>
          </a:bodyPr>
          <a:lstStyle>
            <a:lvl1pPr marL="228589" indent="-228589">
              <a:lnSpc>
                <a:spcPct val="100000"/>
              </a:lnSpc>
              <a:spcBef>
                <a:spcPts val="0"/>
              </a:spcBef>
              <a:tabLst/>
              <a:defRPr sz="1867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defRPr sz="1600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0"/>
              </a:spcBef>
              <a:defRPr sz="1467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spcBef>
                <a:spcPts val="0"/>
              </a:spcBef>
              <a:defRPr sz="1333">
                <a:solidFill>
                  <a:srgbClr val="4E454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67">
                <a:solidFill>
                  <a:schemeClr val="tx1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C6263844-DAB8-9E47-AAB4-20EC43D98D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40298" y="6284802"/>
            <a:ext cx="4115980" cy="243840"/>
          </a:xfrm>
          <a:prstGeom prst="rect">
            <a:avLst/>
          </a:prstGeom>
        </p:spPr>
        <p:txBody>
          <a:bodyPr wrap="none" lIns="0" anchor="ctr"/>
          <a:lstStyle>
            <a:lvl1pPr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Title Name or Department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8444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CA Left Gray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white">
          <a:xfrm flipH="1">
            <a:off x="2" y="0"/>
            <a:ext cx="4025348" cy="5981700"/>
          </a:xfrm>
          <a:prstGeom prst="rect">
            <a:avLst/>
          </a:prstGeom>
          <a:solidFill>
            <a:schemeClr val="accent3">
              <a:lumMod val="20000"/>
              <a:lumOff val="8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67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96049" y="640087"/>
            <a:ext cx="3129295" cy="52111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700" b="1" i="0" spc="-67" baseline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2349B43-504D-A04A-BEB5-7897B4FB56B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11" y="5741738"/>
            <a:ext cx="5902652" cy="19871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buNone/>
              <a:defRPr lang="en-US" sz="900" b="0" i="0" u="none" kern="1200" spc="0" baseline="0" dirty="0" smtClean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DCA6F60-9518-AE47-BC29-77491BB956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3" y="634044"/>
            <a:ext cx="4602692" cy="509165"/>
          </a:xfrm>
          <a:prstGeom prst="rect">
            <a:avLst/>
          </a:prstGeom>
          <a:noFill/>
          <a:ln>
            <a:noFill/>
          </a:ln>
        </p:spPr>
        <p:txBody>
          <a:bodyPr wrap="square" lIns="0" anchor="b">
            <a:noAutofit/>
          </a:bodyPr>
          <a:lstStyle>
            <a:lvl1pPr marL="0" indent="0" algn="l" defTabSz="914354" rtl="0" eaLnBrk="1" latinLnBrk="0" hangingPunct="1">
              <a:buNone/>
              <a:defRPr lang="en-US" sz="2100" b="1" i="0" kern="1200" spc="0" baseline="0" dirty="0" smtClean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defTabSz="914354" latinLnBrk="0"/>
            <a:r>
              <a:rPr lang="en-US" dirty="0"/>
              <a:t>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511ED62E-3749-4E4B-A013-430125D807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363378" y="634044"/>
            <a:ext cx="1838033" cy="506544"/>
          </a:xfrm>
          <a:prstGeom prst="rect">
            <a:avLst/>
          </a:prstGeom>
          <a:noFill/>
          <a:ln>
            <a:noFill/>
          </a:ln>
        </p:spPr>
        <p:txBody>
          <a:bodyPr wrap="square" rIns="0" anchor="b">
            <a:noAutofit/>
          </a:bodyPr>
          <a:lstStyle>
            <a:lvl1pPr marL="0" indent="0" algn="r">
              <a:buClr>
                <a:schemeClr val="tx1"/>
              </a:buClr>
              <a:buNone/>
              <a:tabLst/>
              <a:defRPr lang="en-US" sz="1100" b="0" i="0" kern="1200" spc="0" baseline="0" dirty="0" smtClean="0">
                <a:solidFill>
                  <a:schemeClr val="accent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algn="r" defTabSz="914354" latinLnBrk="0"/>
            <a:r>
              <a:rPr lang="en-US" dirty="0"/>
              <a:t>Edit Master text styles</a:t>
            </a:r>
          </a:p>
        </p:txBody>
      </p:sp>
      <p:sp>
        <p:nvSpPr>
          <p:cNvPr id="9" name="Text Placeholder 17">
            <a:extLst>
              <a:ext uri="{FF2B5EF4-FFF2-40B4-BE49-F238E27FC236}">
                <a16:creationId xmlns:a16="http://schemas.microsoft.com/office/drawing/2014/main" id="{56FBAC50-0E6A-F444-BC5A-1C3D878B1B39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572000" y="1452883"/>
            <a:ext cx="6629400" cy="41618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C6263844-DAB8-9E47-AAB4-20EC43D98D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40298" y="6284802"/>
            <a:ext cx="4115980" cy="243840"/>
          </a:xfrm>
          <a:prstGeom prst="rect">
            <a:avLst/>
          </a:prstGeom>
        </p:spPr>
        <p:txBody>
          <a:bodyPr wrap="none" lIns="0" anchor="ctr"/>
          <a:lstStyle>
            <a:lvl1pPr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Title Name or Department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9231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CA Solid Navy Breaker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8F68877-F14C-1447-8D46-EA5EFC557BC1}"/>
              </a:ext>
            </a:extLst>
          </p:cNvPr>
          <p:cNvSpPr/>
          <p:nvPr/>
        </p:nvSpPr>
        <p:spPr bwMode="white">
          <a:xfrm>
            <a:off x="0" y="5720389"/>
            <a:ext cx="12192000" cy="1146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627296" y="3429001"/>
            <a:ext cx="10158560" cy="131238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5800" b="1" kern="600" spc="-4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7297" y="4922338"/>
            <a:ext cx="4548716" cy="68370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dirty="0"/>
              <a:t>Enter Department Name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310" y="6194785"/>
            <a:ext cx="857914" cy="3657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96" y="6189580"/>
            <a:ext cx="1770261" cy="38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9349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CA Brandmark Stripe 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84E93606-D20A-5C4B-92C6-7F7E9DB1AC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0924" y="1837347"/>
            <a:ext cx="7919125" cy="175217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5800" b="1" kern="600" spc="-4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587F970-33B9-394B-A9ED-33E8369CB4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70924" y="3817153"/>
            <a:ext cx="7577667" cy="909859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>
            <a:lvl1pPr marL="0" indent="0" algn="l">
              <a:lnSpc>
                <a:spcPct val="110000"/>
              </a:lnSpc>
              <a:buNone/>
              <a:defRPr sz="18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42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396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056">
          <p15:clr>
            <a:srgbClr val="FBAE40"/>
          </p15:clr>
        </p15:guide>
        <p15:guide id="2" orient="horz" pos="2160">
          <p15:clr>
            <a:srgbClr val="A4A3A4"/>
          </p15:clr>
        </p15:guide>
        <p15:guide id="3" pos="3840">
          <p15:clr>
            <a:srgbClr val="A4A3A4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eader Slide - DI 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72174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03BF07A-FB7A-2847-8E78-24846A5DCB54}"/>
              </a:ext>
            </a:extLst>
          </p:cNvPr>
          <p:cNvSpPr/>
          <p:nvPr/>
        </p:nvSpPr>
        <p:spPr bwMode="white">
          <a:xfrm>
            <a:off x="0" y="5711843"/>
            <a:ext cx="12192000" cy="1146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>
              <a:latin typeface="+mj-lt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27296" y="3429001"/>
            <a:ext cx="10158560" cy="131238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5800" b="1" kern="600" spc="-40" baseline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7297" y="4922338"/>
            <a:ext cx="4548716" cy="683709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  <a:lvl2pPr>
              <a:defRPr sz="24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dirty="0"/>
              <a:t>Enter Department Name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62" y="5827536"/>
            <a:ext cx="3613341" cy="95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2604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3811F168-5851-4164-A476-942919F07F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465" y="3662363"/>
            <a:ext cx="6078537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4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041651"/>
            <a:ext cx="5181600" cy="1120775"/>
          </a:xfrm>
        </p:spPr>
        <p:txBody>
          <a:bodyPr/>
          <a:lstStyle>
            <a:lvl1pPr marL="0" indent="0">
              <a:lnSpc>
                <a:spcPct val="10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294B36-D511-4E23-A768-EAFA149B5CC7}"/>
              </a:ext>
            </a:extLst>
          </p:cNvPr>
          <p:cNvSpPr/>
          <p:nvPr/>
        </p:nvSpPr>
        <p:spPr>
          <a:xfrm>
            <a:off x="1" y="1620837"/>
            <a:ext cx="12192000" cy="2057400"/>
          </a:xfrm>
          <a:prstGeom prst="rect">
            <a:avLst/>
          </a:prstGeom>
          <a:solidFill>
            <a:srgbClr val="CDCDCF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5B42F6D-719A-45C6-BB57-84887368226C}"/>
              </a:ext>
            </a:extLst>
          </p:cNvPr>
          <p:cNvCxnSpPr/>
          <p:nvPr/>
        </p:nvCxnSpPr>
        <p:spPr bwMode="auto">
          <a:xfrm>
            <a:off x="-14291" y="1620839"/>
            <a:ext cx="12214232" cy="0"/>
          </a:xfrm>
          <a:prstGeom prst="line">
            <a:avLst/>
          </a:prstGeom>
          <a:ln w="12700">
            <a:solidFill>
              <a:schemeClr val="bg2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ACD6CB8-625C-44F5-9B90-77A60BCC4A2E}"/>
              </a:ext>
            </a:extLst>
          </p:cNvPr>
          <p:cNvCxnSpPr/>
          <p:nvPr/>
        </p:nvCxnSpPr>
        <p:spPr bwMode="auto">
          <a:xfrm>
            <a:off x="-14291" y="3662363"/>
            <a:ext cx="12214232" cy="0"/>
          </a:xfrm>
          <a:prstGeom prst="line">
            <a:avLst/>
          </a:prstGeom>
          <a:ln w="12700">
            <a:solidFill>
              <a:schemeClr val="bg2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C6C33664-ACD6-44A3-95A5-32325CBC9685}"/>
              </a:ext>
            </a:extLst>
          </p:cNvPr>
          <p:cNvSpPr/>
          <p:nvPr userDrawn="1"/>
        </p:nvSpPr>
        <p:spPr>
          <a:xfrm>
            <a:off x="1" y="1620837"/>
            <a:ext cx="12192000" cy="2057400"/>
          </a:xfrm>
          <a:prstGeom prst="rect">
            <a:avLst/>
          </a:prstGeom>
          <a:solidFill>
            <a:srgbClr val="CDCDCF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EECCBFD-9ED3-4167-961B-65218739F1A5}"/>
              </a:ext>
            </a:extLst>
          </p:cNvPr>
          <p:cNvCxnSpPr/>
          <p:nvPr userDrawn="1"/>
        </p:nvCxnSpPr>
        <p:spPr bwMode="auto">
          <a:xfrm>
            <a:off x="-14291" y="1620839"/>
            <a:ext cx="12214232" cy="0"/>
          </a:xfrm>
          <a:prstGeom prst="line">
            <a:avLst/>
          </a:prstGeom>
          <a:ln w="12700">
            <a:solidFill>
              <a:schemeClr val="bg2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980EB246-0392-4BB5-B5BD-C999CA9A71E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53514" y="328762"/>
            <a:ext cx="2673351" cy="945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55">
            <a:extLst>
              <a:ext uri="{FF2B5EF4-FFF2-40B4-BE49-F238E27FC236}">
                <a16:creationId xmlns:a16="http://schemas.microsoft.com/office/drawing/2014/main" id="{078B106A-3121-420B-B2D9-854FF204BD0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invGray">
          <a:xfrm>
            <a:off x="609600" y="1600200"/>
            <a:ext cx="11264901" cy="2057400"/>
          </a:xfrm>
          <a:prstGeom prst="rect">
            <a:avLst/>
          </a:prstGeom>
        </p:spPr>
        <p:txBody>
          <a:bodyPr/>
          <a:lstStyle>
            <a:lvl1pPr>
              <a:defRPr sz="3900">
                <a:solidFill>
                  <a:srgbClr val="4555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95A2832-7EB2-44CE-B43D-FCA9D107E325}"/>
              </a:ext>
            </a:extLst>
          </p:cNvPr>
          <p:cNvCxnSpPr/>
          <p:nvPr userDrawn="1"/>
        </p:nvCxnSpPr>
        <p:spPr bwMode="auto">
          <a:xfrm>
            <a:off x="-14291" y="3662363"/>
            <a:ext cx="12214232" cy="0"/>
          </a:xfrm>
          <a:prstGeom prst="line">
            <a:avLst/>
          </a:prstGeom>
          <a:ln w="12700">
            <a:solidFill>
              <a:schemeClr val="bg2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1169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9"/>
            <a:ext cx="10872444" cy="11033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677" y="1513047"/>
            <a:ext cx="10877529" cy="46506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6217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4352" y="330201"/>
            <a:ext cx="11244149" cy="5250792"/>
          </a:xfrm>
          <a:prstGeom prst="rect">
            <a:avLst/>
          </a:prstGeom>
        </p:spPr>
        <p:txBody>
          <a:bodyPr anchorCtr="1"/>
          <a:lstStyle>
            <a:lvl1pPr algn="ctr">
              <a:defRPr sz="4000" b="1" cap="none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8F8BDA-1A03-445B-A76B-525DE8317C18}"/>
              </a:ext>
            </a:extLst>
          </p:cNvPr>
          <p:cNvSpPr/>
          <p:nvPr userDrawn="1"/>
        </p:nvSpPr>
        <p:spPr>
          <a:xfrm>
            <a:off x="1" y="6590271"/>
            <a:ext cx="12192000" cy="267732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293BAA-8C62-4F73-8124-D4D6BEBF88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581" y="5345429"/>
            <a:ext cx="3827419" cy="124741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7E97A50-08EF-437E-A636-931428B27154}"/>
              </a:ext>
            </a:extLst>
          </p:cNvPr>
          <p:cNvCxnSpPr/>
          <p:nvPr userDrawn="1"/>
        </p:nvCxnSpPr>
        <p:spPr>
          <a:xfrm>
            <a:off x="1" y="6589713"/>
            <a:ext cx="12192000" cy="0"/>
          </a:xfrm>
          <a:prstGeom prst="line">
            <a:avLst/>
          </a:prstGeom>
          <a:ln w="19050">
            <a:solidFill>
              <a:srgbClr val="7F3F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0956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60" y="238129"/>
            <a:ext cx="10872445" cy="11033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1820" y="1510729"/>
            <a:ext cx="5309279" cy="467873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2633" y="1510730"/>
            <a:ext cx="5229571" cy="46794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4194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252633" y="1510729"/>
            <a:ext cx="5229571" cy="466574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759" y="238129"/>
            <a:ext cx="10872444" cy="11033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601820" y="1510729"/>
            <a:ext cx="5309279" cy="4678739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2763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61" y="238129"/>
            <a:ext cx="11141055" cy="11033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6554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20575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1"/>
          </p:nvPr>
        </p:nvSpPr>
        <p:spPr>
          <a:xfrm>
            <a:off x="514351" y="4856675"/>
            <a:ext cx="11283951" cy="115593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1">
                <a:solidFill>
                  <a:srgbClr val="8B3D9A"/>
                </a:solidFill>
              </a:defRPr>
            </a:lvl1pPr>
            <a:lvl2pPr>
              <a:buFontTx/>
              <a:buNone/>
              <a:defRPr sz="2400"/>
            </a:lvl2pPr>
            <a:lvl3pPr>
              <a:buFontTx/>
              <a:buNone/>
              <a:defRPr sz="2400"/>
            </a:lvl3pPr>
            <a:lvl4pPr>
              <a:buFontTx/>
              <a:buNone/>
              <a:defRPr sz="2400"/>
            </a:lvl4pPr>
            <a:lvl5pPr>
              <a:buFontTx/>
              <a:buNone/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484" y="239716"/>
            <a:ext cx="11244016" cy="1674813"/>
          </a:xfrm>
          <a:prstGeom prst="rect">
            <a:avLst/>
          </a:prstGeom>
        </p:spPr>
        <p:txBody>
          <a:bodyPr/>
          <a:lstStyle>
            <a:lvl1pPr algn="ctr">
              <a:defRPr sz="39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09759" y="1895478"/>
            <a:ext cx="10872444" cy="260571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DCE80E-A528-4F84-999C-167B7BD877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407" y="3355525"/>
            <a:ext cx="3827419" cy="1247411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FB50470-EA3D-49B4-8F28-4C9C1E0D226A}"/>
              </a:ext>
            </a:extLst>
          </p:cNvPr>
          <p:cNvCxnSpPr/>
          <p:nvPr userDrawn="1"/>
        </p:nvCxnSpPr>
        <p:spPr bwMode="auto">
          <a:xfrm>
            <a:off x="-22230" y="4605619"/>
            <a:ext cx="12214231" cy="0"/>
          </a:xfrm>
          <a:prstGeom prst="line">
            <a:avLst/>
          </a:prstGeom>
          <a:ln w="28575">
            <a:solidFill>
              <a:schemeClr val="tx1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9" name="Picture 5" descr="CCO_ONC_RGB.jpg">
            <a:extLst>
              <a:ext uri="{FF2B5EF4-FFF2-40B4-BE49-F238E27FC236}">
                <a16:creationId xmlns:a16="http://schemas.microsoft.com/office/drawing/2014/main" id="{A8FCC512-B9D6-45E5-83A8-5B1B4BEE14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31"/>
          <a:stretch>
            <a:fillRect/>
          </a:stretch>
        </p:blipFill>
        <p:spPr bwMode="auto">
          <a:xfrm>
            <a:off x="8150225" y="5876926"/>
            <a:ext cx="3673475" cy="71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85055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CD3A6-AC24-4803-89C5-5DF51F5DF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7A83D830-0A4C-49CD-B0B1-6BF050162CE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7988" y="6345239"/>
            <a:ext cx="4673600" cy="396875"/>
          </a:xfrm>
        </p:spPr>
        <p:txBody>
          <a:bodyPr lIns="0" tIns="0" rIns="0" bIns="0" anchor="b">
            <a:noAutofit/>
          </a:bodyPr>
          <a:lstStyle>
            <a:lvl1pPr marL="0" indent="0">
              <a:buNone/>
              <a:defRPr sz="1000"/>
            </a:lvl1pPr>
            <a:lvl2pPr marL="457189" indent="0">
              <a:buNone/>
              <a:defRPr sz="1000"/>
            </a:lvl2pPr>
            <a:lvl3pPr marL="914377" indent="0">
              <a:buNone/>
              <a:defRPr sz="10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</a:lstStyle>
          <a:p>
            <a:pPr lvl="0"/>
            <a:r>
              <a:rPr lang="en-US" dirty="0"/>
              <a:t>Edit Master text styles</a:t>
            </a:r>
            <a:endParaRPr lang="en-GB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97978D06-0374-4A9E-9027-781D055A5F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10413" y="6345239"/>
            <a:ext cx="4638675" cy="396875"/>
          </a:xfrm>
        </p:spPr>
        <p:txBody>
          <a:bodyPr lIns="0" tIns="0" rIns="0" bIns="0" anchor="b">
            <a:noAutofit/>
          </a:bodyPr>
          <a:lstStyle>
            <a:lvl1pPr marL="0" indent="0" algn="r">
              <a:buNone/>
              <a:defRPr sz="1000"/>
            </a:lvl1pPr>
            <a:lvl2pPr marL="457189" indent="0">
              <a:buNone/>
              <a:defRPr sz="1000"/>
            </a:lvl2pPr>
            <a:lvl3pPr marL="914377" indent="0">
              <a:buNone/>
              <a:defRPr sz="10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</a:lstStyle>
          <a:p>
            <a:pPr lvl="0"/>
            <a:r>
              <a:rPr lang="en-US" dirty="0"/>
              <a:t>Edit Master text styles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8537DD3-0239-43F3-AD29-F3A7D8D2A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49088" y="6345239"/>
            <a:ext cx="442912" cy="396875"/>
          </a:xfrm>
          <a:prstGeom prst="rect">
            <a:avLst/>
          </a:prstGeom>
        </p:spPr>
        <p:txBody>
          <a:bodyPr lIns="0" tIns="0" bIns="0" anchor="b"/>
          <a:lstStyle>
            <a:lvl1pPr algn="r">
              <a:defRPr sz="1000"/>
            </a:lvl1pPr>
          </a:lstStyle>
          <a:p>
            <a:fld id="{9F9809C6-42AB-4592-B7D3-77E882210B8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28712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3811F168-5851-4164-A476-942919F07F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463" y="3662363"/>
            <a:ext cx="6078537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4"/>
          <p:cNvSpPr>
            <a:spLocks noGrp="1" noChangeArrowheads="1"/>
          </p:cNvSpPr>
          <p:nvPr>
            <p:ph type="subTitle" idx="1"/>
          </p:nvPr>
        </p:nvSpPr>
        <p:spPr>
          <a:xfrm>
            <a:off x="609600" y="4041650"/>
            <a:ext cx="5181600" cy="1120775"/>
          </a:xfrm>
        </p:spPr>
        <p:txBody>
          <a:bodyPr/>
          <a:lstStyle>
            <a:lvl1pPr marL="0" indent="0">
              <a:lnSpc>
                <a:spcPct val="100000"/>
              </a:lnSpc>
              <a:buFont typeface="Wingdings" pitchFamily="2" charset="2"/>
              <a:buNone/>
              <a:defRPr sz="20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294B36-D511-4E23-A768-EAFA149B5CC7}"/>
              </a:ext>
            </a:extLst>
          </p:cNvPr>
          <p:cNvSpPr/>
          <p:nvPr/>
        </p:nvSpPr>
        <p:spPr>
          <a:xfrm>
            <a:off x="1" y="1620838"/>
            <a:ext cx="12192000" cy="2057400"/>
          </a:xfrm>
          <a:prstGeom prst="rect">
            <a:avLst/>
          </a:prstGeom>
          <a:solidFill>
            <a:srgbClr val="CDCDCF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5B42F6D-719A-45C6-BB57-84887368226C}"/>
              </a:ext>
            </a:extLst>
          </p:cNvPr>
          <p:cNvCxnSpPr/>
          <p:nvPr/>
        </p:nvCxnSpPr>
        <p:spPr bwMode="auto">
          <a:xfrm>
            <a:off x="-14291" y="1620838"/>
            <a:ext cx="12214232" cy="0"/>
          </a:xfrm>
          <a:prstGeom prst="line">
            <a:avLst/>
          </a:prstGeom>
          <a:ln w="12700">
            <a:solidFill>
              <a:schemeClr val="bg2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ACD6CB8-625C-44F5-9B90-77A60BCC4A2E}"/>
              </a:ext>
            </a:extLst>
          </p:cNvPr>
          <p:cNvCxnSpPr/>
          <p:nvPr/>
        </p:nvCxnSpPr>
        <p:spPr bwMode="auto">
          <a:xfrm>
            <a:off x="-14291" y="3662363"/>
            <a:ext cx="12214232" cy="0"/>
          </a:xfrm>
          <a:prstGeom prst="line">
            <a:avLst/>
          </a:prstGeom>
          <a:ln w="12700">
            <a:solidFill>
              <a:schemeClr val="bg2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" name="Rectangle 55">
            <a:extLst>
              <a:ext uri="{FF2B5EF4-FFF2-40B4-BE49-F238E27FC236}">
                <a16:creationId xmlns:a16="http://schemas.microsoft.com/office/drawing/2014/main" id="{078B106A-3121-420B-B2D9-854FF204BD0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invGray">
          <a:xfrm>
            <a:off x="609600" y="1600200"/>
            <a:ext cx="11264901" cy="2057400"/>
          </a:xfrm>
          <a:prstGeom prst="rect">
            <a:avLst/>
          </a:prstGeom>
        </p:spPr>
        <p:txBody>
          <a:bodyPr/>
          <a:lstStyle>
            <a:lvl1pPr>
              <a:defRPr sz="3900">
                <a:solidFill>
                  <a:srgbClr val="4555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6C33664-ACD6-44A3-95A5-32325CBC9685}"/>
              </a:ext>
            </a:extLst>
          </p:cNvPr>
          <p:cNvSpPr/>
          <p:nvPr userDrawn="1"/>
        </p:nvSpPr>
        <p:spPr>
          <a:xfrm>
            <a:off x="1" y="1620838"/>
            <a:ext cx="12192000" cy="2057400"/>
          </a:xfrm>
          <a:prstGeom prst="rect">
            <a:avLst/>
          </a:prstGeom>
          <a:solidFill>
            <a:srgbClr val="CDCDCF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EECCBFD-9ED3-4167-961B-65218739F1A5}"/>
              </a:ext>
            </a:extLst>
          </p:cNvPr>
          <p:cNvCxnSpPr/>
          <p:nvPr userDrawn="1"/>
        </p:nvCxnSpPr>
        <p:spPr bwMode="auto">
          <a:xfrm>
            <a:off x="-14291" y="1620838"/>
            <a:ext cx="12214232" cy="0"/>
          </a:xfrm>
          <a:prstGeom prst="line">
            <a:avLst/>
          </a:prstGeom>
          <a:ln w="12700">
            <a:solidFill>
              <a:schemeClr val="bg2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FA66A9F5-09EF-41DA-9109-8000D4A9FF3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289" y="328613"/>
            <a:ext cx="1740838" cy="938609"/>
          </a:xfrm>
          <a:prstGeom prst="rect">
            <a:avLst/>
          </a:prstGeom>
        </p:spPr>
      </p:pic>
      <p:pic>
        <p:nvPicPr>
          <p:cNvPr id="3" name="Picture 2" descr="A picture containing floor, indoor, child, person&#10;&#10;Description automatically generated">
            <a:extLst>
              <a:ext uri="{FF2B5EF4-FFF2-40B4-BE49-F238E27FC236}">
                <a16:creationId xmlns:a16="http://schemas.microsoft.com/office/drawing/2014/main" id="{37AD0336-CE3E-4EF2-8DD7-B5D98086BC0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525" y="3666226"/>
            <a:ext cx="6086475" cy="3200400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95A2832-7EB2-44CE-B43D-FCA9D107E325}"/>
              </a:ext>
            </a:extLst>
          </p:cNvPr>
          <p:cNvCxnSpPr/>
          <p:nvPr userDrawn="1"/>
        </p:nvCxnSpPr>
        <p:spPr bwMode="auto">
          <a:xfrm>
            <a:off x="-14291" y="3662363"/>
            <a:ext cx="12214232" cy="0"/>
          </a:xfrm>
          <a:prstGeom prst="line">
            <a:avLst/>
          </a:prstGeom>
          <a:ln w="12700">
            <a:solidFill>
              <a:schemeClr val="bg2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6645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eader Slide - Cancer Institut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72174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03BF07A-FB7A-2847-8E78-24846A5DCB54}"/>
              </a:ext>
            </a:extLst>
          </p:cNvPr>
          <p:cNvSpPr/>
          <p:nvPr/>
        </p:nvSpPr>
        <p:spPr bwMode="white">
          <a:xfrm>
            <a:off x="0" y="5711843"/>
            <a:ext cx="12192000" cy="1146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27296" y="3429001"/>
            <a:ext cx="10158560" cy="1312387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5800" b="1" kern="600" spc="-40" baseline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627297" y="4922338"/>
            <a:ext cx="4548716" cy="683709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4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dirty="0"/>
              <a:t>Enter Department Name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388" y="5993711"/>
            <a:ext cx="3030304" cy="66034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310" y="6194785"/>
            <a:ext cx="1148970" cy="48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9354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0872444" cy="11033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675" y="1513047"/>
            <a:ext cx="10877529" cy="465068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9109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4352" y="330201"/>
            <a:ext cx="11244149" cy="5250792"/>
          </a:xfrm>
          <a:prstGeom prst="rect">
            <a:avLst/>
          </a:prstGeom>
        </p:spPr>
        <p:txBody>
          <a:bodyPr anchorCtr="1"/>
          <a:lstStyle>
            <a:lvl1pPr algn="ctr">
              <a:defRPr sz="4000" b="1" cap="none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8F8BDA-1A03-445B-A76B-525DE8317C18}"/>
              </a:ext>
            </a:extLst>
          </p:cNvPr>
          <p:cNvSpPr/>
          <p:nvPr userDrawn="1"/>
        </p:nvSpPr>
        <p:spPr>
          <a:xfrm>
            <a:off x="1" y="6590270"/>
            <a:ext cx="12192000" cy="267732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293BAA-8C62-4F73-8124-D4D6BEBF88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581" y="5345430"/>
            <a:ext cx="3827419" cy="124741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7E97A50-08EF-437E-A636-931428B27154}"/>
              </a:ext>
            </a:extLst>
          </p:cNvPr>
          <p:cNvCxnSpPr/>
          <p:nvPr userDrawn="1"/>
        </p:nvCxnSpPr>
        <p:spPr>
          <a:xfrm>
            <a:off x="1" y="6589713"/>
            <a:ext cx="12192000" cy="0"/>
          </a:xfrm>
          <a:prstGeom prst="line">
            <a:avLst/>
          </a:prstGeom>
          <a:ln w="19050">
            <a:solidFill>
              <a:srgbClr val="7F3F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456539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0872445" cy="11033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1820" y="1510730"/>
            <a:ext cx="5309278" cy="46787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2634" y="1510730"/>
            <a:ext cx="5229570" cy="46794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8955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252634" y="1510730"/>
            <a:ext cx="5229570" cy="466574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0872444" cy="11033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601820" y="1510730"/>
            <a:ext cx="5309278" cy="46787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58975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1141055" cy="11033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70668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185800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1"/>
          </p:nvPr>
        </p:nvSpPr>
        <p:spPr>
          <a:xfrm>
            <a:off x="514351" y="4856674"/>
            <a:ext cx="11283950" cy="115593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1">
                <a:solidFill>
                  <a:srgbClr val="8B3D9A"/>
                </a:solidFill>
              </a:defRPr>
            </a:lvl1pPr>
            <a:lvl2pPr>
              <a:buFontTx/>
              <a:buNone/>
              <a:defRPr sz="2400"/>
            </a:lvl2pPr>
            <a:lvl3pPr>
              <a:buFontTx/>
              <a:buNone/>
              <a:defRPr sz="2400"/>
            </a:lvl3pPr>
            <a:lvl4pPr>
              <a:buFontTx/>
              <a:buNone/>
              <a:defRPr sz="2400"/>
            </a:lvl4pPr>
            <a:lvl5pPr>
              <a:buFontTx/>
              <a:buNone/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484" y="239715"/>
            <a:ext cx="11244016" cy="1674813"/>
          </a:xfrm>
          <a:prstGeom prst="rect">
            <a:avLst/>
          </a:prstGeom>
        </p:spPr>
        <p:txBody>
          <a:bodyPr/>
          <a:lstStyle>
            <a:lvl1pPr algn="ctr">
              <a:defRPr sz="39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09759" y="1895477"/>
            <a:ext cx="10872444" cy="260571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DCE80E-A528-4F84-999C-167B7BD877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406" y="3355525"/>
            <a:ext cx="3827419" cy="124741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FB50470-EA3D-49B4-8F28-4C9C1E0D226A}"/>
              </a:ext>
            </a:extLst>
          </p:cNvPr>
          <p:cNvCxnSpPr/>
          <p:nvPr userDrawn="1"/>
        </p:nvCxnSpPr>
        <p:spPr bwMode="auto">
          <a:xfrm>
            <a:off x="-22231" y="4605619"/>
            <a:ext cx="12214231" cy="0"/>
          </a:xfrm>
          <a:prstGeom prst="line">
            <a:avLst/>
          </a:prstGeom>
          <a:ln w="28575">
            <a:solidFill>
              <a:schemeClr val="tx1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9" name="Picture 5" descr="CCO_ONC_RGB.jpg">
            <a:extLst>
              <a:ext uri="{FF2B5EF4-FFF2-40B4-BE49-F238E27FC236}">
                <a16:creationId xmlns:a16="http://schemas.microsoft.com/office/drawing/2014/main" id="{A8FCC512-B9D6-45E5-83A8-5B1B4BEE14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31"/>
          <a:stretch>
            <a:fillRect/>
          </a:stretch>
        </p:blipFill>
        <p:spPr bwMode="auto">
          <a:xfrm>
            <a:off x="8150225" y="5876925"/>
            <a:ext cx="367347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954784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" y="0"/>
            <a:ext cx="12192000" cy="4724400"/>
          </a:xfrm>
          <a:prstGeom prst="rect">
            <a:avLst/>
          </a:prstGeom>
          <a:solidFill>
            <a:srgbClr val="002C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491" y="1828800"/>
            <a:ext cx="8231744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490" y="4800600"/>
            <a:ext cx="8231744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00" baseline="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296027-DDB0-2445-A137-D000AEC6F3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825" y="6236348"/>
            <a:ext cx="1646349" cy="555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17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940"/>
          <a:stretch/>
        </p:blipFill>
        <p:spPr>
          <a:xfrm rot="10800000">
            <a:off x="1" y="0"/>
            <a:ext cx="12192000" cy="4724400"/>
          </a:xfrm>
          <a:prstGeom prst="rect">
            <a:avLst/>
          </a:prstGeom>
          <a:solidFill>
            <a:srgbClr val="002C55"/>
          </a:soli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491" y="1828800"/>
            <a:ext cx="8231744" cy="28956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5490" y="4800600"/>
            <a:ext cx="8231744" cy="1219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00" baseline="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520024-3F91-8A4B-9505-20D3477B38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825" y="6236348"/>
            <a:ext cx="1646349" cy="555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62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/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56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56FBAC50-0E6A-F444-BC5A-1C3D878B1B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58297"/>
            <a:ext cx="10515600" cy="43234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EC3810-B220-0E43-90BE-1EED7A66762D}"/>
              </a:ext>
            </a:extLst>
          </p:cNvPr>
          <p:cNvSpPr txBox="1"/>
          <p:nvPr/>
        </p:nvSpPr>
        <p:spPr>
          <a:xfrm>
            <a:off x="643467" y="6417733"/>
            <a:ext cx="0" cy="0"/>
          </a:xfrm>
          <a:prstGeom prst="rect">
            <a:avLst/>
          </a:prstGeom>
        </p:spPr>
        <p:txBody>
          <a:bodyPr vert="horz" wrap="none" lIns="121920" tIns="60960" rIns="121920" bIns="60960" rtlCol="0">
            <a:noAutofit/>
          </a:bodyPr>
          <a:lstStyle/>
          <a:p>
            <a:pPr marL="0" indent="0" algn="l">
              <a:spcBef>
                <a:spcPts val="0"/>
              </a:spcBef>
              <a:buFont typeface="Arial"/>
              <a:buNone/>
            </a:pPr>
            <a:endParaRPr lang="en-US" sz="3200" b="1" dirty="0">
              <a:solidFill>
                <a:srgbClr val="0016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B88050-5855-754D-B6D1-27F5E8292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31155"/>
            <a:ext cx="10972800" cy="1082439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C6263844-DAB8-9E47-AAB4-20EC43D98D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86507" y="6295496"/>
            <a:ext cx="4520557" cy="243840"/>
          </a:xfrm>
          <a:prstGeom prst="rect">
            <a:avLst/>
          </a:prstGeom>
        </p:spPr>
        <p:txBody>
          <a:bodyPr wrap="none" lIns="0" anchor="ctr"/>
          <a:lstStyle>
            <a:lvl1pPr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Title Name or Department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43931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 userDrawn="1"/>
        </p:nvSpPr>
        <p:spPr>
          <a:xfrm>
            <a:off x="11660049" y="6324600"/>
            <a:ext cx="457319" cy="457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08" y="461818"/>
            <a:ext cx="10834605" cy="1092662"/>
          </a:xfrm>
        </p:spPr>
        <p:txBody>
          <a:bodyPr anchor="t"/>
          <a:lstStyle>
            <a:lvl1pPr>
              <a:defRPr b="1">
                <a:solidFill>
                  <a:srgbClr val="002C5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390" y="1560946"/>
            <a:ext cx="10823218" cy="4458855"/>
          </a:xfrm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defRPr/>
            </a:lvl6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AEA8B2-BED1-D745-AFFF-9B52582802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825" y="6236348"/>
            <a:ext cx="1646349" cy="5556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C9AA1B2-6AC9-48A5-9037-F20A06E71ED4}"/>
              </a:ext>
            </a:extLst>
          </p:cNvPr>
          <p:cNvSpPr txBox="1"/>
          <p:nvPr userDrawn="1"/>
        </p:nvSpPr>
        <p:spPr>
          <a:xfrm>
            <a:off x="11579700" y="6431280"/>
            <a:ext cx="621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F39926D9-8246-4B24-BC96-365552CF5352}" type="slidenum">
              <a:rPr lang="en-US" sz="1100" smtClean="0">
                <a:solidFill>
                  <a:schemeClr val="tx1"/>
                </a:solidFill>
              </a:rPr>
              <a:t>‹#›</a:t>
            </a:fld>
            <a:endParaRPr lang="en-US" sz="11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814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 userDrawn="1"/>
        </p:nvSpPr>
        <p:spPr>
          <a:xfrm>
            <a:off x="11660049" y="6324600"/>
            <a:ext cx="457319" cy="457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08" y="461818"/>
            <a:ext cx="10834605" cy="1143462"/>
          </a:xfrm>
        </p:spPr>
        <p:txBody>
          <a:bodyPr anchor="t"/>
          <a:lstStyle>
            <a:lvl1pPr>
              <a:defRPr b="1">
                <a:solidFill>
                  <a:srgbClr val="002C5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AEA8B2-BED1-D745-AFFF-9B52582802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825" y="6236348"/>
            <a:ext cx="1646349" cy="5556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C9AA1B2-6AC9-48A5-9037-F20A06E71ED4}"/>
              </a:ext>
            </a:extLst>
          </p:cNvPr>
          <p:cNvSpPr txBox="1"/>
          <p:nvPr userDrawn="1"/>
        </p:nvSpPr>
        <p:spPr>
          <a:xfrm>
            <a:off x="11579700" y="6431280"/>
            <a:ext cx="621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F39926D9-8246-4B24-BC96-365552CF5352}" type="slidenum">
              <a:rPr lang="en-US" sz="1100" smtClean="0">
                <a:solidFill>
                  <a:schemeClr val="tx1"/>
                </a:solidFill>
              </a:rPr>
              <a:t>‹#›</a:t>
            </a:fld>
            <a:endParaRPr lang="en-US" sz="11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149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12192000" cy="5410200"/>
          </a:xfrm>
          <a:prstGeom prst="rect">
            <a:avLst/>
          </a:prstGeom>
          <a:solidFill>
            <a:srgbClr val="002C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891" y="2514600"/>
            <a:ext cx="8694663" cy="2819400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5400" b="1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491" y="5486400"/>
            <a:ext cx="8689596" cy="6096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 cap="all" spc="200" baseline="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9881D2-DAF9-1147-9B54-2771C775B3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825" y="6236348"/>
            <a:ext cx="1646349" cy="555674"/>
          </a:xfrm>
          <a:prstGeom prst="rect">
            <a:avLst/>
          </a:prstGeom>
        </p:spPr>
      </p:pic>
      <p:pic>
        <p:nvPicPr>
          <p:cNvPr id="9" name="Graphic 8">
            <a:hlinkClick r:id="rId3" action="ppaction://hlinksldjump"/>
            <a:extLst>
              <a:ext uri="{FF2B5EF4-FFF2-40B4-BE49-F238E27FC236}">
                <a16:creationId xmlns:a16="http://schemas.microsoft.com/office/drawing/2014/main" id="{58347790-A225-45BD-B5A9-E662712F51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579952" y="6283961"/>
            <a:ext cx="504877" cy="487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419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3509" y="1905001"/>
            <a:ext cx="5242415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806" y="1905001"/>
            <a:ext cx="5287307" cy="4114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677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09" y="1905000"/>
            <a:ext cx="5257002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3509" y="2743201"/>
            <a:ext cx="5257002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1489" y="1905000"/>
            <a:ext cx="5266624" cy="762000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000" b="0" cap="all" spc="2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1489" y="2743201"/>
            <a:ext cx="5266624" cy="3276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2652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228565" y="6400800"/>
            <a:ext cx="1449767" cy="27622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800"/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99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002C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6738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rgbClr val="002C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879" y="1905000"/>
            <a:ext cx="3597544" cy="2667000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491" y="4648200"/>
            <a:ext cx="3582332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2704" y="685800"/>
            <a:ext cx="6402467" cy="5334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7507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rgbClr val="002C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879" y="1905000"/>
            <a:ext cx="3597544" cy="266700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600" b="0" i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65491" y="4648200"/>
            <a:ext cx="3582332" cy="13716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952704" y="685800"/>
            <a:ext cx="6402466" cy="5334000"/>
          </a:xfrm>
          <a:solidFill>
            <a:schemeClr val="bg2"/>
          </a:solidFill>
          <a:ln w="76200">
            <a:solidFill>
              <a:schemeClr val="tx1"/>
            </a:solidFill>
            <a:miter lim="800000"/>
          </a:ln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616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3972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Blu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black">
          <a:xfrm flipH="1">
            <a:off x="2" y="0"/>
            <a:ext cx="4025348" cy="5981700"/>
          </a:xfrm>
          <a:prstGeom prst="rect">
            <a:avLst/>
          </a:prstGeom>
          <a:solidFill>
            <a:schemeClr val="accent5"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67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596049" y="640087"/>
            <a:ext cx="3129295" cy="52111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700" b="1" i="0" spc="-67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2349B43-504D-A04A-BEB5-7897B4FB56B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11" y="5734524"/>
            <a:ext cx="5902652" cy="209077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buNone/>
              <a:defRPr lang="en-US" sz="1000" b="0" i="0" u="none" kern="1200" spc="0" baseline="0" dirty="0" smtClean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DCA6F60-9518-AE47-BC29-77491BB956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3" y="634044"/>
            <a:ext cx="4602692" cy="509165"/>
          </a:xfrm>
          <a:prstGeom prst="rect">
            <a:avLst/>
          </a:prstGeom>
          <a:noFill/>
          <a:ln>
            <a:noFill/>
          </a:ln>
        </p:spPr>
        <p:txBody>
          <a:bodyPr wrap="square" lIns="0" anchor="b">
            <a:noAutofit/>
          </a:bodyPr>
          <a:lstStyle>
            <a:lvl1pPr marL="0" indent="0" algn="l" defTabSz="914354" rtl="0" eaLnBrk="1" latinLnBrk="0" hangingPunct="1">
              <a:buNone/>
              <a:defRPr lang="en-US" sz="2100" b="1" i="0" kern="1200" spc="0" baseline="0" dirty="0" smtClean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defTabSz="914354" latinLnBrk="0"/>
            <a:r>
              <a:rPr lang="en-US" dirty="0"/>
              <a:t>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511ED62E-3749-4E4B-A013-430125D807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363378" y="634044"/>
            <a:ext cx="1838033" cy="506544"/>
          </a:xfrm>
          <a:prstGeom prst="rect">
            <a:avLst/>
          </a:prstGeom>
          <a:noFill/>
          <a:ln>
            <a:noFill/>
          </a:ln>
        </p:spPr>
        <p:txBody>
          <a:bodyPr wrap="square" rIns="0" anchor="b">
            <a:noAutofit/>
          </a:bodyPr>
          <a:lstStyle>
            <a:lvl1pPr marL="0" indent="0" algn="r">
              <a:buClr>
                <a:schemeClr val="tx1"/>
              </a:buClr>
              <a:buNone/>
              <a:tabLst/>
              <a:defRPr lang="en-US" sz="1100" b="0" i="0" kern="1200" spc="0" baseline="0" dirty="0" smtClean="0">
                <a:solidFill>
                  <a:schemeClr val="accent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algn="r" defTabSz="914354" latinLnBrk="0"/>
            <a:r>
              <a:rPr lang="en-US" dirty="0"/>
              <a:t>Edit Master text styles</a:t>
            </a: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C6263844-DAB8-9E47-AAB4-20EC43D98D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86507" y="6295496"/>
            <a:ext cx="4520557" cy="243840"/>
          </a:xfrm>
          <a:prstGeom prst="rect">
            <a:avLst/>
          </a:prstGeom>
        </p:spPr>
        <p:txBody>
          <a:bodyPr wrap="none" lIns="0" anchor="ctr"/>
          <a:lstStyle>
            <a:lvl1pPr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Title Name or Department Name</a:t>
            </a:r>
            <a:endParaRPr lang="en-US" dirty="0"/>
          </a:p>
        </p:txBody>
      </p:sp>
      <p:sp>
        <p:nvSpPr>
          <p:cNvPr id="15" name="Text Placeholder 17">
            <a:extLst>
              <a:ext uri="{FF2B5EF4-FFF2-40B4-BE49-F238E27FC236}">
                <a16:creationId xmlns:a16="http://schemas.microsoft.com/office/drawing/2014/main" id="{56FBAC50-0E6A-F444-BC5A-1C3D878B1B39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572000" y="1452883"/>
            <a:ext cx="6629400" cy="41618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447630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4794" y="381001"/>
            <a:ext cx="1524398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809" y="381001"/>
            <a:ext cx="7393324" cy="56388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6482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994" y="274544"/>
            <a:ext cx="10972031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347089B-A1CA-412F-8797-3045153340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00042" y="6437958"/>
            <a:ext cx="377332" cy="24097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8433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955366" y="117475"/>
            <a:ext cx="10564283" cy="55245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32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609600" y="6356352"/>
            <a:ext cx="3860800" cy="365125"/>
          </a:xfrm>
        </p:spPr>
        <p:txBody>
          <a:bodyPr/>
          <a:lstStyle>
            <a:lvl1pPr>
              <a:defRPr dirty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F3C0ECB7-53F4-4D7D-948B-CD26C4003C72}"/>
              </a:ext>
            </a:extLst>
          </p:cNvPr>
          <p:cNvSpPr/>
          <p:nvPr userDrawn="1"/>
        </p:nvSpPr>
        <p:spPr>
          <a:xfrm>
            <a:off x="11660049" y="6324600"/>
            <a:ext cx="457319" cy="457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520DFAE-69D6-4C29-BF8B-DA84AD1811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00042" y="6437958"/>
            <a:ext cx="377332" cy="24097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12397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71933" y="952159"/>
            <a:ext cx="11394275" cy="975067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472253" y="6356352"/>
            <a:ext cx="3860800" cy="365125"/>
          </a:xfrm>
        </p:spPr>
        <p:txBody>
          <a:bodyPr/>
          <a:lstStyle>
            <a:lvl1pPr eaLnBrk="0" hangingPunct="0">
              <a:defRPr b="1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b="1" i="1"/>
            </a:lvl1pPr>
          </a:lstStyle>
          <a:p>
            <a:fld id="{2C4AF7CB-B4F3-436A-8885-371245B20D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771061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5419" y="6394843"/>
            <a:ext cx="416982" cy="365125"/>
          </a:xfrm>
        </p:spPr>
        <p:txBody>
          <a:bodyPr/>
          <a:lstStyle>
            <a:lvl1pPr>
              <a:defRPr sz="800">
                <a:solidFill>
                  <a:schemeClr val="bg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5565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7FECBF6-88B5-4C9B-91A7-E739F6E9B4A7}"/>
              </a:ext>
            </a:extLst>
          </p:cNvPr>
          <p:cNvSpPr txBox="1">
            <a:spLocks/>
          </p:cNvSpPr>
          <p:nvPr userDrawn="1"/>
        </p:nvSpPr>
        <p:spPr>
          <a:xfrm>
            <a:off x="11700042" y="6437958"/>
            <a:ext cx="377332" cy="24097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A013F82-EE5E-44EE-A61D-E31C6657F26F}" type="slidenum">
              <a:rPr lang="en-US" sz="1100" smtClean="0"/>
              <a:pPr/>
              <a:t>‹#›</a:t>
            </a:fld>
            <a:endParaRPr lang="en-US" sz="1100"/>
          </a:p>
        </p:txBody>
      </p:sp>
    </p:spTree>
    <p:extLst>
      <p:ext uri="{BB962C8B-B14F-4D97-AF65-F5344CB8AC3E}">
        <p14:creationId xmlns:p14="http://schemas.microsoft.com/office/powerpoint/2010/main" val="351457837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081BD8D-90B2-44AB-9FF3-1F7A441F1FAE}"/>
              </a:ext>
            </a:extLst>
          </p:cNvPr>
          <p:cNvSpPr/>
          <p:nvPr userDrawn="1"/>
        </p:nvSpPr>
        <p:spPr>
          <a:xfrm>
            <a:off x="1" y="-16330"/>
            <a:ext cx="12192000" cy="4629151"/>
          </a:xfrm>
          <a:prstGeom prst="rect">
            <a:avLst/>
          </a:prstGeom>
          <a:solidFill>
            <a:srgbClr val="CDCDCF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Rectangle 55">
            <a:extLst>
              <a:ext uri="{FF2B5EF4-FFF2-40B4-BE49-F238E27FC236}">
                <a16:creationId xmlns:a16="http://schemas.microsoft.com/office/drawing/2014/main" id="{34810A1D-62AF-40D2-BE14-AD3A7D2918C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invGray">
          <a:xfrm>
            <a:off x="725677" y="409576"/>
            <a:ext cx="11032823" cy="2882265"/>
          </a:xfrm>
        </p:spPr>
        <p:txBody>
          <a:bodyPr/>
          <a:lstStyle>
            <a:lvl1pPr>
              <a:defRPr sz="39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F7C91B4-87FC-4935-9F25-DE5E70BD82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406" y="3355525"/>
            <a:ext cx="3827419" cy="1247410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4565F86-5224-49AF-834C-BFD680380CA1}"/>
              </a:ext>
            </a:extLst>
          </p:cNvPr>
          <p:cNvCxnSpPr/>
          <p:nvPr userDrawn="1"/>
        </p:nvCxnSpPr>
        <p:spPr bwMode="auto">
          <a:xfrm>
            <a:off x="-22231" y="4605619"/>
            <a:ext cx="12214231" cy="0"/>
          </a:xfrm>
          <a:prstGeom prst="line">
            <a:avLst/>
          </a:prstGeom>
          <a:ln w="28575">
            <a:solidFill>
              <a:schemeClr val="tx1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3" name="Picture 5" descr="CCO_ONC_RGB.jpg">
            <a:extLst>
              <a:ext uri="{FF2B5EF4-FFF2-40B4-BE49-F238E27FC236}">
                <a16:creationId xmlns:a16="http://schemas.microsoft.com/office/drawing/2014/main" id="{A6AEE984-4E13-41A6-A9D5-072DBE2E5AC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31"/>
          <a:stretch>
            <a:fillRect/>
          </a:stretch>
        </p:blipFill>
        <p:spPr bwMode="auto">
          <a:xfrm>
            <a:off x="8150225" y="5876925"/>
            <a:ext cx="367347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392482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0872444" cy="11033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675" y="1513047"/>
            <a:ext cx="10877529" cy="465068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30813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4352" y="330201"/>
            <a:ext cx="11244149" cy="5250792"/>
          </a:xfrm>
          <a:prstGeom prst="rect">
            <a:avLst/>
          </a:prstGeom>
        </p:spPr>
        <p:txBody>
          <a:bodyPr anchorCtr="1"/>
          <a:lstStyle>
            <a:lvl1pPr algn="ctr">
              <a:defRPr sz="4000" b="1" cap="none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8F8BDA-1A03-445B-A76B-525DE8317C18}"/>
              </a:ext>
            </a:extLst>
          </p:cNvPr>
          <p:cNvSpPr/>
          <p:nvPr userDrawn="1"/>
        </p:nvSpPr>
        <p:spPr>
          <a:xfrm>
            <a:off x="1" y="6590270"/>
            <a:ext cx="12192000" cy="267732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293BAA-8C62-4F73-8124-D4D6BEBF88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581" y="5345430"/>
            <a:ext cx="3827419" cy="124741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7E97A50-08EF-437E-A636-931428B27154}"/>
              </a:ext>
            </a:extLst>
          </p:cNvPr>
          <p:cNvCxnSpPr/>
          <p:nvPr userDrawn="1"/>
        </p:nvCxnSpPr>
        <p:spPr>
          <a:xfrm>
            <a:off x="1" y="6589713"/>
            <a:ext cx="12192000" cy="0"/>
          </a:xfrm>
          <a:prstGeom prst="line">
            <a:avLst/>
          </a:prstGeom>
          <a:ln w="19050">
            <a:solidFill>
              <a:srgbClr val="7F3F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69422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0872445" cy="11033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1820" y="1510730"/>
            <a:ext cx="5309278" cy="46787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2634" y="1510730"/>
            <a:ext cx="5229570" cy="46794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9132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252634" y="1510730"/>
            <a:ext cx="5229570" cy="466574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0872444" cy="11033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601820" y="1510730"/>
            <a:ext cx="5309278" cy="46787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313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Gray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white">
          <a:xfrm flipH="1">
            <a:off x="2" y="0"/>
            <a:ext cx="4025348" cy="5981700"/>
          </a:xfrm>
          <a:prstGeom prst="rect">
            <a:avLst/>
          </a:prstGeom>
          <a:solidFill>
            <a:schemeClr val="accent3">
              <a:lumMod val="20000"/>
              <a:lumOff val="80000"/>
              <a:alpha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67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96049" y="640087"/>
            <a:ext cx="3129295" cy="52111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700" b="1" i="0" spc="-67" baseline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2349B43-504D-A04A-BEB5-7897B4FB56B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11" y="5741738"/>
            <a:ext cx="5902652" cy="19871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buNone/>
              <a:defRPr lang="en-US" sz="900" b="0" i="0" u="none" kern="1200" spc="0" baseline="0" dirty="0" smtClean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EDCA6F60-9518-AE47-BC29-77491BB956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3" y="634044"/>
            <a:ext cx="4602692" cy="509165"/>
          </a:xfrm>
          <a:prstGeom prst="rect">
            <a:avLst/>
          </a:prstGeom>
          <a:noFill/>
          <a:ln>
            <a:noFill/>
          </a:ln>
        </p:spPr>
        <p:txBody>
          <a:bodyPr wrap="square" lIns="0" anchor="b">
            <a:noAutofit/>
          </a:bodyPr>
          <a:lstStyle>
            <a:lvl1pPr marL="0" indent="0" algn="l" defTabSz="914354" rtl="0" eaLnBrk="1" latinLnBrk="0" hangingPunct="1">
              <a:buNone/>
              <a:defRPr lang="en-US" sz="2100" b="1" i="0" kern="1200" spc="0" baseline="0" dirty="0" smtClean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defTabSz="914354" latinLnBrk="0"/>
            <a:r>
              <a:rPr lang="en-US" dirty="0"/>
              <a:t>Edit Master text styles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511ED62E-3749-4E4B-A013-430125D807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363378" y="634044"/>
            <a:ext cx="1838033" cy="506544"/>
          </a:xfrm>
          <a:prstGeom prst="rect">
            <a:avLst/>
          </a:prstGeom>
          <a:noFill/>
          <a:ln>
            <a:noFill/>
          </a:ln>
        </p:spPr>
        <p:txBody>
          <a:bodyPr wrap="square" rIns="0" anchor="b">
            <a:noAutofit/>
          </a:bodyPr>
          <a:lstStyle>
            <a:lvl1pPr marL="0" indent="0" algn="r">
              <a:buClr>
                <a:schemeClr val="tx1"/>
              </a:buClr>
              <a:buNone/>
              <a:tabLst/>
              <a:defRPr lang="en-US" sz="1100" b="0" i="0" kern="1200" spc="0" baseline="0" dirty="0" smtClean="0">
                <a:solidFill>
                  <a:schemeClr val="accent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algn="r" defTabSz="914354" latinLnBrk="0"/>
            <a:r>
              <a:rPr lang="en-US" dirty="0"/>
              <a:t>Edit Master text styles</a:t>
            </a: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C6263844-DAB8-9E47-AAB4-20EC43D98D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86507" y="6295496"/>
            <a:ext cx="4520557" cy="243840"/>
          </a:xfrm>
          <a:prstGeom prst="rect">
            <a:avLst/>
          </a:prstGeom>
        </p:spPr>
        <p:txBody>
          <a:bodyPr wrap="none" lIns="0" anchor="ctr"/>
          <a:lstStyle>
            <a:lvl1pPr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Title Name or Department Name</a:t>
            </a:r>
            <a:endParaRPr lang="en-US" dirty="0"/>
          </a:p>
        </p:txBody>
      </p:sp>
      <p:sp>
        <p:nvSpPr>
          <p:cNvPr id="9" name="Text Placeholder 17">
            <a:extLst>
              <a:ext uri="{FF2B5EF4-FFF2-40B4-BE49-F238E27FC236}">
                <a16:creationId xmlns:a16="http://schemas.microsoft.com/office/drawing/2014/main" id="{56FBAC50-0E6A-F444-BC5A-1C3D878B1B39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572000" y="1452883"/>
            <a:ext cx="6629400" cy="41618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227095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1141055" cy="11033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39699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102382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1"/>
          </p:nvPr>
        </p:nvSpPr>
        <p:spPr>
          <a:xfrm>
            <a:off x="514351" y="4856674"/>
            <a:ext cx="11283950" cy="115593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1">
                <a:solidFill>
                  <a:srgbClr val="8B3D9A"/>
                </a:solidFill>
              </a:defRPr>
            </a:lvl1pPr>
            <a:lvl2pPr>
              <a:buFontTx/>
              <a:buNone/>
              <a:defRPr sz="2400"/>
            </a:lvl2pPr>
            <a:lvl3pPr>
              <a:buFontTx/>
              <a:buNone/>
              <a:defRPr sz="2400"/>
            </a:lvl3pPr>
            <a:lvl4pPr>
              <a:buFontTx/>
              <a:buNone/>
              <a:defRPr sz="2400"/>
            </a:lvl4pPr>
            <a:lvl5pPr>
              <a:buFontTx/>
              <a:buNone/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484" y="239715"/>
            <a:ext cx="11244016" cy="1674813"/>
          </a:xfrm>
          <a:prstGeom prst="rect">
            <a:avLst/>
          </a:prstGeom>
        </p:spPr>
        <p:txBody>
          <a:bodyPr/>
          <a:lstStyle>
            <a:lvl1pPr algn="ctr">
              <a:defRPr sz="39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09759" y="1895477"/>
            <a:ext cx="10872444" cy="260571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DCE80E-A528-4F84-999C-167B7BD877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406" y="3355525"/>
            <a:ext cx="3827419" cy="124741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FB50470-EA3D-49B4-8F28-4C9C1E0D226A}"/>
              </a:ext>
            </a:extLst>
          </p:cNvPr>
          <p:cNvCxnSpPr/>
          <p:nvPr userDrawn="1"/>
        </p:nvCxnSpPr>
        <p:spPr bwMode="auto">
          <a:xfrm>
            <a:off x="-22231" y="4605619"/>
            <a:ext cx="12214231" cy="0"/>
          </a:xfrm>
          <a:prstGeom prst="line">
            <a:avLst/>
          </a:prstGeom>
          <a:ln w="28575">
            <a:solidFill>
              <a:schemeClr val="tx1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9" name="Picture 5" descr="CCO_ONC_RGB.jpg">
            <a:extLst>
              <a:ext uri="{FF2B5EF4-FFF2-40B4-BE49-F238E27FC236}">
                <a16:creationId xmlns:a16="http://schemas.microsoft.com/office/drawing/2014/main" id="{A8FCC512-B9D6-45E5-83A8-5B1B4BEE14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31"/>
          <a:stretch>
            <a:fillRect/>
          </a:stretch>
        </p:blipFill>
        <p:spPr bwMode="auto">
          <a:xfrm>
            <a:off x="8150225" y="5876925"/>
            <a:ext cx="367347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548365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081BD8D-90B2-44AB-9FF3-1F7A441F1FAE}"/>
              </a:ext>
            </a:extLst>
          </p:cNvPr>
          <p:cNvSpPr/>
          <p:nvPr userDrawn="1"/>
        </p:nvSpPr>
        <p:spPr>
          <a:xfrm>
            <a:off x="1" y="-16330"/>
            <a:ext cx="12192000" cy="4629151"/>
          </a:xfrm>
          <a:prstGeom prst="rect">
            <a:avLst/>
          </a:prstGeom>
          <a:solidFill>
            <a:srgbClr val="CDCDCF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Rectangle 55">
            <a:extLst>
              <a:ext uri="{FF2B5EF4-FFF2-40B4-BE49-F238E27FC236}">
                <a16:creationId xmlns:a16="http://schemas.microsoft.com/office/drawing/2014/main" id="{34810A1D-62AF-40D2-BE14-AD3A7D2918C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invGray">
          <a:xfrm>
            <a:off x="725677" y="409576"/>
            <a:ext cx="11032823" cy="2882265"/>
          </a:xfrm>
        </p:spPr>
        <p:txBody>
          <a:bodyPr/>
          <a:lstStyle>
            <a:lvl1pPr>
              <a:defRPr sz="39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F7C91B4-87FC-4935-9F25-DE5E70BD82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406" y="3355525"/>
            <a:ext cx="3827419" cy="1247410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4565F86-5224-49AF-834C-BFD680380CA1}"/>
              </a:ext>
            </a:extLst>
          </p:cNvPr>
          <p:cNvCxnSpPr/>
          <p:nvPr userDrawn="1"/>
        </p:nvCxnSpPr>
        <p:spPr bwMode="auto">
          <a:xfrm>
            <a:off x="-22231" y="4605619"/>
            <a:ext cx="12214231" cy="0"/>
          </a:xfrm>
          <a:prstGeom prst="line">
            <a:avLst/>
          </a:prstGeom>
          <a:ln w="28575">
            <a:solidFill>
              <a:schemeClr val="tx1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3" name="Picture 5" descr="CCO_ONC_RGB.jpg">
            <a:extLst>
              <a:ext uri="{FF2B5EF4-FFF2-40B4-BE49-F238E27FC236}">
                <a16:creationId xmlns:a16="http://schemas.microsoft.com/office/drawing/2014/main" id="{A6AEE984-4E13-41A6-A9D5-072DBE2E5AC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31"/>
          <a:stretch>
            <a:fillRect/>
          </a:stretch>
        </p:blipFill>
        <p:spPr bwMode="auto">
          <a:xfrm>
            <a:off x="8150225" y="5876925"/>
            <a:ext cx="367347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395318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0872444" cy="11033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4675" y="1513047"/>
            <a:ext cx="10877529" cy="465068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04730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14352" y="330201"/>
            <a:ext cx="11244149" cy="5250792"/>
          </a:xfrm>
          <a:prstGeom prst="rect">
            <a:avLst/>
          </a:prstGeom>
        </p:spPr>
        <p:txBody>
          <a:bodyPr anchorCtr="1"/>
          <a:lstStyle>
            <a:lvl1pPr algn="ctr">
              <a:defRPr sz="4000" b="1" cap="none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8F8BDA-1A03-445B-A76B-525DE8317C18}"/>
              </a:ext>
            </a:extLst>
          </p:cNvPr>
          <p:cNvSpPr/>
          <p:nvPr userDrawn="1"/>
        </p:nvSpPr>
        <p:spPr>
          <a:xfrm>
            <a:off x="1" y="6590270"/>
            <a:ext cx="12192000" cy="267732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293BAA-8C62-4F73-8124-D4D6BEBF88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581" y="5345430"/>
            <a:ext cx="3827419" cy="1247410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7E97A50-08EF-437E-A636-931428B27154}"/>
              </a:ext>
            </a:extLst>
          </p:cNvPr>
          <p:cNvCxnSpPr/>
          <p:nvPr userDrawn="1"/>
        </p:nvCxnSpPr>
        <p:spPr>
          <a:xfrm>
            <a:off x="1" y="6589713"/>
            <a:ext cx="12192000" cy="0"/>
          </a:xfrm>
          <a:prstGeom prst="line">
            <a:avLst/>
          </a:prstGeom>
          <a:ln w="19050">
            <a:solidFill>
              <a:srgbClr val="7F3F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37449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0872445" cy="11033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1820" y="1510730"/>
            <a:ext cx="5309278" cy="46787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2634" y="1510730"/>
            <a:ext cx="5229570" cy="46794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77124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252634" y="1510730"/>
            <a:ext cx="5229570" cy="466574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0872444" cy="11033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601820" y="1510730"/>
            <a:ext cx="5309278" cy="46787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16206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759" y="238127"/>
            <a:ext cx="11141055" cy="11033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18688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1290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ght Gray Stri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Title Name or Department Name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1651000"/>
            <a:ext cx="12192000" cy="431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56FBAC50-0E6A-F444-BC5A-1C3D878B1B39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09600" y="2077156"/>
            <a:ext cx="7340711" cy="34833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1082593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om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1"/>
          </p:nvPr>
        </p:nvSpPr>
        <p:spPr>
          <a:xfrm>
            <a:off x="514351" y="4856674"/>
            <a:ext cx="11283950" cy="1155939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2400" b="1">
                <a:solidFill>
                  <a:srgbClr val="8B3D9A"/>
                </a:solidFill>
              </a:defRPr>
            </a:lvl1pPr>
            <a:lvl2pPr>
              <a:buFontTx/>
              <a:buNone/>
              <a:defRPr sz="2400"/>
            </a:lvl2pPr>
            <a:lvl3pPr>
              <a:buFontTx/>
              <a:buNone/>
              <a:defRPr sz="2400"/>
            </a:lvl3pPr>
            <a:lvl4pPr>
              <a:buFontTx/>
              <a:buNone/>
              <a:defRPr sz="2400"/>
            </a:lvl4pPr>
            <a:lvl5pPr>
              <a:buFontTx/>
              <a:buNone/>
              <a:defRPr sz="24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484" y="239715"/>
            <a:ext cx="11244016" cy="1674813"/>
          </a:xfrm>
          <a:prstGeom prst="rect">
            <a:avLst/>
          </a:prstGeom>
        </p:spPr>
        <p:txBody>
          <a:bodyPr/>
          <a:lstStyle>
            <a:lvl1pPr algn="ctr">
              <a:defRPr sz="390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609759" y="1895477"/>
            <a:ext cx="10872444" cy="260571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="1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DCE80E-A528-4F84-999C-167B7BD877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406" y="3355525"/>
            <a:ext cx="3827419" cy="124741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FB50470-EA3D-49B4-8F28-4C9C1E0D226A}"/>
              </a:ext>
            </a:extLst>
          </p:cNvPr>
          <p:cNvCxnSpPr/>
          <p:nvPr userDrawn="1"/>
        </p:nvCxnSpPr>
        <p:spPr bwMode="auto">
          <a:xfrm>
            <a:off x="-22231" y="4605619"/>
            <a:ext cx="12214231" cy="0"/>
          </a:xfrm>
          <a:prstGeom prst="line">
            <a:avLst/>
          </a:prstGeom>
          <a:ln w="28575">
            <a:solidFill>
              <a:schemeClr val="tx1">
                <a:lumMod val="75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9" name="Picture 5" descr="CCO_ONC_RGB.jpg">
            <a:extLst>
              <a:ext uri="{FF2B5EF4-FFF2-40B4-BE49-F238E27FC236}">
                <a16:creationId xmlns:a16="http://schemas.microsoft.com/office/drawing/2014/main" id="{A8FCC512-B9D6-45E5-83A8-5B1B4BEE14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31"/>
          <a:stretch>
            <a:fillRect/>
          </a:stretch>
        </p:blipFill>
        <p:spPr bwMode="auto">
          <a:xfrm>
            <a:off x="8150225" y="5876925"/>
            <a:ext cx="367347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058890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5">
            <a:extLst>
              <a:ext uri="{FF2B5EF4-FFF2-40B4-BE49-F238E27FC236}">
                <a16:creationId xmlns:a16="http://schemas.microsoft.com/office/drawing/2014/main" id="{015001B2-FF36-4C9E-9B5F-1CD85532679F}"/>
              </a:ext>
            </a:extLst>
          </p:cNvPr>
          <p:cNvSpPr/>
          <p:nvPr userDrawn="1"/>
        </p:nvSpPr>
        <p:spPr>
          <a:xfrm>
            <a:off x="9902757" y="0"/>
            <a:ext cx="2289243" cy="6858000"/>
          </a:xfrm>
          <a:custGeom>
            <a:avLst/>
            <a:gdLst>
              <a:gd name="connsiteX0" fmla="*/ -1 w 7798411"/>
              <a:gd name="connsiteY0" fmla="*/ 0 h 18527425"/>
              <a:gd name="connsiteX1" fmla="*/ 7798410 w 7798411"/>
              <a:gd name="connsiteY1" fmla="*/ 0 h 18527425"/>
              <a:gd name="connsiteX2" fmla="*/ 7798410 w 7798411"/>
              <a:gd name="connsiteY2" fmla="*/ 18527426 h 18527425"/>
              <a:gd name="connsiteX3" fmla="*/ -1 w 7798411"/>
              <a:gd name="connsiteY3" fmla="*/ 18527426 h 18527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98411" h="18527425">
                <a:moveTo>
                  <a:pt x="-1" y="0"/>
                </a:moveTo>
                <a:lnTo>
                  <a:pt x="7798410" y="0"/>
                </a:lnTo>
                <a:lnTo>
                  <a:pt x="7798410" y="18527426"/>
                </a:lnTo>
                <a:lnTo>
                  <a:pt x="-1" y="18527426"/>
                </a:lnTo>
                <a:close/>
              </a:path>
            </a:pathLst>
          </a:custGeom>
          <a:solidFill>
            <a:schemeClr val="accent1"/>
          </a:solidFill>
          <a:ln w="17143" cap="flat">
            <a:noFill/>
            <a:prstDash val="solid"/>
            <a:miter/>
          </a:ln>
        </p:spPr>
        <p:txBody>
          <a:bodyPr rtlCol="0" anchor="ctr"/>
          <a:lstStyle/>
          <a:p>
            <a:pPr>
              <a:lnSpc>
                <a:spcPct val="95000"/>
              </a:lnSpc>
              <a:spcAft>
                <a:spcPts val="375"/>
              </a:spcAft>
            </a:pPr>
            <a:endParaRPr lang="en-US" sz="262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762B99A-FB54-4704-9940-044DF8952A0F}"/>
              </a:ext>
            </a:extLst>
          </p:cNvPr>
          <p:cNvGrpSpPr/>
          <p:nvPr userDrawn="1"/>
        </p:nvGrpSpPr>
        <p:grpSpPr>
          <a:xfrm>
            <a:off x="-817" y="2"/>
            <a:ext cx="12192817" cy="3509962"/>
            <a:chOff x="-2206" y="-9497376"/>
            <a:chExt cx="32920606" cy="15362700"/>
          </a:xfrm>
          <a:gradFill>
            <a:gsLst>
              <a:gs pos="0">
                <a:schemeClr val="accent2"/>
              </a:gs>
              <a:gs pos="100000">
                <a:schemeClr val="tx1"/>
              </a:gs>
            </a:gsLst>
            <a:lin ang="5400000" scaled="1"/>
          </a:gradFill>
        </p:grpSpPr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DB1978F0-7B4B-4BCF-96F5-292BEDD5630F}"/>
                </a:ext>
              </a:extLst>
            </p:cNvPr>
            <p:cNvSpPr/>
            <p:nvPr/>
          </p:nvSpPr>
          <p:spPr>
            <a:xfrm>
              <a:off x="-2206" y="5475332"/>
              <a:ext cx="32920606" cy="389992"/>
            </a:xfrm>
            <a:custGeom>
              <a:avLst/>
              <a:gdLst>
                <a:gd name="connsiteX0" fmla="*/ 0 w 32920606"/>
                <a:gd name="connsiteY0" fmla="*/ 0 h 81829"/>
                <a:gd name="connsiteX1" fmla="*/ 32920606 w 32920606"/>
                <a:gd name="connsiteY1" fmla="*/ 0 h 81829"/>
                <a:gd name="connsiteX2" fmla="*/ 32920606 w 32920606"/>
                <a:gd name="connsiteY2" fmla="*/ 81829 h 81829"/>
                <a:gd name="connsiteX3" fmla="*/ 0 w 32920606"/>
                <a:gd name="connsiteY3" fmla="*/ 81829 h 81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20606" h="81829">
                  <a:moveTo>
                    <a:pt x="0" y="0"/>
                  </a:moveTo>
                  <a:lnTo>
                    <a:pt x="32920606" y="0"/>
                  </a:lnTo>
                  <a:lnTo>
                    <a:pt x="32920606" y="81829"/>
                  </a:lnTo>
                  <a:lnTo>
                    <a:pt x="0" y="81829"/>
                  </a:lnTo>
                  <a:close/>
                </a:path>
              </a:pathLst>
            </a:custGeom>
            <a:grpFill/>
            <a:ln w="17143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lnSpc>
                  <a:spcPct val="95000"/>
                </a:lnSpc>
                <a:spcAft>
                  <a:spcPts val="375"/>
                </a:spcAft>
              </a:pPr>
              <a:endParaRPr lang="en-US" sz="262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B7F5097B-47D2-4739-AD61-C61BAF4E50FF}"/>
                </a:ext>
              </a:extLst>
            </p:cNvPr>
            <p:cNvSpPr/>
            <p:nvPr/>
          </p:nvSpPr>
          <p:spPr>
            <a:xfrm>
              <a:off x="-2206" y="-9497376"/>
              <a:ext cx="32920606" cy="15113577"/>
            </a:xfrm>
            <a:custGeom>
              <a:avLst/>
              <a:gdLst>
                <a:gd name="connsiteX0" fmla="*/ 0 w 32920606"/>
                <a:gd name="connsiteY0" fmla="*/ 0 h 4426167"/>
                <a:gd name="connsiteX1" fmla="*/ 32920606 w 32920606"/>
                <a:gd name="connsiteY1" fmla="*/ 0 h 4426167"/>
                <a:gd name="connsiteX2" fmla="*/ 32920606 w 32920606"/>
                <a:gd name="connsiteY2" fmla="*/ 4426168 h 4426167"/>
                <a:gd name="connsiteX3" fmla="*/ 0 w 32920606"/>
                <a:gd name="connsiteY3" fmla="*/ 4426168 h 442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20606" h="4426167">
                  <a:moveTo>
                    <a:pt x="0" y="0"/>
                  </a:moveTo>
                  <a:lnTo>
                    <a:pt x="32920606" y="0"/>
                  </a:lnTo>
                  <a:lnTo>
                    <a:pt x="32920606" y="4426168"/>
                  </a:lnTo>
                  <a:lnTo>
                    <a:pt x="0" y="4426168"/>
                  </a:lnTo>
                  <a:close/>
                </a:path>
              </a:pathLst>
            </a:custGeom>
            <a:grpFill/>
            <a:ln w="17143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lnSpc>
                  <a:spcPct val="95000"/>
                </a:lnSpc>
                <a:spcAft>
                  <a:spcPts val="375"/>
                </a:spcAft>
              </a:pPr>
              <a:endParaRPr lang="en-US" sz="20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5413BE3-8B2E-426E-8DF4-C16274D588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7400" y="791622"/>
            <a:ext cx="8968832" cy="2387600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6D1FD0-1253-453F-ABA3-40888EE49F9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7400" y="3709046"/>
            <a:ext cx="8949447" cy="307777"/>
          </a:xfrm>
        </p:spPr>
        <p:txBody>
          <a:bodyPr>
            <a:spAutoFit/>
          </a:bodyPr>
          <a:lstStyle>
            <a:lvl1pPr marL="0" indent="0" algn="l">
              <a:lnSpc>
                <a:spcPct val="100000"/>
              </a:lnSpc>
              <a:buNone/>
              <a:defRPr sz="1400">
                <a:solidFill>
                  <a:schemeClr val="tx2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AUTHORS</a:t>
            </a:r>
          </a:p>
        </p:txBody>
      </p:sp>
      <p:sp>
        <p:nvSpPr>
          <p:cNvPr id="12" name="Freeform 1432">
            <a:extLst>
              <a:ext uri="{FF2B5EF4-FFF2-40B4-BE49-F238E27FC236}">
                <a16:creationId xmlns:a16="http://schemas.microsoft.com/office/drawing/2014/main" id="{37073131-49B1-4F54-A3A5-7FF34F2514FF}"/>
              </a:ext>
            </a:extLst>
          </p:cNvPr>
          <p:cNvSpPr/>
          <p:nvPr userDrawn="1"/>
        </p:nvSpPr>
        <p:spPr>
          <a:xfrm flipV="1">
            <a:off x="888072" y="3227036"/>
            <a:ext cx="685800" cy="0"/>
          </a:xfrm>
          <a:custGeom>
            <a:avLst/>
            <a:gdLst>
              <a:gd name="connsiteX0" fmla="*/ 0 w 347038"/>
              <a:gd name="connsiteY0" fmla="*/ 0 h 17155"/>
              <a:gd name="connsiteX1" fmla="*/ 347038 w 347038"/>
              <a:gd name="connsiteY1" fmla="*/ 0 h 1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7038" h="17155">
                <a:moveTo>
                  <a:pt x="0" y="0"/>
                </a:moveTo>
                <a:lnTo>
                  <a:pt x="347038" y="0"/>
                </a:lnTo>
              </a:path>
            </a:pathLst>
          </a:custGeom>
          <a:ln w="3810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>
              <a:lnSpc>
                <a:spcPct val="95000"/>
              </a:lnSpc>
              <a:spcAft>
                <a:spcPts val="800"/>
              </a:spcAft>
            </a:pPr>
            <a:endParaRPr lang="en-US" sz="385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2EAF8BE8-2060-4182-B96D-D8149371D68D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7400" y="4829175"/>
            <a:ext cx="8969375" cy="253916"/>
          </a:xfrm>
        </p:spPr>
        <p:txBody>
          <a:bodyPr anchor="t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000" b="0">
                <a:solidFill>
                  <a:schemeClr val="tx2">
                    <a:alpha val="80000"/>
                  </a:schemeClr>
                </a:solidFill>
              </a:defRPr>
            </a:lvl1pPr>
          </a:lstStyle>
          <a:p>
            <a:pPr lvl="0"/>
            <a:r>
              <a:rPr lang="en-US" dirty="0"/>
              <a:t>Affiliations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DDE232D-ED3C-4FBC-956B-521068C3436D}"/>
              </a:ext>
            </a:extLst>
          </p:cNvPr>
          <p:cNvSpPr/>
          <p:nvPr userDrawn="1"/>
        </p:nvSpPr>
        <p:spPr>
          <a:xfrm>
            <a:off x="10061156" y="5098146"/>
            <a:ext cx="1972443" cy="938719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/>
          <a:p>
            <a:pPr algn="r" defTabSz="139812">
              <a:lnSpc>
                <a:spcPct val="100000"/>
              </a:lnSpc>
              <a:spcAft>
                <a:spcPts val="600"/>
              </a:spcAft>
            </a:pPr>
            <a:r>
              <a:rPr lang="en-GB" sz="700" dirty="0">
                <a:solidFill>
                  <a:schemeClr val="bg1"/>
                </a:solidFill>
              </a:rPr>
              <a:t>Additional information can be viewed by scanning the QR code or accessing this link: https://www.oncologysciencehub.com/ASH2021/Cilta-cel/ThomasMartin  </a:t>
            </a:r>
          </a:p>
          <a:p>
            <a:pPr algn="r" defTabSz="139812">
              <a:lnSpc>
                <a:spcPct val="100000"/>
              </a:lnSpc>
              <a:spcAft>
                <a:spcPts val="600"/>
              </a:spcAft>
            </a:pPr>
            <a:r>
              <a:rPr lang="en-GB" sz="700" dirty="0">
                <a:solidFill>
                  <a:schemeClr val="bg1"/>
                </a:solidFill>
              </a:rPr>
              <a:t>The QR code is intended to provide scientific information for individual reference, and the information should not be altered or reproduced in any way.</a:t>
            </a:r>
          </a:p>
        </p:txBody>
      </p:sp>
      <p:pic>
        <p:nvPicPr>
          <p:cNvPr id="17" name="Picture 16" descr="Qr code&#10;&#10;Description automatically generated">
            <a:extLst>
              <a:ext uri="{FF2B5EF4-FFF2-40B4-BE49-F238E27FC236}">
                <a16:creationId xmlns:a16="http://schemas.microsoft.com/office/drawing/2014/main" id="{48B53BA9-28F5-4B07-8FF8-9AB215AEB71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525599" y="6193432"/>
            <a:ext cx="5080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0818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D0894-85A6-46E4-9E73-D6EBA4C4C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67D8A1-C774-47F3-9B70-82CD6A88C88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55598" y="1597025"/>
            <a:ext cx="11484000" cy="4596408"/>
          </a:xfrm>
        </p:spPr>
        <p:txBody>
          <a:bodyPr>
            <a:normAutofit/>
          </a:bodyPr>
          <a:lstStyle>
            <a:lvl1pPr>
              <a:defRPr sz="1800" b="1"/>
            </a:lvl1pPr>
            <a:lvl2pPr marL="171450" indent="-171450">
              <a:defRPr sz="1800"/>
            </a:lvl2pPr>
            <a:lvl3pPr marL="341313" indent="-171450">
              <a:defRPr sz="1800"/>
            </a:lvl3pPr>
            <a:lvl4pPr marL="512763" indent="-171450">
              <a:buClr>
                <a:srgbClr val="FFFF00"/>
              </a:buClr>
              <a:buFont typeface="Wingdings" panose="05000000000000000000" pitchFamily="2" charset="2"/>
              <a:buChar char="§"/>
              <a:defRPr sz="1800"/>
            </a:lvl4pPr>
            <a:lvl5pPr>
              <a:defRPr sz="1700"/>
            </a:lvl5pPr>
          </a:lstStyle>
          <a:p>
            <a:pPr lvl="0"/>
            <a:r>
              <a:rPr lang="en-US" dirty="0"/>
              <a:t>Subhead if necessary</a:t>
            </a:r>
          </a:p>
          <a:p>
            <a:pPr lvl="1"/>
            <a:r>
              <a:rPr lang="en-US" dirty="0"/>
              <a:t>Initial bullet</a:t>
            </a:r>
          </a:p>
          <a:p>
            <a:pPr lvl="2"/>
            <a:r>
              <a:rPr lang="en-US" dirty="0"/>
              <a:t>Secondary bullet</a:t>
            </a:r>
          </a:p>
          <a:p>
            <a:pPr lvl="3"/>
            <a:r>
              <a:rPr lang="en-US" dirty="0"/>
              <a:t>Tertiary bullet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1B4B84-CBFF-4DDA-9D19-E8730EA0D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47FE-8A01-4867-B742-54144C5B6A6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40E4DABB-1C4D-4079-837B-0D99D089FD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5597" y="6387133"/>
            <a:ext cx="10473747" cy="314298"/>
          </a:xfrm>
          <a:prstGeom prst="rect">
            <a:avLst/>
          </a:prstGeom>
        </p:spPr>
        <p:txBody>
          <a:bodyPr vert="horz" lIns="90000" tIns="0" rIns="90000" bIns="0" rtlCol="0" anchor="b" anchorCtr="0"/>
          <a:lstStyle>
            <a:lvl1pPr algn="l">
              <a:lnSpc>
                <a:spcPts val="960"/>
              </a:lnSpc>
              <a:spcAft>
                <a:spcPts val="200"/>
              </a:spcAft>
              <a:defRPr sz="80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7907D888-5185-4C03-8A34-8E3CD0A2C49C}"/>
              </a:ext>
            </a:extLst>
          </p:cNvPr>
          <p:cNvSpPr txBox="1">
            <a:spLocks/>
          </p:cNvSpPr>
          <p:nvPr userDrawn="1"/>
        </p:nvSpPr>
        <p:spPr>
          <a:xfrm>
            <a:off x="-817" y="6539533"/>
            <a:ext cx="12192817" cy="314298"/>
          </a:xfrm>
          <a:prstGeom prst="rect">
            <a:avLst/>
          </a:prstGeom>
        </p:spPr>
        <p:txBody>
          <a:bodyPr vert="horz" lIns="90000" tIns="0" rIns="90000" bIns="0" rtlCol="0" anchor="b" anchorCtr="0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960"/>
              </a:lnSpc>
              <a:spcAft>
                <a:spcPts val="200"/>
              </a:spcAft>
              <a:defRPr sz="800" kern="1200">
                <a:solidFill>
                  <a:schemeClr val="bg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Presented at the 63</a:t>
            </a:r>
            <a:r>
              <a:rPr lang="en-US" baseline="30000" dirty="0"/>
              <a:t>rd</a:t>
            </a:r>
            <a:r>
              <a:rPr lang="en-US" dirty="0"/>
              <a:t> American Society of Hematology (ASH) Annual Meeting &amp; Exposition; December 11-14, 2021; Atlanta, GA/Virtual.</a:t>
            </a:r>
          </a:p>
        </p:txBody>
      </p:sp>
    </p:spTree>
    <p:extLst>
      <p:ext uri="{BB962C8B-B14F-4D97-AF65-F5344CB8AC3E}">
        <p14:creationId xmlns:p14="http://schemas.microsoft.com/office/powerpoint/2010/main" val="92047464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47CCA42F-A592-4752-8F6E-678EF2EAEDE6}"/>
              </a:ext>
            </a:extLst>
          </p:cNvPr>
          <p:cNvSpPr/>
          <p:nvPr userDrawn="1"/>
        </p:nvSpPr>
        <p:spPr>
          <a:xfrm rot="10800000">
            <a:off x="-817" y="-3"/>
            <a:ext cx="12192817" cy="6857999"/>
          </a:xfrm>
          <a:custGeom>
            <a:avLst/>
            <a:gdLst>
              <a:gd name="connsiteX0" fmla="*/ 13 w 16905417"/>
              <a:gd name="connsiteY0" fmla="*/ 0 h 18527425"/>
              <a:gd name="connsiteX1" fmla="*/ 16905432 w 16905417"/>
              <a:gd name="connsiteY1" fmla="*/ 0 h 18527425"/>
              <a:gd name="connsiteX2" fmla="*/ 16905432 w 16905417"/>
              <a:gd name="connsiteY2" fmla="*/ 18527426 h 18527425"/>
              <a:gd name="connsiteX3" fmla="*/ 14 w 16905417"/>
              <a:gd name="connsiteY3" fmla="*/ 18527426 h 18527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05417" h="18527425">
                <a:moveTo>
                  <a:pt x="13" y="0"/>
                </a:moveTo>
                <a:lnTo>
                  <a:pt x="16905432" y="0"/>
                </a:lnTo>
                <a:lnTo>
                  <a:pt x="16905432" y="18527426"/>
                </a:lnTo>
                <a:lnTo>
                  <a:pt x="14" y="18527426"/>
                </a:lnTo>
                <a:close/>
              </a:path>
            </a:pathLst>
          </a:custGeom>
          <a:solidFill>
            <a:srgbClr val="F2F2F2">
              <a:alpha val="50196"/>
            </a:srgbClr>
          </a:solidFill>
          <a:ln w="17143" cap="flat">
            <a:noFill/>
            <a:prstDash val="solid"/>
            <a:miter/>
          </a:ln>
        </p:spPr>
        <p:txBody>
          <a:bodyPr rtlCol="0" anchor="ctr"/>
          <a:lstStyle/>
          <a:p>
            <a:pPr>
              <a:lnSpc>
                <a:spcPct val="95000"/>
              </a:lnSpc>
              <a:spcAft>
                <a:spcPts val="375"/>
              </a:spcAft>
            </a:pPr>
            <a:endParaRPr lang="en-US" sz="262" dirty="0"/>
          </a:p>
        </p:txBody>
      </p:sp>
      <p:sp>
        <p:nvSpPr>
          <p:cNvPr id="8" name="Freeform 15">
            <a:extLst>
              <a:ext uri="{FF2B5EF4-FFF2-40B4-BE49-F238E27FC236}">
                <a16:creationId xmlns:a16="http://schemas.microsoft.com/office/drawing/2014/main" id="{2C09AFA7-CF9C-439D-B9BF-DA67D0950110}"/>
              </a:ext>
            </a:extLst>
          </p:cNvPr>
          <p:cNvSpPr/>
          <p:nvPr userDrawn="1"/>
        </p:nvSpPr>
        <p:spPr>
          <a:xfrm>
            <a:off x="2986391" y="0"/>
            <a:ext cx="9205609" cy="6858000"/>
          </a:xfrm>
          <a:custGeom>
            <a:avLst/>
            <a:gdLst>
              <a:gd name="connsiteX0" fmla="*/ -1 w 7798411"/>
              <a:gd name="connsiteY0" fmla="*/ 0 h 18527425"/>
              <a:gd name="connsiteX1" fmla="*/ 7798410 w 7798411"/>
              <a:gd name="connsiteY1" fmla="*/ 0 h 18527425"/>
              <a:gd name="connsiteX2" fmla="*/ 7798410 w 7798411"/>
              <a:gd name="connsiteY2" fmla="*/ 18527426 h 18527425"/>
              <a:gd name="connsiteX3" fmla="*/ -1 w 7798411"/>
              <a:gd name="connsiteY3" fmla="*/ 18527426 h 18527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98411" h="18527425">
                <a:moveTo>
                  <a:pt x="-1" y="0"/>
                </a:moveTo>
                <a:lnTo>
                  <a:pt x="7798410" y="0"/>
                </a:lnTo>
                <a:lnTo>
                  <a:pt x="7798410" y="18527426"/>
                </a:lnTo>
                <a:lnTo>
                  <a:pt x="-1" y="1852742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tx1"/>
              </a:gs>
            </a:gsLst>
            <a:lin ang="5400000" scaled="1"/>
          </a:gradFill>
          <a:ln w="17143" cap="flat">
            <a:noFill/>
            <a:prstDash val="solid"/>
            <a:miter/>
          </a:ln>
        </p:spPr>
        <p:txBody>
          <a:bodyPr rtlCol="0" anchor="ctr"/>
          <a:lstStyle/>
          <a:p>
            <a:pPr>
              <a:lnSpc>
                <a:spcPct val="95000"/>
              </a:lnSpc>
              <a:spcAft>
                <a:spcPts val="375"/>
              </a:spcAft>
            </a:pPr>
            <a:endParaRPr lang="en-US" sz="262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891A76-5D78-4891-87B3-FE0B5A174DEC}"/>
              </a:ext>
            </a:extLst>
          </p:cNvPr>
          <p:cNvGrpSpPr/>
          <p:nvPr userDrawn="1"/>
        </p:nvGrpSpPr>
        <p:grpSpPr>
          <a:xfrm>
            <a:off x="-817" y="-4"/>
            <a:ext cx="12192817" cy="1022685"/>
            <a:chOff x="-2206" y="-9497404"/>
            <a:chExt cx="32920606" cy="4476176"/>
          </a:xfrm>
        </p:grpSpPr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10BEB4D4-1AAF-4A2D-8E8B-6FB16CB32623}"/>
                </a:ext>
              </a:extLst>
            </p:cNvPr>
            <p:cNvSpPr/>
            <p:nvPr/>
          </p:nvSpPr>
          <p:spPr>
            <a:xfrm>
              <a:off x="-2206" y="-5411222"/>
              <a:ext cx="32920606" cy="389994"/>
            </a:xfrm>
            <a:custGeom>
              <a:avLst/>
              <a:gdLst>
                <a:gd name="connsiteX0" fmla="*/ 0 w 32920606"/>
                <a:gd name="connsiteY0" fmla="*/ 0 h 81829"/>
                <a:gd name="connsiteX1" fmla="*/ 32920606 w 32920606"/>
                <a:gd name="connsiteY1" fmla="*/ 0 h 81829"/>
                <a:gd name="connsiteX2" fmla="*/ 32920606 w 32920606"/>
                <a:gd name="connsiteY2" fmla="*/ 81829 h 81829"/>
                <a:gd name="connsiteX3" fmla="*/ 0 w 32920606"/>
                <a:gd name="connsiteY3" fmla="*/ 81829 h 81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20606" h="81829">
                  <a:moveTo>
                    <a:pt x="0" y="0"/>
                  </a:moveTo>
                  <a:lnTo>
                    <a:pt x="32920606" y="0"/>
                  </a:lnTo>
                  <a:lnTo>
                    <a:pt x="32920606" y="81829"/>
                  </a:lnTo>
                  <a:lnTo>
                    <a:pt x="0" y="81829"/>
                  </a:lnTo>
                  <a:close/>
                </a:path>
              </a:pathLst>
            </a:custGeom>
            <a:solidFill>
              <a:srgbClr val="003479">
                <a:alpha val="20000"/>
              </a:srgbClr>
            </a:solidFill>
            <a:ln w="17143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lnSpc>
                  <a:spcPct val="95000"/>
                </a:lnSpc>
                <a:spcAft>
                  <a:spcPts val="375"/>
                </a:spcAft>
              </a:pPr>
              <a:endParaRPr lang="en-US" sz="262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05A27FF-2D78-4884-8ED1-FB1B2CE950DB}"/>
                </a:ext>
              </a:extLst>
            </p:cNvPr>
            <p:cNvSpPr/>
            <p:nvPr/>
          </p:nvSpPr>
          <p:spPr>
            <a:xfrm>
              <a:off x="-2206" y="-9497404"/>
              <a:ext cx="32920606" cy="4086181"/>
            </a:xfrm>
            <a:custGeom>
              <a:avLst/>
              <a:gdLst>
                <a:gd name="connsiteX0" fmla="*/ 0 w 32920606"/>
                <a:gd name="connsiteY0" fmla="*/ 0 h 4426167"/>
                <a:gd name="connsiteX1" fmla="*/ 32920606 w 32920606"/>
                <a:gd name="connsiteY1" fmla="*/ 0 h 4426167"/>
                <a:gd name="connsiteX2" fmla="*/ 32920606 w 32920606"/>
                <a:gd name="connsiteY2" fmla="*/ 4426168 h 4426167"/>
                <a:gd name="connsiteX3" fmla="*/ 0 w 32920606"/>
                <a:gd name="connsiteY3" fmla="*/ 4426168 h 442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20606" h="4426167">
                  <a:moveTo>
                    <a:pt x="0" y="0"/>
                  </a:moveTo>
                  <a:lnTo>
                    <a:pt x="32920606" y="0"/>
                  </a:lnTo>
                  <a:lnTo>
                    <a:pt x="32920606" y="4426168"/>
                  </a:lnTo>
                  <a:lnTo>
                    <a:pt x="0" y="4426168"/>
                  </a:lnTo>
                  <a:close/>
                </a:path>
              </a:pathLst>
            </a:custGeom>
            <a:solidFill>
              <a:srgbClr val="00A0DF"/>
            </a:solidFill>
            <a:ln w="17143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lnSpc>
                  <a:spcPct val="95000"/>
                </a:lnSpc>
                <a:spcAft>
                  <a:spcPts val="375"/>
                </a:spcAft>
              </a:pPr>
              <a:endParaRPr lang="en-US" sz="20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3F31318-DCD0-4FAB-97AF-463E1A8C8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5770" y="1680554"/>
            <a:ext cx="7981680" cy="2560705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72E529-7197-47D8-A737-068AFBD37D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65770" y="4589463"/>
            <a:ext cx="7981680" cy="150018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E042D-F240-45BE-9B11-CF2D9B349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47FE-8A01-4867-B742-54144C5B6A6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Freeform 1432">
            <a:extLst>
              <a:ext uri="{FF2B5EF4-FFF2-40B4-BE49-F238E27FC236}">
                <a16:creationId xmlns:a16="http://schemas.microsoft.com/office/drawing/2014/main" id="{7935BD9D-2555-4F68-88F3-0708A47A3FAF}"/>
              </a:ext>
            </a:extLst>
          </p:cNvPr>
          <p:cNvSpPr/>
          <p:nvPr userDrawn="1"/>
        </p:nvSpPr>
        <p:spPr>
          <a:xfrm flipV="1">
            <a:off x="3513324" y="4270443"/>
            <a:ext cx="685800" cy="0"/>
          </a:xfrm>
          <a:custGeom>
            <a:avLst/>
            <a:gdLst>
              <a:gd name="connsiteX0" fmla="*/ 0 w 347038"/>
              <a:gd name="connsiteY0" fmla="*/ 0 h 17155"/>
              <a:gd name="connsiteX1" fmla="*/ 347038 w 347038"/>
              <a:gd name="connsiteY1" fmla="*/ 0 h 1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7038" h="17155">
                <a:moveTo>
                  <a:pt x="0" y="0"/>
                </a:moveTo>
                <a:lnTo>
                  <a:pt x="347038" y="0"/>
                </a:lnTo>
              </a:path>
            </a:pathLst>
          </a:custGeom>
          <a:ln w="3810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>
              <a:lnSpc>
                <a:spcPct val="95000"/>
              </a:lnSpc>
              <a:spcAft>
                <a:spcPts val="800"/>
              </a:spcAft>
            </a:pPr>
            <a:endParaRPr lang="en-US" sz="385" dirty="0"/>
          </a:p>
        </p:txBody>
      </p:sp>
      <p:pic>
        <p:nvPicPr>
          <p:cNvPr id="14" name="Picture 13" descr="Qr code&#10;&#10;Description automatically generated">
            <a:extLst>
              <a:ext uri="{FF2B5EF4-FFF2-40B4-BE49-F238E27FC236}">
                <a16:creationId xmlns:a16="http://schemas.microsoft.com/office/drawing/2014/main" id="{CA20269C-9C0C-44B8-87F7-1627866B212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525599" y="6193432"/>
            <a:ext cx="5080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26323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A938B-4CFA-4325-BC5E-17713FEF2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841739-0057-4B70-89DD-306580A40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47FE-8A01-4867-B742-54144C5B6A6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593CAF3-DB71-41DC-A2E8-E3C8A0C2283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55598" y="1597023"/>
            <a:ext cx="5559130" cy="4589767"/>
          </a:xfrm>
        </p:spPr>
        <p:txBody>
          <a:bodyPr>
            <a:normAutofit/>
          </a:bodyPr>
          <a:lstStyle>
            <a:lvl1pPr>
              <a:lnSpc>
                <a:spcPts val="2100"/>
              </a:lnSpc>
              <a:defRPr sz="1800" b="1"/>
            </a:lvl1pPr>
            <a:lvl2pPr marL="171450" indent="-171450">
              <a:lnSpc>
                <a:spcPts val="2100"/>
              </a:lnSpc>
              <a:defRPr sz="1800"/>
            </a:lvl2pPr>
            <a:lvl3pPr marL="341313" indent="-171450">
              <a:lnSpc>
                <a:spcPts val="2100"/>
              </a:lnSpc>
              <a:defRPr sz="1800"/>
            </a:lvl3pPr>
            <a:lvl4pPr marL="512763" indent="-171450">
              <a:lnSpc>
                <a:spcPts val="2100"/>
              </a:lnSpc>
              <a:buClr>
                <a:srgbClr val="FFFF00"/>
              </a:buClr>
              <a:buFont typeface="Wingdings" panose="05000000000000000000" pitchFamily="2" charset="2"/>
              <a:buChar char="§"/>
              <a:defRPr sz="1800"/>
            </a:lvl4pPr>
            <a:lvl5pPr marL="719138" indent="-179388">
              <a:lnSpc>
                <a:spcPts val="2100"/>
              </a:lnSpc>
              <a:buClr>
                <a:srgbClr val="FFFF00"/>
              </a:buClr>
              <a:buSzPct val="100000"/>
              <a:buFontTx/>
              <a:buChar char="◦"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Subhead if necessary</a:t>
            </a:r>
          </a:p>
          <a:p>
            <a:pPr lvl="1"/>
            <a:r>
              <a:rPr lang="en-US" dirty="0"/>
              <a:t>First bullet</a:t>
            </a:r>
          </a:p>
          <a:p>
            <a:pPr lvl="2"/>
            <a:r>
              <a:rPr lang="en-US" dirty="0"/>
              <a:t>Second bullet</a:t>
            </a:r>
          </a:p>
          <a:p>
            <a:pPr lvl="3"/>
            <a:r>
              <a:rPr lang="en-US" dirty="0"/>
              <a:t>Third bullet</a:t>
            </a:r>
          </a:p>
          <a:p>
            <a:pPr lvl="4"/>
            <a:r>
              <a:rPr lang="en-US" dirty="0"/>
              <a:t>Fourth bullet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15F7CF3-A47E-48D9-9E98-80C5AD3A5207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291628" y="1597023"/>
            <a:ext cx="5544000" cy="4589767"/>
          </a:xfrm>
        </p:spPr>
        <p:txBody>
          <a:bodyPr>
            <a:normAutofit/>
          </a:bodyPr>
          <a:lstStyle>
            <a:lvl1pPr>
              <a:lnSpc>
                <a:spcPts val="2100"/>
              </a:lnSpc>
              <a:defRPr sz="1800" b="1"/>
            </a:lvl1pPr>
            <a:lvl2pPr marL="171450" indent="-171450">
              <a:lnSpc>
                <a:spcPts val="2100"/>
              </a:lnSpc>
              <a:defRPr sz="1800"/>
            </a:lvl2pPr>
            <a:lvl3pPr marL="341313" indent="-171450">
              <a:lnSpc>
                <a:spcPts val="2100"/>
              </a:lnSpc>
              <a:defRPr sz="1800"/>
            </a:lvl3pPr>
            <a:lvl4pPr marL="512763" indent="-171450">
              <a:lnSpc>
                <a:spcPts val="2100"/>
              </a:lnSpc>
              <a:buClr>
                <a:srgbClr val="FFFF00"/>
              </a:buClr>
              <a:buFont typeface="Wingdings" panose="05000000000000000000" pitchFamily="2" charset="2"/>
              <a:buChar char="§"/>
              <a:defRPr sz="1800"/>
            </a:lvl4pPr>
            <a:lvl5pPr marL="719138" indent="-179388">
              <a:lnSpc>
                <a:spcPts val="2100"/>
              </a:lnSpc>
              <a:buClr>
                <a:srgbClr val="FFFF00"/>
              </a:buClr>
              <a:buSzPct val="80000"/>
              <a:buFont typeface="Courier New" panose="02070309020205020404" pitchFamily="49" charset="0"/>
              <a:buChar char="o"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Subhead if necessary</a:t>
            </a:r>
          </a:p>
          <a:p>
            <a:pPr lvl="1"/>
            <a:r>
              <a:rPr lang="en-US" dirty="0"/>
              <a:t>First bullet</a:t>
            </a:r>
          </a:p>
          <a:p>
            <a:pPr lvl="2"/>
            <a:r>
              <a:rPr lang="en-US" dirty="0"/>
              <a:t>Second bullet</a:t>
            </a:r>
          </a:p>
          <a:p>
            <a:pPr lvl="3"/>
            <a:r>
              <a:rPr lang="en-US" dirty="0"/>
              <a:t>Third bullet</a:t>
            </a:r>
          </a:p>
          <a:p>
            <a:pPr marL="719138" lvl="4" indent="-179388" algn="l" defTabSz="914396" rtl="0" eaLnBrk="1" latinLnBrk="0" hangingPunct="1">
              <a:lnSpc>
                <a:spcPct val="95000"/>
              </a:lnSpc>
              <a:spcBef>
                <a:spcPts val="600"/>
              </a:spcBef>
              <a:buClr>
                <a:srgbClr val="FFFF00"/>
              </a:buClr>
              <a:buSzPct val="100000"/>
              <a:buFontTx/>
              <a:buChar char="◦"/>
            </a:pPr>
            <a:r>
              <a:rPr lang="en-US" dirty="0"/>
              <a:t>Fourth bullet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D2BAFFAD-E13A-49BD-98EC-EB65D8E510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5597" y="6387133"/>
            <a:ext cx="10473747" cy="314298"/>
          </a:xfrm>
          <a:prstGeom prst="rect">
            <a:avLst/>
          </a:prstGeom>
        </p:spPr>
        <p:txBody>
          <a:bodyPr vert="horz" lIns="90000" tIns="0" rIns="90000" bIns="0" rtlCol="0" anchor="b" anchorCtr="0"/>
          <a:lstStyle>
            <a:lvl1pPr algn="l">
              <a:lnSpc>
                <a:spcPts val="960"/>
              </a:lnSpc>
              <a:spcAft>
                <a:spcPts val="200"/>
              </a:spcAft>
              <a:defRPr sz="80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B35C5C-DEFA-43C6-B5F2-D17C5469C481}"/>
              </a:ext>
            </a:extLst>
          </p:cNvPr>
          <p:cNvSpPr txBox="1"/>
          <p:nvPr userDrawn="1"/>
        </p:nvSpPr>
        <p:spPr>
          <a:xfrm>
            <a:off x="8336631" y="6440264"/>
            <a:ext cx="28408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ASH 2021, CARTITUDE-1, Martin et al.</a:t>
            </a:r>
          </a:p>
        </p:txBody>
      </p:sp>
    </p:spTree>
    <p:extLst>
      <p:ext uri="{BB962C8B-B14F-4D97-AF65-F5344CB8AC3E}">
        <p14:creationId xmlns:p14="http://schemas.microsoft.com/office/powerpoint/2010/main" val="29510300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C93412-0C7C-4209-8707-DA00AC6708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013" y="1443038"/>
            <a:ext cx="5560715" cy="823912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000" b="0" cap="all" spc="100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778EC5-484A-4AE0-BA8B-F023AD9E40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1627" y="1443038"/>
            <a:ext cx="5547971" cy="823912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000" b="0" cap="all" spc="100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84299D-031D-46DC-87AD-A15FE77AF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47FE-8A01-4867-B742-54144C5B6A6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02A048E4-5FD8-470E-B762-7FC842416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C953DCE-4CE5-4074-A23E-1058E7E1B0E1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70728" y="2412459"/>
            <a:ext cx="5544000" cy="3774331"/>
          </a:xfrm>
        </p:spPr>
        <p:txBody>
          <a:bodyPr>
            <a:normAutofit/>
          </a:bodyPr>
          <a:lstStyle>
            <a:lvl1pPr>
              <a:lnSpc>
                <a:spcPts val="2100"/>
              </a:lnSpc>
              <a:defRPr sz="1800" b="0"/>
            </a:lvl1pPr>
            <a:lvl2pPr marL="171450" indent="-171450" algn="l" defTabSz="914396" rtl="0" eaLnBrk="1" latinLnBrk="0" hangingPunct="1">
              <a:lnSpc>
                <a:spcPts val="2100"/>
              </a:lnSpc>
              <a:spcBef>
                <a:spcPts val="600"/>
              </a:spcBef>
              <a:buClr>
                <a:srgbClr val="FFFF00"/>
              </a:buClr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341313" indent="-171450" algn="l" defTabSz="914396" rtl="0" eaLnBrk="1" latinLnBrk="0" hangingPunct="1">
              <a:lnSpc>
                <a:spcPts val="2100"/>
              </a:lnSpc>
              <a:spcBef>
                <a:spcPts val="600"/>
              </a:spcBef>
              <a:buClr>
                <a:srgbClr val="FFFF00"/>
              </a:buClr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12763" indent="-171450" algn="l" defTabSz="914396" rtl="0" eaLnBrk="1" latinLnBrk="0" hangingPunct="1">
              <a:lnSpc>
                <a:spcPts val="2100"/>
              </a:lnSpc>
              <a:spcBef>
                <a:spcPts val="600"/>
              </a:spcBef>
              <a:buClr>
                <a:srgbClr val="FFFF00"/>
              </a:buClr>
              <a:buFont typeface="Wingdings" panose="05000000000000000000" pitchFamily="2" charset="2"/>
              <a:buChar char="§"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396" rtl="0" eaLnBrk="1" latinLnBrk="0" hangingPunct="1">
              <a:lnSpc>
                <a:spcPts val="2100"/>
              </a:lnSpc>
              <a:spcBef>
                <a:spcPts val="600"/>
              </a:spcBef>
              <a:buClr>
                <a:srgbClr val="FFFF00"/>
              </a:buClr>
              <a:buFontTx/>
              <a:buChar char="–"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First bullet</a:t>
            </a:r>
          </a:p>
          <a:p>
            <a:pPr lvl="2"/>
            <a:r>
              <a:rPr lang="en-US" dirty="0"/>
              <a:t>Second bullet</a:t>
            </a:r>
          </a:p>
          <a:p>
            <a:pPr lvl="3"/>
            <a:r>
              <a:rPr lang="en-US" dirty="0"/>
              <a:t>Third bullet</a:t>
            </a:r>
          </a:p>
          <a:p>
            <a:pPr marL="719138" lvl="4" indent="-179388" algn="l" defTabSz="914396" rtl="0" eaLnBrk="1" latinLnBrk="0" hangingPunct="1">
              <a:lnSpc>
                <a:spcPct val="95000"/>
              </a:lnSpc>
              <a:spcBef>
                <a:spcPts val="600"/>
              </a:spcBef>
              <a:buClr>
                <a:srgbClr val="FFFF00"/>
              </a:buClr>
              <a:buSzPct val="100000"/>
              <a:buFontTx/>
              <a:buChar char="◦"/>
            </a:pPr>
            <a:r>
              <a:rPr lang="en-US" dirty="0"/>
              <a:t>Fourth bullet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125FC2F-3604-461E-8829-58404C41750A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291628" y="2412459"/>
            <a:ext cx="5544000" cy="3774331"/>
          </a:xfrm>
        </p:spPr>
        <p:txBody>
          <a:bodyPr>
            <a:normAutofit/>
          </a:bodyPr>
          <a:lstStyle>
            <a:lvl1pPr>
              <a:lnSpc>
                <a:spcPts val="2100"/>
              </a:lnSpc>
              <a:defRPr sz="1800" b="0"/>
            </a:lvl1pPr>
            <a:lvl2pPr marL="171450" indent="-171450">
              <a:lnSpc>
                <a:spcPts val="2100"/>
              </a:lnSpc>
              <a:defRPr sz="1800"/>
            </a:lvl2pPr>
            <a:lvl3pPr marL="341313" indent="-171450">
              <a:lnSpc>
                <a:spcPts val="2100"/>
              </a:lnSpc>
              <a:defRPr sz="1800"/>
            </a:lvl3pPr>
            <a:lvl4pPr marL="825500" indent="-285750">
              <a:lnSpc>
                <a:spcPts val="2100"/>
              </a:lnSpc>
              <a:buClr>
                <a:schemeClr val="accent5">
                  <a:lumMod val="60000"/>
                  <a:lumOff val="40000"/>
                </a:schemeClr>
              </a:buClr>
              <a:buFont typeface="Arial" panose="020B0604020202020204" pitchFamily="34" charset="0"/>
              <a:buChar char="•"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512763" indent="-171450">
              <a:lnSpc>
                <a:spcPts val="2100"/>
              </a:lnSpc>
              <a:buClr>
                <a:schemeClr val="accent5">
                  <a:lumMod val="60000"/>
                  <a:lumOff val="40000"/>
                </a:schemeClr>
              </a:buClr>
              <a:buFontTx/>
              <a:buChar char="–"/>
              <a:defRPr lang="en-US"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First bullet</a:t>
            </a:r>
          </a:p>
          <a:p>
            <a:pPr lvl="2"/>
            <a:r>
              <a:rPr lang="en-US" dirty="0"/>
              <a:t>Second bullet</a:t>
            </a:r>
          </a:p>
          <a:p>
            <a:pPr marL="512763" lvl="3" indent="-171450" algn="l" defTabSz="914396" rtl="0" eaLnBrk="1" latinLnBrk="0" hangingPunct="1">
              <a:lnSpc>
                <a:spcPts val="2100"/>
              </a:lnSpc>
              <a:spcBef>
                <a:spcPts val="6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dirty="0"/>
              <a:t>Third bullet</a:t>
            </a:r>
          </a:p>
          <a:p>
            <a:pPr marL="719138" lvl="4" indent="-179388" algn="l" defTabSz="914396" rtl="0" eaLnBrk="1" latinLnBrk="0" hangingPunct="1">
              <a:lnSpc>
                <a:spcPct val="95000"/>
              </a:lnSpc>
              <a:spcBef>
                <a:spcPts val="600"/>
              </a:spcBef>
              <a:buClr>
                <a:srgbClr val="FFFF00"/>
              </a:buClr>
              <a:buSzPct val="100000"/>
              <a:buFontTx/>
              <a:buChar char="◦"/>
            </a:pPr>
            <a:r>
              <a:rPr lang="en-US" dirty="0"/>
              <a:t>Fourth bullet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0228965D-C093-4A26-9BA8-8E4FD4AF0C6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55597" y="6387133"/>
            <a:ext cx="10473747" cy="314298"/>
          </a:xfrm>
          <a:prstGeom prst="rect">
            <a:avLst/>
          </a:prstGeom>
        </p:spPr>
        <p:txBody>
          <a:bodyPr vert="horz" lIns="90000" tIns="0" rIns="90000" bIns="0" rtlCol="0" anchor="b" anchorCtr="0"/>
          <a:lstStyle>
            <a:lvl1pPr algn="l">
              <a:lnSpc>
                <a:spcPts val="960"/>
              </a:lnSpc>
              <a:spcAft>
                <a:spcPts val="200"/>
              </a:spcAft>
              <a:defRPr sz="80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349545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CB7A1-679B-4A0D-88DA-489AE3BB1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23E023-7291-47FA-B80D-FCD2A8ED0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C47FE-8A01-4867-B742-54144C5B6A6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850542-9129-418C-9E22-AB14812C1A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5597" y="6387133"/>
            <a:ext cx="10473747" cy="314298"/>
          </a:xfrm>
          <a:prstGeom prst="rect">
            <a:avLst/>
          </a:prstGeom>
        </p:spPr>
        <p:txBody>
          <a:bodyPr vert="horz" lIns="90000" tIns="0" rIns="90000" bIns="0" rtlCol="0" anchor="b" anchorCtr="0"/>
          <a:lstStyle>
            <a:lvl1pPr algn="l">
              <a:lnSpc>
                <a:spcPts val="960"/>
              </a:lnSpc>
              <a:spcAft>
                <a:spcPts val="200"/>
              </a:spcAft>
              <a:defRPr sz="80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755852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913658-F1A3-4166-AFBB-ECDFDC331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EC47FE-8A01-4867-B742-54144C5B6A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38366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8628" indent="0" algn="ctr">
              <a:buNone/>
              <a:defRPr/>
            </a:lvl2pPr>
            <a:lvl3pPr marL="857256" indent="0" algn="ctr">
              <a:buNone/>
              <a:defRPr/>
            </a:lvl3pPr>
            <a:lvl4pPr marL="1285883" indent="0" algn="ctr">
              <a:buNone/>
              <a:defRPr/>
            </a:lvl4pPr>
            <a:lvl5pPr marL="1714510" indent="0" algn="ctr">
              <a:buNone/>
              <a:defRPr/>
            </a:lvl5pPr>
            <a:lvl6pPr marL="2143138" indent="0" algn="ctr">
              <a:buNone/>
              <a:defRPr/>
            </a:lvl6pPr>
            <a:lvl7pPr marL="2571765" indent="0" algn="ctr">
              <a:buNone/>
              <a:defRPr/>
            </a:lvl7pPr>
            <a:lvl8pPr marL="3000393" indent="0" algn="ctr">
              <a:buNone/>
              <a:defRPr/>
            </a:lvl8pPr>
            <a:lvl9pPr marL="3429021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8722832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98597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Unev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2003" y="634044"/>
            <a:ext cx="4602692" cy="509165"/>
          </a:xfrm>
          <a:prstGeom prst="rect">
            <a:avLst/>
          </a:prstGeom>
          <a:noFill/>
          <a:ln>
            <a:noFill/>
          </a:ln>
        </p:spPr>
        <p:txBody>
          <a:bodyPr wrap="square" lIns="0" anchor="b">
            <a:noAutofit/>
          </a:bodyPr>
          <a:lstStyle>
            <a:lvl1pPr marL="0" indent="0" algn="l" defTabSz="914354" rtl="0" eaLnBrk="1" latinLnBrk="0" hangingPunct="1">
              <a:buNone/>
              <a:defRPr lang="en-US" sz="2100" b="1" i="0" kern="1200" spc="0" baseline="0" dirty="0" smtClean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defTabSz="914354" latinLnBrk="0"/>
            <a:r>
              <a:rPr lang="en-US" dirty="0"/>
              <a:t>Edit Master text styles</a:t>
            </a:r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9363378" y="634044"/>
            <a:ext cx="1838033" cy="506544"/>
          </a:xfrm>
          <a:prstGeom prst="rect">
            <a:avLst/>
          </a:prstGeom>
          <a:noFill/>
          <a:ln>
            <a:noFill/>
          </a:ln>
        </p:spPr>
        <p:txBody>
          <a:bodyPr wrap="square" rIns="0" anchor="b">
            <a:noAutofit/>
          </a:bodyPr>
          <a:lstStyle>
            <a:lvl1pPr marL="0" indent="0" algn="r">
              <a:buClr>
                <a:schemeClr val="tx1"/>
              </a:buClr>
              <a:buNone/>
              <a:tabLst/>
              <a:defRPr lang="en-US" sz="1100" b="0" i="0" kern="1200" spc="0" baseline="0" dirty="0" smtClean="0">
                <a:solidFill>
                  <a:schemeClr val="accent3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lvl="0" algn="r" defTabSz="914354" latinLnBrk="0"/>
            <a:r>
              <a:rPr lang="en-US" dirty="0"/>
              <a:t>Edit Master text styles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596039" y="640086"/>
            <a:ext cx="3151872" cy="5341613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700" b="1" i="0" spc="-67" baseline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Content Placeholder 12">
            <a:extLst>
              <a:ext uri="{FF2B5EF4-FFF2-40B4-BE49-F238E27FC236}">
                <a16:creationId xmlns:a16="http://schemas.microsoft.com/office/drawing/2014/main" id="{22349B43-504D-A04A-BEB5-7897B4FB56B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11" y="5741738"/>
            <a:ext cx="5902652" cy="19871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buNone/>
              <a:defRPr lang="en-US" sz="1000" b="0" i="0" u="none" kern="1200" spc="0" baseline="0" dirty="0" smtClean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C6263844-DAB8-9E47-AAB4-20EC43D98D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86507" y="6295496"/>
            <a:ext cx="4520557" cy="243840"/>
          </a:xfrm>
          <a:prstGeom prst="rect">
            <a:avLst/>
          </a:prstGeom>
        </p:spPr>
        <p:txBody>
          <a:bodyPr wrap="none" lIns="0" anchor="ctr"/>
          <a:lstStyle>
            <a:lvl1pPr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Title Name or Department Name</a:t>
            </a:r>
            <a:endParaRPr lang="en-US" dirty="0"/>
          </a:p>
        </p:txBody>
      </p:sp>
      <p:sp>
        <p:nvSpPr>
          <p:cNvPr id="11" name="Text Placeholder 17">
            <a:extLst>
              <a:ext uri="{FF2B5EF4-FFF2-40B4-BE49-F238E27FC236}">
                <a16:creationId xmlns:a16="http://schemas.microsoft.com/office/drawing/2014/main" id="{56FBAC50-0E6A-F444-BC5A-1C3D878B1B39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572000" y="1452883"/>
            <a:ext cx="6629400" cy="41618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048493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5" y="4406901"/>
            <a:ext cx="10363200" cy="1362075"/>
          </a:xfrm>
        </p:spPr>
        <p:txBody>
          <a:bodyPr anchor="t"/>
          <a:lstStyle>
            <a:lvl1pPr algn="l">
              <a:defRPr sz="3749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1875"/>
            </a:lvl1pPr>
            <a:lvl2pPr marL="428628" indent="0">
              <a:buNone/>
              <a:defRPr sz="1688"/>
            </a:lvl2pPr>
            <a:lvl3pPr marL="857256" indent="0">
              <a:buNone/>
              <a:defRPr sz="1500"/>
            </a:lvl3pPr>
            <a:lvl4pPr marL="1285883" indent="0">
              <a:buNone/>
              <a:defRPr sz="1312"/>
            </a:lvl4pPr>
            <a:lvl5pPr marL="1714510" indent="0">
              <a:buNone/>
              <a:defRPr sz="1312"/>
            </a:lvl5pPr>
            <a:lvl6pPr marL="2143138" indent="0">
              <a:buNone/>
              <a:defRPr sz="1312"/>
            </a:lvl6pPr>
            <a:lvl7pPr marL="2571765" indent="0">
              <a:buNone/>
              <a:defRPr sz="1312"/>
            </a:lvl7pPr>
            <a:lvl8pPr marL="3000393" indent="0">
              <a:buNone/>
              <a:defRPr sz="1312"/>
            </a:lvl8pPr>
            <a:lvl9pPr marL="3429021" indent="0">
              <a:buNone/>
              <a:defRPr sz="131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121477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5352" y="1906590"/>
            <a:ext cx="5101167" cy="4316412"/>
          </a:xfrm>
        </p:spPr>
        <p:txBody>
          <a:bodyPr/>
          <a:lstStyle>
            <a:lvl1pPr>
              <a:defRPr sz="2625"/>
            </a:lvl1pPr>
            <a:lvl2pPr>
              <a:defRPr sz="2251"/>
            </a:lvl2pPr>
            <a:lvl3pPr>
              <a:defRPr sz="1875"/>
            </a:lvl3pPr>
            <a:lvl4pPr>
              <a:defRPr sz="1688"/>
            </a:lvl4pPr>
            <a:lvl5pPr>
              <a:defRPr sz="1688"/>
            </a:lvl5pPr>
            <a:lvl6pPr>
              <a:defRPr sz="1688"/>
            </a:lvl6pPr>
            <a:lvl7pPr>
              <a:defRPr sz="1688"/>
            </a:lvl7pPr>
            <a:lvl8pPr>
              <a:defRPr sz="1688"/>
            </a:lvl8pPr>
            <a:lvl9pPr>
              <a:defRPr sz="16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720" y="1906590"/>
            <a:ext cx="5103283" cy="4316412"/>
          </a:xfrm>
        </p:spPr>
        <p:txBody>
          <a:bodyPr/>
          <a:lstStyle>
            <a:lvl1pPr>
              <a:defRPr sz="2625"/>
            </a:lvl1pPr>
            <a:lvl2pPr>
              <a:defRPr sz="2251"/>
            </a:lvl2pPr>
            <a:lvl3pPr>
              <a:defRPr sz="1875"/>
            </a:lvl3pPr>
            <a:lvl4pPr>
              <a:defRPr sz="1688"/>
            </a:lvl4pPr>
            <a:lvl5pPr>
              <a:defRPr sz="1688"/>
            </a:lvl5pPr>
            <a:lvl6pPr>
              <a:defRPr sz="1688"/>
            </a:lvl6pPr>
            <a:lvl7pPr>
              <a:defRPr sz="1688"/>
            </a:lvl7pPr>
            <a:lvl8pPr>
              <a:defRPr sz="1688"/>
            </a:lvl8pPr>
            <a:lvl9pPr>
              <a:defRPr sz="16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5350690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2" y="1535113"/>
            <a:ext cx="5386917" cy="639763"/>
          </a:xfrm>
        </p:spPr>
        <p:txBody>
          <a:bodyPr anchor="b"/>
          <a:lstStyle>
            <a:lvl1pPr marL="0" indent="0">
              <a:buNone/>
              <a:defRPr sz="2251" b="1"/>
            </a:lvl1pPr>
            <a:lvl2pPr marL="428628" indent="0">
              <a:buNone/>
              <a:defRPr sz="1875" b="1"/>
            </a:lvl2pPr>
            <a:lvl3pPr marL="857256" indent="0">
              <a:buNone/>
              <a:defRPr sz="1688" b="1"/>
            </a:lvl3pPr>
            <a:lvl4pPr marL="1285883" indent="0">
              <a:buNone/>
              <a:defRPr sz="1500" b="1"/>
            </a:lvl4pPr>
            <a:lvl5pPr marL="1714510" indent="0">
              <a:buNone/>
              <a:defRPr sz="1500" b="1"/>
            </a:lvl5pPr>
            <a:lvl6pPr marL="2143138" indent="0">
              <a:buNone/>
              <a:defRPr sz="1500" b="1"/>
            </a:lvl6pPr>
            <a:lvl7pPr marL="2571765" indent="0">
              <a:buNone/>
              <a:defRPr sz="1500" b="1"/>
            </a:lvl7pPr>
            <a:lvl8pPr marL="3000393" indent="0">
              <a:buNone/>
              <a:defRPr sz="1500" b="1"/>
            </a:lvl8pPr>
            <a:lvl9pPr marL="3429021" indent="0">
              <a:buNone/>
              <a:defRPr sz="1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2" y="2174876"/>
            <a:ext cx="5386917" cy="3951288"/>
          </a:xfrm>
        </p:spPr>
        <p:txBody>
          <a:bodyPr/>
          <a:lstStyle>
            <a:lvl1pPr>
              <a:defRPr sz="2251"/>
            </a:lvl1pPr>
            <a:lvl2pPr>
              <a:defRPr sz="1875"/>
            </a:lvl2pPr>
            <a:lvl3pPr>
              <a:defRPr sz="1688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3"/>
          </a:xfrm>
        </p:spPr>
        <p:txBody>
          <a:bodyPr anchor="b"/>
          <a:lstStyle>
            <a:lvl1pPr marL="0" indent="0">
              <a:buNone/>
              <a:defRPr sz="2251" b="1"/>
            </a:lvl1pPr>
            <a:lvl2pPr marL="428628" indent="0">
              <a:buNone/>
              <a:defRPr sz="1875" b="1"/>
            </a:lvl2pPr>
            <a:lvl3pPr marL="857256" indent="0">
              <a:buNone/>
              <a:defRPr sz="1688" b="1"/>
            </a:lvl3pPr>
            <a:lvl4pPr marL="1285883" indent="0">
              <a:buNone/>
              <a:defRPr sz="1500" b="1"/>
            </a:lvl4pPr>
            <a:lvl5pPr marL="1714510" indent="0">
              <a:buNone/>
              <a:defRPr sz="1500" b="1"/>
            </a:lvl5pPr>
            <a:lvl6pPr marL="2143138" indent="0">
              <a:buNone/>
              <a:defRPr sz="1500" b="1"/>
            </a:lvl6pPr>
            <a:lvl7pPr marL="2571765" indent="0">
              <a:buNone/>
              <a:defRPr sz="1500" b="1"/>
            </a:lvl7pPr>
            <a:lvl8pPr marL="3000393" indent="0">
              <a:buNone/>
              <a:defRPr sz="1500" b="1"/>
            </a:lvl8pPr>
            <a:lvl9pPr marL="3429021" indent="0">
              <a:buNone/>
              <a:defRPr sz="1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174876"/>
            <a:ext cx="5389033" cy="3951288"/>
          </a:xfrm>
        </p:spPr>
        <p:txBody>
          <a:bodyPr/>
          <a:lstStyle>
            <a:lvl1pPr>
              <a:defRPr sz="2251"/>
            </a:lvl1pPr>
            <a:lvl2pPr>
              <a:defRPr sz="1875"/>
            </a:lvl2pPr>
            <a:lvl3pPr>
              <a:defRPr sz="1688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3506187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13293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64793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5" y="273049"/>
            <a:ext cx="4011084" cy="1162051"/>
          </a:xfrm>
        </p:spPr>
        <p:txBody>
          <a:bodyPr anchor="b"/>
          <a:lstStyle>
            <a:lvl1pPr algn="l">
              <a:defRPr sz="187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000"/>
            </a:lvl1pPr>
            <a:lvl2pPr>
              <a:defRPr sz="2625"/>
            </a:lvl2pPr>
            <a:lvl3pPr>
              <a:defRPr sz="2251"/>
            </a:lvl3pPr>
            <a:lvl4pPr>
              <a:defRPr sz="1875"/>
            </a:lvl4pPr>
            <a:lvl5pPr>
              <a:defRPr sz="1875"/>
            </a:lvl5pPr>
            <a:lvl6pPr>
              <a:defRPr sz="1875"/>
            </a:lvl6pPr>
            <a:lvl7pPr>
              <a:defRPr sz="1875"/>
            </a:lvl7pPr>
            <a:lvl8pPr>
              <a:defRPr sz="1875"/>
            </a:lvl8pPr>
            <a:lvl9pPr>
              <a:defRPr sz="18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5" y="1435101"/>
            <a:ext cx="4011084" cy="4691064"/>
          </a:xfrm>
        </p:spPr>
        <p:txBody>
          <a:bodyPr/>
          <a:lstStyle>
            <a:lvl1pPr marL="0" indent="0">
              <a:buNone/>
              <a:defRPr sz="1312"/>
            </a:lvl1pPr>
            <a:lvl2pPr marL="428628" indent="0">
              <a:buNone/>
              <a:defRPr sz="1125"/>
            </a:lvl2pPr>
            <a:lvl3pPr marL="857256" indent="0">
              <a:buNone/>
              <a:defRPr sz="937"/>
            </a:lvl3pPr>
            <a:lvl4pPr marL="1285883" indent="0">
              <a:buNone/>
              <a:defRPr sz="844"/>
            </a:lvl4pPr>
            <a:lvl5pPr marL="1714510" indent="0">
              <a:buNone/>
              <a:defRPr sz="844"/>
            </a:lvl5pPr>
            <a:lvl6pPr marL="2143138" indent="0">
              <a:buNone/>
              <a:defRPr sz="844"/>
            </a:lvl6pPr>
            <a:lvl7pPr marL="2571765" indent="0">
              <a:buNone/>
              <a:defRPr sz="844"/>
            </a:lvl7pPr>
            <a:lvl8pPr marL="3000393" indent="0">
              <a:buNone/>
              <a:defRPr sz="844"/>
            </a:lvl8pPr>
            <a:lvl9pPr marL="3429021" indent="0">
              <a:buNone/>
              <a:defRPr sz="84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565728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9" y="4800600"/>
            <a:ext cx="7315200" cy="566739"/>
          </a:xfrm>
        </p:spPr>
        <p:txBody>
          <a:bodyPr anchor="b"/>
          <a:lstStyle>
            <a:lvl1pPr algn="l">
              <a:defRPr sz="187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9" y="612775"/>
            <a:ext cx="7315200" cy="4114800"/>
          </a:xfrm>
        </p:spPr>
        <p:txBody>
          <a:bodyPr/>
          <a:lstStyle>
            <a:lvl1pPr marL="0" indent="0">
              <a:buNone/>
              <a:defRPr sz="3000"/>
            </a:lvl1pPr>
            <a:lvl2pPr marL="428628" indent="0">
              <a:buNone/>
              <a:defRPr sz="2625"/>
            </a:lvl2pPr>
            <a:lvl3pPr marL="857256" indent="0">
              <a:buNone/>
              <a:defRPr sz="2251"/>
            </a:lvl3pPr>
            <a:lvl4pPr marL="1285883" indent="0">
              <a:buNone/>
              <a:defRPr sz="1875"/>
            </a:lvl4pPr>
            <a:lvl5pPr marL="1714510" indent="0">
              <a:buNone/>
              <a:defRPr sz="1875"/>
            </a:lvl5pPr>
            <a:lvl6pPr marL="2143138" indent="0">
              <a:buNone/>
              <a:defRPr sz="1875"/>
            </a:lvl6pPr>
            <a:lvl7pPr marL="2571765" indent="0">
              <a:buNone/>
              <a:defRPr sz="1875"/>
            </a:lvl7pPr>
            <a:lvl8pPr marL="3000393" indent="0">
              <a:buNone/>
              <a:defRPr sz="1875"/>
            </a:lvl8pPr>
            <a:lvl9pPr marL="3429021" indent="0">
              <a:buNone/>
              <a:defRPr sz="187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9" y="5367339"/>
            <a:ext cx="7315200" cy="804861"/>
          </a:xfrm>
        </p:spPr>
        <p:txBody>
          <a:bodyPr/>
          <a:lstStyle>
            <a:lvl1pPr marL="0" indent="0">
              <a:buNone/>
              <a:defRPr sz="1312"/>
            </a:lvl1pPr>
            <a:lvl2pPr marL="428628" indent="0">
              <a:buNone/>
              <a:defRPr sz="1125"/>
            </a:lvl2pPr>
            <a:lvl3pPr marL="857256" indent="0">
              <a:buNone/>
              <a:defRPr sz="937"/>
            </a:lvl3pPr>
            <a:lvl4pPr marL="1285883" indent="0">
              <a:buNone/>
              <a:defRPr sz="844"/>
            </a:lvl4pPr>
            <a:lvl5pPr marL="1714510" indent="0">
              <a:buNone/>
              <a:defRPr sz="844"/>
            </a:lvl5pPr>
            <a:lvl6pPr marL="2143138" indent="0">
              <a:buNone/>
              <a:defRPr sz="844"/>
            </a:lvl6pPr>
            <a:lvl7pPr marL="2571765" indent="0">
              <a:buNone/>
              <a:defRPr sz="844"/>
            </a:lvl7pPr>
            <a:lvl8pPr marL="3000393" indent="0">
              <a:buNone/>
              <a:defRPr sz="844"/>
            </a:lvl8pPr>
            <a:lvl9pPr marL="3429021" indent="0">
              <a:buNone/>
              <a:defRPr sz="84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514177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6055977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01622" y="569915"/>
            <a:ext cx="2601383" cy="56530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5352" y="569915"/>
            <a:ext cx="7603067" cy="56530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4232825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31F783-C0FF-4228-AEF9-60097379A7A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" y="6599468"/>
            <a:ext cx="5027084" cy="258532"/>
          </a:xfrm>
        </p:spPr>
        <p:txBody>
          <a:bodyPr anchor="b">
            <a:sp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424E0EA9-952D-4348-AE95-47ACFCD8D5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64918" y="6599468"/>
            <a:ext cx="5027084" cy="258532"/>
          </a:xfrm>
        </p:spPr>
        <p:txBody>
          <a:bodyPr anchor="b">
            <a:spAutoFit/>
          </a:bodyPr>
          <a:lstStyle>
            <a:lvl1pPr marL="0" indent="0" algn="r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493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12" Type="http://schemas.openxmlformats.org/officeDocument/2006/relationships/slideLayout" Target="../slideLayouts/slideLayout99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7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20" Type="http://schemas.openxmlformats.org/officeDocument/2006/relationships/slideLayout" Target="../slideLayouts/slideLayout24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19" Type="http://schemas.openxmlformats.org/officeDocument/2006/relationships/slideLayout" Target="../slideLayouts/slideLayout23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Relationship Id="rId22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7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1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62.xm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56.xml"/><Relationship Id="rId19" Type="http://schemas.openxmlformats.org/officeDocument/2006/relationships/theme" Target="../theme/theme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Relationship Id="rId9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6.xml"/><Relationship Id="rId9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theme" Target="../theme/theme9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5.xml"/><Relationship Id="rId4" Type="http://schemas.openxmlformats.org/officeDocument/2006/relationships/slideLayout" Target="../slideLayouts/slideLayout84.xml"/><Relationship Id="rId9" Type="http://schemas.openxmlformats.org/officeDocument/2006/relationships/image" Target="../media/image2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4">
            <a:extLst>
              <a:ext uri="{FF2B5EF4-FFF2-40B4-BE49-F238E27FC236}">
                <a16:creationId xmlns:a16="http://schemas.microsoft.com/office/drawing/2014/main" id="{C1B40A55-A07E-F74A-BC88-CD34FB88E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31155"/>
            <a:ext cx="10972800" cy="1082439"/>
          </a:xfrm>
          <a:prstGeom prst="rect">
            <a:avLst/>
          </a:prstGeom>
        </p:spPr>
        <p:txBody>
          <a:bodyPr vert="horz" wrap="square" lIns="0" tIns="0" rIns="0" bIns="0" rtlCol="0" anchor="b">
            <a:norm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11" name="Text Placeholder 17">
            <a:extLst>
              <a:ext uri="{FF2B5EF4-FFF2-40B4-BE49-F238E27FC236}">
                <a16:creationId xmlns:a16="http://schemas.microsoft.com/office/drawing/2014/main" id="{7A8769A6-BB1F-F94D-9E22-36BAF01571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658297"/>
            <a:ext cx="10515600" cy="43107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0DC6FE-712E-8F4C-B335-D0C0A7ADA9C1}"/>
              </a:ext>
            </a:extLst>
          </p:cNvPr>
          <p:cNvSpPr txBox="1">
            <a:spLocks/>
          </p:cNvSpPr>
          <p:nvPr/>
        </p:nvSpPr>
        <p:spPr>
          <a:xfrm>
            <a:off x="7010425" y="6243003"/>
            <a:ext cx="3131680" cy="332340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584" indent="-10584" algn="l">
              <a:lnSpc>
                <a:spcPct val="110000"/>
              </a:lnSpc>
              <a:tabLst/>
            </a:pPr>
            <a:r>
              <a:rPr lang="en-US" sz="900" dirty="0">
                <a:solidFill>
                  <a:srgbClr val="898B8E"/>
                </a:solidFill>
                <a:latin typeface="+mj-lt"/>
                <a:cs typeface="Calibri" panose="020F0502020204030204" pitchFamily="34" charset="0"/>
              </a:rPr>
              <a:t>CONFIDENTIAL – Contains proprietary information.</a:t>
            </a:r>
          </a:p>
          <a:p>
            <a:pPr marL="10584" indent="-10584" algn="l">
              <a:lnSpc>
                <a:spcPct val="110000"/>
              </a:lnSpc>
              <a:tabLst/>
            </a:pPr>
            <a:r>
              <a:rPr lang="en-US" sz="900" dirty="0">
                <a:solidFill>
                  <a:srgbClr val="898B8E"/>
                </a:solidFill>
                <a:latin typeface="+mj-lt"/>
                <a:cs typeface="Calibri" panose="020F0502020204030204" pitchFamily="34" charset="0"/>
              </a:rPr>
              <a:t>Not intended for external distribution.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04"/>
          <a:stretch/>
        </p:blipFill>
        <p:spPr>
          <a:xfrm>
            <a:off x="10017763" y="6218699"/>
            <a:ext cx="1966578" cy="35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157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</p:sldLayoutIdLst>
  <p:txStyles>
    <p:titleStyle>
      <a:lvl1pPr marL="0" marR="0" indent="0" algn="l" defTabSz="60957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3700" b="1" kern="1200">
          <a:solidFill>
            <a:schemeClr val="tx2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311135" indent="-311135" algn="l" defTabSz="60957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Clr>
          <a:schemeClr val="accent2"/>
        </a:buClr>
        <a:buFont typeface="Arial" panose="020B0604020202020204" pitchFamily="34" charset="0"/>
        <a:buChar char="•"/>
        <a:tabLst/>
        <a:defRPr sz="2400" kern="1200">
          <a:solidFill>
            <a:srgbClr val="4E4540"/>
          </a:solidFill>
          <a:latin typeface="+mj-lt"/>
          <a:ea typeface="+mn-ea"/>
          <a:cs typeface="Calibri" panose="020F0502020204030204" pitchFamily="34" charset="0"/>
        </a:defRPr>
      </a:lvl1pPr>
      <a:lvl2pPr marL="541840" indent="-234939" algn="l" defTabSz="609570" rtl="0" eaLnBrk="1" latinLnBrk="0" hangingPunct="1">
        <a:lnSpc>
          <a:spcPct val="110000"/>
        </a:lnSpc>
        <a:spcBef>
          <a:spcPts val="0"/>
        </a:spcBef>
        <a:spcAft>
          <a:spcPts val="800"/>
        </a:spcAft>
        <a:buClr>
          <a:schemeClr val="accent2"/>
        </a:buClr>
        <a:buFont typeface="Courier New" panose="02070309020205020404" pitchFamily="49" charset="0"/>
        <a:buChar char="o"/>
        <a:tabLst/>
        <a:defRPr sz="1800" kern="1200">
          <a:solidFill>
            <a:srgbClr val="4E4540"/>
          </a:solidFill>
          <a:latin typeface="+mj-lt"/>
          <a:ea typeface="+mn-ea"/>
          <a:cs typeface="Calibri" panose="020F0502020204030204" pitchFamily="34" charset="0"/>
        </a:defRPr>
      </a:lvl2pPr>
      <a:lvl3pPr marL="766196" indent="-224356" algn="l" defTabSz="60957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2"/>
        </a:buClr>
        <a:buFont typeface="Wingdings" pitchFamily="2" charset="2"/>
        <a:buChar char="§"/>
        <a:tabLst/>
        <a:defRPr sz="1600" kern="1200">
          <a:solidFill>
            <a:srgbClr val="4E4540"/>
          </a:solidFill>
          <a:latin typeface="+mj-lt"/>
          <a:ea typeface="+mn-ea"/>
          <a:cs typeface="Calibri" panose="020F0502020204030204" pitchFamily="34" charset="0"/>
        </a:defRPr>
      </a:lvl3pPr>
      <a:lvl4pPr marL="999018" indent="-232822" algn="l" defTabSz="60957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2"/>
        </a:buClr>
        <a:buFont typeface="Arial"/>
        <a:buChar char="–"/>
        <a:tabLst/>
        <a:defRPr sz="1400" kern="1200">
          <a:solidFill>
            <a:srgbClr val="4E4540"/>
          </a:solidFill>
          <a:latin typeface="+mj-lt"/>
          <a:ea typeface="+mn-ea"/>
          <a:cs typeface="Calibri" panose="020F0502020204030204" pitchFamily="34" charset="0"/>
        </a:defRPr>
      </a:lvl4pPr>
      <a:lvl5pPr marL="1225489" indent="-234939" algn="l" defTabSz="609570" rtl="0" eaLnBrk="1" latinLnBrk="0" hangingPunct="1">
        <a:spcBef>
          <a:spcPct val="20000"/>
        </a:spcBef>
        <a:buClr>
          <a:schemeClr val="accent2"/>
        </a:buClr>
        <a:buFont typeface="Arial"/>
        <a:buChar char="»"/>
        <a:tabLst/>
        <a:defRPr sz="1400" kern="1200">
          <a:solidFill>
            <a:schemeClr val="accent3"/>
          </a:solidFill>
          <a:latin typeface="+mj-lt"/>
          <a:ea typeface="+mn-ea"/>
          <a:cs typeface="Calibri" panose="020F0502020204030204" pitchFamily="34" charset="0"/>
        </a:defRPr>
      </a:lvl5pPr>
      <a:lvl6pPr marL="335263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84" userDrawn="1">
          <p15:clr>
            <a:srgbClr val="F26B43"/>
          </p15:clr>
        </p15:guide>
        <p15:guide id="4" pos="7296" userDrawn="1">
          <p15:clr>
            <a:srgbClr val="F26B43"/>
          </p15:clr>
        </p15:guide>
        <p15:guide id="5" orient="horz" pos="3600" userDrawn="1">
          <p15:clr>
            <a:srgbClr val="F26B43"/>
          </p15:clr>
        </p15:guide>
        <p15:guide id="6" orient="horz" pos="192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95353" y="569914"/>
            <a:ext cx="10407649" cy="1141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5353" y="1906590"/>
            <a:ext cx="10407649" cy="431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3496557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</p:sldLayoutIdLst>
  <p:txStyles>
    <p:titleStyle>
      <a:lvl1pPr algn="ctr" defTabSz="428628" rtl="0" fontAlgn="base" hangingPunct="0">
        <a:lnSpc>
          <a:spcPct val="11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125">
          <a:solidFill>
            <a:srgbClr val="000000"/>
          </a:solidFill>
          <a:latin typeface="+mj-lt"/>
          <a:ea typeface="+mj-ea"/>
          <a:cs typeface="+mj-cs"/>
        </a:defRPr>
      </a:lvl1pPr>
      <a:lvl2pPr marL="404815" indent="-202407" algn="l" defTabSz="42862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125">
          <a:solidFill>
            <a:srgbClr val="000000"/>
          </a:solidFill>
          <a:latin typeface="Times New Roman" pitchFamily="16" charset="0"/>
          <a:ea typeface="Lucida Sans Unicode" pitchFamily="32" charset="0"/>
          <a:cs typeface="Lucida Sans Unicode" pitchFamily="32" charset="0"/>
        </a:defRPr>
      </a:lvl2pPr>
      <a:lvl3pPr marL="607222" indent="-202407" algn="l" defTabSz="42862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125">
          <a:solidFill>
            <a:srgbClr val="000000"/>
          </a:solidFill>
          <a:latin typeface="Times New Roman" pitchFamily="16" charset="0"/>
          <a:ea typeface="Lucida Sans Unicode" pitchFamily="32" charset="0"/>
          <a:cs typeface="Lucida Sans Unicode" pitchFamily="32" charset="0"/>
        </a:defRPr>
      </a:lvl3pPr>
      <a:lvl4pPr marL="809630" indent="-202407" algn="l" defTabSz="42862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125">
          <a:solidFill>
            <a:srgbClr val="000000"/>
          </a:solidFill>
          <a:latin typeface="Times New Roman" pitchFamily="16" charset="0"/>
          <a:ea typeface="Lucida Sans Unicode" pitchFamily="32" charset="0"/>
          <a:cs typeface="Lucida Sans Unicode" pitchFamily="32" charset="0"/>
        </a:defRPr>
      </a:lvl4pPr>
      <a:lvl5pPr marL="1012037" indent="-202407" algn="l" defTabSz="42862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125">
          <a:solidFill>
            <a:srgbClr val="000000"/>
          </a:solidFill>
          <a:latin typeface="Times New Roman" pitchFamily="16" charset="0"/>
          <a:ea typeface="Lucida Sans Unicode" pitchFamily="32" charset="0"/>
          <a:cs typeface="Lucida Sans Unicode" pitchFamily="32" charset="0"/>
        </a:defRPr>
      </a:lvl5pPr>
      <a:lvl6pPr marL="1440665" indent="-202407" algn="l" defTabSz="42862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125">
          <a:solidFill>
            <a:srgbClr val="000000"/>
          </a:solidFill>
          <a:latin typeface="Times New Roman" pitchFamily="16" charset="0"/>
          <a:ea typeface="Lucida Sans Unicode" pitchFamily="32" charset="0"/>
          <a:cs typeface="Lucida Sans Unicode" pitchFamily="32" charset="0"/>
        </a:defRPr>
      </a:lvl6pPr>
      <a:lvl7pPr marL="1869293" indent="-202407" algn="l" defTabSz="42862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125">
          <a:solidFill>
            <a:srgbClr val="000000"/>
          </a:solidFill>
          <a:latin typeface="Times New Roman" pitchFamily="16" charset="0"/>
          <a:ea typeface="Lucida Sans Unicode" pitchFamily="32" charset="0"/>
          <a:cs typeface="Lucida Sans Unicode" pitchFamily="32" charset="0"/>
        </a:defRPr>
      </a:lvl7pPr>
      <a:lvl8pPr marL="2297920" indent="-202407" algn="l" defTabSz="42862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125">
          <a:solidFill>
            <a:srgbClr val="000000"/>
          </a:solidFill>
          <a:latin typeface="Times New Roman" pitchFamily="16" charset="0"/>
          <a:ea typeface="Lucida Sans Unicode" pitchFamily="32" charset="0"/>
          <a:cs typeface="Lucida Sans Unicode" pitchFamily="32" charset="0"/>
        </a:defRPr>
      </a:lvl8pPr>
      <a:lvl9pPr marL="2726548" indent="-202407" algn="l" defTabSz="428628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125">
          <a:solidFill>
            <a:srgbClr val="000000"/>
          </a:solidFill>
          <a:latin typeface="Times New Roman" pitchFamily="16" charset="0"/>
          <a:ea typeface="Lucida Sans Unicode" pitchFamily="32" charset="0"/>
          <a:cs typeface="Lucida Sans Unicode" pitchFamily="32" charset="0"/>
        </a:defRPr>
      </a:lvl9pPr>
    </p:titleStyle>
    <p:bodyStyle>
      <a:lvl1pPr marL="403327" indent="-303611" algn="l" defTabSz="428628" rtl="0" fontAlgn="base" hangingPunct="0">
        <a:lnSpc>
          <a:spcPct val="112000"/>
        </a:lnSpc>
        <a:spcBef>
          <a:spcPct val="0"/>
        </a:spcBef>
        <a:spcAft>
          <a:spcPts val="1336"/>
        </a:spcAft>
        <a:buClr>
          <a:srgbClr val="000000"/>
        </a:buClr>
        <a:buSzPct val="45000"/>
        <a:buFont typeface="StarSymbol" charset="0"/>
        <a:buChar char="●"/>
        <a:defRPr sz="3000">
          <a:solidFill>
            <a:srgbClr val="000000"/>
          </a:solidFill>
          <a:latin typeface="+mn-lt"/>
          <a:ea typeface="+mn-ea"/>
          <a:cs typeface="+mn-cs"/>
        </a:defRPr>
      </a:lvl1pPr>
      <a:lvl2pPr marL="808142" indent="-267892" algn="l" defTabSz="428628" rtl="0" fontAlgn="base" hangingPunct="0">
        <a:lnSpc>
          <a:spcPct val="112000"/>
        </a:lnSpc>
        <a:spcBef>
          <a:spcPct val="0"/>
        </a:spcBef>
        <a:spcAft>
          <a:spcPts val="1067"/>
        </a:spcAft>
        <a:buClr>
          <a:srgbClr val="000000"/>
        </a:buClr>
        <a:buSzPct val="75000"/>
        <a:buFont typeface="StarSymbol" charset="0"/>
        <a:buChar char="–"/>
        <a:defRPr sz="2625">
          <a:solidFill>
            <a:srgbClr val="000000"/>
          </a:solidFill>
          <a:latin typeface="+mn-lt"/>
          <a:ea typeface="+mn-ea"/>
          <a:cs typeface="+mn-cs"/>
        </a:defRPr>
      </a:lvl2pPr>
      <a:lvl3pPr marL="1212956" indent="-202407" algn="l" defTabSz="428628" rtl="0" fontAlgn="base" hangingPunct="0">
        <a:lnSpc>
          <a:spcPct val="112000"/>
        </a:lnSpc>
        <a:spcBef>
          <a:spcPct val="0"/>
        </a:spcBef>
        <a:spcAft>
          <a:spcPts val="797"/>
        </a:spcAft>
        <a:buClr>
          <a:srgbClr val="000000"/>
        </a:buClr>
        <a:buSzPct val="45000"/>
        <a:buFont typeface="StarSymbol" charset="0"/>
        <a:buChar char="●"/>
        <a:defRPr sz="2251">
          <a:solidFill>
            <a:srgbClr val="000000"/>
          </a:solidFill>
          <a:latin typeface="+mn-lt"/>
          <a:ea typeface="+mn-ea"/>
          <a:cs typeface="+mn-cs"/>
        </a:defRPr>
      </a:lvl3pPr>
      <a:lvl4pPr marL="1617772" indent="-200919" algn="l" defTabSz="428628" rtl="0" fontAlgn="base" hangingPunct="0">
        <a:lnSpc>
          <a:spcPct val="112000"/>
        </a:lnSpc>
        <a:spcBef>
          <a:spcPct val="0"/>
        </a:spcBef>
        <a:spcAft>
          <a:spcPts val="539"/>
        </a:spcAft>
        <a:buClr>
          <a:srgbClr val="000000"/>
        </a:buClr>
        <a:buSzPct val="75000"/>
        <a:buFont typeface="StarSymbol" charset="0"/>
        <a:buChar char="–"/>
        <a:defRPr sz="1875">
          <a:solidFill>
            <a:srgbClr val="000000"/>
          </a:solidFill>
          <a:latin typeface="+mn-lt"/>
          <a:ea typeface="+mn-ea"/>
          <a:cs typeface="+mn-cs"/>
        </a:defRPr>
      </a:lvl4pPr>
      <a:lvl5pPr marL="2022587" indent="-202407" algn="l" defTabSz="428628" rtl="0" fontAlgn="base" hangingPunct="0">
        <a:lnSpc>
          <a:spcPct val="112000"/>
        </a:lnSpc>
        <a:spcBef>
          <a:spcPct val="0"/>
        </a:spcBef>
        <a:spcAft>
          <a:spcPts val="271"/>
        </a:spcAft>
        <a:buClr>
          <a:srgbClr val="000000"/>
        </a:buClr>
        <a:buSzPct val="45000"/>
        <a:buFont typeface="StarSymbol" charset="0"/>
        <a:buChar char="●"/>
        <a:defRPr sz="1875">
          <a:solidFill>
            <a:srgbClr val="000000"/>
          </a:solidFill>
          <a:latin typeface="+mn-lt"/>
          <a:ea typeface="+mn-ea"/>
          <a:cs typeface="+mn-cs"/>
        </a:defRPr>
      </a:lvl5pPr>
      <a:lvl6pPr marL="2451215" indent="-202407" algn="l" defTabSz="428628" rtl="0" fontAlgn="base" hangingPunct="0">
        <a:lnSpc>
          <a:spcPct val="112000"/>
        </a:lnSpc>
        <a:spcBef>
          <a:spcPct val="0"/>
        </a:spcBef>
        <a:spcAft>
          <a:spcPts val="271"/>
        </a:spcAft>
        <a:buClr>
          <a:srgbClr val="000000"/>
        </a:buClr>
        <a:buSzPct val="45000"/>
        <a:buFont typeface="StarSymbol" charset="0"/>
        <a:buChar char="●"/>
        <a:defRPr sz="1875">
          <a:solidFill>
            <a:srgbClr val="000000"/>
          </a:solidFill>
          <a:latin typeface="+mn-lt"/>
          <a:ea typeface="+mn-ea"/>
          <a:cs typeface="+mn-cs"/>
        </a:defRPr>
      </a:lvl6pPr>
      <a:lvl7pPr marL="2879843" indent="-202407" algn="l" defTabSz="428628" rtl="0" fontAlgn="base" hangingPunct="0">
        <a:lnSpc>
          <a:spcPct val="112000"/>
        </a:lnSpc>
        <a:spcBef>
          <a:spcPct val="0"/>
        </a:spcBef>
        <a:spcAft>
          <a:spcPts val="271"/>
        </a:spcAft>
        <a:buClr>
          <a:srgbClr val="000000"/>
        </a:buClr>
        <a:buSzPct val="45000"/>
        <a:buFont typeface="StarSymbol" charset="0"/>
        <a:buChar char="●"/>
        <a:defRPr sz="1875">
          <a:solidFill>
            <a:srgbClr val="000000"/>
          </a:solidFill>
          <a:latin typeface="+mn-lt"/>
          <a:ea typeface="+mn-ea"/>
          <a:cs typeface="+mn-cs"/>
        </a:defRPr>
      </a:lvl7pPr>
      <a:lvl8pPr marL="3308469" indent="-202407" algn="l" defTabSz="428628" rtl="0" fontAlgn="base" hangingPunct="0">
        <a:lnSpc>
          <a:spcPct val="112000"/>
        </a:lnSpc>
        <a:spcBef>
          <a:spcPct val="0"/>
        </a:spcBef>
        <a:spcAft>
          <a:spcPts val="271"/>
        </a:spcAft>
        <a:buClr>
          <a:srgbClr val="000000"/>
        </a:buClr>
        <a:buSzPct val="45000"/>
        <a:buFont typeface="StarSymbol" charset="0"/>
        <a:buChar char="●"/>
        <a:defRPr sz="1875">
          <a:solidFill>
            <a:srgbClr val="000000"/>
          </a:solidFill>
          <a:latin typeface="+mn-lt"/>
          <a:ea typeface="+mn-ea"/>
          <a:cs typeface="+mn-cs"/>
        </a:defRPr>
      </a:lvl8pPr>
      <a:lvl9pPr marL="3737097" indent="-202407" algn="l" defTabSz="428628" rtl="0" fontAlgn="base" hangingPunct="0">
        <a:lnSpc>
          <a:spcPct val="112000"/>
        </a:lnSpc>
        <a:spcBef>
          <a:spcPct val="0"/>
        </a:spcBef>
        <a:spcAft>
          <a:spcPts val="271"/>
        </a:spcAft>
        <a:buClr>
          <a:srgbClr val="000000"/>
        </a:buClr>
        <a:buSzPct val="45000"/>
        <a:buFont typeface="StarSymbol" charset="0"/>
        <a:buChar char="●"/>
        <a:defRPr sz="1875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7256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1pPr>
      <a:lvl2pPr marL="428628" algn="l" defTabSz="857256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2pPr>
      <a:lvl3pPr marL="857256" algn="l" defTabSz="857256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3pPr>
      <a:lvl4pPr marL="1285883" algn="l" defTabSz="857256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4pPr>
      <a:lvl5pPr marL="1714510" algn="l" defTabSz="857256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5pPr>
      <a:lvl6pPr marL="2143138" algn="l" defTabSz="857256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6pPr>
      <a:lvl7pPr marL="2571765" algn="l" defTabSz="857256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7pPr>
      <a:lvl8pPr marL="3000393" algn="l" defTabSz="857256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8pPr>
      <a:lvl9pPr marL="3429021" algn="l" defTabSz="857256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Placeholder 14">
            <a:extLst>
              <a:ext uri="{FF2B5EF4-FFF2-40B4-BE49-F238E27FC236}">
                <a16:creationId xmlns:a16="http://schemas.microsoft.com/office/drawing/2014/main" id="{DD2FDD1B-61D5-C84E-9013-2F74BA6FF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31155"/>
            <a:ext cx="10972800" cy="1082439"/>
          </a:xfrm>
          <a:prstGeom prst="rect">
            <a:avLst/>
          </a:prstGeom>
        </p:spPr>
        <p:txBody>
          <a:bodyPr vert="horz" wrap="square" lIns="0" tIns="0" rIns="0" bIns="0" rtlCol="0" anchor="b">
            <a:normAutofit/>
          </a:bodyPr>
          <a:lstStyle/>
          <a:p>
            <a:r>
              <a:rPr lang="en-US" dirty="0"/>
              <a:t>Title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04"/>
          <a:stretch/>
        </p:blipFill>
        <p:spPr>
          <a:xfrm>
            <a:off x="10017763" y="6218699"/>
            <a:ext cx="1966578" cy="353530"/>
          </a:xfrm>
          <a:prstGeom prst="rect">
            <a:avLst/>
          </a:prstGeom>
        </p:spPr>
      </p:pic>
      <p:sp>
        <p:nvSpPr>
          <p:cNvPr id="16" name="Footer Placeholder 1">
            <a:extLst>
              <a:ext uri="{FF2B5EF4-FFF2-40B4-BE49-F238E27FC236}">
                <a16:creationId xmlns:a16="http://schemas.microsoft.com/office/drawing/2014/main" id="{C6263844-DAB8-9E47-AAB4-20EC43D98D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86507" y="6295496"/>
            <a:ext cx="4520557" cy="243840"/>
          </a:xfrm>
          <a:prstGeom prst="rect">
            <a:avLst/>
          </a:prstGeom>
        </p:spPr>
        <p:txBody>
          <a:bodyPr wrap="none" lIns="0" anchor="ctr"/>
          <a:lstStyle>
            <a:lvl1pPr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Title Name or Department Name</a:t>
            </a:r>
            <a:endParaRPr lang="en-US" dirty="0"/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7A8769A6-BB1F-F94D-9E22-36BAF01571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658297"/>
            <a:ext cx="10515600" cy="43107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6435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2" r:id="rId2"/>
    <p:sldLayoutId id="2147483683" r:id="rId3"/>
    <p:sldLayoutId id="2147483700" r:id="rId4"/>
    <p:sldLayoutId id="2147483684" r:id="rId5"/>
    <p:sldLayoutId id="2147483687" r:id="rId6"/>
    <p:sldLayoutId id="2147483688" r:id="rId7"/>
    <p:sldLayoutId id="2147483689" r:id="rId8"/>
    <p:sldLayoutId id="2147483691" r:id="rId9"/>
    <p:sldLayoutId id="2147483692" r:id="rId10"/>
    <p:sldLayoutId id="2147483693" r:id="rId11"/>
    <p:sldLayoutId id="2147483694" r:id="rId12"/>
    <p:sldLayoutId id="2147483731" r:id="rId13"/>
    <p:sldLayoutId id="2147483732" r:id="rId14"/>
    <p:sldLayoutId id="2147483733" r:id="rId15"/>
    <p:sldLayoutId id="2147483753" r:id="rId16"/>
    <p:sldLayoutId id="2147483763" r:id="rId17"/>
    <p:sldLayoutId id="2147483764" r:id="rId18"/>
    <p:sldLayoutId id="2147483765" r:id="rId19"/>
    <p:sldLayoutId id="2147483775" r:id="rId20"/>
  </p:sldLayoutIdLst>
  <p:hf sldNum="0" hdr="0" dt="0"/>
  <p:txStyles>
    <p:titleStyle>
      <a:lvl1pPr marL="0" marR="0" indent="0" algn="l" defTabSz="60957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3700" b="1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11135" marR="0" indent="-311135" algn="l" defTabSz="609570" rtl="0" eaLnBrk="1" fontAlgn="auto" latinLnBrk="0" hangingPunct="1">
        <a:lnSpc>
          <a:spcPct val="110000"/>
        </a:lnSpc>
        <a:spcBef>
          <a:spcPts val="0"/>
        </a:spcBef>
        <a:spcAft>
          <a:spcPts val="800"/>
        </a:spcAft>
        <a:buClr>
          <a:schemeClr val="accent2"/>
        </a:buClr>
        <a:buSzTx/>
        <a:buFont typeface="Arial" panose="020B0604020202020204" pitchFamily="34" charset="0"/>
        <a:buChar char="•"/>
        <a:tabLst/>
        <a:defRPr sz="2400" b="0" kern="1200">
          <a:solidFill>
            <a:schemeClr val="accent3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41840" marR="0" indent="-234939" algn="l" defTabSz="609570" rtl="0" eaLnBrk="1" fontAlgn="auto" latinLnBrk="0" hangingPunct="1">
        <a:lnSpc>
          <a:spcPct val="110000"/>
        </a:lnSpc>
        <a:spcBef>
          <a:spcPts val="0"/>
        </a:spcBef>
        <a:spcAft>
          <a:spcPts val="800"/>
        </a:spcAft>
        <a:buClr>
          <a:schemeClr val="accent2"/>
        </a:buClr>
        <a:buSzTx/>
        <a:buFont typeface="Courier New" panose="02070309020205020404" pitchFamily="49" charset="0"/>
        <a:buChar char="o"/>
        <a:tabLst/>
        <a:defRPr sz="1800" kern="1200">
          <a:solidFill>
            <a:schemeClr val="accent3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766196" marR="0" indent="-224356" algn="l" defTabSz="60957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2"/>
        </a:buClr>
        <a:buSzTx/>
        <a:buFont typeface="Wingdings" pitchFamily="2" charset="2"/>
        <a:buChar char="§"/>
        <a:tabLst/>
        <a:defRPr sz="1600" kern="1200">
          <a:solidFill>
            <a:schemeClr val="accent3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99018" marR="0" indent="-232822" algn="l" defTabSz="60957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2"/>
        </a:buClr>
        <a:buSzTx/>
        <a:buFont typeface="Arial"/>
        <a:buChar char="–"/>
        <a:tabLst/>
        <a:defRPr sz="1400" kern="1200">
          <a:solidFill>
            <a:schemeClr val="accent3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225489" marR="0" indent="-234939" algn="l" defTabSz="60957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accent2"/>
        </a:buClr>
        <a:buSzTx/>
        <a:buFont typeface="Arial"/>
        <a:buChar char="»"/>
        <a:tabLst/>
        <a:defRPr sz="1400" kern="1200">
          <a:solidFill>
            <a:schemeClr val="accent3"/>
          </a:solidFill>
          <a:latin typeface="Arial" panose="020B0604020202020204" pitchFamily="34" charset="0"/>
          <a:ea typeface="+mn-ea"/>
          <a:cs typeface="+mn-cs"/>
        </a:defRPr>
      </a:lvl5pPr>
      <a:lvl6pPr marL="335263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32" userDrawn="1">
          <p15:clr>
            <a:srgbClr val="F26B43"/>
          </p15:clr>
        </p15:guide>
        <p15:guide id="3" pos="384" userDrawn="1">
          <p15:clr>
            <a:srgbClr val="F26B43"/>
          </p15:clr>
        </p15:guide>
        <p15:guide id="4" pos="7296" userDrawn="1">
          <p15:clr>
            <a:srgbClr val="F26B43"/>
          </p15:clr>
        </p15:guide>
        <p15:guide id="6" orient="horz" pos="192" userDrawn="1">
          <p15:clr>
            <a:srgbClr val="F26B43"/>
          </p15:clr>
        </p15:guide>
        <p15:guide id="7" pos="3840" userDrawn="1">
          <p15:clr>
            <a:srgbClr val="A4A3A4"/>
          </p15:clr>
        </p15:guide>
        <p15:guide id="8" orient="horz" pos="2160" userDrawn="1">
          <p15:clr>
            <a:srgbClr val="A4A3A4"/>
          </p15:clr>
        </p15:guide>
        <p15:guide id="9" orient="horz" pos="376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Placeholder 14">
            <a:extLst>
              <a:ext uri="{FF2B5EF4-FFF2-40B4-BE49-F238E27FC236}">
                <a16:creationId xmlns:a16="http://schemas.microsoft.com/office/drawing/2014/main" id="{DD2FDD1B-61D5-C84E-9013-2F74BA6FF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31155"/>
            <a:ext cx="10972800" cy="1082439"/>
          </a:xfrm>
          <a:prstGeom prst="rect">
            <a:avLst/>
          </a:prstGeom>
        </p:spPr>
        <p:txBody>
          <a:bodyPr vert="horz" wrap="square" lIns="0" tIns="0" rIns="0" bIns="0" rtlCol="0" anchor="b">
            <a:normAutofit/>
          </a:bodyPr>
          <a:lstStyle/>
          <a:p>
            <a:r>
              <a:rPr lang="en-US" dirty="0"/>
              <a:t>Title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0F5AE40-A680-FD4D-9AE8-82DB5C69E1E6}"/>
              </a:ext>
            </a:extLst>
          </p:cNvPr>
          <p:cNvCxnSpPr/>
          <p:nvPr/>
        </p:nvCxnSpPr>
        <p:spPr>
          <a:xfrm>
            <a:off x="884663" y="6335642"/>
            <a:ext cx="0" cy="163551"/>
          </a:xfrm>
          <a:prstGeom prst="line">
            <a:avLst/>
          </a:prstGeom>
          <a:ln w="9525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493226" y="6295496"/>
            <a:ext cx="329184" cy="243840"/>
          </a:xfrm>
          <a:prstGeom prst="rect">
            <a:avLst/>
          </a:prstGeom>
          <a:noFill/>
        </p:spPr>
        <p:txBody>
          <a:bodyPr wrap="none" lIns="0" rIns="0" rtlCol="0" anchor="ctr">
            <a:noAutofit/>
          </a:bodyPr>
          <a:lstStyle/>
          <a:p>
            <a:pPr algn="r"/>
            <a:fld id="{6A80920A-E64B-3542-A76A-8E6A3F6E04A6}" type="slidenum">
              <a:rPr lang="en-US" sz="1200" smtClean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r>
              <a:rPr lang="en-US" sz="1200" dirty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3310" y="6194785"/>
            <a:ext cx="857914" cy="3657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214" y="6224053"/>
            <a:ext cx="1676533" cy="365338"/>
          </a:xfrm>
          <a:prstGeom prst="rect">
            <a:avLst/>
          </a:prstGeom>
        </p:spPr>
      </p:pic>
      <p:sp>
        <p:nvSpPr>
          <p:cNvPr id="14" name="Text Placeholder 17">
            <a:extLst>
              <a:ext uri="{FF2B5EF4-FFF2-40B4-BE49-F238E27FC236}">
                <a16:creationId xmlns:a16="http://schemas.microsoft.com/office/drawing/2014/main" id="{7A8769A6-BB1F-F94D-9E22-36BAF01571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658297"/>
            <a:ext cx="10515600" cy="43107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C6263844-DAB8-9E47-AAB4-20EC43D98D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40298" y="6284802"/>
            <a:ext cx="4115980" cy="243840"/>
          </a:xfrm>
          <a:prstGeom prst="rect">
            <a:avLst/>
          </a:prstGeom>
        </p:spPr>
        <p:txBody>
          <a:bodyPr wrap="none" lIns="0" anchor="ctr"/>
          <a:lstStyle>
            <a:lvl1pPr>
              <a:defRPr sz="1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Title Name or Department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781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0" r:id="rId2"/>
    <p:sldLayoutId id="2147483711" r:id="rId3"/>
    <p:sldLayoutId id="2147483708" r:id="rId4"/>
    <p:sldLayoutId id="2147483709" r:id="rId5"/>
  </p:sldLayoutIdLst>
  <p:hf sldNum="0" hdr="0" dt="0"/>
  <p:txStyles>
    <p:titleStyle>
      <a:lvl1pPr marL="0" marR="0" indent="0" algn="l" defTabSz="60957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3700" b="1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11135" marR="0" indent="-311135" algn="l" defTabSz="609570" rtl="0" eaLnBrk="1" fontAlgn="auto" latinLnBrk="0" hangingPunct="1">
        <a:lnSpc>
          <a:spcPct val="110000"/>
        </a:lnSpc>
        <a:spcBef>
          <a:spcPts val="0"/>
        </a:spcBef>
        <a:spcAft>
          <a:spcPts val="800"/>
        </a:spcAft>
        <a:buClr>
          <a:schemeClr val="accent2"/>
        </a:buClr>
        <a:buSzTx/>
        <a:buFont typeface="Arial" panose="020B0604020202020204" pitchFamily="34" charset="0"/>
        <a:buChar char="•"/>
        <a:tabLst/>
        <a:defRPr sz="2400" b="0" kern="1200">
          <a:solidFill>
            <a:schemeClr val="accent3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41840" marR="0" indent="-234939" algn="l" defTabSz="609570" rtl="0" eaLnBrk="1" fontAlgn="auto" latinLnBrk="0" hangingPunct="1">
        <a:lnSpc>
          <a:spcPct val="110000"/>
        </a:lnSpc>
        <a:spcBef>
          <a:spcPts val="0"/>
        </a:spcBef>
        <a:spcAft>
          <a:spcPts val="800"/>
        </a:spcAft>
        <a:buClr>
          <a:schemeClr val="accent2"/>
        </a:buClr>
        <a:buSzTx/>
        <a:buFont typeface="Courier New" panose="02070309020205020404" pitchFamily="49" charset="0"/>
        <a:buChar char="o"/>
        <a:tabLst/>
        <a:defRPr sz="1800" kern="1200">
          <a:solidFill>
            <a:schemeClr val="accent3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766196" marR="0" indent="-224356" algn="l" defTabSz="60957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2"/>
        </a:buClr>
        <a:buSzTx/>
        <a:buFont typeface="Wingdings" pitchFamily="2" charset="2"/>
        <a:buChar char="§"/>
        <a:tabLst/>
        <a:defRPr sz="1600" kern="1200">
          <a:solidFill>
            <a:schemeClr val="accent3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99018" marR="0" indent="-232822" algn="l" defTabSz="609570" rtl="0" eaLnBrk="1" fontAlgn="auto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2"/>
        </a:buClr>
        <a:buSzTx/>
        <a:buFont typeface="Arial"/>
        <a:buChar char="–"/>
        <a:tabLst/>
        <a:defRPr sz="1400" kern="1200">
          <a:solidFill>
            <a:schemeClr val="accent3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225489" marR="0" indent="-234939" algn="l" defTabSz="60957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chemeClr val="accent2"/>
        </a:buClr>
        <a:buSzTx/>
        <a:buFont typeface="Arial"/>
        <a:buChar char="»"/>
        <a:tabLst/>
        <a:defRPr sz="1400" kern="1200">
          <a:solidFill>
            <a:schemeClr val="accent3"/>
          </a:solidFill>
          <a:latin typeface="Arial" panose="020B0604020202020204" pitchFamily="34" charset="0"/>
          <a:ea typeface="+mn-ea"/>
          <a:cs typeface="+mn-cs"/>
        </a:defRPr>
      </a:lvl5pPr>
      <a:lvl6pPr marL="335263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32">
          <p15:clr>
            <a:srgbClr val="F26B43"/>
          </p15:clr>
        </p15:guide>
        <p15:guide id="3" pos="384">
          <p15:clr>
            <a:srgbClr val="F26B43"/>
          </p15:clr>
        </p15:guide>
        <p15:guide id="4" pos="7296">
          <p15:clr>
            <a:srgbClr val="F26B43"/>
          </p15:clr>
        </p15:guide>
        <p15:guide id="6" orient="horz" pos="192">
          <p15:clr>
            <a:srgbClr val="F26B43"/>
          </p15:clr>
        </p15:guide>
        <p15:guide id="7" pos="3840">
          <p15:clr>
            <a:srgbClr val="A4A3A4"/>
          </p15:clr>
        </p15:guide>
        <p15:guide id="8" orient="horz" pos="2160">
          <p15:clr>
            <a:srgbClr val="A4A3A4"/>
          </p15:clr>
        </p15:guide>
        <p15:guide id="9" orient="horz" pos="376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6">
            <a:extLst>
              <a:ext uri="{FF2B5EF4-FFF2-40B4-BE49-F238E27FC236}">
                <a16:creationId xmlns:a16="http://schemas.microsoft.com/office/drawing/2014/main" id="{1FBA405B-91D7-455B-838E-7390C471CAC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759" y="238125"/>
            <a:ext cx="10872444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7">
            <a:extLst>
              <a:ext uri="{FF2B5EF4-FFF2-40B4-BE49-F238E27FC236}">
                <a16:creationId xmlns:a16="http://schemas.microsoft.com/office/drawing/2014/main" id="{5E3FA78F-9815-470C-AAC7-65118010A9A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0231" y="1517650"/>
            <a:ext cx="10881972" cy="4654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928AFCB-3188-4961-AAEE-DB4C7846ECE6}"/>
              </a:ext>
            </a:extLst>
          </p:cNvPr>
          <p:cNvSpPr/>
          <p:nvPr/>
        </p:nvSpPr>
        <p:spPr>
          <a:xfrm>
            <a:off x="1" y="2"/>
            <a:ext cx="12192000" cy="144463"/>
          </a:xfrm>
          <a:prstGeom prst="rect">
            <a:avLst/>
          </a:prstGeom>
          <a:gradFill>
            <a:gsLst>
              <a:gs pos="0">
                <a:schemeClr val="tx1"/>
              </a:gs>
              <a:gs pos="50000">
                <a:schemeClr val="tx1">
                  <a:lumMod val="50000"/>
                </a:schemeClr>
              </a:gs>
              <a:gs pos="100000">
                <a:schemeClr val="tx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D43CC73-466D-4F58-8CB4-E7D562EE94BD}"/>
              </a:ext>
            </a:extLst>
          </p:cNvPr>
          <p:cNvCxnSpPr/>
          <p:nvPr/>
        </p:nvCxnSpPr>
        <p:spPr>
          <a:xfrm>
            <a:off x="1" y="6745288"/>
            <a:ext cx="12192000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507A185B-7FCD-47CF-95BF-44DC96F2E8FE}"/>
              </a:ext>
            </a:extLst>
          </p:cNvPr>
          <p:cNvSpPr/>
          <p:nvPr userDrawn="1"/>
        </p:nvSpPr>
        <p:spPr>
          <a:xfrm>
            <a:off x="1" y="2"/>
            <a:ext cx="12192000" cy="144463"/>
          </a:xfrm>
          <a:prstGeom prst="rect">
            <a:avLst/>
          </a:prstGeom>
          <a:gradFill>
            <a:gsLst>
              <a:gs pos="0">
                <a:schemeClr val="tx1"/>
              </a:gs>
              <a:gs pos="50000">
                <a:schemeClr val="tx1">
                  <a:lumMod val="75000"/>
                </a:schemeClr>
              </a:gs>
              <a:gs pos="100000">
                <a:schemeClr val="tx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513619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6pPr>
      <a:lvl7pPr marL="914377" algn="l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9pPr>
    </p:titleStyle>
    <p:bodyStyle>
      <a:lvl1pPr marL="342891" indent="-342891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Wingdings" panose="05000000000000000000" pitchFamily="2" charset="2"/>
        <a:buChar char="§"/>
        <a:defRPr sz="2800">
          <a:solidFill>
            <a:schemeClr val="bg1"/>
          </a:solidFill>
          <a:latin typeface="Calibri" panose="020F0502020204030204" pitchFamily="34" charset="0"/>
          <a:ea typeface="+mn-ea"/>
          <a:cs typeface="+mn-cs"/>
        </a:defRPr>
      </a:lvl1pPr>
      <a:lvl2pPr marL="742932" indent="-285744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Arial" panose="020B0604020202020204" pitchFamily="34" charset="0"/>
        <a:buChar char="‒"/>
        <a:defRPr sz="2600">
          <a:solidFill>
            <a:schemeClr val="bg1"/>
          </a:solidFill>
          <a:latin typeface="Calibri" panose="020F0502020204030204" pitchFamily="34" charset="0"/>
        </a:defRPr>
      </a:lvl2pPr>
      <a:lvl3pPr marL="1142971" indent="-228594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Arial" panose="020B0604020202020204" pitchFamily="34" charset="0"/>
        <a:buChar char="‒"/>
        <a:defRPr sz="2400">
          <a:solidFill>
            <a:schemeClr val="bg1"/>
          </a:solidFill>
          <a:latin typeface="Calibri" panose="020F0502020204030204" pitchFamily="34" charset="0"/>
        </a:defRPr>
      </a:lvl3pPr>
      <a:lvl4pPr marL="1600160" indent="-228594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Arial" panose="020B0604020202020204" pitchFamily="34" charset="0"/>
        <a:buChar char="‒"/>
        <a:defRPr sz="2200">
          <a:solidFill>
            <a:schemeClr val="bg1"/>
          </a:solidFill>
          <a:latin typeface="Calibri" panose="020F0502020204030204" pitchFamily="34" charset="0"/>
        </a:defRPr>
      </a:lvl4pPr>
      <a:lvl5pPr marL="2057349" indent="-228594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Arial" panose="020B0604020202020204" pitchFamily="34" charset="0"/>
        <a:buChar char="‒"/>
        <a:defRPr sz="2000">
          <a:solidFill>
            <a:schemeClr val="bg1"/>
          </a:solidFill>
          <a:latin typeface="Calibri" panose="020F0502020204030204" pitchFamily="34" charset="0"/>
        </a:defRPr>
      </a:lvl5pPr>
      <a:lvl6pPr marL="2514537" indent="-228594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6pPr>
      <a:lvl7pPr marL="2971726" indent="-228594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7pPr>
      <a:lvl8pPr marL="3428914" indent="-228594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8pPr>
      <a:lvl9pPr marL="3886103" indent="-228594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6">
            <a:extLst>
              <a:ext uri="{FF2B5EF4-FFF2-40B4-BE49-F238E27FC236}">
                <a16:creationId xmlns:a16="http://schemas.microsoft.com/office/drawing/2014/main" id="{1FBA405B-91D7-455B-838E-7390C471CAC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759" y="238125"/>
            <a:ext cx="10872444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7">
            <a:extLst>
              <a:ext uri="{FF2B5EF4-FFF2-40B4-BE49-F238E27FC236}">
                <a16:creationId xmlns:a16="http://schemas.microsoft.com/office/drawing/2014/main" id="{5E3FA78F-9815-470C-AAC7-65118010A9A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0231" y="1517650"/>
            <a:ext cx="10881972" cy="465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928AFCB-3188-4961-AAEE-DB4C7846ECE6}"/>
              </a:ext>
            </a:extLst>
          </p:cNvPr>
          <p:cNvSpPr/>
          <p:nvPr/>
        </p:nvSpPr>
        <p:spPr>
          <a:xfrm>
            <a:off x="1" y="1"/>
            <a:ext cx="12192000" cy="144463"/>
          </a:xfrm>
          <a:prstGeom prst="rect">
            <a:avLst/>
          </a:prstGeom>
          <a:gradFill>
            <a:gsLst>
              <a:gs pos="0">
                <a:schemeClr val="tx1"/>
              </a:gs>
              <a:gs pos="50000">
                <a:schemeClr val="tx1">
                  <a:lumMod val="50000"/>
                </a:schemeClr>
              </a:gs>
              <a:gs pos="100000">
                <a:schemeClr val="tx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D43CC73-466D-4F58-8CB4-E7D562EE94BD}"/>
              </a:ext>
            </a:extLst>
          </p:cNvPr>
          <p:cNvCxnSpPr/>
          <p:nvPr/>
        </p:nvCxnSpPr>
        <p:spPr>
          <a:xfrm>
            <a:off x="1" y="6745288"/>
            <a:ext cx="12192000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507A185B-7FCD-47CF-95BF-44DC96F2E8FE}"/>
              </a:ext>
            </a:extLst>
          </p:cNvPr>
          <p:cNvSpPr/>
          <p:nvPr userDrawn="1"/>
        </p:nvSpPr>
        <p:spPr>
          <a:xfrm>
            <a:off x="1" y="1"/>
            <a:ext cx="12192000" cy="144463"/>
          </a:xfrm>
          <a:prstGeom prst="rect">
            <a:avLst/>
          </a:prstGeom>
          <a:gradFill>
            <a:gsLst>
              <a:gs pos="0">
                <a:schemeClr val="tx1"/>
              </a:gs>
              <a:gs pos="50000">
                <a:schemeClr val="tx1">
                  <a:lumMod val="75000"/>
                </a:schemeClr>
              </a:gs>
              <a:gs pos="100000">
                <a:schemeClr val="tx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93153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Wingdings" panose="05000000000000000000" pitchFamily="2" charset="2"/>
        <a:buChar char="§"/>
        <a:defRPr sz="2800">
          <a:solidFill>
            <a:schemeClr val="bg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Arial" panose="020B0604020202020204" pitchFamily="34" charset="0"/>
        <a:buChar char="‒"/>
        <a:defRPr sz="2600">
          <a:solidFill>
            <a:schemeClr val="bg1"/>
          </a:solidFill>
          <a:latin typeface="Calibri" panose="020F050202020403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Arial" panose="020B0604020202020204" pitchFamily="34" charset="0"/>
        <a:buChar char="‒"/>
        <a:defRPr sz="2400">
          <a:solidFill>
            <a:schemeClr val="bg1"/>
          </a:solidFill>
          <a:latin typeface="Calibri" panose="020F050202020403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Arial" panose="020B0604020202020204" pitchFamily="34" charset="0"/>
        <a:buChar char="‒"/>
        <a:defRPr sz="2200">
          <a:solidFill>
            <a:schemeClr val="bg1"/>
          </a:solidFill>
          <a:latin typeface="Calibri" panose="020F050202020403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Arial" panose="020B0604020202020204" pitchFamily="34" charset="0"/>
        <a:buChar char="‒"/>
        <a:defRPr sz="2000">
          <a:solidFill>
            <a:schemeClr val="bg1"/>
          </a:solidFill>
          <a:latin typeface="Calibri" panose="020F0502020204030204" pitchFamily="34" charset="0"/>
        </a:defRPr>
      </a:lvl5pPr>
      <a:lvl6pPr marL="2514600" indent="-228600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2C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3508" y="304800"/>
            <a:ext cx="10834605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390" y="1904999"/>
            <a:ext cx="10823218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33" y="6540822"/>
            <a:ext cx="6554906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1660049" y="6324600"/>
            <a:ext cx="457319" cy="457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00042" y="6437958"/>
            <a:ext cx="377332" cy="24097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bg1">
                    <a:lumMod val="65000"/>
                    <a:lumOff val="35000"/>
                  </a:schemeClr>
                </a:solidFill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" y="0"/>
            <a:ext cx="12192000" cy="152400"/>
          </a:xfrm>
          <a:prstGeom prst="rect">
            <a:avLst/>
          </a:prstGeom>
          <a:solidFill>
            <a:srgbClr val="4BB0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188504B-B503-7543-8987-B4A5B9112571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825" y="6246563"/>
            <a:ext cx="1646349" cy="555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3394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  <p:sldLayoutId id="2147483751" r:id="rId17"/>
    <p:sldLayoutId id="2147483752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 spc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Clr>
          <a:srgbClr val="4BB0E4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63550" indent="-231775" algn="l" defTabSz="914400" rtl="0" eaLnBrk="1" latinLnBrk="0" hangingPunct="1">
        <a:lnSpc>
          <a:spcPct val="90000"/>
        </a:lnSpc>
        <a:spcBef>
          <a:spcPts val="1200"/>
        </a:spcBef>
        <a:buClr>
          <a:srgbClr val="4BB0E4"/>
        </a:buClr>
        <a:buSzPct val="100000"/>
        <a:buFont typeface=".AppleSystemUIFont" charset="-120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82625" indent="-219075" algn="l" defTabSz="914400" rtl="0" eaLnBrk="1" latinLnBrk="0" hangingPunct="1">
        <a:lnSpc>
          <a:spcPct val="90000"/>
        </a:lnSpc>
        <a:spcBef>
          <a:spcPts val="600"/>
        </a:spcBef>
        <a:buClr>
          <a:srgbClr val="4BB0E4"/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indent="-174625" algn="l" defTabSz="914400" rtl="0" eaLnBrk="1" latinLnBrk="0" hangingPunct="1">
        <a:lnSpc>
          <a:spcPct val="90000"/>
        </a:lnSpc>
        <a:spcBef>
          <a:spcPts val="600"/>
        </a:spcBef>
        <a:buClr>
          <a:srgbClr val="4BB0E4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indent="-173038" algn="l" defTabSz="914400" rtl="0" eaLnBrk="1" latinLnBrk="0" hangingPunct="1">
        <a:lnSpc>
          <a:spcPct val="90000"/>
        </a:lnSpc>
        <a:spcBef>
          <a:spcPts val="600"/>
        </a:spcBef>
        <a:buClr>
          <a:srgbClr val="4BB0E4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38074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5544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72821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39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6">
            <a:extLst>
              <a:ext uri="{FF2B5EF4-FFF2-40B4-BE49-F238E27FC236}">
                <a16:creationId xmlns:a16="http://schemas.microsoft.com/office/drawing/2014/main" id="{1FBA405B-91D7-455B-838E-7390C471CAC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759" y="238125"/>
            <a:ext cx="10872444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7">
            <a:extLst>
              <a:ext uri="{FF2B5EF4-FFF2-40B4-BE49-F238E27FC236}">
                <a16:creationId xmlns:a16="http://schemas.microsoft.com/office/drawing/2014/main" id="{5E3FA78F-9815-470C-AAC7-65118010A9A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0231" y="1517650"/>
            <a:ext cx="10881972" cy="465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928AFCB-3188-4961-AAEE-DB4C7846ECE6}"/>
              </a:ext>
            </a:extLst>
          </p:cNvPr>
          <p:cNvSpPr/>
          <p:nvPr/>
        </p:nvSpPr>
        <p:spPr>
          <a:xfrm>
            <a:off x="1" y="1"/>
            <a:ext cx="12192000" cy="144463"/>
          </a:xfrm>
          <a:prstGeom prst="rect">
            <a:avLst/>
          </a:prstGeom>
          <a:gradFill>
            <a:gsLst>
              <a:gs pos="0">
                <a:schemeClr val="tx1"/>
              </a:gs>
              <a:gs pos="50000">
                <a:schemeClr val="tx1">
                  <a:lumMod val="50000"/>
                </a:schemeClr>
              </a:gs>
              <a:gs pos="100000">
                <a:schemeClr val="tx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D43CC73-466D-4F58-8CB4-E7D562EE94BD}"/>
              </a:ext>
            </a:extLst>
          </p:cNvPr>
          <p:cNvCxnSpPr/>
          <p:nvPr/>
        </p:nvCxnSpPr>
        <p:spPr>
          <a:xfrm>
            <a:off x="1" y="6745288"/>
            <a:ext cx="12192000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507A185B-7FCD-47CF-95BF-44DC96F2E8FE}"/>
              </a:ext>
            </a:extLst>
          </p:cNvPr>
          <p:cNvSpPr/>
          <p:nvPr userDrawn="1"/>
        </p:nvSpPr>
        <p:spPr>
          <a:xfrm>
            <a:off x="1" y="1"/>
            <a:ext cx="12192000" cy="144463"/>
          </a:xfrm>
          <a:prstGeom prst="rect">
            <a:avLst/>
          </a:prstGeom>
          <a:gradFill>
            <a:gsLst>
              <a:gs pos="0">
                <a:schemeClr val="tx1"/>
              </a:gs>
              <a:gs pos="50000">
                <a:schemeClr val="tx1">
                  <a:lumMod val="75000"/>
                </a:schemeClr>
              </a:gs>
              <a:gs pos="100000">
                <a:schemeClr val="tx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0474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Wingdings" panose="05000000000000000000" pitchFamily="2" charset="2"/>
        <a:buChar char="§"/>
        <a:defRPr sz="2800">
          <a:solidFill>
            <a:schemeClr val="bg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Arial" panose="020B0604020202020204" pitchFamily="34" charset="0"/>
        <a:buChar char="‒"/>
        <a:defRPr sz="2600">
          <a:solidFill>
            <a:schemeClr val="bg1"/>
          </a:solidFill>
          <a:latin typeface="Calibri" panose="020F050202020403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Arial" panose="020B0604020202020204" pitchFamily="34" charset="0"/>
        <a:buChar char="‒"/>
        <a:defRPr sz="2400">
          <a:solidFill>
            <a:schemeClr val="bg1"/>
          </a:solidFill>
          <a:latin typeface="Calibri" panose="020F050202020403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Arial" panose="020B0604020202020204" pitchFamily="34" charset="0"/>
        <a:buChar char="‒"/>
        <a:defRPr sz="2200">
          <a:solidFill>
            <a:schemeClr val="bg1"/>
          </a:solidFill>
          <a:latin typeface="Calibri" panose="020F050202020403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Arial" panose="020B0604020202020204" pitchFamily="34" charset="0"/>
        <a:buChar char="‒"/>
        <a:defRPr sz="2000">
          <a:solidFill>
            <a:schemeClr val="bg1"/>
          </a:solidFill>
          <a:latin typeface="Calibri" panose="020F0502020204030204" pitchFamily="34" charset="0"/>
        </a:defRPr>
      </a:lvl5pPr>
      <a:lvl6pPr marL="2514600" indent="-228600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6">
            <a:extLst>
              <a:ext uri="{FF2B5EF4-FFF2-40B4-BE49-F238E27FC236}">
                <a16:creationId xmlns:a16="http://schemas.microsoft.com/office/drawing/2014/main" id="{1FBA405B-91D7-455B-838E-7390C471CAC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759" y="238125"/>
            <a:ext cx="10872444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7">
            <a:extLst>
              <a:ext uri="{FF2B5EF4-FFF2-40B4-BE49-F238E27FC236}">
                <a16:creationId xmlns:a16="http://schemas.microsoft.com/office/drawing/2014/main" id="{5E3FA78F-9815-470C-AAC7-65118010A9A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0231" y="1517650"/>
            <a:ext cx="10881972" cy="465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928AFCB-3188-4961-AAEE-DB4C7846ECE6}"/>
              </a:ext>
            </a:extLst>
          </p:cNvPr>
          <p:cNvSpPr/>
          <p:nvPr/>
        </p:nvSpPr>
        <p:spPr>
          <a:xfrm>
            <a:off x="1" y="1"/>
            <a:ext cx="12192000" cy="144463"/>
          </a:xfrm>
          <a:prstGeom prst="rect">
            <a:avLst/>
          </a:prstGeom>
          <a:gradFill>
            <a:gsLst>
              <a:gs pos="0">
                <a:schemeClr val="tx1"/>
              </a:gs>
              <a:gs pos="50000">
                <a:schemeClr val="tx1">
                  <a:lumMod val="50000"/>
                </a:schemeClr>
              </a:gs>
              <a:gs pos="100000">
                <a:schemeClr val="tx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D43CC73-466D-4F58-8CB4-E7D562EE94BD}"/>
              </a:ext>
            </a:extLst>
          </p:cNvPr>
          <p:cNvCxnSpPr/>
          <p:nvPr/>
        </p:nvCxnSpPr>
        <p:spPr>
          <a:xfrm>
            <a:off x="1" y="6745288"/>
            <a:ext cx="12192000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507A185B-7FCD-47CF-95BF-44DC96F2E8FE}"/>
              </a:ext>
            </a:extLst>
          </p:cNvPr>
          <p:cNvSpPr/>
          <p:nvPr userDrawn="1"/>
        </p:nvSpPr>
        <p:spPr>
          <a:xfrm>
            <a:off x="1" y="1"/>
            <a:ext cx="12192000" cy="144463"/>
          </a:xfrm>
          <a:prstGeom prst="rect">
            <a:avLst/>
          </a:prstGeom>
          <a:gradFill>
            <a:gsLst>
              <a:gs pos="0">
                <a:schemeClr val="tx1"/>
              </a:gs>
              <a:gs pos="50000">
                <a:schemeClr val="tx1">
                  <a:lumMod val="75000"/>
                </a:schemeClr>
              </a:gs>
              <a:gs pos="100000">
                <a:schemeClr val="tx1"/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92635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Wingdings" panose="05000000000000000000" pitchFamily="2" charset="2"/>
        <a:buChar char="§"/>
        <a:defRPr sz="2800">
          <a:solidFill>
            <a:schemeClr val="bg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Arial" panose="020B0604020202020204" pitchFamily="34" charset="0"/>
        <a:buChar char="‒"/>
        <a:defRPr sz="2600">
          <a:solidFill>
            <a:schemeClr val="bg1"/>
          </a:solidFill>
          <a:latin typeface="Calibri" panose="020F0502020204030204" pitchFamily="34" charset="0"/>
        </a:defRPr>
      </a:lvl2pPr>
      <a:lvl3pPr marL="1143000" indent="-228600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Arial" panose="020B0604020202020204" pitchFamily="34" charset="0"/>
        <a:buChar char="‒"/>
        <a:defRPr sz="2400">
          <a:solidFill>
            <a:schemeClr val="bg1"/>
          </a:solidFill>
          <a:latin typeface="Calibri" panose="020F0502020204030204" pitchFamily="34" charset="0"/>
        </a:defRPr>
      </a:lvl3pPr>
      <a:lvl4pPr marL="1600200" indent="-228600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Arial" panose="020B0604020202020204" pitchFamily="34" charset="0"/>
        <a:buChar char="‒"/>
        <a:defRPr sz="2200">
          <a:solidFill>
            <a:schemeClr val="bg1"/>
          </a:solidFill>
          <a:latin typeface="Calibri" panose="020F0502020204030204" pitchFamily="34" charset="0"/>
        </a:defRPr>
      </a:lvl4pPr>
      <a:lvl5pPr marL="2057400" indent="-228600" algn="l" rtl="0" eaLnBrk="1" fontAlgn="base" hangingPunct="1">
        <a:lnSpc>
          <a:spcPct val="90000"/>
        </a:lnSpc>
        <a:spcBef>
          <a:spcPts val="1000"/>
        </a:spcBef>
        <a:spcAft>
          <a:spcPts val="700"/>
        </a:spcAft>
        <a:buClr>
          <a:schemeClr val="bg1"/>
        </a:buClr>
        <a:buFont typeface="Arial" panose="020B0604020202020204" pitchFamily="34" charset="0"/>
        <a:buChar char="‒"/>
        <a:defRPr sz="2000">
          <a:solidFill>
            <a:schemeClr val="bg1"/>
          </a:solidFill>
          <a:latin typeface="Calibri" panose="020F0502020204030204" pitchFamily="34" charset="0"/>
        </a:defRPr>
      </a:lvl5pPr>
      <a:lvl6pPr marL="2514600" indent="-228600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90000"/>
        </a:lnSpc>
        <a:spcBef>
          <a:spcPct val="35000"/>
        </a:spcBef>
        <a:spcAft>
          <a:spcPct val="25000"/>
        </a:spcAft>
        <a:buClr>
          <a:schemeClr val="accent2"/>
        </a:buClr>
        <a:buFont typeface="Arial" charset="0"/>
        <a:buChar char="–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6">
            <a:extLst>
              <a:ext uri="{FF2B5EF4-FFF2-40B4-BE49-F238E27FC236}">
                <a16:creationId xmlns:a16="http://schemas.microsoft.com/office/drawing/2014/main" id="{46EC8099-5660-4C2C-BBA2-B02F9CD0E2B2}"/>
              </a:ext>
            </a:extLst>
          </p:cNvPr>
          <p:cNvSpPr/>
          <p:nvPr userDrawn="1"/>
        </p:nvSpPr>
        <p:spPr>
          <a:xfrm rot="10800000">
            <a:off x="-817" y="-6"/>
            <a:ext cx="12192817" cy="6857999"/>
          </a:xfrm>
          <a:custGeom>
            <a:avLst/>
            <a:gdLst>
              <a:gd name="connsiteX0" fmla="*/ 13 w 16905417"/>
              <a:gd name="connsiteY0" fmla="*/ 0 h 18527425"/>
              <a:gd name="connsiteX1" fmla="*/ 16905432 w 16905417"/>
              <a:gd name="connsiteY1" fmla="*/ 0 h 18527425"/>
              <a:gd name="connsiteX2" fmla="*/ 16905432 w 16905417"/>
              <a:gd name="connsiteY2" fmla="*/ 18527426 h 18527425"/>
              <a:gd name="connsiteX3" fmla="*/ 14 w 16905417"/>
              <a:gd name="connsiteY3" fmla="*/ 18527426 h 18527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05417" h="18527425">
                <a:moveTo>
                  <a:pt x="13" y="0"/>
                </a:moveTo>
                <a:lnTo>
                  <a:pt x="16905432" y="0"/>
                </a:lnTo>
                <a:lnTo>
                  <a:pt x="16905432" y="18527426"/>
                </a:lnTo>
                <a:lnTo>
                  <a:pt x="14" y="1852742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tx1"/>
              </a:gs>
            </a:gsLst>
            <a:lin ang="5400000" scaled="1"/>
          </a:gradFill>
          <a:ln w="17143" cap="flat">
            <a:noFill/>
            <a:prstDash val="solid"/>
            <a:miter/>
          </a:ln>
        </p:spPr>
        <p:txBody>
          <a:bodyPr rtlCol="0" anchor="ctr"/>
          <a:lstStyle/>
          <a:p>
            <a:pPr>
              <a:lnSpc>
                <a:spcPct val="95000"/>
              </a:lnSpc>
              <a:spcAft>
                <a:spcPts val="375"/>
              </a:spcAft>
            </a:pPr>
            <a:endParaRPr lang="en-US" sz="262" dirty="0"/>
          </a:p>
        </p:txBody>
      </p:sp>
      <p:sp>
        <p:nvSpPr>
          <p:cNvPr id="6" name="Slide Number Placeholder 5"/>
          <p:cNvSpPr>
            <a:spLocks noGrp="1"/>
          </p:cNvSpPr>
          <p:nvPr userDrawn="1">
            <p:ph type="sldNum" sz="quarter" idx="4"/>
          </p:nvPr>
        </p:nvSpPr>
        <p:spPr>
          <a:xfrm>
            <a:off x="10997473" y="6387133"/>
            <a:ext cx="360000" cy="301756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50" b="1">
                <a:solidFill>
                  <a:schemeClr val="bg1"/>
                </a:solidFill>
              </a:defRPr>
            </a:lvl1pPr>
          </a:lstStyle>
          <a:p>
            <a:fld id="{D2D1BBCB-56E8-744E-B233-22800C75D8C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0" name="Freeform 11">
            <a:extLst>
              <a:ext uri="{FF2B5EF4-FFF2-40B4-BE49-F238E27FC236}">
                <a16:creationId xmlns:a16="http://schemas.microsoft.com/office/drawing/2014/main" id="{5870EB36-E00E-4EC6-833E-65B7D29D3A12}"/>
              </a:ext>
            </a:extLst>
          </p:cNvPr>
          <p:cNvSpPr/>
          <p:nvPr/>
        </p:nvSpPr>
        <p:spPr>
          <a:xfrm>
            <a:off x="-817" y="1254072"/>
            <a:ext cx="12192817" cy="91440"/>
          </a:xfrm>
          <a:custGeom>
            <a:avLst/>
            <a:gdLst>
              <a:gd name="connsiteX0" fmla="*/ 0 w 32920606"/>
              <a:gd name="connsiteY0" fmla="*/ 0 h 81829"/>
              <a:gd name="connsiteX1" fmla="*/ 32920606 w 32920606"/>
              <a:gd name="connsiteY1" fmla="*/ 0 h 81829"/>
              <a:gd name="connsiteX2" fmla="*/ 32920606 w 32920606"/>
              <a:gd name="connsiteY2" fmla="*/ 81829 h 81829"/>
              <a:gd name="connsiteX3" fmla="*/ 0 w 32920606"/>
              <a:gd name="connsiteY3" fmla="*/ 81829 h 81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20606" h="81829">
                <a:moveTo>
                  <a:pt x="0" y="0"/>
                </a:moveTo>
                <a:lnTo>
                  <a:pt x="32920606" y="0"/>
                </a:lnTo>
                <a:lnTo>
                  <a:pt x="32920606" y="81829"/>
                </a:lnTo>
                <a:lnTo>
                  <a:pt x="0" y="81829"/>
                </a:lnTo>
                <a:close/>
              </a:path>
            </a:pathLst>
          </a:custGeom>
          <a:solidFill>
            <a:schemeClr val="tx1"/>
          </a:solidFill>
          <a:ln w="17143" cap="flat">
            <a:noFill/>
            <a:prstDash val="solid"/>
            <a:miter/>
          </a:ln>
        </p:spPr>
        <p:txBody>
          <a:bodyPr rtlCol="0" anchor="ctr"/>
          <a:lstStyle/>
          <a:p>
            <a:pPr>
              <a:lnSpc>
                <a:spcPct val="95000"/>
              </a:lnSpc>
              <a:spcAft>
                <a:spcPts val="375"/>
              </a:spcAft>
            </a:pPr>
            <a:endParaRPr lang="en-US" sz="262" dirty="0"/>
          </a:p>
        </p:txBody>
      </p:sp>
      <p:sp>
        <p:nvSpPr>
          <p:cNvPr id="29" name="Freeform 10">
            <a:extLst>
              <a:ext uri="{FF2B5EF4-FFF2-40B4-BE49-F238E27FC236}">
                <a16:creationId xmlns:a16="http://schemas.microsoft.com/office/drawing/2014/main" id="{9283B3D2-27B7-4105-8E5F-78F95B14FD82}"/>
              </a:ext>
            </a:extLst>
          </p:cNvPr>
          <p:cNvSpPr/>
          <p:nvPr/>
        </p:nvSpPr>
        <p:spPr>
          <a:xfrm>
            <a:off x="-817" y="1"/>
            <a:ext cx="12192817" cy="1287099"/>
          </a:xfrm>
          <a:custGeom>
            <a:avLst/>
            <a:gdLst>
              <a:gd name="connsiteX0" fmla="*/ 0 w 32920606"/>
              <a:gd name="connsiteY0" fmla="*/ 0 h 4426167"/>
              <a:gd name="connsiteX1" fmla="*/ 32920606 w 32920606"/>
              <a:gd name="connsiteY1" fmla="*/ 0 h 4426167"/>
              <a:gd name="connsiteX2" fmla="*/ 32920606 w 32920606"/>
              <a:gd name="connsiteY2" fmla="*/ 4426168 h 4426167"/>
              <a:gd name="connsiteX3" fmla="*/ 0 w 32920606"/>
              <a:gd name="connsiteY3" fmla="*/ 4426168 h 4426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20606" h="4426167">
                <a:moveTo>
                  <a:pt x="0" y="0"/>
                </a:moveTo>
                <a:lnTo>
                  <a:pt x="32920606" y="0"/>
                </a:lnTo>
                <a:lnTo>
                  <a:pt x="32920606" y="4426168"/>
                </a:lnTo>
                <a:lnTo>
                  <a:pt x="0" y="4426168"/>
                </a:lnTo>
                <a:close/>
              </a:path>
            </a:pathLst>
          </a:custGeom>
          <a:solidFill>
            <a:schemeClr val="accent3"/>
          </a:solidFill>
          <a:ln w="17143" cap="flat">
            <a:noFill/>
            <a:prstDash val="solid"/>
            <a:miter/>
          </a:ln>
        </p:spPr>
        <p:txBody>
          <a:bodyPr rtlCol="0" anchor="ctr"/>
          <a:lstStyle/>
          <a:p>
            <a:pPr>
              <a:lnSpc>
                <a:spcPct val="95000"/>
              </a:lnSpc>
              <a:spcAft>
                <a:spcPts val="375"/>
              </a:spcAft>
            </a:pPr>
            <a:endParaRPr lang="en-US" sz="262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355597" y="1597025"/>
            <a:ext cx="11484001" cy="4596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Subhead if necessary</a:t>
            </a:r>
          </a:p>
          <a:p>
            <a:pPr marL="171450" lvl="1"/>
            <a:r>
              <a:rPr lang="en-US" dirty="0"/>
              <a:t>Initial bullet</a:t>
            </a:r>
          </a:p>
          <a:p>
            <a:pPr marL="341313" lvl="2"/>
            <a:r>
              <a:rPr lang="en-US" dirty="0"/>
              <a:t>Secondary bullet</a:t>
            </a:r>
          </a:p>
          <a:p>
            <a:pPr marL="512763" lvl="3"/>
            <a:r>
              <a:rPr lang="en-US" dirty="0"/>
              <a:t>Tertiary bullet</a:t>
            </a:r>
          </a:p>
        </p:txBody>
      </p: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355598" y="142267"/>
            <a:ext cx="11484000" cy="9751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3" name="Freeform 1432">
            <a:extLst>
              <a:ext uri="{FF2B5EF4-FFF2-40B4-BE49-F238E27FC236}">
                <a16:creationId xmlns:a16="http://schemas.microsoft.com/office/drawing/2014/main" id="{5B296385-4ED0-448B-B27F-4F8183A1D3F1}"/>
              </a:ext>
            </a:extLst>
          </p:cNvPr>
          <p:cNvSpPr/>
          <p:nvPr userDrawn="1"/>
        </p:nvSpPr>
        <p:spPr>
          <a:xfrm flipV="1">
            <a:off x="488022" y="1153810"/>
            <a:ext cx="457200" cy="0"/>
          </a:xfrm>
          <a:custGeom>
            <a:avLst/>
            <a:gdLst>
              <a:gd name="connsiteX0" fmla="*/ 0 w 347038"/>
              <a:gd name="connsiteY0" fmla="*/ 0 h 17155"/>
              <a:gd name="connsiteX1" fmla="*/ 347038 w 347038"/>
              <a:gd name="connsiteY1" fmla="*/ 0 h 1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7038" h="17155">
                <a:moveTo>
                  <a:pt x="0" y="0"/>
                </a:moveTo>
                <a:lnTo>
                  <a:pt x="347038" y="0"/>
                </a:lnTo>
              </a:path>
            </a:pathLst>
          </a:custGeom>
          <a:ln w="2540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pPr>
              <a:lnSpc>
                <a:spcPct val="95000"/>
              </a:lnSpc>
              <a:spcAft>
                <a:spcPts val="800"/>
              </a:spcAft>
            </a:pPr>
            <a:endParaRPr lang="en-US" sz="385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1668E0-239C-4BAA-B894-B6C5F7E263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5597" y="6387133"/>
            <a:ext cx="10473747" cy="314298"/>
          </a:xfrm>
          <a:prstGeom prst="rect">
            <a:avLst/>
          </a:prstGeom>
        </p:spPr>
        <p:txBody>
          <a:bodyPr vert="horz" lIns="90000" tIns="0" rIns="90000" bIns="0" rtlCol="0" anchor="b" anchorCtr="0"/>
          <a:lstStyle>
            <a:lvl1pPr algn="l">
              <a:lnSpc>
                <a:spcPts val="960"/>
              </a:lnSpc>
              <a:spcAft>
                <a:spcPts val="200"/>
              </a:spcAft>
              <a:defRPr sz="80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11" name="Picture 10" descr="Qr code&#10;&#10;Description automatically generated">
            <a:extLst>
              <a:ext uri="{FF2B5EF4-FFF2-40B4-BE49-F238E27FC236}">
                <a16:creationId xmlns:a16="http://schemas.microsoft.com/office/drawing/2014/main" id="{23CA881C-EA72-421B-BB25-D5F74699131A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1525599" y="6193432"/>
            <a:ext cx="5080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552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</p:sldLayoutIdLst>
  <p:hf hdr="0" dt="0"/>
  <p:txStyles>
    <p:titleStyle>
      <a:lvl1pPr marL="0" marR="0" indent="0" algn="l" defTabSz="142861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kumimoji="0" lang="en-US" sz="2800" b="1" i="0" u="none" strike="noStrike" kern="1200" cap="none" spc="-25" normalizeH="0" baseline="0" dirty="0">
          <a:ln>
            <a:noFill/>
          </a:ln>
          <a:solidFill>
            <a:schemeClr val="tx1"/>
          </a:solidFill>
          <a:effectLst/>
          <a:uLnTx/>
          <a:uFillTx/>
          <a:latin typeface="+mn-lt"/>
          <a:ea typeface="+mj-ea"/>
          <a:cs typeface="+mj-cs"/>
          <a:rtl val="0"/>
        </a:defRPr>
      </a:lvl1pPr>
    </p:titleStyle>
    <p:bodyStyle>
      <a:lvl1pPr marL="0" indent="0" algn="l" defTabSz="914396" rtl="0" eaLnBrk="1" latinLnBrk="0" hangingPunct="1">
        <a:lnSpc>
          <a:spcPts val="21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None/>
        <a:defRPr lang="en-US" sz="1800" b="1" kern="1200" dirty="0" smtClean="0">
          <a:solidFill>
            <a:schemeClr val="bg1"/>
          </a:solidFill>
          <a:latin typeface="+mn-lt"/>
          <a:ea typeface="+mn-ea"/>
          <a:cs typeface="+mn-cs"/>
        </a:defRPr>
      </a:lvl1pPr>
      <a:lvl2pPr marL="342900" indent="-171450" algn="l" defTabSz="914396" rtl="0" eaLnBrk="1" latinLnBrk="0" hangingPunct="1">
        <a:lnSpc>
          <a:spcPts val="2100"/>
        </a:lnSpc>
        <a:spcBef>
          <a:spcPts val="600"/>
        </a:spcBef>
        <a:buClr>
          <a:srgbClr val="FFFF00"/>
        </a:buClr>
        <a:buFont typeface="Arial" panose="020B0604020202020204" pitchFamily="34" charset="0"/>
        <a:buChar char="•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2pPr>
      <a:lvl3pPr marL="514350" indent="-171450" algn="l" defTabSz="914396" rtl="0" eaLnBrk="1" latinLnBrk="0" hangingPunct="1">
        <a:lnSpc>
          <a:spcPts val="2100"/>
        </a:lnSpc>
        <a:spcBef>
          <a:spcPts val="600"/>
        </a:spcBef>
        <a:buClr>
          <a:srgbClr val="FFFF00"/>
        </a:buClr>
        <a:buFont typeface="Open Sans" panose="020B0606030504020204" pitchFamily="34" charset="0"/>
        <a:buChar char="–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3pPr>
      <a:lvl4pPr marL="512763" indent="-152400" algn="l" defTabSz="914396" rtl="0" eaLnBrk="1" latinLnBrk="0" hangingPunct="1">
        <a:lnSpc>
          <a:spcPts val="2100"/>
        </a:lnSpc>
        <a:spcBef>
          <a:spcPts val="600"/>
        </a:spcBef>
        <a:buClr>
          <a:srgbClr val="FFFF00"/>
        </a:buClr>
        <a:buSzPct val="80000"/>
        <a:buFont typeface="Wingdings" panose="05000000000000000000" pitchFamily="2" charset="2"/>
        <a:buChar char="§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4pPr>
      <a:lvl5pPr marL="800100" indent="-114300" algn="l" defTabSz="914396" rtl="0" eaLnBrk="1" latinLnBrk="0" hangingPunct="1">
        <a:lnSpc>
          <a:spcPct val="95000"/>
        </a:lnSpc>
        <a:spcBef>
          <a:spcPts val="600"/>
        </a:spcBef>
        <a:buClr>
          <a:schemeClr val="accent1"/>
        </a:buClr>
        <a:buFont typeface="Courier New" panose="02070309020205020404" pitchFamily="49" charset="0"/>
        <a:buChar char="o"/>
        <a:defRPr lang="en-US" sz="1700" kern="1200" dirty="0">
          <a:solidFill>
            <a:schemeClr val="tx2">
              <a:alpha val="80000"/>
            </a:schemeClr>
          </a:solidFill>
          <a:latin typeface="+mn-lt"/>
          <a:ea typeface="+mn-ea"/>
          <a:cs typeface="+mn-cs"/>
        </a:defRPr>
      </a:lvl5pPr>
      <a:lvl6pPr marL="2514590" indent="-228599" algn="l" defTabSz="91439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88" indent="-228599" algn="l" defTabSz="91439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86" indent="-228599" algn="l" defTabSz="91439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85" indent="-228599" algn="l" defTabSz="91439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8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6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5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93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91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89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88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86" algn="l" defTabSz="91439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60645" y="1578912"/>
            <a:ext cx="11052413" cy="1312387"/>
          </a:xfrm>
        </p:spPr>
        <p:txBody>
          <a:bodyPr/>
          <a:lstStyle/>
          <a:p>
            <a:r>
              <a:rPr lang="en-US" sz="4400" dirty="0"/>
              <a:t>Optimal Integration of Currently Available Anti-BCMA Strategies into the Management of RR Multiple Myeloma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60646" y="3429000"/>
            <a:ext cx="5182953" cy="683709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Jesús G. Berdeja, M.D.</a:t>
            </a:r>
          </a:p>
          <a:p>
            <a:pPr>
              <a:lnSpc>
                <a:spcPct val="100000"/>
              </a:lnSpc>
            </a:pPr>
            <a:r>
              <a:rPr lang="en-US" dirty="0"/>
              <a:t>Director of Myeloma Research</a:t>
            </a:r>
          </a:p>
          <a:p>
            <a:pPr>
              <a:lnSpc>
                <a:spcPct val="100000"/>
              </a:lnSpc>
            </a:pPr>
            <a:r>
              <a:rPr lang="en-US" dirty="0"/>
              <a:t>Sarah Cannon Research Institute</a:t>
            </a:r>
          </a:p>
          <a:p>
            <a:pPr>
              <a:lnSpc>
                <a:spcPct val="100000"/>
              </a:lnSpc>
            </a:pPr>
            <a:r>
              <a:rPr lang="en-US" dirty="0"/>
              <a:t>Nashville, TN, USA</a:t>
            </a:r>
          </a:p>
        </p:txBody>
      </p:sp>
    </p:spTree>
    <p:extLst>
      <p:ext uri="{BB962C8B-B14F-4D97-AF65-F5344CB8AC3E}">
        <p14:creationId xmlns:p14="http://schemas.microsoft.com/office/powerpoint/2010/main" val="2262936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7609D9-CCE4-4785-89B8-A9C7075B75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Approved in RRMM with at least 4 prior LOT including PI/IMID/antiCD38</a:t>
            </a:r>
          </a:p>
          <a:p>
            <a:r>
              <a:rPr lang="en-US" dirty="0"/>
              <a:t>DREAMM studies underway in various combinations in earlier lines of therapy and frontline settings</a:t>
            </a:r>
          </a:p>
          <a:p>
            <a:pPr lvl="1"/>
            <a:r>
              <a:rPr lang="en-US" dirty="0"/>
              <a:t>DREAMM 9 </a:t>
            </a:r>
            <a:r>
              <a:rPr lang="en-US" dirty="0" err="1"/>
              <a:t>BelaMaf</a:t>
            </a:r>
            <a:r>
              <a:rPr lang="en-US" dirty="0"/>
              <a:t> +VRD in TI NDMM early results – feasible</a:t>
            </a:r>
            <a:r>
              <a:rPr lang="en-US" baseline="30000" dirty="0"/>
              <a:t>1</a:t>
            </a:r>
          </a:p>
          <a:p>
            <a:r>
              <a:rPr lang="en-US" dirty="0"/>
              <a:t>Canadian Myeloma Research Group</a:t>
            </a:r>
            <a:r>
              <a:rPr lang="en-US" baseline="30000" dirty="0"/>
              <a:t>2</a:t>
            </a:r>
          </a:p>
          <a:p>
            <a:pPr lvl="1"/>
            <a:r>
              <a:rPr lang="en-US" dirty="0"/>
              <a:t>Belantamab in combination with pomalidomide and dexamethasone in pts with ≥ 1 LOT</a:t>
            </a:r>
          </a:p>
          <a:p>
            <a:pPr lvl="1"/>
            <a:r>
              <a:rPr lang="en-US" dirty="0"/>
              <a:t>Various BM dosing cohorts </a:t>
            </a:r>
          </a:p>
          <a:p>
            <a:pPr lvl="2"/>
            <a:r>
              <a:rPr lang="en-US" dirty="0"/>
              <a:t>1.92 or 2.5 mg/kg IV on D1 q 4wks and 2.5 or 3.4 split dosing IV on D1 and D8 q 4 </a:t>
            </a:r>
            <a:r>
              <a:rPr lang="en-US" dirty="0" err="1"/>
              <a:t>wks</a:t>
            </a:r>
            <a:endParaRPr lang="en-US" dirty="0"/>
          </a:p>
          <a:p>
            <a:pPr lvl="2"/>
            <a:r>
              <a:rPr lang="en-US" dirty="0"/>
              <a:t>MTD BM 2.5mg/kg D1 or split over D1 and D8 (2.5mg/kg total) IV Q4wks – DLTs were Gr 3 keratopathy</a:t>
            </a:r>
          </a:p>
          <a:p>
            <a:pPr lvl="2"/>
            <a:r>
              <a:rPr lang="en-US" dirty="0"/>
              <a:t>Promising early efficacy: ORR 88% all 34 pts, ORR 100% in 11 pts with triple refractory disease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A022B6-5C1D-47BA-93D3-01B4E22DE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Belantamab mafodotin development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064E77-664A-4C34-9EAD-CD17BDCB55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75443" y="6015223"/>
            <a:ext cx="4520557" cy="422361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30000" dirty="0">
                <a:solidFill>
                  <a:srgbClr val="58595B"/>
                </a:solidFill>
              </a:rPr>
              <a:t>1 </a:t>
            </a:r>
            <a:r>
              <a:rPr lang="en-US" dirty="0">
                <a:solidFill>
                  <a:srgbClr val="58595B"/>
                </a:solidFill>
              </a:rPr>
              <a:t>Usmani et al, ASH 2021.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30000" dirty="0">
                <a:solidFill>
                  <a:srgbClr val="58595B"/>
                </a:solidFill>
              </a:rPr>
              <a:t>2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58595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Trudel et al, ASH 2020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77E1EB-D2CC-0047-B011-5447BA496951}"/>
              </a:ext>
            </a:extLst>
          </p:cNvPr>
          <p:cNvSpPr txBox="1"/>
          <p:nvPr/>
        </p:nvSpPr>
        <p:spPr bwMode="auto">
          <a:xfrm>
            <a:off x="0" y="6526845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964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CAR-Modified T Cells as Cancer Therapy</a:t>
            </a:r>
          </a:p>
        </p:txBody>
      </p:sp>
      <p:sp>
        <p:nvSpPr>
          <p:cNvPr id="133124" name="TextBox 3"/>
          <p:cNvSpPr txBox="1">
            <a:spLocks noChangeArrowheads="1"/>
          </p:cNvSpPr>
          <p:nvPr/>
        </p:nvSpPr>
        <p:spPr bwMode="auto">
          <a:xfrm>
            <a:off x="8984411" y="6108066"/>
            <a:ext cx="108234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 i="1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>
              <a:defRPr sz="2000" b="1" i="1"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>
              <a:defRPr sz="2000" b="1" i="1"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>
              <a:defRPr sz="2000" b="1" i="1"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>
              <a:defRPr sz="2000" b="1" i="1"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242852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Geneva"/>
              </a:rPr>
              <a:t>Source: mskcc.org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E4DECFA-A12C-4495-8585-BB999BA3F55D}"/>
              </a:ext>
            </a:extLst>
          </p:cNvPr>
          <p:cNvGrpSpPr/>
          <p:nvPr/>
        </p:nvGrpSpPr>
        <p:grpSpPr>
          <a:xfrm>
            <a:off x="2243510" y="1297859"/>
            <a:ext cx="7704983" cy="4781396"/>
            <a:chOff x="1522412" y="990600"/>
            <a:chExt cx="9358313" cy="5395913"/>
          </a:xfrm>
        </p:grpSpPr>
        <p:pic>
          <p:nvPicPr>
            <p:cNvPr id="13312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2412" y="990600"/>
              <a:ext cx="9358313" cy="5395913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6BEE03EE-695B-4D4D-BEC8-700DFA7CD6D7}"/>
                </a:ext>
              </a:extLst>
            </p:cNvPr>
            <p:cNvSpPr/>
            <p:nvPr/>
          </p:nvSpPr>
          <p:spPr>
            <a:xfrm>
              <a:off x="2834602" y="4915198"/>
              <a:ext cx="301658" cy="301658"/>
            </a:xfrm>
            <a:prstGeom prst="ellipse">
              <a:avLst/>
            </a:prstGeom>
            <a:solidFill>
              <a:srgbClr val="004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7A02E97-B849-4A90-A82F-438E4005D8CA}"/>
                </a:ext>
              </a:extLst>
            </p:cNvPr>
            <p:cNvSpPr/>
            <p:nvPr/>
          </p:nvSpPr>
          <p:spPr>
            <a:xfrm>
              <a:off x="2592354" y="2389496"/>
              <a:ext cx="301658" cy="301658"/>
            </a:xfrm>
            <a:prstGeom prst="ellipse">
              <a:avLst/>
            </a:prstGeom>
            <a:solidFill>
              <a:srgbClr val="004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7" name="Oval 6"/>
            <p:cNvSpPr/>
            <p:nvPr/>
          </p:nvSpPr>
          <p:spPr>
            <a:xfrm>
              <a:off x="7106620" y="2386950"/>
              <a:ext cx="301658" cy="301658"/>
            </a:xfrm>
            <a:prstGeom prst="ellipse">
              <a:avLst/>
            </a:prstGeom>
            <a:solidFill>
              <a:srgbClr val="004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8" name="Oval 7"/>
            <p:cNvSpPr/>
            <p:nvPr/>
          </p:nvSpPr>
          <p:spPr>
            <a:xfrm>
              <a:off x="7493308" y="3750590"/>
              <a:ext cx="301658" cy="301658"/>
            </a:xfrm>
            <a:prstGeom prst="ellipse">
              <a:avLst/>
            </a:prstGeom>
            <a:solidFill>
              <a:srgbClr val="004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4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45499D0B-3125-D441-80E0-864AD89B2F35}"/>
              </a:ext>
            </a:extLst>
          </p:cNvPr>
          <p:cNvSpPr txBox="1"/>
          <p:nvPr/>
        </p:nvSpPr>
        <p:spPr bwMode="auto">
          <a:xfrm>
            <a:off x="0" y="6526845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19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id="{E6830EB7-C83D-4960-AB1E-A8A17B43E506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5090176" y="1252920"/>
            <a:ext cx="2772833" cy="2512483"/>
          </a:xfrm>
          <a:prstGeom prst="rect">
            <a:avLst/>
          </a:prstGeom>
        </p:spPr>
      </p:pic>
      <p:sp>
        <p:nvSpPr>
          <p:cNvPr id="26" name="Title 3">
            <a:extLst>
              <a:ext uri="{FF2B5EF4-FFF2-40B4-BE49-F238E27FC236}">
                <a16:creationId xmlns:a16="http://schemas.microsoft.com/office/drawing/2014/main" id="{E29863FC-9C88-4EB8-ABE3-7FDE6F34F0B0}"/>
              </a:ext>
            </a:extLst>
          </p:cNvPr>
          <p:cNvSpPr txBox="1">
            <a:spLocks/>
          </p:cNvSpPr>
          <p:nvPr/>
        </p:nvSpPr>
        <p:spPr>
          <a:xfrm>
            <a:off x="378461" y="160868"/>
            <a:ext cx="10445915" cy="59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0960" tIns="61384" rIns="60960" bIns="61384" numCol="1" anchor="b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9170">
              <a:defRPr/>
            </a:pPr>
            <a:r>
              <a:rPr lang="en-US" sz="2667" dirty="0">
                <a:solidFill>
                  <a:srgbClr val="595454"/>
                </a:solidFill>
                <a:latin typeface="Trebuchet MS" panose="020B0603020202020204"/>
                <a:cs typeface="Lucida Sans Unicode"/>
              </a:rPr>
              <a:t>Phase II </a:t>
            </a:r>
            <a:r>
              <a:rPr lang="en-US" sz="2667" dirty="0" err="1">
                <a:solidFill>
                  <a:srgbClr val="595454"/>
                </a:solidFill>
                <a:latin typeface="Trebuchet MS" panose="020B0603020202020204"/>
                <a:cs typeface="Lucida Sans Unicode"/>
              </a:rPr>
              <a:t>KarMMa</a:t>
            </a:r>
            <a:r>
              <a:rPr lang="en-US" sz="2667" dirty="0">
                <a:solidFill>
                  <a:srgbClr val="595454"/>
                </a:solidFill>
                <a:latin typeface="Trebuchet MS" panose="020B0603020202020204"/>
                <a:cs typeface="Lucida Sans Unicode"/>
              </a:rPr>
              <a:t>: </a:t>
            </a:r>
            <a:r>
              <a:rPr lang="en-US" sz="2667" dirty="0" err="1">
                <a:solidFill>
                  <a:srgbClr val="595454"/>
                </a:solidFill>
                <a:latin typeface="Trebuchet MS" panose="020B0603020202020204"/>
                <a:cs typeface="Lucida Sans Unicode"/>
              </a:rPr>
              <a:t>Idecabtagene</a:t>
            </a:r>
            <a:r>
              <a:rPr lang="en-US" sz="2667" dirty="0">
                <a:solidFill>
                  <a:srgbClr val="595454"/>
                </a:solidFill>
                <a:latin typeface="Trebuchet MS" panose="020B0603020202020204"/>
                <a:cs typeface="Lucida Sans Unicode"/>
              </a:rPr>
              <a:t> </a:t>
            </a:r>
            <a:r>
              <a:rPr lang="en-US" sz="2667" dirty="0" err="1">
                <a:solidFill>
                  <a:srgbClr val="595454"/>
                </a:solidFill>
                <a:latin typeface="Trebuchet MS" panose="020B0603020202020204"/>
                <a:cs typeface="Lucida Sans Unicode"/>
              </a:rPr>
              <a:t>Vicleucel</a:t>
            </a:r>
            <a:r>
              <a:rPr lang="en-US" sz="2667" dirty="0">
                <a:solidFill>
                  <a:srgbClr val="595454"/>
                </a:solidFill>
                <a:latin typeface="Trebuchet MS" panose="020B0603020202020204"/>
                <a:cs typeface="Lucida Sans Unicode"/>
              </a:rPr>
              <a:t> (Ide-</a:t>
            </a:r>
            <a:r>
              <a:rPr lang="en-US" sz="2667" dirty="0" err="1">
                <a:solidFill>
                  <a:srgbClr val="595454"/>
                </a:solidFill>
                <a:latin typeface="Trebuchet MS" panose="020B0603020202020204"/>
                <a:cs typeface="Lucida Sans Unicode"/>
              </a:rPr>
              <a:t>cel</a:t>
            </a:r>
            <a:r>
              <a:rPr lang="en-US" sz="2667" dirty="0">
                <a:solidFill>
                  <a:srgbClr val="595454"/>
                </a:solidFill>
                <a:latin typeface="Trebuchet MS" panose="020B0603020202020204"/>
                <a:cs typeface="Lucida Sans Unicode"/>
              </a:rPr>
              <a:t>) in RRMM</a:t>
            </a:r>
            <a:endParaRPr lang="en-US" sz="2667" i="1" cap="all" spc="40" dirty="0">
              <a:solidFill>
                <a:srgbClr val="595454"/>
              </a:solidFill>
              <a:latin typeface="Trebuchet MS" panose="020B0603020202020204"/>
              <a:cs typeface="Lucida Sans Unicode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4D7AC9D-F2F2-4807-B096-42BB9841E072}"/>
              </a:ext>
            </a:extLst>
          </p:cNvPr>
          <p:cNvSpPr/>
          <p:nvPr/>
        </p:nvSpPr>
        <p:spPr>
          <a:xfrm>
            <a:off x="741720" y="1254857"/>
            <a:ext cx="3979923" cy="47443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40">
              <a:defRPr/>
            </a:pPr>
            <a:endParaRPr lang="en-US" sz="2400" dirty="0">
              <a:solidFill>
                <a:srgbClr val="FFFFFF"/>
              </a:solidFill>
              <a:latin typeface="Trebuchet MS" panose="020B0603020202020204"/>
              <a:cs typeface="Lucida Sans Unicode"/>
            </a:endParaRPr>
          </a:p>
        </p:txBody>
      </p:sp>
      <p:pic>
        <p:nvPicPr>
          <p:cNvPr id="30" name="Picture 21">
            <a:extLst>
              <a:ext uri="{FF2B5EF4-FFF2-40B4-BE49-F238E27FC236}">
                <a16:creationId xmlns:a16="http://schemas.microsoft.com/office/drawing/2014/main" id="{2885FFC0-3743-4B7C-86A2-0F8490E5D6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520" y="1284128"/>
            <a:ext cx="2682607" cy="2452310"/>
          </a:xfrm>
          <a:prstGeom prst="rect">
            <a:avLst/>
          </a:prstGeom>
        </p:spPr>
      </p:pic>
      <p:grpSp>
        <p:nvGrpSpPr>
          <p:cNvPr id="32" name="Group 71">
            <a:extLst>
              <a:ext uri="{FF2B5EF4-FFF2-40B4-BE49-F238E27FC236}">
                <a16:creationId xmlns:a16="http://schemas.microsoft.com/office/drawing/2014/main" id="{2EA76BF4-76F3-4C1C-B04F-5FB125B3A8A6}"/>
              </a:ext>
            </a:extLst>
          </p:cNvPr>
          <p:cNvGrpSpPr>
            <a:grpSpLocks noChangeAspect="1"/>
          </p:cNvGrpSpPr>
          <p:nvPr/>
        </p:nvGrpSpPr>
        <p:grpSpPr>
          <a:xfrm>
            <a:off x="748033" y="3965773"/>
            <a:ext cx="3912388" cy="1908934"/>
            <a:chOff x="215058" y="3452112"/>
            <a:chExt cx="4231617" cy="1676330"/>
          </a:xfrm>
        </p:grpSpPr>
        <p:sp>
          <p:nvSpPr>
            <p:cNvPr id="33" name="Text Box 18">
              <a:extLst>
                <a:ext uri="{FF2B5EF4-FFF2-40B4-BE49-F238E27FC236}">
                  <a16:creationId xmlns:a16="http://schemas.microsoft.com/office/drawing/2014/main" id="{3CEA28FD-1849-4E67-B855-0A321585E0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48365" y="3452112"/>
              <a:ext cx="2119049" cy="383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609570">
                <a:spcBef>
                  <a:spcPct val="20000"/>
                </a:spcBef>
                <a:buClr>
                  <a:srgbClr val="FFF450"/>
                </a:buClr>
                <a:defRPr/>
              </a:pPr>
              <a:r>
                <a:rPr lang="en-US" altLang="ko-KR" sz="1600" b="1" dirty="0">
                  <a:solidFill>
                    <a:srgbClr val="009FBA"/>
                  </a:solidFill>
                  <a:latin typeface="Trebuchet MS" panose="020B0603020202020204"/>
                  <a:cs typeface="Calibri"/>
                </a:rPr>
                <a:t>ide-cel CAR design</a:t>
              </a:r>
            </a:p>
          </p:txBody>
        </p:sp>
        <p:grpSp>
          <p:nvGrpSpPr>
            <p:cNvPr id="53" name="Group 48">
              <a:extLst>
                <a:ext uri="{FF2B5EF4-FFF2-40B4-BE49-F238E27FC236}">
                  <a16:creationId xmlns:a16="http://schemas.microsoft.com/office/drawing/2014/main" id="{3AAF197D-8881-4A62-BAD1-DDD9100931B1}"/>
                </a:ext>
              </a:extLst>
            </p:cNvPr>
            <p:cNvGrpSpPr/>
            <p:nvPr/>
          </p:nvGrpSpPr>
          <p:grpSpPr>
            <a:xfrm>
              <a:off x="307561" y="3816882"/>
              <a:ext cx="4123645" cy="516180"/>
              <a:chOff x="5036916" y="2420090"/>
              <a:chExt cx="8108794" cy="422800"/>
            </a:xfrm>
          </p:grpSpPr>
          <p:sp>
            <p:nvSpPr>
              <p:cNvPr id="61" name="Rectangle 55">
                <a:extLst>
                  <a:ext uri="{FF2B5EF4-FFF2-40B4-BE49-F238E27FC236}">
                    <a16:creationId xmlns:a16="http://schemas.microsoft.com/office/drawing/2014/main" id="{B96A4A0B-8B8E-4703-BB08-0254B28496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02093" y="2421327"/>
                <a:ext cx="503707" cy="420597"/>
              </a:xfrm>
              <a:prstGeom prst="rect">
                <a:avLst/>
              </a:prstGeom>
              <a:solidFill>
                <a:srgbClr val="007793"/>
              </a:solidFill>
              <a:ln w="28575" cmpd="sng" algn="ctr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09570">
                  <a:spcBef>
                    <a:spcPct val="20000"/>
                  </a:spcBef>
                  <a:buClr>
                    <a:srgbClr val="4F81BD"/>
                  </a:buClr>
                  <a:defRPr/>
                </a:pPr>
                <a:r>
                  <a:rPr lang="en-US" altLang="ko-KR" sz="1200" b="1" kern="0" dirty="0">
                    <a:solidFill>
                      <a:srgbClr val="FFFFFF"/>
                    </a:solidFill>
                    <a:latin typeface="Trebuchet MS" panose="020B0603020202020204"/>
                    <a:cs typeface="Calibri"/>
                  </a:rPr>
                  <a:t>SP</a:t>
                </a:r>
              </a:p>
            </p:txBody>
          </p:sp>
          <p:sp>
            <p:nvSpPr>
              <p:cNvPr id="62" name="Rectangle 56">
                <a:extLst>
                  <a:ext uri="{FF2B5EF4-FFF2-40B4-BE49-F238E27FC236}">
                    <a16:creationId xmlns:a16="http://schemas.microsoft.com/office/drawing/2014/main" id="{3D10B137-E80E-452E-893C-67861151BB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5800" y="2421327"/>
                <a:ext cx="2780309" cy="420597"/>
              </a:xfrm>
              <a:prstGeom prst="rect">
                <a:avLst/>
              </a:prstGeom>
              <a:solidFill>
                <a:srgbClr val="81B87E"/>
              </a:solidFill>
              <a:ln w="28575" cmpd="sng" algn="ctr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09570">
                  <a:spcBef>
                    <a:spcPct val="20000"/>
                  </a:spcBef>
                  <a:buClr>
                    <a:srgbClr val="4F81BD"/>
                  </a:buClr>
                  <a:defRPr/>
                </a:pPr>
                <a:r>
                  <a:rPr lang="en-US" altLang="ko-KR" sz="1200" b="1" kern="0" dirty="0">
                    <a:solidFill>
                      <a:srgbClr val="FFFFFF"/>
                    </a:solidFill>
                    <a:latin typeface="Trebuchet MS" panose="020B0603020202020204"/>
                    <a:cs typeface="Calibri"/>
                  </a:rPr>
                  <a:t>Anti-BCMA scFv</a:t>
                </a:r>
              </a:p>
            </p:txBody>
          </p:sp>
          <p:sp>
            <p:nvSpPr>
              <p:cNvPr id="63" name="Rectangle 57">
                <a:extLst>
                  <a:ext uri="{FF2B5EF4-FFF2-40B4-BE49-F238E27FC236}">
                    <a16:creationId xmlns:a16="http://schemas.microsoft.com/office/drawing/2014/main" id="{FC751330-7445-46B5-A8E0-D749EDD0F9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10682" y="2421328"/>
                <a:ext cx="1335028" cy="420597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28575" cmpd="sng" algn="ctr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09570">
                  <a:spcBef>
                    <a:spcPct val="20000"/>
                  </a:spcBef>
                  <a:buClr>
                    <a:srgbClr val="4F81BD"/>
                  </a:buClr>
                  <a:defRPr/>
                </a:pPr>
                <a:r>
                  <a:rPr lang="en-US" altLang="ko-KR" sz="1200" b="1" kern="0" dirty="0">
                    <a:solidFill>
                      <a:srgbClr val="FFFFFF"/>
                    </a:solidFill>
                    <a:latin typeface="Trebuchet MS" panose="020B0603020202020204"/>
                    <a:cs typeface="Calibri"/>
                  </a:rPr>
                  <a:t> CD3</a:t>
                </a:r>
                <a:r>
                  <a:rPr lang="el-GR" sz="1200" b="1" spc="5" dirty="0">
                    <a:solidFill>
                      <a:srgbClr val="FFFFFF"/>
                    </a:solidFill>
                    <a:latin typeface="Trebuchet MS" panose="020B0603020202020204"/>
                    <a:cs typeface="Calibri"/>
                  </a:rPr>
                  <a:t>ζ</a:t>
                </a:r>
                <a:r>
                  <a:rPr lang="en-US" altLang="ko-KR" sz="1200" b="1" dirty="0">
                    <a:solidFill>
                      <a:srgbClr val="FFFFFF"/>
                    </a:solidFill>
                    <a:latin typeface="Trebuchet MS" panose="020B0603020202020204"/>
                    <a:cs typeface="Calibri"/>
                  </a:rPr>
                  <a:t> </a:t>
                </a:r>
                <a:endParaRPr lang="en-US" altLang="ko-KR" sz="1200" b="1" kern="0" dirty="0">
                  <a:solidFill>
                    <a:srgbClr val="FFFFFF"/>
                  </a:solidFill>
                  <a:latin typeface="Trebuchet MS" panose="020B0603020202020204"/>
                  <a:cs typeface="Calibri"/>
                </a:endParaRPr>
              </a:p>
            </p:txBody>
          </p:sp>
          <p:sp>
            <p:nvSpPr>
              <p:cNvPr id="64" name="Rectangle 58">
                <a:extLst>
                  <a:ext uri="{FF2B5EF4-FFF2-40B4-BE49-F238E27FC236}">
                    <a16:creationId xmlns:a16="http://schemas.microsoft.com/office/drawing/2014/main" id="{CDD9E93F-55B1-41B2-9F2C-4FF08A317F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80186" y="2421328"/>
                <a:ext cx="1115271" cy="420597"/>
              </a:xfrm>
              <a:prstGeom prst="rect">
                <a:avLst/>
              </a:prstGeom>
              <a:solidFill>
                <a:srgbClr val="A8005A"/>
              </a:solidFill>
              <a:ln w="28575" cmpd="sng" algn="ctr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wrap="square" lIns="0" tIns="81280" rIns="0" bIns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09570">
                  <a:lnSpc>
                    <a:spcPts val="1423"/>
                  </a:lnSpc>
                  <a:buClr>
                    <a:srgbClr val="4F81BD"/>
                  </a:buClr>
                  <a:defRPr/>
                </a:pPr>
                <a:endParaRPr lang="en-US" altLang="ko-KR" sz="1333" b="1" kern="0" dirty="0">
                  <a:solidFill>
                    <a:sysClr val="windowText" lastClr="000000"/>
                  </a:solidFill>
                  <a:latin typeface="Trebuchet MS" panose="020B0603020202020204"/>
                  <a:cs typeface="Calibri"/>
                </a:endParaRPr>
              </a:p>
            </p:txBody>
          </p:sp>
          <p:sp>
            <p:nvSpPr>
              <p:cNvPr id="65" name="Rectangle 59">
                <a:extLst>
                  <a:ext uri="{FF2B5EF4-FFF2-40B4-BE49-F238E27FC236}">
                    <a16:creationId xmlns:a16="http://schemas.microsoft.com/office/drawing/2014/main" id="{B2161496-7077-4552-B61C-2B8E0C216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95460" y="2420094"/>
                <a:ext cx="1515224" cy="421502"/>
              </a:xfrm>
              <a:prstGeom prst="rect">
                <a:avLst/>
              </a:prstGeom>
              <a:solidFill>
                <a:srgbClr val="FD4600"/>
              </a:solidFill>
              <a:ln w="28575" cmpd="sng" algn="ctr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09570">
                  <a:spcBef>
                    <a:spcPct val="20000"/>
                  </a:spcBef>
                  <a:buClr>
                    <a:srgbClr val="4F81BD"/>
                  </a:buClr>
                  <a:defRPr/>
                </a:pPr>
                <a:r>
                  <a:rPr lang="en-US" altLang="ko-KR" sz="1200" b="1" kern="0" dirty="0">
                    <a:solidFill>
                      <a:srgbClr val="FFFFFF"/>
                    </a:solidFill>
                    <a:latin typeface="Trebuchet MS" panose="020B0603020202020204"/>
                    <a:cs typeface="Calibri"/>
                  </a:rPr>
                  <a:t>4-1BB</a:t>
                </a:r>
              </a:p>
            </p:txBody>
          </p:sp>
          <p:sp>
            <p:nvSpPr>
              <p:cNvPr id="66" name="Rectangle 60">
                <a:extLst>
                  <a:ext uri="{FF2B5EF4-FFF2-40B4-BE49-F238E27FC236}">
                    <a16:creationId xmlns:a16="http://schemas.microsoft.com/office/drawing/2014/main" id="{3D1EF58C-4F50-40C4-A3D3-4B2EE38EB5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6916" y="2420090"/>
                <a:ext cx="856198" cy="422800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 w="28575" cmpd="sng" algn="ctr">
                <a:solidFill>
                  <a:srgbClr val="FFFFFF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609570">
                  <a:spcBef>
                    <a:spcPct val="20000"/>
                  </a:spcBef>
                  <a:buClr>
                    <a:srgbClr val="62C3F2"/>
                  </a:buClr>
                  <a:defRPr/>
                </a:pPr>
                <a:r>
                  <a:rPr lang="en-US" altLang="ko-KR" sz="1200" b="1" dirty="0">
                    <a:solidFill>
                      <a:srgbClr val="FFFFFF"/>
                    </a:solidFill>
                    <a:latin typeface="Trebuchet MS" panose="020B0603020202020204"/>
                    <a:cs typeface="Calibri"/>
                  </a:rPr>
                  <a:t>MND</a:t>
                </a:r>
                <a:endParaRPr lang="en-US" altLang="ko-KR" sz="1200" b="1" baseline="-25000" dirty="0">
                  <a:solidFill>
                    <a:srgbClr val="FFFFFF"/>
                  </a:solidFill>
                  <a:latin typeface="Trebuchet MS" panose="020B0603020202020204"/>
                  <a:cs typeface="Calibri"/>
                </a:endParaRPr>
              </a:p>
            </p:txBody>
          </p:sp>
          <p:sp>
            <p:nvSpPr>
              <p:cNvPr id="67" name="Rectangle 61">
                <a:extLst>
                  <a:ext uri="{FF2B5EF4-FFF2-40B4-BE49-F238E27FC236}">
                    <a16:creationId xmlns:a16="http://schemas.microsoft.com/office/drawing/2014/main" id="{C534D37B-032A-4654-B7C9-4DA27294BE1B}"/>
                  </a:ext>
                </a:extLst>
              </p:cNvPr>
              <p:cNvSpPr/>
              <p:nvPr/>
            </p:nvSpPr>
            <p:spPr>
              <a:xfrm>
                <a:off x="9265021" y="2523878"/>
                <a:ext cx="1239019" cy="256808"/>
              </a:xfrm>
              <a:prstGeom prst="rect">
                <a:avLst/>
              </a:prstGeom>
              <a:ln w="28575" cmpd="sng">
                <a:noFill/>
              </a:ln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09570">
                  <a:defRPr/>
                </a:pPr>
                <a:r>
                  <a:rPr lang="en-US" sz="1200" b="1" dirty="0">
                    <a:solidFill>
                      <a:srgbClr val="FFFFFF"/>
                    </a:solidFill>
                    <a:latin typeface="Trebuchet MS" panose="020B0603020202020204"/>
                    <a:cs typeface="Calibri"/>
                  </a:rPr>
                  <a:t>CD8 </a:t>
                </a:r>
              </a:p>
            </p:txBody>
          </p:sp>
        </p:grpSp>
        <p:sp>
          <p:nvSpPr>
            <p:cNvPr id="55" name="Right Brace 49">
              <a:extLst>
                <a:ext uri="{FF2B5EF4-FFF2-40B4-BE49-F238E27FC236}">
                  <a16:creationId xmlns:a16="http://schemas.microsoft.com/office/drawing/2014/main" id="{21A1FC52-0E83-42D1-B1A2-C5521908BB74}"/>
                </a:ext>
              </a:extLst>
            </p:cNvPr>
            <p:cNvSpPr/>
            <p:nvPr/>
          </p:nvSpPr>
          <p:spPr>
            <a:xfrm rot="5400000">
              <a:off x="1580591" y="3832314"/>
              <a:ext cx="260103" cy="1379662"/>
            </a:xfrm>
            <a:prstGeom prst="rightBrac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625478">
                <a:defRPr/>
              </a:pPr>
              <a:endParaRPr lang="en-US" sz="1600" kern="0" dirty="0">
                <a:solidFill>
                  <a:prstClr val="black"/>
                </a:solidFill>
                <a:latin typeface="Trebuchet MS" panose="020B0603020202020204"/>
                <a:cs typeface="Calibri"/>
              </a:endParaRPr>
            </a:p>
          </p:txBody>
        </p:sp>
        <p:sp>
          <p:nvSpPr>
            <p:cNvPr id="56" name="TextBox 50">
              <a:extLst>
                <a:ext uri="{FF2B5EF4-FFF2-40B4-BE49-F238E27FC236}">
                  <a16:creationId xmlns:a16="http://schemas.microsoft.com/office/drawing/2014/main" id="{9F3A7E28-DB5A-4C32-A982-9F6AD10A150F}"/>
                </a:ext>
              </a:extLst>
            </p:cNvPr>
            <p:cNvSpPr txBox="1"/>
            <p:nvPr/>
          </p:nvSpPr>
          <p:spPr>
            <a:xfrm>
              <a:off x="960290" y="4652201"/>
              <a:ext cx="1508596" cy="476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625478">
                <a:defRPr/>
              </a:pPr>
              <a:r>
                <a:rPr lang="en-US" sz="1067" kern="0" dirty="0">
                  <a:solidFill>
                    <a:srgbClr val="595454"/>
                  </a:solidFill>
                  <a:latin typeface="Trebuchet MS" panose="020B0603020202020204"/>
                  <a:cs typeface="Calibri"/>
                </a:rPr>
                <a:t>Tumor-binding domain</a:t>
              </a:r>
            </a:p>
          </p:txBody>
        </p:sp>
        <p:sp>
          <p:nvSpPr>
            <p:cNvPr id="57" name="Right Brace 51">
              <a:extLst>
                <a:ext uri="{FF2B5EF4-FFF2-40B4-BE49-F238E27FC236}">
                  <a16:creationId xmlns:a16="http://schemas.microsoft.com/office/drawing/2014/main" id="{8AE30E91-A34C-4CAF-BA37-3EFF6BDE906A}"/>
                </a:ext>
              </a:extLst>
            </p:cNvPr>
            <p:cNvSpPr/>
            <p:nvPr/>
          </p:nvSpPr>
          <p:spPr>
            <a:xfrm rot="5400000">
              <a:off x="3592100" y="3784096"/>
              <a:ext cx="245608" cy="1432606"/>
            </a:xfrm>
            <a:prstGeom prst="rightBrac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625478">
                <a:defRPr/>
              </a:pPr>
              <a:endParaRPr lang="en-US" sz="1600" kern="0" dirty="0">
                <a:solidFill>
                  <a:prstClr val="black"/>
                </a:solidFill>
                <a:latin typeface="Trebuchet MS" panose="020B0603020202020204"/>
                <a:cs typeface="Calibri"/>
              </a:endParaRPr>
            </a:p>
          </p:txBody>
        </p:sp>
        <p:sp>
          <p:nvSpPr>
            <p:cNvPr id="58" name="TextBox 52">
              <a:extLst>
                <a:ext uri="{FF2B5EF4-FFF2-40B4-BE49-F238E27FC236}">
                  <a16:creationId xmlns:a16="http://schemas.microsoft.com/office/drawing/2014/main" id="{D1C9A129-A2F7-4E5D-945F-B42FF39D6CA7}"/>
                </a:ext>
              </a:extLst>
            </p:cNvPr>
            <p:cNvSpPr txBox="1"/>
            <p:nvPr/>
          </p:nvSpPr>
          <p:spPr>
            <a:xfrm>
              <a:off x="2938079" y="4637697"/>
              <a:ext cx="1508596" cy="29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625478">
                <a:defRPr/>
              </a:pPr>
              <a:r>
                <a:rPr lang="en-US" sz="1067" kern="0" dirty="0">
                  <a:solidFill>
                    <a:srgbClr val="595454"/>
                  </a:solidFill>
                  <a:latin typeface="Trebuchet MS" panose="020B0603020202020204"/>
                  <a:cs typeface="Calibri"/>
                </a:rPr>
                <a:t>Signaling domains</a:t>
              </a:r>
            </a:p>
          </p:txBody>
        </p:sp>
        <p:sp>
          <p:nvSpPr>
            <p:cNvPr id="59" name="TextBox 53">
              <a:extLst>
                <a:ext uri="{FF2B5EF4-FFF2-40B4-BE49-F238E27FC236}">
                  <a16:creationId xmlns:a16="http://schemas.microsoft.com/office/drawing/2014/main" id="{625F5800-09EC-4042-BA1F-B66591ED452F}"/>
                </a:ext>
              </a:extLst>
            </p:cNvPr>
            <p:cNvSpPr txBox="1"/>
            <p:nvPr/>
          </p:nvSpPr>
          <p:spPr>
            <a:xfrm>
              <a:off x="2380887" y="4306969"/>
              <a:ext cx="630091" cy="267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625478">
                <a:defRPr/>
              </a:pPr>
              <a:r>
                <a:rPr lang="en-US" sz="933" kern="0" dirty="0">
                  <a:solidFill>
                    <a:srgbClr val="595454"/>
                  </a:solidFill>
                  <a:latin typeface="Trebuchet MS" panose="020B0603020202020204"/>
                  <a:cs typeface="Calibri"/>
                </a:rPr>
                <a:t>Linker</a:t>
              </a:r>
            </a:p>
          </p:txBody>
        </p:sp>
        <p:sp>
          <p:nvSpPr>
            <p:cNvPr id="60" name="TextBox 54">
              <a:extLst>
                <a:ext uri="{FF2B5EF4-FFF2-40B4-BE49-F238E27FC236}">
                  <a16:creationId xmlns:a16="http://schemas.microsoft.com/office/drawing/2014/main" id="{CF9CBF23-1CEB-4AC0-93AB-A71E7817DD0E}"/>
                </a:ext>
              </a:extLst>
            </p:cNvPr>
            <p:cNvSpPr txBox="1"/>
            <p:nvPr/>
          </p:nvSpPr>
          <p:spPr>
            <a:xfrm>
              <a:off x="215058" y="4307416"/>
              <a:ext cx="830887" cy="267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625478">
                <a:defRPr/>
              </a:pPr>
              <a:r>
                <a:rPr lang="en-US" sz="933" kern="0" dirty="0">
                  <a:solidFill>
                    <a:srgbClr val="595454"/>
                  </a:solidFill>
                  <a:latin typeface="Trebuchet MS" panose="020B0603020202020204"/>
                  <a:cs typeface="Calibri"/>
                </a:rPr>
                <a:t>Promoter</a:t>
              </a: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E6505193-75CD-49B9-BE44-23DDB722C06C}"/>
              </a:ext>
            </a:extLst>
          </p:cNvPr>
          <p:cNvSpPr/>
          <p:nvPr/>
        </p:nvSpPr>
        <p:spPr>
          <a:xfrm>
            <a:off x="8818791" y="1128453"/>
            <a:ext cx="2311400" cy="4870737"/>
          </a:xfrm>
          <a:prstGeom prst="roundRect">
            <a:avLst>
              <a:gd name="adj" fmla="val 9920"/>
            </a:avLst>
          </a:prstGeom>
          <a:solidFill>
            <a:srgbClr val="EEE7E7"/>
          </a:solidFill>
          <a:ln w="25400" cap="flat" cmpd="sng" algn="ctr">
            <a:solidFill>
              <a:srgbClr val="7F7F7F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219140">
              <a:defRPr/>
            </a:pPr>
            <a:endParaRPr lang="en-GB" sz="1400" kern="0" dirty="0">
              <a:solidFill>
                <a:srgbClr val="A69F9F">
                  <a:lumMod val="50000"/>
                </a:srgbClr>
              </a:solidFill>
              <a:latin typeface="Trebuchet MS" panose="020B0603020202020204"/>
              <a:cs typeface="Lucida Sans Unicode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272E56D8-3C66-44D0-AC32-1C8545810B25}"/>
              </a:ext>
            </a:extLst>
          </p:cNvPr>
          <p:cNvSpPr/>
          <p:nvPr/>
        </p:nvSpPr>
        <p:spPr>
          <a:xfrm>
            <a:off x="8997615" y="1374858"/>
            <a:ext cx="1953752" cy="422791"/>
          </a:xfrm>
          <a:prstGeom prst="roundRect">
            <a:avLst/>
          </a:prstGeom>
          <a:solidFill>
            <a:srgbClr val="C0F2FB"/>
          </a:solidFill>
          <a:ln>
            <a:solidFill>
              <a:srgbClr val="009F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40">
              <a:defRPr/>
            </a:pPr>
            <a:r>
              <a:rPr lang="en-US" sz="1333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Screened N=158 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43D7C8A-02F1-4421-8615-397C1DF027EF}"/>
              </a:ext>
            </a:extLst>
          </p:cNvPr>
          <p:cNvSpPr/>
          <p:nvPr/>
        </p:nvSpPr>
        <p:spPr>
          <a:xfrm>
            <a:off x="8997615" y="2098525"/>
            <a:ext cx="1953752" cy="422791"/>
          </a:xfrm>
          <a:prstGeom prst="roundRect">
            <a:avLst/>
          </a:prstGeom>
          <a:solidFill>
            <a:srgbClr val="C0F2FB"/>
          </a:solidFill>
          <a:ln>
            <a:solidFill>
              <a:srgbClr val="009F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40">
              <a:defRPr/>
            </a:pPr>
            <a:r>
              <a:rPr lang="en-US" sz="1333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Leukapheresed </a:t>
            </a:r>
          </a:p>
          <a:p>
            <a:pPr algn="ctr" defTabSz="1219140">
              <a:defRPr/>
            </a:pPr>
            <a:r>
              <a:rPr lang="en-US" sz="1333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N=140</a:t>
            </a:r>
            <a:endParaRPr lang="en-US" sz="1333" baseline="30000" dirty="0">
              <a:solidFill>
                <a:srgbClr val="A69F9F">
                  <a:lumMod val="50000"/>
                </a:srgbClr>
              </a:solidFill>
              <a:latin typeface="Trebuchet MS" panose="020B0603020202020204"/>
              <a:cs typeface="Lucida Sans Unicode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D4D41DDE-12BC-48B1-8086-64B6B6534A59}"/>
              </a:ext>
            </a:extLst>
          </p:cNvPr>
          <p:cNvSpPr/>
          <p:nvPr/>
        </p:nvSpPr>
        <p:spPr>
          <a:xfrm>
            <a:off x="8997615" y="2815831"/>
            <a:ext cx="2026516" cy="1219455"/>
          </a:xfrm>
          <a:prstGeom prst="roundRect">
            <a:avLst/>
          </a:prstGeom>
          <a:solidFill>
            <a:srgbClr val="C0F2FB"/>
          </a:solidFill>
          <a:ln>
            <a:solidFill>
              <a:srgbClr val="009F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 defTabSz="1219140">
              <a:lnSpc>
                <a:spcPct val="80000"/>
              </a:lnSpc>
              <a:defRPr/>
            </a:pPr>
            <a:r>
              <a:rPr lang="en-US" sz="1333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Treated N=128</a:t>
            </a:r>
            <a:br>
              <a:rPr lang="en-US" sz="1333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</a:br>
            <a:r>
              <a:rPr lang="en-US" sz="120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(Target Dose CAR+ T cells)</a:t>
            </a:r>
            <a:br>
              <a:rPr lang="en-US" sz="120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</a:br>
            <a:r>
              <a:rPr lang="en-US" sz="1333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 </a:t>
            </a:r>
          </a:p>
          <a:p>
            <a:pPr algn="ctr" defTabSz="1219140">
              <a:lnSpc>
                <a:spcPct val="80000"/>
              </a:lnSpc>
              <a:spcAft>
                <a:spcPts val="1333"/>
              </a:spcAft>
              <a:defRPr/>
            </a:pPr>
            <a:r>
              <a:rPr lang="en-US" sz="1333" baseline="3000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 </a:t>
            </a:r>
            <a:endParaRPr lang="en-US" sz="1333" dirty="0">
              <a:solidFill>
                <a:srgbClr val="A69F9F">
                  <a:lumMod val="50000"/>
                </a:srgbClr>
              </a:solidFill>
              <a:latin typeface="Trebuchet MS" panose="020B0603020202020204"/>
              <a:cs typeface="Lucida Sans Unicode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3F686B50-A969-4169-912A-94F12D4B42F4}"/>
              </a:ext>
            </a:extLst>
          </p:cNvPr>
          <p:cNvSpPr/>
          <p:nvPr/>
        </p:nvSpPr>
        <p:spPr>
          <a:xfrm>
            <a:off x="8997616" y="4307075"/>
            <a:ext cx="2041973" cy="1394684"/>
          </a:xfrm>
          <a:prstGeom prst="roundRect">
            <a:avLst/>
          </a:prstGeom>
          <a:solidFill>
            <a:srgbClr val="C0F2FB"/>
          </a:solidFill>
          <a:ln>
            <a:solidFill>
              <a:srgbClr val="009FB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4384" rIns="24384" rtlCol="0" anchor="t"/>
          <a:lstStyle/>
          <a:p>
            <a:pPr algn="ctr" defTabSz="1219140">
              <a:lnSpc>
                <a:spcPct val="90000"/>
              </a:lnSpc>
              <a:defRPr/>
            </a:pPr>
            <a:r>
              <a:rPr lang="en-US" sz="1333" dirty="0">
                <a:solidFill>
                  <a:srgbClr val="3A3636"/>
                </a:solidFill>
                <a:latin typeface="Trebuchet MS" panose="020B0603020202020204"/>
                <a:cs typeface="Lucida Sans Unicode"/>
              </a:rPr>
              <a:t>Median Follow-up (mo)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6601238-6F00-44EF-BFEA-B178EC61D1BC}"/>
              </a:ext>
            </a:extLst>
          </p:cNvPr>
          <p:cNvCxnSpPr>
            <a:cxnSpLocks/>
          </p:cNvCxnSpPr>
          <p:nvPr/>
        </p:nvCxnSpPr>
        <p:spPr>
          <a:xfrm>
            <a:off x="9963255" y="1797648"/>
            <a:ext cx="0" cy="214091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AD4E7FC2-74E6-4872-9791-7D95A1EF0731}"/>
              </a:ext>
            </a:extLst>
          </p:cNvPr>
          <p:cNvCxnSpPr>
            <a:cxnSpLocks/>
          </p:cNvCxnSpPr>
          <p:nvPr/>
        </p:nvCxnSpPr>
        <p:spPr>
          <a:xfrm>
            <a:off x="9967404" y="2562997"/>
            <a:ext cx="0" cy="214091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DC34E71-98B0-4234-A00E-0B7377E36B81}"/>
              </a:ext>
            </a:extLst>
          </p:cNvPr>
          <p:cNvCxnSpPr>
            <a:cxnSpLocks/>
          </p:cNvCxnSpPr>
          <p:nvPr/>
        </p:nvCxnSpPr>
        <p:spPr>
          <a:xfrm>
            <a:off x="9976279" y="4092985"/>
            <a:ext cx="0" cy="214091"/>
          </a:xfrm>
          <a:prstGeom prst="straightConnector1">
            <a:avLst/>
          </a:prstGeom>
          <a:ln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9FE4BCD4-54A6-45C8-94AA-BBA1DDBFBB62}"/>
              </a:ext>
            </a:extLst>
          </p:cNvPr>
          <p:cNvSpPr txBox="1"/>
          <p:nvPr/>
        </p:nvSpPr>
        <p:spPr>
          <a:xfrm>
            <a:off x="9214583" y="3303904"/>
            <a:ext cx="1625876" cy="70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40">
              <a:defRPr/>
            </a:pPr>
            <a:r>
              <a:rPr lang="en-US" sz="1333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150 × 10</a:t>
            </a:r>
            <a:r>
              <a:rPr lang="en-US" sz="1333" baseline="3000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6      </a:t>
            </a:r>
            <a:r>
              <a:rPr lang="en-US" sz="1333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n=4</a:t>
            </a:r>
          </a:p>
          <a:p>
            <a:pPr defTabSz="1219140">
              <a:defRPr/>
            </a:pPr>
            <a:r>
              <a:rPr lang="en-US" sz="1333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300 × 10</a:t>
            </a:r>
            <a:r>
              <a:rPr lang="en-US" sz="1333" baseline="3000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6      </a:t>
            </a:r>
            <a:r>
              <a:rPr lang="en-US" sz="1333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n=70</a:t>
            </a:r>
          </a:p>
          <a:p>
            <a:pPr defTabSz="1219140">
              <a:defRPr/>
            </a:pPr>
            <a:r>
              <a:rPr lang="en-US" sz="1333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450 × 10</a:t>
            </a:r>
            <a:r>
              <a:rPr lang="en-US" sz="1333" baseline="3000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6      </a:t>
            </a:r>
            <a:r>
              <a:rPr lang="en-US" sz="1333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n=54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AA6719E-7FEA-48C8-B3F3-117F439CAD85}"/>
              </a:ext>
            </a:extLst>
          </p:cNvPr>
          <p:cNvSpPr txBox="1"/>
          <p:nvPr/>
        </p:nvSpPr>
        <p:spPr>
          <a:xfrm>
            <a:off x="8997615" y="4685985"/>
            <a:ext cx="1820028" cy="912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40">
              <a:defRPr/>
            </a:pPr>
            <a:r>
              <a:rPr lang="en-US" sz="1333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  150 × 10</a:t>
            </a:r>
            <a:r>
              <a:rPr lang="en-US" sz="1333" baseline="3000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6	</a:t>
            </a:r>
            <a:r>
              <a:rPr lang="en-US" sz="1333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18.0</a:t>
            </a:r>
          </a:p>
          <a:p>
            <a:pPr defTabSz="1219140">
              <a:defRPr/>
            </a:pPr>
            <a:r>
              <a:rPr lang="en-US" sz="1333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  300 × 10</a:t>
            </a:r>
            <a:r>
              <a:rPr lang="en-US" sz="1333" baseline="3000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6	</a:t>
            </a:r>
            <a:r>
              <a:rPr lang="en-US" sz="1333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15.8 </a:t>
            </a:r>
          </a:p>
          <a:p>
            <a:pPr defTabSz="1219140">
              <a:defRPr/>
            </a:pPr>
            <a:r>
              <a:rPr lang="en-US" sz="1333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  450 × 10</a:t>
            </a:r>
            <a:r>
              <a:rPr lang="en-US" sz="1333" baseline="3000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6	</a:t>
            </a:r>
            <a:r>
              <a:rPr lang="en-US" sz="1333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12.4 </a:t>
            </a:r>
          </a:p>
          <a:p>
            <a:pPr defTabSz="1219140">
              <a:defRPr/>
            </a:pPr>
            <a:r>
              <a:rPr lang="en-US" sz="1333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  Total	24.8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885352E-70C7-4C5D-B856-36B07EBD76BA}"/>
              </a:ext>
            </a:extLst>
          </p:cNvPr>
          <p:cNvSpPr/>
          <p:nvPr/>
        </p:nvSpPr>
        <p:spPr>
          <a:xfrm>
            <a:off x="4906549" y="3798612"/>
            <a:ext cx="6096000" cy="22834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1297" indent="-230177" defTabSz="914354">
              <a:lnSpc>
                <a:spcPct val="90000"/>
              </a:lnSpc>
              <a:spcAft>
                <a:spcPts val="800"/>
              </a:spcAft>
              <a:defRPr/>
            </a:pPr>
            <a:r>
              <a:rPr lang="en-US" sz="1600" b="1" u="sng" kern="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Endpoints</a:t>
            </a:r>
          </a:p>
          <a:p>
            <a:pPr marL="228589" indent="-152392" defTabSz="914354"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b="1" kern="0" dirty="0">
                <a:solidFill>
                  <a:srgbClr val="0EADC8"/>
                </a:solidFill>
                <a:latin typeface="Trebuchet MS" panose="020B0603020202020204"/>
                <a:cs typeface="Lucida Sans Unicode"/>
              </a:rPr>
              <a:t>Primary</a:t>
            </a:r>
            <a:r>
              <a:rPr lang="en-US" sz="1600" kern="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: </a:t>
            </a:r>
            <a:r>
              <a:rPr lang="en-US" sz="1333" kern="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ORR (null hypothesis </a:t>
            </a:r>
            <a:r>
              <a:rPr lang="en-US" sz="1333" kern="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Arial" panose="020B0604020202020204" pitchFamily="34" charset="0"/>
              </a:rPr>
              <a:t>≤</a:t>
            </a:r>
            <a:r>
              <a:rPr lang="en-US" sz="1333" kern="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50%)</a:t>
            </a:r>
          </a:p>
          <a:p>
            <a:pPr marL="228589" indent="-152392" defTabSz="914354"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b="1" kern="0" dirty="0">
                <a:solidFill>
                  <a:srgbClr val="0EADC8"/>
                </a:solidFill>
                <a:latin typeface="Trebuchet MS" panose="020B0603020202020204"/>
                <a:cs typeface="Lucida Sans Unicode"/>
              </a:rPr>
              <a:t>Secondary</a:t>
            </a:r>
            <a:r>
              <a:rPr lang="en-US" sz="1600" kern="0" dirty="0">
                <a:solidFill>
                  <a:srgbClr val="0EADC8"/>
                </a:solidFill>
                <a:latin typeface="Trebuchet MS" panose="020B0603020202020204"/>
                <a:cs typeface="Lucida Sans Unicode"/>
              </a:rPr>
              <a:t>:</a:t>
            </a:r>
            <a:r>
              <a:rPr lang="en-US" sz="1600" kern="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 </a:t>
            </a:r>
            <a:r>
              <a:rPr lang="en-US" sz="1333" kern="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CRR (key secondary; </a:t>
            </a:r>
          </a:p>
          <a:p>
            <a:pPr marL="76197" defTabSz="914354">
              <a:spcAft>
                <a:spcPts val="400"/>
              </a:spcAft>
              <a:defRPr/>
            </a:pPr>
            <a:r>
              <a:rPr lang="en-US" sz="1333" kern="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   null hypothesis </a:t>
            </a:r>
            <a:r>
              <a:rPr lang="en-US" sz="1333" kern="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Arial" panose="020B0604020202020204" pitchFamily="34" charset="0"/>
              </a:rPr>
              <a:t>≤</a:t>
            </a:r>
            <a:r>
              <a:rPr lang="en-US" sz="1333" kern="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10%), Safety, DOR, PFS, OS, </a:t>
            </a:r>
          </a:p>
          <a:p>
            <a:pPr marL="76197" defTabSz="914354">
              <a:spcAft>
                <a:spcPts val="400"/>
              </a:spcAft>
              <a:defRPr/>
            </a:pPr>
            <a:r>
              <a:rPr lang="en-US" sz="1333" kern="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   PK, MRD</a:t>
            </a:r>
            <a:r>
              <a:rPr lang="en-US" sz="1333" kern="0" baseline="3000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‡</a:t>
            </a:r>
            <a:r>
              <a:rPr lang="en-US" sz="1333" kern="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, QOL, HEOR </a:t>
            </a:r>
          </a:p>
          <a:p>
            <a:pPr marL="228589" indent="-152392" defTabSz="914354"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600" b="1" kern="0" dirty="0">
                <a:solidFill>
                  <a:srgbClr val="0EADC8"/>
                </a:solidFill>
                <a:latin typeface="Trebuchet MS" panose="020B0603020202020204"/>
                <a:cs typeface="Lucida Sans Unicode"/>
              </a:rPr>
              <a:t>Exploratory</a:t>
            </a:r>
            <a:r>
              <a:rPr lang="en-US" sz="1600" kern="0" dirty="0">
                <a:solidFill>
                  <a:srgbClr val="0EADC8"/>
                </a:solidFill>
                <a:latin typeface="Trebuchet MS" panose="020B0603020202020204"/>
                <a:cs typeface="Lucida Sans Unicode"/>
              </a:rPr>
              <a:t>:</a:t>
            </a:r>
            <a:r>
              <a:rPr lang="en-US" sz="1600" kern="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 </a:t>
            </a:r>
            <a:r>
              <a:rPr lang="en-US" sz="1333" kern="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Immunogenicity, </a:t>
            </a:r>
          </a:p>
          <a:p>
            <a:pPr marL="76197" defTabSz="914354">
              <a:spcAft>
                <a:spcPts val="400"/>
              </a:spcAft>
              <a:defRPr/>
            </a:pPr>
            <a:r>
              <a:rPr lang="en-US" sz="1333" kern="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   BCMA expression/loss, cytokines, </a:t>
            </a:r>
          </a:p>
          <a:p>
            <a:pPr marL="76197" defTabSz="914354">
              <a:spcAft>
                <a:spcPts val="400"/>
              </a:spcAft>
              <a:defRPr/>
            </a:pPr>
            <a:r>
              <a:rPr lang="en-US" sz="1333" kern="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Lucida Sans Unicode"/>
              </a:rPr>
              <a:t>   T cell immunophenotype, GEP in BM</a:t>
            </a:r>
            <a:endParaRPr lang="en-US" sz="1333" kern="0" baseline="30000" dirty="0">
              <a:solidFill>
                <a:srgbClr val="A69F9F">
                  <a:lumMod val="50000"/>
                </a:srgbClr>
              </a:solidFill>
              <a:latin typeface="Trebuchet MS" panose="020B0603020202020204"/>
              <a:cs typeface="Lucida Sans Unicode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607586C-8523-4D8D-B762-306FA6AFE9B7}"/>
              </a:ext>
            </a:extLst>
          </p:cNvPr>
          <p:cNvSpPr txBox="1"/>
          <p:nvPr/>
        </p:nvSpPr>
        <p:spPr>
          <a:xfrm>
            <a:off x="692998" y="6082058"/>
            <a:ext cx="3421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1600" dirty="0">
                <a:solidFill>
                  <a:srgbClr val="000000"/>
                </a:solidFill>
                <a:latin typeface="Times New Roman"/>
                <a:cs typeface="Lucida Sans Unicode"/>
              </a:rPr>
              <a:t>Munshi et al. NEJM 2021;384:705-16.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0A9D4B9-2689-C540-8311-0888D14C3D78}"/>
              </a:ext>
            </a:extLst>
          </p:cNvPr>
          <p:cNvSpPr txBox="1"/>
          <p:nvPr/>
        </p:nvSpPr>
        <p:spPr bwMode="auto">
          <a:xfrm>
            <a:off x="0" y="6526845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9275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392CD-84A2-4785-8456-257A1CB68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KarMMa: Baseline Demographics &amp; Characteristics</a:t>
            </a:r>
          </a:p>
        </p:txBody>
      </p:sp>
      <p:sp>
        <p:nvSpPr>
          <p:cNvPr id="4" name="Text Box 15">
            <a:extLst>
              <a:ext uri="{FF2B5EF4-FFF2-40B4-BE49-F238E27FC236}">
                <a16:creationId xmlns:a16="http://schemas.microsoft.com/office/drawing/2014/main" id="{64EA308B-AE14-451D-83B6-8743C06B1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751" y="6388915"/>
            <a:ext cx="7853362" cy="276999"/>
          </a:xfrm>
          <a:prstGeom prst="rect">
            <a:avLst/>
          </a:prstGeom>
          <a:noFill/>
          <a:ln>
            <a:noFill/>
          </a:ln>
        </p:spPr>
        <p:txBody>
          <a:bodyPr anchor="b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555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Munshi. NEJM. 2021;384:705.</a:t>
            </a:r>
          </a:p>
        </p:txBody>
      </p:sp>
      <p:graphicFrame>
        <p:nvGraphicFramePr>
          <p:cNvPr id="8" name="Group 3">
            <a:extLst>
              <a:ext uri="{FF2B5EF4-FFF2-40B4-BE49-F238E27FC236}">
                <a16:creationId xmlns:a16="http://schemas.microsoft.com/office/drawing/2014/main" id="{2C9CB3AB-47FE-6F45-AFBC-02BC9E4CEEBB}"/>
              </a:ext>
            </a:extLst>
          </p:cNvPr>
          <p:cNvGraphicFramePr>
            <a:graphicFrameLocks/>
          </p:cNvGraphicFramePr>
          <p:nvPr/>
        </p:nvGraphicFramePr>
        <p:xfrm>
          <a:off x="604675" y="1503231"/>
          <a:ext cx="10872443" cy="4328320"/>
        </p:xfrm>
        <a:graphic>
          <a:graphicData uri="http://schemas.openxmlformats.org/drawingml/2006/table">
            <a:tbl>
              <a:tblPr/>
              <a:tblGrid>
                <a:gridCol w="71166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55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55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Characteristic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Ide-cel Treated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(n = 128)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3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Median age, yr (range)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61 (33-78)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642502"/>
                  </a:ext>
                </a:extLst>
              </a:tr>
              <a:tr h="223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Male,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5065129"/>
                  </a:ext>
                </a:extLst>
              </a:tr>
              <a:tr h="223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High-risk cytogenetics (del[17p], t[4;14], t[14;16]),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3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High tumor burden (≥50% BMPCs),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2063162"/>
                  </a:ext>
                </a:extLst>
              </a:tr>
              <a:tr h="223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Extramedullary disease,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968170"/>
                  </a:ext>
                </a:extLst>
              </a:tr>
              <a:tr h="223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Median no. of prior anti-MM regimens (range)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 (3-16)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664128"/>
                  </a:ext>
                </a:extLst>
              </a:tr>
              <a:tr h="223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Prior autologous SCT,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390094"/>
                  </a:ext>
                </a:extLst>
              </a:tr>
              <a:tr h="2232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Any bridging therapies for MM, %*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300571"/>
                  </a:ext>
                </a:extLst>
              </a:tr>
              <a:tr h="7102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Refractory status, %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Anti-CD38 mAb refractory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Triple refractory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Penta refractory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5417211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429D7ACE-722D-4720-9A62-7303DBA26A1C}"/>
              </a:ext>
            </a:extLst>
          </p:cNvPr>
          <p:cNvSpPr/>
          <p:nvPr/>
        </p:nvSpPr>
        <p:spPr>
          <a:xfrm>
            <a:off x="615066" y="5840604"/>
            <a:ext cx="6096000" cy="3181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81276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*Only 5% of </a:t>
            </a:r>
            <a:r>
              <a: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patients responded (4 PR, 1 VGPR) to bridging therapy.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DA02C5-CCA4-7341-AD99-AFD079B0096B}"/>
              </a:ext>
            </a:extLst>
          </p:cNvPr>
          <p:cNvSpPr txBox="1"/>
          <p:nvPr/>
        </p:nvSpPr>
        <p:spPr bwMode="auto">
          <a:xfrm>
            <a:off x="8878956" y="6408793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39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DEC5F93-09FE-4A00-9C2C-CA80DF6C7285}"/>
              </a:ext>
            </a:extLst>
          </p:cNvPr>
          <p:cNvSpPr/>
          <p:nvPr/>
        </p:nvSpPr>
        <p:spPr>
          <a:xfrm>
            <a:off x="1420029" y="4986485"/>
            <a:ext cx="10092923" cy="859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44" indent="-285744" defTabSz="1219170">
              <a:lnSpc>
                <a:spcPct val="90000"/>
              </a:lnSpc>
              <a:spcBef>
                <a:spcPts val="400"/>
              </a:spcBef>
              <a:buClr>
                <a:srgbClr val="FFFFFF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</a:rPr>
              <a:t>Median time to first response of 1.0 mo (range, 0.5</a:t>
            </a:r>
            <a:r>
              <a:rPr lang="en-US" sz="160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Arial" panose="020B0604020202020204" pitchFamily="34" charset="0"/>
              </a:rPr>
              <a:t>−</a:t>
            </a:r>
            <a:r>
              <a:rPr lang="en-US" sz="160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</a:rPr>
              <a:t>8.8); median time to CR of 2.8 mo (range, 1.0</a:t>
            </a:r>
            <a:r>
              <a:rPr lang="en-US" sz="1600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  <a:cs typeface="Arial" panose="020B0604020202020204" pitchFamily="34" charset="0"/>
              </a:rPr>
              <a:t>−11.8)</a:t>
            </a:r>
            <a:endParaRPr lang="en-US" sz="1600" dirty="0">
              <a:solidFill>
                <a:srgbClr val="A69F9F">
                  <a:lumMod val="50000"/>
                </a:srgbClr>
              </a:solidFill>
              <a:latin typeface="Trebuchet MS" panose="020B0603020202020204"/>
            </a:endParaRPr>
          </a:p>
          <a:p>
            <a:pPr marL="285744" indent="-285744" defTabSz="1219170">
              <a:lnSpc>
                <a:spcPct val="90000"/>
              </a:lnSpc>
              <a:spcBef>
                <a:spcPts val="400"/>
              </a:spcBef>
              <a:buClr>
                <a:srgbClr val="FFFFFF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1600" spc="31" dirty="0">
                <a:solidFill>
                  <a:srgbClr val="A69F9F">
                    <a:lumMod val="50000"/>
                  </a:srgbClr>
                </a:solidFill>
                <a:latin typeface="Trebuchet MS" panose="020B0603020202020204"/>
              </a:rPr>
              <a:t>Median follow-up of 13.3 mo across target dose levels</a:t>
            </a:r>
          </a:p>
          <a:p>
            <a:pPr marL="285744" indent="-285744" defTabSz="1219170">
              <a:lnSpc>
                <a:spcPct val="90000"/>
              </a:lnSpc>
              <a:spcBef>
                <a:spcPts val="400"/>
              </a:spcBef>
              <a:buClr>
                <a:srgbClr val="FFFFFF">
                  <a:lumMod val="50000"/>
                </a:srgbClr>
              </a:buClr>
              <a:buFont typeface="Arial" panose="020B0604020202020204" pitchFamily="34" charset="0"/>
              <a:buChar char="•"/>
              <a:defRPr/>
            </a:pPr>
            <a:r>
              <a:rPr lang="en-US" sz="1600" spc="31">
                <a:solidFill>
                  <a:srgbClr val="A69F9F">
                    <a:lumMod val="50000"/>
                  </a:srgbClr>
                </a:solidFill>
                <a:latin typeface="Trebuchet MS" panose="020B0603020202020204"/>
              </a:rPr>
              <a:t>MRD-negative in all treated pts was 26% (79% in evaluable pts for MRD and in ≥CR)</a:t>
            </a:r>
            <a:endParaRPr lang="en-US" sz="1600" spc="31" dirty="0">
              <a:solidFill>
                <a:srgbClr val="A69F9F">
                  <a:lumMod val="50000"/>
                </a:srgbClr>
              </a:solidFill>
              <a:latin typeface="Trebuchet MS" panose="020B0603020202020204"/>
            </a:endParaRPr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9F0E5CCE-F63D-4CED-A2A5-8594061CA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462" y="160868"/>
            <a:ext cx="11435077" cy="597344"/>
          </a:xfrm>
        </p:spPr>
        <p:txBody>
          <a:bodyPr/>
          <a:lstStyle/>
          <a:p>
            <a:r>
              <a:rPr lang="en-US" dirty="0" err="1">
                <a:solidFill>
                  <a:srgbClr val="595454"/>
                </a:solidFill>
              </a:rPr>
              <a:t>KarMMa</a:t>
            </a:r>
            <a:r>
              <a:rPr lang="en-US" dirty="0">
                <a:solidFill>
                  <a:srgbClr val="595454"/>
                </a:solidFill>
              </a:rPr>
              <a:t> - Best Overall Response</a:t>
            </a:r>
          </a:p>
        </p:txBody>
      </p:sp>
      <p:graphicFrame>
        <p:nvGraphicFramePr>
          <p:cNvPr id="58" name="Content Placeholder 6">
            <a:extLst>
              <a:ext uri="{FF2B5EF4-FFF2-40B4-BE49-F238E27FC236}">
                <a16:creationId xmlns:a16="http://schemas.microsoft.com/office/drawing/2014/main" id="{2C62E817-3F3D-4917-915D-102F0F586395}"/>
              </a:ext>
            </a:extLst>
          </p:cNvPr>
          <p:cNvGraphicFramePr>
            <a:graphicFrameLocks/>
          </p:cNvGraphicFramePr>
          <p:nvPr/>
        </p:nvGraphicFramePr>
        <p:xfrm>
          <a:off x="1078112" y="988208"/>
          <a:ext cx="10004257" cy="3823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9" name="TextBox 58">
            <a:extLst>
              <a:ext uri="{FF2B5EF4-FFF2-40B4-BE49-F238E27FC236}">
                <a16:creationId xmlns:a16="http://schemas.microsoft.com/office/drawing/2014/main" id="{C7227E58-4EA6-47EC-8A52-F85729E75851}"/>
              </a:ext>
            </a:extLst>
          </p:cNvPr>
          <p:cNvSpPr txBox="1"/>
          <p:nvPr/>
        </p:nvSpPr>
        <p:spPr>
          <a:xfrm>
            <a:off x="2565168" y="2417177"/>
            <a:ext cx="1226787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en-US" sz="1467" b="1" kern="0" dirty="0">
                <a:solidFill>
                  <a:srgbClr val="595454"/>
                </a:solidFill>
                <a:latin typeface="Trebuchet MS" panose="020B0603020202020204"/>
              </a:rPr>
              <a:t>ORR=50%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8D070C-79A9-4D03-88D7-6808B12DA1EB}"/>
              </a:ext>
            </a:extLst>
          </p:cNvPr>
          <p:cNvSpPr txBox="1"/>
          <p:nvPr/>
        </p:nvSpPr>
        <p:spPr>
          <a:xfrm>
            <a:off x="4760683" y="1854486"/>
            <a:ext cx="1226787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en-US" sz="1467" b="1" kern="0" dirty="0">
                <a:solidFill>
                  <a:srgbClr val="595454"/>
                </a:solidFill>
                <a:latin typeface="Trebuchet MS" panose="020B0603020202020204"/>
              </a:rPr>
              <a:t>ORR=69%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31A35C8-9084-496C-A377-5FF68DC61A61}"/>
              </a:ext>
            </a:extLst>
          </p:cNvPr>
          <p:cNvSpPr txBox="1"/>
          <p:nvPr/>
        </p:nvSpPr>
        <p:spPr>
          <a:xfrm>
            <a:off x="6994545" y="1428691"/>
            <a:ext cx="1226787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en-US" sz="1467" b="1" kern="0" dirty="0">
                <a:solidFill>
                  <a:srgbClr val="595454"/>
                </a:solidFill>
                <a:latin typeface="Trebuchet MS" panose="020B0603020202020204"/>
              </a:rPr>
              <a:t>ORR=82%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6F96810-97DE-407A-A914-2C9F0C2C1EBD}"/>
              </a:ext>
            </a:extLst>
          </p:cNvPr>
          <p:cNvSpPr txBox="1"/>
          <p:nvPr/>
        </p:nvSpPr>
        <p:spPr>
          <a:xfrm>
            <a:off x="9082399" y="1692292"/>
            <a:ext cx="1488912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en-US" sz="1467" b="1" kern="0" dirty="0">
                <a:solidFill>
                  <a:srgbClr val="595454"/>
                </a:solidFill>
                <a:latin typeface="Trebuchet MS" panose="020B0603020202020204"/>
              </a:rPr>
              <a:t>ORR=73%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AB00AEA-9ED7-44BA-A5A2-E458EC22F700}"/>
              </a:ext>
            </a:extLst>
          </p:cNvPr>
          <p:cNvSpPr txBox="1"/>
          <p:nvPr/>
        </p:nvSpPr>
        <p:spPr>
          <a:xfrm>
            <a:off x="1091982" y="4376560"/>
            <a:ext cx="19850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1400" b="1" dirty="0">
                <a:solidFill>
                  <a:srgbClr val="595454"/>
                </a:solidFill>
                <a:latin typeface="Trebuchet MS" panose="020B0603020202020204"/>
              </a:rPr>
              <a:t>CAR+ T cells:</a:t>
            </a:r>
          </a:p>
        </p:txBody>
      </p:sp>
      <p:sp>
        <p:nvSpPr>
          <p:cNvPr id="71" name="Left Bracket 70">
            <a:extLst>
              <a:ext uri="{FF2B5EF4-FFF2-40B4-BE49-F238E27FC236}">
                <a16:creationId xmlns:a16="http://schemas.microsoft.com/office/drawing/2014/main" id="{024AF867-030C-42F9-99FD-D0595B17F58A}"/>
              </a:ext>
            </a:extLst>
          </p:cNvPr>
          <p:cNvSpPr/>
          <p:nvPr/>
        </p:nvSpPr>
        <p:spPr>
          <a:xfrm rot="10800000">
            <a:off x="5945646" y="2132548"/>
            <a:ext cx="71693" cy="836893"/>
          </a:xfrm>
          <a:prstGeom prst="leftBracket">
            <a:avLst/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US" sz="1400" dirty="0">
              <a:solidFill>
                <a:srgbClr val="595454"/>
              </a:solidFill>
              <a:latin typeface="Trebuchet MS" panose="020B0603020202020204"/>
            </a:endParaRPr>
          </a:p>
        </p:txBody>
      </p:sp>
      <p:sp>
        <p:nvSpPr>
          <p:cNvPr id="72" name="Left Bracket 71">
            <a:extLst>
              <a:ext uri="{FF2B5EF4-FFF2-40B4-BE49-F238E27FC236}">
                <a16:creationId xmlns:a16="http://schemas.microsoft.com/office/drawing/2014/main" id="{B01E6216-8FC8-4041-B2F5-7C964093895A}"/>
              </a:ext>
            </a:extLst>
          </p:cNvPr>
          <p:cNvSpPr/>
          <p:nvPr/>
        </p:nvSpPr>
        <p:spPr>
          <a:xfrm rot="10800000">
            <a:off x="8190854" y="1718095"/>
            <a:ext cx="60959" cy="1230968"/>
          </a:xfrm>
          <a:prstGeom prst="leftBracket">
            <a:avLst/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US" sz="1400" dirty="0">
              <a:solidFill>
                <a:srgbClr val="595454"/>
              </a:solidFill>
              <a:latin typeface="Trebuchet MS" panose="020B0603020202020204"/>
            </a:endParaRPr>
          </a:p>
        </p:txBody>
      </p:sp>
      <p:sp>
        <p:nvSpPr>
          <p:cNvPr id="73" name="Left Bracket 72">
            <a:extLst>
              <a:ext uri="{FF2B5EF4-FFF2-40B4-BE49-F238E27FC236}">
                <a16:creationId xmlns:a16="http://schemas.microsoft.com/office/drawing/2014/main" id="{73C0E64D-04BE-4F72-90DD-F6B3CD90792C}"/>
              </a:ext>
            </a:extLst>
          </p:cNvPr>
          <p:cNvSpPr/>
          <p:nvPr/>
        </p:nvSpPr>
        <p:spPr>
          <a:xfrm rot="10800000">
            <a:off x="10430261" y="1986246"/>
            <a:ext cx="60959" cy="970533"/>
          </a:xfrm>
          <a:prstGeom prst="leftBracket">
            <a:avLst/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US" sz="1400" dirty="0">
              <a:solidFill>
                <a:srgbClr val="595454"/>
              </a:solidFill>
              <a:latin typeface="Trebuchet MS" panose="020B0603020202020204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46C88EE-5DDB-40D1-9373-556468A28ADF}"/>
              </a:ext>
            </a:extLst>
          </p:cNvPr>
          <p:cNvSpPr txBox="1"/>
          <p:nvPr/>
        </p:nvSpPr>
        <p:spPr>
          <a:xfrm>
            <a:off x="5981493" y="2281669"/>
            <a:ext cx="63431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914377">
              <a:defRPr/>
            </a:pPr>
            <a:r>
              <a:rPr lang="en-US" sz="1400" b="1" dirty="0">
                <a:solidFill>
                  <a:srgbClr val="595454"/>
                </a:solidFill>
                <a:latin typeface="Trebuchet MS" panose="020B0603020202020204"/>
              </a:rPr>
              <a:t>CRR</a:t>
            </a:r>
          </a:p>
          <a:p>
            <a:pPr defTabSz="914377">
              <a:defRPr/>
            </a:pPr>
            <a:r>
              <a:rPr lang="en-US" sz="1400" b="1" dirty="0">
                <a:solidFill>
                  <a:srgbClr val="595454"/>
                </a:solidFill>
                <a:latin typeface="Trebuchet MS" panose="020B0603020202020204"/>
              </a:rPr>
              <a:t>29%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9EAA641-E938-4879-94D3-23072BC47187}"/>
              </a:ext>
            </a:extLst>
          </p:cNvPr>
          <p:cNvSpPr txBox="1"/>
          <p:nvPr/>
        </p:nvSpPr>
        <p:spPr>
          <a:xfrm>
            <a:off x="8262549" y="2020060"/>
            <a:ext cx="738315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914377">
              <a:defRPr/>
            </a:pPr>
            <a:r>
              <a:rPr lang="en-US" sz="1400" b="1" dirty="0">
                <a:solidFill>
                  <a:srgbClr val="595454"/>
                </a:solidFill>
                <a:latin typeface="Trebuchet MS" panose="020B0603020202020204"/>
              </a:rPr>
              <a:t>CRR</a:t>
            </a:r>
          </a:p>
          <a:p>
            <a:pPr defTabSz="914377">
              <a:defRPr/>
            </a:pPr>
            <a:r>
              <a:rPr lang="en-US" sz="1400" b="1" dirty="0">
                <a:solidFill>
                  <a:srgbClr val="595454"/>
                </a:solidFill>
                <a:latin typeface="Trebuchet MS" panose="020B0603020202020204"/>
              </a:rPr>
              <a:t>39%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9B7CA3E-66BF-4B56-B762-CD0D37BF3FC1}"/>
              </a:ext>
            </a:extLst>
          </p:cNvPr>
          <p:cNvSpPr txBox="1"/>
          <p:nvPr/>
        </p:nvSpPr>
        <p:spPr>
          <a:xfrm>
            <a:off x="10491219" y="2195958"/>
            <a:ext cx="66356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914377">
              <a:defRPr/>
            </a:pPr>
            <a:r>
              <a:rPr lang="en-US" sz="1400" b="1" dirty="0">
                <a:solidFill>
                  <a:srgbClr val="595454"/>
                </a:solidFill>
                <a:latin typeface="Trebuchet MS" panose="020B0603020202020204"/>
              </a:rPr>
              <a:t>CRR</a:t>
            </a:r>
          </a:p>
          <a:p>
            <a:pPr defTabSz="914377">
              <a:defRPr/>
            </a:pPr>
            <a:r>
              <a:rPr lang="en-US" sz="1400" b="1" dirty="0">
                <a:solidFill>
                  <a:srgbClr val="595454"/>
                </a:solidFill>
                <a:latin typeface="Trebuchet MS" panose="020B0603020202020204"/>
              </a:rPr>
              <a:t>33%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41421AD-D45E-40B8-99AA-3E20BA60BCBA}"/>
              </a:ext>
            </a:extLst>
          </p:cNvPr>
          <p:cNvGrpSpPr/>
          <p:nvPr/>
        </p:nvGrpSpPr>
        <p:grpSpPr>
          <a:xfrm>
            <a:off x="2257184" y="1126841"/>
            <a:ext cx="3066838" cy="1110817"/>
            <a:chOff x="-650758" y="4073340"/>
            <a:chExt cx="2753003" cy="1196987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0B163506-763F-4F0E-B883-A270EBE78664}"/>
                </a:ext>
              </a:extLst>
            </p:cNvPr>
            <p:cNvSpPr txBox="1"/>
            <p:nvPr/>
          </p:nvSpPr>
          <p:spPr>
            <a:xfrm>
              <a:off x="-516959" y="4073340"/>
              <a:ext cx="2619204" cy="11969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9170">
                <a:spcAft>
                  <a:spcPts val="267"/>
                </a:spcAft>
                <a:defRPr/>
              </a:pPr>
              <a:r>
                <a:rPr lang="en-US" sz="1467" b="1" kern="0" dirty="0">
                  <a:solidFill>
                    <a:srgbClr val="595454"/>
                  </a:solidFill>
                  <a:latin typeface="Trebuchet MS" panose="020B0603020202020204"/>
                </a:rPr>
                <a:t>CR/sCR and MRD</a:t>
              </a:r>
              <a:r>
                <a:rPr lang="en-US" sz="1467" b="1" kern="0" dirty="0">
                  <a:solidFill>
                    <a:srgbClr val="595454"/>
                  </a:solidFill>
                  <a:latin typeface="Trebuchet MS" panose="020B0603020202020204"/>
                  <a:cs typeface="Arial" panose="020B0604020202020204" pitchFamily="34" charset="0"/>
                </a:rPr>
                <a:t>-negative</a:t>
              </a:r>
              <a:endParaRPr lang="en-US" sz="1467" b="1" kern="0" dirty="0">
                <a:solidFill>
                  <a:srgbClr val="595454"/>
                </a:solidFill>
                <a:latin typeface="Trebuchet MS" panose="020B0603020202020204"/>
              </a:endParaRPr>
            </a:p>
            <a:p>
              <a:pPr defTabSz="1219170">
                <a:spcAft>
                  <a:spcPts val="267"/>
                </a:spcAft>
                <a:defRPr/>
              </a:pPr>
              <a:r>
                <a:rPr lang="en-US" sz="1467" b="1" kern="0" dirty="0">
                  <a:solidFill>
                    <a:srgbClr val="595454"/>
                  </a:solidFill>
                  <a:latin typeface="Trebuchet MS" panose="020B0603020202020204"/>
                </a:rPr>
                <a:t>CR/sCR and MRD not evaluable</a:t>
              </a:r>
              <a:r>
                <a:rPr lang="en-US" sz="1467" b="1" kern="0" dirty="0">
                  <a:solidFill>
                    <a:srgbClr val="595454"/>
                  </a:solidFill>
                  <a:latin typeface="Trebuchet MS" panose="020B0603020202020204"/>
                  <a:cs typeface="Arial" panose="020B0604020202020204" pitchFamily="34" charset="0"/>
                </a:rPr>
                <a:t> </a:t>
              </a:r>
              <a:endParaRPr lang="en-US" sz="1467" b="1" kern="0" dirty="0">
                <a:solidFill>
                  <a:srgbClr val="595454"/>
                </a:solidFill>
                <a:latin typeface="Trebuchet MS" panose="020B0603020202020204"/>
              </a:endParaRPr>
            </a:p>
            <a:p>
              <a:pPr defTabSz="1219170">
                <a:spcAft>
                  <a:spcPts val="267"/>
                </a:spcAft>
                <a:defRPr/>
              </a:pPr>
              <a:r>
                <a:rPr lang="en-US" sz="1467" b="1" kern="0" dirty="0">
                  <a:solidFill>
                    <a:srgbClr val="595454"/>
                  </a:solidFill>
                  <a:latin typeface="Trebuchet MS" panose="020B0603020202020204"/>
                </a:rPr>
                <a:t>VGPR</a:t>
              </a:r>
            </a:p>
            <a:p>
              <a:pPr defTabSz="1219170">
                <a:spcAft>
                  <a:spcPts val="267"/>
                </a:spcAft>
                <a:defRPr/>
              </a:pPr>
              <a:r>
                <a:rPr lang="en-US" sz="1467" b="1" kern="0" dirty="0">
                  <a:solidFill>
                    <a:srgbClr val="595454"/>
                  </a:solidFill>
                  <a:latin typeface="Trebuchet MS" panose="020B0603020202020204"/>
                </a:rPr>
                <a:t>PR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FE1ACE42-75C4-42CC-934F-BDE33C410A05}"/>
                </a:ext>
              </a:extLst>
            </p:cNvPr>
            <p:cNvSpPr/>
            <p:nvPr/>
          </p:nvSpPr>
          <p:spPr>
            <a:xfrm>
              <a:off x="-650758" y="4181790"/>
              <a:ext cx="168000" cy="168000"/>
            </a:xfrm>
            <a:prstGeom prst="rect">
              <a:avLst/>
            </a:prstGeom>
            <a:solidFill>
              <a:srgbClr val="0EADC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US" sz="2400" kern="0" dirty="0">
                <a:solidFill>
                  <a:srgbClr val="FFFFFF"/>
                </a:solidFill>
                <a:latin typeface="Trebuchet MS" panose="020B0603020202020204"/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1D89DCD6-9208-44B6-83D3-FDC4ECA5EF42}"/>
                </a:ext>
              </a:extLst>
            </p:cNvPr>
            <p:cNvSpPr/>
            <p:nvPr/>
          </p:nvSpPr>
          <p:spPr>
            <a:xfrm>
              <a:off x="-650758" y="4454330"/>
              <a:ext cx="168000" cy="168000"/>
            </a:xfrm>
            <a:prstGeom prst="rect">
              <a:avLst/>
            </a:prstGeom>
            <a:solidFill>
              <a:srgbClr val="008DA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US" sz="2400" kern="0" dirty="0">
                <a:solidFill>
                  <a:srgbClr val="FFFFFF"/>
                </a:solidFill>
                <a:latin typeface="Trebuchet MS" panose="020B0603020202020204"/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800D6307-3089-408B-9139-991EB6A7C622}"/>
                </a:ext>
              </a:extLst>
            </p:cNvPr>
            <p:cNvSpPr/>
            <p:nvPr/>
          </p:nvSpPr>
          <p:spPr>
            <a:xfrm>
              <a:off x="-650758" y="4726870"/>
              <a:ext cx="168000" cy="168000"/>
            </a:xfrm>
            <a:prstGeom prst="rect">
              <a:avLst/>
            </a:prstGeom>
            <a:solidFill>
              <a:srgbClr val="FB6B1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US" sz="2400" kern="0" dirty="0">
                <a:solidFill>
                  <a:srgbClr val="FFFFFF"/>
                </a:solidFill>
                <a:latin typeface="Trebuchet MS" panose="020B0603020202020204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D3E360D0-2D05-400B-8797-46CE5F3DB8E0}"/>
                </a:ext>
              </a:extLst>
            </p:cNvPr>
            <p:cNvSpPr/>
            <p:nvPr/>
          </p:nvSpPr>
          <p:spPr>
            <a:xfrm>
              <a:off x="-650758" y="4999411"/>
              <a:ext cx="168000" cy="168000"/>
            </a:xfrm>
            <a:prstGeom prst="rect">
              <a:avLst/>
            </a:prstGeom>
            <a:solidFill>
              <a:srgbClr val="A69F9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US" sz="2400" kern="0" dirty="0">
                <a:solidFill>
                  <a:srgbClr val="FFFFFF"/>
                </a:solidFill>
                <a:latin typeface="Trebuchet MS" panose="020B0603020202020204"/>
              </a:endParaRPr>
            </a:p>
          </p:txBody>
        </p:sp>
      </p:grpSp>
      <p:sp>
        <p:nvSpPr>
          <p:cNvPr id="24" name="Left Bracket 23">
            <a:extLst>
              <a:ext uri="{FF2B5EF4-FFF2-40B4-BE49-F238E27FC236}">
                <a16:creationId xmlns:a16="http://schemas.microsoft.com/office/drawing/2014/main" id="{CC92A259-E33B-4A72-9B58-88A45D466F12}"/>
              </a:ext>
            </a:extLst>
          </p:cNvPr>
          <p:cNvSpPr/>
          <p:nvPr/>
        </p:nvSpPr>
        <p:spPr>
          <a:xfrm rot="10800000">
            <a:off x="3723278" y="2699793"/>
            <a:ext cx="60959" cy="778359"/>
          </a:xfrm>
          <a:prstGeom prst="leftBracket">
            <a:avLst/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377">
              <a:defRPr/>
            </a:pPr>
            <a:endParaRPr lang="en-US" sz="1400" dirty="0">
              <a:solidFill>
                <a:srgbClr val="595454"/>
              </a:solidFill>
              <a:latin typeface="Trebuchet MS" panose="020B0603020202020204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2C833AE-322F-4D2E-9314-A15DF163F93E}"/>
              </a:ext>
            </a:extLst>
          </p:cNvPr>
          <p:cNvSpPr txBox="1"/>
          <p:nvPr/>
        </p:nvSpPr>
        <p:spPr>
          <a:xfrm>
            <a:off x="3759126" y="2856630"/>
            <a:ext cx="63431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defTabSz="914377">
              <a:defRPr/>
            </a:pPr>
            <a:r>
              <a:rPr lang="en-US" sz="1400" b="1" dirty="0">
                <a:solidFill>
                  <a:srgbClr val="595454"/>
                </a:solidFill>
                <a:latin typeface="Trebuchet MS" panose="020B0603020202020204"/>
              </a:rPr>
              <a:t>CRR</a:t>
            </a:r>
          </a:p>
          <a:p>
            <a:pPr defTabSz="914377">
              <a:defRPr/>
            </a:pPr>
            <a:r>
              <a:rPr lang="en-US" sz="1400" b="1" dirty="0">
                <a:solidFill>
                  <a:srgbClr val="595454"/>
                </a:solidFill>
                <a:latin typeface="Trebuchet MS" panose="020B0603020202020204"/>
              </a:rPr>
              <a:t>25%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2EF2E8-CD3D-46A8-BECE-A4E3ABBB5ED0}"/>
              </a:ext>
            </a:extLst>
          </p:cNvPr>
          <p:cNvSpPr txBox="1"/>
          <p:nvPr/>
        </p:nvSpPr>
        <p:spPr>
          <a:xfrm>
            <a:off x="1420029" y="6017249"/>
            <a:ext cx="34211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1600" dirty="0">
                <a:solidFill>
                  <a:srgbClr val="000000"/>
                </a:solidFill>
                <a:latin typeface="Times New Roman"/>
                <a:cs typeface="Lucida Sans Unicode"/>
              </a:rPr>
              <a:t>Munshi et al. NEJM 2021;384:705-16.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292FE35-0EF4-3E4B-85F7-52CC5D966538}"/>
              </a:ext>
            </a:extLst>
          </p:cNvPr>
          <p:cNvSpPr txBox="1"/>
          <p:nvPr/>
        </p:nvSpPr>
        <p:spPr bwMode="auto">
          <a:xfrm>
            <a:off x="0" y="6526845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948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392CD-84A2-4785-8456-257A1CB68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KarMMa</a:t>
            </a:r>
            <a:r>
              <a:rPr lang="en-US" dirty="0"/>
              <a:t>: </a:t>
            </a:r>
            <a:r>
              <a:rPr lang="en-US" altLang="en-US" dirty="0"/>
              <a:t>PFS and OS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F0582B1-2656-4894-A907-A3677B55B1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5926" y="5019528"/>
            <a:ext cx="10877529" cy="90459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u="sng" dirty="0"/>
              <a:t>Update at ASCO 2021 with median f/u 24.8 </a:t>
            </a:r>
            <a:r>
              <a:rPr lang="en-US" sz="2000" u="sng" dirty="0" err="1"/>
              <a:t>mos</a:t>
            </a:r>
            <a:endParaRPr lang="en-US" sz="2000" u="sng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/>
              <a:t>mPFS</a:t>
            </a:r>
            <a:r>
              <a:rPr lang="en-US" sz="1600" dirty="0"/>
              <a:t> 8.6 </a:t>
            </a:r>
            <a:r>
              <a:rPr lang="en-US" sz="1600" dirty="0" err="1"/>
              <a:t>mos</a:t>
            </a:r>
            <a:endParaRPr lang="en-US" sz="1600" dirty="0"/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 err="1"/>
              <a:t>mOS</a:t>
            </a:r>
            <a:r>
              <a:rPr lang="en-US" sz="1600" dirty="0"/>
              <a:t> 24.8 </a:t>
            </a:r>
            <a:r>
              <a:rPr lang="en-US" sz="1600" dirty="0" err="1"/>
              <a:t>mos</a:t>
            </a:r>
            <a:endParaRPr lang="en-US" sz="16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B4E6F67B-7E85-476C-841C-813175232ADC}"/>
              </a:ext>
            </a:extLst>
          </p:cNvPr>
          <p:cNvGrpSpPr/>
          <p:nvPr/>
        </p:nvGrpSpPr>
        <p:grpSpPr>
          <a:xfrm>
            <a:off x="6622365" y="1480833"/>
            <a:ext cx="4721567" cy="3278146"/>
            <a:chOff x="6648258" y="1663519"/>
            <a:chExt cx="4721567" cy="3278146"/>
          </a:xfrm>
        </p:grpSpPr>
        <p:sp>
          <p:nvSpPr>
            <p:cNvPr id="86" name="Text Box 15">
              <a:extLst>
                <a:ext uri="{FF2B5EF4-FFF2-40B4-BE49-F238E27FC236}">
                  <a16:creationId xmlns:a16="http://schemas.microsoft.com/office/drawing/2014/main" id="{554E2E53-93F0-4737-B98A-8722FBA836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89800" y="1729059"/>
              <a:ext cx="375615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1" i="0" u="none" strike="noStrike" kern="1200" cap="none" spc="-1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OS</a:t>
              </a:r>
              <a:endPara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87" name="Freeform: Shape 70">
              <a:extLst>
                <a:ext uri="{FF2B5EF4-FFF2-40B4-BE49-F238E27FC236}">
                  <a16:creationId xmlns:a16="http://schemas.microsoft.com/office/drawing/2014/main" id="{AC1F82AB-24B0-4826-B266-89A0E903CD94}"/>
                </a:ext>
              </a:extLst>
            </p:cNvPr>
            <p:cNvSpPr/>
            <p:nvPr/>
          </p:nvSpPr>
          <p:spPr>
            <a:xfrm>
              <a:off x="7397627" y="1791632"/>
              <a:ext cx="3792424" cy="2566313"/>
            </a:xfrm>
            <a:custGeom>
              <a:avLst/>
              <a:gdLst>
                <a:gd name="connsiteX0" fmla="*/ 0 w 4716966"/>
                <a:gd name="connsiteY0" fmla="*/ 0 h 3367668"/>
                <a:gd name="connsiteX1" fmla="*/ 0 w 4716966"/>
                <a:gd name="connsiteY1" fmla="*/ 3367668 h 3367668"/>
                <a:gd name="connsiteX2" fmla="*/ 4716966 w 4716966"/>
                <a:gd name="connsiteY2" fmla="*/ 3367668 h 3367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16966" h="3367668">
                  <a:moveTo>
                    <a:pt x="0" y="0"/>
                  </a:moveTo>
                  <a:lnTo>
                    <a:pt x="0" y="3367668"/>
                  </a:lnTo>
                  <a:lnTo>
                    <a:pt x="4716966" y="3367668"/>
                  </a:lnTo>
                </a:path>
              </a:pathLst>
            </a:cu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B831A8AE-2A13-4588-B344-324A04E73D67}"/>
                </a:ext>
              </a:extLst>
            </p:cNvPr>
            <p:cNvCxnSpPr>
              <a:cxnSpLocks/>
            </p:cNvCxnSpPr>
            <p:nvPr/>
          </p:nvCxnSpPr>
          <p:spPr>
            <a:xfrm>
              <a:off x="7397627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1906BE73-4239-43B7-A4AA-3C53A46AC749}"/>
                </a:ext>
              </a:extLst>
            </p:cNvPr>
            <p:cNvCxnSpPr>
              <a:cxnSpLocks/>
            </p:cNvCxnSpPr>
            <p:nvPr/>
          </p:nvCxnSpPr>
          <p:spPr>
            <a:xfrm>
              <a:off x="7738384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9EB61F10-1477-4D09-8C6B-E4EC7AC9C32F}"/>
                </a:ext>
              </a:extLst>
            </p:cNvPr>
            <p:cNvCxnSpPr>
              <a:cxnSpLocks/>
            </p:cNvCxnSpPr>
            <p:nvPr/>
          </p:nvCxnSpPr>
          <p:spPr>
            <a:xfrm>
              <a:off x="8419898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2308CA14-204C-423B-A221-F96230956BDB}"/>
                </a:ext>
              </a:extLst>
            </p:cNvPr>
            <p:cNvCxnSpPr>
              <a:cxnSpLocks/>
            </p:cNvCxnSpPr>
            <p:nvPr/>
          </p:nvCxnSpPr>
          <p:spPr>
            <a:xfrm>
              <a:off x="9101412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12688744-8905-4DAC-BB70-195BF48BC420}"/>
                </a:ext>
              </a:extLst>
            </p:cNvPr>
            <p:cNvCxnSpPr>
              <a:cxnSpLocks/>
            </p:cNvCxnSpPr>
            <p:nvPr/>
          </p:nvCxnSpPr>
          <p:spPr>
            <a:xfrm>
              <a:off x="9782926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6CAE733E-0DE7-4817-B271-D4C6A9C30D3C}"/>
                </a:ext>
              </a:extLst>
            </p:cNvPr>
            <p:cNvCxnSpPr>
              <a:cxnSpLocks/>
            </p:cNvCxnSpPr>
            <p:nvPr/>
          </p:nvCxnSpPr>
          <p:spPr>
            <a:xfrm>
              <a:off x="10464440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1E78CD3A-5918-40BF-BE7B-CF9288E53828}"/>
                </a:ext>
              </a:extLst>
            </p:cNvPr>
            <p:cNvCxnSpPr>
              <a:cxnSpLocks/>
            </p:cNvCxnSpPr>
            <p:nvPr/>
          </p:nvCxnSpPr>
          <p:spPr>
            <a:xfrm>
              <a:off x="11145959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87982E44-6B15-43E9-B775-0268CFAC3A8A}"/>
                </a:ext>
              </a:extLst>
            </p:cNvPr>
            <p:cNvCxnSpPr>
              <a:cxnSpLocks/>
            </p:cNvCxnSpPr>
            <p:nvPr/>
          </p:nvCxnSpPr>
          <p:spPr>
            <a:xfrm>
              <a:off x="8079141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BB06F108-FBF7-447A-8E90-4411BE12011D}"/>
                </a:ext>
              </a:extLst>
            </p:cNvPr>
            <p:cNvCxnSpPr>
              <a:cxnSpLocks/>
            </p:cNvCxnSpPr>
            <p:nvPr/>
          </p:nvCxnSpPr>
          <p:spPr>
            <a:xfrm>
              <a:off x="8760655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46DC18C5-E5B3-4FFC-B234-3EE11E51751B}"/>
                </a:ext>
              </a:extLst>
            </p:cNvPr>
            <p:cNvCxnSpPr>
              <a:cxnSpLocks/>
            </p:cNvCxnSpPr>
            <p:nvPr/>
          </p:nvCxnSpPr>
          <p:spPr>
            <a:xfrm>
              <a:off x="9442169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9F76D51D-98CC-4AA6-A180-8A2BACE6973C}"/>
                </a:ext>
              </a:extLst>
            </p:cNvPr>
            <p:cNvCxnSpPr>
              <a:cxnSpLocks/>
            </p:cNvCxnSpPr>
            <p:nvPr/>
          </p:nvCxnSpPr>
          <p:spPr>
            <a:xfrm>
              <a:off x="10123683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4A6352D9-8487-4E6A-84F9-E04870383185}"/>
                </a:ext>
              </a:extLst>
            </p:cNvPr>
            <p:cNvCxnSpPr>
              <a:cxnSpLocks/>
            </p:cNvCxnSpPr>
            <p:nvPr/>
          </p:nvCxnSpPr>
          <p:spPr>
            <a:xfrm>
              <a:off x="10805197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13AFFFAE-FD2A-498E-8BAE-1A4C0FD912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21936" y="1791632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E49C6EC4-FFF9-429C-8C94-EF2837E900A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21936" y="2048263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6CCF675C-A5B6-4052-A105-DBD0A2B6E4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21936" y="2304895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20778C54-DBD9-4B1B-B6C1-70127E9C87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21936" y="2561526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2F462E13-E7D1-48FA-8CF1-8E3B6A22E1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21936" y="2818158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BE0D0923-D519-4799-9A3C-0C1E920CF5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21936" y="3074789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55B05852-E4C9-4082-B484-C0AF2394C97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21936" y="3331420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FDC1F8A1-E6E5-4247-82A8-3CC3A104CB8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21936" y="3588052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D28EDBBD-815C-4393-A75C-E75CA1DFB8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21936" y="3844683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643E06B5-1F60-4B77-A8E2-22F236A0FEE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21936" y="4101314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A6469B5A-EB67-4450-8842-AF9359E355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21936" y="4357945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B1A72A00-BBDD-4CAE-895D-D85D2A9CEB78}"/>
                </a:ext>
              </a:extLst>
            </p:cNvPr>
            <p:cNvSpPr txBox="1"/>
            <p:nvPr/>
          </p:nvSpPr>
          <p:spPr bwMode="auto">
            <a:xfrm>
              <a:off x="7283065" y="4409417"/>
              <a:ext cx="239977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E3109431-A34F-487F-AF0A-024D36E0EA2E}"/>
                </a:ext>
              </a:extLst>
            </p:cNvPr>
            <p:cNvSpPr txBox="1"/>
            <p:nvPr/>
          </p:nvSpPr>
          <p:spPr bwMode="auto">
            <a:xfrm>
              <a:off x="7583303" y="4409417"/>
              <a:ext cx="306867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727AF180-D655-4427-BB18-1296AEE94217}"/>
                </a:ext>
              </a:extLst>
            </p:cNvPr>
            <p:cNvSpPr txBox="1"/>
            <p:nvPr/>
          </p:nvSpPr>
          <p:spPr bwMode="auto">
            <a:xfrm>
              <a:off x="8656909" y="4409417"/>
              <a:ext cx="239977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96C71CDC-753C-48BD-A4EA-3C1B228EE091}"/>
                </a:ext>
              </a:extLst>
            </p:cNvPr>
            <p:cNvSpPr txBox="1"/>
            <p:nvPr/>
          </p:nvSpPr>
          <p:spPr bwMode="auto">
            <a:xfrm>
              <a:off x="9225613" y="4409417"/>
              <a:ext cx="398115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12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AC4CBFB0-3AE9-440F-8376-789BC60D2B96}"/>
                </a:ext>
              </a:extLst>
            </p:cNvPr>
            <p:cNvSpPr txBox="1"/>
            <p:nvPr/>
          </p:nvSpPr>
          <p:spPr bwMode="auto">
            <a:xfrm>
              <a:off x="9555528" y="4409417"/>
              <a:ext cx="455831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14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34B947C4-5A85-4BF5-9D8B-2D7F5D1A9EFD}"/>
                </a:ext>
              </a:extLst>
            </p:cNvPr>
            <p:cNvSpPr txBox="1"/>
            <p:nvPr/>
          </p:nvSpPr>
          <p:spPr bwMode="auto">
            <a:xfrm>
              <a:off x="9921071" y="4409417"/>
              <a:ext cx="400081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16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C9E020B3-9AA6-4050-ADB2-7EE607905BF2}"/>
                </a:ext>
              </a:extLst>
            </p:cNvPr>
            <p:cNvSpPr txBox="1"/>
            <p:nvPr/>
          </p:nvSpPr>
          <p:spPr bwMode="auto">
            <a:xfrm>
              <a:off x="10967544" y="4409417"/>
              <a:ext cx="391685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22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37F3AE6F-DB1A-4D1E-A2F3-89F941135AF3}"/>
                </a:ext>
              </a:extLst>
            </p:cNvPr>
            <p:cNvSpPr txBox="1"/>
            <p:nvPr/>
          </p:nvSpPr>
          <p:spPr bwMode="auto">
            <a:xfrm>
              <a:off x="6878525" y="1663519"/>
              <a:ext cx="449645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1.0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7321BA74-543D-4B3F-B277-660CB0E0130E}"/>
                </a:ext>
              </a:extLst>
            </p:cNvPr>
            <p:cNvSpPr txBox="1"/>
            <p:nvPr/>
          </p:nvSpPr>
          <p:spPr bwMode="auto">
            <a:xfrm>
              <a:off x="6878525" y="2176997"/>
              <a:ext cx="457473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0.8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A3A0F12E-ED47-4616-A2AB-479CDBC44C08}"/>
                </a:ext>
              </a:extLst>
            </p:cNvPr>
            <p:cNvSpPr txBox="1"/>
            <p:nvPr/>
          </p:nvSpPr>
          <p:spPr bwMode="auto">
            <a:xfrm>
              <a:off x="6878525" y="2690474"/>
              <a:ext cx="457473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0.6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F04CFE1D-985C-4039-810C-AD3957B8B7EB}"/>
                </a:ext>
              </a:extLst>
            </p:cNvPr>
            <p:cNvSpPr txBox="1"/>
            <p:nvPr/>
          </p:nvSpPr>
          <p:spPr bwMode="auto">
            <a:xfrm>
              <a:off x="6878525" y="3203952"/>
              <a:ext cx="457473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0.4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A3DD7137-66D1-4736-9866-947538E8EF53}"/>
                </a:ext>
              </a:extLst>
            </p:cNvPr>
            <p:cNvSpPr txBox="1"/>
            <p:nvPr/>
          </p:nvSpPr>
          <p:spPr bwMode="auto">
            <a:xfrm>
              <a:off x="6878525" y="3717430"/>
              <a:ext cx="457473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0.2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6B482761-C529-42D1-A8AA-311B3B51974B}"/>
                </a:ext>
              </a:extLst>
            </p:cNvPr>
            <p:cNvSpPr txBox="1"/>
            <p:nvPr/>
          </p:nvSpPr>
          <p:spPr bwMode="auto">
            <a:xfrm>
              <a:off x="6976162" y="4230910"/>
              <a:ext cx="359836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124" name="TextBox 73">
              <a:extLst>
                <a:ext uri="{FF2B5EF4-FFF2-40B4-BE49-F238E27FC236}">
                  <a16:creationId xmlns:a16="http://schemas.microsoft.com/office/drawing/2014/main" id="{C0ECFFB3-7775-451C-98D0-D95A191598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006708" y="2919933"/>
              <a:ext cx="1621644" cy="338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1" tIns="45715" rIns="91431" bIns="45715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Probability of OS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B32A6E89-0740-4223-A62E-6DB13FFB228C}"/>
                </a:ext>
              </a:extLst>
            </p:cNvPr>
            <p:cNvSpPr txBox="1"/>
            <p:nvPr/>
          </p:nvSpPr>
          <p:spPr bwMode="auto">
            <a:xfrm>
              <a:off x="8903381" y="4603111"/>
              <a:ext cx="556563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Mos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481E3950-34CE-4112-9370-F9621AEE40AC}"/>
                </a:ext>
              </a:extLst>
            </p:cNvPr>
            <p:cNvSpPr txBox="1"/>
            <p:nvPr/>
          </p:nvSpPr>
          <p:spPr bwMode="auto">
            <a:xfrm>
              <a:off x="7398685" y="3999567"/>
              <a:ext cx="3971140" cy="36933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l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Median : 19.4 mos (95% CI: 18.2-NE)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DCAB1740-AA7C-4679-BAA5-4CB25D5D519F}"/>
                </a:ext>
              </a:extLst>
            </p:cNvPr>
            <p:cNvSpPr txBox="1"/>
            <p:nvPr/>
          </p:nvSpPr>
          <p:spPr bwMode="auto">
            <a:xfrm>
              <a:off x="7944845" y="4409417"/>
              <a:ext cx="306867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FE0E4232-BAC5-40E3-B0DF-052E3494BEFF}"/>
                </a:ext>
              </a:extLst>
            </p:cNvPr>
            <p:cNvSpPr txBox="1"/>
            <p:nvPr/>
          </p:nvSpPr>
          <p:spPr bwMode="auto">
            <a:xfrm>
              <a:off x="8312541" y="4409417"/>
              <a:ext cx="239977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DC79C694-17F9-4453-85FA-1D067C297AC2}"/>
                </a:ext>
              </a:extLst>
            </p:cNvPr>
            <p:cNvSpPr txBox="1"/>
            <p:nvPr/>
          </p:nvSpPr>
          <p:spPr bwMode="auto">
            <a:xfrm>
              <a:off x="8889048" y="4409417"/>
              <a:ext cx="431120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10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45CC9214-0F84-47F6-9B9D-F7BDE87521F3}"/>
                </a:ext>
              </a:extLst>
            </p:cNvPr>
            <p:cNvSpPr txBox="1"/>
            <p:nvPr/>
          </p:nvSpPr>
          <p:spPr bwMode="auto">
            <a:xfrm>
              <a:off x="10269896" y="4409417"/>
              <a:ext cx="400081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18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CFA90F20-D224-4191-B52E-51FDBB58BB3B}"/>
                </a:ext>
              </a:extLst>
            </p:cNvPr>
            <p:cNvSpPr txBox="1"/>
            <p:nvPr/>
          </p:nvSpPr>
          <p:spPr bwMode="auto">
            <a:xfrm>
              <a:off x="10596416" y="4409417"/>
              <a:ext cx="400081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20</a:t>
              </a:r>
            </a:p>
          </p:txBody>
        </p:sp>
        <p:sp>
          <p:nvSpPr>
            <p:cNvPr id="133" name="Freeform 132">
              <a:extLst>
                <a:ext uri="{FF2B5EF4-FFF2-40B4-BE49-F238E27FC236}">
                  <a16:creationId xmlns:a16="http://schemas.microsoft.com/office/drawing/2014/main" id="{C3C1E235-CD26-4F74-A35F-E50050CBF94E}"/>
                </a:ext>
              </a:extLst>
            </p:cNvPr>
            <p:cNvSpPr/>
            <p:nvPr/>
          </p:nvSpPr>
          <p:spPr bwMode="auto">
            <a:xfrm>
              <a:off x="7428451" y="1870745"/>
              <a:ext cx="3502404" cy="1254154"/>
            </a:xfrm>
            <a:custGeom>
              <a:avLst/>
              <a:gdLst>
                <a:gd name="connsiteX0" fmla="*/ 0 w 3502404"/>
                <a:gd name="connsiteY0" fmla="*/ 0 h 1254154"/>
                <a:gd name="connsiteX1" fmla="*/ 197142 w 3502404"/>
                <a:gd name="connsiteY1" fmla="*/ 0 h 1254154"/>
                <a:gd name="connsiteX2" fmla="*/ 197142 w 3502404"/>
                <a:gd name="connsiteY2" fmla="*/ 50334 h 1254154"/>
                <a:gd name="connsiteX3" fmla="*/ 310393 w 3502404"/>
                <a:gd name="connsiteY3" fmla="*/ 50334 h 1254154"/>
                <a:gd name="connsiteX4" fmla="*/ 310393 w 3502404"/>
                <a:gd name="connsiteY4" fmla="*/ 100668 h 1254154"/>
                <a:gd name="connsiteX5" fmla="*/ 545285 w 3502404"/>
                <a:gd name="connsiteY5" fmla="*/ 100668 h 1254154"/>
                <a:gd name="connsiteX6" fmla="*/ 545285 w 3502404"/>
                <a:gd name="connsiteY6" fmla="*/ 142613 h 1254154"/>
                <a:gd name="connsiteX7" fmla="*/ 624980 w 3502404"/>
                <a:gd name="connsiteY7" fmla="*/ 142613 h 1254154"/>
                <a:gd name="connsiteX8" fmla="*/ 624980 w 3502404"/>
                <a:gd name="connsiteY8" fmla="*/ 188752 h 1254154"/>
                <a:gd name="connsiteX9" fmla="*/ 876650 w 3502404"/>
                <a:gd name="connsiteY9" fmla="*/ 188752 h 1254154"/>
                <a:gd name="connsiteX10" fmla="*/ 876650 w 3502404"/>
                <a:gd name="connsiteY10" fmla="*/ 188752 h 1254154"/>
                <a:gd name="connsiteX11" fmla="*/ 964734 w 3502404"/>
                <a:gd name="connsiteY11" fmla="*/ 188752 h 1254154"/>
                <a:gd name="connsiteX12" fmla="*/ 964734 w 3502404"/>
                <a:gd name="connsiteY12" fmla="*/ 251670 h 1254154"/>
                <a:gd name="connsiteX13" fmla="*/ 1103153 w 3502404"/>
                <a:gd name="connsiteY13" fmla="*/ 251670 h 1254154"/>
                <a:gd name="connsiteX14" fmla="*/ 1103153 w 3502404"/>
                <a:gd name="connsiteY14" fmla="*/ 289420 h 1254154"/>
                <a:gd name="connsiteX15" fmla="*/ 1409351 w 3502404"/>
                <a:gd name="connsiteY15" fmla="*/ 289420 h 1254154"/>
                <a:gd name="connsiteX16" fmla="*/ 1551964 w 3502404"/>
                <a:gd name="connsiteY16" fmla="*/ 394283 h 1254154"/>
                <a:gd name="connsiteX17" fmla="*/ 1656826 w 3502404"/>
                <a:gd name="connsiteY17" fmla="*/ 394283 h 1254154"/>
                <a:gd name="connsiteX18" fmla="*/ 1656826 w 3502404"/>
                <a:gd name="connsiteY18" fmla="*/ 394283 h 1254154"/>
                <a:gd name="connsiteX19" fmla="*/ 1753299 w 3502404"/>
                <a:gd name="connsiteY19" fmla="*/ 394283 h 1254154"/>
                <a:gd name="connsiteX20" fmla="*/ 1753299 w 3502404"/>
                <a:gd name="connsiteY20" fmla="*/ 448811 h 1254154"/>
                <a:gd name="connsiteX21" fmla="*/ 1816217 w 3502404"/>
                <a:gd name="connsiteY21" fmla="*/ 448811 h 1254154"/>
                <a:gd name="connsiteX22" fmla="*/ 1816217 w 3502404"/>
                <a:gd name="connsiteY22" fmla="*/ 448811 h 1254154"/>
                <a:gd name="connsiteX23" fmla="*/ 2004969 w 3502404"/>
                <a:gd name="connsiteY23" fmla="*/ 448811 h 1254154"/>
                <a:gd name="connsiteX24" fmla="*/ 2093054 w 3502404"/>
                <a:gd name="connsiteY24" fmla="*/ 511728 h 1254154"/>
                <a:gd name="connsiteX25" fmla="*/ 2093054 w 3502404"/>
                <a:gd name="connsiteY25" fmla="*/ 562062 h 1254154"/>
                <a:gd name="connsiteX26" fmla="*/ 2202110 w 3502404"/>
                <a:gd name="connsiteY26" fmla="*/ 562062 h 1254154"/>
                <a:gd name="connsiteX27" fmla="*/ 2202110 w 3502404"/>
                <a:gd name="connsiteY27" fmla="*/ 620785 h 1254154"/>
                <a:gd name="connsiteX28" fmla="*/ 2546059 w 3502404"/>
                <a:gd name="connsiteY28" fmla="*/ 620785 h 1254154"/>
                <a:gd name="connsiteX29" fmla="*/ 2546059 w 3502404"/>
                <a:gd name="connsiteY29" fmla="*/ 671119 h 1254154"/>
                <a:gd name="connsiteX30" fmla="*/ 2739006 w 3502404"/>
                <a:gd name="connsiteY30" fmla="*/ 671119 h 1254154"/>
                <a:gd name="connsiteX31" fmla="*/ 2739006 w 3502404"/>
                <a:gd name="connsiteY31" fmla="*/ 671119 h 1254154"/>
                <a:gd name="connsiteX32" fmla="*/ 2739006 w 3502404"/>
                <a:gd name="connsiteY32" fmla="*/ 721453 h 1254154"/>
                <a:gd name="connsiteX33" fmla="*/ 2944536 w 3502404"/>
                <a:gd name="connsiteY33" fmla="*/ 721453 h 1254154"/>
                <a:gd name="connsiteX34" fmla="*/ 2944536 w 3502404"/>
                <a:gd name="connsiteY34" fmla="*/ 809538 h 1254154"/>
                <a:gd name="connsiteX35" fmla="*/ 2994870 w 3502404"/>
                <a:gd name="connsiteY35" fmla="*/ 809538 h 1254154"/>
                <a:gd name="connsiteX36" fmla="*/ 2994870 w 3502404"/>
                <a:gd name="connsiteY36" fmla="*/ 868261 h 1254154"/>
                <a:gd name="connsiteX37" fmla="*/ 3087149 w 3502404"/>
                <a:gd name="connsiteY37" fmla="*/ 868261 h 1254154"/>
                <a:gd name="connsiteX38" fmla="*/ 3087149 w 3502404"/>
                <a:gd name="connsiteY38" fmla="*/ 935372 h 1254154"/>
                <a:gd name="connsiteX39" fmla="*/ 3124899 w 3502404"/>
                <a:gd name="connsiteY39" fmla="*/ 935372 h 1254154"/>
                <a:gd name="connsiteX40" fmla="*/ 3124899 w 3502404"/>
                <a:gd name="connsiteY40" fmla="*/ 1015068 h 1254154"/>
                <a:gd name="connsiteX41" fmla="*/ 3187817 w 3502404"/>
                <a:gd name="connsiteY41" fmla="*/ 1015068 h 1254154"/>
                <a:gd name="connsiteX42" fmla="*/ 3187817 w 3502404"/>
                <a:gd name="connsiteY42" fmla="*/ 1082180 h 1254154"/>
                <a:gd name="connsiteX43" fmla="*/ 3271707 w 3502404"/>
                <a:gd name="connsiteY43" fmla="*/ 1082180 h 1254154"/>
                <a:gd name="connsiteX44" fmla="*/ 3271707 w 3502404"/>
                <a:gd name="connsiteY44" fmla="*/ 1174459 h 1254154"/>
                <a:gd name="connsiteX45" fmla="*/ 3322041 w 3502404"/>
                <a:gd name="connsiteY45" fmla="*/ 1174459 h 1254154"/>
                <a:gd name="connsiteX46" fmla="*/ 3322041 w 3502404"/>
                <a:gd name="connsiteY46" fmla="*/ 1254154 h 1254154"/>
                <a:gd name="connsiteX47" fmla="*/ 3502404 w 3502404"/>
                <a:gd name="connsiteY47" fmla="*/ 1254154 h 1254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502404" h="1254154">
                  <a:moveTo>
                    <a:pt x="0" y="0"/>
                  </a:moveTo>
                  <a:lnTo>
                    <a:pt x="197142" y="0"/>
                  </a:lnTo>
                  <a:lnTo>
                    <a:pt x="197142" y="50334"/>
                  </a:lnTo>
                  <a:lnTo>
                    <a:pt x="310393" y="50334"/>
                  </a:lnTo>
                  <a:lnTo>
                    <a:pt x="310393" y="100668"/>
                  </a:lnTo>
                  <a:lnTo>
                    <a:pt x="545285" y="100668"/>
                  </a:lnTo>
                  <a:lnTo>
                    <a:pt x="545285" y="142613"/>
                  </a:lnTo>
                  <a:lnTo>
                    <a:pt x="624980" y="142613"/>
                  </a:lnTo>
                  <a:lnTo>
                    <a:pt x="624980" y="188752"/>
                  </a:lnTo>
                  <a:lnTo>
                    <a:pt x="876650" y="188752"/>
                  </a:lnTo>
                  <a:lnTo>
                    <a:pt x="876650" y="188752"/>
                  </a:lnTo>
                  <a:lnTo>
                    <a:pt x="964734" y="188752"/>
                  </a:lnTo>
                  <a:lnTo>
                    <a:pt x="964734" y="251670"/>
                  </a:lnTo>
                  <a:lnTo>
                    <a:pt x="1103153" y="251670"/>
                  </a:lnTo>
                  <a:lnTo>
                    <a:pt x="1103153" y="289420"/>
                  </a:lnTo>
                  <a:lnTo>
                    <a:pt x="1409351" y="289420"/>
                  </a:lnTo>
                  <a:lnTo>
                    <a:pt x="1551964" y="394283"/>
                  </a:lnTo>
                  <a:lnTo>
                    <a:pt x="1656826" y="394283"/>
                  </a:lnTo>
                  <a:lnTo>
                    <a:pt x="1656826" y="394283"/>
                  </a:lnTo>
                  <a:lnTo>
                    <a:pt x="1753299" y="394283"/>
                  </a:lnTo>
                  <a:lnTo>
                    <a:pt x="1753299" y="448811"/>
                  </a:lnTo>
                  <a:lnTo>
                    <a:pt x="1816217" y="448811"/>
                  </a:lnTo>
                  <a:lnTo>
                    <a:pt x="1816217" y="448811"/>
                  </a:lnTo>
                  <a:lnTo>
                    <a:pt x="2004969" y="448811"/>
                  </a:lnTo>
                  <a:lnTo>
                    <a:pt x="2093054" y="511728"/>
                  </a:lnTo>
                  <a:lnTo>
                    <a:pt x="2093054" y="562062"/>
                  </a:lnTo>
                  <a:lnTo>
                    <a:pt x="2202110" y="562062"/>
                  </a:lnTo>
                  <a:lnTo>
                    <a:pt x="2202110" y="620785"/>
                  </a:lnTo>
                  <a:lnTo>
                    <a:pt x="2546059" y="620785"/>
                  </a:lnTo>
                  <a:lnTo>
                    <a:pt x="2546059" y="671119"/>
                  </a:lnTo>
                  <a:lnTo>
                    <a:pt x="2739006" y="671119"/>
                  </a:lnTo>
                  <a:lnTo>
                    <a:pt x="2739006" y="671119"/>
                  </a:lnTo>
                  <a:lnTo>
                    <a:pt x="2739006" y="721453"/>
                  </a:lnTo>
                  <a:lnTo>
                    <a:pt x="2944536" y="721453"/>
                  </a:lnTo>
                  <a:lnTo>
                    <a:pt x="2944536" y="809538"/>
                  </a:lnTo>
                  <a:lnTo>
                    <a:pt x="2994870" y="809538"/>
                  </a:lnTo>
                  <a:lnTo>
                    <a:pt x="2994870" y="868261"/>
                  </a:lnTo>
                  <a:lnTo>
                    <a:pt x="3087149" y="868261"/>
                  </a:lnTo>
                  <a:lnTo>
                    <a:pt x="3087149" y="935372"/>
                  </a:lnTo>
                  <a:lnTo>
                    <a:pt x="3124899" y="935372"/>
                  </a:lnTo>
                  <a:lnTo>
                    <a:pt x="3124899" y="1015068"/>
                  </a:lnTo>
                  <a:lnTo>
                    <a:pt x="3187817" y="1015068"/>
                  </a:lnTo>
                  <a:lnTo>
                    <a:pt x="3187817" y="1082180"/>
                  </a:lnTo>
                  <a:lnTo>
                    <a:pt x="3271707" y="1082180"/>
                  </a:lnTo>
                  <a:lnTo>
                    <a:pt x="3271707" y="1174459"/>
                  </a:lnTo>
                  <a:lnTo>
                    <a:pt x="3322041" y="1174459"/>
                  </a:lnTo>
                  <a:lnTo>
                    <a:pt x="3322041" y="1254154"/>
                  </a:lnTo>
                  <a:lnTo>
                    <a:pt x="3502404" y="1254154"/>
                  </a:lnTo>
                </a:path>
              </a:pathLst>
            </a:cu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09B4A4D8-ACBD-4FA1-9A2A-07A4592D4D96}"/>
                </a:ext>
              </a:extLst>
            </p:cNvPr>
            <p:cNvCxnSpPr/>
            <p:nvPr/>
          </p:nvCxnSpPr>
          <p:spPr bwMode="auto">
            <a:xfrm flipV="1">
              <a:off x="10926660" y="3037039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286933EA-90BB-4F4F-982D-E0D8473C8EB5}"/>
                </a:ext>
              </a:extLst>
            </p:cNvPr>
            <p:cNvCxnSpPr/>
            <p:nvPr/>
          </p:nvCxnSpPr>
          <p:spPr bwMode="auto">
            <a:xfrm flipV="1">
              <a:off x="10902893" y="3037039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A38B8049-3A8B-42B7-93F9-32DF5057206B}"/>
                </a:ext>
              </a:extLst>
            </p:cNvPr>
            <p:cNvCxnSpPr/>
            <p:nvPr/>
          </p:nvCxnSpPr>
          <p:spPr bwMode="auto">
            <a:xfrm flipV="1">
              <a:off x="10870738" y="3037039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3003A37F-D077-4E28-A375-857045BF9164}"/>
                </a:ext>
              </a:extLst>
            </p:cNvPr>
            <p:cNvCxnSpPr/>
            <p:nvPr/>
          </p:nvCxnSpPr>
          <p:spPr bwMode="auto">
            <a:xfrm flipV="1">
              <a:off x="10830195" y="3037039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C21A7465-8B5A-415B-91B8-EAC145B37E7D}"/>
                </a:ext>
              </a:extLst>
            </p:cNvPr>
            <p:cNvCxnSpPr/>
            <p:nvPr/>
          </p:nvCxnSpPr>
          <p:spPr bwMode="auto">
            <a:xfrm flipV="1">
              <a:off x="10789652" y="3037039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BB5EE1C1-9F67-4058-BEAD-1170E2A8CFB8}"/>
                </a:ext>
              </a:extLst>
            </p:cNvPr>
            <p:cNvCxnSpPr/>
            <p:nvPr/>
          </p:nvCxnSpPr>
          <p:spPr bwMode="auto">
            <a:xfrm flipV="1">
              <a:off x="10732333" y="2957349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598285FD-B085-45AD-8F17-05D8A9219BA9}"/>
                </a:ext>
              </a:extLst>
            </p:cNvPr>
            <p:cNvCxnSpPr/>
            <p:nvPr/>
          </p:nvCxnSpPr>
          <p:spPr bwMode="auto">
            <a:xfrm flipV="1">
              <a:off x="10603715" y="2802163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A1E20155-7D86-4EEA-B44A-1A57E69201EC}"/>
                </a:ext>
              </a:extLst>
            </p:cNvPr>
            <p:cNvCxnSpPr/>
            <p:nvPr/>
          </p:nvCxnSpPr>
          <p:spPr bwMode="auto">
            <a:xfrm flipV="1">
              <a:off x="10491873" y="2646977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20354755-3231-438C-8C89-EA285EEF5255}"/>
                </a:ext>
              </a:extLst>
            </p:cNvPr>
            <p:cNvCxnSpPr/>
            <p:nvPr/>
          </p:nvCxnSpPr>
          <p:spPr bwMode="auto">
            <a:xfrm flipV="1">
              <a:off x="10380031" y="2491791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FAD7A762-6AD8-4658-A721-0862C8CCC116}"/>
                </a:ext>
              </a:extLst>
            </p:cNvPr>
            <p:cNvCxnSpPr/>
            <p:nvPr/>
          </p:nvCxnSpPr>
          <p:spPr bwMode="auto">
            <a:xfrm flipV="1">
              <a:off x="10460246" y="2646977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A6A4C4EF-722A-48CF-947A-3C2C67848466}"/>
                </a:ext>
              </a:extLst>
            </p:cNvPr>
            <p:cNvCxnSpPr/>
            <p:nvPr/>
          </p:nvCxnSpPr>
          <p:spPr bwMode="auto">
            <a:xfrm flipV="1">
              <a:off x="10350205" y="2491791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F7D3CE42-38E1-4029-911F-BBC06E959E6E}"/>
                </a:ext>
              </a:extLst>
            </p:cNvPr>
            <p:cNvCxnSpPr/>
            <p:nvPr/>
          </p:nvCxnSpPr>
          <p:spPr bwMode="auto">
            <a:xfrm flipV="1">
              <a:off x="10315656" y="2491794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3408863B-170C-4944-9471-C6E43DCC9873}"/>
                </a:ext>
              </a:extLst>
            </p:cNvPr>
            <p:cNvCxnSpPr/>
            <p:nvPr/>
          </p:nvCxnSpPr>
          <p:spPr bwMode="auto">
            <a:xfrm flipV="1">
              <a:off x="10264331" y="2491797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E3D1B0C0-2886-4DBE-89CD-0ADD55E94637}"/>
                </a:ext>
              </a:extLst>
            </p:cNvPr>
            <p:cNvCxnSpPr/>
            <p:nvPr/>
          </p:nvCxnSpPr>
          <p:spPr bwMode="auto">
            <a:xfrm flipV="1">
              <a:off x="10196230" y="2491800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EF8BAF2A-5393-4F09-81B9-3928653BA075}"/>
                </a:ext>
              </a:extLst>
            </p:cNvPr>
            <p:cNvCxnSpPr/>
            <p:nvPr/>
          </p:nvCxnSpPr>
          <p:spPr bwMode="auto">
            <a:xfrm flipV="1">
              <a:off x="10123935" y="2445669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E6A664A9-0540-407C-930E-ED577F1C624B}"/>
                </a:ext>
              </a:extLst>
            </p:cNvPr>
            <p:cNvCxnSpPr/>
            <p:nvPr/>
          </p:nvCxnSpPr>
          <p:spPr bwMode="auto">
            <a:xfrm flipV="1">
              <a:off x="10072610" y="2445672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E901C3B3-B83C-485A-AEBF-8ACC79371BB0}"/>
                </a:ext>
              </a:extLst>
            </p:cNvPr>
            <p:cNvCxnSpPr/>
            <p:nvPr/>
          </p:nvCxnSpPr>
          <p:spPr bwMode="auto">
            <a:xfrm flipV="1">
              <a:off x="10042255" y="2441481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564896D0-2743-4C05-919D-C73C24FE27C3}"/>
                </a:ext>
              </a:extLst>
            </p:cNvPr>
            <p:cNvCxnSpPr/>
            <p:nvPr/>
          </p:nvCxnSpPr>
          <p:spPr bwMode="auto">
            <a:xfrm flipV="1">
              <a:off x="9942041" y="2399288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FBF3F013-B760-46EE-B027-996377E3CA39}"/>
                </a:ext>
              </a:extLst>
            </p:cNvPr>
            <p:cNvCxnSpPr/>
            <p:nvPr/>
          </p:nvCxnSpPr>
          <p:spPr bwMode="auto">
            <a:xfrm flipV="1">
              <a:off x="9912140" y="2399039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E814EF0F-BA22-4291-967B-1F7195797C3E}"/>
                </a:ext>
              </a:extLst>
            </p:cNvPr>
            <p:cNvCxnSpPr/>
            <p:nvPr/>
          </p:nvCxnSpPr>
          <p:spPr bwMode="auto">
            <a:xfrm flipV="1">
              <a:off x="9882239" y="2398790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9A1A3747-CC38-4620-ABB1-A13782B3BB49}"/>
                </a:ext>
              </a:extLst>
            </p:cNvPr>
            <p:cNvCxnSpPr/>
            <p:nvPr/>
          </p:nvCxnSpPr>
          <p:spPr bwMode="auto">
            <a:xfrm flipV="1">
              <a:off x="9852338" y="2398541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EAF86132-4E84-4560-A6EA-AAAD6CC34E09}"/>
                </a:ext>
              </a:extLst>
            </p:cNvPr>
            <p:cNvCxnSpPr/>
            <p:nvPr/>
          </p:nvCxnSpPr>
          <p:spPr bwMode="auto">
            <a:xfrm flipV="1">
              <a:off x="9822437" y="2398292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01F33F57-4C70-4D1E-A45C-0D049B5BECF6}"/>
                </a:ext>
              </a:extLst>
            </p:cNvPr>
            <p:cNvCxnSpPr/>
            <p:nvPr/>
          </p:nvCxnSpPr>
          <p:spPr bwMode="auto">
            <a:xfrm flipV="1">
              <a:off x="9792536" y="2398043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CCF34C5B-89B4-48BA-B9A7-10398F11A23F}"/>
                </a:ext>
              </a:extLst>
            </p:cNvPr>
            <p:cNvCxnSpPr/>
            <p:nvPr/>
          </p:nvCxnSpPr>
          <p:spPr bwMode="auto">
            <a:xfrm flipV="1">
              <a:off x="9762635" y="2397794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0C15B22C-4A0C-4451-AAE0-847B52C548E3}"/>
                </a:ext>
              </a:extLst>
            </p:cNvPr>
            <p:cNvCxnSpPr/>
            <p:nvPr/>
          </p:nvCxnSpPr>
          <p:spPr bwMode="auto">
            <a:xfrm flipV="1">
              <a:off x="9707570" y="2397545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5CFD3554-5D46-4901-8BA4-927FC6B5C5AB}"/>
                </a:ext>
              </a:extLst>
            </p:cNvPr>
            <p:cNvCxnSpPr/>
            <p:nvPr/>
          </p:nvCxnSpPr>
          <p:spPr bwMode="auto">
            <a:xfrm flipV="1">
              <a:off x="9673475" y="2397296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90542B76-B829-4A91-AB7D-815F574D586E}"/>
                </a:ext>
              </a:extLst>
            </p:cNvPr>
            <p:cNvCxnSpPr/>
            <p:nvPr/>
          </p:nvCxnSpPr>
          <p:spPr bwMode="auto">
            <a:xfrm flipV="1">
              <a:off x="9605828" y="2342525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B4AADDD8-D8D0-4D50-8F95-BB58123AD9DA}"/>
                </a:ext>
              </a:extLst>
            </p:cNvPr>
            <p:cNvCxnSpPr/>
            <p:nvPr/>
          </p:nvCxnSpPr>
          <p:spPr bwMode="auto">
            <a:xfrm flipV="1">
              <a:off x="9546569" y="2342277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B65EE35A-E843-47D4-B17B-957DAC5F5431}"/>
                </a:ext>
              </a:extLst>
            </p:cNvPr>
            <p:cNvCxnSpPr/>
            <p:nvPr/>
          </p:nvCxnSpPr>
          <p:spPr bwMode="auto">
            <a:xfrm flipV="1">
              <a:off x="9487310" y="2274921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A66E8D73-CC97-4664-96B2-8EFA754C98D7}"/>
                </a:ext>
              </a:extLst>
            </p:cNvPr>
            <p:cNvCxnSpPr/>
            <p:nvPr/>
          </p:nvCxnSpPr>
          <p:spPr bwMode="auto">
            <a:xfrm flipV="1">
              <a:off x="9457409" y="2249505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19B47A82-738C-411B-BE6E-18EA7FD88960}"/>
                </a:ext>
              </a:extLst>
            </p:cNvPr>
            <p:cNvCxnSpPr/>
            <p:nvPr/>
          </p:nvCxnSpPr>
          <p:spPr bwMode="auto">
            <a:xfrm flipV="1">
              <a:off x="9398149" y="2232477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8475725B-6810-416C-9E61-CFD837722F8E}"/>
                </a:ext>
              </a:extLst>
            </p:cNvPr>
            <p:cNvCxnSpPr/>
            <p:nvPr/>
          </p:nvCxnSpPr>
          <p:spPr bwMode="auto">
            <a:xfrm flipV="1">
              <a:off x="9372441" y="2228031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52B0F44A-7D61-428D-94AE-A1346C0B5777}"/>
                </a:ext>
              </a:extLst>
            </p:cNvPr>
            <p:cNvCxnSpPr/>
            <p:nvPr/>
          </p:nvCxnSpPr>
          <p:spPr bwMode="auto">
            <a:xfrm flipV="1">
              <a:off x="9346733" y="2223585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03E835A5-0E7A-4E34-8828-7B1FF685782C}"/>
                </a:ext>
              </a:extLst>
            </p:cNvPr>
            <p:cNvCxnSpPr/>
            <p:nvPr/>
          </p:nvCxnSpPr>
          <p:spPr bwMode="auto">
            <a:xfrm flipV="1">
              <a:off x="9316831" y="2227527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B8F09439-4301-4393-92E5-D229155345B1}"/>
                </a:ext>
              </a:extLst>
            </p:cNvPr>
            <p:cNvCxnSpPr/>
            <p:nvPr/>
          </p:nvCxnSpPr>
          <p:spPr bwMode="auto">
            <a:xfrm flipV="1">
              <a:off x="9224019" y="2227275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9B0C07F5-26F2-46B9-A7B1-C8EF12197E7A}"/>
                </a:ext>
              </a:extLst>
            </p:cNvPr>
            <p:cNvCxnSpPr/>
            <p:nvPr/>
          </p:nvCxnSpPr>
          <p:spPr bwMode="auto">
            <a:xfrm flipV="1">
              <a:off x="9114431" y="2180889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4566F9D0-B7E0-4116-8A78-B4A74BF0D4C1}"/>
                </a:ext>
              </a:extLst>
            </p:cNvPr>
            <p:cNvCxnSpPr/>
            <p:nvPr/>
          </p:nvCxnSpPr>
          <p:spPr bwMode="auto">
            <a:xfrm flipV="1">
              <a:off x="8916764" y="2134503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6E4D0CCA-E0E7-4143-9104-F7CBF2774907}"/>
                </a:ext>
              </a:extLst>
            </p:cNvPr>
            <p:cNvCxnSpPr/>
            <p:nvPr/>
          </p:nvCxnSpPr>
          <p:spPr bwMode="auto">
            <a:xfrm flipV="1">
              <a:off x="8626823" y="2071341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29803A1A-5813-4C80-8F67-07F18D31D964}"/>
                </a:ext>
              </a:extLst>
            </p:cNvPr>
            <p:cNvCxnSpPr/>
            <p:nvPr/>
          </p:nvCxnSpPr>
          <p:spPr bwMode="auto">
            <a:xfrm flipV="1">
              <a:off x="8315912" y="1983015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26D2D18E-54DF-413B-A4F0-66C9FD710B8F}"/>
                </a:ext>
              </a:extLst>
            </p:cNvPr>
            <p:cNvCxnSpPr/>
            <p:nvPr/>
          </p:nvCxnSpPr>
          <p:spPr bwMode="auto">
            <a:xfrm flipV="1">
              <a:off x="8130830" y="1965987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09D2B723-7CF6-4F8C-A566-383F934F9226}"/>
                </a:ext>
              </a:extLst>
            </p:cNvPr>
            <p:cNvCxnSpPr/>
            <p:nvPr/>
          </p:nvCxnSpPr>
          <p:spPr bwMode="auto">
            <a:xfrm flipV="1">
              <a:off x="7962524" y="1881854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2644C22E-5279-416C-9E54-E5FFB5767B31}"/>
                </a:ext>
              </a:extLst>
            </p:cNvPr>
            <p:cNvCxnSpPr/>
            <p:nvPr/>
          </p:nvCxnSpPr>
          <p:spPr bwMode="auto">
            <a:xfrm flipV="1">
              <a:off x="7932632" y="1881606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96BC1E6E-2AB9-44FE-AC0B-6ABD3EB484AD}"/>
                </a:ext>
              </a:extLst>
            </p:cNvPr>
            <p:cNvCxnSpPr/>
            <p:nvPr/>
          </p:nvCxnSpPr>
          <p:spPr bwMode="auto">
            <a:xfrm flipV="1">
              <a:off x="7709797" y="1826835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7A58E2CB-56FB-4830-BDEB-321EC23CE684}"/>
              </a:ext>
            </a:extLst>
          </p:cNvPr>
          <p:cNvGrpSpPr/>
          <p:nvPr/>
        </p:nvGrpSpPr>
        <p:grpSpPr>
          <a:xfrm>
            <a:off x="733594" y="1515630"/>
            <a:ext cx="5074449" cy="3292214"/>
            <a:chOff x="620732" y="1663519"/>
            <a:chExt cx="5074449" cy="3292214"/>
          </a:xfrm>
        </p:grpSpPr>
        <p:sp>
          <p:nvSpPr>
            <p:cNvPr id="178" name="Text Box 15">
              <a:extLst>
                <a:ext uri="{FF2B5EF4-FFF2-40B4-BE49-F238E27FC236}">
                  <a16:creationId xmlns:a16="http://schemas.microsoft.com/office/drawing/2014/main" id="{10819172-76EF-494A-9485-5768C6A991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98738" y="1721513"/>
              <a:ext cx="153635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1" i="0" u="none" strike="noStrike" kern="1200" cap="none" spc="-1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PFS</a:t>
              </a:r>
              <a:endPara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79" name="Freeform: Shape 70">
              <a:extLst>
                <a:ext uri="{FF2B5EF4-FFF2-40B4-BE49-F238E27FC236}">
                  <a16:creationId xmlns:a16="http://schemas.microsoft.com/office/drawing/2014/main" id="{6379AEAB-6468-4E98-8E0B-74260610EB9E}"/>
                </a:ext>
              </a:extLst>
            </p:cNvPr>
            <p:cNvSpPr/>
            <p:nvPr/>
          </p:nvSpPr>
          <p:spPr>
            <a:xfrm>
              <a:off x="1427919" y="1791632"/>
              <a:ext cx="4085031" cy="2566313"/>
            </a:xfrm>
            <a:custGeom>
              <a:avLst/>
              <a:gdLst>
                <a:gd name="connsiteX0" fmla="*/ 0 w 4716966"/>
                <a:gd name="connsiteY0" fmla="*/ 0 h 3367668"/>
                <a:gd name="connsiteX1" fmla="*/ 0 w 4716966"/>
                <a:gd name="connsiteY1" fmla="*/ 3367668 h 3367668"/>
                <a:gd name="connsiteX2" fmla="*/ 4716966 w 4716966"/>
                <a:gd name="connsiteY2" fmla="*/ 3367668 h 3367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16966" h="3367668">
                  <a:moveTo>
                    <a:pt x="0" y="0"/>
                  </a:moveTo>
                  <a:lnTo>
                    <a:pt x="0" y="3367668"/>
                  </a:lnTo>
                  <a:lnTo>
                    <a:pt x="4716966" y="3367668"/>
                  </a:lnTo>
                </a:path>
              </a:pathLst>
            </a:cu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3D19A1BD-B10D-488F-B53A-76BE5F97B923}"/>
                </a:ext>
              </a:extLst>
            </p:cNvPr>
            <p:cNvCxnSpPr>
              <a:cxnSpLocks/>
            </p:cNvCxnSpPr>
            <p:nvPr/>
          </p:nvCxnSpPr>
          <p:spPr>
            <a:xfrm>
              <a:off x="1427919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5A1D75BA-5153-4CD5-A8E6-9C9B2349DCBD}"/>
                </a:ext>
              </a:extLst>
            </p:cNvPr>
            <p:cNvCxnSpPr>
              <a:cxnSpLocks/>
            </p:cNvCxnSpPr>
            <p:nvPr/>
          </p:nvCxnSpPr>
          <p:spPr>
            <a:xfrm>
              <a:off x="1794967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DBB75E42-BE37-4679-94D3-1BE8F353C52B}"/>
                </a:ext>
              </a:extLst>
            </p:cNvPr>
            <p:cNvCxnSpPr>
              <a:cxnSpLocks/>
            </p:cNvCxnSpPr>
            <p:nvPr/>
          </p:nvCxnSpPr>
          <p:spPr>
            <a:xfrm>
              <a:off x="2529064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F023D434-9A36-4166-9A39-F2936A198447}"/>
                </a:ext>
              </a:extLst>
            </p:cNvPr>
            <p:cNvCxnSpPr>
              <a:cxnSpLocks/>
            </p:cNvCxnSpPr>
            <p:nvPr/>
          </p:nvCxnSpPr>
          <p:spPr>
            <a:xfrm>
              <a:off x="3263161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A4023293-4C41-4418-8BC8-A7FB18D8F104}"/>
                </a:ext>
              </a:extLst>
            </p:cNvPr>
            <p:cNvCxnSpPr>
              <a:cxnSpLocks/>
            </p:cNvCxnSpPr>
            <p:nvPr/>
          </p:nvCxnSpPr>
          <p:spPr>
            <a:xfrm>
              <a:off x="3997257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41726BE9-A747-4442-8AA9-A7581FB39F7A}"/>
                </a:ext>
              </a:extLst>
            </p:cNvPr>
            <p:cNvCxnSpPr>
              <a:cxnSpLocks/>
            </p:cNvCxnSpPr>
            <p:nvPr/>
          </p:nvCxnSpPr>
          <p:spPr>
            <a:xfrm>
              <a:off x="4731354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49CA208E-962B-4C58-A3AE-E10FB22387D2}"/>
                </a:ext>
              </a:extLst>
            </p:cNvPr>
            <p:cNvCxnSpPr>
              <a:cxnSpLocks/>
            </p:cNvCxnSpPr>
            <p:nvPr/>
          </p:nvCxnSpPr>
          <p:spPr>
            <a:xfrm>
              <a:off x="5465456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F0AC9911-175E-431F-89A9-69EC9D51B5D5}"/>
                </a:ext>
              </a:extLst>
            </p:cNvPr>
            <p:cNvCxnSpPr>
              <a:cxnSpLocks/>
            </p:cNvCxnSpPr>
            <p:nvPr/>
          </p:nvCxnSpPr>
          <p:spPr>
            <a:xfrm>
              <a:off x="2162016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6191EDF5-D915-4D20-AF91-54D7EF793D13}"/>
                </a:ext>
              </a:extLst>
            </p:cNvPr>
            <p:cNvCxnSpPr>
              <a:cxnSpLocks/>
            </p:cNvCxnSpPr>
            <p:nvPr/>
          </p:nvCxnSpPr>
          <p:spPr>
            <a:xfrm>
              <a:off x="2896112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F3C857DB-0B0C-46DD-9E1C-229F266CD09B}"/>
                </a:ext>
              </a:extLst>
            </p:cNvPr>
            <p:cNvCxnSpPr>
              <a:cxnSpLocks/>
            </p:cNvCxnSpPr>
            <p:nvPr/>
          </p:nvCxnSpPr>
          <p:spPr>
            <a:xfrm>
              <a:off x="3630209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65F2EFF1-81B7-49C5-9330-EFCC0ED9F119}"/>
                </a:ext>
              </a:extLst>
            </p:cNvPr>
            <p:cNvCxnSpPr>
              <a:cxnSpLocks/>
            </p:cNvCxnSpPr>
            <p:nvPr/>
          </p:nvCxnSpPr>
          <p:spPr>
            <a:xfrm>
              <a:off x="4364306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4C21D597-EEF8-4112-BB4D-56518F3323B4}"/>
                </a:ext>
              </a:extLst>
            </p:cNvPr>
            <p:cNvCxnSpPr>
              <a:cxnSpLocks/>
            </p:cNvCxnSpPr>
            <p:nvPr/>
          </p:nvCxnSpPr>
          <p:spPr>
            <a:xfrm>
              <a:off x="5098402" y="4357946"/>
              <a:ext cx="0" cy="74758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F42D6206-C948-4903-ACEC-EF72356688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6388" y="1791632"/>
              <a:ext cx="8052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8DD4C7CC-33DC-43E7-B341-DFB89A20E1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6388" y="2048263"/>
              <a:ext cx="8052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3B9F13D5-B4A0-486E-9A60-28098058E2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6388" y="2304895"/>
              <a:ext cx="8052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4DB40D37-A28B-4FDB-A7F1-08F057ED33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6388" y="2561526"/>
              <a:ext cx="8052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2DBEFB26-65A4-492A-B06D-413F285AD8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6388" y="2818158"/>
              <a:ext cx="8052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D256C785-69EF-4C46-BD34-EA1A6D023D7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6388" y="3074789"/>
              <a:ext cx="8052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3190D8E2-3CC6-4B92-A45E-B02C84625A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6388" y="3331420"/>
              <a:ext cx="8052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01ACF00F-5A2C-438E-B1F6-670FF0A3A7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6388" y="3588052"/>
              <a:ext cx="8052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51B383B4-5A81-4F5C-AE66-033ADA300FD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6388" y="3844683"/>
              <a:ext cx="8052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C1D38F20-DA3C-4707-BC57-57350C4C40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6388" y="4101314"/>
              <a:ext cx="8052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A9235EC5-BB1D-4CCD-8008-A83A043EE2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6388" y="4357945"/>
              <a:ext cx="80526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1B3F3DFD-895A-4A85-A794-FEA1A9C3B795}"/>
                </a:ext>
              </a:extLst>
            </p:cNvPr>
            <p:cNvSpPr txBox="1"/>
            <p:nvPr/>
          </p:nvSpPr>
          <p:spPr bwMode="auto">
            <a:xfrm>
              <a:off x="1304518" y="4409417"/>
              <a:ext cx="258493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4D34508D-5270-4406-B018-7BBFCA57695D}"/>
                </a:ext>
              </a:extLst>
            </p:cNvPr>
            <p:cNvSpPr txBox="1"/>
            <p:nvPr/>
          </p:nvSpPr>
          <p:spPr bwMode="auto">
            <a:xfrm>
              <a:off x="1627921" y="4409417"/>
              <a:ext cx="330544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6774D308-3392-4EE4-AA2D-F697A1706FEE}"/>
                </a:ext>
              </a:extLst>
            </p:cNvPr>
            <p:cNvSpPr txBox="1"/>
            <p:nvPr/>
          </p:nvSpPr>
          <p:spPr bwMode="auto">
            <a:xfrm>
              <a:off x="2784362" y="4409417"/>
              <a:ext cx="258493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206" name="TextBox 205">
              <a:extLst>
                <a:ext uri="{FF2B5EF4-FFF2-40B4-BE49-F238E27FC236}">
                  <a16:creationId xmlns:a16="http://schemas.microsoft.com/office/drawing/2014/main" id="{6001F23D-0600-4D8D-81D5-931638C4ECC6}"/>
                </a:ext>
              </a:extLst>
            </p:cNvPr>
            <p:cNvSpPr txBox="1"/>
            <p:nvPr/>
          </p:nvSpPr>
          <p:spPr bwMode="auto">
            <a:xfrm>
              <a:off x="3396944" y="4409417"/>
              <a:ext cx="428832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12</a:t>
              </a:r>
            </a:p>
          </p:txBody>
        </p:sp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79780146-E3F1-4EFC-BC0C-0D21545FD210}"/>
                </a:ext>
              </a:extLst>
            </p:cNvPr>
            <p:cNvSpPr txBox="1"/>
            <p:nvPr/>
          </p:nvSpPr>
          <p:spPr bwMode="auto">
            <a:xfrm>
              <a:off x="3752314" y="4409417"/>
              <a:ext cx="491001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14</a:t>
              </a:r>
            </a:p>
          </p:txBody>
        </p: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BB237DA7-D75B-4619-9A42-B1FF9419874A}"/>
                </a:ext>
              </a:extLst>
            </p:cNvPr>
            <p:cNvSpPr txBox="1"/>
            <p:nvPr/>
          </p:nvSpPr>
          <p:spPr bwMode="auto">
            <a:xfrm>
              <a:off x="4146061" y="4409417"/>
              <a:ext cx="430950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16</a:t>
              </a:r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B99DC00C-0396-4057-85AA-AABE2B6A4005}"/>
                </a:ext>
              </a:extLst>
            </p:cNvPr>
            <p:cNvSpPr txBox="1"/>
            <p:nvPr/>
          </p:nvSpPr>
          <p:spPr bwMode="auto">
            <a:xfrm>
              <a:off x="5273275" y="4409417"/>
              <a:ext cx="421906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22</a:t>
              </a: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20F94257-3A68-425D-B392-F6E23FF91A25}"/>
                </a:ext>
              </a:extLst>
            </p:cNvPr>
            <p:cNvSpPr txBox="1"/>
            <p:nvPr/>
          </p:nvSpPr>
          <p:spPr bwMode="auto">
            <a:xfrm>
              <a:off x="868765" y="1663519"/>
              <a:ext cx="486622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1.0</a:t>
              </a: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16325766-26D6-475E-A795-23CF721085DB}"/>
                </a:ext>
              </a:extLst>
            </p:cNvPr>
            <p:cNvSpPr txBox="1"/>
            <p:nvPr/>
          </p:nvSpPr>
          <p:spPr bwMode="auto">
            <a:xfrm>
              <a:off x="868765" y="2176997"/>
              <a:ext cx="492770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0.8</a:t>
              </a:r>
            </a:p>
          </p:txBody>
        </p: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232CC221-71C8-4B93-98ED-24B593C26674}"/>
                </a:ext>
              </a:extLst>
            </p:cNvPr>
            <p:cNvSpPr txBox="1"/>
            <p:nvPr/>
          </p:nvSpPr>
          <p:spPr bwMode="auto">
            <a:xfrm>
              <a:off x="868765" y="2690474"/>
              <a:ext cx="492770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0.6</a:t>
              </a:r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CFDE206F-15E7-4015-B3F2-FB08E4E8326B}"/>
                </a:ext>
              </a:extLst>
            </p:cNvPr>
            <p:cNvSpPr txBox="1"/>
            <p:nvPr/>
          </p:nvSpPr>
          <p:spPr bwMode="auto">
            <a:xfrm>
              <a:off x="868765" y="3203952"/>
              <a:ext cx="492770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0.4</a:t>
              </a:r>
            </a:p>
          </p:txBody>
        </p:sp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41E80CBB-0FF0-4152-9FD6-3483790B1D8F}"/>
                </a:ext>
              </a:extLst>
            </p:cNvPr>
            <p:cNvSpPr txBox="1"/>
            <p:nvPr/>
          </p:nvSpPr>
          <p:spPr bwMode="auto">
            <a:xfrm>
              <a:off x="868765" y="3717430"/>
              <a:ext cx="492770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0.2</a:t>
              </a:r>
            </a:p>
          </p:txBody>
        </p:sp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id="{E32D5DF5-FF14-4C3B-B45B-02CE2F3BA797}"/>
                </a:ext>
              </a:extLst>
            </p:cNvPr>
            <p:cNvSpPr txBox="1"/>
            <p:nvPr/>
          </p:nvSpPr>
          <p:spPr bwMode="auto">
            <a:xfrm>
              <a:off x="973935" y="4230910"/>
              <a:ext cx="387599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216" name="TextBox 73">
              <a:extLst>
                <a:ext uri="{FF2B5EF4-FFF2-40B4-BE49-F238E27FC236}">
                  <a16:creationId xmlns:a16="http://schemas.microsoft.com/office/drawing/2014/main" id="{0DA87EEA-D64F-48D5-8E9C-0F1AC378D7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-38471" y="2906873"/>
              <a:ext cx="1683071" cy="364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1" tIns="45715" rIns="91431" bIns="45715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Probability of PFS</a:t>
              </a:r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1B902DF5-AD07-485C-A57C-0424AA3A8547}"/>
                </a:ext>
              </a:extLst>
            </p:cNvPr>
            <p:cNvSpPr txBox="1"/>
            <p:nvPr/>
          </p:nvSpPr>
          <p:spPr bwMode="auto">
            <a:xfrm>
              <a:off x="2972846" y="4617179"/>
              <a:ext cx="556563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Mos</a:t>
              </a:r>
            </a:p>
          </p:txBody>
        </p: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E3C52278-4E30-4CF2-8AE8-7C947B120993}"/>
                </a:ext>
              </a:extLst>
            </p:cNvPr>
            <p:cNvSpPr txBox="1"/>
            <p:nvPr/>
          </p:nvSpPr>
          <p:spPr bwMode="auto">
            <a:xfrm>
              <a:off x="1452200" y="3998332"/>
              <a:ext cx="3628628" cy="36933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l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Median: 8.8 mos (95% CI: 5.6-11.6)</a:t>
              </a: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BBBEC44F-119D-47F2-893F-09C0E6763357}"/>
                </a:ext>
              </a:extLst>
            </p:cNvPr>
            <p:cNvSpPr txBox="1"/>
            <p:nvPr/>
          </p:nvSpPr>
          <p:spPr bwMode="auto">
            <a:xfrm>
              <a:off x="2017358" y="4409417"/>
              <a:ext cx="330544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227CC651-176E-4253-94E1-950A8A69519B}"/>
                </a:ext>
              </a:extLst>
            </p:cNvPr>
            <p:cNvSpPr txBox="1"/>
            <p:nvPr/>
          </p:nvSpPr>
          <p:spPr bwMode="auto">
            <a:xfrm>
              <a:off x="2413424" y="4409417"/>
              <a:ext cx="258493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673C13EA-6D60-4AAB-A7C7-9F755FE15F45}"/>
                </a:ext>
              </a:extLst>
            </p:cNvPr>
            <p:cNvSpPr txBox="1"/>
            <p:nvPr/>
          </p:nvSpPr>
          <p:spPr bwMode="auto">
            <a:xfrm>
              <a:off x="3034411" y="4409417"/>
              <a:ext cx="464383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10</a:t>
              </a:r>
            </a:p>
          </p:txBody>
        </p: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4905EDB9-5506-4257-A302-9D4295387BE7}"/>
                </a:ext>
              </a:extLst>
            </p:cNvPr>
            <p:cNvSpPr txBox="1"/>
            <p:nvPr/>
          </p:nvSpPr>
          <p:spPr bwMode="auto">
            <a:xfrm>
              <a:off x="4521800" y="4409417"/>
              <a:ext cx="430950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18</a:t>
              </a:r>
            </a:p>
          </p:txBody>
        </p:sp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01E01E91-482A-4038-8453-1A2B0D3AF498}"/>
                </a:ext>
              </a:extLst>
            </p:cNvPr>
            <p:cNvSpPr txBox="1"/>
            <p:nvPr/>
          </p:nvSpPr>
          <p:spPr bwMode="auto">
            <a:xfrm>
              <a:off x="4873513" y="4409417"/>
              <a:ext cx="430950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20</a:t>
              </a:r>
            </a:p>
          </p:txBody>
        </p:sp>
        <p:sp>
          <p:nvSpPr>
            <p:cNvPr id="225" name="Freeform 270">
              <a:extLst>
                <a:ext uri="{FF2B5EF4-FFF2-40B4-BE49-F238E27FC236}">
                  <a16:creationId xmlns:a16="http://schemas.microsoft.com/office/drawing/2014/main" id="{209B11E1-18F7-4E97-9CB6-FAD9C5735729}"/>
                </a:ext>
              </a:extLst>
            </p:cNvPr>
            <p:cNvSpPr/>
            <p:nvPr/>
          </p:nvSpPr>
          <p:spPr bwMode="auto">
            <a:xfrm>
              <a:off x="1433209" y="1964987"/>
              <a:ext cx="3981855" cy="2133600"/>
            </a:xfrm>
            <a:custGeom>
              <a:avLst/>
              <a:gdLst>
                <a:gd name="connsiteX0" fmla="*/ 0 w 3981855"/>
                <a:gd name="connsiteY0" fmla="*/ 0 h 2133600"/>
                <a:gd name="connsiteX1" fmla="*/ 103761 w 3981855"/>
                <a:gd name="connsiteY1" fmla="*/ 0 h 2133600"/>
                <a:gd name="connsiteX2" fmla="*/ 103761 w 3981855"/>
                <a:gd name="connsiteY2" fmla="*/ 58366 h 2133600"/>
                <a:gd name="connsiteX3" fmla="*/ 103761 w 3981855"/>
                <a:gd name="connsiteY3" fmla="*/ 58366 h 2133600"/>
                <a:gd name="connsiteX4" fmla="*/ 103761 w 3981855"/>
                <a:gd name="connsiteY4" fmla="*/ 58366 h 2133600"/>
                <a:gd name="connsiteX5" fmla="*/ 103761 w 3981855"/>
                <a:gd name="connsiteY5" fmla="*/ 181583 h 2133600"/>
                <a:gd name="connsiteX6" fmla="*/ 214008 w 3981855"/>
                <a:gd name="connsiteY6" fmla="*/ 181583 h 2133600"/>
                <a:gd name="connsiteX7" fmla="*/ 214008 w 3981855"/>
                <a:gd name="connsiteY7" fmla="*/ 181583 h 2133600"/>
                <a:gd name="connsiteX8" fmla="*/ 214008 w 3981855"/>
                <a:gd name="connsiteY8" fmla="*/ 239949 h 2133600"/>
                <a:gd name="connsiteX9" fmla="*/ 285344 w 3981855"/>
                <a:gd name="connsiteY9" fmla="*/ 239949 h 2133600"/>
                <a:gd name="connsiteX10" fmla="*/ 285344 w 3981855"/>
                <a:gd name="connsiteY10" fmla="*/ 428017 h 2133600"/>
                <a:gd name="connsiteX11" fmla="*/ 486382 w 3981855"/>
                <a:gd name="connsiteY11" fmla="*/ 428017 h 2133600"/>
                <a:gd name="connsiteX12" fmla="*/ 486382 w 3981855"/>
                <a:gd name="connsiteY12" fmla="*/ 596630 h 2133600"/>
                <a:gd name="connsiteX13" fmla="*/ 544748 w 3981855"/>
                <a:gd name="connsiteY13" fmla="*/ 596630 h 2133600"/>
                <a:gd name="connsiteX14" fmla="*/ 544748 w 3981855"/>
                <a:gd name="connsiteY14" fmla="*/ 667966 h 2133600"/>
                <a:gd name="connsiteX15" fmla="*/ 654995 w 3981855"/>
                <a:gd name="connsiteY15" fmla="*/ 667966 h 2133600"/>
                <a:gd name="connsiteX16" fmla="*/ 654995 w 3981855"/>
                <a:gd name="connsiteY16" fmla="*/ 745787 h 2133600"/>
                <a:gd name="connsiteX17" fmla="*/ 654995 w 3981855"/>
                <a:gd name="connsiteY17" fmla="*/ 745787 h 2133600"/>
                <a:gd name="connsiteX18" fmla="*/ 713361 w 3981855"/>
                <a:gd name="connsiteY18" fmla="*/ 745787 h 2133600"/>
                <a:gd name="connsiteX19" fmla="*/ 713361 w 3981855"/>
                <a:gd name="connsiteY19" fmla="*/ 810639 h 2133600"/>
                <a:gd name="connsiteX20" fmla="*/ 836578 w 3981855"/>
                <a:gd name="connsiteY20" fmla="*/ 810639 h 2133600"/>
                <a:gd name="connsiteX21" fmla="*/ 836578 w 3981855"/>
                <a:gd name="connsiteY21" fmla="*/ 907915 h 2133600"/>
                <a:gd name="connsiteX22" fmla="*/ 933855 w 3981855"/>
                <a:gd name="connsiteY22" fmla="*/ 907915 h 2133600"/>
                <a:gd name="connsiteX23" fmla="*/ 933855 w 3981855"/>
                <a:gd name="connsiteY23" fmla="*/ 907915 h 2133600"/>
                <a:gd name="connsiteX24" fmla="*/ 933855 w 3981855"/>
                <a:gd name="connsiteY24" fmla="*/ 985736 h 2133600"/>
                <a:gd name="connsiteX25" fmla="*/ 1024646 w 3981855"/>
                <a:gd name="connsiteY25" fmla="*/ 985736 h 2133600"/>
                <a:gd name="connsiteX26" fmla="*/ 1024646 w 3981855"/>
                <a:gd name="connsiteY26" fmla="*/ 1050587 h 2133600"/>
                <a:gd name="connsiteX27" fmla="*/ 1089497 w 3981855"/>
                <a:gd name="connsiteY27" fmla="*/ 1050587 h 2133600"/>
                <a:gd name="connsiteX28" fmla="*/ 1089497 w 3981855"/>
                <a:gd name="connsiteY28" fmla="*/ 1050587 h 2133600"/>
                <a:gd name="connsiteX29" fmla="*/ 1089497 w 3981855"/>
                <a:gd name="connsiteY29" fmla="*/ 1121924 h 2133600"/>
                <a:gd name="connsiteX30" fmla="*/ 1348902 w 3981855"/>
                <a:gd name="connsiteY30" fmla="*/ 1121924 h 2133600"/>
                <a:gd name="connsiteX31" fmla="*/ 1348902 w 3981855"/>
                <a:gd name="connsiteY31" fmla="*/ 1180290 h 2133600"/>
                <a:gd name="connsiteX32" fmla="*/ 1491574 w 3981855"/>
                <a:gd name="connsiteY32" fmla="*/ 1180290 h 2133600"/>
                <a:gd name="connsiteX33" fmla="*/ 1491574 w 3981855"/>
                <a:gd name="connsiteY33" fmla="*/ 1180290 h 2133600"/>
                <a:gd name="connsiteX34" fmla="*/ 1491574 w 3981855"/>
                <a:gd name="connsiteY34" fmla="*/ 1251626 h 2133600"/>
                <a:gd name="connsiteX35" fmla="*/ 1627761 w 3981855"/>
                <a:gd name="connsiteY35" fmla="*/ 1251626 h 2133600"/>
                <a:gd name="connsiteX36" fmla="*/ 1627761 w 3981855"/>
                <a:gd name="connsiteY36" fmla="*/ 1348902 h 2133600"/>
                <a:gd name="connsiteX37" fmla="*/ 1971472 w 3981855"/>
                <a:gd name="connsiteY37" fmla="*/ 1348902 h 2133600"/>
                <a:gd name="connsiteX38" fmla="*/ 1971472 w 3981855"/>
                <a:gd name="connsiteY38" fmla="*/ 1407268 h 2133600"/>
                <a:gd name="connsiteX39" fmla="*/ 2068748 w 3981855"/>
                <a:gd name="connsiteY39" fmla="*/ 1407268 h 2133600"/>
                <a:gd name="connsiteX40" fmla="*/ 2068748 w 3981855"/>
                <a:gd name="connsiteY40" fmla="*/ 1472119 h 2133600"/>
                <a:gd name="connsiteX41" fmla="*/ 2211421 w 3981855"/>
                <a:gd name="connsiteY41" fmla="*/ 1472119 h 2133600"/>
                <a:gd name="connsiteX42" fmla="*/ 2211421 w 3981855"/>
                <a:gd name="connsiteY42" fmla="*/ 1614792 h 2133600"/>
                <a:gd name="connsiteX43" fmla="*/ 2282757 w 3981855"/>
                <a:gd name="connsiteY43" fmla="*/ 1614792 h 2133600"/>
                <a:gd name="connsiteX44" fmla="*/ 2282757 w 3981855"/>
                <a:gd name="connsiteY44" fmla="*/ 1783404 h 2133600"/>
                <a:gd name="connsiteX45" fmla="*/ 2522706 w 3981855"/>
                <a:gd name="connsiteY45" fmla="*/ 1783404 h 2133600"/>
                <a:gd name="connsiteX46" fmla="*/ 2522706 w 3981855"/>
                <a:gd name="connsiteY46" fmla="*/ 1861226 h 2133600"/>
                <a:gd name="connsiteX47" fmla="*/ 2678348 w 3981855"/>
                <a:gd name="connsiteY47" fmla="*/ 1861226 h 2133600"/>
                <a:gd name="connsiteX48" fmla="*/ 2678348 w 3981855"/>
                <a:gd name="connsiteY48" fmla="*/ 1861226 h 2133600"/>
                <a:gd name="connsiteX49" fmla="*/ 2678348 w 3981855"/>
                <a:gd name="connsiteY49" fmla="*/ 1932562 h 2133600"/>
                <a:gd name="connsiteX50" fmla="*/ 3287948 w 3981855"/>
                <a:gd name="connsiteY50" fmla="*/ 1932562 h 2133600"/>
                <a:gd name="connsiteX51" fmla="*/ 3287948 w 3981855"/>
                <a:gd name="connsiteY51" fmla="*/ 2016868 h 2133600"/>
                <a:gd name="connsiteX52" fmla="*/ 3780817 w 3981855"/>
                <a:gd name="connsiteY52" fmla="*/ 2016868 h 2133600"/>
                <a:gd name="connsiteX53" fmla="*/ 3780817 w 3981855"/>
                <a:gd name="connsiteY53" fmla="*/ 2133600 h 2133600"/>
                <a:gd name="connsiteX54" fmla="*/ 3981855 w 3981855"/>
                <a:gd name="connsiteY54" fmla="*/ 2133600 h 21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981855" h="2133600">
                  <a:moveTo>
                    <a:pt x="0" y="0"/>
                  </a:moveTo>
                  <a:lnTo>
                    <a:pt x="103761" y="0"/>
                  </a:lnTo>
                  <a:lnTo>
                    <a:pt x="103761" y="58366"/>
                  </a:lnTo>
                  <a:lnTo>
                    <a:pt x="103761" y="58366"/>
                  </a:lnTo>
                  <a:lnTo>
                    <a:pt x="103761" y="58366"/>
                  </a:lnTo>
                  <a:lnTo>
                    <a:pt x="103761" y="181583"/>
                  </a:lnTo>
                  <a:lnTo>
                    <a:pt x="214008" y="181583"/>
                  </a:lnTo>
                  <a:lnTo>
                    <a:pt x="214008" y="181583"/>
                  </a:lnTo>
                  <a:lnTo>
                    <a:pt x="214008" y="239949"/>
                  </a:lnTo>
                  <a:lnTo>
                    <a:pt x="285344" y="239949"/>
                  </a:lnTo>
                  <a:lnTo>
                    <a:pt x="285344" y="428017"/>
                  </a:lnTo>
                  <a:lnTo>
                    <a:pt x="486382" y="428017"/>
                  </a:lnTo>
                  <a:lnTo>
                    <a:pt x="486382" y="596630"/>
                  </a:lnTo>
                  <a:lnTo>
                    <a:pt x="544748" y="596630"/>
                  </a:lnTo>
                  <a:lnTo>
                    <a:pt x="544748" y="667966"/>
                  </a:lnTo>
                  <a:lnTo>
                    <a:pt x="654995" y="667966"/>
                  </a:lnTo>
                  <a:lnTo>
                    <a:pt x="654995" y="745787"/>
                  </a:lnTo>
                  <a:lnTo>
                    <a:pt x="654995" y="745787"/>
                  </a:lnTo>
                  <a:lnTo>
                    <a:pt x="713361" y="745787"/>
                  </a:lnTo>
                  <a:lnTo>
                    <a:pt x="713361" y="810639"/>
                  </a:lnTo>
                  <a:lnTo>
                    <a:pt x="836578" y="810639"/>
                  </a:lnTo>
                  <a:lnTo>
                    <a:pt x="836578" y="907915"/>
                  </a:lnTo>
                  <a:lnTo>
                    <a:pt x="933855" y="907915"/>
                  </a:lnTo>
                  <a:lnTo>
                    <a:pt x="933855" y="907915"/>
                  </a:lnTo>
                  <a:lnTo>
                    <a:pt x="933855" y="985736"/>
                  </a:lnTo>
                  <a:lnTo>
                    <a:pt x="1024646" y="985736"/>
                  </a:lnTo>
                  <a:lnTo>
                    <a:pt x="1024646" y="1050587"/>
                  </a:lnTo>
                  <a:lnTo>
                    <a:pt x="1089497" y="1050587"/>
                  </a:lnTo>
                  <a:lnTo>
                    <a:pt x="1089497" y="1050587"/>
                  </a:lnTo>
                  <a:lnTo>
                    <a:pt x="1089497" y="1121924"/>
                  </a:lnTo>
                  <a:lnTo>
                    <a:pt x="1348902" y="1121924"/>
                  </a:lnTo>
                  <a:lnTo>
                    <a:pt x="1348902" y="1180290"/>
                  </a:lnTo>
                  <a:lnTo>
                    <a:pt x="1491574" y="1180290"/>
                  </a:lnTo>
                  <a:lnTo>
                    <a:pt x="1491574" y="1180290"/>
                  </a:lnTo>
                  <a:lnTo>
                    <a:pt x="1491574" y="1251626"/>
                  </a:lnTo>
                  <a:lnTo>
                    <a:pt x="1627761" y="1251626"/>
                  </a:lnTo>
                  <a:lnTo>
                    <a:pt x="1627761" y="1348902"/>
                  </a:lnTo>
                  <a:lnTo>
                    <a:pt x="1971472" y="1348902"/>
                  </a:lnTo>
                  <a:lnTo>
                    <a:pt x="1971472" y="1407268"/>
                  </a:lnTo>
                  <a:lnTo>
                    <a:pt x="2068748" y="1407268"/>
                  </a:lnTo>
                  <a:lnTo>
                    <a:pt x="2068748" y="1472119"/>
                  </a:lnTo>
                  <a:lnTo>
                    <a:pt x="2211421" y="1472119"/>
                  </a:lnTo>
                  <a:lnTo>
                    <a:pt x="2211421" y="1614792"/>
                  </a:lnTo>
                  <a:lnTo>
                    <a:pt x="2282757" y="1614792"/>
                  </a:lnTo>
                  <a:lnTo>
                    <a:pt x="2282757" y="1783404"/>
                  </a:lnTo>
                  <a:lnTo>
                    <a:pt x="2522706" y="1783404"/>
                  </a:lnTo>
                  <a:lnTo>
                    <a:pt x="2522706" y="1861226"/>
                  </a:lnTo>
                  <a:lnTo>
                    <a:pt x="2678348" y="1861226"/>
                  </a:lnTo>
                  <a:lnTo>
                    <a:pt x="2678348" y="1861226"/>
                  </a:lnTo>
                  <a:lnTo>
                    <a:pt x="2678348" y="1932562"/>
                  </a:lnTo>
                  <a:lnTo>
                    <a:pt x="3287948" y="1932562"/>
                  </a:lnTo>
                  <a:lnTo>
                    <a:pt x="3287948" y="2016868"/>
                  </a:lnTo>
                  <a:lnTo>
                    <a:pt x="3780817" y="2016868"/>
                  </a:lnTo>
                  <a:lnTo>
                    <a:pt x="3780817" y="2133600"/>
                  </a:lnTo>
                  <a:lnTo>
                    <a:pt x="3981855" y="2133600"/>
                  </a:lnTo>
                </a:path>
              </a:pathLst>
            </a:cu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id="{4D90FA4A-4C65-4205-9A0F-9298D0133331}"/>
                </a:ext>
              </a:extLst>
            </p:cNvPr>
            <p:cNvCxnSpPr/>
            <p:nvPr/>
          </p:nvCxnSpPr>
          <p:spPr bwMode="auto">
            <a:xfrm flipV="1">
              <a:off x="5358953" y="4001890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781D31FB-9CF4-4B1A-A81E-78CC094226F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296990" y="4001890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EFBD4BC5-3D5C-4C10-B0F2-16AE041E8ED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008403" y="3889167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D35DF58B-8D4B-4473-83DB-4F39E8248C8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946796" y="3885927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1D97E158-573C-46C1-8169-98E04D4280C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917614" y="3882687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02A17D3F-1073-4EC3-B839-BFF13DF89AF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88432" y="3879447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2" name="Straight Connector 231">
              <a:extLst>
                <a:ext uri="{FF2B5EF4-FFF2-40B4-BE49-F238E27FC236}">
                  <a16:creationId xmlns:a16="http://schemas.microsoft.com/office/drawing/2014/main" id="{FA369AC5-93A7-4643-85B5-1C13B534A97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859250" y="3876207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12C82447-2985-47B8-A0C0-604888FD2EB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771703" y="3872967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A24ABF31-6EAD-402A-82B0-43299592B19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301540" y="3798392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5451CA00-6EB8-4C0E-A228-FE38998A172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265877" y="3788667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B9FC9011-4388-44DC-A1AB-7A35140E9D4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230214" y="3778942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243726F3-46ED-466D-89C2-69C1AA6A222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194551" y="3782187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26DC8F09-5859-412E-A9B1-F2B71FEDAB6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048643" y="3727067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9" name="Straight Connector 238">
              <a:extLst>
                <a:ext uri="{FF2B5EF4-FFF2-40B4-BE49-F238E27FC236}">
                  <a16:creationId xmlns:a16="http://schemas.microsoft.com/office/drawing/2014/main" id="{D44FDF2B-B87F-4495-A224-80496815897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902735" y="3665462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0" name="Straight Connector 239">
              <a:extLst>
                <a:ext uri="{FF2B5EF4-FFF2-40B4-BE49-F238E27FC236}">
                  <a16:creationId xmlns:a16="http://schemas.microsoft.com/office/drawing/2014/main" id="{E6D0E64B-065B-4990-B032-27CC78B50DA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73557" y="3649252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857FC393-BD63-41D9-A742-902872D92CC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688739" y="3477402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BA31D83A-3057-444D-83B6-13EFABE51DD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614166" y="3363917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20547314-15FA-4E24-9D42-61F3802E67A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124547" y="3224492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6D7E3AA2-0902-4484-87F3-2B2BCAB88E6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811319" y="2313343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3F78EFFB-9F43-4CB1-BB6A-65BEE270255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769172" y="2310108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956AE112-2FEE-494F-909E-4FEEA91BB6F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597325" y="2060443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7" name="Straight Connector 246">
              <a:extLst>
                <a:ext uri="{FF2B5EF4-FFF2-40B4-BE49-F238E27FC236}">
                  <a16:creationId xmlns:a16="http://schemas.microsoft.com/office/drawing/2014/main" id="{607AB346-8238-48FD-8AD8-99C09C837F9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457903" y="1869143"/>
              <a:ext cx="0" cy="96697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4" name="TextBox 223">
            <a:extLst>
              <a:ext uri="{FF2B5EF4-FFF2-40B4-BE49-F238E27FC236}">
                <a16:creationId xmlns:a16="http://schemas.microsoft.com/office/drawing/2014/main" id="{409290B2-CD92-478F-8A94-21B7F4CE29E5}"/>
              </a:ext>
            </a:extLst>
          </p:cNvPr>
          <p:cNvSpPr txBox="1"/>
          <p:nvPr/>
        </p:nvSpPr>
        <p:spPr>
          <a:xfrm>
            <a:off x="694524" y="6393403"/>
            <a:ext cx="66411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Lucida Sans Unicode"/>
              </a:rPr>
              <a:t>Munshi et al. NEJM 2021;384:705-16. Anderson et al. ASCO 2021, Abs 8016 </a:t>
            </a:r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C9BD55FD-9E5D-6D4F-8DCC-27C7283F0237}"/>
              </a:ext>
            </a:extLst>
          </p:cNvPr>
          <p:cNvSpPr txBox="1"/>
          <p:nvPr/>
        </p:nvSpPr>
        <p:spPr bwMode="auto">
          <a:xfrm>
            <a:off x="9008765" y="6393403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58692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392CD-84A2-4785-8456-257A1CB68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KarMMa: PFS by Dose and Best Response</a:t>
            </a:r>
          </a:p>
        </p:txBody>
      </p:sp>
      <p:sp>
        <p:nvSpPr>
          <p:cNvPr id="4" name="Text Box 15">
            <a:extLst>
              <a:ext uri="{FF2B5EF4-FFF2-40B4-BE49-F238E27FC236}">
                <a16:creationId xmlns:a16="http://schemas.microsoft.com/office/drawing/2014/main" id="{64EA308B-AE14-451D-83B6-8743C06B1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751" y="6388915"/>
            <a:ext cx="7853362" cy="276999"/>
          </a:xfrm>
          <a:prstGeom prst="rect">
            <a:avLst/>
          </a:prstGeom>
          <a:noFill/>
          <a:ln>
            <a:noFill/>
          </a:ln>
        </p:spPr>
        <p:txBody>
          <a:bodyPr anchor="b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-10" normalizeH="0" baseline="0" noProof="0" dirty="0">
                <a:ln>
                  <a:noFill/>
                </a:ln>
                <a:solidFill>
                  <a:srgbClr val="4555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Munshi. ASCO 2020. Abstr 8503.</a:t>
            </a: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4555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22FD54B4-63CF-0E40-AD8F-B8B8CF78C9BD}"/>
              </a:ext>
            </a:extLst>
          </p:cNvPr>
          <p:cNvGrpSpPr/>
          <p:nvPr/>
        </p:nvGrpSpPr>
        <p:grpSpPr>
          <a:xfrm>
            <a:off x="5843659" y="1479552"/>
            <a:ext cx="6210741" cy="4065299"/>
            <a:chOff x="5843659" y="1584060"/>
            <a:chExt cx="6210741" cy="4065299"/>
          </a:xfrm>
        </p:grpSpPr>
        <p:sp>
          <p:nvSpPr>
            <p:cNvPr id="78" name="Text Box 15">
              <a:extLst>
                <a:ext uri="{FF2B5EF4-FFF2-40B4-BE49-F238E27FC236}">
                  <a16:creationId xmlns:a16="http://schemas.microsoft.com/office/drawing/2014/main" id="{E893E388-9A1B-6745-B1E8-199F9F1F8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09720" y="1584060"/>
              <a:ext cx="240535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1" i="0" u="none" strike="noStrike" kern="1200" cap="none" spc="-1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DoR by Best Response</a:t>
              </a:r>
              <a:endPara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9" name="Freeform: Shape 70">
              <a:extLst>
                <a:ext uri="{FF2B5EF4-FFF2-40B4-BE49-F238E27FC236}">
                  <a16:creationId xmlns:a16="http://schemas.microsoft.com/office/drawing/2014/main" id="{24BCB871-A981-6F43-8FF9-B6E884EEFACF}"/>
                </a:ext>
              </a:extLst>
            </p:cNvPr>
            <p:cNvSpPr/>
            <p:nvPr/>
          </p:nvSpPr>
          <p:spPr>
            <a:xfrm>
              <a:off x="6962503" y="2229105"/>
              <a:ext cx="3792424" cy="2253813"/>
            </a:xfrm>
            <a:custGeom>
              <a:avLst/>
              <a:gdLst>
                <a:gd name="connsiteX0" fmla="*/ 0 w 4716966"/>
                <a:gd name="connsiteY0" fmla="*/ 0 h 3367668"/>
                <a:gd name="connsiteX1" fmla="*/ 0 w 4716966"/>
                <a:gd name="connsiteY1" fmla="*/ 3367668 h 3367668"/>
                <a:gd name="connsiteX2" fmla="*/ 4716966 w 4716966"/>
                <a:gd name="connsiteY2" fmla="*/ 3367668 h 3367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16966" h="3367668">
                  <a:moveTo>
                    <a:pt x="0" y="0"/>
                  </a:moveTo>
                  <a:lnTo>
                    <a:pt x="0" y="3367668"/>
                  </a:lnTo>
                  <a:lnTo>
                    <a:pt x="4716966" y="3367668"/>
                  </a:lnTo>
                </a:path>
              </a:pathLst>
            </a:cu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540F9555-65A0-6343-8190-44CA4199F93A}"/>
                </a:ext>
              </a:extLst>
            </p:cNvPr>
            <p:cNvCxnSpPr>
              <a:cxnSpLocks/>
            </p:cNvCxnSpPr>
            <p:nvPr/>
          </p:nvCxnSpPr>
          <p:spPr>
            <a:xfrm>
              <a:off x="6962503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2703E54B-5200-AB48-8CF2-668CA7C08C4E}"/>
                </a:ext>
              </a:extLst>
            </p:cNvPr>
            <p:cNvCxnSpPr>
              <a:cxnSpLocks/>
            </p:cNvCxnSpPr>
            <p:nvPr/>
          </p:nvCxnSpPr>
          <p:spPr>
            <a:xfrm>
              <a:off x="7303260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C414DB42-D46C-7A4B-AD6C-2DDC91EC2C3F}"/>
                </a:ext>
              </a:extLst>
            </p:cNvPr>
            <p:cNvCxnSpPr>
              <a:cxnSpLocks/>
            </p:cNvCxnSpPr>
            <p:nvPr/>
          </p:nvCxnSpPr>
          <p:spPr>
            <a:xfrm>
              <a:off x="7984774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2C0C4750-BD0D-D24F-9CBC-5BAE73283112}"/>
                </a:ext>
              </a:extLst>
            </p:cNvPr>
            <p:cNvCxnSpPr>
              <a:cxnSpLocks/>
            </p:cNvCxnSpPr>
            <p:nvPr/>
          </p:nvCxnSpPr>
          <p:spPr>
            <a:xfrm>
              <a:off x="8666288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4004F47B-3F45-BF42-943F-F06FB1FE552B}"/>
                </a:ext>
              </a:extLst>
            </p:cNvPr>
            <p:cNvCxnSpPr>
              <a:cxnSpLocks/>
            </p:cNvCxnSpPr>
            <p:nvPr/>
          </p:nvCxnSpPr>
          <p:spPr>
            <a:xfrm>
              <a:off x="9347802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7662A76E-68B7-394D-B70D-9FE8152158BA}"/>
                </a:ext>
              </a:extLst>
            </p:cNvPr>
            <p:cNvCxnSpPr>
              <a:cxnSpLocks/>
            </p:cNvCxnSpPr>
            <p:nvPr/>
          </p:nvCxnSpPr>
          <p:spPr>
            <a:xfrm>
              <a:off x="10029316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C659EB5B-82F7-9E46-9D35-F280DBBC60D4}"/>
                </a:ext>
              </a:extLst>
            </p:cNvPr>
            <p:cNvCxnSpPr>
              <a:cxnSpLocks/>
            </p:cNvCxnSpPr>
            <p:nvPr/>
          </p:nvCxnSpPr>
          <p:spPr>
            <a:xfrm>
              <a:off x="10710835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08621497-F984-2849-A843-AF6FBC0037A3}"/>
                </a:ext>
              </a:extLst>
            </p:cNvPr>
            <p:cNvCxnSpPr>
              <a:cxnSpLocks/>
            </p:cNvCxnSpPr>
            <p:nvPr/>
          </p:nvCxnSpPr>
          <p:spPr>
            <a:xfrm>
              <a:off x="7644017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5905B27F-A369-8F4A-9601-79486C1E727F}"/>
                </a:ext>
              </a:extLst>
            </p:cNvPr>
            <p:cNvCxnSpPr>
              <a:cxnSpLocks/>
            </p:cNvCxnSpPr>
            <p:nvPr/>
          </p:nvCxnSpPr>
          <p:spPr>
            <a:xfrm>
              <a:off x="8325531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84499F98-27E4-8841-BF99-67527F230A33}"/>
                </a:ext>
              </a:extLst>
            </p:cNvPr>
            <p:cNvCxnSpPr>
              <a:cxnSpLocks/>
            </p:cNvCxnSpPr>
            <p:nvPr/>
          </p:nvCxnSpPr>
          <p:spPr>
            <a:xfrm>
              <a:off x="9007045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3495A48E-F48D-9A4E-802E-B2BEA1710ADE}"/>
                </a:ext>
              </a:extLst>
            </p:cNvPr>
            <p:cNvCxnSpPr>
              <a:cxnSpLocks/>
            </p:cNvCxnSpPr>
            <p:nvPr/>
          </p:nvCxnSpPr>
          <p:spPr>
            <a:xfrm>
              <a:off x="9688559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8F830A1C-6E9D-524C-A592-F0C035A81541}"/>
                </a:ext>
              </a:extLst>
            </p:cNvPr>
            <p:cNvCxnSpPr>
              <a:cxnSpLocks/>
            </p:cNvCxnSpPr>
            <p:nvPr/>
          </p:nvCxnSpPr>
          <p:spPr>
            <a:xfrm>
              <a:off x="10370073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944C671F-6BFD-584C-BEC0-F24FDEAA1D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86812" y="2229105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81A65389-B87F-CD4E-9DD5-0E9E5EB17F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86812" y="2454486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A966317F-A60F-CE40-9E82-E040647EF55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86812" y="2679868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C040BE9A-9F53-AC43-B092-8885B93ED3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86812" y="2905249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69FF8A7B-7231-DB45-8DED-9F14583F76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86812" y="3130631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4A1BF2B0-F0BB-F74A-BD3C-709293A7D4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86812" y="3356012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58CC24D5-5221-E444-8A67-9F099C495F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86812" y="3581393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4FCB547A-E2DD-F246-8FAB-E6F16A204E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86812" y="3806775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89650F28-DAE9-D443-B865-90EA373C8F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86812" y="4032156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CD42B9F0-1979-6F42-9426-DB0AFB199D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86812" y="4257537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E9C843CF-C00A-6C4E-9550-18CEE81A62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86812" y="4482918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E16B99EA-DB74-3642-9068-4D5ED080ADCF}"/>
                </a:ext>
              </a:extLst>
            </p:cNvPr>
            <p:cNvSpPr txBox="1"/>
            <p:nvPr/>
          </p:nvSpPr>
          <p:spPr bwMode="auto">
            <a:xfrm>
              <a:off x="6847941" y="4528122"/>
              <a:ext cx="239977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E7F18D92-048A-724D-BD9C-8E8533253E48}"/>
                </a:ext>
              </a:extLst>
            </p:cNvPr>
            <p:cNvSpPr txBox="1"/>
            <p:nvPr/>
          </p:nvSpPr>
          <p:spPr bwMode="auto">
            <a:xfrm>
              <a:off x="7148179" y="4528122"/>
              <a:ext cx="306867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BA9CC932-7431-224E-819C-E61F514E77CC}"/>
                </a:ext>
              </a:extLst>
            </p:cNvPr>
            <p:cNvSpPr txBox="1"/>
            <p:nvPr/>
          </p:nvSpPr>
          <p:spPr bwMode="auto">
            <a:xfrm>
              <a:off x="8221785" y="4528122"/>
              <a:ext cx="239977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830A85DB-92D7-0948-ACA3-2099F6E8551D}"/>
                </a:ext>
              </a:extLst>
            </p:cNvPr>
            <p:cNvSpPr txBox="1"/>
            <p:nvPr/>
          </p:nvSpPr>
          <p:spPr bwMode="auto">
            <a:xfrm>
              <a:off x="8790489" y="4528122"/>
              <a:ext cx="398115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12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85114092-3D1F-0A47-8885-53CCB672A4E5}"/>
                </a:ext>
              </a:extLst>
            </p:cNvPr>
            <p:cNvSpPr txBox="1"/>
            <p:nvPr/>
          </p:nvSpPr>
          <p:spPr bwMode="auto">
            <a:xfrm>
              <a:off x="9120404" y="4528122"/>
              <a:ext cx="455831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14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3EC5B42-C308-AB45-8C8B-A91C6B1A4F33}"/>
                </a:ext>
              </a:extLst>
            </p:cNvPr>
            <p:cNvSpPr txBox="1"/>
            <p:nvPr/>
          </p:nvSpPr>
          <p:spPr bwMode="auto">
            <a:xfrm>
              <a:off x="9485947" y="4528122"/>
              <a:ext cx="400081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16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9C04577C-5D72-B34B-8268-5D41663ED99D}"/>
                </a:ext>
              </a:extLst>
            </p:cNvPr>
            <p:cNvSpPr txBox="1"/>
            <p:nvPr/>
          </p:nvSpPr>
          <p:spPr bwMode="auto">
            <a:xfrm>
              <a:off x="10532420" y="4528122"/>
              <a:ext cx="391685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22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76D6F072-7492-2347-B836-89F614625CAE}"/>
                </a:ext>
              </a:extLst>
            </p:cNvPr>
            <p:cNvSpPr txBox="1"/>
            <p:nvPr/>
          </p:nvSpPr>
          <p:spPr bwMode="auto">
            <a:xfrm>
              <a:off x="6443401" y="2116592"/>
              <a:ext cx="454117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1.0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0CA00CD0-A106-E249-9AB2-3F45C25B2FAE}"/>
                </a:ext>
              </a:extLst>
            </p:cNvPr>
            <p:cNvSpPr txBox="1"/>
            <p:nvPr/>
          </p:nvSpPr>
          <p:spPr bwMode="auto">
            <a:xfrm>
              <a:off x="6443401" y="2567544"/>
              <a:ext cx="457473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0.8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0C412480-AB12-D74E-B904-AE4E9538AB20}"/>
                </a:ext>
              </a:extLst>
            </p:cNvPr>
            <p:cNvSpPr txBox="1"/>
            <p:nvPr/>
          </p:nvSpPr>
          <p:spPr bwMode="auto">
            <a:xfrm>
              <a:off x="6443401" y="3018495"/>
              <a:ext cx="457473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0.6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C577729D-52B6-9F40-8E74-AE12B7DB1131}"/>
                </a:ext>
              </a:extLst>
            </p:cNvPr>
            <p:cNvSpPr txBox="1"/>
            <p:nvPr/>
          </p:nvSpPr>
          <p:spPr bwMode="auto">
            <a:xfrm>
              <a:off x="6443401" y="3469447"/>
              <a:ext cx="457473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0.4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F9D375D2-FC43-9F4C-8628-B49DB64D57BB}"/>
                </a:ext>
              </a:extLst>
            </p:cNvPr>
            <p:cNvSpPr txBox="1"/>
            <p:nvPr/>
          </p:nvSpPr>
          <p:spPr bwMode="auto">
            <a:xfrm>
              <a:off x="6443401" y="3920399"/>
              <a:ext cx="457473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0.2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26DF9E0F-09E7-B84E-A22A-53605A30B20B}"/>
                </a:ext>
              </a:extLst>
            </p:cNvPr>
            <p:cNvSpPr txBox="1"/>
            <p:nvPr/>
          </p:nvSpPr>
          <p:spPr bwMode="auto">
            <a:xfrm>
              <a:off x="6541038" y="4371352"/>
              <a:ext cx="359836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116" name="TextBox 73">
              <a:extLst>
                <a:ext uri="{FF2B5EF4-FFF2-40B4-BE49-F238E27FC236}">
                  <a16:creationId xmlns:a16="http://schemas.microsoft.com/office/drawing/2014/main" id="{6D56FEEB-D964-204A-B615-569D83E2B9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512274" y="3199400"/>
              <a:ext cx="1740266" cy="338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1" tIns="45715" rIns="91431" bIns="45715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Probability of DoR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CEED96FD-B78C-384F-942E-66D397612C44}"/>
                </a:ext>
              </a:extLst>
            </p:cNvPr>
            <p:cNvSpPr txBox="1"/>
            <p:nvPr/>
          </p:nvSpPr>
          <p:spPr bwMode="auto">
            <a:xfrm>
              <a:off x="8468257" y="4685875"/>
              <a:ext cx="556563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Mos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9B275C86-4A78-4A47-86D2-79C6582D8E0A}"/>
                </a:ext>
              </a:extLst>
            </p:cNvPr>
            <p:cNvSpPr txBox="1"/>
            <p:nvPr/>
          </p:nvSpPr>
          <p:spPr bwMode="auto">
            <a:xfrm>
              <a:off x="7509721" y="4528122"/>
              <a:ext cx="306867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2255F85E-886D-044A-9FD9-0E336D41C205}"/>
                </a:ext>
              </a:extLst>
            </p:cNvPr>
            <p:cNvSpPr txBox="1"/>
            <p:nvPr/>
          </p:nvSpPr>
          <p:spPr bwMode="auto">
            <a:xfrm>
              <a:off x="7877417" y="4528122"/>
              <a:ext cx="239977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259200D5-FB9F-6140-A270-F006665291F1}"/>
                </a:ext>
              </a:extLst>
            </p:cNvPr>
            <p:cNvSpPr txBox="1"/>
            <p:nvPr/>
          </p:nvSpPr>
          <p:spPr bwMode="auto">
            <a:xfrm>
              <a:off x="8453924" y="4528122"/>
              <a:ext cx="431120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10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5E19DFE3-69B8-0743-8185-DE0C25608FE8}"/>
                </a:ext>
              </a:extLst>
            </p:cNvPr>
            <p:cNvSpPr txBox="1"/>
            <p:nvPr/>
          </p:nvSpPr>
          <p:spPr bwMode="auto">
            <a:xfrm>
              <a:off x="9834772" y="4528122"/>
              <a:ext cx="400081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18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FF3BD9B4-957B-0543-BCD7-1D88F5EF1BB7}"/>
                </a:ext>
              </a:extLst>
            </p:cNvPr>
            <p:cNvSpPr txBox="1"/>
            <p:nvPr/>
          </p:nvSpPr>
          <p:spPr bwMode="auto">
            <a:xfrm>
              <a:off x="10161292" y="4528122"/>
              <a:ext cx="400081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20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06A2993C-9CE8-C444-A7A3-4F9BEB0C7CE0}"/>
                </a:ext>
              </a:extLst>
            </p:cNvPr>
            <p:cNvSpPr txBox="1"/>
            <p:nvPr/>
          </p:nvSpPr>
          <p:spPr bwMode="auto">
            <a:xfrm>
              <a:off x="5843659" y="4939356"/>
              <a:ext cx="5155003" cy="71000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l" defTabSz="1219170" rtl="0" eaLnBrk="0" fontAlgn="base" latinLnBrk="0" hangingPunct="0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4DA1BB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           CR/sCR   42      42     42      40      39     37      26     16      11       8       1       0</a:t>
              </a:r>
            </a:p>
            <a:p>
              <a:pPr marL="0" marR="0" lvl="0" indent="0" algn="l" defTabSz="1219170" rtl="0" eaLnBrk="0" fontAlgn="base" latinLnBrk="0" hangingPunct="0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E1471D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              VGPR   25      25     22      20      16     14       8        3       2        0        0       0</a:t>
              </a:r>
            </a:p>
            <a:p>
              <a:pPr marL="0" marR="0" lvl="0" indent="0" algn="l" defTabSz="1219170" rtl="0" eaLnBrk="0" fontAlgn="base" latinLnBrk="0" hangingPunct="0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E1471D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                   PR   27      16     10  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4DA1BB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   9        5        1        0       0        0        0      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823B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Nonresponders 34      8       83     70      64      56     35      19     13       8       4        0</a:t>
              </a:r>
            </a:p>
          </p:txBody>
        </p: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FD5727D9-47D8-7B4D-8D6F-EFC9DA45AD45}"/>
                </a:ext>
              </a:extLst>
            </p:cNvPr>
            <p:cNvCxnSpPr/>
            <p:nvPr/>
          </p:nvCxnSpPr>
          <p:spPr bwMode="auto">
            <a:xfrm flipV="1">
              <a:off x="8563145" y="3045709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38F76F1F-30CB-6C48-BCA8-759EE1177247}"/>
                </a:ext>
              </a:extLst>
            </p:cNvPr>
            <p:cNvCxnSpPr/>
            <p:nvPr/>
          </p:nvCxnSpPr>
          <p:spPr bwMode="auto">
            <a:xfrm flipV="1">
              <a:off x="10654042" y="3471075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0C673E94-104E-F040-929F-7D2AAD00C31D}"/>
                </a:ext>
              </a:extLst>
            </p:cNvPr>
            <p:cNvCxnSpPr/>
            <p:nvPr/>
          </p:nvCxnSpPr>
          <p:spPr bwMode="auto">
            <a:xfrm flipV="1">
              <a:off x="9585959" y="3733787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B64A636D-FE43-6142-89CF-9C7CB3A538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91685" y="2149758"/>
              <a:ext cx="404803" cy="1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CEEC8832-FB1D-974A-841F-2EBA2664834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91685" y="2301686"/>
              <a:ext cx="404803" cy="1"/>
            </a:xfrm>
            <a:prstGeom prst="line">
              <a:avLst/>
            </a:prstGeom>
            <a:noFill/>
            <a:ln w="222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374DE0BD-545B-0F44-A085-38B7F133B79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91685" y="2614524"/>
              <a:ext cx="404803" cy="1"/>
            </a:xfrm>
            <a:prstGeom prst="line">
              <a:avLst/>
            </a:prstGeom>
            <a:noFill/>
            <a:ln w="222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6B9342E0-CBC0-2244-BD93-0C2D2B3FA60C}"/>
                </a:ext>
              </a:extLst>
            </p:cNvPr>
            <p:cNvSpPr txBox="1"/>
            <p:nvPr/>
          </p:nvSpPr>
          <p:spPr bwMode="auto">
            <a:xfrm>
              <a:off x="9662962" y="1878108"/>
              <a:ext cx="2391438" cy="117846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l" defTabSz="1219170" rtl="0" eaLnBrk="0" fontAlgn="base" latinLnBrk="0" hangingPunct="0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Median, Mos (95% CI)</a:t>
              </a:r>
            </a:p>
            <a:p>
              <a:pPr marL="0" marR="0" lvl="0" indent="0" algn="l" defTabSz="1219170" rtl="0" eaLnBrk="0" fontAlgn="base" latinLnBrk="0" hangingPunct="0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CR/sCR     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20.2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(12.3-NE)</a:t>
              </a:r>
            </a:p>
            <a:p>
              <a:pPr marL="0" marR="0" lvl="0" indent="0" algn="l" defTabSz="1219170" rtl="0" eaLnBrk="0" fontAlgn="base" latinLnBrk="0" hangingPunct="0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VGPR        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11.3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(6.1-12.2)</a:t>
              </a:r>
            </a:p>
            <a:p>
              <a:pPr marL="0" marR="0" lvl="0" indent="0" algn="l" defTabSz="1219170" rtl="0" eaLnBrk="0" fontAlgn="base" latinLnBrk="0" hangingPunct="0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PR              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5.4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(3.8-8.2)</a:t>
              </a:r>
            </a:p>
            <a:p>
              <a:pPr marL="0" marR="0" lvl="0" indent="0" algn="l" defTabSz="1219170" rtl="0" eaLnBrk="0" fontAlgn="base" latinLnBrk="0" hangingPunct="0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Nonresponders</a:t>
              </a:r>
            </a:p>
            <a:p>
              <a:pPr marL="0" marR="0" lvl="0" indent="0" algn="l" defTabSz="1219170" rtl="0" eaLnBrk="0" fontAlgn="base" latinLnBrk="0" hangingPunct="0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                 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1.8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(1.2-1.9)</a:t>
              </a:r>
            </a:p>
            <a:p>
              <a:pPr marL="0" marR="0" lvl="0" indent="0" algn="l" defTabSz="1219170" rtl="0" eaLnBrk="0" fontAlgn="base" latinLnBrk="0" hangingPunct="0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3F42C53D-685E-374C-BC4F-F77100AAFE5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710835" y="3469447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58AC84C2-7B65-C948-9B12-19FAE624FAC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222154" y="3192557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CA47602B-AF67-5945-BAE5-363008F4189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304833" y="3192557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DB9593E8-B02D-A041-8772-312F3054BB9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038958" y="2549363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5198328D-D093-C945-8097-D43F6D86725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8981080" y="2549759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9019899F-B5B7-1440-BDBF-1BD2F5006BD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093013" y="2638798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02934FA3-0184-C542-82B3-AE13683070A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063470" y="2549363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1D6CA8FE-5A13-2A43-A77B-C1B439F4FF9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011187" y="2549363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852F28EA-8ABE-3742-9BA2-1C1CAA24AE9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291685" y="2445191"/>
              <a:ext cx="404803" cy="1"/>
            </a:xfrm>
            <a:prstGeom prst="line">
              <a:avLst/>
            </a:prstGeom>
            <a:noFill/>
            <a:ln w="222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791AA168-0947-4C41-8022-FE21BC475B8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79821" y="3192557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3591875C-CEC4-7342-8871-F01F122C222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141720" y="3192557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01F6DB3B-2D03-164F-BFE7-9C948FEB7EB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099386" y="3192557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1DE35964-0EA7-454E-8955-71DFD510559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896801" y="3192557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6CE00F77-AB54-2C41-9856-ED57AAD4BDC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571448" y="3192557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69DA361B-5A21-D04E-8643-C58ADBB9876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673661" y="3192557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E146F2F3-C968-BB4C-889F-52A069FB89A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640411" y="3192557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07F73C46-46E3-284A-A6E4-D2515E633AE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423006" y="3045709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D124D8DF-AADA-C741-94BB-4E1CBC5B30B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9260634" y="2975186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9" name="Freeform 158">
              <a:extLst>
                <a:ext uri="{FF2B5EF4-FFF2-40B4-BE49-F238E27FC236}">
                  <a16:creationId xmlns:a16="http://schemas.microsoft.com/office/drawing/2014/main" id="{BE96F5B3-F34E-1846-85CE-2FDFD470A491}"/>
                </a:ext>
              </a:extLst>
            </p:cNvPr>
            <p:cNvSpPr/>
            <p:nvPr/>
          </p:nvSpPr>
          <p:spPr bwMode="auto">
            <a:xfrm>
              <a:off x="6972300" y="2298700"/>
              <a:ext cx="3771900" cy="1253067"/>
            </a:xfrm>
            <a:custGeom>
              <a:avLst/>
              <a:gdLst>
                <a:gd name="connsiteX0" fmla="*/ 0 w 3771900"/>
                <a:gd name="connsiteY0" fmla="*/ 0 h 1253067"/>
                <a:gd name="connsiteX1" fmla="*/ 732367 w 3771900"/>
                <a:gd name="connsiteY1" fmla="*/ 0 h 1253067"/>
                <a:gd name="connsiteX2" fmla="*/ 732367 w 3771900"/>
                <a:gd name="connsiteY2" fmla="*/ 67733 h 1253067"/>
                <a:gd name="connsiteX3" fmla="*/ 867833 w 3771900"/>
                <a:gd name="connsiteY3" fmla="*/ 67733 h 1253067"/>
                <a:gd name="connsiteX4" fmla="*/ 867833 w 3771900"/>
                <a:gd name="connsiteY4" fmla="*/ 118533 h 1253067"/>
                <a:gd name="connsiteX5" fmla="*/ 1397000 w 3771900"/>
                <a:gd name="connsiteY5" fmla="*/ 118533 h 1253067"/>
                <a:gd name="connsiteX6" fmla="*/ 1397000 w 3771900"/>
                <a:gd name="connsiteY6" fmla="*/ 182033 h 1253067"/>
                <a:gd name="connsiteX7" fmla="*/ 1583267 w 3771900"/>
                <a:gd name="connsiteY7" fmla="*/ 182033 h 1253067"/>
                <a:gd name="connsiteX8" fmla="*/ 1583267 w 3771900"/>
                <a:gd name="connsiteY8" fmla="*/ 262467 h 1253067"/>
                <a:gd name="connsiteX9" fmla="*/ 1837267 w 3771900"/>
                <a:gd name="connsiteY9" fmla="*/ 262467 h 1253067"/>
                <a:gd name="connsiteX10" fmla="*/ 1837267 w 3771900"/>
                <a:gd name="connsiteY10" fmla="*/ 317500 h 1253067"/>
                <a:gd name="connsiteX11" fmla="*/ 2099733 w 3771900"/>
                <a:gd name="connsiteY11" fmla="*/ 317500 h 1253067"/>
                <a:gd name="connsiteX12" fmla="*/ 2099733 w 3771900"/>
                <a:gd name="connsiteY12" fmla="*/ 406400 h 1253067"/>
                <a:gd name="connsiteX13" fmla="*/ 2142067 w 3771900"/>
                <a:gd name="connsiteY13" fmla="*/ 406400 h 1253067"/>
                <a:gd name="connsiteX14" fmla="*/ 2142067 w 3771900"/>
                <a:gd name="connsiteY14" fmla="*/ 529167 h 1253067"/>
                <a:gd name="connsiteX15" fmla="*/ 2171700 w 3771900"/>
                <a:gd name="connsiteY15" fmla="*/ 529167 h 1253067"/>
                <a:gd name="connsiteX16" fmla="*/ 2171700 w 3771900"/>
                <a:gd name="connsiteY16" fmla="*/ 749300 h 1253067"/>
                <a:gd name="connsiteX17" fmla="*/ 2387600 w 3771900"/>
                <a:gd name="connsiteY17" fmla="*/ 749300 h 1253067"/>
                <a:gd name="connsiteX18" fmla="*/ 2387600 w 3771900"/>
                <a:gd name="connsiteY18" fmla="*/ 838200 h 1253067"/>
                <a:gd name="connsiteX19" fmla="*/ 2540000 w 3771900"/>
                <a:gd name="connsiteY19" fmla="*/ 838200 h 1253067"/>
                <a:gd name="connsiteX20" fmla="*/ 2540000 w 3771900"/>
                <a:gd name="connsiteY20" fmla="*/ 965200 h 1253067"/>
                <a:gd name="connsiteX21" fmla="*/ 3598333 w 3771900"/>
                <a:gd name="connsiteY21" fmla="*/ 965200 h 1253067"/>
                <a:gd name="connsiteX22" fmla="*/ 3598333 w 3771900"/>
                <a:gd name="connsiteY22" fmla="*/ 1253067 h 1253067"/>
                <a:gd name="connsiteX23" fmla="*/ 3771900 w 3771900"/>
                <a:gd name="connsiteY23" fmla="*/ 1253067 h 125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771900" h="1253067">
                  <a:moveTo>
                    <a:pt x="0" y="0"/>
                  </a:moveTo>
                  <a:lnTo>
                    <a:pt x="732367" y="0"/>
                  </a:lnTo>
                  <a:lnTo>
                    <a:pt x="732367" y="67733"/>
                  </a:lnTo>
                  <a:lnTo>
                    <a:pt x="867833" y="67733"/>
                  </a:lnTo>
                  <a:lnTo>
                    <a:pt x="867833" y="118533"/>
                  </a:lnTo>
                  <a:lnTo>
                    <a:pt x="1397000" y="118533"/>
                  </a:lnTo>
                  <a:lnTo>
                    <a:pt x="1397000" y="182033"/>
                  </a:lnTo>
                  <a:lnTo>
                    <a:pt x="1583267" y="182033"/>
                  </a:lnTo>
                  <a:lnTo>
                    <a:pt x="1583267" y="262467"/>
                  </a:lnTo>
                  <a:lnTo>
                    <a:pt x="1837267" y="262467"/>
                  </a:lnTo>
                  <a:lnTo>
                    <a:pt x="1837267" y="317500"/>
                  </a:lnTo>
                  <a:lnTo>
                    <a:pt x="2099733" y="317500"/>
                  </a:lnTo>
                  <a:lnTo>
                    <a:pt x="2099733" y="406400"/>
                  </a:lnTo>
                  <a:lnTo>
                    <a:pt x="2142067" y="406400"/>
                  </a:lnTo>
                  <a:lnTo>
                    <a:pt x="2142067" y="529167"/>
                  </a:lnTo>
                  <a:lnTo>
                    <a:pt x="2171700" y="529167"/>
                  </a:lnTo>
                  <a:lnTo>
                    <a:pt x="2171700" y="749300"/>
                  </a:lnTo>
                  <a:lnTo>
                    <a:pt x="2387600" y="749300"/>
                  </a:lnTo>
                  <a:lnTo>
                    <a:pt x="2387600" y="838200"/>
                  </a:lnTo>
                  <a:lnTo>
                    <a:pt x="2540000" y="838200"/>
                  </a:lnTo>
                  <a:lnTo>
                    <a:pt x="2540000" y="965200"/>
                  </a:lnTo>
                  <a:lnTo>
                    <a:pt x="3598333" y="965200"/>
                  </a:lnTo>
                  <a:lnTo>
                    <a:pt x="3598333" y="1253067"/>
                  </a:lnTo>
                  <a:lnTo>
                    <a:pt x="3771900" y="1253067"/>
                  </a:lnTo>
                </a:path>
              </a:pathLst>
            </a:cu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0" name="Freeform 159">
              <a:extLst>
                <a:ext uri="{FF2B5EF4-FFF2-40B4-BE49-F238E27FC236}">
                  <a16:creationId xmlns:a16="http://schemas.microsoft.com/office/drawing/2014/main" id="{8F938005-9AD3-0F46-80BA-5B56A0FF92B2}"/>
                </a:ext>
              </a:extLst>
            </p:cNvPr>
            <p:cNvSpPr/>
            <p:nvPr/>
          </p:nvSpPr>
          <p:spPr bwMode="auto">
            <a:xfrm>
              <a:off x="6968067" y="2311400"/>
              <a:ext cx="3170766" cy="2032000"/>
            </a:xfrm>
            <a:custGeom>
              <a:avLst/>
              <a:gdLst>
                <a:gd name="connsiteX0" fmla="*/ 0 w 3170766"/>
                <a:gd name="connsiteY0" fmla="*/ 0 h 2032000"/>
                <a:gd name="connsiteX1" fmla="*/ 393700 w 3170766"/>
                <a:gd name="connsiteY1" fmla="*/ 0 h 2032000"/>
                <a:gd name="connsiteX2" fmla="*/ 393700 w 3170766"/>
                <a:gd name="connsiteY2" fmla="*/ 88900 h 2032000"/>
                <a:gd name="connsiteX3" fmla="*/ 660400 w 3170766"/>
                <a:gd name="connsiteY3" fmla="*/ 88900 h 2032000"/>
                <a:gd name="connsiteX4" fmla="*/ 660400 w 3170766"/>
                <a:gd name="connsiteY4" fmla="*/ 182033 h 2032000"/>
                <a:gd name="connsiteX5" fmla="*/ 715433 w 3170766"/>
                <a:gd name="connsiteY5" fmla="*/ 182033 h 2032000"/>
                <a:gd name="connsiteX6" fmla="*/ 715433 w 3170766"/>
                <a:gd name="connsiteY6" fmla="*/ 254000 h 2032000"/>
                <a:gd name="connsiteX7" fmla="*/ 939800 w 3170766"/>
                <a:gd name="connsiteY7" fmla="*/ 254000 h 2032000"/>
                <a:gd name="connsiteX8" fmla="*/ 939800 w 3170766"/>
                <a:gd name="connsiteY8" fmla="*/ 347133 h 2032000"/>
                <a:gd name="connsiteX9" fmla="*/ 1007533 w 3170766"/>
                <a:gd name="connsiteY9" fmla="*/ 347133 h 2032000"/>
                <a:gd name="connsiteX10" fmla="*/ 1007533 w 3170766"/>
                <a:gd name="connsiteY10" fmla="*/ 423333 h 2032000"/>
                <a:gd name="connsiteX11" fmla="*/ 1079500 w 3170766"/>
                <a:gd name="connsiteY11" fmla="*/ 423333 h 2032000"/>
                <a:gd name="connsiteX12" fmla="*/ 1079500 w 3170766"/>
                <a:gd name="connsiteY12" fmla="*/ 647700 h 2032000"/>
                <a:gd name="connsiteX13" fmla="*/ 1257300 w 3170766"/>
                <a:gd name="connsiteY13" fmla="*/ 647700 h 2032000"/>
                <a:gd name="connsiteX14" fmla="*/ 1257300 w 3170766"/>
                <a:gd name="connsiteY14" fmla="*/ 732367 h 2032000"/>
                <a:gd name="connsiteX15" fmla="*/ 1566333 w 3170766"/>
                <a:gd name="connsiteY15" fmla="*/ 732367 h 2032000"/>
                <a:gd name="connsiteX16" fmla="*/ 1566333 w 3170766"/>
                <a:gd name="connsiteY16" fmla="*/ 821267 h 2032000"/>
                <a:gd name="connsiteX17" fmla="*/ 1934633 w 3170766"/>
                <a:gd name="connsiteY17" fmla="*/ 821267 h 2032000"/>
                <a:gd name="connsiteX18" fmla="*/ 1934633 w 3170766"/>
                <a:gd name="connsiteY18" fmla="*/ 910167 h 2032000"/>
                <a:gd name="connsiteX19" fmla="*/ 1985433 w 3170766"/>
                <a:gd name="connsiteY19" fmla="*/ 910167 h 2032000"/>
                <a:gd name="connsiteX20" fmla="*/ 1985433 w 3170766"/>
                <a:gd name="connsiteY20" fmla="*/ 990600 h 2032000"/>
                <a:gd name="connsiteX21" fmla="*/ 2027766 w 3170766"/>
                <a:gd name="connsiteY21" fmla="*/ 990600 h 2032000"/>
                <a:gd name="connsiteX22" fmla="*/ 2027766 w 3170766"/>
                <a:gd name="connsiteY22" fmla="*/ 1244600 h 2032000"/>
                <a:gd name="connsiteX23" fmla="*/ 2180166 w 3170766"/>
                <a:gd name="connsiteY23" fmla="*/ 1244600 h 2032000"/>
                <a:gd name="connsiteX24" fmla="*/ 2180166 w 3170766"/>
                <a:gd name="connsiteY24" fmla="*/ 1502833 h 2032000"/>
                <a:gd name="connsiteX25" fmla="*/ 3124200 w 3170766"/>
                <a:gd name="connsiteY25" fmla="*/ 1502833 h 2032000"/>
                <a:gd name="connsiteX26" fmla="*/ 3124200 w 3170766"/>
                <a:gd name="connsiteY26" fmla="*/ 1765300 h 2032000"/>
                <a:gd name="connsiteX27" fmla="*/ 3170766 w 3170766"/>
                <a:gd name="connsiteY27" fmla="*/ 1765300 h 2032000"/>
                <a:gd name="connsiteX28" fmla="*/ 3170766 w 3170766"/>
                <a:gd name="connsiteY28" fmla="*/ 2032000 h 203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170766" h="2032000">
                  <a:moveTo>
                    <a:pt x="0" y="0"/>
                  </a:moveTo>
                  <a:lnTo>
                    <a:pt x="393700" y="0"/>
                  </a:lnTo>
                  <a:lnTo>
                    <a:pt x="393700" y="88900"/>
                  </a:lnTo>
                  <a:lnTo>
                    <a:pt x="660400" y="88900"/>
                  </a:lnTo>
                  <a:lnTo>
                    <a:pt x="660400" y="182033"/>
                  </a:lnTo>
                  <a:lnTo>
                    <a:pt x="715433" y="182033"/>
                  </a:lnTo>
                  <a:lnTo>
                    <a:pt x="715433" y="254000"/>
                  </a:lnTo>
                  <a:lnTo>
                    <a:pt x="939800" y="254000"/>
                  </a:lnTo>
                  <a:lnTo>
                    <a:pt x="939800" y="347133"/>
                  </a:lnTo>
                  <a:lnTo>
                    <a:pt x="1007533" y="347133"/>
                  </a:lnTo>
                  <a:lnTo>
                    <a:pt x="1007533" y="423333"/>
                  </a:lnTo>
                  <a:lnTo>
                    <a:pt x="1079500" y="423333"/>
                  </a:lnTo>
                  <a:lnTo>
                    <a:pt x="1079500" y="647700"/>
                  </a:lnTo>
                  <a:lnTo>
                    <a:pt x="1257300" y="647700"/>
                  </a:lnTo>
                  <a:lnTo>
                    <a:pt x="1257300" y="732367"/>
                  </a:lnTo>
                  <a:lnTo>
                    <a:pt x="1566333" y="732367"/>
                  </a:lnTo>
                  <a:lnTo>
                    <a:pt x="1566333" y="821267"/>
                  </a:lnTo>
                  <a:lnTo>
                    <a:pt x="1934633" y="821267"/>
                  </a:lnTo>
                  <a:lnTo>
                    <a:pt x="1934633" y="910167"/>
                  </a:lnTo>
                  <a:lnTo>
                    <a:pt x="1985433" y="910167"/>
                  </a:lnTo>
                  <a:lnTo>
                    <a:pt x="1985433" y="990600"/>
                  </a:lnTo>
                  <a:lnTo>
                    <a:pt x="2027766" y="990600"/>
                  </a:lnTo>
                  <a:lnTo>
                    <a:pt x="2027766" y="1244600"/>
                  </a:lnTo>
                  <a:lnTo>
                    <a:pt x="2180166" y="1244600"/>
                  </a:lnTo>
                  <a:lnTo>
                    <a:pt x="2180166" y="1502833"/>
                  </a:lnTo>
                  <a:lnTo>
                    <a:pt x="3124200" y="1502833"/>
                  </a:lnTo>
                  <a:lnTo>
                    <a:pt x="3124200" y="1765300"/>
                  </a:lnTo>
                  <a:lnTo>
                    <a:pt x="3170766" y="1765300"/>
                  </a:lnTo>
                  <a:lnTo>
                    <a:pt x="3170766" y="2032000"/>
                  </a:lnTo>
                </a:path>
              </a:pathLst>
            </a:custGeom>
            <a:noFill/>
            <a:ln w="28575">
              <a:solidFill>
                <a:schemeClr val="accent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13E78B74-F3F1-D148-8ED0-67F73BC9A3D6}"/>
                </a:ext>
              </a:extLst>
            </p:cNvPr>
            <p:cNvCxnSpPr/>
            <p:nvPr/>
          </p:nvCxnSpPr>
          <p:spPr bwMode="auto">
            <a:xfrm flipV="1">
              <a:off x="7321126" y="2239421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3" name="Freeform 162">
              <a:extLst>
                <a:ext uri="{FF2B5EF4-FFF2-40B4-BE49-F238E27FC236}">
                  <a16:creationId xmlns:a16="http://schemas.microsoft.com/office/drawing/2014/main" id="{60373728-4C60-6247-B7D1-2AE1F0FC0B5D}"/>
                </a:ext>
              </a:extLst>
            </p:cNvPr>
            <p:cNvSpPr/>
            <p:nvPr/>
          </p:nvSpPr>
          <p:spPr bwMode="auto">
            <a:xfrm>
              <a:off x="6972300" y="2298700"/>
              <a:ext cx="2209800" cy="2023533"/>
            </a:xfrm>
            <a:custGeom>
              <a:avLst/>
              <a:gdLst>
                <a:gd name="connsiteX0" fmla="*/ 0 w 2209800"/>
                <a:gd name="connsiteY0" fmla="*/ 0 h 2023533"/>
                <a:gd name="connsiteX1" fmla="*/ 478367 w 2209800"/>
                <a:gd name="connsiteY1" fmla="*/ 0 h 2023533"/>
                <a:gd name="connsiteX2" fmla="*/ 478367 w 2209800"/>
                <a:gd name="connsiteY2" fmla="*/ 71967 h 2023533"/>
                <a:gd name="connsiteX3" fmla="*/ 520700 w 2209800"/>
                <a:gd name="connsiteY3" fmla="*/ 71967 h 2023533"/>
                <a:gd name="connsiteX4" fmla="*/ 520700 w 2209800"/>
                <a:gd name="connsiteY4" fmla="*/ 402167 h 2023533"/>
                <a:gd name="connsiteX5" fmla="*/ 592667 w 2209800"/>
                <a:gd name="connsiteY5" fmla="*/ 402167 h 2023533"/>
                <a:gd name="connsiteX6" fmla="*/ 592667 w 2209800"/>
                <a:gd name="connsiteY6" fmla="*/ 495300 h 2023533"/>
                <a:gd name="connsiteX7" fmla="*/ 656167 w 2209800"/>
                <a:gd name="connsiteY7" fmla="*/ 495300 h 2023533"/>
                <a:gd name="connsiteX8" fmla="*/ 656167 w 2209800"/>
                <a:gd name="connsiteY8" fmla="*/ 558800 h 2023533"/>
                <a:gd name="connsiteX9" fmla="*/ 694267 w 2209800"/>
                <a:gd name="connsiteY9" fmla="*/ 558800 h 2023533"/>
                <a:gd name="connsiteX10" fmla="*/ 694267 w 2209800"/>
                <a:gd name="connsiteY10" fmla="*/ 719667 h 2023533"/>
                <a:gd name="connsiteX11" fmla="*/ 859367 w 2209800"/>
                <a:gd name="connsiteY11" fmla="*/ 719667 h 2023533"/>
                <a:gd name="connsiteX12" fmla="*/ 859367 w 2209800"/>
                <a:gd name="connsiteY12" fmla="*/ 876300 h 2023533"/>
                <a:gd name="connsiteX13" fmla="*/ 918633 w 2209800"/>
                <a:gd name="connsiteY13" fmla="*/ 876300 h 2023533"/>
                <a:gd name="connsiteX14" fmla="*/ 918633 w 2209800"/>
                <a:gd name="connsiteY14" fmla="*/ 965200 h 2023533"/>
                <a:gd name="connsiteX15" fmla="*/ 982133 w 2209800"/>
                <a:gd name="connsiteY15" fmla="*/ 965200 h 2023533"/>
                <a:gd name="connsiteX16" fmla="*/ 982133 w 2209800"/>
                <a:gd name="connsiteY16" fmla="*/ 1121833 h 2023533"/>
                <a:gd name="connsiteX17" fmla="*/ 1041400 w 2209800"/>
                <a:gd name="connsiteY17" fmla="*/ 1121833 h 2023533"/>
                <a:gd name="connsiteX18" fmla="*/ 1041400 w 2209800"/>
                <a:gd name="connsiteY18" fmla="*/ 1193800 h 2023533"/>
                <a:gd name="connsiteX19" fmla="*/ 1320800 w 2209800"/>
                <a:gd name="connsiteY19" fmla="*/ 1193800 h 2023533"/>
                <a:gd name="connsiteX20" fmla="*/ 1320800 w 2209800"/>
                <a:gd name="connsiteY20" fmla="*/ 1286933 h 2023533"/>
                <a:gd name="connsiteX21" fmla="*/ 1430867 w 2209800"/>
                <a:gd name="connsiteY21" fmla="*/ 1286933 h 2023533"/>
                <a:gd name="connsiteX22" fmla="*/ 1430867 w 2209800"/>
                <a:gd name="connsiteY22" fmla="*/ 1456267 h 2023533"/>
                <a:gd name="connsiteX23" fmla="*/ 1519767 w 2209800"/>
                <a:gd name="connsiteY23" fmla="*/ 1456267 h 2023533"/>
                <a:gd name="connsiteX24" fmla="*/ 1519767 w 2209800"/>
                <a:gd name="connsiteY24" fmla="*/ 1540933 h 2023533"/>
                <a:gd name="connsiteX25" fmla="*/ 1570567 w 2209800"/>
                <a:gd name="connsiteY25" fmla="*/ 1540933 h 2023533"/>
                <a:gd name="connsiteX26" fmla="*/ 1570567 w 2209800"/>
                <a:gd name="connsiteY26" fmla="*/ 1617133 h 2023533"/>
                <a:gd name="connsiteX27" fmla="*/ 1841500 w 2209800"/>
                <a:gd name="connsiteY27" fmla="*/ 1617133 h 2023533"/>
                <a:gd name="connsiteX28" fmla="*/ 1841500 w 2209800"/>
                <a:gd name="connsiteY28" fmla="*/ 1701800 h 2023533"/>
                <a:gd name="connsiteX29" fmla="*/ 1930400 w 2209800"/>
                <a:gd name="connsiteY29" fmla="*/ 1701800 h 2023533"/>
                <a:gd name="connsiteX30" fmla="*/ 1930400 w 2209800"/>
                <a:gd name="connsiteY30" fmla="*/ 1778000 h 2023533"/>
                <a:gd name="connsiteX31" fmla="*/ 2108200 w 2209800"/>
                <a:gd name="connsiteY31" fmla="*/ 1778000 h 2023533"/>
                <a:gd name="connsiteX32" fmla="*/ 2108200 w 2209800"/>
                <a:gd name="connsiteY32" fmla="*/ 1947333 h 2023533"/>
                <a:gd name="connsiteX33" fmla="*/ 2209800 w 2209800"/>
                <a:gd name="connsiteY33" fmla="*/ 1947333 h 2023533"/>
                <a:gd name="connsiteX34" fmla="*/ 2209800 w 2209800"/>
                <a:gd name="connsiteY34" fmla="*/ 2023533 h 2023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209800" h="2023533">
                  <a:moveTo>
                    <a:pt x="0" y="0"/>
                  </a:moveTo>
                  <a:lnTo>
                    <a:pt x="478367" y="0"/>
                  </a:lnTo>
                  <a:lnTo>
                    <a:pt x="478367" y="71967"/>
                  </a:lnTo>
                  <a:lnTo>
                    <a:pt x="520700" y="71967"/>
                  </a:lnTo>
                  <a:lnTo>
                    <a:pt x="520700" y="402167"/>
                  </a:lnTo>
                  <a:lnTo>
                    <a:pt x="592667" y="402167"/>
                  </a:lnTo>
                  <a:lnTo>
                    <a:pt x="592667" y="495300"/>
                  </a:lnTo>
                  <a:lnTo>
                    <a:pt x="656167" y="495300"/>
                  </a:lnTo>
                  <a:lnTo>
                    <a:pt x="656167" y="558800"/>
                  </a:lnTo>
                  <a:lnTo>
                    <a:pt x="694267" y="558800"/>
                  </a:lnTo>
                  <a:lnTo>
                    <a:pt x="694267" y="719667"/>
                  </a:lnTo>
                  <a:lnTo>
                    <a:pt x="859367" y="719667"/>
                  </a:lnTo>
                  <a:lnTo>
                    <a:pt x="859367" y="876300"/>
                  </a:lnTo>
                  <a:lnTo>
                    <a:pt x="918633" y="876300"/>
                  </a:lnTo>
                  <a:lnTo>
                    <a:pt x="918633" y="965200"/>
                  </a:lnTo>
                  <a:lnTo>
                    <a:pt x="982133" y="965200"/>
                  </a:lnTo>
                  <a:lnTo>
                    <a:pt x="982133" y="1121833"/>
                  </a:lnTo>
                  <a:lnTo>
                    <a:pt x="1041400" y="1121833"/>
                  </a:lnTo>
                  <a:lnTo>
                    <a:pt x="1041400" y="1193800"/>
                  </a:lnTo>
                  <a:lnTo>
                    <a:pt x="1320800" y="1193800"/>
                  </a:lnTo>
                  <a:lnTo>
                    <a:pt x="1320800" y="1286933"/>
                  </a:lnTo>
                  <a:lnTo>
                    <a:pt x="1430867" y="1286933"/>
                  </a:lnTo>
                  <a:lnTo>
                    <a:pt x="1430867" y="1456267"/>
                  </a:lnTo>
                  <a:lnTo>
                    <a:pt x="1519767" y="1456267"/>
                  </a:lnTo>
                  <a:lnTo>
                    <a:pt x="1519767" y="1540933"/>
                  </a:lnTo>
                  <a:lnTo>
                    <a:pt x="1570567" y="1540933"/>
                  </a:lnTo>
                  <a:lnTo>
                    <a:pt x="1570567" y="1617133"/>
                  </a:lnTo>
                  <a:lnTo>
                    <a:pt x="1841500" y="1617133"/>
                  </a:lnTo>
                  <a:lnTo>
                    <a:pt x="1841500" y="1701800"/>
                  </a:lnTo>
                  <a:lnTo>
                    <a:pt x="1930400" y="1701800"/>
                  </a:lnTo>
                  <a:lnTo>
                    <a:pt x="1930400" y="1778000"/>
                  </a:lnTo>
                  <a:lnTo>
                    <a:pt x="2108200" y="1778000"/>
                  </a:lnTo>
                  <a:lnTo>
                    <a:pt x="2108200" y="1947333"/>
                  </a:lnTo>
                  <a:lnTo>
                    <a:pt x="2209800" y="1947333"/>
                  </a:lnTo>
                  <a:lnTo>
                    <a:pt x="2209800" y="2023533"/>
                  </a:lnTo>
                </a:path>
              </a:pathLst>
            </a:custGeom>
            <a:noFill/>
            <a:ln w="28575">
              <a:solidFill>
                <a:schemeClr val="accent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4" name="Freeform 163">
              <a:extLst>
                <a:ext uri="{FF2B5EF4-FFF2-40B4-BE49-F238E27FC236}">
                  <a16:creationId xmlns:a16="http://schemas.microsoft.com/office/drawing/2014/main" id="{7D0B149A-54EB-2C44-82E1-3B205025E769}"/>
                </a:ext>
              </a:extLst>
            </p:cNvPr>
            <p:cNvSpPr/>
            <p:nvPr/>
          </p:nvSpPr>
          <p:spPr bwMode="auto">
            <a:xfrm>
              <a:off x="6997700" y="2302933"/>
              <a:ext cx="939800" cy="2053167"/>
            </a:xfrm>
            <a:custGeom>
              <a:avLst/>
              <a:gdLst>
                <a:gd name="connsiteX0" fmla="*/ 0 w 939800"/>
                <a:gd name="connsiteY0" fmla="*/ 0 h 2053167"/>
                <a:gd name="connsiteX1" fmla="*/ 0 w 939800"/>
                <a:gd name="connsiteY1" fmla="*/ 80434 h 2053167"/>
                <a:gd name="connsiteX2" fmla="*/ 88900 w 939800"/>
                <a:gd name="connsiteY2" fmla="*/ 80434 h 2053167"/>
                <a:gd name="connsiteX3" fmla="*/ 88900 w 939800"/>
                <a:gd name="connsiteY3" fmla="*/ 135467 h 2053167"/>
                <a:gd name="connsiteX4" fmla="*/ 139700 w 939800"/>
                <a:gd name="connsiteY4" fmla="*/ 135467 h 2053167"/>
                <a:gd name="connsiteX5" fmla="*/ 139700 w 939800"/>
                <a:gd name="connsiteY5" fmla="*/ 630767 h 2053167"/>
                <a:gd name="connsiteX6" fmla="*/ 190500 w 939800"/>
                <a:gd name="connsiteY6" fmla="*/ 630767 h 2053167"/>
                <a:gd name="connsiteX7" fmla="*/ 190500 w 939800"/>
                <a:gd name="connsiteY7" fmla="*/ 749300 h 2053167"/>
                <a:gd name="connsiteX8" fmla="*/ 237067 w 939800"/>
                <a:gd name="connsiteY8" fmla="*/ 749300 h 2053167"/>
                <a:gd name="connsiteX9" fmla="*/ 237067 w 939800"/>
                <a:gd name="connsiteY9" fmla="*/ 821267 h 2053167"/>
                <a:gd name="connsiteX10" fmla="*/ 292100 w 939800"/>
                <a:gd name="connsiteY10" fmla="*/ 821267 h 2053167"/>
                <a:gd name="connsiteX11" fmla="*/ 292100 w 939800"/>
                <a:gd name="connsiteY11" fmla="*/ 1087967 h 2053167"/>
                <a:gd name="connsiteX12" fmla="*/ 321733 w 939800"/>
                <a:gd name="connsiteY12" fmla="*/ 1087967 h 2053167"/>
                <a:gd name="connsiteX13" fmla="*/ 321733 w 939800"/>
                <a:gd name="connsiteY13" fmla="*/ 1452034 h 2053167"/>
                <a:gd name="connsiteX14" fmla="*/ 478367 w 939800"/>
                <a:gd name="connsiteY14" fmla="*/ 1452034 h 2053167"/>
                <a:gd name="connsiteX15" fmla="*/ 478367 w 939800"/>
                <a:gd name="connsiteY15" fmla="*/ 1735667 h 2053167"/>
                <a:gd name="connsiteX16" fmla="*/ 529167 w 939800"/>
                <a:gd name="connsiteY16" fmla="*/ 1735667 h 2053167"/>
                <a:gd name="connsiteX17" fmla="*/ 529167 w 939800"/>
                <a:gd name="connsiteY17" fmla="*/ 1807634 h 2053167"/>
                <a:gd name="connsiteX18" fmla="*/ 812800 w 939800"/>
                <a:gd name="connsiteY18" fmla="*/ 1807634 h 2053167"/>
                <a:gd name="connsiteX19" fmla="*/ 812800 w 939800"/>
                <a:gd name="connsiteY19" fmla="*/ 1951567 h 2053167"/>
                <a:gd name="connsiteX20" fmla="*/ 939800 w 939800"/>
                <a:gd name="connsiteY20" fmla="*/ 1951567 h 2053167"/>
                <a:gd name="connsiteX21" fmla="*/ 939800 w 939800"/>
                <a:gd name="connsiteY21" fmla="*/ 2053167 h 2053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39800" h="2053167">
                  <a:moveTo>
                    <a:pt x="0" y="0"/>
                  </a:moveTo>
                  <a:lnTo>
                    <a:pt x="0" y="80434"/>
                  </a:lnTo>
                  <a:lnTo>
                    <a:pt x="88900" y="80434"/>
                  </a:lnTo>
                  <a:lnTo>
                    <a:pt x="88900" y="135467"/>
                  </a:lnTo>
                  <a:lnTo>
                    <a:pt x="139700" y="135467"/>
                  </a:lnTo>
                  <a:lnTo>
                    <a:pt x="139700" y="630767"/>
                  </a:lnTo>
                  <a:lnTo>
                    <a:pt x="190500" y="630767"/>
                  </a:lnTo>
                  <a:lnTo>
                    <a:pt x="190500" y="749300"/>
                  </a:lnTo>
                  <a:lnTo>
                    <a:pt x="237067" y="749300"/>
                  </a:lnTo>
                  <a:lnTo>
                    <a:pt x="237067" y="821267"/>
                  </a:lnTo>
                  <a:lnTo>
                    <a:pt x="292100" y="821267"/>
                  </a:lnTo>
                  <a:lnTo>
                    <a:pt x="292100" y="1087967"/>
                  </a:lnTo>
                  <a:lnTo>
                    <a:pt x="321733" y="1087967"/>
                  </a:lnTo>
                  <a:lnTo>
                    <a:pt x="321733" y="1452034"/>
                  </a:lnTo>
                  <a:lnTo>
                    <a:pt x="478367" y="1452034"/>
                  </a:lnTo>
                  <a:lnTo>
                    <a:pt x="478367" y="1735667"/>
                  </a:lnTo>
                  <a:lnTo>
                    <a:pt x="529167" y="1735667"/>
                  </a:lnTo>
                  <a:lnTo>
                    <a:pt x="529167" y="1807634"/>
                  </a:lnTo>
                  <a:lnTo>
                    <a:pt x="812800" y="1807634"/>
                  </a:lnTo>
                  <a:lnTo>
                    <a:pt x="812800" y="1951567"/>
                  </a:lnTo>
                  <a:lnTo>
                    <a:pt x="939800" y="1951567"/>
                  </a:lnTo>
                  <a:lnTo>
                    <a:pt x="939800" y="2053167"/>
                  </a:lnTo>
                </a:path>
              </a:pathLst>
            </a:custGeom>
            <a:noFill/>
            <a:ln w="28575">
              <a:solidFill>
                <a:schemeClr val="accent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670B0144-F13C-3B41-BFA4-38B8741429B7}"/>
              </a:ext>
            </a:extLst>
          </p:cNvPr>
          <p:cNvGrpSpPr/>
          <p:nvPr/>
        </p:nvGrpSpPr>
        <p:grpSpPr>
          <a:xfrm>
            <a:off x="1038851" y="1479552"/>
            <a:ext cx="5171396" cy="4065362"/>
            <a:chOff x="1038851" y="1584060"/>
            <a:chExt cx="5171396" cy="4065362"/>
          </a:xfrm>
        </p:grpSpPr>
        <p:sp>
          <p:nvSpPr>
            <p:cNvPr id="8" name="Text Box 15">
              <a:extLst>
                <a:ext uri="{FF2B5EF4-FFF2-40B4-BE49-F238E27FC236}">
                  <a16:creationId xmlns:a16="http://schemas.microsoft.com/office/drawing/2014/main" id="{63CE0D9D-2F7F-D34C-8F71-5007680D91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3944" y="1584060"/>
              <a:ext cx="240535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="b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1" i="0" u="none" strike="noStrike" kern="1200" cap="none" spc="-1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PFS by Target Dose</a:t>
              </a:r>
              <a:endPara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" name="Freeform: Shape 70">
              <a:extLst>
                <a:ext uri="{FF2B5EF4-FFF2-40B4-BE49-F238E27FC236}">
                  <a16:creationId xmlns:a16="http://schemas.microsoft.com/office/drawing/2014/main" id="{4F08F2E4-570B-F747-9626-86E2DC358471}"/>
                </a:ext>
              </a:extLst>
            </p:cNvPr>
            <p:cNvSpPr/>
            <p:nvPr/>
          </p:nvSpPr>
          <p:spPr>
            <a:xfrm>
              <a:off x="1896727" y="2229105"/>
              <a:ext cx="3792424" cy="2253813"/>
            </a:xfrm>
            <a:custGeom>
              <a:avLst/>
              <a:gdLst>
                <a:gd name="connsiteX0" fmla="*/ 0 w 4716966"/>
                <a:gd name="connsiteY0" fmla="*/ 0 h 3367668"/>
                <a:gd name="connsiteX1" fmla="*/ 0 w 4716966"/>
                <a:gd name="connsiteY1" fmla="*/ 3367668 h 3367668"/>
                <a:gd name="connsiteX2" fmla="*/ 4716966 w 4716966"/>
                <a:gd name="connsiteY2" fmla="*/ 3367668 h 3367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16966" h="3367668">
                  <a:moveTo>
                    <a:pt x="0" y="0"/>
                  </a:moveTo>
                  <a:lnTo>
                    <a:pt x="0" y="3367668"/>
                  </a:lnTo>
                  <a:lnTo>
                    <a:pt x="4716966" y="3367668"/>
                  </a:lnTo>
                </a:path>
              </a:pathLst>
            </a:cu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270E766-4D0B-D449-A5E9-CB54EA32A2FD}"/>
                </a:ext>
              </a:extLst>
            </p:cNvPr>
            <p:cNvCxnSpPr>
              <a:cxnSpLocks/>
            </p:cNvCxnSpPr>
            <p:nvPr/>
          </p:nvCxnSpPr>
          <p:spPr>
            <a:xfrm>
              <a:off x="1896727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95E77A4-6C4F-F94E-952C-46DA81D4A6CD}"/>
                </a:ext>
              </a:extLst>
            </p:cNvPr>
            <p:cNvCxnSpPr>
              <a:cxnSpLocks/>
            </p:cNvCxnSpPr>
            <p:nvPr/>
          </p:nvCxnSpPr>
          <p:spPr>
            <a:xfrm>
              <a:off x="2237484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8ADD46A-12CC-8E4F-B0D6-5077E78013D6}"/>
                </a:ext>
              </a:extLst>
            </p:cNvPr>
            <p:cNvCxnSpPr>
              <a:cxnSpLocks/>
            </p:cNvCxnSpPr>
            <p:nvPr/>
          </p:nvCxnSpPr>
          <p:spPr>
            <a:xfrm>
              <a:off x="2918998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450EF97-2962-C144-AC55-58B9A85BC7F6}"/>
                </a:ext>
              </a:extLst>
            </p:cNvPr>
            <p:cNvCxnSpPr>
              <a:cxnSpLocks/>
            </p:cNvCxnSpPr>
            <p:nvPr/>
          </p:nvCxnSpPr>
          <p:spPr>
            <a:xfrm>
              <a:off x="3600512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3296A6C-1316-8A47-9B4D-C5B66C801823}"/>
                </a:ext>
              </a:extLst>
            </p:cNvPr>
            <p:cNvCxnSpPr>
              <a:cxnSpLocks/>
            </p:cNvCxnSpPr>
            <p:nvPr/>
          </p:nvCxnSpPr>
          <p:spPr>
            <a:xfrm>
              <a:off x="4282026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753F681-075A-2346-9574-6A771F7DA43A}"/>
                </a:ext>
              </a:extLst>
            </p:cNvPr>
            <p:cNvCxnSpPr>
              <a:cxnSpLocks/>
            </p:cNvCxnSpPr>
            <p:nvPr/>
          </p:nvCxnSpPr>
          <p:spPr>
            <a:xfrm>
              <a:off x="4963540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D63524E-5D21-D242-8566-69A5336A07B6}"/>
                </a:ext>
              </a:extLst>
            </p:cNvPr>
            <p:cNvCxnSpPr>
              <a:cxnSpLocks/>
            </p:cNvCxnSpPr>
            <p:nvPr/>
          </p:nvCxnSpPr>
          <p:spPr>
            <a:xfrm>
              <a:off x="5645059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205FFD8-B084-7848-9FD5-1D03C82BB1DB}"/>
                </a:ext>
              </a:extLst>
            </p:cNvPr>
            <p:cNvCxnSpPr>
              <a:cxnSpLocks/>
            </p:cNvCxnSpPr>
            <p:nvPr/>
          </p:nvCxnSpPr>
          <p:spPr>
            <a:xfrm>
              <a:off x="2578241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0FCC76E-CFC9-544B-A734-579E61497008}"/>
                </a:ext>
              </a:extLst>
            </p:cNvPr>
            <p:cNvCxnSpPr>
              <a:cxnSpLocks/>
            </p:cNvCxnSpPr>
            <p:nvPr/>
          </p:nvCxnSpPr>
          <p:spPr>
            <a:xfrm>
              <a:off x="3259755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0F70BE7-9B26-0D43-9BAC-306CA82603B5}"/>
                </a:ext>
              </a:extLst>
            </p:cNvPr>
            <p:cNvCxnSpPr>
              <a:cxnSpLocks/>
            </p:cNvCxnSpPr>
            <p:nvPr/>
          </p:nvCxnSpPr>
          <p:spPr>
            <a:xfrm>
              <a:off x="3941269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D364043-A13F-F042-8995-2DC3275E6AEC}"/>
                </a:ext>
              </a:extLst>
            </p:cNvPr>
            <p:cNvCxnSpPr>
              <a:cxnSpLocks/>
            </p:cNvCxnSpPr>
            <p:nvPr/>
          </p:nvCxnSpPr>
          <p:spPr>
            <a:xfrm>
              <a:off x="4622783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AC7FE61-6961-664F-9A0C-A0D8D8C090B6}"/>
                </a:ext>
              </a:extLst>
            </p:cNvPr>
            <p:cNvCxnSpPr>
              <a:cxnSpLocks/>
            </p:cNvCxnSpPr>
            <p:nvPr/>
          </p:nvCxnSpPr>
          <p:spPr>
            <a:xfrm>
              <a:off x="5304297" y="4482919"/>
              <a:ext cx="0" cy="65655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4431B9A-DBE1-7E4E-B7A7-DEFC666DEF8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1036" y="2229105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9BB550F-9BE0-DD4B-A06D-5E8F9EC68E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1036" y="2454486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1817ADF-C536-E14D-ABC4-55CA8E0C56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1036" y="2679868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C8D7BC9A-DE9B-0D46-8B8B-AB07E383FD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1036" y="2905249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BBEE829-1967-E843-B62D-91D3C14ACA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1036" y="3130631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2EABF59-63F6-5A4E-8FF8-3D76F67F651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1036" y="3356012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9CE69B5-E24C-184C-983A-9169324834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1036" y="3581393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3DA07CC-14D2-4F41-876A-D2C2AF6944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1036" y="3806775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A58CB1B-55FD-1649-91B2-89B80F75CAF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1036" y="4032156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D24E56C-2084-3E4F-B80E-13F8EEE188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1036" y="4257537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606117E-ABC0-F14D-948D-3DD9B85C6D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1036" y="4482918"/>
              <a:ext cx="7475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708F14E-478B-214D-85C8-3AA6D6BB19D9}"/>
                </a:ext>
              </a:extLst>
            </p:cNvPr>
            <p:cNvSpPr txBox="1"/>
            <p:nvPr/>
          </p:nvSpPr>
          <p:spPr bwMode="auto">
            <a:xfrm>
              <a:off x="1782165" y="4528122"/>
              <a:ext cx="239977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A406925-7382-E742-8D5A-B9866CA4CAC3}"/>
                </a:ext>
              </a:extLst>
            </p:cNvPr>
            <p:cNvSpPr txBox="1"/>
            <p:nvPr/>
          </p:nvSpPr>
          <p:spPr bwMode="auto">
            <a:xfrm>
              <a:off x="2082403" y="4528122"/>
              <a:ext cx="306867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08727FD-65E2-3840-A3EB-3075B6873716}"/>
                </a:ext>
              </a:extLst>
            </p:cNvPr>
            <p:cNvSpPr txBox="1"/>
            <p:nvPr/>
          </p:nvSpPr>
          <p:spPr bwMode="auto">
            <a:xfrm>
              <a:off x="3156009" y="4528122"/>
              <a:ext cx="239977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A9250EC-6E9A-224E-A9C7-7CBEE231DF9C}"/>
                </a:ext>
              </a:extLst>
            </p:cNvPr>
            <p:cNvSpPr txBox="1"/>
            <p:nvPr/>
          </p:nvSpPr>
          <p:spPr bwMode="auto">
            <a:xfrm>
              <a:off x="3724713" y="4528122"/>
              <a:ext cx="398115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12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8669CDFD-9696-9C47-B3AC-E7367D973070}"/>
                </a:ext>
              </a:extLst>
            </p:cNvPr>
            <p:cNvSpPr txBox="1"/>
            <p:nvPr/>
          </p:nvSpPr>
          <p:spPr bwMode="auto">
            <a:xfrm>
              <a:off x="4054628" y="4528122"/>
              <a:ext cx="455831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14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C05EFF3-6E40-044C-975D-1F71F2933F06}"/>
                </a:ext>
              </a:extLst>
            </p:cNvPr>
            <p:cNvSpPr txBox="1"/>
            <p:nvPr/>
          </p:nvSpPr>
          <p:spPr bwMode="auto">
            <a:xfrm>
              <a:off x="4420171" y="4528122"/>
              <a:ext cx="400081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16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9B35B33-5CE3-4645-93D4-5811D10B84DE}"/>
                </a:ext>
              </a:extLst>
            </p:cNvPr>
            <p:cNvSpPr txBox="1"/>
            <p:nvPr/>
          </p:nvSpPr>
          <p:spPr bwMode="auto">
            <a:xfrm>
              <a:off x="5466644" y="4528122"/>
              <a:ext cx="391685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22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618E2CE-56D3-9944-9083-8FCCCAF3FAEA}"/>
                </a:ext>
              </a:extLst>
            </p:cNvPr>
            <p:cNvSpPr txBox="1"/>
            <p:nvPr/>
          </p:nvSpPr>
          <p:spPr bwMode="auto">
            <a:xfrm>
              <a:off x="1377625" y="2116592"/>
              <a:ext cx="454117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1.0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4EDB16E-9EEB-0B4D-A9F3-0CE56CEFB14C}"/>
                </a:ext>
              </a:extLst>
            </p:cNvPr>
            <p:cNvSpPr txBox="1"/>
            <p:nvPr/>
          </p:nvSpPr>
          <p:spPr bwMode="auto">
            <a:xfrm>
              <a:off x="1377625" y="2567544"/>
              <a:ext cx="457473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0.8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7A9F2E1-0168-2841-88BF-FDF4553ED7DF}"/>
                </a:ext>
              </a:extLst>
            </p:cNvPr>
            <p:cNvSpPr txBox="1"/>
            <p:nvPr/>
          </p:nvSpPr>
          <p:spPr bwMode="auto">
            <a:xfrm>
              <a:off x="1377625" y="3018495"/>
              <a:ext cx="457473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0.6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D4B1E57-ECD0-7444-9342-B7C7984817CA}"/>
                </a:ext>
              </a:extLst>
            </p:cNvPr>
            <p:cNvSpPr txBox="1"/>
            <p:nvPr/>
          </p:nvSpPr>
          <p:spPr bwMode="auto">
            <a:xfrm>
              <a:off x="1377625" y="3469447"/>
              <a:ext cx="457473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0.4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F46269D-BAF4-AC4F-A999-BE792F2F1D4E}"/>
                </a:ext>
              </a:extLst>
            </p:cNvPr>
            <p:cNvSpPr txBox="1"/>
            <p:nvPr/>
          </p:nvSpPr>
          <p:spPr bwMode="auto">
            <a:xfrm>
              <a:off x="1377625" y="3920399"/>
              <a:ext cx="457473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0.2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DDC9C44-6E6A-AD43-A77B-0708DD43BEE9}"/>
                </a:ext>
              </a:extLst>
            </p:cNvPr>
            <p:cNvSpPr txBox="1"/>
            <p:nvPr/>
          </p:nvSpPr>
          <p:spPr bwMode="auto">
            <a:xfrm>
              <a:off x="1475262" y="4371352"/>
              <a:ext cx="359836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46" name="TextBox 73">
              <a:extLst>
                <a:ext uri="{FF2B5EF4-FFF2-40B4-BE49-F238E27FC236}">
                  <a16:creationId xmlns:a16="http://schemas.microsoft.com/office/drawing/2014/main" id="{C67AC207-A1E8-4E49-9071-5DB7D3A012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86503" y="3199400"/>
              <a:ext cx="1460254" cy="338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1" tIns="45715" rIns="91431" bIns="45715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PFS Probability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4736F3C-C9F3-CC49-99FA-C5ED7C0892EC}"/>
                </a:ext>
              </a:extLst>
            </p:cNvPr>
            <p:cNvSpPr txBox="1"/>
            <p:nvPr/>
          </p:nvSpPr>
          <p:spPr bwMode="auto">
            <a:xfrm>
              <a:off x="3402481" y="4685875"/>
              <a:ext cx="556563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Mos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0AA59EF-76C6-7B4D-8F68-FEB157A666DF}"/>
                </a:ext>
              </a:extLst>
            </p:cNvPr>
            <p:cNvSpPr txBox="1"/>
            <p:nvPr/>
          </p:nvSpPr>
          <p:spPr bwMode="auto">
            <a:xfrm>
              <a:off x="2443945" y="4528122"/>
              <a:ext cx="306867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2CF8FA1-9F34-B544-9487-61202D318A82}"/>
                </a:ext>
              </a:extLst>
            </p:cNvPr>
            <p:cNvSpPr txBox="1"/>
            <p:nvPr/>
          </p:nvSpPr>
          <p:spPr bwMode="auto">
            <a:xfrm>
              <a:off x="2811641" y="4528122"/>
              <a:ext cx="239977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4CDA705-0C1D-6D47-A0E0-CA6D2BAE3BC5}"/>
                </a:ext>
              </a:extLst>
            </p:cNvPr>
            <p:cNvSpPr txBox="1"/>
            <p:nvPr/>
          </p:nvSpPr>
          <p:spPr bwMode="auto">
            <a:xfrm>
              <a:off x="3388148" y="4528122"/>
              <a:ext cx="431120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10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B42DD12-CE85-B14F-9DA6-8F901410D70E}"/>
                </a:ext>
              </a:extLst>
            </p:cNvPr>
            <p:cNvSpPr txBox="1"/>
            <p:nvPr/>
          </p:nvSpPr>
          <p:spPr bwMode="auto">
            <a:xfrm>
              <a:off x="4768996" y="4528122"/>
              <a:ext cx="400081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18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489A242-1B18-A34F-A2C5-5EB7F5B07033}"/>
                </a:ext>
              </a:extLst>
            </p:cNvPr>
            <p:cNvSpPr txBox="1"/>
            <p:nvPr/>
          </p:nvSpPr>
          <p:spPr bwMode="auto">
            <a:xfrm>
              <a:off x="5095516" y="4528122"/>
              <a:ext cx="400081" cy="29732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ctr" defTabSz="121917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20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52F4429-F5BC-614B-B22C-296FD6B0C0D4}"/>
                </a:ext>
              </a:extLst>
            </p:cNvPr>
            <p:cNvSpPr txBox="1"/>
            <p:nvPr/>
          </p:nvSpPr>
          <p:spPr bwMode="auto">
            <a:xfrm>
              <a:off x="1038851" y="4939356"/>
              <a:ext cx="4880570" cy="71006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l" defTabSz="1219170" rtl="0" eaLnBrk="0" fontAlgn="base" latinLnBrk="0" hangingPunct="0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Patients at Risk, N  </a:t>
              </a:r>
            </a:p>
            <a:p>
              <a:pPr marL="0" marR="0" lvl="0" indent="0" algn="l" defTabSz="1219170" rtl="0" eaLnBrk="0" fontAlgn="base" latinLnBrk="0" hangingPunct="0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4DA1BB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150 x 10</a:t>
              </a:r>
              <a:r>
                <a:rPr kumimoji="0" lang="en-US" sz="12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4DA1BB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6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4DA1BB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   4       2        1        1       1        1        1        1        1        1        1       0</a:t>
              </a:r>
            </a:p>
            <a:p>
              <a:pPr marL="0" marR="0" lvl="0" indent="0" algn="l" defTabSz="1219170" rtl="0" eaLnBrk="0" fontAlgn="base" latinLnBrk="0" hangingPunct="0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E1471D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300 x 10</a:t>
              </a:r>
              <a:r>
                <a:rPr kumimoji="0" lang="en-US" sz="12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E1471D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6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E1471D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  70    56      42      33      29     24     17      14      11       7        2       0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4DA1BB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</a:t>
              </a:r>
            </a:p>
            <a:p>
              <a:pPr marL="0" marR="0" lvl="0" indent="0" algn="l" defTabSz="1219170" rtl="0" eaLnBrk="0" fontAlgn="base" latinLnBrk="0" hangingPunct="0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823B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450 x 10</a:t>
              </a:r>
              <a:r>
                <a:rPr kumimoji="0" lang="en-US" sz="12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823B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6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823B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  54    44      40      36      34     31     17       4         1       0        0</a:t>
              </a: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BD1542B3-F289-4E4D-8A4D-2EF733019D92}"/>
                </a:ext>
              </a:extLst>
            </p:cNvPr>
            <p:cNvCxnSpPr/>
            <p:nvPr/>
          </p:nvCxnSpPr>
          <p:spPr bwMode="auto">
            <a:xfrm flipV="1">
              <a:off x="5519907" y="3989282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7D1A4E3-054A-C242-BEA8-E649E5B30996}"/>
                </a:ext>
              </a:extLst>
            </p:cNvPr>
            <p:cNvCxnSpPr/>
            <p:nvPr/>
          </p:nvCxnSpPr>
          <p:spPr bwMode="auto">
            <a:xfrm flipV="1">
              <a:off x="5459247" y="3989695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21F9D108-794B-EF47-8254-51A1FD709A2C}"/>
                </a:ext>
              </a:extLst>
            </p:cNvPr>
            <p:cNvCxnSpPr/>
            <p:nvPr/>
          </p:nvCxnSpPr>
          <p:spPr bwMode="auto">
            <a:xfrm flipV="1">
              <a:off x="4911081" y="3806397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8D647CEB-9FE6-5E49-8EF3-72B3CCFC23D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988729" y="3897432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89A98539-02F2-3549-9BDC-DBFF2BA2FE47}"/>
                </a:ext>
              </a:extLst>
            </p:cNvPr>
            <p:cNvCxnSpPr/>
            <p:nvPr/>
          </p:nvCxnSpPr>
          <p:spPr bwMode="auto">
            <a:xfrm flipV="1">
              <a:off x="5103963" y="3898770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533DD084-7722-C948-A4BB-12C7CFE9F2CC}"/>
                </a:ext>
              </a:extLst>
            </p:cNvPr>
            <p:cNvCxnSpPr/>
            <p:nvPr/>
          </p:nvCxnSpPr>
          <p:spPr bwMode="auto">
            <a:xfrm flipV="1">
              <a:off x="5030522" y="3899038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6B5237E-A584-D24B-8655-E65AF4466CEE}"/>
                </a:ext>
              </a:extLst>
            </p:cNvPr>
            <p:cNvCxnSpPr/>
            <p:nvPr/>
          </p:nvCxnSpPr>
          <p:spPr bwMode="auto">
            <a:xfrm flipV="1">
              <a:off x="4339432" y="3794637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DBCC73A9-5326-7A48-BAEE-910008DA0C11}"/>
                </a:ext>
              </a:extLst>
            </p:cNvPr>
            <p:cNvCxnSpPr/>
            <p:nvPr/>
          </p:nvCxnSpPr>
          <p:spPr bwMode="auto">
            <a:xfrm flipV="1">
              <a:off x="4484999" y="3794742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74217339-BD2B-CA4D-B19C-75998B593EC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01742" y="2127625"/>
              <a:ext cx="404803" cy="1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FB8CCF5B-06FC-EF4A-B2D4-9BE3C3B4DFA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01742" y="2278028"/>
              <a:ext cx="404803" cy="1"/>
            </a:xfrm>
            <a:prstGeom prst="line">
              <a:avLst/>
            </a:prstGeom>
            <a:noFill/>
            <a:ln w="222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F90B67C7-CAF8-AF4C-8432-3F8BF382C02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01742" y="2444942"/>
              <a:ext cx="404803" cy="1"/>
            </a:xfrm>
            <a:prstGeom prst="line">
              <a:avLst/>
            </a:prstGeom>
            <a:noFill/>
            <a:ln w="222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B82AA056-C52E-1A42-A89C-3CC59B33BC0C}"/>
                </a:ext>
              </a:extLst>
            </p:cNvPr>
            <p:cNvSpPr txBox="1"/>
            <p:nvPr/>
          </p:nvSpPr>
          <p:spPr bwMode="auto">
            <a:xfrm>
              <a:off x="4090535" y="1878108"/>
              <a:ext cx="2119712" cy="87068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l" defTabSz="1219170" rtl="0" eaLnBrk="0" fontAlgn="base" latinLnBrk="0" hangingPunct="0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Median, Mos (95% CI)</a:t>
              </a:r>
            </a:p>
            <a:p>
              <a:pPr marL="0" marR="0" lvl="0" indent="0" algn="l" defTabSz="1219170" rtl="0" eaLnBrk="0" fontAlgn="base" latinLnBrk="0" hangingPunct="0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150 x 10</a:t>
              </a:r>
              <a:r>
                <a:rPr kumimoji="0" lang="en-US" sz="14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6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    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2.8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(1.0-NE)</a:t>
              </a:r>
            </a:p>
            <a:p>
              <a:pPr marL="0" marR="0" lvl="0" indent="0" algn="l" defTabSz="1219170" rtl="0" eaLnBrk="0" fontAlgn="base" latinLnBrk="0" hangingPunct="0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300 x 10</a:t>
              </a:r>
              <a:r>
                <a:rPr kumimoji="0" lang="en-US" sz="14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6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    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5.8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(4.2-8.9)</a:t>
              </a:r>
            </a:p>
            <a:p>
              <a:pPr marL="0" marR="0" lvl="0" indent="0" algn="l" defTabSz="1219170" rtl="0" eaLnBrk="0" fontAlgn="base" latinLnBrk="0" hangingPunct="0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450 x 10</a:t>
              </a:r>
              <a:r>
                <a:rPr kumimoji="0" lang="en-US" sz="14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6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    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12.1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 (8.8-12.3)</a:t>
              </a:r>
            </a:p>
            <a:p>
              <a:pPr marL="0" marR="0" lvl="0" indent="0" algn="l" defTabSz="1219170" rtl="0" eaLnBrk="0" fontAlgn="base" latinLnBrk="0" hangingPunct="0">
                <a:lnSpc>
                  <a:spcPts val="12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A7D67D5D-84BB-6744-B263-767AD148CE5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703653" y="3615881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2FF0C4E1-E664-5B40-80A2-A6751BFCF98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443394" y="3618505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12C55DB5-E3E9-3346-B920-5F39AD55ABF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399651" y="3615265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1E8F1F88-12D6-CB49-AB9F-CE0B007EF30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368820" y="3615265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523E1813-1320-A549-B897-3B714D973F7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121711" y="3612025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3CDD6100-8D08-A841-9391-E6AEDDD7666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231601" y="3613689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2F60855C-E19E-7042-BB1E-6BC2A0C6F71F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466644" y="3688606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5" name="Freeform 164">
              <a:extLst>
                <a:ext uri="{FF2B5EF4-FFF2-40B4-BE49-F238E27FC236}">
                  <a16:creationId xmlns:a16="http://schemas.microsoft.com/office/drawing/2014/main" id="{8B74A418-190A-6C47-987F-FEF1FED73465}"/>
                </a:ext>
              </a:extLst>
            </p:cNvPr>
            <p:cNvSpPr/>
            <p:nvPr/>
          </p:nvSpPr>
          <p:spPr bwMode="auto">
            <a:xfrm>
              <a:off x="1907037" y="2298225"/>
              <a:ext cx="3589143" cy="1476731"/>
            </a:xfrm>
            <a:custGeom>
              <a:avLst/>
              <a:gdLst>
                <a:gd name="connsiteX0" fmla="*/ 0 w 3589143"/>
                <a:gd name="connsiteY0" fmla="*/ 0 h 1476731"/>
                <a:gd name="connsiteX1" fmla="*/ 48899 w 3589143"/>
                <a:gd name="connsiteY1" fmla="*/ 0 h 1476731"/>
                <a:gd name="connsiteX2" fmla="*/ 48899 w 3589143"/>
                <a:gd name="connsiteY2" fmla="*/ 469424 h 1476731"/>
                <a:gd name="connsiteX3" fmla="*/ 195594 w 3589143"/>
                <a:gd name="connsiteY3" fmla="*/ 469424 h 1476731"/>
                <a:gd name="connsiteX4" fmla="*/ 195594 w 3589143"/>
                <a:gd name="connsiteY4" fmla="*/ 997527 h 1476731"/>
                <a:gd name="connsiteX5" fmla="*/ 547662 w 3589143"/>
                <a:gd name="connsiteY5" fmla="*/ 997527 h 1476731"/>
                <a:gd name="connsiteX6" fmla="*/ 547662 w 3589143"/>
                <a:gd name="connsiteY6" fmla="*/ 1476731 h 1476731"/>
                <a:gd name="connsiteX7" fmla="*/ 3589143 w 3589143"/>
                <a:gd name="connsiteY7" fmla="*/ 1476731 h 1476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89143" h="1476731">
                  <a:moveTo>
                    <a:pt x="0" y="0"/>
                  </a:moveTo>
                  <a:lnTo>
                    <a:pt x="48899" y="0"/>
                  </a:lnTo>
                  <a:lnTo>
                    <a:pt x="48899" y="469424"/>
                  </a:lnTo>
                  <a:lnTo>
                    <a:pt x="195594" y="469424"/>
                  </a:lnTo>
                  <a:lnTo>
                    <a:pt x="195594" y="997527"/>
                  </a:lnTo>
                  <a:lnTo>
                    <a:pt x="547662" y="997527"/>
                  </a:lnTo>
                  <a:lnTo>
                    <a:pt x="547662" y="1476731"/>
                  </a:lnTo>
                  <a:lnTo>
                    <a:pt x="3589143" y="1476731"/>
                  </a:lnTo>
                </a:path>
              </a:pathLst>
            </a:cu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6" name="Freeform 165">
              <a:extLst>
                <a:ext uri="{FF2B5EF4-FFF2-40B4-BE49-F238E27FC236}">
                  <a16:creationId xmlns:a16="http://schemas.microsoft.com/office/drawing/2014/main" id="{06675E6F-F885-9647-BB06-8A798E9E2B6F}"/>
                </a:ext>
              </a:extLst>
            </p:cNvPr>
            <p:cNvSpPr/>
            <p:nvPr/>
          </p:nvSpPr>
          <p:spPr bwMode="auto">
            <a:xfrm>
              <a:off x="1872809" y="2327564"/>
              <a:ext cx="3652710" cy="1740783"/>
            </a:xfrm>
            <a:custGeom>
              <a:avLst/>
              <a:gdLst>
                <a:gd name="connsiteX0" fmla="*/ 0 w 3652710"/>
                <a:gd name="connsiteY0" fmla="*/ 0 h 1740783"/>
                <a:gd name="connsiteX1" fmla="*/ 107576 w 3652710"/>
                <a:gd name="connsiteY1" fmla="*/ 0 h 1740783"/>
                <a:gd name="connsiteX2" fmla="*/ 107576 w 3652710"/>
                <a:gd name="connsiteY2" fmla="*/ 215153 h 1740783"/>
                <a:gd name="connsiteX3" fmla="*/ 239602 w 3652710"/>
                <a:gd name="connsiteY3" fmla="*/ 215153 h 1740783"/>
                <a:gd name="connsiteX4" fmla="*/ 239602 w 3652710"/>
                <a:gd name="connsiteY4" fmla="*/ 352068 h 1740783"/>
                <a:gd name="connsiteX5" fmla="*/ 420526 w 3652710"/>
                <a:gd name="connsiteY5" fmla="*/ 352068 h 1740783"/>
                <a:gd name="connsiteX6" fmla="*/ 420526 w 3652710"/>
                <a:gd name="connsiteY6" fmla="*/ 557441 h 1740783"/>
                <a:gd name="connsiteX7" fmla="*/ 518323 w 3652710"/>
                <a:gd name="connsiteY7" fmla="*/ 557441 h 1740783"/>
                <a:gd name="connsiteX8" fmla="*/ 518323 w 3652710"/>
                <a:gd name="connsiteY8" fmla="*/ 625899 h 1740783"/>
                <a:gd name="connsiteX9" fmla="*/ 591670 w 3652710"/>
                <a:gd name="connsiteY9" fmla="*/ 625899 h 1740783"/>
                <a:gd name="connsiteX10" fmla="*/ 591670 w 3652710"/>
                <a:gd name="connsiteY10" fmla="*/ 699247 h 1740783"/>
                <a:gd name="connsiteX11" fmla="*/ 757925 w 3652710"/>
                <a:gd name="connsiteY11" fmla="*/ 699247 h 1740783"/>
                <a:gd name="connsiteX12" fmla="*/ 757925 w 3652710"/>
                <a:gd name="connsiteY12" fmla="*/ 826383 h 1740783"/>
                <a:gd name="connsiteX13" fmla="*/ 841052 w 3652710"/>
                <a:gd name="connsiteY13" fmla="*/ 826383 h 1740783"/>
                <a:gd name="connsiteX14" fmla="*/ 841052 w 3652710"/>
                <a:gd name="connsiteY14" fmla="*/ 894840 h 1740783"/>
                <a:gd name="connsiteX15" fmla="*/ 909510 w 3652710"/>
                <a:gd name="connsiteY15" fmla="*/ 894840 h 1740783"/>
                <a:gd name="connsiteX16" fmla="*/ 909510 w 3652710"/>
                <a:gd name="connsiteY16" fmla="*/ 958408 h 1740783"/>
                <a:gd name="connsiteX17" fmla="*/ 982857 w 3652710"/>
                <a:gd name="connsiteY17" fmla="*/ 958408 h 1740783"/>
                <a:gd name="connsiteX18" fmla="*/ 982857 w 3652710"/>
                <a:gd name="connsiteY18" fmla="*/ 1026866 h 1740783"/>
                <a:gd name="connsiteX19" fmla="*/ 1295807 w 3652710"/>
                <a:gd name="connsiteY19" fmla="*/ 1026866 h 1740783"/>
                <a:gd name="connsiteX20" fmla="*/ 1295807 w 3652710"/>
                <a:gd name="connsiteY20" fmla="*/ 1085544 h 1740783"/>
                <a:gd name="connsiteX21" fmla="*/ 1354485 w 3652710"/>
                <a:gd name="connsiteY21" fmla="*/ 1085544 h 1740783"/>
                <a:gd name="connsiteX22" fmla="*/ 1354485 w 3652710"/>
                <a:gd name="connsiteY22" fmla="*/ 1139332 h 1740783"/>
                <a:gd name="connsiteX23" fmla="*/ 1496290 w 3652710"/>
                <a:gd name="connsiteY23" fmla="*/ 1139332 h 1740783"/>
                <a:gd name="connsiteX24" fmla="*/ 1496290 w 3652710"/>
                <a:gd name="connsiteY24" fmla="*/ 1198010 h 1740783"/>
                <a:gd name="connsiteX25" fmla="*/ 1750562 w 3652710"/>
                <a:gd name="connsiteY25" fmla="*/ 1198010 h 1740783"/>
                <a:gd name="connsiteX26" fmla="*/ 1750562 w 3652710"/>
                <a:gd name="connsiteY26" fmla="*/ 1198010 h 1740783"/>
                <a:gd name="connsiteX27" fmla="*/ 1853249 w 3652710"/>
                <a:gd name="connsiteY27" fmla="*/ 1198010 h 1740783"/>
                <a:gd name="connsiteX28" fmla="*/ 1853249 w 3652710"/>
                <a:gd name="connsiteY28" fmla="*/ 1305587 h 1740783"/>
                <a:gd name="connsiteX29" fmla="*/ 1995054 w 3652710"/>
                <a:gd name="connsiteY29" fmla="*/ 1305587 h 1740783"/>
                <a:gd name="connsiteX30" fmla="*/ 1995054 w 3652710"/>
                <a:gd name="connsiteY30" fmla="*/ 1383824 h 1740783"/>
                <a:gd name="connsiteX31" fmla="*/ 2058622 w 3652710"/>
                <a:gd name="connsiteY31" fmla="*/ 1383824 h 1740783"/>
                <a:gd name="connsiteX32" fmla="*/ 2058622 w 3652710"/>
                <a:gd name="connsiteY32" fmla="*/ 1447392 h 1740783"/>
                <a:gd name="connsiteX33" fmla="*/ 2239546 w 3652710"/>
                <a:gd name="connsiteY33" fmla="*/ 1447392 h 1740783"/>
                <a:gd name="connsiteX34" fmla="*/ 2239546 w 3652710"/>
                <a:gd name="connsiteY34" fmla="*/ 1501180 h 1740783"/>
                <a:gd name="connsiteX35" fmla="*/ 2440030 w 3652710"/>
                <a:gd name="connsiteY35" fmla="*/ 1501180 h 1740783"/>
                <a:gd name="connsiteX36" fmla="*/ 2440030 w 3652710"/>
                <a:gd name="connsiteY36" fmla="*/ 1550079 h 1740783"/>
                <a:gd name="connsiteX37" fmla="*/ 3026810 w 3652710"/>
                <a:gd name="connsiteY37" fmla="*/ 1550079 h 1740783"/>
                <a:gd name="connsiteX38" fmla="*/ 3026810 w 3652710"/>
                <a:gd name="connsiteY38" fmla="*/ 1603867 h 1740783"/>
                <a:gd name="connsiteX39" fmla="*/ 3085488 w 3652710"/>
                <a:gd name="connsiteY39" fmla="*/ 1603867 h 1740783"/>
                <a:gd name="connsiteX40" fmla="*/ 3085488 w 3652710"/>
                <a:gd name="connsiteY40" fmla="*/ 1657655 h 1740783"/>
                <a:gd name="connsiteX41" fmla="*/ 3510904 w 3652710"/>
                <a:gd name="connsiteY41" fmla="*/ 1657655 h 1740783"/>
                <a:gd name="connsiteX42" fmla="*/ 3510904 w 3652710"/>
                <a:gd name="connsiteY42" fmla="*/ 1740783 h 1740783"/>
                <a:gd name="connsiteX43" fmla="*/ 3652710 w 3652710"/>
                <a:gd name="connsiteY43" fmla="*/ 1740783 h 1740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652710" h="1740783">
                  <a:moveTo>
                    <a:pt x="0" y="0"/>
                  </a:moveTo>
                  <a:lnTo>
                    <a:pt x="107576" y="0"/>
                  </a:lnTo>
                  <a:lnTo>
                    <a:pt x="107576" y="215153"/>
                  </a:lnTo>
                  <a:lnTo>
                    <a:pt x="239602" y="215153"/>
                  </a:lnTo>
                  <a:lnTo>
                    <a:pt x="239602" y="352068"/>
                  </a:lnTo>
                  <a:lnTo>
                    <a:pt x="420526" y="352068"/>
                  </a:lnTo>
                  <a:lnTo>
                    <a:pt x="420526" y="557441"/>
                  </a:lnTo>
                  <a:lnTo>
                    <a:pt x="518323" y="557441"/>
                  </a:lnTo>
                  <a:lnTo>
                    <a:pt x="518323" y="625899"/>
                  </a:lnTo>
                  <a:lnTo>
                    <a:pt x="591670" y="625899"/>
                  </a:lnTo>
                  <a:lnTo>
                    <a:pt x="591670" y="699247"/>
                  </a:lnTo>
                  <a:lnTo>
                    <a:pt x="757925" y="699247"/>
                  </a:lnTo>
                  <a:lnTo>
                    <a:pt x="757925" y="826383"/>
                  </a:lnTo>
                  <a:lnTo>
                    <a:pt x="841052" y="826383"/>
                  </a:lnTo>
                  <a:lnTo>
                    <a:pt x="841052" y="894840"/>
                  </a:lnTo>
                  <a:lnTo>
                    <a:pt x="909510" y="894840"/>
                  </a:lnTo>
                  <a:lnTo>
                    <a:pt x="909510" y="958408"/>
                  </a:lnTo>
                  <a:lnTo>
                    <a:pt x="982857" y="958408"/>
                  </a:lnTo>
                  <a:lnTo>
                    <a:pt x="982857" y="1026866"/>
                  </a:lnTo>
                  <a:lnTo>
                    <a:pt x="1295807" y="1026866"/>
                  </a:lnTo>
                  <a:lnTo>
                    <a:pt x="1295807" y="1085544"/>
                  </a:lnTo>
                  <a:lnTo>
                    <a:pt x="1354485" y="1085544"/>
                  </a:lnTo>
                  <a:lnTo>
                    <a:pt x="1354485" y="1139332"/>
                  </a:lnTo>
                  <a:lnTo>
                    <a:pt x="1496290" y="1139332"/>
                  </a:lnTo>
                  <a:lnTo>
                    <a:pt x="1496290" y="1198010"/>
                  </a:lnTo>
                  <a:lnTo>
                    <a:pt x="1750562" y="1198010"/>
                  </a:lnTo>
                  <a:lnTo>
                    <a:pt x="1750562" y="1198010"/>
                  </a:lnTo>
                  <a:lnTo>
                    <a:pt x="1853249" y="1198010"/>
                  </a:lnTo>
                  <a:lnTo>
                    <a:pt x="1853249" y="1305587"/>
                  </a:lnTo>
                  <a:lnTo>
                    <a:pt x="1995054" y="1305587"/>
                  </a:lnTo>
                  <a:lnTo>
                    <a:pt x="1995054" y="1383824"/>
                  </a:lnTo>
                  <a:lnTo>
                    <a:pt x="2058622" y="1383824"/>
                  </a:lnTo>
                  <a:lnTo>
                    <a:pt x="2058622" y="1447392"/>
                  </a:lnTo>
                  <a:lnTo>
                    <a:pt x="2239546" y="1447392"/>
                  </a:lnTo>
                  <a:lnTo>
                    <a:pt x="2239546" y="1501180"/>
                  </a:lnTo>
                  <a:lnTo>
                    <a:pt x="2440030" y="1501180"/>
                  </a:lnTo>
                  <a:lnTo>
                    <a:pt x="2440030" y="1550079"/>
                  </a:lnTo>
                  <a:lnTo>
                    <a:pt x="3026810" y="1550079"/>
                  </a:lnTo>
                  <a:lnTo>
                    <a:pt x="3026810" y="1603867"/>
                  </a:lnTo>
                  <a:lnTo>
                    <a:pt x="3085488" y="1603867"/>
                  </a:lnTo>
                  <a:lnTo>
                    <a:pt x="3085488" y="1657655"/>
                  </a:lnTo>
                  <a:lnTo>
                    <a:pt x="3510904" y="1657655"/>
                  </a:lnTo>
                  <a:lnTo>
                    <a:pt x="3510904" y="1740783"/>
                  </a:lnTo>
                  <a:lnTo>
                    <a:pt x="3652710" y="1740783"/>
                  </a:lnTo>
                </a:path>
              </a:pathLst>
            </a:custGeom>
            <a:noFill/>
            <a:ln w="28575">
              <a:solidFill>
                <a:schemeClr val="accent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7" name="Freeform 166">
              <a:extLst>
                <a:ext uri="{FF2B5EF4-FFF2-40B4-BE49-F238E27FC236}">
                  <a16:creationId xmlns:a16="http://schemas.microsoft.com/office/drawing/2014/main" id="{A0FD9A90-D98E-7B4F-A507-08F9BCB1DF97}"/>
                </a:ext>
              </a:extLst>
            </p:cNvPr>
            <p:cNvSpPr/>
            <p:nvPr/>
          </p:nvSpPr>
          <p:spPr bwMode="auto">
            <a:xfrm>
              <a:off x="1907037" y="2288445"/>
              <a:ext cx="2806768" cy="1408274"/>
            </a:xfrm>
            <a:custGeom>
              <a:avLst/>
              <a:gdLst>
                <a:gd name="connsiteX0" fmla="*/ 0 w 2806768"/>
                <a:gd name="connsiteY0" fmla="*/ 0 h 1408274"/>
                <a:gd name="connsiteX1" fmla="*/ 68458 w 2806768"/>
                <a:gd name="connsiteY1" fmla="*/ 0 h 1408274"/>
                <a:gd name="connsiteX2" fmla="*/ 68458 w 2806768"/>
                <a:gd name="connsiteY2" fmla="*/ 63568 h 1408274"/>
                <a:gd name="connsiteX3" fmla="*/ 171145 w 2806768"/>
                <a:gd name="connsiteY3" fmla="*/ 63568 h 1408274"/>
                <a:gd name="connsiteX4" fmla="*/ 171145 w 2806768"/>
                <a:gd name="connsiteY4" fmla="*/ 244492 h 1408274"/>
                <a:gd name="connsiteX5" fmla="*/ 259162 w 2806768"/>
                <a:gd name="connsiteY5" fmla="*/ 244492 h 1408274"/>
                <a:gd name="connsiteX6" fmla="*/ 259162 w 2806768"/>
                <a:gd name="connsiteY6" fmla="*/ 308060 h 1408274"/>
                <a:gd name="connsiteX7" fmla="*/ 391188 w 2806768"/>
                <a:gd name="connsiteY7" fmla="*/ 308060 h 1408274"/>
                <a:gd name="connsiteX8" fmla="*/ 391188 w 2806768"/>
                <a:gd name="connsiteY8" fmla="*/ 366738 h 1408274"/>
                <a:gd name="connsiteX9" fmla="*/ 572112 w 2806768"/>
                <a:gd name="connsiteY9" fmla="*/ 366738 h 1408274"/>
                <a:gd name="connsiteX10" fmla="*/ 572112 w 2806768"/>
                <a:gd name="connsiteY10" fmla="*/ 435196 h 1408274"/>
                <a:gd name="connsiteX11" fmla="*/ 743256 w 2806768"/>
                <a:gd name="connsiteY11" fmla="*/ 435196 h 1408274"/>
                <a:gd name="connsiteX12" fmla="*/ 743256 w 2806768"/>
                <a:gd name="connsiteY12" fmla="*/ 479204 h 1408274"/>
                <a:gd name="connsiteX13" fmla="*/ 841053 w 2806768"/>
                <a:gd name="connsiteY13" fmla="*/ 479204 h 1408274"/>
                <a:gd name="connsiteX14" fmla="*/ 841053 w 2806768"/>
                <a:gd name="connsiteY14" fmla="*/ 547662 h 1408274"/>
                <a:gd name="connsiteX15" fmla="*/ 909511 w 2806768"/>
                <a:gd name="connsiteY15" fmla="*/ 547662 h 1408274"/>
                <a:gd name="connsiteX16" fmla="*/ 909511 w 2806768"/>
                <a:gd name="connsiteY16" fmla="*/ 621010 h 1408274"/>
                <a:gd name="connsiteX17" fmla="*/ 1193121 w 2806768"/>
                <a:gd name="connsiteY17" fmla="*/ 621010 h 1408274"/>
                <a:gd name="connsiteX18" fmla="*/ 1193121 w 2806768"/>
                <a:gd name="connsiteY18" fmla="*/ 621010 h 1408274"/>
                <a:gd name="connsiteX19" fmla="*/ 1398495 w 2806768"/>
                <a:gd name="connsiteY19" fmla="*/ 621010 h 1408274"/>
                <a:gd name="connsiteX20" fmla="*/ 1398495 w 2806768"/>
                <a:gd name="connsiteY20" fmla="*/ 709027 h 1408274"/>
                <a:gd name="connsiteX21" fmla="*/ 1462062 w 2806768"/>
                <a:gd name="connsiteY21" fmla="*/ 709027 h 1408274"/>
                <a:gd name="connsiteX22" fmla="*/ 1462062 w 2806768"/>
                <a:gd name="connsiteY22" fmla="*/ 767705 h 1408274"/>
                <a:gd name="connsiteX23" fmla="*/ 1701665 w 2806768"/>
                <a:gd name="connsiteY23" fmla="*/ 767705 h 1408274"/>
                <a:gd name="connsiteX24" fmla="*/ 1701665 w 2806768"/>
                <a:gd name="connsiteY24" fmla="*/ 821493 h 1408274"/>
                <a:gd name="connsiteX25" fmla="*/ 1858139 w 2806768"/>
                <a:gd name="connsiteY25" fmla="*/ 821493 h 1408274"/>
                <a:gd name="connsiteX26" fmla="*/ 1858139 w 2806768"/>
                <a:gd name="connsiteY26" fmla="*/ 870391 h 1408274"/>
                <a:gd name="connsiteX27" fmla="*/ 1907038 w 2806768"/>
                <a:gd name="connsiteY27" fmla="*/ 870391 h 1408274"/>
                <a:gd name="connsiteX28" fmla="*/ 1907038 w 2806768"/>
                <a:gd name="connsiteY28" fmla="*/ 929069 h 1408274"/>
                <a:gd name="connsiteX29" fmla="*/ 2024394 w 2806768"/>
                <a:gd name="connsiteY29" fmla="*/ 929069 h 1408274"/>
                <a:gd name="connsiteX30" fmla="*/ 2024394 w 2806768"/>
                <a:gd name="connsiteY30" fmla="*/ 1012197 h 1408274"/>
                <a:gd name="connsiteX31" fmla="*/ 2068403 w 2806768"/>
                <a:gd name="connsiteY31" fmla="*/ 1012197 h 1408274"/>
                <a:gd name="connsiteX32" fmla="*/ 2068403 w 2806768"/>
                <a:gd name="connsiteY32" fmla="*/ 1408274 h 1408274"/>
                <a:gd name="connsiteX33" fmla="*/ 2806768 w 2806768"/>
                <a:gd name="connsiteY33" fmla="*/ 1408274 h 1408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806768" h="1408274">
                  <a:moveTo>
                    <a:pt x="0" y="0"/>
                  </a:moveTo>
                  <a:lnTo>
                    <a:pt x="68458" y="0"/>
                  </a:lnTo>
                  <a:lnTo>
                    <a:pt x="68458" y="63568"/>
                  </a:lnTo>
                  <a:lnTo>
                    <a:pt x="171145" y="63568"/>
                  </a:lnTo>
                  <a:lnTo>
                    <a:pt x="171145" y="244492"/>
                  </a:lnTo>
                  <a:lnTo>
                    <a:pt x="259162" y="244492"/>
                  </a:lnTo>
                  <a:lnTo>
                    <a:pt x="259162" y="308060"/>
                  </a:lnTo>
                  <a:lnTo>
                    <a:pt x="391188" y="308060"/>
                  </a:lnTo>
                  <a:lnTo>
                    <a:pt x="391188" y="366738"/>
                  </a:lnTo>
                  <a:lnTo>
                    <a:pt x="572112" y="366738"/>
                  </a:lnTo>
                  <a:lnTo>
                    <a:pt x="572112" y="435196"/>
                  </a:lnTo>
                  <a:lnTo>
                    <a:pt x="743256" y="435196"/>
                  </a:lnTo>
                  <a:lnTo>
                    <a:pt x="743256" y="479204"/>
                  </a:lnTo>
                  <a:lnTo>
                    <a:pt x="841053" y="479204"/>
                  </a:lnTo>
                  <a:lnTo>
                    <a:pt x="841053" y="547662"/>
                  </a:lnTo>
                  <a:lnTo>
                    <a:pt x="909511" y="547662"/>
                  </a:lnTo>
                  <a:lnTo>
                    <a:pt x="909511" y="621010"/>
                  </a:lnTo>
                  <a:lnTo>
                    <a:pt x="1193121" y="621010"/>
                  </a:lnTo>
                  <a:lnTo>
                    <a:pt x="1193121" y="621010"/>
                  </a:lnTo>
                  <a:lnTo>
                    <a:pt x="1398495" y="621010"/>
                  </a:lnTo>
                  <a:lnTo>
                    <a:pt x="1398495" y="709027"/>
                  </a:lnTo>
                  <a:lnTo>
                    <a:pt x="1462062" y="709027"/>
                  </a:lnTo>
                  <a:lnTo>
                    <a:pt x="1462062" y="767705"/>
                  </a:lnTo>
                  <a:lnTo>
                    <a:pt x="1701665" y="767705"/>
                  </a:lnTo>
                  <a:lnTo>
                    <a:pt x="1701665" y="821493"/>
                  </a:lnTo>
                  <a:lnTo>
                    <a:pt x="1858139" y="821493"/>
                  </a:lnTo>
                  <a:lnTo>
                    <a:pt x="1858139" y="870391"/>
                  </a:lnTo>
                  <a:lnTo>
                    <a:pt x="1907038" y="870391"/>
                  </a:lnTo>
                  <a:lnTo>
                    <a:pt x="1907038" y="929069"/>
                  </a:lnTo>
                  <a:lnTo>
                    <a:pt x="2024394" y="929069"/>
                  </a:lnTo>
                  <a:lnTo>
                    <a:pt x="2024394" y="1012197"/>
                  </a:lnTo>
                  <a:lnTo>
                    <a:pt x="2068403" y="1012197"/>
                  </a:lnTo>
                  <a:lnTo>
                    <a:pt x="2068403" y="1408274"/>
                  </a:lnTo>
                  <a:lnTo>
                    <a:pt x="2806768" y="1408274"/>
                  </a:lnTo>
                </a:path>
              </a:pathLst>
            </a:custGeom>
            <a:noFill/>
            <a:ln w="28575">
              <a:solidFill>
                <a:schemeClr val="accent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5B65DD32-66A0-A142-89FE-F8379665819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078514" y="3617727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FC7BD245-9BFB-7F4B-A46B-82CAD5683A4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92702" y="3133630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62D5127B-1061-0440-A5D3-2E0F8B52898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922039" y="3133628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064AEF0D-C186-3247-88EE-DCF4DE701DA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43803" y="3128740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E0375E19-F4F2-6840-9C8E-7C22BD46291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789931" y="3078392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D70C30C7-2DE9-2646-8C91-BAFB13FF2E4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19268" y="3078390"/>
              <a:ext cx="0" cy="84922"/>
            </a:xfrm>
            <a:prstGeom prst="line">
              <a:avLst/>
            </a:prstGeom>
            <a:noFill/>
            <a:ln w="222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75" name="TextBox 174">
            <a:extLst>
              <a:ext uri="{FF2B5EF4-FFF2-40B4-BE49-F238E27FC236}">
                <a16:creationId xmlns:a16="http://schemas.microsoft.com/office/drawing/2014/main" id="{173A1ADA-1F49-40F2-85D0-27DA678871A2}"/>
              </a:ext>
            </a:extLst>
          </p:cNvPr>
          <p:cNvSpPr txBox="1"/>
          <p:nvPr/>
        </p:nvSpPr>
        <p:spPr>
          <a:xfrm>
            <a:off x="6551679" y="5672837"/>
            <a:ext cx="4204999" cy="646331"/>
          </a:xfrm>
          <a:prstGeom prst="rect">
            <a:avLst/>
          </a:prstGeom>
          <a:solidFill>
            <a:srgbClr val="808080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Lucida Sans Unicode"/>
              </a:rPr>
              <a:t>DOR improves with depth of response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Lucida Sans Unicode"/>
              </a:rPr>
              <a:t>median DOR 20.2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Lucida Sans Unicode"/>
              </a:rPr>
              <a:t>mos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Lucida Sans Unicode"/>
              </a:rPr>
              <a:t> in pts with CR/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Lucida Sans Unicode"/>
              </a:rPr>
              <a:t>sCR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Lucida Sans Unicode"/>
            </a:endParaRP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8F8A4FF7-385B-4A13-A5F9-D8D770D715B5}"/>
              </a:ext>
            </a:extLst>
          </p:cNvPr>
          <p:cNvSpPr txBox="1"/>
          <p:nvPr/>
        </p:nvSpPr>
        <p:spPr>
          <a:xfrm>
            <a:off x="1081213" y="5634780"/>
            <a:ext cx="4570225" cy="646331"/>
          </a:xfrm>
          <a:prstGeom prst="rect">
            <a:avLst/>
          </a:prstGeom>
          <a:solidFill>
            <a:srgbClr val="808080">
              <a:lumMod val="40000"/>
              <a:lumOff val="6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Lucida Sans Unicode"/>
              </a:rPr>
              <a:t>PFS may be dose dependent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Lucida Sans Unicode"/>
              </a:rPr>
              <a:t>median PFS 12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Lucida Sans Unicode"/>
              </a:rPr>
              <a:t>mos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Lucida Sans Unicode"/>
              </a:rPr>
              <a:t> at 450x106 CAR+ T cells 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99DBBF6E-ABDF-C54C-8BE1-2D6B9A7C7B17}"/>
              </a:ext>
            </a:extLst>
          </p:cNvPr>
          <p:cNvSpPr txBox="1"/>
          <p:nvPr/>
        </p:nvSpPr>
        <p:spPr bwMode="auto">
          <a:xfrm>
            <a:off x="9008765" y="6393403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8448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F257AD-0319-415F-B672-0CF43FC7F0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296419" y="122030"/>
            <a:ext cx="2743200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1000" b="1" i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081"/>
            <a:fld id="{48F63A3B-78C7-47BE-AE5E-E10140E04643}" type="slidenum">
              <a:rPr lang="en-US" smtClean="0"/>
              <a:pPr defTabSz="914081"/>
              <a:t>17</a:t>
            </a:fld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1FA3AA1-9083-4A05-8441-F54A146CE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371" y="192211"/>
            <a:ext cx="10703980" cy="1141412"/>
          </a:xfrm>
        </p:spPr>
        <p:txBody>
          <a:bodyPr/>
          <a:lstStyle/>
          <a:p>
            <a:pPr lvl="0" algn="l">
              <a:defRPr/>
            </a:pPr>
            <a:r>
              <a:rPr lang="en-US" sz="4400" dirty="0" err="1">
                <a:solidFill>
                  <a:srgbClr val="595454"/>
                </a:solidFill>
              </a:rPr>
              <a:t>KarMMa</a:t>
            </a:r>
            <a:r>
              <a:rPr lang="en-US" sz="4400" dirty="0">
                <a:solidFill>
                  <a:srgbClr val="595454"/>
                </a:solidFill>
              </a:rPr>
              <a:t>: Adverse Events of Interest</a:t>
            </a:r>
            <a:endParaRPr lang="en-US" sz="4400" i="1" cap="all" spc="40" dirty="0">
              <a:solidFill>
                <a:srgbClr val="595454"/>
              </a:solidFill>
            </a:endParaRP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698F8FF0-0561-4E5A-9BF2-72AC25903C8F}"/>
              </a:ext>
            </a:extLst>
          </p:cNvPr>
          <p:cNvGraphicFramePr>
            <a:graphicFrameLocks noGrp="1"/>
          </p:cNvGraphicFramePr>
          <p:nvPr/>
        </p:nvGraphicFramePr>
        <p:xfrm>
          <a:off x="378371" y="1742130"/>
          <a:ext cx="5436693" cy="370727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2569795">
                  <a:extLst>
                    <a:ext uri="{9D8B030D-6E8A-4147-A177-3AD203B41FA5}">
                      <a16:colId xmlns:a16="http://schemas.microsoft.com/office/drawing/2014/main" val="2902003992"/>
                    </a:ext>
                  </a:extLst>
                </a:gridCol>
                <a:gridCol w="1333326">
                  <a:extLst>
                    <a:ext uri="{9D8B030D-6E8A-4147-A177-3AD203B41FA5}">
                      <a16:colId xmlns:a16="http://schemas.microsoft.com/office/drawing/2014/main" val="2788417936"/>
                    </a:ext>
                  </a:extLst>
                </a:gridCol>
                <a:gridCol w="1533572">
                  <a:extLst>
                    <a:ext uri="{9D8B030D-6E8A-4147-A177-3AD203B41FA5}">
                      <a16:colId xmlns:a16="http://schemas.microsoft.com/office/drawing/2014/main" val="1158879902"/>
                    </a:ext>
                  </a:extLst>
                </a:gridCol>
              </a:tblGrid>
              <a:tr h="361215">
                <a:tc rowSpan="2">
                  <a:txBody>
                    <a:bodyPr/>
                    <a:lstStyle/>
                    <a:p>
                      <a:endParaRPr lang="en-GB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232" marR="59232" marT="29616" marB="29616" anchor="b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N=128</a:t>
                      </a:r>
                    </a:p>
                  </a:txBody>
                  <a:tcPr marL="59232" marR="59232" marT="29616" marB="29616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58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110157"/>
                  </a:ext>
                </a:extLst>
              </a:tr>
              <a:tr h="361215">
                <a:tc vMerge="1">
                  <a:txBody>
                    <a:bodyPr/>
                    <a:lstStyle/>
                    <a:p>
                      <a:endParaRPr lang="en-GB" sz="18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58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Any</a:t>
                      </a:r>
                      <a:r>
                        <a:rPr lang="en-GB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</a:t>
                      </a:r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rade</a:t>
                      </a:r>
                    </a:p>
                  </a:txBody>
                  <a:tcPr marL="59232" marR="59232" marT="29616" marB="29616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Grade 3/4</a:t>
                      </a:r>
                    </a:p>
                  </a:txBody>
                  <a:tcPr marL="59232" marR="59232" marT="29616" marB="29616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336840"/>
                  </a:ext>
                </a:extLst>
              </a:tr>
              <a:tr h="331649">
                <a:tc>
                  <a:txBody>
                    <a:bodyPr/>
                    <a:lstStyle/>
                    <a:p>
                      <a:pPr marL="0" marR="0" lvl="0" indent="0" algn="l" defTabSz="1828434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Hematologic AEs</a:t>
                      </a:r>
                      <a:r>
                        <a:rPr lang="en-GB" sz="1400" b="1" baseline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≥25%, n (%)</a:t>
                      </a:r>
                      <a:endParaRPr lang="en-GB" sz="1400" b="1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18" marR="33318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469556"/>
                  </a:ext>
                </a:extLst>
              </a:tr>
              <a:tr h="331649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Neutropenia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3318" marR="33318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117(91)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114(89)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735771"/>
                  </a:ext>
                </a:extLst>
              </a:tr>
              <a:tr h="331649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Anemia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3318" marR="33318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89(70)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77(60)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312112"/>
                  </a:ext>
                </a:extLst>
              </a:tr>
              <a:tr h="331649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Thrombocytopenia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3318" marR="33318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81(63)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67(52)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2301577"/>
                  </a:ext>
                </a:extLst>
              </a:tr>
              <a:tr h="331649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Leukopenia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3318" marR="33318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54(42)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50(39)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9653984"/>
                  </a:ext>
                </a:extLst>
              </a:tr>
              <a:tr h="331649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Lymphopenia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3318" marR="33318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35(27)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34(27)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2164666"/>
                  </a:ext>
                </a:extLst>
              </a:tr>
              <a:tr h="331649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Gastrointestinal</a:t>
                      </a:r>
                    </a:p>
                  </a:txBody>
                  <a:tcPr marL="34286" marR="34286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4054536"/>
                  </a:ext>
                </a:extLst>
              </a:tr>
              <a:tr h="331649">
                <a:tc>
                  <a:txBody>
                    <a:bodyPr/>
                    <a:lstStyle/>
                    <a:p>
                      <a:pPr marL="18288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Diarrhea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45(35)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2(2)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19188"/>
                  </a:ext>
                </a:extLst>
              </a:tr>
              <a:tr h="331649">
                <a:tc>
                  <a:txBody>
                    <a:bodyPr/>
                    <a:lstStyle/>
                    <a:p>
                      <a:pPr marL="18288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Nausea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37(29)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1338163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8D95688A-6353-4A24-9D2D-711C19FAE6FB}"/>
              </a:ext>
            </a:extLst>
          </p:cNvPr>
          <p:cNvGraphicFramePr>
            <a:graphicFrameLocks noGrp="1"/>
          </p:cNvGraphicFramePr>
          <p:nvPr/>
        </p:nvGraphicFramePr>
        <p:xfrm>
          <a:off x="6341875" y="1742130"/>
          <a:ext cx="5460658" cy="221414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3198408">
                  <a:extLst>
                    <a:ext uri="{9D8B030D-6E8A-4147-A177-3AD203B41FA5}">
                      <a16:colId xmlns:a16="http://schemas.microsoft.com/office/drawing/2014/main" val="2902003992"/>
                    </a:ext>
                  </a:extLst>
                </a:gridCol>
                <a:gridCol w="2262250">
                  <a:extLst>
                    <a:ext uri="{9D8B030D-6E8A-4147-A177-3AD203B41FA5}">
                      <a16:colId xmlns:a16="http://schemas.microsoft.com/office/drawing/2014/main" val="2788417936"/>
                    </a:ext>
                  </a:extLst>
                </a:gridCol>
              </a:tblGrid>
              <a:tr h="252179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CRS</a:t>
                      </a:r>
                    </a:p>
                  </a:txBody>
                  <a:tcPr marL="47015" marR="47015" marT="23507" marB="23507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N=128</a:t>
                      </a:r>
                    </a:p>
                  </a:txBody>
                  <a:tcPr marL="47015" marR="47015" marT="23507" marB="2350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110157"/>
                  </a:ext>
                </a:extLst>
              </a:tr>
              <a:tr h="257444">
                <a:tc>
                  <a:txBody>
                    <a:bodyPr/>
                    <a:lstStyle/>
                    <a:p>
                      <a:pPr marL="0" marR="9144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Patients </a:t>
                      </a:r>
                      <a:r>
                        <a:rPr lang="en-US" sz="160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with a CRS </a:t>
                      </a:r>
                      <a:r>
                        <a:rPr lang="en-US" sz="16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event,</a:t>
                      </a:r>
                      <a:r>
                        <a:rPr lang="en-US" sz="1600" baseline="300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sz="1600" baseline="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 (%)</a:t>
                      </a:r>
                      <a:endParaRPr lang="en-US" sz="1600" dirty="0">
                        <a:solidFill>
                          <a:srgbClr val="00347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054" marR="24054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1F9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347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054" marR="24054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1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790772"/>
                  </a:ext>
                </a:extLst>
              </a:tr>
              <a:tr h="257444">
                <a:tc>
                  <a:txBody>
                    <a:bodyPr/>
                    <a:lstStyle/>
                    <a:p>
                      <a:pPr marL="0" marR="9144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         Any grade</a:t>
                      </a:r>
                    </a:p>
                  </a:txBody>
                  <a:tcPr marL="24054" marR="24054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1F9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 lvl="0" indent="0" algn="ctr" defTabSz="857256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107(84)</a:t>
                      </a:r>
                    </a:p>
                  </a:txBody>
                  <a:tcPr marL="24054" marR="24054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1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3886499"/>
                  </a:ext>
                </a:extLst>
              </a:tr>
              <a:tr h="257444">
                <a:tc>
                  <a:txBody>
                    <a:bodyPr/>
                    <a:lstStyle/>
                    <a:p>
                      <a:pPr marL="0" marR="9144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         Grade ≥ 3</a:t>
                      </a:r>
                    </a:p>
                  </a:txBody>
                  <a:tcPr marL="24054" marR="24054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1F9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7(5)</a:t>
                      </a:r>
                    </a:p>
                  </a:txBody>
                  <a:tcPr marL="24054" marR="24054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1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1579316"/>
                  </a:ext>
                </a:extLst>
              </a:tr>
              <a:tr h="257444">
                <a:tc>
                  <a:txBody>
                    <a:bodyPr/>
                    <a:lstStyle/>
                    <a:p>
                      <a:pPr marL="0" marR="9144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Time to onset, median in days</a:t>
                      </a:r>
                      <a:endParaRPr lang="en-US" sz="1600" dirty="0">
                        <a:solidFill>
                          <a:srgbClr val="00347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054" marR="24054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600" dirty="0">
                        <a:solidFill>
                          <a:srgbClr val="00347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054" marR="24054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6806241"/>
                  </a:ext>
                </a:extLst>
              </a:tr>
              <a:tr h="257444">
                <a:tc>
                  <a:txBody>
                    <a:bodyPr/>
                    <a:lstStyle/>
                    <a:p>
                      <a:pPr marL="0" marR="9144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% </a:t>
                      </a:r>
                      <a:r>
                        <a:rPr lang="en-US" sz="1600" dirty="0" err="1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Toci</a:t>
                      </a:r>
                      <a:r>
                        <a:rPr lang="en-US" sz="16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use</a:t>
                      </a:r>
                    </a:p>
                  </a:txBody>
                  <a:tcPr marL="24054" marR="24054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1F9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24054" marR="24054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1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732454"/>
                  </a:ext>
                </a:extLst>
              </a:tr>
              <a:tr h="257444">
                <a:tc>
                  <a:txBody>
                    <a:bodyPr/>
                    <a:lstStyle/>
                    <a:p>
                      <a:pPr marL="0" marR="9144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 % Steroid use</a:t>
                      </a:r>
                    </a:p>
                  </a:txBody>
                  <a:tcPr marL="24054" marR="24054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1F9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24054" marR="24054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1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7996564"/>
                  </a:ext>
                </a:extLst>
              </a:tr>
            </a:tbl>
          </a:graphicData>
        </a:graphic>
      </p:graphicFrame>
      <p:graphicFrame>
        <p:nvGraphicFramePr>
          <p:cNvPr id="22" name="Content Placeholder 8">
            <a:extLst>
              <a:ext uri="{FF2B5EF4-FFF2-40B4-BE49-F238E27FC236}">
                <a16:creationId xmlns:a16="http://schemas.microsoft.com/office/drawing/2014/main" id="{6BD263EF-8EEF-4068-B8CD-022693853F45}"/>
              </a:ext>
            </a:extLst>
          </p:cNvPr>
          <p:cNvGraphicFramePr>
            <a:graphicFrameLocks/>
          </p:cNvGraphicFramePr>
          <p:nvPr/>
        </p:nvGraphicFramePr>
        <p:xfrm>
          <a:off x="6376938" y="4131467"/>
          <a:ext cx="5471754" cy="1953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1462">
                  <a:extLst>
                    <a:ext uri="{9D8B030D-6E8A-4147-A177-3AD203B41FA5}">
                      <a16:colId xmlns:a16="http://schemas.microsoft.com/office/drawing/2014/main" val="3425879162"/>
                    </a:ext>
                  </a:extLst>
                </a:gridCol>
                <a:gridCol w="1790292">
                  <a:extLst>
                    <a:ext uri="{9D8B030D-6E8A-4147-A177-3AD203B41FA5}">
                      <a16:colId xmlns:a16="http://schemas.microsoft.com/office/drawing/2014/main" val="3963118400"/>
                    </a:ext>
                  </a:extLst>
                </a:gridCol>
              </a:tblGrid>
              <a:tr h="271429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002060"/>
                          </a:solidFill>
                        </a:rPr>
                        <a:t>Neurotoxicity</a:t>
                      </a:r>
                    </a:p>
                  </a:txBody>
                  <a:tcPr marL="45714" marR="45714" marT="22857" marB="22857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N=128</a:t>
                      </a:r>
                    </a:p>
                  </a:txBody>
                  <a:tcPr marL="45714" marR="45714" marT="22857" marB="22857"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1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3231412"/>
                  </a:ext>
                </a:extLst>
              </a:tr>
              <a:tr h="209301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113468"/>
                          </a:solidFill>
                        </a:rPr>
                        <a:t>Total CAR</a:t>
                      </a:r>
                      <a:r>
                        <a:rPr lang="en-US" sz="1600" b="1" baseline="0" dirty="0">
                          <a:solidFill>
                            <a:srgbClr val="113468"/>
                          </a:solidFill>
                        </a:rPr>
                        <a:t> </a:t>
                      </a:r>
                      <a:r>
                        <a:rPr lang="en-US" sz="1600" b="1" dirty="0">
                          <a:solidFill>
                            <a:srgbClr val="113468"/>
                          </a:solidFill>
                        </a:rPr>
                        <a:t>T-cell neurotoxicities, n (%)</a:t>
                      </a:r>
                      <a:endParaRPr lang="en-US" sz="1600" b="1" dirty="0">
                        <a:solidFill>
                          <a:srgbClr val="113468"/>
                        </a:solidFill>
                        <a:latin typeface="+mn-lt"/>
                      </a:endParaRPr>
                    </a:p>
                  </a:txBody>
                  <a:tcPr marL="45714" marR="45714" marT="22857" marB="22857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347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EEE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2765223"/>
                  </a:ext>
                </a:extLst>
              </a:tr>
              <a:tr h="209301">
                <a:tc>
                  <a:txBody>
                    <a:bodyPr/>
                    <a:lstStyle/>
                    <a:p>
                      <a:pPr marL="274320"/>
                      <a:r>
                        <a:rPr lang="en-US" sz="1600" b="0" dirty="0">
                          <a:solidFill>
                            <a:srgbClr val="113468"/>
                          </a:solidFill>
                        </a:rPr>
                        <a:t>Any Grade</a:t>
                      </a:r>
                      <a:endParaRPr lang="en-US" sz="1600" b="0" dirty="0">
                        <a:solidFill>
                          <a:srgbClr val="113468"/>
                        </a:solidFill>
                        <a:latin typeface="+mn-lt"/>
                      </a:endParaRPr>
                    </a:p>
                  </a:txBody>
                  <a:tcPr marL="45714" marR="45714" marT="22857" marB="22857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23(18)</a:t>
                      </a:r>
                    </a:p>
                  </a:txBody>
                  <a:tcPr marL="34286" marR="34286" marT="0" marB="0"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1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5624672"/>
                  </a:ext>
                </a:extLst>
              </a:tr>
              <a:tr h="209301">
                <a:tc>
                  <a:txBody>
                    <a:bodyPr/>
                    <a:lstStyle/>
                    <a:p>
                      <a:pPr marL="274320" algn="l"/>
                      <a:r>
                        <a:rPr lang="en-US" sz="1600" b="0">
                          <a:solidFill>
                            <a:srgbClr val="113468"/>
                          </a:solidFill>
                        </a:rPr>
                        <a:t>Grade </a:t>
                      </a:r>
                      <a:r>
                        <a:rPr lang="en-US" sz="1600" b="0" dirty="0">
                          <a:solidFill>
                            <a:srgbClr val="113468"/>
                          </a:solidFill>
                        </a:rPr>
                        <a:t>≥3</a:t>
                      </a:r>
                      <a:endParaRPr lang="en-US" sz="1600" b="0" dirty="0">
                        <a:solidFill>
                          <a:srgbClr val="113468"/>
                        </a:solidFill>
                        <a:latin typeface="+mn-lt"/>
                      </a:endParaRPr>
                    </a:p>
                  </a:txBody>
                  <a:tcPr marL="45714" marR="45714" marT="22857" marB="22857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4(3)</a:t>
                      </a:r>
                    </a:p>
                  </a:txBody>
                  <a:tcPr marL="34286" marR="34286" marT="0" marB="0"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EEE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0856214"/>
                  </a:ext>
                </a:extLst>
              </a:tr>
              <a:tr h="209301">
                <a:tc>
                  <a:txBody>
                    <a:bodyPr/>
                    <a:lstStyle/>
                    <a:p>
                      <a:pPr marL="274320"/>
                      <a:r>
                        <a:rPr lang="en-US" sz="1600" b="0" dirty="0">
                          <a:solidFill>
                            <a:srgbClr val="113468"/>
                          </a:solidFill>
                          <a:latin typeface="+mn-lt"/>
                        </a:rPr>
                        <a:t>Median onset in days</a:t>
                      </a:r>
                    </a:p>
                  </a:txBody>
                  <a:tcPr marL="45714" marR="45714" marT="22857" marB="22857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34286" marR="34286" marT="0" marB="0"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EEE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3725518"/>
                  </a:ext>
                </a:extLst>
              </a:tr>
              <a:tr h="209301">
                <a:tc>
                  <a:txBody>
                    <a:bodyPr/>
                    <a:lstStyle/>
                    <a:p>
                      <a:pPr marL="274320"/>
                      <a:r>
                        <a:rPr lang="en-US" sz="1600" b="0" dirty="0">
                          <a:solidFill>
                            <a:srgbClr val="113468"/>
                          </a:solidFill>
                          <a:latin typeface="+mn-lt"/>
                        </a:rPr>
                        <a:t>Median duration in days</a:t>
                      </a:r>
                    </a:p>
                  </a:txBody>
                  <a:tcPr marL="45714" marR="45714" marT="22857" marB="22857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34286" marR="34286" marT="0" marB="0"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1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179904"/>
                  </a:ext>
                </a:extLst>
              </a:tr>
            </a:tbl>
          </a:graphicData>
        </a:graphic>
      </p:graphicFrame>
      <p:sp>
        <p:nvSpPr>
          <p:cNvPr id="11" name="Footer Placeholder 13">
            <a:extLst>
              <a:ext uri="{FF2B5EF4-FFF2-40B4-BE49-F238E27FC236}">
                <a16:creationId xmlns:a16="http://schemas.microsoft.com/office/drawing/2014/main" id="{21B4D18A-A2E6-4AE3-A8B8-F5CA12E1752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230538" y="6380811"/>
            <a:ext cx="324569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1100" b="1" i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081"/>
            <a:r>
              <a:rPr lang="en-US"/>
              <a:t> Saad Z Usmani</a:t>
            </a:r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0F7728-A7E3-4481-8DCD-D9345C07FFD2}"/>
              </a:ext>
            </a:extLst>
          </p:cNvPr>
          <p:cNvSpPr/>
          <p:nvPr/>
        </p:nvSpPr>
        <p:spPr bwMode="auto">
          <a:xfrm>
            <a:off x="378371" y="2798839"/>
            <a:ext cx="5436693" cy="970961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5BEEAC-E40E-4C62-B191-F539BEF8743C}"/>
              </a:ext>
            </a:extLst>
          </p:cNvPr>
          <p:cNvSpPr/>
          <p:nvPr/>
        </p:nvSpPr>
        <p:spPr bwMode="auto">
          <a:xfrm>
            <a:off x="6341875" y="2988297"/>
            <a:ext cx="5460658" cy="36764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10" name="Text Box 15">
            <a:extLst>
              <a:ext uri="{FF2B5EF4-FFF2-40B4-BE49-F238E27FC236}">
                <a16:creationId xmlns:a16="http://schemas.microsoft.com/office/drawing/2014/main" id="{CBD691C6-31CB-4E42-BED3-583507753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382" y="6218449"/>
            <a:ext cx="7853362" cy="276999"/>
          </a:xfrm>
          <a:prstGeom prst="rect">
            <a:avLst/>
          </a:prstGeom>
          <a:noFill/>
          <a:ln>
            <a:noFill/>
          </a:ln>
        </p:spPr>
        <p:txBody>
          <a:bodyPr anchor="b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555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Munshi. NEJM. 2021;384:705. </a:t>
            </a:r>
            <a:r>
              <a:rPr kumimoji="0" lang="en-US" altLang="en-US" sz="1200" b="0" i="0" u="none" strike="noStrike" kern="1200" cap="none" spc="-10" normalizeH="0" baseline="0" noProof="0" dirty="0">
                <a:ln>
                  <a:noFill/>
                </a:ln>
                <a:solidFill>
                  <a:srgbClr val="4555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Anderson. ASCO 2021. Abstr 8016.</a:t>
            </a: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4555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E97716-2AC3-C94C-A830-6ABAE84D0990}"/>
              </a:ext>
            </a:extLst>
          </p:cNvPr>
          <p:cNvSpPr txBox="1"/>
          <p:nvPr/>
        </p:nvSpPr>
        <p:spPr bwMode="auto">
          <a:xfrm>
            <a:off x="0" y="6526845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678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3EBC08E-ACB5-4E78-B063-467EE1B8E439}"/>
              </a:ext>
            </a:extLst>
          </p:cNvPr>
          <p:cNvSpPr txBox="1"/>
          <p:nvPr/>
        </p:nvSpPr>
        <p:spPr>
          <a:xfrm>
            <a:off x="869506" y="271439"/>
            <a:ext cx="92936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3200" dirty="0">
                <a:solidFill>
                  <a:srgbClr val="004B87"/>
                </a:solidFill>
                <a:latin typeface="Calibri"/>
              </a:rPr>
              <a:t>CARTITUDE-1: A phase 1b/2 study of </a:t>
            </a:r>
            <a:r>
              <a:rPr lang="en-US" sz="3200" dirty="0" err="1">
                <a:solidFill>
                  <a:srgbClr val="004B87"/>
                </a:solidFill>
                <a:latin typeface="Calibri"/>
              </a:rPr>
              <a:t>cilta-cel</a:t>
            </a:r>
            <a:r>
              <a:rPr lang="en-US" sz="3200" dirty="0">
                <a:solidFill>
                  <a:srgbClr val="004B87"/>
                </a:solidFill>
                <a:latin typeface="Calibri"/>
              </a:rPr>
              <a:t> in RRMM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72E4EF-1729-4C17-94E3-DF0E522F38C6}"/>
              </a:ext>
            </a:extLst>
          </p:cNvPr>
          <p:cNvSpPr txBox="1"/>
          <p:nvPr/>
        </p:nvSpPr>
        <p:spPr>
          <a:xfrm>
            <a:off x="339413" y="4966148"/>
            <a:ext cx="67305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1600" b="1" u="sng" dirty="0">
                <a:solidFill>
                  <a:srgbClr val="004B87"/>
                </a:solidFill>
                <a:latin typeface="Calibri"/>
              </a:rPr>
              <a:t>Special Features</a:t>
            </a:r>
          </a:p>
          <a:p>
            <a:pPr marL="228589" indent="-228589" defTabSz="609585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rgbClr val="004B87"/>
                </a:solidFill>
                <a:latin typeface="Calibri"/>
              </a:rPr>
              <a:t>Ciltacabtagene</a:t>
            </a:r>
            <a:r>
              <a:rPr lang="en-US" sz="1600" dirty="0">
                <a:solidFill>
                  <a:srgbClr val="004B87"/>
                </a:solidFill>
                <a:latin typeface="Calibri"/>
              </a:rPr>
              <a:t> </a:t>
            </a:r>
            <a:r>
              <a:rPr lang="en-US" sz="1600" dirty="0" err="1">
                <a:solidFill>
                  <a:srgbClr val="004B87"/>
                </a:solidFill>
                <a:latin typeface="Calibri"/>
              </a:rPr>
              <a:t>autoleucel</a:t>
            </a:r>
            <a:r>
              <a:rPr lang="en-US" sz="1600" dirty="0">
                <a:solidFill>
                  <a:srgbClr val="004B87"/>
                </a:solidFill>
                <a:latin typeface="Calibri"/>
              </a:rPr>
              <a:t> (</a:t>
            </a:r>
            <a:r>
              <a:rPr lang="en-US" sz="1600" dirty="0" err="1">
                <a:solidFill>
                  <a:srgbClr val="004B87"/>
                </a:solidFill>
                <a:latin typeface="Calibri"/>
              </a:rPr>
              <a:t>cilta-cel</a:t>
            </a:r>
            <a:r>
              <a:rPr lang="en-US" sz="1600" dirty="0">
                <a:solidFill>
                  <a:srgbClr val="004B87"/>
                </a:solidFill>
                <a:latin typeface="Calibri"/>
              </a:rPr>
              <a:t>; JNJ-68284528) contains </a:t>
            </a:r>
          </a:p>
          <a:p>
            <a:pPr defTabSz="609585"/>
            <a:r>
              <a:rPr lang="en-US" sz="1600" dirty="0">
                <a:solidFill>
                  <a:srgbClr val="004B87"/>
                </a:solidFill>
                <a:latin typeface="Calibri"/>
              </a:rPr>
              <a:t>2 BCMA-targeting single chain </a:t>
            </a:r>
            <a:r>
              <a:rPr lang="en-US" sz="1600" dirty="0">
                <a:solidFill>
                  <a:srgbClr val="004B87"/>
                </a:solidFill>
              </a:rPr>
              <a:t>antibodies</a:t>
            </a:r>
            <a:r>
              <a:rPr lang="en-US" sz="1600" dirty="0">
                <a:solidFill>
                  <a:srgbClr val="004B87"/>
                </a:solidFill>
                <a:latin typeface="Calibri"/>
              </a:rPr>
              <a:t> designed to confer avidity</a:t>
            </a:r>
          </a:p>
          <a:p>
            <a:pPr marL="228589" indent="-228589" defTabSz="609585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4B87"/>
                </a:solidFill>
                <a:latin typeface="Calibri"/>
              </a:rPr>
              <a:t>Identical to the CAR construct used in the LEGEND-2 study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B6F364-FF60-40A8-85CE-A4AADD356BAD}"/>
              </a:ext>
            </a:extLst>
          </p:cNvPr>
          <p:cNvSpPr txBox="1"/>
          <p:nvPr/>
        </p:nvSpPr>
        <p:spPr>
          <a:xfrm>
            <a:off x="6096001" y="2449789"/>
            <a:ext cx="520721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4">
              <a:spcAft>
                <a:spcPts val="600"/>
              </a:spcAft>
              <a:defRPr/>
            </a:pPr>
            <a:r>
              <a:rPr lang="en-US" b="1" u="sng" dirty="0">
                <a:solidFill>
                  <a:srgbClr val="0034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Primary Objectives</a:t>
            </a:r>
          </a:p>
          <a:p>
            <a:pPr marL="342882" indent="-342882" defTabSz="914354">
              <a:spcAft>
                <a:spcPts val="600"/>
              </a:spcAft>
              <a:buClr>
                <a:srgbClr val="003479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600" b="1" dirty="0">
                <a:solidFill>
                  <a:srgbClr val="0034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1b</a:t>
            </a:r>
            <a:r>
              <a:rPr lang="en-US" sz="1600" dirty="0">
                <a:solidFill>
                  <a:srgbClr val="0034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Characterize safety and confirm recommended phase 2 dose</a:t>
            </a:r>
          </a:p>
          <a:p>
            <a:pPr marL="342882" indent="-342882" defTabSz="914354">
              <a:buClr>
                <a:srgbClr val="003479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600" b="1" dirty="0">
                <a:solidFill>
                  <a:srgbClr val="0034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2</a:t>
            </a:r>
            <a:r>
              <a:rPr lang="en-US" sz="1600" dirty="0">
                <a:solidFill>
                  <a:srgbClr val="0034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Evaluate efficacy of </a:t>
            </a:r>
            <a:r>
              <a:rPr lang="en-US" sz="1600" dirty="0" err="1">
                <a:solidFill>
                  <a:srgbClr val="0034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cilta-cel</a:t>
            </a:r>
            <a:endParaRPr lang="en-US" sz="1600" dirty="0">
              <a:solidFill>
                <a:srgbClr val="00347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9E6EFF-32EC-40F5-A6E6-C17EAE8FBCED}"/>
              </a:ext>
            </a:extLst>
          </p:cNvPr>
          <p:cNvSpPr txBox="1"/>
          <p:nvPr/>
        </p:nvSpPr>
        <p:spPr>
          <a:xfrm>
            <a:off x="6110659" y="1165086"/>
            <a:ext cx="5192560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54">
              <a:spcAft>
                <a:spcPts val="600"/>
              </a:spcAft>
              <a:defRPr/>
            </a:pPr>
            <a:r>
              <a:rPr lang="en-US" b="1" u="sng" dirty="0">
                <a:solidFill>
                  <a:srgbClr val="0034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 Eligibility Criteria</a:t>
            </a:r>
          </a:p>
          <a:p>
            <a:pPr marL="342882" indent="-342882" defTabSz="914354">
              <a:buClr>
                <a:srgbClr val="003479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rgbClr val="0034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Progressive MM per IMWG criteria</a:t>
            </a:r>
          </a:p>
          <a:p>
            <a:pPr marL="342882" indent="-342882" defTabSz="914354">
              <a:buClr>
                <a:srgbClr val="003479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rgbClr val="0034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Received ≥3 prior therapies or double refractory</a:t>
            </a:r>
          </a:p>
          <a:p>
            <a:pPr marL="342882" indent="-342882" defTabSz="914354">
              <a:buClr>
                <a:srgbClr val="003479"/>
              </a:buClr>
              <a:buSzPct val="100000"/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rgbClr val="00347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Prior PI, IMiD, anti-CD38 therapy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A863E80-151F-48B9-B9C0-A1C1D23B4D43}"/>
              </a:ext>
            </a:extLst>
          </p:cNvPr>
          <p:cNvGrpSpPr/>
          <p:nvPr/>
        </p:nvGrpSpPr>
        <p:grpSpPr>
          <a:xfrm>
            <a:off x="6210779" y="4754983"/>
            <a:ext cx="5378264" cy="1217321"/>
            <a:chOff x="258708" y="2449830"/>
            <a:chExt cx="3680548" cy="1177754"/>
          </a:xfrm>
          <a:solidFill>
            <a:srgbClr val="DDF5FF"/>
          </a:solidFill>
        </p:grpSpPr>
        <p:sp>
          <p:nvSpPr>
            <p:cNvPr id="14" name="Rectangle: Rounded Corners 62">
              <a:extLst>
                <a:ext uri="{FF2B5EF4-FFF2-40B4-BE49-F238E27FC236}">
                  <a16:creationId xmlns:a16="http://schemas.microsoft.com/office/drawing/2014/main" id="{033E0182-1072-4661-85ED-A0C1A53B37E0}"/>
                </a:ext>
              </a:extLst>
            </p:cNvPr>
            <p:cNvSpPr/>
            <p:nvPr/>
          </p:nvSpPr>
          <p:spPr>
            <a:xfrm>
              <a:off x="258708" y="2449830"/>
              <a:ext cx="3680548" cy="1105849"/>
            </a:xfrm>
            <a:prstGeom prst="round1Rect">
              <a:avLst/>
            </a:prstGeom>
            <a:solidFill>
              <a:srgbClr val="E4F1F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54">
                <a:defRPr/>
              </a:pPr>
              <a:endParaRPr lang="en-US" dirty="0">
                <a:solidFill>
                  <a:srgbClr val="FFFFFF"/>
                </a:solidFill>
                <a:latin typeface="Calibri" panose="020F0502020204030204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EC6D468-63F4-43BA-A95A-3812AD4E6968}"/>
                </a:ext>
              </a:extLst>
            </p:cNvPr>
            <p:cNvSpPr txBox="1"/>
            <p:nvPr/>
          </p:nvSpPr>
          <p:spPr>
            <a:xfrm>
              <a:off x="370905" y="2510936"/>
              <a:ext cx="3568351" cy="11166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882" indent="-342882" defTabSz="914354">
                <a:spcAft>
                  <a:spcPts val="600"/>
                </a:spcAft>
                <a:buClr>
                  <a:srgbClr val="003479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fr-FR" sz="1600" dirty="0">
                  <a:solidFill>
                    <a:srgbClr val="00347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Target JNJ-4528 Infusion:  0.75x106 (0.5 – 1.0x106) CAR+ viable T </a:t>
              </a:r>
              <a:r>
                <a:rPr lang="fr-FR" sz="1600" dirty="0" err="1">
                  <a:solidFill>
                    <a:srgbClr val="00347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cells</a:t>
              </a:r>
              <a:r>
                <a:rPr lang="fr-FR" sz="1600" dirty="0">
                  <a:solidFill>
                    <a:srgbClr val="00347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/kg</a:t>
              </a:r>
            </a:p>
            <a:p>
              <a:pPr marL="342882" indent="-342882" defTabSz="914354">
                <a:spcAft>
                  <a:spcPts val="600"/>
                </a:spcAft>
                <a:buClr>
                  <a:srgbClr val="003479"/>
                </a:buClr>
                <a:buSzPct val="100000"/>
                <a:buFont typeface="Wingdings" panose="05000000000000000000" pitchFamily="2" charset="2"/>
                <a:buChar char="§"/>
                <a:defRPr/>
              </a:pPr>
              <a:r>
                <a:rPr lang="en-US" sz="1600" dirty="0">
                  <a:solidFill>
                    <a:srgbClr val="00347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Median administered dose = 0.71x10</a:t>
              </a:r>
              <a:r>
                <a:rPr lang="en-US" sz="1600" baseline="30000" dirty="0">
                  <a:solidFill>
                    <a:srgbClr val="00347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r>
                <a:rPr lang="en-US" sz="1600" dirty="0">
                  <a:solidFill>
                    <a:srgbClr val="00347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(0.51 – 0.95x10</a:t>
              </a:r>
              <a:r>
                <a:rPr lang="en-US" sz="1600" baseline="30000" dirty="0">
                  <a:solidFill>
                    <a:srgbClr val="00347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r>
                <a:rPr lang="en-US" sz="1600" dirty="0">
                  <a:solidFill>
                    <a:srgbClr val="00347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) CAR+ viable T cells/kg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961B0673-D53D-45D2-8A59-5CBA2C8041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3784500"/>
            <a:ext cx="5462772" cy="8860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6CA1378-C8B7-48E3-8359-1B05834C806E}"/>
              </a:ext>
            </a:extLst>
          </p:cNvPr>
          <p:cNvSpPr txBox="1"/>
          <p:nvPr/>
        </p:nvSpPr>
        <p:spPr>
          <a:xfrm>
            <a:off x="280140" y="6191372"/>
            <a:ext cx="3916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1400" dirty="0">
                <a:solidFill>
                  <a:srgbClr val="004B87"/>
                </a:solidFill>
                <a:latin typeface="Calibri"/>
              </a:rPr>
              <a:t>Berdeja et al. Lancet </a:t>
            </a:r>
            <a:r>
              <a:rPr lang="en-US" sz="1400" dirty="0">
                <a:solidFill>
                  <a:srgbClr val="004B87"/>
                </a:solidFill>
              </a:rPr>
              <a:t>2021; 398(10297):314-324. </a:t>
            </a:r>
            <a:r>
              <a:rPr lang="en-US" sz="1400" dirty="0">
                <a:solidFill>
                  <a:srgbClr val="004B87"/>
                </a:solidFill>
                <a:latin typeface="Calibri"/>
              </a:rPr>
              <a:t>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BDCE38F-91F4-4833-98C9-F0215DA5C378}"/>
              </a:ext>
            </a:extLst>
          </p:cNvPr>
          <p:cNvGrpSpPr/>
          <p:nvPr/>
        </p:nvGrpSpPr>
        <p:grpSpPr>
          <a:xfrm>
            <a:off x="1204913" y="1046898"/>
            <a:ext cx="2398563" cy="3383655"/>
            <a:chOff x="8658534" y="1034438"/>
            <a:chExt cx="3279390" cy="4357105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775167F-1B07-4DF6-8E8C-478D7B6428DC}"/>
                </a:ext>
              </a:extLst>
            </p:cNvPr>
            <p:cNvGrpSpPr/>
            <p:nvPr/>
          </p:nvGrpSpPr>
          <p:grpSpPr>
            <a:xfrm>
              <a:off x="8658534" y="1034438"/>
              <a:ext cx="3279390" cy="4357105"/>
              <a:chOff x="-12201" y="1778967"/>
              <a:chExt cx="2517192" cy="3797077"/>
            </a:xfrm>
          </p:grpSpPr>
          <p:cxnSp>
            <p:nvCxnSpPr>
              <p:cNvPr id="21" name="Curved Connector 25">
                <a:extLst>
                  <a:ext uri="{FF2B5EF4-FFF2-40B4-BE49-F238E27FC236}">
                    <a16:creationId xmlns:a16="http://schemas.microsoft.com/office/drawing/2014/main" id="{07A100F1-0FF1-4873-BD69-95920BECD501}"/>
                  </a:ext>
                </a:extLst>
              </p:cNvPr>
              <p:cNvCxnSpPr/>
              <p:nvPr/>
            </p:nvCxnSpPr>
            <p:spPr>
              <a:xfrm rot="5400000" flipH="1" flipV="1">
                <a:off x="1113971" y="3727507"/>
                <a:ext cx="481450" cy="216601"/>
              </a:xfrm>
              <a:prstGeom prst="curvedConnector3">
                <a:avLst/>
              </a:prstGeom>
              <a:noFill/>
              <a:ln w="38100" cap="flat" cmpd="sng" algn="ctr">
                <a:solidFill>
                  <a:srgbClr val="003479">
                    <a:lumMod val="60000"/>
                    <a:lumOff val="40000"/>
                  </a:srgbClr>
                </a:solidFill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cxn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A655080-ADBD-4ADC-B576-43FF030C660E}"/>
                  </a:ext>
                </a:extLst>
              </p:cNvPr>
              <p:cNvSpPr/>
              <p:nvPr/>
            </p:nvSpPr>
            <p:spPr>
              <a:xfrm rot="10800000">
                <a:off x="515541" y="4046464"/>
                <a:ext cx="1464094" cy="196381"/>
              </a:xfrm>
              <a:prstGeom prst="rect">
                <a:avLst/>
              </a:prstGeom>
              <a:gradFill flip="none" rotWithShape="1">
                <a:gsLst>
                  <a:gs pos="0">
                    <a:srgbClr val="1C75BC">
                      <a:lumMod val="20000"/>
                      <a:lumOff val="80000"/>
                    </a:srgbClr>
                  </a:gs>
                  <a:gs pos="50000">
                    <a:srgbClr val="FFFFFF"/>
                  </a:gs>
                  <a:gs pos="100000">
                    <a:srgbClr val="00A0DF">
                      <a:lumMod val="20000"/>
                      <a:lumOff val="80000"/>
                    </a:srgbClr>
                  </a:gs>
                </a:gsLst>
                <a:lin ang="5400000" scaled="0"/>
                <a:tileRect/>
              </a:gradFill>
              <a:ln w="6350" cap="flat" cmpd="sng" algn="ctr">
                <a:noFill/>
                <a:prstDash val="solid"/>
                <a:miter lim="800000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IN" kern="0" dirty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E683DEA3-3615-4AC4-9B91-8EE84DD720DF}"/>
                  </a:ext>
                </a:extLst>
              </p:cNvPr>
              <p:cNvSpPr/>
              <p:nvPr/>
            </p:nvSpPr>
            <p:spPr>
              <a:xfrm>
                <a:off x="886261" y="3081596"/>
                <a:ext cx="861905" cy="595119"/>
              </a:xfrm>
              <a:custGeom>
                <a:avLst/>
                <a:gdLst>
                  <a:gd name="connsiteX0" fmla="*/ 0 w 481965"/>
                  <a:gd name="connsiteY0" fmla="*/ 853606 h 1052527"/>
                  <a:gd name="connsiteX1" fmla="*/ 108585 w 481965"/>
                  <a:gd name="connsiteY1" fmla="*/ 1000291 h 1052527"/>
                  <a:gd name="connsiteX2" fmla="*/ 306705 w 481965"/>
                  <a:gd name="connsiteY2" fmla="*/ 70651 h 1052527"/>
                  <a:gd name="connsiteX3" fmla="*/ 481965 w 481965"/>
                  <a:gd name="connsiteY3" fmla="*/ 135421 h 1052527"/>
                  <a:gd name="connsiteX0" fmla="*/ 0 w 480060"/>
                  <a:gd name="connsiteY0" fmla="*/ 842376 h 1041297"/>
                  <a:gd name="connsiteX1" fmla="*/ 108585 w 480060"/>
                  <a:gd name="connsiteY1" fmla="*/ 989061 h 1041297"/>
                  <a:gd name="connsiteX2" fmla="*/ 306705 w 480060"/>
                  <a:gd name="connsiteY2" fmla="*/ 59421 h 1041297"/>
                  <a:gd name="connsiteX3" fmla="*/ 480060 w 480060"/>
                  <a:gd name="connsiteY3" fmla="*/ 158481 h 1041297"/>
                  <a:gd name="connsiteX0" fmla="*/ 0 w 480060"/>
                  <a:gd name="connsiteY0" fmla="*/ 844284 h 1043205"/>
                  <a:gd name="connsiteX1" fmla="*/ 108585 w 480060"/>
                  <a:gd name="connsiteY1" fmla="*/ 990969 h 1043205"/>
                  <a:gd name="connsiteX2" fmla="*/ 306705 w 480060"/>
                  <a:gd name="connsiteY2" fmla="*/ 61329 h 1043205"/>
                  <a:gd name="connsiteX3" fmla="*/ 480060 w 480060"/>
                  <a:gd name="connsiteY3" fmla="*/ 160389 h 1043205"/>
                  <a:gd name="connsiteX0" fmla="*/ 0 w 487680"/>
                  <a:gd name="connsiteY0" fmla="*/ 802374 h 1033157"/>
                  <a:gd name="connsiteX1" fmla="*/ 116205 w 487680"/>
                  <a:gd name="connsiteY1" fmla="*/ 990969 h 1033157"/>
                  <a:gd name="connsiteX2" fmla="*/ 314325 w 487680"/>
                  <a:gd name="connsiteY2" fmla="*/ 61329 h 1033157"/>
                  <a:gd name="connsiteX3" fmla="*/ 487680 w 487680"/>
                  <a:gd name="connsiteY3" fmla="*/ 160389 h 1033157"/>
                  <a:gd name="connsiteX0" fmla="*/ 0 w 487680"/>
                  <a:gd name="connsiteY0" fmla="*/ 802093 h 1029627"/>
                  <a:gd name="connsiteX1" fmla="*/ 121920 w 487680"/>
                  <a:gd name="connsiteY1" fmla="*/ 986878 h 1029627"/>
                  <a:gd name="connsiteX2" fmla="*/ 314325 w 487680"/>
                  <a:gd name="connsiteY2" fmla="*/ 61048 h 1029627"/>
                  <a:gd name="connsiteX3" fmla="*/ 487680 w 487680"/>
                  <a:gd name="connsiteY3" fmla="*/ 160108 h 1029627"/>
                  <a:gd name="connsiteX0" fmla="*/ 0 w 487680"/>
                  <a:gd name="connsiteY0" fmla="*/ 802093 h 1013973"/>
                  <a:gd name="connsiteX1" fmla="*/ 121920 w 487680"/>
                  <a:gd name="connsiteY1" fmla="*/ 986878 h 1013973"/>
                  <a:gd name="connsiteX2" fmla="*/ 314325 w 487680"/>
                  <a:gd name="connsiteY2" fmla="*/ 61048 h 1013973"/>
                  <a:gd name="connsiteX3" fmla="*/ 487680 w 487680"/>
                  <a:gd name="connsiteY3" fmla="*/ 160108 h 1013973"/>
                  <a:gd name="connsiteX0" fmla="*/ 0 w 487680"/>
                  <a:gd name="connsiteY0" fmla="*/ 719183 h 937380"/>
                  <a:gd name="connsiteX1" fmla="*/ 121920 w 487680"/>
                  <a:gd name="connsiteY1" fmla="*/ 903968 h 937380"/>
                  <a:gd name="connsiteX2" fmla="*/ 192405 w 487680"/>
                  <a:gd name="connsiteY2" fmla="*/ 113393 h 937380"/>
                  <a:gd name="connsiteX3" fmla="*/ 487680 w 487680"/>
                  <a:gd name="connsiteY3" fmla="*/ 77198 h 937380"/>
                  <a:gd name="connsiteX0" fmla="*/ 0 w 369570"/>
                  <a:gd name="connsiteY0" fmla="*/ 653457 h 871654"/>
                  <a:gd name="connsiteX1" fmla="*/ 121920 w 369570"/>
                  <a:gd name="connsiteY1" fmla="*/ 838242 h 871654"/>
                  <a:gd name="connsiteX2" fmla="*/ 192405 w 369570"/>
                  <a:gd name="connsiteY2" fmla="*/ 47667 h 871654"/>
                  <a:gd name="connsiteX3" fmla="*/ 369570 w 369570"/>
                  <a:gd name="connsiteY3" fmla="*/ 158157 h 871654"/>
                  <a:gd name="connsiteX0" fmla="*/ 0 w 369570"/>
                  <a:gd name="connsiteY0" fmla="*/ 591726 h 803861"/>
                  <a:gd name="connsiteX1" fmla="*/ 121920 w 369570"/>
                  <a:gd name="connsiteY1" fmla="*/ 776511 h 803861"/>
                  <a:gd name="connsiteX2" fmla="*/ 201930 w 369570"/>
                  <a:gd name="connsiteY2" fmla="*/ 75471 h 803861"/>
                  <a:gd name="connsiteX3" fmla="*/ 369570 w 369570"/>
                  <a:gd name="connsiteY3" fmla="*/ 96426 h 803861"/>
                  <a:gd name="connsiteX0" fmla="*/ 0 w 369570"/>
                  <a:gd name="connsiteY0" fmla="*/ 579702 h 791837"/>
                  <a:gd name="connsiteX1" fmla="*/ 121920 w 369570"/>
                  <a:gd name="connsiteY1" fmla="*/ 764487 h 791837"/>
                  <a:gd name="connsiteX2" fmla="*/ 201930 w 369570"/>
                  <a:gd name="connsiteY2" fmla="*/ 63447 h 791837"/>
                  <a:gd name="connsiteX3" fmla="*/ 369570 w 369570"/>
                  <a:gd name="connsiteY3" fmla="*/ 84402 h 791837"/>
                  <a:gd name="connsiteX0" fmla="*/ 0 w 369570"/>
                  <a:gd name="connsiteY0" fmla="*/ 527173 h 730917"/>
                  <a:gd name="connsiteX1" fmla="*/ 121920 w 369570"/>
                  <a:gd name="connsiteY1" fmla="*/ 711958 h 730917"/>
                  <a:gd name="connsiteX2" fmla="*/ 182880 w 369570"/>
                  <a:gd name="connsiteY2" fmla="*/ 138553 h 730917"/>
                  <a:gd name="connsiteX3" fmla="*/ 369570 w 369570"/>
                  <a:gd name="connsiteY3" fmla="*/ 31873 h 730917"/>
                  <a:gd name="connsiteX0" fmla="*/ 0 w 369570"/>
                  <a:gd name="connsiteY0" fmla="*/ 527173 h 730917"/>
                  <a:gd name="connsiteX1" fmla="*/ 121920 w 369570"/>
                  <a:gd name="connsiteY1" fmla="*/ 711958 h 730917"/>
                  <a:gd name="connsiteX2" fmla="*/ 194310 w 369570"/>
                  <a:gd name="connsiteY2" fmla="*/ 138553 h 730917"/>
                  <a:gd name="connsiteX3" fmla="*/ 369570 w 369570"/>
                  <a:gd name="connsiteY3" fmla="*/ 31873 h 730917"/>
                  <a:gd name="connsiteX0" fmla="*/ 0 w 369570"/>
                  <a:gd name="connsiteY0" fmla="*/ 527173 h 723803"/>
                  <a:gd name="connsiteX1" fmla="*/ 121920 w 369570"/>
                  <a:gd name="connsiteY1" fmla="*/ 711958 h 723803"/>
                  <a:gd name="connsiteX2" fmla="*/ 194310 w 369570"/>
                  <a:gd name="connsiteY2" fmla="*/ 138553 h 723803"/>
                  <a:gd name="connsiteX3" fmla="*/ 369570 w 369570"/>
                  <a:gd name="connsiteY3" fmla="*/ 31873 h 723803"/>
                  <a:gd name="connsiteX0" fmla="*/ 0 w 369570"/>
                  <a:gd name="connsiteY0" fmla="*/ 524536 h 643686"/>
                  <a:gd name="connsiteX1" fmla="*/ 104775 w 369570"/>
                  <a:gd name="connsiteY1" fmla="*/ 615976 h 643686"/>
                  <a:gd name="connsiteX2" fmla="*/ 194310 w 369570"/>
                  <a:gd name="connsiteY2" fmla="*/ 135916 h 643686"/>
                  <a:gd name="connsiteX3" fmla="*/ 369570 w 369570"/>
                  <a:gd name="connsiteY3" fmla="*/ 29236 h 643686"/>
                  <a:gd name="connsiteX0" fmla="*/ 0 w 369570"/>
                  <a:gd name="connsiteY0" fmla="*/ 524536 h 631973"/>
                  <a:gd name="connsiteX1" fmla="*/ 104775 w 369570"/>
                  <a:gd name="connsiteY1" fmla="*/ 615976 h 631973"/>
                  <a:gd name="connsiteX2" fmla="*/ 194310 w 369570"/>
                  <a:gd name="connsiteY2" fmla="*/ 135916 h 631973"/>
                  <a:gd name="connsiteX3" fmla="*/ 369570 w 369570"/>
                  <a:gd name="connsiteY3" fmla="*/ 29236 h 631973"/>
                  <a:gd name="connsiteX0" fmla="*/ 0 w 369570"/>
                  <a:gd name="connsiteY0" fmla="*/ 524536 h 621782"/>
                  <a:gd name="connsiteX1" fmla="*/ 104775 w 369570"/>
                  <a:gd name="connsiteY1" fmla="*/ 615976 h 621782"/>
                  <a:gd name="connsiteX2" fmla="*/ 194310 w 369570"/>
                  <a:gd name="connsiteY2" fmla="*/ 135916 h 621782"/>
                  <a:gd name="connsiteX3" fmla="*/ 369570 w 369570"/>
                  <a:gd name="connsiteY3" fmla="*/ 29236 h 621782"/>
                  <a:gd name="connsiteX0" fmla="*/ 0 w 369570"/>
                  <a:gd name="connsiteY0" fmla="*/ 525231 h 641810"/>
                  <a:gd name="connsiteX1" fmla="*/ 104775 w 369570"/>
                  <a:gd name="connsiteY1" fmla="*/ 616671 h 641810"/>
                  <a:gd name="connsiteX2" fmla="*/ 213360 w 369570"/>
                  <a:gd name="connsiteY2" fmla="*/ 132801 h 641810"/>
                  <a:gd name="connsiteX3" fmla="*/ 369570 w 369570"/>
                  <a:gd name="connsiteY3" fmla="*/ 29931 h 641810"/>
                  <a:gd name="connsiteX0" fmla="*/ 0 w 369570"/>
                  <a:gd name="connsiteY0" fmla="*/ 527556 h 644135"/>
                  <a:gd name="connsiteX1" fmla="*/ 104775 w 369570"/>
                  <a:gd name="connsiteY1" fmla="*/ 618996 h 644135"/>
                  <a:gd name="connsiteX2" fmla="*/ 213360 w 369570"/>
                  <a:gd name="connsiteY2" fmla="*/ 135126 h 644135"/>
                  <a:gd name="connsiteX3" fmla="*/ 369570 w 369570"/>
                  <a:gd name="connsiteY3" fmla="*/ 32256 h 644135"/>
                  <a:gd name="connsiteX0" fmla="*/ 0 w 369570"/>
                  <a:gd name="connsiteY0" fmla="*/ 527556 h 631194"/>
                  <a:gd name="connsiteX1" fmla="*/ 104775 w 369570"/>
                  <a:gd name="connsiteY1" fmla="*/ 618996 h 631194"/>
                  <a:gd name="connsiteX2" fmla="*/ 213360 w 369570"/>
                  <a:gd name="connsiteY2" fmla="*/ 135126 h 631194"/>
                  <a:gd name="connsiteX3" fmla="*/ 369570 w 369570"/>
                  <a:gd name="connsiteY3" fmla="*/ 32256 h 631194"/>
                  <a:gd name="connsiteX0" fmla="*/ 0 w 369570"/>
                  <a:gd name="connsiteY0" fmla="*/ 524816 h 615763"/>
                  <a:gd name="connsiteX1" fmla="*/ 121920 w 369570"/>
                  <a:gd name="connsiteY1" fmla="*/ 601016 h 615763"/>
                  <a:gd name="connsiteX2" fmla="*/ 213360 w 369570"/>
                  <a:gd name="connsiteY2" fmla="*/ 132386 h 615763"/>
                  <a:gd name="connsiteX3" fmla="*/ 369570 w 369570"/>
                  <a:gd name="connsiteY3" fmla="*/ 29516 h 615763"/>
                  <a:gd name="connsiteX0" fmla="*/ 0 w 369570"/>
                  <a:gd name="connsiteY0" fmla="*/ 530007 h 636164"/>
                  <a:gd name="connsiteX1" fmla="*/ 121920 w 369570"/>
                  <a:gd name="connsiteY1" fmla="*/ 606207 h 636164"/>
                  <a:gd name="connsiteX2" fmla="*/ 192405 w 369570"/>
                  <a:gd name="connsiteY2" fmla="*/ 112812 h 636164"/>
                  <a:gd name="connsiteX3" fmla="*/ 369570 w 369570"/>
                  <a:gd name="connsiteY3" fmla="*/ 34707 h 636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9570" h="636164">
                    <a:moveTo>
                      <a:pt x="0" y="530007"/>
                    </a:moveTo>
                    <a:cubicBezTo>
                      <a:pt x="49688" y="613351"/>
                      <a:pt x="89853" y="675739"/>
                      <a:pt x="121920" y="606207"/>
                    </a:cubicBezTo>
                    <a:cubicBezTo>
                      <a:pt x="153987" y="536675"/>
                      <a:pt x="151130" y="208062"/>
                      <a:pt x="192405" y="112812"/>
                    </a:cubicBezTo>
                    <a:cubicBezTo>
                      <a:pt x="233680" y="17562"/>
                      <a:pt x="292100" y="-41176"/>
                      <a:pt x="369570" y="34707"/>
                    </a:cubicBezTo>
                  </a:path>
                </a:pathLst>
              </a:custGeom>
              <a:noFill/>
              <a:ln w="38100" cap="flat" cmpd="sng" algn="ctr">
                <a:solidFill>
                  <a:srgbClr val="003479">
                    <a:lumMod val="60000"/>
                    <a:lumOff val="40000"/>
                  </a:srgbClr>
                </a:solidFill>
                <a:prstDash val="solid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1218994">
                  <a:defRPr/>
                </a:pPr>
                <a:endParaRPr lang="en-US" sz="2400" kern="0" dirty="0">
                  <a:solidFill>
                    <a:srgbClr val="333333"/>
                  </a:solidFill>
                  <a:latin typeface="Verdana"/>
                </a:endParaRP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7DF78ACB-5314-4EB9-9E31-B611425EF2F5}"/>
                  </a:ext>
                </a:extLst>
              </p:cNvPr>
              <p:cNvSpPr/>
              <p:nvPr/>
            </p:nvSpPr>
            <p:spPr>
              <a:xfrm rot="8651462">
                <a:off x="478542" y="2985694"/>
                <a:ext cx="400068" cy="705492"/>
              </a:xfrm>
              <a:prstGeom prst="ellipse">
                <a:avLst/>
              </a:prstGeom>
              <a:gradFill flip="none" rotWithShape="1">
                <a:gsLst>
                  <a:gs pos="0">
                    <a:srgbClr val="003479">
                      <a:lumMod val="60000"/>
                      <a:lumOff val="40000"/>
                    </a:srgbClr>
                  </a:gs>
                  <a:gs pos="43000">
                    <a:srgbClr val="00A0DF">
                      <a:lumMod val="40000"/>
                      <a:lumOff val="60000"/>
                    </a:srgbClr>
                  </a:gs>
                  <a:gs pos="100000">
                    <a:srgbClr val="003479">
                      <a:lumMod val="60000"/>
                      <a:lumOff val="40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IN" kern="0" dirty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097C6208-0A5C-4120-85D9-DB3714DC7A95}"/>
                  </a:ext>
                </a:extLst>
              </p:cNvPr>
              <p:cNvSpPr/>
              <p:nvPr/>
            </p:nvSpPr>
            <p:spPr>
              <a:xfrm rot="12712451">
                <a:off x="1405504" y="3093732"/>
                <a:ext cx="400068" cy="704088"/>
              </a:xfrm>
              <a:prstGeom prst="ellipse">
                <a:avLst/>
              </a:prstGeom>
              <a:gradFill flip="none" rotWithShape="1">
                <a:gsLst>
                  <a:gs pos="0">
                    <a:srgbClr val="003479">
                      <a:lumMod val="60000"/>
                      <a:lumOff val="40000"/>
                    </a:srgbClr>
                  </a:gs>
                  <a:gs pos="43000">
                    <a:srgbClr val="00A0DF">
                      <a:lumMod val="40000"/>
                      <a:lumOff val="60000"/>
                    </a:srgbClr>
                  </a:gs>
                  <a:gs pos="100000">
                    <a:srgbClr val="003479">
                      <a:lumMod val="60000"/>
                      <a:lumOff val="40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IN" kern="0" dirty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26" name="5-Point Star 15">
                <a:extLst>
                  <a:ext uri="{FF2B5EF4-FFF2-40B4-BE49-F238E27FC236}">
                    <a16:creationId xmlns:a16="http://schemas.microsoft.com/office/drawing/2014/main" id="{795D07DF-C601-4B20-A264-DC027C1547CC}"/>
                  </a:ext>
                </a:extLst>
              </p:cNvPr>
              <p:cNvSpPr/>
              <p:nvPr/>
            </p:nvSpPr>
            <p:spPr>
              <a:xfrm>
                <a:off x="431954" y="2749620"/>
                <a:ext cx="350937" cy="333882"/>
              </a:xfrm>
              <a:prstGeom prst="star5">
                <a:avLst>
                  <a:gd name="adj" fmla="val 25498"/>
                  <a:gd name="hf" fmla="val 105146"/>
                  <a:gd name="vf" fmla="val 110557"/>
                </a:avLst>
              </a:prstGeom>
              <a:gradFill flip="none" rotWithShape="1">
                <a:gsLst>
                  <a:gs pos="0">
                    <a:srgbClr val="1C75BC">
                      <a:lumMod val="40000"/>
                      <a:lumOff val="60000"/>
                    </a:srgbClr>
                  </a:gs>
                  <a:gs pos="50000">
                    <a:srgbClr val="003479">
                      <a:shade val="67500"/>
                      <a:satMod val="115000"/>
                    </a:srgbClr>
                  </a:gs>
                  <a:gs pos="100000">
                    <a:srgbClr val="00A0DF">
                      <a:lumMod val="75000"/>
                    </a:srgbClr>
                  </a:gs>
                </a:gsLst>
                <a:lin ang="2700000" scaled="1"/>
                <a:tileRect/>
              </a:gradFill>
              <a:ln w="6350" cap="flat" cmpd="sng" algn="ctr">
                <a:solidFill>
                  <a:srgbClr val="003479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tlCol="0" anchor="ctr"/>
              <a:lstStyle/>
              <a:p>
                <a:pPr algn="ctr" defTabSz="1218994">
                  <a:defRPr/>
                </a:pPr>
                <a:endParaRPr lang="en-US" sz="2400" kern="0" dirty="0">
                  <a:solidFill>
                    <a:srgbClr val="FFFFFF"/>
                  </a:solidFill>
                  <a:latin typeface="Verdana"/>
                </a:endParaRPr>
              </a:p>
            </p:txBody>
          </p:sp>
          <p:sp>
            <p:nvSpPr>
              <p:cNvPr id="27" name="5-Point Star 15">
                <a:extLst>
                  <a:ext uri="{FF2B5EF4-FFF2-40B4-BE49-F238E27FC236}">
                    <a16:creationId xmlns:a16="http://schemas.microsoft.com/office/drawing/2014/main" id="{34F58818-2016-4C03-B01E-C261E0E6E562}"/>
                  </a:ext>
                </a:extLst>
              </p:cNvPr>
              <p:cNvSpPr/>
              <p:nvPr/>
            </p:nvSpPr>
            <p:spPr>
              <a:xfrm rot="981859">
                <a:off x="1618859" y="2862557"/>
                <a:ext cx="350937" cy="333882"/>
              </a:xfrm>
              <a:prstGeom prst="star5">
                <a:avLst>
                  <a:gd name="adj" fmla="val 25498"/>
                  <a:gd name="hf" fmla="val 105146"/>
                  <a:gd name="vf" fmla="val 110557"/>
                </a:avLst>
              </a:prstGeom>
              <a:gradFill flip="none" rotWithShape="1">
                <a:gsLst>
                  <a:gs pos="0">
                    <a:srgbClr val="1C75BC">
                      <a:lumMod val="40000"/>
                      <a:lumOff val="60000"/>
                    </a:srgbClr>
                  </a:gs>
                  <a:gs pos="50000">
                    <a:srgbClr val="003479">
                      <a:shade val="67500"/>
                      <a:satMod val="115000"/>
                    </a:srgbClr>
                  </a:gs>
                  <a:gs pos="100000">
                    <a:srgbClr val="00A0DF">
                      <a:lumMod val="75000"/>
                    </a:srgbClr>
                  </a:gs>
                </a:gsLst>
                <a:lin ang="2700000" scaled="1"/>
                <a:tileRect/>
              </a:gradFill>
              <a:ln w="6350" cap="flat" cmpd="sng" algn="ctr">
                <a:solidFill>
                  <a:srgbClr val="003479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rtlCol="0" anchor="ctr"/>
              <a:lstStyle/>
              <a:p>
                <a:pPr algn="ctr" defTabSz="1218994">
                  <a:defRPr/>
                </a:pPr>
                <a:endParaRPr lang="en-US" sz="2400" kern="0" dirty="0">
                  <a:solidFill>
                    <a:srgbClr val="FFFFFF"/>
                  </a:solidFill>
                  <a:latin typeface="Verdana"/>
                </a:endParaRPr>
              </a:p>
            </p:txBody>
          </p:sp>
          <p:sp>
            <p:nvSpPr>
              <p:cNvPr id="28" name="Rounded Rectangle 77">
                <a:extLst>
                  <a:ext uri="{FF2B5EF4-FFF2-40B4-BE49-F238E27FC236}">
                    <a16:creationId xmlns:a16="http://schemas.microsoft.com/office/drawing/2014/main" id="{8FE6D436-9AE6-4FF1-8D60-3B75ED0F1B8B}"/>
                  </a:ext>
                </a:extLst>
              </p:cNvPr>
              <p:cNvSpPr/>
              <p:nvPr/>
            </p:nvSpPr>
            <p:spPr>
              <a:xfrm rot="16200000">
                <a:off x="897645" y="4395055"/>
                <a:ext cx="700263" cy="204786"/>
              </a:xfrm>
              <a:prstGeom prst="flowChartOnlineStorage">
                <a:avLst/>
              </a:prstGeom>
              <a:solidFill>
                <a:srgbClr val="9C94CA"/>
              </a:solidFill>
              <a:ln w="6350" cap="flat" cmpd="sng" algn="ctr">
                <a:noFill/>
                <a:prstDash val="solid"/>
                <a:miter lim="800000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IN" kern="0" dirty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65B0252-16BC-490A-8143-E7FE30DF7E5A}"/>
                  </a:ext>
                </a:extLst>
              </p:cNvPr>
              <p:cNvSpPr txBox="1"/>
              <p:nvPr/>
            </p:nvSpPr>
            <p:spPr>
              <a:xfrm>
                <a:off x="1308727" y="3293418"/>
                <a:ext cx="743280" cy="379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77">
                  <a:defRPr/>
                </a:pPr>
                <a:r>
                  <a:rPr lang="en-US" sz="1600" kern="0" dirty="0">
                    <a:solidFill>
                      <a:srgbClr val="33333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VHH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1242183-FB46-46E5-8951-FFF2F7BD6644}"/>
                  </a:ext>
                </a:extLst>
              </p:cNvPr>
              <p:cNvSpPr txBox="1"/>
              <p:nvPr/>
            </p:nvSpPr>
            <p:spPr>
              <a:xfrm>
                <a:off x="308441" y="3195967"/>
                <a:ext cx="807975" cy="379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77">
                  <a:defRPr/>
                </a:pPr>
                <a:r>
                  <a:rPr lang="en-US" sz="1600" kern="0" dirty="0">
                    <a:solidFill>
                      <a:srgbClr val="33333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VHH</a:t>
                </a:r>
              </a:p>
            </p:txBody>
          </p: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45DC2A54-9ACB-4111-A1CC-A593C1BC5B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5747" y="2247193"/>
                <a:ext cx="542266" cy="490103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3479"/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124D8C3A-95DF-447E-8C7F-2021949D58E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69368" y="2240075"/>
                <a:ext cx="403236" cy="504812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003479"/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33" name="Rounded Rectangle 9">
                <a:extLst>
                  <a:ext uri="{FF2B5EF4-FFF2-40B4-BE49-F238E27FC236}">
                    <a16:creationId xmlns:a16="http://schemas.microsoft.com/office/drawing/2014/main" id="{7E8ED136-A785-4486-A583-51D54E013BEA}"/>
                  </a:ext>
                </a:extLst>
              </p:cNvPr>
              <p:cNvSpPr/>
              <p:nvPr/>
            </p:nvSpPr>
            <p:spPr>
              <a:xfrm>
                <a:off x="-12201" y="1778967"/>
                <a:ext cx="2517192" cy="399068"/>
              </a:xfrm>
              <a:prstGeom prst="roundRect">
                <a:avLst/>
              </a:prstGeom>
              <a:noFill/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8994">
                  <a:defRPr/>
                </a:pPr>
                <a:r>
                  <a:rPr lang="en-US" b="1" kern="0" dirty="0">
                    <a:solidFill>
                      <a:srgbClr val="00347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Binding domains</a:t>
                </a:r>
              </a:p>
            </p:txBody>
          </p:sp>
          <p:sp>
            <p:nvSpPr>
              <p:cNvPr id="34" name="Rounded Rectangle 77">
                <a:extLst>
                  <a:ext uri="{FF2B5EF4-FFF2-40B4-BE49-F238E27FC236}">
                    <a16:creationId xmlns:a16="http://schemas.microsoft.com/office/drawing/2014/main" id="{93225114-31BA-4DC3-9961-BAE33365B5E7}"/>
                  </a:ext>
                </a:extLst>
              </p:cNvPr>
              <p:cNvSpPr/>
              <p:nvPr/>
            </p:nvSpPr>
            <p:spPr>
              <a:xfrm rot="16200000">
                <a:off x="798565" y="5024171"/>
                <a:ext cx="900794" cy="202951"/>
              </a:xfrm>
              <a:prstGeom prst="flowChartOnlineStorage">
                <a:avLst/>
              </a:prstGeom>
              <a:gradFill rotWithShape="1">
                <a:gsLst>
                  <a:gs pos="0">
                    <a:srgbClr val="92D050"/>
                  </a:gs>
                  <a:gs pos="28000">
                    <a:srgbClr val="349941">
                      <a:lumMod val="60000"/>
                      <a:lumOff val="40000"/>
                    </a:srgbClr>
                  </a:gs>
                  <a:gs pos="100000">
                    <a:srgbClr val="349941">
                      <a:lumMod val="75000"/>
                    </a:srgbClr>
                  </a:gs>
                </a:gsLst>
                <a:path path="circle">
                  <a:fillToRect l="100000" t="100000"/>
                </a:path>
              </a:gradFill>
              <a:ln w="6350" cap="flat" cmpd="sng" algn="ctr">
                <a:noFill/>
                <a:prstDash val="solid"/>
                <a:miter lim="800000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IN" kern="0" dirty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5" name="Rounded Rectangle 77">
                <a:extLst>
                  <a:ext uri="{FF2B5EF4-FFF2-40B4-BE49-F238E27FC236}">
                    <a16:creationId xmlns:a16="http://schemas.microsoft.com/office/drawing/2014/main" id="{E0BB6EB4-F03F-4368-9682-51E1755C9D06}"/>
                  </a:ext>
                </a:extLst>
              </p:cNvPr>
              <p:cNvSpPr/>
              <p:nvPr/>
            </p:nvSpPr>
            <p:spPr>
              <a:xfrm rot="16200000">
                <a:off x="1140072" y="4052102"/>
                <a:ext cx="216071" cy="204788"/>
              </a:xfrm>
              <a:prstGeom prst="flowChartOnlineStorage">
                <a:avLst/>
              </a:prstGeom>
              <a:gradFill rotWithShape="1">
                <a:gsLst>
                  <a:gs pos="0">
                    <a:srgbClr val="FFFFFF">
                      <a:lumMod val="85000"/>
                    </a:srgbClr>
                  </a:gs>
                  <a:gs pos="100000">
                    <a:srgbClr val="FFFFFF">
                      <a:lumMod val="65000"/>
                    </a:srgbClr>
                  </a:gs>
                </a:gsLst>
                <a:path path="circle">
                  <a:fillToRect l="100000" t="100000"/>
                </a:path>
              </a:gradFill>
              <a:ln w="635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0" lon="0" rev="0"/>
                </a:camera>
                <a:lightRig rig="contrasting" dir="t">
                  <a:rot lat="0" lon="0" rev="7800000"/>
                </a:lightRig>
              </a:scene3d>
              <a:sp3d>
                <a:bevelT w="139700" h="139700"/>
              </a:sp3d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IN" kern="0" dirty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9183FDFF-D2C4-43AE-B0B2-03F94F0A5631}"/>
                  </a:ext>
                </a:extLst>
              </p:cNvPr>
              <p:cNvSpPr/>
              <p:nvPr/>
            </p:nvSpPr>
            <p:spPr>
              <a:xfrm>
                <a:off x="1145035" y="4022007"/>
                <a:ext cx="205466" cy="58876"/>
              </a:xfrm>
              <a:prstGeom prst="ellipse">
                <a:avLst/>
              </a:prstGeom>
              <a:solidFill>
                <a:srgbClr val="D6D6D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US" kern="0" dirty="0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B3725FB-CE35-47E6-B63F-EC52A6537084}"/>
                </a:ext>
              </a:extLst>
            </p:cNvPr>
            <p:cNvSpPr txBox="1"/>
            <p:nvPr/>
          </p:nvSpPr>
          <p:spPr>
            <a:xfrm>
              <a:off x="10433426" y="4784992"/>
              <a:ext cx="949434" cy="4359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>
                <a:defRPr/>
              </a:pPr>
              <a:r>
                <a:rPr lang="en-US" sz="1600" kern="0" dirty="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CD3</a:t>
              </a:r>
              <a:r>
                <a:rPr lang="en-US" sz="1600" kern="0" dirty="0">
                  <a:solidFill>
                    <a:srgbClr val="333333"/>
                  </a:solidFill>
                  <a:latin typeface="Symbol" panose="05050102010706020507" pitchFamily="18" charset="2"/>
                </a:rPr>
                <a:t>z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6E8D003-3CF1-4AFA-B1FB-A8BE304CCFA4}"/>
                </a:ext>
              </a:extLst>
            </p:cNvPr>
            <p:cNvSpPr txBox="1"/>
            <p:nvPr/>
          </p:nvSpPr>
          <p:spPr>
            <a:xfrm>
              <a:off x="10416322" y="4020427"/>
              <a:ext cx="1030526" cy="4359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>
                <a:defRPr/>
              </a:pPr>
              <a:r>
                <a:rPr lang="en-US" sz="1600" kern="0" dirty="0">
                  <a:solidFill>
                    <a:srgbClr val="33333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4-1BB</a:t>
              </a: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CC4F1498-4F23-4D86-93A4-85956334439B}"/>
              </a:ext>
            </a:extLst>
          </p:cNvPr>
          <p:cNvSpPr/>
          <p:nvPr/>
        </p:nvSpPr>
        <p:spPr>
          <a:xfrm>
            <a:off x="1805619" y="4492215"/>
            <a:ext cx="1315939" cy="356631"/>
          </a:xfrm>
          <a:prstGeom prst="rect">
            <a:avLst/>
          </a:prstGeom>
          <a:solidFill>
            <a:srgbClr val="15588D"/>
          </a:solidFill>
          <a:ln>
            <a:solidFill>
              <a:srgbClr val="15588D"/>
            </a:solidFill>
          </a:ln>
        </p:spPr>
        <p:txBody>
          <a:bodyPr wrap="square" anchor="ctr">
            <a:noAutofit/>
          </a:bodyPr>
          <a:lstStyle/>
          <a:p>
            <a:pPr algn="ctr" defTabSz="1219140">
              <a:defRPr/>
            </a:pPr>
            <a:r>
              <a:rPr lang="en-US" b="1" kern="0" dirty="0">
                <a:solidFill>
                  <a:prstClr val="white"/>
                </a:solidFill>
                <a:latin typeface="Arial" panose="020B0604020202020204" pitchFamily="34" charset="0"/>
                <a:ea typeface="Geneva" charset="0"/>
                <a:cs typeface="Arial" panose="020B0604020202020204" pitchFamily="34" charset="0"/>
              </a:rPr>
              <a:t>Cilta-cel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3705B9-F2EF-4F1D-B887-8F369EE797CC}"/>
              </a:ext>
            </a:extLst>
          </p:cNvPr>
          <p:cNvSpPr txBox="1"/>
          <p:nvPr/>
        </p:nvSpPr>
        <p:spPr>
          <a:xfrm>
            <a:off x="6414006" y="4153083"/>
            <a:ext cx="857927" cy="33855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defTabSz="609585"/>
            <a:r>
              <a:rPr lang="en-US" sz="1600" dirty="0">
                <a:solidFill>
                  <a:prstClr val="white"/>
                </a:solidFill>
                <a:latin typeface="Calibri"/>
              </a:rPr>
              <a:t>(N=113)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FDD1DCC-3495-4B03-950F-DA5BA5E7CD2E}"/>
              </a:ext>
            </a:extLst>
          </p:cNvPr>
          <p:cNvSpPr txBox="1"/>
          <p:nvPr/>
        </p:nvSpPr>
        <p:spPr>
          <a:xfrm>
            <a:off x="8391701" y="4153830"/>
            <a:ext cx="857927" cy="33855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defTabSz="609585"/>
            <a:r>
              <a:rPr lang="en-US" sz="1600" dirty="0">
                <a:solidFill>
                  <a:prstClr val="white"/>
                </a:solidFill>
                <a:latin typeface="Calibri"/>
              </a:rPr>
              <a:t>(N=101)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20DBA3F-966D-4C2F-8671-AAFD57E57532}"/>
              </a:ext>
            </a:extLst>
          </p:cNvPr>
          <p:cNvSpPr txBox="1"/>
          <p:nvPr/>
        </p:nvSpPr>
        <p:spPr>
          <a:xfrm>
            <a:off x="10369395" y="4169406"/>
            <a:ext cx="753732" cy="33855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defTabSz="609585"/>
            <a:r>
              <a:rPr lang="en-US" sz="1600" dirty="0">
                <a:solidFill>
                  <a:prstClr val="white"/>
                </a:solidFill>
                <a:latin typeface="Calibri"/>
              </a:rPr>
              <a:t>(N=97)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F03B21B-FF4C-8C49-8B1A-1E7B5D059FEB}"/>
              </a:ext>
            </a:extLst>
          </p:cNvPr>
          <p:cNvSpPr txBox="1"/>
          <p:nvPr/>
        </p:nvSpPr>
        <p:spPr bwMode="auto">
          <a:xfrm>
            <a:off x="0" y="6526845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7871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392CD-84A2-4785-8456-257A1CB68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CARTITUDE-1: Baseline Demographics &amp; Characteristics</a:t>
            </a:r>
          </a:p>
        </p:txBody>
      </p:sp>
      <p:sp>
        <p:nvSpPr>
          <p:cNvPr id="4" name="Text Box 15">
            <a:extLst>
              <a:ext uri="{FF2B5EF4-FFF2-40B4-BE49-F238E27FC236}">
                <a16:creationId xmlns:a16="http://schemas.microsoft.com/office/drawing/2014/main" id="{64EA308B-AE14-451D-83B6-8743C06B1B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675" y="6296904"/>
            <a:ext cx="7853362" cy="276999"/>
          </a:xfrm>
          <a:prstGeom prst="rect">
            <a:avLst/>
          </a:prstGeom>
          <a:noFill/>
          <a:ln>
            <a:noFill/>
          </a:ln>
        </p:spPr>
        <p:txBody>
          <a:bodyPr anchor="b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555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Berdeja. Lancet. 2021;398:314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555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</a:t>
            </a:r>
          </a:p>
        </p:txBody>
      </p:sp>
      <p:graphicFrame>
        <p:nvGraphicFramePr>
          <p:cNvPr id="10" name="Group 3">
            <a:extLst>
              <a:ext uri="{FF2B5EF4-FFF2-40B4-BE49-F238E27FC236}">
                <a16:creationId xmlns:a16="http://schemas.microsoft.com/office/drawing/2014/main" id="{F54DF0CC-8781-409C-A3C6-6F5FEA91D4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8435136"/>
              </p:ext>
            </p:extLst>
          </p:nvPr>
        </p:nvGraphicFramePr>
        <p:xfrm>
          <a:off x="604675" y="1513047"/>
          <a:ext cx="10872444" cy="4668789"/>
        </p:xfrm>
        <a:graphic>
          <a:graphicData uri="http://schemas.openxmlformats.org/drawingml/2006/table">
            <a:tbl>
              <a:tblPr/>
              <a:tblGrid>
                <a:gridCol w="74607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16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9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Characteristic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All Patients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(N = 97)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1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Median age, yr (range)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61 (56-68)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1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Male,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1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High-risk cytogenetics (del[17p], t[4;14], t[14;16]),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2409129"/>
                  </a:ext>
                </a:extLst>
              </a:tr>
              <a:tr h="211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High tumor burden (≥60% bone marrow plasma cells),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2125310"/>
                  </a:ext>
                </a:extLst>
              </a:tr>
              <a:tr h="211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Plasmacytomas (Extra Osseous),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 (13)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386773"/>
                  </a:ext>
                </a:extLst>
              </a:tr>
              <a:tr h="211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Median no. prior lines of therapy, n (range)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 (4-8)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14975"/>
                  </a:ext>
                </a:extLst>
              </a:tr>
              <a:tr h="211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Previous autologous/allogeneic SCT,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90/8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1141525"/>
                  </a:ext>
                </a:extLst>
              </a:tr>
              <a:tr h="211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Bridging therapy,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8206302"/>
                  </a:ext>
                </a:extLst>
              </a:tr>
              <a:tr h="211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Triple-class refractory,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6393198"/>
                  </a:ext>
                </a:extLst>
              </a:tr>
              <a:tr h="211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Penta refractory,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321638"/>
                  </a:ext>
                </a:extLst>
              </a:tr>
              <a:tr h="3709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Refractory to anti-CD38 Ab,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580251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3F00C1F-5413-8F4F-9E78-F5907A7BB961}"/>
              </a:ext>
            </a:extLst>
          </p:cNvPr>
          <p:cNvSpPr txBox="1"/>
          <p:nvPr/>
        </p:nvSpPr>
        <p:spPr bwMode="auto">
          <a:xfrm>
            <a:off x="9008765" y="6393403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3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>
            <a:extLst>
              <a:ext uri="{FF2B5EF4-FFF2-40B4-BE49-F238E27FC236}">
                <a16:creationId xmlns:a16="http://schemas.microsoft.com/office/drawing/2014/main" id="{EED81D41-9CEE-47E0-BF00-5258093B5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Myeloma Drugs Approved Since 2000</a:t>
            </a:r>
            <a:endParaRPr lang="en-US" altLang="en-US" dirty="0"/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92694DCC-E3F0-425A-B3DD-1FB379C2FF48}"/>
              </a:ext>
            </a:extLst>
          </p:cNvPr>
          <p:cNvSpPr/>
          <p:nvPr/>
        </p:nvSpPr>
        <p:spPr>
          <a:xfrm>
            <a:off x="452094" y="3420825"/>
            <a:ext cx="11582241" cy="1436219"/>
          </a:xfrm>
          <a:prstGeom prst="rightArrow">
            <a:avLst/>
          </a:prstGeom>
          <a:solidFill>
            <a:schemeClr val="accent1"/>
          </a:solidFill>
          <a:effectLst/>
          <a:scene3d>
            <a:camera prst="orthographicFront"/>
            <a:lightRig rig="flat" dir="t"/>
          </a:scene3d>
          <a:sp3d z="-190500" extrusionH="12700" prstMaterial="plastic"/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cxnSp>
        <p:nvCxnSpPr>
          <p:cNvPr id="51206" name="Straight Arrow Connector 25">
            <a:extLst>
              <a:ext uri="{FF2B5EF4-FFF2-40B4-BE49-F238E27FC236}">
                <a16:creationId xmlns:a16="http://schemas.microsoft.com/office/drawing/2014/main" id="{151F7844-F020-4622-B914-85EE931D8AB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420983" y="2976936"/>
            <a:ext cx="0" cy="745797"/>
          </a:xfrm>
          <a:prstGeom prst="straightConnector1">
            <a:avLst/>
          </a:prstGeom>
          <a:noFill/>
          <a:ln w="31750">
            <a:solidFill>
              <a:schemeClr val="accent3"/>
            </a:solidFill>
            <a:miter lim="800000"/>
            <a:headEnd type="none" w="sm" len="sm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EE4CD245-6BF6-4CC8-93C5-7D32B6E59B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4688" y="3880533"/>
            <a:ext cx="713046" cy="466603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0" marR="0" lvl="0" indent="0" algn="ctr" defTabSz="91412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2005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69784D96-3350-49E6-B9AC-1447BAA80F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1630" y="3880533"/>
            <a:ext cx="715777" cy="466603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lIns="45708" rIns="45708" anchor="ctr"/>
          <a:lstStyle/>
          <a:p>
            <a:pPr marL="0" marR="0" lvl="0" indent="0" algn="ctr" defTabSz="91412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2010</a:t>
            </a: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545149E7-4A3D-4C7E-9FCD-48838FC16D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1472" y="3880533"/>
            <a:ext cx="715776" cy="465016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lIns="45708" rIns="45708" anchor="ctr"/>
          <a:lstStyle/>
          <a:p>
            <a:pPr marL="0" marR="0" lvl="0" indent="0" algn="ctr" defTabSz="91412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2020</a:t>
            </a:r>
          </a:p>
        </p:txBody>
      </p:sp>
      <p:sp>
        <p:nvSpPr>
          <p:cNvPr id="110" name="Rounded Rectangle 64">
            <a:extLst>
              <a:ext uri="{FF2B5EF4-FFF2-40B4-BE49-F238E27FC236}">
                <a16:creationId xmlns:a16="http://schemas.microsoft.com/office/drawing/2014/main" id="{3DD5F0CC-17CE-4E2A-B4D0-993F365096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5455" y="3880533"/>
            <a:ext cx="715777" cy="465016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lIns="45708" rIns="45708" anchor="ctr"/>
          <a:lstStyle/>
          <a:p>
            <a:pPr marL="0" marR="0" lvl="0" indent="0" algn="ctr" defTabSz="91412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2015</a:t>
            </a:r>
          </a:p>
        </p:txBody>
      </p:sp>
      <p:cxnSp>
        <p:nvCxnSpPr>
          <p:cNvPr id="51" name="Straight Arrow Connector 25">
            <a:extLst>
              <a:ext uri="{FF2B5EF4-FFF2-40B4-BE49-F238E27FC236}">
                <a16:creationId xmlns:a16="http://schemas.microsoft.com/office/drawing/2014/main" id="{8E5D56D0-4B8B-4550-AD86-0CA25E47A78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663326" y="2899987"/>
            <a:ext cx="0" cy="822746"/>
          </a:xfrm>
          <a:prstGeom prst="straightConnector1">
            <a:avLst/>
          </a:prstGeom>
          <a:noFill/>
          <a:ln w="31750">
            <a:solidFill>
              <a:schemeClr val="accent3"/>
            </a:solidFill>
            <a:miter lim="800000"/>
            <a:headEnd type="none" w="sm" len="sm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" name="Straight Arrow Connector 25">
            <a:extLst>
              <a:ext uri="{FF2B5EF4-FFF2-40B4-BE49-F238E27FC236}">
                <a16:creationId xmlns:a16="http://schemas.microsoft.com/office/drawing/2014/main" id="{29FDD8CA-BCBC-4001-BD96-B4BDE2E6CF23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1965827" y="2076915"/>
            <a:ext cx="3842" cy="1645818"/>
          </a:xfrm>
          <a:prstGeom prst="straightConnector1">
            <a:avLst/>
          </a:prstGeom>
          <a:noFill/>
          <a:ln w="31750">
            <a:solidFill>
              <a:schemeClr val="accent3"/>
            </a:solidFill>
            <a:miter lim="800000"/>
            <a:headEnd type="none" w="sm" len="sm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" name="TextBox 13">
            <a:extLst>
              <a:ext uri="{FF2B5EF4-FFF2-40B4-BE49-F238E27FC236}">
                <a16:creationId xmlns:a16="http://schemas.microsoft.com/office/drawing/2014/main" id="{8863FB51-CC91-49B1-8807-531DC8F8B0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2748" y="1761176"/>
            <a:ext cx="1833085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126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Bortezomib</a:t>
            </a:r>
          </a:p>
        </p:txBody>
      </p:sp>
      <p:sp>
        <p:nvSpPr>
          <p:cNvPr id="70" name="Rounded Rectangle 38">
            <a:extLst>
              <a:ext uri="{FF2B5EF4-FFF2-40B4-BE49-F238E27FC236}">
                <a16:creationId xmlns:a16="http://schemas.microsoft.com/office/drawing/2014/main" id="{776F8256-BB9E-451C-8FE1-4CAEB9C293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674" y="3880533"/>
            <a:ext cx="722188" cy="466603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0" marR="0" lvl="0" indent="0" algn="ctr" defTabSz="91412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2000</a:t>
            </a:r>
          </a:p>
        </p:txBody>
      </p:sp>
      <p:cxnSp>
        <p:nvCxnSpPr>
          <p:cNvPr id="78" name="Straight Arrow Connector 25">
            <a:extLst>
              <a:ext uri="{FF2B5EF4-FFF2-40B4-BE49-F238E27FC236}">
                <a16:creationId xmlns:a16="http://schemas.microsoft.com/office/drawing/2014/main" id="{4536F248-108D-48C3-B963-4FD50CBFE95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229123" y="2976936"/>
            <a:ext cx="0" cy="745797"/>
          </a:xfrm>
          <a:prstGeom prst="straightConnector1">
            <a:avLst/>
          </a:prstGeom>
          <a:noFill/>
          <a:ln w="31750">
            <a:solidFill>
              <a:schemeClr val="accent3"/>
            </a:solidFill>
            <a:miter lim="800000"/>
            <a:headEnd type="none" w="sm" len="sm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" name="Straight Arrow Connector 25">
            <a:extLst>
              <a:ext uri="{FF2B5EF4-FFF2-40B4-BE49-F238E27FC236}">
                <a16:creationId xmlns:a16="http://schemas.microsoft.com/office/drawing/2014/main" id="{75DA68C3-968E-418D-ABFD-EDA0B4943CB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675199" y="2976936"/>
            <a:ext cx="0" cy="745797"/>
          </a:xfrm>
          <a:prstGeom prst="straightConnector1">
            <a:avLst/>
          </a:prstGeom>
          <a:noFill/>
          <a:ln w="31750">
            <a:solidFill>
              <a:schemeClr val="accent3"/>
            </a:solidFill>
            <a:miter lim="800000"/>
            <a:headEnd type="none" w="sm" len="sm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3" name="TextBox 12">
            <a:extLst>
              <a:ext uri="{FF2B5EF4-FFF2-40B4-BE49-F238E27FC236}">
                <a16:creationId xmlns:a16="http://schemas.microsoft.com/office/drawing/2014/main" id="{39E9E603-9FD1-4352-A26E-A993D73BC2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6980" y="2631092"/>
            <a:ext cx="1384324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126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Denosumab</a:t>
            </a:r>
          </a:p>
        </p:txBody>
      </p:sp>
      <p:cxnSp>
        <p:nvCxnSpPr>
          <p:cNvPr id="84" name="Straight Arrow Connector 25">
            <a:extLst>
              <a:ext uri="{FF2B5EF4-FFF2-40B4-BE49-F238E27FC236}">
                <a16:creationId xmlns:a16="http://schemas.microsoft.com/office/drawing/2014/main" id="{91A2906C-2687-4026-81CC-50A3A27481E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8652988" y="2976936"/>
            <a:ext cx="0" cy="745797"/>
          </a:xfrm>
          <a:prstGeom prst="straightConnector1">
            <a:avLst/>
          </a:prstGeom>
          <a:noFill/>
          <a:ln w="31750">
            <a:solidFill>
              <a:schemeClr val="accent3"/>
            </a:solidFill>
            <a:miter lim="800000"/>
            <a:headEnd type="none" w="sm" len="sm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5" name="Straight Arrow Connector 25">
            <a:extLst>
              <a:ext uri="{FF2B5EF4-FFF2-40B4-BE49-F238E27FC236}">
                <a16:creationId xmlns:a16="http://schemas.microsoft.com/office/drawing/2014/main" id="{7EEB0217-A5DD-4BF5-AAFD-B4626F665961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6521724" y="2104615"/>
            <a:ext cx="3843" cy="1618118"/>
          </a:xfrm>
          <a:prstGeom prst="straightConnector1">
            <a:avLst/>
          </a:prstGeom>
          <a:noFill/>
          <a:ln w="31750">
            <a:solidFill>
              <a:schemeClr val="accent3"/>
            </a:solidFill>
            <a:miter lim="800000"/>
            <a:headEnd type="none" w="sm" len="sm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" name="TextBox 13">
            <a:extLst>
              <a:ext uri="{FF2B5EF4-FFF2-40B4-BE49-F238E27FC236}">
                <a16:creationId xmlns:a16="http://schemas.microsoft.com/office/drawing/2014/main" id="{E4CF9F2C-4E99-4B95-AEDE-12D87E01E1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9024" y="1807807"/>
            <a:ext cx="1833085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126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Pomalidomide</a:t>
            </a:r>
          </a:p>
        </p:txBody>
      </p:sp>
      <p:cxnSp>
        <p:nvCxnSpPr>
          <p:cNvPr id="88" name="Straight Arrow Connector 25">
            <a:extLst>
              <a:ext uri="{FF2B5EF4-FFF2-40B4-BE49-F238E27FC236}">
                <a16:creationId xmlns:a16="http://schemas.microsoft.com/office/drawing/2014/main" id="{F23E72B0-1E02-4E5B-A326-8B6A7185A69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965727" y="2320806"/>
            <a:ext cx="0" cy="1401927"/>
          </a:xfrm>
          <a:prstGeom prst="straightConnector1">
            <a:avLst/>
          </a:prstGeom>
          <a:noFill/>
          <a:ln w="31750">
            <a:solidFill>
              <a:schemeClr val="accent3"/>
            </a:solidFill>
            <a:miter lim="800000"/>
            <a:headEnd type="none" w="sm" len="sm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0" name="TextBox 13">
            <a:extLst>
              <a:ext uri="{FF2B5EF4-FFF2-40B4-BE49-F238E27FC236}">
                <a16:creationId xmlns:a16="http://schemas.microsoft.com/office/drawing/2014/main" id="{FC679206-7B0E-4E2E-AE07-D9F38EA1F8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9184" y="1519775"/>
            <a:ext cx="1833085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126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Daratumumab</a:t>
            </a:r>
          </a:p>
          <a:p>
            <a:pPr marL="0" marR="0" lvl="0" indent="0" algn="ctr" defTabSz="914126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Ixazomib</a:t>
            </a:r>
          </a:p>
          <a:p>
            <a:pPr marL="0" marR="0" lvl="0" indent="0" algn="ctr" defTabSz="914126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Elotuzumab</a:t>
            </a:r>
          </a:p>
        </p:txBody>
      </p:sp>
      <p:cxnSp>
        <p:nvCxnSpPr>
          <p:cNvPr id="91" name="Straight Arrow Connector 25">
            <a:extLst>
              <a:ext uri="{FF2B5EF4-FFF2-40B4-BE49-F238E27FC236}">
                <a16:creationId xmlns:a16="http://schemas.microsoft.com/office/drawing/2014/main" id="{B7CCAC68-0468-4CFC-9664-74504EC8CE60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9569464" y="2104615"/>
            <a:ext cx="3843" cy="1618118"/>
          </a:xfrm>
          <a:prstGeom prst="straightConnector1">
            <a:avLst/>
          </a:prstGeom>
          <a:noFill/>
          <a:ln w="31750">
            <a:solidFill>
              <a:schemeClr val="accent3"/>
            </a:solidFill>
            <a:miter lim="800000"/>
            <a:headEnd type="none" w="sm" len="sm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5" name="TextBox 13">
            <a:extLst>
              <a:ext uri="{FF2B5EF4-FFF2-40B4-BE49-F238E27FC236}">
                <a16:creationId xmlns:a16="http://schemas.microsoft.com/office/drawing/2014/main" id="{05624E76-4C26-4053-BB0A-E263076CD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1121" y="1802182"/>
            <a:ext cx="1833085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126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Selinexor</a:t>
            </a:r>
          </a:p>
        </p:txBody>
      </p:sp>
      <p:sp>
        <p:nvSpPr>
          <p:cNvPr id="51220" name="TextBox 12">
            <a:extLst>
              <a:ext uri="{FF2B5EF4-FFF2-40B4-BE49-F238E27FC236}">
                <a16:creationId xmlns:a16="http://schemas.microsoft.com/office/drawing/2014/main" id="{71FD3426-566B-4A4E-B2A8-EFF637EF9D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267" y="2582306"/>
            <a:ext cx="1833085" cy="3416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126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Zoledronic acid</a:t>
            </a:r>
          </a:p>
        </p:txBody>
      </p:sp>
      <p:cxnSp>
        <p:nvCxnSpPr>
          <p:cNvPr id="66" name="Straight Arrow Connector 25">
            <a:extLst>
              <a:ext uri="{FF2B5EF4-FFF2-40B4-BE49-F238E27FC236}">
                <a16:creationId xmlns:a16="http://schemas.microsoft.com/office/drawing/2014/main" id="{D98196DD-7D65-4647-B883-CA3EF37C2175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040567" y="2353914"/>
            <a:ext cx="3843" cy="1368819"/>
          </a:xfrm>
          <a:prstGeom prst="straightConnector1">
            <a:avLst/>
          </a:prstGeom>
          <a:noFill/>
          <a:ln w="31750">
            <a:solidFill>
              <a:schemeClr val="accent3"/>
            </a:solidFill>
            <a:miter lim="800000"/>
            <a:headEnd type="none" w="sm" len="sm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3" name="TextBox 13">
            <a:extLst>
              <a:ext uri="{FF2B5EF4-FFF2-40B4-BE49-F238E27FC236}">
                <a16:creationId xmlns:a16="http://schemas.microsoft.com/office/drawing/2014/main" id="{223F51B1-D17D-4B6D-A075-D42E3C0C7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7867" y="1775859"/>
            <a:ext cx="1833085" cy="59093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126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Liposomal doxorubicin</a:t>
            </a:r>
          </a:p>
        </p:txBody>
      </p:sp>
      <p:sp>
        <p:nvSpPr>
          <p:cNvPr id="52" name="TextBox 13">
            <a:extLst>
              <a:ext uri="{FF2B5EF4-FFF2-40B4-BE49-F238E27FC236}">
                <a16:creationId xmlns:a16="http://schemas.microsoft.com/office/drawing/2014/main" id="{5CFD713A-E283-4CA9-AC56-2211A661B2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3872" y="2541997"/>
            <a:ext cx="1563149" cy="59093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126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Thalidomide</a:t>
            </a:r>
            <a:b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</a:b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Lenalidomide</a:t>
            </a:r>
          </a:p>
        </p:txBody>
      </p:sp>
      <p:sp>
        <p:nvSpPr>
          <p:cNvPr id="76" name="TextBox 12">
            <a:extLst>
              <a:ext uri="{FF2B5EF4-FFF2-40B4-BE49-F238E27FC236}">
                <a16:creationId xmlns:a16="http://schemas.microsoft.com/office/drawing/2014/main" id="{A595AEBF-8E1D-459F-8022-0651DECF0A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7407" y="2596105"/>
            <a:ext cx="1583083" cy="3416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126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Carfilzomib</a:t>
            </a:r>
          </a:p>
        </p:txBody>
      </p:sp>
      <p:sp>
        <p:nvSpPr>
          <p:cNvPr id="79" name="TextBox 12">
            <a:extLst>
              <a:ext uri="{FF2B5EF4-FFF2-40B4-BE49-F238E27FC236}">
                <a16:creationId xmlns:a16="http://schemas.microsoft.com/office/drawing/2014/main" id="{5BCD9E30-A61E-4A55-A678-AFD57959DB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3483" y="2628568"/>
            <a:ext cx="1540707" cy="3416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126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Panobinostat</a:t>
            </a:r>
          </a:p>
        </p:txBody>
      </p:sp>
      <p:cxnSp>
        <p:nvCxnSpPr>
          <p:cNvPr id="34" name="Straight Arrow Connector 25">
            <a:extLst>
              <a:ext uri="{FF2B5EF4-FFF2-40B4-BE49-F238E27FC236}">
                <a16:creationId xmlns:a16="http://schemas.microsoft.com/office/drawing/2014/main" id="{07A6ABDB-A0E3-481F-A85A-F20149D1161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873644" y="2979280"/>
            <a:ext cx="0" cy="745797"/>
          </a:xfrm>
          <a:prstGeom prst="straightConnector1">
            <a:avLst/>
          </a:prstGeom>
          <a:noFill/>
          <a:ln w="31750">
            <a:solidFill>
              <a:schemeClr val="accent3"/>
            </a:solidFill>
            <a:miter lim="800000"/>
            <a:headEnd type="none" w="sm" len="sm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Straight Arrow Connector 25">
            <a:extLst>
              <a:ext uri="{FF2B5EF4-FFF2-40B4-BE49-F238E27FC236}">
                <a16:creationId xmlns:a16="http://schemas.microsoft.com/office/drawing/2014/main" id="{F4ECAD56-E347-4C2D-A05B-4205CCAC1EC3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10172164" y="2104615"/>
            <a:ext cx="3843" cy="1618118"/>
          </a:xfrm>
          <a:prstGeom prst="straightConnector1">
            <a:avLst/>
          </a:prstGeom>
          <a:noFill/>
          <a:ln w="31750">
            <a:solidFill>
              <a:schemeClr val="accent3"/>
            </a:solidFill>
            <a:miter lim="800000"/>
            <a:headEnd type="none" w="sm" len="sm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" name="TextBox 13">
            <a:extLst>
              <a:ext uri="{FF2B5EF4-FFF2-40B4-BE49-F238E27FC236}">
                <a16:creationId xmlns:a16="http://schemas.microsoft.com/office/drawing/2014/main" id="{2F9F02BF-1490-4F3F-A286-2BBA2601B6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98744" y="1802182"/>
            <a:ext cx="1969725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126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Daratumumab SC</a:t>
            </a:r>
          </a:p>
        </p:txBody>
      </p:sp>
      <p:sp>
        <p:nvSpPr>
          <p:cNvPr id="33" name="TextBox 12">
            <a:extLst>
              <a:ext uri="{FF2B5EF4-FFF2-40B4-BE49-F238E27FC236}">
                <a16:creationId xmlns:a16="http://schemas.microsoft.com/office/drawing/2014/main" id="{86C436D6-A492-496E-9093-D21DDB3B5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06507" y="2633436"/>
            <a:ext cx="1384324" cy="3416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126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Isatuximab</a:t>
            </a:r>
          </a:p>
        </p:txBody>
      </p:sp>
      <p:cxnSp>
        <p:nvCxnSpPr>
          <p:cNvPr id="38" name="Straight Arrow Connector 25">
            <a:extLst>
              <a:ext uri="{FF2B5EF4-FFF2-40B4-BE49-F238E27FC236}">
                <a16:creationId xmlns:a16="http://schemas.microsoft.com/office/drawing/2014/main" id="{C8250402-9215-4CCC-AE48-2DABAEF96009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0357247" y="4612776"/>
            <a:ext cx="1" cy="532165"/>
          </a:xfrm>
          <a:prstGeom prst="straightConnector1">
            <a:avLst/>
          </a:prstGeom>
          <a:noFill/>
          <a:ln w="31750">
            <a:solidFill>
              <a:schemeClr val="accent3"/>
            </a:solidFill>
            <a:miter lim="800000"/>
            <a:headEnd type="none" w="sm" len="sm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0" name="Rounded Rectangle 60">
            <a:extLst>
              <a:ext uri="{FF2B5EF4-FFF2-40B4-BE49-F238E27FC236}">
                <a16:creationId xmlns:a16="http://schemas.microsoft.com/office/drawing/2014/main" id="{CCCE194D-DD4A-460A-8EC2-46AE9D2601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84243" y="3880533"/>
            <a:ext cx="715776" cy="465016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lIns="45708" rIns="45708" anchor="ctr"/>
          <a:lstStyle/>
          <a:p>
            <a:pPr marL="0" marR="0" lvl="0" indent="0" algn="ctr" defTabSz="914126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2021</a:t>
            </a:r>
          </a:p>
        </p:txBody>
      </p:sp>
      <p:cxnSp>
        <p:nvCxnSpPr>
          <p:cNvPr id="41" name="Straight Arrow Connector 25">
            <a:extLst>
              <a:ext uri="{FF2B5EF4-FFF2-40B4-BE49-F238E27FC236}">
                <a16:creationId xmlns:a16="http://schemas.microsoft.com/office/drawing/2014/main" id="{A637D3B5-BB74-4238-A84A-2EB04DDE0C08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10783607" y="4610318"/>
            <a:ext cx="0" cy="1409539"/>
          </a:xfrm>
          <a:prstGeom prst="straightConnector1">
            <a:avLst/>
          </a:prstGeom>
          <a:noFill/>
          <a:ln w="31750">
            <a:solidFill>
              <a:schemeClr val="accent3"/>
            </a:solidFill>
            <a:miter lim="800000"/>
            <a:headEnd type="none" w="sm" len="sm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" name="TextBox 13">
            <a:extLst>
              <a:ext uri="{FF2B5EF4-FFF2-40B4-BE49-F238E27FC236}">
                <a16:creationId xmlns:a16="http://schemas.microsoft.com/office/drawing/2014/main" id="{00C4C671-A1F6-4479-9AD2-220CBC4A74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73287" y="5211940"/>
            <a:ext cx="1491606" cy="59093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126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682E74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Belantamab mafodotin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1B4E1E2-C568-482A-8BA8-9A1697B03AB6}"/>
              </a:ext>
            </a:extLst>
          </p:cNvPr>
          <p:cNvCxnSpPr/>
          <p:nvPr/>
        </p:nvCxnSpPr>
        <p:spPr bwMode="auto">
          <a:xfrm>
            <a:off x="8071935" y="6019857"/>
            <a:ext cx="2711671" cy="0"/>
          </a:xfrm>
          <a:prstGeom prst="line">
            <a:avLst/>
          </a:prstGeom>
          <a:noFill/>
          <a:ln w="3175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" name="TextBox 13">
            <a:extLst>
              <a:ext uri="{FF2B5EF4-FFF2-40B4-BE49-F238E27FC236}">
                <a16:creationId xmlns:a16="http://schemas.microsoft.com/office/drawing/2014/main" id="{D768BA4E-7816-444E-9FBB-317D7FC4E6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9123" y="5835191"/>
            <a:ext cx="3077287" cy="3693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126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682E74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Idecabtagene vicleucel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40A14DC-E21F-4B45-AA66-E625944369AD}"/>
              </a:ext>
            </a:extLst>
          </p:cNvPr>
          <p:cNvSpPr txBox="1"/>
          <p:nvPr/>
        </p:nvSpPr>
        <p:spPr bwMode="auto">
          <a:xfrm>
            <a:off x="8882268" y="6374753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660023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878D4-7E01-4BE7-A8F0-854E12AE6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956"/>
            <a:ext cx="10972800" cy="1082439"/>
          </a:xfrm>
        </p:spPr>
        <p:txBody>
          <a:bodyPr/>
          <a:lstStyle/>
          <a:p>
            <a:r>
              <a:rPr lang="en-US" dirty="0"/>
              <a:t>CARTITUDE-1: Response</a:t>
            </a:r>
          </a:p>
        </p:txBody>
      </p:sp>
      <p:sp>
        <p:nvSpPr>
          <p:cNvPr id="18" name="Right Brace 17">
            <a:extLst>
              <a:ext uri="{FF2B5EF4-FFF2-40B4-BE49-F238E27FC236}">
                <a16:creationId xmlns:a16="http://schemas.microsoft.com/office/drawing/2014/main" id="{7D9D3EBD-DC52-495C-B67C-9696FD6277A8}"/>
              </a:ext>
            </a:extLst>
          </p:cNvPr>
          <p:cNvSpPr/>
          <p:nvPr/>
        </p:nvSpPr>
        <p:spPr bwMode="auto">
          <a:xfrm>
            <a:off x="3961705" y="2070322"/>
            <a:ext cx="56595" cy="2802577"/>
          </a:xfrm>
          <a:prstGeom prst="rightBrace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FAEFA08-0F47-4012-BDD1-A2BAD37218C6}"/>
              </a:ext>
            </a:extLst>
          </p:cNvPr>
          <p:cNvSpPr txBox="1"/>
          <p:nvPr/>
        </p:nvSpPr>
        <p:spPr>
          <a:xfrm>
            <a:off x="4018300" y="3240777"/>
            <a:ext cx="593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VGPR</a:t>
            </a:r>
          </a:p>
          <a:p>
            <a:r>
              <a:rPr lang="en-US" sz="1200" dirty="0">
                <a:solidFill>
                  <a:schemeClr val="bg1"/>
                </a:solidFill>
              </a:rPr>
              <a:t>94.9%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E087916-F1CD-43F0-8539-B743586DA82B}"/>
              </a:ext>
            </a:extLst>
          </p:cNvPr>
          <p:cNvCxnSpPr/>
          <p:nvPr/>
        </p:nvCxnSpPr>
        <p:spPr bwMode="auto">
          <a:xfrm>
            <a:off x="2176077" y="5167823"/>
            <a:ext cx="3028950" cy="0"/>
          </a:xfrm>
          <a:prstGeom prst="line">
            <a:avLst/>
          </a:prstGeom>
          <a:solidFill>
            <a:srgbClr val="00B8FF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15DD693-55EF-4E99-AE1F-108F5D9F49B9}"/>
              </a:ext>
            </a:extLst>
          </p:cNvPr>
          <p:cNvSpPr txBox="1"/>
          <p:nvPr/>
        </p:nvSpPr>
        <p:spPr>
          <a:xfrm>
            <a:off x="206307" y="6208544"/>
            <a:ext cx="49659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1400" dirty="0">
                <a:solidFill>
                  <a:srgbClr val="004B87"/>
                </a:solidFill>
                <a:latin typeface="Calibri"/>
              </a:rPr>
              <a:t>Martin et al. ASH 2021. Abstract 549.</a:t>
            </a:r>
            <a:r>
              <a:rPr lang="en-US" sz="1400" dirty="0">
                <a:solidFill>
                  <a:srgbClr val="004B87"/>
                </a:solidFill>
              </a:rPr>
              <a:t> </a:t>
            </a:r>
            <a:r>
              <a:rPr lang="en-US" sz="1400" dirty="0">
                <a:solidFill>
                  <a:srgbClr val="004B87"/>
                </a:solidFill>
                <a:latin typeface="Calibri"/>
              </a:rPr>
              <a:t> 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105BDFD-1601-4583-AD3F-5E2BCD4F7064}"/>
              </a:ext>
            </a:extLst>
          </p:cNvPr>
          <p:cNvGrpSpPr/>
          <p:nvPr/>
        </p:nvGrpSpPr>
        <p:grpSpPr>
          <a:xfrm>
            <a:off x="3143881" y="1529668"/>
            <a:ext cx="4610916" cy="4560452"/>
            <a:chOff x="357835" y="974371"/>
            <a:chExt cx="4610916" cy="5221616"/>
          </a:xfrm>
        </p:grpSpPr>
        <p:graphicFrame>
          <p:nvGraphicFramePr>
            <p:cNvPr id="22" name="Chart 21">
              <a:extLst>
                <a:ext uri="{FF2B5EF4-FFF2-40B4-BE49-F238E27FC236}">
                  <a16:creationId xmlns:a16="http://schemas.microsoft.com/office/drawing/2014/main" id="{EBB75BE4-DD00-40A7-927D-084A23E180BF}"/>
                </a:ext>
              </a:extLst>
            </p:cNvPr>
            <p:cNvGraphicFramePr/>
            <p:nvPr/>
          </p:nvGraphicFramePr>
          <p:xfrm>
            <a:off x="357835" y="974371"/>
            <a:ext cx="4470106" cy="464276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9FB4509-56A8-49CD-97BB-4CD9DC92E329}"/>
                </a:ext>
              </a:extLst>
            </p:cNvPr>
            <p:cNvGrpSpPr/>
            <p:nvPr/>
          </p:nvGrpSpPr>
          <p:grpSpPr>
            <a:xfrm>
              <a:off x="1006541" y="5792987"/>
              <a:ext cx="3962210" cy="403000"/>
              <a:chOff x="-572776" y="5660448"/>
              <a:chExt cx="3962210" cy="467979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DB69117-B542-47C5-94D0-BA6FA59FA7A4}"/>
                  </a:ext>
                </a:extLst>
              </p:cNvPr>
              <p:cNvGrpSpPr/>
              <p:nvPr/>
            </p:nvGrpSpPr>
            <p:grpSpPr>
              <a:xfrm>
                <a:off x="1303195" y="5660448"/>
                <a:ext cx="631749" cy="450139"/>
                <a:chOff x="5810122" y="5228428"/>
                <a:chExt cx="631749" cy="450139"/>
              </a:xfrm>
            </p:grpSpPr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8B7D9B43-B24A-4158-947C-31C9B9D47C92}"/>
                    </a:ext>
                  </a:extLst>
                </p:cNvPr>
                <p:cNvSpPr/>
                <p:nvPr/>
              </p:nvSpPr>
              <p:spPr>
                <a:xfrm>
                  <a:off x="5810122" y="5377386"/>
                  <a:ext cx="137160" cy="137160"/>
                </a:xfrm>
                <a:prstGeom prst="rect">
                  <a:avLst/>
                </a:prstGeom>
                <a:solidFill>
                  <a:srgbClr val="F3782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2C74F931-9F6D-4298-9D9D-3C7CDA043EE2}"/>
                    </a:ext>
                  </a:extLst>
                </p:cNvPr>
                <p:cNvSpPr txBox="1"/>
                <p:nvPr/>
              </p:nvSpPr>
              <p:spPr>
                <a:xfrm>
                  <a:off x="5902941" y="5228428"/>
                  <a:ext cx="538930" cy="4501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3479"/>
                      </a:solidFill>
                      <a:effectLst/>
                      <a:uLnTx/>
                      <a:uFillTx/>
                      <a:ea typeface="+mn-ea"/>
                      <a:cs typeface="Arial" panose="020B0604020202020204" pitchFamily="34" charset="0"/>
                    </a:rPr>
                    <a:t>sCR</a:t>
                  </a:r>
                </a:p>
              </p:txBody>
            </p: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9FFF0142-91B2-48E9-95D3-E412FA9668F9}"/>
                  </a:ext>
                </a:extLst>
              </p:cNvPr>
              <p:cNvGrpSpPr/>
              <p:nvPr/>
            </p:nvGrpSpPr>
            <p:grpSpPr>
              <a:xfrm>
                <a:off x="1965352" y="5678288"/>
                <a:ext cx="857182" cy="450139"/>
                <a:chOff x="6453229" y="5252518"/>
                <a:chExt cx="857182" cy="450139"/>
              </a:xfrm>
            </p:grpSpPr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E955FE81-501D-4276-9BDF-ABC7CF5BD77C}"/>
                    </a:ext>
                  </a:extLst>
                </p:cNvPr>
                <p:cNvSpPr/>
                <p:nvPr/>
              </p:nvSpPr>
              <p:spPr>
                <a:xfrm>
                  <a:off x="6453229" y="5388088"/>
                  <a:ext cx="137160" cy="137160"/>
                </a:xfrm>
                <a:prstGeom prst="rect">
                  <a:avLst/>
                </a:prstGeom>
                <a:solidFill>
                  <a:srgbClr val="35994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6251D0B7-2044-42B1-AADE-27A35920F7E9}"/>
                    </a:ext>
                  </a:extLst>
                </p:cNvPr>
                <p:cNvSpPr txBox="1"/>
                <p:nvPr/>
              </p:nvSpPr>
              <p:spPr>
                <a:xfrm>
                  <a:off x="6571863" y="5252518"/>
                  <a:ext cx="738548" cy="4501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3479"/>
                      </a:solidFill>
                      <a:effectLst/>
                      <a:uLnTx/>
                      <a:uFillTx/>
                      <a:ea typeface="+mn-ea"/>
                      <a:cs typeface="Arial" panose="020B0604020202020204" pitchFamily="34" charset="0"/>
                    </a:rPr>
                    <a:t>VGPR</a:t>
                  </a:r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C28FA231-A99F-4009-B9F6-F682215AA5C6}"/>
                  </a:ext>
                </a:extLst>
              </p:cNvPr>
              <p:cNvGrpSpPr/>
              <p:nvPr/>
            </p:nvGrpSpPr>
            <p:grpSpPr>
              <a:xfrm>
                <a:off x="2822534" y="5678288"/>
                <a:ext cx="566900" cy="450139"/>
                <a:chOff x="7319936" y="5252518"/>
                <a:chExt cx="566900" cy="450139"/>
              </a:xfrm>
            </p:grpSpPr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2214886B-1EE8-465F-9FF2-86E23226FAC1}"/>
                    </a:ext>
                  </a:extLst>
                </p:cNvPr>
                <p:cNvSpPr/>
                <p:nvPr/>
              </p:nvSpPr>
              <p:spPr>
                <a:xfrm>
                  <a:off x="7319936" y="5380714"/>
                  <a:ext cx="137160" cy="137160"/>
                </a:xfrm>
                <a:prstGeom prst="rect">
                  <a:avLst/>
                </a:prstGeom>
                <a:solidFill>
                  <a:srgbClr val="00A0D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41EA65C7-5B5B-4172-8979-857A0BBD8BAB}"/>
                    </a:ext>
                  </a:extLst>
                </p:cNvPr>
                <p:cNvSpPr txBox="1"/>
                <p:nvPr/>
              </p:nvSpPr>
              <p:spPr>
                <a:xfrm>
                  <a:off x="7452102" y="5252518"/>
                  <a:ext cx="434734" cy="4501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3479"/>
                      </a:solidFill>
                      <a:effectLst/>
                      <a:uLnTx/>
                      <a:uFillTx/>
                      <a:ea typeface="+mn-ea"/>
                      <a:cs typeface="Arial" panose="020B0604020202020204" pitchFamily="34" charset="0"/>
                    </a:rPr>
                    <a:t>PR</a:t>
                  </a:r>
                </a:p>
              </p:txBody>
            </p:sp>
          </p:grp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EECB166-2C2E-4665-BA3C-3D4484C7F6FC}"/>
                  </a:ext>
                </a:extLst>
              </p:cNvPr>
              <p:cNvSpPr txBox="1"/>
              <p:nvPr/>
            </p:nvSpPr>
            <p:spPr>
              <a:xfrm>
                <a:off x="-572776" y="5662706"/>
                <a:ext cx="2057851" cy="4501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cs typeface="Arial" panose="020B0604020202020204" pitchFamily="34" charset="0"/>
                  </a:rPr>
                  <a:t> 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cs typeface="Arial" panose="020B0604020202020204" pitchFamily="34" charset="0"/>
                  </a:rPr>
                  <a:t>Best response</a:t>
                </a:r>
                <a:r>
                  <a:rPr lang="en-US" sz="1600" b="1" baseline="30000" dirty="0">
                    <a:solidFill>
                      <a:srgbClr val="003479"/>
                    </a:solidFill>
                    <a:cs typeface="Arial" panose="020B0604020202020204" pitchFamily="34" charset="0"/>
                  </a:rPr>
                  <a:t>b</a:t>
                </a:r>
                <a:r>
                  <a:rPr kumimoji="0" lang="en-US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cs typeface="Arial" panose="020B0604020202020204" pitchFamily="34" charset="0"/>
                  </a:rPr>
                  <a:t> </a:t>
                </a: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cs typeface="Arial" panose="020B0604020202020204" pitchFamily="34" charset="0"/>
                  </a:rPr>
                  <a:t>=</a:t>
                </a: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912FA58-A532-46B5-AA71-6AD37CF1CFE1}"/>
                </a:ext>
              </a:extLst>
            </p:cNvPr>
            <p:cNvSpPr txBox="1"/>
            <p:nvPr/>
          </p:nvSpPr>
          <p:spPr>
            <a:xfrm>
              <a:off x="3841755" y="3213907"/>
              <a:ext cx="986186" cy="669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2"/>
                  </a:solidFill>
                  <a:cs typeface="Arial" panose="020B0604020202020204" pitchFamily="34" charset="0"/>
                </a:rPr>
                <a:t>≥VGPR: 94.9%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26F04C91-9815-40E9-A387-3B65FD12DECA}"/>
              </a:ext>
            </a:extLst>
          </p:cNvPr>
          <p:cNvSpPr txBox="1"/>
          <p:nvPr/>
        </p:nvSpPr>
        <p:spPr>
          <a:xfrm>
            <a:off x="4391180" y="3240777"/>
            <a:ext cx="781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tx2"/>
                </a:solidFill>
                <a:cs typeface="Arial" panose="020B0604020202020204" pitchFamily="34" charset="0"/>
              </a:rPr>
              <a:t>sCR</a:t>
            </a:r>
            <a:r>
              <a:rPr lang="en-US" sz="1600" b="1" dirty="0">
                <a:solidFill>
                  <a:schemeClr val="tx2"/>
                </a:solidFill>
                <a:cs typeface="Arial" panose="020B0604020202020204" pitchFamily="34" charset="0"/>
              </a:rPr>
              <a:t>: 82.5%</a:t>
            </a:r>
          </a:p>
        </p:txBody>
      </p:sp>
      <p:sp>
        <p:nvSpPr>
          <p:cNvPr id="36" name="Left Brace 35">
            <a:extLst>
              <a:ext uri="{FF2B5EF4-FFF2-40B4-BE49-F238E27FC236}">
                <a16:creationId xmlns:a16="http://schemas.microsoft.com/office/drawing/2014/main" id="{4E50C13D-7D2D-432F-B643-551F224DEEDE}"/>
              </a:ext>
            </a:extLst>
          </p:cNvPr>
          <p:cNvSpPr/>
          <p:nvPr/>
        </p:nvSpPr>
        <p:spPr>
          <a:xfrm>
            <a:off x="5090727" y="2124719"/>
            <a:ext cx="114300" cy="2716181"/>
          </a:xfrm>
          <a:prstGeom prst="leftBrace">
            <a:avLst/>
          </a:prstGeom>
          <a:ln>
            <a:solidFill>
              <a:srgbClr val="3333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33333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86BD19A-EAD1-384F-B127-482576FF8A5B}"/>
              </a:ext>
            </a:extLst>
          </p:cNvPr>
          <p:cNvSpPr txBox="1"/>
          <p:nvPr/>
        </p:nvSpPr>
        <p:spPr bwMode="auto">
          <a:xfrm>
            <a:off x="0" y="6526845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4506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Rectangle 408">
            <a:extLst>
              <a:ext uri="{FF2B5EF4-FFF2-40B4-BE49-F238E27FC236}">
                <a16:creationId xmlns:a16="http://schemas.microsoft.com/office/drawing/2014/main" id="{B5F19316-9BA0-4464-A17C-E2E6C8A061B8}"/>
              </a:ext>
            </a:extLst>
          </p:cNvPr>
          <p:cNvSpPr/>
          <p:nvPr/>
        </p:nvSpPr>
        <p:spPr>
          <a:xfrm>
            <a:off x="2091047" y="1667427"/>
            <a:ext cx="3658364" cy="3237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805" name="Line 192">
            <a:extLst>
              <a:ext uri="{FF2B5EF4-FFF2-40B4-BE49-F238E27FC236}">
                <a16:creationId xmlns:a16="http://schemas.microsoft.com/office/drawing/2014/main" id="{1C0D6A05-ECC5-415B-9F59-052E74F0B3D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19747" y="1681619"/>
            <a:ext cx="0" cy="324000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806" name="Line 193">
            <a:extLst>
              <a:ext uri="{FF2B5EF4-FFF2-40B4-BE49-F238E27FC236}">
                <a16:creationId xmlns:a16="http://schemas.microsoft.com/office/drawing/2014/main" id="{B7CC21DA-50D4-4AD7-AE9E-D24D72F182A2}"/>
              </a:ext>
            </a:extLst>
          </p:cNvPr>
          <p:cNvSpPr>
            <a:spLocks noChangeShapeType="1"/>
          </p:cNvSpPr>
          <p:nvPr/>
        </p:nvSpPr>
        <p:spPr bwMode="auto">
          <a:xfrm>
            <a:off x="2083378" y="3324090"/>
            <a:ext cx="3654554" cy="0"/>
          </a:xfrm>
          <a:prstGeom prst="line">
            <a:avLst/>
          </a:prstGeom>
          <a:noFill/>
          <a:ln w="9525" cap="flat">
            <a:solidFill>
              <a:schemeClr val="bg1">
                <a:lumMod val="50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4A4BBE-3AE9-462F-BB33-5CBC889E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598" y="142267"/>
            <a:ext cx="11484000" cy="763398"/>
          </a:xfrm>
        </p:spPr>
        <p:txBody>
          <a:bodyPr/>
          <a:lstStyle/>
          <a:p>
            <a:r>
              <a:rPr lang="en-US" dirty="0"/>
              <a:t>CARTITUDE-1: Progression-Free Survival and Overall Survival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D09DD6-B908-40D6-AC30-42D3A4BB49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6376" y="6327466"/>
            <a:ext cx="10473747" cy="314298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ts val="96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alpha val="80000"/>
                  </a:srgbClr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MRD, minimal residual disease; NE, not estimable; OS, overall survival; PFS, progression-free survival; sCR, stringent complete response</a:t>
            </a:r>
          </a:p>
        </p:txBody>
      </p:sp>
      <p:sp>
        <p:nvSpPr>
          <p:cNvPr id="334" name="Rectangle 43">
            <a:extLst>
              <a:ext uri="{FF2B5EF4-FFF2-40B4-BE49-F238E27FC236}">
                <a16:creationId xmlns:a16="http://schemas.microsoft.com/office/drawing/2014/main" id="{0F545D9E-3366-4229-9358-6B1FB1F43C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6078" y="5637831"/>
            <a:ext cx="172067" cy="184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80</a:t>
            </a:r>
          </a:p>
        </p:txBody>
      </p:sp>
      <p:sp>
        <p:nvSpPr>
          <p:cNvPr id="335" name="Rectangle 44">
            <a:extLst>
              <a:ext uri="{FF2B5EF4-FFF2-40B4-BE49-F238E27FC236}">
                <a16:creationId xmlns:a16="http://schemas.microsoft.com/office/drawing/2014/main" id="{84855409-2950-4F03-9DFD-CC8731A412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0629" y="5637831"/>
            <a:ext cx="172067" cy="184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80</a:t>
            </a:r>
          </a:p>
        </p:txBody>
      </p:sp>
      <p:sp>
        <p:nvSpPr>
          <p:cNvPr id="336" name="Rectangle 45">
            <a:extLst>
              <a:ext uri="{FF2B5EF4-FFF2-40B4-BE49-F238E27FC236}">
                <a16:creationId xmlns:a16="http://schemas.microsoft.com/office/drawing/2014/main" id="{89A230EE-A6A2-4ADA-8273-E174B214B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3367" y="5637831"/>
            <a:ext cx="172067" cy="184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78</a:t>
            </a:r>
          </a:p>
        </p:txBody>
      </p:sp>
      <p:sp>
        <p:nvSpPr>
          <p:cNvPr id="337" name="Rectangle 46">
            <a:extLst>
              <a:ext uri="{FF2B5EF4-FFF2-40B4-BE49-F238E27FC236}">
                <a16:creationId xmlns:a16="http://schemas.microsoft.com/office/drawing/2014/main" id="{265DBFCA-B7DC-4CB7-9F3D-523F2D4BC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917" y="5637831"/>
            <a:ext cx="172067" cy="184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73</a:t>
            </a:r>
          </a:p>
        </p:txBody>
      </p:sp>
      <p:sp>
        <p:nvSpPr>
          <p:cNvPr id="338" name="Rectangle 47">
            <a:extLst>
              <a:ext uri="{FF2B5EF4-FFF2-40B4-BE49-F238E27FC236}">
                <a16:creationId xmlns:a16="http://schemas.microsoft.com/office/drawing/2014/main" id="{62B731F8-98BB-4FD8-A2DA-29A234C807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842" y="5637831"/>
            <a:ext cx="172067" cy="184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71</a:t>
            </a:r>
          </a:p>
        </p:txBody>
      </p:sp>
      <p:sp>
        <p:nvSpPr>
          <p:cNvPr id="339" name="Rectangle 48">
            <a:extLst>
              <a:ext uri="{FF2B5EF4-FFF2-40B4-BE49-F238E27FC236}">
                <a16:creationId xmlns:a16="http://schemas.microsoft.com/office/drawing/2014/main" id="{A40D8CBD-FC71-4416-9195-7062E5C55C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5204" y="5637831"/>
            <a:ext cx="172067" cy="184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64</a:t>
            </a:r>
          </a:p>
        </p:txBody>
      </p:sp>
      <p:sp>
        <p:nvSpPr>
          <p:cNvPr id="340" name="Rectangle 49">
            <a:extLst>
              <a:ext uri="{FF2B5EF4-FFF2-40B4-BE49-F238E27FC236}">
                <a16:creationId xmlns:a16="http://schemas.microsoft.com/office/drawing/2014/main" id="{3E6156A5-C3F9-495E-9099-13DA69263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6129" y="5637831"/>
            <a:ext cx="172067" cy="184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61</a:t>
            </a:r>
          </a:p>
        </p:txBody>
      </p:sp>
      <p:sp>
        <p:nvSpPr>
          <p:cNvPr id="341" name="Rectangle 50">
            <a:extLst>
              <a:ext uri="{FF2B5EF4-FFF2-40B4-BE49-F238E27FC236}">
                <a16:creationId xmlns:a16="http://schemas.microsoft.com/office/drawing/2014/main" id="{64F8ADFC-BD9B-4300-B767-D4017CB7A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0679" y="5637831"/>
            <a:ext cx="172067" cy="184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35</a:t>
            </a:r>
          </a:p>
        </p:txBody>
      </p:sp>
      <p:sp>
        <p:nvSpPr>
          <p:cNvPr id="342" name="Rectangle 51">
            <a:extLst>
              <a:ext uri="{FF2B5EF4-FFF2-40B4-BE49-F238E27FC236}">
                <a16:creationId xmlns:a16="http://schemas.microsoft.com/office/drawing/2014/main" id="{27A56EA9-446F-4852-B6E8-47FDDD1BF2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3418" y="5637831"/>
            <a:ext cx="172067" cy="184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19</a:t>
            </a:r>
          </a:p>
        </p:txBody>
      </p:sp>
      <p:sp>
        <p:nvSpPr>
          <p:cNvPr id="343" name="Rectangle 52">
            <a:extLst>
              <a:ext uri="{FF2B5EF4-FFF2-40B4-BE49-F238E27FC236}">
                <a16:creationId xmlns:a16="http://schemas.microsoft.com/office/drawing/2014/main" id="{AC6DCBB7-3391-42B0-ACE3-3A66C4B0B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0599" y="5637831"/>
            <a:ext cx="86035" cy="184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4</a:t>
            </a:r>
          </a:p>
        </p:txBody>
      </p:sp>
      <p:sp>
        <p:nvSpPr>
          <p:cNvPr id="344" name="Rectangle 53">
            <a:extLst>
              <a:ext uri="{FF2B5EF4-FFF2-40B4-BE49-F238E27FC236}">
                <a16:creationId xmlns:a16="http://schemas.microsoft.com/office/drawing/2014/main" id="{77C58980-07F4-4058-B0B3-04C6758516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1523" y="5637831"/>
            <a:ext cx="86035" cy="184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</a:t>
            </a:r>
          </a:p>
        </p:txBody>
      </p:sp>
      <p:sp>
        <p:nvSpPr>
          <p:cNvPr id="345" name="Rectangle 54">
            <a:extLst>
              <a:ext uri="{FF2B5EF4-FFF2-40B4-BE49-F238E27FC236}">
                <a16:creationId xmlns:a16="http://schemas.microsoft.com/office/drawing/2014/main" id="{534CE8D7-66E7-4121-ACDD-86622E9A8F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4260" y="5637831"/>
            <a:ext cx="86035" cy="184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</a:t>
            </a:r>
          </a:p>
        </p:txBody>
      </p:sp>
      <p:sp>
        <p:nvSpPr>
          <p:cNvPr id="497" name="TextBox 496">
            <a:extLst>
              <a:ext uri="{FF2B5EF4-FFF2-40B4-BE49-F238E27FC236}">
                <a16:creationId xmlns:a16="http://schemas.microsoft.com/office/drawing/2014/main" id="{AFB59C13-05A0-4AA4-9E8F-EB0AA28B09E0}"/>
              </a:ext>
            </a:extLst>
          </p:cNvPr>
          <p:cNvSpPr txBox="1"/>
          <p:nvPr/>
        </p:nvSpPr>
        <p:spPr>
          <a:xfrm>
            <a:off x="3554089" y="1984346"/>
            <a:ext cx="2141073" cy="30969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txBody>
          <a:bodyPr wrap="square" lIns="18000" tIns="18000" rIns="18000" bIns="18000" rtlCol="0" anchor="t" anchorCtr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ts val="1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-20" normalizeH="0" baseline="0" noProof="0" dirty="0">
                <a:ln>
                  <a:noFill/>
                </a:ln>
                <a:solidFill>
                  <a:srgbClr val="369942"/>
                </a:solidFill>
                <a:effectLst/>
                <a:uLnTx/>
                <a:uFillTx/>
                <a:latin typeface="Open Sans"/>
                <a:ea typeface="Open Sans" pitchFamily="2" charset="0"/>
                <a:cs typeface="Open Sans" pitchFamily="2" charset="0"/>
              </a:rPr>
              <a:t>2-year PFS: 71.0% (95% CI, 57.6</a:t>
            </a:r>
            <a:r>
              <a:rPr kumimoji="0" lang="en-US" sz="800" b="1" i="0" u="none" strike="noStrike" kern="1200" cap="none" spc="-20" normalizeH="0" baseline="0" noProof="0" dirty="0">
                <a:ln>
                  <a:noFill/>
                </a:ln>
                <a:solidFill>
                  <a:srgbClr val="369942"/>
                </a:solidFill>
                <a:effectLst/>
                <a:uLnTx/>
                <a:uFillTx/>
                <a:latin typeface="Open Sans"/>
                <a:ea typeface="Open Sans" pitchFamily="2" charset="0"/>
                <a:cs typeface="Arial" panose="020B0604020202020204" pitchFamily="34" charset="0"/>
              </a:rPr>
              <a:t>–</a:t>
            </a:r>
            <a:r>
              <a:rPr kumimoji="0" lang="en-US" sz="800" b="1" i="0" u="none" strike="noStrike" kern="1200" cap="none" spc="-20" normalizeH="0" baseline="0" noProof="0" dirty="0">
                <a:ln>
                  <a:noFill/>
                </a:ln>
                <a:solidFill>
                  <a:srgbClr val="369942"/>
                </a:solidFill>
                <a:effectLst/>
                <a:uLnTx/>
                <a:uFillTx/>
                <a:latin typeface="Open Sans"/>
                <a:ea typeface="Open Sans" pitchFamily="2" charset="0"/>
                <a:cs typeface="Open Sans" pitchFamily="2" charset="0"/>
              </a:rPr>
              <a:t>80.9)</a:t>
            </a:r>
          </a:p>
          <a:p>
            <a:pPr marL="0" marR="0" lvl="0" indent="0" algn="l" defTabSz="457200" rtl="0" eaLnBrk="1" fontAlgn="base" latinLnBrk="0" hangingPunct="1">
              <a:lnSpc>
                <a:spcPts val="1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-20" normalizeH="0" baseline="0" noProof="0" dirty="0">
                <a:ln>
                  <a:noFill/>
                </a:ln>
                <a:solidFill>
                  <a:srgbClr val="369942"/>
                </a:solidFill>
                <a:effectLst/>
                <a:uLnTx/>
                <a:uFillTx/>
                <a:latin typeface="Open Sans"/>
                <a:ea typeface="Open Sans" pitchFamily="2" charset="0"/>
                <a:cs typeface="Open Sans" pitchFamily="2" charset="0"/>
              </a:rPr>
              <a:t>Median PFS not reached (95% CI, 25.2–NE)</a:t>
            </a:r>
          </a:p>
        </p:txBody>
      </p:sp>
      <p:sp>
        <p:nvSpPr>
          <p:cNvPr id="346" name="Rectangle 55">
            <a:extLst>
              <a:ext uri="{FF2B5EF4-FFF2-40B4-BE49-F238E27FC236}">
                <a16:creationId xmlns:a16="http://schemas.microsoft.com/office/drawing/2014/main" id="{1085AD07-005F-4A4F-AE9C-2E3F57BA53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8811" y="5637831"/>
            <a:ext cx="86035" cy="184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0</a:t>
            </a:r>
          </a:p>
        </p:txBody>
      </p:sp>
      <p:sp>
        <p:nvSpPr>
          <p:cNvPr id="493" name="Rectangle 191">
            <a:extLst>
              <a:ext uri="{FF2B5EF4-FFF2-40B4-BE49-F238E27FC236}">
                <a16:creationId xmlns:a16="http://schemas.microsoft.com/office/drawing/2014/main" id="{BF42B48B-0C93-428D-B844-8F59133C15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7588" y="5637831"/>
            <a:ext cx="796448" cy="166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sCR</a:t>
            </a:r>
            <a:r>
              <a:rPr kumimoji="0" lang="en-US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patients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6AB0177-3783-449B-B91B-E9D05B5001FA}"/>
              </a:ext>
            </a:extLst>
          </p:cNvPr>
          <p:cNvGrpSpPr/>
          <p:nvPr/>
        </p:nvGrpSpPr>
        <p:grpSpPr>
          <a:xfrm>
            <a:off x="5398736" y="5923669"/>
            <a:ext cx="2924466" cy="190355"/>
            <a:chOff x="5175507" y="5834605"/>
            <a:chExt cx="2837071" cy="184666"/>
          </a:xfrm>
        </p:grpSpPr>
        <p:sp>
          <p:nvSpPr>
            <p:cNvPr id="506" name="Rectangle 27">
              <a:extLst>
                <a:ext uri="{FF2B5EF4-FFF2-40B4-BE49-F238E27FC236}">
                  <a16:creationId xmlns:a16="http://schemas.microsoft.com/office/drawing/2014/main" id="{0764726B-DE7B-46DE-8D24-794ED1144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4323" y="5834605"/>
              <a:ext cx="75020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All patients</a:t>
              </a:r>
            </a:p>
          </p:txBody>
        </p:sp>
        <p:sp>
          <p:nvSpPr>
            <p:cNvPr id="517" name="Rectangle 29">
              <a:extLst>
                <a:ext uri="{FF2B5EF4-FFF2-40B4-BE49-F238E27FC236}">
                  <a16:creationId xmlns:a16="http://schemas.microsoft.com/office/drawing/2014/main" id="{6771DA3A-C6C2-44F6-A662-1909837EC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4132" y="5834605"/>
              <a:ext cx="87844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sCR</a:t>
              </a: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 patients</a:t>
              </a:r>
            </a:p>
          </p:txBody>
        </p:sp>
        <p:sp>
          <p:nvSpPr>
            <p:cNvPr id="575" name="Line 49">
              <a:extLst>
                <a:ext uri="{FF2B5EF4-FFF2-40B4-BE49-F238E27FC236}">
                  <a16:creationId xmlns:a16="http://schemas.microsoft.com/office/drawing/2014/main" id="{0997FE09-6A3C-4C03-9780-F2862EF7B7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63629" y="5926938"/>
              <a:ext cx="400463" cy="0"/>
            </a:xfrm>
            <a:prstGeom prst="line">
              <a:avLst/>
            </a:prstGeom>
            <a:noFill/>
            <a:ln w="15875" cap="flat">
              <a:solidFill>
                <a:srgbClr val="36994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645" name="Oval 6">
              <a:extLst>
                <a:ext uri="{FF2B5EF4-FFF2-40B4-BE49-F238E27FC236}">
                  <a16:creationId xmlns:a16="http://schemas.microsoft.com/office/drawing/2014/main" id="{645DB07A-4A5C-4962-A1AC-1894519E2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9860" y="5872938"/>
              <a:ext cx="108000" cy="108000"/>
            </a:xfrm>
            <a:prstGeom prst="ellipse">
              <a:avLst/>
            </a:prstGeom>
            <a:solidFill>
              <a:srgbClr val="369942"/>
            </a:solidFill>
            <a:ln w="9525">
              <a:solidFill>
                <a:srgbClr val="369942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003479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521" name="Line 48">
              <a:extLst>
                <a:ext uri="{FF2B5EF4-FFF2-40B4-BE49-F238E27FC236}">
                  <a16:creationId xmlns:a16="http://schemas.microsoft.com/office/drawing/2014/main" id="{DA91BA2A-E7EB-405C-BBD1-68A516821A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75507" y="5926938"/>
              <a:ext cx="400463" cy="0"/>
            </a:xfrm>
            <a:prstGeom prst="line">
              <a:avLst/>
            </a:prstGeom>
            <a:noFill/>
            <a:ln w="158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522" name="Line 51">
              <a:extLst>
                <a:ext uri="{FF2B5EF4-FFF2-40B4-BE49-F238E27FC236}">
                  <a16:creationId xmlns:a16="http://schemas.microsoft.com/office/drawing/2014/main" id="{B263F163-B0F3-423C-A2AF-B4AF363982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75738" y="5872938"/>
              <a:ext cx="0" cy="108000"/>
            </a:xfrm>
            <a:prstGeom prst="line">
              <a:avLst/>
            </a:prstGeom>
            <a:noFill/>
            <a:ln w="158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003479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</p:grpSp>
      <p:sp>
        <p:nvSpPr>
          <p:cNvPr id="411" name="Rectangle 5">
            <a:extLst>
              <a:ext uri="{FF2B5EF4-FFF2-40B4-BE49-F238E27FC236}">
                <a16:creationId xmlns:a16="http://schemas.microsoft.com/office/drawing/2014/main" id="{B80C453A-DB8B-44CD-BD54-64AE7537AA3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228478" y="3216858"/>
            <a:ext cx="758980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Patients (%)</a:t>
            </a:r>
          </a:p>
        </p:txBody>
      </p:sp>
      <p:sp>
        <p:nvSpPr>
          <p:cNvPr id="412" name="Rectangle 6">
            <a:extLst>
              <a:ext uri="{FF2B5EF4-FFF2-40B4-BE49-F238E27FC236}">
                <a16:creationId xmlns:a16="http://schemas.microsoft.com/office/drawing/2014/main" id="{E79498A9-E703-41AE-848B-412CA9EBFC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9153" y="1683331"/>
            <a:ext cx="233661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100</a:t>
            </a:r>
          </a:p>
        </p:txBody>
      </p:sp>
      <p:sp>
        <p:nvSpPr>
          <p:cNvPr id="413" name="Rectangle 7">
            <a:extLst>
              <a:ext uri="{FF2B5EF4-FFF2-40B4-BE49-F238E27FC236}">
                <a16:creationId xmlns:a16="http://schemas.microsoft.com/office/drawing/2014/main" id="{3A415E0C-246A-4F91-8627-8D52472929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042" y="2300547"/>
            <a:ext cx="155773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80</a:t>
            </a:r>
          </a:p>
        </p:txBody>
      </p:sp>
      <p:sp>
        <p:nvSpPr>
          <p:cNvPr id="414" name="Rectangle 8">
            <a:extLst>
              <a:ext uri="{FF2B5EF4-FFF2-40B4-BE49-F238E27FC236}">
                <a16:creationId xmlns:a16="http://schemas.microsoft.com/office/drawing/2014/main" id="{BF122513-9993-430A-A7EB-0FD89FE034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042" y="2921086"/>
            <a:ext cx="155773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60</a:t>
            </a:r>
          </a:p>
        </p:txBody>
      </p:sp>
      <p:sp>
        <p:nvSpPr>
          <p:cNvPr id="502" name="Rectangle 9">
            <a:extLst>
              <a:ext uri="{FF2B5EF4-FFF2-40B4-BE49-F238E27FC236}">
                <a16:creationId xmlns:a16="http://schemas.microsoft.com/office/drawing/2014/main" id="{4D18CF86-2695-4EE0-9B59-60190EAB1F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042" y="3550119"/>
            <a:ext cx="155773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40</a:t>
            </a:r>
          </a:p>
        </p:txBody>
      </p:sp>
      <p:sp>
        <p:nvSpPr>
          <p:cNvPr id="503" name="Rectangle 10">
            <a:extLst>
              <a:ext uri="{FF2B5EF4-FFF2-40B4-BE49-F238E27FC236}">
                <a16:creationId xmlns:a16="http://schemas.microsoft.com/office/drawing/2014/main" id="{DFB05688-F47C-4138-87CD-EF0BB84454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042" y="4175524"/>
            <a:ext cx="155773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20</a:t>
            </a:r>
          </a:p>
        </p:txBody>
      </p:sp>
      <p:sp>
        <p:nvSpPr>
          <p:cNvPr id="504" name="Rectangle 11">
            <a:extLst>
              <a:ext uri="{FF2B5EF4-FFF2-40B4-BE49-F238E27FC236}">
                <a16:creationId xmlns:a16="http://schemas.microsoft.com/office/drawing/2014/main" id="{03C5D0C1-B2E0-405A-BF51-7DDBD8D847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4926" y="4804555"/>
            <a:ext cx="77888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0</a:t>
            </a:r>
          </a:p>
        </p:txBody>
      </p:sp>
      <p:sp>
        <p:nvSpPr>
          <p:cNvPr id="505" name="Rectangle 12">
            <a:extLst>
              <a:ext uri="{FF2B5EF4-FFF2-40B4-BE49-F238E27FC236}">
                <a16:creationId xmlns:a16="http://schemas.microsoft.com/office/drawing/2014/main" id="{F6AB0404-DBBA-4BC5-95DF-EDDCDAE2F9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41337" y="4981048"/>
            <a:ext cx="77888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0</a:t>
            </a:r>
          </a:p>
        </p:txBody>
      </p:sp>
      <p:sp>
        <p:nvSpPr>
          <p:cNvPr id="507" name="Rectangle 13">
            <a:extLst>
              <a:ext uri="{FF2B5EF4-FFF2-40B4-BE49-F238E27FC236}">
                <a16:creationId xmlns:a16="http://schemas.microsoft.com/office/drawing/2014/main" id="{9542CA32-2414-4AE1-BC46-71C7E9033F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7697" y="4981048"/>
            <a:ext cx="77888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3</a:t>
            </a:r>
          </a:p>
        </p:txBody>
      </p:sp>
      <p:sp>
        <p:nvSpPr>
          <p:cNvPr id="508" name="Rectangle 14">
            <a:extLst>
              <a:ext uri="{FF2B5EF4-FFF2-40B4-BE49-F238E27FC236}">
                <a16:creationId xmlns:a16="http://schemas.microsoft.com/office/drawing/2014/main" id="{F9449E0F-504D-4749-B424-2EFE17250B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0430" y="4981048"/>
            <a:ext cx="77888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6</a:t>
            </a:r>
          </a:p>
        </p:txBody>
      </p:sp>
      <p:sp>
        <p:nvSpPr>
          <p:cNvPr id="509" name="Rectangle 15">
            <a:extLst>
              <a:ext uri="{FF2B5EF4-FFF2-40B4-BE49-F238E27FC236}">
                <a16:creationId xmlns:a16="http://schemas.microsoft.com/office/drawing/2014/main" id="{F7D525C8-97D1-40DF-B2B6-69F07798D3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4975" y="4981048"/>
            <a:ext cx="77888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9</a:t>
            </a:r>
          </a:p>
        </p:txBody>
      </p:sp>
      <p:sp>
        <p:nvSpPr>
          <p:cNvPr id="510" name="Rectangle 16">
            <a:extLst>
              <a:ext uri="{FF2B5EF4-FFF2-40B4-BE49-F238E27FC236}">
                <a16:creationId xmlns:a16="http://schemas.microsoft.com/office/drawing/2014/main" id="{79E1AFF0-E7FB-4445-ADF7-A71284523E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2330" y="4981048"/>
            <a:ext cx="155773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12</a:t>
            </a:r>
          </a:p>
        </p:txBody>
      </p:sp>
      <p:sp>
        <p:nvSpPr>
          <p:cNvPr id="513" name="Rectangle 17">
            <a:extLst>
              <a:ext uri="{FF2B5EF4-FFF2-40B4-BE49-F238E27FC236}">
                <a16:creationId xmlns:a16="http://schemas.microsoft.com/office/drawing/2014/main" id="{116FA592-6A79-47C7-8A96-1FF88C3F74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5063" y="4981048"/>
            <a:ext cx="155773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15</a:t>
            </a:r>
          </a:p>
        </p:txBody>
      </p:sp>
      <p:sp>
        <p:nvSpPr>
          <p:cNvPr id="514" name="Rectangle 18">
            <a:extLst>
              <a:ext uri="{FF2B5EF4-FFF2-40B4-BE49-F238E27FC236}">
                <a16:creationId xmlns:a16="http://schemas.microsoft.com/office/drawing/2014/main" id="{5C0C2B83-2EA3-4D71-AC2C-919B2AE659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3235" y="4981048"/>
            <a:ext cx="155773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18</a:t>
            </a:r>
          </a:p>
        </p:txBody>
      </p:sp>
      <p:sp>
        <p:nvSpPr>
          <p:cNvPr id="515" name="Rectangle 19">
            <a:extLst>
              <a:ext uri="{FF2B5EF4-FFF2-40B4-BE49-F238E27FC236}">
                <a16:creationId xmlns:a16="http://schemas.microsoft.com/office/drawing/2014/main" id="{95840F55-CB00-437F-A016-FDE8BB23E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3063" y="5182235"/>
            <a:ext cx="457377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Months</a:t>
            </a:r>
          </a:p>
        </p:txBody>
      </p:sp>
      <p:sp>
        <p:nvSpPr>
          <p:cNvPr id="516" name="Rectangle 21">
            <a:extLst>
              <a:ext uri="{FF2B5EF4-FFF2-40B4-BE49-F238E27FC236}">
                <a16:creationId xmlns:a16="http://schemas.microsoft.com/office/drawing/2014/main" id="{EF91244A-D9F1-4033-80A9-C18FDA7453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5969" y="4981048"/>
            <a:ext cx="155773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21</a:t>
            </a:r>
          </a:p>
        </p:txBody>
      </p:sp>
      <p:sp>
        <p:nvSpPr>
          <p:cNvPr id="519" name="Rectangle 22">
            <a:extLst>
              <a:ext uri="{FF2B5EF4-FFF2-40B4-BE49-F238E27FC236}">
                <a16:creationId xmlns:a16="http://schemas.microsoft.com/office/drawing/2014/main" id="{FC1EB5E5-3F01-4564-BA0D-1985AC3CE2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8702" y="4981048"/>
            <a:ext cx="155773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24</a:t>
            </a:r>
          </a:p>
        </p:txBody>
      </p:sp>
      <p:sp>
        <p:nvSpPr>
          <p:cNvPr id="523" name="Rectangle 23">
            <a:extLst>
              <a:ext uri="{FF2B5EF4-FFF2-40B4-BE49-F238E27FC236}">
                <a16:creationId xmlns:a16="http://schemas.microsoft.com/office/drawing/2014/main" id="{649487AA-EFDE-41D5-BB15-F7508A95E5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6874" y="4981048"/>
            <a:ext cx="155773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27</a:t>
            </a:r>
          </a:p>
        </p:txBody>
      </p:sp>
      <p:sp>
        <p:nvSpPr>
          <p:cNvPr id="572" name="Rectangle 24">
            <a:extLst>
              <a:ext uri="{FF2B5EF4-FFF2-40B4-BE49-F238E27FC236}">
                <a16:creationId xmlns:a16="http://schemas.microsoft.com/office/drawing/2014/main" id="{29D5099A-BF4E-42D3-A847-90D5FB22FF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9607" y="4981048"/>
            <a:ext cx="155773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30</a:t>
            </a:r>
          </a:p>
        </p:txBody>
      </p:sp>
      <p:sp>
        <p:nvSpPr>
          <p:cNvPr id="573" name="Rectangle 25">
            <a:extLst>
              <a:ext uri="{FF2B5EF4-FFF2-40B4-BE49-F238E27FC236}">
                <a16:creationId xmlns:a16="http://schemas.microsoft.com/office/drawing/2014/main" id="{4D96C37E-858E-469E-A6F7-6B17387E53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2341" y="4981048"/>
            <a:ext cx="155773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33</a:t>
            </a:r>
          </a:p>
        </p:txBody>
      </p:sp>
      <p:sp>
        <p:nvSpPr>
          <p:cNvPr id="574" name="Freeform 30">
            <a:extLst>
              <a:ext uri="{FF2B5EF4-FFF2-40B4-BE49-F238E27FC236}">
                <a16:creationId xmlns:a16="http://schemas.microsoft.com/office/drawing/2014/main" id="{D438E80C-88E4-4003-BC24-4B145C220C9D}"/>
              </a:ext>
            </a:extLst>
          </p:cNvPr>
          <p:cNvSpPr>
            <a:spLocks/>
          </p:cNvSpPr>
          <p:nvPr/>
        </p:nvSpPr>
        <p:spPr bwMode="auto">
          <a:xfrm>
            <a:off x="2034434" y="1756043"/>
            <a:ext cx="3703499" cy="3192288"/>
          </a:xfrm>
          <a:custGeom>
            <a:avLst/>
            <a:gdLst>
              <a:gd name="T0" fmla="*/ 0 w 2043"/>
              <a:gd name="T1" fmla="*/ 0 h 1761"/>
              <a:gd name="T2" fmla="*/ 29 w 2043"/>
              <a:gd name="T3" fmla="*/ 0 h 1761"/>
              <a:gd name="T4" fmla="*/ 29 w 2043"/>
              <a:gd name="T5" fmla="*/ 1733 h 1761"/>
              <a:gd name="T6" fmla="*/ 2043 w 2043"/>
              <a:gd name="T7" fmla="*/ 1733 h 1761"/>
              <a:gd name="T8" fmla="*/ 2043 w 2043"/>
              <a:gd name="T9" fmla="*/ 1761 h 1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3" h="1761">
                <a:moveTo>
                  <a:pt x="0" y="0"/>
                </a:moveTo>
                <a:lnTo>
                  <a:pt x="29" y="0"/>
                </a:lnTo>
                <a:lnTo>
                  <a:pt x="29" y="1733"/>
                </a:lnTo>
                <a:lnTo>
                  <a:pt x="2043" y="1733"/>
                </a:lnTo>
                <a:lnTo>
                  <a:pt x="2043" y="1761"/>
                </a:lnTo>
              </a:path>
            </a:pathLst>
          </a:custGeom>
          <a:noFill/>
          <a:ln w="15875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46" name="Line 31">
            <a:extLst>
              <a:ext uri="{FF2B5EF4-FFF2-40B4-BE49-F238E27FC236}">
                <a16:creationId xmlns:a16="http://schemas.microsoft.com/office/drawing/2014/main" id="{2DB92F27-CFAB-42A0-A285-293CD628954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34434" y="2385074"/>
            <a:ext cx="52569" cy="0"/>
          </a:xfrm>
          <a:prstGeom prst="line">
            <a:avLst/>
          </a:prstGeom>
          <a:noFill/>
          <a:ln w="15875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47" name="Line 32">
            <a:extLst>
              <a:ext uri="{FF2B5EF4-FFF2-40B4-BE49-F238E27FC236}">
                <a16:creationId xmlns:a16="http://schemas.microsoft.com/office/drawing/2014/main" id="{B53CB0F9-24F4-42E4-952C-A4DB5F11F04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34434" y="3006855"/>
            <a:ext cx="52569" cy="0"/>
          </a:xfrm>
          <a:prstGeom prst="line">
            <a:avLst/>
          </a:prstGeom>
          <a:noFill/>
          <a:ln w="15875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48" name="Line 33">
            <a:extLst>
              <a:ext uri="{FF2B5EF4-FFF2-40B4-BE49-F238E27FC236}">
                <a16:creationId xmlns:a16="http://schemas.microsoft.com/office/drawing/2014/main" id="{3AFF4FC3-A18E-486D-AF7D-8A5013A7D9F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34434" y="3639512"/>
            <a:ext cx="52569" cy="0"/>
          </a:xfrm>
          <a:prstGeom prst="line">
            <a:avLst/>
          </a:prstGeom>
          <a:noFill/>
          <a:ln w="15875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49" name="Line 34">
            <a:extLst>
              <a:ext uri="{FF2B5EF4-FFF2-40B4-BE49-F238E27FC236}">
                <a16:creationId xmlns:a16="http://schemas.microsoft.com/office/drawing/2014/main" id="{884AF9A1-0C65-47BE-82B9-0B684D44F94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34434" y="4268543"/>
            <a:ext cx="52569" cy="0"/>
          </a:xfrm>
          <a:prstGeom prst="line">
            <a:avLst/>
          </a:prstGeom>
          <a:noFill/>
          <a:ln w="15875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50" name="Line 35">
            <a:extLst>
              <a:ext uri="{FF2B5EF4-FFF2-40B4-BE49-F238E27FC236}">
                <a16:creationId xmlns:a16="http://schemas.microsoft.com/office/drawing/2014/main" id="{FF8E4CB0-43C5-449D-99D5-99613D205C8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34434" y="4897575"/>
            <a:ext cx="52569" cy="0"/>
          </a:xfrm>
          <a:prstGeom prst="line">
            <a:avLst/>
          </a:prstGeom>
          <a:noFill/>
          <a:ln w="15875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51" name="Line 36">
            <a:extLst>
              <a:ext uri="{FF2B5EF4-FFF2-40B4-BE49-F238E27FC236}">
                <a16:creationId xmlns:a16="http://schemas.microsoft.com/office/drawing/2014/main" id="{2E9E08D6-BBEE-4823-B60E-C89AFA995CB6}"/>
              </a:ext>
            </a:extLst>
          </p:cNvPr>
          <p:cNvSpPr>
            <a:spLocks noChangeShapeType="1"/>
          </p:cNvSpPr>
          <p:nvPr/>
        </p:nvSpPr>
        <p:spPr bwMode="auto">
          <a:xfrm>
            <a:off x="5433386" y="4897575"/>
            <a:ext cx="0" cy="50757"/>
          </a:xfrm>
          <a:prstGeom prst="line">
            <a:avLst/>
          </a:prstGeom>
          <a:noFill/>
          <a:ln w="15875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52" name="Line 37">
            <a:extLst>
              <a:ext uri="{FF2B5EF4-FFF2-40B4-BE49-F238E27FC236}">
                <a16:creationId xmlns:a16="http://schemas.microsoft.com/office/drawing/2014/main" id="{583B5A31-C6A0-4102-A711-1ED53B02C7D4}"/>
              </a:ext>
            </a:extLst>
          </p:cNvPr>
          <p:cNvSpPr>
            <a:spLocks noChangeShapeType="1"/>
          </p:cNvSpPr>
          <p:nvPr/>
        </p:nvSpPr>
        <p:spPr bwMode="auto">
          <a:xfrm>
            <a:off x="5130654" y="4897575"/>
            <a:ext cx="0" cy="50757"/>
          </a:xfrm>
          <a:prstGeom prst="line">
            <a:avLst/>
          </a:prstGeom>
          <a:noFill/>
          <a:ln w="15875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53" name="Line 38">
            <a:extLst>
              <a:ext uri="{FF2B5EF4-FFF2-40B4-BE49-F238E27FC236}">
                <a16:creationId xmlns:a16="http://schemas.microsoft.com/office/drawing/2014/main" id="{C2F2FE3E-2D22-458D-B4A3-B4C1E0B52167}"/>
              </a:ext>
            </a:extLst>
          </p:cNvPr>
          <p:cNvSpPr>
            <a:spLocks noChangeShapeType="1"/>
          </p:cNvSpPr>
          <p:nvPr/>
        </p:nvSpPr>
        <p:spPr bwMode="auto">
          <a:xfrm>
            <a:off x="4824294" y="4897575"/>
            <a:ext cx="0" cy="50757"/>
          </a:xfrm>
          <a:prstGeom prst="line">
            <a:avLst/>
          </a:prstGeom>
          <a:noFill/>
          <a:ln w="15875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54" name="Line 39">
            <a:extLst>
              <a:ext uri="{FF2B5EF4-FFF2-40B4-BE49-F238E27FC236}">
                <a16:creationId xmlns:a16="http://schemas.microsoft.com/office/drawing/2014/main" id="{7B01B088-7CDD-4DB4-9E97-141BE443A87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19747" y="4897575"/>
            <a:ext cx="0" cy="50757"/>
          </a:xfrm>
          <a:prstGeom prst="line">
            <a:avLst/>
          </a:prstGeom>
          <a:noFill/>
          <a:ln w="15875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55" name="Line 40">
            <a:extLst>
              <a:ext uri="{FF2B5EF4-FFF2-40B4-BE49-F238E27FC236}">
                <a16:creationId xmlns:a16="http://schemas.microsoft.com/office/drawing/2014/main" id="{992C0B0C-CF47-45FE-A542-18DF65B65865}"/>
              </a:ext>
            </a:extLst>
          </p:cNvPr>
          <p:cNvSpPr>
            <a:spLocks noChangeShapeType="1"/>
          </p:cNvSpPr>
          <p:nvPr/>
        </p:nvSpPr>
        <p:spPr bwMode="auto">
          <a:xfrm>
            <a:off x="4217015" y="4897575"/>
            <a:ext cx="0" cy="50757"/>
          </a:xfrm>
          <a:prstGeom prst="line">
            <a:avLst/>
          </a:prstGeom>
          <a:noFill/>
          <a:ln w="15875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56" name="Line 41">
            <a:extLst>
              <a:ext uri="{FF2B5EF4-FFF2-40B4-BE49-F238E27FC236}">
                <a16:creationId xmlns:a16="http://schemas.microsoft.com/office/drawing/2014/main" id="{B154F676-D9D9-4528-9AC5-3F33DBF66984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0656" y="4897575"/>
            <a:ext cx="0" cy="50757"/>
          </a:xfrm>
          <a:prstGeom prst="line">
            <a:avLst/>
          </a:prstGeom>
          <a:noFill/>
          <a:ln w="15875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57" name="Line 42">
            <a:extLst>
              <a:ext uri="{FF2B5EF4-FFF2-40B4-BE49-F238E27FC236}">
                <a16:creationId xmlns:a16="http://schemas.microsoft.com/office/drawing/2014/main" id="{0A2E5A55-65C8-4ED7-934F-A5C6D3186B3D}"/>
              </a:ext>
            </a:extLst>
          </p:cNvPr>
          <p:cNvSpPr>
            <a:spLocks noChangeShapeType="1"/>
          </p:cNvSpPr>
          <p:nvPr/>
        </p:nvSpPr>
        <p:spPr bwMode="auto">
          <a:xfrm>
            <a:off x="3606109" y="4897575"/>
            <a:ext cx="0" cy="50757"/>
          </a:xfrm>
          <a:prstGeom prst="line">
            <a:avLst/>
          </a:prstGeom>
          <a:noFill/>
          <a:ln w="15875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58" name="Line 43">
            <a:extLst>
              <a:ext uri="{FF2B5EF4-FFF2-40B4-BE49-F238E27FC236}">
                <a16:creationId xmlns:a16="http://schemas.microsoft.com/office/drawing/2014/main" id="{D010D297-E4D6-4060-9F60-C0F6A496E46E}"/>
              </a:ext>
            </a:extLst>
          </p:cNvPr>
          <p:cNvSpPr>
            <a:spLocks noChangeShapeType="1"/>
          </p:cNvSpPr>
          <p:nvPr/>
        </p:nvSpPr>
        <p:spPr bwMode="auto">
          <a:xfrm>
            <a:off x="3303376" y="4897575"/>
            <a:ext cx="0" cy="50757"/>
          </a:xfrm>
          <a:prstGeom prst="line">
            <a:avLst/>
          </a:prstGeom>
          <a:noFill/>
          <a:ln w="15875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59" name="Line 44">
            <a:extLst>
              <a:ext uri="{FF2B5EF4-FFF2-40B4-BE49-F238E27FC236}">
                <a16:creationId xmlns:a16="http://schemas.microsoft.com/office/drawing/2014/main" id="{6EF3842C-4BB8-4821-AAC6-3DFF142D893C}"/>
              </a:ext>
            </a:extLst>
          </p:cNvPr>
          <p:cNvSpPr>
            <a:spLocks noChangeShapeType="1"/>
          </p:cNvSpPr>
          <p:nvPr/>
        </p:nvSpPr>
        <p:spPr bwMode="auto">
          <a:xfrm>
            <a:off x="2997018" y="4897575"/>
            <a:ext cx="0" cy="50757"/>
          </a:xfrm>
          <a:prstGeom prst="line">
            <a:avLst/>
          </a:prstGeom>
          <a:noFill/>
          <a:ln w="15875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60" name="Line 45">
            <a:extLst>
              <a:ext uri="{FF2B5EF4-FFF2-40B4-BE49-F238E27FC236}">
                <a16:creationId xmlns:a16="http://schemas.microsoft.com/office/drawing/2014/main" id="{2C2D8D04-D941-46D9-B2F3-17E9CA37AB95}"/>
              </a:ext>
            </a:extLst>
          </p:cNvPr>
          <p:cNvSpPr>
            <a:spLocks noChangeShapeType="1"/>
          </p:cNvSpPr>
          <p:nvPr/>
        </p:nvSpPr>
        <p:spPr bwMode="auto">
          <a:xfrm>
            <a:off x="2692471" y="4897575"/>
            <a:ext cx="0" cy="50757"/>
          </a:xfrm>
          <a:prstGeom prst="line">
            <a:avLst/>
          </a:prstGeom>
          <a:noFill/>
          <a:ln w="15875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61" name="Line 46">
            <a:extLst>
              <a:ext uri="{FF2B5EF4-FFF2-40B4-BE49-F238E27FC236}">
                <a16:creationId xmlns:a16="http://schemas.microsoft.com/office/drawing/2014/main" id="{81877C20-F9EB-4740-86A5-13F7CE7621C9}"/>
              </a:ext>
            </a:extLst>
          </p:cNvPr>
          <p:cNvSpPr>
            <a:spLocks noChangeShapeType="1"/>
          </p:cNvSpPr>
          <p:nvPr/>
        </p:nvSpPr>
        <p:spPr bwMode="auto">
          <a:xfrm>
            <a:off x="2389739" y="4897575"/>
            <a:ext cx="0" cy="50757"/>
          </a:xfrm>
          <a:prstGeom prst="line">
            <a:avLst/>
          </a:prstGeom>
          <a:noFill/>
          <a:ln w="15875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62" name="Line 47">
            <a:extLst>
              <a:ext uri="{FF2B5EF4-FFF2-40B4-BE49-F238E27FC236}">
                <a16:creationId xmlns:a16="http://schemas.microsoft.com/office/drawing/2014/main" id="{0EBD65A4-B2AC-4D3D-9E24-1713D5CF014A}"/>
              </a:ext>
            </a:extLst>
          </p:cNvPr>
          <p:cNvSpPr>
            <a:spLocks noChangeShapeType="1"/>
          </p:cNvSpPr>
          <p:nvPr/>
        </p:nvSpPr>
        <p:spPr bwMode="auto">
          <a:xfrm>
            <a:off x="2087005" y="4897575"/>
            <a:ext cx="0" cy="50757"/>
          </a:xfrm>
          <a:prstGeom prst="line">
            <a:avLst/>
          </a:prstGeom>
          <a:noFill/>
          <a:ln w="15875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"/>
              <a:ea typeface="+mn-ea"/>
              <a:cs typeface="+mn-cs"/>
            </a:endParaRPr>
          </a:p>
        </p:txBody>
      </p:sp>
      <p:sp>
        <p:nvSpPr>
          <p:cNvPr id="684" name="Rectangle 26">
            <a:extLst>
              <a:ext uri="{FF2B5EF4-FFF2-40B4-BE49-F238E27FC236}">
                <a16:creationId xmlns:a16="http://schemas.microsoft.com/office/drawing/2014/main" id="{B4C11C7D-DB5C-4D99-8A36-E96B4929A3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6886" y="4981048"/>
            <a:ext cx="155773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36</a:t>
            </a:r>
          </a:p>
        </p:txBody>
      </p:sp>
      <p:sp>
        <p:nvSpPr>
          <p:cNvPr id="703" name="Content Placeholder 2">
            <a:extLst>
              <a:ext uri="{FF2B5EF4-FFF2-40B4-BE49-F238E27FC236}">
                <a16:creationId xmlns:a16="http://schemas.microsoft.com/office/drawing/2014/main" id="{8DEBA86E-C470-424F-A845-6AE6688012A5}"/>
              </a:ext>
            </a:extLst>
          </p:cNvPr>
          <p:cNvSpPr txBox="1">
            <a:spLocks/>
          </p:cNvSpPr>
          <p:nvPr/>
        </p:nvSpPr>
        <p:spPr>
          <a:xfrm>
            <a:off x="2095560" y="1395406"/>
            <a:ext cx="3647866" cy="24601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396" rtl="0" eaLnBrk="1" latinLnBrk="0" hangingPunct="1">
              <a:lnSpc>
                <a:spcPts val="21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None/>
              <a:defRPr lang="en-US"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171450" indent="-171450" algn="l" defTabSz="914396" rtl="0" eaLnBrk="1" latinLnBrk="0" hangingPunct="1">
              <a:lnSpc>
                <a:spcPts val="2100"/>
              </a:lnSpc>
              <a:spcBef>
                <a:spcPts val="600"/>
              </a:spcBef>
              <a:buClr>
                <a:srgbClr val="FFFF00"/>
              </a:buClr>
              <a:buFont typeface="Arial" panose="020B0604020202020204" pitchFamily="34" charset="0"/>
              <a:buChar char="•"/>
              <a:defRPr lang="en-US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341313" indent="-171450" algn="l" defTabSz="914396" rtl="0" eaLnBrk="1" latinLnBrk="0" hangingPunct="1">
              <a:lnSpc>
                <a:spcPts val="2100"/>
              </a:lnSpc>
              <a:spcBef>
                <a:spcPts val="600"/>
              </a:spcBef>
              <a:buClr>
                <a:srgbClr val="FFFF00"/>
              </a:buClr>
              <a:buFont typeface="Open Sans" panose="020B0606030504020204" pitchFamily="34" charset="0"/>
              <a:buChar char="–"/>
              <a:defRPr lang="en-US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12763" indent="-171450" algn="l" defTabSz="914396" rtl="0" eaLnBrk="1" latinLnBrk="0" hangingPunct="1">
              <a:lnSpc>
                <a:spcPts val="2100"/>
              </a:lnSpc>
              <a:spcBef>
                <a:spcPts val="6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Char char="§"/>
              <a:defRPr lang="en-US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719138" indent="-179388" algn="l" defTabSz="914396" rtl="0" eaLnBrk="1" latinLnBrk="0" hangingPunct="1">
              <a:lnSpc>
                <a:spcPts val="2100"/>
              </a:lnSpc>
              <a:spcBef>
                <a:spcPts val="600"/>
              </a:spcBef>
              <a:buClr>
                <a:srgbClr val="FFFF00"/>
              </a:buClr>
              <a:buSzPct val="100000"/>
              <a:buFontTx/>
              <a:buChar char="◦"/>
              <a:defRPr lang="en-US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590" indent="-228599" algn="l" defTabSz="91439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88" indent="-228599" algn="l" defTabSz="91439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86" indent="-228599" algn="l" defTabSz="91439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85" indent="-228599" algn="l" defTabSz="91439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9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rPr>
              <a:t>Progression-Free Survival</a:t>
            </a:r>
          </a:p>
        </p:txBody>
      </p:sp>
      <p:sp>
        <p:nvSpPr>
          <p:cNvPr id="705" name="Rectangle 149">
            <a:extLst>
              <a:ext uri="{FF2B5EF4-FFF2-40B4-BE49-F238E27FC236}">
                <a16:creationId xmlns:a16="http://schemas.microsoft.com/office/drawing/2014/main" id="{AFC8F02D-B333-4A9C-B5DF-1525C8876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7779" y="5261334"/>
            <a:ext cx="913097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Patients at risk</a:t>
            </a:r>
          </a:p>
        </p:txBody>
      </p:sp>
      <p:sp>
        <p:nvSpPr>
          <p:cNvPr id="708" name="Rectangle 163">
            <a:extLst>
              <a:ext uri="{FF2B5EF4-FFF2-40B4-BE49-F238E27FC236}">
                <a16:creationId xmlns:a16="http://schemas.microsoft.com/office/drawing/2014/main" id="{65A2713E-E0BB-4E52-BB26-B1151BFB6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8125" y="5451848"/>
            <a:ext cx="682751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All patients</a:t>
            </a:r>
          </a:p>
        </p:txBody>
      </p:sp>
      <p:grpSp>
        <p:nvGrpSpPr>
          <p:cNvPr id="571" name="Group 570">
            <a:extLst>
              <a:ext uri="{FF2B5EF4-FFF2-40B4-BE49-F238E27FC236}">
                <a16:creationId xmlns:a16="http://schemas.microsoft.com/office/drawing/2014/main" id="{B163E35F-1FD1-4CF6-BE91-7C8BB88E7412}"/>
              </a:ext>
            </a:extLst>
          </p:cNvPr>
          <p:cNvGrpSpPr/>
          <p:nvPr/>
        </p:nvGrpSpPr>
        <p:grpSpPr>
          <a:xfrm>
            <a:off x="2079303" y="1750547"/>
            <a:ext cx="3482390" cy="1125750"/>
            <a:chOff x="2346325" y="1873250"/>
            <a:chExt cx="3049588" cy="985838"/>
          </a:xfrm>
        </p:grpSpPr>
        <p:sp>
          <p:nvSpPr>
            <p:cNvPr id="525" name="Freeform 6">
              <a:extLst>
                <a:ext uri="{FF2B5EF4-FFF2-40B4-BE49-F238E27FC236}">
                  <a16:creationId xmlns:a16="http://schemas.microsoft.com/office/drawing/2014/main" id="{9ED91FB5-DA80-4C6A-BCBB-509937D39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6325" y="1873250"/>
              <a:ext cx="3017838" cy="954088"/>
            </a:xfrm>
            <a:custGeom>
              <a:avLst/>
              <a:gdLst>
                <a:gd name="T0" fmla="*/ 1901 w 1901"/>
                <a:gd name="T1" fmla="*/ 601 h 601"/>
                <a:gd name="T2" fmla="*/ 1412 w 1901"/>
                <a:gd name="T3" fmla="*/ 601 h 601"/>
                <a:gd name="T4" fmla="*/ 1412 w 1901"/>
                <a:gd name="T5" fmla="*/ 506 h 601"/>
                <a:gd name="T6" fmla="*/ 1277 w 1901"/>
                <a:gd name="T7" fmla="*/ 506 h 601"/>
                <a:gd name="T8" fmla="*/ 1277 w 1901"/>
                <a:gd name="T9" fmla="*/ 452 h 601"/>
                <a:gd name="T10" fmla="*/ 1200 w 1901"/>
                <a:gd name="T11" fmla="*/ 452 h 601"/>
                <a:gd name="T12" fmla="*/ 1200 w 1901"/>
                <a:gd name="T13" fmla="*/ 411 h 601"/>
                <a:gd name="T14" fmla="*/ 1180 w 1901"/>
                <a:gd name="T15" fmla="*/ 411 h 601"/>
                <a:gd name="T16" fmla="*/ 1180 w 1901"/>
                <a:gd name="T17" fmla="*/ 375 h 601"/>
                <a:gd name="T18" fmla="*/ 934 w 1901"/>
                <a:gd name="T19" fmla="*/ 375 h 601"/>
                <a:gd name="T20" fmla="*/ 934 w 1901"/>
                <a:gd name="T21" fmla="*/ 353 h 601"/>
                <a:gd name="T22" fmla="*/ 854 w 1901"/>
                <a:gd name="T23" fmla="*/ 353 h 601"/>
                <a:gd name="T24" fmla="*/ 854 w 1901"/>
                <a:gd name="T25" fmla="*/ 329 h 601"/>
                <a:gd name="T26" fmla="*/ 818 w 1901"/>
                <a:gd name="T27" fmla="*/ 329 h 601"/>
                <a:gd name="T28" fmla="*/ 818 w 1901"/>
                <a:gd name="T29" fmla="*/ 307 h 601"/>
                <a:gd name="T30" fmla="*/ 777 w 1901"/>
                <a:gd name="T31" fmla="*/ 307 h 601"/>
                <a:gd name="T32" fmla="*/ 777 w 1901"/>
                <a:gd name="T33" fmla="*/ 284 h 601"/>
                <a:gd name="T34" fmla="*/ 769 w 1901"/>
                <a:gd name="T35" fmla="*/ 284 h 601"/>
                <a:gd name="T36" fmla="*/ 769 w 1901"/>
                <a:gd name="T37" fmla="*/ 262 h 601"/>
                <a:gd name="T38" fmla="*/ 747 w 1901"/>
                <a:gd name="T39" fmla="*/ 262 h 601"/>
                <a:gd name="T40" fmla="*/ 747 w 1901"/>
                <a:gd name="T41" fmla="*/ 240 h 601"/>
                <a:gd name="T42" fmla="*/ 719 w 1901"/>
                <a:gd name="T43" fmla="*/ 240 h 601"/>
                <a:gd name="T44" fmla="*/ 719 w 1901"/>
                <a:gd name="T45" fmla="*/ 220 h 601"/>
                <a:gd name="T46" fmla="*/ 673 w 1901"/>
                <a:gd name="T47" fmla="*/ 220 h 601"/>
                <a:gd name="T48" fmla="*/ 673 w 1901"/>
                <a:gd name="T49" fmla="*/ 198 h 601"/>
                <a:gd name="T50" fmla="*/ 624 w 1901"/>
                <a:gd name="T51" fmla="*/ 198 h 601"/>
                <a:gd name="T52" fmla="*/ 624 w 1901"/>
                <a:gd name="T53" fmla="*/ 178 h 601"/>
                <a:gd name="T54" fmla="*/ 576 w 1901"/>
                <a:gd name="T55" fmla="*/ 178 h 601"/>
                <a:gd name="T56" fmla="*/ 576 w 1901"/>
                <a:gd name="T57" fmla="*/ 155 h 601"/>
                <a:gd name="T58" fmla="*/ 453 w 1901"/>
                <a:gd name="T59" fmla="*/ 155 h 601"/>
                <a:gd name="T60" fmla="*/ 453 w 1901"/>
                <a:gd name="T61" fmla="*/ 133 h 601"/>
                <a:gd name="T62" fmla="*/ 427 w 1901"/>
                <a:gd name="T63" fmla="*/ 133 h 601"/>
                <a:gd name="T64" fmla="*/ 427 w 1901"/>
                <a:gd name="T65" fmla="*/ 113 h 601"/>
                <a:gd name="T66" fmla="*/ 389 w 1901"/>
                <a:gd name="T67" fmla="*/ 113 h 601"/>
                <a:gd name="T68" fmla="*/ 389 w 1901"/>
                <a:gd name="T69" fmla="*/ 91 h 601"/>
                <a:gd name="T70" fmla="*/ 385 w 1901"/>
                <a:gd name="T71" fmla="*/ 91 h 601"/>
                <a:gd name="T72" fmla="*/ 385 w 1901"/>
                <a:gd name="T73" fmla="*/ 69 h 601"/>
                <a:gd name="T74" fmla="*/ 364 w 1901"/>
                <a:gd name="T75" fmla="*/ 69 h 601"/>
                <a:gd name="T76" fmla="*/ 364 w 1901"/>
                <a:gd name="T77" fmla="*/ 49 h 601"/>
                <a:gd name="T78" fmla="*/ 219 w 1901"/>
                <a:gd name="T79" fmla="*/ 49 h 601"/>
                <a:gd name="T80" fmla="*/ 219 w 1901"/>
                <a:gd name="T81" fmla="*/ 24 h 601"/>
                <a:gd name="T82" fmla="*/ 181 w 1901"/>
                <a:gd name="T83" fmla="*/ 24 h 601"/>
                <a:gd name="T84" fmla="*/ 181 w 1901"/>
                <a:gd name="T85" fmla="*/ 0 h 601"/>
                <a:gd name="T86" fmla="*/ 0 w 1901"/>
                <a:gd name="T87" fmla="*/ 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01" h="601">
                  <a:moveTo>
                    <a:pt x="1901" y="601"/>
                  </a:moveTo>
                  <a:lnTo>
                    <a:pt x="1412" y="601"/>
                  </a:lnTo>
                  <a:lnTo>
                    <a:pt x="1412" y="506"/>
                  </a:lnTo>
                  <a:lnTo>
                    <a:pt x="1277" y="506"/>
                  </a:lnTo>
                  <a:lnTo>
                    <a:pt x="1277" y="452"/>
                  </a:lnTo>
                  <a:lnTo>
                    <a:pt x="1200" y="452"/>
                  </a:lnTo>
                  <a:lnTo>
                    <a:pt x="1200" y="411"/>
                  </a:lnTo>
                  <a:lnTo>
                    <a:pt x="1180" y="411"/>
                  </a:lnTo>
                  <a:lnTo>
                    <a:pt x="1180" y="375"/>
                  </a:lnTo>
                  <a:lnTo>
                    <a:pt x="934" y="375"/>
                  </a:lnTo>
                  <a:lnTo>
                    <a:pt x="934" y="353"/>
                  </a:lnTo>
                  <a:lnTo>
                    <a:pt x="854" y="353"/>
                  </a:lnTo>
                  <a:lnTo>
                    <a:pt x="854" y="329"/>
                  </a:lnTo>
                  <a:lnTo>
                    <a:pt x="818" y="329"/>
                  </a:lnTo>
                  <a:lnTo>
                    <a:pt x="818" y="307"/>
                  </a:lnTo>
                  <a:lnTo>
                    <a:pt x="777" y="307"/>
                  </a:lnTo>
                  <a:lnTo>
                    <a:pt x="777" y="284"/>
                  </a:lnTo>
                  <a:lnTo>
                    <a:pt x="769" y="284"/>
                  </a:lnTo>
                  <a:lnTo>
                    <a:pt x="769" y="262"/>
                  </a:lnTo>
                  <a:lnTo>
                    <a:pt x="747" y="262"/>
                  </a:lnTo>
                  <a:lnTo>
                    <a:pt x="747" y="240"/>
                  </a:lnTo>
                  <a:lnTo>
                    <a:pt x="719" y="240"/>
                  </a:lnTo>
                  <a:lnTo>
                    <a:pt x="719" y="220"/>
                  </a:lnTo>
                  <a:lnTo>
                    <a:pt x="673" y="220"/>
                  </a:lnTo>
                  <a:lnTo>
                    <a:pt x="673" y="198"/>
                  </a:lnTo>
                  <a:lnTo>
                    <a:pt x="624" y="198"/>
                  </a:lnTo>
                  <a:lnTo>
                    <a:pt x="624" y="178"/>
                  </a:lnTo>
                  <a:lnTo>
                    <a:pt x="576" y="178"/>
                  </a:lnTo>
                  <a:lnTo>
                    <a:pt x="576" y="155"/>
                  </a:lnTo>
                  <a:lnTo>
                    <a:pt x="453" y="155"/>
                  </a:lnTo>
                  <a:lnTo>
                    <a:pt x="453" y="133"/>
                  </a:lnTo>
                  <a:lnTo>
                    <a:pt x="427" y="133"/>
                  </a:lnTo>
                  <a:lnTo>
                    <a:pt x="427" y="113"/>
                  </a:lnTo>
                  <a:lnTo>
                    <a:pt x="389" y="113"/>
                  </a:lnTo>
                  <a:lnTo>
                    <a:pt x="389" y="91"/>
                  </a:lnTo>
                  <a:lnTo>
                    <a:pt x="385" y="91"/>
                  </a:lnTo>
                  <a:lnTo>
                    <a:pt x="385" y="69"/>
                  </a:lnTo>
                  <a:lnTo>
                    <a:pt x="364" y="69"/>
                  </a:lnTo>
                  <a:lnTo>
                    <a:pt x="364" y="49"/>
                  </a:lnTo>
                  <a:lnTo>
                    <a:pt x="219" y="49"/>
                  </a:lnTo>
                  <a:lnTo>
                    <a:pt x="219" y="24"/>
                  </a:lnTo>
                  <a:lnTo>
                    <a:pt x="181" y="24"/>
                  </a:lnTo>
                  <a:lnTo>
                    <a:pt x="181" y="0"/>
                  </a:lnTo>
                  <a:lnTo>
                    <a:pt x="0" y="0"/>
                  </a:lnTo>
                </a:path>
              </a:pathLst>
            </a:custGeom>
            <a:noFill/>
            <a:ln w="15875" cap="flat">
              <a:solidFill>
                <a:srgbClr val="369942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479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grpSp>
          <p:nvGrpSpPr>
            <p:cNvPr id="570" name="Group 569">
              <a:extLst>
                <a:ext uri="{FF2B5EF4-FFF2-40B4-BE49-F238E27FC236}">
                  <a16:creationId xmlns:a16="http://schemas.microsoft.com/office/drawing/2014/main" id="{EA92C795-82B5-4DBF-A0F2-AADA3FF8B7A1}"/>
                </a:ext>
              </a:extLst>
            </p:cNvPr>
            <p:cNvGrpSpPr/>
            <p:nvPr/>
          </p:nvGrpSpPr>
          <p:grpSpPr>
            <a:xfrm>
              <a:off x="3430588" y="2190750"/>
              <a:ext cx="1965325" cy="668338"/>
              <a:chOff x="3430588" y="2190750"/>
              <a:chExt cx="1965325" cy="668338"/>
            </a:xfrm>
          </p:grpSpPr>
          <p:sp>
            <p:nvSpPr>
              <p:cNvPr id="524" name="Line 5">
                <a:extLst>
                  <a:ext uri="{FF2B5EF4-FFF2-40B4-BE49-F238E27FC236}">
                    <a16:creationId xmlns:a16="http://schemas.microsoft.com/office/drawing/2014/main" id="{066C948F-B6E4-4FBB-B31B-E7112B3903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27525" y="2590800"/>
                <a:ext cx="65088" cy="0"/>
              </a:xfrm>
              <a:prstGeom prst="line">
                <a:avLst/>
              </a:prstGeom>
              <a:noFill/>
              <a:ln w="6350" cap="flat">
                <a:solidFill>
                  <a:srgbClr val="36994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26" name="Oval 7">
                <a:extLst>
                  <a:ext uri="{FF2B5EF4-FFF2-40B4-BE49-F238E27FC236}">
                    <a16:creationId xmlns:a16="http://schemas.microsoft.com/office/drawing/2014/main" id="{21ED1E59-2301-4706-8BED-A91E0221D5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2413" y="2795588"/>
                <a:ext cx="63500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27" name="Oval 8">
                <a:extLst>
                  <a:ext uri="{FF2B5EF4-FFF2-40B4-BE49-F238E27FC236}">
                    <a16:creationId xmlns:a16="http://schemas.microsoft.com/office/drawing/2014/main" id="{7C324094-E07D-4D8F-A5CE-DC479D4BC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0288" y="2795588"/>
                <a:ext cx="63500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28" name="Oval 9">
                <a:extLst>
                  <a:ext uri="{FF2B5EF4-FFF2-40B4-BE49-F238E27FC236}">
                    <a16:creationId xmlns:a16="http://schemas.microsoft.com/office/drawing/2014/main" id="{381347B4-ACCC-4C59-946D-E4553999CC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7425" y="2795588"/>
                <a:ext cx="65088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29" name="Oval 10">
                <a:extLst>
                  <a:ext uri="{FF2B5EF4-FFF2-40B4-BE49-F238E27FC236}">
                    <a16:creationId xmlns:a16="http://schemas.microsoft.com/office/drawing/2014/main" id="{17E5316E-6CA4-4F48-BAC2-5EAE9B6B76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7575" y="2795588"/>
                <a:ext cx="63500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30" name="Oval 11">
                <a:extLst>
                  <a:ext uri="{FF2B5EF4-FFF2-40B4-BE49-F238E27FC236}">
                    <a16:creationId xmlns:a16="http://schemas.microsoft.com/office/drawing/2014/main" id="{9671AEC4-C555-4A61-8F91-99108A5217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0425" y="2795588"/>
                <a:ext cx="63500" cy="63500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31" name="Oval 12">
                <a:extLst>
                  <a:ext uri="{FF2B5EF4-FFF2-40B4-BE49-F238E27FC236}">
                    <a16:creationId xmlns:a16="http://schemas.microsoft.com/office/drawing/2014/main" id="{0F9F1BB3-8BDB-4801-867E-A35FA9AA96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7250" y="2795588"/>
                <a:ext cx="63500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32" name="Oval 13">
                <a:extLst>
                  <a:ext uri="{FF2B5EF4-FFF2-40B4-BE49-F238E27FC236}">
                    <a16:creationId xmlns:a16="http://schemas.microsoft.com/office/drawing/2014/main" id="{AD94A82F-02FA-4C21-A14D-D9ACA5224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1375" y="2795588"/>
                <a:ext cx="63500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33" name="Oval 14">
                <a:extLst>
                  <a:ext uri="{FF2B5EF4-FFF2-40B4-BE49-F238E27FC236}">
                    <a16:creationId xmlns:a16="http://schemas.microsoft.com/office/drawing/2014/main" id="{DF33E972-EECE-4A2C-8FA7-59E44DF30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3275" y="2795588"/>
                <a:ext cx="63500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34" name="Oval 15">
                <a:extLst>
                  <a:ext uri="{FF2B5EF4-FFF2-40B4-BE49-F238E27FC236}">
                    <a16:creationId xmlns:a16="http://schemas.microsoft.com/office/drawing/2014/main" id="{0F1B734A-DD59-4FE5-ABEB-1A509F1672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7875" y="2795588"/>
                <a:ext cx="63500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35" name="Oval 16">
                <a:extLst>
                  <a:ext uri="{FF2B5EF4-FFF2-40B4-BE49-F238E27FC236}">
                    <a16:creationId xmlns:a16="http://schemas.microsoft.com/office/drawing/2014/main" id="{0C1AEC77-8C1A-4AFD-9F09-608BEF634B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7238" y="2795588"/>
                <a:ext cx="65088" cy="63500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36" name="Oval 17">
                <a:extLst>
                  <a:ext uri="{FF2B5EF4-FFF2-40B4-BE49-F238E27FC236}">
                    <a16:creationId xmlns:a16="http://schemas.microsoft.com/office/drawing/2014/main" id="{4086AAD3-82C3-48C3-9BF2-6F83FCFA32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7713" y="2795588"/>
                <a:ext cx="65088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37" name="Oval 18">
                <a:extLst>
                  <a:ext uri="{FF2B5EF4-FFF2-40B4-BE49-F238E27FC236}">
                    <a16:creationId xmlns:a16="http://schemas.microsoft.com/office/drawing/2014/main" id="{FF0C99B3-B0A8-4436-A129-7E96CB03C2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1038" y="2644775"/>
                <a:ext cx="63500" cy="63500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38" name="Oval 19">
                <a:extLst>
                  <a:ext uri="{FF2B5EF4-FFF2-40B4-BE49-F238E27FC236}">
                    <a16:creationId xmlns:a16="http://schemas.microsoft.com/office/drawing/2014/main" id="{690D18C5-0E0B-47B2-B9F7-16FB289B8B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7863" y="2644775"/>
                <a:ext cx="63500" cy="63500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39" name="Oval 20">
                <a:extLst>
                  <a:ext uri="{FF2B5EF4-FFF2-40B4-BE49-F238E27FC236}">
                    <a16:creationId xmlns:a16="http://schemas.microsoft.com/office/drawing/2014/main" id="{92518E77-5C57-4E1E-8BB8-DE5C4234F9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4688" y="2644775"/>
                <a:ext cx="63500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40" name="Oval 21">
                <a:extLst>
                  <a:ext uri="{FF2B5EF4-FFF2-40B4-BE49-F238E27FC236}">
                    <a16:creationId xmlns:a16="http://schemas.microsoft.com/office/drawing/2014/main" id="{D1790F7F-6EB1-4051-B133-DA9679BAF4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9288" y="2644775"/>
                <a:ext cx="63500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41" name="Oval 22">
                <a:extLst>
                  <a:ext uri="{FF2B5EF4-FFF2-40B4-BE49-F238E27FC236}">
                    <a16:creationId xmlns:a16="http://schemas.microsoft.com/office/drawing/2014/main" id="{1BFF0B00-7CE2-42E6-AA35-CC05987694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0713" y="2644775"/>
                <a:ext cx="63500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42" name="Oval 23">
                <a:extLst>
                  <a:ext uri="{FF2B5EF4-FFF2-40B4-BE49-F238E27FC236}">
                    <a16:creationId xmlns:a16="http://schemas.microsoft.com/office/drawing/2014/main" id="{40C8BBF9-4A20-4056-A4BB-4BF5A2C7D3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8488" y="2644775"/>
                <a:ext cx="63500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43" name="Oval 24">
                <a:extLst>
                  <a:ext uri="{FF2B5EF4-FFF2-40B4-BE49-F238E27FC236}">
                    <a16:creationId xmlns:a16="http://schemas.microsoft.com/office/drawing/2014/main" id="{8BF40723-9688-4D15-8C3C-9010BE5627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86263" y="2644775"/>
                <a:ext cx="63500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44" name="Oval 25">
                <a:extLst>
                  <a:ext uri="{FF2B5EF4-FFF2-40B4-BE49-F238E27FC236}">
                    <a16:creationId xmlns:a16="http://schemas.microsoft.com/office/drawing/2014/main" id="{A2368E0F-7A8D-499B-BFF5-4C890B991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4038" y="2644775"/>
                <a:ext cx="63500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45" name="Oval 26">
                <a:extLst>
                  <a:ext uri="{FF2B5EF4-FFF2-40B4-BE49-F238E27FC236}">
                    <a16:creationId xmlns:a16="http://schemas.microsoft.com/office/drawing/2014/main" id="{141740A1-0CA5-4582-9792-D864B5B302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0700" y="2559050"/>
                <a:ext cx="65088" cy="63500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46" name="Oval 27">
                <a:extLst>
                  <a:ext uri="{FF2B5EF4-FFF2-40B4-BE49-F238E27FC236}">
                    <a16:creationId xmlns:a16="http://schemas.microsoft.com/office/drawing/2014/main" id="{FA80E8A3-A56D-46A2-9D77-FDF6708C3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4350" y="2559050"/>
                <a:ext cx="65088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47" name="Oval 28">
                <a:extLst>
                  <a:ext uri="{FF2B5EF4-FFF2-40B4-BE49-F238E27FC236}">
                    <a16:creationId xmlns:a16="http://schemas.microsoft.com/office/drawing/2014/main" id="{70FEAE75-E1DB-4C1E-970E-D43574AA0A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4025" y="2559050"/>
                <a:ext cx="63500" cy="63500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48" name="Oval 29">
                <a:extLst>
                  <a:ext uri="{FF2B5EF4-FFF2-40B4-BE49-F238E27FC236}">
                    <a16:creationId xmlns:a16="http://schemas.microsoft.com/office/drawing/2014/main" id="{23608C7E-594D-40A5-9921-BC88F03AA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0850" y="2559050"/>
                <a:ext cx="63500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49" name="Oval 30">
                <a:extLst>
                  <a:ext uri="{FF2B5EF4-FFF2-40B4-BE49-F238E27FC236}">
                    <a16:creationId xmlns:a16="http://schemas.microsoft.com/office/drawing/2014/main" id="{D3AED302-AA62-462F-9037-496ACF584A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1800" y="2559050"/>
                <a:ext cx="63500" cy="63500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50" name="Oval 31">
                <a:extLst>
                  <a:ext uri="{FF2B5EF4-FFF2-40B4-BE49-F238E27FC236}">
                    <a16:creationId xmlns:a16="http://schemas.microsoft.com/office/drawing/2014/main" id="{8C6EF242-487D-4989-AC01-61EE742D3A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8625" y="2559050"/>
                <a:ext cx="63500" cy="63500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51" name="Oval 32">
                <a:extLst>
                  <a:ext uri="{FF2B5EF4-FFF2-40B4-BE49-F238E27FC236}">
                    <a16:creationId xmlns:a16="http://schemas.microsoft.com/office/drawing/2014/main" id="{B5A635F9-283A-40E0-9095-214E4D4CD8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2275" y="2559050"/>
                <a:ext cx="63500" cy="63500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52" name="Oval 33">
                <a:extLst>
                  <a:ext uri="{FF2B5EF4-FFF2-40B4-BE49-F238E27FC236}">
                    <a16:creationId xmlns:a16="http://schemas.microsoft.com/office/drawing/2014/main" id="{A9871D25-909A-437C-9D71-6DF5745926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9100" y="2559050"/>
                <a:ext cx="63500" cy="63500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53" name="Oval 34">
                <a:extLst>
                  <a:ext uri="{FF2B5EF4-FFF2-40B4-BE49-F238E27FC236}">
                    <a16:creationId xmlns:a16="http://schemas.microsoft.com/office/drawing/2014/main" id="{34188315-7180-4110-98B2-158B16C1B5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2750" y="2559050"/>
                <a:ext cx="63500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54" name="Oval 35">
                <a:extLst>
                  <a:ext uri="{FF2B5EF4-FFF2-40B4-BE49-F238E27FC236}">
                    <a16:creationId xmlns:a16="http://schemas.microsoft.com/office/drawing/2014/main" id="{0211C33D-EBDC-4384-87C4-45A543D915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1475" y="2436813"/>
                <a:ext cx="63500" cy="63500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55" name="Oval 36">
                <a:extLst>
                  <a:ext uri="{FF2B5EF4-FFF2-40B4-BE49-F238E27FC236}">
                    <a16:creationId xmlns:a16="http://schemas.microsoft.com/office/drawing/2014/main" id="{A7A30DCA-A868-4227-8569-2FA0E7D540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8300" y="2436813"/>
                <a:ext cx="63500" cy="63500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56" name="Oval 37">
                <a:extLst>
                  <a:ext uri="{FF2B5EF4-FFF2-40B4-BE49-F238E27FC236}">
                    <a16:creationId xmlns:a16="http://schemas.microsoft.com/office/drawing/2014/main" id="{D4F91093-B506-44B1-9F35-C44B1DE619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1950" y="2436813"/>
                <a:ext cx="63500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57" name="Oval 38">
                <a:extLst>
                  <a:ext uri="{FF2B5EF4-FFF2-40B4-BE49-F238E27FC236}">
                    <a16:creationId xmlns:a16="http://schemas.microsoft.com/office/drawing/2014/main" id="{43363D83-D86F-4797-A136-8B9080B1D0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9250" y="2436813"/>
                <a:ext cx="63500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58" name="Oval 39">
                <a:extLst>
                  <a:ext uri="{FF2B5EF4-FFF2-40B4-BE49-F238E27FC236}">
                    <a16:creationId xmlns:a16="http://schemas.microsoft.com/office/drawing/2014/main" id="{A7FDA0EC-AF0D-4287-9600-75C47B1A29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9725" y="2436813"/>
                <a:ext cx="63500" cy="63500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59" name="Oval 40">
                <a:extLst>
                  <a:ext uri="{FF2B5EF4-FFF2-40B4-BE49-F238E27FC236}">
                    <a16:creationId xmlns:a16="http://schemas.microsoft.com/office/drawing/2014/main" id="{BA614732-81A5-4CF5-AA9B-64ABE009D7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3375" y="2436813"/>
                <a:ext cx="63500" cy="63500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60" name="Oval 41">
                <a:extLst>
                  <a:ext uri="{FF2B5EF4-FFF2-40B4-BE49-F238E27FC236}">
                    <a16:creationId xmlns:a16="http://schemas.microsoft.com/office/drawing/2014/main" id="{E353CFDE-029E-4702-A8B4-9338355E49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3850" y="2436813"/>
                <a:ext cx="63500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61" name="Oval 42">
                <a:extLst>
                  <a:ext uri="{FF2B5EF4-FFF2-40B4-BE49-F238E27FC236}">
                    <a16:creationId xmlns:a16="http://schemas.microsoft.com/office/drawing/2014/main" id="{6F361EA4-1233-463B-86A0-9DA5454DBD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975" y="2436813"/>
                <a:ext cx="63500" cy="63500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62" name="Oval 43">
                <a:extLst>
                  <a:ext uri="{FF2B5EF4-FFF2-40B4-BE49-F238E27FC236}">
                    <a16:creationId xmlns:a16="http://schemas.microsoft.com/office/drawing/2014/main" id="{B843C4B0-D895-49E3-B1A9-6911454E56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03688" y="2436813"/>
                <a:ext cx="65088" cy="63500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63" name="Oval 44">
                <a:extLst>
                  <a:ext uri="{FF2B5EF4-FFF2-40B4-BE49-F238E27FC236}">
                    <a16:creationId xmlns:a16="http://schemas.microsoft.com/office/drawing/2014/main" id="{D839668C-48F9-4DD2-A769-2E06B11DF7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0988" y="2436813"/>
                <a:ext cx="65088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64" name="Oval 45">
                <a:extLst>
                  <a:ext uri="{FF2B5EF4-FFF2-40B4-BE49-F238E27FC236}">
                    <a16:creationId xmlns:a16="http://schemas.microsoft.com/office/drawing/2014/main" id="{18D9BBBC-5761-4F44-A43A-F84BD9F116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5113" y="2436813"/>
                <a:ext cx="65088" cy="63500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65" name="Oval 46">
                <a:extLst>
                  <a:ext uri="{FF2B5EF4-FFF2-40B4-BE49-F238E27FC236}">
                    <a16:creationId xmlns:a16="http://schemas.microsoft.com/office/drawing/2014/main" id="{43B83895-61B6-4337-87E5-427D19C6E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2413" y="2436813"/>
                <a:ext cx="65088" cy="63500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66" name="Oval 47">
                <a:extLst>
                  <a:ext uri="{FF2B5EF4-FFF2-40B4-BE49-F238E27FC236}">
                    <a16:creationId xmlns:a16="http://schemas.microsoft.com/office/drawing/2014/main" id="{3325BF11-1ADF-48F4-B1BB-1D352C9B74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2413" y="2436813"/>
                <a:ext cx="65088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67" name="Oval 48">
                <a:extLst>
                  <a:ext uri="{FF2B5EF4-FFF2-40B4-BE49-F238E27FC236}">
                    <a16:creationId xmlns:a16="http://schemas.microsoft.com/office/drawing/2014/main" id="{D8B158A3-4B73-4CB8-B5F5-2B6BA73589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1613" y="2436813"/>
                <a:ext cx="63500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68" name="Oval 49">
                <a:extLst>
                  <a:ext uri="{FF2B5EF4-FFF2-40B4-BE49-F238E27FC236}">
                    <a16:creationId xmlns:a16="http://schemas.microsoft.com/office/drawing/2014/main" id="{69D83842-BFFA-42DE-84A9-93DF2E0CBA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6975" y="2401888"/>
                <a:ext cx="63500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569" name="Oval 50">
                <a:extLst>
                  <a:ext uri="{FF2B5EF4-FFF2-40B4-BE49-F238E27FC236}">
                    <a16:creationId xmlns:a16="http://schemas.microsoft.com/office/drawing/2014/main" id="{1DAC3D29-CFF5-4297-9636-21F39CFEF2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0588" y="2190750"/>
                <a:ext cx="63500" cy="63500"/>
              </a:xfrm>
              <a:prstGeom prst="ellipse">
                <a:avLst/>
              </a:prstGeom>
              <a:solidFill>
                <a:srgbClr val="369942"/>
              </a:solidFill>
              <a:ln>
                <a:solidFill>
                  <a:srgbClr val="369942"/>
                </a:solidFill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</p:grpSp>
      </p:grpSp>
      <p:sp>
        <p:nvSpPr>
          <p:cNvPr id="809" name="Rectangle 150">
            <a:extLst>
              <a:ext uri="{FF2B5EF4-FFF2-40B4-BE49-F238E27FC236}">
                <a16:creationId xmlns:a16="http://schemas.microsoft.com/office/drawing/2014/main" id="{8B074313-5926-442D-84AA-1FED1DE7E2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3558" y="5447584"/>
            <a:ext cx="155773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97</a:t>
            </a:r>
          </a:p>
        </p:txBody>
      </p:sp>
      <p:sp>
        <p:nvSpPr>
          <p:cNvPr id="810" name="Rectangle 151">
            <a:extLst>
              <a:ext uri="{FF2B5EF4-FFF2-40B4-BE49-F238E27FC236}">
                <a16:creationId xmlns:a16="http://schemas.microsoft.com/office/drawing/2014/main" id="{E9F7FCBA-7B70-4B94-8359-E1C9572084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1729" y="5447584"/>
            <a:ext cx="155773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95</a:t>
            </a:r>
          </a:p>
        </p:txBody>
      </p:sp>
      <p:sp>
        <p:nvSpPr>
          <p:cNvPr id="811" name="Rectangle 152">
            <a:extLst>
              <a:ext uri="{FF2B5EF4-FFF2-40B4-BE49-F238E27FC236}">
                <a16:creationId xmlns:a16="http://schemas.microsoft.com/office/drawing/2014/main" id="{25FC003F-DF20-45A3-9A71-44D05926E7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4462" y="5447584"/>
            <a:ext cx="155773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85</a:t>
            </a:r>
          </a:p>
        </p:txBody>
      </p:sp>
      <p:sp>
        <p:nvSpPr>
          <p:cNvPr id="812" name="Rectangle 153">
            <a:extLst>
              <a:ext uri="{FF2B5EF4-FFF2-40B4-BE49-F238E27FC236}">
                <a16:creationId xmlns:a16="http://schemas.microsoft.com/office/drawing/2014/main" id="{D11C3A42-C6AD-40FE-A122-43725E20F2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7197" y="5447584"/>
            <a:ext cx="155773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77</a:t>
            </a:r>
          </a:p>
        </p:txBody>
      </p:sp>
      <p:sp>
        <p:nvSpPr>
          <p:cNvPr id="813" name="Rectangle 154">
            <a:extLst>
              <a:ext uri="{FF2B5EF4-FFF2-40B4-BE49-F238E27FC236}">
                <a16:creationId xmlns:a16="http://schemas.microsoft.com/office/drawing/2014/main" id="{9826151C-63D4-4C9C-90AA-8695083DF9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1742" y="5447584"/>
            <a:ext cx="155773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74</a:t>
            </a:r>
          </a:p>
        </p:txBody>
      </p:sp>
      <p:sp>
        <p:nvSpPr>
          <p:cNvPr id="814" name="Rectangle 155">
            <a:extLst>
              <a:ext uri="{FF2B5EF4-FFF2-40B4-BE49-F238E27FC236}">
                <a16:creationId xmlns:a16="http://schemas.microsoft.com/office/drawing/2014/main" id="{36B8ECCB-46F1-4378-BA9F-56AB1AA845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8101" y="5447584"/>
            <a:ext cx="155773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67</a:t>
            </a:r>
          </a:p>
        </p:txBody>
      </p:sp>
      <p:sp>
        <p:nvSpPr>
          <p:cNvPr id="815" name="Rectangle 156">
            <a:extLst>
              <a:ext uri="{FF2B5EF4-FFF2-40B4-BE49-F238E27FC236}">
                <a16:creationId xmlns:a16="http://schemas.microsoft.com/office/drawing/2014/main" id="{7F0B7544-9FE2-40FC-979F-5C5B4EAA8F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0835" y="5447584"/>
            <a:ext cx="155773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63</a:t>
            </a:r>
          </a:p>
        </p:txBody>
      </p:sp>
      <p:sp>
        <p:nvSpPr>
          <p:cNvPr id="816" name="Rectangle 157">
            <a:extLst>
              <a:ext uri="{FF2B5EF4-FFF2-40B4-BE49-F238E27FC236}">
                <a16:creationId xmlns:a16="http://schemas.microsoft.com/office/drawing/2014/main" id="{0F70BEFD-A29E-4B03-A8B4-9E39148EDF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5381" y="5447584"/>
            <a:ext cx="155773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36</a:t>
            </a:r>
          </a:p>
        </p:txBody>
      </p:sp>
      <p:sp>
        <p:nvSpPr>
          <p:cNvPr id="817" name="Rectangle 158">
            <a:extLst>
              <a:ext uri="{FF2B5EF4-FFF2-40B4-BE49-F238E27FC236}">
                <a16:creationId xmlns:a16="http://schemas.microsoft.com/office/drawing/2014/main" id="{743BB364-3E60-4922-9F1B-81A9BD2FD8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1739" y="5447584"/>
            <a:ext cx="155773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19</a:t>
            </a:r>
          </a:p>
        </p:txBody>
      </p:sp>
      <p:sp>
        <p:nvSpPr>
          <p:cNvPr id="818" name="Rectangle 159">
            <a:extLst>
              <a:ext uri="{FF2B5EF4-FFF2-40B4-BE49-F238E27FC236}">
                <a16:creationId xmlns:a16="http://schemas.microsoft.com/office/drawing/2014/main" id="{A190A58E-864B-4FAB-BF91-50868F2C91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5290" y="5447584"/>
            <a:ext cx="77888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4</a:t>
            </a:r>
          </a:p>
        </p:txBody>
      </p:sp>
      <p:sp>
        <p:nvSpPr>
          <p:cNvPr id="819" name="Rectangle 160">
            <a:extLst>
              <a:ext uri="{FF2B5EF4-FFF2-40B4-BE49-F238E27FC236}">
                <a16:creationId xmlns:a16="http://schemas.microsoft.com/office/drawing/2014/main" id="{514D4498-8982-49B6-BF3F-AF45BB9A8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1649" y="5447584"/>
            <a:ext cx="77888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</a:t>
            </a:r>
          </a:p>
        </p:txBody>
      </p:sp>
      <p:sp>
        <p:nvSpPr>
          <p:cNvPr id="820" name="Rectangle 161">
            <a:extLst>
              <a:ext uri="{FF2B5EF4-FFF2-40B4-BE49-F238E27FC236}">
                <a16:creationId xmlns:a16="http://schemas.microsoft.com/office/drawing/2014/main" id="{F77496EF-35EE-46D4-B408-7355FA8905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4382" y="5447584"/>
            <a:ext cx="77888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</a:t>
            </a:r>
          </a:p>
        </p:txBody>
      </p:sp>
      <p:sp>
        <p:nvSpPr>
          <p:cNvPr id="821" name="Rectangle 162">
            <a:extLst>
              <a:ext uri="{FF2B5EF4-FFF2-40B4-BE49-F238E27FC236}">
                <a16:creationId xmlns:a16="http://schemas.microsoft.com/office/drawing/2014/main" id="{8104F8C2-C21F-423A-9B22-074DB4836C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8928" y="5447584"/>
            <a:ext cx="77888" cy="167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0</a:t>
            </a:r>
          </a:p>
        </p:txBody>
      </p:sp>
      <p:grpSp>
        <p:nvGrpSpPr>
          <p:cNvPr id="822" name="Group 821">
            <a:extLst>
              <a:ext uri="{FF2B5EF4-FFF2-40B4-BE49-F238E27FC236}">
                <a16:creationId xmlns:a16="http://schemas.microsoft.com/office/drawing/2014/main" id="{276F3444-C6B1-4BC6-90E9-771AAA5E9C50}"/>
              </a:ext>
            </a:extLst>
          </p:cNvPr>
          <p:cNvGrpSpPr/>
          <p:nvPr/>
        </p:nvGrpSpPr>
        <p:grpSpPr>
          <a:xfrm>
            <a:off x="2089852" y="1754927"/>
            <a:ext cx="3485966" cy="1435715"/>
            <a:chOff x="2498725" y="1763713"/>
            <a:chExt cx="3052763" cy="1257301"/>
          </a:xfrm>
        </p:grpSpPr>
        <p:sp>
          <p:nvSpPr>
            <p:cNvPr id="823" name="Freeform 50">
              <a:extLst>
                <a:ext uri="{FF2B5EF4-FFF2-40B4-BE49-F238E27FC236}">
                  <a16:creationId xmlns:a16="http://schemas.microsoft.com/office/drawing/2014/main" id="{6CE46651-38DE-4D6A-9D51-A35585C59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8725" y="1763713"/>
              <a:ext cx="3021013" cy="1225550"/>
            </a:xfrm>
            <a:custGeom>
              <a:avLst/>
              <a:gdLst>
                <a:gd name="T0" fmla="*/ 1416 w 1903"/>
                <a:gd name="T1" fmla="*/ 772 h 772"/>
                <a:gd name="T2" fmla="*/ 1281 w 1903"/>
                <a:gd name="T3" fmla="*/ 688 h 772"/>
                <a:gd name="T4" fmla="*/ 1198 w 1903"/>
                <a:gd name="T5" fmla="*/ 644 h 772"/>
                <a:gd name="T6" fmla="*/ 1186 w 1903"/>
                <a:gd name="T7" fmla="*/ 613 h 772"/>
                <a:gd name="T8" fmla="*/ 941 w 1903"/>
                <a:gd name="T9" fmla="*/ 577 h 772"/>
                <a:gd name="T10" fmla="*/ 929 w 1903"/>
                <a:gd name="T11" fmla="*/ 560 h 772"/>
                <a:gd name="T12" fmla="*/ 859 w 1903"/>
                <a:gd name="T13" fmla="*/ 542 h 772"/>
                <a:gd name="T14" fmla="*/ 820 w 1903"/>
                <a:gd name="T15" fmla="*/ 524 h 772"/>
                <a:gd name="T16" fmla="*/ 774 w 1903"/>
                <a:gd name="T17" fmla="*/ 506 h 772"/>
                <a:gd name="T18" fmla="*/ 768 w 1903"/>
                <a:gd name="T19" fmla="*/ 487 h 772"/>
                <a:gd name="T20" fmla="*/ 751 w 1903"/>
                <a:gd name="T21" fmla="*/ 467 h 772"/>
                <a:gd name="T22" fmla="*/ 707 w 1903"/>
                <a:gd name="T23" fmla="*/ 451 h 772"/>
                <a:gd name="T24" fmla="*/ 677 w 1903"/>
                <a:gd name="T25" fmla="*/ 433 h 772"/>
                <a:gd name="T26" fmla="*/ 626 w 1903"/>
                <a:gd name="T27" fmla="*/ 414 h 772"/>
                <a:gd name="T28" fmla="*/ 608 w 1903"/>
                <a:gd name="T29" fmla="*/ 394 h 772"/>
                <a:gd name="T30" fmla="*/ 582 w 1903"/>
                <a:gd name="T31" fmla="*/ 378 h 772"/>
                <a:gd name="T32" fmla="*/ 493 w 1903"/>
                <a:gd name="T33" fmla="*/ 359 h 772"/>
                <a:gd name="T34" fmla="*/ 457 w 1903"/>
                <a:gd name="T35" fmla="*/ 341 h 772"/>
                <a:gd name="T36" fmla="*/ 432 w 1903"/>
                <a:gd name="T37" fmla="*/ 323 h 772"/>
                <a:gd name="T38" fmla="*/ 392 w 1903"/>
                <a:gd name="T39" fmla="*/ 307 h 772"/>
                <a:gd name="T40" fmla="*/ 366 w 1903"/>
                <a:gd name="T41" fmla="*/ 254 h 772"/>
                <a:gd name="T42" fmla="*/ 341 w 1903"/>
                <a:gd name="T43" fmla="*/ 236 h 772"/>
                <a:gd name="T44" fmla="*/ 305 w 1903"/>
                <a:gd name="T45" fmla="*/ 217 h 772"/>
                <a:gd name="T46" fmla="*/ 299 w 1903"/>
                <a:gd name="T47" fmla="*/ 199 h 772"/>
                <a:gd name="T48" fmla="*/ 281 w 1903"/>
                <a:gd name="T49" fmla="*/ 181 h 772"/>
                <a:gd name="T50" fmla="*/ 236 w 1903"/>
                <a:gd name="T51" fmla="*/ 162 h 772"/>
                <a:gd name="T52" fmla="*/ 230 w 1903"/>
                <a:gd name="T53" fmla="*/ 142 h 772"/>
                <a:gd name="T54" fmla="*/ 224 w 1903"/>
                <a:gd name="T55" fmla="*/ 126 h 772"/>
                <a:gd name="T56" fmla="*/ 218 w 1903"/>
                <a:gd name="T57" fmla="*/ 108 h 772"/>
                <a:gd name="T58" fmla="*/ 204 w 1903"/>
                <a:gd name="T59" fmla="*/ 91 h 772"/>
                <a:gd name="T60" fmla="*/ 186 w 1903"/>
                <a:gd name="T61" fmla="*/ 71 h 772"/>
                <a:gd name="T62" fmla="*/ 85 w 1903"/>
                <a:gd name="T63" fmla="*/ 37 h 772"/>
                <a:gd name="T64" fmla="*/ 57 w 1903"/>
                <a:gd name="T65" fmla="*/ 20 h 772"/>
                <a:gd name="T66" fmla="*/ 0 w 1903"/>
                <a:gd name="T67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03" h="772">
                  <a:moveTo>
                    <a:pt x="1903" y="772"/>
                  </a:moveTo>
                  <a:lnTo>
                    <a:pt x="1416" y="772"/>
                  </a:lnTo>
                  <a:lnTo>
                    <a:pt x="1416" y="688"/>
                  </a:lnTo>
                  <a:lnTo>
                    <a:pt x="1281" y="688"/>
                  </a:lnTo>
                  <a:lnTo>
                    <a:pt x="1281" y="644"/>
                  </a:lnTo>
                  <a:lnTo>
                    <a:pt x="1198" y="644"/>
                  </a:lnTo>
                  <a:lnTo>
                    <a:pt x="1198" y="613"/>
                  </a:lnTo>
                  <a:lnTo>
                    <a:pt x="1186" y="613"/>
                  </a:lnTo>
                  <a:lnTo>
                    <a:pt x="1186" y="577"/>
                  </a:lnTo>
                  <a:lnTo>
                    <a:pt x="941" y="577"/>
                  </a:lnTo>
                  <a:lnTo>
                    <a:pt x="941" y="560"/>
                  </a:lnTo>
                  <a:lnTo>
                    <a:pt x="929" y="560"/>
                  </a:lnTo>
                  <a:lnTo>
                    <a:pt x="929" y="542"/>
                  </a:lnTo>
                  <a:lnTo>
                    <a:pt x="859" y="542"/>
                  </a:lnTo>
                  <a:lnTo>
                    <a:pt x="859" y="524"/>
                  </a:lnTo>
                  <a:lnTo>
                    <a:pt x="820" y="524"/>
                  </a:lnTo>
                  <a:lnTo>
                    <a:pt x="820" y="506"/>
                  </a:lnTo>
                  <a:lnTo>
                    <a:pt x="774" y="506"/>
                  </a:lnTo>
                  <a:lnTo>
                    <a:pt x="774" y="487"/>
                  </a:lnTo>
                  <a:lnTo>
                    <a:pt x="768" y="487"/>
                  </a:lnTo>
                  <a:lnTo>
                    <a:pt x="768" y="467"/>
                  </a:lnTo>
                  <a:lnTo>
                    <a:pt x="751" y="467"/>
                  </a:lnTo>
                  <a:lnTo>
                    <a:pt x="751" y="451"/>
                  </a:lnTo>
                  <a:lnTo>
                    <a:pt x="707" y="451"/>
                  </a:lnTo>
                  <a:lnTo>
                    <a:pt x="707" y="433"/>
                  </a:lnTo>
                  <a:lnTo>
                    <a:pt x="677" y="433"/>
                  </a:lnTo>
                  <a:lnTo>
                    <a:pt x="677" y="414"/>
                  </a:lnTo>
                  <a:lnTo>
                    <a:pt x="626" y="414"/>
                  </a:lnTo>
                  <a:lnTo>
                    <a:pt x="626" y="394"/>
                  </a:lnTo>
                  <a:lnTo>
                    <a:pt x="608" y="394"/>
                  </a:lnTo>
                  <a:lnTo>
                    <a:pt x="608" y="378"/>
                  </a:lnTo>
                  <a:lnTo>
                    <a:pt x="582" y="378"/>
                  </a:lnTo>
                  <a:lnTo>
                    <a:pt x="582" y="359"/>
                  </a:lnTo>
                  <a:lnTo>
                    <a:pt x="493" y="359"/>
                  </a:lnTo>
                  <a:lnTo>
                    <a:pt x="493" y="341"/>
                  </a:lnTo>
                  <a:lnTo>
                    <a:pt x="457" y="341"/>
                  </a:lnTo>
                  <a:lnTo>
                    <a:pt x="457" y="323"/>
                  </a:lnTo>
                  <a:lnTo>
                    <a:pt x="432" y="323"/>
                  </a:lnTo>
                  <a:lnTo>
                    <a:pt x="432" y="307"/>
                  </a:lnTo>
                  <a:lnTo>
                    <a:pt x="392" y="307"/>
                  </a:lnTo>
                  <a:lnTo>
                    <a:pt x="392" y="254"/>
                  </a:lnTo>
                  <a:lnTo>
                    <a:pt x="366" y="254"/>
                  </a:lnTo>
                  <a:lnTo>
                    <a:pt x="366" y="236"/>
                  </a:lnTo>
                  <a:lnTo>
                    <a:pt x="341" y="236"/>
                  </a:lnTo>
                  <a:lnTo>
                    <a:pt x="341" y="217"/>
                  </a:lnTo>
                  <a:lnTo>
                    <a:pt x="305" y="217"/>
                  </a:lnTo>
                  <a:lnTo>
                    <a:pt x="305" y="199"/>
                  </a:lnTo>
                  <a:lnTo>
                    <a:pt x="299" y="199"/>
                  </a:lnTo>
                  <a:lnTo>
                    <a:pt x="299" y="181"/>
                  </a:lnTo>
                  <a:lnTo>
                    <a:pt x="281" y="181"/>
                  </a:lnTo>
                  <a:lnTo>
                    <a:pt x="281" y="162"/>
                  </a:lnTo>
                  <a:lnTo>
                    <a:pt x="236" y="162"/>
                  </a:lnTo>
                  <a:lnTo>
                    <a:pt x="236" y="142"/>
                  </a:lnTo>
                  <a:lnTo>
                    <a:pt x="230" y="142"/>
                  </a:lnTo>
                  <a:lnTo>
                    <a:pt x="230" y="126"/>
                  </a:lnTo>
                  <a:lnTo>
                    <a:pt x="224" y="126"/>
                  </a:lnTo>
                  <a:lnTo>
                    <a:pt x="224" y="108"/>
                  </a:lnTo>
                  <a:lnTo>
                    <a:pt x="218" y="108"/>
                  </a:lnTo>
                  <a:lnTo>
                    <a:pt x="218" y="91"/>
                  </a:lnTo>
                  <a:lnTo>
                    <a:pt x="204" y="91"/>
                  </a:lnTo>
                  <a:lnTo>
                    <a:pt x="204" y="71"/>
                  </a:lnTo>
                  <a:lnTo>
                    <a:pt x="186" y="71"/>
                  </a:lnTo>
                  <a:lnTo>
                    <a:pt x="186" y="37"/>
                  </a:lnTo>
                  <a:lnTo>
                    <a:pt x="85" y="37"/>
                  </a:lnTo>
                  <a:lnTo>
                    <a:pt x="85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0" y="0"/>
                  </a:lnTo>
                </a:path>
              </a:pathLst>
            </a:custGeom>
            <a:noFill/>
            <a:ln w="15875" cap="flat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003479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grpSp>
          <p:nvGrpSpPr>
            <p:cNvPr id="824" name="Group 823">
              <a:extLst>
                <a:ext uri="{FF2B5EF4-FFF2-40B4-BE49-F238E27FC236}">
                  <a16:creationId xmlns:a16="http://schemas.microsoft.com/office/drawing/2014/main" id="{C5A9AE29-0313-48A0-B69E-BC2A823AE82B}"/>
                </a:ext>
              </a:extLst>
            </p:cNvPr>
            <p:cNvGrpSpPr/>
            <p:nvPr/>
          </p:nvGrpSpPr>
          <p:grpSpPr>
            <a:xfrm>
              <a:off x="3589338" y="2424113"/>
              <a:ext cx="1962150" cy="596901"/>
              <a:chOff x="3589338" y="2424113"/>
              <a:chExt cx="1962150" cy="596901"/>
            </a:xfrm>
          </p:grpSpPr>
          <p:grpSp>
            <p:nvGrpSpPr>
              <p:cNvPr id="825" name="Group 824">
                <a:extLst>
                  <a:ext uri="{FF2B5EF4-FFF2-40B4-BE49-F238E27FC236}">
                    <a16:creationId xmlns:a16="http://schemas.microsoft.com/office/drawing/2014/main" id="{DABEBB68-6C7B-41F6-A161-301A942AECEF}"/>
                  </a:ext>
                </a:extLst>
              </p:cNvPr>
              <p:cNvGrpSpPr/>
              <p:nvPr/>
            </p:nvGrpSpPr>
            <p:grpSpPr>
              <a:xfrm>
                <a:off x="5487988" y="2955926"/>
                <a:ext cx="63500" cy="65088"/>
                <a:chOff x="5487988" y="2955926"/>
                <a:chExt cx="63500" cy="65088"/>
              </a:xfrm>
            </p:grpSpPr>
            <p:sp>
              <p:nvSpPr>
                <p:cNvPr id="884" name="Line 51">
                  <a:extLst>
                    <a:ext uri="{FF2B5EF4-FFF2-40B4-BE49-F238E27FC236}">
                      <a16:creationId xmlns:a16="http://schemas.microsoft.com/office/drawing/2014/main" id="{CC5FC9D6-F8A7-4AEE-8C7C-7294E24E628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519738" y="2955926"/>
                  <a:ext cx="0" cy="65088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885" name="Line 52">
                  <a:extLst>
                    <a:ext uri="{FF2B5EF4-FFF2-40B4-BE49-F238E27FC236}">
                      <a16:creationId xmlns:a16="http://schemas.microsoft.com/office/drawing/2014/main" id="{3FC37D71-A93A-4E4C-AC79-888BF6E0C8C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87988" y="2989263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826" name="Line 53">
                <a:extLst>
                  <a:ext uri="{FF2B5EF4-FFF2-40B4-BE49-F238E27FC236}">
                    <a16:creationId xmlns:a16="http://schemas.microsoft.com/office/drawing/2014/main" id="{A4337B5F-1B62-4730-877E-79378B0697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19675" y="2955926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27" name="Line 54">
                <a:extLst>
                  <a:ext uri="{FF2B5EF4-FFF2-40B4-BE49-F238E27FC236}">
                    <a16:creationId xmlns:a16="http://schemas.microsoft.com/office/drawing/2014/main" id="{13C62CAB-2984-4692-B2A3-2942A8AF69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87925" y="2989263"/>
                <a:ext cx="63500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28" name="Line 55">
                <a:extLst>
                  <a:ext uri="{FF2B5EF4-FFF2-40B4-BE49-F238E27FC236}">
                    <a16:creationId xmlns:a16="http://schemas.microsoft.com/office/drawing/2014/main" id="{E3BEC615-DC93-4B61-B368-7BB6AFBB03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87925" y="2955926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29" name="Line 56">
                <a:extLst>
                  <a:ext uri="{FF2B5EF4-FFF2-40B4-BE49-F238E27FC236}">
                    <a16:creationId xmlns:a16="http://schemas.microsoft.com/office/drawing/2014/main" id="{16F115F9-123D-4C76-91AE-941510684B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54588" y="2989263"/>
                <a:ext cx="65088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30" name="Line 57">
                <a:extLst>
                  <a:ext uri="{FF2B5EF4-FFF2-40B4-BE49-F238E27FC236}">
                    <a16:creationId xmlns:a16="http://schemas.microsoft.com/office/drawing/2014/main" id="{FDF9C38F-8360-45FA-9E80-82286CF299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10138" y="2955926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31" name="Line 58">
                <a:extLst>
                  <a:ext uri="{FF2B5EF4-FFF2-40B4-BE49-F238E27FC236}">
                    <a16:creationId xmlns:a16="http://schemas.microsoft.com/office/drawing/2014/main" id="{C9AC2121-4281-404F-9CF9-E4561D631D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78388" y="2989263"/>
                <a:ext cx="63500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32" name="Line 59">
                <a:extLst>
                  <a:ext uri="{FF2B5EF4-FFF2-40B4-BE49-F238E27FC236}">
                    <a16:creationId xmlns:a16="http://schemas.microsoft.com/office/drawing/2014/main" id="{452B7658-61A8-48EB-AC81-90FC4E9E00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6163" y="2955926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33" name="Line 60">
                <a:extLst>
                  <a:ext uri="{FF2B5EF4-FFF2-40B4-BE49-F238E27FC236}">
                    <a16:creationId xmlns:a16="http://schemas.microsoft.com/office/drawing/2014/main" id="{9568D4CF-7079-4C1D-9686-6222DCDC7A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24413" y="2989263"/>
                <a:ext cx="63500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34" name="Line 61">
                <a:extLst>
                  <a:ext uri="{FF2B5EF4-FFF2-40B4-BE49-F238E27FC236}">
                    <a16:creationId xmlns:a16="http://schemas.microsoft.com/office/drawing/2014/main" id="{D6E28E03-2190-49C2-87DE-A1FCBE5083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46638" y="2955926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35" name="Line 62">
                <a:extLst>
                  <a:ext uri="{FF2B5EF4-FFF2-40B4-BE49-F238E27FC236}">
                    <a16:creationId xmlns:a16="http://schemas.microsoft.com/office/drawing/2014/main" id="{AC7EAC62-9FB5-4003-A830-2807532FFC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13300" y="2989263"/>
                <a:ext cx="65088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36" name="Line 63">
                <a:extLst>
                  <a:ext uri="{FF2B5EF4-FFF2-40B4-BE49-F238E27FC236}">
                    <a16:creationId xmlns:a16="http://schemas.microsoft.com/office/drawing/2014/main" id="{B9D92DA6-0743-4999-B599-0F45EB8FE3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03775" y="2955926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37" name="Line 64">
                <a:extLst>
                  <a:ext uri="{FF2B5EF4-FFF2-40B4-BE49-F238E27FC236}">
                    <a16:creationId xmlns:a16="http://schemas.microsoft.com/office/drawing/2014/main" id="{794D1459-EBBD-40FB-9B07-59ABC6B2D4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72025" y="2989263"/>
                <a:ext cx="65088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38" name="Line 65">
                <a:extLst>
                  <a:ext uri="{FF2B5EF4-FFF2-40B4-BE49-F238E27FC236}">
                    <a16:creationId xmlns:a16="http://schemas.microsoft.com/office/drawing/2014/main" id="{98CF438D-A393-40B5-A64B-DBE5771ED0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78375" y="2955926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39" name="Line 66">
                <a:extLst>
                  <a:ext uri="{FF2B5EF4-FFF2-40B4-BE49-F238E27FC236}">
                    <a16:creationId xmlns:a16="http://schemas.microsoft.com/office/drawing/2014/main" id="{EF2E0196-2EFF-4786-94E1-6689E7F9E3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46625" y="2989263"/>
                <a:ext cx="63500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40" name="Line 67">
                <a:extLst>
                  <a:ext uri="{FF2B5EF4-FFF2-40B4-BE49-F238E27FC236}">
                    <a16:creationId xmlns:a16="http://schemas.microsoft.com/office/drawing/2014/main" id="{DD318225-37A7-4CEE-B2E2-71BE62F867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46625" y="2955926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41" name="Line 68">
                <a:extLst>
                  <a:ext uri="{FF2B5EF4-FFF2-40B4-BE49-F238E27FC236}">
                    <a16:creationId xmlns:a16="http://schemas.microsoft.com/office/drawing/2014/main" id="{9C28BB89-F32B-4367-BF90-D57CF52DB5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714875" y="2989263"/>
                <a:ext cx="63500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42" name="Line 69">
                <a:extLst>
                  <a:ext uri="{FF2B5EF4-FFF2-40B4-BE49-F238E27FC236}">
                    <a16:creationId xmlns:a16="http://schemas.microsoft.com/office/drawing/2014/main" id="{C5E28F9E-C016-4C15-931D-94CDB0DBCF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79950" y="2824163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43" name="Line 70">
                <a:extLst>
                  <a:ext uri="{FF2B5EF4-FFF2-40B4-BE49-F238E27FC236}">
                    <a16:creationId xmlns:a16="http://schemas.microsoft.com/office/drawing/2014/main" id="{D7EF96E6-26DD-43F9-97D0-F5D4AA3DEF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46613" y="2855913"/>
                <a:ext cx="65088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44" name="Line 71">
                <a:extLst>
                  <a:ext uri="{FF2B5EF4-FFF2-40B4-BE49-F238E27FC236}">
                    <a16:creationId xmlns:a16="http://schemas.microsoft.com/office/drawing/2014/main" id="{8D57FF40-B4A6-4F7E-8907-AF45CAED19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46613" y="2824163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45" name="Line 72">
                <a:extLst>
                  <a:ext uri="{FF2B5EF4-FFF2-40B4-BE49-F238E27FC236}">
                    <a16:creationId xmlns:a16="http://schemas.microsoft.com/office/drawing/2014/main" id="{00083A66-DB01-4E6D-BE9E-3062A39EB9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14863" y="2855913"/>
                <a:ext cx="65088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46" name="Line 73">
                <a:extLst>
                  <a:ext uri="{FF2B5EF4-FFF2-40B4-BE49-F238E27FC236}">
                    <a16:creationId xmlns:a16="http://schemas.microsoft.com/office/drawing/2014/main" id="{25511E9D-24D2-4F07-B253-BE788D85EF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14863" y="2824163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47" name="Line 74">
                <a:extLst>
                  <a:ext uri="{FF2B5EF4-FFF2-40B4-BE49-F238E27FC236}">
                    <a16:creationId xmlns:a16="http://schemas.microsoft.com/office/drawing/2014/main" id="{54124F1E-FEC9-4E7F-9FAD-79EF7D448B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83113" y="2855913"/>
                <a:ext cx="63500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48" name="Line 75">
                <a:extLst>
                  <a:ext uri="{FF2B5EF4-FFF2-40B4-BE49-F238E27FC236}">
                    <a16:creationId xmlns:a16="http://schemas.microsoft.com/office/drawing/2014/main" id="{98441A36-2680-4724-AEE8-BE2B4CC942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83113" y="2824163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49" name="Line 76">
                <a:extLst>
                  <a:ext uri="{FF2B5EF4-FFF2-40B4-BE49-F238E27FC236}">
                    <a16:creationId xmlns:a16="http://schemas.microsoft.com/office/drawing/2014/main" id="{7FDCAC53-5608-4245-90E3-8EDBA06248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51363" y="2855913"/>
                <a:ext cx="63500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50" name="Line 77">
                <a:extLst>
                  <a:ext uri="{FF2B5EF4-FFF2-40B4-BE49-F238E27FC236}">
                    <a16:creationId xmlns:a16="http://schemas.microsoft.com/office/drawing/2014/main" id="{A469B195-4DB2-4C8F-A33D-EA9A2ABE6E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73588" y="2824163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51" name="Line 78">
                <a:extLst>
                  <a:ext uri="{FF2B5EF4-FFF2-40B4-BE49-F238E27FC236}">
                    <a16:creationId xmlns:a16="http://schemas.microsoft.com/office/drawing/2014/main" id="{0D6625B3-FA9C-4E8E-9062-7C0A588DBC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41838" y="2855913"/>
                <a:ext cx="63500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52" name="Line 79">
                <a:extLst>
                  <a:ext uri="{FF2B5EF4-FFF2-40B4-BE49-F238E27FC236}">
                    <a16:creationId xmlns:a16="http://schemas.microsoft.com/office/drawing/2014/main" id="{0D3834C3-333D-43FE-8A7D-03C51440A9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8188" y="2824163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53" name="Line 80">
                <a:extLst>
                  <a:ext uri="{FF2B5EF4-FFF2-40B4-BE49-F238E27FC236}">
                    <a16:creationId xmlns:a16="http://schemas.microsoft.com/office/drawing/2014/main" id="{42E8F9E6-6F46-4EA3-BFBA-A67D7AA9C4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16438" y="2855913"/>
                <a:ext cx="63500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54" name="Line 81">
                <a:extLst>
                  <a:ext uri="{FF2B5EF4-FFF2-40B4-BE49-F238E27FC236}">
                    <a16:creationId xmlns:a16="http://schemas.microsoft.com/office/drawing/2014/main" id="{E9287202-73D3-4F0A-A02B-90A6C59EC1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16438" y="2752726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55" name="Line 82">
                <a:extLst>
                  <a:ext uri="{FF2B5EF4-FFF2-40B4-BE49-F238E27FC236}">
                    <a16:creationId xmlns:a16="http://schemas.microsoft.com/office/drawing/2014/main" id="{C22BD89C-B028-41EE-B0F5-3DECBD4C82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83100" y="2786063"/>
                <a:ext cx="65088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56" name="Line 83">
                <a:extLst>
                  <a:ext uri="{FF2B5EF4-FFF2-40B4-BE49-F238E27FC236}">
                    <a16:creationId xmlns:a16="http://schemas.microsoft.com/office/drawing/2014/main" id="{3E82243E-3C61-4ABB-BCBF-C1D4C0FC12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51350" y="2752726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57" name="Line 84">
                <a:extLst>
                  <a:ext uri="{FF2B5EF4-FFF2-40B4-BE49-F238E27FC236}">
                    <a16:creationId xmlns:a16="http://schemas.microsoft.com/office/drawing/2014/main" id="{B50235CC-6E5E-4FB5-B561-D70EEDE3DF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19600" y="2786063"/>
                <a:ext cx="63500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58" name="Line 85">
                <a:extLst>
                  <a:ext uri="{FF2B5EF4-FFF2-40B4-BE49-F238E27FC236}">
                    <a16:creationId xmlns:a16="http://schemas.microsoft.com/office/drawing/2014/main" id="{55752B89-6436-49A8-9743-7F89268464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38650" y="2752726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59" name="Line 86">
                <a:extLst>
                  <a:ext uri="{FF2B5EF4-FFF2-40B4-BE49-F238E27FC236}">
                    <a16:creationId xmlns:a16="http://schemas.microsoft.com/office/drawing/2014/main" id="{91CD9C97-7B14-45B0-A6CA-A93707450B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06900" y="2786063"/>
                <a:ext cx="63500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60" name="Line 87">
                <a:extLst>
                  <a:ext uri="{FF2B5EF4-FFF2-40B4-BE49-F238E27FC236}">
                    <a16:creationId xmlns:a16="http://schemas.microsoft.com/office/drawing/2014/main" id="{5A71772E-6B32-46B9-9472-8BAF5C3DC8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16425" y="2752726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61" name="Line 88">
                <a:extLst>
                  <a:ext uri="{FF2B5EF4-FFF2-40B4-BE49-F238E27FC236}">
                    <a16:creationId xmlns:a16="http://schemas.microsoft.com/office/drawing/2014/main" id="{67764C84-E076-48C4-8E58-D0ECAA13AC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84675" y="2786063"/>
                <a:ext cx="63500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62" name="Line 89">
                <a:extLst>
                  <a:ext uri="{FF2B5EF4-FFF2-40B4-BE49-F238E27FC236}">
                    <a16:creationId xmlns:a16="http://schemas.microsoft.com/office/drawing/2014/main" id="{7CE63234-717E-4D24-88EF-F7F7689A6F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84675" y="2705101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63" name="Line 90">
                <a:extLst>
                  <a:ext uri="{FF2B5EF4-FFF2-40B4-BE49-F238E27FC236}">
                    <a16:creationId xmlns:a16="http://schemas.microsoft.com/office/drawing/2014/main" id="{D4586A09-63CB-4002-8EE6-19FD8B5D61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52925" y="2736851"/>
                <a:ext cx="63500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64" name="Line 91">
                <a:extLst>
                  <a:ext uri="{FF2B5EF4-FFF2-40B4-BE49-F238E27FC236}">
                    <a16:creationId xmlns:a16="http://schemas.microsoft.com/office/drawing/2014/main" id="{22477F1B-3865-4BB5-9163-319B1D412C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65625" y="2646363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65" name="Line 92">
                <a:extLst>
                  <a:ext uri="{FF2B5EF4-FFF2-40B4-BE49-F238E27FC236}">
                    <a16:creationId xmlns:a16="http://schemas.microsoft.com/office/drawing/2014/main" id="{1614F8B8-51CA-4E3C-88B9-FBEAABFE45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32288" y="2679701"/>
                <a:ext cx="65088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66" name="Line 93">
                <a:extLst>
                  <a:ext uri="{FF2B5EF4-FFF2-40B4-BE49-F238E27FC236}">
                    <a16:creationId xmlns:a16="http://schemas.microsoft.com/office/drawing/2014/main" id="{D5C47A9E-DFDA-4C08-9958-2F58CCFEFD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38638" y="2646363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67" name="Line 94">
                <a:extLst>
                  <a:ext uri="{FF2B5EF4-FFF2-40B4-BE49-F238E27FC236}">
                    <a16:creationId xmlns:a16="http://schemas.microsoft.com/office/drawing/2014/main" id="{D6A9E375-1200-4869-BBC6-0F7AF7672D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06888" y="2679701"/>
                <a:ext cx="65088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68" name="Line 95">
                <a:extLst>
                  <a:ext uri="{FF2B5EF4-FFF2-40B4-BE49-F238E27FC236}">
                    <a16:creationId xmlns:a16="http://schemas.microsoft.com/office/drawing/2014/main" id="{B8C08958-8E48-43A7-8674-F8CBD811AB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22763" y="2646363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69" name="Line 96">
                <a:extLst>
                  <a:ext uri="{FF2B5EF4-FFF2-40B4-BE49-F238E27FC236}">
                    <a16:creationId xmlns:a16="http://schemas.microsoft.com/office/drawing/2014/main" id="{ECC9B22F-88D0-4EBD-B292-2036C422D4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91013" y="2679701"/>
                <a:ext cx="65088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70" name="Line 97">
                <a:extLst>
                  <a:ext uri="{FF2B5EF4-FFF2-40B4-BE49-F238E27FC236}">
                    <a16:creationId xmlns:a16="http://schemas.microsoft.com/office/drawing/2014/main" id="{75DEBABD-8D80-4FB8-AFB0-FDB89A5024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03713" y="2646363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71" name="Line 98">
                <a:extLst>
                  <a:ext uri="{FF2B5EF4-FFF2-40B4-BE49-F238E27FC236}">
                    <a16:creationId xmlns:a16="http://schemas.microsoft.com/office/drawing/2014/main" id="{E1C753E5-7A4E-405B-80ED-9CDA45718C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71963" y="2679701"/>
                <a:ext cx="63500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72" name="Line 99">
                <a:extLst>
                  <a:ext uri="{FF2B5EF4-FFF2-40B4-BE49-F238E27FC236}">
                    <a16:creationId xmlns:a16="http://schemas.microsoft.com/office/drawing/2014/main" id="{AB5247D0-BA50-49D0-B594-38A95D657D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7838" y="2646363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73" name="Line 100">
                <a:extLst>
                  <a:ext uri="{FF2B5EF4-FFF2-40B4-BE49-F238E27FC236}">
                    <a16:creationId xmlns:a16="http://schemas.microsoft.com/office/drawing/2014/main" id="{C5B45B76-03B8-413B-9456-0626E53817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56088" y="2679701"/>
                <a:ext cx="63500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74" name="Line 101">
                <a:extLst>
                  <a:ext uri="{FF2B5EF4-FFF2-40B4-BE49-F238E27FC236}">
                    <a16:creationId xmlns:a16="http://schemas.microsoft.com/office/drawing/2014/main" id="{D19F3A63-D9FC-44A6-918D-5FCE71D457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68788" y="2646363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75" name="Line 102">
                <a:extLst>
                  <a:ext uri="{FF2B5EF4-FFF2-40B4-BE49-F238E27FC236}">
                    <a16:creationId xmlns:a16="http://schemas.microsoft.com/office/drawing/2014/main" id="{AD10C35F-A850-437C-9E07-1B76EE5EEE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37038" y="2679701"/>
                <a:ext cx="63500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76" name="Line 103">
                <a:extLst>
                  <a:ext uri="{FF2B5EF4-FFF2-40B4-BE49-F238E27FC236}">
                    <a16:creationId xmlns:a16="http://schemas.microsoft.com/office/drawing/2014/main" id="{9FBD2B20-A14D-4434-8598-CE166AC351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49738" y="2646363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77" name="Line 104">
                <a:extLst>
                  <a:ext uri="{FF2B5EF4-FFF2-40B4-BE49-F238E27FC236}">
                    <a16:creationId xmlns:a16="http://schemas.microsoft.com/office/drawing/2014/main" id="{6009F553-C9A4-4424-87E6-B3B384143F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17988" y="2679701"/>
                <a:ext cx="63500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78" name="Line 105">
                <a:extLst>
                  <a:ext uri="{FF2B5EF4-FFF2-40B4-BE49-F238E27FC236}">
                    <a16:creationId xmlns:a16="http://schemas.microsoft.com/office/drawing/2014/main" id="{02C0CB1B-B835-4A29-855A-97953EAE00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98938" y="2646363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79" name="Line 106">
                <a:extLst>
                  <a:ext uri="{FF2B5EF4-FFF2-40B4-BE49-F238E27FC236}">
                    <a16:creationId xmlns:a16="http://schemas.microsoft.com/office/drawing/2014/main" id="{ACC71FA6-830C-471B-ACA2-8DBDBD6F05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65600" y="2679701"/>
                <a:ext cx="65088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80" name="Line 107">
                <a:extLst>
                  <a:ext uri="{FF2B5EF4-FFF2-40B4-BE49-F238E27FC236}">
                    <a16:creationId xmlns:a16="http://schemas.microsoft.com/office/drawing/2014/main" id="{F318AEDA-2DC9-488F-A351-B673A50507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25888" y="2592388"/>
                <a:ext cx="0" cy="65088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81" name="Line 108">
                <a:extLst>
                  <a:ext uri="{FF2B5EF4-FFF2-40B4-BE49-F238E27FC236}">
                    <a16:creationId xmlns:a16="http://schemas.microsoft.com/office/drawing/2014/main" id="{8EDE8FBF-1A0F-4EF6-A19B-EABC119463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94138" y="2624138"/>
                <a:ext cx="63500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82" name="Line 109">
                <a:extLst>
                  <a:ext uri="{FF2B5EF4-FFF2-40B4-BE49-F238E27FC236}">
                    <a16:creationId xmlns:a16="http://schemas.microsoft.com/office/drawing/2014/main" id="{099BEA77-9F9E-4405-8F44-F238C5BC39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21088" y="2424113"/>
                <a:ext cx="0" cy="61913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sp>
            <p:nvSpPr>
              <p:cNvPr id="883" name="Line 110">
                <a:extLst>
                  <a:ext uri="{FF2B5EF4-FFF2-40B4-BE49-F238E27FC236}">
                    <a16:creationId xmlns:a16="http://schemas.microsoft.com/office/drawing/2014/main" id="{CDFC3D37-EBB7-4D0A-AA79-C3613632A5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589338" y="2457451"/>
                <a:ext cx="63500" cy="0"/>
              </a:xfrm>
              <a:prstGeom prst="line">
                <a:avLst/>
              </a:pr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</p:grpSp>
      </p:grpSp>
      <p:sp>
        <p:nvSpPr>
          <p:cNvPr id="348" name="TextBox 347">
            <a:extLst>
              <a:ext uri="{FF2B5EF4-FFF2-40B4-BE49-F238E27FC236}">
                <a16:creationId xmlns:a16="http://schemas.microsoft.com/office/drawing/2014/main" id="{0620477A-9F6C-4A38-BD6C-CEB178F6DB29}"/>
              </a:ext>
            </a:extLst>
          </p:cNvPr>
          <p:cNvSpPr txBox="1"/>
          <p:nvPr/>
        </p:nvSpPr>
        <p:spPr>
          <a:xfrm>
            <a:off x="2204555" y="2921781"/>
            <a:ext cx="2280464" cy="308241"/>
          </a:xfrm>
          <a:prstGeom prst="rect">
            <a:avLst/>
          </a:prstGeom>
          <a:noFill/>
          <a:ln>
            <a:noFill/>
          </a:ln>
        </p:spPr>
        <p:txBody>
          <a:bodyPr wrap="square" lIns="18000" tIns="18000" rIns="18000" bIns="18000" rtlCol="0" anchor="t" anchorCtr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ts val="1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50" b="1" i="0" u="none" strike="noStrike" kern="1200" cap="none" spc="-20" normalizeH="0" baseline="0" noProof="0" dirty="0">
                <a:ln>
                  <a:noFill/>
                </a:ln>
                <a:solidFill>
                  <a:srgbClr val="003479"/>
                </a:solidFill>
                <a:effectLst/>
                <a:uLnTx/>
                <a:uFillTx/>
                <a:latin typeface="Open Sans"/>
                <a:ea typeface="Open Sans" pitchFamily="2" charset="0"/>
                <a:cs typeface="Open Sans" pitchFamily="2" charset="0"/>
              </a:rPr>
              <a:t>2-year PFS: 60.5% (95% CI, 48.5</a:t>
            </a:r>
            <a:r>
              <a:rPr kumimoji="0" lang="en-US" sz="750" b="1" i="0" u="none" strike="noStrike" kern="1200" cap="none" spc="-20" normalizeH="0" baseline="0" noProof="0" dirty="0">
                <a:ln>
                  <a:noFill/>
                </a:ln>
                <a:solidFill>
                  <a:srgbClr val="003479"/>
                </a:solidFill>
                <a:effectLst/>
                <a:uLnTx/>
                <a:uFillTx/>
                <a:latin typeface="Open Sans"/>
                <a:ea typeface="Open Sans" pitchFamily="2" charset="0"/>
                <a:cs typeface="Arial" panose="020B0604020202020204" pitchFamily="34" charset="0"/>
              </a:rPr>
              <a:t>–</a:t>
            </a:r>
            <a:r>
              <a:rPr kumimoji="0" lang="en-US" sz="750" b="1" i="0" u="none" strike="noStrike" kern="1200" cap="none" spc="-20" normalizeH="0" baseline="0" noProof="0" dirty="0">
                <a:ln>
                  <a:noFill/>
                </a:ln>
                <a:solidFill>
                  <a:srgbClr val="003479"/>
                </a:solidFill>
                <a:effectLst/>
                <a:uLnTx/>
                <a:uFillTx/>
                <a:latin typeface="Open Sans"/>
                <a:ea typeface="Open Sans" pitchFamily="2" charset="0"/>
                <a:cs typeface="Open Sans" pitchFamily="2" charset="0"/>
              </a:rPr>
              <a:t>70.4) </a:t>
            </a:r>
          </a:p>
          <a:p>
            <a:pPr marL="0" marR="0" lvl="0" indent="0" algn="l" defTabSz="457200" rtl="0" eaLnBrk="1" fontAlgn="base" latinLnBrk="0" hangingPunct="1">
              <a:lnSpc>
                <a:spcPts val="1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50" b="1" i="0" u="none" strike="noStrike" kern="1200" cap="none" spc="-20" normalizeH="0" baseline="0" noProof="0" dirty="0">
                <a:ln>
                  <a:noFill/>
                </a:ln>
                <a:solidFill>
                  <a:srgbClr val="003479"/>
                </a:solidFill>
                <a:effectLst/>
                <a:uLnTx/>
                <a:uFillTx/>
                <a:latin typeface="Open Sans"/>
                <a:ea typeface="Open Sans" pitchFamily="2" charset="0"/>
                <a:cs typeface="Open Sans" pitchFamily="2" charset="0"/>
              </a:rPr>
              <a:t>Median PFS not reached (95% CI, 22.8 months</a:t>
            </a:r>
            <a:r>
              <a:rPr kumimoji="0" lang="en-US" sz="750" b="1" i="0" u="none" strike="noStrike" kern="1200" cap="none" spc="-20" normalizeH="0" baseline="0" noProof="0" dirty="0">
                <a:ln>
                  <a:noFill/>
                </a:ln>
                <a:solidFill>
                  <a:srgbClr val="003479"/>
                </a:solidFill>
                <a:effectLst/>
                <a:uLnTx/>
                <a:uFillTx/>
                <a:latin typeface="Open Sans"/>
                <a:ea typeface="Open Sans" pitchFamily="2" charset="0"/>
                <a:cs typeface="Arial" panose="020B0604020202020204" pitchFamily="34" charset="0"/>
              </a:rPr>
              <a:t>–</a:t>
            </a:r>
            <a:r>
              <a:rPr kumimoji="0" lang="en-US" sz="750" b="1" i="0" u="none" strike="noStrike" kern="1200" cap="none" spc="-20" normalizeH="0" baseline="0" noProof="0" dirty="0">
                <a:ln>
                  <a:noFill/>
                </a:ln>
                <a:solidFill>
                  <a:srgbClr val="003479"/>
                </a:solidFill>
                <a:effectLst/>
                <a:uLnTx/>
                <a:uFillTx/>
                <a:latin typeface="Open Sans"/>
                <a:ea typeface="Open Sans" pitchFamily="2" charset="0"/>
                <a:cs typeface="Open Sans" pitchFamily="2" charset="0"/>
              </a:rPr>
              <a:t>NE)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69FF14E-3604-4155-B30F-AC1B5EF66859}"/>
              </a:ext>
            </a:extLst>
          </p:cNvPr>
          <p:cNvGrpSpPr/>
          <p:nvPr/>
        </p:nvGrpSpPr>
        <p:grpSpPr>
          <a:xfrm>
            <a:off x="6872385" y="1395406"/>
            <a:ext cx="4840024" cy="4223484"/>
            <a:chOff x="6872385" y="1395406"/>
            <a:chExt cx="4840024" cy="4223484"/>
          </a:xfrm>
        </p:grpSpPr>
        <p:sp>
          <p:nvSpPr>
            <p:cNvPr id="410" name="Rectangle 409">
              <a:extLst>
                <a:ext uri="{FF2B5EF4-FFF2-40B4-BE49-F238E27FC236}">
                  <a16:creationId xmlns:a16="http://schemas.microsoft.com/office/drawing/2014/main" id="{38821CDC-C586-47D8-BAE5-8F6349F6CA0D}"/>
                </a:ext>
              </a:extLst>
            </p:cNvPr>
            <p:cNvSpPr/>
            <p:nvPr/>
          </p:nvSpPr>
          <p:spPr>
            <a:xfrm>
              <a:off x="7972651" y="1671908"/>
              <a:ext cx="3658364" cy="3237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807" name="Line 192">
              <a:extLst>
                <a:ext uri="{FF2B5EF4-FFF2-40B4-BE49-F238E27FC236}">
                  <a16:creationId xmlns:a16="http://schemas.microsoft.com/office/drawing/2014/main" id="{80B29A49-831D-42D7-BAF4-7AE6A45B29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407726" y="1665169"/>
              <a:ext cx="0" cy="3240000"/>
            </a:xfrm>
            <a:prstGeom prst="line">
              <a:avLst/>
            </a:prstGeom>
            <a:noFill/>
            <a:ln w="9525" cap="flat">
              <a:solidFill>
                <a:schemeClr val="bg1">
                  <a:lumMod val="5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808" name="Line 193">
              <a:extLst>
                <a:ext uri="{FF2B5EF4-FFF2-40B4-BE49-F238E27FC236}">
                  <a16:creationId xmlns:a16="http://schemas.microsoft.com/office/drawing/2014/main" id="{4E6E6B7F-46DC-43F2-85AC-F72DE3C938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65447" y="3307640"/>
              <a:ext cx="3663418" cy="0"/>
            </a:xfrm>
            <a:prstGeom prst="line">
              <a:avLst/>
            </a:prstGeom>
            <a:noFill/>
            <a:ln w="9525" cap="flat">
              <a:solidFill>
                <a:schemeClr val="bg1">
                  <a:lumMod val="5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663" name="Rectangle 387">
              <a:extLst>
                <a:ext uri="{FF2B5EF4-FFF2-40B4-BE49-F238E27FC236}">
                  <a16:creationId xmlns:a16="http://schemas.microsoft.com/office/drawing/2014/main" id="{81DE3854-73E5-460D-AE81-5C8B0B15A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0547" y="1683331"/>
              <a:ext cx="233661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100</a:t>
              </a:r>
            </a:p>
          </p:txBody>
        </p:sp>
        <p:sp>
          <p:nvSpPr>
            <p:cNvPr id="664" name="Rectangle 388">
              <a:extLst>
                <a:ext uri="{FF2B5EF4-FFF2-40B4-BE49-F238E27FC236}">
                  <a16:creationId xmlns:a16="http://schemas.microsoft.com/office/drawing/2014/main" id="{68B0BBC4-6C6F-495F-A596-D7C9B8019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8434" y="2300547"/>
              <a:ext cx="155773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80</a:t>
              </a:r>
            </a:p>
          </p:txBody>
        </p:sp>
        <p:sp>
          <p:nvSpPr>
            <p:cNvPr id="665" name="Rectangle 389">
              <a:extLst>
                <a:ext uri="{FF2B5EF4-FFF2-40B4-BE49-F238E27FC236}">
                  <a16:creationId xmlns:a16="http://schemas.microsoft.com/office/drawing/2014/main" id="{063971F0-19C9-41F5-9ADD-A38B9B4659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8434" y="2920392"/>
              <a:ext cx="155773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60</a:t>
              </a:r>
            </a:p>
          </p:txBody>
        </p:sp>
        <p:sp>
          <p:nvSpPr>
            <p:cNvPr id="666" name="Rectangle 390">
              <a:extLst>
                <a:ext uri="{FF2B5EF4-FFF2-40B4-BE49-F238E27FC236}">
                  <a16:creationId xmlns:a16="http://schemas.microsoft.com/office/drawing/2014/main" id="{8C0FA13C-29CD-4706-BFF5-2389BD1155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8434" y="3545797"/>
              <a:ext cx="155773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40</a:t>
              </a:r>
            </a:p>
          </p:txBody>
        </p:sp>
        <p:sp>
          <p:nvSpPr>
            <p:cNvPr id="667" name="Rectangle 391">
              <a:extLst>
                <a:ext uri="{FF2B5EF4-FFF2-40B4-BE49-F238E27FC236}">
                  <a16:creationId xmlns:a16="http://schemas.microsoft.com/office/drawing/2014/main" id="{D8FFE3A3-D268-430D-9120-E5876B7F6E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7101195" y="3216858"/>
              <a:ext cx="758980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Patients (%)</a:t>
              </a:r>
            </a:p>
          </p:txBody>
        </p:sp>
        <p:sp>
          <p:nvSpPr>
            <p:cNvPr id="668" name="Rectangle 393">
              <a:extLst>
                <a:ext uri="{FF2B5EF4-FFF2-40B4-BE49-F238E27FC236}">
                  <a16:creationId xmlns:a16="http://schemas.microsoft.com/office/drawing/2014/main" id="{3C26BFED-7B3D-4304-9E82-09F9CE2AB8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38434" y="4171204"/>
              <a:ext cx="155773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20</a:t>
              </a:r>
            </a:p>
          </p:txBody>
        </p:sp>
        <p:sp>
          <p:nvSpPr>
            <p:cNvPr id="669" name="Rectangle 394">
              <a:extLst>
                <a:ext uri="{FF2B5EF4-FFF2-40B4-BE49-F238E27FC236}">
                  <a16:creationId xmlns:a16="http://schemas.microsoft.com/office/drawing/2014/main" id="{B13243FB-3E38-495F-8DAD-17754FBC9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6320" y="4796608"/>
              <a:ext cx="77888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0</a:t>
              </a:r>
            </a:p>
          </p:txBody>
        </p:sp>
        <p:sp>
          <p:nvSpPr>
            <p:cNvPr id="670" name="Rectangle 395">
              <a:extLst>
                <a:ext uri="{FF2B5EF4-FFF2-40B4-BE49-F238E27FC236}">
                  <a16:creationId xmlns:a16="http://schemas.microsoft.com/office/drawing/2014/main" id="{98D7F7A4-3D5F-45DE-B6A0-1615E8A489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2532" y="4981048"/>
              <a:ext cx="77888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0</a:t>
              </a:r>
            </a:p>
          </p:txBody>
        </p:sp>
        <p:sp>
          <p:nvSpPr>
            <p:cNvPr id="671" name="Rectangle 396">
              <a:extLst>
                <a:ext uri="{FF2B5EF4-FFF2-40B4-BE49-F238E27FC236}">
                  <a16:creationId xmlns:a16="http://schemas.microsoft.com/office/drawing/2014/main" id="{BFBC0BBA-C03D-4D84-9608-404DB8079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39013" y="4981048"/>
              <a:ext cx="77888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672" name="Rectangle 397">
              <a:extLst>
                <a:ext uri="{FF2B5EF4-FFF2-40B4-BE49-F238E27FC236}">
                  <a16:creationId xmlns:a16="http://schemas.microsoft.com/office/drawing/2014/main" id="{FB6E259E-F4C7-4170-9A24-02A8E6443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3559" y="4981048"/>
              <a:ext cx="77888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6</a:t>
              </a:r>
            </a:p>
          </p:txBody>
        </p:sp>
        <p:sp>
          <p:nvSpPr>
            <p:cNvPr id="673" name="Rectangle 398">
              <a:extLst>
                <a:ext uri="{FF2B5EF4-FFF2-40B4-BE49-F238E27FC236}">
                  <a16:creationId xmlns:a16="http://schemas.microsoft.com/office/drawing/2014/main" id="{BEDFEC3B-5F35-4CD5-A128-2F5919EE39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46293" y="4981048"/>
              <a:ext cx="77888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9</a:t>
              </a:r>
            </a:p>
          </p:txBody>
        </p:sp>
        <p:sp>
          <p:nvSpPr>
            <p:cNvPr id="674" name="Rectangle 399">
              <a:extLst>
                <a:ext uri="{FF2B5EF4-FFF2-40B4-BE49-F238E27FC236}">
                  <a16:creationId xmlns:a16="http://schemas.microsoft.com/office/drawing/2014/main" id="{A6A9D642-792E-4E7D-BDAC-AB78617BC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12649" y="4981048"/>
              <a:ext cx="155773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12</a:t>
              </a:r>
            </a:p>
          </p:txBody>
        </p:sp>
        <p:sp>
          <p:nvSpPr>
            <p:cNvPr id="675" name="Rectangle 400">
              <a:extLst>
                <a:ext uri="{FF2B5EF4-FFF2-40B4-BE49-F238E27FC236}">
                  <a16:creationId xmlns:a16="http://schemas.microsoft.com/office/drawing/2014/main" id="{5750E701-6A7E-4A7B-93B4-FA0133D266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9129" y="4981048"/>
              <a:ext cx="155773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15</a:t>
              </a:r>
            </a:p>
          </p:txBody>
        </p:sp>
        <p:sp>
          <p:nvSpPr>
            <p:cNvPr id="676" name="Rectangle 401">
              <a:extLst>
                <a:ext uri="{FF2B5EF4-FFF2-40B4-BE49-F238E27FC236}">
                  <a16:creationId xmlns:a16="http://schemas.microsoft.com/office/drawing/2014/main" id="{B749D039-E03C-47BD-8F75-85636C1A61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5489" y="4981048"/>
              <a:ext cx="155773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18</a:t>
              </a:r>
            </a:p>
          </p:txBody>
        </p:sp>
        <p:sp>
          <p:nvSpPr>
            <p:cNvPr id="677" name="Rectangle 402">
              <a:extLst>
                <a:ext uri="{FF2B5EF4-FFF2-40B4-BE49-F238E27FC236}">
                  <a16:creationId xmlns:a16="http://schemas.microsoft.com/office/drawing/2014/main" id="{53F95E1A-70BF-41F9-9154-C8B549C8DA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88794" y="5182235"/>
              <a:ext cx="457377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Months</a:t>
              </a:r>
            </a:p>
          </p:txBody>
        </p:sp>
        <p:sp>
          <p:nvSpPr>
            <p:cNvPr id="678" name="Rectangle 406">
              <a:extLst>
                <a:ext uri="{FF2B5EF4-FFF2-40B4-BE49-F238E27FC236}">
                  <a16:creationId xmlns:a16="http://schemas.microsoft.com/office/drawing/2014/main" id="{772DE182-DFEA-49D6-9698-B4325926B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31969" y="4981048"/>
              <a:ext cx="155773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21</a:t>
              </a:r>
            </a:p>
          </p:txBody>
        </p:sp>
        <p:sp>
          <p:nvSpPr>
            <p:cNvPr id="679" name="Rectangle 407">
              <a:extLst>
                <a:ext uri="{FF2B5EF4-FFF2-40B4-BE49-F238E27FC236}">
                  <a16:creationId xmlns:a16="http://schemas.microsoft.com/office/drawing/2014/main" id="{91DDF8EC-1648-4362-B1B8-C131498AB1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2768" y="4981048"/>
              <a:ext cx="155773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24</a:t>
              </a:r>
            </a:p>
          </p:txBody>
        </p:sp>
        <p:sp>
          <p:nvSpPr>
            <p:cNvPr id="680" name="Rectangle 408">
              <a:extLst>
                <a:ext uri="{FF2B5EF4-FFF2-40B4-BE49-F238E27FC236}">
                  <a16:creationId xmlns:a16="http://schemas.microsoft.com/office/drawing/2014/main" id="{5B53F7BC-A62E-45E3-A432-2E9F0A49ED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3690" y="4981048"/>
              <a:ext cx="155773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27</a:t>
              </a:r>
            </a:p>
          </p:txBody>
        </p:sp>
        <p:sp>
          <p:nvSpPr>
            <p:cNvPr id="681" name="Rectangle 409">
              <a:extLst>
                <a:ext uri="{FF2B5EF4-FFF2-40B4-BE49-F238E27FC236}">
                  <a16:creationId xmlns:a16="http://schemas.microsoft.com/office/drawing/2014/main" id="{92C59F72-2D41-48BE-8E41-D57551EC8D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43796" y="4981048"/>
              <a:ext cx="155773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30</a:t>
              </a:r>
            </a:p>
          </p:txBody>
        </p:sp>
        <p:sp>
          <p:nvSpPr>
            <p:cNvPr id="682" name="Rectangle 410">
              <a:extLst>
                <a:ext uri="{FF2B5EF4-FFF2-40B4-BE49-F238E27FC236}">
                  <a16:creationId xmlns:a16="http://schemas.microsoft.com/office/drawing/2014/main" id="{C8F4AC17-5768-4EDF-85FA-A2EA4336C4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52090" y="4981048"/>
              <a:ext cx="155773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33</a:t>
              </a:r>
            </a:p>
          </p:txBody>
        </p:sp>
        <p:sp>
          <p:nvSpPr>
            <p:cNvPr id="683" name="Rectangle 411">
              <a:extLst>
                <a:ext uri="{FF2B5EF4-FFF2-40B4-BE49-F238E27FC236}">
                  <a16:creationId xmlns:a16="http://schemas.microsoft.com/office/drawing/2014/main" id="{88444097-F350-409C-8D2A-01843E2327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56636" y="4981048"/>
              <a:ext cx="155773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36</a:t>
              </a:r>
            </a:p>
          </p:txBody>
        </p:sp>
        <p:sp>
          <p:nvSpPr>
            <p:cNvPr id="685" name="Freeform 213">
              <a:extLst>
                <a:ext uri="{FF2B5EF4-FFF2-40B4-BE49-F238E27FC236}">
                  <a16:creationId xmlns:a16="http://schemas.microsoft.com/office/drawing/2014/main" id="{2A6E74A6-1291-4797-9F89-C8D01907407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3572" y="1759669"/>
              <a:ext cx="3705213" cy="3192288"/>
            </a:xfrm>
            <a:custGeom>
              <a:avLst/>
              <a:gdLst>
                <a:gd name="T0" fmla="*/ 0 w 2039"/>
                <a:gd name="T1" fmla="*/ 0 h 1761"/>
                <a:gd name="T2" fmla="*/ 27 w 2039"/>
                <a:gd name="T3" fmla="*/ 0 h 1761"/>
                <a:gd name="T4" fmla="*/ 27 w 2039"/>
                <a:gd name="T5" fmla="*/ 1733 h 1761"/>
                <a:gd name="T6" fmla="*/ 2039 w 2039"/>
                <a:gd name="T7" fmla="*/ 1733 h 1761"/>
                <a:gd name="T8" fmla="*/ 2039 w 2039"/>
                <a:gd name="T9" fmla="*/ 1761 h 1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9" h="1761">
                  <a:moveTo>
                    <a:pt x="0" y="0"/>
                  </a:moveTo>
                  <a:lnTo>
                    <a:pt x="27" y="0"/>
                  </a:lnTo>
                  <a:lnTo>
                    <a:pt x="27" y="1733"/>
                  </a:lnTo>
                  <a:lnTo>
                    <a:pt x="2039" y="1733"/>
                  </a:lnTo>
                  <a:lnTo>
                    <a:pt x="2039" y="1761"/>
                  </a:lnTo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686" name="Line 214">
              <a:extLst>
                <a:ext uri="{FF2B5EF4-FFF2-40B4-BE49-F238E27FC236}">
                  <a16:creationId xmlns:a16="http://schemas.microsoft.com/office/drawing/2014/main" id="{482BB9C2-C52E-4F16-94CF-3A1570AF9B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923572" y="2390513"/>
              <a:ext cx="49065" cy="0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687" name="Line 215">
              <a:extLst>
                <a:ext uri="{FF2B5EF4-FFF2-40B4-BE49-F238E27FC236}">
                  <a16:creationId xmlns:a16="http://schemas.microsoft.com/office/drawing/2014/main" id="{C57C87FE-8DA3-49A9-9514-76DE2CAD6F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923572" y="3014106"/>
              <a:ext cx="49065" cy="0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688" name="Line 216">
              <a:extLst>
                <a:ext uri="{FF2B5EF4-FFF2-40B4-BE49-F238E27FC236}">
                  <a16:creationId xmlns:a16="http://schemas.microsoft.com/office/drawing/2014/main" id="{21370466-409A-4155-B62B-38EDB86BC9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923572" y="3639512"/>
              <a:ext cx="49065" cy="0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689" name="Line 217">
              <a:extLst>
                <a:ext uri="{FF2B5EF4-FFF2-40B4-BE49-F238E27FC236}">
                  <a16:creationId xmlns:a16="http://schemas.microsoft.com/office/drawing/2014/main" id="{55944741-9AE4-445C-8170-6F190B4C4A9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923572" y="4270356"/>
              <a:ext cx="49065" cy="0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690" name="Line 218">
              <a:extLst>
                <a:ext uri="{FF2B5EF4-FFF2-40B4-BE49-F238E27FC236}">
                  <a16:creationId xmlns:a16="http://schemas.microsoft.com/office/drawing/2014/main" id="{A4D5BD4C-DD7B-4754-9436-AB3E1EB650E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923572" y="4901200"/>
              <a:ext cx="49065" cy="0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691" name="Line 219">
              <a:extLst>
                <a:ext uri="{FF2B5EF4-FFF2-40B4-BE49-F238E27FC236}">
                  <a16:creationId xmlns:a16="http://schemas.microsoft.com/office/drawing/2014/main" id="{966A3D82-E28F-48F4-96C6-EEDACCF77C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325316" y="4901200"/>
              <a:ext cx="0" cy="50757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692" name="Line 220">
              <a:extLst>
                <a:ext uri="{FF2B5EF4-FFF2-40B4-BE49-F238E27FC236}">
                  <a16:creationId xmlns:a16="http://schemas.microsoft.com/office/drawing/2014/main" id="{EA813658-9CB6-4D5C-9023-9F1957A41A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18215" y="4901200"/>
              <a:ext cx="0" cy="50757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693" name="Line 221">
              <a:extLst>
                <a:ext uri="{FF2B5EF4-FFF2-40B4-BE49-F238E27FC236}">
                  <a16:creationId xmlns:a16="http://schemas.microsoft.com/office/drawing/2014/main" id="{A308E3CF-6F8E-4C5E-BCCF-38638A1FCE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14746" y="4901200"/>
              <a:ext cx="0" cy="50757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694" name="Line 222">
              <a:extLst>
                <a:ext uri="{FF2B5EF4-FFF2-40B4-BE49-F238E27FC236}">
                  <a16:creationId xmlns:a16="http://schemas.microsoft.com/office/drawing/2014/main" id="{DCC2B626-C0E4-4A23-B3DF-9399D65FBD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407645" y="4901200"/>
              <a:ext cx="0" cy="50757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695" name="Line 223">
              <a:extLst>
                <a:ext uri="{FF2B5EF4-FFF2-40B4-BE49-F238E27FC236}">
                  <a16:creationId xmlns:a16="http://schemas.microsoft.com/office/drawing/2014/main" id="{A7A2B9D8-E5A4-4AE1-8BE1-4DFF7450C2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105995" y="4901200"/>
              <a:ext cx="0" cy="50757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696" name="Line 224">
              <a:extLst>
                <a:ext uri="{FF2B5EF4-FFF2-40B4-BE49-F238E27FC236}">
                  <a16:creationId xmlns:a16="http://schemas.microsoft.com/office/drawing/2014/main" id="{5723B77C-C262-4243-A4E3-AAAF289FE4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802527" y="4901200"/>
              <a:ext cx="0" cy="50757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697" name="Line 225">
              <a:extLst>
                <a:ext uri="{FF2B5EF4-FFF2-40B4-BE49-F238E27FC236}">
                  <a16:creationId xmlns:a16="http://schemas.microsoft.com/office/drawing/2014/main" id="{41A97ED6-D348-4419-9C1D-72CB70557A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495425" y="4901200"/>
              <a:ext cx="0" cy="50757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698" name="Line 226">
              <a:extLst>
                <a:ext uri="{FF2B5EF4-FFF2-40B4-BE49-F238E27FC236}">
                  <a16:creationId xmlns:a16="http://schemas.microsoft.com/office/drawing/2014/main" id="{6DDAC973-DCEB-4834-A6CF-9166D566EE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91957" y="4901200"/>
              <a:ext cx="0" cy="50757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699" name="Line 227">
              <a:extLst>
                <a:ext uri="{FF2B5EF4-FFF2-40B4-BE49-F238E27FC236}">
                  <a16:creationId xmlns:a16="http://schemas.microsoft.com/office/drawing/2014/main" id="{9B3833B9-C4F0-413B-9326-392801F0DD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84855" y="4901200"/>
              <a:ext cx="0" cy="50757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700" name="Line 228">
              <a:extLst>
                <a:ext uri="{FF2B5EF4-FFF2-40B4-BE49-F238E27FC236}">
                  <a16:creationId xmlns:a16="http://schemas.microsoft.com/office/drawing/2014/main" id="{DEF20E4C-DBE4-4499-B107-DFB3A23953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81388" y="4901200"/>
              <a:ext cx="0" cy="50757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701" name="Line 229">
              <a:extLst>
                <a:ext uri="{FF2B5EF4-FFF2-40B4-BE49-F238E27FC236}">
                  <a16:creationId xmlns:a16="http://schemas.microsoft.com/office/drawing/2014/main" id="{52593070-44AE-4B46-885E-82C5D99A22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74285" y="4901200"/>
              <a:ext cx="0" cy="50757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702" name="Line 230">
              <a:extLst>
                <a:ext uri="{FF2B5EF4-FFF2-40B4-BE49-F238E27FC236}">
                  <a16:creationId xmlns:a16="http://schemas.microsoft.com/office/drawing/2014/main" id="{5C18131A-F4F4-4764-98B1-B118F044FB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72635" y="4901200"/>
              <a:ext cx="0" cy="50757"/>
            </a:xfrm>
            <a:prstGeom prst="line">
              <a:avLst/>
            </a:prstGeom>
            <a:noFill/>
            <a:ln w="12700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"/>
                <a:ea typeface="+mn-ea"/>
                <a:cs typeface="+mn-cs"/>
              </a:endParaRPr>
            </a:p>
          </p:txBody>
        </p:sp>
        <p:sp>
          <p:nvSpPr>
            <p:cNvPr id="704" name="Content Placeholder 2">
              <a:extLst>
                <a:ext uri="{FF2B5EF4-FFF2-40B4-BE49-F238E27FC236}">
                  <a16:creationId xmlns:a16="http://schemas.microsoft.com/office/drawing/2014/main" id="{33F795D8-0140-4A3E-8C43-0D6AFF377674}"/>
                </a:ext>
              </a:extLst>
            </p:cNvPr>
            <p:cNvSpPr txBox="1">
              <a:spLocks/>
            </p:cNvSpPr>
            <p:nvPr/>
          </p:nvSpPr>
          <p:spPr>
            <a:xfrm>
              <a:off x="7976335" y="1395406"/>
              <a:ext cx="3654476" cy="24601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396" rtl="0" eaLnBrk="1" latinLnBrk="0" hangingPunct="1">
                <a:lnSpc>
                  <a:spcPts val="2100"/>
                </a:lnSpc>
                <a:spcBef>
                  <a:spcPts val="600"/>
                </a:spcBef>
                <a:buClr>
                  <a:schemeClr val="accent1"/>
                </a:buClr>
                <a:buFont typeface="Arial" panose="020B0604020202020204" pitchFamily="34" charset="0"/>
                <a:buNone/>
                <a:defRPr lang="en-US" sz="1800" b="1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171450" indent="-171450" algn="l" defTabSz="914396" rtl="0" eaLnBrk="1" latinLnBrk="0" hangingPunct="1">
                <a:lnSpc>
                  <a:spcPts val="2100"/>
                </a:lnSpc>
                <a:spcBef>
                  <a:spcPts val="600"/>
                </a:spcBef>
                <a:buClr>
                  <a:srgbClr val="FFFF00"/>
                </a:buClr>
                <a:buFont typeface="Arial" panose="020B0604020202020204" pitchFamily="34" charset="0"/>
                <a:buChar char="•"/>
                <a:defRPr lang="en-US" sz="18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2pPr>
              <a:lvl3pPr marL="341313" indent="-171450" algn="l" defTabSz="914396" rtl="0" eaLnBrk="1" latinLnBrk="0" hangingPunct="1">
                <a:lnSpc>
                  <a:spcPts val="2100"/>
                </a:lnSpc>
                <a:spcBef>
                  <a:spcPts val="600"/>
                </a:spcBef>
                <a:buClr>
                  <a:srgbClr val="FFFF00"/>
                </a:buClr>
                <a:buFont typeface="Open Sans" panose="020B0606030504020204" pitchFamily="34" charset="0"/>
                <a:buChar char="–"/>
                <a:defRPr lang="en-US" sz="18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3pPr>
              <a:lvl4pPr marL="512763" indent="-171450" algn="l" defTabSz="914396" rtl="0" eaLnBrk="1" latinLnBrk="0" hangingPunct="1">
                <a:lnSpc>
                  <a:spcPts val="2100"/>
                </a:lnSpc>
                <a:spcBef>
                  <a:spcPts val="6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Char char="§"/>
                <a:defRPr lang="en-US" sz="18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4pPr>
              <a:lvl5pPr marL="719138" indent="-179388" algn="l" defTabSz="914396" rtl="0" eaLnBrk="1" latinLnBrk="0" hangingPunct="1">
                <a:lnSpc>
                  <a:spcPts val="2100"/>
                </a:lnSpc>
                <a:spcBef>
                  <a:spcPts val="600"/>
                </a:spcBef>
                <a:buClr>
                  <a:srgbClr val="FFFF00"/>
                </a:buClr>
                <a:buSzPct val="100000"/>
                <a:buFontTx/>
                <a:buChar char="◦"/>
                <a:defRPr lang="en-US" sz="18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5pPr>
              <a:lvl6pPr marL="2514590" indent="-228599" algn="l" defTabSz="91439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88" indent="-228599" algn="l" defTabSz="91439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86" indent="-228599" algn="l" defTabSz="91439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85" indent="-228599" algn="l" defTabSz="914396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39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rPr>
                <a:t>Overall Survival</a:t>
              </a:r>
            </a:p>
          </p:txBody>
        </p:sp>
        <p:sp>
          <p:nvSpPr>
            <p:cNvPr id="706" name="Rectangle 165">
              <a:extLst>
                <a:ext uri="{FF2B5EF4-FFF2-40B4-BE49-F238E27FC236}">
                  <a16:creationId xmlns:a16="http://schemas.microsoft.com/office/drawing/2014/main" id="{D10614F0-AC54-44B0-87AD-516984486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2385" y="5261334"/>
              <a:ext cx="913097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Patients at risk</a:t>
              </a:r>
            </a:p>
          </p:txBody>
        </p:sp>
        <p:sp>
          <p:nvSpPr>
            <p:cNvPr id="707" name="Rectangle 166">
              <a:extLst>
                <a:ext uri="{FF2B5EF4-FFF2-40B4-BE49-F238E27FC236}">
                  <a16:creationId xmlns:a16="http://schemas.microsoft.com/office/drawing/2014/main" id="{509EE8CA-E989-4026-8273-79F6DC8C5F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2731" y="5451848"/>
              <a:ext cx="682751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All patients</a:t>
              </a:r>
            </a:p>
          </p:txBody>
        </p:sp>
        <p:sp>
          <p:nvSpPr>
            <p:cNvPr id="709" name="Rectangle 173">
              <a:extLst>
                <a:ext uri="{FF2B5EF4-FFF2-40B4-BE49-F238E27FC236}">
                  <a16:creationId xmlns:a16="http://schemas.microsoft.com/office/drawing/2014/main" id="{45369F46-0FA6-46C6-B649-CB46266FEF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5444" y="5447584"/>
              <a:ext cx="155773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97</a:t>
              </a:r>
            </a:p>
          </p:txBody>
        </p:sp>
        <p:sp>
          <p:nvSpPr>
            <p:cNvPr id="710" name="Rectangle 174">
              <a:extLst>
                <a:ext uri="{FF2B5EF4-FFF2-40B4-BE49-F238E27FC236}">
                  <a16:creationId xmlns:a16="http://schemas.microsoft.com/office/drawing/2014/main" id="{3A40C99E-A349-47DB-82E9-597CE33E02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1803" y="5447584"/>
              <a:ext cx="155773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96</a:t>
              </a:r>
            </a:p>
          </p:txBody>
        </p:sp>
        <p:sp>
          <p:nvSpPr>
            <p:cNvPr id="711" name="Rectangle 175">
              <a:extLst>
                <a:ext uri="{FF2B5EF4-FFF2-40B4-BE49-F238E27FC236}">
                  <a16:creationId xmlns:a16="http://schemas.microsoft.com/office/drawing/2014/main" id="{F26C3646-F0F4-4A61-AAA5-3AE9A4725C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4536" y="5447584"/>
              <a:ext cx="155773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91</a:t>
              </a:r>
            </a:p>
          </p:txBody>
        </p:sp>
        <p:sp>
          <p:nvSpPr>
            <p:cNvPr id="712" name="Rectangle 176">
              <a:extLst>
                <a:ext uri="{FF2B5EF4-FFF2-40B4-BE49-F238E27FC236}">
                  <a16:creationId xmlns:a16="http://schemas.microsoft.com/office/drawing/2014/main" id="{E31E77EB-001D-448E-A8CC-9FFC7497DD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20895" y="5447584"/>
              <a:ext cx="155773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88</a:t>
              </a:r>
            </a:p>
          </p:txBody>
        </p:sp>
        <p:sp>
          <p:nvSpPr>
            <p:cNvPr id="713" name="Rectangle 177">
              <a:extLst>
                <a:ext uri="{FF2B5EF4-FFF2-40B4-BE49-F238E27FC236}">
                  <a16:creationId xmlns:a16="http://schemas.microsoft.com/office/drawing/2014/main" id="{A5C258B4-4763-4CE5-A3E8-9F3ECFA138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3629" y="5447584"/>
              <a:ext cx="155773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85</a:t>
              </a:r>
            </a:p>
          </p:txBody>
        </p:sp>
        <p:sp>
          <p:nvSpPr>
            <p:cNvPr id="714" name="Rectangle 178">
              <a:extLst>
                <a:ext uri="{FF2B5EF4-FFF2-40B4-BE49-F238E27FC236}">
                  <a16:creationId xmlns:a16="http://schemas.microsoft.com/office/drawing/2014/main" id="{EF0F3A12-07CA-4935-BC3B-B88DC4F04E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29987" y="5447584"/>
              <a:ext cx="155773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81</a:t>
              </a:r>
            </a:p>
          </p:txBody>
        </p:sp>
        <p:sp>
          <p:nvSpPr>
            <p:cNvPr id="715" name="Rectangle 179">
              <a:extLst>
                <a:ext uri="{FF2B5EF4-FFF2-40B4-BE49-F238E27FC236}">
                  <a16:creationId xmlns:a16="http://schemas.microsoft.com/office/drawing/2014/main" id="{1031453F-2751-4392-B5A5-FFCD54A22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32721" y="5447584"/>
              <a:ext cx="155773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78</a:t>
              </a:r>
            </a:p>
          </p:txBody>
        </p:sp>
        <p:sp>
          <p:nvSpPr>
            <p:cNvPr id="716" name="Rectangle 180">
              <a:extLst>
                <a:ext uri="{FF2B5EF4-FFF2-40B4-BE49-F238E27FC236}">
                  <a16:creationId xmlns:a16="http://schemas.microsoft.com/office/drawing/2014/main" id="{89AC83B1-5821-4738-81EE-C39658481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37267" y="5447584"/>
              <a:ext cx="155773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46</a:t>
              </a:r>
            </a:p>
          </p:txBody>
        </p:sp>
        <p:sp>
          <p:nvSpPr>
            <p:cNvPr id="717" name="Rectangle 181">
              <a:extLst>
                <a:ext uri="{FF2B5EF4-FFF2-40B4-BE49-F238E27FC236}">
                  <a16:creationId xmlns:a16="http://schemas.microsoft.com/office/drawing/2014/main" id="{5E4235A9-A0B6-4796-A2B9-A3C3FE47D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0001" y="5447584"/>
              <a:ext cx="155773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23</a:t>
              </a:r>
            </a:p>
          </p:txBody>
        </p:sp>
        <p:sp>
          <p:nvSpPr>
            <p:cNvPr id="718" name="Rectangle 182">
              <a:extLst>
                <a:ext uri="{FF2B5EF4-FFF2-40B4-BE49-F238E27FC236}">
                  <a16:creationId xmlns:a16="http://schemas.microsoft.com/office/drawing/2014/main" id="{295B4C97-3B24-4019-8A73-32E272C6B4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8989" y="5447584"/>
              <a:ext cx="77888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8</a:t>
              </a:r>
            </a:p>
          </p:txBody>
        </p:sp>
        <p:sp>
          <p:nvSpPr>
            <p:cNvPr id="719" name="Rectangle 183">
              <a:extLst>
                <a:ext uri="{FF2B5EF4-FFF2-40B4-BE49-F238E27FC236}">
                  <a16:creationId xmlns:a16="http://schemas.microsoft.com/office/drawing/2014/main" id="{62B49FC8-671C-4157-9B5D-85FE147030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81722" y="5447584"/>
              <a:ext cx="77888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720" name="Rectangle 184">
              <a:extLst>
                <a:ext uri="{FF2B5EF4-FFF2-40B4-BE49-F238E27FC236}">
                  <a16:creationId xmlns:a16="http://schemas.microsoft.com/office/drawing/2014/main" id="{1D5F1F40-6A04-424B-A81C-D2CB78D8C3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8082" y="5447584"/>
              <a:ext cx="77888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721" name="Rectangle 185">
              <a:extLst>
                <a:ext uri="{FF2B5EF4-FFF2-40B4-BE49-F238E27FC236}">
                  <a16:creationId xmlns:a16="http://schemas.microsoft.com/office/drawing/2014/main" id="{884281F2-4AEE-4E51-BBA5-953A73E7E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90815" y="5447584"/>
              <a:ext cx="77888" cy="1670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0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0</a:t>
              </a:r>
            </a:p>
          </p:txBody>
        </p:sp>
        <p:grpSp>
          <p:nvGrpSpPr>
            <p:cNvPr id="722" name="Group 721">
              <a:extLst>
                <a:ext uri="{FF2B5EF4-FFF2-40B4-BE49-F238E27FC236}">
                  <a16:creationId xmlns:a16="http://schemas.microsoft.com/office/drawing/2014/main" id="{DD2E98E0-5B31-4C72-8AF6-FB3B51DEF8B2}"/>
                </a:ext>
              </a:extLst>
            </p:cNvPr>
            <p:cNvGrpSpPr/>
            <p:nvPr/>
          </p:nvGrpSpPr>
          <p:grpSpPr>
            <a:xfrm>
              <a:off x="7974444" y="1758552"/>
              <a:ext cx="3490786" cy="1198241"/>
              <a:chOff x="7786688" y="1766888"/>
              <a:chExt cx="3049587" cy="1049337"/>
            </a:xfrm>
          </p:grpSpPr>
          <p:sp>
            <p:nvSpPr>
              <p:cNvPr id="723" name="Freeform 114">
                <a:extLst>
                  <a:ext uri="{FF2B5EF4-FFF2-40B4-BE49-F238E27FC236}">
                    <a16:creationId xmlns:a16="http://schemas.microsoft.com/office/drawing/2014/main" id="{75930422-984E-465C-B8F8-7FBFCC38C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86688" y="1766888"/>
                <a:ext cx="3017837" cy="1017587"/>
              </a:xfrm>
              <a:custGeom>
                <a:avLst/>
                <a:gdLst>
                  <a:gd name="T0" fmla="*/ 1901 w 1901"/>
                  <a:gd name="T1" fmla="*/ 641 h 641"/>
                  <a:gd name="T2" fmla="*/ 1525 w 1901"/>
                  <a:gd name="T3" fmla="*/ 641 h 641"/>
                  <a:gd name="T4" fmla="*/ 1525 w 1901"/>
                  <a:gd name="T5" fmla="*/ 455 h 641"/>
                  <a:gd name="T6" fmla="*/ 1312 w 1901"/>
                  <a:gd name="T7" fmla="*/ 455 h 641"/>
                  <a:gd name="T8" fmla="*/ 1312 w 1901"/>
                  <a:gd name="T9" fmla="*/ 406 h 641"/>
                  <a:gd name="T10" fmla="*/ 1273 w 1901"/>
                  <a:gd name="T11" fmla="*/ 406 h 641"/>
                  <a:gd name="T12" fmla="*/ 1273 w 1901"/>
                  <a:gd name="T13" fmla="*/ 364 h 641"/>
                  <a:gd name="T14" fmla="*/ 1112 w 1901"/>
                  <a:gd name="T15" fmla="*/ 364 h 641"/>
                  <a:gd name="T16" fmla="*/ 1112 w 1901"/>
                  <a:gd name="T17" fmla="*/ 346 h 641"/>
                  <a:gd name="T18" fmla="*/ 1070 w 1901"/>
                  <a:gd name="T19" fmla="*/ 346 h 641"/>
                  <a:gd name="T20" fmla="*/ 1070 w 1901"/>
                  <a:gd name="T21" fmla="*/ 326 h 641"/>
                  <a:gd name="T22" fmla="*/ 927 w 1901"/>
                  <a:gd name="T23" fmla="*/ 326 h 641"/>
                  <a:gd name="T24" fmla="*/ 927 w 1901"/>
                  <a:gd name="T25" fmla="*/ 309 h 641"/>
                  <a:gd name="T26" fmla="*/ 881 w 1901"/>
                  <a:gd name="T27" fmla="*/ 309 h 641"/>
                  <a:gd name="T28" fmla="*/ 881 w 1901"/>
                  <a:gd name="T29" fmla="*/ 295 h 641"/>
                  <a:gd name="T30" fmla="*/ 821 w 1901"/>
                  <a:gd name="T31" fmla="*/ 295 h 641"/>
                  <a:gd name="T32" fmla="*/ 821 w 1901"/>
                  <a:gd name="T33" fmla="*/ 267 h 641"/>
                  <a:gd name="T34" fmla="*/ 769 w 1901"/>
                  <a:gd name="T35" fmla="*/ 267 h 641"/>
                  <a:gd name="T36" fmla="*/ 769 w 1901"/>
                  <a:gd name="T37" fmla="*/ 257 h 641"/>
                  <a:gd name="T38" fmla="*/ 700 w 1901"/>
                  <a:gd name="T39" fmla="*/ 257 h 641"/>
                  <a:gd name="T40" fmla="*/ 700 w 1901"/>
                  <a:gd name="T41" fmla="*/ 239 h 641"/>
                  <a:gd name="T42" fmla="*/ 686 w 1901"/>
                  <a:gd name="T43" fmla="*/ 239 h 641"/>
                  <a:gd name="T44" fmla="*/ 686 w 1901"/>
                  <a:gd name="T45" fmla="*/ 222 h 641"/>
                  <a:gd name="T46" fmla="*/ 614 w 1901"/>
                  <a:gd name="T47" fmla="*/ 222 h 641"/>
                  <a:gd name="T48" fmla="*/ 614 w 1901"/>
                  <a:gd name="T49" fmla="*/ 200 h 641"/>
                  <a:gd name="T50" fmla="*/ 559 w 1901"/>
                  <a:gd name="T51" fmla="*/ 200 h 641"/>
                  <a:gd name="T52" fmla="*/ 559 w 1901"/>
                  <a:gd name="T53" fmla="*/ 180 h 641"/>
                  <a:gd name="T54" fmla="*/ 521 w 1901"/>
                  <a:gd name="T55" fmla="*/ 180 h 641"/>
                  <a:gd name="T56" fmla="*/ 521 w 1901"/>
                  <a:gd name="T57" fmla="*/ 166 h 641"/>
                  <a:gd name="T58" fmla="*/ 503 w 1901"/>
                  <a:gd name="T59" fmla="*/ 166 h 641"/>
                  <a:gd name="T60" fmla="*/ 503 w 1901"/>
                  <a:gd name="T61" fmla="*/ 144 h 641"/>
                  <a:gd name="T62" fmla="*/ 467 w 1901"/>
                  <a:gd name="T63" fmla="*/ 144 h 641"/>
                  <a:gd name="T64" fmla="*/ 467 w 1901"/>
                  <a:gd name="T65" fmla="*/ 129 h 641"/>
                  <a:gd name="T66" fmla="*/ 453 w 1901"/>
                  <a:gd name="T67" fmla="*/ 129 h 641"/>
                  <a:gd name="T68" fmla="*/ 453 w 1901"/>
                  <a:gd name="T69" fmla="*/ 109 h 641"/>
                  <a:gd name="T70" fmla="*/ 298 w 1901"/>
                  <a:gd name="T71" fmla="*/ 109 h 641"/>
                  <a:gd name="T72" fmla="*/ 298 w 1901"/>
                  <a:gd name="T73" fmla="*/ 93 h 641"/>
                  <a:gd name="T74" fmla="*/ 225 w 1901"/>
                  <a:gd name="T75" fmla="*/ 93 h 641"/>
                  <a:gd name="T76" fmla="*/ 225 w 1901"/>
                  <a:gd name="T77" fmla="*/ 73 h 641"/>
                  <a:gd name="T78" fmla="*/ 219 w 1901"/>
                  <a:gd name="T79" fmla="*/ 73 h 641"/>
                  <a:gd name="T80" fmla="*/ 219 w 1901"/>
                  <a:gd name="T81" fmla="*/ 57 h 641"/>
                  <a:gd name="T82" fmla="*/ 199 w 1901"/>
                  <a:gd name="T83" fmla="*/ 57 h 641"/>
                  <a:gd name="T84" fmla="*/ 199 w 1901"/>
                  <a:gd name="T85" fmla="*/ 36 h 641"/>
                  <a:gd name="T86" fmla="*/ 181 w 1901"/>
                  <a:gd name="T87" fmla="*/ 36 h 641"/>
                  <a:gd name="T88" fmla="*/ 181 w 1901"/>
                  <a:gd name="T89" fmla="*/ 20 h 641"/>
                  <a:gd name="T90" fmla="*/ 85 w 1901"/>
                  <a:gd name="T91" fmla="*/ 20 h 641"/>
                  <a:gd name="T92" fmla="*/ 85 w 1901"/>
                  <a:gd name="T93" fmla="*/ 0 h 641"/>
                  <a:gd name="T94" fmla="*/ 0 w 1901"/>
                  <a:gd name="T95" fmla="*/ 0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01" h="641">
                    <a:moveTo>
                      <a:pt x="1901" y="641"/>
                    </a:moveTo>
                    <a:lnTo>
                      <a:pt x="1525" y="641"/>
                    </a:lnTo>
                    <a:lnTo>
                      <a:pt x="1525" y="455"/>
                    </a:lnTo>
                    <a:lnTo>
                      <a:pt x="1312" y="455"/>
                    </a:lnTo>
                    <a:lnTo>
                      <a:pt x="1312" y="406"/>
                    </a:lnTo>
                    <a:lnTo>
                      <a:pt x="1273" y="406"/>
                    </a:lnTo>
                    <a:lnTo>
                      <a:pt x="1273" y="364"/>
                    </a:lnTo>
                    <a:lnTo>
                      <a:pt x="1112" y="364"/>
                    </a:lnTo>
                    <a:lnTo>
                      <a:pt x="1112" y="346"/>
                    </a:lnTo>
                    <a:lnTo>
                      <a:pt x="1070" y="346"/>
                    </a:lnTo>
                    <a:lnTo>
                      <a:pt x="1070" y="326"/>
                    </a:lnTo>
                    <a:lnTo>
                      <a:pt x="927" y="326"/>
                    </a:lnTo>
                    <a:lnTo>
                      <a:pt x="927" y="309"/>
                    </a:lnTo>
                    <a:lnTo>
                      <a:pt x="881" y="309"/>
                    </a:lnTo>
                    <a:lnTo>
                      <a:pt x="881" y="295"/>
                    </a:lnTo>
                    <a:lnTo>
                      <a:pt x="821" y="295"/>
                    </a:lnTo>
                    <a:lnTo>
                      <a:pt x="821" y="267"/>
                    </a:lnTo>
                    <a:lnTo>
                      <a:pt x="769" y="267"/>
                    </a:lnTo>
                    <a:lnTo>
                      <a:pt x="769" y="257"/>
                    </a:lnTo>
                    <a:lnTo>
                      <a:pt x="700" y="257"/>
                    </a:lnTo>
                    <a:lnTo>
                      <a:pt x="700" y="239"/>
                    </a:lnTo>
                    <a:lnTo>
                      <a:pt x="686" y="239"/>
                    </a:lnTo>
                    <a:lnTo>
                      <a:pt x="686" y="222"/>
                    </a:lnTo>
                    <a:lnTo>
                      <a:pt x="614" y="222"/>
                    </a:lnTo>
                    <a:lnTo>
                      <a:pt x="614" y="200"/>
                    </a:lnTo>
                    <a:lnTo>
                      <a:pt x="559" y="200"/>
                    </a:lnTo>
                    <a:lnTo>
                      <a:pt x="559" y="180"/>
                    </a:lnTo>
                    <a:lnTo>
                      <a:pt x="521" y="180"/>
                    </a:lnTo>
                    <a:lnTo>
                      <a:pt x="521" y="166"/>
                    </a:lnTo>
                    <a:lnTo>
                      <a:pt x="503" y="166"/>
                    </a:lnTo>
                    <a:lnTo>
                      <a:pt x="503" y="144"/>
                    </a:lnTo>
                    <a:lnTo>
                      <a:pt x="467" y="144"/>
                    </a:lnTo>
                    <a:lnTo>
                      <a:pt x="467" y="129"/>
                    </a:lnTo>
                    <a:lnTo>
                      <a:pt x="453" y="129"/>
                    </a:lnTo>
                    <a:lnTo>
                      <a:pt x="453" y="109"/>
                    </a:lnTo>
                    <a:lnTo>
                      <a:pt x="298" y="109"/>
                    </a:lnTo>
                    <a:lnTo>
                      <a:pt x="298" y="93"/>
                    </a:lnTo>
                    <a:lnTo>
                      <a:pt x="225" y="93"/>
                    </a:lnTo>
                    <a:lnTo>
                      <a:pt x="225" y="73"/>
                    </a:lnTo>
                    <a:lnTo>
                      <a:pt x="219" y="73"/>
                    </a:lnTo>
                    <a:lnTo>
                      <a:pt x="219" y="57"/>
                    </a:lnTo>
                    <a:lnTo>
                      <a:pt x="199" y="57"/>
                    </a:lnTo>
                    <a:lnTo>
                      <a:pt x="199" y="36"/>
                    </a:lnTo>
                    <a:lnTo>
                      <a:pt x="181" y="36"/>
                    </a:lnTo>
                    <a:lnTo>
                      <a:pt x="181" y="20"/>
                    </a:lnTo>
                    <a:lnTo>
                      <a:pt x="85" y="20"/>
                    </a:lnTo>
                    <a:lnTo>
                      <a:pt x="85" y="0"/>
                    </a:lnTo>
                    <a:lnTo>
                      <a:pt x="0" y="0"/>
                    </a:lnTo>
                  </a:path>
                </a:pathLst>
              </a:custGeom>
              <a:noFill/>
              <a:ln w="15875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1200" cap="none" spc="0" normalizeH="0" baseline="0" noProof="0">
                  <a:ln>
                    <a:noFill/>
                  </a:ln>
                  <a:solidFill>
                    <a:srgbClr val="003479"/>
                  </a:solidFill>
                  <a:effectLst/>
                  <a:uLnTx/>
                  <a:uFillTx/>
                  <a:latin typeface="Open Sans"/>
                  <a:ea typeface="+mn-ea"/>
                  <a:cs typeface="+mn-cs"/>
                </a:endParaRPr>
              </a:p>
            </p:txBody>
          </p:sp>
          <p:grpSp>
            <p:nvGrpSpPr>
              <p:cNvPr id="724" name="Group 723">
                <a:extLst>
                  <a:ext uri="{FF2B5EF4-FFF2-40B4-BE49-F238E27FC236}">
                    <a16:creationId xmlns:a16="http://schemas.microsoft.com/office/drawing/2014/main" id="{6864C6FA-E52C-45D8-B2F2-D4D5099F95DA}"/>
                  </a:ext>
                </a:extLst>
              </p:cNvPr>
              <p:cNvGrpSpPr/>
              <p:nvPr/>
            </p:nvGrpSpPr>
            <p:grpSpPr>
              <a:xfrm>
                <a:off x="9185275" y="2225675"/>
                <a:ext cx="1651000" cy="590550"/>
                <a:chOff x="9185275" y="2225675"/>
                <a:chExt cx="1651000" cy="590550"/>
              </a:xfrm>
            </p:grpSpPr>
            <p:sp>
              <p:nvSpPr>
                <p:cNvPr id="725" name="Line 115">
                  <a:extLst>
                    <a:ext uri="{FF2B5EF4-FFF2-40B4-BE49-F238E27FC236}">
                      <a16:creationId xmlns:a16="http://schemas.microsoft.com/office/drawing/2014/main" id="{2142576F-C081-4360-9D18-F01B3001B7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804525" y="2752725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26" name="Line 116">
                  <a:extLst>
                    <a:ext uri="{FF2B5EF4-FFF2-40B4-BE49-F238E27FC236}">
                      <a16:creationId xmlns:a16="http://schemas.microsoft.com/office/drawing/2014/main" id="{5B2A37E1-DE68-44D3-AA8B-427469BE047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0772775" y="2784475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27" name="Line 117">
                  <a:extLst>
                    <a:ext uri="{FF2B5EF4-FFF2-40B4-BE49-F238E27FC236}">
                      <a16:creationId xmlns:a16="http://schemas.microsoft.com/office/drawing/2014/main" id="{B1E80F8E-5494-434F-A818-3952B60158B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472738" y="2752725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28" name="Line 118">
                  <a:extLst>
                    <a:ext uri="{FF2B5EF4-FFF2-40B4-BE49-F238E27FC236}">
                      <a16:creationId xmlns:a16="http://schemas.microsoft.com/office/drawing/2014/main" id="{08598575-561E-4BB2-B922-01033118AC4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0440988" y="2784475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29" name="Line 119">
                  <a:extLst>
                    <a:ext uri="{FF2B5EF4-FFF2-40B4-BE49-F238E27FC236}">
                      <a16:creationId xmlns:a16="http://schemas.microsoft.com/office/drawing/2014/main" id="{B7C27D11-C740-41C3-A0A7-3329DE82430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388600" y="2752725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30" name="Line 120">
                  <a:extLst>
                    <a:ext uri="{FF2B5EF4-FFF2-40B4-BE49-F238E27FC236}">
                      <a16:creationId xmlns:a16="http://schemas.microsoft.com/office/drawing/2014/main" id="{5E211308-3442-4EDF-BEE7-2803B4D313C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0356850" y="2784475"/>
                  <a:ext cx="65087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31" name="Line 121">
                  <a:extLst>
                    <a:ext uri="{FF2B5EF4-FFF2-40B4-BE49-F238E27FC236}">
                      <a16:creationId xmlns:a16="http://schemas.microsoft.com/office/drawing/2014/main" id="{BE135BDC-3C46-43FA-BA3B-758D08F6024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290175" y="2752725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32" name="Line 122">
                  <a:extLst>
                    <a:ext uri="{FF2B5EF4-FFF2-40B4-BE49-F238E27FC236}">
                      <a16:creationId xmlns:a16="http://schemas.microsoft.com/office/drawing/2014/main" id="{6ACB6CD9-4A1C-4681-9B41-06D1DBDF3D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0258425" y="2784475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33" name="Line 123">
                  <a:extLst>
                    <a:ext uri="{FF2B5EF4-FFF2-40B4-BE49-F238E27FC236}">
                      <a16:creationId xmlns:a16="http://schemas.microsoft.com/office/drawing/2014/main" id="{557BA198-E37B-4AAD-8279-6D3D6F743C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220325" y="2752725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34" name="Line 124">
                  <a:extLst>
                    <a:ext uri="{FF2B5EF4-FFF2-40B4-BE49-F238E27FC236}">
                      <a16:creationId xmlns:a16="http://schemas.microsoft.com/office/drawing/2014/main" id="{5B0BB051-8FC3-4C7F-B829-98857DF533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0188575" y="2784475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35" name="Line 125">
                  <a:extLst>
                    <a:ext uri="{FF2B5EF4-FFF2-40B4-BE49-F238E27FC236}">
                      <a16:creationId xmlns:a16="http://schemas.microsoft.com/office/drawing/2014/main" id="{EEE4A155-46A7-432C-93D9-E331D0D336B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207625" y="2752725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36" name="Line 126">
                  <a:extLst>
                    <a:ext uri="{FF2B5EF4-FFF2-40B4-BE49-F238E27FC236}">
                      <a16:creationId xmlns:a16="http://schemas.microsoft.com/office/drawing/2014/main" id="{C1DDADEB-E5B7-4EB2-8D1B-94C81241D0C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0175875" y="2784475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37" name="Line 127">
                  <a:extLst>
                    <a:ext uri="{FF2B5EF4-FFF2-40B4-BE49-F238E27FC236}">
                      <a16:creationId xmlns:a16="http://schemas.microsoft.com/office/drawing/2014/main" id="{6A680882-1123-486C-8E11-09AF66AB614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207625" y="2457450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38" name="Line 128">
                  <a:extLst>
                    <a:ext uri="{FF2B5EF4-FFF2-40B4-BE49-F238E27FC236}">
                      <a16:creationId xmlns:a16="http://schemas.microsoft.com/office/drawing/2014/main" id="{82600216-D2B2-424C-8428-029A992D23E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0175875" y="2489200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39" name="Line 129">
                  <a:extLst>
                    <a:ext uri="{FF2B5EF4-FFF2-40B4-BE49-F238E27FC236}">
                      <a16:creationId xmlns:a16="http://schemas.microsoft.com/office/drawing/2014/main" id="{FD74CA90-254A-43D1-932C-C2CB522906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137775" y="2457450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40" name="Line 130">
                  <a:extLst>
                    <a:ext uri="{FF2B5EF4-FFF2-40B4-BE49-F238E27FC236}">
                      <a16:creationId xmlns:a16="http://schemas.microsoft.com/office/drawing/2014/main" id="{85C3D12E-9CD8-4D2E-958C-35671B2F197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0104438" y="2489200"/>
                  <a:ext cx="65087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41" name="Line 131">
                  <a:extLst>
                    <a:ext uri="{FF2B5EF4-FFF2-40B4-BE49-F238E27FC236}">
                      <a16:creationId xmlns:a16="http://schemas.microsoft.com/office/drawing/2014/main" id="{2461C081-1349-431D-924F-9468F2D4E75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120313" y="2457450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42" name="Line 132">
                  <a:extLst>
                    <a:ext uri="{FF2B5EF4-FFF2-40B4-BE49-F238E27FC236}">
                      <a16:creationId xmlns:a16="http://schemas.microsoft.com/office/drawing/2014/main" id="{DD760495-9800-43CF-87D2-87868A4F8BA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0088563" y="2489200"/>
                  <a:ext cx="65087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43" name="Line 133">
                  <a:extLst>
                    <a:ext uri="{FF2B5EF4-FFF2-40B4-BE49-F238E27FC236}">
                      <a16:creationId xmlns:a16="http://schemas.microsoft.com/office/drawing/2014/main" id="{962C0127-BA16-4673-B268-797E6B7351A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94913" y="2457450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44" name="Line 134">
                  <a:extLst>
                    <a:ext uri="{FF2B5EF4-FFF2-40B4-BE49-F238E27FC236}">
                      <a16:creationId xmlns:a16="http://schemas.microsoft.com/office/drawing/2014/main" id="{72ED2745-3D44-489F-B35E-73769F4B5EE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0063163" y="2489200"/>
                  <a:ext cx="65087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45" name="Line 135">
                  <a:extLst>
                    <a:ext uri="{FF2B5EF4-FFF2-40B4-BE49-F238E27FC236}">
                      <a16:creationId xmlns:a16="http://schemas.microsoft.com/office/drawing/2014/main" id="{D52356F1-DAD3-4188-B19F-1239AB89A75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88563" y="2457450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46" name="Line 136">
                  <a:extLst>
                    <a:ext uri="{FF2B5EF4-FFF2-40B4-BE49-F238E27FC236}">
                      <a16:creationId xmlns:a16="http://schemas.microsoft.com/office/drawing/2014/main" id="{46E66A3F-DF6E-4442-8811-8B0486E0FF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0056813" y="2489200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47" name="Line 137">
                  <a:extLst>
                    <a:ext uri="{FF2B5EF4-FFF2-40B4-BE49-F238E27FC236}">
                      <a16:creationId xmlns:a16="http://schemas.microsoft.com/office/drawing/2014/main" id="{B3F597EE-00C8-4465-B68C-D9021DB8F7D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50463" y="2457450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48" name="Line 138">
                  <a:extLst>
                    <a:ext uri="{FF2B5EF4-FFF2-40B4-BE49-F238E27FC236}">
                      <a16:creationId xmlns:a16="http://schemas.microsoft.com/office/drawing/2014/main" id="{7C294379-414B-429A-B263-3EBE46AAF6B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0018713" y="2489200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49" name="Line 139">
                  <a:extLst>
                    <a:ext uri="{FF2B5EF4-FFF2-40B4-BE49-F238E27FC236}">
                      <a16:creationId xmlns:a16="http://schemas.microsoft.com/office/drawing/2014/main" id="{E732E116-A57C-49F1-A8A2-30482C3469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40938" y="2457450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50" name="Line 140">
                  <a:extLst>
                    <a:ext uri="{FF2B5EF4-FFF2-40B4-BE49-F238E27FC236}">
                      <a16:creationId xmlns:a16="http://schemas.microsoft.com/office/drawing/2014/main" id="{8297E6A0-7A2D-431D-A59F-65BF8E24C5E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0009188" y="2489200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51" name="Line 141">
                  <a:extLst>
                    <a:ext uri="{FF2B5EF4-FFF2-40B4-BE49-F238E27FC236}">
                      <a16:creationId xmlns:a16="http://schemas.microsoft.com/office/drawing/2014/main" id="{2CA63296-9988-4238-A6D7-C05E6CD360A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974263" y="2457450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52" name="Line 142">
                  <a:extLst>
                    <a:ext uri="{FF2B5EF4-FFF2-40B4-BE49-F238E27FC236}">
                      <a16:creationId xmlns:a16="http://schemas.microsoft.com/office/drawing/2014/main" id="{B6CC5337-3FC2-406B-9205-7739CE2756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942513" y="2489200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53" name="Line 143">
                  <a:extLst>
                    <a:ext uri="{FF2B5EF4-FFF2-40B4-BE49-F238E27FC236}">
                      <a16:creationId xmlns:a16="http://schemas.microsoft.com/office/drawing/2014/main" id="{6049368A-0779-4426-97D7-35B85703CAA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955213" y="2457450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54" name="Line 144">
                  <a:extLst>
                    <a:ext uri="{FF2B5EF4-FFF2-40B4-BE49-F238E27FC236}">
                      <a16:creationId xmlns:a16="http://schemas.microsoft.com/office/drawing/2014/main" id="{71802B96-D747-42B3-AF6C-847567DF372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923463" y="2489200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55" name="Line 145">
                  <a:extLst>
                    <a:ext uri="{FF2B5EF4-FFF2-40B4-BE49-F238E27FC236}">
                      <a16:creationId xmlns:a16="http://schemas.microsoft.com/office/drawing/2014/main" id="{A0FC41F9-7C80-47FC-AEFB-FC060D0DA8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929813" y="2457450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56" name="Line 146">
                  <a:extLst>
                    <a:ext uri="{FF2B5EF4-FFF2-40B4-BE49-F238E27FC236}">
                      <a16:creationId xmlns:a16="http://schemas.microsoft.com/office/drawing/2014/main" id="{D5A59155-E2B0-4F47-9202-9FEE57D4425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898063" y="2489200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57" name="Line 147">
                  <a:extLst>
                    <a:ext uri="{FF2B5EF4-FFF2-40B4-BE49-F238E27FC236}">
                      <a16:creationId xmlns:a16="http://schemas.microsoft.com/office/drawing/2014/main" id="{C78614FE-4D35-40B8-B505-415C952C745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891713" y="2457450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58" name="Line 148">
                  <a:extLst>
                    <a:ext uri="{FF2B5EF4-FFF2-40B4-BE49-F238E27FC236}">
                      <a16:creationId xmlns:a16="http://schemas.microsoft.com/office/drawing/2014/main" id="{0A0F077E-DF7A-4FBC-8C23-0EE1DA9B758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859963" y="2489200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59" name="Line 149">
                  <a:extLst>
                    <a:ext uri="{FF2B5EF4-FFF2-40B4-BE49-F238E27FC236}">
                      <a16:creationId xmlns:a16="http://schemas.microsoft.com/office/drawing/2014/main" id="{1B918AF1-B00C-4BEC-B030-C152558722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885363" y="2457450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60" name="Line 150">
                  <a:extLst>
                    <a:ext uri="{FF2B5EF4-FFF2-40B4-BE49-F238E27FC236}">
                      <a16:creationId xmlns:a16="http://schemas.microsoft.com/office/drawing/2014/main" id="{D8D52671-EC14-430C-BE24-0435CEEB032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853613" y="2489200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61" name="Line 151">
                  <a:extLst>
                    <a:ext uri="{FF2B5EF4-FFF2-40B4-BE49-F238E27FC236}">
                      <a16:creationId xmlns:a16="http://schemas.microsoft.com/office/drawing/2014/main" id="{7E3BC485-E0FA-4596-8D6A-AE1E9B61FA2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859963" y="2379663"/>
                  <a:ext cx="0" cy="65087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62" name="Line 152">
                  <a:extLst>
                    <a:ext uri="{FF2B5EF4-FFF2-40B4-BE49-F238E27FC236}">
                      <a16:creationId xmlns:a16="http://schemas.microsoft.com/office/drawing/2014/main" id="{1A0DB683-5C27-4A06-8D5D-C3834EB3BEE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826625" y="2411413"/>
                  <a:ext cx="65087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63" name="Line 153">
                  <a:extLst>
                    <a:ext uri="{FF2B5EF4-FFF2-40B4-BE49-F238E27FC236}">
                      <a16:creationId xmlns:a16="http://schemas.microsoft.com/office/drawing/2014/main" id="{A54BEF2C-DA0D-4081-B5FB-554EF2CF17B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844088" y="2379663"/>
                  <a:ext cx="0" cy="65087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64" name="Line 154">
                  <a:extLst>
                    <a:ext uri="{FF2B5EF4-FFF2-40B4-BE49-F238E27FC236}">
                      <a16:creationId xmlns:a16="http://schemas.microsoft.com/office/drawing/2014/main" id="{07AC330B-8471-423F-B24C-3A909235DEF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810750" y="2411413"/>
                  <a:ext cx="65087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65" name="Line 155">
                  <a:extLst>
                    <a:ext uri="{FF2B5EF4-FFF2-40B4-BE49-F238E27FC236}">
                      <a16:creationId xmlns:a16="http://schemas.microsoft.com/office/drawing/2014/main" id="{62FEA0F4-CFAC-4EDC-81D6-2A183B267CC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823450" y="2379663"/>
                  <a:ext cx="0" cy="65087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66" name="Line 156">
                  <a:extLst>
                    <a:ext uri="{FF2B5EF4-FFF2-40B4-BE49-F238E27FC236}">
                      <a16:creationId xmlns:a16="http://schemas.microsoft.com/office/drawing/2014/main" id="{FB98D7F5-388D-4862-BF5C-7ED23DBA7C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791700" y="2411413"/>
                  <a:ext cx="65087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67" name="Line 157">
                  <a:extLst>
                    <a:ext uri="{FF2B5EF4-FFF2-40B4-BE49-F238E27FC236}">
                      <a16:creationId xmlns:a16="http://schemas.microsoft.com/office/drawing/2014/main" id="{66EF9CB5-F5E0-4523-B6FB-BBB9862CB03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813925" y="2379663"/>
                  <a:ext cx="0" cy="65087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68" name="Line 158">
                  <a:extLst>
                    <a:ext uri="{FF2B5EF4-FFF2-40B4-BE49-F238E27FC236}">
                      <a16:creationId xmlns:a16="http://schemas.microsoft.com/office/drawing/2014/main" id="{B7D6180B-19EA-43A1-B3C5-B00113254F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782175" y="2411413"/>
                  <a:ext cx="65087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69" name="Line 159">
                  <a:extLst>
                    <a:ext uri="{FF2B5EF4-FFF2-40B4-BE49-F238E27FC236}">
                      <a16:creationId xmlns:a16="http://schemas.microsoft.com/office/drawing/2014/main" id="{F8551839-5643-4ADF-BA22-896729C5CF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798050" y="2312988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70" name="Line 160">
                  <a:extLst>
                    <a:ext uri="{FF2B5EF4-FFF2-40B4-BE49-F238E27FC236}">
                      <a16:creationId xmlns:a16="http://schemas.microsoft.com/office/drawing/2014/main" id="{E61A02A4-6177-4205-9592-A5B7BA8C1ED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766300" y="2344738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71" name="Line 161">
                  <a:extLst>
                    <a:ext uri="{FF2B5EF4-FFF2-40B4-BE49-F238E27FC236}">
                      <a16:creationId xmlns:a16="http://schemas.microsoft.com/office/drawing/2014/main" id="{984770C0-A6C1-4A08-B1AC-6E9FF61A463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785350" y="2312988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72" name="Line 162">
                  <a:extLst>
                    <a:ext uri="{FF2B5EF4-FFF2-40B4-BE49-F238E27FC236}">
                      <a16:creationId xmlns:a16="http://schemas.microsoft.com/office/drawing/2014/main" id="{82B248EC-F5A8-46A4-B2B3-26460EC7E30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753600" y="2344738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73" name="Line 163">
                  <a:extLst>
                    <a:ext uri="{FF2B5EF4-FFF2-40B4-BE49-F238E27FC236}">
                      <a16:creationId xmlns:a16="http://schemas.microsoft.com/office/drawing/2014/main" id="{763B1F2B-11F8-4627-9AD6-685D23BF358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769475" y="2312988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74" name="Line 164">
                  <a:extLst>
                    <a:ext uri="{FF2B5EF4-FFF2-40B4-BE49-F238E27FC236}">
                      <a16:creationId xmlns:a16="http://schemas.microsoft.com/office/drawing/2014/main" id="{32A43A0E-AB31-4168-B49C-2A64E2B6D6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737725" y="2344738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75" name="Line 165">
                  <a:extLst>
                    <a:ext uri="{FF2B5EF4-FFF2-40B4-BE49-F238E27FC236}">
                      <a16:creationId xmlns:a16="http://schemas.microsoft.com/office/drawing/2014/main" id="{DE19D69D-8FC9-42AF-8F18-82BC2FA290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744075" y="2312988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76" name="Line 166">
                  <a:extLst>
                    <a:ext uri="{FF2B5EF4-FFF2-40B4-BE49-F238E27FC236}">
                      <a16:creationId xmlns:a16="http://schemas.microsoft.com/office/drawing/2014/main" id="{83851360-EDF4-4334-AE01-9F111B53A01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712325" y="2344738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77" name="Line 167">
                  <a:extLst>
                    <a:ext uri="{FF2B5EF4-FFF2-40B4-BE49-F238E27FC236}">
                      <a16:creationId xmlns:a16="http://schemas.microsoft.com/office/drawing/2014/main" id="{08C4AB2F-84F5-4753-B8DF-E79D8AEA5AF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705975" y="2312988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78" name="Line 168">
                  <a:extLst>
                    <a:ext uri="{FF2B5EF4-FFF2-40B4-BE49-F238E27FC236}">
                      <a16:creationId xmlns:a16="http://schemas.microsoft.com/office/drawing/2014/main" id="{011D8CDC-12A2-4AED-962A-DE247ACC4AF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674225" y="2344738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79" name="Line 169">
                  <a:extLst>
                    <a:ext uri="{FF2B5EF4-FFF2-40B4-BE49-F238E27FC236}">
                      <a16:creationId xmlns:a16="http://schemas.microsoft.com/office/drawing/2014/main" id="{AA859F5A-A96B-4D97-9235-DAEA5629B5F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671050" y="2312988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80" name="Line 170">
                  <a:extLst>
                    <a:ext uri="{FF2B5EF4-FFF2-40B4-BE49-F238E27FC236}">
                      <a16:creationId xmlns:a16="http://schemas.microsoft.com/office/drawing/2014/main" id="{458FCDF7-CA98-46EC-871F-163D30C4107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639300" y="2344738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81" name="Line 171">
                  <a:extLst>
                    <a:ext uri="{FF2B5EF4-FFF2-40B4-BE49-F238E27FC236}">
                      <a16:creationId xmlns:a16="http://schemas.microsoft.com/office/drawing/2014/main" id="{C637D272-E95B-4F8E-8A40-5844709AE93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639300" y="2312988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82" name="Line 172">
                  <a:extLst>
                    <a:ext uri="{FF2B5EF4-FFF2-40B4-BE49-F238E27FC236}">
                      <a16:creationId xmlns:a16="http://schemas.microsoft.com/office/drawing/2014/main" id="{4EE993A9-6880-4253-B619-65638E1663F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607550" y="2344738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83" name="Line 173">
                  <a:extLst>
                    <a:ext uri="{FF2B5EF4-FFF2-40B4-BE49-F238E27FC236}">
                      <a16:creationId xmlns:a16="http://schemas.microsoft.com/office/drawing/2014/main" id="{FA86A1B4-D2E6-48BD-AEA7-2E01908F4FE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623425" y="2312988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84" name="Line 174">
                  <a:extLst>
                    <a:ext uri="{FF2B5EF4-FFF2-40B4-BE49-F238E27FC236}">
                      <a16:creationId xmlns:a16="http://schemas.microsoft.com/office/drawing/2014/main" id="{D3573C00-DAAC-47C0-A430-026BA76B088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591675" y="2344738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85" name="Line 175">
                  <a:extLst>
                    <a:ext uri="{FF2B5EF4-FFF2-40B4-BE49-F238E27FC236}">
                      <a16:creationId xmlns:a16="http://schemas.microsoft.com/office/drawing/2014/main" id="{AE4A62D3-BFCC-4183-B8BF-DC26C0F77B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598025" y="2312988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86" name="Line 176">
                  <a:extLst>
                    <a:ext uri="{FF2B5EF4-FFF2-40B4-BE49-F238E27FC236}">
                      <a16:creationId xmlns:a16="http://schemas.microsoft.com/office/drawing/2014/main" id="{365A1ED8-DF86-4013-B67E-69A6D178344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566275" y="2344738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87" name="Line 177">
                  <a:extLst>
                    <a:ext uri="{FF2B5EF4-FFF2-40B4-BE49-F238E27FC236}">
                      <a16:creationId xmlns:a16="http://schemas.microsoft.com/office/drawing/2014/main" id="{443E27F7-D322-47DD-B59B-B7AF777424F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572625" y="2312988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88" name="Line 178">
                  <a:extLst>
                    <a:ext uri="{FF2B5EF4-FFF2-40B4-BE49-F238E27FC236}">
                      <a16:creationId xmlns:a16="http://schemas.microsoft.com/office/drawing/2014/main" id="{4DAFBC6C-4B65-49FE-9EB0-8834D4D888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539288" y="2344738"/>
                  <a:ext cx="65087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89" name="Line 179">
                  <a:extLst>
                    <a:ext uri="{FF2B5EF4-FFF2-40B4-BE49-F238E27FC236}">
                      <a16:creationId xmlns:a16="http://schemas.microsoft.com/office/drawing/2014/main" id="{0F4E4FF6-3CB6-4029-8D4C-624E1E909CD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555163" y="2312988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90" name="Line 180">
                  <a:extLst>
                    <a:ext uri="{FF2B5EF4-FFF2-40B4-BE49-F238E27FC236}">
                      <a16:creationId xmlns:a16="http://schemas.microsoft.com/office/drawing/2014/main" id="{4D58DA8A-6381-4472-B3BA-9A6CE2956D9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523413" y="2344738"/>
                  <a:ext cx="65087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91" name="Line 181">
                  <a:extLst>
                    <a:ext uri="{FF2B5EF4-FFF2-40B4-BE49-F238E27FC236}">
                      <a16:creationId xmlns:a16="http://schemas.microsoft.com/office/drawing/2014/main" id="{CBF71B25-9F62-43AE-951B-19642DA01A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551988" y="2284413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92" name="Line 182">
                  <a:extLst>
                    <a:ext uri="{FF2B5EF4-FFF2-40B4-BE49-F238E27FC236}">
                      <a16:creationId xmlns:a16="http://schemas.microsoft.com/office/drawing/2014/main" id="{3B41E675-FA40-4B4E-BD08-4DEBA5A2C8F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520238" y="2316163"/>
                  <a:ext cx="65087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93" name="Line 183">
                  <a:extLst>
                    <a:ext uri="{FF2B5EF4-FFF2-40B4-BE49-F238E27FC236}">
                      <a16:creationId xmlns:a16="http://schemas.microsoft.com/office/drawing/2014/main" id="{6ECA214F-C29E-42EF-93F2-21513E36F2E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539288" y="2284413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94" name="Line 184">
                  <a:extLst>
                    <a:ext uri="{FF2B5EF4-FFF2-40B4-BE49-F238E27FC236}">
                      <a16:creationId xmlns:a16="http://schemas.microsoft.com/office/drawing/2014/main" id="{86F066B9-5DF6-41CD-9C61-9B6A8699CAA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507538" y="2316163"/>
                  <a:ext cx="65087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95" name="Line 185">
                  <a:extLst>
                    <a:ext uri="{FF2B5EF4-FFF2-40B4-BE49-F238E27FC236}">
                      <a16:creationId xmlns:a16="http://schemas.microsoft.com/office/drawing/2014/main" id="{BA6A17AA-CA3D-4958-83E7-1828F8397E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507538" y="2284413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96" name="Line 186">
                  <a:extLst>
                    <a:ext uri="{FF2B5EF4-FFF2-40B4-BE49-F238E27FC236}">
                      <a16:creationId xmlns:a16="http://schemas.microsoft.com/office/drawing/2014/main" id="{E6E25C8B-9E46-45DF-AF03-32830A9E8DA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475788" y="2316163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97" name="Line 187">
                  <a:extLst>
                    <a:ext uri="{FF2B5EF4-FFF2-40B4-BE49-F238E27FC236}">
                      <a16:creationId xmlns:a16="http://schemas.microsoft.com/office/drawing/2014/main" id="{CA881811-2326-4D23-8250-7BA221F9B28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501188" y="2284413"/>
                  <a:ext cx="0" cy="6350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98" name="Line 188">
                  <a:extLst>
                    <a:ext uri="{FF2B5EF4-FFF2-40B4-BE49-F238E27FC236}">
                      <a16:creationId xmlns:a16="http://schemas.microsoft.com/office/drawing/2014/main" id="{C78149DF-5FB5-419F-BF1B-4AA95DB634F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469438" y="2316163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799" name="Line 189">
                  <a:extLst>
                    <a:ext uri="{FF2B5EF4-FFF2-40B4-BE49-F238E27FC236}">
                      <a16:creationId xmlns:a16="http://schemas.microsoft.com/office/drawing/2014/main" id="{44946949-517D-40D1-8111-892BDEE8F2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466263" y="2251075"/>
                  <a:ext cx="0" cy="65087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800" name="Line 190">
                  <a:extLst>
                    <a:ext uri="{FF2B5EF4-FFF2-40B4-BE49-F238E27FC236}">
                      <a16:creationId xmlns:a16="http://schemas.microsoft.com/office/drawing/2014/main" id="{BA87E8D0-DB06-4F16-97B1-B08F7F8110C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434513" y="2284413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801" name="Line 191">
                  <a:extLst>
                    <a:ext uri="{FF2B5EF4-FFF2-40B4-BE49-F238E27FC236}">
                      <a16:creationId xmlns:a16="http://schemas.microsoft.com/office/drawing/2014/main" id="{D7209B50-7AFC-4C7B-BB78-08832D5C69D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450388" y="2251075"/>
                  <a:ext cx="0" cy="65087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802" name="Line 192">
                  <a:extLst>
                    <a:ext uri="{FF2B5EF4-FFF2-40B4-BE49-F238E27FC236}">
                      <a16:creationId xmlns:a16="http://schemas.microsoft.com/office/drawing/2014/main" id="{8E9E157F-25D2-4D7F-A774-0B7B42F2DD1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418638" y="2284413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803" name="Line 193">
                  <a:extLst>
                    <a:ext uri="{FF2B5EF4-FFF2-40B4-BE49-F238E27FC236}">
                      <a16:creationId xmlns:a16="http://schemas.microsoft.com/office/drawing/2014/main" id="{B54AF2D9-E7DF-4F55-995C-2B4C1E2D702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217025" y="2225675"/>
                  <a:ext cx="0" cy="65087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  <p:sp>
              <p:nvSpPr>
                <p:cNvPr id="804" name="Line 194">
                  <a:extLst>
                    <a:ext uri="{FF2B5EF4-FFF2-40B4-BE49-F238E27FC236}">
                      <a16:creationId xmlns:a16="http://schemas.microsoft.com/office/drawing/2014/main" id="{B613FC36-80DF-4C2E-8212-DA77C569041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185275" y="2257425"/>
                  <a:ext cx="63500" cy="0"/>
                </a:xfrm>
                <a:prstGeom prst="line">
                  <a:avLst/>
                </a:prstGeom>
                <a:noFill/>
                <a:ln w="15875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50" b="0" i="0" u="none" strike="noStrike" kern="1200" cap="none" spc="0" normalizeH="0" baseline="0" noProof="0">
                    <a:ln>
                      <a:noFill/>
                    </a:ln>
                    <a:solidFill>
                      <a:srgbClr val="003479"/>
                    </a:solidFill>
                    <a:effectLst/>
                    <a:uLnTx/>
                    <a:uFillTx/>
                    <a:latin typeface="Open Sans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349" name="TextBox 348">
            <a:extLst>
              <a:ext uri="{FF2B5EF4-FFF2-40B4-BE49-F238E27FC236}">
                <a16:creationId xmlns:a16="http://schemas.microsoft.com/office/drawing/2014/main" id="{AF8D3922-70D4-4C4A-AC73-CF3C68F19053}"/>
              </a:ext>
            </a:extLst>
          </p:cNvPr>
          <p:cNvSpPr txBox="1"/>
          <p:nvPr/>
        </p:nvSpPr>
        <p:spPr>
          <a:xfrm>
            <a:off x="8069032" y="2469023"/>
            <a:ext cx="2296800" cy="308029"/>
          </a:xfrm>
          <a:prstGeom prst="rect">
            <a:avLst/>
          </a:prstGeom>
          <a:noFill/>
          <a:ln>
            <a:noFill/>
          </a:ln>
        </p:spPr>
        <p:txBody>
          <a:bodyPr wrap="square" lIns="18000" tIns="18000" rIns="18000" bIns="18000" rtlCol="0" anchor="t" anchorCtr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ts val="1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50" b="1" i="0" u="none" strike="noStrike" kern="1200" cap="none" spc="-20" normalizeH="0" baseline="0" noProof="0" dirty="0">
                <a:ln>
                  <a:noFill/>
                </a:ln>
                <a:solidFill>
                  <a:srgbClr val="003479"/>
                </a:solidFill>
                <a:effectLst/>
                <a:uLnTx/>
                <a:uFillTx/>
                <a:latin typeface="Open Sans"/>
                <a:ea typeface="Open Sans" pitchFamily="2" charset="0"/>
                <a:cs typeface="Open Sans" pitchFamily="2" charset="0"/>
              </a:rPr>
              <a:t>2-year OS: 74.0% (95% CI, 61.9</a:t>
            </a:r>
            <a:r>
              <a:rPr kumimoji="0" lang="en-US" sz="750" b="1" i="0" u="none" strike="noStrike" kern="1200" cap="none" spc="-20" normalizeH="0" baseline="0" noProof="0" dirty="0">
                <a:ln>
                  <a:noFill/>
                </a:ln>
                <a:solidFill>
                  <a:srgbClr val="003479"/>
                </a:solidFill>
                <a:effectLst/>
                <a:uLnTx/>
                <a:uFillTx/>
                <a:latin typeface="Open Sans"/>
                <a:ea typeface="Open Sans" pitchFamily="2" charset="0"/>
                <a:cs typeface="Arial" panose="020B0604020202020204" pitchFamily="34" charset="0"/>
              </a:rPr>
              <a:t>–</a:t>
            </a:r>
            <a:r>
              <a:rPr kumimoji="0" lang="en-US" sz="750" b="1" i="0" u="none" strike="noStrike" kern="1200" cap="none" spc="-20" normalizeH="0" baseline="0" noProof="0" dirty="0">
                <a:ln>
                  <a:noFill/>
                </a:ln>
                <a:solidFill>
                  <a:srgbClr val="003479"/>
                </a:solidFill>
                <a:effectLst/>
                <a:uLnTx/>
                <a:uFillTx/>
                <a:latin typeface="Open Sans"/>
                <a:ea typeface="Open Sans" pitchFamily="2" charset="0"/>
                <a:cs typeface="Open Sans" pitchFamily="2" charset="0"/>
              </a:rPr>
              <a:t>82.7) </a:t>
            </a:r>
          </a:p>
          <a:p>
            <a:pPr marL="0" marR="0" lvl="0" indent="0" algn="l" defTabSz="457200" rtl="0" eaLnBrk="1" fontAlgn="base" latinLnBrk="0" hangingPunct="1">
              <a:lnSpc>
                <a:spcPts val="11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50" b="1" i="0" u="none" strike="noStrike" kern="1200" cap="none" spc="-20" normalizeH="0" baseline="0" noProof="0" dirty="0">
                <a:ln>
                  <a:noFill/>
                </a:ln>
                <a:solidFill>
                  <a:srgbClr val="003479"/>
                </a:solidFill>
                <a:effectLst/>
                <a:uLnTx/>
                <a:uFillTx/>
                <a:latin typeface="Open Sans"/>
                <a:ea typeface="Open Sans" pitchFamily="2" charset="0"/>
                <a:cs typeface="Open Sans" pitchFamily="2" charset="0"/>
              </a:rPr>
              <a:t>Median OS not reached (95% CI, 27.2 months</a:t>
            </a:r>
            <a:r>
              <a:rPr kumimoji="0" lang="en-US" sz="750" b="1" i="0" u="none" strike="noStrike" kern="1200" cap="none" spc="-20" normalizeH="0" baseline="0" noProof="0" dirty="0">
                <a:ln>
                  <a:noFill/>
                </a:ln>
                <a:solidFill>
                  <a:srgbClr val="003479"/>
                </a:solidFill>
                <a:effectLst/>
                <a:uLnTx/>
                <a:uFillTx/>
                <a:latin typeface="Open Sans"/>
                <a:ea typeface="Open Sans" pitchFamily="2" charset="0"/>
                <a:cs typeface="Arial" panose="020B0604020202020204" pitchFamily="34" charset="0"/>
              </a:rPr>
              <a:t>–</a:t>
            </a:r>
            <a:r>
              <a:rPr kumimoji="0" lang="en-US" sz="750" b="1" i="0" u="none" strike="noStrike" kern="1200" cap="none" spc="-20" normalizeH="0" baseline="0" noProof="0" dirty="0">
                <a:ln>
                  <a:noFill/>
                </a:ln>
                <a:solidFill>
                  <a:srgbClr val="003479"/>
                </a:solidFill>
                <a:effectLst/>
                <a:uLnTx/>
                <a:uFillTx/>
                <a:latin typeface="Open Sans"/>
                <a:ea typeface="Open Sans" pitchFamily="2" charset="0"/>
                <a:cs typeface="Open Sans" pitchFamily="2" charset="0"/>
              </a:rPr>
              <a:t>NE)</a:t>
            </a:r>
          </a:p>
        </p:txBody>
      </p:sp>
      <p:sp>
        <p:nvSpPr>
          <p:cNvPr id="347" name="TextBox 346">
            <a:extLst>
              <a:ext uri="{FF2B5EF4-FFF2-40B4-BE49-F238E27FC236}">
                <a16:creationId xmlns:a16="http://schemas.microsoft.com/office/drawing/2014/main" id="{500A5D2C-D2E5-C74D-8576-B47A55FD77EF}"/>
              </a:ext>
            </a:extLst>
          </p:cNvPr>
          <p:cNvSpPr txBox="1"/>
          <p:nvPr/>
        </p:nvSpPr>
        <p:spPr bwMode="auto">
          <a:xfrm>
            <a:off x="8642389" y="6392568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183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F257AD-0319-415F-B672-0CF43FC7F0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296419" y="122030"/>
            <a:ext cx="2743200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1000" b="1" i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0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F63A3B-78C7-47BE-AE5E-E10140E04643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cs typeface="Lucida Sans Unicode"/>
              </a:rPr>
              <a:pPr marL="0" marR="0" lvl="0" indent="0" algn="r" defTabSz="91408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cs typeface="Lucida Sans Unicode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1FA3AA1-9083-4A05-8441-F54A146CE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CARTITUDE-1: Safety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698F8FF0-0561-4E5A-9BF2-72AC25903C8F}"/>
              </a:ext>
            </a:extLst>
          </p:cNvPr>
          <p:cNvGraphicFramePr>
            <a:graphicFrameLocks noGrp="1"/>
          </p:cNvGraphicFramePr>
          <p:nvPr/>
        </p:nvGraphicFramePr>
        <p:xfrm>
          <a:off x="378371" y="1742130"/>
          <a:ext cx="5436693" cy="437056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2569795">
                  <a:extLst>
                    <a:ext uri="{9D8B030D-6E8A-4147-A177-3AD203B41FA5}">
                      <a16:colId xmlns:a16="http://schemas.microsoft.com/office/drawing/2014/main" val="2902003992"/>
                    </a:ext>
                  </a:extLst>
                </a:gridCol>
                <a:gridCol w="1333326">
                  <a:extLst>
                    <a:ext uri="{9D8B030D-6E8A-4147-A177-3AD203B41FA5}">
                      <a16:colId xmlns:a16="http://schemas.microsoft.com/office/drawing/2014/main" val="2788417936"/>
                    </a:ext>
                  </a:extLst>
                </a:gridCol>
                <a:gridCol w="1533572">
                  <a:extLst>
                    <a:ext uri="{9D8B030D-6E8A-4147-A177-3AD203B41FA5}">
                      <a16:colId xmlns:a16="http://schemas.microsoft.com/office/drawing/2014/main" val="1158879902"/>
                    </a:ext>
                  </a:extLst>
                </a:gridCol>
              </a:tblGrid>
              <a:tr h="361215">
                <a:tc rowSpan="2">
                  <a:txBody>
                    <a:bodyPr/>
                    <a:lstStyle/>
                    <a:p>
                      <a:endParaRPr lang="en-GB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232" marR="59232" marT="29616" marB="29616" anchor="b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N=97</a:t>
                      </a:r>
                    </a:p>
                  </a:txBody>
                  <a:tcPr marL="59232" marR="59232" marT="29616" marB="29616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588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110157"/>
                  </a:ext>
                </a:extLst>
              </a:tr>
              <a:tr h="361215">
                <a:tc vMerge="1">
                  <a:txBody>
                    <a:bodyPr/>
                    <a:lstStyle/>
                    <a:p>
                      <a:endParaRPr lang="en-GB" sz="18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588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Any</a:t>
                      </a:r>
                      <a:r>
                        <a:rPr lang="en-GB" sz="1400" b="1" baseline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</a:t>
                      </a:r>
                      <a:r>
                        <a:rPr lang="en-GB" sz="1400" b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rade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9232" marR="59232" marT="29616" marB="29616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Grade 3/4</a:t>
                      </a:r>
                    </a:p>
                  </a:txBody>
                  <a:tcPr marL="59232" marR="59232" marT="29616" marB="29616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4336840"/>
                  </a:ext>
                </a:extLst>
              </a:tr>
              <a:tr h="331649">
                <a:tc>
                  <a:txBody>
                    <a:bodyPr/>
                    <a:lstStyle/>
                    <a:p>
                      <a:pPr marL="0" marR="0" lvl="0" indent="0" algn="l" defTabSz="1828434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Hematologic AEs</a:t>
                      </a:r>
                      <a:r>
                        <a:rPr lang="en-GB" sz="1400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≥25%, n (%)</a:t>
                      </a:r>
                      <a:endParaRPr lang="en-GB" sz="14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3318" marR="33318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469556"/>
                  </a:ext>
                </a:extLst>
              </a:tr>
              <a:tr h="331649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Neutropenia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3318" marR="33318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93 (95.9)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92 (94.8)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735771"/>
                  </a:ext>
                </a:extLst>
              </a:tr>
              <a:tr h="331649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Anemia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3318" marR="33318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79 (81.4)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66 (68.0)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312112"/>
                  </a:ext>
                </a:extLst>
              </a:tr>
              <a:tr h="331649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Thrombocytopenia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3318" marR="33318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77 (79.4)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58 (59.8)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2301577"/>
                  </a:ext>
                </a:extLst>
              </a:tr>
              <a:tr h="331649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Leukopenia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3318" marR="33318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60 (61.9)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59 (60.8)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9653984"/>
                  </a:ext>
                </a:extLst>
              </a:tr>
              <a:tr h="331649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Lymphopenia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3318" marR="33318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51 (52.6)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48 (49.5)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2164666"/>
                  </a:ext>
                </a:extLst>
              </a:tr>
              <a:tr h="331649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Gastrointestinal</a:t>
                      </a:r>
                    </a:p>
                  </a:txBody>
                  <a:tcPr marL="34286" marR="34286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4054536"/>
                  </a:ext>
                </a:extLst>
              </a:tr>
              <a:tr h="331649">
                <a:tc>
                  <a:txBody>
                    <a:bodyPr/>
                    <a:lstStyle/>
                    <a:p>
                      <a:pPr marL="18288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Diarrhea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29 (29.9)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(1.0)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619188"/>
                  </a:ext>
                </a:extLst>
              </a:tr>
              <a:tr h="331649">
                <a:tc>
                  <a:txBody>
                    <a:bodyPr/>
                    <a:lstStyle/>
                    <a:p>
                      <a:pPr marL="18288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Nausea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27 (27.8)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 (1.0)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1338163"/>
                  </a:ext>
                </a:extLst>
              </a:tr>
              <a:tr h="331649">
                <a:tc>
                  <a:txBody>
                    <a:bodyPr/>
                    <a:lstStyle/>
                    <a:p>
                      <a:pPr marL="18288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AST</a:t>
                      </a:r>
                      <a:r>
                        <a:rPr lang="en-US" sz="1400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increased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28 (28.9)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 (5.2)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3039477"/>
                  </a:ext>
                </a:extLst>
              </a:tr>
              <a:tr h="331649">
                <a:tc>
                  <a:txBody>
                    <a:bodyPr/>
                    <a:lstStyle/>
                    <a:p>
                      <a:pPr marL="182880" marR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ALT</a:t>
                      </a:r>
                      <a:r>
                        <a:rPr lang="en-US" sz="1400" baseline="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increased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24 (24.7)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 (3.1)</a:t>
                      </a:r>
                      <a:endParaRPr lang="en-US" sz="1400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4362407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8D95688A-6353-4A24-9D2D-711C19FAE6FB}"/>
              </a:ext>
            </a:extLst>
          </p:cNvPr>
          <p:cNvGraphicFramePr>
            <a:graphicFrameLocks noGrp="1"/>
          </p:cNvGraphicFramePr>
          <p:nvPr/>
        </p:nvGraphicFramePr>
        <p:xfrm>
          <a:off x="6341875" y="1478681"/>
          <a:ext cx="5399958" cy="148616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3415140">
                  <a:extLst>
                    <a:ext uri="{9D8B030D-6E8A-4147-A177-3AD203B41FA5}">
                      <a16:colId xmlns:a16="http://schemas.microsoft.com/office/drawing/2014/main" val="2902003992"/>
                    </a:ext>
                  </a:extLst>
                </a:gridCol>
                <a:gridCol w="1984818">
                  <a:extLst>
                    <a:ext uri="{9D8B030D-6E8A-4147-A177-3AD203B41FA5}">
                      <a16:colId xmlns:a16="http://schemas.microsoft.com/office/drawing/2014/main" val="2788417936"/>
                    </a:ext>
                  </a:extLst>
                </a:gridCol>
              </a:tblGrid>
              <a:tr h="252179">
                <a:tc>
                  <a:txBody>
                    <a:bodyPr/>
                    <a:lstStyle/>
                    <a:p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CRS</a:t>
                      </a:r>
                    </a:p>
                  </a:txBody>
                  <a:tcPr marL="47015" marR="47015" marT="23507" marB="23507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N=97</a:t>
                      </a:r>
                    </a:p>
                  </a:txBody>
                  <a:tcPr marL="47015" marR="47015" marT="23507" marB="2350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2110157"/>
                  </a:ext>
                </a:extLst>
              </a:tr>
              <a:tr h="257444">
                <a:tc>
                  <a:txBody>
                    <a:bodyPr/>
                    <a:lstStyle/>
                    <a:p>
                      <a:pPr marL="0" marR="9144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Patients </a:t>
                      </a:r>
                      <a:r>
                        <a:rPr lang="en-US" sz="140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with a CRS </a:t>
                      </a:r>
                      <a:r>
                        <a:rPr lang="en-US" sz="14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event,</a:t>
                      </a:r>
                      <a:r>
                        <a:rPr lang="en-US" sz="1400" baseline="300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sz="1400" baseline="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 (%)</a:t>
                      </a:r>
                      <a:endParaRPr lang="en-US" sz="1400" dirty="0">
                        <a:solidFill>
                          <a:srgbClr val="00347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054" marR="24054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1F9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347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054" marR="24054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1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2790772"/>
                  </a:ext>
                </a:extLst>
              </a:tr>
              <a:tr h="257444">
                <a:tc>
                  <a:txBody>
                    <a:bodyPr/>
                    <a:lstStyle/>
                    <a:p>
                      <a:pPr marL="0" marR="9144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         Any grade</a:t>
                      </a:r>
                    </a:p>
                  </a:txBody>
                  <a:tcPr marL="24054" marR="24054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92(94.6)</a:t>
                      </a:r>
                    </a:p>
                  </a:txBody>
                  <a:tcPr marL="24054" marR="24054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EE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6806241"/>
                  </a:ext>
                </a:extLst>
              </a:tr>
              <a:tr h="257444">
                <a:tc>
                  <a:txBody>
                    <a:bodyPr/>
                    <a:lstStyle/>
                    <a:p>
                      <a:pPr marL="0" marR="9144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         Grade ≥ 3</a:t>
                      </a:r>
                    </a:p>
                  </a:txBody>
                  <a:tcPr marL="24054" marR="24054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1F9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5(5.2)</a:t>
                      </a:r>
                    </a:p>
                  </a:txBody>
                  <a:tcPr marL="24054" marR="24054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1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732454"/>
                  </a:ext>
                </a:extLst>
              </a:tr>
              <a:tr h="384347">
                <a:tc>
                  <a:txBody>
                    <a:bodyPr/>
                    <a:lstStyle/>
                    <a:p>
                      <a:pPr marL="0" marR="9144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Time to onset, median(range) in days</a:t>
                      </a:r>
                      <a:endParaRPr lang="en-US" sz="1400" dirty="0">
                        <a:solidFill>
                          <a:srgbClr val="00347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4054" marR="24054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9144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7(1-12)</a:t>
                      </a:r>
                    </a:p>
                  </a:txBody>
                  <a:tcPr marL="48115" marR="48115" marT="0" marB="0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F1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6993675"/>
                  </a:ext>
                </a:extLst>
              </a:tr>
            </a:tbl>
          </a:graphicData>
        </a:graphic>
      </p:graphicFrame>
      <p:graphicFrame>
        <p:nvGraphicFramePr>
          <p:cNvPr id="22" name="Content Placeholder 8">
            <a:extLst>
              <a:ext uri="{FF2B5EF4-FFF2-40B4-BE49-F238E27FC236}">
                <a16:creationId xmlns:a16="http://schemas.microsoft.com/office/drawing/2014/main" id="{6BD263EF-8EEF-4068-B8CD-022693853F45}"/>
              </a:ext>
            </a:extLst>
          </p:cNvPr>
          <p:cNvGraphicFramePr>
            <a:graphicFrameLocks/>
          </p:cNvGraphicFramePr>
          <p:nvPr/>
        </p:nvGraphicFramePr>
        <p:xfrm>
          <a:off x="6341875" y="3181264"/>
          <a:ext cx="5471754" cy="33567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1069">
                  <a:extLst>
                    <a:ext uri="{9D8B030D-6E8A-4147-A177-3AD203B41FA5}">
                      <a16:colId xmlns:a16="http://schemas.microsoft.com/office/drawing/2014/main" val="3425879162"/>
                    </a:ext>
                  </a:extLst>
                </a:gridCol>
                <a:gridCol w="2220685">
                  <a:extLst>
                    <a:ext uri="{9D8B030D-6E8A-4147-A177-3AD203B41FA5}">
                      <a16:colId xmlns:a16="http://schemas.microsoft.com/office/drawing/2014/main" val="3963118400"/>
                    </a:ext>
                  </a:extLst>
                </a:gridCol>
              </a:tblGrid>
              <a:tr h="271429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Neurotoxicity</a:t>
                      </a:r>
                    </a:p>
                  </a:txBody>
                  <a:tcPr marL="45714" marR="45714" marT="22857" marB="22857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N=97</a:t>
                      </a:r>
                    </a:p>
                  </a:txBody>
                  <a:tcPr marL="45714" marR="45714" marT="22857" marB="22857"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1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3231412"/>
                  </a:ext>
                </a:extLst>
              </a:tr>
              <a:tr h="209301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113468"/>
                          </a:solidFill>
                        </a:rPr>
                        <a:t>Total CAR</a:t>
                      </a:r>
                      <a:r>
                        <a:rPr lang="en-US" sz="1400" b="1" baseline="0" dirty="0">
                          <a:solidFill>
                            <a:srgbClr val="113468"/>
                          </a:solidFill>
                        </a:rPr>
                        <a:t> </a:t>
                      </a:r>
                      <a:r>
                        <a:rPr lang="en-US" sz="1400" b="1" dirty="0">
                          <a:solidFill>
                            <a:srgbClr val="113468"/>
                          </a:solidFill>
                        </a:rPr>
                        <a:t>T-cell neurotoxicities, n (%)</a:t>
                      </a:r>
                      <a:endParaRPr lang="en-US" sz="1400" b="1" dirty="0">
                        <a:solidFill>
                          <a:srgbClr val="113468"/>
                        </a:solidFill>
                        <a:latin typeface="+mn-lt"/>
                      </a:endParaRPr>
                    </a:p>
                  </a:txBody>
                  <a:tcPr marL="45714" marR="45714" marT="22857" marB="22857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347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EEE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2765223"/>
                  </a:ext>
                </a:extLst>
              </a:tr>
              <a:tr h="209301">
                <a:tc>
                  <a:txBody>
                    <a:bodyPr/>
                    <a:lstStyle/>
                    <a:p>
                      <a:pPr marL="274320"/>
                      <a:r>
                        <a:rPr lang="en-US" sz="1400" b="0" dirty="0">
                          <a:solidFill>
                            <a:srgbClr val="113468"/>
                          </a:solidFill>
                        </a:rPr>
                        <a:t>Any Grade</a:t>
                      </a:r>
                      <a:endParaRPr lang="en-US" sz="1400" b="0" dirty="0">
                        <a:solidFill>
                          <a:srgbClr val="113468"/>
                        </a:solidFill>
                        <a:latin typeface="+mn-lt"/>
                      </a:endParaRPr>
                    </a:p>
                  </a:txBody>
                  <a:tcPr marL="45714" marR="45714" marT="22857" marB="22857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 (20.6)</a:t>
                      </a:r>
                    </a:p>
                  </a:txBody>
                  <a:tcPr marL="34286" marR="34286" marT="0" marB="0"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1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5624672"/>
                  </a:ext>
                </a:extLst>
              </a:tr>
              <a:tr h="209301">
                <a:tc>
                  <a:txBody>
                    <a:bodyPr/>
                    <a:lstStyle/>
                    <a:p>
                      <a:pPr marL="274320" algn="l"/>
                      <a:r>
                        <a:rPr lang="en-US" sz="1400" b="0" dirty="0">
                          <a:solidFill>
                            <a:srgbClr val="113468"/>
                          </a:solidFill>
                        </a:rPr>
                        <a:t>Grade ≥3</a:t>
                      </a:r>
                      <a:endParaRPr lang="en-US" sz="1400" b="0" dirty="0">
                        <a:solidFill>
                          <a:srgbClr val="113468"/>
                        </a:solidFill>
                        <a:latin typeface="+mn-lt"/>
                      </a:endParaRPr>
                    </a:p>
                  </a:txBody>
                  <a:tcPr marL="45714" marR="45714" marT="22857" marB="22857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 (10.3)</a:t>
                      </a:r>
                    </a:p>
                  </a:txBody>
                  <a:tcPr marL="34286" marR="34286" marT="0" marB="0"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EEE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0856214"/>
                  </a:ext>
                </a:extLst>
              </a:tr>
              <a:tr h="196019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113468"/>
                          </a:solidFill>
                        </a:rPr>
                        <a:t>ICANS, n (%)</a:t>
                      </a:r>
                      <a:endParaRPr lang="en-US" sz="1400" b="1" dirty="0">
                        <a:solidFill>
                          <a:srgbClr val="113468"/>
                        </a:solidFill>
                        <a:latin typeface="+mn-lt"/>
                      </a:endParaRPr>
                    </a:p>
                  </a:txBody>
                  <a:tcPr marL="45714" marR="45714" marT="22857" marB="22857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347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1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480510"/>
                  </a:ext>
                </a:extLst>
              </a:tr>
              <a:tr h="209301">
                <a:tc>
                  <a:txBody>
                    <a:bodyPr/>
                    <a:lstStyle/>
                    <a:p>
                      <a:pPr marL="274320"/>
                      <a:r>
                        <a:rPr lang="en-US" sz="1400" b="0">
                          <a:solidFill>
                            <a:srgbClr val="113468"/>
                          </a:solidFill>
                        </a:rPr>
                        <a:t>Any </a:t>
                      </a:r>
                      <a:r>
                        <a:rPr lang="en-US" sz="1400" b="0" dirty="0">
                          <a:solidFill>
                            <a:srgbClr val="113468"/>
                          </a:solidFill>
                        </a:rPr>
                        <a:t>Grade</a:t>
                      </a:r>
                      <a:endParaRPr lang="en-US" sz="1400" b="0" dirty="0">
                        <a:solidFill>
                          <a:srgbClr val="113468"/>
                        </a:solidFill>
                        <a:latin typeface="+mn-lt"/>
                      </a:endParaRPr>
                    </a:p>
                  </a:txBody>
                  <a:tcPr marL="45714" marR="45714" marT="22857" marB="22857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 (16.5)</a:t>
                      </a:r>
                    </a:p>
                  </a:txBody>
                  <a:tcPr marL="34286" marR="34286" marT="0" marB="0"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EEE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3725518"/>
                  </a:ext>
                </a:extLst>
              </a:tr>
              <a:tr h="209301">
                <a:tc>
                  <a:txBody>
                    <a:bodyPr/>
                    <a:lstStyle/>
                    <a:p>
                      <a:pPr marL="274320"/>
                      <a:r>
                        <a:rPr lang="en-US" sz="1400" b="0" dirty="0">
                          <a:solidFill>
                            <a:srgbClr val="113468"/>
                          </a:solidFill>
                        </a:rPr>
                        <a:t>Grade ≥3</a:t>
                      </a:r>
                      <a:endParaRPr lang="en-US" sz="1400" b="0" dirty="0">
                        <a:solidFill>
                          <a:srgbClr val="113468"/>
                        </a:solidFill>
                        <a:latin typeface="+mn-lt"/>
                      </a:endParaRPr>
                    </a:p>
                  </a:txBody>
                  <a:tcPr marL="45714" marR="45714" marT="22857" marB="22857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 (2.1)</a:t>
                      </a:r>
                    </a:p>
                  </a:txBody>
                  <a:tcPr marL="34286" marR="34286" marT="0" marB="0"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1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179904"/>
                  </a:ext>
                </a:extLst>
              </a:tr>
              <a:tr h="209301">
                <a:tc>
                  <a:txBody>
                    <a:bodyPr/>
                    <a:lstStyle/>
                    <a:p>
                      <a:pPr marL="274320"/>
                      <a:r>
                        <a:rPr lang="en-US" sz="1400" b="0" dirty="0">
                          <a:solidFill>
                            <a:srgbClr val="113468"/>
                          </a:solidFill>
                          <a:latin typeface="+mn-lt"/>
                        </a:rPr>
                        <a:t> Median time to onset, days</a:t>
                      </a:r>
                    </a:p>
                  </a:txBody>
                  <a:tcPr marL="45714" marR="45714" marT="22857" marB="22857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34286" marR="34286" marT="0" marB="0"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1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551693"/>
                  </a:ext>
                </a:extLst>
              </a:tr>
              <a:tr h="209301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113468"/>
                          </a:solidFill>
                        </a:rPr>
                        <a:t>Other </a:t>
                      </a:r>
                      <a:r>
                        <a:rPr lang="en-US" sz="1400" b="1" dirty="0" err="1">
                          <a:solidFill>
                            <a:srgbClr val="113468"/>
                          </a:solidFill>
                        </a:rPr>
                        <a:t>neurotoxicities</a:t>
                      </a:r>
                      <a:r>
                        <a:rPr lang="en-US" sz="1400" b="1" dirty="0">
                          <a:solidFill>
                            <a:srgbClr val="113468"/>
                          </a:solidFill>
                        </a:rPr>
                        <a:t>, n (%)</a:t>
                      </a:r>
                      <a:endParaRPr lang="en-US" sz="1400" b="1" dirty="0">
                        <a:solidFill>
                          <a:srgbClr val="113468"/>
                        </a:solidFill>
                        <a:latin typeface="+mn-lt"/>
                      </a:endParaRPr>
                    </a:p>
                  </a:txBody>
                  <a:tcPr marL="45714" marR="45714" marT="22857" marB="22857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3479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34286" marR="34286" marT="0" marB="0"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EEE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4051888"/>
                  </a:ext>
                </a:extLst>
              </a:tr>
              <a:tr h="209301">
                <a:tc>
                  <a:txBody>
                    <a:bodyPr/>
                    <a:lstStyle/>
                    <a:p>
                      <a:pPr marL="274320"/>
                      <a:r>
                        <a:rPr lang="en-US" sz="1400" b="0" dirty="0">
                          <a:solidFill>
                            <a:srgbClr val="113468"/>
                          </a:solidFill>
                        </a:rPr>
                        <a:t>Any Grade</a:t>
                      </a:r>
                      <a:endParaRPr lang="en-US" sz="1400" b="0" dirty="0">
                        <a:solidFill>
                          <a:srgbClr val="113468"/>
                        </a:solidFill>
                        <a:latin typeface="+mn-lt"/>
                      </a:endParaRPr>
                    </a:p>
                  </a:txBody>
                  <a:tcPr marL="45714" marR="45714" marT="22857" marB="22857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1E2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12 (12.4)</a:t>
                      </a:r>
                    </a:p>
                  </a:txBody>
                  <a:tcPr marL="34286" marR="34286" marT="0" marB="0"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1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664953"/>
                  </a:ext>
                </a:extLst>
              </a:tr>
              <a:tr h="209301">
                <a:tc>
                  <a:txBody>
                    <a:bodyPr/>
                    <a:lstStyle/>
                    <a:p>
                      <a:pPr marL="274320"/>
                      <a:r>
                        <a:rPr lang="en-US" sz="1400" b="0" dirty="0">
                          <a:solidFill>
                            <a:srgbClr val="113468"/>
                          </a:solidFill>
                        </a:rPr>
                        <a:t>Grade ≥3</a:t>
                      </a:r>
                      <a:endParaRPr lang="en-US" sz="1400" b="0" dirty="0">
                        <a:solidFill>
                          <a:srgbClr val="113468"/>
                        </a:solidFill>
                        <a:latin typeface="+mn-lt"/>
                      </a:endParaRPr>
                    </a:p>
                  </a:txBody>
                  <a:tcPr marL="45714" marR="45714" marT="22857" marB="22857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 (9.3)</a:t>
                      </a:r>
                    </a:p>
                  </a:txBody>
                  <a:tcPr marL="34286" marR="34286" marT="0" marB="0"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EEE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114614"/>
                  </a:ext>
                </a:extLst>
              </a:tr>
              <a:tr h="209301">
                <a:tc>
                  <a:txBody>
                    <a:bodyPr/>
                    <a:lstStyle/>
                    <a:p>
                      <a:pPr marL="274320"/>
                      <a:r>
                        <a:rPr lang="en-US" sz="1400" b="0" dirty="0">
                          <a:solidFill>
                            <a:srgbClr val="113468"/>
                          </a:solidFill>
                          <a:latin typeface="+mn-lt"/>
                        </a:rPr>
                        <a:t>Median time to onset, days</a:t>
                      </a:r>
                    </a:p>
                  </a:txBody>
                  <a:tcPr marL="45714" marR="45714" marT="22857" marB="22857" anchor="ctr">
                    <a:lnL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EF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3479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34286" marR="34286" marT="0" marB="0">
                    <a:lnR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FF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E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284822"/>
                  </a:ext>
                </a:extLst>
              </a:tr>
            </a:tbl>
          </a:graphicData>
        </a:graphic>
      </p:graphicFrame>
      <p:sp>
        <p:nvSpPr>
          <p:cNvPr id="11" name="Footer Placeholder 13">
            <a:extLst>
              <a:ext uri="{FF2B5EF4-FFF2-40B4-BE49-F238E27FC236}">
                <a16:creationId xmlns:a16="http://schemas.microsoft.com/office/drawing/2014/main" id="{21B4D18A-A2E6-4AE3-A8B8-F5CA12E1752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230538" y="6380811"/>
            <a:ext cx="324569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1100" b="1" i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0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cs typeface="Lucida Sans Unicode"/>
              </a:rPr>
              <a:t> Saad Z Usmani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cs typeface="Lucida Sans Unicode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7272475-D5C3-4A04-B13C-D375D6012636}"/>
              </a:ext>
            </a:extLst>
          </p:cNvPr>
          <p:cNvSpPr/>
          <p:nvPr/>
        </p:nvSpPr>
        <p:spPr bwMode="auto">
          <a:xfrm>
            <a:off x="378371" y="2790334"/>
            <a:ext cx="5436693" cy="1018095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6" charset="0"/>
              <a:cs typeface="Lucida Sans Unicode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E8B0440-2EC9-4F35-9FDC-3C8607B42D2B}"/>
              </a:ext>
            </a:extLst>
          </p:cNvPr>
          <p:cNvSpPr/>
          <p:nvPr/>
        </p:nvSpPr>
        <p:spPr bwMode="auto">
          <a:xfrm>
            <a:off x="6341875" y="2573518"/>
            <a:ext cx="5399958" cy="391324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6" charset="0"/>
              <a:cs typeface="Lucida Sans Unicode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74F672F-F000-4195-BE60-020EB679FA29}"/>
              </a:ext>
            </a:extLst>
          </p:cNvPr>
          <p:cNvSpPr/>
          <p:nvPr/>
        </p:nvSpPr>
        <p:spPr bwMode="auto">
          <a:xfrm>
            <a:off x="6341875" y="5379319"/>
            <a:ext cx="5471754" cy="1158654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6" charset="0"/>
              <a:cs typeface="Lucida Sans Unicode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C02178-8213-1240-8AE0-4F429284D573}"/>
              </a:ext>
            </a:extLst>
          </p:cNvPr>
          <p:cNvSpPr txBox="1"/>
          <p:nvPr/>
        </p:nvSpPr>
        <p:spPr bwMode="auto">
          <a:xfrm>
            <a:off x="0" y="6526845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8728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9725"/>
            <a:ext cx="10972800" cy="491393"/>
          </a:xfrm>
        </p:spPr>
        <p:txBody>
          <a:bodyPr>
            <a:normAutofit/>
          </a:bodyPr>
          <a:lstStyle/>
          <a:p>
            <a:r>
              <a:rPr lang="en-US" sz="2400" dirty="0"/>
              <a:t>Future directions of most advanced CAR T products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85387"/>
            <a:ext cx="10972800" cy="456456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Race to FDA Approval in the USA</a:t>
            </a:r>
          </a:p>
          <a:p>
            <a:pPr lvl="1"/>
            <a:r>
              <a:rPr lang="en-US" dirty="0"/>
              <a:t>Ide-</a:t>
            </a:r>
            <a:r>
              <a:rPr lang="en-US" dirty="0" err="1"/>
              <a:t>Cel</a:t>
            </a:r>
            <a:r>
              <a:rPr lang="en-US" dirty="0"/>
              <a:t> was FDA approved on March 26, 2021</a:t>
            </a:r>
          </a:p>
          <a:p>
            <a:pPr lvl="2"/>
            <a:r>
              <a:rPr lang="en-US" dirty="0"/>
              <a:t>Indication: RRMM ≥ 4 lines of therapy (Prior PI, IMiD and antiCD38 </a:t>
            </a:r>
            <a:r>
              <a:rPr lang="en-US" dirty="0" err="1"/>
              <a:t>MoAb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Cilta-Cel</a:t>
            </a:r>
            <a:r>
              <a:rPr lang="en-US" dirty="0"/>
              <a:t> BLA submitted, PDUFA 2/28/2022</a:t>
            </a:r>
          </a:p>
          <a:p>
            <a:r>
              <a:rPr lang="en-US" dirty="0"/>
              <a:t>Use Beyond the Refractory Setting</a:t>
            </a:r>
          </a:p>
          <a:p>
            <a:pPr lvl="1"/>
            <a:r>
              <a:rPr lang="en-US" dirty="0"/>
              <a:t>Trials in earlier phase of disease</a:t>
            </a:r>
          </a:p>
          <a:p>
            <a:pPr lvl="2"/>
            <a:r>
              <a:rPr lang="en-US" dirty="0"/>
              <a:t>KarMMa-2(NCT03601078) and CARTITUDE-2(NCT04133636): multiple cohorts, including early relapse</a:t>
            </a:r>
          </a:p>
          <a:p>
            <a:pPr lvl="2"/>
            <a:r>
              <a:rPr lang="en-US" dirty="0"/>
              <a:t>KarMMa-3 (NCT03651128): randomized Phase 3 of ide-</a:t>
            </a:r>
            <a:r>
              <a:rPr lang="en-US" dirty="0" err="1"/>
              <a:t>cel</a:t>
            </a:r>
            <a:r>
              <a:rPr lang="en-US" dirty="0"/>
              <a:t> vs SOC in pts with 2-4 priors</a:t>
            </a:r>
          </a:p>
          <a:p>
            <a:pPr lvl="2"/>
            <a:r>
              <a:rPr lang="en-US" dirty="0"/>
              <a:t>CARTITUDE-4(NCT04181827): randomized phase 3 of </a:t>
            </a:r>
            <a:r>
              <a:rPr lang="en-US" dirty="0" err="1"/>
              <a:t>cilta-cel</a:t>
            </a:r>
            <a:r>
              <a:rPr lang="en-US" dirty="0"/>
              <a:t> vs SOC in pts with 1-3 priors</a:t>
            </a:r>
          </a:p>
          <a:p>
            <a:pPr lvl="1"/>
            <a:r>
              <a:rPr lang="en-US" dirty="0"/>
              <a:t>Front-line</a:t>
            </a:r>
          </a:p>
          <a:p>
            <a:pPr lvl="2"/>
            <a:r>
              <a:rPr lang="en-US" dirty="0"/>
              <a:t>KarMMa-4(NCT04196491): high risk newly diagnosed MM</a:t>
            </a:r>
          </a:p>
          <a:p>
            <a:pPr lvl="2"/>
            <a:r>
              <a:rPr lang="en-US" dirty="0"/>
              <a:t>CARTITUDE-5(NCT04923893): randomized </a:t>
            </a:r>
            <a:r>
              <a:rPr lang="en-US" dirty="0" err="1"/>
              <a:t>VRd</a:t>
            </a:r>
            <a:r>
              <a:rPr lang="en-US" dirty="0"/>
              <a:t> f/b </a:t>
            </a:r>
            <a:r>
              <a:rPr lang="en-US" dirty="0" err="1"/>
              <a:t>cilta-cel</a:t>
            </a:r>
            <a:r>
              <a:rPr lang="en-US" dirty="0"/>
              <a:t> vs </a:t>
            </a:r>
            <a:r>
              <a:rPr lang="en-US" dirty="0" err="1"/>
              <a:t>VRd</a:t>
            </a:r>
            <a:r>
              <a:rPr lang="en-US" dirty="0"/>
              <a:t> f/b Rd in ND TIE patients</a:t>
            </a:r>
          </a:p>
          <a:p>
            <a:pPr lvl="1"/>
            <a:r>
              <a:rPr lang="en-US" dirty="0"/>
              <a:t>Several others in development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AB4BE2-B2C0-0A4A-B831-D5E2DCFD0D56}"/>
              </a:ext>
            </a:extLst>
          </p:cNvPr>
          <p:cNvSpPr txBox="1"/>
          <p:nvPr/>
        </p:nvSpPr>
        <p:spPr bwMode="auto">
          <a:xfrm>
            <a:off x="0" y="6526845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8275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D0BD0-AAC0-40F6-AAC8-330C7A214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418" y="-257569"/>
            <a:ext cx="10972800" cy="1082439"/>
          </a:xfrm>
        </p:spPr>
        <p:txBody>
          <a:bodyPr/>
          <a:lstStyle/>
          <a:p>
            <a:r>
              <a:rPr lang="en-US" dirty="0"/>
              <a:t>CARTITUDE 2 DATA FROM ASH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8EF332-C586-43B5-9ED4-2CC299CED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418" y="948906"/>
            <a:ext cx="11654287" cy="483811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Cohort A: 1-3 prior lines therapy (Prior IMID and PI)</a:t>
            </a:r>
            <a:r>
              <a:rPr lang="en-US" baseline="30000" dirty="0"/>
              <a:t>1</a:t>
            </a:r>
          </a:p>
          <a:p>
            <a:pPr lvl="1"/>
            <a:r>
              <a:rPr lang="en-US" dirty="0"/>
              <a:t>N=20</a:t>
            </a:r>
          </a:p>
          <a:p>
            <a:pPr lvl="1"/>
            <a:r>
              <a:rPr lang="en-US" dirty="0"/>
              <a:t>Median 2 prior lines (40% triple refractory, 65% </a:t>
            </a:r>
            <a:r>
              <a:rPr lang="en-US" dirty="0" err="1"/>
              <a:t>dara</a:t>
            </a:r>
            <a:r>
              <a:rPr lang="en-US" dirty="0"/>
              <a:t> exposed)</a:t>
            </a:r>
          </a:p>
          <a:p>
            <a:pPr lvl="1"/>
            <a:r>
              <a:rPr lang="en-US" dirty="0"/>
              <a:t>ORR 95% (85% CR+, 90% VGPR+)</a:t>
            </a:r>
          </a:p>
          <a:p>
            <a:pPr lvl="1"/>
            <a:r>
              <a:rPr lang="en-US" dirty="0"/>
              <a:t>6-mos PFS rate 95%, 12 </a:t>
            </a:r>
            <a:r>
              <a:rPr lang="en-US" dirty="0" err="1"/>
              <a:t>mos</a:t>
            </a:r>
            <a:r>
              <a:rPr lang="en-US" dirty="0"/>
              <a:t> PFS rate 84%</a:t>
            </a:r>
          </a:p>
          <a:p>
            <a:pPr lvl="1"/>
            <a:r>
              <a:rPr lang="en-US" dirty="0"/>
              <a:t>Of 13 pts with MRD-evaluable samples, 92% MRD neg 10-5</a:t>
            </a:r>
          </a:p>
          <a:p>
            <a:pPr lvl="1"/>
            <a:r>
              <a:rPr lang="en-US" dirty="0"/>
              <a:t>1 patient treated as outpatient</a:t>
            </a:r>
          </a:p>
          <a:p>
            <a:r>
              <a:rPr lang="en-US" dirty="0"/>
              <a:t>Cohort B: Early relapse after initial therapy (12 </a:t>
            </a:r>
            <a:r>
              <a:rPr lang="en-US" dirty="0" err="1"/>
              <a:t>mos</a:t>
            </a:r>
            <a:r>
              <a:rPr lang="en-US" dirty="0"/>
              <a:t> from ASCT or 12 </a:t>
            </a:r>
            <a:r>
              <a:rPr lang="en-US" dirty="0" err="1"/>
              <a:t>mos</a:t>
            </a:r>
            <a:r>
              <a:rPr lang="en-US" dirty="0"/>
              <a:t> from initiation of non transplant therapy)</a:t>
            </a:r>
            <a:r>
              <a:rPr lang="en-US" baseline="30000" dirty="0"/>
              <a:t>2</a:t>
            </a:r>
          </a:p>
          <a:p>
            <a:pPr lvl="1"/>
            <a:r>
              <a:rPr lang="en-US" dirty="0"/>
              <a:t>N=19</a:t>
            </a:r>
          </a:p>
          <a:p>
            <a:pPr lvl="1"/>
            <a:r>
              <a:rPr lang="en-US" dirty="0"/>
              <a:t>79% prior ASCT, 16% triple class refractory, 16% HR CG, 10.5% EMD</a:t>
            </a:r>
          </a:p>
          <a:p>
            <a:pPr lvl="1"/>
            <a:r>
              <a:rPr lang="en-US" dirty="0"/>
              <a:t>ORR 95% (79% CR+, 90% VGPR+)</a:t>
            </a:r>
          </a:p>
          <a:p>
            <a:pPr lvl="1"/>
            <a:r>
              <a:rPr lang="en-US" dirty="0"/>
              <a:t>6-mos PFS 90%, 12-mos PFS 84%</a:t>
            </a:r>
          </a:p>
          <a:p>
            <a:pPr lvl="1"/>
            <a:r>
              <a:rPr lang="en-US" dirty="0"/>
              <a:t>Med DOR NR</a:t>
            </a:r>
          </a:p>
          <a:p>
            <a:pPr lvl="1"/>
            <a:r>
              <a:rPr lang="en-US" dirty="0"/>
              <a:t>13 pts MRD-evaluable, 92.3% MRD- 10-5</a:t>
            </a:r>
          </a:p>
          <a:p>
            <a:pPr lvl="1"/>
            <a:r>
              <a:rPr lang="en-US" dirty="0"/>
              <a:t>CRS 84%, 1 gr 4 event – med time to onset 8 days</a:t>
            </a:r>
          </a:p>
          <a:p>
            <a:pPr lvl="1"/>
            <a:r>
              <a:rPr lang="en-US" dirty="0"/>
              <a:t>Neurotoxicity 26%, ICANS 5%, Other 21%, 1 case of MNT gr 3 on D38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D8C939-9EF4-4645-9330-3E41A65B88E7}"/>
              </a:ext>
            </a:extLst>
          </p:cNvPr>
          <p:cNvSpPr/>
          <p:nvPr/>
        </p:nvSpPr>
        <p:spPr>
          <a:xfrm>
            <a:off x="134853" y="5909094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baseline="30000" dirty="0"/>
              <a:t>1</a:t>
            </a:r>
            <a:r>
              <a:rPr lang="en-US" sz="1400" dirty="0"/>
              <a:t>Cohen et al. ASH 2021 Poster: Abs 3866.</a:t>
            </a:r>
          </a:p>
          <a:p>
            <a:r>
              <a:rPr lang="en-US" sz="1400" baseline="30000" dirty="0"/>
              <a:t>2</a:t>
            </a:r>
            <a:r>
              <a:rPr lang="en-US" sz="1400" dirty="0"/>
              <a:t>Van de Donk et al. ASH 2021 Poster: Abs 2910.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068A2C-84E3-FA44-9F80-98C76FCB3856}"/>
              </a:ext>
            </a:extLst>
          </p:cNvPr>
          <p:cNvSpPr txBox="1"/>
          <p:nvPr/>
        </p:nvSpPr>
        <p:spPr bwMode="auto">
          <a:xfrm>
            <a:off x="0" y="6526845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0410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459631-3950-409A-89AC-92CE76E61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58296"/>
            <a:ext cx="10515600" cy="4592191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Understanding rational sequencing of available BCMA-directed therapy will be important </a:t>
            </a:r>
          </a:p>
          <a:p>
            <a:pPr lvl="1"/>
            <a:r>
              <a:rPr lang="en-US" dirty="0"/>
              <a:t>ADC, Bispecifics antibodies (Coming soon), CAR-T cells</a:t>
            </a:r>
          </a:p>
          <a:p>
            <a:pPr lvl="1"/>
            <a:r>
              <a:rPr lang="en-US" dirty="0"/>
              <a:t>Will failure of one anti-BCMA therapy negate use of another?</a:t>
            </a:r>
          </a:p>
          <a:p>
            <a:r>
              <a:rPr lang="en-US" dirty="0"/>
              <a:t>Belantamab mafodotin </a:t>
            </a:r>
          </a:p>
          <a:p>
            <a:pPr lvl="1"/>
            <a:r>
              <a:rPr lang="en-US" dirty="0"/>
              <a:t>Most likely will be looking to challenge the monoclonal antibody space</a:t>
            </a:r>
          </a:p>
          <a:p>
            <a:pPr lvl="2"/>
            <a:r>
              <a:rPr lang="en-US" dirty="0"/>
              <a:t>DREAMM studies are planned in many current  daratumumab indications</a:t>
            </a:r>
          </a:p>
          <a:p>
            <a:pPr lvl="1"/>
            <a:r>
              <a:rPr lang="en-US" dirty="0"/>
              <a:t>Ocular toxicity could be an issue</a:t>
            </a:r>
          </a:p>
          <a:p>
            <a:pPr lvl="2"/>
            <a:r>
              <a:rPr lang="en-US" dirty="0"/>
              <a:t>Will this limit ability to combine?</a:t>
            </a:r>
          </a:p>
          <a:p>
            <a:pPr lvl="2"/>
            <a:r>
              <a:rPr lang="en-US" dirty="0"/>
              <a:t>Will it limit ability to be given long term as most MM-directed </a:t>
            </a:r>
            <a:r>
              <a:rPr lang="en-US" dirty="0" err="1"/>
              <a:t>tx</a:t>
            </a:r>
            <a:r>
              <a:rPr lang="en-US" dirty="0"/>
              <a:t>?</a:t>
            </a:r>
          </a:p>
          <a:p>
            <a:r>
              <a:rPr lang="en-US" dirty="0"/>
              <a:t>CAR T Cells</a:t>
            </a:r>
          </a:p>
          <a:p>
            <a:pPr lvl="1"/>
            <a:r>
              <a:rPr lang="en-US" dirty="0"/>
              <a:t>One and done…</a:t>
            </a:r>
          </a:p>
          <a:p>
            <a:pPr lvl="1"/>
            <a:r>
              <a:rPr lang="en-US" dirty="0"/>
              <a:t>Impressive durable responses</a:t>
            </a:r>
          </a:p>
          <a:p>
            <a:pPr lvl="1"/>
            <a:r>
              <a:rPr lang="en-US" dirty="0"/>
              <a:t>Not off the shelf</a:t>
            </a:r>
          </a:p>
          <a:p>
            <a:pPr lvl="1"/>
            <a:r>
              <a:rPr lang="en-US" dirty="0"/>
              <a:t>Currently confined to specialized centers</a:t>
            </a:r>
          </a:p>
          <a:p>
            <a:pPr lvl="2"/>
            <a:r>
              <a:rPr lang="en-US" dirty="0"/>
              <a:t>Manageable but potential high risk toxicity </a:t>
            </a:r>
          </a:p>
          <a:p>
            <a:pPr lvl="2"/>
            <a:r>
              <a:rPr lang="en-US" dirty="0"/>
              <a:t>Logistically complicated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79CBBA-FEC2-435A-BD7F-174DD65B6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4FE729-8890-E042-B737-884D75C3FDBD}"/>
              </a:ext>
            </a:extLst>
          </p:cNvPr>
          <p:cNvSpPr txBox="1"/>
          <p:nvPr/>
        </p:nvSpPr>
        <p:spPr bwMode="auto">
          <a:xfrm>
            <a:off x="0" y="6526845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2545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970736-C532-4D9A-A6E1-21547F645F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6994"/>
            <a:ext cx="10515600" cy="4323404"/>
          </a:xfrm>
        </p:spPr>
        <p:txBody>
          <a:bodyPr/>
          <a:lstStyle/>
          <a:p>
            <a:pPr>
              <a:spcBef>
                <a:spcPts val="450"/>
              </a:spcBef>
            </a:pPr>
            <a:r>
              <a:rPr lang="en-US" sz="1800" dirty="0"/>
              <a:t>Cytokine Release Syndrome (CRS)</a:t>
            </a:r>
          </a:p>
          <a:p>
            <a:pPr>
              <a:spcBef>
                <a:spcPts val="450"/>
              </a:spcBef>
            </a:pPr>
            <a:r>
              <a:rPr lang="en-US" sz="1800" dirty="0"/>
              <a:t>Immune effector cell–associated neurotoxicity syndrome (ICANS)</a:t>
            </a:r>
          </a:p>
          <a:p>
            <a:pPr>
              <a:spcBef>
                <a:spcPts val="450"/>
              </a:spcBef>
            </a:pPr>
            <a:r>
              <a:rPr lang="en-US" altLang="en-US" sz="1800" dirty="0"/>
              <a:t>Cytopenias</a:t>
            </a:r>
          </a:p>
          <a:p>
            <a:pPr lvl="1">
              <a:spcBef>
                <a:spcPts val="450"/>
              </a:spcBef>
            </a:pPr>
            <a:r>
              <a:rPr lang="en-US" altLang="en-US" dirty="0"/>
              <a:t>MAS or HLH is a very rare and severe form</a:t>
            </a:r>
          </a:p>
          <a:p>
            <a:pPr lvl="1">
              <a:spcBef>
                <a:spcPts val="450"/>
              </a:spcBef>
            </a:pPr>
            <a:r>
              <a:rPr lang="en-US" altLang="en-US" dirty="0"/>
              <a:t>DIC</a:t>
            </a:r>
          </a:p>
          <a:p>
            <a:pPr>
              <a:spcBef>
                <a:spcPts val="450"/>
              </a:spcBef>
            </a:pPr>
            <a:r>
              <a:rPr lang="en-US" sz="1800" dirty="0"/>
              <a:t>B-cell aplasia and hypogammaglobulinemia</a:t>
            </a:r>
          </a:p>
          <a:p>
            <a:pPr>
              <a:spcBef>
                <a:spcPts val="450"/>
              </a:spcBef>
            </a:pPr>
            <a:r>
              <a:rPr lang="en-US" sz="1800" dirty="0"/>
              <a:t>Life threatening if not managed by expert multidisciplinary team</a:t>
            </a:r>
          </a:p>
          <a:p>
            <a:pPr>
              <a:spcBef>
                <a:spcPts val="450"/>
              </a:spcBef>
            </a:pPr>
            <a:r>
              <a:rPr lang="en-US" sz="1800" dirty="0"/>
              <a:t>Tumor lysis is rare and likely varies by disease and disease burden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C3FADA-D1E0-4731-96FF-4C0FCAC0C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31155"/>
            <a:ext cx="10972800" cy="823275"/>
          </a:xfrm>
        </p:spPr>
        <p:txBody>
          <a:bodyPr/>
          <a:lstStyle/>
          <a:p>
            <a:r>
              <a:rPr lang="en-US" dirty="0"/>
              <a:t>CAR T-Associated Toxicities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D72876-42C0-4B41-B307-9057DED70686}"/>
              </a:ext>
            </a:extLst>
          </p:cNvPr>
          <p:cNvSpPr txBox="1">
            <a:spLocks/>
          </p:cNvSpPr>
          <p:nvPr/>
        </p:nvSpPr>
        <p:spPr>
          <a:xfrm>
            <a:off x="609600" y="1159456"/>
            <a:ext cx="3608070" cy="6175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11135" marR="0" indent="-311135" algn="l" defTabSz="60957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2400" b="0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1840" marR="0" indent="-234939" algn="l" defTabSz="60957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2"/>
              </a:buClr>
              <a:buSzTx/>
              <a:buFont typeface="Courier New" panose="02070309020205020404" pitchFamily="49" charset="0"/>
              <a:buChar char="o"/>
              <a:tabLst/>
              <a:defRPr sz="1800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766196" marR="0" indent="-224356" algn="l" defTabSz="6095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2"/>
              </a:buClr>
              <a:buSzTx/>
              <a:buFont typeface="Wingdings" pitchFamily="2" charset="2"/>
              <a:buChar char="§"/>
              <a:tabLst/>
              <a:defRPr sz="1600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99018" marR="0" indent="-232822" algn="l" defTabSz="6095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2"/>
              </a:buClr>
              <a:buSzTx/>
              <a:buFont typeface="Arial"/>
              <a:buChar char="–"/>
              <a:tabLst/>
              <a:defRPr sz="1400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25489" marR="0" indent="-234939" algn="l" defTabSz="6095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/>
              <a:buChar char="»"/>
              <a:tabLst/>
              <a:defRPr sz="1400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3352632" indent="-304784" algn="l" defTabSz="609570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202" indent="-304784" algn="l" defTabSz="609570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772" indent="-304784" algn="l" defTabSz="609570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341" indent="-304784" algn="l" defTabSz="609570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dirty="0">
                <a:solidFill>
                  <a:srgbClr val="C00000"/>
                </a:solidFill>
              </a:rPr>
              <a:t>Acute phase (D0-30)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A6C001-3201-FB40-9022-0F7ADBA91500}"/>
              </a:ext>
            </a:extLst>
          </p:cNvPr>
          <p:cNvSpPr txBox="1"/>
          <p:nvPr/>
        </p:nvSpPr>
        <p:spPr bwMode="auto">
          <a:xfrm>
            <a:off x="0" y="6526845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8168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970736-C532-4D9A-A6E1-21547F645F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Persistent cytopenias</a:t>
            </a:r>
          </a:p>
          <a:p>
            <a:r>
              <a:rPr lang="en-US" dirty="0"/>
              <a:t>B-cell aplasia and hypogammaglobulinemia</a:t>
            </a:r>
          </a:p>
          <a:p>
            <a:pPr lvl="1"/>
            <a:r>
              <a:rPr lang="en-US" dirty="0"/>
              <a:t>?IVIG replacement</a:t>
            </a:r>
          </a:p>
          <a:p>
            <a:r>
              <a:rPr lang="en-US" dirty="0"/>
              <a:t>T-cell deficiency</a:t>
            </a:r>
          </a:p>
          <a:p>
            <a:pPr lvl="1"/>
            <a:r>
              <a:rPr lang="en-US" dirty="0"/>
              <a:t>PJP and VZV prophylaxis, other?</a:t>
            </a:r>
          </a:p>
          <a:p>
            <a:r>
              <a:rPr lang="en-US" dirty="0"/>
              <a:t>Infection prophylaxis</a:t>
            </a:r>
          </a:p>
          <a:p>
            <a:r>
              <a:rPr lang="en-US" dirty="0"/>
              <a:t>Residual effects of acute toxicity</a:t>
            </a:r>
          </a:p>
          <a:p>
            <a:r>
              <a:rPr lang="en-US" dirty="0"/>
              <a:t>Delayed CRS and neurotoxicity are rare but can occur</a:t>
            </a:r>
          </a:p>
          <a:p>
            <a:r>
              <a:rPr lang="en-US" dirty="0"/>
              <a:t>Impairment to QOL – fatigue, memory issues, not yet well described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C3FADA-D1E0-4731-96FF-4C0FCAC0C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31155"/>
            <a:ext cx="10972800" cy="823275"/>
          </a:xfrm>
        </p:spPr>
        <p:txBody>
          <a:bodyPr/>
          <a:lstStyle/>
          <a:p>
            <a:r>
              <a:rPr lang="en-US" dirty="0"/>
              <a:t>CAR T-Associated Toxicities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D72876-42C0-4B41-B307-9057DED70686}"/>
              </a:ext>
            </a:extLst>
          </p:cNvPr>
          <p:cNvSpPr txBox="1">
            <a:spLocks/>
          </p:cNvSpPr>
          <p:nvPr/>
        </p:nvSpPr>
        <p:spPr>
          <a:xfrm>
            <a:off x="609600" y="1159456"/>
            <a:ext cx="3608070" cy="6175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11135" marR="0" indent="-311135" algn="l" defTabSz="60957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  <a:tabLst/>
              <a:defRPr sz="2400" b="0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41840" marR="0" indent="-234939" algn="l" defTabSz="60957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Clr>
                <a:schemeClr val="accent2"/>
              </a:buClr>
              <a:buSzTx/>
              <a:buFont typeface="Courier New" panose="02070309020205020404" pitchFamily="49" charset="0"/>
              <a:buChar char="o"/>
              <a:tabLst/>
              <a:defRPr sz="1800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766196" marR="0" indent="-224356" algn="l" defTabSz="6095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2"/>
              </a:buClr>
              <a:buSzTx/>
              <a:buFont typeface="Wingdings" pitchFamily="2" charset="2"/>
              <a:buChar char="§"/>
              <a:tabLst/>
              <a:defRPr sz="1600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99018" marR="0" indent="-232822" algn="l" defTabSz="6095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2"/>
              </a:buClr>
              <a:buSzTx/>
              <a:buFont typeface="Arial"/>
              <a:buChar char="–"/>
              <a:tabLst/>
              <a:defRPr sz="1400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25489" marR="0" indent="-234939" algn="l" defTabSz="6095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/>
              <a:buChar char="»"/>
              <a:tabLst/>
              <a:defRPr sz="1400" kern="1200">
                <a:solidFill>
                  <a:schemeClr val="accent3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3352632" indent="-304784" algn="l" defTabSz="609570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202" indent="-304784" algn="l" defTabSz="609570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772" indent="-304784" algn="l" defTabSz="609570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341" indent="-304784" algn="l" defTabSz="609570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800" dirty="0">
                <a:solidFill>
                  <a:srgbClr val="C00000"/>
                </a:solidFill>
              </a:rPr>
              <a:t>Late phase (D30+)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EACFE1-7F6F-AA4C-A4F4-5F94B8EA8FC7}"/>
              </a:ext>
            </a:extLst>
          </p:cNvPr>
          <p:cNvSpPr txBox="1"/>
          <p:nvPr/>
        </p:nvSpPr>
        <p:spPr bwMode="auto">
          <a:xfrm>
            <a:off x="0" y="6526845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36486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A1DA3A7-B7C8-D94D-8A80-B805646C3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09563" indent="-309563"/>
            <a:r>
              <a:rPr lang="en-US" dirty="0"/>
              <a:t>78-yr-old male diagnosed with ISS/R-ISS stage II multiple myeloma with standard- risk cytogenetics</a:t>
            </a:r>
          </a:p>
          <a:p>
            <a:pPr marL="309563" indent="-309563"/>
            <a:r>
              <a:rPr lang="en-US" dirty="0"/>
              <a:t>Initial treatment: lenalidomide/dexamethasone; achieved a VGPR</a:t>
            </a:r>
          </a:p>
          <a:p>
            <a:pPr marL="309563" indent="-309563"/>
            <a:r>
              <a:rPr lang="en-US" dirty="0"/>
              <a:t>After 24 </a:t>
            </a:r>
            <a:r>
              <a:rPr lang="en-US" dirty="0" err="1"/>
              <a:t>mos</a:t>
            </a:r>
            <a:r>
              <a:rPr lang="en-US" dirty="0"/>
              <a:t>, his M spike increased consistent with PD. At this time, he was also noted to have a Cr 2.5. </a:t>
            </a:r>
          </a:p>
          <a:p>
            <a:pPr marL="309563" indent="-309563"/>
            <a:r>
              <a:rPr lang="en-US" dirty="0"/>
              <a:t>Treated with cyclophosphamide/bortezomib/</a:t>
            </a:r>
            <a:r>
              <a:rPr lang="en-US" dirty="0" err="1"/>
              <a:t>dex</a:t>
            </a:r>
            <a:r>
              <a:rPr lang="en-US" dirty="0"/>
              <a:t>; achieved a PR, lasting 12 </a:t>
            </a:r>
            <a:r>
              <a:rPr lang="en-US" dirty="0" err="1"/>
              <a:t>mos</a:t>
            </a:r>
            <a:endParaRPr lang="en-US" dirty="0"/>
          </a:p>
          <a:p>
            <a:pPr marL="309563" indent="-309563"/>
            <a:r>
              <a:rPr lang="en-US" dirty="0"/>
              <a:t>Treated with daratumumab/bortezomib/dexamethasone; achieved VGPR, lasting 12 </a:t>
            </a:r>
            <a:r>
              <a:rPr lang="en-US" dirty="0" err="1"/>
              <a:t>mos</a:t>
            </a:r>
            <a:endParaRPr lang="en-US" dirty="0"/>
          </a:p>
          <a:p>
            <a:pPr marL="309563" indent="-309563"/>
            <a:r>
              <a:rPr lang="en-US" dirty="0"/>
              <a:t>Treated with </a:t>
            </a:r>
            <a:r>
              <a:rPr lang="en-US" dirty="0" err="1"/>
              <a:t>elotuzumab</a:t>
            </a:r>
            <a:r>
              <a:rPr lang="en-US" dirty="0"/>
              <a:t>, pomalidomide, </a:t>
            </a:r>
            <a:r>
              <a:rPr lang="en-US" dirty="0" err="1"/>
              <a:t>dex</a:t>
            </a:r>
            <a:r>
              <a:rPr lang="en-US" dirty="0"/>
              <a:t>; achieved a PR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1960A70-275F-174B-B887-B7730AA9A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Case 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FB04C6-88B2-7C45-9D95-352704D80592}"/>
              </a:ext>
            </a:extLst>
          </p:cNvPr>
          <p:cNvSpPr txBox="1"/>
          <p:nvPr/>
        </p:nvSpPr>
        <p:spPr bwMode="auto">
          <a:xfrm>
            <a:off x="0" y="6526845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3349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A1DA3A7-B7C8-D94D-8A80-B805646C34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10016"/>
            <a:ext cx="10515600" cy="4323404"/>
          </a:xfrm>
        </p:spPr>
        <p:txBody>
          <a:bodyPr/>
          <a:lstStyle/>
          <a:p>
            <a:r>
              <a:rPr lang="en-US" dirty="0"/>
              <a:t>8 </a:t>
            </a:r>
            <a:r>
              <a:rPr lang="en-US" dirty="0" err="1"/>
              <a:t>mos</a:t>
            </a:r>
            <a:r>
              <a:rPr lang="en-US" dirty="0"/>
              <a:t> later, patient presents with increasing back pain and found to have a new pathological fracture with an increase in M protein to 1 g/dL </a:t>
            </a:r>
          </a:p>
          <a:p>
            <a:r>
              <a:rPr lang="en-US" dirty="0"/>
              <a:t>Given his age and renal insufficiency, he was not felt to be a CART candidate.</a:t>
            </a:r>
          </a:p>
          <a:p>
            <a:r>
              <a:rPr lang="en-US" dirty="0"/>
              <a:t>He underwent treatment with </a:t>
            </a:r>
            <a:r>
              <a:rPr lang="en-US" dirty="0" err="1"/>
              <a:t>belantamab</a:t>
            </a:r>
            <a:r>
              <a:rPr lang="en-US" dirty="0"/>
              <a:t> </a:t>
            </a:r>
            <a:r>
              <a:rPr lang="en-US" dirty="0" err="1"/>
              <a:t>mafodotin</a:t>
            </a:r>
            <a:r>
              <a:rPr lang="en-US" dirty="0"/>
              <a:t> 2.5mg/kg IV q 3 wks.</a:t>
            </a:r>
          </a:p>
          <a:p>
            <a:r>
              <a:rPr lang="en-US" dirty="0"/>
              <a:t>He achieved VGPR after 3 cycles. Tolerated therapy well except for mild eye irritation.</a:t>
            </a:r>
          </a:p>
          <a:p>
            <a:r>
              <a:rPr lang="en-US" dirty="0"/>
              <a:t>Prior to cycle 4 he was found to have G3 keratopathy on </a:t>
            </a:r>
            <a:r>
              <a:rPr lang="en-US" dirty="0" err="1"/>
              <a:t>ophtho</a:t>
            </a:r>
            <a:r>
              <a:rPr lang="en-US" dirty="0"/>
              <a:t> exam but no changes in visual acuity. Dose was held for 2 mos. Repeat evaluation revealed G1 keratopathy. Cycle 4 proceeded with dose reduction to 1.9mg/kg IV. Tolerated well.  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1960A70-275F-174B-B887-B7730AA9A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082439"/>
          </a:xfrm>
        </p:spPr>
        <p:txBody>
          <a:bodyPr>
            <a:normAutofit/>
          </a:bodyPr>
          <a:lstStyle/>
          <a:p>
            <a:r>
              <a:rPr lang="en-US" dirty="0"/>
              <a:t>Case 1 (Continued)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B86AFF-E1CF-E14F-956B-B20D86238389}"/>
              </a:ext>
            </a:extLst>
          </p:cNvPr>
          <p:cNvSpPr txBox="1"/>
          <p:nvPr/>
        </p:nvSpPr>
        <p:spPr bwMode="auto">
          <a:xfrm>
            <a:off x="0" y="6526845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683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AD0B8D-408C-4B0B-9249-2900078D45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599" y="1400848"/>
            <a:ext cx="5209583" cy="4349749"/>
          </a:xfrm>
        </p:spPr>
        <p:txBody>
          <a:bodyPr>
            <a:normAutofit/>
          </a:bodyPr>
          <a:lstStyle/>
          <a:p>
            <a:pPr marL="0" lvl="0" indent="0" defTabSz="914400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Tx/>
              <a:buNone/>
              <a:defRPr/>
            </a:pPr>
            <a:r>
              <a:rPr lang="en-US" sz="1400" b="1" dirty="0">
                <a:solidFill>
                  <a:srgbClr val="000000"/>
                </a:solidFill>
                <a:latin typeface="Arial" panose="020B0604020202020204"/>
              </a:rPr>
              <a:t>The MAMMOTH study</a:t>
            </a:r>
          </a:p>
          <a:p>
            <a:pPr marL="176213" lvl="0" indent="-176213" defTabSz="914400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Tx/>
              <a:defRPr/>
            </a:pPr>
            <a:r>
              <a:rPr lang="en-US" sz="1400" dirty="0">
                <a:solidFill>
                  <a:srgbClr val="000000"/>
                </a:solidFill>
                <a:latin typeface="Arial" panose="020B0604020202020204"/>
              </a:rPr>
              <a:t>Retrospective study of 275 patients from 14 academic centers in the US who had MM refractory to anti-CD38 monoclonal antibodies (</a:t>
            </a:r>
            <a:r>
              <a:rPr lang="en-US" sz="1400" dirty="0" err="1">
                <a:solidFill>
                  <a:srgbClr val="000000"/>
                </a:solidFill>
                <a:latin typeface="Arial" panose="020B0604020202020204"/>
              </a:rPr>
              <a:t>MoAB</a:t>
            </a:r>
            <a:r>
              <a:rPr lang="en-US" sz="1400" dirty="0">
                <a:solidFill>
                  <a:srgbClr val="000000"/>
                </a:solidFill>
                <a:latin typeface="Arial" panose="020B0604020202020204"/>
              </a:rPr>
              <a:t>)</a:t>
            </a:r>
          </a:p>
          <a:p>
            <a:pPr marL="177800" lvl="0" indent="-177800" defTabSz="914400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Tx/>
              <a:defRPr/>
            </a:pPr>
            <a:r>
              <a:rPr lang="en-US" sz="1400" dirty="0">
                <a:solidFill>
                  <a:srgbClr val="000000"/>
                </a:solidFill>
                <a:latin typeface="Arial" panose="020B0604020202020204"/>
              </a:rPr>
              <a:t>Median number of prior therapies = 4 (range 1–16) </a:t>
            </a:r>
          </a:p>
          <a:p>
            <a:pPr marL="177800" lvl="0" indent="-177800" defTabSz="914400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Tx/>
              <a:defRPr/>
            </a:pPr>
            <a:r>
              <a:rPr lang="en-US" sz="1400" dirty="0">
                <a:solidFill>
                  <a:srgbClr val="000000"/>
                </a:solidFill>
                <a:latin typeface="Arial" panose="020B0604020202020204"/>
              </a:rPr>
              <a:t>Prior autologous stem cell transplantation = 72%</a:t>
            </a:r>
          </a:p>
          <a:p>
            <a:pPr marL="0" lvl="0" indent="0" defTabSz="914400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Tx/>
              <a:buNone/>
              <a:defRPr/>
            </a:pPr>
            <a:endParaRPr lang="en-US" sz="1400" b="1" dirty="0">
              <a:solidFill>
                <a:srgbClr val="000000"/>
              </a:solidFill>
              <a:latin typeface="Arial" panose="020B0604020202020204"/>
            </a:endParaRPr>
          </a:p>
          <a:p>
            <a:pPr marL="0" lvl="0" indent="0" defTabSz="914400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Tx/>
              <a:buNone/>
              <a:defRPr/>
            </a:pPr>
            <a:r>
              <a:rPr lang="en-US" sz="1400" b="1" dirty="0">
                <a:solidFill>
                  <a:srgbClr val="000000"/>
                </a:solidFill>
                <a:latin typeface="Arial" panose="020B0604020202020204"/>
              </a:rPr>
              <a:t>Efficacy</a:t>
            </a:r>
          </a:p>
          <a:p>
            <a:pPr marL="177800" lvl="0" indent="-177800" defTabSz="914400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Tx/>
              <a:defRPr/>
            </a:pPr>
            <a:r>
              <a:rPr lang="en-US" sz="1400" dirty="0" err="1">
                <a:solidFill>
                  <a:srgbClr val="000000"/>
                </a:solidFill>
                <a:latin typeface="Arial" panose="020B0604020202020204"/>
              </a:rPr>
              <a:t>mOS</a:t>
            </a:r>
            <a:r>
              <a:rPr lang="en-US" sz="1400" dirty="0">
                <a:solidFill>
                  <a:srgbClr val="000000"/>
                </a:solidFill>
                <a:latin typeface="Arial" panose="020B0604020202020204"/>
              </a:rPr>
              <a:t> from T</a:t>
            </a:r>
            <a:r>
              <a:rPr lang="en-US" sz="1400" baseline="-25000" dirty="0">
                <a:solidFill>
                  <a:srgbClr val="000000"/>
                </a:solidFill>
                <a:latin typeface="Arial" panose="020B0604020202020204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Arial" panose="020B0604020202020204"/>
              </a:rPr>
              <a:t> for the entire cohort:</a:t>
            </a:r>
            <a:br>
              <a:rPr lang="en-US" sz="1400" dirty="0">
                <a:solidFill>
                  <a:srgbClr val="000000"/>
                </a:solidFill>
                <a:latin typeface="Arial" panose="020B0604020202020204"/>
              </a:rPr>
            </a:br>
            <a:r>
              <a:rPr lang="en-US" sz="1400" dirty="0">
                <a:solidFill>
                  <a:srgbClr val="000000"/>
                </a:solidFill>
                <a:latin typeface="Arial" panose="020B0604020202020204"/>
              </a:rPr>
              <a:t>8.6 months (95% CI 7.5–9.9)</a:t>
            </a:r>
          </a:p>
          <a:p>
            <a:pPr marL="177800" lvl="0" indent="-177800" defTabSz="914400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Tx/>
              <a:defRPr/>
            </a:pPr>
            <a:r>
              <a:rPr lang="en-US" sz="1400" dirty="0">
                <a:solidFill>
                  <a:srgbClr val="000000"/>
                </a:solidFill>
                <a:latin typeface="Arial" panose="020B0604020202020204"/>
              </a:rPr>
              <a:t>At least one subsequent treatment regimen was given post T</a:t>
            </a:r>
            <a:r>
              <a:rPr lang="en-US" sz="1400" baseline="-25000" dirty="0">
                <a:solidFill>
                  <a:srgbClr val="000000"/>
                </a:solidFill>
                <a:latin typeface="Arial" panose="020B0604020202020204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Arial" panose="020B0604020202020204"/>
              </a:rPr>
              <a:t> in 249 (90%) patients</a:t>
            </a:r>
          </a:p>
          <a:p>
            <a:pPr marL="457200" lvl="1" indent="-177800" defTabSz="914400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Tx/>
              <a:buFont typeface="Symbol" panose="05050102010706020507" pitchFamily="18" charset="2"/>
              <a:buChar char="-"/>
              <a:defRPr/>
            </a:pPr>
            <a:r>
              <a:rPr lang="en-US" sz="1400" dirty="0">
                <a:solidFill>
                  <a:srgbClr val="000000"/>
                </a:solidFill>
                <a:latin typeface="Arial" panose="020B0604020202020204"/>
              </a:rPr>
              <a:t>ORR to first regimen after T</a:t>
            </a:r>
            <a:r>
              <a:rPr lang="en-US" sz="1400" baseline="-25000" dirty="0">
                <a:solidFill>
                  <a:srgbClr val="000000"/>
                </a:solidFill>
                <a:latin typeface="Arial" panose="020B0604020202020204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Arial" panose="020B0604020202020204"/>
              </a:rPr>
              <a:t> = 31% </a:t>
            </a:r>
          </a:p>
          <a:p>
            <a:pPr marL="457200" lvl="1" indent="-177800" defTabSz="914400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Tx/>
              <a:buFont typeface="Symbol" panose="05050102010706020507" pitchFamily="18" charset="2"/>
              <a:buChar char="-"/>
              <a:defRPr/>
            </a:pPr>
            <a:r>
              <a:rPr lang="en-US" sz="1400" dirty="0" err="1">
                <a:solidFill>
                  <a:srgbClr val="000000"/>
                </a:solidFill>
                <a:latin typeface="Arial" panose="020B0604020202020204"/>
              </a:rPr>
              <a:t>mPFS</a:t>
            </a:r>
            <a:r>
              <a:rPr lang="en-US" sz="1400" dirty="0">
                <a:solidFill>
                  <a:srgbClr val="000000"/>
                </a:solidFill>
                <a:latin typeface="Arial" panose="020B0604020202020204"/>
              </a:rPr>
              <a:t> = 3.4 months</a:t>
            </a:r>
          </a:p>
          <a:p>
            <a:pPr marL="457200" lvl="1" indent="-177800" defTabSz="914400">
              <a:lnSpc>
                <a:spcPct val="100000"/>
              </a:lnSpc>
              <a:spcBef>
                <a:spcPts val="400"/>
              </a:spcBef>
              <a:spcAft>
                <a:spcPts val="200"/>
              </a:spcAft>
              <a:buClrTx/>
              <a:buFont typeface="Symbol" panose="05050102010706020507" pitchFamily="18" charset="2"/>
              <a:buChar char="-"/>
              <a:defRPr/>
            </a:pPr>
            <a:r>
              <a:rPr lang="en-US" sz="1400" dirty="0" err="1">
                <a:solidFill>
                  <a:srgbClr val="000000"/>
                </a:solidFill>
                <a:latin typeface="Arial" panose="020B0604020202020204"/>
              </a:rPr>
              <a:t>mOS</a:t>
            </a:r>
            <a:r>
              <a:rPr lang="en-US" sz="1400" dirty="0">
                <a:solidFill>
                  <a:srgbClr val="000000"/>
                </a:solidFill>
                <a:latin typeface="Arial" panose="020B0604020202020204"/>
              </a:rPr>
              <a:t> = 9.3 months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8201"/>
            <a:ext cx="10972800" cy="862308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en-US" sz="3200" dirty="0"/>
              <a:t>Despite Progress in MM There Remains Need for New Tx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E27BF02-C1CB-4DD6-BC24-273CEEBF1D79}"/>
              </a:ext>
            </a:extLst>
          </p:cNvPr>
          <p:cNvGrpSpPr/>
          <p:nvPr/>
        </p:nvGrpSpPr>
        <p:grpSpPr>
          <a:xfrm>
            <a:off x="6096000" y="1316736"/>
            <a:ext cx="5829614" cy="4688351"/>
            <a:chOff x="6142892" y="1979912"/>
            <a:chExt cx="5322121" cy="428021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751B453-5559-4166-88D1-CF04DADC08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457950" y="2151180"/>
              <a:ext cx="4476749" cy="391624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F28CB41-C8E5-4BB6-A344-D3E08AE8C2CB}"/>
                </a:ext>
              </a:extLst>
            </p:cNvPr>
            <p:cNvSpPr txBox="1"/>
            <p:nvPr/>
          </p:nvSpPr>
          <p:spPr>
            <a:xfrm>
              <a:off x="7055797" y="2057573"/>
              <a:ext cx="4185354" cy="86439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45720" rIns="4572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ova" panose="020B0504020202020204" pitchFamily="34" charset="0"/>
                  <a:ea typeface="+mn-ea"/>
                  <a:cs typeface="+mn-cs"/>
                </a:rPr>
                <a:t>OS of patients who are refractory to CD38 MoAB according to refractoriness to different immuno-modulatory agents or proteasome inhibitors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D7475A7-FA85-4AD0-AF9D-ADA1F79DD741}"/>
                </a:ext>
              </a:extLst>
            </p:cNvPr>
            <p:cNvGrpSpPr/>
            <p:nvPr/>
          </p:nvGrpSpPr>
          <p:grpSpPr>
            <a:xfrm>
              <a:off x="6560371" y="5803873"/>
              <a:ext cx="4399356" cy="377039"/>
              <a:chOff x="6560371" y="5803873"/>
              <a:chExt cx="4399356" cy="377039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5BE51FD-9A80-44B9-8D8B-17D42D5161DA}"/>
                  </a:ext>
                </a:extLst>
              </p:cNvPr>
              <p:cNvSpPr txBox="1"/>
              <p:nvPr/>
            </p:nvSpPr>
            <p:spPr>
              <a:xfrm>
                <a:off x="6560371" y="5805110"/>
                <a:ext cx="528396" cy="237930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lIns="45720" rIns="4572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0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3BB895E-2CA5-48AF-82C5-7EB1FF2F14BF}"/>
                  </a:ext>
                </a:extLst>
              </p:cNvPr>
              <p:cNvSpPr txBox="1"/>
              <p:nvPr/>
            </p:nvSpPr>
            <p:spPr>
              <a:xfrm>
                <a:off x="7334563" y="5803873"/>
                <a:ext cx="528396" cy="237930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lIns="45720" rIns="4572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10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2723FF4-FB24-4101-9B42-79E5BFADF278}"/>
                  </a:ext>
                </a:extLst>
              </p:cNvPr>
              <p:cNvSpPr txBox="1"/>
              <p:nvPr/>
            </p:nvSpPr>
            <p:spPr>
              <a:xfrm>
                <a:off x="8108755" y="5803873"/>
                <a:ext cx="528396" cy="237930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lIns="45720" rIns="4572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20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2AFC509-DB42-4AA9-BD57-EAEDE167EE73}"/>
                  </a:ext>
                </a:extLst>
              </p:cNvPr>
              <p:cNvSpPr txBox="1"/>
              <p:nvPr/>
            </p:nvSpPr>
            <p:spPr>
              <a:xfrm>
                <a:off x="8882947" y="5803873"/>
                <a:ext cx="528396" cy="237930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lIns="45720" rIns="4572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30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4E6976F-C650-4385-94FD-48D2A05E89E6}"/>
                  </a:ext>
                </a:extLst>
              </p:cNvPr>
              <p:cNvSpPr txBox="1"/>
              <p:nvPr/>
            </p:nvSpPr>
            <p:spPr>
              <a:xfrm>
                <a:off x="9657139" y="5803873"/>
                <a:ext cx="528396" cy="237930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lIns="45720" rIns="4572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40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832D8ED-DCE0-4B2B-9232-B04C6B55453C}"/>
                  </a:ext>
                </a:extLst>
              </p:cNvPr>
              <p:cNvSpPr txBox="1"/>
              <p:nvPr/>
            </p:nvSpPr>
            <p:spPr>
              <a:xfrm>
                <a:off x="10431331" y="5803873"/>
                <a:ext cx="528396" cy="237930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lIns="45720" rIns="4572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50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568F61A-17CC-4A6E-9C0D-1A5863A90B86}"/>
                  </a:ext>
                </a:extLst>
              </p:cNvPr>
              <p:cNvSpPr txBox="1"/>
              <p:nvPr/>
            </p:nvSpPr>
            <p:spPr>
              <a:xfrm>
                <a:off x="8468720" y="5942982"/>
                <a:ext cx="581236" cy="237930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lIns="45720" rIns="4572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Months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76E4397-6BE9-4658-808F-EBA93B191722}"/>
                </a:ext>
              </a:extLst>
            </p:cNvPr>
            <p:cNvGrpSpPr/>
            <p:nvPr/>
          </p:nvGrpSpPr>
          <p:grpSpPr>
            <a:xfrm>
              <a:off x="6577827" y="2105929"/>
              <a:ext cx="185200" cy="3705061"/>
              <a:chOff x="7457624" y="5696771"/>
              <a:chExt cx="185200" cy="3705061"/>
            </a:xfrm>
            <a:solidFill>
              <a:srgbClr val="FFFFFF"/>
            </a:solidFill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81AB79B-ADF1-45A3-963E-9F1A41C8187B}"/>
                  </a:ext>
                </a:extLst>
              </p:cNvPr>
              <p:cNvSpPr txBox="1"/>
              <p:nvPr/>
            </p:nvSpPr>
            <p:spPr>
              <a:xfrm>
                <a:off x="7457624" y="5696771"/>
                <a:ext cx="185200" cy="162509"/>
              </a:xfrm>
              <a:prstGeom prst="rect">
                <a:avLst/>
              </a:prstGeom>
              <a:grpFill/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1.0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C5780DA-D124-4396-BD01-B0C0F4156976}"/>
                  </a:ext>
                </a:extLst>
              </p:cNvPr>
              <p:cNvSpPr txBox="1"/>
              <p:nvPr/>
            </p:nvSpPr>
            <p:spPr>
              <a:xfrm>
                <a:off x="7457624" y="6410363"/>
                <a:ext cx="185200" cy="162509"/>
              </a:xfrm>
              <a:prstGeom prst="rect">
                <a:avLst/>
              </a:prstGeom>
              <a:grpFill/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0.8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B5173AB-07A5-4351-A898-08FB9ABB514F}"/>
                  </a:ext>
                </a:extLst>
              </p:cNvPr>
              <p:cNvSpPr txBox="1"/>
              <p:nvPr/>
            </p:nvSpPr>
            <p:spPr>
              <a:xfrm>
                <a:off x="7457624" y="7120428"/>
                <a:ext cx="185200" cy="162509"/>
              </a:xfrm>
              <a:prstGeom prst="rect">
                <a:avLst/>
              </a:prstGeom>
              <a:grpFill/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0.6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E3ADCBA-3BC4-449E-B08F-FD7570D6203B}"/>
                  </a:ext>
                </a:extLst>
              </p:cNvPr>
              <p:cNvSpPr txBox="1"/>
              <p:nvPr/>
            </p:nvSpPr>
            <p:spPr>
              <a:xfrm>
                <a:off x="7457624" y="7823641"/>
                <a:ext cx="185200" cy="162509"/>
              </a:xfrm>
              <a:prstGeom prst="rect">
                <a:avLst/>
              </a:prstGeom>
              <a:grpFill/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0.4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6F9C7BC-D39F-4699-BFBB-7D8DDC473D8E}"/>
                  </a:ext>
                </a:extLst>
              </p:cNvPr>
              <p:cNvSpPr txBox="1"/>
              <p:nvPr/>
            </p:nvSpPr>
            <p:spPr>
              <a:xfrm>
                <a:off x="7457624" y="8528303"/>
                <a:ext cx="185200" cy="162509"/>
              </a:xfrm>
              <a:prstGeom prst="rect">
                <a:avLst/>
              </a:prstGeom>
              <a:grpFill/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0.2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B76D5E2-EF5C-4A05-AF73-5C383581FFE1}"/>
                  </a:ext>
                </a:extLst>
              </p:cNvPr>
              <p:cNvSpPr txBox="1"/>
              <p:nvPr/>
            </p:nvSpPr>
            <p:spPr>
              <a:xfrm>
                <a:off x="7457624" y="9239323"/>
                <a:ext cx="185200" cy="162509"/>
              </a:xfrm>
              <a:prstGeom prst="rect">
                <a:avLst/>
              </a:prstGeom>
              <a:grpFill/>
            </p:spPr>
            <p:txBody>
              <a:bodyPr wrap="square" lIns="0" tIns="0" rIns="0" bIns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400"/>
                  </a:spcBef>
                  <a:spcAft>
                    <a:spcPts val="4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0.0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A4E4A01-A1CF-47EC-8A8A-74E2FCBD7305}"/>
                </a:ext>
              </a:extLst>
            </p:cNvPr>
            <p:cNvSpPr txBox="1"/>
            <p:nvPr/>
          </p:nvSpPr>
          <p:spPr>
            <a:xfrm rot="16200000">
              <a:off x="5632289" y="3859180"/>
              <a:ext cx="1658338" cy="23793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45720" rIns="4572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Proportion Surviving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2508DB7-EFF0-49EB-B1A8-1C752DDF1D24}"/>
                </a:ext>
              </a:extLst>
            </p:cNvPr>
            <p:cNvSpPr/>
            <p:nvPr/>
          </p:nvSpPr>
          <p:spPr>
            <a:xfrm>
              <a:off x="6142892" y="1979912"/>
              <a:ext cx="5322121" cy="4280210"/>
            </a:xfrm>
            <a:prstGeom prst="rect">
              <a:avLst/>
            </a:prstGeom>
            <a:solidFill>
              <a:srgbClr val="A8D6FF">
                <a:lumMod val="90000"/>
                <a:alpha val="10000"/>
              </a:srgbClr>
            </a:solidFill>
            <a:ln w="19050" cap="flat" cmpd="sng" algn="ctr">
              <a:solidFill>
                <a:srgbClr val="A8D6FF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9F93BA59-0860-488E-907F-8A9A056148BA}"/>
              </a:ext>
            </a:extLst>
          </p:cNvPr>
          <p:cNvSpPr txBox="1"/>
          <p:nvPr/>
        </p:nvSpPr>
        <p:spPr>
          <a:xfrm>
            <a:off x="1430807" y="6249846"/>
            <a:ext cx="35671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Gandhi UH, et al.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Leukemia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2019;33(9):2266–2275.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58595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508550-7E21-4047-90ED-8ED18704EBF0}"/>
              </a:ext>
            </a:extLst>
          </p:cNvPr>
          <p:cNvSpPr txBox="1"/>
          <p:nvPr/>
        </p:nvSpPr>
        <p:spPr>
          <a:xfrm>
            <a:off x="8875903" y="3962452"/>
            <a:ext cx="1330119" cy="344475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Med OS 11.2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C9120B-6C5D-4474-84A1-2734F8745FA4}"/>
              </a:ext>
            </a:extLst>
          </p:cNvPr>
          <p:cNvSpPr txBox="1"/>
          <p:nvPr/>
        </p:nvSpPr>
        <p:spPr>
          <a:xfrm>
            <a:off x="8793268" y="4988306"/>
            <a:ext cx="1201001" cy="31654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Med OS 9.2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92A4973-9EA8-445A-94A2-2C1FCF35BD85}"/>
              </a:ext>
            </a:extLst>
          </p:cNvPr>
          <p:cNvSpPr txBox="1"/>
          <p:nvPr/>
        </p:nvSpPr>
        <p:spPr>
          <a:xfrm>
            <a:off x="10329943" y="5146580"/>
            <a:ext cx="1182625" cy="344475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Med OS 5.6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338CA39-53C8-DE4B-B8BA-2A87BEAD4CB8}"/>
              </a:ext>
            </a:extLst>
          </p:cNvPr>
          <p:cNvSpPr txBox="1"/>
          <p:nvPr/>
        </p:nvSpPr>
        <p:spPr bwMode="auto">
          <a:xfrm>
            <a:off x="8882268" y="6524883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8699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A1DA3A7-B7C8-D94D-8A80-B805646C34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1448232"/>
            <a:ext cx="11349039" cy="4323404"/>
          </a:xfrm>
        </p:spPr>
        <p:txBody>
          <a:bodyPr/>
          <a:lstStyle/>
          <a:p>
            <a:r>
              <a:rPr lang="en-US" dirty="0"/>
              <a:t>67-yr-old man diagnosed with R-ISS II </a:t>
            </a:r>
            <a:r>
              <a:rPr lang="en-US" dirty="0" err="1"/>
              <a:t>IgGK</a:t>
            </a:r>
            <a:r>
              <a:rPr lang="en-US" dirty="0"/>
              <a:t> multiple myeloma with standard- risk cytogenetics</a:t>
            </a:r>
          </a:p>
          <a:p>
            <a:r>
              <a:rPr lang="en-US" dirty="0"/>
              <a:t>Initial treatment: </a:t>
            </a:r>
            <a:r>
              <a:rPr lang="en-US" dirty="0" err="1"/>
              <a:t>RVd</a:t>
            </a:r>
            <a:r>
              <a:rPr lang="en-US" dirty="0"/>
              <a:t> therapy; achieved a VGPR and subsequently received HDM and autograft</a:t>
            </a:r>
          </a:p>
          <a:p>
            <a:r>
              <a:rPr lang="en-US" dirty="0"/>
              <a:t>After 24 </a:t>
            </a:r>
            <a:r>
              <a:rPr lang="en-US" dirty="0" err="1"/>
              <a:t>mos</a:t>
            </a:r>
            <a:r>
              <a:rPr lang="en-US" dirty="0"/>
              <a:t> of maintenance therapy, his M spike increased consistent with PD </a:t>
            </a:r>
          </a:p>
          <a:p>
            <a:r>
              <a:rPr lang="en-US" dirty="0"/>
              <a:t>Treated with daratumumab, bortezomib, </a:t>
            </a:r>
            <a:r>
              <a:rPr lang="en-US" dirty="0" err="1"/>
              <a:t>dex</a:t>
            </a:r>
            <a:r>
              <a:rPr lang="en-US" dirty="0"/>
              <a:t>; achieved a VGPR, lasting 12 </a:t>
            </a:r>
            <a:r>
              <a:rPr lang="en-US" dirty="0" err="1"/>
              <a:t>mos</a:t>
            </a:r>
            <a:endParaRPr lang="en-US" dirty="0"/>
          </a:p>
          <a:p>
            <a:r>
              <a:rPr lang="en-US" dirty="0"/>
              <a:t>Treated with </a:t>
            </a:r>
            <a:r>
              <a:rPr lang="en-US" dirty="0" err="1"/>
              <a:t>elotuzumab</a:t>
            </a:r>
            <a:r>
              <a:rPr lang="en-US" dirty="0"/>
              <a:t>, pomalidomide, </a:t>
            </a:r>
            <a:r>
              <a:rPr lang="en-US" dirty="0" err="1"/>
              <a:t>dex</a:t>
            </a:r>
            <a:r>
              <a:rPr lang="en-US" dirty="0"/>
              <a:t>; achieved a PR, lasting 10 </a:t>
            </a:r>
            <a:r>
              <a:rPr lang="en-US" dirty="0" err="1"/>
              <a:t>mos</a:t>
            </a:r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1960A70-275F-174B-B887-B7730AA9A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082439"/>
          </a:xfrm>
        </p:spPr>
        <p:txBody>
          <a:bodyPr>
            <a:normAutofit/>
          </a:bodyPr>
          <a:lstStyle/>
          <a:p>
            <a:r>
              <a:rPr lang="en-US" dirty="0"/>
              <a:t>Case 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DA6A25-523D-EE41-9859-0FA40FE55DF7}"/>
              </a:ext>
            </a:extLst>
          </p:cNvPr>
          <p:cNvSpPr txBox="1"/>
          <p:nvPr/>
        </p:nvSpPr>
        <p:spPr bwMode="auto">
          <a:xfrm>
            <a:off x="0" y="6526845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5400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A1DA3A7-B7C8-D94D-8A80-B805646C34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97659"/>
            <a:ext cx="10515600" cy="4323404"/>
          </a:xfrm>
        </p:spPr>
        <p:txBody>
          <a:bodyPr/>
          <a:lstStyle/>
          <a:p>
            <a:r>
              <a:rPr lang="en-US" dirty="0"/>
              <a:t>Treated with carfilzomib, pomalidomide, </a:t>
            </a:r>
            <a:r>
              <a:rPr lang="en-US" dirty="0" err="1"/>
              <a:t>dex</a:t>
            </a:r>
            <a:r>
              <a:rPr lang="en-US" dirty="0"/>
              <a:t> achieved a PR</a:t>
            </a:r>
          </a:p>
          <a:p>
            <a:r>
              <a:rPr lang="en-US" dirty="0"/>
              <a:t>6 </a:t>
            </a:r>
            <a:r>
              <a:rPr lang="en-US" dirty="0" err="1"/>
              <a:t>mos</a:t>
            </a:r>
            <a:r>
              <a:rPr lang="en-US" dirty="0"/>
              <a:t> later, patient presents with increasing back pain and found to have a new pathological fracture with an increase in M protein to 1 g/</a:t>
            </a:r>
            <a:r>
              <a:rPr lang="en-US" dirty="0" err="1"/>
              <a:t>dLHPI</a:t>
            </a:r>
            <a:r>
              <a:rPr lang="en-US" dirty="0"/>
              <a:t>:</a:t>
            </a:r>
          </a:p>
          <a:p>
            <a:r>
              <a:rPr lang="en-US" dirty="0"/>
              <a:t>He was referred for CAR T cell trial with Ide-</a:t>
            </a:r>
            <a:r>
              <a:rPr lang="en-US" dirty="0" err="1"/>
              <a:t>Cel</a:t>
            </a:r>
            <a:r>
              <a:rPr lang="en-US" dirty="0"/>
              <a:t>  </a:t>
            </a:r>
          </a:p>
          <a:p>
            <a:r>
              <a:rPr lang="en-US" dirty="0"/>
              <a:t>Baseline bone marrow with 70% plasmacytosis, FISH +for Dup(1q) and t(4;14)</a:t>
            </a:r>
          </a:p>
          <a:p>
            <a:r>
              <a:rPr lang="en-US" dirty="0"/>
              <a:t>He underwent leukapheresis for t cell collection successfully </a:t>
            </a:r>
          </a:p>
          <a:p>
            <a:r>
              <a:rPr lang="en-US" dirty="0"/>
              <a:t>During CAR T manufacturing he underwent an abbreviated cycle of </a:t>
            </a:r>
            <a:r>
              <a:rPr lang="en-US" dirty="0" err="1"/>
              <a:t>dara</a:t>
            </a:r>
            <a:r>
              <a:rPr lang="en-US" dirty="0"/>
              <a:t>/</a:t>
            </a:r>
            <a:r>
              <a:rPr lang="en-US" dirty="0" err="1"/>
              <a:t>btz</a:t>
            </a:r>
            <a:r>
              <a:rPr lang="en-US" dirty="0"/>
              <a:t>/</a:t>
            </a:r>
            <a:r>
              <a:rPr lang="en-US" dirty="0" err="1"/>
              <a:t>dex</a:t>
            </a:r>
            <a:r>
              <a:rPr lang="en-US" dirty="0"/>
              <a:t> with SD</a:t>
            </a:r>
          </a:p>
          <a:p>
            <a:r>
              <a:rPr lang="en-US" dirty="0"/>
              <a:t>He received fludarabine and cyclophosphamide LP chemo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1960A70-275F-174B-B887-B7730AA9A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082439"/>
          </a:xfrm>
        </p:spPr>
        <p:txBody>
          <a:bodyPr>
            <a:normAutofit/>
          </a:bodyPr>
          <a:lstStyle/>
          <a:p>
            <a:r>
              <a:rPr lang="en-US" dirty="0"/>
              <a:t>Case 2 (Continued)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363E7D-DD43-384C-AD3A-C5D25B70C6A7}"/>
              </a:ext>
            </a:extLst>
          </p:cNvPr>
          <p:cNvSpPr txBox="1"/>
          <p:nvPr/>
        </p:nvSpPr>
        <p:spPr bwMode="auto">
          <a:xfrm>
            <a:off x="0" y="6526845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3649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A1DA3A7-B7C8-D94D-8A80-B805646C34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460589"/>
            <a:ext cx="10665125" cy="4323404"/>
          </a:xfrm>
        </p:spPr>
        <p:txBody>
          <a:bodyPr wrap="square"/>
          <a:lstStyle/>
          <a:p>
            <a:r>
              <a:rPr lang="en-US" dirty="0"/>
              <a:t>He was admitted to the hospital and received Ide-</a:t>
            </a:r>
            <a:r>
              <a:rPr lang="en-US" dirty="0" err="1"/>
              <a:t>Cel</a:t>
            </a:r>
            <a:r>
              <a:rPr lang="en-US" dirty="0"/>
              <a:t> </a:t>
            </a:r>
          </a:p>
          <a:p>
            <a:r>
              <a:rPr lang="en-US" dirty="0"/>
              <a:t>On D+1 he developed fever and hypotension responsive to fluids. He was felt to have Grade 2 CRS and given tocilizumab x1 with prompt resolution.  He did well thereafter and was discharged home.   </a:t>
            </a:r>
          </a:p>
          <a:p>
            <a:r>
              <a:rPr lang="en-US" dirty="0"/>
              <a:t>Main issue post CART was persistent </a:t>
            </a:r>
            <a:r>
              <a:rPr lang="en-US" dirty="0" err="1"/>
              <a:t>cytopenias</a:t>
            </a:r>
            <a:r>
              <a:rPr lang="en-US" dirty="0"/>
              <a:t> requiring intermittent transfusions and GCSF prn but eventually resolved.</a:t>
            </a:r>
          </a:p>
          <a:p>
            <a:r>
              <a:rPr lang="en-US" dirty="0"/>
              <a:t>D30 response assessment was VGPR, MRD- 10-6 by 6 </a:t>
            </a:r>
            <a:r>
              <a:rPr lang="en-US" dirty="0" err="1"/>
              <a:t>mos</a:t>
            </a:r>
            <a:r>
              <a:rPr lang="en-US" dirty="0"/>
              <a:t>  </a:t>
            </a:r>
          </a:p>
          <a:p>
            <a:r>
              <a:rPr lang="en-US" dirty="0"/>
              <a:t>Response lasted 20 months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1960A70-275F-174B-B887-B7730AA9A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082439"/>
          </a:xfrm>
        </p:spPr>
        <p:txBody>
          <a:bodyPr>
            <a:normAutofit/>
          </a:bodyPr>
          <a:lstStyle/>
          <a:p>
            <a:r>
              <a:rPr lang="en-US" dirty="0"/>
              <a:t>Case 2 (Continued)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591037-C0F5-8E49-8815-7A15C378343A}"/>
              </a:ext>
            </a:extLst>
          </p:cNvPr>
          <p:cNvSpPr txBox="1"/>
          <p:nvPr/>
        </p:nvSpPr>
        <p:spPr bwMode="auto">
          <a:xfrm>
            <a:off x="0" y="6526845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352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600B418-BC4C-49C2-B651-17B524F64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BCMA as a Target in Myeloma Treatment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1EBBFD-9DFF-4621-A2B3-22BD389FB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5372" y="2983139"/>
            <a:ext cx="7788768" cy="3180595"/>
          </a:xfrm>
        </p:spPr>
        <p:txBody>
          <a:bodyPr/>
          <a:lstStyle/>
          <a:p>
            <a:pPr marL="296862" indent="-285750" defTabSz="1219140" fontAlgn="auto">
              <a:spcBef>
                <a:spcPts val="400"/>
              </a:spcBef>
              <a:spcAft>
                <a:spcPts val="400"/>
              </a:spcAft>
              <a:buClr>
                <a:srgbClr val="000D15"/>
              </a:buClr>
              <a:defRPr/>
            </a:pPr>
            <a:r>
              <a:rPr lang="en-GB" sz="1800" dirty="0">
                <a:solidFill>
                  <a:srgbClr val="000D15"/>
                </a:solidFill>
                <a:cs typeface="Calibri" panose="020F0502020204030204" pitchFamily="34" charset="0"/>
              </a:rPr>
              <a:t>BCMA: antigen expressed specifically on PCs and myeloma cells</a:t>
            </a:r>
          </a:p>
          <a:p>
            <a:pPr marL="296862" indent="-285750" defTabSz="1219140" fontAlgn="auto">
              <a:spcBef>
                <a:spcPts val="400"/>
              </a:spcBef>
              <a:spcAft>
                <a:spcPts val="400"/>
              </a:spcAft>
              <a:buClr>
                <a:srgbClr val="000D15"/>
              </a:buClr>
              <a:defRPr/>
            </a:pPr>
            <a:r>
              <a:rPr lang="en-GB" sz="1800" dirty="0">
                <a:solidFill>
                  <a:srgbClr val="000D15"/>
                </a:solidFill>
                <a:cs typeface="Calibri" panose="020F0502020204030204" pitchFamily="34" charset="0"/>
              </a:rPr>
              <a:t>Higher expression on myeloma cells than normal PCs</a:t>
            </a:r>
          </a:p>
          <a:p>
            <a:pPr marL="296862" indent="-285750" defTabSz="1219140" fontAlgn="auto">
              <a:spcBef>
                <a:spcPts val="400"/>
              </a:spcBef>
              <a:spcAft>
                <a:spcPts val="400"/>
              </a:spcAft>
              <a:buClr>
                <a:srgbClr val="000D15"/>
              </a:buClr>
              <a:defRPr/>
            </a:pPr>
            <a:r>
              <a:rPr lang="en-GB" sz="1800" dirty="0">
                <a:solidFill>
                  <a:srgbClr val="000D15"/>
                </a:solidFill>
                <a:cs typeface="Calibri" panose="020F0502020204030204" pitchFamily="34" charset="0"/>
              </a:rPr>
              <a:t>Not expressed in other tissues</a:t>
            </a:r>
          </a:p>
          <a:p>
            <a:pPr marL="296862" indent="-285750" defTabSz="1219140" fontAlgn="auto">
              <a:spcBef>
                <a:spcPts val="400"/>
              </a:spcBef>
              <a:spcAft>
                <a:spcPts val="400"/>
              </a:spcAft>
              <a:buClr>
                <a:srgbClr val="000D15"/>
              </a:buClr>
              <a:defRPr/>
            </a:pPr>
            <a:endParaRPr lang="en-GB" sz="1800" dirty="0">
              <a:solidFill>
                <a:srgbClr val="000D15"/>
              </a:solidFill>
              <a:cs typeface="Calibri" panose="020F0502020204030204" pitchFamily="34" charset="0"/>
            </a:endParaRPr>
          </a:p>
          <a:p>
            <a:pPr marL="296862" indent="-285750" defTabSz="1219140" fontAlgn="auto">
              <a:spcBef>
                <a:spcPts val="400"/>
              </a:spcBef>
              <a:spcAft>
                <a:spcPts val="400"/>
              </a:spcAft>
              <a:buClr>
                <a:srgbClr val="000D15"/>
              </a:buClr>
              <a:defRPr/>
            </a:pPr>
            <a:r>
              <a:rPr lang="en-GB" sz="1800" dirty="0">
                <a:solidFill>
                  <a:srgbClr val="000D15"/>
                </a:solidFill>
                <a:cs typeface="Calibri" panose="020F0502020204030204" pitchFamily="34" charset="0"/>
              </a:rPr>
              <a:t>Cell-surface receptor in TNF superfamily</a:t>
            </a:r>
          </a:p>
          <a:p>
            <a:pPr marL="296862" indent="-285750" defTabSz="1219140" fontAlgn="auto">
              <a:spcBef>
                <a:spcPts val="400"/>
              </a:spcBef>
              <a:spcAft>
                <a:spcPts val="400"/>
              </a:spcAft>
              <a:buClr>
                <a:srgbClr val="000D15"/>
              </a:buClr>
              <a:defRPr/>
            </a:pPr>
            <a:r>
              <a:rPr lang="en-GB" sz="1800" dirty="0">
                <a:solidFill>
                  <a:srgbClr val="000D15"/>
                </a:solidFill>
                <a:cs typeface="Calibri" panose="020F0502020204030204" pitchFamily="34" charset="0"/>
              </a:rPr>
              <a:t>Receptor for APRIL and BAFF</a:t>
            </a:r>
          </a:p>
          <a:p>
            <a:pPr marL="296862" indent="-285750" defTabSz="1219140" fontAlgn="auto">
              <a:spcBef>
                <a:spcPts val="400"/>
              </a:spcBef>
              <a:spcAft>
                <a:spcPts val="400"/>
              </a:spcAft>
              <a:buClr>
                <a:srgbClr val="000D15"/>
              </a:buClr>
              <a:defRPr/>
            </a:pPr>
            <a:r>
              <a:rPr lang="en-GB" sz="1800" dirty="0">
                <a:solidFill>
                  <a:srgbClr val="000D15"/>
                </a:solidFill>
                <a:cs typeface="Calibri" panose="020F0502020204030204" pitchFamily="34" charset="0"/>
              </a:rPr>
              <a:t>Key role in B-cell maturation and differentiation</a:t>
            </a:r>
          </a:p>
          <a:p>
            <a:pPr marL="296862" indent="-285750" defTabSz="1219140" fontAlgn="auto">
              <a:spcBef>
                <a:spcPts val="400"/>
              </a:spcBef>
              <a:spcAft>
                <a:spcPts val="400"/>
              </a:spcAft>
              <a:buClr>
                <a:srgbClr val="000D15"/>
              </a:buClr>
              <a:defRPr/>
            </a:pPr>
            <a:r>
              <a:rPr lang="en-GB" sz="1800" dirty="0">
                <a:solidFill>
                  <a:srgbClr val="000D15"/>
                </a:solidFill>
                <a:cs typeface="Calibri" panose="020F0502020204030204" pitchFamily="34" charset="0"/>
              </a:rPr>
              <a:t>Promotes myeloma cell growth, chemotherapy resistance, immunosuppression in bone marrow microenvironment</a:t>
            </a:r>
          </a:p>
        </p:txBody>
      </p:sp>
      <p:sp>
        <p:nvSpPr>
          <p:cNvPr id="13" name="Rounded Rectangle 429">
            <a:extLst>
              <a:ext uri="{FF2B5EF4-FFF2-40B4-BE49-F238E27FC236}">
                <a16:creationId xmlns:a16="http://schemas.microsoft.com/office/drawing/2014/main" id="{8B10BC95-E7D5-4741-9F19-583A19845389}"/>
              </a:ext>
            </a:extLst>
          </p:cNvPr>
          <p:cNvSpPr/>
          <p:nvPr/>
        </p:nvSpPr>
        <p:spPr>
          <a:xfrm>
            <a:off x="1344626" y="1463748"/>
            <a:ext cx="1940609" cy="80376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4" name="Rounded Rectangle 430">
            <a:extLst>
              <a:ext uri="{FF2B5EF4-FFF2-40B4-BE49-F238E27FC236}">
                <a16:creationId xmlns:a16="http://schemas.microsoft.com/office/drawing/2014/main" id="{6599EBF5-606C-4AB5-8176-79B96E9B6BA6}"/>
              </a:ext>
            </a:extLst>
          </p:cNvPr>
          <p:cNvSpPr/>
          <p:nvPr/>
        </p:nvSpPr>
        <p:spPr>
          <a:xfrm>
            <a:off x="3345880" y="1463748"/>
            <a:ext cx="2799733" cy="80376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5" name="Rounded Rectangle 431">
            <a:extLst>
              <a:ext uri="{FF2B5EF4-FFF2-40B4-BE49-F238E27FC236}">
                <a16:creationId xmlns:a16="http://schemas.microsoft.com/office/drawing/2014/main" id="{05B9E767-C325-46BD-B55F-99088DA75A2B}"/>
              </a:ext>
            </a:extLst>
          </p:cNvPr>
          <p:cNvSpPr/>
          <p:nvPr/>
        </p:nvSpPr>
        <p:spPr>
          <a:xfrm>
            <a:off x="6266902" y="1463748"/>
            <a:ext cx="778266" cy="803767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6" name="Rounded Rectangle 432">
            <a:extLst>
              <a:ext uri="{FF2B5EF4-FFF2-40B4-BE49-F238E27FC236}">
                <a16:creationId xmlns:a16="http://schemas.microsoft.com/office/drawing/2014/main" id="{5C4B543D-94E7-481F-9327-0B6686F8DA18}"/>
              </a:ext>
            </a:extLst>
          </p:cNvPr>
          <p:cNvSpPr/>
          <p:nvPr/>
        </p:nvSpPr>
        <p:spPr>
          <a:xfrm>
            <a:off x="7126027" y="1126385"/>
            <a:ext cx="1051161" cy="658869"/>
          </a:xfrm>
          <a:prstGeom prst="roundRect">
            <a:avLst/>
          </a:prstGeom>
          <a:solidFill>
            <a:schemeClr val="accent5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7" name="Rounded Rectangle 433">
            <a:extLst>
              <a:ext uri="{FF2B5EF4-FFF2-40B4-BE49-F238E27FC236}">
                <a16:creationId xmlns:a16="http://schemas.microsoft.com/office/drawing/2014/main" id="{92E81302-AA91-44C5-9E65-A52A643FA82C}"/>
              </a:ext>
            </a:extLst>
          </p:cNvPr>
          <p:cNvSpPr/>
          <p:nvPr/>
        </p:nvSpPr>
        <p:spPr>
          <a:xfrm>
            <a:off x="7126027" y="1855149"/>
            <a:ext cx="1051161" cy="629023"/>
          </a:xfrm>
          <a:prstGeom prst="roundRect">
            <a:avLst/>
          </a:prstGeom>
          <a:solidFill>
            <a:schemeClr val="accent5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8" name="Rounded Rectangle 434">
            <a:extLst>
              <a:ext uri="{FF2B5EF4-FFF2-40B4-BE49-F238E27FC236}">
                <a16:creationId xmlns:a16="http://schemas.microsoft.com/office/drawing/2014/main" id="{973A92A9-6DB0-4F13-8E6E-ACBF5582638F}"/>
              </a:ext>
            </a:extLst>
          </p:cNvPr>
          <p:cNvSpPr/>
          <p:nvPr/>
        </p:nvSpPr>
        <p:spPr>
          <a:xfrm>
            <a:off x="8217619" y="1855149"/>
            <a:ext cx="960195" cy="62902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pSp>
        <p:nvGrpSpPr>
          <p:cNvPr id="20" name="Group 436">
            <a:extLst>
              <a:ext uri="{FF2B5EF4-FFF2-40B4-BE49-F238E27FC236}">
                <a16:creationId xmlns:a16="http://schemas.microsoft.com/office/drawing/2014/main" id="{CE12AB14-16DF-4922-9857-9F673B3D842C}"/>
              </a:ext>
            </a:extLst>
          </p:cNvPr>
          <p:cNvGrpSpPr/>
          <p:nvPr/>
        </p:nvGrpSpPr>
        <p:grpSpPr>
          <a:xfrm>
            <a:off x="2017459" y="1757801"/>
            <a:ext cx="381508" cy="296155"/>
            <a:chOff x="2077071" y="1860550"/>
            <a:chExt cx="186703" cy="215900"/>
          </a:xfrm>
        </p:grpSpPr>
        <p:sp>
          <p:nvSpPr>
            <p:cNvPr id="218" name="Oval 632">
              <a:extLst>
                <a:ext uri="{FF2B5EF4-FFF2-40B4-BE49-F238E27FC236}">
                  <a16:creationId xmlns:a16="http://schemas.microsoft.com/office/drawing/2014/main" id="{C2EB096D-2A18-4F96-B02F-3D345E47980D}"/>
                </a:ext>
              </a:extLst>
            </p:cNvPr>
            <p:cNvSpPr/>
            <p:nvPr/>
          </p:nvSpPr>
          <p:spPr>
            <a:xfrm>
              <a:off x="2077071" y="1860550"/>
              <a:ext cx="186703" cy="215900"/>
            </a:xfrm>
            <a:prstGeom prst="ellipse">
              <a:avLst/>
            </a:prstGeom>
            <a:solidFill>
              <a:srgbClr val="009FC4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219" name="Oval 633">
              <a:extLst>
                <a:ext uri="{FF2B5EF4-FFF2-40B4-BE49-F238E27FC236}">
                  <a16:creationId xmlns:a16="http://schemas.microsoft.com/office/drawing/2014/main" id="{42FC32CC-503E-4B36-9523-917E007DC8DD}"/>
                </a:ext>
              </a:extLst>
            </p:cNvPr>
            <p:cNvSpPr/>
            <p:nvPr/>
          </p:nvSpPr>
          <p:spPr>
            <a:xfrm>
              <a:off x="2099036" y="1885950"/>
              <a:ext cx="142773" cy="165100"/>
            </a:xfrm>
            <a:prstGeom prst="ellipse">
              <a:avLst/>
            </a:prstGeom>
            <a:solidFill>
              <a:srgbClr val="44546A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grpSp>
        <p:nvGrpSpPr>
          <p:cNvPr id="21" name="Group 437">
            <a:extLst>
              <a:ext uri="{FF2B5EF4-FFF2-40B4-BE49-F238E27FC236}">
                <a16:creationId xmlns:a16="http://schemas.microsoft.com/office/drawing/2014/main" id="{B58ED833-2FE3-48E2-9072-081A09033540}"/>
              </a:ext>
            </a:extLst>
          </p:cNvPr>
          <p:cNvGrpSpPr/>
          <p:nvPr/>
        </p:nvGrpSpPr>
        <p:grpSpPr>
          <a:xfrm>
            <a:off x="2668492" y="1757801"/>
            <a:ext cx="381508" cy="296155"/>
            <a:chOff x="2077071" y="1860550"/>
            <a:chExt cx="186703" cy="215900"/>
          </a:xfrm>
        </p:grpSpPr>
        <p:sp>
          <p:nvSpPr>
            <p:cNvPr id="216" name="Oval 630">
              <a:extLst>
                <a:ext uri="{FF2B5EF4-FFF2-40B4-BE49-F238E27FC236}">
                  <a16:creationId xmlns:a16="http://schemas.microsoft.com/office/drawing/2014/main" id="{2B53AF5F-5456-4494-9654-C1D25BE3772D}"/>
                </a:ext>
              </a:extLst>
            </p:cNvPr>
            <p:cNvSpPr/>
            <p:nvPr/>
          </p:nvSpPr>
          <p:spPr>
            <a:xfrm>
              <a:off x="2077071" y="1860550"/>
              <a:ext cx="186703" cy="215900"/>
            </a:xfrm>
            <a:prstGeom prst="ellipse">
              <a:avLst/>
            </a:prstGeom>
            <a:solidFill>
              <a:srgbClr val="009FC4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217" name="Oval 631">
              <a:extLst>
                <a:ext uri="{FF2B5EF4-FFF2-40B4-BE49-F238E27FC236}">
                  <a16:creationId xmlns:a16="http://schemas.microsoft.com/office/drawing/2014/main" id="{E94ADD7C-5A22-4406-B0FD-2CCB86849819}"/>
                </a:ext>
              </a:extLst>
            </p:cNvPr>
            <p:cNvSpPr/>
            <p:nvPr/>
          </p:nvSpPr>
          <p:spPr>
            <a:xfrm>
              <a:off x="2099036" y="1885950"/>
              <a:ext cx="142773" cy="165100"/>
            </a:xfrm>
            <a:prstGeom prst="ellipse">
              <a:avLst/>
            </a:prstGeom>
            <a:solidFill>
              <a:srgbClr val="44546A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grpSp>
        <p:nvGrpSpPr>
          <p:cNvPr id="22" name="Group 438">
            <a:extLst>
              <a:ext uri="{FF2B5EF4-FFF2-40B4-BE49-F238E27FC236}">
                <a16:creationId xmlns:a16="http://schemas.microsoft.com/office/drawing/2014/main" id="{93664049-CD6F-4F19-B409-4EF6591F1A4C}"/>
              </a:ext>
            </a:extLst>
          </p:cNvPr>
          <p:cNvGrpSpPr/>
          <p:nvPr/>
        </p:nvGrpSpPr>
        <p:grpSpPr>
          <a:xfrm>
            <a:off x="3388055" y="1757801"/>
            <a:ext cx="381508" cy="296155"/>
            <a:chOff x="2077071" y="1860550"/>
            <a:chExt cx="186703" cy="215900"/>
          </a:xfrm>
        </p:grpSpPr>
        <p:sp>
          <p:nvSpPr>
            <p:cNvPr id="214" name="Oval 628">
              <a:extLst>
                <a:ext uri="{FF2B5EF4-FFF2-40B4-BE49-F238E27FC236}">
                  <a16:creationId xmlns:a16="http://schemas.microsoft.com/office/drawing/2014/main" id="{9871F6B0-EFED-40E4-A148-6461AAC08A1B}"/>
                </a:ext>
              </a:extLst>
            </p:cNvPr>
            <p:cNvSpPr/>
            <p:nvPr/>
          </p:nvSpPr>
          <p:spPr>
            <a:xfrm>
              <a:off x="2077071" y="1860550"/>
              <a:ext cx="186703" cy="215900"/>
            </a:xfrm>
            <a:prstGeom prst="ellipse">
              <a:avLst/>
            </a:prstGeom>
            <a:solidFill>
              <a:srgbClr val="009FC4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215" name="Oval 629">
              <a:extLst>
                <a:ext uri="{FF2B5EF4-FFF2-40B4-BE49-F238E27FC236}">
                  <a16:creationId xmlns:a16="http://schemas.microsoft.com/office/drawing/2014/main" id="{27E82E34-F2C9-4F97-9AC4-A944E4880994}"/>
                </a:ext>
              </a:extLst>
            </p:cNvPr>
            <p:cNvSpPr/>
            <p:nvPr/>
          </p:nvSpPr>
          <p:spPr>
            <a:xfrm>
              <a:off x="2099036" y="1885950"/>
              <a:ext cx="142773" cy="165100"/>
            </a:xfrm>
            <a:prstGeom prst="ellipse">
              <a:avLst/>
            </a:prstGeom>
            <a:solidFill>
              <a:srgbClr val="44546A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grpSp>
        <p:nvGrpSpPr>
          <p:cNvPr id="23" name="Group 439">
            <a:extLst>
              <a:ext uri="{FF2B5EF4-FFF2-40B4-BE49-F238E27FC236}">
                <a16:creationId xmlns:a16="http://schemas.microsoft.com/office/drawing/2014/main" id="{0B89FD16-ECEC-4747-9851-E030B794FDC8}"/>
              </a:ext>
            </a:extLst>
          </p:cNvPr>
          <p:cNvGrpSpPr/>
          <p:nvPr/>
        </p:nvGrpSpPr>
        <p:grpSpPr>
          <a:xfrm>
            <a:off x="4044800" y="1757801"/>
            <a:ext cx="381508" cy="296155"/>
            <a:chOff x="2077071" y="1860550"/>
            <a:chExt cx="186703" cy="215900"/>
          </a:xfrm>
        </p:grpSpPr>
        <p:sp>
          <p:nvSpPr>
            <p:cNvPr id="212" name="Oval 626">
              <a:extLst>
                <a:ext uri="{FF2B5EF4-FFF2-40B4-BE49-F238E27FC236}">
                  <a16:creationId xmlns:a16="http://schemas.microsoft.com/office/drawing/2014/main" id="{80FA2BF1-56CA-4436-AD5E-F02D9C3D0888}"/>
                </a:ext>
              </a:extLst>
            </p:cNvPr>
            <p:cNvSpPr/>
            <p:nvPr/>
          </p:nvSpPr>
          <p:spPr>
            <a:xfrm>
              <a:off x="2077071" y="1860550"/>
              <a:ext cx="186703" cy="215900"/>
            </a:xfrm>
            <a:prstGeom prst="ellipse">
              <a:avLst/>
            </a:prstGeom>
            <a:solidFill>
              <a:srgbClr val="009FC4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213" name="Oval 627">
              <a:extLst>
                <a:ext uri="{FF2B5EF4-FFF2-40B4-BE49-F238E27FC236}">
                  <a16:creationId xmlns:a16="http://schemas.microsoft.com/office/drawing/2014/main" id="{D2F9AAF8-7A56-4C5D-A71C-D206EFA84805}"/>
                </a:ext>
              </a:extLst>
            </p:cNvPr>
            <p:cNvSpPr/>
            <p:nvPr/>
          </p:nvSpPr>
          <p:spPr>
            <a:xfrm>
              <a:off x="2099036" y="1885950"/>
              <a:ext cx="142773" cy="165100"/>
            </a:xfrm>
            <a:prstGeom prst="ellipse">
              <a:avLst/>
            </a:prstGeom>
            <a:solidFill>
              <a:srgbClr val="44546A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grpSp>
        <p:nvGrpSpPr>
          <p:cNvPr id="24" name="Group 440">
            <a:extLst>
              <a:ext uri="{FF2B5EF4-FFF2-40B4-BE49-F238E27FC236}">
                <a16:creationId xmlns:a16="http://schemas.microsoft.com/office/drawing/2014/main" id="{D56820C6-C706-4DC6-A85C-BA0F5B4D07C9}"/>
              </a:ext>
            </a:extLst>
          </p:cNvPr>
          <p:cNvGrpSpPr/>
          <p:nvPr/>
        </p:nvGrpSpPr>
        <p:grpSpPr>
          <a:xfrm>
            <a:off x="4712967" y="1757801"/>
            <a:ext cx="381508" cy="296155"/>
            <a:chOff x="2077071" y="1860550"/>
            <a:chExt cx="186703" cy="215900"/>
          </a:xfrm>
        </p:grpSpPr>
        <p:sp>
          <p:nvSpPr>
            <p:cNvPr id="210" name="Oval 624">
              <a:extLst>
                <a:ext uri="{FF2B5EF4-FFF2-40B4-BE49-F238E27FC236}">
                  <a16:creationId xmlns:a16="http://schemas.microsoft.com/office/drawing/2014/main" id="{688020A2-38D2-4794-ACAD-242DCC583618}"/>
                </a:ext>
              </a:extLst>
            </p:cNvPr>
            <p:cNvSpPr/>
            <p:nvPr/>
          </p:nvSpPr>
          <p:spPr>
            <a:xfrm>
              <a:off x="2077071" y="1860550"/>
              <a:ext cx="186703" cy="215900"/>
            </a:xfrm>
            <a:prstGeom prst="ellipse">
              <a:avLst/>
            </a:prstGeom>
            <a:solidFill>
              <a:srgbClr val="009FC4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211" name="Oval 625">
              <a:extLst>
                <a:ext uri="{FF2B5EF4-FFF2-40B4-BE49-F238E27FC236}">
                  <a16:creationId xmlns:a16="http://schemas.microsoft.com/office/drawing/2014/main" id="{C985A6F0-2893-4FFF-88F0-05664F142ABF}"/>
                </a:ext>
              </a:extLst>
            </p:cNvPr>
            <p:cNvSpPr/>
            <p:nvPr/>
          </p:nvSpPr>
          <p:spPr>
            <a:xfrm>
              <a:off x="2099036" y="1885950"/>
              <a:ext cx="142773" cy="165100"/>
            </a:xfrm>
            <a:prstGeom prst="ellipse">
              <a:avLst/>
            </a:prstGeom>
            <a:solidFill>
              <a:srgbClr val="44546A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grpSp>
        <p:nvGrpSpPr>
          <p:cNvPr id="25" name="Group 441">
            <a:extLst>
              <a:ext uri="{FF2B5EF4-FFF2-40B4-BE49-F238E27FC236}">
                <a16:creationId xmlns:a16="http://schemas.microsoft.com/office/drawing/2014/main" id="{17EED488-DD41-48A6-AFAE-2928A3400DBF}"/>
              </a:ext>
            </a:extLst>
          </p:cNvPr>
          <p:cNvGrpSpPr/>
          <p:nvPr/>
        </p:nvGrpSpPr>
        <p:grpSpPr>
          <a:xfrm>
            <a:off x="5415397" y="1781494"/>
            <a:ext cx="507146" cy="296155"/>
            <a:chOff x="4280521" y="1879600"/>
            <a:chExt cx="281954" cy="238126"/>
          </a:xfrm>
        </p:grpSpPr>
        <p:grpSp>
          <p:nvGrpSpPr>
            <p:cNvPr id="205" name="Group 619">
              <a:extLst>
                <a:ext uri="{FF2B5EF4-FFF2-40B4-BE49-F238E27FC236}">
                  <a16:creationId xmlns:a16="http://schemas.microsoft.com/office/drawing/2014/main" id="{429137F7-C485-472C-9F4E-0291E66508C6}"/>
                </a:ext>
              </a:extLst>
            </p:cNvPr>
            <p:cNvGrpSpPr/>
            <p:nvPr/>
          </p:nvGrpSpPr>
          <p:grpSpPr>
            <a:xfrm>
              <a:off x="4280521" y="1879600"/>
              <a:ext cx="281954" cy="238126"/>
              <a:chOff x="2077071" y="1860550"/>
              <a:chExt cx="248188" cy="215900"/>
            </a:xfrm>
          </p:grpSpPr>
          <p:sp>
            <p:nvSpPr>
              <p:cNvPr id="208" name="Oval 622">
                <a:extLst>
                  <a:ext uri="{FF2B5EF4-FFF2-40B4-BE49-F238E27FC236}">
                    <a16:creationId xmlns:a16="http://schemas.microsoft.com/office/drawing/2014/main" id="{46C8BBE5-C17F-4BF0-8F55-02F39B062061}"/>
                  </a:ext>
                </a:extLst>
              </p:cNvPr>
              <p:cNvSpPr/>
              <p:nvPr/>
            </p:nvSpPr>
            <p:spPr>
              <a:xfrm>
                <a:off x="2077071" y="1860550"/>
                <a:ext cx="248188" cy="215900"/>
              </a:xfrm>
              <a:prstGeom prst="ellipse">
                <a:avLst/>
              </a:prstGeom>
              <a:solidFill>
                <a:srgbClr val="009FC4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  <p:sp>
            <p:nvSpPr>
              <p:cNvPr id="209" name="Oval 623">
                <a:extLst>
                  <a:ext uri="{FF2B5EF4-FFF2-40B4-BE49-F238E27FC236}">
                    <a16:creationId xmlns:a16="http://schemas.microsoft.com/office/drawing/2014/main" id="{1ECA4104-8CBA-41B4-A7A5-4C521E7AEE1E}"/>
                  </a:ext>
                </a:extLst>
              </p:cNvPr>
              <p:cNvSpPr/>
              <p:nvPr/>
            </p:nvSpPr>
            <p:spPr>
              <a:xfrm>
                <a:off x="2082268" y="1897973"/>
                <a:ext cx="139585" cy="135298"/>
              </a:xfrm>
              <a:prstGeom prst="ellipse">
                <a:avLst/>
              </a:prstGeom>
              <a:solidFill>
                <a:srgbClr val="44546A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06" name="Freeform 620">
              <a:extLst>
                <a:ext uri="{FF2B5EF4-FFF2-40B4-BE49-F238E27FC236}">
                  <a16:creationId xmlns:a16="http://schemas.microsoft.com/office/drawing/2014/main" id="{93E0457C-2525-487E-806F-85DC984834AC}"/>
                </a:ext>
              </a:extLst>
            </p:cNvPr>
            <p:cNvSpPr/>
            <p:nvPr/>
          </p:nvSpPr>
          <p:spPr>
            <a:xfrm>
              <a:off x="4445000" y="1936750"/>
              <a:ext cx="22329" cy="104775"/>
            </a:xfrm>
            <a:custGeom>
              <a:avLst/>
              <a:gdLst>
                <a:gd name="connsiteX0" fmla="*/ 0 w 22329"/>
                <a:gd name="connsiteY0" fmla="*/ 0 h 104775"/>
                <a:gd name="connsiteX1" fmla="*/ 3175 w 22329"/>
                <a:gd name="connsiteY1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329" h="104775">
                  <a:moveTo>
                    <a:pt x="0" y="0"/>
                  </a:moveTo>
                  <a:cubicBezTo>
                    <a:pt x="18785" y="26194"/>
                    <a:pt x="37571" y="52388"/>
                    <a:pt x="3175" y="104775"/>
                  </a:cubicBezTo>
                </a:path>
              </a:pathLst>
            </a:cu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207" name="Freeform 621">
              <a:extLst>
                <a:ext uri="{FF2B5EF4-FFF2-40B4-BE49-F238E27FC236}">
                  <a16:creationId xmlns:a16="http://schemas.microsoft.com/office/drawing/2014/main" id="{73B77351-1F68-4983-A30B-F50D54085EDA}"/>
                </a:ext>
              </a:extLst>
            </p:cNvPr>
            <p:cNvSpPr/>
            <p:nvPr/>
          </p:nvSpPr>
          <p:spPr>
            <a:xfrm>
              <a:off x="4467225" y="1936750"/>
              <a:ext cx="22329" cy="104775"/>
            </a:xfrm>
            <a:custGeom>
              <a:avLst/>
              <a:gdLst>
                <a:gd name="connsiteX0" fmla="*/ 0 w 22329"/>
                <a:gd name="connsiteY0" fmla="*/ 0 h 104775"/>
                <a:gd name="connsiteX1" fmla="*/ 3175 w 22329"/>
                <a:gd name="connsiteY1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329" h="104775">
                  <a:moveTo>
                    <a:pt x="0" y="0"/>
                  </a:moveTo>
                  <a:cubicBezTo>
                    <a:pt x="18785" y="26194"/>
                    <a:pt x="37571" y="52388"/>
                    <a:pt x="3175" y="104775"/>
                  </a:cubicBezTo>
                </a:path>
              </a:pathLst>
            </a:cu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grpSp>
        <p:nvGrpSpPr>
          <p:cNvPr id="26" name="Group 442">
            <a:extLst>
              <a:ext uri="{FF2B5EF4-FFF2-40B4-BE49-F238E27FC236}">
                <a16:creationId xmlns:a16="http://schemas.microsoft.com/office/drawing/2014/main" id="{EA1C70D0-B2A3-4162-ACA2-B823AB741250}"/>
              </a:ext>
            </a:extLst>
          </p:cNvPr>
          <p:cNvGrpSpPr/>
          <p:nvPr/>
        </p:nvGrpSpPr>
        <p:grpSpPr>
          <a:xfrm>
            <a:off x="7294258" y="1968309"/>
            <a:ext cx="621363" cy="339590"/>
            <a:chOff x="4280521" y="1879600"/>
            <a:chExt cx="281954" cy="238126"/>
          </a:xfrm>
        </p:grpSpPr>
        <p:grpSp>
          <p:nvGrpSpPr>
            <p:cNvPr id="200" name="Group 614">
              <a:extLst>
                <a:ext uri="{FF2B5EF4-FFF2-40B4-BE49-F238E27FC236}">
                  <a16:creationId xmlns:a16="http://schemas.microsoft.com/office/drawing/2014/main" id="{327A9DDE-035E-493B-92D9-CCC87472B736}"/>
                </a:ext>
              </a:extLst>
            </p:cNvPr>
            <p:cNvGrpSpPr/>
            <p:nvPr/>
          </p:nvGrpSpPr>
          <p:grpSpPr>
            <a:xfrm>
              <a:off x="4280521" y="1879600"/>
              <a:ext cx="281954" cy="238126"/>
              <a:chOff x="2077071" y="1860550"/>
              <a:chExt cx="248188" cy="215900"/>
            </a:xfrm>
          </p:grpSpPr>
          <p:sp>
            <p:nvSpPr>
              <p:cNvPr id="203" name="Oval 617">
                <a:extLst>
                  <a:ext uri="{FF2B5EF4-FFF2-40B4-BE49-F238E27FC236}">
                    <a16:creationId xmlns:a16="http://schemas.microsoft.com/office/drawing/2014/main" id="{2BFDEC15-4C79-4C75-AF54-90F8F304426E}"/>
                  </a:ext>
                </a:extLst>
              </p:cNvPr>
              <p:cNvSpPr/>
              <p:nvPr/>
            </p:nvSpPr>
            <p:spPr>
              <a:xfrm>
                <a:off x="2077071" y="1860550"/>
                <a:ext cx="248188" cy="215900"/>
              </a:xfrm>
              <a:prstGeom prst="ellipse">
                <a:avLst/>
              </a:prstGeom>
              <a:solidFill>
                <a:srgbClr val="009FC4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  <p:sp>
            <p:nvSpPr>
              <p:cNvPr id="204" name="Oval 618">
                <a:extLst>
                  <a:ext uri="{FF2B5EF4-FFF2-40B4-BE49-F238E27FC236}">
                    <a16:creationId xmlns:a16="http://schemas.microsoft.com/office/drawing/2014/main" id="{4742D4E7-3CA2-47F5-8F31-CBD17881ABB0}"/>
                  </a:ext>
                </a:extLst>
              </p:cNvPr>
              <p:cNvSpPr/>
              <p:nvPr/>
            </p:nvSpPr>
            <p:spPr>
              <a:xfrm>
                <a:off x="2082268" y="1897972"/>
                <a:ext cx="139585" cy="143331"/>
              </a:xfrm>
              <a:prstGeom prst="ellipse">
                <a:avLst/>
              </a:prstGeom>
              <a:solidFill>
                <a:srgbClr val="44546A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01" name="Freeform 615">
              <a:extLst>
                <a:ext uri="{FF2B5EF4-FFF2-40B4-BE49-F238E27FC236}">
                  <a16:creationId xmlns:a16="http://schemas.microsoft.com/office/drawing/2014/main" id="{EDA72D85-B175-4012-9607-B9D5A5E54799}"/>
                </a:ext>
              </a:extLst>
            </p:cNvPr>
            <p:cNvSpPr/>
            <p:nvPr/>
          </p:nvSpPr>
          <p:spPr>
            <a:xfrm>
              <a:off x="4445000" y="1936750"/>
              <a:ext cx="22329" cy="104775"/>
            </a:xfrm>
            <a:custGeom>
              <a:avLst/>
              <a:gdLst>
                <a:gd name="connsiteX0" fmla="*/ 0 w 22329"/>
                <a:gd name="connsiteY0" fmla="*/ 0 h 104775"/>
                <a:gd name="connsiteX1" fmla="*/ 3175 w 22329"/>
                <a:gd name="connsiteY1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329" h="104775">
                  <a:moveTo>
                    <a:pt x="0" y="0"/>
                  </a:moveTo>
                  <a:cubicBezTo>
                    <a:pt x="18785" y="26194"/>
                    <a:pt x="37571" y="52388"/>
                    <a:pt x="3175" y="104775"/>
                  </a:cubicBezTo>
                </a:path>
              </a:pathLst>
            </a:cu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202" name="Freeform 616">
              <a:extLst>
                <a:ext uri="{FF2B5EF4-FFF2-40B4-BE49-F238E27FC236}">
                  <a16:creationId xmlns:a16="http://schemas.microsoft.com/office/drawing/2014/main" id="{54FEEE68-B216-4FCD-9A3B-0B22DAE60B8D}"/>
                </a:ext>
              </a:extLst>
            </p:cNvPr>
            <p:cNvSpPr/>
            <p:nvPr/>
          </p:nvSpPr>
          <p:spPr>
            <a:xfrm>
              <a:off x="4467225" y="1936750"/>
              <a:ext cx="22329" cy="104775"/>
            </a:xfrm>
            <a:custGeom>
              <a:avLst/>
              <a:gdLst>
                <a:gd name="connsiteX0" fmla="*/ 0 w 22329"/>
                <a:gd name="connsiteY0" fmla="*/ 0 h 104775"/>
                <a:gd name="connsiteX1" fmla="*/ 3175 w 22329"/>
                <a:gd name="connsiteY1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329" h="104775">
                  <a:moveTo>
                    <a:pt x="0" y="0"/>
                  </a:moveTo>
                  <a:cubicBezTo>
                    <a:pt x="18785" y="26194"/>
                    <a:pt x="37571" y="52388"/>
                    <a:pt x="3175" y="104775"/>
                  </a:cubicBezTo>
                </a:path>
              </a:pathLst>
            </a:cu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grpSp>
        <p:nvGrpSpPr>
          <p:cNvPr id="27" name="Group 443">
            <a:extLst>
              <a:ext uri="{FF2B5EF4-FFF2-40B4-BE49-F238E27FC236}">
                <a16:creationId xmlns:a16="http://schemas.microsoft.com/office/drawing/2014/main" id="{5666832C-C820-4972-B710-18D0B2AA0D4C}"/>
              </a:ext>
            </a:extLst>
          </p:cNvPr>
          <p:cNvGrpSpPr/>
          <p:nvPr/>
        </p:nvGrpSpPr>
        <p:grpSpPr>
          <a:xfrm>
            <a:off x="6426212" y="1781494"/>
            <a:ext cx="507146" cy="296155"/>
            <a:chOff x="4280521" y="1879600"/>
            <a:chExt cx="281954" cy="238126"/>
          </a:xfrm>
        </p:grpSpPr>
        <p:grpSp>
          <p:nvGrpSpPr>
            <p:cNvPr id="195" name="Group 609">
              <a:extLst>
                <a:ext uri="{FF2B5EF4-FFF2-40B4-BE49-F238E27FC236}">
                  <a16:creationId xmlns:a16="http://schemas.microsoft.com/office/drawing/2014/main" id="{FAA45187-4D6D-4F46-BF2F-FB260ADEB4E7}"/>
                </a:ext>
              </a:extLst>
            </p:cNvPr>
            <p:cNvGrpSpPr/>
            <p:nvPr/>
          </p:nvGrpSpPr>
          <p:grpSpPr>
            <a:xfrm>
              <a:off x="4280521" y="1879600"/>
              <a:ext cx="281954" cy="238126"/>
              <a:chOff x="2077071" y="1860550"/>
              <a:chExt cx="248188" cy="215900"/>
            </a:xfrm>
          </p:grpSpPr>
          <p:sp>
            <p:nvSpPr>
              <p:cNvPr id="198" name="Oval 612">
                <a:extLst>
                  <a:ext uri="{FF2B5EF4-FFF2-40B4-BE49-F238E27FC236}">
                    <a16:creationId xmlns:a16="http://schemas.microsoft.com/office/drawing/2014/main" id="{BEE6A3C7-DB90-4221-9045-D96AE3830498}"/>
                  </a:ext>
                </a:extLst>
              </p:cNvPr>
              <p:cNvSpPr/>
              <p:nvPr/>
            </p:nvSpPr>
            <p:spPr>
              <a:xfrm>
                <a:off x="2077071" y="1860550"/>
                <a:ext cx="248188" cy="215900"/>
              </a:xfrm>
              <a:prstGeom prst="ellipse">
                <a:avLst/>
              </a:prstGeom>
              <a:solidFill>
                <a:srgbClr val="009FC4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  <p:sp>
            <p:nvSpPr>
              <p:cNvPr id="199" name="Oval 613">
                <a:extLst>
                  <a:ext uri="{FF2B5EF4-FFF2-40B4-BE49-F238E27FC236}">
                    <a16:creationId xmlns:a16="http://schemas.microsoft.com/office/drawing/2014/main" id="{EBEDF4F9-62F7-4614-8A5A-ECBA102AC95B}"/>
                  </a:ext>
                </a:extLst>
              </p:cNvPr>
              <p:cNvSpPr/>
              <p:nvPr/>
            </p:nvSpPr>
            <p:spPr>
              <a:xfrm>
                <a:off x="2082268" y="1897973"/>
                <a:ext cx="139585" cy="135298"/>
              </a:xfrm>
              <a:prstGeom prst="ellipse">
                <a:avLst/>
              </a:prstGeom>
              <a:solidFill>
                <a:srgbClr val="44546A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96" name="Freeform 610">
              <a:extLst>
                <a:ext uri="{FF2B5EF4-FFF2-40B4-BE49-F238E27FC236}">
                  <a16:creationId xmlns:a16="http://schemas.microsoft.com/office/drawing/2014/main" id="{3737BD6F-95C6-44C1-90FD-3EAF7E652F3D}"/>
                </a:ext>
              </a:extLst>
            </p:cNvPr>
            <p:cNvSpPr/>
            <p:nvPr/>
          </p:nvSpPr>
          <p:spPr>
            <a:xfrm>
              <a:off x="4445000" y="1936750"/>
              <a:ext cx="22329" cy="104775"/>
            </a:xfrm>
            <a:custGeom>
              <a:avLst/>
              <a:gdLst>
                <a:gd name="connsiteX0" fmla="*/ 0 w 22329"/>
                <a:gd name="connsiteY0" fmla="*/ 0 h 104775"/>
                <a:gd name="connsiteX1" fmla="*/ 3175 w 22329"/>
                <a:gd name="connsiteY1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329" h="104775">
                  <a:moveTo>
                    <a:pt x="0" y="0"/>
                  </a:moveTo>
                  <a:cubicBezTo>
                    <a:pt x="18785" y="26194"/>
                    <a:pt x="37571" y="52388"/>
                    <a:pt x="3175" y="104775"/>
                  </a:cubicBezTo>
                </a:path>
              </a:pathLst>
            </a:cu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197" name="Freeform 611">
              <a:extLst>
                <a:ext uri="{FF2B5EF4-FFF2-40B4-BE49-F238E27FC236}">
                  <a16:creationId xmlns:a16="http://schemas.microsoft.com/office/drawing/2014/main" id="{FCBF7F26-1253-4F65-962E-A773C05F3EAE}"/>
                </a:ext>
              </a:extLst>
            </p:cNvPr>
            <p:cNvSpPr/>
            <p:nvPr/>
          </p:nvSpPr>
          <p:spPr>
            <a:xfrm>
              <a:off x="4467225" y="1936750"/>
              <a:ext cx="22329" cy="104775"/>
            </a:xfrm>
            <a:custGeom>
              <a:avLst/>
              <a:gdLst>
                <a:gd name="connsiteX0" fmla="*/ 0 w 22329"/>
                <a:gd name="connsiteY0" fmla="*/ 0 h 104775"/>
                <a:gd name="connsiteX1" fmla="*/ 3175 w 22329"/>
                <a:gd name="connsiteY1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329" h="104775">
                  <a:moveTo>
                    <a:pt x="0" y="0"/>
                  </a:moveTo>
                  <a:cubicBezTo>
                    <a:pt x="18785" y="26194"/>
                    <a:pt x="37571" y="52388"/>
                    <a:pt x="3175" y="104775"/>
                  </a:cubicBezTo>
                </a:path>
              </a:pathLst>
            </a:cu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grpSp>
        <p:nvGrpSpPr>
          <p:cNvPr id="28" name="Group 444">
            <a:extLst>
              <a:ext uri="{FF2B5EF4-FFF2-40B4-BE49-F238E27FC236}">
                <a16:creationId xmlns:a16="http://schemas.microsoft.com/office/drawing/2014/main" id="{CD8C7C62-A71A-4B3A-9300-1210DAD01EEF}"/>
              </a:ext>
            </a:extLst>
          </p:cNvPr>
          <p:cNvGrpSpPr/>
          <p:nvPr/>
        </p:nvGrpSpPr>
        <p:grpSpPr>
          <a:xfrm>
            <a:off x="7294258" y="1284890"/>
            <a:ext cx="621363" cy="339590"/>
            <a:chOff x="4280521" y="1879600"/>
            <a:chExt cx="281954" cy="238126"/>
          </a:xfrm>
        </p:grpSpPr>
        <p:grpSp>
          <p:nvGrpSpPr>
            <p:cNvPr id="190" name="Group 604">
              <a:extLst>
                <a:ext uri="{FF2B5EF4-FFF2-40B4-BE49-F238E27FC236}">
                  <a16:creationId xmlns:a16="http://schemas.microsoft.com/office/drawing/2014/main" id="{3D54F975-43D0-44FA-A363-8254982B6794}"/>
                </a:ext>
              </a:extLst>
            </p:cNvPr>
            <p:cNvGrpSpPr/>
            <p:nvPr/>
          </p:nvGrpSpPr>
          <p:grpSpPr>
            <a:xfrm>
              <a:off x="4280521" y="1879600"/>
              <a:ext cx="281954" cy="238126"/>
              <a:chOff x="2077071" y="1860550"/>
              <a:chExt cx="248188" cy="215900"/>
            </a:xfrm>
          </p:grpSpPr>
          <p:sp>
            <p:nvSpPr>
              <p:cNvPr id="193" name="Oval 607">
                <a:extLst>
                  <a:ext uri="{FF2B5EF4-FFF2-40B4-BE49-F238E27FC236}">
                    <a16:creationId xmlns:a16="http://schemas.microsoft.com/office/drawing/2014/main" id="{2AE668CD-065C-4834-8642-7C236665D308}"/>
                  </a:ext>
                </a:extLst>
              </p:cNvPr>
              <p:cNvSpPr/>
              <p:nvPr/>
            </p:nvSpPr>
            <p:spPr>
              <a:xfrm>
                <a:off x="2077071" y="1860550"/>
                <a:ext cx="248188" cy="215900"/>
              </a:xfrm>
              <a:prstGeom prst="ellipse">
                <a:avLst/>
              </a:prstGeom>
              <a:solidFill>
                <a:srgbClr val="009FC4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  <p:sp>
            <p:nvSpPr>
              <p:cNvPr id="194" name="Oval 608">
                <a:extLst>
                  <a:ext uri="{FF2B5EF4-FFF2-40B4-BE49-F238E27FC236}">
                    <a16:creationId xmlns:a16="http://schemas.microsoft.com/office/drawing/2014/main" id="{B279B100-D31E-47A2-B7DA-CC2A130C1898}"/>
                  </a:ext>
                </a:extLst>
              </p:cNvPr>
              <p:cNvSpPr/>
              <p:nvPr/>
            </p:nvSpPr>
            <p:spPr>
              <a:xfrm>
                <a:off x="2082268" y="1897972"/>
                <a:ext cx="139585" cy="143331"/>
              </a:xfrm>
              <a:prstGeom prst="ellipse">
                <a:avLst/>
              </a:prstGeom>
              <a:solidFill>
                <a:srgbClr val="44546A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91" name="Freeform 605">
              <a:extLst>
                <a:ext uri="{FF2B5EF4-FFF2-40B4-BE49-F238E27FC236}">
                  <a16:creationId xmlns:a16="http://schemas.microsoft.com/office/drawing/2014/main" id="{B0C136CC-F440-4C6D-A04E-1B427CABC7BF}"/>
                </a:ext>
              </a:extLst>
            </p:cNvPr>
            <p:cNvSpPr/>
            <p:nvPr/>
          </p:nvSpPr>
          <p:spPr>
            <a:xfrm>
              <a:off x="4445000" y="1936750"/>
              <a:ext cx="22329" cy="104775"/>
            </a:xfrm>
            <a:custGeom>
              <a:avLst/>
              <a:gdLst>
                <a:gd name="connsiteX0" fmla="*/ 0 w 22329"/>
                <a:gd name="connsiteY0" fmla="*/ 0 h 104775"/>
                <a:gd name="connsiteX1" fmla="*/ 3175 w 22329"/>
                <a:gd name="connsiteY1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329" h="104775">
                  <a:moveTo>
                    <a:pt x="0" y="0"/>
                  </a:moveTo>
                  <a:cubicBezTo>
                    <a:pt x="18785" y="26194"/>
                    <a:pt x="37571" y="52388"/>
                    <a:pt x="3175" y="104775"/>
                  </a:cubicBezTo>
                </a:path>
              </a:pathLst>
            </a:cu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192" name="Freeform 606">
              <a:extLst>
                <a:ext uri="{FF2B5EF4-FFF2-40B4-BE49-F238E27FC236}">
                  <a16:creationId xmlns:a16="http://schemas.microsoft.com/office/drawing/2014/main" id="{52175DBF-AD75-47A4-8791-7EAE6B738C22}"/>
                </a:ext>
              </a:extLst>
            </p:cNvPr>
            <p:cNvSpPr/>
            <p:nvPr/>
          </p:nvSpPr>
          <p:spPr>
            <a:xfrm>
              <a:off x="4467225" y="1936750"/>
              <a:ext cx="22329" cy="104775"/>
            </a:xfrm>
            <a:custGeom>
              <a:avLst/>
              <a:gdLst>
                <a:gd name="connsiteX0" fmla="*/ 0 w 22329"/>
                <a:gd name="connsiteY0" fmla="*/ 0 h 104775"/>
                <a:gd name="connsiteX1" fmla="*/ 3175 w 22329"/>
                <a:gd name="connsiteY1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329" h="104775">
                  <a:moveTo>
                    <a:pt x="0" y="0"/>
                  </a:moveTo>
                  <a:cubicBezTo>
                    <a:pt x="18785" y="26194"/>
                    <a:pt x="37571" y="52388"/>
                    <a:pt x="3175" y="104775"/>
                  </a:cubicBezTo>
                </a:path>
              </a:pathLst>
            </a:custGeom>
            <a:noFill/>
            <a:ln w="12700" cap="flat" cmpd="sng" algn="ctr">
              <a:solidFill>
                <a:srgbClr val="44546A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B3258B7D-1F42-4D71-B9F5-2BE78389AFC3}"/>
              </a:ext>
            </a:extLst>
          </p:cNvPr>
          <p:cNvGrpSpPr/>
          <p:nvPr/>
        </p:nvGrpSpPr>
        <p:grpSpPr>
          <a:xfrm>
            <a:off x="8355766" y="1986917"/>
            <a:ext cx="621363" cy="339590"/>
            <a:chOff x="9630234" y="1878862"/>
            <a:chExt cx="621363" cy="339590"/>
          </a:xfrm>
        </p:grpSpPr>
        <p:grpSp>
          <p:nvGrpSpPr>
            <p:cNvPr id="184" name="Group 598">
              <a:extLst>
                <a:ext uri="{FF2B5EF4-FFF2-40B4-BE49-F238E27FC236}">
                  <a16:creationId xmlns:a16="http://schemas.microsoft.com/office/drawing/2014/main" id="{28640E35-7B7F-4F1C-9D64-EB04139E1F73}"/>
                </a:ext>
              </a:extLst>
            </p:cNvPr>
            <p:cNvGrpSpPr/>
            <p:nvPr/>
          </p:nvGrpSpPr>
          <p:grpSpPr>
            <a:xfrm>
              <a:off x="9630234" y="1878862"/>
              <a:ext cx="621363" cy="339590"/>
              <a:chOff x="2077071" y="1860550"/>
              <a:chExt cx="248188" cy="215900"/>
            </a:xfrm>
            <a:solidFill>
              <a:schemeClr val="accent6"/>
            </a:solidFill>
          </p:grpSpPr>
          <p:sp>
            <p:nvSpPr>
              <p:cNvPr id="188" name="Oval 602">
                <a:extLst>
                  <a:ext uri="{FF2B5EF4-FFF2-40B4-BE49-F238E27FC236}">
                    <a16:creationId xmlns:a16="http://schemas.microsoft.com/office/drawing/2014/main" id="{A07AF611-02F6-4ECB-9D88-54DC07ED26CD}"/>
                  </a:ext>
                </a:extLst>
              </p:cNvPr>
              <p:cNvSpPr/>
              <p:nvPr/>
            </p:nvSpPr>
            <p:spPr>
              <a:xfrm>
                <a:off x="2077071" y="1860550"/>
                <a:ext cx="248188" cy="215900"/>
              </a:xfrm>
              <a:prstGeom prst="ellipse">
                <a:avLst/>
              </a:prstGeom>
              <a:grpFill/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  <p:sp>
            <p:nvSpPr>
              <p:cNvPr id="189" name="Oval 603">
                <a:extLst>
                  <a:ext uri="{FF2B5EF4-FFF2-40B4-BE49-F238E27FC236}">
                    <a16:creationId xmlns:a16="http://schemas.microsoft.com/office/drawing/2014/main" id="{8E1E9619-59B4-48EC-BB9D-B4E296F53F82}"/>
                  </a:ext>
                </a:extLst>
              </p:cNvPr>
              <p:cNvSpPr/>
              <p:nvPr/>
            </p:nvSpPr>
            <p:spPr>
              <a:xfrm>
                <a:off x="2082268" y="1897972"/>
                <a:ext cx="139585" cy="143331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9140" rtl="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85" name="Freeform 599">
              <a:extLst>
                <a:ext uri="{FF2B5EF4-FFF2-40B4-BE49-F238E27FC236}">
                  <a16:creationId xmlns:a16="http://schemas.microsoft.com/office/drawing/2014/main" id="{6151CE79-174D-4486-8C0D-A63731D9A36E}"/>
                </a:ext>
              </a:extLst>
            </p:cNvPr>
            <p:cNvSpPr/>
            <p:nvPr/>
          </p:nvSpPr>
          <p:spPr>
            <a:xfrm>
              <a:off x="9992709" y="1960363"/>
              <a:ext cx="49208" cy="149419"/>
            </a:xfrm>
            <a:custGeom>
              <a:avLst/>
              <a:gdLst>
                <a:gd name="connsiteX0" fmla="*/ 0 w 22329"/>
                <a:gd name="connsiteY0" fmla="*/ 0 h 104775"/>
                <a:gd name="connsiteX1" fmla="*/ 3175 w 22329"/>
                <a:gd name="connsiteY1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329" h="104775">
                  <a:moveTo>
                    <a:pt x="0" y="0"/>
                  </a:moveTo>
                  <a:cubicBezTo>
                    <a:pt x="18785" y="26194"/>
                    <a:pt x="37571" y="52388"/>
                    <a:pt x="3175" y="104775"/>
                  </a:cubicBezTo>
                </a:path>
              </a:pathLst>
            </a:custGeom>
            <a:solidFill>
              <a:schemeClr val="accent6"/>
            </a:solidFill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186" name="Freeform 600">
              <a:extLst>
                <a:ext uri="{FF2B5EF4-FFF2-40B4-BE49-F238E27FC236}">
                  <a16:creationId xmlns:a16="http://schemas.microsoft.com/office/drawing/2014/main" id="{AC1C0C24-28F1-407E-8DA4-C1B1E5CA114D}"/>
                </a:ext>
              </a:extLst>
            </p:cNvPr>
            <p:cNvSpPr/>
            <p:nvPr/>
          </p:nvSpPr>
          <p:spPr>
            <a:xfrm>
              <a:off x="10041687" y="1960363"/>
              <a:ext cx="49208" cy="149419"/>
            </a:xfrm>
            <a:custGeom>
              <a:avLst/>
              <a:gdLst>
                <a:gd name="connsiteX0" fmla="*/ 0 w 22329"/>
                <a:gd name="connsiteY0" fmla="*/ 0 h 104775"/>
                <a:gd name="connsiteX1" fmla="*/ 3175 w 22329"/>
                <a:gd name="connsiteY1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329" h="104775">
                  <a:moveTo>
                    <a:pt x="0" y="0"/>
                  </a:moveTo>
                  <a:cubicBezTo>
                    <a:pt x="18785" y="26194"/>
                    <a:pt x="37571" y="52388"/>
                    <a:pt x="3175" y="104775"/>
                  </a:cubicBezTo>
                </a:path>
              </a:pathLst>
            </a:custGeom>
            <a:solidFill>
              <a:schemeClr val="accent6"/>
            </a:solidFill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187" name="Freeform 601">
              <a:extLst>
                <a:ext uri="{FF2B5EF4-FFF2-40B4-BE49-F238E27FC236}">
                  <a16:creationId xmlns:a16="http://schemas.microsoft.com/office/drawing/2014/main" id="{67FE155A-62DA-491A-A82F-AAA972D2AFA0}"/>
                </a:ext>
              </a:extLst>
            </p:cNvPr>
            <p:cNvSpPr/>
            <p:nvPr/>
          </p:nvSpPr>
          <p:spPr>
            <a:xfrm>
              <a:off x="10104506" y="1960363"/>
              <a:ext cx="49208" cy="149419"/>
            </a:xfrm>
            <a:custGeom>
              <a:avLst/>
              <a:gdLst>
                <a:gd name="connsiteX0" fmla="*/ 0 w 22329"/>
                <a:gd name="connsiteY0" fmla="*/ 0 h 104775"/>
                <a:gd name="connsiteX1" fmla="*/ 3175 w 22329"/>
                <a:gd name="connsiteY1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329" h="104775">
                  <a:moveTo>
                    <a:pt x="0" y="0"/>
                  </a:moveTo>
                  <a:cubicBezTo>
                    <a:pt x="18785" y="26194"/>
                    <a:pt x="37571" y="52388"/>
                    <a:pt x="3175" y="104775"/>
                  </a:cubicBezTo>
                </a:path>
              </a:pathLst>
            </a:custGeom>
            <a:solidFill>
              <a:schemeClr val="accent6"/>
            </a:solidFill>
            <a:ln w="127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grpSp>
        <p:nvGrpSpPr>
          <p:cNvPr id="40" name="Group 456">
            <a:extLst>
              <a:ext uri="{FF2B5EF4-FFF2-40B4-BE49-F238E27FC236}">
                <a16:creationId xmlns:a16="http://schemas.microsoft.com/office/drawing/2014/main" id="{1CA4B04E-A83E-4DA6-BFBD-C124FFAF1DC5}"/>
              </a:ext>
            </a:extLst>
          </p:cNvPr>
          <p:cNvGrpSpPr/>
          <p:nvPr/>
        </p:nvGrpSpPr>
        <p:grpSpPr>
          <a:xfrm>
            <a:off x="9775705" y="1651581"/>
            <a:ext cx="108507" cy="114626"/>
            <a:chOff x="3695700" y="1311275"/>
            <a:chExt cx="228600" cy="349250"/>
          </a:xfrm>
        </p:grpSpPr>
        <p:cxnSp>
          <p:nvCxnSpPr>
            <p:cNvPr id="181" name="Straight Connector 595">
              <a:extLst>
                <a:ext uri="{FF2B5EF4-FFF2-40B4-BE49-F238E27FC236}">
                  <a16:creationId xmlns:a16="http://schemas.microsoft.com/office/drawing/2014/main" id="{5BF7D51D-CAB5-4605-BAF9-0743EB0E9BF8}"/>
                </a:ext>
              </a:extLst>
            </p:cNvPr>
            <p:cNvCxnSpPr/>
            <p:nvPr/>
          </p:nvCxnSpPr>
          <p:spPr>
            <a:xfrm>
              <a:off x="3695700" y="1311275"/>
              <a:ext cx="117475" cy="130175"/>
            </a:xfrm>
            <a:prstGeom prst="line">
              <a:avLst/>
            </a:prstGeom>
            <a:noFill/>
            <a:ln w="28575" cap="flat" cmpd="sng" algn="ctr">
              <a:solidFill>
                <a:schemeClr val="accent3"/>
              </a:solidFill>
              <a:prstDash val="solid"/>
              <a:miter lim="800000"/>
            </a:ln>
            <a:effectLst/>
          </p:spPr>
        </p:cxnSp>
        <p:cxnSp>
          <p:nvCxnSpPr>
            <p:cNvPr id="182" name="Straight Connector 596">
              <a:extLst>
                <a:ext uri="{FF2B5EF4-FFF2-40B4-BE49-F238E27FC236}">
                  <a16:creationId xmlns:a16="http://schemas.microsoft.com/office/drawing/2014/main" id="{23C8E993-B767-418F-9109-0C817E383915}"/>
                </a:ext>
              </a:extLst>
            </p:cNvPr>
            <p:cNvCxnSpPr/>
            <p:nvPr/>
          </p:nvCxnSpPr>
          <p:spPr>
            <a:xfrm flipH="1">
              <a:off x="3806825" y="1311275"/>
              <a:ext cx="117475" cy="130175"/>
            </a:xfrm>
            <a:prstGeom prst="line">
              <a:avLst/>
            </a:prstGeom>
            <a:noFill/>
            <a:ln w="28575" cap="flat" cmpd="sng" algn="ctr">
              <a:solidFill>
                <a:schemeClr val="accent3"/>
              </a:solidFill>
              <a:prstDash val="solid"/>
              <a:miter lim="800000"/>
            </a:ln>
            <a:effectLst/>
          </p:spPr>
        </p:cxnSp>
        <p:cxnSp>
          <p:nvCxnSpPr>
            <p:cNvPr id="183" name="Straight Connector 597">
              <a:extLst>
                <a:ext uri="{FF2B5EF4-FFF2-40B4-BE49-F238E27FC236}">
                  <a16:creationId xmlns:a16="http://schemas.microsoft.com/office/drawing/2014/main" id="{4F157718-D823-45AB-B158-1F18CC49418E}"/>
                </a:ext>
              </a:extLst>
            </p:cNvPr>
            <p:cNvCxnSpPr/>
            <p:nvPr/>
          </p:nvCxnSpPr>
          <p:spPr>
            <a:xfrm>
              <a:off x="3810000" y="1435100"/>
              <a:ext cx="0" cy="225425"/>
            </a:xfrm>
            <a:prstGeom prst="line">
              <a:avLst/>
            </a:prstGeom>
            <a:noFill/>
            <a:ln w="28575" cap="flat" cmpd="sng" algn="ctr">
              <a:solidFill>
                <a:schemeClr val="accent3"/>
              </a:solidFill>
              <a:prstDash val="solid"/>
              <a:miter lim="800000"/>
            </a:ln>
            <a:effectLst/>
          </p:spPr>
        </p:cxnSp>
      </p:grpSp>
      <p:sp>
        <p:nvSpPr>
          <p:cNvPr id="42" name="Rectangle 458">
            <a:extLst>
              <a:ext uri="{FF2B5EF4-FFF2-40B4-BE49-F238E27FC236}">
                <a16:creationId xmlns:a16="http://schemas.microsoft.com/office/drawing/2014/main" id="{A500A120-5C8C-4459-A461-D90F5A6A9CEB}"/>
              </a:ext>
            </a:extLst>
          </p:cNvPr>
          <p:cNvSpPr/>
          <p:nvPr/>
        </p:nvSpPr>
        <p:spPr>
          <a:xfrm>
            <a:off x="9967487" y="1564559"/>
            <a:ext cx="514564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BCMA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43" name="Rectangle 459">
            <a:extLst>
              <a:ext uri="{FF2B5EF4-FFF2-40B4-BE49-F238E27FC236}">
                <a16:creationId xmlns:a16="http://schemas.microsoft.com/office/drawing/2014/main" id="{359422C4-07CA-464D-AD8B-02CC86947D66}"/>
              </a:ext>
            </a:extLst>
          </p:cNvPr>
          <p:cNvSpPr/>
          <p:nvPr/>
        </p:nvSpPr>
        <p:spPr>
          <a:xfrm>
            <a:off x="9967487" y="1787230"/>
            <a:ext cx="1368965" cy="2462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Immunoglobulin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44" name="Rectangle 460">
            <a:extLst>
              <a:ext uri="{FF2B5EF4-FFF2-40B4-BE49-F238E27FC236}">
                <a16:creationId xmlns:a16="http://schemas.microsoft.com/office/drawing/2014/main" id="{E61509D9-654E-41CD-BA6C-D94FD8212EFB}"/>
              </a:ext>
            </a:extLst>
          </p:cNvPr>
          <p:cNvSpPr/>
          <p:nvPr/>
        </p:nvSpPr>
        <p:spPr>
          <a:xfrm>
            <a:off x="2181759" y="1473229"/>
            <a:ext cx="251673" cy="215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BM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cxnSp>
        <p:nvCxnSpPr>
          <p:cNvPr id="45" name="Straight Connector 461">
            <a:extLst>
              <a:ext uri="{FF2B5EF4-FFF2-40B4-BE49-F238E27FC236}">
                <a16:creationId xmlns:a16="http://schemas.microsoft.com/office/drawing/2014/main" id="{19FAD770-1FA8-418C-8852-25D371B041AE}"/>
              </a:ext>
            </a:extLst>
          </p:cNvPr>
          <p:cNvCxnSpPr/>
          <p:nvPr/>
        </p:nvCxnSpPr>
        <p:spPr>
          <a:xfrm>
            <a:off x="1376729" y="1655135"/>
            <a:ext cx="1861727" cy="0"/>
          </a:xfrm>
          <a:prstGeom prst="line">
            <a:avLst/>
          </a:prstGeom>
          <a:noFill/>
          <a:ln w="12700" cap="flat" cmpd="sng" algn="ctr">
            <a:solidFill>
              <a:srgbClr val="44546A"/>
            </a:solidFill>
            <a:prstDash val="solid"/>
            <a:miter lim="800000"/>
          </a:ln>
          <a:effectLst/>
        </p:spPr>
      </p:cxnSp>
      <p:cxnSp>
        <p:nvCxnSpPr>
          <p:cNvPr id="46" name="Straight Connector 462">
            <a:extLst>
              <a:ext uri="{FF2B5EF4-FFF2-40B4-BE49-F238E27FC236}">
                <a16:creationId xmlns:a16="http://schemas.microsoft.com/office/drawing/2014/main" id="{E637F41F-7E9B-468F-9B2E-173B9100A858}"/>
              </a:ext>
            </a:extLst>
          </p:cNvPr>
          <p:cNvCxnSpPr/>
          <p:nvPr/>
        </p:nvCxnSpPr>
        <p:spPr>
          <a:xfrm>
            <a:off x="3358384" y="1655135"/>
            <a:ext cx="2792592" cy="0"/>
          </a:xfrm>
          <a:prstGeom prst="line">
            <a:avLst/>
          </a:prstGeom>
          <a:noFill/>
          <a:ln w="12700" cap="flat" cmpd="sng" algn="ctr">
            <a:solidFill>
              <a:srgbClr val="44546A"/>
            </a:solidFill>
            <a:prstDash val="solid"/>
            <a:miter lim="800000"/>
          </a:ln>
          <a:effectLst/>
        </p:spPr>
      </p:cxnSp>
      <p:sp>
        <p:nvSpPr>
          <p:cNvPr id="47" name="Rectangle 463">
            <a:extLst>
              <a:ext uri="{FF2B5EF4-FFF2-40B4-BE49-F238E27FC236}">
                <a16:creationId xmlns:a16="http://schemas.microsoft.com/office/drawing/2014/main" id="{E0D00E0A-AADD-48F1-8C26-6B7EF769E19D}"/>
              </a:ext>
            </a:extLst>
          </p:cNvPr>
          <p:cNvSpPr/>
          <p:nvPr/>
        </p:nvSpPr>
        <p:spPr>
          <a:xfrm>
            <a:off x="4693455" y="1479864"/>
            <a:ext cx="190758" cy="215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LN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48" name="Rectangle 464">
            <a:extLst>
              <a:ext uri="{FF2B5EF4-FFF2-40B4-BE49-F238E27FC236}">
                <a16:creationId xmlns:a16="http://schemas.microsoft.com/office/drawing/2014/main" id="{111E7E1D-5129-426F-BE4D-7E71979135BE}"/>
              </a:ext>
            </a:extLst>
          </p:cNvPr>
          <p:cNvSpPr/>
          <p:nvPr/>
        </p:nvSpPr>
        <p:spPr>
          <a:xfrm>
            <a:off x="6389835" y="1473229"/>
            <a:ext cx="527387" cy="215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BM, LN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cxnSp>
        <p:nvCxnSpPr>
          <p:cNvPr id="49" name="Straight Connector 465">
            <a:extLst>
              <a:ext uri="{FF2B5EF4-FFF2-40B4-BE49-F238E27FC236}">
                <a16:creationId xmlns:a16="http://schemas.microsoft.com/office/drawing/2014/main" id="{9A00E94F-038B-4FB1-8825-22D94D3B0301}"/>
              </a:ext>
            </a:extLst>
          </p:cNvPr>
          <p:cNvCxnSpPr/>
          <p:nvPr/>
        </p:nvCxnSpPr>
        <p:spPr>
          <a:xfrm>
            <a:off x="6265193" y="1655135"/>
            <a:ext cx="776672" cy="0"/>
          </a:xfrm>
          <a:prstGeom prst="line">
            <a:avLst/>
          </a:prstGeom>
          <a:noFill/>
          <a:ln w="12700" cap="flat" cmpd="sng" algn="ctr">
            <a:solidFill>
              <a:srgbClr val="44546A"/>
            </a:solidFill>
            <a:prstDash val="solid"/>
            <a:miter lim="800000"/>
          </a:ln>
          <a:effectLst/>
        </p:spPr>
      </p:cxnSp>
      <p:sp>
        <p:nvSpPr>
          <p:cNvPr id="50" name="Rectangle 466">
            <a:extLst>
              <a:ext uri="{FF2B5EF4-FFF2-40B4-BE49-F238E27FC236}">
                <a16:creationId xmlns:a16="http://schemas.microsoft.com/office/drawing/2014/main" id="{8ADF0341-290A-4E1E-AF2A-41A23BCA498F}"/>
              </a:ext>
            </a:extLst>
          </p:cNvPr>
          <p:cNvSpPr/>
          <p:nvPr/>
        </p:nvSpPr>
        <p:spPr>
          <a:xfrm>
            <a:off x="1426828" y="2067900"/>
            <a:ext cx="402354" cy="215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Pro-B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1" name="Rectangle 467">
            <a:extLst>
              <a:ext uri="{FF2B5EF4-FFF2-40B4-BE49-F238E27FC236}">
                <a16:creationId xmlns:a16="http://schemas.microsoft.com/office/drawing/2014/main" id="{8A2A4EFD-1CD2-4724-BDF7-E0425F81F091}"/>
              </a:ext>
            </a:extLst>
          </p:cNvPr>
          <p:cNvSpPr/>
          <p:nvPr/>
        </p:nvSpPr>
        <p:spPr>
          <a:xfrm>
            <a:off x="1948919" y="2067900"/>
            <a:ext cx="397546" cy="215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Pre-B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2" name="Rectangle 468">
            <a:extLst>
              <a:ext uri="{FF2B5EF4-FFF2-40B4-BE49-F238E27FC236}">
                <a16:creationId xmlns:a16="http://schemas.microsoft.com/office/drawing/2014/main" id="{476644A0-6A28-4B65-9865-FC2596A3C8A6}"/>
              </a:ext>
            </a:extLst>
          </p:cNvPr>
          <p:cNvSpPr/>
          <p:nvPr/>
        </p:nvSpPr>
        <p:spPr>
          <a:xfrm>
            <a:off x="2412405" y="2067900"/>
            <a:ext cx="864020" cy="215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Transitional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3" name="Rectangle 469">
            <a:extLst>
              <a:ext uri="{FF2B5EF4-FFF2-40B4-BE49-F238E27FC236}">
                <a16:creationId xmlns:a16="http://schemas.microsoft.com/office/drawing/2014/main" id="{642D436B-909B-4CF9-902D-74A4CA6479FD}"/>
              </a:ext>
            </a:extLst>
          </p:cNvPr>
          <p:cNvSpPr/>
          <p:nvPr/>
        </p:nvSpPr>
        <p:spPr>
          <a:xfrm>
            <a:off x="3379230" y="2067900"/>
            <a:ext cx="415177" cy="215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Naive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4" name="Rectangle 470">
            <a:extLst>
              <a:ext uri="{FF2B5EF4-FFF2-40B4-BE49-F238E27FC236}">
                <a16:creationId xmlns:a16="http://schemas.microsoft.com/office/drawing/2014/main" id="{4F4BCDA5-3C39-4339-A518-813D8D35060A}"/>
              </a:ext>
            </a:extLst>
          </p:cNvPr>
          <p:cNvSpPr/>
          <p:nvPr/>
        </p:nvSpPr>
        <p:spPr>
          <a:xfrm>
            <a:off x="4050999" y="2067900"/>
            <a:ext cx="362278" cy="215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GC-B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5" name="Rectangle 471">
            <a:extLst>
              <a:ext uri="{FF2B5EF4-FFF2-40B4-BE49-F238E27FC236}">
                <a16:creationId xmlns:a16="http://schemas.microsoft.com/office/drawing/2014/main" id="{C68C9CEE-E8BC-4919-BA27-EEB9CDDD826A}"/>
              </a:ext>
            </a:extLst>
          </p:cNvPr>
          <p:cNvSpPr/>
          <p:nvPr/>
        </p:nvSpPr>
        <p:spPr>
          <a:xfrm>
            <a:off x="4542041" y="2067900"/>
            <a:ext cx="625171" cy="215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Memory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6" name="Rectangle 472">
            <a:extLst>
              <a:ext uri="{FF2B5EF4-FFF2-40B4-BE49-F238E27FC236}">
                <a16:creationId xmlns:a16="http://schemas.microsoft.com/office/drawing/2014/main" id="{339EAEE5-9621-4DBA-8E65-546EEC66B8D6}"/>
              </a:ext>
            </a:extLst>
          </p:cNvPr>
          <p:cNvSpPr/>
          <p:nvPr/>
        </p:nvSpPr>
        <p:spPr>
          <a:xfrm>
            <a:off x="5250789" y="2067900"/>
            <a:ext cx="875241" cy="215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Plasmablast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7" name="Rectangle 473">
            <a:extLst>
              <a:ext uri="{FF2B5EF4-FFF2-40B4-BE49-F238E27FC236}">
                <a16:creationId xmlns:a16="http://schemas.microsoft.com/office/drawing/2014/main" id="{EEE1CADD-8063-405F-8190-BFFFC772557B}"/>
              </a:ext>
            </a:extLst>
          </p:cNvPr>
          <p:cNvSpPr/>
          <p:nvPr/>
        </p:nvSpPr>
        <p:spPr>
          <a:xfrm>
            <a:off x="6576090" y="2077145"/>
            <a:ext cx="189154" cy="215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PC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8" name="Rectangle 474">
            <a:extLst>
              <a:ext uri="{FF2B5EF4-FFF2-40B4-BE49-F238E27FC236}">
                <a16:creationId xmlns:a16="http://schemas.microsoft.com/office/drawing/2014/main" id="{D24DA618-1D4F-4BAD-8C65-DE2919E9A5BE}"/>
              </a:ext>
            </a:extLst>
          </p:cNvPr>
          <p:cNvSpPr/>
          <p:nvPr/>
        </p:nvSpPr>
        <p:spPr>
          <a:xfrm>
            <a:off x="7144889" y="1616973"/>
            <a:ext cx="1027524" cy="215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Short-lived PC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9" name="Rectangle 475">
            <a:extLst>
              <a:ext uri="{FF2B5EF4-FFF2-40B4-BE49-F238E27FC236}">
                <a16:creationId xmlns:a16="http://schemas.microsoft.com/office/drawing/2014/main" id="{A7C6CCFC-8311-41C9-B0A7-DA45D72CAD6C}"/>
              </a:ext>
            </a:extLst>
          </p:cNvPr>
          <p:cNvSpPr/>
          <p:nvPr/>
        </p:nvSpPr>
        <p:spPr>
          <a:xfrm>
            <a:off x="7167327" y="2300392"/>
            <a:ext cx="982641" cy="215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Long-lived PC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0" name="Rectangle 476">
            <a:extLst>
              <a:ext uri="{FF2B5EF4-FFF2-40B4-BE49-F238E27FC236}">
                <a16:creationId xmlns:a16="http://schemas.microsoft.com/office/drawing/2014/main" id="{419AB6F4-A574-45AC-A9F2-0CFA6DA42B55}"/>
              </a:ext>
            </a:extLst>
          </p:cNvPr>
          <p:cNvSpPr/>
          <p:nvPr/>
        </p:nvSpPr>
        <p:spPr>
          <a:xfrm>
            <a:off x="8555480" y="2310120"/>
            <a:ext cx="307778" cy="215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ctr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MM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3DAB467E-5654-4E68-B42F-712E2ECF72E9}"/>
              </a:ext>
            </a:extLst>
          </p:cNvPr>
          <p:cNvGrpSpPr/>
          <p:nvPr/>
        </p:nvGrpSpPr>
        <p:grpSpPr>
          <a:xfrm>
            <a:off x="4033024" y="1236050"/>
            <a:ext cx="5075917" cy="1058064"/>
            <a:chOff x="4033024" y="1236050"/>
            <a:chExt cx="5075917" cy="1058064"/>
          </a:xfrm>
        </p:grpSpPr>
        <p:grpSp>
          <p:nvGrpSpPr>
            <p:cNvPr id="77" name="Group 493">
              <a:extLst>
                <a:ext uri="{FF2B5EF4-FFF2-40B4-BE49-F238E27FC236}">
                  <a16:creationId xmlns:a16="http://schemas.microsoft.com/office/drawing/2014/main" id="{CC2A47DB-FC07-44F8-B0AD-89B6EB2CE65A}"/>
                </a:ext>
              </a:extLst>
            </p:cNvPr>
            <p:cNvGrpSpPr/>
            <p:nvPr/>
          </p:nvGrpSpPr>
          <p:grpSpPr>
            <a:xfrm rot="20286942">
              <a:off x="4033024" y="1681321"/>
              <a:ext cx="112244" cy="116416"/>
              <a:chOff x="3695700" y="1311275"/>
              <a:chExt cx="228600" cy="349250"/>
            </a:xfrm>
          </p:grpSpPr>
          <p:cxnSp>
            <p:nvCxnSpPr>
              <p:cNvPr id="127" name="Straight Connector 541">
                <a:extLst>
                  <a:ext uri="{FF2B5EF4-FFF2-40B4-BE49-F238E27FC236}">
                    <a16:creationId xmlns:a16="http://schemas.microsoft.com/office/drawing/2014/main" id="{7907FEE2-1082-4D3B-9669-12D2C6D5CEFC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8" name="Straight Connector 542">
                <a:extLst>
                  <a:ext uri="{FF2B5EF4-FFF2-40B4-BE49-F238E27FC236}">
                    <a16:creationId xmlns:a16="http://schemas.microsoft.com/office/drawing/2014/main" id="{CEC3AE7B-D171-4527-875F-05CCAF42E93B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9" name="Straight Connector 543">
                <a:extLst>
                  <a:ext uri="{FF2B5EF4-FFF2-40B4-BE49-F238E27FC236}">
                    <a16:creationId xmlns:a16="http://schemas.microsoft.com/office/drawing/2014/main" id="{163A8A58-9568-4A50-AFD8-80FB128F1C5A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78" name="Group 494">
              <a:extLst>
                <a:ext uri="{FF2B5EF4-FFF2-40B4-BE49-F238E27FC236}">
                  <a16:creationId xmlns:a16="http://schemas.microsoft.com/office/drawing/2014/main" id="{B9C184CA-5AEC-4E36-A15C-20A485A07A48}"/>
                </a:ext>
              </a:extLst>
            </p:cNvPr>
            <p:cNvGrpSpPr/>
            <p:nvPr/>
          </p:nvGrpSpPr>
          <p:grpSpPr>
            <a:xfrm rot="20286942">
              <a:off x="4724034" y="1697116"/>
              <a:ext cx="112244" cy="116416"/>
              <a:chOff x="3695700" y="1311275"/>
              <a:chExt cx="228600" cy="349250"/>
            </a:xfrm>
          </p:grpSpPr>
          <p:cxnSp>
            <p:nvCxnSpPr>
              <p:cNvPr id="124" name="Straight Connector 538">
                <a:extLst>
                  <a:ext uri="{FF2B5EF4-FFF2-40B4-BE49-F238E27FC236}">
                    <a16:creationId xmlns:a16="http://schemas.microsoft.com/office/drawing/2014/main" id="{777F8E5C-0575-4D7C-BB9E-A3E7CD0A9DF9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5" name="Straight Connector 539">
                <a:extLst>
                  <a:ext uri="{FF2B5EF4-FFF2-40B4-BE49-F238E27FC236}">
                    <a16:creationId xmlns:a16="http://schemas.microsoft.com/office/drawing/2014/main" id="{BC98CB36-7265-4600-81C2-7A42313049DF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6" name="Straight Connector 540">
                <a:extLst>
                  <a:ext uri="{FF2B5EF4-FFF2-40B4-BE49-F238E27FC236}">
                    <a16:creationId xmlns:a16="http://schemas.microsoft.com/office/drawing/2014/main" id="{51CD3C20-E8B8-4AAD-B403-1D5615AFF46C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79" name="Group 495">
              <a:extLst>
                <a:ext uri="{FF2B5EF4-FFF2-40B4-BE49-F238E27FC236}">
                  <a16:creationId xmlns:a16="http://schemas.microsoft.com/office/drawing/2014/main" id="{9ED5C9A3-917C-4E54-A1A8-92715F7191B5}"/>
                </a:ext>
              </a:extLst>
            </p:cNvPr>
            <p:cNvGrpSpPr/>
            <p:nvPr/>
          </p:nvGrpSpPr>
          <p:grpSpPr>
            <a:xfrm rot="20286942">
              <a:off x="7373855" y="1236050"/>
              <a:ext cx="112244" cy="116416"/>
              <a:chOff x="3695700" y="1311275"/>
              <a:chExt cx="228600" cy="349250"/>
            </a:xfrm>
          </p:grpSpPr>
          <p:cxnSp>
            <p:nvCxnSpPr>
              <p:cNvPr id="121" name="Straight Connector 535">
                <a:extLst>
                  <a:ext uri="{FF2B5EF4-FFF2-40B4-BE49-F238E27FC236}">
                    <a16:creationId xmlns:a16="http://schemas.microsoft.com/office/drawing/2014/main" id="{98637B88-01A0-47A2-8C2C-5E9714E5EFE2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2" name="Straight Connector 536">
                <a:extLst>
                  <a:ext uri="{FF2B5EF4-FFF2-40B4-BE49-F238E27FC236}">
                    <a16:creationId xmlns:a16="http://schemas.microsoft.com/office/drawing/2014/main" id="{0E45534F-BEB0-4B15-A282-07A8832B2549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3" name="Straight Connector 537">
                <a:extLst>
                  <a:ext uri="{FF2B5EF4-FFF2-40B4-BE49-F238E27FC236}">
                    <a16:creationId xmlns:a16="http://schemas.microsoft.com/office/drawing/2014/main" id="{F34A6878-5F6B-4B6C-A724-2CC512EC1384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80" name="Group 496">
              <a:extLst>
                <a:ext uri="{FF2B5EF4-FFF2-40B4-BE49-F238E27FC236}">
                  <a16:creationId xmlns:a16="http://schemas.microsoft.com/office/drawing/2014/main" id="{0B16D2A6-CCAA-4833-B277-DEE14BCD328A}"/>
                </a:ext>
              </a:extLst>
            </p:cNvPr>
            <p:cNvGrpSpPr/>
            <p:nvPr/>
          </p:nvGrpSpPr>
          <p:grpSpPr>
            <a:xfrm rot="20286942">
              <a:off x="7373855" y="1923418"/>
              <a:ext cx="112244" cy="116416"/>
              <a:chOff x="3695700" y="1311275"/>
              <a:chExt cx="228600" cy="349250"/>
            </a:xfrm>
          </p:grpSpPr>
          <p:cxnSp>
            <p:nvCxnSpPr>
              <p:cNvPr id="118" name="Straight Connector 532">
                <a:extLst>
                  <a:ext uri="{FF2B5EF4-FFF2-40B4-BE49-F238E27FC236}">
                    <a16:creationId xmlns:a16="http://schemas.microsoft.com/office/drawing/2014/main" id="{1500A93C-80B1-453D-8B5F-B54FC7562C96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9" name="Straight Connector 533">
                <a:extLst>
                  <a:ext uri="{FF2B5EF4-FFF2-40B4-BE49-F238E27FC236}">
                    <a16:creationId xmlns:a16="http://schemas.microsoft.com/office/drawing/2014/main" id="{319F7A7A-82C1-452C-B16F-418742FECD92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0" name="Straight Connector 534">
                <a:extLst>
                  <a:ext uri="{FF2B5EF4-FFF2-40B4-BE49-F238E27FC236}">
                    <a16:creationId xmlns:a16="http://schemas.microsoft.com/office/drawing/2014/main" id="{73936F5C-C70E-4241-AADA-FE5253ABB5BF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81" name="Group 497">
              <a:extLst>
                <a:ext uri="{FF2B5EF4-FFF2-40B4-BE49-F238E27FC236}">
                  <a16:creationId xmlns:a16="http://schemas.microsoft.com/office/drawing/2014/main" id="{09CCE710-6F02-4974-A364-51D1A0C2F1D0}"/>
                </a:ext>
              </a:extLst>
            </p:cNvPr>
            <p:cNvGrpSpPr/>
            <p:nvPr/>
          </p:nvGrpSpPr>
          <p:grpSpPr>
            <a:xfrm rot="20286942">
              <a:off x="6488676" y="1716858"/>
              <a:ext cx="112244" cy="116416"/>
              <a:chOff x="3695700" y="1311275"/>
              <a:chExt cx="228600" cy="349250"/>
            </a:xfrm>
          </p:grpSpPr>
          <p:cxnSp>
            <p:nvCxnSpPr>
              <p:cNvPr id="115" name="Straight Connector 529">
                <a:extLst>
                  <a:ext uri="{FF2B5EF4-FFF2-40B4-BE49-F238E27FC236}">
                    <a16:creationId xmlns:a16="http://schemas.microsoft.com/office/drawing/2014/main" id="{1014F671-095A-4055-BC26-66A9B5B2E0A5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6" name="Straight Connector 530">
                <a:extLst>
                  <a:ext uri="{FF2B5EF4-FFF2-40B4-BE49-F238E27FC236}">
                    <a16:creationId xmlns:a16="http://schemas.microsoft.com/office/drawing/2014/main" id="{7E7F29F9-47CA-4C3A-B81D-390C718E9868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7" name="Straight Connector 531">
                <a:extLst>
                  <a:ext uri="{FF2B5EF4-FFF2-40B4-BE49-F238E27FC236}">
                    <a16:creationId xmlns:a16="http://schemas.microsoft.com/office/drawing/2014/main" id="{06C3CDC3-5A3D-4AB7-8DED-AB478937BC9A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82" name="Group 498">
              <a:extLst>
                <a:ext uri="{FF2B5EF4-FFF2-40B4-BE49-F238E27FC236}">
                  <a16:creationId xmlns:a16="http://schemas.microsoft.com/office/drawing/2014/main" id="{128DF9E2-9FA2-4DC7-9D11-B7A15445FC48}"/>
                </a:ext>
              </a:extLst>
            </p:cNvPr>
            <p:cNvGrpSpPr/>
            <p:nvPr/>
          </p:nvGrpSpPr>
          <p:grpSpPr>
            <a:xfrm rot="1313058" flipH="1">
              <a:off x="5826222" y="1748448"/>
              <a:ext cx="112244" cy="116416"/>
              <a:chOff x="3695700" y="1311275"/>
              <a:chExt cx="228600" cy="349250"/>
            </a:xfrm>
          </p:grpSpPr>
          <p:cxnSp>
            <p:nvCxnSpPr>
              <p:cNvPr id="112" name="Straight Connector 526">
                <a:extLst>
                  <a:ext uri="{FF2B5EF4-FFF2-40B4-BE49-F238E27FC236}">
                    <a16:creationId xmlns:a16="http://schemas.microsoft.com/office/drawing/2014/main" id="{CDD0DEA4-EB76-4AB8-83BD-CABBCA0F8980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3" name="Straight Connector 527">
                <a:extLst>
                  <a:ext uri="{FF2B5EF4-FFF2-40B4-BE49-F238E27FC236}">
                    <a16:creationId xmlns:a16="http://schemas.microsoft.com/office/drawing/2014/main" id="{C3D373B2-C788-4550-B2D3-2C8172B38F95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4" name="Straight Connector 528">
                <a:extLst>
                  <a:ext uri="{FF2B5EF4-FFF2-40B4-BE49-F238E27FC236}">
                    <a16:creationId xmlns:a16="http://schemas.microsoft.com/office/drawing/2014/main" id="{45A053F8-F338-4696-B338-B18CA55DADA0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83" name="Group 499">
              <a:extLst>
                <a:ext uri="{FF2B5EF4-FFF2-40B4-BE49-F238E27FC236}">
                  <a16:creationId xmlns:a16="http://schemas.microsoft.com/office/drawing/2014/main" id="{CB4B185E-5F6E-4566-8CE8-9314165A6C8D}"/>
                </a:ext>
              </a:extLst>
            </p:cNvPr>
            <p:cNvGrpSpPr/>
            <p:nvPr/>
          </p:nvGrpSpPr>
          <p:grpSpPr>
            <a:xfrm rot="2434432" flipH="1">
              <a:off x="8893946" y="1983990"/>
              <a:ext cx="106445" cy="110403"/>
              <a:chOff x="3695700" y="1311275"/>
              <a:chExt cx="228600" cy="349250"/>
            </a:xfrm>
          </p:grpSpPr>
          <p:cxnSp>
            <p:nvCxnSpPr>
              <p:cNvPr id="109" name="Straight Connector 523">
                <a:extLst>
                  <a:ext uri="{FF2B5EF4-FFF2-40B4-BE49-F238E27FC236}">
                    <a16:creationId xmlns:a16="http://schemas.microsoft.com/office/drawing/2014/main" id="{5F5446EB-27E0-4F79-8794-F6B6229178C2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0" name="Straight Connector 524">
                <a:extLst>
                  <a:ext uri="{FF2B5EF4-FFF2-40B4-BE49-F238E27FC236}">
                    <a16:creationId xmlns:a16="http://schemas.microsoft.com/office/drawing/2014/main" id="{FD7E1BEB-E4DB-483D-AAF0-31DA38EF6632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1" name="Straight Connector 525">
                <a:extLst>
                  <a:ext uri="{FF2B5EF4-FFF2-40B4-BE49-F238E27FC236}">
                    <a16:creationId xmlns:a16="http://schemas.microsoft.com/office/drawing/2014/main" id="{AEBFF925-08D4-4B39-A527-EBBCB4541C07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84" name="Group 500">
              <a:extLst>
                <a:ext uri="{FF2B5EF4-FFF2-40B4-BE49-F238E27FC236}">
                  <a16:creationId xmlns:a16="http://schemas.microsoft.com/office/drawing/2014/main" id="{4B7DE2AD-62DB-4522-81B9-F0474F3643E9}"/>
                </a:ext>
              </a:extLst>
            </p:cNvPr>
            <p:cNvGrpSpPr/>
            <p:nvPr/>
          </p:nvGrpSpPr>
          <p:grpSpPr>
            <a:xfrm rot="4753423" flipH="1">
              <a:off x="8992304" y="2071013"/>
              <a:ext cx="73603" cy="159671"/>
              <a:chOff x="3695700" y="1311275"/>
              <a:chExt cx="228600" cy="349250"/>
            </a:xfrm>
          </p:grpSpPr>
          <p:cxnSp>
            <p:nvCxnSpPr>
              <p:cNvPr id="106" name="Straight Connector 520">
                <a:extLst>
                  <a:ext uri="{FF2B5EF4-FFF2-40B4-BE49-F238E27FC236}">
                    <a16:creationId xmlns:a16="http://schemas.microsoft.com/office/drawing/2014/main" id="{71D4B1F5-ABDB-49B5-9BF4-4CCD868932B7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07" name="Straight Connector 521">
                <a:extLst>
                  <a:ext uri="{FF2B5EF4-FFF2-40B4-BE49-F238E27FC236}">
                    <a16:creationId xmlns:a16="http://schemas.microsoft.com/office/drawing/2014/main" id="{EE943F04-0BCA-468C-867C-AE68419DDDD5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08" name="Straight Connector 522">
                <a:extLst>
                  <a:ext uri="{FF2B5EF4-FFF2-40B4-BE49-F238E27FC236}">
                    <a16:creationId xmlns:a16="http://schemas.microsoft.com/office/drawing/2014/main" id="{23889632-0B06-4A96-A69E-B7C1EF2C7437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85" name="Group 501">
              <a:extLst>
                <a:ext uri="{FF2B5EF4-FFF2-40B4-BE49-F238E27FC236}">
                  <a16:creationId xmlns:a16="http://schemas.microsoft.com/office/drawing/2014/main" id="{85F18104-5816-479F-837F-C87A8B77F4F7}"/>
                </a:ext>
              </a:extLst>
            </p:cNvPr>
            <p:cNvGrpSpPr/>
            <p:nvPr/>
          </p:nvGrpSpPr>
          <p:grpSpPr>
            <a:xfrm rot="6795207" flipH="1">
              <a:off x="8928434" y="2177477"/>
              <a:ext cx="73603" cy="159672"/>
              <a:chOff x="3695700" y="1311275"/>
              <a:chExt cx="228600" cy="349250"/>
            </a:xfrm>
          </p:grpSpPr>
          <p:cxnSp>
            <p:nvCxnSpPr>
              <p:cNvPr id="103" name="Straight Connector 517">
                <a:extLst>
                  <a:ext uri="{FF2B5EF4-FFF2-40B4-BE49-F238E27FC236}">
                    <a16:creationId xmlns:a16="http://schemas.microsoft.com/office/drawing/2014/main" id="{71A55DEA-E714-47CF-A433-467DECA3EA98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04" name="Straight Connector 518">
                <a:extLst>
                  <a:ext uri="{FF2B5EF4-FFF2-40B4-BE49-F238E27FC236}">
                    <a16:creationId xmlns:a16="http://schemas.microsoft.com/office/drawing/2014/main" id="{0E6DA810-3204-4F17-A5E7-B119D4322937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05" name="Straight Connector 519">
                <a:extLst>
                  <a:ext uri="{FF2B5EF4-FFF2-40B4-BE49-F238E27FC236}">
                    <a16:creationId xmlns:a16="http://schemas.microsoft.com/office/drawing/2014/main" id="{7515EBB3-F9D0-4A3E-AA6D-9E66AD22789F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86" name="Group 502">
              <a:extLst>
                <a:ext uri="{FF2B5EF4-FFF2-40B4-BE49-F238E27FC236}">
                  <a16:creationId xmlns:a16="http://schemas.microsoft.com/office/drawing/2014/main" id="{A8BD139C-4A38-4A61-80B2-36416D4110BD}"/>
                </a:ext>
              </a:extLst>
            </p:cNvPr>
            <p:cNvGrpSpPr/>
            <p:nvPr/>
          </p:nvGrpSpPr>
          <p:grpSpPr>
            <a:xfrm rot="20286942">
              <a:off x="8453200" y="1931315"/>
              <a:ext cx="112244" cy="116416"/>
              <a:chOff x="3695700" y="1311275"/>
              <a:chExt cx="228600" cy="349250"/>
            </a:xfrm>
          </p:grpSpPr>
          <p:cxnSp>
            <p:nvCxnSpPr>
              <p:cNvPr id="100" name="Straight Connector 514">
                <a:extLst>
                  <a:ext uri="{FF2B5EF4-FFF2-40B4-BE49-F238E27FC236}">
                    <a16:creationId xmlns:a16="http://schemas.microsoft.com/office/drawing/2014/main" id="{593DD592-E1FF-41CC-8F79-60540E2A1240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01" name="Straight Connector 515">
                <a:extLst>
                  <a:ext uri="{FF2B5EF4-FFF2-40B4-BE49-F238E27FC236}">
                    <a16:creationId xmlns:a16="http://schemas.microsoft.com/office/drawing/2014/main" id="{A3774378-59AD-42E7-A370-D21012685D5B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02" name="Straight Connector 516">
                <a:extLst>
                  <a:ext uri="{FF2B5EF4-FFF2-40B4-BE49-F238E27FC236}">
                    <a16:creationId xmlns:a16="http://schemas.microsoft.com/office/drawing/2014/main" id="{17D4AADC-EDA7-4BB8-B84C-0AB0B37F71F9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87" name="Group 503">
              <a:extLst>
                <a:ext uri="{FF2B5EF4-FFF2-40B4-BE49-F238E27FC236}">
                  <a16:creationId xmlns:a16="http://schemas.microsoft.com/office/drawing/2014/main" id="{15AAA0D7-E7D0-4577-8579-FB86CA154A9F}"/>
                </a:ext>
              </a:extLst>
            </p:cNvPr>
            <p:cNvGrpSpPr/>
            <p:nvPr/>
          </p:nvGrpSpPr>
          <p:grpSpPr>
            <a:xfrm rot="20286942">
              <a:off x="8595971" y="1911570"/>
              <a:ext cx="112244" cy="116416"/>
              <a:chOff x="3695700" y="1311275"/>
              <a:chExt cx="228600" cy="349250"/>
            </a:xfrm>
          </p:grpSpPr>
          <p:cxnSp>
            <p:nvCxnSpPr>
              <p:cNvPr id="97" name="Straight Connector 511">
                <a:extLst>
                  <a:ext uri="{FF2B5EF4-FFF2-40B4-BE49-F238E27FC236}">
                    <a16:creationId xmlns:a16="http://schemas.microsoft.com/office/drawing/2014/main" id="{89FA257D-7C5D-461D-8066-DA59EE8DA0BB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8" name="Straight Connector 512">
                <a:extLst>
                  <a:ext uri="{FF2B5EF4-FFF2-40B4-BE49-F238E27FC236}">
                    <a16:creationId xmlns:a16="http://schemas.microsoft.com/office/drawing/2014/main" id="{5C0C6801-9792-484E-9563-D70A8E235C7F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9" name="Straight Connector 513">
                <a:extLst>
                  <a:ext uri="{FF2B5EF4-FFF2-40B4-BE49-F238E27FC236}">
                    <a16:creationId xmlns:a16="http://schemas.microsoft.com/office/drawing/2014/main" id="{4CF022C6-D0D8-468F-9749-45D42127A46F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3"/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88" name="Rectangle 504">
            <a:extLst>
              <a:ext uri="{FF2B5EF4-FFF2-40B4-BE49-F238E27FC236}">
                <a16:creationId xmlns:a16="http://schemas.microsoft.com/office/drawing/2014/main" id="{CBBB0D51-D2EA-4797-817E-A7552E3C1A30}"/>
              </a:ext>
            </a:extLst>
          </p:cNvPr>
          <p:cNvSpPr/>
          <p:nvPr/>
        </p:nvSpPr>
        <p:spPr>
          <a:xfrm>
            <a:off x="9254458" y="2491853"/>
            <a:ext cx="452048" cy="215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E1471D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BCMA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E1471D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90" name="Rectangle 506">
            <a:extLst>
              <a:ext uri="{FF2B5EF4-FFF2-40B4-BE49-F238E27FC236}">
                <a16:creationId xmlns:a16="http://schemas.microsoft.com/office/drawing/2014/main" id="{1CF33BE6-4EDE-487A-8E57-88649B077066}"/>
              </a:ext>
            </a:extLst>
          </p:cNvPr>
          <p:cNvSpPr/>
          <p:nvPr/>
        </p:nvSpPr>
        <p:spPr>
          <a:xfrm>
            <a:off x="9254458" y="2671165"/>
            <a:ext cx="517770" cy="215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12191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BAFF-R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58D85C7-5000-4B8C-87B7-3D8BF968EA90}"/>
              </a:ext>
            </a:extLst>
          </p:cNvPr>
          <p:cNvGrpSpPr/>
          <p:nvPr/>
        </p:nvGrpSpPr>
        <p:grpSpPr>
          <a:xfrm>
            <a:off x="2806199" y="1214221"/>
            <a:ext cx="6143695" cy="862732"/>
            <a:chOff x="2806199" y="1214221"/>
            <a:chExt cx="6143695" cy="862732"/>
          </a:xfrm>
        </p:grpSpPr>
        <p:grpSp>
          <p:nvGrpSpPr>
            <p:cNvPr id="61" name="Group 477">
              <a:extLst>
                <a:ext uri="{FF2B5EF4-FFF2-40B4-BE49-F238E27FC236}">
                  <a16:creationId xmlns:a16="http://schemas.microsoft.com/office/drawing/2014/main" id="{2A851FA5-F17B-48D2-AE8D-A27C08D6EACF}"/>
                </a:ext>
              </a:extLst>
            </p:cNvPr>
            <p:cNvGrpSpPr/>
            <p:nvPr/>
          </p:nvGrpSpPr>
          <p:grpSpPr>
            <a:xfrm>
              <a:off x="2806199" y="1708615"/>
              <a:ext cx="97128" cy="88627"/>
              <a:chOff x="3695700" y="1311275"/>
              <a:chExt cx="228600" cy="349250"/>
            </a:xfrm>
          </p:grpSpPr>
          <p:cxnSp>
            <p:nvCxnSpPr>
              <p:cNvPr id="175" name="Straight Connector 589">
                <a:extLst>
                  <a:ext uri="{FF2B5EF4-FFF2-40B4-BE49-F238E27FC236}">
                    <a16:creationId xmlns:a16="http://schemas.microsoft.com/office/drawing/2014/main" id="{D7F2CF27-90C8-4B3B-99F9-F59838B8F4BB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76" name="Straight Connector 590">
                <a:extLst>
                  <a:ext uri="{FF2B5EF4-FFF2-40B4-BE49-F238E27FC236}">
                    <a16:creationId xmlns:a16="http://schemas.microsoft.com/office/drawing/2014/main" id="{F6ADAED1-2C60-4FFE-B26A-B735C1C4E3C3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77" name="Straight Connector 591">
                <a:extLst>
                  <a:ext uri="{FF2B5EF4-FFF2-40B4-BE49-F238E27FC236}">
                    <a16:creationId xmlns:a16="http://schemas.microsoft.com/office/drawing/2014/main" id="{EC0956CB-2170-4652-8BC4-4F6588C75181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62" name="Group 478">
              <a:extLst>
                <a:ext uri="{FF2B5EF4-FFF2-40B4-BE49-F238E27FC236}">
                  <a16:creationId xmlns:a16="http://schemas.microsoft.com/office/drawing/2014/main" id="{9E75A683-ECC9-4156-A621-E38161675F30}"/>
                </a:ext>
              </a:extLst>
            </p:cNvPr>
            <p:cNvGrpSpPr/>
            <p:nvPr/>
          </p:nvGrpSpPr>
          <p:grpSpPr>
            <a:xfrm>
              <a:off x="3525763" y="1708615"/>
              <a:ext cx="97128" cy="88627"/>
              <a:chOff x="3695700" y="1311275"/>
              <a:chExt cx="228600" cy="349250"/>
            </a:xfrm>
          </p:grpSpPr>
          <p:cxnSp>
            <p:nvCxnSpPr>
              <p:cNvPr id="172" name="Straight Connector 586">
                <a:extLst>
                  <a:ext uri="{FF2B5EF4-FFF2-40B4-BE49-F238E27FC236}">
                    <a16:creationId xmlns:a16="http://schemas.microsoft.com/office/drawing/2014/main" id="{69DB79BE-3264-4589-9D92-F1E03AD6B807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73" name="Straight Connector 587">
                <a:extLst>
                  <a:ext uri="{FF2B5EF4-FFF2-40B4-BE49-F238E27FC236}">
                    <a16:creationId xmlns:a16="http://schemas.microsoft.com/office/drawing/2014/main" id="{C89E6A84-AE87-4599-8052-A6C750E0447C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74" name="Straight Connector 588">
                <a:extLst>
                  <a:ext uri="{FF2B5EF4-FFF2-40B4-BE49-F238E27FC236}">
                    <a16:creationId xmlns:a16="http://schemas.microsoft.com/office/drawing/2014/main" id="{401B2EBC-6871-45AF-B2E1-5F2E6912C27A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63" name="Group 479">
              <a:extLst>
                <a:ext uri="{FF2B5EF4-FFF2-40B4-BE49-F238E27FC236}">
                  <a16:creationId xmlns:a16="http://schemas.microsoft.com/office/drawing/2014/main" id="{19521436-9963-430D-B8A7-819F3813DAA6}"/>
                </a:ext>
              </a:extLst>
            </p:cNvPr>
            <p:cNvGrpSpPr/>
            <p:nvPr/>
          </p:nvGrpSpPr>
          <p:grpSpPr>
            <a:xfrm>
              <a:off x="4193929" y="1708615"/>
              <a:ext cx="97128" cy="88627"/>
              <a:chOff x="3695700" y="1311275"/>
              <a:chExt cx="228600" cy="349250"/>
            </a:xfrm>
          </p:grpSpPr>
          <p:cxnSp>
            <p:nvCxnSpPr>
              <p:cNvPr id="169" name="Straight Connector 583">
                <a:extLst>
                  <a:ext uri="{FF2B5EF4-FFF2-40B4-BE49-F238E27FC236}">
                    <a16:creationId xmlns:a16="http://schemas.microsoft.com/office/drawing/2014/main" id="{F62513CB-7009-46A3-A231-8A6DEAF75943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70" name="Straight Connector 584">
                <a:extLst>
                  <a:ext uri="{FF2B5EF4-FFF2-40B4-BE49-F238E27FC236}">
                    <a16:creationId xmlns:a16="http://schemas.microsoft.com/office/drawing/2014/main" id="{BE039339-69D8-44FB-8E2A-4C87374B97A1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71" name="Straight Connector 585">
                <a:extLst>
                  <a:ext uri="{FF2B5EF4-FFF2-40B4-BE49-F238E27FC236}">
                    <a16:creationId xmlns:a16="http://schemas.microsoft.com/office/drawing/2014/main" id="{494FBDDB-9C40-4983-8370-8ECB892F339F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64" name="Group 480">
              <a:extLst>
                <a:ext uri="{FF2B5EF4-FFF2-40B4-BE49-F238E27FC236}">
                  <a16:creationId xmlns:a16="http://schemas.microsoft.com/office/drawing/2014/main" id="{A3EDE802-04BD-4A48-BA6B-3BDEB85DCFBA}"/>
                </a:ext>
              </a:extLst>
            </p:cNvPr>
            <p:cNvGrpSpPr/>
            <p:nvPr/>
          </p:nvGrpSpPr>
          <p:grpSpPr>
            <a:xfrm rot="795807">
              <a:off x="4893493" y="1702929"/>
              <a:ext cx="97128" cy="89546"/>
              <a:chOff x="3695700" y="1311275"/>
              <a:chExt cx="228600" cy="349250"/>
            </a:xfrm>
          </p:grpSpPr>
          <p:cxnSp>
            <p:nvCxnSpPr>
              <p:cNvPr id="166" name="Straight Connector 580">
                <a:extLst>
                  <a:ext uri="{FF2B5EF4-FFF2-40B4-BE49-F238E27FC236}">
                    <a16:creationId xmlns:a16="http://schemas.microsoft.com/office/drawing/2014/main" id="{7F3A896A-CED3-4F9B-9A8C-7DDBE7370C02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67" name="Straight Connector 581">
                <a:extLst>
                  <a:ext uri="{FF2B5EF4-FFF2-40B4-BE49-F238E27FC236}">
                    <a16:creationId xmlns:a16="http://schemas.microsoft.com/office/drawing/2014/main" id="{3FAF7971-FE24-4A7C-BD6E-7D96997963F6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68" name="Straight Connector 582">
                <a:extLst>
                  <a:ext uri="{FF2B5EF4-FFF2-40B4-BE49-F238E27FC236}">
                    <a16:creationId xmlns:a16="http://schemas.microsoft.com/office/drawing/2014/main" id="{6ACA16D1-47DD-46CC-8A95-B7C38FCD3C83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65" name="Group 481">
              <a:extLst>
                <a:ext uri="{FF2B5EF4-FFF2-40B4-BE49-F238E27FC236}">
                  <a16:creationId xmlns:a16="http://schemas.microsoft.com/office/drawing/2014/main" id="{8EB01479-D404-4C25-AF53-799870401B6E}"/>
                </a:ext>
              </a:extLst>
            </p:cNvPr>
            <p:cNvGrpSpPr/>
            <p:nvPr/>
          </p:nvGrpSpPr>
          <p:grpSpPr>
            <a:xfrm rot="21076830">
              <a:off x="5547034" y="1715428"/>
              <a:ext cx="97128" cy="89546"/>
              <a:chOff x="3695700" y="1311275"/>
              <a:chExt cx="228600" cy="349250"/>
            </a:xfrm>
          </p:grpSpPr>
          <p:cxnSp>
            <p:nvCxnSpPr>
              <p:cNvPr id="163" name="Straight Connector 577">
                <a:extLst>
                  <a:ext uri="{FF2B5EF4-FFF2-40B4-BE49-F238E27FC236}">
                    <a16:creationId xmlns:a16="http://schemas.microsoft.com/office/drawing/2014/main" id="{E0D8682C-49B6-4138-930E-E9E925C099DF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64" name="Straight Connector 578">
                <a:extLst>
                  <a:ext uri="{FF2B5EF4-FFF2-40B4-BE49-F238E27FC236}">
                    <a16:creationId xmlns:a16="http://schemas.microsoft.com/office/drawing/2014/main" id="{E171CDD4-3CD1-4DCC-B35C-F7FA4F09E61E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65" name="Straight Connector 579">
                <a:extLst>
                  <a:ext uri="{FF2B5EF4-FFF2-40B4-BE49-F238E27FC236}">
                    <a16:creationId xmlns:a16="http://schemas.microsoft.com/office/drawing/2014/main" id="{EEF82938-770A-4AD7-BE8F-FA08431A5C73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66" name="Group 482">
              <a:extLst>
                <a:ext uri="{FF2B5EF4-FFF2-40B4-BE49-F238E27FC236}">
                  <a16:creationId xmlns:a16="http://schemas.microsoft.com/office/drawing/2014/main" id="{CF7DCBDD-D8C8-4A5A-BE39-72EF25D4DDF7}"/>
                </a:ext>
              </a:extLst>
            </p:cNvPr>
            <p:cNvGrpSpPr/>
            <p:nvPr/>
          </p:nvGrpSpPr>
          <p:grpSpPr>
            <a:xfrm rot="795807">
              <a:off x="5693006" y="1706877"/>
              <a:ext cx="97128" cy="89546"/>
              <a:chOff x="3695700" y="1311275"/>
              <a:chExt cx="228600" cy="349250"/>
            </a:xfrm>
          </p:grpSpPr>
          <p:cxnSp>
            <p:nvCxnSpPr>
              <p:cNvPr id="160" name="Straight Connector 574">
                <a:extLst>
                  <a:ext uri="{FF2B5EF4-FFF2-40B4-BE49-F238E27FC236}">
                    <a16:creationId xmlns:a16="http://schemas.microsoft.com/office/drawing/2014/main" id="{688DAEFC-649D-458E-8D7A-8C9A0FD320FF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61" name="Straight Connector 575">
                <a:extLst>
                  <a:ext uri="{FF2B5EF4-FFF2-40B4-BE49-F238E27FC236}">
                    <a16:creationId xmlns:a16="http://schemas.microsoft.com/office/drawing/2014/main" id="{12FAFF4F-AE0D-4BCE-953C-1841404A9945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62" name="Straight Connector 576">
                <a:extLst>
                  <a:ext uri="{FF2B5EF4-FFF2-40B4-BE49-F238E27FC236}">
                    <a16:creationId xmlns:a16="http://schemas.microsoft.com/office/drawing/2014/main" id="{9FA1EFE2-3E5C-4924-9F2C-BD4D26104119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67" name="Group 483">
              <a:extLst>
                <a:ext uri="{FF2B5EF4-FFF2-40B4-BE49-F238E27FC236}">
                  <a16:creationId xmlns:a16="http://schemas.microsoft.com/office/drawing/2014/main" id="{060A6224-4761-4FA9-BC6C-7B7AAECBE96A}"/>
                </a:ext>
              </a:extLst>
            </p:cNvPr>
            <p:cNvGrpSpPr/>
            <p:nvPr/>
          </p:nvGrpSpPr>
          <p:grpSpPr>
            <a:xfrm rot="21076830">
              <a:off x="6620668" y="1695684"/>
              <a:ext cx="97128" cy="89546"/>
              <a:chOff x="3695700" y="1311275"/>
              <a:chExt cx="228600" cy="349250"/>
            </a:xfrm>
          </p:grpSpPr>
          <p:cxnSp>
            <p:nvCxnSpPr>
              <p:cNvPr id="157" name="Straight Connector 571">
                <a:extLst>
                  <a:ext uri="{FF2B5EF4-FFF2-40B4-BE49-F238E27FC236}">
                    <a16:creationId xmlns:a16="http://schemas.microsoft.com/office/drawing/2014/main" id="{1A9FF17C-567D-4A70-8135-A8863B01373B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8" name="Straight Connector 572">
                <a:extLst>
                  <a:ext uri="{FF2B5EF4-FFF2-40B4-BE49-F238E27FC236}">
                    <a16:creationId xmlns:a16="http://schemas.microsoft.com/office/drawing/2014/main" id="{2B5580E7-AFB3-43DD-B7AE-D011C9CA397F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9" name="Straight Connector 573">
                <a:extLst>
                  <a:ext uri="{FF2B5EF4-FFF2-40B4-BE49-F238E27FC236}">
                    <a16:creationId xmlns:a16="http://schemas.microsoft.com/office/drawing/2014/main" id="{CD9B35C1-E41D-4092-AE18-544DE74942EB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68" name="Group 484">
              <a:extLst>
                <a:ext uri="{FF2B5EF4-FFF2-40B4-BE49-F238E27FC236}">
                  <a16:creationId xmlns:a16="http://schemas.microsoft.com/office/drawing/2014/main" id="{FAD99CAB-D510-4E4A-A894-4AFF6F2D04F9}"/>
                </a:ext>
              </a:extLst>
            </p:cNvPr>
            <p:cNvGrpSpPr/>
            <p:nvPr/>
          </p:nvGrpSpPr>
          <p:grpSpPr>
            <a:xfrm rot="795807">
              <a:off x="6829459" y="1726621"/>
              <a:ext cx="97128" cy="89546"/>
              <a:chOff x="3695700" y="1311275"/>
              <a:chExt cx="228600" cy="349250"/>
            </a:xfrm>
          </p:grpSpPr>
          <p:cxnSp>
            <p:nvCxnSpPr>
              <p:cNvPr id="154" name="Straight Connector 568">
                <a:extLst>
                  <a:ext uri="{FF2B5EF4-FFF2-40B4-BE49-F238E27FC236}">
                    <a16:creationId xmlns:a16="http://schemas.microsoft.com/office/drawing/2014/main" id="{20950371-3FB0-4705-B73A-4C01276FDB7C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5" name="Straight Connector 569">
                <a:extLst>
                  <a:ext uri="{FF2B5EF4-FFF2-40B4-BE49-F238E27FC236}">
                    <a16:creationId xmlns:a16="http://schemas.microsoft.com/office/drawing/2014/main" id="{53078433-A101-4A1E-AFA5-8598E0E3182A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6" name="Straight Connector 570">
                <a:extLst>
                  <a:ext uri="{FF2B5EF4-FFF2-40B4-BE49-F238E27FC236}">
                    <a16:creationId xmlns:a16="http://schemas.microsoft.com/office/drawing/2014/main" id="{468C4442-263C-49F4-9DAD-9D560E4A3D64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69" name="Group 485">
              <a:extLst>
                <a:ext uri="{FF2B5EF4-FFF2-40B4-BE49-F238E27FC236}">
                  <a16:creationId xmlns:a16="http://schemas.microsoft.com/office/drawing/2014/main" id="{1C864FA0-ED59-4D74-834B-CF1EFD04BC1B}"/>
                </a:ext>
              </a:extLst>
            </p:cNvPr>
            <p:cNvGrpSpPr/>
            <p:nvPr/>
          </p:nvGrpSpPr>
          <p:grpSpPr>
            <a:xfrm rot="795807">
              <a:off x="6937965" y="1801645"/>
              <a:ext cx="97128" cy="89546"/>
              <a:chOff x="3695700" y="1311275"/>
              <a:chExt cx="228600" cy="349250"/>
            </a:xfrm>
          </p:grpSpPr>
          <p:cxnSp>
            <p:nvCxnSpPr>
              <p:cNvPr id="151" name="Straight Connector 565">
                <a:extLst>
                  <a:ext uri="{FF2B5EF4-FFF2-40B4-BE49-F238E27FC236}">
                    <a16:creationId xmlns:a16="http://schemas.microsoft.com/office/drawing/2014/main" id="{7117DC0A-E89B-4852-82E1-879B1270648A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2" name="Straight Connector 566">
                <a:extLst>
                  <a:ext uri="{FF2B5EF4-FFF2-40B4-BE49-F238E27FC236}">
                    <a16:creationId xmlns:a16="http://schemas.microsoft.com/office/drawing/2014/main" id="{43257755-C419-4899-89B0-0033C9C54E00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3" name="Straight Connector 567">
                <a:extLst>
                  <a:ext uri="{FF2B5EF4-FFF2-40B4-BE49-F238E27FC236}">
                    <a16:creationId xmlns:a16="http://schemas.microsoft.com/office/drawing/2014/main" id="{9E8BC2FA-DD53-41C8-A565-989ACB89925D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70" name="Group 486">
              <a:extLst>
                <a:ext uri="{FF2B5EF4-FFF2-40B4-BE49-F238E27FC236}">
                  <a16:creationId xmlns:a16="http://schemas.microsoft.com/office/drawing/2014/main" id="{D3046E62-F4B9-4371-B789-ADBA64781278}"/>
                </a:ext>
              </a:extLst>
            </p:cNvPr>
            <p:cNvGrpSpPr/>
            <p:nvPr/>
          </p:nvGrpSpPr>
          <p:grpSpPr>
            <a:xfrm rot="795807">
              <a:off x="7743191" y="1237913"/>
              <a:ext cx="97128" cy="89546"/>
              <a:chOff x="3695700" y="1311275"/>
              <a:chExt cx="228600" cy="349250"/>
            </a:xfrm>
          </p:grpSpPr>
          <p:cxnSp>
            <p:nvCxnSpPr>
              <p:cNvPr id="148" name="Straight Connector 562">
                <a:extLst>
                  <a:ext uri="{FF2B5EF4-FFF2-40B4-BE49-F238E27FC236}">
                    <a16:creationId xmlns:a16="http://schemas.microsoft.com/office/drawing/2014/main" id="{487A48F7-BC27-45A7-BD29-BA49D585C768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9" name="Straight Connector 563">
                <a:extLst>
                  <a:ext uri="{FF2B5EF4-FFF2-40B4-BE49-F238E27FC236}">
                    <a16:creationId xmlns:a16="http://schemas.microsoft.com/office/drawing/2014/main" id="{43505748-AD93-44F7-9873-BC2ADC63832A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0" name="Straight Connector 564">
                <a:extLst>
                  <a:ext uri="{FF2B5EF4-FFF2-40B4-BE49-F238E27FC236}">
                    <a16:creationId xmlns:a16="http://schemas.microsoft.com/office/drawing/2014/main" id="{12066A9F-3427-441B-880A-DD26E218281D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71" name="Group 487">
              <a:extLst>
                <a:ext uri="{FF2B5EF4-FFF2-40B4-BE49-F238E27FC236}">
                  <a16:creationId xmlns:a16="http://schemas.microsoft.com/office/drawing/2014/main" id="{D2936857-6FE6-4C0C-A018-331BA0586A2E}"/>
                </a:ext>
              </a:extLst>
            </p:cNvPr>
            <p:cNvGrpSpPr/>
            <p:nvPr/>
          </p:nvGrpSpPr>
          <p:grpSpPr>
            <a:xfrm rot="795807">
              <a:off x="7748902" y="1905537"/>
              <a:ext cx="97128" cy="89546"/>
              <a:chOff x="3695700" y="1311275"/>
              <a:chExt cx="228600" cy="349250"/>
            </a:xfrm>
          </p:grpSpPr>
          <p:cxnSp>
            <p:nvCxnSpPr>
              <p:cNvPr id="145" name="Straight Connector 559">
                <a:extLst>
                  <a:ext uri="{FF2B5EF4-FFF2-40B4-BE49-F238E27FC236}">
                    <a16:creationId xmlns:a16="http://schemas.microsoft.com/office/drawing/2014/main" id="{1FA92075-83FB-4F6C-B254-A410397050A6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6" name="Straight Connector 560">
                <a:extLst>
                  <a:ext uri="{FF2B5EF4-FFF2-40B4-BE49-F238E27FC236}">
                    <a16:creationId xmlns:a16="http://schemas.microsoft.com/office/drawing/2014/main" id="{1B99E2E4-5180-479F-A1CE-C608D6FC1A23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7" name="Straight Connector 561">
                <a:extLst>
                  <a:ext uri="{FF2B5EF4-FFF2-40B4-BE49-F238E27FC236}">
                    <a16:creationId xmlns:a16="http://schemas.microsoft.com/office/drawing/2014/main" id="{22968A68-9A03-4184-9681-86559AF3E428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72" name="Group 488">
              <a:extLst>
                <a:ext uri="{FF2B5EF4-FFF2-40B4-BE49-F238E27FC236}">
                  <a16:creationId xmlns:a16="http://schemas.microsoft.com/office/drawing/2014/main" id="{590BCB09-F0AE-47C9-8540-38B5AB3D559E}"/>
                </a:ext>
              </a:extLst>
            </p:cNvPr>
            <p:cNvGrpSpPr/>
            <p:nvPr/>
          </p:nvGrpSpPr>
          <p:grpSpPr>
            <a:xfrm rot="1656614">
              <a:off x="8852766" y="1920279"/>
              <a:ext cx="97128" cy="89546"/>
              <a:chOff x="3695700" y="1311275"/>
              <a:chExt cx="228600" cy="349250"/>
            </a:xfrm>
          </p:grpSpPr>
          <p:cxnSp>
            <p:nvCxnSpPr>
              <p:cNvPr id="142" name="Straight Connector 556">
                <a:extLst>
                  <a:ext uri="{FF2B5EF4-FFF2-40B4-BE49-F238E27FC236}">
                    <a16:creationId xmlns:a16="http://schemas.microsoft.com/office/drawing/2014/main" id="{BB4A2984-C3E3-4A31-97BC-C310EADD8652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3" name="Straight Connector 557">
                <a:extLst>
                  <a:ext uri="{FF2B5EF4-FFF2-40B4-BE49-F238E27FC236}">
                    <a16:creationId xmlns:a16="http://schemas.microsoft.com/office/drawing/2014/main" id="{504C3042-67EE-499D-8E96-F365287DD542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4" name="Straight Connector 558">
                <a:extLst>
                  <a:ext uri="{FF2B5EF4-FFF2-40B4-BE49-F238E27FC236}">
                    <a16:creationId xmlns:a16="http://schemas.microsoft.com/office/drawing/2014/main" id="{CB6BC4CD-06D2-46C0-8930-D1196B0B2400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73" name="Group 489">
              <a:extLst>
                <a:ext uri="{FF2B5EF4-FFF2-40B4-BE49-F238E27FC236}">
                  <a16:creationId xmlns:a16="http://schemas.microsoft.com/office/drawing/2014/main" id="{85E661C2-AB50-41F6-853D-ED5954F68C9F}"/>
                </a:ext>
              </a:extLst>
            </p:cNvPr>
            <p:cNvGrpSpPr/>
            <p:nvPr/>
          </p:nvGrpSpPr>
          <p:grpSpPr>
            <a:xfrm rot="795807">
              <a:off x="8337117" y="1858152"/>
              <a:ext cx="97128" cy="89546"/>
              <a:chOff x="3695700" y="1311275"/>
              <a:chExt cx="228600" cy="349250"/>
            </a:xfrm>
          </p:grpSpPr>
          <p:cxnSp>
            <p:nvCxnSpPr>
              <p:cNvPr id="139" name="Straight Connector 553">
                <a:extLst>
                  <a:ext uri="{FF2B5EF4-FFF2-40B4-BE49-F238E27FC236}">
                    <a16:creationId xmlns:a16="http://schemas.microsoft.com/office/drawing/2014/main" id="{BF05CA83-A4A2-4E78-BA42-4D984FF9F166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0" name="Straight Connector 554">
                <a:extLst>
                  <a:ext uri="{FF2B5EF4-FFF2-40B4-BE49-F238E27FC236}">
                    <a16:creationId xmlns:a16="http://schemas.microsoft.com/office/drawing/2014/main" id="{03D94A10-E49A-403E-890C-2B194E775CD0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1" name="Straight Connector 555">
                <a:extLst>
                  <a:ext uri="{FF2B5EF4-FFF2-40B4-BE49-F238E27FC236}">
                    <a16:creationId xmlns:a16="http://schemas.microsoft.com/office/drawing/2014/main" id="{8B93E567-5BA9-49B2-89EE-71280E1B5BC7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74" name="Group 490">
              <a:extLst>
                <a:ext uri="{FF2B5EF4-FFF2-40B4-BE49-F238E27FC236}">
                  <a16:creationId xmlns:a16="http://schemas.microsoft.com/office/drawing/2014/main" id="{3ACBC9D0-B5BB-41C2-B4C6-482EB6E5E27D}"/>
                </a:ext>
              </a:extLst>
            </p:cNvPr>
            <p:cNvGrpSpPr/>
            <p:nvPr/>
          </p:nvGrpSpPr>
          <p:grpSpPr>
            <a:xfrm rot="21076830">
              <a:off x="8750806" y="1878550"/>
              <a:ext cx="97128" cy="89546"/>
              <a:chOff x="3695700" y="1311275"/>
              <a:chExt cx="228600" cy="349250"/>
            </a:xfrm>
          </p:grpSpPr>
          <p:cxnSp>
            <p:nvCxnSpPr>
              <p:cNvPr id="136" name="Straight Connector 550">
                <a:extLst>
                  <a:ext uri="{FF2B5EF4-FFF2-40B4-BE49-F238E27FC236}">
                    <a16:creationId xmlns:a16="http://schemas.microsoft.com/office/drawing/2014/main" id="{49A72422-962D-416B-817E-26DF0F5F80BA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7" name="Straight Connector 551">
                <a:extLst>
                  <a:ext uri="{FF2B5EF4-FFF2-40B4-BE49-F238E27FC236}">
                    <a16:creationId xmlns:a16="http://schemas.microsoft.com/office/drawing/2014/main" id="{13C1D513-DA1B-4016-ADCA-6D85C97C15CB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8" name="Straight Connector 552">
                <a:extLst>
                  <a:ext uri="{FF2B5EF4-FFF2-40B4-BE49-F238E27FC236}">
                    <a16:creationId xmlns:a16="http://schemas.microsoft.com/office/drawing/2014/main" id="{C1459AB6-B353-4C06-9A8C-EFADC563C442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75" name="Group 491">
              <a:extLst>
                <a:ext uri="{FF2B5EF4-FFF2-40B4-BE49-F238E27FC236}">
                  <a16:creationId xmlns:a16="http://schemas.microsoft.com/office/drawing/2014/main" id="{78D56B29-F637-4CBB-8A10-D4B713A62E41}"/>
                </a:ext>
              </a:extLst>
            </p:cNvPr>
            <p:cNvGrpSpPr/>
            <p:nvPr/>
          </p:nvGrpSpPr>
          <p:grpSpPr>
            <a:xfrm rot="19943386" flipH="1">
              <a:off x="8298816" y="1987407"/>
              <a:ext cx="97128" cy="89546"/>
              <a:chOff x="3695700" y="1311275"/>
              <a:chExt cx="228600" cy="349250"/>
            </a:xfrm>
          </p:grpSpPr>
          <p:cxnSp>
            <p:nvCxnSpPr>
              <p:cNvPr id="133" name="Straight Connector 547">
                <a:extLst>
                  <a:ext uri="{FF2B5EF4-FFF2-40B4-BE49-F238E27FC236}">
                    <a16:creationId xmlns:a16="http://schemas.microsoft.com/office/drawing/2014/main" id="{D0B36151-53EC-426C-BC9C-861D213E71F7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4" name="Straight Connector 548">
                <a:extLst>
                  <a:ext uri="{FF2B5EF4-FFF2-40B4-BE49-F238E27FC236}">
                    <a16:creationId xmlns:a16="http://schemas.microsoft.com/office/drawing/2014/main" id="{5836FFC3-4802-4003-B11C-C0BA38F7FCB7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5" name="Straight Connector 549">
                <a:extLst>
                  <a:ext uri="{FF2B5EF4-FFF2-40B4-BE49-F238E27FC236}">
                    <a16:creationId xmlns:a16="http://schemas.microsoft.com/office/drawing/2014/main" id="{1414A762-69A0-46E8-A682-5AE36DEB3829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76" name="Group 492">
              <a:extLst>
                <a:ext uri="{FF2B5EF4-FFF2-40B4-BE49-F238E27FC236}">
                  <a16:creationId xmlns:a16="http://schemas.microsoft.com/office/drawing/2014/main" id="{46F6F303-59CF-4631-9B18-EB763137B1F9}"/>
                </a:ext>
              </a:extLst>
            </p:cNvPr>
            <p:cNvGrpSpPr/>
            <p:nvPr/>
          </p:nvGrpSpPr>
          <p:grpSpPr>
            <a:xfrm rot="21076830">
              <a:off x="7528692" y="1890395"/>
              <a:ext cx="97128" cy="89546"/>
              <a:chOff x="3695700" y="1311275"/>
              <a:chExt cx="228600" cy="349250"/>
            </a:xfrm>
          </p:grpSpPr>
          <p:cxnSp>
            <p:nvCxnSpPr>
              <p:cNvPr id="130" name="Straight Connector 544">
                <a:extLst>
                  <a:ext uri="{FF2B5EF4-FFF2-40B4-BE49-F238E27FC236}">
                    <a16:creationId xmlns:a16="http://schemas.microsoft.com/office/drawing/2014/main" id="{5290ABB0-EA15-481D-BEB9-20F9F2247110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1" name="Straight Connector 545">
                <a:extLst>
                  <a:ext uri="{FF2B5EF4-FFF2-40B4-BE49-F238E27FC236}">
                    <a16:creationId xmlns:a16="http://schemas.microsoft.com/office/drawing/2014/main" id="{C89C36C9-9AA1-4609-BB4A-78F70486A8BA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2" name="Straight Connector 546">
                <a:extLst>
                  <a:ext uri="{FF2B5EF4-FFF2-40B4-BE49-F238E27FC236}">
                    <a16:creationId xmlns:a16="http://schemas.microsoft.com/office/drawing/2014/main" id="{0D846345-CDB5-4098-89C7-5CA41344431D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91" name="Group 507">
              <a:extLst>
                <a:ext uri="{FF2B5EF4-FFF2-40B4-BE49-F238E27FC236}">
                  <a16:creationId xmlns:a16="http://schemas.microsoft.com/office/drawing/2014/main" id="{4D383496-50BF-4DDF-92AA-11783395A96F}"/>
                </a:ext>
              </a:extLst>
            </p:cNvPr>
            <p:cNvGrpSpPr/>
            <p:nvPr/>
          </p:nvGrpSpPr>
          <p:grpSpPr>
            <a:xfrm rot="21495807">
              <a:off x="7537602" y="1214221"/>
              <a:ext cx="97128" cy="89546"/>
              <a:chOff x="3695700" y="1311275"/>
              <a:chExt cx="228600" cy="349250"/>
            </a:xfrm>
          </p:grpSpPr>
          <p:cxnSp>
            <p:nvCxnSpPr>
              <p:cNvPr id="94" name="Straight Connector 508">
                <a:extLst>
                  <a:ext uri="{FF2B5EF4-FFF2-40B4-BE49-F238E27FC236}">
                    <a16:creationId xmlns:a16="http://schemas.microsoft.com/office/drawing/2014/main" id="{D24CB213-A4A4-4E97-A2F7-282E3E41C138}"/>
                  </a:ext>
                </a:extLst>
              </p:cNvPr>
              <p:cNvCxnSpPr/>
              <p:nvPr/>
            </p:nvCxnSpPr>
            <p:spPr>
              <a:xfrm>
                <a:off x="3695700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5" name="Straight Connector 509">
                <a:extLst>
                  <a:ext uri="{FF2B5EF4-FFF2-40B4-BE49-F238E27FC236}">
                    <a16:creationId xmlns:a16="http://schemas.microsoft.com/office/drawing/2014/main" id="{E62ED7C0-417B-4691-A151-1BFFB6013ABF}"/>
                  </a:ext>
                </a:extLst>
              </p:cNvPr>
              <p:cNvCxnSpPr/>
              <p:nvPr/>
            </p:nvCxnSpPr>
            <p:spPr>
              <a:xfrm flipH="1">
                <a:off x="3806825" y="1311275"/>
                <a:ext cx="117475" cy="13017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6" name="Straight Connector 510">
                <a:extLst>
                  <a:ext uri="{FF2B5EF4-FFF2-40B4-BE49-F238E27FC236}">
                    <a16:creationId xmlns:a16="http://schemas.microsoft.com/office/drawing/2014/main" id="{C5DEF6A4-86A5-4883-BA04-4ABA3BFA081D}"/>
                  </a:ext>
                </a:extLst>
              </p:cNvPr>
              <p:cNvCxnSpPr/>
              <p:nvPr/>
            </p:nvCxnSpPr>
            <p:spPr>
              <a:xfrm>
                <a:off x="3810000" y="1435100"/>
                <a:ext cx="0" cy="225425"/>
              </a:xfrm>
              <a:prstGeom prst="line">
                <a:avLst/>
              </a:prstGeom>
              <a:noFill/>
              <a:ln w="19050" cap="flat" cmpd="sng" algn="ctr">
                <a:solidFill>
                  <a:schemeClr val="accent1"/>
                </a:solidFill>
                <a:prstDash val="solid"/>
                <a:miter lim="800000"/>
              </a:ln>
              <a:effectLst/>
            </p:spPr>
          </p:cxnSp>
        </p:grpSp>
      </p:grpSp>
      <p:sp>
        <p:nvSpPr>
          <p:cNvPr id="222" name="Text Box 15">
            <a:extLst>
              <a:ext uri="{FF2B5EF4-FFF2-40B4-BE49-F238E27FC236}">
                <a16:creationId xmlns:a16="http://schemas.microsoft.com/office/drawing/2014/main" id="{A3BF79BB-1362-43F0-940C-4492B866DC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935" y="6359731"/>
            <a:ext cx="7853362" cy="276999"/>
          </a:xfrm>
          <a:prstGeom prst="rect">
            <a:avLst/>
          </a:prstGeom>
          <a:noFill/>
          <a:ln>
            <a:noFill/>
          </a:ln>
        </p:spPr>
        <p:txBody>
          <a:bodyPr anchor="b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-10" normalizeH="0" baseline="0" noProof="0" dirty="0">
                <a:ln>
                  <a:noFill/>
                </a:ln>
                <a:solidFill>
                  <a:srgbClr val="4555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Cho. Front Immunol. 2018;9:1821. Moreaux. Blood. 2004;103:3148. Sanchez. Br J Haematol. 2012;158:727.</a:t>
            </a:r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4555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27" name="Group 456">
            <a:extLst>
              <a:ext uri="{FF2B5EF4-FFF2-40B4-BE49-F238E27FC236}">
                <a16:creationId xmlns:a16="http://schemas.microsoft.com/office/drawing/2014/main" id="{48A198DA-37E7-4E54-86CB-5CA5052E6058}"/>
              </a:ext>
            </a:extLst>
          </p:cNvPr>
          <p:cNvGrpSpPr/>
          <p:nvPr/>
        </p:nvGrpSpPr>
        <p:grpSpPr>
          <a:xfrm>
            <a:off x="9779411" y="1871762"/>
            <a:ext cx="108507" cy="114626"/>
            <a:chOff x="3695700" y="1311275"/>
            <a:chExt cx="228600" cy="349250"/>
          </a:xfrm>
        </p:grpSpPr>
        <p:cxnSp>
          <p:nvCxnSpPr>
            <p:cNvPr id="228" name="Straight Connector 595">
              <a:extLst>
                <a:ext uri="{FF2B5EF4-FFF2-40B4-BE49-F238E27FC236}">
                  <a16:creationId xmlns:a16="http://schemas.microsoft.com/office/drawing/2014/main" id="{550DE0FC-67FF-4472-849B-9E36E03AC6EC}"/>
                </a:ext>
              </a:extLst>
            </p:cNvPr>
            <p:cNvCxnSpPr/>
            <p:nvPr/>
          </p:nvCxnSpPr>
          <p:spPr>
            <a:xfrm>
              <a:off x="3695700" y="1311275"/>
              <a:ext cx="117475" cy="130175"/>
            </a:xfrm>
            <a:prstGeom prst="line">
              <a:avLst/>
            </a:prstGeom>
            <a:noFill/>
            <a:ln w="28575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229" name="Straight Connector 596">
              <a:extLst>
                <a:ext uri="{FF2B5EF4-FFF2-40B4-BE49-F238E27FC236}">
                  <a16:creationId xmlns:a16="http://schemas.microsoft.com/office/drawing/2014/main" id="{E7B5D87D-274B-4715-9326-92E6DBE7DE1B}"/>
                </a:ext>
              </a:extLst>
            </p:cNvPr>
            <p:cNvCxnSpPr/>
            <p:nvPr/>
          </p:nvCxnSpPr>
          <p:spPr>
            <a:xfrm flipH="1">
              <a:off x="3806825" y="1311275"/>
              <a:ext cx="117475" cy="130175"/>
            </a:xfrm>
            <a:prstGeom prst="line">
              <a:avLst/>
            </a:prstGeom>
            <a:noFill/>
            <a:ln w="28575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230" name="Straight Connector 597">
              <a:extLst>
                <a:ext uri="{FF2B5EF4-FFF2-40B4-BE49-F238E27FC236}">
                  <a16:creationId xmlns:a16="http://schemas.microsoft.com/office/drawing/2014/main" id="{D92F0291-831E-4C5B-B3C2-73FB7018E0C2}"/>
                </a:ext>
              </a:extLst>
            </p:cNvPr>
            <p:cNvCxnSpPr/>
            <p:nvPr/>
          </p:nvCxnSpPr>
          <p:spPr>
            <a:xfrm>
              <a:off x="3810000" y="1435100"/>
              <a:ext cx="0" cy="225425"/>
            </a:xfrm>
            <a:prstGeom prst="line">
              <a:avLst/>
            </a:prstGeom>
            <a:noFill/>
            <a:ln w="28575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</p:grpSp>
      <p:grpSp>
        <p:nvGrpSpPr>
          <p:cNvPr id="233" name="Group 436">
            <a:extLst>
              <a:ext uri="{FF2B5EF4-FFF2-40B4-BE49-F238E27FC236}">
                <a16:creationId xmlns:a16="http://schemas.microsoft.com/office/drawing/2014/main" id="{0101F023-8464-43F6-BF5F-32AECD040D51}"/>
              </a:ext>
            </a:extLst>
          </p:cNvPr>
          <p:cNvGrpSpPr/>
          <p:nvPr/>
        </p:nvGrpSpPr>
        <p:grpSpPr>
          <a:xfrm>
            <a:off x="1401212" y="1745197"/>
            <a:ext cx="381508" cy="296155"/>
            <a:chOff x="2077071" y="1860550"/>
            <a:chExt cx="186703" cy="215900"/>
          </a:xfrm>
        </p:grpSpPr>
        <p:sp>
          <p:nvSpPr>
            <p:cNvPr id="234" name="Oval 632">
              <a:extLst>
                <a:ext uri="{FF2B5EF4-FFF2-40B4-BE49-F238E27FC236}">
                  <a16:creationId xmlns:a16="http://schemas.microsoft.com/office/drawing/2014/main" id="{69A6BF8E-1D15-4A41-A372-5889EB7594C6}"/>
                </a:ext>
              </a:extLst>
            </p:cNvPr>
            <p:cNvSpPr/>
            <p:nvPr/>
          </p:nvSpPr>
          <p:spPr>
            <a:xfrm>
              <a:off x="2077071" y="1860550"/>
              <a:ext cx="186703" cy="215900"/>
            </a:xfrm>
            <a:prstGeom prst="ellipse">
              <a:avLst/>
            </a:prstGeom>
            <a:solidFill>
              <a:srgbClr val="009FC4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235" name="Oval 633">
              <a:extLst>
                <a:ext uri="{FF2B5EF4-FFF2-40B4-BE49-F238E27FC236}">
                  <a16:creationId xmlns:a16="http://schemas.microsoft.com/office/drawing/2014/main" id="{19DAA006-E89D-4A55-B029-6B1671E20851}"/>
                </a:ext>
              </a:extLst>
            </p:cNvPr>
            <p:cNvSpPr/>
            <p:nvPr/>
          </p:nvSpPr>
          <p:spPr>
            <a:xfrm>
              <a:off x="2099036" y="1885950"/>
              <a:ext cx="142773" cy="165100"/>
            </a:xfrm>
            <a:prstGeom prst="ellipse">
              <a:avLst/>
            </a:prstGeom>
            <a:solidFill>
              <a:srgbClr val="44546A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191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cxnSp>
        <p:nvCxnSpPr>
          <p:cNvPr id="237" name="Straight Arrow Connector 236">
            <a:extLst>
              <a:ext uri="{FF2B5EF4-FFF2-40B4-BE49-F238E27FC236}">
                <a16:creationId xmlns:a16="http://schemas.microsoft.com/office/drawing/2014/main" id="{FE69BCF4-D18E-4452-BB24-8A967EEBCC68}"/>
              </a:ext>
            </a:extLst>
          </p:cNvPr>
          <p:cNvCxnSpPr/>
          <p:nvPr/>
        </p:nvCxnSpPr>
        <p:spPr bwMode="auto">
          <a:xfrm>
            <a:off x="1802176" y="1899141"/>
            <a:ext cx="182880" cy="0"/>
          </a:xfrm>
          <a:prstGeom prst="straightConnector1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8" name="Straight Arrow Connector 237">
            <a:extLst>
              <a:ext uri="{FF2B5EF4-FFF2-40B4-BE49-F238E27FC236}">
                <a16:creationId xmlns:a16="http://schemas.microsoft.com/office/drawing/2014/main" id="{F947448A-E2F2-4F29-B22C-C6E0034C2C02}"/>
              </a:ext>
            </a:extLst>
          </p:cNvPr>
          <p:cNvCxnSpPr/>
          <p:nvPr/>
        </p:nvCxnSpPr>
        <p:spPr bwMode="auto">
          <a:xfrm>
            <a:off x="2445443" y="1899141"/>
            <a:ext cx="182880" cy="0"/>
          </a:xfrm>
          <a:prstGeom prst="straightConnector1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9" name="Straight Arrow Connector 238">
            <a:extLst>
              <a:ext uri="{FF2B5EF4-FFF2-40B4-BE49-F238E27FC236}">
                <a16:creationId xmlns:a16="http://schemas.microsoft.com/office/drawing/2014/main" id="{33559485-4A88-4FB8-85D7-3EC28F518630}"/>
              </a:ext>
            </a:extLst>
          </p:cNvPr>
          <p:cNvCxnSpPr/>
          <p:nvPr/>
        </p:nvCxnSpPr>
        <p:spPr bwMode="auto">
          <a:xfrm>
            <a:off x="3137350" y="1899141"/>
            <a:ext cx="182880" cy="0"/>
          </a:xfrm>
          <a:prstGeom prst="straightConnector1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0" name="Straight Arrow Connector 239">
            <a:extLst>
              <a:ext uri="{FF2B5EF4-FFF2-40B4-BE49-F238E27FC236}">
                <a16:creationId xmlns:a16="http://schemas.microsoft.com/office/drawing/2014/main" id="{1D71030A-31AD-42D6-8C67-C245D8FD2676}"/>
              </a:ext>
            </a:extLst>
          </p:cNvPr>
          <p:cNvCxnSpPr/>
          <p:nvPr/>
        </p:nvCxnSpPr>
        <p:spPr bwMode="auto">
          <a:xfrm>
            <a:off x="3819532" y="1899141"/>
            <a:ext cx="182880" cy="0"/>
          </a:xfrm>
          <a:prstGeom prst="straightConnector1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1" name="Straight Arrow Connector 240">
            <a:extLst>
              <a:ext uri="{FF2B5EF4-FFF2-40B4-BE49-F238E27FC236}">
                <a16:creationId xmlns:a16="http://schemas.microsoft.com/office/drawing/2014/main" id="{1A5539C7-22A4-447D-90F8-6540F9BD3936}"/>
              </a:ext>
            </a:extLst>
          </p:cNvPr>
          <p:cNvCxnSpPr/>
          <p:nvPr/>
        </p:nvCxnSpPr>
        <p:spPr bwMode="auto">
          <a:xfrm>
            <a:off x="4462801" y="1899141"/>
            <a:ext cx="182880" cy="0"/>
          </a:xfrm>
          <a:prstGeom prst="straightConnector1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2" name="Straight Arrow Connector 241">
            <a:extLst>
              <a:ext uri="{FF2B5EF4-FFF2-40B4-BE49-F238E27FC236}">
                <a16:creationId xmlns:a16="http://schemas.microsoft.com/office/drawing/2014/main" id="{2CE950B7-EE3F-4B5B-87CC-430248CE6A28}"/>
              </a:ext>
            </a:extLst>
          </p:cNvPr>
          <p:cNvCxnSpPr/>
          <p:nvPr/>
        </p:nvCxnSpPr>
        <p:spPr bwMode="auto">
          <a:xfrm>
            <a:off x="5164438" y="1899141"/>
            <a:ext cx="182880" cy="0"/>
          </a:xfrm>
          <a:prstGeom prst="straightConnector1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3" name="Straight Arrow Connector 242">
            <a:extLst>
              <a:ext uri="{FF2B5EF4-FFF2-40B4-BE49-F238E27FC236}">
                <a16:creationId xmlns:a16="http://schemas.microsoft.com/office/drawing/2014/main" id="{4C254967-AB6E-4325-8980-F1216F117EA3}"/>
              </a:ext>
            </a:extLst>
          </p:cNvPr>
          <p:cNvCxnSpPr/>
          <p:nvPr/>
        </p:nvCxnSpPr>
        <p:spPr bwMode="auto">
          <a:xfrm>
            <a:off x="6070351" y="1899141"/>
            <a:ext cx="182880" cy="0"/>
          </a:xfrm>
          <a:prstGeom prst="straightConnector1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6" name="Straight Arrow Connector 245">
            <a:extLst>
              <a:ext uri="{FF2B5EF4-FFF2-40B4-BE49-F238E27FC236}">
                <a16:creationId xmlns:a16="http://schemas.microsoft.com/office/drawing/2014/main" id="{635984B5-F39F-47A4-8890-23BA83ECB88F}"/>
              </a:ext>
            </a:extLst>
          </p:cNvPr>
          <p:cNvCxnSpPr>
            <a:cxnSpLocks/>
          </p:cNvCxnSpPr>
          <p:nvPr/>
        </p:nvCxnSpPr>
        <p:spPr bwMode="auto">
          <a:xfrm>
            <a:off x="6980414" y="2043913"/>
            <a:ext cx="167084" cy="147688"/>
          </a:xfrm>
          <a:prstGeom prst="straightConnector1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8" name="Straight Arrow Connector 247">
            <a:extLst>
              <a:ext uri="{FF2B5EF4-FFF2-40B4-BE49-F238E27FC236}">
                <a16:creationId xmlns:a16="http://schemas.microsoft.com/office/drawing/2014/main" id="{ED07BC8E-4BF7-43F7-A882-1232E9E88791}"/>
              </a:ext>
            </a:extLst>
          </p:cNvPr>
          <p:cNvCxnSpPr>
            <a:cxnSpLocks/>
          </p:cNvCxnSpPr>
          <p:nvPr/>
        </p:nvCxnSpPr>
        <p:spPr bwMode="auto">
          <a:xfrm flipV="1">
            <a:off x="7006480" y="1438603"/>
            <a:ext cx="167084" cy="147688"/>
          </a:xfrm>
          <a:prstGeom prst="straightConnector1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0" name="Straight Arrow Connector 249">
            <a:extLst>
              <a:ext uri="{FF2B5EF4-FFF2-40B4-BE49-F238E27FC236}">
                <a16:creationId xmlns:a16="http://schemas.microsoft.com/office/drawing/2014/main" id="{A7D0D84B-F33B-48DA-8371-D4563086236A}"/>
              </a:ext>
            </a:extLst>
          </p:cNvPr>
          <p:cNvCxnSpPr/>
          <p:nvPr/>
        </p:nvCxnSpPr>
        <p:spPr bwMode="auto">
          <a:xfrm>
            <a:off x="8112417" y="2175621"/>
            <a:ext cx="182880" cy="0"/>
          </a:xfrm>
          <a:prstGeom prst="straightConnector1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1" name="Rectangle 250">
            <a:extLst>
              <a:ext uri="{FF2B5EF4-FFF2-40B4-BE49-F238E27FC236}">
                <a16:creationId xmlns:a16="http://schemas.microsoft.com/office/drawing/2014/main" id="{7DDA3B57-D97E-48B8-A990-284D15771BE6}"/>
              </a:ext>
            </a:extLst>
          </p:cNvPr>
          <p:cNvSpPr/>
          <p:nvPr/>
        </p:nvSpPr>
        <p:spPr bwMode="auto">
          <a:xfrm>
            <a:off x="1289385" y="2554812"/>
            <a:ext cx="7893887" cy="100584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21000">
                <a:schemeClr val="accent3">
                  <a:lumMod val="60000"/>
                  <a:lumOff val="40000"/>
                </a:schemeClr>
              </a:gs>
              <a:gs pos="100000">
                <a:schemeClr val="tx1"/>
              </a:gs>
            </a:gsLst>
            <a:lin ang="10800000" scaled="1"/>
            <a:tileRect/>
          </a:gradFill>
          <a:ln w="0">
            <a:noFill/>
            <a:miter lim="800000"/>
            <a:headEnd/>
            <a:tailEnd/>
          </a:ln>
        </p:spPr>
        <p:txBody>
          <a:bodyPr rtlCol="0" anchor="b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35000"/>
              </a:spcBef>
              <a:spcAft>
                <a:spcPct val="25000"/>
              </a:spcAft>
              <a:buClr>
                <a:srgbClr val="015873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52" name="Rectangle 251">
            <a:extLst>
              <a:ext uri="{FF2B5EF4-FFF2-40B4-BE49-F238E27FC236}">
                <a16:creationId xmlns:a16="http://schemas.microsoft.com/office/drawing/2014/main" id="{698803A5-0C17-4A5E-ACD2-E3A25442C3A1}"/>
              </a:ext>
            </a:extLst>
          </p:cNvPr>
          <p:cNvSpPr/>
          <p:nvPr/>
        </p:nvSpPr>
        <p:spPr bwMode="auto">
          <a:xfrm rot="10800000">
            <a:off x="1289383" y="2754346"/>
            <a:ext cx="7893887" cy="101753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21000">
                <a:schemeClr val="tx1">
                  <a:lumMod val="85000"/>
                </a:schemeClr>
              </a:gs>
              <a:gs pos="100000">
                <a:schemeClr val="tx1"/>
              </a:gs>
            </a:gsLst>
            <a:lin ang="10800000" scaled="1"/>
            <a:tileRect/>
          </a:gradFill>
          <a:ln w="0">
            <a:noFill/>
            <a:miter lim="800000"/>
            <a:headEnd/>
            <a:tailEnd/>
          </a:ln>
        </p:spPr>
        <p:txBody>
          <a:bodyPr rtlCol="0" anchor="b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35000"/>
              </a:spcBef>
              <a:spcAft>
                <a:spcPct val="25000"/>
              </a:spcAft>
              <a:buClr>
                <a:srgbClr val="015873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302" name="Group 301">
            <a:extLst>
              <a:ext uri="{FF2B5EF4-FFF2-40B4-BE49-F238E27FC236}">
                <a16:creationId xmlns:a16="http://schemas.microsoft.com/office/drawing/2014/main" id="{51AC1E6A-4F8D-4818-8BF7-AED618A0BC10}"/>
              </a:ext>
            </a:extLst>
          </p:cNvPr>
          <p:cNvGrpSpPr/>
          <p:nvPr/>
        </p:nvGrpSpPr>
        <p:grpSpPr>
          <a:xfrm>
            <a:off x="1233524" y="3106022"/>
            <a:ext cx="2827139" cy="3179713"/>
            <a:chOff x="1123308" y="3190875"/>
            <a:chExt cx="2410411" cy="2711012"/>
          </a:xfrm>
        </p:grpSpPr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47F304A0-C12A-4CE6-A72F-EC90AC17F4A3}"/>
                </a:ext>
              </a:extLst>
            </p:cNvPr>
            <p:cNvGrpSpPr/>
            <p:nvPr/>
          </p:nvGrpSpPr>
          <p:grpSpPr>
            <a:xfrm>
              <a:off x="1286299" y="3203584"/>
              <a:ext cx="545663" cy="302046"/>
              <a:chOff x="1286299" y="3203584"/>
              <a:chExt cx="545663" cy="302046"/>
            </a:xfrm>
          </p:grpSpPr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3E09975E-4959-4BE4-9C76-E70BF089B8FF}"/>
                  </a:ext>
                </a:extLst>
              </p:cNvPr>
              <p:cNvSpPr/>
              <p:nvPr/>
            </p:nvSpPr>
            <p:spPr bwMode="auto">
              <a:xfrm>
                <a:off x="1326569" y="3238314"/>
                <a:ext cx="94125" cy="94125"/>
              </a:xfrm>
              <a:prstGeom prst="ellipse">
                <a:avLst/>
              </a:prstGeom>
              <a:solidFill>
                <a:schemeClr val="accent4"/>
              </a:solidFill>
              <a:ln w="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rtlCol="0" anchor="b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rgbClr val="015873"/>
                  </a:buClr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54" name="Oval 253">
                <a:extLst>
                  <a:ext uri="{FF2B5EF4-FFF2-40B4-BE49-F238E27FC236}">
                    <a16:creationId xmlns:a16="http://schemas.microsoft.com/office/drawing/2014/main" id="{0BDD93FF-ADB6-439B-AD3E-55D6E50996BB}"/>
                  </a:ext>
                </a:extLst>
              </p:cNvPr>
              <p:cNvSpPr/>
              <p:nvPr/>
            </p:nvSpPr>
            <p:spPr bwMode="auto">
              <a:xfrm>
                <a:off x="1286299" y="3359889"/>
                <a:ext cx="94125" cy="94125"/>
              </a:xfrm>
              <a:prstGeom prst="ellipse">
                <a:avLst/>
              </a:prstGeom>
              <a:solidFill>
                <a:schemeClr val="accent4"/>
              </a:solidFill>
              <a:ln w="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rtlCol="0" anchor="b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rgbClr val="015873"/>
                  </a:buClr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55" name="Oval 254">
                <a:extLst>
                  <a:ext uri="{FF2B5EF4-FFF2-40B4-BE49-F238E27FC236}">
                    <a16:creationId xmlns:a16="http://schemas.microsoft.com/office/drawing/2014/main" id="{02AA5506-AC0E-4B05-A06E-B38A32444DB7}"/>
                  </a:ext>
                </a:extLst>
              </p:cNvPr>
              <p:cNvSpPr/>
              <p:nvPr/>
            </p:nvSpPr>
            <p:spPr bwMode="auto">
              <a:xfrm>
                <a:off x="1414124" y="3312826"/>
                <a:ext cx="94125" cy="94125"/>
              </a:xfrm>
              <a:prstGeom prst="ellipse">
                <a:avLst/>
              </a:prstGeom>
              <a:solidFill>
                <a:schemeClr val="accent4"/>
              </a:solidFill>
              <a:ln w="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rtlCol="0" anchor="b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rgbClr val="015873"/>
                  </a:buClr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56" name="Oval 255">
                <a:extLst>
                  <a:ext uri="{FF2B5EF4-FFF2-40B4-BE49-F238E27FC236}">
                    <a16:creationId xmlns:a16="http://schemas.microsoft.com/office/drawing/2014/main" id="{4BE2E3C1-55F9-47A9-91D0-1B3DB479A5E6}"/>
                  </a:ext>
                </a:extLst>
              </p:cNvPr>
              <p:cNvSpPr/>
              <p:nvPr/>
            </p:nvSpPr>
            <p:spPr bwMode="auto">
              <a:xfrm>
                <a:off x="1497841" y="3406951"/>
                <a:ext cx="94125" cy="94125"/>
              </a:xfrm>
              <a:prstGeom prst="ellipse">
                <a:avLst/>
              </a:prstGeom>
              <a:solidFill>
                <a:schemeClr val="accent4"/>
              </a:solidFill>
              <a:ln w="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rtlCol="0" anchor="b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rgbClr val="015873"/>
                  </a:buClr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57" name="Oval 256">
                <a:extLst>
                  <a:ext uri="{FF2B5EF4-FFF2-40B4-BE49-F238E27FC236}">
                    <a16:creationId xmlns:a16="http://schemas.microsoft.com/office/drawing/2014/main" id="{EB3D99F3-DBF6-4798-A905-5BF04EA75F14}"/>
                  </a:ext>
                </a:extLst>
              </p:cNvPr>
              <p:cNvSpPr/>
              <p:nvPr/>
            </p:nvSpPr>
            <p:spPr bwMode="auto">
              <a:xfrm>
                <a:off x="1618172" y="3411505"/>
                <a:ext cx="94125" cy="94125"/>
              </a:xfrm>
              <a:prstGeom prst="ellipse">
                <a:avLst/>
              </a:prstGeom>
              <a:solidFill>
                <a:schemeClr val="accent4"/>
              </a:solidFill>
              <a:ln w="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rtlCol="0" anchor="b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rgbClr val="015873"/>
                  </a:buClr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58" name="Oval 257">
                <a:extLst>
                  <a:ext uri="{FF2B5EF4-FFF2-40B4-BE49-F238E27FC236}">
                    <a16:creationId xmlns:a16="http://schemas.microsoft.com/office/drawing/2014/main" id="{EDE54D1B-03C2-410A-BF3B-DD62AE4A1E6F}"/>
                  </a:ext>
                </a:extLst>
              </p:cNvPr>
              <p:cNvSpPr/>
              <p:nvPr/>
            </p:nvSpPr>
            <p:spPr bwMode="auto">
              <a:xfrm>
                <a:off x="1508249" y="3203584"/>
                <a:ext cx="94125" cy="94125"/>
              </a:xfrm>
              <a:prstGeom prst="ellipse">
                <a:avLst/>
              </a:prstGeom>
              <a:solidFill>
                <a:schemeClr val="accent4"/>
              </a:solidFill>
              <a:ln w="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rtlCol="0" anchor="b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rgbClr val="015873"/>
                  </a:buClr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59" name="Oval 258">
                <a:extLst>
                  <a:ext uri="{FF2B5EF4-FFF2-40B4-BE49-F238E27FC236}">
                    <a16:creationId xmlns:a16="http://schemas.microsoft.com/office/drawing/2014/main" id="{8752A81A-17AD-40BA-8232-31173A11FD5D}"/>
                  </a:ext>
                </a:extLst>
              </p:cNvPr>
              <p:cNvSpPr/>
              <p:nvPr/>
            </p:nvSpPr>
            <p:spPr bwMode="auto">
              <a:xfrm>
                <a:off x="1643712" y="3242676"/>
                <a:ext cx="94125" cy="94125"/>
              </a:xfrm>
              <a:prstGeom prst="ellipse">
                <a:avLst/>
              </a:prstGeom>
              <a:solidFill>
                <a:schemeClr val="accent4"/>
              </a:solidFill>
              <a:ln w="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rtlCol="0" anchor="b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rgbClr val="015873"/>
                  </a:buClr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60" name="Oval 259">
                <a:extLst>
                  <a:ext uri="{FF2B5EF4-FFF2-40B4-BE49-F238E27FC236}">
                    <a16:creationId xmlns:a16="http://schemas.microsoft.com/office/drawing/2014/main" id="{97808CB2-A1F1-4A1C-A8C7-15C217E09532}"/>
                  </a:ext>
                </a:extLst>
              </p:cNvPr>
              <p:cNvSpPr/>
              <p:nvPr/>
            </p:nvSpPr>
            <p:spPr bwMode="auto">
              <a:xfrm>
                <a:off x="1737837" y="3386760"/>
                <a:ext cx="94125" cy="94125"/>
              </a:xfrm>
              <a:prstGeom prst="ellipse">
                <a:avLst/>
              </a:prstGeom>
              <a:solidFill>
                <a:schemeClr val="accent4"/>
              </a:solidFill>
              <a:ln w="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rtlCol="0" anchor="b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rgbClr val="015873"/>
                  </a:buClr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id="{C2A18AF4-AABB-4143-931A-06003A35AA38}"/>
                </a:ext>
              </a:extLst>
            </p:cNvPr>
            <p:cNvGrpSpPr/>
            <p:nvPr/>
          </p:nvGrpSpPr>
          <p:grpSpPr>
            <a:xfrm>
              <a:off x="1297563" y="3801627"/>
              <a:ext cx="462561" cy="314375"/>
              <a:chOff x="1297563" y="3801627"/>
              <a:chExt cx="462561" cy="314375"/>
            </a:xfrm>
          </p:grpSpPr>
          <p:sp>
            <p:nvSpPr>
              <p:cNvPr id="262" name="Oval 261">
                <a:extLst>
                  <a:ext uri="{FF2B5EF4-FFF2-40B4-BE49-F238E27FC236}">
                    <a16:creationId xmlns:a16="http://schemas.microsoft.com/office/drawing/2014/main" id="{122DA841-7BDD-4CEC-9CFC-3A9CB1F73731}"/>
                  </a:ext>
                </a:extLst>
              </p:cNvPr>
              <p:cNvSpPr/>
              <p:nvPr/>
            </p:nvSpPr>
            <p:spPr bwMode="auto">
              <a:xfrm>
                <a:off x="1297563" y="3963923"/>
                <a:ext cx="94125" cy="94125"/>
              </a:xfrm>
              <a:prstGeom prst="ellipse">
                <a:avLst/>
              </a:prstGeom>
              <a:solidFill>
                <a:schemeClr val="accent5"/>
              </a:solidFill>
              <a:ln w="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rtlCol="0" anchor="b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rgbClr val="015873"/>
                  </a:buClr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63" name="Oval 262">
                <a:extLst>
                  <a:ext uri="{FF2B5EF4-FFF2-40B4-BE49-F238E27FC236}">
                    <a16:creationId xmlns:a16="http://schemas.microsoft.com/office/drawing/2014/main" id="{786F671D-EE1D-405D-B796-262710676349}"/>
                  </a:ext>
                </a:extLst>
              </p:cNvPr>
              <p:cNvSpPr/>
              <p:nvPr/>
            </p:nvSpPr>
            <p:spPr bwMode="auto">
              <a:xfrm>
                <a:off x="1332931" y="3803524"/>
                <a:ext cx="94125" cy="94125"/>
              </a:xfrm>
              <a:prstGeom prst="ellipse">
                <a:avLst/>
              </a:prstGeom>
              <a:solidFill>
                <a:schemeClr val="accent5"/>
              </a:solidFill>
              <a:ln w="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rtlCol="0" anchor="b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rgbClr val="015873"/>
                  </a:buClr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64" name="Oval 263">
                <a:extLst>
                  <a:ext uri="{FF2B5EF4-FFF2-40B4-BE49-F238E27FC236}">
                    <a16:creationId xmlns:a16="http://schemas.microsoft.com/office/drawing/2014/main" id="{9E7F6B4F-BAB1-45A6-8C6F-BC5E28E024A0}"/>
                  </a:ext>
                </a:extLst>
              </p:cNvPr>
              <p:cNvSpPr/>
              <p:nvPr/>
            </p:nvSpPr>
            <p:spPr bwMode="auto">
              <a:xfrm>
                <a:off x="1427705" y="4021877"/>
                <a:ext cx="94125" cy="94125"/>
              </a:xfrm>
              <a:prstGeom prst="ellipse">
                <a:avLst/>
              </a:prstGeom>
              <a:solidFill>
                <a:schemeClr val="accent5"/>
              </a:solidFill>
              <a:ln w="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rtlCol="0" anchor="b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rgbClr val="015873"/>
                  </a:buClr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65" name="Oval 264">
                <a:extLst>
                  <a:ext uri="{FF2B5EF4-FFF2-40B4-BE49-F238E27FC236}">
                    <a16:creationId xmlns:a16="http://schemas.microsoft.com/office/drawing/2014/main" id="{46BE21BD-BF7B-4441-B8A7-1803A0BE2B7B}"/>
                  </a:ext>
                </a:extLst>
              </p:cNvPr>
              <p:cNvSpPr/>
              <p:nvPr/>
            </p:nvSpPr>
            <p:spPr bwMode="auto">
              <a:xfrm>
                <a:off x="1446095" y="3882538"/>
                <a:ext cx="94125" cy="94125"/>
              </a:xfrm>
              <a:prstGeom prst="ellipse">
                <a:avLst/>
              </a:prstGeom>
              <a:solidFill>
                <a:schemeClr val="accent5"/>
              </a:solidFill>
              <a:ln w="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rtlCol="0" anchor="b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rgbClr val="015873"/>
                  </a:buClr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66" name="Oval 265">
                <a:extLst>
                  <a:ext uri="{FF2B5EF4-FFF2-40B4-BE49-F238E27FC236}">
                    <a16:creationId xmlns:a16="http://schemas.microsoft.com/office/drawing/2014/main" id="{C049D055-D864-4C36-AB91-4979211D7809}"/>
                  </a:ext>
                </a:extLst>
              </p:cNvPr>
              <p:cNvSpPr/>
              <p:nvPr/>
            </p:nvSpPr>
            <p:spPr bwMode="auto">
              <a:xfrm>
                <a:off x="1562640" y="3801627"/>
                <a:ext cx="94125" cy="94125"/>
              </a:xfrm>
              <a:prstGeom prst="ellipse">
                <a:avLst/>
              </a:prstGeom>
              <a:solidFill>
                <a:schemeClr val="accent5"/>
              </a:solidFill>
              <a:ln w="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rtlCol="0" anchor="b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rgbClr val="015873"/>
                  </a:buClr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67" name="Oval 266">
                <a:extLst>
                  <a:ext uri="{FF2B5EF4-FFF2-40B4-BE49-F238E27FC236}">
                    <a16:creationId xmlns:a16="http://schemas.microsoft.com/office/drawing/2014/main" id="{B9146892-C16E-4650-A9B7-DAF5520712CA}"/>
                  </a:ext>
                </a:extLst>
              </p:cNvPr>
              <p:cNvSpPr/>
              <p:nvPr/>
            </p:nvSpPr>
            <p:spPr bwMode="auto">
              <a:xfrm>
                <a:off x="1665999" y="3892873"/>
                <a:ext cx="94125" cy="94125"/>
              </a:xfrm>
              <a:prstGeom prst="ellipse">
                <a:avLst/>
              </a:prstGeom>
              <a:solidFill>
                <a:schemeClr val="accent5"/>
              </a:solidFill>
              <a:ln w="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rtlCol="0" anchor="b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35000"/>
                  </a:spcBef>
                  <a:spcAft>
                    <a:spcPct val="25000"/>
                  </a:spcAft>
                  <a:buClr>
                    <a:srgbClr val="015873"/>
                  </a:buClr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69" name="Block Arc 268">
              <a:extLst>
                <a:ext uri="{FF2B5EF4-FFF2-40B4-BE49-F238E27FC236}">
                  <a16:creationId xmlns:a16="http://schemas.microsoft.com/office/drawing/2014/main" id="{073EE6C0-A5F1-4087-9712-0969249B64FC}"/>
                </a:ext>
              </a:extLst>
            </p:cNvPr>
            <p:cNvSpPr/>
            <p:nvPr/>
          </p:nvSpPr>
          <p:spPr bwMode="auto">
            <a:xfrm rot="5400000">
              <a:off x="1470889" y="4557571"/>
              <a:ext cx="224484" cy="237530"/>
            </a:xfrm>
            <a:prstGeom prst="blockArc">
              <a:avLst/>
            </a:prstGeom>
            <a:solidFill>
              <a:schemeClr val="accent3"/>
            </a:solidFill>
            <a:ln w="0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015873"/>
                </a:buClr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0" name="Block Arc 269">
              <a:extLst>
                <a:ext uri="{FF2B5EF4-FFF2-40B4-BE49-F238E27FC236}">
                  <a16:creationId xmlns:a16="http://schemas.microsoft.com/office/drawing/2014/main" id="{569C9D3E-CA43-45A6-821F-B9B356B1310E}"/>
                </a:ext>
              </a:extLst>
            </p:cNvPr>
            <p:cNvSpPr/>
            <p:nvPr/>
          </p:nvSpPr>
          <p:spPr bwMode="auto">
            <a:xfrm rot="5400000">
              <a:off x="1697297" y="4608334"/>
              <a:ext cx="224484" cy="237530"/>
            </a:xfrm>
            <a:prstGeom prst="blockArc">
              <a:avLst/>
            </a:prstGeom>
            <a:solidFill>
              <a:schemeClr val="accent3"/>
            </a:solidFill>
            <a:ln w="0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015873"/>
                </a:buClr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1" name="Block Arc 270">
              <a:extLst>
                <a:ext uri="{FF2B5EF4-FFF2-40B4-BE49-F238E27FC236}">
                  <a16:creationId xmlns:a16="http://schemas.microsoft.com/office/drawing/2014/main" id="{ADE4EF9E-2183-4A91-B72B-76210B64C1AE}"/>
                </a:ext>
              </a:extLst>
            </p:cNvPr>
            <p:cNvSpPr/>
            <p:nvPr/>
          </p:nvSpPr>
          <p:spPr bwMode="auto">
            <a:xfrm rot="5400000">
              <a:off x="1991579" y="4868422"/>
              <a:ext cx="224484" cy="237530"/>
            </a:xfrm>
            <a:prstGeom prst="blockArc">
              <a:avLst/>
            </a:prstGeom>
            <a:solidFill>
              <a:schemeClr val="accent3"/>
            </a:solidFill>
            <a:ln w="0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015873"/>
                </a:buClr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2" name="Block Arc 271">
              <a:extLst>
                <a:ext uri="{FF2B5EF4-FFF2-40B4-BE49-F238E27FC236}">
                  <a16:creationId xmlns:a16="http://schemas.microsoft.com/office/drawing/2014/main" id="{8BE013D6-8FA9-4A54-9479-3E9C5E2665E4}"/>
                </a:ext>
              </a:extLst>
            </p:cNvPr>
            <p:cNvSpPr/>
            <p:nvPr/>
          </p:nvSpPr>
          <p:spPr bwMode="auto">
            <a:xfrm rot="5400000">
              <a:off x="2224409" y="4747942"/>
              <a:ext cx="224484" cy="237530"/>
            </a:xfrm>
            <a:prstGeom prst="blockArc">
              <a:avLst/>
            </a:prstGeom>
            <a:solidFill>
              <a:schemeClr val="accent3"/>
            </a:solidFill>
            <a:ln w="0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015873"/>
                </a:buClr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3" name="Block Arc 272">
              <a:extLst>
                <a:ext uri="{FF2B5EF4-FFF2-40B4-BE49-F238E27FC236}">
                  <a16:creationId xmlns:a16="http://schemas.microsoft.com/office/drawing/2014/main" id="{62AF4654-72C6-4396-B9B4-48426ECE0C9B}"/>
                </a:ext>
              </a:extLst>
            </p:cNvPr>
            <p:cNvSpPr/>
            <p:nvPr/>
          </p:nvSpPr>
          <p:spPr bwMode="auto">
            <a:xfrm rot="5400000">
              <a:off x="1662609" y="4971858"/>
              <a:ext cx="224484" cy="237530"/>
            </a:xfrm>
            <a:prstGeom prst="blockArc">
              <a:avLst/>
            </a:prstGeom>
            <a:solidFill>
              <a:schemeClr val="accent3"/>
            </a:solidFill>
            <a:ln w="0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015873"/>
                </a:buClr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4" name="Block Arc 273">
              <a:extLst>
                <a:ext uri="{FF2B5EF4-FFF2-40B4-BE49-F238E27FC236}">
                  <a16:creationId xmlns:a16="http://schemas.microsoft.com/office/drawing/2014/main" id="{D533E346-AA6C-407F-802D-E37C3DC1DFFE}"/>
                </a:ext>
              </a:extLst>
            </p:cNvPr>
            <p:cNvSpPr/>
            <p:nvPr/>
          </p:nvSpPr>
          <p:spPr bwMode="auto">
            <a:xfrm rot="5400000">
              <a:off x="1443069" y="4904731"/>
              <a:ext cx="224484" cy="237530"/>
            </a:xfrm>
            <a:prstGeom prst="blockArc">
              <a:avLst/>
            </a:prstGeom>
            <a:solidFill>
              <a:schemeClr val="accent3"/>
            </a:solidFill>
            <a:ln w="0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015873"/>
                </a:buClr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5" name="Block Arc 274">
              <a:extLst>
                <a:ext uri="{FF2B5EF4-FFF2-40B4-BE49-F238E27FC236}">
                  <a16:creationId xmlns:a16="http://schemas.microsoft.com/office/drawing/2014/main" id="{6E8A3D79-0190-4A0C-A30E-7F0B0F330572}"/>
                </a:ext>
              </a:extLst>
            </p:cNvPr>
            <p:cNvSpPr/>
            <p:nvPr/>
          </p:nvSpPr>
          <p:spPr bwMode="auto">
            <a:xfrm rot="5400000">
              <a:off x="1243744" y="4971858"/>
              <a:ext cx="224484" cy="237530"/>
            </a:xfrm>
            <a:prstGeom prst="blockArc">
              <a:avLst/>
            </a:prstGeom>
            <a:solidFill>
              <a:schemeClr val="accent3"/>
            </a:solidFill>
            <a:ln w="0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015873"/>
                </a:buClr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6" name="Block Arc 275">
              <a:extLst>
                <a:ext uri="{FF2B5EF4-FFF2-40B4-BE49-F238E27FC236}">
                  <a16:creationId xmlns:a16="http://schemas.microsoft.com/office/drawing/2014/main" id="{48584335-5B12-4505-A551-FCFE2AD41592}"/>
                </a:ext>
              </a:extLst>
            </p:cNvPr>
            <p:cNvSpPr/>
            <p:nvPr/>
          </p:nvSpPr>
          <p:spPr bwMode="auto">
            <a:xfrm rot="5400000">
              <a:off x="1238374" y="4731151"/>
              <a:ext cx="224484" cy="237530"/>
            </a:xfrm>
            <a:prstGeom prst="blockArc">
              <a:avLst/>
            </a:prstGeom>
            <a:solidFill>
              <a:schemeClr val="accent3"/>
            </a:solidFill>
            <a:ln w="0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015873"/>
                </a:buClr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10D06069-5212-4B18-80FB-90A8C6938C21}"/>
                </a:ext>
              </a:extLst>
            </p:cNvPr>
            <p:cNvSpPr/>
            <p:nvPr/>
          </p:nvSpPr>
          <p:spPr bwMode="auto">
            <a:xfrm>
              <a:off x="1511747" y="4974743"/>
              <a:ext cx="94125" cy="94125"/>
            </a:xfrm>
            <a:prstGeom prst="ellipse">
              <a:avLst/>
            </a:prstGeom>
            <a:solidFill>
              <a:schemeClr val="accent5"/>
            </a:solidFill>
            <a:ln w="0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015873"/>
                </a:buClr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79" name="Oval 278">
              <a:extLst>
                <a:ext uri="{FF2B5EF4-FFF2-40B4-BE49-F238E27FC236}">
                  <a16:creationId xmlns:a16="http://schemas.microsoft.com/office/drawing/2014/main" id="{CBF89ACD-4783-4514-9C0D-ED2029BE8605}"/>
                </a:ext>
              </a:extLst>
            </p:cNvPr>
            <p:cNvSpPr/>
            <p:nvPr/>
          </p:nvSpPr>
          <p:spPr bwMode="auto">
            <a:xfrm>
              <a:off x="1530801" y="4629273"/>
              <a:ext cx="94125" cy="94125"/>
            </a:xfrm>
            <a:prstGeom prst="ellipse">
              <a:avLst/>
            </a:prstGeom>
            <a:solidFill>
              <a:schemeClr val="accent4"/>
            </a:solidFill>
            <a:ln w="0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015873"/>
                </a:buClr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0" name="Oval 279">
              <a:extLst>
                <a:ext uri="{FF2B5EF4-FFF2-40B4-BE49-F238E27FC236}">
                  <a16:creationId xmlns:a16="http://schemas.microsoft.com/office/drawing/2014/main" id="{BF4812B3-520D-47FF-B7A4-DDAE05072195}"/>
                </a:ext>
              </a:extLst>
            </p:cNvPr>
            <p:cNvSpPr/>
            <p:nvPr/>
          </p:nvSpPr>
          <p:spPr bwMode="auto">
            <a:xfrm>
              <a:off x="1303553" y="4803630"/>
              <a:ext cx="94125" cy="94125"/>
            </a:xfrm>
            <a:prstGeom prst="ellipse">
              <a:avLst/>
            </a:prstGeom>
            <a:solidFill>
              <a:schemeClr val="accent4"/>
            </a:solidFill>
            <a:ln w="0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015873"/>
                </a:buClr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DA0C6BB7-1DE8-4861-A781-EB010C7B4F5B}"/>
                </a:ext>
              </a:extLst>
            </p:cNvPr>
            <p:cNvSpPr/>
            <p:nvPr/>
          </p:nvSpPr>
          <p:spPr bwMode="auto">
            <a:xfrm>
              <a:off x="1307842" y="5045016"/>
              <a:ext cx="94125" cy="94125"/>
            </a:xfrm>
            <a:prstGeom prst="ellipse">
              <a:avLst/>
            </a:prstGeom>
            <a:solidFill>
              <a:schemeClr val="accent4"/>
            </a:solidFill>
            <a:ln w="0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015873"/>
                </a:buClr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71825904-D39E-43B5-A285-4DD52AA8ABF5}"/>
                </a:ext>
              </a:extLst>
            </p:cNvPr>
            <p:cNvSpPr/>
            <p:nvPr/>
          </p:nvSpPr>
          <p:spPr bwMode="auto">
            <a:xfrm>
              <a:off x="1735440" y="5041613"/>
              <a:ext cx="94125" cy="94125"/>
            </a:xfrm>
            <a:prstGeom prst="ellipse">
              <a:avLst/>
            </a:prstGeom>
            <a:solidFill>
              <a:schemeClr val="accent4"/>
            </a:solidFill>
            <a:ln w="0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015873"/>
                </a:buClr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609C1352-6354-4967-9984-AE2FD1784A0E}"/>
                </a:ext>
              </a:extLst>
            </p:cNvPr>
            <p:cNvSpPr/>
            <p:nvPr/>
          </p:nvSpPr>
          <p:spPr bwMode="auto">
            <a:xfrm>
              <a:off x="2557319" y="3190875"/>
              <a:ext cx="66819" cy="2405063"/>
            </a:xfrm>
            <a:custGeom>
              <a:avLst/>
              <a:gdLst>
                <a:gd name="connsiteX0" fmla="*/ 52531 w 66819"/>
                <a:gd name="connsiteY0" fmla="*/ 0 h 2405063"/>
                <a:gd name="connsiteX1" fmla="*/ 144 w 66819"/>
                <a:gd name="connsiteY1" fmla="*/ 1166813 h 2405063"/>
                <a:gd name="connsiteX2" fmla="*/ 66819 w 66819"/>
                <a:gd name="connsiteY2" fmla="*/ 2405063 h 240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819" h="2405063">
                  <a:moveTo>
                    <a:pt x="52531" y="0"/>
                  </a:moveTo>
                  <a:cubicBezTo>
                    <a:pt x="25147" y="382984"/>
                    <a:pt x="-2237" y="765969"/>
                    <a:pt x="144" y="1166813"/>
                  </a:cubicBezTo>
                  <a:cubicBezTo>
                    <a:pt x="2525" y="1567657"/>
                    <a:pt x="34672" y="1986360"/>
                    <a:pt x="66819" y="2405063"/>
                  </a:cubicBezTo>
                </a:path>
              </a:pathLst>
            </a:custGeom>
            <a:noFill/>
            <a:ln w="28575">
              <a:solidFill>
                <a:schemeClr val="tx2"/>
              </a:solidFill>
              <a:miter lim="800000"/>
              <a:headEnd/>
              <a:tailEnd/>
            </a:ln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402F2EAC-6CC8-4F8B-8541-F9780CE1E62B}"/>
                </a:ext>
              </a:extLst>
            </p:cNvPr>
            <p:cNvSpPr/>
            <p:nvPr/>
          </p:nvSpPr>
          <p:spPr bwMode="auto">
            <a:xfrm>
              <a:off x="2618832" y="3218446"/>
              <a:ext cx="66819" cy="2405063"/>
            </a:xfrm>
            <a:custGeom>
              <a:avLst/>
              <a:gdLst>
                <a:gd name="connsiteX0" fmla="*/ 52531 w 66819"/>
                <a:gd name="connsiteY0" fmla="*/ 0 h 2405063"/>
                <a:gd name="connsiteX1" fmla="*/ 144 w 66819"/>
                <a:gd name="connsiteY1" fmla="*/ 1166813 h 2405063"/>
                <a:gd name="connsiteX2" fmla="*/ 66819 w 66819"/>
                <a:gd name="connsiteY2" fmla="*/ 2405063 h 2405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819" h="2405063">
                  <a:moveTo>
                    <a:pt x="52531" y="0"/>
                  </a:moveTo>
                  <a:cubicBezTo>
                    <a:pt x="25147" y="382984"/>
                    <a:pt x="-2237" y="765969"/>
                    <a:pt x="144" y="1166813"/>
                  </a:cubicBezTo>
                  <a:cubicBezTo>
                    <a:pt x="2525" y="1567657"/>
                    <a:pt x="34672" y="1986360"/>
                    <a:pt x="66819" y="2405063"/>
                  </a:cubicBezTo>
                </a:path>
              </a:pathLst>
            </a:custGeom>
            <a:noFill/>
            <a:ln w="28575">
              <a:solidFill>
                <a:schemeClr val="tx2"/>
              </a:solidFill>
              <a:miter lim="800000"/>
              <a:headEnd/>
              <a:tailEnd/>
            </a:ln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6" name="Rectangle: Rounded Corners 285">
              <a:extLst>
                <a:ext uri="{FF2B5EF4-FFF2-40B4-BE49-F238E27FC236}">
                  <a16:creationId xmlns:a16="http://schemas.microsoft.com/office/drawing/2014/main" id="{2211986E-B9D8-455A-BA72-EB13AE875F6E}"/>
                </a:ext>
              </a:extLst>
            </p:cNvPr>
            <p:cNvSpPr/>
            <p:nvPr/>
          </p:nvSpPr>
          <p:spPr bwMode="auto">
            <a:xfrm>
              <a:off x="2494644" y="3712174"/>
              <a:ext cx="237530" cy="94916"/>
            </a:xfrm>
            <a:prstGeom prst="roundRect">
              <a:avLst/>
            </a:prstGeom>
            <a:solidFill>
              <a:schemeClr val="accent3"/>
            </a:solidFill>
            <a:ln w="0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015873"/>
                </a:buClr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5" name="Block Arc 284">
              <a:extLst>
                <a:ext uri="{FF2B5EF4-FFF2-40B4-BE49-F238E27FC236}">
                  <a16:creationId xmlns:a16="http://schemas.microsoft.com/office/drawing/2014/main" id="{36EB5B43-2B85-4EAB-82D9-8ED8C3C1CF84}"/>
                </a:ext>
              </a:extLst>
            </p:cNvPr>
            <p:cNvSpPr/>
            <p:nvPr/>
          </p:nvSpPr>
          <p:spPr bwMode="auto">
            <a:xfrm rot="5400000">
              <a:off x="2285922" y="3637759"/>
              <a:ext cx="224484" cy="237530"/>
            </a:xfrm>
            <a:prstGeom prst="blockArc">
              <a:avLst/>
            </a:prstGeom>
            <a:solidFill>
              <a:schemeClr val="accent3"/>
            </a:solidFill>
            <a:ln w="0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015873"/>
                </a:buClr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87" name="Rectangle: Rounded Corners 286">
              <a:extLst>
                <a:ext uri="{FF2B5EF4-FFF2-40B4-BE49-F238E27FC236}">
                  <a16:creationId xmlns:a16="http://schemas.microsoft.com/office/drawing/2014/main" id="{934DCF5E-020B-4CE5-82F7-99DC00E9D7EB}"/>
                </a:ext>
              </a:extLst>
            </p:cNvPr>
            <p:cNvSpPr/>
            <p:nvPr/>
          </p:nvSpPr>
          <p:spPr bwMode="auto">
            <a:xfrm>
              <a:off x="2515067" y="4820499"/>
              <a:ext cx="237530" cy="94916"/>
            </a:xfrm>
            <a:prstGeom prst="roundRect">
              <a:avLst/>
            </a:prstGeom>
            <a:solidFill>
              <a:schemeClr val="accent3"/>
            </a:solidFill>
            <a:ln w="0">
              <a:solidFill>
                <a:schemeClr val="bg1"/>
              </a:solidFill>
              <a:miter lim="800000"/>
              <a:headEnd/>
              <a:tailEnd/>
            </a:ln>
          </p:spPr>
          <p:txBody>
            <a:bodyPr rtlCol="0" anchor="b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35000"/>
                </a:spcBef>
                <a:spcAft>
                  <a:spcPct val="25000"/>
                </a:spcAft>
                <a:buClr>
                  <a:srgbClr val="015873"/>
                </a:buClr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endParaRPr>
            </a:p>
          </p:txBody>
        </p:sp>
        <p:cxnSp>
          <p:nvCxnSpPr>
            <p:cNvPr id="289" name="Straight Arrow Connector 288">
              <a:extLst>
                <a:ext uri="{FF2B5EF4-FFF2-40B4-BE49-F238E27FC236}">
                  <a16:creationId xmlns:a16="http://schemas.microsoft.com/office/drawing/2014/main" id="{A1F1C83D-7B15-4402-AB14-3D72D18DCA5E}"/>
                </a:ext>
              </a:extLst>
            </p:cNvPr>
            <p:cNvCxnSpPr/>
            <p:nvPr/>
          </p:nvCxnSpPr>
          <p:spPr bwMode="auto">
            <a:xfrm flipV="1">
              <a:off x="1878771" y="3801627"/>
              <a:ext cx="457880" cy="263137"/>
            </a:xfrm>
            <a:prstGeom prst="straightConnector1">
              <a:avLst/>
            </a:prstGeom>
            <a:noFill/>
            <a:ln w="28575" cap="flat" cmpd="sng" algn="ctr">
              <a:solidFill>
                <a:schemeClr val="bg2"/>
              </a:solidFill>
              <a:prstDash val="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91" name="Straight Arrow Connector 290">
              <a:extLst>
                <a:ext uri="{FF2B5EF4-FFF2-40B4-BE49-F238E27FC236}">
                  <a16:creationId xmlns:a16="http://schemas.microsoft.com/office/drawing/2014/main" id="{FEC7BED5-C0BD-403B-B1EC-F5254E544CC7}"/>
                </a:ext>
              </a:extLst>
            </p:cNvPr>
            <p:cNvCxnSpPr/>
            <p:nvPr/>
          </p:nvCxnSpPr>
          <p:spPr bwMode="auto">
            <a:xfrm>
              <a:off x="1896910" y="3499944"/>
              <a:ext cx="423734" cy="207343"/>
            </a:xfrm>
            <a:prstGeom prst="straightConnector1">
              <a:avLst/>
            </a:prstGeom>
            <a:noFill/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95" name="Straight Arrow Connector 294">
              <a:extLst>
                <a:ext uri="{FF2B5EF4-FFF2-40B4-BE49-F238E27FC236}">
                  <a16:creationId xmlns:a16="http://schemas.microsoft.com/office/drawing/2014/main" id="{7ACFE089-B68E-447C-9C7C-97939FBBDB7A}"/>
                </a:ext>
              </a:extLst>
            </p:cNvPr>
            <p:cNvCxnSpPr/>
            <p:nvPr/>
          </p:nvCxnSpPr>
          <p:spPr bwMode="auto">
            <a:xfrm flipV="1">
              <a:off x="2398164" y="4950363"/>
              <a:ext cx="96480" cy="350510"/>
            </a:xfrm>
            <a:prstGeom prst="straightConnector1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96" name="TextBox 295">
              <a:extLst>
                <a:ext uri="{FF2B5EF4-FFF2-40B4-BE49-F238E27FC236}">
                  <a16:creationId xmlns:a16="http://schemas.microsoft.com/office/drawing/2014/main" id="{AA8DC2D7-4822-4C6C-8FEC-EAEB67B876ED}"/>
                </a:ext>
              </a:extLst>
            </p:cNvPr>
            <p:cNvSpPr txBox="1"/>
            <p:nvPr/>
          </p:nvSpPr>
          <p:spPr bwMode="auto">
            <a:xfrm>
              <a:off x="1941885" y="3317152"/>
              <a:ext cx="769881" cy="288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1471D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BCMA</a:t>
              </a:r>
            </a:p>
          </p:txBody>
        </p:sp>
        <p:sp>
          <p:nvSpPr>
            <p:cNvPr id="297" name="TextBox 296">
              <a:extLst>
                <a:ext uri="{FF2B5EF4-FFF2-40B4-BE49-F238E27FC236}">
                  <a16:creationId xmlns:a16="http://schemas.microsoft.com/office/drawing/2014/main" id="{2F3BDE1B-6FF2-41C2-BD6F-1C45D06247E2}"/>
                </a:ext>
              </a:extLst>
            </p:cNvPr>
            <p:cNvSpPr txBox="1"/>
            <p:nvPr/>
          </p:nvSpPr>
          <p:spPr bwMode="auto">
            <a:xfrm>
              <a:off x="1863951" y="4475817"/>
              <a:ext cx="769881" cy="288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E1471D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sBCMA</a:t>
              </a:r>
            </a:p>
          </p:txBody>
        </p:sp>
        <p:sp>
          <p:nvSpPr>
            <p:cNvPr id="298" name="TextBox 297">
              <a:extLst>
                <a:ext uri="{FF2B5EF4-FFF2-40B4-BE49-F238E27FC236}">
                  <a16:creationId xmlns:a16="http://schemas.microsoft.com/office/drawing/2014/main" id="{92E1FDB8-9D93-4CA7-97AF-1DDBFE73E774}"/>
                </a:ext>
              </a:extLst>
            </p:cNvPr>
            <p:cNvSpPr txBox="1"/>
            <p:nvPr/>
          </p:nvSpPr>
          <p:spPr bwMode="auto">
            <a:xfrm>
              <a:off x="1130773" y="3464126"/>
              <a:ext cx="769881" cy="288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APRIL</a:t>
              </a:r>
            </a:p>
          </p:txBody>
        </p:sp>
        <p:sp>
          <p:nvSpPr>
            <p:cNvPr id="299" name="TextBox 298">
              <a:extLst>
                <a:ext uri="{FF2B5EF4-FFF2-40B4-BE49-F238E27FC236}">
                  <a16:creationId xmlns:a16="http://schemas.microsoft.com/office/drawing/2014/main" id="{3B7BD845-BA6D-4B84-A85E-EE5E103128B0}"/>
                </a:ext>
              </a:extLst>
            </p:cNvPr>
            <p:cNvSpPr txBox="1"/>
            <p:nvPr/>
          </p:nvSpPr>
          <p:spPr bwMode="auto">
            <a:xfrm>
              <a:off x="1123308" y="4068224"/>
              <a:ext cx="769881" cy="288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45556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BAFF</a:t>
              </a:r>
            </a:p>
          </p:txBody>
        </p:sp>
        <p:sp>
          <p:nvSpPr>
            <p:cNvPr id="300" name="TextBox 299">
              <a:extLst>
                <a:ext uri="{FF2B5EF4-FFF2-40B4-BE49-F238E27FC236}">
                  <a16:creationId xmlns:a16="http://schemas.microsoft.com/office/drawing/2014/main" id="{C40985E5-B629-4AED-B8F0-BF1D38915805}"/>
                </a:ext>
              </a:extLst>
            </p:cNvPr>
            <p:cNvSpPr txBox="1"/>
            <p:nvPr/>
          </p:nvSpPr>
          <p:spPr bwMode="auto">
            <a:xfrm>
              <a:off x="1309793" y="5225951"/>
              <a:ext cx="1701468" cy="288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4DA1BB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γ</a:t>
              </a: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4DA1BB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-secretase</a:t>
              </a:r>
            </a:p>
          </p:txBody>
        </p:sp>
        <p:sp>
          <p:nvSpPr>
            <p:cNvPr id="301" name="TextBox 300">
              <a:extLst>
                <a:ext uri="{FF2B5EF4-FFF2-40B4-BE49-F238E27FC236}">
                  <a16:creationId xmlns:a16="http://schemas.microsoft.com/office/drawing/2014/main" id="{8CBEB50B-8D3A-46DC-9484-0D448CE86434}"/>
                </a:ext>
              </a:extLst>
            </p:cNvPr>
            <p:cNvSpPr txBox="1"/>
            <p:nvPr/>
          </p:nvSpPr>
          <p:spPr bwMode="auto">
            <a:xfrm>
              <a:off x="1889812" y="5613237"/>
              <a:ext cx="1643907" cy="288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Arial" panose="020B0604020202020204" pitchFamily="34" charset="0"/>
                </a:rPr>
                <a:t>Cell membrane</a:t>
              </a:r>
            </a:p>
          </p:txBody>
        </p:sp>
      </p:grpSp>
      <p:sp>
        <p:nvSpPr>
          <p:cNvPr id="277" name="TextBox 276">
            <a:extLst>
              <a:ext uri="{FF2B5EF4-FFF2-40B4-BE49-F238E27FC236}">
                <a16:creationId xmlns:a16="http://schemas.microsoft.com/office/drawing/2014/main" id="{8A6FEAAF-B45A-D74B-8063-139105C39272}"/>
              </a:ext>
            </a:extLst>
          </p:cNvPr>
          <p:cNvSpPr txBox="1"/>
          <p:nvPr/>
        </p:nvSpPr>
        <p:spPr bwMode="auto">
          <a:xfrm>
            <a:off x="8882268" y="6439577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003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4FD8750-F96B-4E1D-BC9D-168A57AB63CD}"/>
              </a:ext>
            </a:extLst>
          </p:cNvPr>
          <p:cNvGrpSpPr/>
          <p:nvPr/>
        </p:nvGrpSpPr>
        <p:grpSpPr>
          <a:xfrm>
            <a:off x="2896197" y="3370534"/>
            <a:ext cx="634447" cy="214312"/>
            <a:chOff x="2950222" y="4944714"/>
            <a:chExt cx="634447" cy="214312"/>
          </a:xfrm>
        </p:grpSpPr>
        <p:sp>
          <p:nvSpPr>
            <p:cNvPr id="52" name="Isosceles Triangle 13">
              <a:extLst>
                <a:ext uri="{FF2B5EF4-FFF2-40B4-BE49-F238E27FC236}">
                  <a16:creationId xmlns:a16="http://schemas.microsoft.com/office/drawing/2014/main" id="{E8535CB0-75A2-F744-A653-CAF53B0EDE97}"/>
                </a:ext>
              </a:extLst>
            </p:cNvPr>
            <p:cNvSpPr/>
            <p:nvPr/>
          </p:nvSpPr>
          <p:spPr bwMode="auto">
            <a:xfrm rot="16200000">
              <a:off x="3297636" y="4871992"/>
              <a:ext cx="214312" cy="359755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DC182EA4-40B1-E845-8084-035734F8C5D0}"/>
                </a:ext>
              </a:extLst>
            </p:cNvPr>
            <p:cNvCxnSpPr>
              <a:cxnSpLocks/>
            </p:cNvCxnSpPr>
            <p:nvPr/>
          </p:nvCxnSpPr>
          <p:spPr bwMode="auto">
            <a:xfrm rot="16200000" flipV="1">
              <a:off x="3100318" y="4901773"/>
              <a:ext cx="0" cy="300192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3876A29-B711-4365-95BE-7FA3B7C33613}"/>
              </a:ext>
            </a:extLst>
          </p:cNvPr>
          <p:cNvSpPr/>
          <p:nvPr/>
        </p:nvSpPr>
        <p:spPr bwMode="auto">
          <a:xfrm>
            <a:off x="-9729" y="817126"/>
            <a:ext cx="2928027" cy="6050602"/>
          </a:xfrm>
          <a:custGeom>
            <a:avLst/>
            <a:gdLst>
              <a:gd name="connsiteX0" fmla="*/ 0 w 2928026"/>
              <a:gd name="connsiteY0" fmla="*/ 6089515 h 6089515"/>
              <a:gd name="connsiteX1" fmla="*/ 0 w 2928026"/>
              <a:gd name="connsiteY1" fmla="*/ 0 h 6089515"/>
              <a:gd name="connsiteX2" fmla="*/ 1984443 w 2928026"/>
              <a:gd name="connsiteY2" fmla="*/ 0 h 6089515"/>
              <a:gd name="connsiteX3" fmla="*/ 2928026 w 2928026"/>
              <a:gd name="connsiteY3" fmla="*/ 943583 h 6089515"/>
              <a:gd name="connsiteX4" fmla="*/ 2928026 w 2928026"/>
              <a:gd name="connsiteY4" fmla="*/ 5038928 h 6089515"/>
              <a:gd name="connsiteX5" fmla="*/ 1887166 w 2928026"/>
              <a:gd name="connsiteY5" fmla="*/ 6079788 h 6089515"/>
              <a:gd name="connsiteX6" fmla="*/ 0 w 2928026"/>
              <a:gd name="connsiteY6" fmla="*/ 6089515 h 6089515"/>
              <a:gd name="connsiteX0" fmla="*/ 0 w 2928026"/>
              <a:gd name="connsiteY0" fmla="*/ 6089515 h 6089515"/>
              <a:gd name="connsiteX1" fmla="*/ 0 w 2928026"/>
              <a:gd name="connsiteY1" fmla="*/ 0 h 6089515"/>
              <a:gd name="connsiteX2" fmla="*/ 1984443 w 2928026"/>
              <a:gd name="connsiteY2" fmla="*/ 0 h 6089515"/>
              <a:gd name="connsiteX3" fmla="*/ 2928026 w 2928026"/>
              <a:gd name="connsiteY3" fmla="*/ 943583 h 6089515"/>
              <a:gd name="connsiteX4" fmla="*/ 2928026 w 2928026"/>
              <a:gd name="connsiteY4" fmla="*/ 5038928 h 6089515"/>
              <a:gd name="connsiteX5" fmla="*/ 1887166 w 2928026"/>
              <a:gd name="connsiteY5" fmla="*/ 6079788 h 6089515"/>
              <a:gd name="connsiteX6" fmla="*/ 0 w 2928026"/>
              <a:gd name="connsiteY6" fmla="*/ 6089515 h 6089515"/>
              <a:gd name="connsiteX0" fmla="*/ 0 w 2946240"/>
              <a:gd name="connsiteY0" fmla="*/ 6089515 h 6089515"/>
              <a:gd name="connsiteX1" fmla="*/ 0 w 2946240"/>
              <a:gd name="connsiteY1" fmla="*/ 0 h 6089515"/>
              <a:gd name="connsiteX2" fmla="*/ 1984443 w 2946240"/>
              <a:gd name="connsiteY2" fmla="*/ 0 h 6089515"/>
              <a:gd name="connsiteX3" fmla="*/ 2928026 w 2946240"/>
              <a:gd name="connsiteY3" fmla="*/ 943583 h 6089515"/>
              <a:gd name="connsiteX4" fmla="*/ 2928026 w 2946240"/>
              <a:gd name="connsiteY4" fmla="*/ 5038928 h 6089515"/>
              <a:gd name="connsiteX5" fmla="*/ 1887166 w 2946240"/>
              <a:gd name="connsiteY5" fmla="*/ 6079788 h 6089515"/>
              <a:gd name="connsiteX6" fmla="*/ 0 w 2946240"/>
              <a:gd name="connsiteY6" fmla="*/ 6089515 h 6089515"/>
              <a:gd name="connsiteX0" fmla="*/ 0 w 2946240"/>
              <a:gd name="connsiteY0" fmla="*/ 6089515 h 6089515"/>
              <a:gd name="connsiteX1" fmla="*/ 0 w 2946240"/>
              <a:gd name="connsiteY1" fmla="*/ 0 h 6089515"/>
              <a:gd name="connsiteX2" fmla="*/ 1984443 w 2946240"/>
              <a:gd name="connsiteY2" fmla="*/ 0 h 6089515"/>
              <a:gd name="connsiteX3" fmla="*/ 2928026 w 2946240"/>
              <a:gd name="connsiteY3" fmla="*/ 943583 h 6089515"/>
              <a:gd name="connsiteX4" fmla="*/ 2928026 w 2946240"/>
              <a:gd name="connsiteY4" fmla="*/ 5038928 h 6089515"/>
              <a:gd name="connsiteX5" fmla="*/ 1887166 w 2946240"/>
              <a:gd name="connsiteY5" fmla="*/ 6079788 h 6089515"/>
              <a:gd name="connsiteX6" fmla="*/ 0 w 2946240"/>
              <a:gd name="connsiteY6" fmla="*/ 6089515 h 6089515"/>
              <a:gd name="connsiteX0" fmla="*/ 0 w 2946240"/>
              <a:gd name="connsiteY0" fmla="*/ 6089515 h 6089515"/>
              <a:gd name="connsiteX1" fmla="*/ 0 w 2946240"/>
              <a:gd name="connsiteY1" fmla="*/ 0 h 6089515"/>
              <a:gd name="connsiteX2" fmla="*/ 1984443 w 2946240"/>
              <a:gd name="connsiteY2" fmla="*/ 0 h 6089515"/>
              <a:gd name="connsiteX3" fmla="*/ 2928026 w 2946240"/>
              <a:gd name="connsiteY3" fmla="*/ 943583 h 6089515"/>
              <a:gd name="connsiteX4" fmla="*/ 2928026 w 2946240"/>
              <a:gd name="connsiteY4" fmla="*/ 5038928 h 6089515"/>
              <a:gd name="connsiteX5" fmla="*/ 1887166 w 2946240"/>
              <a:gd name="connsiteY5" fmla="*/ 6079788 h 6089515"/>
              <a:gd name="connsiteX6" fmla="*/ 0 w 2946240"/>
              <a:gd name="connsiteY6" fmla="*/ 6089515 h 6089515"/>
              <a:gd name="connsiteX0" fmla="*/ 0 w 2946240"/>
              <a:gd name="connsiteY0" fmla="*/ 6089515 h 6089515"/>
              <a:gd name="connsiteX1" fmla="*/ 0 w 2946240"/>
              <a:gd name="connsiteY1" fmla="*/ 0 h 6089515"/>
              <a:gd name="connsiteX2" fmla="*/ 1984443 w 2946240"/>
              <a:gd name="connsiteY2" fmla="*/ 0 h 6089515"/>
              <a:gd name="connsiteX3" fmla="*/ 2928026 w 2946240"/>
              <a:gd name="connsiteY3" fmla="*/ 943583 h 6089515"/>
              <a:gd name="connsiteX4" fmla="*/ 2928026 w 2946240"/>
              <a:gd name="connsiteY4" fmla="*/ 5038928 h 6089515"/>
              <a:gd name="connsiteX5" fmla="*/ 1887166 w 2946240"/>
              <a:gd name="connsiteY5" fmla="*/ 6079788 h 6089515"/>
              <a:gd name="connsiteX6" fmla="*/ 0 w 2946240"/>
              <a:gd name="connsiteY6" fmla="*/ 6089515 h 6089515"/>
              <a:gd name="connsiteX0" fmla="*/ 0 w 2946240"/>
              <a:gd name="connsiteY0" fmla="*/ 6089515 h 6089515"/>
              <a:gd name="connsiteX1" fmla="*/ 0 w 2946240"/>
              <a:gd name="connsiteY1" fmla="*/ 0 h 6089515"/>
              <a:gd name="connsiteX2" fmla="*/ 1984443 w 2946240"/>
              <a:gd name="connsiteY2" fmla="*/ 0 h 6089515"/>
              <a:gd name="connsiteX3" fmla="*/ 2928026 w 2946240"/>
              <a:gd name="connsiteY3" fmla="*/ 943583 h 6089515"/>
              <a:gd name="connsiteX4" fmla="*/ 2928026 w 2946240"/>
              <a:gd name="connsiteY4" fmla="*/ 5038928 h 6089515"/>
              <a:gd name="connsiteX5" fmla="*/ 1887166 w 2946240"/>
              <a:gd name="connsiteY5" fmla="*/ 6079788 h 6089515"/>
              <a:gd name="connsiteX6" fmla="*/ 0 w 2946240"/>
              <a:gd name="connsiteY6" fmla="*/ 6089515 h 6089515"/>
              <a:gd name="connsiteX0" fmla="*/ 0 w 2946240"/>
              <a:gd name="connsiteY0" fmla="*/ 6089515 h 6089515"/>
              <a:gd name="connsiteX1" fmla="*/ 0 w 2946240"/>
              <a:gd name="connsiteY1" fmla="*/ 0 h 6089515"/>
              <a:gd name="connsiteX2" fmla="*/ 1984443 w 2946240"/>
              <a:gd name="connsiteY2" fmla="*/ 0 h 6089515"/>
              <a:gd name="connsiteX3" fmla="*/ 2879388 w 2946240"/>
              <a:gd name="connsiteY3" fmla="*/ 904672 h 6089515"/>
              <a:gd name="connsiteX4" fmla="*/ 2928026 w 2946240"/>
              <a:gd name="connsiteY4" fmla="*/ 5038928 h 6089515"/>
              <a:gd name="connsiteX5" fmla="*/ 1887166 w 2946240"/>
              <a:gd name="connsiteY5" fmla="*/ 6079788 h 6089515"/>
              <a:gd name="connsiteX6" fmla="*/ 0 w 2946240"/>
              <a:gd name="connsiteY6" fmla="*/ 6089515 h 6089515"/>
              <a:gd name="connsiteX0" fmla="*/ 0 w 2946240"/>
              <a:gd name="connsiteY0" fmla="*/ 6089515 h 6089515"/>
              <a:gd name="connsiteX1" fmla="*/ 0 w 2946240"/>
              <a:gd name="connsiteY1" fmla="*/ 0 h 6089515"/>
              <a:gd name="connsiteX2" fmla="*/ 1984443 w 2946240"/>
              <a:gd name="connsiteY2" fmla="*/ 0 h 6089515"/>
              <a:gd name="connsiteX3" fmla="*/ 2928027 w 2946240"/>
              <a:gd name="connsiteY3" fmla="*/ 924127 h 6089515"/>
              <a:gd name="connsiteX4" fmla="*/ 2928026 w 2946240"/>
              <a:gd name="connsiteY4" fmla="*/ 5038928 h 6089515"/>
              <a:gd name="connsiteX5" fmla="*/ 1887166 w 2946240"/>
              <a:gd name="connsiteY5" fmla="*/ 6079788 h 6089515"/>
              <a:gd name="connsiteX6" fmla="*/ 0 w 2946240"/>
              <a:gd name="connsiteY6" fmla="*/ 6089515 h 6089515"/>
              <a:gd name="connsiteX0" fmla="*/ 0 w 2946240"/>
              <a:gd name="connsiteY0" fmla="*/ 6089515 h 6089515"/>
              <a:gd name="connsiteX1" fmla="*/ 0 w 2946240"/>
              <a:gd name="connsiteY1" fmla="*/ 0 h 6089515"/>
              <a:gd name="connsiteX2" fmla="*/ 1984443 w 2946240"/>
              <a:gd name="connsiteY2" fmla="*/ 0 h 6089515"/>
              <a:gd name="connsiteX3" fmla="*/ 2928027 w 2946240"/>
              <a:gd name="connsiteY3" fmla="*/ 924127 h 6089515"/>
              <a:gd name="connsiteX4" fmla="*/ 2928026 w 2946240"/>
              <a:gd name="connsiteY4" fmla="*/ 5038928 h 6089515"/>
              <a:gd name="connsiteX5" fmla="*/ 1887166 w 2946240"/>
              <a:gd name="connsiteY5" fmla="*/ 6079788 h 6089515"/>
              <a:gd name="connsiteX6" fmla="*/ 0 w 2946240"/>
              <a:gd name="connsiteY6" fmla="*/ 6089515 h 6089515"/>
              <a:gd name="connsiteX0" fmla="*/ 0 w 2946240"/>
              <a:gd name="connsiteY0" fmla="*/ 6089515 h 6089515"/>
              <a:gd name="connsiteX1" fmla="*/ 0 w 2946240"/>
              <a:gd name="connsiteY1" fmla="*/ 0 h 6089515"/>
              <a:gd name="connsiteX2" fmla="*/ 1984443 w 2946240"/>
              <a:gd name="connsiteY2" fmla="*/ 0 h 6089515"/>
              <a:gd name="connsiteX3" fmla="*/ 2928027 w 2946240"/>
              <a:gd name="connsiteY3" fmla="*/ 924127 h 6089515"/>
              <a:gd name="connsiteX4" fmla="*/ 2928026 w 2946240"/>
              <a:gd name="connsiteY4" fmla="*/ 5038928 h 6089515"/>
              <a:gd name="connsiteX5" fmla="*/ 1887166 w 2946240"/>
              <a:gd name="connsiteY5" fmla="*/ 6079788 h 6089515"/>
              <a:gd name="connsiteX6" fmla="*/ 0 w 2946240"/>
              <a:gd name="connsiteY6" fmla="*/ 6089515 h 6089515"/>
              <a:gd name="connsiteX0" fmla="*/ 0 w 2946240"/>
              <a:gd name="connsiteY0" fmla="*/ 6089515 h 6089515"/>
              <a:gd name="connsiteX1" fmla="*/ 0 w 2946240"/>
              <a:gd name="connsiteY1" fmla="*/ 0 h 6089515"/>
              <a:gd name="connsiteX2" fmla="*/ 1984443 w 2946240"/>
              <a:gd name="connsiteY2" fmla="*/ 0 h 6089515"/>
              <a:gd name="connsiteX3" fmla="*/ 2928027 w 2946240"/>
              <a:gd name="connsiteY3" fmla="*/ 924127 h 6089515"/>
              <a:gd name="connsiteX4" fmla="*/ 2928026 w 2946240"/>
              <a:gd name="connsiteY4" fmla="*/ 5038928 h 6089515"/>
              <a:gd name="connsiteX5" fmla="*/ 1887166 w 2946240"/>
              <a:gd name="connsiteY5" fmla="*/ 6079788 h 6089515"/>
              <a:gd name="connsiteX6" fmla="*/ 0 w 2946240"/>
              <a:gd name="connsiteY6" fmla="*/ 6089515 h 6089515"/>
              <a:gd name="connsiteX0" fmla="*/ 0 w 2946240"/>
              <a:gd name="connsiteY0" fmla="*/ 6089515 h 6089515"/>
              <a:gd name="connsiteX1" fmla="*/ 0 w 2946240"/>
              <a:gd name="connsiteY1" fmla="*/ 0 h 6089515"/>
              <a:gd name="connsiteX2" fmla="*/ 1984443 w 2946240"/>
              <a:gd name="connsiteY2" fmla="*/ 0 h 6089515"/>
              <a:gd name="connsiteX3" fmla="*/ 2928027 w 2946240"/>
              <a:gd name="connsiteY3" fmla="*/ 924127 h 6089515"/>
              <a:gd name="connsiteX4" fmla="*/ 2928026 w 2946240"/>
              <a:gd name="connsiteY4" fmla="*/ 5038928 h 6089515"/>
              <a:gd name="connsiteX5" fmla="*/ 1887166 w 2946240"/>
              <a:gd name="connsiteY5" fmla="*/ 6079788 h 6089515"/>
              <a:gd name="connsiteX6" fmla="*/ 0 w 2946240"/>
              <a:gd name="connsiteY6" fmla="*/ 6089515 h 6089515"/>
              <a:gd name="connsiteX0" fmla="*/ 0 w 2946240"/>
              <a:gd name="connsiteY0" fmla="*/ 6089515 h 6089515"/>
              <a:gd name="connsiteX1" fmla="*/ 0 w 2946240"/>
              <a:gd name="connsiteY1" fmla="*/ 0 h 6089515"/>
              <a:gd name="connsiteX2" fmla="*/ 1984443 w 2946240"/>
              <a:gd name="connsiteY2" fmla="*/ 0 h 6089515"/>
              <a:gd name="connsiteX3" fmla="*/ 2928027 w 2946240"/>
              <a:gd name="connsiteY3" fmla="*/ 924127 h 6089515"/>
              <a:gd name="connsiteX4" fmla="*/ 2928026 w 2946240"/>
              <a:gd name="connsiteY4" fmla="*/ 5038928 h 6089515"/>
              <a:gd name="connsiteX5" fmla="*/ 1887166 w 2946240"/>
              <a:gd name="connsiteY5" fmla="*/ 6079788 h 6089515"/>
              <a:gd name="connsiteX6" fmla="*/ 0 w 2946240"/>
              <a:gd name="connsiteY6" fmla="*/ 6089515 h 6089515"/>
              <a:gd name="connsiteX0" fmla="*/ 0 w 2928027"/>
              <a:gd name="connsiteY0" fmla="*/ 6089515 h 6089515"/>
              <a:gd name="connsiteX1" fmla="*/ 0 w 2928027"/>
              <a:gd name="connsiteY1" fmla="*/ 0 h 6089515"/>
              <a:gd name="connsiteX2" fmla="*/ 1984443 w 2928027"/>
              <a:gd name="connsiteY2" fmla="*/ 0 h 6089515"/>
              <a:gd name="connsiteX3" fmla="*/ 2928027 w 2928027"/>
              <a:gd name="connsiteY3" fmla="*/ 924127 h 6089515"/>
              <a:gd name="connsiteX4" fmla="*/ 2928026 w 2928027"/>
              <a:gd name="connsiteY4" fmla="*/ 5038928 h 6089515"/>
              <a:gd name="connsiteX5" fmla="*/ 1887166 w 2928027"/>
              <a:gd name="connsiteY5" fmla="*/ 6079788 h 6089515"/>
              <a:gd name="connsiteX6" fmla="*/ 0 w 2928027"/>
              <a:gd name="connsiteY6" fmla="*/ 6089515 h 6089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28027" h="6089515">
                <a:moveTo>
                  <a:pt x="0" y="6089515"/>
                </a:moveTo>
                <a:lnTo>
                  <a:pt x="0" y="0"/>
                </a:lnTo>
                <a:lnTo>
                  <a:pt x="1984443" y="0"/>
                </a:lnTo>
                <a:cubicBezTo>
                  <a:pt x="2532435" y="71336"/>
                  <a:pt x="2885873" y="531779"/>
                  <a:pt x="2928027" y="924127"/>
                </a:cubicBezTo>
                <a:cubicBezTo>
                  <a:pt x="2928027" y="2295727"/>
                  <a:pt x="2928026" y="3667328"/>
                  <a:pt x="2928026" y="5038928"/>
                </a:cubicBezTo>
                <a:cubicBezTo>
                  <a:pt x="2892358" y="5677711"/>
                  <a:pt x="2642681" y="6131669"/>
                  <a:pt x="1887166" y="6079788"/>
                </a:cubicBezTo>
                <a:lnTo>
                  <a:pt x="0" y="6089515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28575">
            <a:noFill/>
            <a:miter lim="800000"/>
            <a:headEnd/>
            <a:tailEnd/>
          </a:ln>
        </p:spPr>
        <p:txBody>
          <a:bodyPr rtlCol="0" anchor="b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35000"/>
              </a:spcBef>
              <a:spcAft>
                <a:spcPct val="25000"/>
              </a:spcAft>
              <a:buClr>
                <a:srgbClr val="015873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98C50BC-B265-40AC-AEC3-95257DB4187A}"/>
              </a:ext>
            </a:extLst>
          </p:cNvPr>
          <p:cNvSpPr/>
          <p:nvPr/>
        </p:nvSpPr>
        <p:spPr bwMode="auto">
          <a:xfrm>
            <a:off x="-9728" y="2110902"/>
            <a:ext cx="1867711" cy="4756826"/>
          </a:xfrm>
          <a:custGeom>
            <a:avLst/>
            <a:gdLst>
              <a:gd name="connsiteX0" fmla="*/ 0 w 1867711"/>
              <a:gd name="connsiteY0" fmla="*/ 0 h 4756826"/>
              <a:gd name="connsiteX1" fmla="*/ 0 w 1867711"/>
              <a:gd name="connsiteY1" fmla="*/ 4756826 h 4756826"/>
              <a:gd name="connsiteX2" fmla="*/ 1867711 w 1867711"/>
              <a:gd name="connsiteY2" fmla="*/ 4756826 h 4756826"/>
              <a:gd name="connsiteX3" fmla="*/ 1867711 w 1867711"/>
              <a:gd name="connsiteY3" fmla="*/ 924128 h 4756826"/>
              <a:gd name="connsiteX4" fmla="*/ 943583 w 1867711"/>
              <a:gd name="connsiteY4" fmla="*/ 0 h 4756826"/>
              <a:gd name="connsiteX5" fmla="*/ 0 w 1867711"/>
              <a:gd name="connsiteY5" fmla="*/ 0 h 4756826"/>
              <a:gd name="connsiteX0" fmla="*/ 0 w 1867711"/>
              <a:gd name="connsiteY0" fmla="*/ 0 h 4756826"/>
              <a:gd name="connsiteX1" fmla="*/ 0 w 1867711"/>
              <a:gd name="connsiteY1" fmla="*/ 4756826 h 4756826"/>
              <a:gd name="connsiteX2" fmla="*/ 1867711 w 1867711"/>
              <a:gd name="connsiteY2" fmla="*/ 4756826 h 4756826"/>
              <a:gd name="connsiteX3" fmla="*/ 1867711 w 1867711"/>
              <a:gd name="connsiteY3" fmla="*/ 924128 h 4756826"/>
              <a:gd name="connsiteX4" fmla="*/ 943583 w 1867711"/>
              <a:gd name="connsiteY4" fmla="*/ 0 h 4756826"/>
              <a:gd name="connsiteX5" fmla="*/ 0 w 1867711"/>
              <a:gd name="connsiteY5" fmla="*/ 0 h 4756826"/>
              <a:gd name="connsiteX0" fmla="*/ 0 w 1867711"/>
              <a:gd name="connsiteY0" fmla="*/ 0 h 4756826"/>
              <a:gd name="connsiteX1" fmla="*/ 0 w 1867711"/>
              <a:gd name="connsiteY1" fmla="*/ 4756826 h 4756826"/>
              <a:gd name="connsiteX2" fmla="*/ 1867711 w 1867711"/>
              <a:gd name="connsiteY2" fmla="*/ 4756826 h 4756826"/>
              <a:gd name="connsiteX3" fmla="*/ 1867711 w 1867711"/>
              <a:gd name="connsiteY3" fmla="*/ 924128 h 4756826"/>
              <a:gd name="connsiteX4" fmla="*/ 943583 w 1867711"/>
              <a:gd name="connsiteY4" fmla="*/ 0 h 4756826"/>
              <a:gd name="connsiteX5" fmla="*/ 0 w 1867711"/>
              <a:gd name="connsiteY5" fmla="*/ 0 h 4756826"/>
              <a:gd name="connsiteX0" fmla="*/ 0 w 1867711"/>
              <a:gd name="connsiteY0" fmla="*/ 0 h 4756826"/>
              <a:gd name="connsiteX1" fmla="*/ 0 w 1867711"/>
              <a:gd name="connsiteY1" fmla="*/ 4756826 h 4756826"/>
              <a:gd name="connsiteX2" fmla="*/ 1867711 w 1867711"/>
              <a:gd name="connsiteY2" fmla="*/ 4756826 h 4756826"/>
              <a:gd name="connsiteX3" fmla="*/ 1867711 w 1867711"/>
              <a:gd name="connsiteY3" fmla="*/ 924128 h 4756826"/>
              <a:gd name="connsiteX4" fmla="*/ 943583 w 1867711"/>
              <a:gd name="connsiteY4" fmla="*/ 0 h 4756826"/>
              <a:gd name="connsiteX5" fmla="*/ 0 w 1867711"/>
              <a:gd name="connsiteY5" fmla="*/ 0 h 4756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67711" h="4756826">
                <a:moveTo>
                  <a:pt x="0" y="0"/>
                </a:moveTo>
                <a:lnTo>
                  <a:pt x="0" y="4756826"/>
                </a:lnTo>
                <a:lnTo>
                  <a:pt x="1867711" y="4756826"/>
                </a:lnTo>
                <a:lnTo>
                  <a:pt x="1867711" y="924128"/>
                </a:lnTo>
                <a:cubicBezTo>
                  <a:pt x="1822314" y="158886"/>
                  <a:pt x="1416996" y="45396"/>
                  <a:pt x="94358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miter lim="800000"/>
            <a:headEnd/>
            <a:tailEnd/>
          </a:ln>
        </p:spPr>
        <p:txBody>
          <a:bodyPr rtlCol="0" anchor="b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35000"/>
              </a:spcBef>
              <a:spcAft>
                <a:spcPct val="25000"/>
              </a:spcAft>
              <a:buClr>
                <a:srgbClr val="015873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3E93EA-06C8-4A36-813A-A1D0325E9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BCMA-Targeted Therapies for Multiple Myeloma</a:t>
            </a:r>
            <a:br>
              <a:rPr lang="en-US" altLang="en-US" dirty="0"/>
            </a:br>
            <a:endParaRPr lang="en-US" dirty="0"/>
          </a:p>
        </p:txBody>
      </p:sp>
      <p:sp>
        <p:nvSpPr>
          <p:cNvPr id="51" name="TextBox 20">
            <a:extLst>
              <a:ext uri="{FF2B5EF4-FFF2-40B4-BE49-F238E27FC236}">
                <a16:creationId xmlns:a16="http://schemas.microsoft.com/office/drawing/2014/main" id="{7EAA44B9-8242-584D-B014-549954778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835" y="3270898"/>
            <a:ext cx="177018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/>
                <a:cs typeface="Calibri" panose="020F0502020204030204" pitchFamily="34" charset="0"/>
              </a:rPr>
              <a:t>BCMA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20A7669-375B-794A-B393-3BDADB0DBB32}"/>
              </a:ext>
            </a:extLst>
          </p:cNvPr>
          <p:cNvSpPr txBox="1"/>
          <p:nvPr/>
        </p:nvSpPr>
        <p:spPr>
          <a:xfrm>
            <a:off x="3382813" y="1101403"/>
            <a:ext cx="4270548" cy="1200329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Antibody–Drug Conjugates </a:t>
            </a:r>
            <a:b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Belantamab mafodotin* </a:t>
            </a:r>
          </a:p>
          <a:p>
            <a:pPr marL="0" marR="0" lvl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MEDI2228</a:t>
            </a:r>
          </a:p>
          <a:p>
            <a:pPr marL="0" marR="0" lvl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CC-99712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1ACFAD9-F102-3A41-B5D2-C30FD2EE4E60}"/>
              </a:ext>
            </a:extLst>
          </p:cNvPr>
          <p:cNvSpPr txBox="1"/>
          <p:nvPr/>
        </p:nvSpPr>
        <p:spPr>
          <a:xfrm>
            <a:off x="4982993" y="2469429"/>
            <a:ext cx="3456993" cy="2031325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Bispecific Antibody Therapies</a:t>
            </a: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charset="0"/>
              <a:cs typeface="Calibri" panose="020F0502020204030204" pitchFamily="34" charset="0"/>
            </a:endParaRPr>
          </a:p>
          <a:p>
            <a:pPr marL="0" marR="0" lvl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AMG 701</a:t>
            </a:r>
          </a:p>
          <a:p>
            <a:pPr marL="0" marR="0" lvl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CC-93269</a:t>
            </a:r>
          </a:p>
          <a:p>
            <a:pPr marL="0" marR="0" lvl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REGN5458</a:t>
            </a:r>
          </a:p>
          <a:p>
            <a:pPr marL="0" marR="0" lvl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JNJ-64007957 (Teclistamab)</a:t>
            </a:r>
          </a:p>
          <a:p>
            <a:pPr marL="0" marR="0" lvl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PF-06863135 (Elranatamab)</a:t>
            </a:r>
          </a:p>
          <a:p>
            <a:pPr marL="0" marR="0" lvl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TNB-383B</a:t>
            </a:r>
          </a:p>
        </p:txBody>
      </p:sp>
      <p:sp>
        <p:nvSpPr>
          <p:cNvPr id="57" name="Chevron 56">
            <a:extLst>
              <a:ext uri="{FF2B5EF4-FFF2-40B4-BE49-F238E27FC236}">
                <a16:creationId xmlns:a16="http://schemas.microsoft.com/office/drawing/2014/main" id="{0A3C4246-1F62-EE4F-A93A-0995ABE2E966}"/>
              </a:ext>
            </a:extLst>
          </p:cNvPr>
          <p:cNvSpPr/>
          <p:nvPr/>
        </p:nvSpPr>
        <p:spPr bwMode="auto">
          <a:xfrm rot="19035533">
            <a:off x="3708551" y="2942530"/>
            <a:ext cx="355718" cy="168847"/>
          </a:xfrm>
          <a:prstGeom prst="chevron">
            <a:avLst/>
          </a:prstGeom>
          <a:solidFill>
            <a:schemeClr val="accent4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8" name="Chevron 57">
            <a:extLst>
              <a:ext uri="{FF2B5EF4-FFF2-40B4-BE49-F238E27FC236}">
                <a16:creationId xmlns:a16="http://schemas.microsoft.com/office/drawing/2014/main" id="{8F00E5AF-FE4C-FF48-AF82-7006BB4B9D77}"/>
              </a:ext>
            </a:extLst>
          </p:cNvPr>
          <p:cNvSpPr/>
          <p:nvPr/>
        </p:nvSpPr>
        <p:spPr bwMode="auto">
          <a:xfrm rot="994377">
            <a:off x="4166099" y="3496524"/>
            <a:ext cx="355718" cy="169772"/>
          </a:xfrm>
          <a:prstGeom prst="chevron">
            <a:avLst/>
          </a:prstGeom>
          <a:solidFill>
            <a:schemeClr val="accent4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9" name="Chevron 58">
            <a:extLst>
              <a:ext uri="{FF2B5EF4-FFF2-40B4-BE49-F238E27FC236}">
                <a16:creationId xmlns:a16="http://schemas.microsoft.com/office/drawing/2014/main" id="{812A84BA-0321-8443-9ABB-4DAAD03CB18D}"/>
              </a:ext>
            </a:extLst>
          </p:cNvPr>
          <p:cNvSpPr/>
          <p:nvPr/>
        </p:nvSpPr>
        <p:spPr bwMode="auto">
          <a:xfrm rot="2613740">
            <a:off x="3639937" y="3948484"/>
            <a:ext cx="355718" cy="255475"/>
          </a:xfrm>
          <a:prstGeom prst="chevron">
            <a:avLst/>
          </a:prstGeom>
          <a:solidFill>
            <a:schemeClr val="accent4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658DF1-BA88-1A4E-8918-3409D501B6B3}"/>
              </a:ext>
            </a:extLst>
          </p:cNvPr>
          <p:cNvSpPr txBox="1"/>
          <p:nvPr/>
        </p:nvSpPr>
        <p:spPr>
          <a:xfrm>
            <a:off x="302272" y="5598610"/>
            <a:ext cx="12509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Myeloma </a:t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cell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C8C5F07-B616-4C82-9C0C-F2A7DCA16E79}"/>
              </a:ext>
            </a:extLst>
          </p:cNvPr>
          <p:cNvSpPr txBox="1"/>
          <p:nvPr/>
        </p:nvSpPr>
        <p:spPr>
          <a:xfrm>
            <a:off x="3566817" y="4668452"/>
            <a:ext cx="4087891" cy="1754326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CAR T-Cell Therapies</a:t>
            </a:r>
            <a:b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</a:b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Idecabtagene vicleucel* </a:t>
            </a:r>
          </a:p>
          <a:p>
            <a:pPr marL="0" marR="0" lvl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15873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Ciltacabtagene autoleucel </a:t>
            </a:r>
          </a:p>
          <a:p>
            <a:pPr marL="0" marR="0" lvl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P-BCMA-101</a:t>
            </a:r>
          </a:p>
          <a:p>
            <a:pPr marL="0" marR="0" lvl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bb21217</a:t>
            </a:r>
          </a:p>
          <a:p>
            <a:pPr marL="0" marR="0" lvl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ALLO-715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56769A-12FF-43E8-9D6E-2607354AA017}"/>
              </a:ext>
            </a:extLst>
          </p:cNvPr>
          <p:cNvSpPr txBox="1"/>
          <p:nvPr/>
        </p:nvSpPr>
        <p:spPr>
          <a:xfrm>
            <a:off x="7799289" y="4668451"/>
            <a:ext cx="4227611" cy="147732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1471D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*Now approved for adults with R/R multiple myeloma after ≥4 prior lines of therapy, including an immunomodulatory agent, a proteasome inhibitor, and an anti-CD38 monoclonal Ab (March 2021)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71C203-ECE0-4714-A1A6-EA8CF8141B57}"/>
              </a:ext>
            </a:extLst>
          </p:cNvPr>
          <p:cNvSpPr txBox="1"/>
          <p:nvPr/>
        </p:nvSpPr>
        <p:spPr>
          <a:xfrm>
            <a:off x="7932662" y="956665"/>
            <a:ext cx="4227611" cy="147732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l" defTabSz="91437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E1471D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Calibri" panose="020F0502020204030204" pitchFamily="34" charset="0"/>
              </a:rPr>
              <a:t>*Now approved for adults with R/R multiple myeloma after ≥4 prior lines of therapy, including an immunomodulatory agent, a proteasome inhibitor, and an anti-CD38 monoclonal Ab (August 2020)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31F97D-427E-384D-B3D0-08DA0363545A}"/>
              </a:ext>
            </a:extLst>
          </p:cNvPr>
          <p:cNvSpPr txBox="1"/>
          <p:nvPr/>
        </p:nvSpPr>
        <p:spPr bwMode="auto">
          <a:xfrm>
            <a:off x="8882268" y="6439577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chemeClr val="bg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59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496" y="443802"/>
            <a:ext cx="11385007" cy="487756"/>
          </a:xfrm>
        </p:spPr>
        <p:txBody>
          <a:bodyPr>
            <a:noAutofit/>
          </a:bodyPr>
          <a:lstStyle/>
          <a:p>
            <a:r>
              <a:rPr lang="en-US" sz="4000" dirty="0">
                <a:cs typeface="Times New Roman" pitchFamily="18" charset="0"/>
              </a:rPr>
              <a:t>Belantamab mafodotin (GSK2857916)</a:t>
            </a:r>
            <a:endParaRPr lang="en-US" sz="40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698304" y="1419160"/>
            <a:ext cx="4635137" cy="4201479"/>
          </a:xfrm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n-US" sz="2200" dirty="0"/>
          </a:p>
          <a:p>
            <a:pPr>
              <a:buFont typeface="Wingdings" panose="05000000000000000000" pitchFamily="2" charset="2"/>
              <a:buChar char="§"/>
            </a:pPr>
            <a:endParaRPr lang="en-US" sz="22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/>
              <a:t>Antibody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Humanized, </a:t>
            </a:r>
            <a:r>
              <a:rPr lang="en-US" sz="1600" dirty="0" err="1"/>
              <a:t>afucosylated</a:t>
            </a:r>
            <a:r>
              <a:rPr lang="en-US" sz="1600" dirty="0"/>
              <a:t> IgG1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/>
              <a:t>Antibody-Target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BCMA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/>
              <a:t>Payload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MMAF (monomethyl auristatin-F)</a:t>
            </a:r>
          </a:p>
        </p:txBody>
      </p:sp>
      <p:sp>
        <p:nvSpPr>
          <p:cNvPr id="90" name="Text Placeholder 18"/>
          <p:cNvSpPr txBox="1">
            <a:spLocks/>
          </p:cNvSpPr>
          <p:nvPr/>
        </p:nvSpPr>
        <p:spPr>
          <a:xfrm>
            <a:off x="338093" y="6175938"/>
            <a:ext cx="8348311" cy="307777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Arial" pitchFamily="34" charset="0"/>
              <a:buNone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8163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000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11088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0000" indent="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0000" indent="-27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00000" indent="-27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70000" indent="-27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40000" indent="-270000" algn="l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spcAft>
                <a:spcPts val="0"/>
              </a:spcAft>
              <a:buClr>
                <a:srgbClr val="004B87"/>
              </a:buClr>
              <a:defRPr/>
            </a:pPr>
            <a:r>
              <a:rPr lang="en-GB" sz="1000" dirty="0">
                <a:solidFill>
                  <a:srgbClr val="004B87"/>
                </a:solidFill>
                <a:latin typeface="Calibri"/>
                <a:cs typeface="Times New Roman" pitchFamily="18" charset="0"/>
              </a:rPr>
              <a:t>ADC, antibody-drug conjugate; ADCC, antibody-dependent cell-mediated cytotoxicity; </a:t>
            </a:r>
          </a:p>
          <a:p>
            <a:pPr defTabSz="1219170">
              <a:spcAft>
                <a:spcPts val="0"/>
              </a:spcAft>
              <a:buClr>
                <a:srgbClr val="004B87"/>
              </a:buClr>
              <a:defRPr/>
            </a:pPr>
            <a:r>
              <a:rPr lang="en-GB" sz="1000" dirty="0">
                <a:solidFill>
                  <a:srgbClr val="004B87"/>
                </a:solidFill>
                <a:latin typeface="Calibri"/>
                <a:cs typeface="Times New Roman" pitchFamily="18" charset="0"/>
              </a:rPr>
              <a:t>BCMA, B-cell maturation antigen; IgG, immunoglobulin G; MMAF, monomethyl auristatin-F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067B16-3E44-4443-8912-C5308395B61D}"/>
              </a:ext>
            </a:extLst>
          </p:cNvPr>
          <p:cNvSpPr/>
          <p:nvPr/>
        </p:nvSpPr>
        <p:spPr>
          <a:xfrm>
            <a:off x="931228" y="5737039"/>
            <a:ext cx="241284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>
              <a:defRPr/>
            </a:pPr>
            <a:r>
              <a:rPr lang="en-US" sz="1000" baseline="30000" dirty="0">
                <a:solidFill>
                  <a:srgbClr val="004B87"/>
                </a:solidFill>
                <a:latin typeface="Calibri"/>
                <a:cs typeface="Times New Roman" pitchFamily="18" charset="0"/>
              </a:rPr>
              <a:t>1</a:t>
            </a:r>
            <a:r>
              <a:rPr lang="en-US" sz="1000" dirty="0">
                <a:solidFill>
                  <a:srgbClr val="004B87"/>
                </a:solidFill>
                <a:latin typeface="Calibri"/>
                <a:cs typeface="Times New Roman" pitchFamily="18" charset="0"/>
              </a:rPr>
              <a:t>Tai YT, et al. Blood 2014;</a:t>
            </a:r>
            <a:r>
              <a:rPr lang="en-GB" sz="1000" dirty="0">
                <a:solidFill>
                  <a:srgbClr val="004B87"/>
                </a:solidFill>
                <a:latin typeface="Calibri"/>
                <a:cs typeface="Times New Roman" pitchFamily="18" charset="0"/>
              </a:rPr>
              <a:t>123(20):3128-38.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0460AA0-B610-4E55-9FDF-BBB702DC86AE}"/>
              </a:ext>
            </a:extLst>
          </p:cNvPr>
          <p:cNvSpPr/>
          <p:nvPr/>
        </p:nvSpPr>
        <p:spPr bwMode="auto">
          <a:xfrm>
            <a:off x="6096000" y="1463974"/>
            <a:ext cx="4978768" cy="4287353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/>
            </a:solidFill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970" indent="-180970" algn="ctr" defTabSz="609585" eaLnBrk="0" hangingPunct="0">
              <a:buClr>
                <a:prstClr val="white"/>
              </a:buClr>
              <a:buFont typeface="Arial" pitchFamily="34" charset="0"/>
              <a:buChar char="–"/>
              <a:defRPr/>
            </a:pPr>
            <a:endParaRPr lang="en-GB" sz="1200" b="1" kern="0" dirty="0" err="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90C247-5A9A-42E9-960A-AEDC25A39E6C}"/>
              </a:ext>
            </a:extLst>
          </p:cNvPr>
          <p:cNvSpPr txBox="1"/>
          <p:nvPr/>
        </p:nvSpPr>
        <p:spPr>
          <a:xfrm>
            <a:off x="8524379" y="1485192"/>
            <a:ext cx="25817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buClr>
                <a:srgbClr val="004B87"/>
              </a:buClr>
              <a:defRPr/>
            </a:pPr>
            <a:r>
              <a:rPr lang="en-GB" sz="1200" b="1" dirty="0">
                <a:solidFill>
                  <a:srgbClr val="004B87"/>
                </a:solidFill>
                <a:latin typeface="Calibri"/>
              </a:rPr>
              <a:t>Four mechanisms of action:</a:t>
            </a:r>
          </a:p>
          <a:p>
            <a:pPr marL="228594" indent="-228594" defTabSz="609585">
              <a:buClr>
                <a:srgbClr val="004B87"/>
              </a:buClr>
              <a:buFontTx/>
              <a:buAutoNum type="arabicPeriod"/>
              <a:defRPr/>
            </a:pPr>
            <a:r>
              <a:rPr lang="en-GB" sz="1200" dirty="0">
                <a:solidFill>
                  <a:srgbClr val="004B87"/>
                </a:solidFill>
                <a:latin typeface="Calibri"/>
              </a:rPr>
              <a:t>ADC mechanism</a:t>
            </a:r>
          </a:p>
          <a:p>
            <a:pPr marL="228594" indent="-228594" defTabSz="609585">
              <a:buClr>
                <a:srgbClr val="004B87"/>
              </a:buClr>
              <a:buFontTx/>
              <a:buAutoNum type="arabicPeriod"/>
              <a:defRPr/>
            </a:pPr>
            <a:r>
              <a:rPr lang="en-GB" sz="1200" dirty="0">
                <a:solidFill>
                  <a:srgbClr val="004B87"/>
                </a:solidFill>
                <a:latin typeface="Calibri"/>
              </a:rPr>
              <a:t>ADCC mechanism</a:t>
            </a:r>
          </a:p>
          <a:p>
            <a:pPr marL="228594" indent="-228594" defTabSz="609585">
              <a:buClr>
                <a:srgbClr val="004B87"/>
              </a:buClr>
              <a:buFontTx/>
              <a:buAutoNum type="arabicPeriod"/>
              <a:defRPr/>
            </a:pPr>
            <a:r>
              <a:rPr lang="en-GB" sz="1200" dirty="0">
                <a:solidFill>
                  <a:srgbClr val="004B87"/>
                </a:solidFill>
                <a:latin typeface="Calibri"/>
              </a:rPr>
              <a:t>Immunogenic cell death</a:t>
            </a:r>
          </a:p>
          <a:p>
            <a:pPr marL="228594" indent="-228594" defTabSz="609585">
              <a:buClr>
                <a:srgbClr val="004B87"/>
              </a:buClr>
              <a:buFontTx/>
              <a:buAutoNum type="arabicPeriod"/>
              <a:defRPr/>
            </a:pPr>
            <a:r>
              <a:rPr lang="en-GB" sz="1200" dirty="0">
                <a:solidFill>
                  <a:srgbClr val="004B87"/>
                </a:solidFill>
                <a:latin typeface="Calibri"/>
              </a:rPr>
              <a:t>BCMA receptor </a:t>
            </a:r>
            <a:r>
              <a:rPr lang="en-GB" sz="1200" dirty="0" err="1">
                <a:solidFill>
                  <a:srgbClr val="004B87"/>
                </a:solidFill>
                <a:latin typeface="Calibri"/>
              </a:rPr>
              <a:t>signaling</a:t>
            </a:r>
            <a:r>
              <a:rPr lang="en-GB" sz="1200" dirty="0">
                <a:solidFill>
                  <a:srgbClr val="004B87"/>
                </a:solidFill>
                <a:latin typeface="Calibri"/>
              </a:rPr>
              <a:t> inhibition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D1C535-BAA8-4052-95FB-5BA3B045418F}"/>
              </a:ext>
            </a:extLst>
          </p:cNvPr>
          <p:cNvSpPr txBox="1"/>
          <p:nvPr/>
        </p:nvSpPr>
        <p:spPr>
          <a:xfrm>
            <a:off x="7769660" y="2078342"/>
            <a:ext cx="29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buClr>
                <a:srgbClr val="004B87"/>
              </a:buClr>
              <a:defRPr/>
            </a:pPr>
            <a:r>
              <a:rPr lang="en-GB" sz="1400" b="1" dirty="0">
                <a:solidFill>
                  <a:srgbClr val="004B87"/>
                </a:solidFill>
                <a:latin typeface="Calibri"/>
              </a:rPr>
              <a:t>1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06C8C6C2-E293-4A3D-BCD8-D7D379574448}"/>
              </a:ext>
            </a:extLst>
          </p:cNvPr>
          <p:cNvGrpSpPr/>
          <p:nvPr/>
        </p:nvGrpSpPr>
        <p:grpSpPr>
          <a:xfrm>
            <a:off x="6540860" y="2077181"/>
            <a:ext cx="3660038" cy="3609887"/>
            <a:chOff x="4350675" y="1539920"/>
            <a:chExt cx="3002984" cy="2961836"/>
          </a:xfrm>
        </p:grpSpPr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828C9208-F4B6-486D-A145-C9E55244E77B}"/>
                </a:ext>
              </a:extLst>
            </p:cNvPr>
            <p:cNvSpPr/>
            <p:nvPr/>
          </p:nvSpPr>
          <p:spPr bwMode="auto">
            <a:xfrm>
              <a:off x="4682660" y="2202025"/>
              <a:ext cx="1599952" cy="1690086"/>
            </a:xfrm>
            <a:prstGeom prst="ellipse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C1A8301B-BE2D-4C7C-B752-0238883A56F1}"/>
                </a:ext>
              </a:extLst>
            </p:cNvPr>
            <p:cNvSpPr txBox="1"/>
            <p:nvPr/>
          </p:nvSpPr>
          <p:spPr>
            <a:xfrm>
              <a:off x="5088511" y="2233085"/>
              <a:ext cx="430344" cy="208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>
                <a:buClr>
                  <a:srgbClr val="004B87"/>
                </a:buClr>
                <a:defRPr/>
              </a:pPr>
              <a:r>
                <a:rPr lang="en-GB" sz="1051" dirty="0">
                  <a:solidFill>
                    <a:srgbClr val="004B87"/>
                  </a:solidFill>
                  <a:latin typeface="Calibri"/>
                </a:rPr>
                <a:t>BCMA</a:t>
              </a:r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FD41A00C-1640-46A8-8F83-01EAE914FE2B}"/>
                </a:ext>
              </a:extLst>
            </p:cNvPr>
            <p:cNvGrpSpPr/>
            <p:nvPr/>
          </p:nvGrpSpPr>
          <p:grpSpPr>
            <a:xfrm>
              <a:off x="6646309" y="2234459"/>
              <a:ext cx="707350" cy="854982"/>
              <a:chOff x="6672940" y="2234459"/>
              <a:chExt cx="707350" cy="854982"/>
            </a:xfrm>
          </p:grpSpPr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DDDE2A6C-2A5F-44B3-8312-769070DFE93C}"/>
                  </a:ext>
                </a:extLst>
              </p:cNvPr>
              <p:cNvSpPr txBox="1"/>
              <p:nvPr/>
            </p:nvSpPr>
            <p:spPr>
              <a:xfrm>
                <a:off x="6672940" y="2234459"/>
                <a:ext cx="707350" cy="854982"/>
              </a:xfrm>
              <a:prstGeom prst="ellipse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 defTabSz="609585">
                  <a:buClr>
                    <a:srgbClr val="004B87"/>
                  </a:buClr>
                  <a:defRPr/>
                </a:pPr>
                <a:endParaRPr lang="en-GB" sz="900" b="1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08932629-A852-436E-B622-F5D8CB3A23E5}"/>
                  </a:ext>
                </a:extLst>
              </p:cNvPr>
              <p:cNvSpPr txBox="1"/>
              <p:nvPr/>
            </p:nvSpPr>
            <p:spPr>
              <a:xfrm>
                <a:off x="6708745" y="2277737"/>
                <a:ext cx="635741" cy="768427"/>
              </a:xfrm>
              <a:prstGeom prst="ellipse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lIns="0" tIns="0" rIns="0" bIns="0" rtlCol="0" anchor="ctr">
                <a:noAutofit/>
              </a:bodyPr>
              <a:lstStyle/>
              <a:p>
                <a:pPr algn="ctr" defTabSz="609585">
                  <a:buClr>
                    <a:srgbClr val="004B87"/>
                  </a:buClr>
                  <a:defRPr/>
                </a:pPr>
                <a:r>
                  <a:rPr lang="en-GB" sz="1100" b="1" dirty="0">
                    <a:solidFill>
                      <a:srgbClr val="004B87">
                        <a:lumMod val="50000"/>
                      </a:srgbClr>
                    </a:solidFill>
                    <a:latin typeface="Calibri"/>
                  </a:rPr>
                  <a:t>Effector cell</a:t>
                </a:r>
              </a:p>
            </p:txBody>
          </p:sp>
        </p:grpSp>
        <p:sp>
          <p:nvSpPr>
            <p:cNvPr id="109" name="Teardrop 108">
              <a:extLst>
                <a:ext uri="{FF2B5EF4-FFF2-40B4-BE49-F238E27FC236}">
                  <a16:creationId xmlns:a16="http://schemas.microsoft.com/office/drawing/2014/main" id="{26301E6F-3860-4CD3-8359-241BDA8E5342}"/>
                </a:ext>
              </a:extLst>
            </p:cNvPr>
            <p:cNvSpPr/>
            <p:nvPr/>
          </p:nvSpPr>
          <p:spPr bwMode="auto">
            <a:xfrm>
              <a:off x="5373934" y="2528100"/>
              <a:ext cx="514350" cy="615150"/>
            </a:xfrm>
            <a:prstGeom prst="teardrop">
              <a:avLst/>
            </a:prstGeom>
            <a:solidFill>
              <a:srgbClr val="FFFFFF"/>
            </a:solidFill>
            <a:ln>
              <a:solidFill>
                <a:schemeClr val="accent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11" name="Rounded Rectangle 48">
              <a:extLst>
                <a:ext uri="{FF2B5EF4-FFF2-40B4-BE49-F238E27FC236}">
                  <a16:creationId xmlns:a16="http://schemas.microsoft.com/office/drawing/2014/main" id="{D6B57053-458C-4FDA-870B-0DFD494EB60A}"/>
                </a:ext>
              </a:extLst>
            </p:cNvPr>
            <p:cNvSpPr/>
            <p:nvPr/>
          </p:nvSpPr>
          <p:spPr bwMode="auto">
            <a:xfrm>
              <a:off x="5497932" y="2789547"/>
              <a:ext cx="45719" cy="136857"/>
            </a:xfrm>
            <a:prstGeom prst="round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13" name="Flowchart: Stored Data 112">
              <a:extLst>
                <a:ext uri="{FF2B5EF4-FFF2-40B4-BE49-F238E27FC236}">
                  <a16:creationId xmlns:a16="http://schemas.microsoft.com/office/drawing/2014/main" id="{760445E7-0D59-4F10-B33D-D7051513D221}"/>
                </a:ext>
              </a:extLst>
            </p:cNvPr>
            <p:cNvSpPr/>
            <p:nvPr/>
          </p:nvSpPr>
          <p:spPr bwMode="auto">
            <a:xfrm rot="15020480" flipV="1">
              <a:off x="4850093" y="2271841"/>
              <a:ext cx="264296" cy="101660"/>
            </a:xfrm>
            <a:prstGeom prst="flowChartOnlineStorage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14" name="Flowchart: Stored Data 113">
              <a:extLst>
                <a:ext uri="{FF2B5EF4-FFF2-40B4-BE49-F238E27FC236}">
                  <a16:creationId xmlns:a16="http://schemas.microsoft.com/office/drawing/2014/main" id="{22585E90-BE64-4104-B6A7-B8000A36843C}"/>
                </a:ext>
              </a:extLst>
            </p:cNvPr>
            <p:cNvSpPr/>
            <p:nvPr/>
          </p:nvSpPr>
          <p:spPr bwMode="auto">
            <a:xfrm flipV="1">
              <a:off x="6061257" y="2607018"/>
              <a:ext cx="283119" cy="116680"/>
            </a:xfrm>
            <a:prstGeom prst="flowChartOnlineStorage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15" name="Flowchart: Stored Data 114">
              <a:extLst>
                <a:ext uri="{FF2B5EF4-FFF2-40B4-BE49-F238E27FC236}">
                  <a16:creationId xmlns:a16="http://schemas.microsoft.com/office/drawing/2014/main" id="{9EE7760C-DEA9-4843-81D5-53BA546B3474}"/>
                </a:ext>
              </a:extLst>
            </p:cNvPr>
            <p:cNvSpPr/>
            <p:nvPr/>
          </p:nvSpPr>
          <p:spPr bwMode="auto">
            <a:xfrm rot="10800000" flipV="1">
              <a:off x="4514336" y="3114674"/>
              <a:ext cx="264296" cy="116077"/>
            </a:xfrm>
            <a:prstGeom prst="flowChartOnlineStorage">
              <a:avLst/>
            </a:prstGeom>
            <a:solidFill>
              <a:schemeClr val="bg2"/>
            </a:solidFill>
            <a:ln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16" name="5-Point Star 7">
              <a:extLst>
                <a:ext uri="{FF2B5EF4-FFF2-40B4-BE49-F238E27FC236}">
                  <a16:creationId xmlns:a16="http://schemas.microsoft.com/office/drawing/2014/main" id="{CFD50051-B9EE-4E19-A999-4491E5C65FA6}"/>
                </a:ext>
              </a:extLst>
            </p:cNvPr>
            <p:cNvSpPr/>
            <p:nvPr/>
          </p:nvSpPr>
          <p:spPr bwMode="auto">
            <a:xfrm>
              <a:off x="5650080" y="2542102"/>
              <a:ext cx="72000" cy="72000"/>
            </a:xfrm>
            <a:prstGeom prst="star5">
              <a:avLst/>
            </a:prstGeom>
            <a:solidFill>
              <a:srgbClr val="FFC000"/>
            </a:solidFill>
            <a:ln w="3175"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17" name="5-Point Star 19">
              <a:extLst>
                <a:ext uri="{FF2B5EF4-FFF2-40B4-BE49-F238E27FC236}">
                  <a16:creationId xmlns:a16="http://schemas.microsoft.com/office/drawing/2014/main" id="{0DE5ED13-50F4-4739-9B18-28A11BFD261A}"/>
                </a:ext>
              </a:extLst>
            </p:cNvPr>
            <p:cNvSpPr/>
            <p:nvPr/>
          </p:nvSpPr>
          <p:spPr bwMode="auto">
            <a:xfrm>
              <a:off x="5628648" y="2734983"/>
              <a:ext cx="72000" cy="72000"/>
            </a:xfrm>
            <a:prstGeom prst="star5">
              <a:avLst/>
            </a:prstGeom>
            <a:solidFill>
              <a:srgbClr val="FFC000"/>
            </a:solidFill>
            <a:ln w="3175"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18" name="5-Point Star 20">
              <a:extLst>
                <a:ext uri="{FF2B5EF4-FFF2-40B4-BE49-F238E27FC236}">
                  <a16:creationId xmlns:a16="http://schemas.microsoft.com/office/drawing/2014/main" id="{17C876D0-2C74-4D31-ABFA-1BDE7296A523}"/>
                </a:ext>
              </a:extLst>
            </p:cNvPr>
            <p:cNvSpPr/>
            <p:nvPr/>
          </p:nvSpPr>
          <p:spPr bwMode="auto">
            <a:xfrm>
              <a:off x="5707229" y="2651640"/>
              <a:ext cx="72000" cy="72000"/>
            </a:xfrm>
            <a:prstGeom prst="star5">
              <a:avLst/>
            </a:prstGeom>
            <a:solidFill>
              <a:srgbClr val="FFC000"/>
            </a:solidFill>
            <a:ln w="3175"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19" name="5-Point Star 21">
              <a:extLst>
                <a:ext uri="{FF2B5EF4-FFF2-40B4-BE49-F238E27FC236}">
                  <a16:creationId xmlns:a16="http://schemas.microsoft.com/office/drawing/2014/main" id="{110421B9-4CBB-44F6-9950-A75F3237E899}"/>
                </a:ext>
              </a:extLst>
            </p:cNvPr>
            <p:cNvSpPr/>
            <p:nvPr/>
          </p:nvSpPr>
          <p:spPr bwMode="auto">
            <a:xfrm>
              <a:off x="5766761" y="2596871"/>
              <a:ext cx="72000" cy="72000"/>
            </a:xfrm>
            <a:prstGeom prst="star5">
              <a:avLst/>
            </a:prstGeom>
            <a:solidFill>
              <a:srgbClr val="FFC000"/>
            </a:solidFill>
            <a:ln w="3175"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FD9B6D8B-1900-499F-81CF-FB1B9486465A}"/>
                </a:ext>
              </a:extLst>
            </p:cNvPr>
            <p:cNvGrpSpPr/>
            <p:nvPr/>
          </p:nvGrpSpPr>
          <p:grpSpPr>
            <a:xfrm>
              <a:off x="5448212" y="2761177"/>
              <a:ext cx="138674" cy="152962"/>
              <a:chOff x="5479257" y="2761177"/>
              <a:chExt cx="138674" cy="152962"/>
            </a:xfrm>
          </p:grpSpPr>
          <p:sp>
            <p:nvSpPr>
              <p:cNvPr id="171" name="5-Point Star 23">
                <a:extLst>
                  <a:ext uri="{FF2B5EF4-FFF2-40B4-BE49-F238E27FC236}">
                    <a16:creationId xmlns:a16="http://schemas.microsoft.com/office/drawing/2014/main" id="{BE0E9783-305D-4E9C-B366-0CD034A718A2}"/>
                  </a:ext>
                </a:extLst>
              </p:cNvPr>
              <p:cNvSpPr/>
              <p:nvPr/>
            </p:nvSpPr>
            <p:spPr bwMode="auto">
              <a:xfrm>
                <a:off x="5545931" y="2761177"/>
                <a:ext cx="72000" cy="72000"/>
              </a:xfrm>
              <a:prstGeom prst="star5">
                <a:avLst>
                  <a:gd name="adj" fmla="val 2209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 w="3175">
                <a:solidFill>
                  <a:schemeClr val="bg2"/>
                </a:solidFill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80970" indent="-180970" algn="ctr" defTabSz="609585" eaLnBrk="0" hangingPunct="0">
                  <a:buClr>
                    <a:prstClr val="white"/>
                  </a:buClr>
                  <a:buFont typeface="Arial" pitchFamily="34" charset="0"/>
                  <a:buChar char="–"/>
                  <a:defRPr/>
                </a:pPr>
                <a:endParaRPr lang="en-GB" sz="1200" b="1" kern="0" dirty="0" err="1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72" name="5-Point Star 26">
                <a:extLst>
                  <a:ext uri="{FF2B5EF4-FFF2-40B4-BE49-F238E27FC236}">
                    <a16:creationId xmlns:a16="http://schemas.microsoft.com/office/drawing/2014/main" id="{E53F124D-A470-4BFA-A676-5D2AF641D059}"/>
                  </a:ext>
                </a:extLst>
              </p:cNvPr>
              <p:cNvSpPr/>
              <p:nvPr/>
            </p:nvSpPr>
            <p:spPr bwMode="auto">
              <a:xfrm>
                <a:off x="5479257" y="2761177"/>
                <a:ext cx="72000" cy="72000"/>
              </a:xfrm>
              <a:prstGeom prst="star5">
                <a:avLst>
                  <a:gd name="adj" fmla="val 2209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 w="3175">
                <a:solidFill>
                  <a:schemeClr val="bg2"/>
                </a:solidFill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80970" indent="-180970" algn="ctr" defTabSz="609585" eaLnBrk="0" hangingPunct="0">
                  <a:buClr>
                    <a:prstClr val="white"/>
                  </a:buClr>
                  <a:buFont typeface="Arial" pitchFamily="34" charset="0"/>
                  <a:buChar char="–"/>
                  <a:defRPr/>
                </a:pPr>
                <a:endParaRPr lang="en-GB" sz="1200" b="1" kern="0" dirty="0" err="1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73" name="5-Point Star 27">
                <a:extLst>
                  <a:ext uri="{FF2B5EF4-FFF2-40B4-BE49-F238E27FC236}">
                    <a16:creationId xmlns:a16="http://schemas.microsoft.com/office/drawing/2014/main" id="{99DC9DED-BBCF-4EDB-8B33-DC987CE91672}"/>
                  </a:ext>
                </a:extLst>
              </p:cNvPr>
              <p:cNvSpPr/>
              <p:nvPr/>
            </p:nvSpPr>
            <p:spPr bwMode="auto">
              <a:xfrm>
                <a:off x="5545931" y="2842139"/>
                <a:ext cx="72000" cy="72000"/>
              </a:xfrm>
              <a:prstGeom prst="star5">
                <a:avLst>
                  <a:gd name="adj" fmla="val 2209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 w="3175">
                <a:solidFill>
                  <a:schemeClr val="bg2"/>
                </a:solidFill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80970" indent="-180970" algn="ctr" defTabSz="609585" eaLnBrk="0" hangingPunct="0">
                  <a:buClr>
                    <a:prstClr val="white"/>
                  </a:buClr>
                  <a:buFont typeface="Arial" pitchFamily="34" charset="0"/>
                  <a:buChar char="–"/>
                  <a:defRPr/>
                </a:pPr>
                <a:endParaRPr lang="en-GB" sz="1200" b="1" kern="0" dirty="0" err="1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74" name="5-Point Star 28">
                <a:extLst>
                  <a:ext uri="{FF2B5EF4-FFF2-40B4-BE49-F238E27FC236}">
                    <a16:creationId xmlns:a16="http://schemas.microsoft.com/office/drawing/2014/main" id="{BF23C01C-E875-4772-8355-BB3C8634F911}"/>
                  </a:ext>
                </a:extLst>
              </p:cNvPr>
              <p:cNvSpPr/>
              <p:nvPr/>
            </p:nvSpPr>
            <p:spPr bwMode="auto">
              <a:xfrm>
                <a:off x="5479257" y="2842139"/>
                <a:ext cx="72000" cy="72000"/>
              </a:xfrm>
              <a:prstGeom prst="star5">
                <a:avLst>
                  <a:gd name="adj" fmla="val 2209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 w="3175">
                <a:solidFill>
                  <a:schemeClr val="bg2"/>
                </a:solidFill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80970" indent="-180970" algn="ctr" defTabSz="609585" eaLnBrk="0" hangingPunct="0">
                  <a:buClr>
                    <a:prstClr val="white"/>
                  </a:buClr>
                  <a:buFont typeface="Arial" pitchFamily="34" charset="0"/>
                  <a:buChar char="–"/>
                  <a:defRPr/>
                </a:pPr>
                <a:endParaRPr lang="en-GB" sz="1200" b="1" kern="0" dirty="0" err="1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  <p:sp>
          <p:nvSpPr>
            <p:cNvPr id="121" name="Curved Right Arrow 16">
              <a:extLst>
                <a:ext uri="{FF2B5EF4-FFF2-40B4-BE49-F238E27FC236}">
                  <a16:creationId xmlns:a16="http://schemas.microsoft.com/office/drawing/2014/main" id="{A5E3A32A-645B-4880-BF0B-A1874F21A545}"/>
                </a:ext>
              </a:extLst>
            </p:cNvPr>
            <p:cNvSpPr/>
            <p:nvPr/>
          </p:nvSpPr>
          <p:spPr bwMode="auto">
            <a:xfrm>
              <a:off x="5507028" y="2255468"/>
              <a:ext cx="128365" cy="391551"/>
            </a:xfrm>
            <a:prstGeom prst="curvedRightArrow">
              <a:avLst>
                <a:gd name="adj1" fmla="val 42276"/>
                <a:gd name="adj2" fmla="val 75613"/>
                <a:gd name="adj3" fmla="val 25000"/>
              </a:avLst>
            </a:prstGeom>
            <a:solidFill>
              <a:schemeClr val="tx1"/>
            </a:solidFill>
            <a:ln w="19050">
              <a:noFill/>
              <a:miter lim="800000"/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22" name="Flowchart: Data 121">
              <a:extLst>
                <a:ext uri="{FF2B5EF4-FFF2-40B4-BE49-F238E27FC236}">
                  <a16:creationId xmlns:a16="http://schemas.microsoft.com/office/drawing/2014/main" id="{11CA0E19-0FDC-4884-A8FC-528038F21E36}"/>
                </a:ext>
              </a:extLst>
            </p:cNvPr>
            <p:cNvSpPr/>
            <p:nvPr/>
          </p:nvSpPr>
          <p:spPr bwMode="auto">
            <a:xfrm rot="17751609">
              <a:off x="5532293" y="3017453"/>
              <a:ext cx="144000" cy="18000"/>
            </a:xfrm>
            <a:prstGeom prst="flowChartInputOutput">
              <a:avLst/>
            </a:prstGeom>
            <a:solidFill>
              <a:schemeClr val="tx1"/>
            </a:solidFill>
            <a:ln w="6350" cap="rnd"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23" name="Flowchart: Data 122">
              <a:extLst>
                <a:ext uri="{FF2B5EF4-FFF2-40B4-BE49-F238E27FC236}">
                  <a16:creationId xmlns:a16="http://schemas.microsoft.com/office/drawing/2014/main" id="{22FB1C9A-471D-4F01-9899-7824E2F56681}"/>
                </a:ext>
              </a:extLst>
            </p:cNvPr>
            <p:cNvSpPr/>
            <p:nvPr/>
          </p:nvSpPr>
          <p:spPr bwMode="auto">
            <a:xfrm rot="17751609">
              <a:off x="5417992" y="2950778"/>
              <a:ext cx="144000" cy="18000"/>
            </a:xfrm>
            <a:prstGeom prst="flowChartInputOutput">
              <a:avLst/>
            </a:prstGeom>
            <a:solidFill>
              <a:schemeClr val="tx1"/>
            </a:solidFill>
            <a:ln w="6350" cap="rnd"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24" name="Flowchart: Data 123">
              <a:extLst>
                <a:ext uri="{FF2B5EF4-FFF2-40B4-BE49-F238E27FC236}">
                  <a16:creationId xmlns:a16="http://schemas.microsoft.com/office/drawing/2014/main" id="{BE2808CA-3A00-4533-86FF-ECCA1A72C96C}"/>
                </a:ext>
              </a:extLst>
            </p:cNvPr>
            <p:cNvSpPr/>
            <p:nvPr/>
          </p:nvSpPr>
          <p:spPr bwMode="auto">
            <a:xfrm rot="3848391" flipH="1">
              <a:off x="5482285" y="2948397"/>
              <a:ext cx="144000" cy="18000"/>
            </a:xfrm>
            <a:prstGeom prst="flowChartInputOutput">
              <a:avLst/>
            </a:prstGeom>
            <a:solidFill>
              <a:schemeClr val="tx1"/>
            </a:solidFill>
            <a:ln w="6350" cap="rnd"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25" name="Flowchart: Data 124">
              <a:extLst>
                <a:ext uri="{FF2B5EF4-FFF2-40B4-BE49-F238E27FC236}">
                  <a16:creationId xmlns:a16="http://schemas.microsoft.com/office/drawing/2014/main" id="{1E9AB7C6-C6A8-44D1-9E87-C90C94A74716}"/>
                </a:ext>
              </a:extLst>
            </p:cNvPr>
            <p:cNvSpPr/>
            <p:nvPr/>
          </p:nvSpPr>
          <p:spPr bwMode="auto">
            <a:xfrm rot="3848391" flipH="1">
              <a:off x="5737079" y="2867433"/>
              <a:ext cx="144000" cy="18000"/>
            </a:xfrm>
            <a:prstGeom prst="flowChartInputOutput">
              <a:avLst/>
            </a:prstGeom>
            <a:solidFill>
              <a:schemeClr val="tx1"/>
            </a:solidFill>
            <a:ln w="6350" cap="rnd"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2AEF4FDB-7F41-4EC1-8D16-AE6158ACC5BD}"/>
                </a:ext>
              </a:extLst>
            </p:cNvPr>
            <p:cNvGrpSpPr/>
            <p:nvPr/>
          </p:nvGrpSpPr>
          <p:grpSpPr>
            <a:xfrm>
              <a:off x="6227352" y="2535689"/>
              <a:ext cx="260225" cy="229444"/>
              <a:chOff x="6227352" y="2535689"/>
              <a:chExt cx="260225" cy="229444"/>
            </a:xfrm>
          </p:grpSpPr>
          <p:sp>
            <p:nvSpPr>
              <p:cNvPr id="168" name="Rounded Rectangle 50">
                <a:extLst>
                  <a:ext uri="{FF2B5EF4-FFF2-40B4-BE49-F238E27FC236}">
                    <a16:creationId xmlns:a16="http://schemas.microsoft.com/office/drawing/2014/main" id="{B175BCAD-3178-4F59-A6C7-43B3238EF346}"/>
                  </a:ext>
                </a:extLst>
              </p:cNvPr>
              <p:cNvSpPr/>
              <p:nvPr/>
            </p:nvSpPr>
            <p:spPr bwMode="auto">
              <a:xfrm rot="5400000">
                <a:off x="6381763" y="2606430"/>
                <a:ext cx="74772" cy="136857"/>
              </a:xfrm>
              <a:prstGeom prst="round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80970" indent="-180970" algn="ctr" defTabSz="609585" eaLnBrk="0" hangingPunct="0">
                  <a:buClr>
                    <a:prstClr val="white"/>
                  </a:buClr>
                  <a:buFont typeface="Arial" pitchFamily="34" charset="0"/>
                  <a:buChar char="–"/>
                  <a:defRPr/>
                </a:pPr>
                <a:endParaRPr lang="en-GB" sz="1200" b="1" kern="0" dirty="0" err="1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69" name="Flowchart: Data 168">
                <a:extLst>
                  <a:ext uri="{FF2B5EF4-FFF2-40B4-BE49-F238E27FC236}">
                    <a16:creationId xmlns:a16="http://schemas.microsoft.com/office/drawing/2014/main" id="{A3080E06-58AF-4FD2-911A-738F09FCB588}"/>
                  </a:ext>
                </a:extLst>
              </p:cNvPr>
              <p:cNvSpPr/>
              <p:nvPr/>
            </p:nvSpPr>
            <p:spPr bwMode="auto">
              <a:xfrm rot="8100000" flipH="1">
                <a:off x="6227352" y="2729133"/>
                <a:ext cx="180000" cy="36000"/>
              </a:xfrm>
              <a:prstGeom prst="flowChartInputOutput">
                <a:avLst/>
              </a:prstGeom>
              <a:solidFill>
                <a:schemeClr val="tx1"/>
              </a:solidFill>
              <a:ln cap="rnd">
                <a:solidFill>
                  <a:schemeClr val="tx1"/>
                </a:solidFill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80970" indent="-180970" algn="ctr" defTabSz="609585" eaLnBrk="0" hangingPunct="0">
                  <a:buClr>
                    <a:prstClr val="white"/>
                  </a:buClr>
                  <a:buFont typeface="Arial" pitchFamily="34" charset="0"/>
                  <a:buChar char="–"/>
                  <a:defRPr/>
                </a:pPr>
                <a:endParaRPr lang="en-GB" sz="1200" b="1" kern="0" dirty="0" err="1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70" name="Flowchart: Data 169">
                <a:extLst>
                  <a:ext uri="{FF2B5EF4-FFF2-40B4-BE49-F238E27FC236}">
                    <a16:creationId xmlns:a16="http://schemas.microsoft.com/office/drawing/2014/main" id="{AAC3C6B0-24DA-4F23-AA44-7D7411494FE0}"/>
                  </a:ext>
                </a:extLst>
              </p:cNvPr>
              <p:cNvSpPr/>
              <p:nvPr/>
            </p:nvSpPr>
            <p:spPr bwMode="auto">
              <a:xfrm rot="2700000">
                <a:off x="6227352" y="2607689"/>
                <a:ext cx="180000" cy="36000"/>
              </a:xfrm>
              <a:prstGeom prst="flowChartInputOutput">
                <a:avLst/>
              </a:prstGeom>
              <a:solidFill>
                <a:schemeClr val="tx1"/>
              </a:solidFill>
              <a:ln cap="rnd">
                <a:solidFill>
                  <a:schemeClr val="tx1"/>
                </a:solidFill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80970" indent="-180970" algn="ctr" defTabSz="609585" eaLnBrk="0" hangingPunct="0">
                  <a:buClr>
                    <a:prstClr val="white"/>
                  </a:buClr>
                  <a:buFont typeface="Arial" pitchFamily="34" charset="0"/>
                  <a:buChar char="–"/>
                  <a:defRPr/>
                </a:pPr>
                <a:endParaRPr lang="en-GB" sz="1200" b="1" kern="0" dirty="0" err="1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  <p:sp>
          <p:nvSpPr>
            <p:cNvPr id="127" name="Rounded Rectangle 224">
              <a:extLst>
                <a:ext uri="{FF2B5EF4-FFF2-40B4-BE49-F238E27FC236}">
                  <a16:creationId xmlns:a16="http://schemas.microsoft.com/office/drawing/2014/main" id="{8FD43EBC-C385-4F78-8FC0-63C83D84617E}"/>
                </a:ext>
              </a:extLst>
            </p:cNvPr>
            <p:cNvSpPr/>
            <p:nvPr/>
          </p:nvSpPr>
          <p:spPr bwMode="auto">
            <a:xfrm>
              <a:off x="5754307" y="2732399"/>
              <a:ext cx="25200" cy="144000"/>
            </a:xfrm>
            <a:prstGeom prst="round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28" name="Rounded Rectangle 40">
              <a:extLst>
                <a:ext uri="{FF2B5EF4-FFF2-40B4-BE49-F238E27FC236}">
                  <a16:creationId xmlns:a16="http://schemas.microsoft.com/office/drawing/2014/main" id="{D71AA916-8C83-4D70-A55E-7BCBACA187E0}"/>
                </a:ext>
              </a:extLst>
            </p:cNvPr>
            <p:cNvSpPr/>
            <p:nvPr/>
          </p:nvSpPr>
          <p:spPr bwMode="auto">
            <a:xfrm>
              <a:off x="5675726" y="2782405"/>
              <a:ext cx="25200" cy="144000"/>
            </a:xfrm>
            <a:prstGeom prst="round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29" name="5-Point Star 41">
              <a:extLst>
                <a:ext uri="{FF2B5EF4-FFF2-40B4-BE49-F238E27FC236}">
                  <a16:creationId xmlns:a16="http://schemas.microsoft.com/office/drawing/2014/main" id="{C8412E30-118B-479E-A8D2-B500A69B5AC6}"/>
                </a:ext>
              </a:extLst>
            </p:cNvPr>
            <p:cNvSpPr/>
            <p:nvPr/>
          </p:nvSpPr>
          <p:spPr bwMode="auto">
            <a:xfrm rot="905843">
              <a:off x="6436063" y="2557771"/>
              <a:ext cx="85994" cy="95118"/>
            </a:xfrm>
            <a:prstGeom prst="star5">
              <a:avLst/>
            </a:prstGeom>
            <a:solidFill>
              <a:srgbClr val="FFC000"/>
            </a:solidFill>
            <a:ln w="3175"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30" name="5-Point Star 42">
              <a:extLst>
                <a:ext uri="{FF2B5EF4-FFF2-40B4-BE49-F238E27FC236}">
                  <a16:creationId xmlns:a16="http://schemas.microsoft.com/office/drawing/2014/main" id="{E0DDF714-A808-4A97-907E-2552958005F6}"/>
                </a:ext>
              </a:extLst>
            </p:cNvPr>
            <p:cNvSpPr/>
            <p:nvPr/>
          </p:nvSpPr>
          <p:spPr bwMode="auto">
            <a:xfrm rot="905843">
              <a:off x="6357483" y="2557772"/>
              <a:ext cx="85994" cy="95118"/>
            </a:xfrm>
            <a:prstGeom prst="star5">
              <a:avLst/>
            </a:prstGeom>
            <a:solidFill>
              <a:srgbClr val="FFC000"/>
            </a:solidFill>
            <a:ln w="3175"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31" name="5-Point Star 43">
              <a:extLst>
                <a:ext uri="{FF2B5EF4-FFF2-40B4-BE49-F238E27FC236}">
                  <a16:creationId xmlns:a16="http://schemas.microsoft.com/office/drawing/2014/main" id="{47E4A0B7-4467-4C4C-84BF-A720A8E0DCC1}"/>
                </a:ext>
              </a:extLst>
            </p:cNvPr>
            <p:cNvSpPr/>
            <p:nvPr/>
          </p:nvSpPr>
          <p:spPr bwMode="auto">
            <a:xfrm rot="905843">
              <a:off x="6436063" y="2674452"/>
              <a:ext cx="85994" cy="95118"/>
            </a:xfrm>
            <a:prstGeom prst="star5">
              <a:avLst/>
            </a:prstGeom>
            <a:solidFill>
              <a:srgbClr val="FFC000"/>
            </a:solidFill>
            <a:ln w="3175"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32" name="5-Point Star 44">
              <a:extLst>
                <a:ext uri="{FF2B5EF4-FFF2-40B4-BE49-F238E27FC236}">
                  <a16:creationId xmlns:a16="http://schemas.microsoft.com/office/drawing/2014/main" id="{BDB57DE3-4FF4-445A-A236-77BFDE581E74}"/>
                </a:ext>
              </a:extLst>
            </p:cNvPr>
            <p:cNvSpPr/>
            <p:nvPr/>
          </p:nvSpPr>
          <p:spPr bwMode="auto">
            <a:xfrm rot="905843">
              <a:off x="6357483" y="2674453"/>
              <a:ext cx="85994" cy="95118"/>
            </a:xfrm>
            <a:prstGeom prst="star5">
              <a:avLst/>
            </a:prstGeom>
            <a:solidFill>
              <a:srgbClr val="FFC000"/>
            </a:solidFill>
            <a:ln w="3175">
              <a:solidFill>
                <a:schemeClr val="bg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33" name="Can 225">
              <a:extLst>
                <a:ext uri="{FF2B5EF4-FFF2-40B4-BE49-F238E27FC236}">
                  <a16:creationId xmlns:a16="http://schemas.microsoft.com/office/drawing/2014/main" id="{CF48B5F9-6E8D-4A76-A2B2-3939690C1CBB}"/>
                </a:ext>
              </a:extLst>
            </p:cNvPr>
            <p:cNvSpPr/>
            <p:nvPr/>
          </p:nvSpPr>
          <p:spPr bwMode="auto">
            <a:xfrm rot="16200000">
              <a:off x="6541144" y="2582312"/>
              <a:ext cx="115200" cy="166093"/>
            </a:xfrm>
            <a:prstGeom prst="can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chemeClr val="accent2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6C2E9EC7-6D61-46F0-8F84-C7069AFB10AE}"/>
                </a:ext>
              </a:extLst>
            </p:cNvPr>
            <p:cNvGrpSpPr/>
            <p:nvPr/>
          </p:nvGrpSpPr>
          <p:grpSpPr>
            <a:xfrm>
              <a:off x="5588359" y="1793853"/>
              <a:ext cx="200460" cy="546666"/>
              <a:chOff x="5588359" y="1793853"/>
              <a:chExt cx="200460" cy="546666"/>
            </a:xfrm>
          </p:grpSpPr>
          <p:sp>
            <p:nvSpPr>
              <p:cNvPr id="159" name="Flowchart: Stored Data 158">
                <a:extLst>
                  <a:ext uri="{FF2B5EF4-FFF2-40B4-BE49-F238E27FC236}">
                    <a16:creationId xmlns:a16="http://schemas.microsoft.com/office/drawing/2014/main" id="{844B7521-DE10-4827-B3F9-E07B20D7530D}"/>
                  </a:ext>
                </a:extLst>
              </p:cNvPr>
              <p:cNvSpPr/>
              <p:nvPr/>
            </p:nvSpPr>
            <p:spPr bwMode="auto">
              <a:xfrm rot="16200000" flipV="1">
                <a:off x="5545531" y="2148130"/>
                <a:ext cx="283119" cy="101660"/>
              </a:xfrm>
              <a:prstGeom prst="flowChartOnlineStorage">
                <a:avLst/>
              </a:prstGeom>
              <a:solidFill>
                <a:schemeClr val="tx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80970" indent="-180970" algn="ctr" defTabSz="609585" eaLnBrk="0" hangingPunct="0">
                  <a:buClr>
                    <a:prstClr val="white"/>
                  </a:buClr>
                  <a:buFont typeface="Arial" pitchFamily="34" charset="0"/>
                  <a:buChar char="–"/>
                  <a:defRPr/>
                </a:pPr>
                <a:endParaRPr lang="en-GB" sz="1200" b="1" kern="0" dirty="0" err="1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60" name="Rounded Rectangle 59">
                <a:extLst>
                  <a:ext uri="{FF2B5EF4-FFF2-40B4-BE49-F238E27FC236}">
                    <a16:creationId xmlns:a16="http://schemas.microsoft.com/office/drawing/2014/main" id="{F8D06CC7-2456-4A74-A583-2492A7F4A386}"/>
                  </a:ext>
                </a:extLst>
              </p:cNvPr>
              <p:cNvSpPr/>
              <p:nvPr/>
            </p:nvSpPr>
            <p:spPr bwMode="auto">
              <a:xfrm>
                <a:off x="5662613" y="1835845"/>
                <a:ext cx="54000" cy="190800"/>
              </a:xfrm>
              <a:prstGeom prst="round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80970" indent="-180970" algn="ctr" defTabSz="609585" eaLnBrk="0" hangingPunct="0">
                  <a:buClr>
                    <a:prstClr val="white"/>
                  </a:buClr>
                  <a:buFont typeface="Arial" pitchFamily="34" charset="0"/>
                  <a:buChar char="–"/>
                  <a:defRPr/>
                </a:pPr>
                <a:endParaRPr lang="en-GB" sz="1200" b="1" kern="0" dirty="0" err="1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61" name="Flowchart: Data 160">
                <a:extLst>
                  <a:ext uri="{FF2B5EF4-FFF2-40B4-BE49-F238E27FC236}">
                    <a16:creationId xmlns:a16="http://schemas.microsoft.com/office/drawing/2014/main" id="{2C07E4DF-0CAB-4D7A-A932-0610C40E4F47}"/>
                  </a:ext>
                </a:extLst>
              </p:cNvPr>
              <p:cNvSpPr/>
              <p:nvPr/>
            </p:nvSpPr>
            <p:spPr bwMode="auto">
              <a:xfrm rot="17751609">
                <a:off x="5547814" y="2058301"/>
                <a:ext cx="198000" cy="18000"/>
              </a:xfrm>
              <a:prstGeom prst="flowChartInputOutput">
                <a:avLst/>
              </a:prstGeom>
              <a:solidFill>
                <a:schemeClr val="tx1"/>
              </a:solidFill>
              <a:ln w="15875" cap="rnd">
                <a:solidFill>
                  <a:schemeClr val="tx1"/>
                </a:solidFill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80970" indent="-180970" algn="ctr" defTabSz="609585" eaLnBrk="0" hangingPunct="0">
                  <a:buClr>
                    <a:prstClr val="white"/>
                  </a:buClr>
                  <a:buFont typeface="Arial" pitchFamily="34" charset="0"/>
                  <a:buChar char="–"/>
                  <a:defRPr/>
                </a:pPr>
                <a:endParaRPr lang="en-GB" sz="1200" b="1" kern="0" dirty="0" err="1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62" name="Flowchart: Data 161">
                <a:extLst>
                  <a:ext uri="{FF2B5EF4-FFF2-40B4-BE49-F238E27FC236}">
                    <a16:creationId xmlns:a16="http://schemas.microsoft.com/office/drawing/2014/main" id="{F9AF99F7-0087-4036-95F0-1D26343C059C}"/>
                  </a:ext>
                </a:extLst>
              </p:cNvPr>
              <p:cNvSpPr/>
              <p:nvPr/>
            </p:nvSpPr>
            <p:spPr bwMode="auto">
              <a:xfrm rot="3848391" flipH="1">
                <a:off x="5638299" y="2064032"/>
                <a:ext cx="198000" cy="18000"/>
              </a:xfrm>
              <a:prstGeom prst="flowChartInputOutput">
                <a:avLst/>
              </a:prstGeom>
              <a:solidFill>
                <a:schemeClr val="tx1"/>
              </a:solidFill>
              <a:ln w="15875" cap="rnd">
                <a:solidFill>
                  <a:schemeClr val="tx1"/>
                </a:solidFill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80970" indent="-180970" algn="ctr" defTabSz="609585" eaLnBrk="0" hangingPunct="0">
                  <a:buClr>
                    <a:prstClr val="white"/>
                  </a:buClr>
                  <a:buFont typeface="Arial" pitchFamily="34" charset="0"/>
                  <a:buChar char="–"/>
                  <a:defRPr/>
                </a:pPr>
                <a:endParaRPr lang="en-GB" sz="1200" b="1" kern="0" dirty="0" err="1">
                  <a:solidFill>
                    <a:srgbClr val="FFFFFF"/>
                  </a:solidFill>
                  <a:latin typeface="Arial"/>
                </a:endParaRPr>
              </a:p>
            </p:txBody>
          </p: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96493A5B-4226-4DD9-8054-0665299FD05A}"/>
                  </a:ext>
                </a:extLst>
              </p:cNvPr>
              <p:cNvGrpSpPr/>
              <p:nvPr/>
            </p:nvGrpSpPr>
            <p:grpSpPr>
              <a:xfrm>
                <a:off x="5588359" y="1793853"/>
                <a:ext cx="200460" cy="221114"/>
                <a:chOff x="5479257" y="2761177"/>
                <a:chExt cx="138674" cy="152962"/>
              </a:xfrm>
            </p:grpSpPr>
            <p:sp>
              <p:nvSpPr>
                <p:cNvPr id="164" name="5-Point Star 55">
                  <a:extLst>
                    <a:ext uri="{FF2B5EF4-FFF2-40B4-BE49-F238E27FC236}">
                      <a16:creationId xmlns:a16="http://schemas.microsoft.com/office/drawing/2014/main" id="{3E93F819-9AF6-4970-823B-6EE346745464}"/>
                    </a:ext>
                  </a:extLst>
                </p:cNvPr>
                <p:cNvSpPr/>
                <p:nvPr/>
              </p:nvSpPr>
              <p:spPr bwMode="auto">
                <a:xfrm>
                  <a:off x="5545931" y="2761177"/>
                  <a:ext cx="72000" cy="72000"/>
                </a:xfrm>
                <a:prstGeom prst="star5">
                  <a:avLst>
                    <a:gd name="adj" fmla="val 22090"/>
                    <a:gd name="hf" fmla="val 105146"/>
                    <a:gd name="vf" fmla="val 110557"/>
                  </a:avLst>
                </a:prstGeom>
                <a:solidFill>
                  <a:srgbClr val="FFC000"/>
                </a:solidFill>
                <a:ln w="3175">
                  <a:solidFill>
                    <a:schemeClr val="bg2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180970" indent="-180970" algn="ctr" defTabSz="609585" eaLnBrk="0" hangingPunct="0">
                    <a:buClr>
                      <a:prstClr val="white"/>
                    </a:buClr>
                    <a:buFont typeface="Arial" pitchFamily="34" charset="0"/>
                    <a:buChar char="–"/>
                    <a:defRPr/>
                  </a:pPr>
                  <a:endParaRPr lang="en-GB" sz="1200" b="1" kern="0" dirty="0" err="1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165" name="5-Point Star 56">
                  <a:extLst>
                    <a:ext uri="{FF2B5EF4-FFF2-40B4-BE49-F238E27FC236}">
                      <a16:creationId xmlns:a16="http://schemas.microsoft.com/office/drawing/2014/main" id="{6B75E7C7-BC37-4C34-8867-9092E2D50F5C}"/>
                    </a:ext>
                  </a:extLst>
                </p:cNvPr>
                <p:cNvSpPr/>
                <p:nvPr/>
              </p:nvSpPr>
              <p:spPr bwMode="auto">
                <a:xfrm>
                  <a:off x="5479257" y="2761177"/>
                  <a:ext cx="72000" cy="72000"/>
                </a:xfrm>
                <a:prstGeom prst="star5">
                  <a:avLst>
                    <a:gd name="adj" fmla="val 22090"/>
                    <a:gd name="hf" fmla="val 105146"/>
                    <a:gd name="vf" fmla="val 110557"/>
                  </a:avLst>
                </a:prstGeom>
                <a:solidFill>
                  <a:srgbClr val="FFC000"/>
                </a:solidFill>
                <a:ln w="3175">
                  <a:solidFill>
                    <a:schemeClr val="bg2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180970" indent="-180970" algn="ctr" defTabSz="609585" eaLnBrk="0" hangingPunct="0">
                    <a:buClr>
                      <a:prstClr val="white"/>
                    </a:buClr>
                    <a:buFont typeface="Arial" pitchFamily="34" charset="0"/>
                    <a:buChar char="–"/>
                    <a:defRPr/>
                  </a:pPr>
                  <a:endParaRPr lang="en-GB" sz="1200" b="1" kern="0" dirty="0" err="1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166" name="5-Point Star 57">
                  <a:extLst>
                    <a:ext uri="{FF2B5EF4-FFF2-40B4-BE49-F238E27FC236}">
                      <a16:creationId xmlns:a16="http://schemas.microsoft.com/office/drawing/2014/main" id="{E3973A3F-20CF-44A9-AAE6-064910658F3E}"/>
                    </a:ext>
                  </a:extLst>
                </p:cNvPr>
                <p:cNvSpPr/>
                <p:nvPr/>
              </p:nvSpPr>
              <p:spPr bwMode="auto">
                <a:xfrm>
                  <a:off x="5545931" y="2842139"/>
                  <a:ext cx="72000" cy="72000"/>
                </a:xfrm>
                <a:prstGeom prst="star5">
                  <a:avLst>
                    <a:gd name="adj" fmla="val 22090"/>
                    <a:gd name="hf" fmla="val 105146"/>
                    <a:gd name="vf" fmla="val 110557"/>
                  </a:avLst>
                </a:prstGeom>
                <a:solidFill>
                  <a:srgbClr val="FFC000"/>
                </a:solidFill>
                <a:ln w="3175">
                  <a:solidFill>
                    <a:schemeClr val="bg2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180970" indent="-180970" algn="ctr" defTabSz="609585" eaLnBrk="0" hangingPunct="0">
                    <a:buClr>
                      <a:prstClr val="white"/>
                    </a:buClr>
                    <a:buFont typeface="Arial" pitchFamily="34" charset="0"/>
                    <a:buChar char="–"/>
                    <a:defRPr/>
                  </a:pPr>
                  <a:endParaRPr lang="en-GB" sz="1200" b="1" kern="0" dirty="0" err="1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  <p:sp>
              <p:nvSpPr>
                <p:cNvPr id="167" name="5-Point Star 58">
                  <a:extLst>
                    <a:ext uri="{FF2B5EF4-FFF2-40B4-BE49-F238E27FC236}">
                      <a16:creationId xmlns:a16="http://schemas.microsoft.com/office/drawing/2014/main" id="{DD1090BE-6404-4BCF-91AE-E2BBCA997166}"/>
                    </a:ext>
                  </a:extLst>
                </p:cNvPr>
                <p:cNvSpPr/>
                <p:nvPr/>
              </p:nvSpPr>
              <p:spPr bwMode="auto">
                <a:xfrm>
                  <a:off x="5479257" y="2842139"/>
                  <a:ext cx="72000" cy="72000"/>
                </a:xfrm>
                <a:prstGeom prst="star5">
                  <a:avLst>
                    <a:gd name="adj" fmla="val 22090"/>
                    <a:gd name="hf" fmla="val 105146"/>
                    <a:gd name="vf" fmla="val 110557"/>
                  </a:avLst>
                </a:prstGeom>
                <a:solidFill>
                  <a:srgbClr val="FFC000"/>
                </a:solidFill>
                <a:ln w="3175">
                  <a:solidFill>
                    <a:schemeClr val="bg2"/>
                  </a:solidFill>
                  <a:headEnd/>
                  <a:tailEnd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180970" indent="-180970" algn="ctr" defTabSz="609585" eaLnBrk="0" hangingPunct="0">
                    <a:buClr>
                      <a:prstClr val="white"/>
                    </a:buClr>
                    <a:buFont typeface="Arial" pitchFamily="34" charset="0"/>
                    <a:buChar char="–"/>
                    <a:defRPr/>
                  </a:pPr>
                  <a:endParaRPr lang="en-GB" sz="1200" b="1" kern="0" dirty="0" err="1">
                    <a:solidFill>
                      <a:srgbClr val="FFFFFF"/>
                    </a:solidFill>
                    <a:latin typeface="Arial"/>
                  </a:endParaRPr>
                </a:p>
              </p:txBody>
            </p:sp>
          </p:grpSp>
        </p:grp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1A9465DB-0A89-4F8C-BD50-08B158C07D05}"/>
                </a:ext>
              </a:extLst>
            </p:cNvPr>
            <p:cNvSpPr txBox="1"/>
            <p:nvPr/>
          </p:nvSpPr>
          <p:spPr>
            <a:xfrm rot="16200000">
              <a:off x="4762309" y="2996883"/>
              <a:ext cx="233059" cy="3030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>
                <a:buClr>
                  <a:srgbClr val="004B87"/>
                </a:buClr>
                <a:defRPr/>
              </a:pPr>
              <a:r>
                <a:rPr lang="en-GB" dirty="0">
                  <a:solidFill>
                    <a:srgbClr val="004B87"/>
                  </a:solidFill>
                  <a:latin typeface="Calibri"/>
                </a:rPr>
                <a:t>x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6F3816D1-7DA3-4717-B7D8-5F07336CFA9F}"/>
                </a:ext>
              </a:extLst>
            </p:cNvPr>
            <p:cNvSpPr txBox="1"/>
            <p:nvPr/>
          </p:nvSpPr>
          <p:spPr>
            <a:xfrm>
              <a:off x="4655220" y="2912044"/>
              <a:ext cx="430344" cy="208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>
                <a:buClr>
                  <a:srgbClr val="004B87"/>
                </a:buClr>
                <a:defRPr/>
              </a:pPr>
              <a:r>
                <a:rPr lang="en-GB" sz="1051" dirty="0">
                  <a:solidFill>
                    <a:srgbClr val="004B87"/>
                  </a:solidFill>
                  <a:latin typeface="Calibri"/>
                </a:rPr>
                <a:t>BCMA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B87BCDCA-06AE-4BE9-BA89-DEC94BE0C0B0}"/>
                </a:ext>
              </a:extLst>
            </p:cNvPr>
            <p:cNvSpPr txBox="1"/>
            <p:nvPr/>
          </p:nvSpPr>
          <p:spPr>
            <a:xfrm>
              <a:off x="5051671" y="3281471"/>
              <a:ext cx="847863" cy="574484"/>
            </a:xfrm>
            <a:prstGeom prst="ellipse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 anchor="b" anchorCtr="0">
              <a:noAutofit/>
            </a:bodyPr>
            <a:lstStyle/>
            <a:p>
              <a:pPr algn="ctr" defTabSz="609585">
                <a:spcBef>
                  <a:spcPts val="600"/>
                </a:spcBef>
                <a:buClr>
                  <a:srgbClr val="004B87"/>
                </a:buClr>
                <a:defRPr/>
              </a:pPr>
              <a:endParaRPr lang="en-GB" sz="1000" b="1" dirty="0">
                <a:solidFill>
                  <a:srgbClr val="004B87">
                    <a:lumMod val="50000"/>
                  </a:srgbClr>
                </a:solidFill>
                <a:latin typeface="Calibri"/>
              </a:endParaRPr>
            </a:p>
            <a:p>
              <a:pPr algn="ctr" defTabSz="609585">
                <a:buClr>
                  <a:srgbClr val="004B87"/>
                </a:buClr>
                <a:defRPr/>
              </a:pPr>
              <a:br>
                <a:rPr lang="en-GB" sz="1000" b="1" dirty="0">
                  <a:solidFill>
                    <a:srgbClr val="004B87">
                      <a:lumMod val="50000"/>
                    </a:srgbClr>
                  </a:solidFill>
                  <a:latin typeface="Calibri"/>
                </a:rPr>
              </a:br>
              <a:endParaRPr lang="en-GB" sz="1000" b="1" dirty="0">
                <a:solidFill>
                  <a:srgbClr val="004B87">
                    <a:lumMod val="50000"/>
                  </a:srgbClr>
                </a:solidFill>
                <a:latin typeface="Calibri"/>
              </a:endParaRPr>
            </a:p>
            <a:p>
              <a:pPr algn="ctr" defTabSz="609585">
                <a:spcBef>
                  <a:spcPts val="600"/>
                </a:spcBef>
                <a:buClr>
                  <a:srgbClr val="004B87"/>
                </a:buClr>
                <a:defRPr/>
              </a:pPr>
              <a:endParaRPr lang="en-GB" sz="1000" b="1" dirty="0">
                <a:solidFill>
                  <a:srgbClr val="004B87">
                    <a:lumMod val="50000"/>
                  </a:srgbClr>
                </a:solidFill>
                <a:latin typeface="Calibri"/>
              </a:endParaRPr>
            </a:p>
            <a:p>
              <a:pPr algn="ctr" defTabSz="609585">
                <a:spcBef>
                  <a:spcPts val="600"/>
                </a:spcBef>
                <a:buClr>
                  <a:srgbClr val="004B87"/>
                </a:buClr>
                <a:defRPr/>
              </a:pPr>
              <a:endParaRPr lang="en-GB" sz="1000" b="1" dirty="0">
                <a:solidFill>
                  <a:srgbClr val="004B87">
                    <a:lumMod val="50000"/>
                  </a:srgbClr>
                </a:solidFill>
                <a:latin typeface="Calibri"/>
              </a:endParaRPr>
            </a:p>
            <a:p>
              <a:pPr algn="ctr" defTabSz="609585">
                <a:spcBef>
                  <a:spcPts val="600"/>
                </a:spcBef>
                <a:buClr>
                  <a:srgbClr val="004B87"/>
                </a:buClr>
                <a:defRPr/>
              </a:pPr>
              <a:endParaRPr lang="en-GB" sz="1000" b="1" dirty="0">
                <a:solidFill>
                  <a:srgbClr val="004B87">
                    <a:lumMod val="50000"/>
                  </a:srgbClr>
                </a:solidFill>
                <a:latin typeface="Calibri"/>
              </a:endParaRPr>
            </a:p>
            <a:p>
              <a:pPr algn="ctr" defTabSz="609585">
                <a:spcBef>
                  <a:spcPts val="600"/>
                </a:spcBef>
                <a:buClr>
                  <a:srgbClr val="004B87"/>
                </a:buClr>
                <a:defRPr/>
              </a:pPr>
              <a:endParaRPr lang="en-GB" sz="1000" b="1" dirty="0">
                <a:solidFill>
                  <a:srgbClr val="004B87">
                    <a:lumMod val="50000"/>
                  </a:srgbClr>
                </a:solidFill>
                <a:latin typeface="Calibri"/>
              </a:endParaRPr>
            </a:p>
            <a:p>
              <a:pPr algn="ctr" defTabSz="609585">
                <a:spcBef>
                  <a:spcPts val="600"/>
                </a:spcBef>
                <a:buClr>
                  <a:srgbClr val="004B87"/>
                </a:buClr>
                <a:defRPr/>
              </a:pPr>
              <a:endParaRPr lang="en-GB" sz="1000" b="1" dirty="0">
                <a:solidFill>
                  <a:srgbClr val="004B87">
                    <a:lumMod val="50000"/>
                  </a:srgbClr>
                </a:solidFill>
                <a:latin typeface="Calibri"/>
              </a:endParaRPr>
            </a:p>
            <a:p>
              <a:pPr algn="ctr" defTabSz="609585">
                <a:spcBef>
                  <a:spcPts val="600"/>
                </a:spcBef>
                <a:buClr>
                  <a:srgbClr val="004B87"/>
                </a:buClr>
                <a:defRPr/>
              </a:pPr>
              <a:endParaRPr lang="en-GB" sz="1000" b="1" dirty="0">
                <a:solidFill>
                  <a:srgbClr val="004B87">
                    <a:lumMod val="50000"/>
                  </a:srgbClr>
                </a:solidFill>
                <a:latin typeface="Calibri"/>
              </a:endParaRP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F28E21EF-4777-4063-951C-43512DFB607A}"/>
                </a:ext>
              </a:extLst>
            </p:cNvPr>
            <p:cNvSpPr txBox="1"/>
            <p:nvPr/>
          </p:nvSpPr>
          <p:spPr>
            <a:xfrm>
              <a:off x="4836558" y="2443785"/>
              <a:ext cx="430344" cy="208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>
                <a:buClr>
                  <a:srgbClr val="004B87"/>
                </a:buClr>
                <a:defRPr/>
              </a:pPr>
              <a:r>
                <a:rPr lang="en-GB" sz="1051" dirty="0">
                  <a:solidFill>
                    <a:srgbClr val="004B87"/>
                  </a:solidFill>
                  <a:latin typeface="Calibri"/>
                </a:rPr>
                <a:t>BCMA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E140FA21-7CD5-466F-A756-2D1A99B97B6F}"/>
                </a:ext>
              </a:extLst>
            </p:cNvPr>
            <p:cNvSpPr txBox="1"/>
            <p:nvPr/>
          </p:nvSpPr>
          <p:spPr>
            <a:xfrm>
              <a:off x="5849120" y="2718332"/>
              <a:ext cx="430344" cy="208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>
                <a:buClr>
                  <a:srgbClr val="004B87"/>
                </a:buClr>
                <a:defRPr/>
              </a:pPr>
              <a:r>
                <a:rPr lang="en-GB" sz="1051" dirty="0">
                  <a:solidFill>
                    <a:srgbClr val="004B87"/>
                  </a:solidFill>
                  <a:latin typeface="Calibri"/>
                </a:rPr>
                <a:t>BCMA</a:t>
              </a:r>
            </a:p>
          </p:txBody>
        </p: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2875924A-A7B2-4A2C-9294-BBF923A56708}"/>
                </a:ext>
              </a:extLst>
            </p:cNvPr>
            <p:cNvSpPr txBox="1"/>
            <p:nvPr/>
          </p:nvSpPr>
          <p:spPr>
            <a:xfrm>
              <a:off x="5452140" y="2334203"/>
              <a:ext cx="593432" cy="208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09585">
                <a:buClr>
                  <a:srgbClr val="004B87"/>
                </a:buClr>
                <a:defRPr/>
              </a:pPr>
              <a:r>
                <a:rPr lang="en-GB" sz="1051" dirty="0">
                  <a:solidFill>
                    <a:srgbClr val="004B87"/>
                  </a:solidFill>
                  <a:latin typeface="Calibri"/>
                </a:rPr>
                <a:t>Lysosome</a:t>
              </a: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0882E481-58C2-44F5-8494-429A590721F8}"/>
                </a:ext>
              </a:extLst>
            </p:cNvPr>
            <p:cNvSpPr txBox="1"/>
            <p:nvPr/>
          </p:nvSpPr>
          <p:spPr>
            <a:xfrm>
              <a:off x="6227030" y="2123304"/>
              <a:ext cx="521094" cy="3282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09585">
                <a:buClr>
                  <a:srgbClr val="004B87"/>
                </a:buClr>
                <a:defRPr/>
              </a:pPr>
              <a:r>
                <a:rPr lang="en-GB" sz="1000" dirty="0">
                  <a:solidFill>
                    <a:srgbClr val="004B87"/>
                  </a:solidFill>
                  <a:latin typeface="Calibri"/>
                </a:rPr>
                <a:t>Fc</a:t>
              </a:r>
            </a:p>
            <a:p>
              <a:pPr algn="ctr" defTabSz="609585">
                <a:buClr>
                  <a:srgbClr val="004B87"/>
                </a:buClr>
                <a:defRPr/>
              </a:pPr>
              <a:r>
                <a:rPr lang="en-GB" sz="1000" dirty="0">
                  <a:solidFill>
                    <a:srgbClr val="004B87"/>
                  </a:solidFill>
                  <a:latin typeface="Calibri"/>
                </a:rPr>
                <a:t>receptor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7743F7B1-0FB9-49BB-BC17-B67ADB645A97}"/>
                </a:ext>
              </a:extLst>
            </p:cNvPr>
            <p:cNvSpPr txBox="1"/>
            <p:nvPr/>
          </p:nvSpPr>
          <p:spPr>
            <a:xfrm>
              <a:off x="6785718" y="1966631"/>
              <a:ext cx="489529" cy="252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09585">
                <a:buClr>
                  <a:srgbClr val="004B87"/>
                </a:buClr>
                <a:defRPr/>
              </a:pPr>
              <a:r>
                <a:rPr lang="en-GB" sz="1400" b="1" dirty="0">
                  <a:solidFill>
                    <a:srgbClr val="004B87">
                      <a:lumMod val="50000"/>
                    </a:srgbClr>
                  </a:solidFill>
                  <a:latin typeface="Calibri"/>
                </a:rPr>
                <a:t>ADCC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5E180ABB-E374-47E5-A871-2ED3CE28DCCE}"/>
                </a:ext>
              </a:extLst>
            </p:cNvPr>
            <p:cNvSpPr txBox="1"/>
            <p:nvPr/>
          </p:nvSpPr>
          <p:spPr>
            <a:xfrm>
              <a:off x="5518812" y="1539920"/>
              <a:ext cx="411930" cy="2525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09585">
                <a:buClr>
                  <a:srgbClr val="004B87"/>
                </a:buClr>
                <a:defRPr/>
              </a:pPr>
              <a:r>
                <a:rPr lang="en-GB" sz="1400" b="1" dirty="0">
                  <a:solidFill>
                    <a:srgbClr val="004B87">
                      <a:lumMod val="50000"/>
                    </a:srgbClr>
                  </a:solidFill>
                  <a:latin typeface="Calibri"/>
                </a:rPr>
                <a:t>ADC</a:t>
              </a:r>
            </a:p>
          </p:txBody>
        </p:sp>
        <p:sp>
          <p:nvSpPr>
            <p:cNvPr id="145" name="Flowchart: Stored Data 144">
              <a:extLst>
                <a:ext uri="{FF2B5EF4-FFF2-40B4-BE49-F238E27FC236}">
                  <a16:creationId xmlns:a16="http://schemas.microsoft.com/office/drawing/2014/main" id="{A36CC00F-618E-4CBA-B31D-F5F331CD01A4}"/>
                </a:ext>
              </a:extLst>
            </p:cNvPr>
            <p:cNvSpPr/>
            <p:nvPr/>
          </p:nvSpPr>
          <p:spPr bwMode="auto">
            <a:xfrm rot="10800000" flipV="1">
              <a:off x="4502680" y="3111809"/>
              <a:ext cx="283119" cy="121641"/>
            </a:xfrm>
            <a:prstGeom prst="flowChartOnlineStorage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solidFill>
                <a:schemeClr val="tx1"/>
              </a:solidFill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333833EB-ADE4-48AA-B7A3-C034FD301E62}"/>
                </a:ext>
              </a:extLst>
            </p:cNvPr>
            <p:cNvGrpSpPr/>
            <p:nvPr/>
          </p:nvGrpSpPr>
          <p:grpSpPr>
            <a:xfrm flipH="1">
              <a:off x="4389813" y="3026113"/>
              <a:ext cx="260225" cy="229444"/>
              <a:chOff x="6227352" y="2535689"/>
              <a:chExt cx="260225" cy="229444"/>
            </a:xfrm>
          </p:grpSpPr>
          <p:sp>
            <p:nvSpPr>
              <p:cNvPr id="156" name="Rounded Rectangle 91">
                <a:extLst>
                  <a:ext uri="{FF2B5EF4-FFF2-40B4-BE49-F238E27FC236}">
                    <a16:creationId xmlns:a16="http://schemas.microsoft.com/office/drawing/2014/main" id="{5089BFC1-1910-419B-B912-28C4466D9C20}"/>
                  </a:ext>
                </a:extLst>
              </p:cNvPr>
              <p:cNvSpPr/>
              <p:nvPr/>
            </p:nvSpPr>
            <p:spPr bwMode="auto">
              <a:xfrm rot="5400000">
                <a:off x="6381763" y="2606430"/>
                <a:ext cx="74772" cy="136857"/>
              </a:xfrm>
              <a:prstGeom prst="round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80970" indent="-180970" algn="ctr" defTabSz="609585" eaLnBrk="0" hangingPunct="0">
                  <a:buClr>
                    <a:prstClr val="white"/>
                  </a:buClr>
                  <a:buFont typeface="Arial" pitchFamily="34" charset="0"/>
                  <a:buChar char="–"/>
                  <a:defRPr/>
                </a:pPr>
                <a:endParaRPr lang="en-GB" sz="1200" b="1" kern="0" dirty="0" err="1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57" name="Flowchart: Data 156">
                <a:extLst>
                  <a:ext uri="{FF2B5EF4-FFF2-40B4-BE49-F238E27FC236}">
                    <a16:creationId xmlns:a16="http://schemas.microsoft.com/office/drawing/2014/main" id="{C6F961AC-85FD-4473-B596-4B189BC37BFD}"/>
                  </a:ext>
                </a:extLst>
              </p:cNvPr>
              <p:cNvSpPr/>
              <p:nvPr/>
            </p:nvSpPr>
            <p:spPr bwMode="auto">
              <a:xfrm rot="8100000" flipH="1">
                <a:off x="6227352" y="2729133"/>
                <a:ext cx="180000" cy="36000"/>
              </a:xfrm>
              <a:prstGeom prst="flowChartInputOutput">
                <a:avLst/>
              </a:prstGeom>
              <a:solidFill>
                <a:schemeClr val="tx1"/>
              </a:solidFill>
              <a:ln cap="rnd">
                <a:solidFill>
                  <a:schemeClr val="tx1"/>
                </a:solidFill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80970" indent="-180970" algn="ctr" defTabSz="609585" eaLnBrk="0" hangingPunct="0">
                  <a:buClr>
                    <a:prstClr val="white"/>
                  </a:buClr>
                  <a:buFont typeface="Arial" pitchFamily="34" charset="0"/>
                  <a:buChar char="–"/>
                  <a:defRPr/>
                </a:pPr>
                <a:endParaRPr lang="en-GB" sz="1200" b="1" kern="0" dirty="0" err="1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58" name="Flowchart: Data 157">
                <a:extLst>
                  <a:ext uri="{FF2B5EF4-FFF2-40B4-BE49-F238E27FC236}">
                    <a16:creationId xmlns:a16="http://schemas.microsoft.com/office/drawing/2014/main" id="{AAEB8511-F319-4353-9905-2AFCDAD2ADC8}"/>
                  </a:ext>
                </a:extLst>
              </p:cNvPr>
              <p:cNvSpPr/>
              <p:nvPr/>
            </p:nvSpPr>
            <p:spPr bwMode="auto">
              <a:xfrm rot="2700000">
                <a:off x="6227352" y="2607689"/>
                <a:ext cx="180000" cy="36000"/>
              </a:xfrm>
              <a:prstGeom prst="flowChartInputOutput">
                <a:avLst/>
              </a:prstGeom>
              <a:solidFill>
                <a:schemeClr val="tx1"/>
              </a:solidFill>
              <a:ln cap="rnd">
                <a:solidFill>
                  <a:schemeClr val="tx1"/>
                </a:solidFill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80970" indent="-180970" algn="ctr" defTabSz="609585" eaLnBrk="0" hangingPunct="0">
                  <a:buClr>
                    <a:prstClr val="white"/>
                  </a:buClr>
                  <a:buFont typeface="Arial" pitchFamily="34" charset="0"/>
                  <a:buChar char="–"/>
                  <a:defRPr/>
                </a:pPr>
                <a:endParaRPr lang="en-GB" sz="1200" b="1" kern="0" dirty="0" err="1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955F8A26-1E46-41DD-8A76-299A4EFB4F53}"/>
                </a:ext>
              </a:extLst>
            </p:cNvPr>
            <p:cNvGrpSpPr/>
            <p:nvPr/>
          </p:nvGrpSpPr>
          <p:grpSpPr>
            <a:xfrm rot="16200000">
              <a:off x="4336215" y="3077550"/>
              <a:ext cx="219739" cy="190819"/>
              <a:chOff x="5465922" y="2782133"/>
              <a:chExt cx="152010" cy="132006"/>
            </a:xfrm>
          </p:grpSpPr>
          <p:sp>
            <p:nvSpPr>
              <p:cNvPr id="152" name="5-Point Star 82">
                <a:extLst>
                  <a:ext uri="{FF2B5EF4-FFF2-40B4-BE49-F238E27FC236}">
                    <a16:creationId xmlns:a16="http://schemas.microsoft.com/office/drawing/2014/main" id="{2BBBDA40-3E9E-4540-A740-04D7F160DDB9}"/>
                  </a:ext>
                </a:extLst>
              </p:cNvPr>
              <p:cNvSpPr/>
              <p:nvPr/>
            </p:nvSpPr>
            <p:spPr bwMode="auto">
              <a:xfrm>
                <a:off x="5545932" y="2782135"/>
                <a:ext cx="72000" cy="72000"/>
              </a:xfrm>
              <a:prstGeom prst="star5">
                <a:avLst>
                  <a:gd name="adj" fmla="val 2209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 w="3175">
                <a:solidFill>
                  <a:schemeClr val="bg2"/>
                </a:solidFill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80970" indent="-180970" algn="ctr" defTabSz="609585" eaLnBrk="0" hangingPunct="0">
                  <a:buClr>
                    <a:prstClr val="white"/>
                  </a:buClr>
                  <a:buFont typeface="Arial" pitchFamily="34" charset="0"/>
                  <a:buChar char="–"/>
                  <a:defRPr/>
                </a:pPr>
                <a:endParaRPr lang="en-GB" sz="1200" b="1" kern="0" dirty="0" err="1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53" name="5-Point Star 83">
                <a:extLst>
                  <a:ext uri="{FF2B5EF4-FFF2-40B4-BE49-F238E27FC236}">
                    <a16:creationId xmlns:a16="http://schemas.microsoft.com/office/drawing/2014/main" id="{C6415B71-5767-4B3A-B6CD-255437499EE8}"/>
                  </a:ext>
                </a:extLst>
              </p:cNvPr>
              <p:cNvSpPr/>
              <p:nvPr/>
            </p:nvSpPr>
            <p:spPr bwMode="auto">
              <a:xfrm>
                <a:off x="5465922" y="2782133"/>
                <a:ext cx="72000" cy="72000"/>
              </a:xfrm>
              <a:prstGeom prst="star5">
                <a:avLst>
                  <a:gd name="adj" fmla="val 2209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 w="3175">
                <a:solidFill>
                  <a:schemeClr val="bg2"/>
                </a:solidFill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80970" indent="-180970" algn="ctr" defTabSz="609585" eaLnBrk="0" hangingPunct="0">
                  <a:buClr>
                    <a:prstClr val="white"/>
                  </a:buClr>
                  <a:buFont typeface="Arial" pitchFamily="34" charset="0"/>
                  <a:buChar char="–"/>
                  <a:defRPr/>
                </a:pPr>
                <a:endParaRPr lang="en-GB" sz="1200" b="1" kern="0" dirty="0" err="1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54" name="5-Point Star 84">
                <a:extLst>
                  <a:ext uri="{FF2B5EF4-FFF2-40B4-BE49-F238E27FC236}">
                    <a16:creationId xmlns:a16="http://schemas.microsoft.com/office/drawing/2014/main" id="{2AE7EB00-D0A2-4BFD-B1BB-B687604924AA}"/>
                  </a:ext>
                </a:extLst>
              </p:cNvPr>
              <p:cNvSpPr/>
              <p:nvPr/>
            </p:nvSpPr>
            <p:spPr bwMode="auto">
              <a:xfrm>
                <a:off x="5545931" y="2842139"/>
                <a:ext cx="72000" cy="72000"/>
              </a:xfrm>
              <a:prstGeom prst="star5">
                <a:avLst>
                  <a:gd name="adj" fmla="val 2209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 w="3175">
                <a:solidFill>
                  <a:schemeClr val="bg2"/>
                </a:solidFill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80970" indent="-180970" algn="ctr" defTabSz="609585" eaLnBrk="0" hangingPunct="0">
                  <a:buClr>
                    <a:prstClr val="white"/>
                  </a:buClr>
                  <a:buFont typeface="Arial" pitchFamily="34" charset="0"/>
                  <a:buChar char="–"/>
                  <a:defRPr/>
                </a:pPr>
                <a:endParaRPr lang="en-GB" sz="1200" b="1" kern="0" dirty="0" err="1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55" name="5-Point Star 85">
                <a:extLst>
                  <a:ext uri="{FF2B5EF4-FFF2-40B4-BE49-F238E27FC236}">
                    <a16:creationId xmlns:a16="http://schemas.microsoft.com/office/drawing/2014/main" id="{DE50C32B-EEB0-4B03-A00E-38359F91189D}"/>
                  </a:ext>
                </a:extLst>
              </p:cNvPr>
              <p:cNvSpPr/>
              <p:nvPr/>
            </p:nvSpPr>
            <p:spPr bwMode="auto">
              <a:xfrm>
                <a:off x="5465922" y="2842139"/>
                <a:ext cx="72000" cy="72000"/>
              </a:xfrm>
              <a:prstGeom prst="star5">
                <a:avLst>
                  <a:gd name="adj" fmla="val 2209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 w="3175">
                <a:solidFill>
                  <a:schemeClr val="bg2"/>
                </a:solidFill>
                <a:headEnd/>
                <a:tailEnd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180970" indent="-180970" algn="ctr" defTabSz="609585" eaLnBrk="0" hangingPunct="0">
                  <a:buClr>
                    <a:prstClr val="white"/>
                  </a:buClr>
                  <a:buFont typeface="Arial" pitchFamily="34" charset="0"/>
                  <a:buChar char="–"/>
                  <a:defRPr/>
                </a:pPr>
                <a:endParaRPr lang="en-GB" sz="1200" b="1" kern="0" dirty="0" err="1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  <p:sp>
          <p:nvSpPr>
            <p:cNvPr id="148" name="Down Arrow 233">
              <a:extLst>
                <a:ext uri="{FF2B5EF4-FFF2-40B4-BE49-F238E27FC236}">
                  <a16:creationId xmlns:a16="http://schemas.microsoft.com/office/drawing/2014/main" id="{7AB35246-E397-485E-AC97-45D53062D8BE}"/>
                </a:ext>
              </a:extLst>
            </p:cNvPr>
            <p:cNvSpPr/>
            <p:nvPr/>
          </p:nvSpPr>
          <p:spPr bwMode="auto">
            <a:xfrm>
              <a:off x="5345997" y="3928363"/>
              <a:ext cx="286085" cy="299865"/>
            </a:xfrm>
            <a:prstGeom prst="downArrow">
              <a:avLst>
                <a:gd name="adj1" fmla="val 50000"/>
                <a:gd name="adj2" fmla="val 54108"/>
              </a:avLst>
            </a:prstGeom>
            <a:solidFill>
              <a:schemeClr val="tx1"/>
            </a:solidFill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80970" indent="-180970" algn="ctr" defTabSz="609585" eaLnBrk="0" hangingPunct="0">
                <a:buClr>
                  <a:prstClr val="white"/>
                </a:buClr>
                <a:buFont typeface="Arial" pitchFamily="34" charset="0"/>
                <a:buChar char="–"/>
                <a:defRPr/>
              </a:pPr>
              <a:endParaRPr lang="en-GB" sz="1200" b="1" kern="0" dirty="0" err="1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291719DF-1AAD-4D93-9C15-F8315DFCE029}"/>
                </a:ext>
              </a:extLst>
            </p:cNvPr>
            <p:cNvSpPr txBox="1"/>
            <p:nvPr/>
          </p:nvSpPr>
          <p:spPr>
            <a:xfrm>
              <a:off x="5077618" y="4235623"/>
              <a:ext cx="795968" cy="266133"/>
            </a:xfrm>
            <a:prstGeom prst="rect">
              <a:avLst/>
            </a:prstGeom>
            <a:solidFill>
              <a:schemeClr val="tx1">
                <a:lumMod val="50000"/>
              </a:schemeClr>
            </a:solidFill>
            <a:ln>
              <a:solidFill>
                <a:schemeClr val="tx1">
                  <a:lumMod val="50000"/>
                </a:schemeClr>
              </a:solidFill>
            </a:ln>
          </p:spPr>
          <p:txBody>
            <a:bodyPr wrap="square" lIns="72000" tIns="72000" rIns="72000" bIns="72000" rtlCol="0" anchor="ctr">
              <a:noAutofit/>
            </a:bodyPr>
            <a:lstStyle/>
            <a:p>
              <a:pPr algn="ctr" defTabSz="609585">
                <a:buClr>
                  <a:srgbClr val="004B87"/>
                </a:buClr>
                <a:defRPr/>
              </a:pPr>
              <a:r>
                <a:rPr lang="en-GB" sz="1000" b="1" dirty="0">
                  <a:solidFill>
                    <a:prstClr val="white"/>
                  </a:solidFill>
                  <a:latin typeface="Calibri"/>
                </a:rPr>
                <a:t>Cell death</a:t>
              </a:r>
            </a:p>
          </p:txBody>
        </p: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7EDE6730-7800-467C-A8CE-875881F6D4A4}"/>
                </a:ext>
              </a:extLst>
            </p:cNvPr>
            <p:cNvCxnSpPr/>
            <p:nvPr/>
          </p:nvCxnSpPr>
          <p:spPr>
            <a:xfrm>
              <a:off x="6554527" y="2410278"/>
              <a:ext cx="51664" cy="1805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564F9483-6BFC-40A0-AA47-5F373698FE38}"/>
                </a:ext>
              </a:extLst>
            </p:cNvPr>
            <p:cNvSpPr txBox="1"/>
            <p:nvPr/>
          </p:nvSpPr>
          <p:spPr>
            <a:xfrm>
              <a:off x="5058704" y="3240172"/>
              <a:ext cx="847863" cy="649188"/>
            </a:xfrm>
            <a:prstGeom prst="ellipse">
              <a:avLst/>
            </a:prstGeom>
            <a:noFill/>
            <a:ln>
              <a:noFill/>
            </a:ln>
          </p:spPr>
          <p:txBody>
            <a:bodyPr wrap="square" lIns="0" tIns="0" rIns="0" bIns="0" rtlCol="0" anchor="b" anchorCtr="0">
              <a:noAutofit/>
            </a:bodyPr>
            <a:lstStyle/>
            <a:p>
              <a:pPr algn="ctr" defTabSz="609585">
                <a:spcBef>
                  <a:spcPts val="600"/>
                </a:spcBef>
                <a:buClr>
                  <a:srgbClr val="004B87"/>
                </a:buClr>
                <a:defRPr/>
              </a:pPr>
              <a:endParaRPr lang="en-GB" sz="1051" b="1" dirty="0">
                <a:solidFill>
                  <a:srgbClr val="004B87">
                    <a:lumMod val="50000"/>
                  </a:srgbClr>
                </a:solidFill>
                <a:latin typeface="Calibri"/>
              </a:endParaRPr>
            </a:p>
            <a:p>
              <a:pPr algn="ctr" defTabSz="609585">
                <a:buClr>
                  <a:srgbClr val="004B87"/>
                </a:buClr>
                <a:defRPr/>
              </a:pPr>
              <a:br>
                <a:rPr lang="en-GB" sz="1051" b="1" dirty="0">
                  <a:solidFill>
                    <a:srgbClr val="004B87">
                      <a:lumMod val="50000"/>
                    </a:srgbClr>
                  </a:solidFill>
                  <a:latin typeface="Calibri"/>
                </a:rPr>
              </a:br>
              <a:endParaRPr lang="en-GB" sz="1051" b="1" dirty="0">
                <a:solidFill>
                  <a:srgbClr val="004B87">
                    <a:lumMod val="50000"/>
                  </a:srgbClr>
                </a:solidFill>
                <a:latin typeface="Calibri"/>
              </a:endParaRPr>
            </a:p>
            <a:p>
              <a:pPr algn="ctr" defTabSz="609585">
                <a:spcBef>
                  <a:spcPts val="600"/>
                </a:spcBef>
                <a:buClr>
                  <a:srgbClr val="004B87"/>
                </a:buClr>
                <a:defRPr/>
              </a:pPr>
              <a:endParaRPr lang="en-GB" sz="1051" b="1" dirty="0">
                <a:solidFill>
                  <a:srgbClr val="004B87">
                    <a:lumMod val="50000"/>
                  </a:srgbClr>
                </a:solidFill>
                <a:latin typeface="Calibri"/>
              </a:endParaRPr>
            </a:p>
            <a:p>
              <a:pPr algn="ctr" defTabSz="609585">
                <a:spcBef>
                  <a:spcPts val="600"/>
                </a:spcBef>
                <a:buClr>
                  <a:srgbClr val="004B87"/>
                </a:buClr>
                <a:defRPr/>
              </a:pPr>
              <a:r>
                <a:rPr lang="en-GB" sz="1051" b="1" dirty="0">
                  <a:solidFill>
                    <a:srgbClr val="004B87">
                      <a:lumMod val="50000"/>
                    </a:srgbClr>
                  </a:solidFill>
                  <a:latin typeface="Calibri"/>
                </a:rPr>
                <a:t>Malignant</a:t>
              </a:r>
              <a:br>
                <a:rPr lang="en-GB" sz="1051" b="1" dirty="0">
                  <a:solidFill>
                    <a:srgbClr val="004B87">
                      <a:lumMod val="50000"/>
                    </a:srgbClr>
                  </a:solidFill>
                  <a:latin typeface="Calibri"/>
                </a:rPr>
              </a:br>
              <a:r>
                <a:rPr lang="en-GB" sz="1051" b="1" dirty="0">
                  <a:solidFill>
                    <a:srgbClr val="004B87">
                      <a:lumMod val="50000"/>
                    </a:srgbClr>
                  </a:solidFill>
                  <a:latin typeface="Calibri"/>
                </a:rPr>
                <a:t>plasma</a:t>
              </a:r>
              <a:br>
                <a:rPr lang="en-GB" sz="1051" b="1" dirty="0">
                  <a:solidFill>
                    <a:srgbClr val="004B87">
                      <a:lumMod val="50000"/>
                    </a:srgbClr>
                  </a:solidFill>
                  <a:latin typeface="Calibri"/>
                </a:rPr>
              </a:br>
              <a:r>
                <a:rPr lang="en-GB" sz="1051" b="1" dirty="0">
                  <a:solidFill>
                    <a:srgbClr val="004B87">
                      <a:lumMod val="50000"/>
                    </a:srgbClr>
                  </a:solidFill>
                  <a:latin typeface="Calibri"/>
                </a:rPr>
                <a:t>cell</a:t>
              </a:r>
            </a:p>
          </p:txBody>
        </p:sp>
      </p:grpSp>
      <p:sp>
        <p:nvSpPr>
          <p:cNvPr id="177" name="TextBox 176">
            <a:extLst>
              <a:ext uri="{FF2B5EF4-FFF2-40B4-BE49-F238E27FC236}">
                <a16:creationId xmlns:a16="http://schemas.microsoft.com/office/drawing/2014/main" id="{BB37B033-9C2A-4215-B8CD-6946D6F2FDAE}"/>
              </a:ext>
            </a:extLst>
          </p:cNvPr>
          <p:cNvSpPr txBox="1"/>
          <p:nvPr/>
        </p:nvSpPr>
        <p:spPr>
          <a:xfrm>
            <a:off x="9330615" y="2597257"/>
            <a:ext cx="29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buClr>
                <a:srgbClr val="004B87"/>
              </a:buClr>
              <a:defRPr/>
            </a:pPr>
            <a:r>
              <a:rPr lang="en-GB" sz="1400" b="1" dirty="0">
                <a:solidFill>
                  <a:srgbClr val="004B87"/>
                </a:solidFill>
                <a:latin typeface="Calibri"/>
              </a:rPr>
              <a:t>2</a:t>
            </a:r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F6EE820D-98F8-466D-8B9D-DC37203E2B57}"/>
              </a:ext>
            </a:extLst>
          </p:cNvPr>
          <p:cNvSpPr txBox="1"/>
          <p:nvPr/>
        </p:nvSpPr>
        <p:spPr>
          <a:xfrm>
            <a:off x="7688817" y="3087960"/>
            <a:ext cx="29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buClr>
                <a:srgbClr val="004B87"/>
              </a:buClr>
              <a:defRPr/>
            </a:pPr>
            <a:r>
              <a:rPr lang="en-GB" sz="1400" b="1" dirty="0">
                <a:solidFill>
                  <a:srgbClr val="004B87"/>
                </a:solidFill>
                <a:latin typeface="Calibri"/>
              </a:rPr>
              <a:t>3</a:t>
            </a: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7C0BCABC-D548-48C4-A969-4ACE9CBA51E6}"/>
              </a:ext>
            </a:extLst>
          </p:cNvPr>
          <p:cNvSpPr txBox="1"/>
          <p:nvPr/>
        </p:nvSpPr>
        <p:spPr>
          <a:xfrm>
            <a:off x="6527219" y="3674052"/>
            <a:ext cx="29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buClr>
                <a:srgbClr val="004B87"/>
              </a:buClr>
              <a:defRPr/>
            </a:pPr>
            <a:r>
              <a:rPr lang="en-GB" sz="1400" b="1" dirty="0">
                <a:solidFill>
                  <a:srgbClr val="004B87"/>
                </a:solidFill>
                <a:latin typeface="Calibri"/>
              </a:rPr>
              <a:t>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8304" y="1556557"/>
            <a:ext cx="1911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defRPr/>
            </a:pPr>
            <a:r>
              <a:rPr lang="en-US" sz="2800" u="sng" dirty="0">
                <a:solidFill>
                  <a:schemeClr val="accent1"/>
                </a:solidFill>
                <a:latin typeface="Calibri"/>
              </a:rPr>
              <a:t>Background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3E36B6E8-5B07-44AF-B4CD-5E8656159639}"/>
              </a:ext>
            </a:extLst>
          </p:cNvPr>
          <p:cNvSpPr txBox="1"/>
          <p:nvPr/>
        </p:nvSpPr>
        <p:spPr>
          <a:xfrm>
            <a:off x="6350042" y="5936427"/>
            <a:ext cx="4756069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sz="1333" dirty="0" err="1">
                <a:solidFill>
                  <a:srgbClr val="004B87"/>
                </a:solidFill>
                <a:latin typeface="Calibri"/>
              </a:rPr>
              <a:t>Trudel</a:t>
            </a:r>
            <a:r>
              <a:rPr lang="en-US" sz="1333" dirty="0">
                <a:solidFill>
                  <a:srgbClr val="004B87"/>
                </a:solidFill>
                <a:latin typeface="Calibri"/>
              </a:rPr>
              <a:t> et al. The Lancet Oncology. 2018 Dec 1;19(12):1641-53</a:t>
            </a:r>
            <a:r>
              <a:rPr lang="en-US" sz="1051" dirty="0">
                <a:solidFill>
                  <a:prstClr val="white"/>
                </a:solidFill>
                <a:latin typeface="Calibri"/>
              </a:rPr>
              <a:t>.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A82BA32-910F-BA41-B88E-404596101690}"/>
              </a:ext>
            </a:extLst>
          </p:cNvPr>
          <p:cNvSpPr txBox="1"/>
          <p:nvPr/>
        </p:nvSpPr>
        <p:spPr bwMode="auto">
          <a:xfrm>
            <a:off x="0" y="6526845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298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1155"/>
            <a:ext cx="10972800" cy="796187"/>
          </a:xfrm>
        </p:spPr>
        <p:txBody>
          <a:bodyPr/>
          <a:lstStyle/>
          <a:p>
            <a:r>
              <a:rPr lang="en-US" dirty="0"/>
              <a:t>Belantamab mafodotin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6BB77-A148-414D-A315-E4B5013816E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433339"/>
            <a:ext cx="8396416" cy="1522803"/>
          </a:xfrm>
        </p:spPr>
        <p:txBody>
          <a:bodyPr/>
          <a:lstStyle/>
          <a:p>
            <a:r>
              <a:rPr lang="en-US" dirty="0"/>
              <a:t>FDA-approved August 2020 (this guideline published July 2020, so not included) for R/R MM after </a:t>
            </a:r>
            <a:r>
              <a:rPr lang="en-US" u="sng" dirty="0"/>
              <a:t>&gt;</a:t>
            </a:r>
            <a:r>
              <a:rPr lang="en-US" dirty="0"/>
              <a:t>4 prior therapies, including anti-CD38, PI, and IMiD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38200" y="3114710"/>
          <a:ext cx="9802521" cy="256032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1073639">
                  <a:extLst>
                    <a:ext uri="{9D8B030D-6E8A-4147-A177-3AD203B41FA5}">
                      <a16:colId xmlns:a16="http://schemas.microsoft.com/office/drawing/2014/main" val="4074689428"/>
                    </a:ext>
                  </a:extLst>
                </a:gridCol>
                <a:gridCol w="728980">
                  <a:extLst>
                    <a:ext uri="{9D8B030D-6E8A-4147-A177-3AD203B41FA5}">
                      <a16:colId xmlns:a16="http://schemas.microsoft.com/office/drawing/2014/main" val="2466886683"/>
                    </a:ext>
                  </a:extLst>
                </a:gridCol>
                <a:gridCol w="1614401">
                  <a:extLst>
                    <a:ext uri="{9D8B030D-6E8A-4147-A177-3AD203B41FA5}">
                      <a16:colId xmlns:a16="http://schemas.microsoft.com/office/drawing/2014/main" val="3423172228"/>
                    </a:ext>
                  </a:extLst>
                </a:gridCol>
                <a:gridCol w="538480">
                  <a:extLst>
                    <a:ext uri="{9D8B030D-6E8A-4147-A177-3AD203B41FA5}">
                      <a16:colId xmlns:a16="http://schemas.microsoft.com/office/drawing/2014/main" val="3888691704"/>
                    </a:ext>
                  </a:extLst>
                </a:gridCol>
                <a:gridCol w="2935396">
                  <a:extLst>
                    <a:ext uri="{9D8B030D-6E8A-4147-A177-3AD203B41FA5}">
                      <a16:colId xmlns:a16="http://schemas.microsoft.com/office/drawing/2014/main" val="1795570597"/>
                    </a:ext>
                  </a:extLst>
                </a:gridCol>
                <a:gridCol w="1427918">
                  <a:extLst>
                    <a:ext uri="{9D8B030D-6E8A-4147-A177-3AD203B41FA5}">
                      <a16:colId xmlns:a16="http://schemas.microsoft.com/office/drawing/2014/main" val="3854731240"/>
                    </a:ext>
                  </a:extLst>
                </a:gridCol>
                <a:gridCol w="1483707">
                  <a:extLst>
                    <a:ext uri="{9D8B030D-6E8A-4147-A177-3AD203B41FA5}">
                      <a16:colId xmlns:a16="http://schemas.microsoft.com/office/drawing/2014/main" val="554346948"/>
                    </a:ext>
                  </a:extLst>
                </a:gridCol>
              </a:tblGrid>
              <a:tr h="45197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Trial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Patient population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Treatment arm(s)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ORR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Median PFS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56736092"/>
                  </a:ext>
                </a:extLst>
              </a:tr>
              <a:tr h="45197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DREAMM-1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R/R MM after ASCT, </a:t>
                      </a:r>
                      <a:r>
                        <a:rPr lang="en-US" sz="1600" dirty="0" err="1"/>
                        <a:t>alkylators</a:t>
                      </a:r>
                      <a:r>
                        <a:rPr lang="en-US" sz="1600" dirty="0"/>
                        <a:t>,</a:t>
                      </a:r>
                      <a:r>
                        <a:rPr lang="en-US" sz="1600" baseline="0" dirty="0"/>
                        <a:t> PI, and </a:t>
                      </a:r>
                      <a:r>
                        <a:rPr lang="en-US" sz="1600" baseline="0" dirty="0" err="1"/>
                        <a:t>IMiD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3.4 mg/kg </a:t>
                      </a:r>
                      <a:r>
                        <a:rPr lang="en-US" sz="1600" dirty="0" err="1"/>
                        <a:t>belantamab</a:t>
                      </a:r>
                      <a:r>
                        <a:rPr lang="en-US" sz="1600" dirty="0"/>
                        <a:t> mafodotin Q3W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 months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3295885"/>
                  </a:ext>
                </a:extLst>
              </a:tr>
              <a:tr h="289560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DREAMM-2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R/R MM</a:t>
                      </a:r>
                      <a:r>
                        <a:rPr lang="en-US" sz="1600" baseline="0" dirty="0"/>
                        <a:t> after </a:t>
                      </a:r>
                      <a:r>
                        <a:rPr lang="en-US" sz="1600" baseline="0" dirty="0" err="1"/>
                        <a:t>IMiD</a:t>
                      </a:r>
                      <a:r>
                        <a:rPr lang="en-US" sz="1600" baseline="0" dirty="0"/>
                        <a:t>, PI, and anti-CD38</a:t>
                      </a:r>
                      <a:endParaRPr lang="en-US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196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2.5 mg/kg </a:t>
                      </a:r>
                      <a:r>
                        <a:rPr lang="en-US" sz="1600" dirty="0" err="1"/>
                        <a:t>belantamab</a:t>
                      </a:r>
                      <a:r>
                        <a:rPr lang="en-US" sz="1600" dirty="0"/>
                        <a:t> mafodotin Q3W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31%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2.9 months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2453651"/>
                  </a:ext>
                </a:extLst>
              </a:tr>
              <a:tr h="2895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3.4 mg/kg </a:t>
                      </a:r>
                      <a:r>
                        <a:rPr lang="en-US" sz="1600" dirty="0" err="1"/>
                        <a:t>belantamab</a:t>
                      </a:r>
                      <a:r>
                        <a:rPr lang="en-US" sz="1600" dirty="0"/>
                        <a:t> mafodotin Q3W 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34%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4.9 months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3054587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38200" y="6114271"/>
            <a:ext cx="320632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/>
              <a:t>Trudel</a:t>
            </a:r>
            <a:r>
              <a:rPr lang="en-US" sz="1050" dirty="0"/>
              <a:t>, Blood Cancer J 2019; </a:t>
            </a:r>
            <a:r>
              <a:rPr lang="en-US" sz="1050" dirty="0" err="1"/>
              <a:t>Lonial</a:t>
            </a:r>
            <a:r>
              <a:rPr lang="en-US" sz="1050" dirty="0"/>
              <a:t>, Lancet </a:t>
            </a:r>
            <a:r>
              <a:rPr lang="en-US" sz="1050" dirty="0" err="1"/>
              <a:t>Oncol</a:t>
            </a:r>
            <a:r>
              <a:rPr lang="en-US" sz="1050" dirty="0"/>
              <a:t> 2019.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6D348F-4787-5941-AFDE-DE129594BD86}"/>
              </a:ext>
            </a:extLst>
          </p:cNvPr>
          <p:cNvSpPr txBox="1"/>
          <p:nvPr/>
        </p:nvSpPr>
        <p:spPr bwMode="auto">
          <a:xfrm>
            <a:off x="0" y="6526845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758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1C0B4A4-C543-4EE5-BE71-4497116A83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4815" y="1687123"/>
            <a:ext cx="9908089" cy="4337895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C2BE9CB0-6C61-410B-AEFA-8DEAADCAF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4815" y="291762"/>
            <a:ext cx="10413304" cy="1082439"/>
          </a:xfrm>
        </p:spPr>
        <p:txBody>
          <a:bodyPr/>
          <a:lstStyle/>
          <a:p>
            <a:r>
              <a:rPr lang="en-US" dirty="0" err="1"/>
              <a:t>Belantamab</a:t>
            </a:r>
            <a:r>
              <a:rPr lang="en-US" dirty="0"/>
              <a:t> </a:t>
            </a:r>
            <a:r>
              <a:rPr lang="en-US" dirty="0" err="1"/>
              <a:t>mafodotin</a:t>
            </a:r>
            <a:r>
              <a:rPr lang="en-US" dirty="0"/>
              <a:t> toxicity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2823ED-EEBD-7B4C-97C9-74AB2B270A73}"/>
              </a:ext>
            </a:extLst>
          </p:cNvPr>
          <p:cNvSpPr txBox="1"/>
          <p:nvPr/>
        </p:nvSpPr>
        <p:spPr bwMode="auto">
          <a:xfrm>
            <a:off x="0" y="6526845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271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Ocular toxicities of </a:t>
            </a:r>
            <a:r>
              <a:rPr lang="en-US" dirty="0" err="1"/>
              <a:t>belantamab</a:t>
            </a:r>
            <a:r>
              <a:rPr lang="en-US" dirty="0"/>
              <a:t> mafodotin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68856" y="1687942"/>
            <a:ext cx="11654287" cy="4474863"/>
          </a:xfrm>
        </p:spPr>
        <p:txBody>
          <a:bodyPr>
            <a:normAutofit/>
          </a:bodyPr>
          <a:lstStyle/>
          <a:p>
            <a:r>
              <a:rPr lang="en-US" dirty="0"/>
              <a:t>Patients should receive pre-treatment eye exam</a:t>
            </a:r>
          </a:p>
          <a:p>
            <a:r>
              <a:rPr lang="en-US" dirty="0"/>
              <a:t>Symptoms may include dry eyes, blurred vision, changes in vision, and exam findings</a:t>
            </a:r>
          </a:p>
          <a:p>
            <a:r>
              <a:rPr lang="en-US" dirty="0"/>
              <a:t>72% of patients on trials had keratopathy on exam</a:t>
            </a:r>
          </a:p>
          <a:p>
            <a:r>
              <a:rPr lang="en-US" dirty="0"/>
              <a:t>Around 50% of patients on clinical trials reported significantly worsening vision symptoms</a:t>
            </a:r>
          </a:p>
          <a:p>
            <a:r>
              <a:rPr lang="en-US" dirty="0"/>
              <a:t>Management approaches:</a:t>
            </a:r>
          </a:p>
          <a:p>
            <a:pPr lvl="1"/>
            <a:r>
              <a:rPr lang="en-US" dirty="0"/>
              <a:t>Belantamab mafodotin dose reductions</a:t>
            </a:r>
          </a:p>
          <a:p>
            <a:pPr lvl="1"/>
            <a:r>
              <a:rPr lang="en-US" dirty="0"/>
              <a:t>Supportive care, like lubricating eye drops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68856" y="6183237"/>
            <a:ext cx="28280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/>
              <a:t>Popat</a:t>
            </a:r>
            <a:r>
              <a:rPr lang="en-US" sz="1050" dirty="0"/>
              <a:t>, ASH 2020 #2278; </a:t>
            </a:r>
            <a:r>
              <a:rPr lang="en-US" sz="1050" dirty="0" err="1"/>
              <a:t>Lonial</a:t>
            </a:r>
            <a:r>
              <a:rPr lang="en-US" sz="1050" dirty="0"/>
              <a:t>, ASH 2020 #3224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8981D8-DE0F-4143-ACCA-D647962127C6}"/>
              </a:ext>
            </a:extLst>
          </p:cNvPr>
          <p:cNvSpPr txBox="1"/>
          <p:nvPr/>
        </p:nvSpPr>
        <p:spPr bwMode="auto">
          <a:xfrm>
            <a:off x="0" y="6526845"/>
            <a:ext cx="31832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 Jesús G </a:t>
            </a:r>
            <a:r>
              <a:rPr lang="en-US" sz="15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Berdeja</a:t>
            </a:r>
            <a:r>
              <a:rPr lang="en-US" sz="15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MD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31617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Cover Slides">
  <a:themeElements>
    <a:clrScheme name="HCA Healthcare PowerPoint Theme v2">
      <a:dk1>
        <a:srgbClr val="58595B"/>
      </a:dk1>
      <a:lt1>
        <a:sysClr val="window" lastClr="FFFFFF"/>
      </a:lt1>
      <a:dk2>
        <a:srgbClr val="03173E"/>
      </a:dk2>
      <a:lt2>
        <a:srgbClr val="D9D9D6"/>
      </a:lt2>
      <a:accent1>
        <a:srgbClr val="03173E"/>
      </a:accent1>
      <a:accent2>
        <a:srgbClr val="E05929"/>
      </a:accent2>
      <a:accent3>
        <a:srgbClr val="58595B"/>
      </a:accent3>
      <a:accent4>
        <a:srgbClr val="BBBCBC"/>
      </a:accent4>
      <a:accent5>
        <a:srgbClr val="0087CA"/>
      </a:accent5>
      <a:accent6>
        <a:srgbClr val="CE2130"/>
      </a:accent6>
      <a:hlink>
        <a:srgbClr val="00558C"/>
      </a:hlink>
      <a:folHlink>
        <a:srgbClr val="00558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>
        <a:noAutofit/>
      </a:bodyPr>
      <a:lstStyle>
        <a:defPPr marL="0" indent="0" algn="l">
          <a:spcBef>
            <a:spcPts val="0"/>
          </a:spcBef>
          <a:buFont typeface="Arial"/>
          <a:buNone/>
          <a:defRPr sz="2400" b="1" dirty="0" smtClean="0">
            <a:solidFill>
              <a:srgbClr val="001641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HCA Healthcare Theme" id="{FDD82C39-F45F-41D3-A6DF-5DD711C2460A}" vid="{7EE04C3A-D4AC-4A84-A49E-2384C75E9FF8}"/>
    </a:ext>
  </a:extLst>
</a:theme>
</file>

<file path=ppt/theme/theme10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Lucida Sans Unicode"/>
        <a:cs typeface="Lucida Sans Unicode"/>
      </a:majorFont>
      <a:minorFont>
        <a:latin typeface="Times New Roman"/>
        <a:ea typeface="Lucida Sans Unicode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C Content Slide">
  <a:themeElements>
    <a:clrScheme name="HCA Healthcare PowerPoint Theme v2">
      <a:dk1>
        <a:srgbClr val="58595B"/>
      </a:dk1>
      <a:lt1>
        <a:sysClr val="window" lastClr="FFFFFF"/>
      </a:lt1>
      <a:dk2>
        <a:srgbClr val="03173E"/>
      </a:dk2>
      <a:lt2>
        <a:srgbClr val="D9D9D6"/>
      </a:lt2>
      <a:accent1>
        <a:srgbClr val="03173E"/>
      </a:accent1>
      <a:accent2>
        <a:srgbClr val="E05929"/>
      </a:accent2>
      <a:accent3>
        <a:srgbClr val="58595B"/>
      </a:accent3>
      <a:accent4>
        <a:srgbClr val="BBBCBC"/>
      </a:accent4>
      <a:accent5>
        <a:srgbClr val="0087CA"/>
      </a:accent5>
      <a:accent6>
        <a:srgbClr val="CE2130"/>
      </a:accent6>
      <a:hlink>
        <a:srgbClr val="00558C"/>
      </a:hlink>
      <a:folHlink>
        <a:srgbClr val="00558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91440" tIns="45720" rIns="91440" bIns="45720" rtlCol="0">
        <a:noAutofit/>
      </a:bodyPr>
      <a:lstStyle>
        <a:defPPr marL="0" indent="0" algn="l">
          <a:spcBef>
            <a:spcPts val="0"/>
          </a:spcBef>
          <a:buFont typeface="Arial"/>
          <a:buNone/>
          <a:defRPr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HCA Healthcare Content Slide">
  <a:themeElements>
    <a:clrScheme name="HCA Healthcare PowerPoint Theme v2">
      <a:dk1>
        <a:srgbClr val="58595B"/>
      </a:dk1>
      <a:lt1>
        <a:sysClr val="window" lastClr="FFFFFF"/>
      </a:lt1>
      <a:dk2>
        <a:srgbClr val="03173E"/>
      </a:dk2>
      <a:lt2>
        <a:srgbClr val="D9D9D6"/>
      </a:lt2>
      <a:accent1>
        <a:srgbClr val="03173E"/>
      </a:accent1>
      <a:accent2>
        <a:srgbClr val="E05929"/>
      </a:accent2>
      <a:accent3>
        <a:srgbClr val="58595B"/>
      </a:accent3>
      <a:accent4>
        <a:srgbClr val="BBBCBC"/>
      </a:accent4>
      <a:accent5>
        <a:srgbClr val="0087CA"/>
      </a:accent5>
      <a:accent6>
        <a:srgbClr val="CE2130"/>
      </a:accent6>
      <a:hlink>
        <a:srgbClr val="00558C"/>
      </a:hlink>
      <a:folHlink>
        <a:srgbClr val="00558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91440" tIns="45720" rIns="91440" bIns="45720" rtlCol="0">
        <a:noAutofit/>
      </a:bodyPr>
      <a:lstStyle>
        <a:defPPr marL="0" indent="0" algn="l">
          <a:spcBef>
            <a:spcPts val="0"/>
          </a:spcBef>
          <a:buFont typeface="Arial"/>
          <a:buNone/>
          <a:defRPr dirty="0" smtClean="0">
            <a:latin typeface="+mj-lt"/>
            <a:cs typeface="Arial" panose="020B0604020202020204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8_2017_HTAA_Diabetes">
  <a:themeElements>
    <a:clrScheme name="2018 CCO LIVE">
      <a:dk1>
        <a:srgbClr val="455560"/>
      </a:dk1>
      <a:lt1>
        <a:srgbClr val="FFFFFF"/>
      </a:lt1>
      <a:dk2>
        <a:srgbClr val="000000"/>
      </a:dk2>
      <a:lt2>
        <a:srgbClr val="CDCDCF"/>
      </a:lt2>
      <a:accent1>
        <a:srgbClr val="015873"/>
      </a:accent1>
      <a:accent2>
        <a:srgbClr val="4DA1BB"/>
      </a:accent2>
      <a:accent3>
        <a:srgbClr val="E1471D"/>
      </a:accent3>
      <a:accent4>
        <a:srgbClr val="00823B"/>
      </a:accent4>
      <a:accent5>
        <a:srgbClr val="FDB338"/>
      </a:accent5>
      <a:accent6>
        <a:srgbClr val="682E74"/>
      </a:accent6>
      <a:hlink>
        <a:srgbClr val="E1471D"/>
      </a:hlink>
      <a:folHlink>
        <a:srgbClr val="015873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0">
          <a:solidFill>
            <a:schemeClr val="bg1"/>
          </a:solidFill>
          <a:miter lim="800000"/>
          <a:headEnd/>
          <a:tailEnd/>
        </a:ln>
      </a:spPr>
      <a:bodyPr anchor="b"/>
      <a:lstStyle>
        <a:defPPr algn="ctr" eaLnBrk="1" hangingPunct="1">
          <a:spcBef>
            <a:spcPct val="35000"/>
          </a:spcBef>
          <a:spcAft>
            <a:spcPct val="25000"/>
          </a:spcAft>
          <a:buClr>
            <a:schemeClr val="folHlink"/>
          </a:buClr>
          <a:buNone/>
          <a:defRPr sz="1800" b="0" dirty="0">
            <a:solidFill>
              <a:schemeClr val="tx1"/>
            </a:solidFill>
            <a:latin typeface="Calibri" panose="020F0502020204030204" pitchFamily="34" charset="0"/>
          </a:defRPr>
        </a:defPPr>
      </a:lstStyle>
    </a:spDef>
    <a:lnDef>
      <a:spPr bwMode="auto">
        <a:noFill/>
        <a:ln w="285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algn="ctr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lnSpc>
            <a:spcPct val="100000"/>
          </a:lnSpc>
          <a:spcBef>
            <a:spcPct val="50000"/>
          </a:spcBef>
          <a:spcAft>
            <a:spcPct val="0"/>
          </a:spcAft>
          <a:buClrTx/>
          <a:buFontTx/>
          <a:buNone/>
          <a:defRPr b="0" dirty="0" smtClean="0">
            <a:solidFill>
              <a:schemeClr val="bg1"/>
            </a:solidFill>
            <a:latin typeface="Calibri" panose="020F0502020204030204" pitchFamily="34" charset="0"/>
          </a:defRPr>
        </a:defPPr>
      </a:lstStyle>
    </a:txDef>
  </a:objectDefaults>
  <a:extraClrSchemeLst>
    <a:extraClrScheme>
      <a:clrScheme name="Custom Design 1">
        <a:dk1>
          <a:srgbClr val="CDCDCF"/>
        </a:dk1>
        <a:lt1>
          <a:srgbClr val="FFFFFF"/>
        </a:lt1>
        <a:dk2>
          <a:srgbClr val="09003E"/>
        </a:dk2>
        <a:lt2>
          <a:srgbClr val="F2F23A"/>
        </a:lt2>
        <a:accent1>
          <a:srgbClr val="12AD2B"/>
        </a:accent1>
        <a:accent2>
          <a:srgbClr val="5AAACE"/>
        </a:accent2>
        <a:accent3>
          <a:srgbClr val="AAAAAF"/>
        </a:accent3>
        <a:accent4>
          <a:srgbClr val="DADADA"/>
        </a:accent4>
        <a:accent5>
          <a:srgbClr val="AAD3AC"/>
        </a:accent5>
        <a:accent6>
          <a:srgbClr val="519ABA"/>
        </a:accent6>
        <a:hlink>
          <a:srgbClr val="F6A108"/>
        </a:hlink>
        <a:folHlink>
          <a:srgbClr val="2B85B8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7_HTAA_Diabetes" id="{1367EE62-49C0-41AA-9F7D-AEA8A8F73D1D}" vid="{45DB6FF6-6200-4F3D-90FC-F48B64252754}"/>
    </a:ext>
  </a:extLst>
</a:theme>
</file>

<file path=ppt/theme/theme5.xml><?xml version="1.0" encoding="utf-8"?>
<a:theme xmlns:a="http://schemas.openxmlformats.org/drawingml/2006/main" name="1_2017_HTAA_Diabetes">
  <a:themeElements>
    <a:clrScheme name="2018 CCO LIVE">
      <a:dk1>
        <a:srgbClr val="455560"/>
      </a:dk1>
      <a:lt1>
        <a:srgbClr val="FFFFFF"/>
      </a:lt1>
      <a:dk2>
        <a:srgbClr val="000000"/>
      </a:dk2>
      <a:lt2>
        <a:srgbClr val="CDCDCF"/>
      </a:lt2>
      <a:accent1>
        <a:srgbClr val="015873"/>
      </a:accent1>
      <a:accent2>
        <a:srgbClr val="4DA1BB"/>
      </a:accent2>
      <a:accent3>
        <a:srgbClr val="E1471D"/>
      </a:accent3>
      <a:accent4>
        <a:srgbClr val="00823B"/>
      </a:accent4>
      <a:accent5>
        <a:srgbClr val="FDB338"/>
      </a:accent5>
      <a:accent6>
        <a:srgbClr val="682E74"/>
      </a:accent6>
      <a:hlink>
        <a:srgbClr val="E1471D"/>
      </a:hlink>
      <a:folHlink>
        <a:srgbClr val="015873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0">
          <a:solidFill>
            <a:schemeClr val="bg1"/>
          </a:solidFill>
          <a:miter lim="800000"/>
          <a:headEnd/>
          <a:tailEnd/>
        </a:ln>
      </a:spPr>
      <a:bodyPr anchor="b"/>
      <a:lstStyle>
        <a:defPPr algn="ctr" eaLnBrk="1" hangingPunct="1">
          <a:spcBef>
            <a:spcPct val="35000"/>
          </a:spcBef>
          <a:spcAft>
            <a:spcPct val="25000"/>
          </a:spcAft>
          <a:buClr>
            <a:schemeClr val="folHlink"/>
          </a:buClr>
          <a:buNone/>
          <a:defRPr sz="1800" b="0" dirty="0">
            <a:solidFill>
              <a:schemeClr val="tx1"/>
            </a:solidFill>
            <a:latin typeface="Calibri" panose="020F0502020204030204" pitchFamily="34" charset="0"/>
          </a:defRPr>
        </a:defPPr>
      </a:lstStyle>
    </a:spDef>
    <a:lnDef>
      <a:spPr bwMode="auto">
        <a:noFill/>
        <a:ln w="285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algn="ctr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lnSpc>
            <a:spcPct val="100000"/>
          </a:lnSpc>
          <a:spcBef>
            <a:spcPct val="50000"/>
          </a:spcBef>
          <a:spcAft>
            <a:spcPct val="0"/>
          </a:spcAft>
          <a:buClrTx/>
          <a:buFontTx/>
          <a:buNone/>
          <a:defRPr b="0" dirty="0" smtClean="0">
            <a:solidFill>
              <a:schemeClr val="bg1"/>
            </a:solidFill>
            <a:latin typeface="Calibri" panose="020F0502020204030204" pitchFamily="34" charset="0"/>
          </a:defRPr>
        </a:defPPr>
      </a:lstStyle>
    </a:txDef>
  </a:objectDefaults>
  <a:extraClrSchemeLst>
    <a:extraClrScheme>
      <a:clrScheme name="Custom Design 1">
        <a:dk1>
          <a:srgbClr val="CDCDCF"/>
        </a:dk1>
        <a:lt1>
          <a:srgbClr val="FFFFFF"/>
        </a:lt1>
        <a:dk2>
          <a:srgbClr val="09003E"/>
        </a:dk2>
        <a:lt2>
          <a:srgbClr val="F2F23A"/>
        </a:lt2>
        <a:accent1>
          <a:srgbClr val="12AD2B"/>
        </a:accent1>
        <a:accent2>
          <a:srgbClr val="5AAACE"/>
        </a:accent2>
        <a:accent3>
          <a:srgbClr val="AAAAAF"/>
        </a:accent3>
        <a:accent4>
          <a:srgbClr val="DADADA"/>
        </a:accent4>
        <a:accent5>
          <a:srgbClr val="AAD3AC"/>
        </a:accent5>
        <a:accent6>
          <a:srgbClr val="519ABA"/>
        </a:accent6>
        <a:hlink>
          <a:srgbClr val="F6A108"/>
        </a:hlink>
        <a:folHlink>
          <a:srgbClr val="2B85B8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7_HTAA_Diabetes" id="{1367EE62-49C0-41AA-9F7D-AEA8A8F73D1D}" vid="{45DB6FF6-6200-4F3D-90FC-F48B64252754}"/>
    </a:ext>
  </a:extLst>
</a:theme>
</file>

<file path=ppt/theme/theme6.xml><?xml version="1.0" encoding="utf-8"?>
<a:theme xmlns:a="http://schemas.openxmlformats.org/drawingml/2006/main" name="Digital Blue Tunnel 16x9">
  <a:themeElements>
    <a:clrScheme name="Custom 18">
      <a:dk1>
        <a:srgbClr val="000000"/>
      </a:dk1>
      <a:lt1>
        <a:srgbClr val="FFFFFF"/>
      </a:lt1>
      <a:dk2>
        <a:srgbClr val="242852"/>
      </a:dk2>
      <a:lt2>
        <a:srgbClr val="ACCBF9"/>
      </a:lt2>
      <a:accent1>
        <a:srgbClr val="FEFFFF"/>
      </a:accent1>
      <a:accent2>
        <a:srgbClr val="49AFE3"/>
      </a:accent2>
      <a:accent3>
        <a:srgbClr val="797979"/>
      </a:accent3>
      <a:accent4>
        <a:srgbClr val="A8D6FF"/>
      </a:accent4>
      <a:accent5>
        <a:srgbClr val="D5D5D5"/>
      </a:accent5>
      <a:accent6>
        <a:srgbClr val="9D90A0"/>
      </a:accent6>
      <a:hlink>
        <a:srgbClr val="FEFFFF"/>
      </a:hlink>
      <a:folHlink>
        <a:srgbClr val="FDFFF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9050">
          <a:solidFill>
            <a:schemeClr val="accent2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CAR T WG - Template - 12.19.2018V2RC" id="{645A41FB-6ED5-9C4B-A609-275607A8C5DD}" vid="{58BD7CE9-F710-1D42-BBB4-7A17EA593319}"/>
    </a:ext>
  </a:extLst>
</a:theme>
</file>

<file path=ppt/theme/theme7.xml><?xml version="1.0" encoding="utf-8"?>
<a:theme xmlns:a="http://schemas.openxmlformats.org/drawingml/2006/main" name="9_2017_HTAA_Diabetes">
  <a:themeElements>
    <a:clrScheme name="2018 CCO LIVE">
      <a:dk1>
        <a:srgbClr val="455560"/>
      </a:dk1>
      <a:lt1>
        <a:srgbClr val="FFFFFF"/>
      </a:lt1>
      <a:dk2>
        <a:srgbClr val="000000"/>
      </a:dk2>
      <a:lt2>
        <a:srgbClr val="CDCDCF"/>
      </a:lt2>
      <a:accent1>
        <a:srgbClr val="015873"/>
      </a:accent1>
      <a:accent2>
        <a:srgbClr val="4DA1BB"/>
      </a:accent2>
      <a:accent3>
        <a:srgbClr val="E1471D"/>
      </a:accent3>
      <a:accent4>
        <a:srgbClr val="00823B"/>
      </a:accent4>
      <a:accent5>
        <a:srgbClr val="FDB338"/>
      </a:accent5>
      <a:accent6>
        <a:srgbClr val="682E74"/>
      </a:accent6>
      <a:hlink>
        <a:srgbClr val="E1471D"/>
      </a:hlink>
      <a:folHlink>
        <a:srgbClr val="015873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>
          <a:solidFill>
            <a:schemeClr val="bg1"/>
          </a:solidFill>
          <a:round/>
          <a:headEnd/>
          <a:tailEnd/>
        </a:ln>
        <a:extLst>
          <a:ext uri="{909E8E84-426E-40DD-AFC4-6F175D3DCCD1}">
            <a14:hiddenFill xmlns:a14="http://schemas.microsoft.com/office/drawing/2010/main">
              <a:noFill/>
            </a14:hiddenFill>
          </a:ext>
        </a:extLst>
      </a:spPr>
      <a:bodyPr/>
      <a:lstStyle>
        <a:defPPr algn="l">
          <a:defRPr>
            <a:solidFill>
              <a:schemeClr val="bg1"/>
            </a:solidFill>
            <a:latin typeface="Calibri" panose="020F0502020204030204" pitchFamily="34" charset="0"/>
          </a:defRPr>
        </a:defPPr>
      </a:lstStyle>
    </a:spDef>
    <a:lnDef>
      <a:spPr bwMode="auto">
        <a:noFill/>
        <a:ln w="285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algn="ctr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lnSpc>
            <a:spcPct val="100000"/>
          </a:lnSpc>
          <a:spcBef>
            <a:spcPct val="50000"/>
          </a:spcBef>
          <a:spcAft>
            <a:spcPct val="0"/>
          </a:spcAft>
          <a:buClrTx/>
          <a:buFontTx/>
          <a:buNone/>
          <a:defRPr b="0" dirty="0" smtClean="0">
            <a:solidFill>
              <a:schemeClr val="bg1"/>
            </a:solidFill>
            <a:latin typeface="Calibri" panose="020F0502020204030204" pitchFamily="34" charset="0"/>
          </a:defRPr>
        </a:defPPr>
      </a:lstStyle>
    </a:txDef>
  </a:objectDefaults>
  <a:extraClrSchemeLst>
    <a:extraClrScheme>
      <a:clrScheme name="Custom Design 1">
        <a:dk1>
          <a:srgbClr val="CDCDCF"/>
        </a:dk1>
        <a:lt1>
          <a:srgbClr val="FFFFFF"/>
        </a:lt1>
        <a:dk2>
          <a:srgbClr val="09003E"/>
        </a:dk2>
        <a:lt2>
          <a:srgbClr val="F2F23A"/>
        </a:lt2>
        <a:accent1>
          <a:srgbClr val="12AD2B"/>
        </a:accent1>
        <a:accent2>
          <a:srgbClr val="5AAACE"/>
        </a:accent2>
        <a:accent3>
          <a:srgbClr val="AAAAAF"/>
        </a:accent3>
        <a:accent4>
          <a:srgbClr val="DADADA"/>
        </a:accent4>
        <a:accent5>
          <a:srgbClr val="AAD3AC"/>
        </a:accent5>
        <a:accent6>
          <a:srgbClr val="519ABA"/>
        </a:accent6>
        <a:hlink>
          <a:srgbClr val="F6A108"/>
        </a:hlink>
        <a:folHlink>
          <a:srgbClr val="2B85B8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7_HTAA_Diabetes" id="{1367EE62-49C0-41AA-9F7D-AEA8A8F73D1D}" vid="{45DB6FF6-6200-4F3D-90FC-F48B64252754}"/>
    </a:ext>
  </a:extLst>
</a:theme>
</file>

<file path=ppt/theme/theme8.xml><?xml version="1.0" encoding="utf-8"?>
<a:theme xmlns:a="http://schemas.openxmlformats.org/drawingml/2006/main" name="2_2017_HTAA_Diabetes">
  <a:themeElements>
    <a:clrScheme name="2018 CCO LIVE">
      <a:dk1>
        <a:srgbClr val="455560"/>
      </a:dk1>
      <a:lt1>
        <a:srgbClr val="FFFFFF"/>
      </a:lt1>
      <a:dk2>
        <a:srgbClr val="000000"/>
      </a:dk2>
      <a:lt2>
        <a:srgbClr val="CDCDCF"/>
      </a:lt2>
      <a:accent1>
        <a:srgbClr val="015873"/>
      </a:accent1>
      <a:accent2>
        <a:srgbClr val="4DA1BB"/>
      </a:accent2>
      <a:accent3>
        <a:srgbClr val="E1471D"/>
      </a:accent3>
      <a:accent4>
        <a:srgbClr val="00823B"/>
      </a:accent4>
      <a:accent5>
        <a:srgbClr val="FDB338"/>
      </a:accent5>
      <a:accent6>
        <a:srgbClr val="682E74"/>
      </a:accent6>
      <a:hlink>
        <a:srgbClr val="E1471D"/>
      </a:hlink>
      <a:folHlink>
        <a:srgbClr val="015873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>
          <a:solidFill>
            <a:schemeClr val="accent1"/>
          </a:solidFill>
          <a:miter lim="800000"/>
          <a:headEnd/>
          <a:tailEnd/>
        </a:ln>
        <a:extLst>
          <a:ext uri="{909E8E84-426E-40DD-AFC4-6F175D3DCCD1}">
            <a14:hiddenFill xmlns:a14="http://schemas.microsoft.com/office/drawing/2010/main">
              <a:noFill/>
            </a14:hiddenFill>
          </a:ext>
        </a:extLst>
      </a:spPr>
      <a:bodyPr rtlCol="0" anchor="ctr"/>
      <a:lstStyle>
        <a:defPPr algn="ctr">
          <a:defRPr/>
        </a:defPPr>
      </a:lstStyle>
    </a:spDef>
    <a:lnDef>
      <a:spPr bwMode="auto">
        <a:noFill/>
        <a:ln w="2857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algn="ctr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lnSpc>
            <a:spcPct val="100000"/>
          </a:lnSpc>
          <a:spcBef>
            <a:spcPct val="50000"/>
          </a:spcBef>
          <a:spcAft>
            <a:spcPct val="0"/>
          </a:spcAft>
          <a:buClrTx/>
          <a:buFontTx/>
          <a:buNone/>
          <a:defRPr b="0" dirty="0" smtClean="0">
            <a:solidFill>
              <a:schemeClr val="bg1"/>
            </a:solidFill>
            <a:latin typeface="Calibri" panose="020F0502020204030204" pitchFamily="34" charset="0"/>
          </a:defRPr>
        </a:defPPr>
      </a:lstStyle>
    </a:txDef>
  </a:objectDefaults>
  <a:extraClrSchemeLst>
    <a:extraClrScheme>
      <a:clrScheme name="Custom Design 1">
        <a:dk1>
          <a:srgbClr val="CDCDCF"/>
        </a:dk1>
        <a:lt1>
          <a:srgbClr val="FFFFFF"/>
        </a:lt1>
        <a:dk2>
          <a:srgbClr val="09003E"/>
        </a:dk2>
        <a:lt2>
          <a:srgbClr val="F2F23A"/>
        </a:lt2>
        <a:accent1>
          <a:srgbClr val="12AD2B"/>
        </a:accent1>
        <a:accent2>
          <a:srgbClr val="5AAACE"/>
        </a:accent2>
        <a:accent3>
          <a:srgbClr val="AAAAAF"/>
        </a:accent3>
        <a:accent4>
          <a:srgbClr val="DADADA"/>
        </a:accent4>
        <a:accent5>
          <a:srgbClr val="AAD3AC"/>
        </a:accent5>
        <a:accent6>
          <a:srgbClr val="519ABA"/>
        </a:accent6>
        <a:hlink>
          <a:srgbClr val="F6A108"/>
        </a:hlink>
        <a:folHlink>
          <a:srgbClr val="2B85B8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7_HTAA_Diabetes" id="{1367EE62-49C0-41AA-9F7D-AEA8A8F73D1D}" vid="{45DB6FF6-6200-4F3D-90FC-F48B64252754}"/>
    </a:ext>
  </a:extLst>
</a:theme>
</file>

<file path=ppt/theme/theme9.xml><?xml version="1.0" encoding="utf-8"?>
<a:theme xmlns:a="http://schemas.openxmlformats.org/drawingml/2006/main" name="Office Theme">
  <a:themeElements>
    <a:clrScheme name="Custom 15">
      <a:dk1>
        <a:srgbClr val="003479"/>
      </a:dk1>
      <a:lt1>
        <a:srgbClr val="FFFFFF"/>
      </a:lt1>
      <a:dk2>
        <a:srgbClr val="333333"/>
      </a:dk2>
      <a:lt2>
        <a:srgbClr val="FFFFFF"/>
      </a:lt2>
      <a:accent1>
        <a:srgbClr val="00A0DF"/>
      </a:accent1>
      <a:accent2>
        <a:srgbClr val="1C75BC"/>
      </a:accent2>
      <a:accent3>
        <a:srgbClr val="F2F2F2"/>
      </a:accent3>
      <a:accent4>
        <a:srgbClr val="359942"/>
      </a:accent4>
      <a:accent5>
        <a:srgbClr val="6EBD44"/>
      </a:accent5>
      <a:accent6>
        <a:srgbClr val="6F2E38"/>
      </a:accent6>
      <a:hlink>
        <a:srgbClr val="7E2E7A"/>
      </a:hlink>
      <a:folHlink>
        <a:srgbClr val="333333"/>
      </a:folHlink>
    </a:clrScheme>
    <a:fontScheme name="Janssen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595454"/>
    </a:dk1>
    <a:lt1>
      <a:srgbClr val="FFFFFF"/>
    </a:lt1>
    <a:dk2>
      <a:srgbClr val="595454"/>
    </a:dk2>
    <a:lt2>
      <a:srgbClr val="EEE7E7"/>
    </a:lt2>
    <a:accent1>
      <a:srgbClr val="595454"/>
    </a:accent1>
    <a:accent2>
      <a:srgbClr val="FFAC24"/>
    </a:accent2>
    <a:accent3>
      <a:srgbClr val="00AC63"/>
    </a:accent3>
    <a:accent4>
      <a:srgbClr val="A69F9F"/>
    </a:accent4>
    <a:accent5>
      <a:srgbClr val="0EB1CC"/>
    </a:accent5>
    <a:accent6>
      <a:srgbClr val="FB6B1F"/>
    </a:accent6>
    <a:hlink>
      <a:srgbClr val="595454"/>
    </a:hlink>
    <a:folHlink>
      <a:srgbClr val="595454"/>
    </a:folHlink>
  </a:clrScheme>
  <a:fontScheme name="Trebuchet MS">
    <a:majorFont>
      <a:latin typeface="Trebuchet MS" panose="020B0603020202020204"/>
      <a:ea typeface=""/>
      <a:cs typeface=""/>
      <a:font script="Jpan" typeface="HGｺﾞｼｯｸM"/>
      <a:font script="Hang" typeface="맑은 고딕"/>
      <a:font script="Hans" typeface="方正姚体"/>
      <a:font script="Hant" typeface="微軟正黑體"/>
      <a:font script="Arab" typeface="Tahoma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 panose="020B0603020202020204"/>
      <a:ea typeface=""/>
      <a:cs typeface=""/>
      <a:font script="Jpan" typeface="HG丸ｺﾞｼｯｸM-PRO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  <TaxCatchAll xmlns="b4104d5b-b872-4636-a728-507be7308f43" xsi:nil="true"/>
    <QID xmlns="96f1686b-f877-4eb8-89ab-3a67a5dc2612" xsi:nil="true"/>
    <TaxKeywordTaxHTField xmlns="b4104d5b-b872-4636-a728-507be7308f43">
      <Terms xmlns="http://schemas.microsoft.com/office/infopath/2007/PartnerControls"/>
    </TaxKeywordTaxHTField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7" ma:contentTypeDescription="Create a new document." ma:contentTypeScope="" ma:versionID="0836c851ab56100df1895fa2a218104e">
  <xsd:schema xmlns:xsd="http://www.w3.org/2001/XMLSchema" xmlns:xs="http://www.w3.org/2001/XMLSchema" xmlns:p="http://schemas.microsoft.com/office/2006/metadata/properties" xmlns:ns1="96f1686b-f877-4eb8-89ab-3a67a5dc2612" xmlns:ns3="b4104d5b-b872-4636-a728-507be7308f43" targetNamespace="http://schemas.microsoft.com/office/2006/metadata/properties" ma:root="true" ma:fieldsID="fd973d22d93f3f1ceb87c2fa5e19ecd8" ns1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1:QID" minOccurs="0"/>
                <xsd:element ref="ns1:Status" minOccurs="0"/>
                <xsd:element ref="ns1:MediaServiceMetadata" minOccurs="0"/>
                <xsd:element ref="ns1:MediaServiceFastMetadata" minOccurs="0"/>
                <xsd:element ref="ns1:MediaServiceAutoTags" minOccurs="0"/>
                <xsd:element ref="ns1:MediaServiceOCR" minOccurs="0"/>
                <xsd:element ref="ns1:MediaServiceDateTaken" minOccurs="0"/>
                <xsd:element ref="ns1:MediaServiceLocation" minOccurs="0"/>
                <xsd:element ref="ns3:SharedWithUsers" minOccurs="0"/>
                <xsd:element ref="ns3:SharedWithDetails" minOccurs="0"/>
                <xsd:element ref="ns1:MediaServiceEventHashCode" minOccurs="0"/>
                <xsd:element ref="ns1:MediaServiceGenerationTime" minOccurs="0"/>
                <xsd:element ref="ns3:TaxKeywordTaxHTField" minOccurs="0"/>
                <xsd:element ref="ns3:TaxCatchAll" minOccurs="0"/>
                <xsd:element ref="ns1:MediaServiceAutoKeyPoints" minOccurs="0"/>
                <xsd:element ref="ns1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QID" ma:index="0" nillable="true" ma:displayName="QID" ma:indexed="true" ma:internalName="QID">
      <xsd:simpleType>
        <xsd:restriction base="dms:Number"/>
      </xsd:simpleType>
    </xsd:element>
    <xsd:element name="Status" ma:index="3" nillable="true" ma:displayName="Status" ma:format="Dropdown" ma:internalName="Status">
      <xsd:simpleType>
        <xsd:restriction base="dms:Choice">
          <xsd:enumeration value="Not started"/>
          <xsd:enumeration value="Web Build"/>
          <xsd:enumeration value="In Progress"/>
          <xsd:enumeration value="Launched"/>
          <xsd:enumeration value="Complete"/>
          <xsd:enumeration value="Delayed"/>
        </xsd:restriction>
      </xsd:simpleType>
    </xsd:element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8" nillable="true" ma:displayName="MediaServiceAutoTags" ma:internalName="MediaServiceAutoTags" ma:readOnly="true">
      <xsd:simpleType>
        <xsd:restriction base="dms:Text"/>
      </xsd:simpleType>
    </xsd:element>
    <xsd:element name="MediaServiceOCR" ma:index="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1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2" nillable="true" ma:displayName="Taxonomy Catch All Column" ma:hidden="true" ma:list="{d75259b8-d078-43ce-9531-d35c0553c861}" ma:internalName="TaxCatchAll" ma:showField="CatchAllData" ma:web="b4104d5b-b872-4636-a728-507be7308f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9172A6-7700-4F3C-82A0-0268F8201F31}">
  <ds:schemaRefs>
    <ds:schemaRef ds:uri="http://purl.org/dc/elements/1.1/"/>
    <ds:schemaRef ds:uri="7806f642-549b-4dd4-93ea-95e4da52eeb1"/>
    <ds:schemaRef ds:uri="http://www.w3.org/XML/1998/namespace"/>
    <ds:schemaRef ds:uri="http://purl.org/dc/terms/"/>
    <ds:schemaRef ds:uri="fd15fe4c-cb9d-43a4-9fe7-efa38562a86e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FBFCE99-BD35-488D-B667-5F1D3725A4D6}"/>
</file>

<file path=customXml/itemProps3.xml><?xml version="1.0" encoding="utf-8"?>
<ds:datastoreItem xmlns:ds="http://schemas.openxmlformats.org/officeDocument/2006/customXml" ds:itemID="{03EFC019-1710-48CC-9A2D-A0978D87E56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HCA Healthcare Theme</Template>
  <TotalTime>3274</TotalTime>
  <Words>4422</Words>
  <Application>Microsoft Macintosh PowerPoint</Application>
  <PresentationFormat>Widescreen</PresentationFormat>
  <Paragraphs>878</Paragraphs>
  <Slides>32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32</vt:i4>
      </vt:variant>
    </vt:vector>
  </HeadingPairs>
  <TitlesOfParts>
    <vt:vector size="58" baseType="lpstr">
      <vt:lpstr>.AppleSystemUIFont</vt:lpstr>
      <vt:lpstr>Gotham Thin</vt:lpstr>
      <vt:lpstr>StarSymbol</vt:lpstr>
      <vt:lpstr>Arial</vt:lpstr>
      <vt:lpstr>Arial Narrow</vt:lpstr>
      <vt:lpstr>Arial Nova</vt:lpstr>
      <vt:lpstr>Calibri</vt:lpstr>
      <vt:lpstr>Corbel</vt:lpstr>
      <vt:lpstr>Courier New</vt:lpstr>
      <vt:lpstr>Open Sans</vt:lpstr>
      <vt:lpstr>Open Sans Semibold</vt:lpstr>
      <vt:lpstr>Symbol</vt:lpstr>
      <vt:lpstr>Times New Roman</vt:lpstr>
      <vt:lpstr>Trebuchet MS</vt:lpstr>
      <vt:lpstr>Verdana</vt:lpstr>
      <vt:lpstr>Wingdings</vt:lpstr>
      <vt:lpstr>Cover Slides</vt:lpstr>
      <vt:lpstr>SC Content Slide</vt:lpstr>
      <vt:lpstr>HCA Healthcare Content Slide</vt:lpstr>
      <vt:lpstr>8_2017_HTAA_Diabetes</vt:lpstr>
      <vt:lpstr>1_2017_HTAA_Diabetes</vt:lpstr>
      <vt:lpstr>Digital Blue Tunnel 16x9</vt:lpstr>
      <vt:lpstr>9_2017_HTAA_Diabetes</vt:lpstr>
      <vt:lpstr>2_2017_HTAA_Diabetes</vt:lpstr>
      <vt:lpstr>Office Theme</vt:lpstr>
      <vt:lpstr>Default Design</vt:lpstr>
      <vt:lpstr>Optimal Integration of Currently Available Anti-BCMA Strategies into the Management of RR Multiple Myeloma</vt:lpstr>
      <vt:lpstr>Myeloma Drugs Approved Since 2000</vt:lpstr>
      <vt:lpstr>Despite Progress in MM There Remains Need for New Tx </vt:lpstr>
      <vt:lpstr>BCMA as a Target in Myeloma Treatment</vt:lpstr>
      <vt:lpstr>BCMA-Targeted Therapies for Multiple Myeloma </vt:lpstr>
      <vt:lpstr>Belantamab mafodotin (GSK2857916)</vt:lpstr>
      <vt:lpstr>Belantamab mafodotin</vt:lpstr>
      <vt:lpstr>Belantamab mafodotin toxicity</vt:lpstr>
      <vt:lpstr>Ocular toxicities of belantamab mafodotin</vt:lpstr>
      <vt:lpstr>Belantamab mafodotin development</vt:lpstr>
      <vt:lpstr>CAR-Modified T Cells as Cancer Therapy</vt:lpstr>
      <vt:lpstr>PowerPoint Presentation</vt:lpstr>
      <vt:lpstr>KarMMa: Baseline Demographics &amp; Characteristics</vt:lpstr>
      <vt:lpstr>KarMMa - Best Overall Response</vt:lpstr>
      <vt:lpstr>KarMMa: PFS and OS</vt:lpstr>
      <vt:lpstr>KarMMa: PFS by Dose and Best Response</vt:lpstr>
      <vt:lpstr>KarMMa: Adverse Events of Interest</vt:lpstr>
      <vt:lpstr>PowerPoint Presentation</vt:lpstr>
      <vt:lpstr>CARTITUDE-1: Baseline Demographics &amp; Characteristics</vt:lpstr>
      <vt:lpstr>CARTITUDE-1: Response</vt:lpstr>
      <vt:lpstr>CARTITUDE-1: Progression-Free Survival and Overall Survival</vt:lpstr>
      <vt:lpstr>CARTITUDE-1: Safety</vt:lpstr>
      <vt:lpstr>Future directions of most advanced CAR T products</vt:lpstr>
      <vt:lpstr>CARTITUDE 2 DATA FROM ASH</vt:lpstr>
      <vt:lpstr>Conclusion</vt:lpstr>
      <vt:lpstr>CAR T-Associated Toxicities</vt:lpstr>
      <vt:lpstr>CAR T-Associated Toxicities</vt:lpstr>
      <vt:lpstr>Case 1</vt:lpstr>
      <vt:lpstr>Case 1 (Continued)</vt:lpstr>
      <vt:lpstr>Case 2</vt:lpstr>
      <vt:lpstr>Case 2 (Continued)</vt:lpstr>
      <vt:lpstr>Case 2 (Continued)</vt:lpstr>
    </vt:vector>
  </TitlesOfParts>
  <Company>HCA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Started</dc:title>
  <dc:creator>Hale Kris</dc:creator>
  <cp:lastModifiedBy>Kristen Morrow</cp:lastModifiedBy>
  <cp:revision>124</cp:revision>
  <dcterms:created xsi:type="dcterms:W3CDTF">2019-02-22T22:24:40Z</dcterms:created>
  <dcterms:modified xsi:type="dcterms:W3CDTF">2022-02-02T19:38:04Z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0x01010018862A45804C7345BFDE61DA2C172BE7</vt:lpwstr>
  </property>
</Properties>
</file>