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drawings/drawing2.xml" ContentType="application/vnd.openxmlformats-officedocument.drawingml.chartshapes+xml"/>
  <Override PartName="/ppt/drawings/drawing1.xml" ContentType="application/vnd.openxmlformats-officedocument.drawingml.chartshapes+xml"/>
  <Override PartName="/ppt/presentation.xml" ContentType="application/vnd.openxmlformats-officedocument.presentationml.presentation.main+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notesSlides/notesSlide7.xml" ContentType="application/vnd.openxmlformats-officedocument.presentationml.notesSlid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3.xml" ContentType="application/vnd.openxmlformats-officedocument.theme+xml"/>
  <Override PartName="/ppt/theme/theme4.xml" ContentType="application/vnd.openxmlformats-officedocument.theme+xml"/>
  <Override PartName="/ppt/theme/theme1.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Override1.xml" ContentType="application/vnd.openxmlformats-officedocument.themeOverride+xml"/>
  <Override PartName="/ppt/charts/colors5.xml" ContentType="application/vnd.ms-office.chartcolorstyle+xml"/>
  <Override PartName="/ppt/charts/style5.xml" ContentType="application/vnd.ms-office.chartstyle+xml"/>
  <Override PartName="/ppt/charts/chart5.xml" ContentType="application/vnd.openxmlformats-officedocument.drawingml.chart+xml"/>
  <Override PartName="/ppt/charts/colors4.xml" ContentType="application/vnd.ms-office.chartcolorstyle+xml"/>
  <Override PartName="/ppt/charts/style4.xml" ContentType="application/vnd.ms-office.chartstyle+xml"/>
  <Override PartName="/ppt/charts/chart4.xml" ContentType="application/vnd.openxmlformats-officedocument.drawingml.chart+xml"/>
  <Override PartName="/ppt/charts/colors3.xml" ContentType="application/vnd.ms-office.chartcolorstyle+xml"/>
  <Override PartName="/ppt/charts/style3.xml" ContentType="application/vnd.ms-office.chartstyle+xml"/>
  <Override PartName="/ppt/charts/chart3.xml" ContentType="application/vnd.openxmlformats-officedocument.drawingml.chart+xml"/>
  <Override PartName="/ppt/theme/theme2.xml" ContentType="application/vnd.openxmlformats-officedocument.theme+xml"/>
  <Override PartName="/ppt/charts/colors2.xml" ContentType="application/vnd.ms-office.chartcolorstyle+xml"/>
  <Override PartName="/ppt/charts/style2.xml" ContentType="application/vnd.ms-office.chartstyle+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charts/chart1.xml" ContentType="application/vnd.openxmlformats-officedocument.drawingml.chart+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4" r:id="rId2"/>
    <p:sldMasterId id="2147483677" r:id="rId3"/>
    <p:sldMasterId id="2147483701" r:id="rId4"/>
    <p:sldMasterId id="2147483725" r:id="rId5"/>
  </p:sldMasterIdLst>
  <p:notesMasterIdLst>
    <p:notesMasterId r:id="rId37"/>
  </p:notesMasterIdLst>
  <p:sldIdLst>
    <p:sldId id="257" r:id="rId6"/>
    <p:sldId id="2141411172" r:id="rId7"/>
    <p:sldId id="2141411173" r:id="rId8"/>
    <p:sldId id="11964" r:id="rId9"/>
    <p:sldId id="465" r:id="rId10"/>
    <p:sldId id="2134958892" r:id="rId11"/>
    <p:sldId id="269" r:id="rId12"/>
    <p:sldId id="2135715154" r:id="rId13"/>
    <p:sldId id="2135715155" r:id="rId14"/>
    <p:sldId id="2135715156" r:id="rId15"/>
    <p:sldId id="562" r:id="rId16"/>
    <p:sldId id="2141411168" r:id="rId17"/>
    <p:sldId id="2135714454" r:id="rId18"/>
    <p:sldId id="258" r:id="rId19"/>
    <p:sldId id="12900" r:id="rId20"/>
    <p:sldId id="12902" r:id="rId21"/>
    <p:sldId id="2141411169" r:id="rId22"/>
    <p:sldId id="2141411170" r:id="rId23"/>
    <p:sldId id="2141411171" r:id="rId24"/>
    <p:sldId id="579" r:id="rId25"/>
    <p:sldId id="586" r:id="rId26"/>
    <p:sldId id="589" r:id="rId27"/>
    <p:sldId id="552" r:id="rId28"/>
    <p:sldId id="553" r:id="rId29"/>
    <p:sldId id="1313" r:id="rId30"/>
    <p:sldId id="1314" r:id="rId31"/>
    <p:sldId id="2135715157" r:id="rId32"/>
    <p:sldId id="2032092011" r:id="rId33"/>
    <p:sldId id="266" r:id="rId34"/>
    <p:sldId id="12918" r:id="rId35"/>
    <p:sldId id="896"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ff Riegel (HCG)" initials="JR(" lastIdx="14" clrIdx="0">
    <p:extLst>
      <p:ext uri="{19B8F6BF-5375-455C-9EA6-DF929625EA0E}">
        <p15:presenceInfo xmlns:p15="http://schemas.microsoft.com/office/powerpoint/2012/main" userId="S::jriegel@hcg-int.com::27efa92b-95ad-4a6f-a98f-0e42bf017e5f" providerId="AD"/>
      </p:ext>
    </p:extLst>
  </p:cmAuthor>
  <p:cmAuthor id="2" name="Panaroni, Christina" initials="PC" lastIdx="1" clrIdx="1">
    <p:extLst>
      <p:ext uri="{19B8F6BF-5375-455C-9EA6-DF929625EA0E}">
        <p15:presenceInfo xmlns:p15="http://schemas.microsoft.com/office/powerpoint/2012/main" userId="S::Cristina.Panaroni@MGH.HARVARD.EDU::28f52de2-13d7-485f-9a6f-d82c19c6472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B4B4B"/>
    <a:srgbClr val="8B0100"/>
    <a:srgbClr val="FFA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155"/>
    <p:restoredTop sz="94621"/>
  </p:normalViewPr>
  <p:slideViewPr>
    <p:cSldViewPr snapToGrid="0" snapToObjects="1">
      <p:cViewPr varScale="1">
        <p:scale>
          <a:sx n="70" d="100"/>
          <a:sy n="70" d="100"/>
        </p:scale>
        <p:origin x="192" y="83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customXml" Target="../customXml/item2.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ustomXml" Target="../customXml/item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2.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Sheet1!$K$18</c:f>
              <c:strCache>
                <c:ptCount val="1"/>
                <c:pt idx="0">
                  <c:v>PR</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Sheet1!$G$19:$G$20</c:f>
              <c:numCache>
                <c:formatCode>General</c:formatCode>
                <c:ptCount val="2"/>
              </c:numCache>
            </c:numRef>
          </c:cat>
          <c:val>
            <c:numRef>
              <c:f>Sheet1!$K$19</c:f>
              <c:numCache>
                <c:formatCode>0.0%</c:formatCode>
                <c:ptCount val="1"/>
                <c:pt idx="0">
                  <c:v>7.4999999999999997E-2</c:v>
                </c:pt>
              </c:numCache>
            </c:numRef>
          </c:val>
          <c:extLst>
            <c:ext xmlns:c16="http://schemas.microsoft.com/office/drawing/2014/chart" uri="{C3380CC4-5D6E-409C-BE32-E72D297353CC}">
              <c16:uniqueId val="{00000000-1BF1-48B6-8281-C0B057A34F9A}"/>
            </c:ext>
          </c:extLst>
        </c:ser>
        <c:ser>
          <c:idx val="1"/>
          <c:order val="1"/>
          <c:tx>
            <c:strRef>
              <c:f>Sheet1!$J$18</c:f>
              <c:strCache>
                <c:ptCount val="1"/>
                <c:pt idx="0">
                  <c:v>VGPR</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Sheet1!$G$19:$G$20</c:f>
              <c:numCache>
                <c:formatCode>General</c:formatCode>
                <c:ptCount val="2"/>
              </c:numCache>
            </c:numRef>
          </c:cat>
          <c:val>
            <c:numRef>
              <c:f>Sheet1!$J$19:$J$20</c:f>
              <c:numCache>
                <c:formatCode>0.0%</c:formatCode>
                <c:ptCount val="2"/>
                <c:pt idx="0">
                  <c:v>0.17499999999999999</c:v>
                </c:pt>
                <c:pt idx="1">
                  <c:v>0.25</c:v>
                </c:pt>
              </c:numCache>
            </c:numRef>
          </c:val>
          <c:extLst>
            <c:ext xmlns:c16="http://schemas.microsoft.com/office/drawing/2014/chart" uri="{C3380CC4-5D6E-409C-BE32-E72D297353CC}">
              <c16:uniqueId val="{00000001-1BF1-48B6-8281-C0B057A34F9A}"/>
            </c:ext>
          </c:extLst>
        </c:ser>
        <c:ser>
          <c:idx val="2"/>
          <c:order val="2"/>
          <c:tx>
            <c:strRef>
              <c:f>Sheet1!$I$18</c:f>
              <c:strCache>
                <c:ptCount val="1"/>
                <c:pt idx="0">
                  <c:v>CR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Sheet1!$G$19:$G$20</c:f>
              <c:numCache>
                <c:formatCode>General</c:formatCode>
                <c:ptCount val="2"/>
              </c:numCache>
            </c:numRef>
          </c:cat>
          <c:val>
            <c:numRef>
              <c:f>Sheet1!$I$19:$I$20</c:f>
              <c:numCache>
                <c:formatCode>0.0%</c:formatCode>
                <c:ptCount val="2"/>
                <c:pt idx="0">
                  <c:v>0.22500000000000001</c:v>
                </c:pt>
                <c:pt idx="1">
                  <c:v>0.25</c:v>
                </c:pt>
              </c:numCache>
            </c:numRef>
          </c:val>
          <c:extLst>
            <c:ext xmlns:c16="http://schemas.microsoft.com/office/drawing/2014/chart" uri="{C3380CC4-5D6E-409C-BE32-E72D297353CC}">
              <c16:uniqueId val="{00000002-1BF1-48B6-8281-C0B057A34F9A}"/>
            </c:ext>
          </c:extLst>
        </c:ser>
        <c:ser>
          <c:idx val="3"/>
          <c:order val="3"/>
          <c:tx>
            <c:strRef>
              <c:f>Sheet1!$H$18</c:f>
              <c:strCache>
                <c:ptCount val="1"/>
                <c:pt idx="0">
                  <c:v>sCR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Sheet1!$G$19:$G$20</c:f>
              <c:numCache>
                <c:formatCode>General</c:formatCode>
                <c:ptCount val="2"/>
              </c:numCache>
            </c:numRef>
          </c:cat>
          <c:val>
            <c:numRef>
              <c:f>Sheet1!$H$19:$H$20</c:f>
              <c:numCache>
                <c:formatCode>0.0%</c:formatCode>
                <c:ptCount val="2"/>
                <c:pt idx="0">
                  <c:v>0.17499999999999999</c:v>
                </c:pt>
                <c:pt idx="1">
                  <c:v>9.4E-2</c:v>
                </c:pt>
              </c:numCache>
            </c:numRef>
          </c:val>
          <c:extLst>
            <c:ext xmlns:c16="http://schemas.microsoft.com/office/drawing/2014/chart" uri="{C3380CC4-5D6E-409C-BE32-E72D297353CC}">
              <c16:uniqueId val="{00000003-1BF1-48B6-8281-C0B057A34F9A}"/>
            </c:ext>
          </c:extLst>
        </c:ser>
        <c:dLbls>
          <c:dLblPos val="ctr"/>
          <c:showLegendKey val="0"/>
          <c:showVal val="1"/>
          <c:showCatName val="0"/>
          <c:showSerName val="0"/>
          <c:showPercent val="0"/>
          <c:showBubbleSize val="0"/>
        </c:dLbls>
        <c:gapWidth val="150"/>
        <c:overlap val="100"/>
        <c:axId val="1145360672"/>
        <c:axId val="1145359840"/>
      </c:barChart>
      <c:catAx>
        <c:axId val="1145360672"/>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5359840"/>
        <c:crosses val="autoZero"/>
        <c:auto val="1"/>
        <c:lblAlgn val="ctr"/>
        <c:lblOffset val="100"/>
        <c:noMultiLvlLbl val="0"/>
      </c:catAx>
      <c:valAx>
        <c:axId val="1145359840"/>
        <c:scaling>
          <c:orientation val="minMax"/>
        </c:scaling>
        <c:delete val="0"/>
        <c:axPos val="l"/>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sz="1200" dirty="0">
                    <a:solidFill>
                      <a:schemeClr val="tx1"/>
                    </a:solidFill>
                  </a:rPr>
                  <a:t>Patients</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title>
        <c:numFmt formatCode="0%" sourceLinked="0"/>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145360672"/>
        <c:crosses val="autoZero"/>
        <c:crossBetween val="between"/>
      </c:valAx>
      <c:spPr>
        <a:noFill/>
        <a:ln>
          <a:noFill/>
        </a:ln>
        <a:effectLst/>
      </c:spPr>
    </c:plotArea>
    <c:legend>
      <c:legendPos val="r"/>
      <c:layout>
        <c:manualLayout>
          <c:xMode val="edge"/>
          <c:yMode val="edge"/>
          <c:x val="0.81559842519685033"/>
          <c:y val="0.35020545687603"/>
          <c:w val="0.15384601924759406"/>
          <c:h val="0.2995890862479399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0312370934192812"/>
          <c:y val="5.8790922903228002E-2"/>
          <c:w val="0.52037887587858711"/>
          <c:h val="0.86615677552778492"/>
        </c:manualLayout>
      </c:layout>
      <c:barChart>
        <c:barDir val="col"/>
        <c:grouping val="stacked"/>
        <c:varyColors val="0"/>
        <c:ser>
          <c:idx val="3"/>
          <c:order val="2"/>
          <c:tx>
            <c:strRef>
              <c:f>Sheet1!$A$1</c:f>
              <c:strCache>
                <c:ptCount val="1"/>
                <c:pt idx="0">
                  <c:v>PR</c:v>
                </c:pt>
              </c:strCache>
            </c:strRef>
          </c:tx>
          <c:spPr>
            <a:solidFill>
              <a:schemeClr val="accent1"/>
            </a:solidFill>
            <a:ln>
              <a:noFill/>
            </a:ln>
            <a:effectLst/>
          </c:spPr>
          <c:invertIfNegative val="0"/>
          <c:dLbls>
            <c:dLbl>
              <c:idx val="0"/>
              <c:layout>
                <c:manualLayout>
                  <c:x val="-0.21087876932327118"/>
                  <c:y val="-5.8741588659327396E-2"/>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E3C-48F7-BCFA-020BC3868985}"/>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accent1"/>
                      </a:solidFill>
                      <a:round/>
                    </a:ln>
                    <a:effectLst/>
                  </c:spPr>
                </c15:leaderLines>
              </c:ext>
            </c:extLst>
          </c:dLbls>
          <c:val>
            <c:numRef>
              <c:f>Sheet1!$A$2</c:f>
              <c:numCache>
                <c:formatCode>General</c:formatCode>
                <c:ptCount val="1"/>
                <c:pt idx="0">
                  <c:v>4</c:v>
                </c:pt>
              </c:numCache>
            </c:numRef>
          </c:val>
          <c:extLst>
            <c:ext xmlns:c16="http://schemas.microsoft.com/office/drawing/2014/chart" uri="{C3380CC4-5D6E-409C-BE32-E72D297353CC}">
              <c16:uniqueId val="{00000000-765E-4FDF-9B38-15D544904629}"/>
            </c:ext>
          </c:extLst>
        </c:ser>
        <c:ser>
          <c:idx val="4"/>
          <c:order val="3"/>
          <c:tx>
            <c:strRef>
              <c:f>Sheet1!$B$1</c:f>
              <c:strCache>
                <c:ptCount val="1"/>
                <c:pt idx="0">
                  <c:v>VGPR</c:v>
                </c:pt>
              </c:strCache>
            </c:strRef>
          </c:tx>
          <c:spPr>
            <a:solidFill>
              <a:schemeClr val="accent5"/>
            </a:solidFill>
            <a:ln>
              <a:noFill/>
            </a:ln>
            <a:effectLst/>
          </c:spPr>
          <c:invertIfNegative val="0"/>
          <c:dPt>
            <c:idx val="0"/>
            <c:invertIfNegative val="0"/>
            <c:bubble3D val="0"/>
            <c:spPr>
              <a:solidFill>
                <a:schemeClr val="accent2">
                  <a:lumMod val="60000"/>
                  <a:lumOff val="40000"/>
                </a:schemeClr>
              </a:solidFill>
              <a:ln>
                <a:noFill/>
              </a:ln>
              <a:effectLst/>
            </c:spPr>
            <c:extLst>
              <c:ext xmlns:c16="http://schemas.microsoft.com/office/drawing/2014/chart" uri="{C3380CC4-5D6E-409C-BE32-E72D297353CC}">
                <c16:uniqueId val="{00000002-765E-4FDF-9B38-15D544904629}"/>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Sheet1!$B$2</c:f>
              <c:numCache>
                <c:formatCode>General</c:formatCode>
                <c:ptCount val="1"/>
                <c:pt idx="0">
                  <c:v>29.3</c:v>
                </c:pt>
              </c:numCache>
            </c:numRef>
          </c:val>
          <c:extLst>
            <c:ext xmlns:c16="http://schemas.microsoft.com/office/drawing/2014/chart" uri="{C3380CC4-5D6E-409C-BE32-E72D297353CC}">
              <c16:uniqueId val="{00000003-765E-4FDF-9B38-15D544904629}"/>
            </c:ext>
          </c:extLst>
        </c:ser>
        <c:ser>
          <c:idx val="0"/>
          <c:order val="4"/>
          <c:tx>
            <c:strRef>
              <c:f>Sheet1!$C$1</c:f>
              <c:strCache>
                <c:ptCount val="1"/>
                <c:pt idx="0">
                  <c:v>CR</c:v>
                </c:pt>
              </c:strCache>
            </c:strRef>
          </c:tx>
          <c:spPr>
            <a:solidFill>
              <a:schemeClr val="accent1"/>
            </a:solidFill>
            <a:ln>
              <a:noFill/>
            </a:ln>
            <a:effectLst/>
          </c:spPr>
          <c:invertIfNegative val="0"/>
          <c:dPt>
            <c:idx val="0"/>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5-765E-4FDF-9B38-15D544904629}"/>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Sheet1!$C$2</c:f>
              <c:numCache>
                <c:formatCode>General</c:formatCode>
                <c:ptCount val="1"/>
                <c:pt idx="0">
                  <c:v>7.3</c:v>
                </c:pt>
              </c:numCache>
            </c:numRef>
          </c:val>
          <c:extLst>
            <c:ext xmlns:c16="http://schemas.microsoft.com/office/drawing/2014/chart" uri="{C3380CC4-5D6E-409C-BE32-E72D297353CC}">
              <c16:uniqueId val="{00000006-765E-4FDF-9B38-15D544904629}"/>
            </c:ext>
          </c:extLst>
        </c:ser>
        <c:ser>
          <c:idx val="5"/>
          <c:order val="5"/>
          <c:tx>
            <c:strRef>
              <c:f>Sheet1!$D$1</c:f>
              <c:strCache>
                <c:ptCount val="1"/>
                <c:pt idx="0">
                  <c:v>sCR</c:v>
                </c:pt>
              </c:strCache>
            </c:strRef>
          </c:tx>
          <c:spPr>
            <a:solidFill>
              <a:schemeClr val="accent5"/>
            </a:solidFill>
            <a:ln>
              <a:noFill/>
            </a:ln>
            <a:effectLst/>
          </c:spPr>
          <c:invertIfNegative val="0"/>
          <c:dLbls>
            <c:dLbl>
              <c:idx val="0"/>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765E-4FDF-9B38-15D544904629}"/>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Sheet1!$D$2</c:f>
              <c:numCache>
                <c:formatCode>General</c:formatCode>
                <c:ptCount val="1"/>
                <c:pt idx="0">
                  <c:v>21.3</c:v>
                </c:pt>
              </c:numCache>
            </c:numRef>
          </c:val>
          <c:extLst>
            <c:ext xmlns:c16="http://schemas.microsoft.com/office/drawing/2014/chart" uri="{C3380CC4-5D6E-409C-BE32-E72D297353CC}">
              <c16:uniqueId val="{00000008-765E-4FDF-9B38-15D544904629}"/>
            </c:ext>
          </c:extLst>
        </c:ser>
        <c:dLbls>
          <c:dLblPos val="ctr"/>
          <c:showLegendKey val="0"/>
          <c:showVal val="1"/>
          <c:showCatName val="0"/>
          <c:showSerName val="0"/>
          <c:showPercent val="0"/>
          <c:showBubbleSize val="0"/>
        </c:dLbls>
        <c:gapWidth val="150"/>
        <c:overlap val="100"/>
        <c:axId val="824096816"/>
        <c:axId val="829325744"/>
        <c:extLst>
          <c:ext xmlns:c15="http://schemas.microsoft.com/office/drawing/2012/chart" uri="{02D57815-91ED-43cb-92C2-25804820EDAC}">
            <c15:filteredBarSeries>
              <c15:ser>
                <c:idx val="1"/>
                <c:order val="0"/>
                <c:tx>
                  <c:strRef>
                    <c:extLst>
                      <c:ext uri="{02D57815-91ED-43cb-92C2-25804820EDAC}">
                        <c15:formulaRef>
                          <c15:sqref>Sheet1!#REF!</c15:sqref>
                        </c15:formulaRef>
                      </c:ext>
                    </c:extLst>
                    <c:strCache>
                      <c:ptCount val="1"/>
                      <c:pt idx="0">
                        <c:v>#REF!</c:v>
                      </c:pt>
                    </c:strCache>
                  </c:strRef>
                </c:tx>
                <c:spPr>
                  <a:solidFill>
                    <a:schemeClr val="accent4"/>
                  </a:solidFill>
                  <a:ln>
                    <a:noFill/>
                  </a:ln>
                  <a:effectLst/>
                </c:spPr>
                <c:invertIfNegative val="0"/>
                <c:dLbls>
                  <c:dLbl>
                    <c:idx val="0"/>
                    <c:layout>
                      <c:manualLayout>
                        <c:x val="-9.0702049477128337E-3"/>
                        <c:y val="7.9715118036925228E-3"/>
                      </c:manualLayout>
                    </c:layout>
                    <c:dLblPos val="ctr"/>
                    <c:showLegendKey val="0"/>
                    <c:showVal val="1"/>
                    <c:showCatName val="0"/>
                    <c:showSerName val="0"/>
                    <c:showPercent val="0"/>
                    <c:showBubbleSize val="0"/>
                    <c:extLst>
                      <c:ext uri="{CE6537A1-D6FC-4f65-9D91-7224C49458BB}"/>
                      <c:ext xmlns:c16="http://schemas.microsoft.com/office/drawing/2014/chart" uri="{C3380CC4-5D6E-409C-BE32-E72D297353CC}">
                        <c16:uniqueId val="{00000009-765E-4FDF-9B38-15D544904629}"/>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c:ext uri="{02D57815-91ED-43cb-92C2-25804820EDAC}">
                        <c15:formulaRef>
                          <c15:sqref>Sheet1!#REF!</c15:sqref>
                        </c15:formulaRef>
                      </c:ext>
                    </c:extLst>
                    <c:numCache>
                      <c:formatCode>General</c:formatCode>
                      <c:ptCount val="1"/>
                      <c:pt idx="0">
                        <c:v>1</c:v>
                      </c:pt>
                    </c:numCache>
                  </c:numRef>
                </c:val>
                <c:extLst>
                  <c:ext xmlns:c16="http://schemas.microsoft.com/office/drawing/2014/chart" uri="{C3380CC4-5D6E-409C-BE32-E72D297353CC}">
                    <c16:uniqueId val="{0000000A-765E-4FDF-9B38-15D544904629}"/>
                  </c:ext>
                </c:extLst>
              </c15:ser>
            </c15:filteredBarSeries>
            <c15:filteredBarSeries>
              <c15:ser>
                <c:idx val="2"/>
                <c:order val="1"/>
                <c:tx>
                  <c:strRef>
                    <c:extLst xmlns:c15="http://schemas.microsoft.com/office/drawing/2012/chart">
                      <c:ext xmlns:c15="http://schemas.microsoft.com/office/drawing/2012/chart" uri="{02D57815-91ED-43cb-92C2-25804820EDAC}">
                        <c15:formulaRef>
                          <c15:sqref>Sheet1!#REF!</c15:sqref>
                        </c15:formulaRef>
                      </c:ext>
                    </c:extLst>
                    <c:strCache>
                      <c:ptCount val="1"/>
                      <c:pt idx="0">
                        <c:v>#REF!</c:v>
                      </c:pt>
                    </c:strCache>
                  </c:strRef>
                </c:tx>
                <c:spPr>
                  <a:solidFill>
                    <a:schemeClr val="accent3"/>
                  </a:solidFill>
                  <a:ln>
                    <a:noFill/>
                  </a:ln>
                  <a:effectLst/>
                </c:spPr>
                <c:invertIfNegative val="0"/>
                <c:dLbls>
                  <c:dLbl>
                    <c:idx val="0"/>
                    <c:layout>
                      <c:manualLayout>
                        <c:x val="-0.19720063458808004"/>
                        <c:y val="-6.6501253397451901E-3"/>
                      </c:manualLayout>
                    </c:layout>
                    <c:numFmt formatCode="#,##0" sourceLinked="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B-765E-4FDF-9B38-15D544904629}"/>
                      </c:ext>
                    </c:extLst>
                  </c:dLbl>
                  <c:numFmt formatCode="#,##0" sourceLinked="0"/>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xmlns:c15="http://schemas.microsoft.com/office/drawing/2012/chart">
                      <c:ext xmlns:c15="http://schemas.microsoft.com/office/drawing/2012/chart" uri="{02D57815-91ED-43cb-92C2-25804820EDAC}">
                        <c15:formulaRef>
                          <c15:sqref>Sheet1!#REF!</c15:sqref>
                        </c15:formulaRef>
                      </c:ext>
                    </c:extLst>
                    <c:numCache>
                      <c:formatCode>General</c:formatCode>
                      <c:ptCount val="1"/>
                      <c:pt idx="0">
                        <c:v>1</c:v>
                      </c:pt>
                    </c:numCache>
                  </c:numRef>
                </c:val>
                <c:extLst xmlns:c15="http://schemas.microsoft.com/office/drawing/2012/chart">
                  <c:ext xmlns:c16="http://schemas.microsoft.com/office/drawing/2014/chart" uri="{C3380CC4-5D6E-409C-BE32-E72D297353CC}">
                    <c16:uniqueId val="{0000000C-765E-4FDF-9B38-15D544904629}"/>
                  </c:ext>
                </c:extLst>
              </c15:ser>
            </c15:filteredBarSeries>
          </c:ext>
        </c:extLst>
      </c:barChart>
      <c:catAx>
        <c:axId val="824096816"/>
        <c:scaling>
          <c:orientation val="minMax"/>
        </c:scaling>
        <c:delete val="0"/>
        <c:axPos val="b"/>
        <c:numFmt formatCode="General" sourceLinked="1"/>
        <c:majorTickMark val="none"/>
        <c:minorTickMark val="none"/>
        <c:tickLblPos val="none"/>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829325744"/>
        <c:crosses val="autoZero"/>
        <c:auto val="1"/>
        <c:lblAlgn val="ctr"/>
        <c:lblOffset val="1"/>
        <c:noMultiLvlLbl val="0"/>
      </c:catAx>
      <c:valAx>
        <c:axId val="829325744"/>
        <c:scaling>
          <c:orientation val="minMax"/>
          <c:max val="100"/>
        </c:scaling>
        <c:delete val="0"/>
        <c:axPos val="l"/>
        <c:title>
          <c:tx>
            <c:rich>
              <a:bodyPr rot="-5400000" spcFirstLastPara="1" vertOverflow="ellipsis" vert="horz" wrap="square" anchor="ctr" anchorCtr="1"/>
              <a:lstStyle/>
              <a:p>
                <a:pPr>
                  <a:defRPr sz="1400" b="0" i="0" u="none" strike="noStrike" kern="1200" baseline="0">
                    <a:solidFill>
                      <a:schemeClr val="tx2"/>
                    </a:solidFill>
                    <a:latin typeface="Calibri" panose="020F0502020204030204" pitchFamily="34" charset="0"/>
                    <a:ea typeface="+mn-ea"/>
                    <a:cs typeface="Calibri" panose="020F0502020204030204" pitchFamily="34" charset="0"/>
                  </a:defRPr>
                </a:pPr>
                <a:r>
                  <a:rPr lang="en-GB">
                    <a:latin typeface="Calibri" panose="020F0502020204030204" pitchFamily="34" charset="0"/>
                    <a:cs typeface="Calibri" panose="020F0502020204030204" pitchFamily="34" charset="0"/>
                  </a:rPr>
                  <a:t>Patients (%)</a:t>
                </a:r>
              </a:p>
            </c:rich>
          </c:tx>
          <c:layout>
            <c:manualLayout>
              <c:xMode val="edge"/>
              <c:yMode val="edge"/>
              <c:x val="0.1216038438838748"/>
              <c:y val="0.29440559602283983"/>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2"/>
                  </a:solidFill>
                  <a:latin typeface="Calibri" panose="020F0502020204030204" pitchFamily="34" charset="0"/>
                  <a:ea typeface="+mn-ea"/>
                  <a:cs typeface="Calibri" panose="020F0502020204030204" pitchFamily="34" charset="0"/>
                </a:defRPr>
              </a:pPr>
              <a:endParaRPr lang="en-US"/>
            </a:p>
          </c:txPr>
        </c:title>
        <c:numFmt formatCode="General"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824096816"/>
        <c:crosses val="autoZero"/>
        <c:crossBetween val="between"/>
        <c:majorUnit val="2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2"/>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71237005938184"/>
          <c:y val="0.13402494764141942"/>
          <c:w val="0.84113698921117375"/>
          <c:h val="0.66615683815709548"/>
        </c:manualLayout>
      </c:layout>
      <c:barChart>
        <c:barDir val="col"/>
        <c:grouping val="stacked"/>
        <c:varyColors val="0"/>
        <c:ser>
          <c:idx val="0"/>
          <c:order val="0"/>
          <c:tx>
            <c:strRef>
              <c:f>Sheet1!$B$1</c:f>
              <c:strCache>
                <c:ptCount val="1"/>
                <c:pt idx="0">
                  <c:v>PR</c:v>
                </c:pt>
              </c:strCache>
            </c:strRef>
          </c:tx>
          <c:spPr>
            <a:solidFill>
              <a:schemeClr val="accent2">
                <a:lumMod val="75000"/>
              </a:schemeClr>
            </a:solidFill>
            <a:ln>
              <a:noFill/>
            </a:ln>
            <a:effectLst/>
          </c:spPr>
          <c:invertIfNegative val="0"/>
          <c:dLbls>
            <c:dLbl>
              <c:idx val="0"/>
              <c:layout>
                <c:manualLayout>
                  <c:x val="-4.319261289335159E-17"/>
                  <c:y val="2.4403073402284249E-4"/>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BDD-4023-A8A2-4C651DCBFF20}"/>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Calibri" panose="020F0502020204030204" pitchFamily="34" charset="0"/>
                    <a:ea typeface="+mn-ea"/>
                    <a:cs typeface="Calibri" panose="020F050202020403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3–12 mg
(n=24)</c:v>
                </c:pt>
                <c:pt idx="1">
                  <c:v>24–96 mg
(n=25)</c:v>
                </c:pt>
                <c:pt idx="2">
                  <c:v>200–800 mg
(n=24)</c:v>
                </c:pt>
              </c:strCache>
            </c:strRef>
          </c:cat>
          <c:val>
            <c:numRef>
              <c:f>Sheet1!$B$2:$B$4</c:f>
              <c:numCache>
                <c:formatCode>General</c:formatCode>
                <c:ptCount val="3"/>
                <c:pt idx="0">
                  <c:v>4</c:v>
                </c:pt>
                <c:pt idx="2">
                  <c:v>17</c:v>
                </c:pt>
              </c:numCache>
            </c:numRef>
          </c:val>
          <c:extLst>
            <c:ext xmlns:c16="http://schemas.microsoft.com/office/drawing/2014/chart" uri="{C3380CC4-5D6E-409C-BE32-E72D297353CC}">
              <c16:uniqueId val="{00000001-6BDD-4023-A8A2-4C651DCBFF20}"/>
            </c:ext>
          </c:extLst>
        </c:ser>
        <c:ser>
          <c:idx val="1"/>
          <c:order val="1"/>
          <c:tx>
            <c:strRef>
              <c:f>Sheet1!$C$1</c:f>
              <c:strCache>
                <c:ptCount val="1"/>
                <c:pt idx="0">
                  <c:v>VGPR</c:v>
                </c:pt>
              </c:strCache>
            </c:strRef>
          </c:tx>
          <c:spPr>
            <a:solidFill>
              <a:schemeClr val="accent2">
                <a:lumMod val="60000"/>
                <a:lumOff val="40000"/>
              </a:schemeClr>
            </a:solidFill>
            <a:ln>
              <a:noFill/>
            </a:ln>
            <a:effectLst/>
          </c:spPr>
          <c:invertIfNegative val="0"/>
          <c:dLbls>
            <c:dLbl>
              <c:idx val="0"/>
              <c:layout>
                <c:manualLayout>
                  <c:x val="-4.319261289335159E-17"/>
                  <c:y val="2.4416923046666932E-4"/>
                </c:manualLayout>
              </c:layout>
              <c:dLblPos val="ctr"/>
              <c:showLegendKey val="0"/>
              <c:showVal val="1"/>
              <c:showCatName val="0"/>
              <c:showSerName val="0"/>
              <c:showPercent val="0"/>
              <c:showBubbleSize val="0"/>
              <c:extLst>
                <c:ext xmlns:c15="http://schemas.microsoft.com/office/drawing/2012/chart" uri="{CE6537A1-D6FC-4f65-9D91-7224C49458BB}">
                  <c15:layout>
                    <c:manualLayout>
                      <c:w val="5.2196819601819489E-2"/>
                      <c:h val="5.3453256480733333E-2"/>
                    </c:manualLayout>
                  </c15:layout>
                </c:ext>
                <c:ext xmlns:c16="http://schemas.microsoft.com/office/drawing/2014/chart" uri="{C3380CC4-5D6E-409C-BE32-E72D297353CC}">
                  <c16:uniqueId val="{00000002-6BDD-4023-A8A2-4C651DCBFF20}"/>
                </c:ext>
              </c:extLst>
            </c:dLbl>
            <c:dLbl>
              <c:idx val="1"/>
              <c:layout>
                <c:manualLayout>
                  <c:x val="-8.9839929501093089E-17"/>
                  <c:y val="-3.905729712454783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6BDD-4023-A8A2-4C651DCBFF20}"/>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Calibri" panose="020F0502020204030204" pitchFamily="34" charset="0"/>
                    <a:ea typeface="+mn-ea"/>
                    <a:cs typeface="Calibri" panose="020F050202020403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3–12 mg
(n=24)</c:v>
                </c:pt>
                <c:pt idx="1">
                  <c:v>24–96 mg
(n=25)</c:v>
                </c:pt>
                <c:pt idx="2">
                  <c:v>200–800 mg
(n=24)</c:v>
                </c:pt>
              </c:strCache>
            </c:strRef>
          </c:cat>
          <c:val>
            <c:numRef>
              <c:f>Sheet1!$C$2:$C$4</c:f>
              <c:numCache>
                <c:formatCode>General</c:formatCode>
                <c:ptCount val="3"/>
                <c:pt idx="1">
                  <c:v>24</c:v>
                </c:pt>
                <c:pt idx="2">
                  <c:v>42</c:v>
                </c:pt>
              </c:numCache>
            </c:numRef>
          </c:val>
          <c:extLst>
            <c:ext xmlns:c16="http://schemas.microsoft.com/office/drawing/2014/chart" uri="{C3380CC4-5D6E-409C-BE32-E72D297353CC}">
              <c16:uniqueId val="{00000003-6BDD-4023-A8A2-4C651DCBFF20}"/>
            </c:ext>
          </c:extLst>
        </c:ser>
        <c:ser>
          <c:idx val="2"/>
          <c:order val="2"/>
          <c:tx>
            <c:strRef>
              <c:f>Sheet1!$D$1</c:f>
              <c:strCache>
                <c:ptCount val="1"/>
                <c:pt idx="0">
                  <c:v>CR</c:v>
                </c:pt>
              </c:strCache>
            </c:strRef>
          </c:tx>
          <c:spPr>
            <a:solidFill>
              <a:schemeClr val="accent5">
                <a:lumMod val="60000"/>
                <a:lumOff val="40000"/>
              </a:schemeClr>
            </a:solidFill>
            <a:ln>
              <a:noFill/>
            </a:ln>
            <a:effectLst/>
          </c:spPr>
          <c:invertIfNegative val="0"/>
          <c:dLbls>
            <c:dLbl>
              <c:idx val="0"/>
              <c:layout>
                <c:manualLayout>
                  <c:x val="0"/>
                  <c:y val="2.4403073402284249E-4"/>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BDD-4023-A8A2-4C651DCBFF20}"/>
                </c:ext>
              </c:extLst>
            </c:dLbl>
            <c:dLbl>
              <c:idx val="1"/>
              <c:layout>
                <c:manualLayout>
                  <c:x val="-6.2061749885380702E-17"/>
                  <c:y val="-1.447178002894355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BDD-4023-A8A2-4C651DCBFF20}"/>
                </c:ext>
              </c:extLst>
            </c:dLbl>
            <c:dLbl>
              <c:idx val="3"/>
              <c:layout>
                <c:manualLayout>
                  <c:x val="-1.6926127316730358E-3"/>
                  <c:y val="-4.160153506539363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BDD-4023-A8A2-4C651DCBFF20}"/>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Calibri" panose="020F0502020204030204" pitchFamily="34" charset="0"/>
                    <a:ea typeface="+mn-ea"/>
                    <a:cs typeface="Calibri" panose="020F050202020403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3–12 mg
(n=24)</c:v>
                </c:pt>
                <c:pt idx="1">
                  <c:v>24–96 mg
(n=25)</c:v>
                </c:pt>
                <c:pt idx="2">
                  <c:v>200–800 mg
(n=24)</c:v>
                </c:pt>
              </c:strCache>
            </c:strRef>
          </c:cat>
          <c:val>
            <c:numRef>
              <c:f>Sheet1!$D$2:$D$4</c:f>
              <c:numCache>
                <c:formatCode>General</c:formatCode>
                <c:ptCount val="3"/>
                <c:pt idx="0">
                  <c:v>13</c:v>
                </c:pt>
                <c:pt idx="1">
                  <c:v>4</c:v>
                </c:pt>
                <c:pt idx="2">
                  <c:v>8</c:v>
                </c:pt>
              </c:numCache>
            </c:numRef>
          </c:val>
          <c:extLst>
            <c:ext xmlns:c16="http://schemas.microsoft.com/office/drawing/2014/chart" uri="{C3380CC4-5D6E-409C-BE32-E72D297353CC}">
              <c16:uniqueId val="{00000007-6BDD-4023-A8A2-4C651DCBFF20}"/>
            </c:ext>
          </c:extLst>
        </c:ser>
        <c:ser>
          <c:idx val="3"/>
          <c:order val="3"/>
          <c:tx>
            <c:strRef>
              <c:f>Sheet1!$E$1</c:f>
              <c:strCache>
                <c:ptCount val="1"/>
                <c:pt idx="0">
                  <c:v>sCR</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Calibri" panose="020F0502020204030204" pitchFamily="34" charset="0"/>
                    <a:ea typeface="+mn-ea"/>
                    <a:cs typeface="Calibri" panose="020F050202020403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3–12 mg
(n=24)</c:v>
                </c:pt>
                <c:pt idx="1">
                  <c:v>24–96 mg
(n=25)</c:v>
                </c:pt>
                <c:pt idx="2">
                  <c:v>200–800 mg
(n=24)</c:v>
                </c:pt>
              </c:strCache>
            </c:strRef>
          </c:cat>
          <c:val>
            <c:numRef>
              <c:f>Sheet1!$E$2:$E$4</c:f>
              <c:numCache>
                <c:formatCode>General</c:formatCode>
                <c:ptCount val="3"/>
                <c:pt idx="0">
                  <c:v>13</c:v>
                </c:pt>
                <c:pt idx="1">
                  <c:v>20</c:v>
                </c:pt>
                <c:pt idx="2">
                  <c:v>8</c:v>
                </c:pt>
              </c:numCache>
            </c:numRef>
          </c:val>
          <c:extLst>
            <c:ext xmlns:c16="http://schemas.microsoft.com/office/drawing/2014/chart" uri="{C3380CC4-5D6E-409C-BE32-E72D297353CC}">
              <c16:uniqueId val="{00000008-6BDD-4023-A8A2-4C651DCBFF20}"/>
            </c:ext>
          </c:extLst>
        </c:ser>
        <c:dLbls>
          <c:dLblPos val="inEnd"/>
          <c:showLegendKey val="0"/>
          <c:showVal val="1"/>
          <c:showCatName val="0"/>
          <c:showSerName val="0"/>
          <c:showPercent val="0"/>
          <c:showBubbleSize val="0"/>
        </c:dLbls>
        <c:gapWidth val="113"/>
        <c:overlap val="100"/>
        <c:axId val="1977542592"/>
        <c:axId val="1977539328"/>
      </c:barChart>
      <c:catAx>
        <c:axId val="1977542592"/>
        <c:scaling>
          <c:orientation val="minMax"/>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b="0" dirty="0"/>
                  <a:t>Dose level</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rgbClr val="22334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crossAx val="1977539328"/>
        <c:crosses val="autoZero"/>
        <c:auto val="1"/>
        <c:lblAlgn val="ctr"/>
        <c:lblOffset val="1"/>
        <c:noMultiLvlLbl val="0"/>
      </c:catAx>
      <c:valAx>
        <c:axId val="1977539328"/>
        <c:scaling>
          <c:orientation val="minMax"/>
          <c:max val="100"/>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b="0" dirty="0">
                    <a:solidFill>
                      <a:schemeClr val="tx1"/>
                    </a:solidFill>
                    <a:latin typeface="Calibri" panose="020F0502020204030204" pitchFamily="34" charset="0"/>
                    <a:cs typeface="Calibri" panose="020F0502020204030204" pitchFamily="34" charset="0"/>
                  </a:rPr>
                  <a:t>Patients (%)</a:t>
                </a:r>
              </a:p>
            </c:rich>
          </c:tx>
          <c:layout>
            <c:manualLayout>
              <c:xMode val="edge"/>
              <c:yMode val="edge"/>
              <c:x val="1.0400844415059095E-3"/>
              <c:y val="0.30649560008009152"/>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0"/>
        <c:majorTickMark val="out"/>
        <c:minorTickMark val="none"/>
        <c:tickLblPos val="nextTo"/>
        <c:spPr>
          <a:noFill/>
          <a:ln w="9525">
            <a:solidFill>
              <a:srgbClr val="223341"/>
            </a:solidFill>
          </a:ln>
          <a:effectLst/>
        </c:spPr>
        <c:txPr>
          <a:bodyPr rot="-60000000" spcFirstLastPara="1" vertOverflow="ellipsis" vert="horz" wrap="square" anchor="ctr" anchorCtr="1"/>
          <a:lstStyle/>
          <a:p>
            <a:pPr>
              <a:defRPr sz="16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crossAx val="1977542592"/>
        <c:crosses val="autoZero"/>
        <c:crossBetween val="between"/>
        <c:majorUnit val="20"/>
        <c:minorUnit val="1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b="1">
          <a:solidFill>
            <a:schemeClr val="tx1"/>
          </a:solidFill>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1746574921378071"/>
          <c:y val="0.15148355553028794"/>
          <c:w val="0.8319120380222742"/>
          <c:h val="0.57570296484987338"/>
        </c:manualLayout>
      </c:layout>
      <c:barChart>
        <c:barDir val="col"/>
        <c:grouping val="stacked"/>
        <c:varyColors val="0"/>
        <c:ser>
          <c:idx val="0"/>
          <c:order val="0"/>
          <c:tx>
            <c:strRef>
              <c:f>Sheet1!$B$1</c:f>
              <c:strCache>
                <c:ptCount val="1"/>
                <c:pt idx="0">
                  <c:v>CR</c:v>
                </c:pt>
              </c:strCache>
            </c:strRef>
          </c:tx>
          <c:spPr>
            <a:solidFill>
              <a:srgbClr val="66D289"/>
            </a:solidFill>
            <a:ln>
              <a:noFill/>
            </a:ln>
            <a:effectLst/>
          </c:spPr>
          <c:invertIfNegative val="0"/>
          <c:dLbls>
            <c:dLbl>
              <c:idx val="2"/>
              <c:layout>
                <c:manualLayout>
                  <c:x val="-2.2305163083235547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76D-45E4-871B-8CDFB0709097}"/>
                </c:ext>
              </c:extLst>
            </c:dLbl>
            <c:numFmt formatCode="#,##0" sourceLinked="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solidFill>
                      <a:round/>
                    </a:ln>
                    <a:effectLst/>
                  </c:spPr>
                </c15:leaderLines>
              </c:ext>
            </c:extLst>
          </c:dLbls>
          <c:cat>
            <c:strRef>
              <c:f>Sheet1!$A$2:$A$4</c:f>
              <c:strCache>
                <c:ptCount val="3"/>
                <c:pt idx="0">
                  <c:v>≥40 mg ESC 
 (n=26)</c:v>
                </c:pt>
                <c:pt idx="1">
                  <c:v>≥40 mg ESC + EXP  
(n=60)</c:v>
                </c:pt>
                <c:pt idx="2">
                  <c:v>Triple class refractory
≥40 mg ESC + EXP 
(n=40)</c:v>
                </c:pt>
              </c:strCache>
            </c:strRef>
          </c:cat>
          <c:val>
            <c:numRef>
              <c:f>Sheet1!$B$2:$B$4</c:f>
              <c:numCache>
                <c:formatCode>General</c:formatCode>
                <c:ptCount val="3"/>
                <c:pt idx="0">
                  <c:v>39</c:v>
                </c:pt>
                <c:pt idx="1">
                  <c:v>20</c:v>
                </c:pt>
                <c:pt idx="2">
                  <c:v>13</c:v>
                </c:pt>
              </c:numCache>
            </c:numRef>
          </c:val>
          <c:extLst>
            <c:ext xmlns:c16="http://schemas.microsoft.com/office/drawing/2014/chart" uri="{C3380CC4-5D6E-409C-BE32-E72D297353CC}">
              <c16:uniqueId val="{00000001-A76D-45E4-871B-8CDFB0709097}"/>
            </c:ext>
          </c:extLst>
        </c:ser>
        <c:ser>
          <c:idx val="1"/>
          <c:order val="1"/>
          <c:tx>
            <c:strRef>
              <c:f>Sheet1!$C$1</c:f>
              <c:strCache>
                <c:ptCount val="1"/>
                <c:pt idx="0">
                  <c:v>VGPR</c:v>
                </c:pt>
              </c:strCache>
            </c:strRef>
          </c:tx>
          <c:spPr>
            <a:solidFill>
              <a:srgbClr val="4FC7ED"/>
            </a:solidFill>
            <a:ln>
              <a:noFill/>
            </a:ln>
            <a:effectLst/>
          </c:spPr>
          <c:invertIfNegative val="0"/>
          <c:dLbls>
            <c:dLbl>
              <c:idx val="0"/>
              <c:tx>
                <c:rich>
                  <a:bodyPr/>
                  <a:lstStyle/>
                  <a:p>
                    <a:fld id="{83E222AC-2352-4C93-81E8-7A32ED6D98A5}" type="VALUE">
                      <a:rPr lang="en-US" sz="1200" b="0"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A76D-45E4-871B-8CDFB0709097}"/>
                </c:ext>
              </c:extLst>
            </c:dLbl>
            <c:numFmt formatCode="#,##0" sourceLinked="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≥40 mg ESC 
 (n=26)</c:v>
                </c:pt>
                <c:pt idx="1">
                  <c:v>≥40 mg ESC + EXP  
(n=60)</c:v>
                </c:pt>
                <c:pt idx="2">
                  <c:v>Triple class refractory
≥40 mg ESC + EXP 
(n=40)</c:v>
                </c:pt>
              </c:strCache>
            </c:strRef>
          </c:cat>
          <c:val>
            <c:numRef>
              <c:f>Sheet1!$C$2:$C$4</c:f>
              <c:numCache>
                <c:formatCode>General</c:formatCode>
                <c:ptCount val="3"/>
                <c:pt idx="0">
                  <c:v>31</c:v>
                </c:pt>
                <c:pt idx="1">
                  <c:v>20</c:v>
                </c:pt>
                <c:pt idx="2">
                  <c:v>23</c:v>
                </c:pt>
              </c:numCache>
            </c:numRef>
          </c:val>
          <c:extLst>
            <c:ext xmlns:c16="http://schemas.microsoft.com/office/drawing/2014/chart" uri="{C3380CC4-5D6E-409C-BE32-E72D297353CC}">
              <c16:uniqueId val="{00000003-A76D-45E4-871B-8CDFB0709097}"/>
            </c:ext>
          </c:extLst>
        </c:ser>
        <c:ser>
          <c:idx val="2"/>
          <c:order val="2"/>
          <c:tx>
            <c:strRef>
              <c:f>Sheet1!$D$1</c:f>
              <c:strCache>
                <c:ptCount val="1"/>
                <c:pt idx="0">
                  <c:v>PR</c:v>
                </c:pt>
              </c:strCache>
            </c:strRef>
          </c:tx>
          <c:spPr>
            <a:solidFill>
              <a:srgbClr val="0D647F"/>
            </a:solidFill>
            <a:ln>
              <a:noFill/>
            </a:ln>
            <a:effectLst/>
          </c:spPr>
          <c:invertIfNegative val="0"/>
          <c:dLbls>
            <c:dLbl>
              <c:idx val="0"/>
              <c:tx>
                <c:rich>
                  <a:bodyPr/>
                  <a:lstStyle/>
                  <a:p>
                    <a:fld id="{F9B87A17-F4D7-44F2-842B-A8E314EC8073}"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A76D-45E4-871B-8CDFB0709097}"/>
                </c:ext>
              </c:extLst>
            </c:dLbl>
            <c:numFmt formatCode="#,##0" sourceLinked="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≥40 mg ESC 
 (n=26)</c:v>
                </c:pt>
                <c:pt idx="1">
                  <c:v>≥40 mg ESC + EXP  
(n=60)</c:v>
                </c:pt>
                <c:pt idx="2">
                  <c:v>Triple class refractory
≥40 mg ESC + EXP 
(n=40)</c:v>
                </c:pt>
              </c:strCache>
            </c:strRef>
          </c:cat>
          <c:val>
            <c:numRef>
              <c:f>Sheet1!$D$2:$D$4</c:f>
              <c:numCache>
                <c:formatCode>General</c:formatCode>
                <c:ptCount val="3"/>
                <c:pt idx="0">
                  <c:v>12</c:v>
                </c:pt>
                <c:pt idx="1">
                  <c:v>20</c:v>
                </c:pt>
                <c:pt idx="2">
                  <c:v>18</c:v>
                </c:pt>
              </c:numCache>
            </c:numRef>
          </c:val>
          <c:extLst>
            <c:ext xmlns:c16="http://schemas.microsoft.com/office/drawing/2014/chart" uri="{C3380CC4-5D6E-409C-BE32-E72D297353CC}">
              <c16:uniqueId val="{00000005-A76D-45E4-871B-8CDFB0709097}"/>
            </c:ext>
          </c:extLst>
        </c:ser>
        <c:dLbls>
          <c:showLegendKey val="0"/>
          <c:showVal val="0"/>
          <c:showCatName val="0"/>
          <c:showSerName val="0"/>
          <c:showPercent val="0"/>
          <c:showBubbleSize val="0"/>
        </c:dLbls>
        <c:gapWidth val="95"/>
        <c:overlap val="100"/>
        <c:axId val="608180416"/>
        <c:axId val="608173856"/>
      </c:barChart>
      <c:catAx>
        <c:axId val="608180416"/>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Arial" panose="020B0604020202020204" pitchFamily="34" charset="0"/>
              </a:defRPr>
            </a:pPr>
            <a:endParaRPr lang="en-US"/>
          </a:p>
        </c:txPr>
        <c:crossAx val="608173856"/>
        <c:crosses val="autoZero"/>
        <c:auto val="1"/>
        <c:lblAlgn val="ctr"/>
        <c:lblOffset val="1"/>
        <c:noMultiLvlLbl val="0"/>
      </c:catAx>
      <c:valAx>
        <c:axId val="608173856"/>
        <c:scaling>
          <c:orientation val="minMax"/>
          <c:max val="100"/>
          <c:min val="0"/>
        </c:scaling>
        <c:delete val="0"/>
        <c:axPos val="l"/>
        <c:title>
          <c:tx>
            <c:rich>
              <a:bodyPr rot="-54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Arial" panose="020B0604020202020204" pitchFamily="34" charset="0"/>
                  </a:defRPr>
                </a:pPr>
                <a:r>
                  <a:rPr lang="en-GB" b="0" dirty="0">
                    <a:latin typeface="+mn-lt"/>
                  </a:rPr>
                  <a:t>Patients (%)</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Arial" panose="020B0604020202020204" pitchFamily="34" charset="0"/>
                </a:defRPr>
              </a:pPr>
              <a:endParaRPr lang="en-US"/>
            </a:p>
          </c:txPr>
        </c:title>
        <c:numFmt formatCode="General"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Arial" panose="020B0604020202020204" pitchFamily="34" charset="0"/>
              </a:defRPr>
            </a:pPr>
            <a:endParaRPr lang="en-US"/>
          </a:p>
        </c:txPr>
        <c:crossAx val="608180416"/>
        <c:crosses val="autoZero"/>
        <c:crossBetween val="between"/>
        <c:majorUnit val="20"/>
        <c:minorUnit val="10"/>
      </c:valAx>
      <c:spPr>
        <a:noFill/>
        <a:ln>
          <a:noFill/>
        </a:ln>
        <a:effectLst/>
      </c:spPr>
    </c:plotArea>
    <c:legend>
      <c:legendPos val="t"/>
      <c:layout>
        <c:manualLayout>
          <c:xMode val="edge"/>
          <c:yMode val="edge"/>
          <c:x val="0.47761079601737894"/>
          <c:y val="9.8084841444327456E-2"/>
          <c:w val="0.43813407107895297"/>
          <c:h val="8.9673937374431689E-2"/>
        </c:manualLayout>
      </c:layout>
      <c:overlay val="0"/>
      <c:spPr>
        <a:solidFill>
          <a:schemeClr val="bg1"/>
        </a:solidFill>
        <a:ln>
          <a:noFill/>
        </a:ln>
        <a:effectLst/>
      </c:spPr>
      <c:txPr>
        <a:bodyPr rot="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b="1">
          <a:solidFill>
            <a:schemeClr val="tx1">
              <a:lumMod val="95000"/>
              <a:lumOff val="5000"/>
            </a:schemeClr>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113304986635794"/>
          <c:y val="4.2561880360349233E-2"/>
          <c:w val="0.64158321818598918"/>
          <c:h val="0.69163662269511839"/>
        </c:manualLayout>
      </c:layout>
      <c:barChart>
        <c:barDir val="col"/>
        <c:grouping val="stacked"/>
        <c:varyColors val="0"/>
        <c:ser>
          <c:idx val="0"/>
          <c:order val="0"/>
          <c:tx>
            <c:strRef>
              <c:f>Sheet1!$B$1</c:f>
              <c:strCache>
                <c:ptCount val="1"/>
                <c:pt idx="0">
                  <c:v>PD</c:v>
                </c:pt>
              </c:strCache>
            </c:strRef>
          </c:tx>
          <c:spPr>
            <a:solidFill>
              <a:srgbClr val="FF0000"/>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9-126B-4B6A-85C6-50FC904A9396}"/>
                </c:ext>
              </c:extLst>
            </c:dLbl>
            <c:dLbl>
              <c:idx val="2"/>
              <c:delete val="1"/>
              <c:extLst>
                <c:ext xmlns:c15="http://schemas.microsoft.com/office/drawing/2012/chart" uri="{CE6537A1-D6FC-4f65-9D91-7224C49458BB}"/>
                <c:ext xmlns:c16="http://schemas.microsoft.com/office/drawing/2014/chart" uri="{C3380CC4-5D6E-409C-BE32-E72D297353CC}">
                  <c16:uniqueId val="{0000000C-126B-4B6A-85C6-50FC904A9396}"/>
                </c:ext>
              </c:extLst>
            </c:dLbl>
            <c:numFmt formatCode="#,##0" sourceLinked="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Calibri" panose="020F0502020204030204" pitchFamily="34" charset="0"/>
                    <a:ea typeface="+mn-ea"/>
                    <a:cs typeface="Calibri" panose="020F050202020403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Tec SC Q2W
3 mg/kg
(n=10)</c:v>
                </c:pt>
                <c:pt idx="1">
                  <c:v>Tec SC QW
1.5 mg/kg
(n=19)</c:v>
                </c:pt>
                <c:pt idx="2">
                  <c:v>Tec SC QW
3 mg/kg
(n=4)</c:v>
                </c:pt>
              </c:strCache>
            </c:strRef>
          </c:cat>
          <c:val>
            <c:numRef>
              <c:f>Sheet1!$B$2:$B$4</c:f>
              <c:numCache>
                <c:formatCode>General</c:formatCode>
                <c:ptCount val="3"/>
                <c:pt idx="0">
                  <c:v>0</c:v>
                </c:pt>
                <c:pt idx="1">
                  <c:v>10.5</c:v>
                </c:pt>
                <c:pt idx="2">
                  <c:v>0</c:v>
                </c:pt>
              </c:numCache>
            </c:numRef>
          </c:val>
          <c:extLst>
            <c:ext xmlns:c16="http://schemas.microsoft.com/office/drawing/2014/chart" uri="{C3380CC4-5D6E-409C-BE32-E72D297353CC}">
              <c16:uniqueId val="{00000000-126B-4B6A-85C6-50FC904A9396}"/>
            </c:ext>
          </c:extLst>
        </c:ser>
        <c:ser>
          <c:idx val="1"/>
          <c:order val="1"/>
          <c:tx>
            <c:strRef>
              <c:f>Sheet1!$C$1</c:f>
              <c:strCache>
                <c:ptCount val="1"/>
                <c:pt idx="0">
                  <c:v>SD</c:v>
                </c:pt>
              </c:strCache>
            </c:strRef>
          </c:tx>
          <c:spPr>
            <a:solidFill>
              <a:srgbClr val="9F3710"/>
            </a:solidFill>
            <a:ln>
              <a:noFill/>
            </a:ln>
            <a:effectLst/>
          </c:spPr>
          <c:invertIfNegative val="0"/>
          <c:dLbls>
            <c:dLbl>
              <c:idx val="2"/>
              <c:delete val="1"/>
              <c:extLst>
                <c:ext xmlns:c15="http://schemas.microsoft.com/office/drawing/2012/chart" uri="{CE6537A1-D6FC-4f65-9D91-7224C49458BB}"/>
                <c:ext xmlns:c16="http://schemas.microsoft.com/office/drawing/2014/chart" uri="{C3380CC4-5D6E-409C-BE32-E72D297353CC}">
                  <c16:uniqueId val="{0000000B-126B-4B6A-85C6-50FC904A9396}"/>
                </c:ext>
              </c:extLst>
            </c:dLbl>
            <c:numFmt formatCode="#,##0" sourceLinked="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Calibri" panose="020F0502020204030204" pitchFamily="34" charset="0"/>
                    <a:ea typeface="+mn-ea"/>
                    <a:cs typeface="Calibri" panose="020F050202020403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Tec SC Q2W
3 mg/kg
(n=10)</c:v>
                </c:pt>
                <c:pt idx="1">
                  <c:v>Tec SC QW
1.5 mg/kg
(n=19)</c:v>
                </c:pt>
                <c:pt idx="2">
                  <c:v>Tec SC QW
3 mg/kg
(n=4)</c:v>
                </c:pt>
              </c:strCache>
            </c:strRef>
          </c:cat>
          <c:val>
            <c:numRef>
              <c:f>Sheet1!$C$2:$C$4</c:f>
              <c:numCache>
                <c:formatCode>General</c:formatCode>
                <c:ptCount val="3"/>
                <c:pt idx="0">
                  <c:v>30</c:v>
                </c:pt>
                <c:pt idx="1">
                  <c:v>5.3</c:v>
                </c:pt>
                <c:pt idx="2">
                  <c:v>0</c:v>
                </c:pt>
              </c:numCache>
            </c:numRef>
          </c:val>
          <c:extLst>
            <c:ext xmlns:c16="http://schemas.microsoft.com/office/drawing/2014/chart" uri="{C3380CC4-5D6E-409C-BE32-E72D297353CC}">
              <c16:uniqueId val="{00000001-126B-4B6A-85C6-50FC904A9396}"/>
            </c:ext>
          </c:extLst>
        </c:ser>
        <c:ser>
          <c:idx val="2"/>
          <c:order val="2"/>
          <c:tx>
            <c:strRef>
              <c:f>Sheet1!$D$1</c:f>
              <c:strCache>
                <c:ptCount val="1"/>
                <c:pt idx="0">
                  <c:v>PR</c:v>
                </c:pt>
              </c:strCache>
            </c:strRef>
          </c:tx>
          <c:spPr>
            <a:solidFill>
              <a:srgbClr val="436582"/>
            </a:solidFill>
            <a:ln>
              <a:noFill/>
            </a:ln>
            <a:effectLst/>
          </c:spPr>
          <c:invertIfNegative val="0"/>
          <c:dLbls>
            <c:dLbl>
              <c:idx val="0"/>
              <c:layout>
                <c:manualLayout>
                  <c:x val="-2.5634733062667283E-4"/>
                  <c:y val="0"/>
                </c:manualLayout>
              </c:layout>
              <c:numFmt formatCode="#,##0" sourceLinked="0"/>
              <c:spPr>
                <a:noFill/>
                <a:ln>
                  <a:noFill/>
                </a:ln>
                <a:effectLst/>
              </c:spPr>
              <c:txPr>
                <a:bodyPr rot="0" spcFirstLastPara="1" vertOverflow="ellipsis" vert="horz" wrap="square" anchor="ctr" anchorCtr="1"/>
                <a:lstStyle/>
                <a:p>
                  <a:pPr>
                    <a:defRPr sz="1100" b="0" i="0" u="none" strike="noStrike" kern="1200" baseline="0">
                      <a:solidFill>
                        <a:schemeClr val="bg1"/>
                      </a:solidFill>
                      <a:latin typeface="Calibri" panose="020F0502020204030204" pitchFamily="34" charset="0"/>
                      <a:ea typeface="+mn-ea"/>
                      <a:cs typeface="Calibri" panose="020F0502020204030204" pitchFamily="34" charset="0"/>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26B-4B6A-85C6-50FC904A9396}"/>
                </c:ext>
              </c:extLst>
            </c:dLbl>
            <c:dLbl>
              <c:idx val="1"/>
              <c:layout>
                <c:manualLayout>
                  <c:x val="1.5843652135872088E-3"/>
                  <c:y val="0"/>
                </c:manualLayout>
              </c:layout>
              <c:numFmt formatCode="#,##0" sourceLinked="0"/>
              <c:spPr>
                <a:noFill/>
                <a:ln>
                  <a:noFill/>
                </a:ln>
                <a:effectLst/>
              </c:spPr>
              <c:txPr>
                <a:bodyPr rot="0" spcFirstLastPara="1" vertOverflow="ellipsis" vert="horz" wrap="square" anchor="ctr" anchorCtr="1"/>
                <a:lstStyle/>
                <a:p>
                  <a:pPr>
                    <a:defRPr sz="1100" b="0" i="0" u="none" strike="noStrike" kern="1200" baseline="0">
                      <a:solidFill>
                        <a:schemeClr val="bg1"/>
                      </a:solidFill>
                      <a:latin typeface="Calibri" panose="020F0502020204030204" pitchFamily="34" charset="0"/>
                      <a:ea typeface="+mn-ea"/>
                      <a:cs typeface="Calibri" panose="020F0502020204030204" pitchFamily="34" charset="0"/>
                    </a:defRPr>
                  </a:pPr>
                  <a:endParaRPr lang="en-US"/>
                </a:p>
              </c:txPr>
              <c:dLblPos val="ctr"/>
              <c:showLegendKey val="0"/>
              <c:showVal val="1"/>
              <c:showCatName val="0"/>
              <c:showSerName val="0"/>
              <c:showPercent val="0"/>
              <c:showBubbleSize val="0"/>
              <c:extLst>
                <c:ext xmlns:c15="http://schemas.microsoft.com/office/drawing/2012/chart" uri="{CE6537A1-D6FC-4f65-9D91-7224C49458BB}">
                  <c15:layout>
                    <c:manualLayout>
                      <c:w val="7.1650546038486765E-2"/>
                      <c:h val="7.2726277809843268E-2"/>
                    </c:manualLayout>
                  </c15:layout>
                </c:ext>
                <c:ext xmlns:c16="http://schemas.microsoft.com/office/drawing/2014/chart" uri="{C3380CC4-5D6E-409C-BE32-E72D297353CC}">
                  <c16:uniqueId val="{00000003-126B-4B6A-85C6-50FC904A9396}"/>
                </c:ext>
              </c:extLst>
            </c:dLbl>
            <c:dLbl>
              <c:idx val="2"/>
              <c:delete val="1"/>
              <c:extLst>
                <c:ext xmlns:c15="http://schemas.microsoft.com/office/drawing/2012/chart" uri="{CE6537A1-D6FC-4f65-9D91-7224C49458BB}"/>
                <c:ext xmlns:c16="http://schemas.microsoft.com/office/drawing/2014/chart" uri="{C3380CC4-5D6E-409C-BE32-E72D297353CC}">
                  <c16:uniqueId val="{0000000A-126B-4B6A-85C6-50FC904A9396}"/>
                </c:ext>
              </c:extLst>
            </c:dLbl>
            <c:numFmt formatCode="#,##0" sourceLinked="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rgbClr val="298A49">
                          <a:lumMod val="60000"/>
                          <a:lumOff val="40000"/>
                        </a:srgbClr>
                      </a:solidFill>
                      <a:round/>
                    </a:ln>
                    <a:effectLst/>
                  </c:spPr>
                </c15:leaderLines>
              </c:ext>
            </c:extLst>
          </c:dLbls>
          <c:cat>
            <c:strRef>
              <c:f>Sheet1!$A$2:$A$4</c:f>
              <c:strCache>
                <c:ptCount val="3"/>
                <c:pt idx="0">
                  <c:v>Tec SC Q2W
3 mg/kg
(n=10)</c:v>
                </c:pt>
                <c:pt idx="1">
                  <c:v>Tec SC QW
1.5 mg/kg
(n=19)</c:v>
                </c:pt>
                <c:pt idx="2">
                  <c:v>Tec SC QW
3 mg/kg
(n=4)</c:v>
                </c:pt>
              </c:strCache>
            </c:strRef>
          </c:cat>
          <c:val>
            <c:numRef>
              <c:f>Sheet1!$D$2:$D$4</c:f>
              <c:numCache>
                <c:formatCode>0.0</c:formatCode>
                <c:ptCount val="3"/>
                <c:pt idx="0">
                  <c:v>10</c:v>
                </c:pt>
                <c:pt idx="1">
                  <c:v>15.8</c:v>
                </c:pt>
                <c:pt idx="2">
                  <c:v>0</c:v>
                </c:pt>
              </c:numCache>
            </c:numRef>
          </c:val>
          <c:extLst>
            <c:ext xmlns:c16="http://schemas.microsoft.com/office/drawing/2014/chart" uri="{C3380CC4-5D6E-409C-BE32-E72D297353CC}">
              <c16:uniqueId val="{00000004-126B-4B6A-85C6-50FC904A9396}"/>
            </c:ext>
          </c:extLst>
        </c:ser>
        <c:ser>
          <c:idx val="3"/>
          <c:order val="3"/>
          <c:tx>
            <c:strRef>
              <c:f>Sheet1!$E$1</c:f>
              <c:strCache>
                <c:ptCount val="1"/>
                <c:pt idx="0">
                  <c:v>VGPR</c:v>
                </c:pt>
              </c:strCache>
            </c:strRef>
          </c:tx>
          <c:spPr>
            <a:solidFill>
              <a:srgbClr val="1185AA">
                <a:lumMod val="60000"/>
                <a:lumOff val="40000"/>
              </a:srgb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Tec SC Q2W
3 mg/kg
(n=10)</c:v>
                </c:pt>
                <c:pt idx="1">
                  <c:v>Tec SC QW
1.5 mg/kg
(n=19)</c:v>
                </c:pt>
                <c:pt idx="2">
                  <c:v>Tec SC QW
3 mg/kg
(n=4)</c:v>
                </c:pt>
              </c:strCache>
            </c:strRef>
          </c:cat>
          <c:val>
            <c:numRef>
              <c:f>Sheet1!$E$2:$E$4</c:f>
              <c:numCache>
                <c:formatCode>0.0</c:formatCode>
                <c:ptCount val="3"/>
                <c:pt idx="0">
                  <c:v>60</c:v>
                </c:pt>
                <c:pt idx="1">
                  <c:v>36.799999999999997</c:v>
                </c:pt>
                <c:pt idx="2">
                  <c:v>25</c:v>
                </c:pt>
              </c:numCache>
            </c:numRef>
          </c:val>
          <c:extLst>
            <c:ext xmlns:c16="http://schemas.microsoft.com/office/drawing/2014/chart" uri="{C3380CC4-5D6E-409C-BE32-E72D297353CC}">
              <c16:uniqueId val="{00000005-126B-4B6A-85C6-50FC904A9396}"/>
            </c:ext>
          </c:extLst>
        </c:ser>
        <c:ser>
          <c:idx val="4"/>
          <c:order val="4"/>
          <c:tx>
            <c:strRef>
              <c:f>Sheet1!$F$1</c:f>
              <c:strCache>
                <c:ptCount val="1"/>
                <c:pt idx="0">
                  <c:v>CR</c:v>
                </c:pt>
              </c:strCache>
            </c:strRef>
          </c:tx>
          <c:spPr>
            <a:solidFill>
              <a:srgbClr val="298A49">
                <a:lumMod val="60000"/>
                <a:lumOff val="40000"/>
              </a:srgbClr>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8-126B-4B6A-85C6-50FC904A9396}"/>
                </c:ext>
              </c:extLst>
            </c:dLbl>
            <c:numFmt formatCode="#,##0" sourceLinked="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Tec SC Q2W
3 mg/kg
(n=10)</c:v>
                </c:pt>
                <c:pt idx="1">
                  <c:v>Tec SC QW
1.5 mg/kg
(n=19)</c:v>
                </c:pt>
                <c:pt idx="2">
                  <c:v>Tec SC QW
3 mg/kg
(n=4)</c:v>
                </c:pt>
              </c:strCache>
            </c:strRef>
          </c:cat>
          <c:val>
            <c:numRef>
              <c:f>Sheet1!$F$2:$F$4</c:f>
              <c:numCache>
                <c:formatCode>0.0</c:formatCode>
                <c:ptCount val="3"/>
                <c:pt idx="0">
                  <c:v>0</c:v>
                </c:pt>
                <c:pt idx="1">
                  <c:v>31.6</c:v>
                </c:pt>
                <c:pt idx="2">
                  <c:v>75</c:v>
                </c:pt>
              </c:numCache>
            </c:numRef>
          </c:val>
          <c:extLst>
            <c:ext xmlns:c16="http://schemas.microsoft.com/office/drawing/2014/chart" uri="{C3380CC4-5D6E-409C-BE32-E72D297353CC}">
              <c16:uniqueId val="{00000007-126B-4B6A-85C6-50FC904A9396}"/>
            </c:ext>
          </c:extLst>
        </c:ser>
        <c:dLbls>
          <c:dLblPos val="ctr"/>
          <c:showLegendKey val="0"/>
          <c:showVal val="1"/>
          <c:showCatName val="0"/>
          <c:showSerName val="0"/>
          <c:showPercent val="0"/>
          <c:showBubbleSize val="0"/>
        </c:dLbls>
        <c:gapWidth val="50"/>
        <c:overlap val="100"/>
        <c:axId val="1977542592"/>
        <c:axId val="1977539328"/>
      </c:barChart>
      <c:catAx>
        <c:axId val="1977542592"/>
        <c:scaling>
          <c:orientation val="minMax"/>
        </c:scaling>
        <c:delete val="0"/>
        <c:axPos val="b"/>
        <c:numFmt formatCode="General" sourceLinked="1"/>
        <c:majorTickMark val="none"/>
        <c:minorTickMark val="none"/>
        <c:tickLblPos val="nextTo"/>
        <c:spPr>
          <a:noFill/>
          <a:ln w="9525" cap="flat" cmpd="sng" algn="ctr">
            <a:solidFill>
              <a:srgbClr val="22334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crossAx val="1977539328"/>
        <c:crosses val="autoZero"/>
        <c:auto val="1"/>
        <c:lblAlgn val="ctr"/>
        <c:lblOffset val="1"/>
        <c:noMultiLvlLbl val="0"/>
      </c:catAx>
      <c:valAx>
        <c:axId val="1977539328"/>
        <c:scaling>
          <c:orientation val="minMax"/>
          <c:max val="100"/>
        </c:scaling>
        <c:delete val="0"/>
        <c:axPos val="l"/>
        <c:title>
          <c:tx>
            <c:rich>
              <a:bodyPr rot="-5400000" spcFirstLastPara="1" vertOverflow="ellipsis" vert="horz" wrap="square" anchor="ctr" anchorCtr="1"/>
              <a:lstStyle/>
              <a:p>
                <a:pPr>
                  <a:defRPr sz="1400" b="0" i="0" u="none" strike="noStrike" kern="1200" baseline="0">
                    <a:solidFill>
                      <a:schemeClr val="tx1"/>
                    </a:solidFill>
                    <a:latin typeface="Calibri" panose="020F0502020204030204" pitchFamily="34" charset="0"/>
                    <a:ea typeface="+mn-ea"/>
                    <a:cs typeface="Calibri" panose="020F0502020204030204" pitchFamily="34" charset="0"/>
                  </a:defRPr>
                </a:pPr>
                <a:r>
                  <a:rPr lang="en-US" sz="1400"/>
                  <a:t>Patients (%)</a:t>
                </a:r>
              </a:p>
            </c:rich>
          </c:tx>
          <c:layout>
            <c:manualLayout>
              <c:xMode val="edge"/>
              <c:yMode val="edge"/>
              <c:x val="7.5799851686664064E-3"/>
              <c:y val="0.24386991448272785"/>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title>
        <c:numFmt formatCode="General" sourceLinked="0"/>
        <c:majorTickMark val="out"/>
        <c:minorTickMark val="none"/>
        <c:tickLblPos val="nextTo"/>
        <c:spPr>
          <a:noFill/>
          <a:ln w="9525">
            <a:solidFill>
              <a:srgbClr val="223341"/>
            </a:solidFill>
          </a:ln>
          <a:effectLst/>
        </c:spPr>
        <c:txPr>
          <a:bodyPr rot="-60000000" spcFirstLastPara="1" vertOverflow="ellipsis" vert="horz" wrap="square" anchor="ctr" anchorCtr="1"/>
          <a:lstStyle/>
          <a:p>
            <a:pPr>
              <a:defRPr sz="14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crossAx val="1977542592"/>
        <c:crosses val="autoZero"/>
        <c:crossBetween val="between"/>
        <c:majorUnit val="20"/>
        <c:minorUnit val="10"/>
      </c:valAx>
      <c:spPr>
        <a:noFill/>
        <a:ln>
          <a:noFill/>
        </a:ln>
        <a:effectLst/>
      </c:spPr>
    </c:plotArea>
    <c:legend>
      <c:legendPos val="r"/>
      <c:layout>
        <c:manualLayout>
          <c:xMode val="edge"/>
          <c:yMode val="edge"/>
          <c:x val="0.81581777732726568"/>
          <c:y val="5.8843314066155283E-2"/>
          <c:w val="0.15678453486697147"/>
          <c:h val="0.42280267732913973"/>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b="0">
          <a:solidFill>
            <a:schemeClr val="tx1"/>
          </a:solidFill>
          <a:latin typeface="Calibri" panose="020F0502020204030204" pitchFamily="34" charset="0"/>
          <a:cs typeface="Calibri" panose="020F050202020403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5">
  <a:schemeClr val="accent2"/>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0.18137</cdr:x>
      <cdr:y>0.11971</cdr:y>
    </cdr:from>
    <cdr:to>
      <cdr:x>0.34844</cdr:x>
      <cdr:y>0.36739</cdr:y>
    </cdr:to>
    <cdr:grpSp>
      <cdr:nvGrpSpPr>
        <cdr:cNvPr id="10" name="Group 9">
          <a:extLst xmlns:a="http://schemas.openxmlformats.org/drawingml/2006/main">
            <a:ext uri="{FF2B5EF4-FFF2-40B4-BE49-F238E27FC236}">
              <a16:creationId xmlns:a16="http://schemas.microsoft.com/office/drawing/2014/main" id="{BAB59752-9876-46C8-B880-DC1D6C714320}"/>
            </a:ext>
          </a:extLst>
        </cdr:cNvPr>
        <cdr:cNvGrpSpPr/>
      </cdr:nvGrpSpPr>
      <cdr:grpSpPr>
        <a:xfrm xmlns:a="http://schemas.openxmlformats.org/drawingml/2006/main">
          <a:off x="940083" y="491446"/>
          <a:ext cx="865963" cy="1016801"/>
          <a:chOff x="940093" y="432194"/>
          <a:chExt cx="865936" cy="894162"/>
        </a:xfrm>
      </cdr:grpSpPr>
      <cdr:sp macro="" textlink="">
        <cdr:nvSpPr>
          <cdr:cNvPr id="2" name="TextBox 54">
            <a:extLst xmlns:a="http://schemas.openxmlformats.org/drawingml/2006/main">
              <a:ext uri="{FF2B5EF4-FFF2-40B4-BE49-F238E27FC236}">
                <a16:creationId xmlns:a16="http://schemas.microsoft.com/office/drawing/2014/main" id="{95D24DE8-2D31-4A4D-A644-212327EB8E84}"/>
              </a:ext>
            </a:extLst>
          </cdr:cNvPr>
          <cdr:cNvSpPr txBox="1"/>
        </cdr:nvSpPr>
        <cdr:spPr>
          <a:xfrm xmlns:a="http://schemas.openxmlformats.org/drawingml/2006/main">
            <a:off x="1132592" y="432194"/>
            <a:ext cx="673437" cy="194872"/>
          </a:xfrm>
          <a:prstGeom xmlns:a="http://schemas.openxmlformats.org/drawingml/2006/main" prst="rect">
            <a:avLst/>
          </a:prstGeom>
          <a:noFill xmlns:a="http://schemas.openxmlformats.org/drawingml/2006/main"/>
        </cdr:spPr>
        <cdr:txBody>
          <a:bodyPr xmlns:a="http://schemas.openxmlformats.org/drawingml/2006/main" wrap="square" lIns="0" tIns="0" rIns="0" bIns="0" rtlCol="0">
            <a:spAutoFit/>
          </a:bodyPr>
          <a:lstStyle xmlns:a="http://schemas.openxmlformats.org/drawingml/2006/main">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xmlns:a="http://schemas.openxmlformats.org/drawingml/2006/main">
            <a:pPr algn="l">
              <a:lnSpc>
                <a:spcPct val="90000"/>
              </a:lnSpc>
              <a:spcBef>
                <a:spcPts val="1200"/>
              </a:spcBef>
              <a:buClr>
                <a:schemeClr val="accent3"/>
              </a:buClr>
            </a:pPr>
            <a:r>
              <a:rPr lang="en-US" sz="1600" dirty="0" err="1">
                <a:latin typeface="+mn-lt"/>
              </a:rPr>
              <a:t>sCR</a:t>
            </a:r>
            <a:endParaRPr lang="en-GB" sz="1600" dirty="0">
              <a:latin typeface="+mn-lt"/>
            </a:endParaRPr>
          </a:p>
        </cdr:txBody>
      </cdr:sp>
      <cdr:sp macro="" textlink="">
        <cdr:nvSpPr>
          <cdr:cNvPr id="3" name="TextBox 54">
            <a:extLst xmlns:a="http://schemas.openxmlformats.org/drawingml/2006/main">
              <a:ext uri="{FF2B5EF4-FFF2-40B4-BE49-F238E27FC236}">
                <a16:creationId xmlns:a16="http://schemas.microsoft.com/office/drawing/2014/main" id="{33DC33BD-8CF0-4DED-9A0B-1E0C519D7355}"/>
              </a:ext>
            </a:extLst>
          </cdr:cNvPr>
          <cdr:cNvSpPr txBox="1"/>
        </cdr:nvSpPr>
        <cdr:spPr>
          <a:xfrm xmlns:a="http://schemas.openxmlformats.org/drawingml/2006/main">
            <a:off x="1132592" y="665291"/>
            <a:ext cx="673437" cy="194872"/>
          </a:xfrm>
          <a:prstGeom xmlns:a="http://schemas.openxmlformats.org/drawingml/2006/main" prst="rect">
            <a:avLst/>
          </a:prstGeom>
          <a:noFill xmlns:a="http://schemas.openxmlformats.org/drawingml/2006/main"/>
        </cdr:spPr>
        <cdr:txBody>
          <a:bodyPr xmlns:a="http://schemas.openxmlformats.org/drawingml/2006/main" wrap="square" lIns="0" tIns="0" rIns="0" bIns="0" rtlCol="0">
            <a:spAutoFit/>
          </a:bodyPr>
          <a:lstStyle xmlns:a="http://schemas.openxmlformats.org/drawingml/2006/main">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xmlns:a="http://schemas.openxmlformats.org/drawingml/2006/main">
            <a:pPr algn="l">
              <a:lnSpc>
                <a:spcPct val="90000"/>
              </a:lnSpc>
              <a:spcBef>
                <a:spcPts val="1200"/>
              </a:spcBef>
              <a:buClr>
                <a:schemeClr val="accent3"/>
              </a:buClr>
            </a:pPr>
            <a:r>
              <a:rPr lang="en-US" sz="1600" dirty="0">
                <a:latin typeface="+mn-lt"/>
              </a:rPr>
              <a:t>CR</a:t>
            </a:r>
            <a:endParaRPr lang="en-GB" sz="1600" dirty="0">
              <a:latin typeface="+mn-lt"/>
            </a:endParaRPr>
          </a:p>
        </cdr:txBody>
      </cdr:sp>
      <cdr:sp macro="" textlink="">
        <cdr:nvSpPr>
          <cdr:cNvPr id="4" name="TextBox 54">
            <a:extLst xmlns:a="http://schemas.openxmlformats.org/drawingml/2006/main">
              <a:ext uri="{FF2B5EF4-FFF2-40B4-BE49-F238E27FC236}">
                <a16:creationId xmlns:a16="http://schemas.microsoft.com/office/drawing/2014/main" id="{BE92F4A9-6676-4E6C-9069-5A0DFB2C3468}"/>
              </a:ext>
            </a:extLst>
          </cdr:cNvPr>
          <cdr:cNvSpPr txBox="1"/>
        </cdr:nvSpPr>
        <cdr:spPr>
          <a:xfrm xmlns:a="http://schemas.openxmlformats.org/drawingml/2006/main">
            <a:off x="1132592" y="898388"/>
            <a:ext cx="673437" cy="194872"/>
          </a:xfrm>
          <a:prstGeom xmlns:a="http://schemas.openxmlformats.org/drawingml/2006/main" prst="rect">
            <a:avLst/>
          </a:prstGeom>
          <a:noFill xmlns:a="http://schemas.openxmlformats.org/drawingml/2006/main"/>
        </cdr:spPr>
        <cdr:txBody>
          <a:bodyPr xmlns:a="http://schemas.openxmlformats.org/drawingml/2006/main" wrap="square" lIns="0" tIns="0" rIns="0" bIns="0" rtlCol="0">
            <a:spAutoFit/>
          </a:bodyPr>
          <a:lstStyle xmlns:a="http://schemas.openxmlformats.org/drawingml/2006/main">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xmlns:a="http://schemas.openxmlformats.org/drawingml/2006/main">
            <a:pPr algn="l">
              <a:lnSpc>
                <a:spcPct val="90000"/>
              </a:lnSpc>
              <a:spcBef>
                <a:spcPts val="1200"/>
              </a:spcBef>
              <a:buClr>
                <a:schemeClr val="accent3"/>
              </a:buClr>
            </a:pPr>
            <a:r>
              <a:rPr lang="en-US" sz="1600" dirty="0" err="1">
                <a:latin typeface="+mn-lt"/>
              </a:rPr>
              <a:t>VGPR</a:t>
            </a:r>
            <a:endParaRPr lang="en-GB" sz="1600" dirty="0">
              <a:latin typeface="+mn-lt"/>
            </a:endParaRPr>
          </a:p>
        </cdr:txBody>
      </cdr:sp>
      <cdr:sp macro="" textlink="">
        <cdr:nvSpPr>
          <cdr:cNvPr id="5" name="TextBox 54">
            <a:extLst xmlns:a="http://schemas.openxmlformats.org/drawingml/2006/main">
              <a:ext uri="{FF2B5EF4-FFF2-40B4-BE49-F238E27FC236}">
                <a16:creationId xmlns:a16="http://schemas.microsoft.com/office/drawing/2014/main" id="{BB5BFA23-FD79-4C2A-BA14-FA73F9052ABB}"/>
              </a:ext>
            </a:extLst>
          </cdr:cNvPr>
          <cdr:cNvSpPr txBox="1"/>
        </cdr:nvSpPr>
        <cdr:spPr>
          <a:xfrm xmlns:a="http://schemas.openxmlformats.org/drawingml/2006/main">
            <a:off x="1132592" y="1131484"/>
            <a:ext cx="673437" cy="194872"/>
          </a:xfrm>
          <a:prstGeom xmlns:a="http://schemas.openxmlformats.org/drawingml/2006/main" prst="rect">
            <a:avLst/>
          </a:prstGeom>
          <a:noFill xmlns:a="http://schemas.openxmlformats.org/drawingml/2006/main"/>
        </cdr:spPr>
        <cdr:txBody>
          <a:bodyPr xmlns:a="http://schemas.openxmlformats.org/drawingml/2006/main" wrap="square" lIns="0" tIns="0" rIns="0" bIns="0" rtlCol="0">
            <a:spAutoFit/>
          </a:bodyPr>
          <a:lstStyle xmlns:a="http://schemas.openxmlformats.org/drawingml/2006/main">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xmlns:a="http://schemas.openxmlformats.org/drawingml/2006/main">
            <a:pPr algn="l">
              <a:lnSpc>
                <a:spcPct val="90000"/>
              </a:lnSpc>
              <a:spcBef>
                <a:spcPts val="1200"/>
              </a:spcBef>
              <a:buClr>
                <a:schemeClr val="accent3"/>
              </a:buClr>
            </a:pPr>
            <a:r>
              <a:rPr lang="en-US" sz="1600" dirty="0">
                <a:latin typeface="+mn-lt"/>
              </a:rPr>
              <a:t>PR</a:t>
            </a:r>
            <a:endParaRPr lang="en-GB" sz="1600" dirty="0">
              <a:latin typeface="+mn-lt"/>
            </a:endParaRPr>
          </a:p>
        </cdr:txBody>
      </cdr:sp>
      <cdr:sp macro="" textlink="">
        <cdr:nvSpPr>
          <cdr:cNvPr id="6" name="Rectangle 5">
            <a:extLst xmlns:a="http://schemas.openxmlformats.org/drawingml/2006/main">
              <a:ext uri="{FF2B5EF4-FFF2-40B4-BE49-F238E27FC236}">
                <a16:creationId xmlns:a16="http://schemas.microsoft.com/office/drawing/2014/main" id="{99730856-04A1-40BE-83BB-4A0888324983}"/>
              </a:ext>
            </a:extLst>
          </cdr:cNvPr>
          <cdr:cNvSpPr/>
        </cdr:nvSpPr>
        <cdr:spPr>
          <a:xfrm xmlns:a="http://schemas.openxmlformats.org/drawingml/2006/main">
            <a:off x="940093" y="482343"/>
            <a:ext cx="93600" cy="93600"/>
          </a:xfrm>
          <a:prstGeom xmlns:a="http://schemas.openxmlformats.org/drawingml/2006/main" prst="rect">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sz="1600"/>
          </a:p>
        </cdr:txBody>
      </cdr:sp>
      <cdr:sp macro="" textlink="">
        <cdr:nvSpPr>
          <cdr:cNvPr id="7" name="Rectangle 6">
            <a:extLst xmlns:a="http://schemas.openxmlformats.org/drawingml/2006/main">
              <a:ext uri="{FF2B5EF4-FFF2-40B4-BE49-F238E27FC236}">
                <a16:creationId xmlns:a16="http://schemas.microsoft.com/office/drawing/2014/main" id="{FA9C50B6-B503-4EDC-ADBE-40CC7CE43D00}"/>
              </a:ext>
            </a:extLst>
          </cdr:cNvPr>
          <cdr:cNvSpPr/>
        </cdr:nvSpPr>
        <cdr:spPr>
          <a:xfrm xmlns:a="http://schemas.openxmlformats.org/drawingml/2006/main">
            <a:off x="940093" y="715440"/>
            <a:ext cx="93600" cy="93600"/>
          </a:xfrm>
          <a:prstGeom xmlns:a="http://schemas.openxmlformats.org/drawingml/2006/main" prst="rect">
            <a:avLst/>
          </a:prstGeom>
          <a:solidFill xmlns:a="http://schemas.openxmlformats.org/drawingml/2006/main">
            <a:schemeClr val="accent5">
              <a:lumMod val="60000"/>
              <a:lumOff val="40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sz="1600"/>
          </a:p>
        </cdr:txBody>
      </cdr:sp>
      <cdr:sp macro="" textlink="">
        <cdr:nvSpPr>
          <cdr:cNvPr id="8" name="Rectangle 7">
            <a:extLst xmlns:a="http://schemas.openxmlformats.org/drawingml/2006/main">
              <a:ext uri="{FF2B5EF4-FFF2-40B4-BE49-F238E27FC236}">
                <a16:creationId xmlns:a16="http://schemas.microsoft.com/office/drawing/2014/main" id="{E0EEDD2C-D72F-492B-A51D-D52A50E62F09}"/>
              </a:ext>
            </a:extLst>
          </cdr:cNvPr>
          <cdr:cNvSpPr/>
        </cdr:nvSpPr>
        <cdr:spPr>
          <a:xfrm xmlns:a="http://schemas.openxmlformats.org/drawingml/2006/main">
            <a:off x="940093" y="948537"/>
            <a:ext cx="93600" cy="93600"/>
          </a:xfrm>
          <a:prstGeom xmlns:a="http://schemas.openxmlformats.org/drawingml/2006/main" prst="rect">
            <a:avLst/>
          </a:prstGeom>
          <a:solidFill xmlns:a="http://schemas.openxmlformats.org/drawingml/2006/main">
            <a:schemeClr val="accent2">
              <a:lumMod val="60000"/>
              <a:lumOff val="40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sz="1600"/>
          </a:p>
        </cdr:txBody>
      </cdr:sp>
      <cdr:sp macro="" textlink="">
        <cdr:nvSpPr>
          <cdr:cNvPr id="9" name="Rectangle 8">
            <a:extLst xmlns:a="http://schemas.openxmlformats.org/drawingml/2006/main">
              <a:ext uri="{FF2B5EF4-FFF2-40B4-BE49-F238E27FC236}">
                <a16:creationId xmlns:a16="http://schemas.microsoft.com/office/drawing/2014/main" id="{E3B7E269-4A22-49E5-952F-8435BC1721E1}"/>
              </a:ext>
            </a:extLst>
          </cdr:cNvPr>
          <cdr:cNvSpPr/>
        </cdr:nvSpPr>
        <cdr:spPr>
          <a:xfrm xmlns:a="http://schemas.openxmlformats.org/drawingml/2006/main">
            <a:off x="940093" y="1181633"/>
            <a:ext cx="93600" cy="93600"/>
          </a:xfrm>
          <a:prstGeom xmlns:a="http://schemas.openxmlformats.org/drawingml/2006/main" prst="rect">
            <a:avLst/>
          </a:prstGeom>
          <a:solidFill xmlns:a="http://schemas.openxmlformats.org/drawingml/2006/main">
            <a:schemeClr val="accent2">
              <a:lumMod val="75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sz="1600"/>
          </a:p>
        </cdr:txBody>
      </cdr:sp>
    </cdr:grpSp>
  </cdr:relSizeAnchor>
</c:userShapes>
</file>

<file path=ppt/drawings/drawing2.xml><?xml version="1.0" encoding="utf-8"?>
<c:userShapes xmlns:c="http://schemas.openxmlformats.org/drawingml/2006/chart">
  <cdr:relSizeAnchor xmlns:cdr="http://schemas.openxmlformats.org/drawingml/2006/chartDrawing">
    <cdr:from>
      <cdr:x>0.17868</cdr:x>
      <cdr:y>0.13571</cdr:y>
    </cdr:from>
    <cdr:to>
      <cdr:x>0.34163</cdr:x>
      <cdr:y>0.24112</cdr:y>
    </cdr:to>
    <cdr:sp macro="" textlink="">
      <cdr:nvSpPr>
        <cdr:cNvPr id="2" name="Text Placeholder 2">
          <a:extLst xmlns:a="http://schemas.openxmlformats.org/drawingml/2006/main">
            <a:ext uri="{FF2B5EF4-FFF2-40B4-BE49-F238E27FC236}">
              <a16:creationId xmlns:a16="http://schemas.microsoft.com/office/drawing/2014/main" id="{94BECB1A-7E62-4B09-AA42-2394DDB79B1B}"/>
            </a:ext>
          </a:extLst>
        </cdr:cNvPr>
        <cdr:cNvSpPr>
          <a:spLocks xmlns:a="http://schemas.openxmlformats.org/drawingml/2006/main" noGrp="1"/>
        </cdr:cNvSpPr>
      </cdr:nvSpPr>
      <cdr:spPr bwMode="gray">
        <a:xfrm xmlns:a="http://schemas.openxmlformats.org/drawingml/2006/main">
          <a:off x="969528" y="554723"/>
          <a:ext cx="884185" cy="430887"/>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vert="horz" wrap="none" lIns="13097" tIns="0" rIns="13097" bIns="0" numCol="1" spcCol="0" rtlCol="0" anchor="b" anchorCtr="0">
          <a:spAutoFit/>
        </a:bodyPr>
        <a:lstStyle xmlns:a="http://schemas.openxmlformats.org/drawingml/2006/main">
          <a:defPPr>
            <a:defRPr lang="en-US"/>
          </a:defPPr>
          <a:lvl1pPr algn="l" defTabSz="457200" rtl="0" fontAlgn="base">
            <a:spcBef>
              <a:spcPct val="0"/>
            </a:spcBef>
            <a:spcAft>
              <a:spcPct val="0"/>
            </a:spcAft>
            <a:defRPr kern="1200">
              <a:solidFill>
                <a:schemeClr val="tx1"/>
              </a:solidFill>
              <a:latin typeface="Calibri" pitchFamily="34" charset="0"/>
              <a:ea typeface="+mn-ea"/>
              <a:cs typeface="Arial" charset="0"/>
            </a:defRPr>
          </a:lvl1pPr>
          <a:lvl2pPr marL="457200" algn="l" defTabSz="457200" rtl="0" fontAlgn="base">
            <a:spcBef>
              <a:spcPct val="0"/>
            </a:spcBef>
            <a:spcAft>
              <a:spcPct val="0"/>
            </a:spcAft>
            <a:defRPr kern="1200">
              <a:solidFill>
                <a:schemeClr val="tx1"/>
              </a:solidFill>
              <a:latin typeface="Calibri" pitchFamily="34" charset="0"/>
              <a:ea typeface="+mn-ea"/>
              <a:cs typeface="Arial" charset="0"/>
            </a:defRPr>
          </a:lvl2pPr>
          <a:lvl3pPr marL="914400" algn="l" defTabSz="457200" rtl="0" fontAlgn="base">
            <a:spcBef>
              <a:spcPct val="0"/>
            </a:spcBef>
            <a:spcAft>
              <a:spcPct val="0"/>
            </a:spcAft>
            <a:defRPr kern="1200">
              <a:solidFill>
                <a:schemeClr val="tx1"/>
              </a:solidFill>
              <a:latin typeface="Calibri" pitchFamily="34" charset="0"/>
              <a:ea typeface="+mn-ea"/>
              <a:cs typeface="Arial" charset="0"/>
            </a:defRPr>
          </a:lvl3pPr>
          <a:lvl4pPr marL="1371600" algn="l" defTabSz="457200" rtl="0" fontAlgn="base">
            <a:spcBef>
              <a:spcPct val="0"/>
            </a:spcBef>
            <a:spcAft>
              <a:spcPct val="0"/>
            </a:spcAft>
            <a:defRPr kern="1200">
              <a:solidFill>
                <a:schemeClr val="tx1"/>
              </a:solidFill>
              <a:latin typeface="Calibri" pitchFamily="34" charset="0"/>
              <a:ea typeface="+mn-ea"/>
              <a:cs typeface="Arial" charset="0"/>
            </a:defRPr>
          </a:lvl4pPr>
          <a:lvl5pPr marL="1828800" algn="l" defTabSz="457200"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xmlns:a="http://schemas.openxmlformats.org/drawingml/2006/main">
          <a:pPr algn="ctr" defTabSz="685783" fontAlgn="auto">
            <a:spcBef>
              <a:spcPct val="0"/>
            </a:spcBef>
          </a:pPr>
          <a:r>
            <a:rPr lang="en-US" sz="1400" b="1" dirty="0">
              <a:solidFill>
                <a:srgbClr val="000000"/>
              </a:solidFill>
              <a:latin typeface="+mn-lt"/>
              <a:sym typeface="+mj-lt"/>
            </a:rPr>
            <a:t>ORR 81%</a:t>
          </a:r>
          <a:br>
            <a:rPr lang="en-US" sz="1400" b="1" dirty="0">
              <a:solidFill>
                <a:srgbClr val="000000"/>
              </a:solidFill>
              <a:latin typeface="+mn-lt"/>
              <a:sym typeface="+mj-lt"/>
            </a:rPr>
          </a:br>
          <a:r>
            <a:rPr lang="en-US" sz="1400" b="1" dirty="0">
              <a:solidFill>
                <a:srgbClr val="000000"/>
              </a:solidFill>
              <a:latin typeface="+mn-lt"/>
              <a:sym typeface="+mj-lt"/>
            </a:rPr>
            <a:t>≥VGPR 69%</a:t>
          </a:r>
        </a:p>
      </cdr:txBody>
    </cdr:sp>
  </cdr:relSizeAnchor>
  <cdr:relSizeAnchor xmlns:cdr="http://schemas.openxmlformats.org/drawingml/2006/chartDrawing">
    <cdr:from>
      <cdr:x>0.73087</cdr:x>
      <cdr:y>0.29473</cdr:y>
    </cdr:from>
    <cdr:to>
      <cdr:x>0.89438</cdr:x>
      <cdr:y>0.40014</cdr:y>
    </cdr:to>
    <cdr:sp macro="" textlink="">
      <cdr:nvSpPr>
        <cdr:cNvPr id="4" name="Text Placeholder 2">
          <a:extLst xmlns:a="http://schemas.openxmlformats.org/drawingml/2006/main">
            <a:ext uri="{FF2B5EF4-FFF2-40B4-BE49-F238E27FC236}">
              <a16:creationId xmlns:a16="http://schemas.microsoft.com/office/drawing/2014/main" id="{13D5EB56-B492-41C6-9647-15AB909D06F6}"/>
            </a:ext>
          </a:extLst>
        </cdr:cNvPr>
        <cdr:cNvSpPr>
          <a:spLocks xmlns:a="http://schemas.openxmlformats.org/drawingml/2006/main" noGrp="1"/>
        </cdr:cNvSpPr>
      </cdr:nvSpPr>
      <cdr:spPr bwMode="gray">
        <a:xfrm xmlns:a="http://schemas.openxmlformats.org/drawingml/2006/main">
          <a:off x="3965733" y="938577"/>
          <a:ext cx="887263" cy="335687"/>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vert="horz" wrap="none" lIns="13097" tIns="0" rIns="13097" bIns="0" numCol="1" spcCol="0" rtlCol="0" anchor="b" anchorCtr="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defTabSz="685783" fontAlgn="auto">
            <a:spcBef>
              <a:spcPct val="0"/>
            </a:spcBef>
          </a:pPr>
          <a:r>
            <a:rPr lang="en-US" sz="1400" b="1" dirty="0">
              <a:solidFill>
                <a:srgbClr val="000000"/>
              </a:solidFill>
              <a:latin typeface="+mn-lt"/>
              <a:sym typeface="+mj-lt"/>
            </a:rPr>
            <a:t>ORR 53%</a:t>
          </a:r>
          <a:br>
            <a:rPr lang="en-US" sz="1400" b="1" dirty="0">
              <a:solidFill>
                <a:srgbClr val="000000"/>
              </a:solidFill>
              <a:latin typeface="+mn-lt"/>
              <a:sym typeface="+mj-lt"/>
            </a:rPr>
          </a:br>
          <a:r>
            <a:rPr lang="en-US" sz="1400" b="1" dirty="0">
              <a:solidFill>
                <a:srgbClr val="000000"/>
              </a:solidFill>
              <a:latin typeface="+mn-lt"/>
              <a:sym typeface="+mj-lt"/>
            </a:rPr>
            <a:t>≥VGPR 35%</a:t>
          </a:r>
        </a:p>
      </cdr:txBody>
    </cdr:sp>
  </cdr:relSizeAnchor>
  <cdr:relSizeAnchor xmlns:cdr="http://schemas.openxmlformats.org/drawingml/2006/chartDrawing">
    <cdr:from>
      <cdr:x>0.45397</cdr:x>
      <cdr:y>0.2632</cdr:y>
    </cdr:from>
    <cdr:to>
      <cdr:x>0.61749</cdr:x>
      <cdr:y>0.36862</cdr:y>
    </cdr:to>
    <cdr:sp macro="" textlink="">
      <cdr:nvSpPr>
        <cdr:cNvPr id="5" name="Text Placeholder 2">
          <a:extLst xmlns:a="http://schemas.openxmlformats.org/drawingml/2006/main">
            <a:ext uri="{FF2B5EF4-FFF2-40B4-BE49-F238E27FC236}">
              <a16:creationId xmlns:a16="http://schemas.microsoft.com/office/drawing/2014/main" id="{13D5EB56-B492-41C6-9647-15AB909D06F6}"/>
            </a:ext>
          </a:extLst>
        </cdr:cNvPr>
        <cdr:cNvSpPr>
          <a:spLocks xmlns:a="http://schemas.openxmlformats.org/drawingml/2006/main" noGrp="1"/>
        </cdr:cNvSpPr>
      </cdr:nvSpPr>
      <cdr:spPr bwMode="gray">
        <a:xfrm xmlns:a="http://schemas.openxmlformats.org/drawingml/2006/main">
          <a:off x="2463282" y="838176"/>
          <a:ext cx="887263" cy="335687"/>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vert="horz" wrap="none" lIns="13097" tIns="0" rIns="13097" bIns="0" numCol="1" spcCol="0" rtlCol="0" anchor="b" anchorCtr="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defTabSz="685783" fontAlgn="auto">
            <a:spcBef>
              <a:spcPct val="0"/>
            </a:spcBef>
          </a:pPr>
          <a:r>
            <a:rPr lang="en-US" sz="1400" b="1" dirty="0">
              <a:solidFill>
                <a:srgbClr val="000000"/>
              </a:solidFill>
              <a:latin typeface="+mn-lt"/>
              <a:sym typeface="+mj-lt"/>
            </a:rPr>
            <a:t>ORR 60%</a:t>
          </a:r>
          <a:br>
            <a:rPr lang="en-US" sz="1400" b="1" dirty="0">
              <a:solidFill>
                <a:srgbClr val="000000"/>
              </a:solidFill>
              <a:latin typeface="+mn-lt"/>
              <a:sym typeface="+mj-lt"/>
            </a:rPr>
          </a:br>
          <a:r>
            <a:rPr lang="en-US" sz="1400" b="1" dirty="0">
              <a:solidFill>
                <a:srgbClr val="000000"/>
              </a:solidFill>
              <a:latin typeface="+mn-lt"/>
              <a:sym typeface="+mj-lt"/>
            </a:rPr>
            <a:t>≥VGPR 40%</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4767F0-194D-9E42-B04B-4263630DF584}" type="datetimeFigureOut">
              <a:rPr lang="en-US" smtClean="0"/>
              <a:t>2/3/22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56773-089B-324F-9F1C-D5DB0B361D6C}" type="slidenum">
              <a:rPr lang="en-US" smtClean="0"/>
              <a:t>‹#›</a:t>
            </a:fld>
            <a:endParaRPr lang="en-US"/>
          </a:p>
        </p:txBody>
      </p:sp>
    </p:spTree>
    <p:extLst>
      <p:ext uri="{BB962C8B-B14F-4D97-AF65-F5344CB8AC3E}">
        <p14:creationId xmlns:p14="http://schemas.microsoft.com/office/powerpoint/2010/main" val="358919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12867B-97AF-4E4C-8990-662B4656D75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5234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6D1533-8B02-4B70-8161-E0A66060C2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2278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A045DE8A-4766-4AAA-8421-E20EEEFF2C23}" type="slidenum">
              <a:rPr lang="en-US" smtClean="0"/>
              <a:pPr/>
              <a:t>29</a:t>
            </a:fld>
            <a:endParaRPr lang="en-US" dirty="0"/>
          </a:p>
        </p:txBody>
      </p:sp>
    </p:spTree>
    <p:extLst>
      <p:ext uri="{BB962C8B-B14F-4D97-AF65-F5344CB8AC3E}">
        <p14:creationId xmlns:p14="http://schemas.microsoft.com/office/powerpoint/2010/main" val="940529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6875" y="692150"/>
            <a:ext cx="6156325" cy="3463925"/>
          </a:xfrm>
        </p:spPr>
      </p:sp>
      <p:sp>
        <p:nvSpPr>
          <p:cNvPr id="3" name="Notes Placeholder 2"/>
          <p:cNvSpPr>
            <a:spLocks noGrp="1"/>
          </p:cNvSpPr>
          <p:nvPr>
            <p:ph type="body" idx="1"/>
          </p:nvPr>
        </p:nvSpPr>
        <p:spPr/>
        <p:txBody>
          <a:bodyPr/>
          <a:lstStyle/>
          <a:p>
            <a:r>
              <a:rPr lang="en-US" dirty="0"/>
              <a:t>BCMA-based immunotherapies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12CCE0-968A-4A55-BC18-194899F7BE4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2519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CA18932-933C-449D-984C-C1F15FCAA657}" type="slidenum">
              <a:rPr lang="en-US" smtClean="0"/>
              <a:pPr/>
              <a:t>5</a:t>
            </a:fld>
            <a:endParaRPr lang="en-US" dirty="0"/>
          </a:p>
        </p:txBody>
      </p:sp>
      <p:sp>
        <p:nvSpPr>
          <p:cNvPr id="5" name="Header Placeholder 4"/>
          <p:cNvSpPr>
            <a:spLocks noGrp="1"/>
          </p:cNvSpPr>
          <p:nvPr>
            <p:ph type="hdr" sz="quarter" idx="11"/>
          </p:nvPr>
        </p:nvSpPr>
        <p:spPr/>
        <p:txBody>
          <a:bodyPr/>
          <a:lstStyle/>
          <a:p>
            <a:r>
              <a:rPr lang="en-US" dirty="0"/>
              <a:t>MMRF Patient Summit</a:t>
            </a:r>
          </a:p>
        </p:txBody>
      </p:sp>
      <p:sp>
        <p:nvSpPr>
          <p:cNvPr id="6" name="Date Placeholder 5"/>
          <p:cNvSpPr>
            <a:spLocks noGrp="1"/>
          </p:cNvSpPr>
          <p:nvPr>
            <p:ph type="dt" idx="12"/>
          </p:nvPr>
        </p:nvSpPr>
        <p:spPr/>
        <p:txBody>
          <a:bodyPr/>
          <a:lstStyle/>
          <a:p>
            <a:r>
              <a:rPr lang="en-US" dirty="0"/>
              <a:t>2017 DRAFT FOR REVIEW</a:t>
            </a:r>
          </a:p>
        </p:txBody>
      </p:sp>
    </p:spTree>
    <p:extLst>
      <p:ext uri="{BB962C8B-B14F-4D97-AF65-F5344CB8AC3E}">
        <p14:creationId xmlns:p14="http://schemas.microsoft.com/office/powerpoint/2010/main" val="1336000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2725" y="815975"/>
            <a:ext cx="7253288" cy="408146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66338" rtl="0" eaLnBrk="1" fontAlgn="auto" latinLnBrk="0" hangingPunct="1">
              <a:lnSpc>
                <a:spcPct val="100000"/>
              </a:lnSpc>
              <a:spcBef>
                <a:spcPts val="0"/>
              </a:spcBef>
              <a:spcAft>
                <a:spcPts val="0"/>
              </a:spcAft>
              <a:buClrTx/>
              <a:buSzTx/>
              <a:buFontTx/>
              <a:buNone/>
              <a:tabLst/>
              <a:defRPr/>
            </a:pPr>
            <a:fld id="{496A840F-9269-476C-B6BF-11F03DB1ADF3}"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66338" rtl="0" eaLnBrk="1" fontAlgn="auto" latinLnBrk="0" hangingPunct="1">
                <a:lnSpc>
                  <a:spcPct val="100000"/>
                </a:lnSpc>
                <a:spcBef>
                  <a:spcPts val="0"/>
                </a:spcBef>
                <a:spcAft>
                  <a:spcPts val="0"/>
                </a:spcAft>
                <a:buClrTx/>
                <a:buSzTx/>
                <a:buFontTx/>
                <a:buNone/>
                <a:tabLst/>
                <a:defRPr/>
              </a:pPr>
              <a:t>7</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p:cNvSpPr txBox="1"/>
          <p:nvPr/>
        </p:nvSpPr>
        <p:spPr>
          <a:xfrm>
            <a:off x="0" y="2197289"/>
            <a:ext cx="682915" cy="313021"/>
          </a:xfrm>
          <a:prstGeom prst="rect">
            <a:avLst/>
          </a:prstGeom>
          <a:noFill/>
          <a:ln>
            <a:solidFill>
              <a:srgbClr val="FF0000"/>
            </a:solidFill>
          </a:ln>
        </p:spPr>
        <p:txBody>
          <a:bodyPr wrap="square" lIns="96634" tIns="48317" rIns="96634" bIns="48317" rtlCol="0">
            <a:spAutoFit/>
          </a:bodyPr>
          <a:lstStyle/>
          <a:p>
            <a:pPr marL="0" marR="0" lvl="0" indent="0" algn="l" defTabSz="966338"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err="1">
                <a:ln>
                  <a:noFill/>
                </a:ln>
                <a:solidFill>
                  <a:srgbClr val="FF0000"/>
                </a:solidFill>
                <a:effectLst/>
                <a:uLnTx/>
                <a:uFillTx/>
                <a:latin typeface="Calibri" panose="020F0502020204030204"/>
                <a:ea typeface="+mn-ea"/>
                <a:cs typeface="+mn-cs"/>
              </a:rPr>
              <a:t>Panowski</a:t>
            </a:r>
            <a:r>
              <a:rPr kumimoji="0" lang="en-US" sz="700" b="0" i="0" u="none" strike="noStrike" kern="1200" cap="none" spc="0" normalizeH="0" baseline="0" noProof="0" dirty="0">
                <a:ln>
                  <a:noFill/>
                </a:ln>
                <a:solidFill>
                  <a:srgbClr val="FF0000"/>
                </a:solidFill>
                <a:effectLst/>
                <a:uLnTx/>
                <a:uFillTx/>
                <a:latin typeface="Calibri" panose="020F0502020204030204"/>
                <a:ea typeface="+mn-ea"/>
                <a:cs typeface="+mn-cs"/>
              </a:rPr>
              <a:t>. 2016. para 3</a:t>
            </a:r>
          </a:p>
        </p:txBody>
      </p:sp>
      <p:cxnSp>
        <p:nvCxnSpPr>
          <p:cNvPr id="7" name="Straight Arrow Connector 6"/>
          <p:cNvCxnSpPr/>
          <p:nvPr/>
        </p:nvCxnSpPr>
        <p:spPr>
          <a:xfrm>
            <a:off x="682916" y="2398951"/>
            <a:ext cx="245217" cy="25627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5" idx="3"/>
          </p:cNvCxnSpPr>
          <p:nvPr/>
        </p:nvCxnSpPr>
        <p:spPr>
          <a:xfrm>
            <a:off x="682915" y="2353800"/>
            <a:ext cx="413968" cy="55351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0" y="2643067"/>
            <a:ext cx="682915" cy="313021"/>
          </a:xfrm>
          <a:prstGeom prst="rect">
            <a:avLst/>
          </a:prstGeom>
          <a:noFill/>
          <a:ln>
            <a:solidFill>
              <a:srgbClr val="FF0000"/>
            </a:solidFill>
          </a:ln>
        </p:spPr>
        <p:txBody>
          <a:bodyPr wrap="square" lIns="96634" tIns="48317" rIns="96634" bIns="48317" rtlCol="0">
            <a:spAutoFit/>
          </a:bodyPr>
          <a:lstStyle/>
          <a:p>
            <a:pPr marL="0" marR="0" lvl="0" indent="0" algn="l" defTabSz="966338"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err="1">
                <a:ln>
                  <a:noFill/>
                </a:ln>
                <a:solidFill>
                  <a:srgbClr val="FF0000"/>
                </a:solidFill>
                <a:effectLst/>
                <a:uLnTx/>
                <a:uFillTx/>
                <a:latin typeface="Calibri" panose="020F0502020204030204"/>
                <a:ea typeface="+mn-ea"/>
                <a:cs typeface="+mn-cs"/>
              </a:rPr>
              <a:t>Pillarisetti</a:t>
            </a:r>
            <a:r>
              <a:rPr kumimoji="0" lang="en-US" sz="700" b="0" i="0" u="none" strike="noStrike" kern="1200" cap="none" spc="0" normalizeH="0" baseline="0" noProof="0" dirty="0">
                <a:ln>
                  <a:noFill/>
                </a:ln>
                <a:solidFill>
                  <a:srgbClr val="FF0000"/>
                </a:solidFill>
                <a:effectLst/>
                <a:uLnTx/>
                <a:uFillTx/>
                <a:latin typeface="Calibri" panose="020F0502020204030204"/>
                <a:ea typeface="+mn-ea"/>
                <a:cs typeface="+mn-cs"/>
              </a:rPr>
              <a:t>. 2016. para 1</a:t>
            </a:r>
          </a:p>
        </p:txBody>
      </p:sp>
      <p:cxnSp>
        <p:nvCxnSpPr>
          <p:cNvPr id="13" name="Straight Arrow Connector 12"/>
          <p:cNvCxnSpPr/>
          <p:nvPr/>
        </p:nvCxnSpPr>
        <p:spPr>
          <a:xfrm>
            <a:off x="682915" y="2826195"/>
            <a:ext cx="413968" cy="37021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0" y="3113506"/>
            <a:ext cx="682915" cy="313021"/>
          </a:xfrm>
          <a:prstGeom prst="rect">
            <a:avLst/>
          </a:prstGeom>
          <a:noFill/>
          <a:ln>
            <a:solidFill>
              <a:srgbClr val="FF0000"/>
            </a:solidFill>
          </a:ln>
        </p:spPr>
        <p:txBody>
          <a:bodyPr wrap="square" lIns="96634" tIns="48317" rIns="96634" bIns="48317" rtlCol="0">
            <a:spAutoFit/>
          </a:bodyPr>
          <a:lstStyle/>
          <a:p>
            <a:pPr marL="0" marR="0" lvl="0" indent="0" algn="l" defTabSz="966338"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0000"/>
                </a:solidFill>
                <a:effectLst/>
                <a:uLnTx/>
                <a:uFillTx/>
                <a:latin typeface="Calibri" panose="020F0502020204030204"/>
                <a:ea typeface="+mn-ea"/>
                <a:cs typeface="+mn-cs"/>
              </a:rPr>
              <a:t>Moreno. 2016. para 1</a:t>
            </a:r>
          </a:p>
        </p:txBody>
      </p:sp>
      <p:cxnSp>
        <p:nvCxnSpPr>
          <p:cNvPr id="16" name="Straight Arrow Connector 15"/>
          <p:cNvCxnSpPr>
            <a:stCxn id="14" idx="3"/>
          </p:cNvCxnSpPr>
          <p:nvPr/>
        </p:nvCxnSpPr>
        <p:spPr>
          <a:xfrm>
            <a:off x="682915" y="3270017"/>
            <a:ext cx="466702" cy="22407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0" y="4316874"/>
            <a:ext cx="682915" cy="313021"/>
          </a:xfrm>
          <a:prstGeom prst="rect">
            <a:avLst/>
          </a:prstGeom>
          <a:noFill/>
          <a:ln>
            <a:solidFill>
              <a:srgbClr val="FF0000"/>
            </a:solidFill>
          </a:ln>
        </p:spPr>
        <p:txBody>
          <a:bodyPr wrap="square" lIns="96634" tIns="48317" rIns="96634" bIns="48317" rtlCol="0">
            <a:spAutoFit/>
          </a:bodyPr>
          <a:lstStyle/>
          <a:p>
            <a:pPr marL="0" marR="0" lvl="0" indent="0" algn="l" defTabSz="966338"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0000"/>
                </a:solidFill>
                <a:effectLst/>
                <a:uLnTx/>
                <a:uFillTx/>
                <a:latin typeface="Calibri" panose="020F0502020204030204"/>
                <a:ea typeface="+mn-ea"/>
                <a:cs typeface="+mn-cs"/>
              </a:rPr>
              <a:t>Hipp. 2017. 3-Abstract</a:t>
            </a:r>
          </a:p>
        </p:txBody>
      </p:sp>
      <p:cxnSp>
        <p:nvCxnSpPr>
          <p:cNvPr id="19" name="Straight Arrow Connector 18"/>
          <p:cNvCxnSpPr>
            <a:stCxn id="17" idx="3"/>
          </p:cNvCxnSpPr>
          <p:nvPr/>
        </p:nvCxnSpPr>
        <p:spPr>
          <a:xfrm flipV="1">
            <a:off x="682915" y="4213920"/>
            <a:ext cx="413968" cy="25946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0" y="3627136"/>
            <a:ext cx="682915" cy="420743"/>
          </a:xfrm>
          <a:prstGeom prst="rect">
            <a:avLst/>
          </a:prstGeom>
          <a:solidFill>
            <a:srgbClr val="FFFF00"/>
          </a:solidFill>
          <a:ln>
            <a:solidFill>
              <a:srgbClr val="FF0000"/>
            </a:solidFill>
          </a:ln>
        </p:spPr>
        <p:txBody>
          <a:bodyPr wrap="square" lIns="96634" tIns="48317" rIns="96634" bIns="48317" rtlCol="0">
            <a:spAutoFit/>
          </a:bodyPr>
          <a:lstStyle/>
          <a:p>
            <a:pPr marL="0" marR="0" lvl="0" indent="0" algn="l" defTabSz="966338"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0000"/>
                </a:solidFill>
                <a:effectLst/>
                <a:uLnTx/>
                <a:uFillTx/>
                <a:latin typeface="Calibri" panose="020F0502020204030204"/>
                <a:ea typeface="+mn-ea"/>
                <a:cs typeface="+mn-cs"/>
              </a:rPr>
              <a:t>Need </a:t>
            </a:r>
            <a:r>
              <a:rPr kumimoji="0" lang="en-US" sz="700" b="0" i="0" u="none" strike="noStrike" kern="1200" cap="none" spc="0" normalizeH="0" baseline="0" noProof="0" dirty="0" err="1">
                <a:ln>
                  <a:noFill/>
                </a:ln>
                <a:solidFill>
                  <a:srgbClr val="FF0000"/>
                </a:solidFill>
                <a:effectLst/>
                <a:uLnTx/>
                <a:uFillTx/>
                <a:latin typeface="Calibri" panose="020F0502020204030204"/>
                <a:ea typeface="+mn-ea"/>
                <a:cs typeface="+mn-cs"/>
              </a:rPr>
              <a:t>ramadoss</a:t>
            </a:r>
            <a:r>
              <a:rPr kumimoji="0" lang="en-US" sz="700" b="0" i="0" u="none" strike="noStrike" kern="1200" cap="none" spc="0" normalizeH="0" baseline="0" noProof="0" dirty="0">
                <a:ln>
                  <a:noFill/>
                </a:ln>
                <a:solidFill>
                  <a:srgbClr val="FF0000"/>
                </a:solidFill>
                <a:effectLst/>
                <a:uLnTx/>
                <a:uFillTx/>
                <a:latin typeface="Calibri" panose="020F0502020204030204"/>
                <a:ea typeface="+mn-ea"/>
                <a:cs typeface="+mn-cs"/>
              </a:rPr>
              <a:t> red</a:t>
            </a:r>
          </a:p>
        </p:txBody>
      </p:sp>
      <p:sp>
        <p:nvSpPr>
          <p:cNvPr id="21" name="Right Brace 20"/>
          <p:cNvSpPr/>
          <p:nvPr/>
        </p:nvSpPr>
        <p:spPr>
          <a:xfrm>
            <a:off x="5997695" y="2461971"/>
            <a:ext cx="87892" cy="1613305"/>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lIns="96634" tIns="48317" rIns="96634" bIns="48317" rtlCol="0" anchor="ctr"/>
          <a:lstStyle/>
          <a:p>
            <a:pPr marL="0" marR="0" lvl="0" indent="0" algn="ctr" defTabSz="966338"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Box 21"/>
          <p:cNvSpPr txBox="1"/>
          <p:nvPr/>
        </p:nvSpPr>
        <p:spPr>
          <a:xfrm>
            <a:off x="6261369" y="3075361"/>
            <a:ext cx="537895" cy="743908"/>
          </a:xfrm>
          <a:prstGeom prst="rect">
            <a:avLst/>
          </a:prstGeom>
          <a:solidFill>
            <a:srgbClr val="FFFF00"/>
          </a:solidFill>
          <a:ln>
            <a:solidFill>
              <a:srgbClr val="FF0000"/>
            </a:solidFill>
          </a:ln>
        </p:spPr>
        <p:txBody>
          <a:bodyPr wrap="square" lIns="96634" tIns="48317" rIns="96634" bIns="48317" rtlCol="0">
            <a:spAutoFit/>
          </a:bodyPr>
          <a:lstStyle/>
          <a:p>
            <a:pPr marL="0" marR="0" lvl="0" indent="0" algn="l" defTabSz="966338"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0000"/>
                </a:solidFill>
                <a:effectLst/>
                <a:uLnTx/>
                <a:uFillTx/>
                <a:latin typeface="Calibri" panose="020F0502020204030204"/>
                <a:ea typeface="+mn-ea"/>
                <a:cs typeface="+mn-cs"/>
              </a:rPr>
              <a:t>Not sure where this image came from</a:t>
            </a:r>
          </a:p>
        </p:txBody>
      </p:sp>
    </p:spTree>
    <p:extLst>
      <p:ext uri="{BB962C8B-B14F-4D97-AF65-F5344CB8AC3E}">
        <p14:creationId xmlns:p14="http://schemas.microsoft.com/office/powerpoint/2010/main" val="3282931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7EB7F756-2931-7846-A87F-4DE8FD8CC1E4}" type="slidenum">
              <a:rPr lang="en-US" altLang="en-US" smtClean="0"/>
              <a:pPr>
                <a:defRPr/>
              </a:pPr>
              <a:t>8</a:t>
            </a:fld>
            <a:endParaRPr lang="en-US" altLang="en-US" dirty="0"/>
          </a:p>
        </p:txBody>
      </p:sp>
    </p:spTree>
    <p:extLst>
      <p:ext uri="{BB962C8B-B14F-4D97-AF65-F5344CB8AC3E}">
        <p14:creationId xmlns:p14="http://schemas.microsoft.com/office/powerpoint/2010/main" val="2542884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spcAft>
                <a:spcPts val="0"/>
              </a:spcAft>
              <a:tabLst>
                <a:tab pos="171450" algn="l"/>
              </a:tabLst>
            </a:pPr>
            <a:r>
              <a:rPr lang="en-US" sz="1600" dirty="0">
                <a:cs typeface="Calibri" panose="020F0502020204030204" pitchFamily="34" charset="0"/>
              </a:rPr>
              <a:t>At the RP2D of 1500 µg/kg SC </a:t>
            </a:r>
          </a:p>
          <a:p>
            <a:pPr marL="574675" lvl="1" indent="-234950">
              <a:spcAft>
                <a:spcPts val="0"/>
              </a:spcAft>
              <a:buFont typeface="Calibri" panose="020F0502020204030204" pitchFamily="34" charset="0"/>
              <a:buChar char="̶"/>
              <a:tabLst>
                <a:tab pos="171450" algn="l"/>
              </a:tabLst>
            </a:pPr>
            <a:r>
              <a:rPr lang="en-US" sz="1400" dirty="0">
                <a:cs typeface="Calibri" panose="020F0502020204030204" pitchFamily="34" charset="0"/>
              </a:rPr>
              <a:t>Median time to first confirmed response was 1 month (0.3–3)</a:t>
            </a:r>
          </a:p>
          <a:p>
            <a:endParaRPr lang="en-US" dirty="0"/>
          </a:p>
        </p:txBody>
      </p:sp>
      <p:sp>
        <p:nvSpPr>
          <p:cNvPr id="4" name="Slide Number Placeholder 3"/>
          <p:cNvSpPr>
            <a:spLocks noGrp="1"/>
          </p:cNvSpPr>
          <p:nvPr>
            <p:ph type="sldNum" sz="quarter" idx="5"/>
          </p:nvPr>
        </p:nvSpPr>
        <p:spPr/>
        <p:txBody>
          <a:bodyPr/>
          <a:lstStyle/>
          <a:p>
            <a:fld id="{CA39B51C-ED7A-40DD-B4F5-2B54AA9C12D0}" type="slidenum">
              <a:rPr lang="en-US" smtClean="0"/>
              <a:t>10</a:t>
            </a:fld>
            <a:endParaRPr lang="en-US"/>
          </a:p>
        </p:txBody>
      </p:sp>
    </p:spTree>
    <p:extLst>
      <p:ext uri="{BB962C8B-B14F-4D97-AF65-F5344CB8AC3E}">
        <p14:creationId xmlns:p14="http://schemas.microsoft.com/office/powerpoint/2010/main" val="3335232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29323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D83EB69-35F5-4D41-968E-3C2CB1109D3B}" type="slidenum">
              <a:rPr kumimoji="0" lang="en-US" sz="1200" b="0" i="0" u="none" strike="noStrike" kern="1200" cap="none" spc="0" normalizeH="0" baseline="0" noProof="0" smtClean="0">
                <a:ln>
                  <a:noFill/>
                </a:ln>
                <a:solidFill>
                  <a:srgbClr val="000000"/>
                </a:solidFill>
                <a:effectLst/>
                <a:uLnTx/>
                <a:uFillTx/>
                <a:latin typeface="Lucida Grande"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26</a:t>
            </a:fld>
            <a:endParaRPr kumimoji="0" lang="en-US" sz="1200" b="0" i="0" u="none" strike="noStrike" kern="1200" cap="none" spc="0" normalizeH="0" baseline="0" noProof="0">
              <a:ln>
                <a:noFill/>
              </a:ln>
              <a:solidFill>
                <a:srgbClr val="000000"/>
              </a:solidFill>
              <a:effectLst/>
              <a:uLnTx/>
              <a:uFillTx/>
              <a:latin typeface="Lucida Grande" charset="0"/>
              <a:ea typeface="ＭＳ Ｐゴシック" charset="-128"/>
              <a:cs typeface="+mn-cs"/>
            </a:endParaRPr>
          </a:p>
        </p:txBody>
      </p:sp>
    </p:spTree>
    <p:extLst>
      <p:ext uri="{BB962C8B-B14F-4D97-AF65-F5344CB8AC3E}">
        <p14:creationId xmlns:p14="http://schemas.microsoft.com/office/powerpoint/2010/main" val="2901263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1F84C592-45C3-DC4B-8348-432F54FB7C83}" type="slidenum">
              <a:rPr lang="es-ES" smtClean="0"/>
              <a:t>27</a:t>
            </a:fld>
            <a:endParaRPr lang="es-ES" dirty="0"/>
          </a:p>
        </p:txBody>
      </p:sp>
    </p:spTree>
    <p:extLst>
      <p:ext uri="{BB962C8B-B14F-4D97-AF65-F5344CB8AC3E}">
        <p14:creationId xmlns:p14="http://schemas.microsoft.com/office/powerpoint/2010/main" val="1036825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8B553D-2CEA-0A45-90E4-64DD213E4925}" type="datetimeFigureOut">
              <a:rPr lang="en-US" smtClean="0"/>
              <a:t>2/3/22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E7DBC8-2EC4-814F-B070-2608E835E027}" type="slidenum">
              <a:rPr lang="en-US" smtClean="0"/>
              <a:t>‹#›</a:t>
            </a:fld>
            <a:endParaRPr lang="en-US"/>
          </a:p>
        </p:txBody>
      </p:sp>
    </p:spTree>
    <p:extLst>
      <p:ext uri="{BB962C8B-B14F-4D97-AF65-F5344CB8AC3E}">
        <p14:creationId xmlns:p14="http://schemas.microsoft.com/office/powerpoint/2010/main" val="2072962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8B553D-2CEA-0A45-90E4-64DD213E4925}" type="datetimeFigureOut">
              <a:rPr lang="en-US" smtClean="0"/>
              <a:t>2/3/22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E7DBC8-2EC4-814F-B070-2608E835E027}" type="slidenum">
              <a:rPr lang="en-US" smtClean="0"/>
              <a:t>‹#›</a:t>
            </a:fld>
            <a:endParaRPr lang="en-US"/>
          </a:p>
        </p:txBody>
      </p:sp>
    </p:spTree>
    <p:extLst>
      <p:ext uri="{BB962C8B-B14F-4D97-AF65-F5344CB8AC3E}">
        <p14:creationId xmlns:p14="http://schemas.microsoft.com/office/powerpoint/2010/main" val="190314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8B553D-2CEA-0A45-90E4-64DD213E4925}" type="datetimeFigureOut">
              <a:rPr lang="en-US" smtClean="0"/>
              <a:t>2/3/22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E7DBC8-2EC4-814F-B070-2608E835E027}" type="slidenum">
              <a:rPr lang="en-US" smtClean="0"/>
              <a:t>‹#›</a:t>
            </a:fld>
            <a:endParaRPr lang="en-US"/>
          </a:p>
        </p:txBody>
      </p:sp>
    </p:spTree>
    <p:extLst>
      <p:ext uri="{BB962C8B-B14F-4D97-AF65-F5344CB8AC3E}">
        <p14:creationId xmlns:p14="http://schemas.microsoft.com/office/powerpoint/2010/main" val="10083821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0180D-E11A-4239-9F89-9DACB1662C60}"/>
              </a:ext>
            </a:extLst>
          </p:cNvPr>
          <p:cNvSpPr>
            <a:spLocks noGrp="1"/>
          </p:cNvSpPr>
          <p:nvPr>
            <p:ph type="ctrTitle"/>
          </p:nvPr>
        </p:nvSpPr>
        <p:spPr>
          <a:xfrm>
            <a:off x="1524000" y="1122363"/>
            <a:ext cx="9144000" cy="2387600"/>
          </a:xfrm>
        </p:spPr>
        <p:txBody>
          <a:bodyPr anchor="b">
            <a:normAutofit/>
          </a:bodyPr>
          <a:lstStyle>
            <a:lvl1pPr algn="ctr">
              <a:defRPr sz="4800"/>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E9160E04-9653-484D-A509-76DD42B1791B}"/>
              </a:ext>
            </a:extLst>
          </p:cNvPr>
          <p:cNvSpPr>
            <a:spLocks noGrp="1"/>
          </p:cNvSpPr>
          <p:nvPr>
            <p:ph type="subTitle" idx="1"/>
          </p:nvPr>
        </p:nvSpPr>
        <p:spPr>
          <a:xfrm>
            <a:off x="1524000" y="3602038"/>
            <a:ext cx="9144000" cy="1655762"/>
          </a:xfrm>
        </p:spPr>
        <p:txBody>
          <a:bodyPr/>
          <a:lstStyle>
            <a:lvl1pPr marL="0" indent="0" algn="ctr">
              <a:buNone/>
              <a:defRPr sz="2400">
                <a:solidFill>
                  <a:srgbClr val="3B39D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7" name="Text Placeholder 7">
            <a:extLst>
              <a:ext uri="{FF2B5EF4-FFF2-40B4-BE49-F238E27FC236}">
                <a16:creationId xmlns:a16="http://schemas.microsoft.com/office/drawing/2014/main" id="{F055444D-F623-467D-8401-7E5885C36645}"/>
              </a:ext>
            </a:extLst>
          </p:cNvPr>
          <p:cNvSpPr>
            <a:spLocks noGrp="1"/>
          </p:cNvSpPr>
          <p:nvPr>
            <p:ph type="body" sz="quarter" idx="10"/>
          </p:nvPr>
        </p:nvSpPr>
        <p:spPr>
          <a:xfrm>
            <a:off x="407988" y="6345238"/>
            <a:ext cx="4673600" cy="396875"/>
          </a:xfrm>
        </p:spPr>
        <p:txBody>
          <a:bodyPr lIns="0" tIns="0" rIns="0" bIns="0" anchor="b">
            <a:noAutofit/>
          </a:bodyPr>
          <a:lstStyle>
            <a:lvl1pPr marL="0" indent="0">
              <a:buNone/>
              <a:defRPr sz="1000"/>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Edit Master text styles</a:t>
            </a:r>
            <a:endParaRPr lang="en-GB" dirty="0"/>
          </a:p>
        </p:txBody>
      </p:sp>
      <p:sp>
        <p:nvSpPr>
          <p:cNvPr id="8" name="Text Placeholder 9">
            <a:extLst>
              <a:ext uri="{FF2B5EF4-FFF2-40B4-BE49-F238E27FC236}">
                <a16:creationId xmlns:a16="http://schemas.microsoft.com/office/drawing/2014/main" id="{7F51955F-492B-48C8-BFC5-DEA8D5EC8B54}"/>
              </a:ext>
            </a:extLst>
          </p:cNvPr>
          <p:cNvSpPr>
            <a:spLocks noGrp="1"/>
          </p:cNvSpPr>
          <p:nvPr>
            <p:ph type="body" sz="quarter" idx="11"/>
          </p:nvPr>
        </p:nvSpPr>
        <p:spPr>
          <a:xfrm>
            <a:off x="7110413" y="6345238"/>
            <a:ext cx="4638675" cy="396875"/>
          </a:xfrm>
        </p:spPr>
        <p:txBody>
          <a:bodyPr lIns="0" tIns="0" rIns="0" bIns="0" anchor="b">
            <a:noAutofit/>
          </a:bodyPr>
          <a:lstStyle>
            <a:lvl1pPr marL="0" indent="0" algn="r">
              <a:buNone/>
              <a:defRPr sz="1000"/>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Edit Master text styles</a:t>
            </a:r>
            <a:endParaRPr lang="en-GB" dirty="0"/>
          </a:p>
        </p:txBody>
      </p:sp>
      <p:sp>
        <p:nvSpPr>
          <p:cNvPr id="9" name="Slide Number Placeholder 5">
            <a:extLst>
              <a:ext uri="{FF2B5EF4-FFF2-40B4-BE49-F238E27FC236}">
                <a16:creationId xmlns:a16="http://schemas.microsoft.com/office/drawing/2014/main" id="{898EAF83-F401-4670-BD7C-68B988D4719A}"/>
              </a:ext>
            </a:extLst>
          </p:cNvPr>
          <p:cNvSpPr>
            <a:spLocks noGrp="1"/>
          </p:cNvSpPr>
          <p:nvPr>
            <p:ph type="sldNum" sz="quarter" idx="12"/>
          </p:nvPr>
        </p:nvSpPr>
        <p:spPr>
          <a:xfrm>
            <a:off x="11749088" y="6345238"/>
            <a:ext cx="442912" cy="396875"/>
          </a:xfrm>
          <a:prstGeom prst="rect">
            <a:avLst/>
          </a:prstGeom>
        </p:spPr>
        <p:txBody>
          <a:bodyPr lIns="0" tIns="0" bIns="0" anchor="b"/>
          <a:lstStyle>
            <a:lvl1pPr algn="r">
              <a:defRPr sz="1000"/>
            </a:lvl1pPr>
          </a:lstStyle>
          <a:p>
            <a:fld id="{9F9809C6-42AB-4592-B7D3-77E882210B8E}" type="slidenum">
              <a:rPr lang="en-GB" smtClean="0"/>
              <a:pPr/>
              <a:t>‹#›</a:t>
            </a:fld>
            <a:endParaRPr lang="en-GB" dirty="0"/>
          </a:p>
        </p:txBody>
      </p:sp>
    </p:spTree>
    <p:extLst>
      <p:ext uri="{BB962C8B-B14F-4D97-AF65-F5344CB8AC3E}">
        <p14:creationId xmlns:p14="http://schemas.microsoft.com/office/powerpoint/2010/main" val="2085151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AA8348EE-AB9B-40FD-91D8-B5FB82EEB4BA}" type="datetimeFigureOut">
              <a:rPr lang="en-US">
                <a:solidFill>
                  <a:prstClr val="black">
                    <a:tint val="75000"/>
                  </a:prstClr>
                </a:solidFill>
              </a:rPr>
              <a:pPr>
                <a:defRPr/>
              </a:pPr>
              <a:t>2/3/22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0073119-53FA-4C2E-A27F-F8BA893047B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813721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664476"/>
          </a:xfrm>
        </p:spPr>
        <p:txBody>
          <a:bodyPr/>
          <a:lstStyle>
            <a:lvl1pPr>
              <a:defRPr sz="3600"/>
            </a:lvl1pPr>
          </a:lstStyle>
          <a:p>
            <a:r>
              <a:rPr lang="en-US"/>
              <a:t>Click to edit Master title style</a:t>
            </a:r>
          </a:p>
        </p:txBody>
      </p:sp>
      <p:sp>
        <p:nvSpPr>
          <p:cNvPr id="3" name="Content Placeholder 2"/>
          <p:cNvSpPr>
            <a:spLocks noGrp="1"/>
          </p:cNvSpPr>
          <p:nvPr>
            <p:ph idx="1"/>
          </p:nvPr>
        </p:nvSpPr>
        <p:spPr>
          <a:xfrm>
            <a:off x="609600" y="1145060"/>
            <a:ext cx="10972800" cy="498110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CF03D2A3-1BB4-4DEB-AC6A-D493E9237215}" type="datetimeFigureOut">
              <a:rPr lang="en-US">
                <a:solidFill>
                  <a:prstClr val="black">
                    <a:tint val="75000"/>
                  </a:prstClr>
                </a:solidFill>
              </a:rPr>
              <a:pPr>
                <a:defRPr/>
              </a:pPr>
              <a:t>2/3/22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F7CA6AC-9722-40B4-8792-4ED3AC729BE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9976752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B2BE9307-5799-46D6-8A0E-E6F1D2D811C3}" type="datetimeFigureOut">
              <a:rPr lang="en-US">
                <a:solidFill>
                  <a:prstClr val="black">
                    <a:tint val="75000"/>
                  </a:prstClr>
                </a:solidFill>
              </a:rPr>
              <a:pPr>
                <a:defRPr/>
              </a:pPr>
              <a:t>2/3/22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164E72F-2D97-4628-A29F-3918F3E9257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701573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755FA661-29B3-4FC8-9AD9-1906493DFE23}" type="datetimeFigureOut">
              <a:rPr lang="en-US">
                <a:solidFill>
                  <a:prstClr val="black">
                    <a:tint val="75000"/>
                  </a:prstClr>
                </a:solidFill>
              </a:rPr>
              <a:pPr>
                <a:defRPr/>
              </a:pPr>
              <a:t>2/3/22</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B268B22-43AA-4EE1-81B7-F53F97DC77E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193786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2F7E04E3-C684-4C29-AC9B-650179750539}" type="datetimeFigureOut">
              <a:rPr lang="en-US">
                <a:solidFill>
                  <a:prstClr val="black">
                    <a:tint val="75000"/>
                  </a:prstClr>
                </a:solidFill>
              </a:rPr>
              <a:pPr>
                <a:defRPr/>
              </a:pPr>
              <a:t>2/3/22</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2913D71-0A02-4A1B-92CF-A94C41BE737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377567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itchFamily="34" charset="0"/>
                <a:cs typeface="Arial" pitchFamily="34" charset="0"/>
              </a:defRPr>
            </a:lvl1p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0BBF8872-EE53-4103-852D-D1DAAA1C0BD8}" type="datetimeFigureOut">
              <a:rPr lang="en-US">
                <a:solidFill>
                  <a:prstClr val="black">
                    <a:tint val="75000"/>
                  </a:prstClr>
                </a:solidFill>
              </a:rPr>
              <a:pPr>
                <a:defRPr/>
              </a:pPr>
              <a:t>2/3/22</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BC8C01BE-455A-43A3-9522-86107272953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00281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82FD08E-B6FA-4AAB-8A9B-9AA9570E2FA5}" type="datetimeFigureOut">
              <a:rPr lang="en-US">
                <a:solidFill>
                  <a:prstClr val="black">
                    <a:tint val="75000"/>
                  </a:prstClr>
                </a:solidFill>
              </a:rPr>
              <a:pPr>
                <a:defRPr/>
              </a:pPr>
              <a:t>2/3/22</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9B3A340A-97C0-42D1-B578-59ED23C3403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87153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8B553D-2CEA-0A45-90E4-64DD213E4925}" type="datetimeFigureOut">
              <a:rPr lang="en-US" smtClean="0"/>
              <a:t>2/3/22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E7DBC8-2EC4-814F-B070-2608E835E027}" type="slidenum">
              <a:rPr lang="en-US" smtClean="0"/>
              <a:t>‹#›</a:t>
            </a:fld>
            <a:endParaRPr lang="en-US"/>
          </a:p>
        </p:txBody>
      </p:sp>
    </p:spTree>
    <p:extLst>
      <p:ext uri="{BB962C8B-B14F-4D97-AF65-F5344CB8AC3E}">
        <p14:creationId xmlns:p14="http://schemas.microsoft.com/office/powerpoint/2010/main" val="15985152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D8ADACD-1D0B-4C49-A026-B9773E686D25}" type="datetimeFigureOut">
              <a:rPr lang="en-US">
                <a:solidFill>
                  <a:prstClr val="black">
                    <a:tint val="75000"/>
                  </a:prstClr>
                </a:solidFill>
              </a:rPr>
              <a:pPr>
                <a:defRPr/>
              </a:pPr>
              <a:t>2/3/22</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9060AC5-149B-4A92-A97F-5864724160A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9989623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23DB996-A71E-4328-844A-A2613BB029A8}" type="datetimeFigureOut">
              <a:rPr lang="en-US">
                <a:solidFill>
                  <a:prstClr val="black">
                    <a:tint val="75000"/>
                  </a:prstClr>
                </a:solidFill>
              </a:rPr>
              <a:pPr>
                <a:defRPr/>
              </a:pPr>
              <a:t>2/3/22</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960BDCF-C6DF-4D5C-8E03-48A9967F690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411195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FE8198D-CA6B-49EF-900C-44E50593719E}" type="datetimeFigureOut">
              <a:rPr lang="en-US">
                <a:solidFill>
                  <a:prstClr val="black">
                    <a:tint val="75000"/>
                  </a:prstClr>
                </a:solidFill>
              </a:rPr>
              <a:pPr>
                <a:defRPr/>
              </a:pPr>
              <a:t>2/3/22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9B123D8-3A65-418E-A775-C17645C623C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450389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E532BDA-93BC-4B44-B783-82F731205828}" type="datetimeFigureOut">
              <a:rPr lang="en-US">
                <a:solidFill>
                  <a:prstClr val="black">
                    <a:tint val="75000"/>
                  </a:prstClr>
                </a:solidFill>
              </a:rPr>
              <a:pPr>
                <a:defRPr/>
              </a:pPr>
              <a:t>2/3/22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A416348-57E5-454B-9BFB-66EF10DCF4C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417286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9331F783-C0FF-4228-AEF9-60097379A7A1}"/>
              </a:ext>
            </a:extLst>
          </p:cNvPr>
          <p:cNvSpPr>
            <a:spLocks noGrp="1"/>
          </p:cNvSpPr>
          <p:nvPr>
            <p:ph type="body" sz="quarter" idx="10"/>
          </p:nvPr>
        </p:nvSpPr>
        <p:spPr>
          <a:xfrm>
            <a:off x="1" y="6599468"/>
            <a:ext cx="5027084" cy="258532"/>
          </a:xfrm>
        </p:spPr>
        <p:txBody>
          <a:bodyPr anchor="b">
            <a:spAutoFit/>
          </a:bodyPr>
          <a:lstStyle>
            <a:lvl1pPr marL="0" indent="0">
              <a:spcBef>
                <a:spcPts val="0"/>
              </a:spcBef>
              <a:buNone/>
              <a:defRPr sz="1200"/>
            </a:lvl1pPr>
          </a:lstStyle>
          <a:p>
            <a:pPr lvl="0"/>
            <a:r>
              <a:rPr lang="en-US"/>
              <a:t>Edit Master text styles</a:t>
            </a:r>
          </a:p>
        </p:txBody>
      </p:sp>
      <p:sp>
        <p:nvSpPr>
          <p:cNvPr id="8" name="Text Placeholder 4">
            <a:extLst>
              <a:ext uri="{FF2B5EF4-FFF2-40B4-BE49-F238E27FC236}">
                <a16:creationId xmlns:a16="http://schemas.microsoft.com/office/drawing/2014/main" id="{424E0EA9-952D-4348-AE95-47ACFCD8D570}"/>
              </a:ext>
            </a:extLst>
          </p:cNvPr>
          <p:cNvSpPr>
            <a:spLocks noGrp="1"/>
          </p:cNvSpPr>
          <p:nvPr>
            <p:ph type="body" sz="quarter" idx="11"/>
          </p:nvPr>
        </p:nvSpPr>
        <p:spPr>
          <a:xfrm>
            <a:off x="7164917" y="6599468"/>
            <a:ext cx="5027084" cy="258532"/>
          </a:xfrm>
        </p:spPr>
        <p:txBody>
          <a:bodyPr anchor="b">
            <a:spAutoFit/>
          </a:bodyPr>
          <a:lstStyle>
            <a:lvl1pPr marL="0" indent="0" algn="r">
              <a:spcBef>
                <a:spcPts val="0"/>
              </a:spcBef>
              <a:buNone/>
              <a:defRPr sz="1200"/>
            </a:lvl1pPr>
          </a:lstStyle>
          <a:p>
            <a:pPr lvl="0"/>
            <a:r>
              <a:rPr lang="en-US"/>
              <a:t>Edit Master text styles</a:t>
            </a:r>
          </a:p>
        </p:txBody>
      </p:sp>
    </p:spTree>
    <p:extLst>
      <p:ext uri="{BB962C8B-B14F-4D97-AF65-F5344CB8AC3E}">
        <p14:creationId xmlns:p14="http://schemas.microsoft.com/office/powerpoint/2010/main" val="10819409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C9BAE22-8CA9-1C44-BA6C-498E6AF97E27}"/>
              </a:ext>
            </a:extLst>
          </p:cNvPr>
          <p:cNvSpPr>
            <a:spLocks noGrp="1"/>
          </p:cNvSpPr>
          <p:nvPr>
            <p:ph type="dt" sz="half" idx="10"/>
          </p:nvPr>
        </p:nvSpPr>
        <p:spPr/>
        <p:txBody>
          <a:bodyPr/>
          <a:lstStyle>
            <a:lvl1pPr defTabSz="914400" eaLnBrk="0" hangingPunct="0">
              <a:defRPr/>
            </a:lvl1pPr>
          </a:lstStyle>
          <a:p>
            <a:pPr>
              <a:defRPr/>
            </a:pPr>
            <a:fld id="{FF857071-33D6-EE4B-A846-32257A753700}" type="datetimeFigureOut">
              <a:rPr lang="en-US"/>
              <a:pPr>
                <a:defRPr/>
              </a:pPr>
              <a:t>2/3/22</a:t>
            </a:fld>
            <a:endParaRPr lang="en-US"/>
          </a:p>
        </p:txBody>
      </p:sp>
      <p:sp>
        <p:nvSpPr>
          <p:cNvPr id="5" name="Footer Placeholder 4">
            <a:extLst>
              <a:ext uri="{FF2B5EF4-FFF2-40B4-BE49-F238E27FC236}">
                <a16:creationId xmlns:a16="http://schemas.microsoft.com/office/drawing/2014/main" id="{489C7C4E-7F63-E04D-9C4A-EDAADB959AC7}"/>
              </a:ext>
            </a:extLst>
          </p:cNvPr>
          <p:cNvSpPr>
            <a:spLocks noGrp="1"/>
          </p:cNvSpPr>
          <p:nvPr>
            <p:ph type="ftr" sz="quarter" idx="11"/>
          </p:nvPr>
        </p:nvSpPr>
        <p:spPr/>
        <p:txBody>
          <a:bodyPr/>
          <a:lstStyle>
            <a:lvl1pPr defTabSz="914400" eaLnBrk="0" hangingPunct="0">
              <a:defRPr/>
            </a:lvl1pPr>
          </a:lstStyle>
          <a:p>
            <a:pPr>
              <a:defRPr/>
            </a:pPr>
            <a:endParaRPr lang="en-US"/>
          </a:p>
        </p:txBody>
      </p:sp>
      <p:sp>
        <p:nvSpPr>
          <p:cNvPr id="6" name="Slide Number Placeholder 5">
            <a:extLst>
              <a:ext uri="{FF2B5EF4-FFF2-40B4-BE49-F238E27FC236}">
                <a16:creationId xmlns:a16="http://schemas.microsoft.com/office/drawing/2014/main" id="{FC3400FC-09D8-0F4E-AC90-C6A36A9C939C}"/>
              </a:ext>
            </a:extLst>
          </p:cNvPr>
          <p:cNvSpPr>
            <a:spLocks noGrp="1"/>
          </p:cNvSpPr>
          <p:nvPr>
            <p:ph type="sldNum" sz="quarter" idx="12"/>
          </p:nvPr>
        </p:nvSpPr>
        <p:spPr/>
        <p:txBody>
          <a:bodyPr/>
          <a:lstStyle>
            <a:lvl1pPr defTabSz="914400" eaLnBrk="0" hangingPunct="0">
              <a:defRPr/>
            </a:lvl1pPr>
          </a:lstStyle>
          <a:p>
            <a:pPr>
              <a:defRPr/>
            </a:pPr>
            <a:fld id="{FB536659-A0D2-7746-8D5A-9A4DCE247E70}" type="slidenum">
              <a:rPr lang="en-US"/>
              <a:pPr>
                <a:defRPr/>
              </a:pPr>
              <a:t>‹#›</a:t>
            </a:fld>
            <a:endParaRPr lang="en-US"/>
          </a:p>
        </p:txBody>
      </p:sp>
    </p:spTree>
    <p:extLst>
      <p:ext uri="{BB962C8B-B14F-4D97-AF65-F5344CB8AC3E}">
        <p14:creationId xmlns:p14="http://schemas.microsoft.com/office/powerpoint/2010/main" val="35960970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664476"/>
          </a:xfrm>
        </p:spPr>
        <p:txBody>
          <a:bodyPr/>
          <a:lstStyle>
            <a:lvl1pPr>
              <a:defRPr sz="3600"/>
            </a:lvl1pPr>
          </a:lstStyle>
          <a:p>
            <a:r>
              <a:rPr lang="en-US"/>
              <a:t>Click to edit Master title style</a:t>
            </a:r>
          </a:p>
        </p:txBody>
      </p:sp>
      <p:sp>
        <p:nvSpPr>
          <p:cNvPr id="3" name="Content Placeholder 2"/>
          <p:cNvSpPr>
            <a:spLocks noGrp="1"/>
          </p:cNvSpPr>
          <p:nvPr>
            <p:ph idx="1"/>
          </p:nvPr>
        </p:nvSpPr>
        <p:spPr>
          <a:xfrm>
            <a:off x="609600" y="1145060"/>
            <a:ext cx="10972800" cy="498110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0E19050-FCAE-9B42-B886-5B6AF2BA2781}"/>
              </a:ext>
            </a:extLst>
          </p:cNvPr>
          <p:cNvSpPr>
            <a:spLocks noGrp="1"/>
          </p:cNvSpPr>
          <p:nvPr>
            <p:ph type="dt" sz="half" idx="10"/>
          </p:nvPr>
        </p:nvSpPr>
        <p:spPr/>
        <p:txBody>
          <a:bodyPr/>
          <a:lstStyle>
            <a:lvl1pPr defTabSz="914400" eaLnBrk="0" hangingPunct="0">
              <a:defRPr/>
            </a:lvl1pPr>
          </a:lstStyle>
          <a:p>
            <a:pPr>
              <a:defRPr/>
            </a:pPr>
            <a:fld id="{6A5BA041-4D9D-DE4E-900F-15CA71D3A3B8}" type="datetimeFigureOut">
              <a:rPr lang="en-US"/>
              <a:pPr>
                <a:defRPr/>
              </a:pPr>
              <a:t>2/3/22</a:t>
            </a:fld>
            <a:endParaRPr lang="en-US"/>
          </a:p>
        </p:txBody>
      </p:sp>
      <p:sp>
        <p:nvSpPr>
          <p:cNvPr id="5" name="Footer Placeholder 4">
            <a:extLst>
              <a:ext uri="{FF2B5EF4-FFF2-40B4-BE49-F238E27FC236}">
                <a16:creationId xmlns:a16="http://schemas.microsoft.com/office/drawing/2014/main" id="{8DC0BEB7-3CB6-4A41-8BB2-B7423108B909}"/>
              </a:ext>
            </a:extLst>
          </p:cNvPr>
          <p:cNvSpPr>
            <a:spLocks noGrp="1"/>
          </p:cNvSpPr>
          <p:nvPr>
            <p:ph type="ftr" sz="quarter" idx="11"/>
          </p:nvPr>
        </p:nvSpPr>
        <p:spPr/>
        <p:txBody>
          <a:bodyPr/>
          <a:lstStyle>
            <a:lvl1pPr defTabSz="914400" eaLnBrk="0" hangingPunct="0">
              <a:defRPr/>
            </a:lvl1pPr>
          </a:lstStyle>
          <a:p>
            <a:pPr>
              <a:defRPr/>
            </a:pPr>
            <a:endParaRPr lang="en-US"/>
          </a:p>
        </p:txBody>
      </p:sp>
      <p:sp>
        <p:nvSpPr>
          <p:cNvPr id="6" name="Slide Number Placeholder 5">
            <a:extLst>
              <a:ext uri="{FF2B5EF4-FFF2-40B4-BE49-F238E27FC236}">
                <a16:creationId xmlns:a16="http://schemas.microsoft.com/office/drawing/2014/main" id="{A89EBA58-8C03-4C4F-AF44-C323E072F235}"/>
              </a:ext>
            </a:extLst>
          </p:cNvPr>
          <p:cNvSpPr>
            <a:spLocks noGrp="1"/>
          </p:cNvSpPr>
          <p:nvPr>
            <p:ph type="sldNum" sz="quarter" idx="12"/>
          </p:nvPr>
        </p:nvSpPr>
        <p:spPr/>
        <p:txBody>
          <a:bodyPr/>
          <a:lstStyle>
            <a:lvl1pPr defTabSz="914400" eaLnBrk="0" hangingPunct="0">
              <a:defRPr/>
            </a:lvl1pPr>
          </a:lstStyle>
          <a:p>
            <a:pPr>
              <a:defRPr/>
            </a:pPr>
            <a:fld id="{A1711D87-0C3D-774B-966C-81757EE7F69D}" type="slidenum">
              <a:rPr lang="en-US"/>
              <a:pPr>
                <a:defRPr/>
              </a:pPr>
              <a:t>‹#›</a:t>
            </a:fld>
            <a:endParaRPr lang="en-US"/>
          </a:p>
        </p:txBody>
      </p:sp>
    </p:spTree>
    <p:extLst>
      <p:ext uri="{BB962C8B-B14F-4D97-AF65-F5344CB8AC3E}">
        <p14:creationId xmlns:p14="http://schemas.microsoft.com/office/powerpoint/2010/main" val="13684987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3816977-197C-0545-9AB7-ADA2A64A2FFF}"/>
              </a:ext>
            </a:extLst>
          </p:cNvPr>
          <p:cNvSpPr>
            <a:spLocks noGrp="1"/>
          </p:cNvSpPr>
          <p:nvPr>
            <p:ph type="dt" sz="half" idx="10"/>
          </p:nvPr>
        </p:nvSpPr>
        <p:spPr/>
        <p:txBody>
          <a:bodyPr/>
          <a:lstStyle>
            <a:lvl1pPr defTabSz="914400" eaLnBrk="0" hangingPunct="0">
              <a:defRPr/>
            </a:lvl1pPr>
          </a:lstStyle>
          <a:p>
            <a:pPr>
              <a:defRPr/>
            </a:pPr>
            <a:fld id="{69E83629-181C-3C4B-BCEF-CC3EF151A820}" type="datetimeFigureOut">
              <a:rPr lang="en-US"/>
              <a:pPr>
                <a:defRPr/>
              </a:pPr>
              <a:t>2/3/22</a:t>
            </a:fld>
            <a:endParaRPr lang="en-US"/>
          </a:p>
        </p:txBody>
      </p:sp>
      <p:sp>
        <p:nvSpPr>
          <p:cNvPr id="5" name="Footer Placeholder 4">
            <a:extLst>
              <a:ext uri="{FF2B5EF4-FFF2-40B4-BE49-F238E27FC236}">
                <a16:creationId xmlns:a16="http://schemas.microsoft.com/office/drawing/2014/main" id="{50CEAB96-6133-684D-B1D3-2D78E9BD10E3}"/>
              </a:ext>
            </a:extLst>
          </p:cNvPr>
          <p:cNvSpPr>
            <a:spLocks noGrp="1"/>
          </p:cNvSpPr>
          <p:nvPr>
            <p:ph type="ftr" sz="quarter" idx="11"/>
          </p:nvPr>
        </p:nvSpPr>
        <p:spPr/>
        <p:txBody>
          <a:bodyPr/>
          <a:lstStyle>
            <a:lvl1pPr defTabSz="914400" eaLnBrk="0" hangingPunct="0">
              <a:defRPr/>
            </a:lvl1pPr>
          </a:lstStyle>
          <a:p>
            <a:pPr>
              <a:defRPr/>
            </a:pPr>
            <a:endParaRPr lang="en-US"/>
          </a:p>
        </p:txBody>
      </p:sp>
      <p:sp>
        <p:nvSpPr>
          <p:cNvPr id="6" name="Slide Number Placeholder 5">
            <a:extLst>
              <a:ext uri="{FF2B5EF4-FFF2-40B4-BE49-F238E27FC236}">
                <a16:creationId xmlns:a16="http://schemas.microsoft.com/office/drawing/2014/main" id="{7925A9FD-1421-6740-AF19-2EB3FF7F1D3F}"/>
              </a:ext>
            </a:extLst>
          </p:cNvPr>
          <p:cNvSpPr>
            <a:spLocks noGrp="1"/>
          </p:cNvSpPr>
          <p:nvPr>
            <p:ph type="sldNum" sz="quarter" idx="12"/>
          </p:nvPr>
        </p:nvSpPr>
        <p:spPr/>
        <p:txBody>
          <a:bodyPr/>
          <a:lstStyle>
            <a:lvl1pPr defTabSz="914400" eaLnBrk="0" hangingPunct="0">
              <a:defRPr/>
            </a:lvl1pPr>
          </a:lstStyle>
          <a:p>
            <a:pPr>
              <a:defRPr/>
            </a:pPr>
            <a:fld id="{FD561FA2-A761-B441-A4BE-9FEABF1DD0F5}" type="slidenum">
              <a:rPr lang="en-US"/>
              <a:pPr>
                <a:defRPr/>
              </a:pPr>
              <a:t>‹#›</a:t>
            </a:fld>
            <a:endParaRPr lang="en-US"/>
          </a:p>
        </p:txBody>
      </p:sp>
    </p:spTree>
    <p:extLst>
      <p:ext uri="{BB962C8B-B14F-4D97-AF65-F5344CB8AC3E}">
        <p14:creationId xmlns:p14="http://schemas.microsoft.com/office/powerpoint/2010/main" val="18893998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542BB654-475D-F942-90BB-C37D1DC9925E}"/>
              </a:ext>
            </a:extLst>
          </p:cNvPr>
          <p:cNvSpPr>
            <a:spLocks noGrp="1"/>
          </p:cNvSpPr>
          <p:nvPr>
            <p:ph type="dt" sz="half" idx="10"/>
          </p:nvPr>
        </p:nvSpPr>
        <p:spPr/>
        <p:txBody>
          <a:bodyPr/>
          <a:lstStyle>
            <a:lvl1pPr defTabSz="914400" eaLnBrk="0" hangingPunct="0">
              <a:defRPr/>
            </a:lvl1pPr>
          </a:lstStyle>
          <a:p>
            <a:pPr>
              <a:defRPr/>
            </a:pPr>
            <a:fld id="{A4E59830-E237-414A-BC09-22F6B53406D7}" type="datetimeFigureOut">
              <a:rPr lang="en-US"/>
              <a:pPr>
                <a:defRPr/>
              </a:pPr>
              <a:t>2/3/22</a:t>
            </a:fld>
            <a:endParaRPr lang="en-US"/>
          </a:p>
        </p:txBody>
      </p:sp>
      <p:sp>
        <p:nvSpPr>
          <p:cNvPr id="6" name="Footer Placeholder 4">
            <a:extLst>
              <a:ext uri="{FF2B5EF4-FFF2-40B4-BE49-F238E27FC236}">
                <a16:creationId xmlns:a16="http://schemas.microsoft.com/office/drawing/2014/main" id="{DFDD94DD-8721-EA4B-B536-1604D13A7C70}"/>
              </a:ext>
            </a:extLst>
          </p:cNvPr>
          <p:cNvSpPr>
            <a:spLocks noGrp="1"/>
          </p:cNvSpPr>
          <p:nvPr>
            <p:ph type="ftr" sz="quarter" idx="11"/>
          </p:nvPr>
        </p:nvSpPr>
        <p:spPr/>
        <p:txBody>
          <a:bodyPr/>
          <a:lstStyle>
            <a:lvl1pPr defTabSz="914400" eaLnBrk="0" hangingPunct="0">
              <a:defRPr/>
            </a:lvl1pPr>
          </a:lstStyle>
          <a:p>
            <a:pPr>
              <a:defRPr/>
            </a:pPr>
            <a:endParaRPr lang="en-US"/>
          </a:p>
        </p:txBody>
      </p:sp>
      <p:sp>
        <p:nvSpPr>
          <p:cNvPr id="7" name="Slide Number Placeholder 5">
            <a:extLst>
              <a:ext uri="{FF2B5EF4-FFF2-40B4-BE49-F238E27FC236}">
                <a16:creationId xmlns:a16="http://schemas.microsoft.com/office/drawing/2014/main" id="{935F93D1-0A70-2A42-A6D5-587F1CCEE768}"/>
              </a:ext>
            </a:extLst>
          </p:cNvPr>
          <p:cNvSpPr>
            <a:spLocks noGrp="1"/>
          </p:cNvSpPr>
          <p:nvPr>
            <p:ph type="sldNum" sz="quarter" idx="12"/>
          </p:nvPr>
        </p:nvSpPr>
        <p:spPr/>
        <p:txBody>
          <a:bodyPr/>
          <a:lstStyle>
            <a:lvl1pPr defTabSz="914400" eaLnBrk="0" hangingPunct="0">
              <a:defRPr/>
            </a:lvl1pPr>
          </a:lstStyle>
          <a:p>
            <a:pPr>
              <a:defRPr/>
            </a:pPr>
            <a:fld id="{9C9FF854-7E6C-8740-B221-3B6CBD967348}" type="slidenum">
              <a:rPr lang="en-US"/>
              <a:pPr>
                <a:defRPr/>
              </a:pPr>
              <a:t>‹#›</a:t>
            </a:fld>
            <a:endParaRPr lang="en-US"/>
          </a:p>
        </p:txBody>
      </p:sp>
    </p:spTree>
    <p:extLst>
      <p:ext uri="{BB962C8B-B14F-4D97-AF65-F5344CB8AC3E}">
        <p14:creationId xmlns:p14="http://schemas.microsoft.com/office/powerpoint/2010/main" val="13633390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7C0B0D0B-563C-0E4B-BAE4-89B8E9541D93}"/>
              </a:ext>
            </a:extLst>
          </p:cNvPr>
          <p:cNvSpPr>
            <a:spLocks noGrp="1"/>
          </p:cNvSpPr>
          <p:nvPr>
            <p:ph type="dt" sz="half" idx="10"/>
          </p:nvPr>
        </p:nvSpPr>
        <p:spPr/>
        <p:txBody>
          <a:bodyPr/>
          <a:lstStyle>
            <a:lvl1pPr defTabSz="914400" eaLnBrk="0" hangingPunct="0">
              <a:defRPr/>
            </a:lvl1pPr>
          </a:lstStyle>
          <a:p>
            <a:pPr>
              <a:defRPr/>
            </a:pPr>
            <a:fld id="{CC99DA9C-41A5-7F43-87EB-B2F372BAC5FE}" type="datetimeFigureOut">
              <a:rPr lang="en-US"/>
              <a:pPr>
                <a:defRPr/>
              </a:pPr>
              <a:t>2/3/22</a:t>
            </a:fld>
            <a:endParaRPr lang="en-US"/>
          </a:p>
        </p:txBody>
      </p:sp>
      <p:sp>
        <p:nvSpPr>
          <p:cNvPr id="8" name="Footer Placeholder 4">
            <a:extLst>
              <a:ext uri="{FF2B5EF4-FFF2-40B4-BE49-F238E27FC236}">
                <a16:creationId xmlns:a16="http://schemas.microsoft.com/office/drawing/2014/main" id="{9A17CC0A-087B-8F4B-9E20-A5EE227B4B88}"/>
              </a:ext>
            </a:extLst>
          </p:cNvPr>
          <p:cNvSpPr>
            <a:spLocks noGrp="1"/>
          </p:cNvSpPr>
          <p:nvPr>
            <p:ph type="ftr" sz="quarter" idx="11"/>
          </p:nvPr>
        </p:nvSpPr>
        <p:spPr/>
        <p:txBody>
          <a:bodyPr/>
          <a:lstStyle>
            <a:lvl1pPr defTabSz="914400" eaLnBrk="0" hangingPunct="0">
              <a:defRPr/>
            </a:lvl1pPr>
          </a:lstStyle>
          <a:p>
            <a:pPr>
              <a:defRPr/>
            </a:pPr>
            <a:endParaRPr lang="en-US"/>
          </a:p>
        </p:txBody>
      </p:sp>
      <p:sp>
        <p:nvSpPr>
          <p:cNvPr id="9" name="Slide Number Placeholder 5">
            <a:extLst>
              <a:ext uri="{FF2B5EF4-FFF2-40B4-BE49-F238E27FC236}">
                <a16:creationId xmlns:a16="http://schemas.microsoft.com/office/drawing/2014/main" id="{C05CA303-CA46-FC46-8263-3218FC7CBCCE}"/>
              </a:ext>
            </a:extLst>
          </p:cNvPr>
          <p:cNvSpPr>
            <a:spLocks noGrp="1"/>
          </p:cNvSpPr>
          <p:nvPr>
            <p:ph type="sldNum" sz="quarter" idx="12"/>
          </p:nvPr>
        </p:nvSpPr>
        <p:spPr/>
        <p:txBody>
          <a:bodyPr/>
          <a:lstStyle>
            <a:lvl1pPr defTabSz="914400" eaLnBrk="0" hangingPunct="0">
              <a:defRPr/>
            </a:lvl1pPr>
          </a:lstStyle>
          <a:p>
            <a:pPr>
              <a:defRPr/>
            </a:pPr>
            <a:fld id="{650D720A-8C15-E046-85FB-13C155970C6F}" type="slidenum">
              <a:rPr lang="en-US"/>
              <a:pPr>
                <a:defRPr/>
              </a:pPr>
              <a:t>‹#›</a:t>
            </a:fld>
            <a:endParaRPr lang="en-US"/>
          </a:p>
        </p:txBody>
      </p:sp>
    </p:spTree>
    <p:extLst>
      <p:ext uri="{BB962C8B-B14F-4D97-AF65-F5344CB8AC3E}">
        <p14:creationId xmlns:p14="http://schemas.microsoft.com/office/powerpoint/2010/main" val="1337756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8B553D-2CEA-0A45-90E4-64DD213E4925}" type="datetimeFigureOut">
              <a:rPr lang="en-US" smtClean="0"/>
              <a:t>2/3/22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E7DBC8-2EC4-814F-B070-2608E835E027}" type="slidenum">
              <a:rPr lang="en-US" smtClean="0"/>
              <a:t>‹#›</a:t>
            </a:fld>
            <a:endParaRPr lang="en-US"/>
          </a:p>
        </p:txBody>
      </p:sp>
    </p:spTree>
    <p:extLst>
      <p:ext uri="{BB962C8B-B14F-4D97-AF65-F5344CB8AC3E}">
        <p14:creationId xmlns:p14="http://schemas.microsoft.com/office/powerpoint/2010/main" val="12246768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715962"/>
          </a:xfrm>
        </p:spPr>
        <p:txBody>
          <a:bodyPr/>
          <a:lstStyle>
            <a:lvl1pPr>
              <a:defRPr sz="3600" b="1">
                <a:latin typeface="Arial" pitchFamily="34" charset="0"/>
                <a:cs typeface="Arial" pitchFamily="34" charset="0"/>
              </a:defRPr>
            </a:lvl1pPr>
          </a:lstStyle>
          <a:p>
            <a:r>
              <a:rPr lang="en-US"/>
              <a:t>Click to edit Master title style</a:t>
            </a:r>
          </a:p>
        </p:txBody>
      </p:sp>
      <p:sp>
        <p:nvSpPr>
          <p:cNvPr id="3" name="Date Placeholder 3">
            <a:extLst>
              <a:ext uri="{FF2B5EF4-FFF2-40B4-BE49-F238E27FC236}">
                <a16:creationId xmlns:a16="http://schemas.microsoft.com/office/drawing/2014/main" id="{C5D7402F-D3F9-E14F-8EC0-EC84FC3C278D}"/>
              </a:ext>
            </a:extLst>
          </p:cNvPr>
          <p:cNvSpPr>
            <a:spLocks noGrp="1"/>
          </p:cNvSpPr>
          <p:nvPr>
            <p:ph type="dt" sz="half" idx="10"/>
          </p:nvPr>
        </p:nvSpPr>
        <p:spPr/>
        <p:txBody>
          <a:bodyPr/>
          <a:lstStyle>
            <a:lvl1pPr defTabSz="914400" eaLnBrk="0" hangingPunct="0">
              <a:defRPr/>
            </a:lvl1pPr>
          </a:lstStyle>
          <a:p>
            <a:pPr>
              <a:defRPr/>
            </a:pPr>
            <a:fld id="{21A7354B-800E-1946-B575-92531D5EE631}" type="datetimeFigureOut">
              <a:rPr lang="en-US"/>
              <a:pPr>
                <a:defRPr/>
              </a:pPr>
              <a:t>2/3/22</a:t>
            </a:fld>
            <a:endParaRPr lang="en-US"/>
          </a:p>
        </p:txBody>
      </p:sp>
      <p:sp>
        <p:nvSpPr>
          <p:cNvPr id="4" name="Footer Placeholder 4">
            <a:extLst>
              <a:ext uri="{FF2B5EF4-FFF2-40B4-BE49-F238E27FC236}">
                <a16:creationId xmlns:a16="http://schemas.microsoft.com/office/drawing/2014/main" id="{60FFFF2B-50F3-164F-AF00-A17C13BB02D8}"/>
              </a:ext>
            </a:extLst>
          </p:cNvPr>
          <p:cNvSpPr>
            <a:spLocks noGrp="1"/>
          </p:cNvSpPr>
          <p:nvPr>
            <p:ph type="ftr" sz="quarter" idx="11"/>
          </p:nvPr>
        </p:nvSpPr>
        <p:spPr/>
        <p:txBody>
          <a:bodyPr/>
          <a:lstStyle>
            <a:lvl1pPr defTabSz="914400" eaLnBrk="0" hangingPunct="0">
              <a:defRPr/>
            </a:lvl1pPr>
          </a:lstStyle>
          <a:p>
            <a:pPr>
              <a:defRPr/>
            </a:pPr>
            <a:endParaRPr lang="en-US"/>
          </a:p>
        </p:txBody>
      </p:sp>
      <p:sp>
        <p:nvSpPr>
          <p:cNvPr id="5" name="Slide Number Placeholder 5">
            <a:extLst>
              <a:ext uri="{FF2B5EF4-FFF2-40B4-BE49-F238E27FC236}">
                <a16:creationId xmlns:a16="http://schemas.microsoft.com/office/drawing/2014/main" id="{6B8A1C1A-52E5-3E49-8F7A-5B51026B5184}"/>
              </a:ext>
            </a:extLst>
          </p:cNvPr>
          <p:cNvSpPr>
            <a:spLocks noGrp="1"/>
          </p:cNvSpPr>
          <p:nvPr>
            <p:ph type="sldNum" sz="quarter" idx="12"/>
          </p:nvPr>
        </p:nvSpPr>
        <p:spPr/>
        <p:txBody>
          <a:bodyPr/>
          <a:lstStyle>
            <a:lvl1pPr defTabSz="914400" eaLnBrk="0" hangingPunct="0">
              <a:defRPr/>
            </a:lvl1pPr>
          </a:lstStyle>
          <a:p>
            <a:pPr>
              <a:defRPr/>
            </a:pPr>
            <a:fld id="{252B9FB4-9A1B-D848-B1B0-3989817D1432}" type="slidenum">
              <a:rPr lang="en-US"/>
              <a:pPr>
                <a:defRPr/>
              </a:pPr>
              <a:t>‹#›</a:t>
            </a:fld>
            <a:endParaRPr lang="en-US"/>
          </a:p>
        </p:txBody>
      </p:sp>
    </p:spTree>
    <p:extLst>
      <p:ext uri="{BB962C8B-B14F-4D97-AF65-F5344CB8AC3E}">
        <p14:creationId xmlns:p14="http://schemas.microsoft.com/office/powerpoint/2010/main" val="40966256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F5CA6D91-1EEE-D64D-AC84-480D1D54DE8F}"/>
              </a:ext>
            </a:extLst>
          </p:cNvPr>
          <p:cNvSpPr>
            <a:spLocks noGrp="1"/>
          </p:cNvSpPr>
          <p:nvPr>
            <p:ph type="dt" sz="half" idx="10"/>
          </p:nvPr>
        </p:nvSpPr>
        <p:spPr/>
        <p:txBody>
          <a:bodyPr/>
          <a:lstStyle>
            <a:lvl1pPr defTabSz="914400" eaLnBrk="0" hangingPunct="0">
              <a:defRPr/>
            </a:lvl1pPr>
          </a:lstStyle>
          <a:p>
            <a:pPr>
              <a:defRPr/>
            </a:pPr>
            <a:fld id="{3066B43F-9688-7342-8CEF-523E45C8456B}" type="datetimeFigureOut">
              <a:rPr lang="en-US"/>
              <a:pPr>
                <a:defRPr/>
              </a:pPr>
              <a:t>2/3/22</a:t>
            </a:fld>
            <a:endParaRPr lang="en-US"/>
          </a:p>
        </p:txBody>
      </p:sp>
      <p:sp>
        <p:nvSpPr>
          <p:cNvPr id="3" name="Footer Placeholder 4">
            <a:extLst>
              <a:ext uri="{FF2B5EF4-FFF2-40B4-BE49-F238E27FC236}">
                <a16:creationId xmlns:a16="http://schemas.microsoft.com/office/drawing/2014/main" id="{508F1054-4F09-FF4D-8B2A-8A367F589168}"/>
              </a:ext>
            </a:extLst>
          </p:cNvPr>
          <p:cNvSpPr>
            <a:spLocks noGrp="1"/>
          </p:cNvSpPr>
          <p:nvPr>
            <p:ph type="ftr" sz="quarter" idx="11"/>
          </p:nvPr>
        </p:nvSpPr>
        <p:spPr/>
        <p:txBody>
          <a:bodyPr/>
          <a:lstStyle>
            <a:lvl1pPr defTabSz="914400" eaLnBrk="0" hangingPunct="0">
              <a:defRPr/>
            </a:lvl1pPr>
          </a:lstStyle>
          <a:p>
            <a:pPr>
              <a:defRPr/>
            </a:pPr>
            <a:endParaRPr lang="en-US"/>
          </a:p>
        </p:txBody>
      </p:sp>
      <p:sp>
        <p:nvSpPr>
          <p:cNvPr id="4" name="Slide Number Placeholder 5">
            <a:extLst>
              <a:ext uri="{FF2B5EF4-FFF2-40B4-BE49-F238E27FC236}">
                <a16:creationId xmlns:a16="http://schemas.microsoft.com/office/drawing/2014/main" id="{1794C02B-4700-9643-817D-CCC5EC97BB9E}"/>
              </a:ext>
            </a:extLst>
          </p:cNvPr>
          <p:cNvSpPr>
            <a:spLocks noGrp="1"/>
          </p:cNvSpPr>
          <p:nvPr>
            <p:ph type="sldNum" sz="quarter" idx="12"/>
          </p:nvPr>
        </p:nvSpPr>
        <p:spPr/>
        <p:txBody>
          <a:bodyPr/>
          <a:lstStyle>
            <a:lvl1pPr defTabSz="914400" eaLnBrk="0" hangingPunct="0">
              <a:defRPr/>
            </a:lvl1pPr>
          </a:lstStyle>
          <a:p>
            <a:pPr>
              <a:defRPr/>
            </a:pPr>
            <a:fld id="{6DC9A44C-6899-7745-A88E-100D85C1BA0A}" type="slidenum">
              <a:rPr lang="en-US"/>
              <a:pPr>
                <a:defRPr/>
              </a:pPr>
              <a:t>‹#›</a:t>
            </a:fld>
            <a:endParaRPr lang="en-US"/>
          </a:p>
        </p:txBody>
      </p:sp>
    </p:spTree>
    <p:extLst>
      <p:ext uri="{BB962C8B-B14F-4D97-AF65-F5344CB8AC3E}">
        <p14:creationId xmlns:p14="http://schemas.microsoft.com/office/powerpoint/2010/main" val="31913411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390E01FB-80E8-9D4A-A6B3-9054AB718731}"/>
              </a:ext>
            </a:extLst>
          </p:cNvPr>
          <p:cNvSpPr>
            <a:spLocks noGrp="1"/>
          </p:cNvSpPr>
          <p:nvPr>
            <p:ph type="dt" sz="half" idx="10"/>
          </p:nvPr>
        </p:nvSpPr>
        <p:spPr/>
        <p:txBody>
          <a:bodyPr/>
          <a:lstStyle>
            <a:lvl1pPr defTabSz="914400" eaLnBrk="0" hangingPunct="0">
              <a:defRPr/>
            </a:lvl1pPr>
          </a:lstStyle>
          <a:p>
            <a:pPr>
              <a:defRPr/>
            </a:pPr>
            <a:fld id="{5F49E5CA-3003-964F-B62D-CF3E92091062}" type="datetimeFigureOut">
              <a:rPr lang="en-US"/>
              <a:pPr>
                <a:defRPr/>
              </a:pPr>
              <a:t>2/3/22</a:t>
            </a:fld>
            <a:endParaRPr lang="en-US"/>
          </a:p>
        </p:txBody>
      </p:sp>
      <p:sp>
        <p:nvSpPr>
          <p:cNvPr id="6" name="Footer Placeholder 4">
            <a:extLst>
              <a:ext uri="{FF2B5EF4-FFF2-40B4-BE49-F238E27FC236}">
                <a16:creationId xmlns:a16="http://schemas.microsoft.com/office/drawing/2014/main" id="{3227228C-226C-8F43-A7DF-6E2C2DADBAE6}"/>
              </a:ext>
            </a:extLst>
          </p:cNvPr>
          <p:cNvSpPr>
            <a:spLocks noGrp="1"/>
          </p:cNvSpPr>
          <p:nvPr>
            <p:ph type="ftr" sz="quarter" idx="11"/>
          </p:nvPr>
        </p:nvSpPr>
        <p:spPr/>
        <p:txBody>
          <a:bodyPr/>
          <a:lstStyle>
            <a:lvl1pPr defTabSz="914400" eaLnBrk="0" hangingPunct="0">
              <a:defRPr/>
            </a:lvl1pPr>
          </a:lstStyle>
          <a:p>
            <a:pPr>
              <a:defRPr/>
            </a:pPr>
            <a:endParaRPr lang="en-US"/>
          </a:p>
        </p:txBody>
      </p:sp>
      <p:sp>
        <p:nvSpPr>
          <p:cNvPr id="7" name="Slide Number Placeholder 5">
            <a:extLst>
              <a:ext uri="{FF2B5EF4-FFF2-40B4-BE49-F238E27FC236}">
                <a16:creationId xmlns:a16="http://schemas.microsoft.com/office/drawing/2014/main" id="{9A04CB14-E7A6-6848-85C2-3708F48F470A}"/>
              </a:ext>
            </a:extLst>
          </p:cNvPr>
          <p:cNvSpPr>
            <a:spLocks noGrp="1"/>
          </p:cNvSpPr>
          <p:nvPr>
            <p:ph type="sldNum" sz="quarter" idx="12"/>
          </p:nvPr>
        </p:nvSpPr>
        <p:spPr/>
        <p:txBody>
          <a:bodyPr/>
          <a:lstStyle>
            <a:lvl1pPr defTabSz="914400" eaLnBrk="0" hangingPunct="0">
              <a:defRPr/>
            </a:lvl1pPr>
          </a:lstStyle>
          <a:p>
            <a:pPr>
              <a:defRPr/>
            </a:pPr>
            <a:fld id="{5FD8840C-BF86-174A-A552-0323DC6DC506}" type="slidenum">
              <a:rPr lang="en-US"/>
              <a:pPr>
                <a:defRPr/>
              </a:pPr>
              <a:t>‹#›</a:t>
            </a:fld>
            <a:endParaRPr lang="en-US"/>
          </a:p>
        </p:txBody>
      </p:sp>
    </p:spTree>
    <p:extLst>
      <p:ext uri="{BB962C8B-B14F-4D97-AF65-F5344CB8AC3E}">
        <p14:creationId xmlns:p14="http://schemas.microsoft.com/office/powerpoint/2010/main" val="24068320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B6EB775-3961-DD47-B81A-1670F9C82340}"/>
              </a:ext>
            </a:extLst>
          </p:cNvPr>
          <p:cNvSpPr>
            <a:spLocks noGrp="1"/>
          </p:cNvSpPr>
          <p:nvPr>
            <p:ph type="dt" sz="half" idx="10"/>
          </p:nvPr>
        </p:nvSpPr>
        <p:spPr/>
        <p:txBody>
          <a:bodyPr/>
          <a:lstStyle>
            <a:lvl1pPr defTabSz="914400" eaLnBrk="0" hangingPunct="0">
              <a:defRPr/>
            </a:lvl1pPr>
          </a:lstStyle>
          <a:p>
            <a:pPr>
              <a:defRPr/>
            </a:pPr>
            <a:fld id="{2568DF46-C986-CE4D-AA1F-422B4432927F}" type="datetimeFigureOut">
              <a:rPr lang="en-US"/>
              <a:pPr>
                <a:defRPr/>
              </a:pPr>
              <a:t>2/3/22</a:t>
            </a:fld>
            <a:endParaRPr lang="en-US"/>
          </a:p>
        </p:txBody>
      </p:sp>
      <p:sp>
        <p:nvSpPr>
          <p:cNvPr id="6" name="Footer Placeholder 4">
            <a:extLst>
              <a:ext uri="{FF2B5EF4-FFF2-40B4-BE49-F238E27FC236}">
                <a16:creationId xmlns:a16="http://schemas.microsoft.com/office/drawing/2014/main" id="{E066F0B5-AD3E-7344-8529-E835C89423EF}"/>
              </a:ext>
            </a:extLst>
          </p:cNvPr>
          <p:cNvSpPr>
            <a:spLocks noGrp="1"/>
          </p:cNvSpPr>
          <p:nvPr>
            <p:ph type="ftr" sz="quarter" idx="11"/>
          </p:nvPr>
        </p:nvSpPr>
        <p:spPr/>
        <p:txBody>
          <a:bodyPr/>
          <a:lstStyle>
            <a:lvl1pPr defTabSz="914400" eaLnBrk="0" hangingPunct="0">
              <a:defRPr/>
            </a:lvl1pPr>
          </a:lstStyle>
          <a:p>
            <a:pPr>
              <a:defRPr/>
            </a:pPr>
            <a:endParaRPr lang="en-US"/>
          </a:p>
        </p:txBody>
      </p:sp>
      <p:sp>
        <p:nvSpPr>
          <p:cNvPr id="7" name="Slide Number Placeholder 5">
            <a:extLst>
              <a:ext uri="{FF2B5EF4-FFF2-40B4-BE49-F238E27FC236}">
                <a16:creationId xmlns:a16="http://schemas.microsoft.com/office/drawing/2014/main" id="{071582FA-AFC9-8441-9BC5-25F79A4AD67C}"/>
              </a:ext>
            </a:extLst>
          </p:cNvPr>
          <p:cNvSpPr>
            <a:spLocks noGrp="1"/>
          </p:cNvSpPr>
          <p:nvPr>
            <p:ph type="sldNum" sz="quarter" idx="12"/>
          </p:nvPr>
        </p:nvSpPr>
        <p:spPr/>
        <p:txBody>
          <a:bodyPr/>
          <a:lstStyle>
            <a:lvl1pPr defTabSz="914400" eaLnBrk="0" hangingPunct="0">
              <a:defRPr/>
            </a:lvl1pPr>
          </a:lstStyle>
          <a:p>
            <a:pPr>
              <a:defRPr/>
            </a:pPr>
            <a:fld id="{3B640F08-6947-AB47-850B-B82EA1A64C80}" type="slidenum">
              <a:rPr lang="en-US"/>
              <a:pPr>
                <a:defRPr/>
              </a:pPr>
              <a:t>‹#›</a:t>
            </a:fld>
            <a:endParaRPr lang="en-US"/>
          </a:p>
        </p:txBody>
      </p:sp>
    </p:spTree>
    <p:extLst>
      <p:ext uri="{BB962C8B-B14F-4D97-AF65-F5344CB8AC3E}">
        <p14:creationId xmlns:p14="http://schemas.microsoft.com/office/powerpoint/2010/main" val="37115973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7EEC8D6-0FA1-C349-8C92-89EDA2CBB2B7}"/>
              </a:ext>
            </a:extLst>
          </p:cNvPr>
          <p:cNvSpPr>
            <a:spLocks noGrp="1"/>
          </p:cNvSpPr>
          <p:nvPr>
            <p:ph type="dt" sz="half" idx="10"/>
          </p:nvPr>
        </p:nvSpPr>
        <p:spPr/>
        <p:txBody>
          <a:bodyPr/>
          <a:lstStyle>
            <a:lvl1pPr defTabSz="914400" eaLnBrk="0" hangingPunct="0">
              <a:defRPr/>
            </a:lvl1pPr>
          </a:lstStyle>
          <a:p>
            <a:pPr>
              <a:defRPr/>
            </a:pPr>
            <a:fld id="{1851D552-88A6-044B-A588-8B79AB8268E5}" type="datetimeFigureOut">
              <a:rPr lang="en-US"/>
              <a:pPr>
                <a:defRPr/>
              </a:pPr>
              <a:t>2/3/22</a:t>
            </a:fld>
            <a:endParaRPr lang="en-US"/>
          </a:p>
        </p:txBody>
      </p:sp>
      <p:sp>
        <p:nvSpPr>
          <p:cNvPr id="5" name="Footer Placeholder 4">
            <a:extLst>
              <a:ext uri="{FF2B5EF4-FFF2-40B4-BE49-F238E27FC236}">
                <a16:creationId xmlns:a16="http://schemas.microsoft.com/office/drawing/2014/main" id="{10F22ABE-8E25-DF44-9E72-EDE96453848F}"/>
              </a:ext>
            </a:extLst>
          </p:cNvPr>
          <p:cNvSpPr>
            <a:spLocks noGrp="1"/>
          </p:cNvSpPr>
          <p:nvPr>
            <p:ph type="ftr" sz="quarter" idx="11"/>
          </p:nvPr>
        </p:nvSpPr>
        <p:spPr/>
        <p:txBody>
          <a:bodyPr/>
          <a:lstStyle>
            <a:lvl1pPr defTabSz="914400" eaLnBrk="0" hangingPunct="0">
              <a:defRPr/>
            </a:lvl1pPr>
          </a:lstStyle>
          <a:p>
            <a:pPr>
              <a:defRPr/>
            </a:pPr>
            <a:endParaRPr lang="en-US"/>
          </a:p>
        </p:txBody>
      </p:sp>
      <p:sp>
        <p:nvSpPr>
          <p:cNvPr id="6" name="Slide Number Placeholder 5">
            <a:extLst>
              <a:ext uri="{FF2B5EF4-FFF2-40B4-BE49-F238E27FC236}">
                <a16:creationId xmlns:a16="http://schemas.microsoft.com/office/drawing/2014/main" id="{69844A81-ACAB-1548-AF36-6279BEB8931B}"/>
              </a:ext>
            </a:extLst>
          </p:cNvPr>
          <p:cNvSpPr>
            <a:spLocks noGrp="1"/>
          </p:cNvSpPr>
          <p:nvPr>
            <p:ph type="sldNum" sz="quarter" idx="12"/>
          </p:nvPr>
        </p:nvSpPr>
        <p:spPr/>
        <p:txBody>
          <a:bodyPr/>
          <a:lstStyle>
            <a:lvl1pPr defTabSz="914400" eaLnBrk="0" hangingPunct="0">
              <a:defRPr/>
            </a:lvl1pPr>
          </a:lstStyle>
          <a:p>
            <a:pPr>
              <a:defRPr/>
            </a:pPr>
            <a:fld id="{34F02686-6762-6340-AA1E-A159C0C4D063}" type="slidenum">
              <a:rPr lang="en-US"/>
              <a:pPr>
                <a:defRPr/>
              </a:pPr>
              <a:t>‹#›</a:t>
            </a:fld>
            <a:endParaRPr lang="en-US"/>
          </a:p>
        </p:txBody>
      </p:sp>
    </p:spTree>
    <p:extLst>
      <p:ext uri="{BB962C8B-B14F-4D97-AF65-F5344CB8AC3E}">
        <p14:creationId xmlns:p14="http://schemas.microsoft.com/office/powerpoint/2010/main" val="9357362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AB6D68-2397-D44A-8A61-95F22D36C776}"/>
              </a:ext>
            </a:extLst>
          </p:cNvPr>
          <p:cNvSpPr>
            <a:spLocks noGrp="1"/>
          </p:cNvSpPr>
          <p:nvPr>
            <p:ph type="dt" sz="half" idx="10"/>
          </p:nvPr>
        </p:nvSpPr>
        <p:spPr/>
        <p:txBody>
          <a:bodyPr/>
          <a:lstStyle>
            <a:lvl1pPr defTabSz="914400" eaLnBrk="0" hangingPunct="0">
              <a:defRPr/>
            </a:lvl1pPr>
          </a:lstStyle>
          <a:p>
            <a:pPr>
              <a:defRPr/>
            </a:pPr>
            <a:fld id="{EA669228-234A-DB4F-9280-A7CE9DE0182B}" type="datetimeFigureOut">
              <a:rPr lang="en-US"/>
              <a:pPr>
                <a:defRPr/>
              </a:pPr>
              <a:t>2/3/22</a:t>
            </a:fld>
            <a:endParaRPr lang="en-US"/>
          </a:p>
        </p:txBody>
      </p:sp>
      <p:sp>
        <p:nvSpPr>
          <p:cNvPr id="5" name="Footer Placeholder 4">
            <a:extLst>
              <a:ext uri="{FF2B5EF4-FFF2-40B4-BE49-F238E27FC236}">
                <a16:creationId xmlns:a16="http://schemas.microsoft.com/office/drawing/2014/main" id="{1DF5CECA-B52F-834D-8C09-DA4FF31D85C7}"/>
              </a:ext>
            </a:extLst>
          </p:cNvPr>
          <p:cNvSpPr>
            <a:spLocks noGrp="1"/>
          </p:cNvSpPr>
          <p:nvPr>
            <p:ph type="ftr" sz="quarter" idx="11"/>
          </p:nvPr>
        </p:nvSpPr>
        <p:spPr/>
        <p:txBody>
          <a:bodyPr/>
          <a:lstStyle>
            <a:lvl1pPr defTabSz="914400" eaLnBrk="0" hangingPunct="0">
              <a:defRPr/>
            </a:lvl1pPr>
          </a:lstStyle>
          <a:p>
            <a:pPr>
              <a:defRPr/>
            </a:pPr>
            <a:endParaRPr lang="en-US"/>
          </a:p>
        </p:txBody>
      </p:sp>
      <p:sp>
        <p:nvSpPr>
          <p:cNvPr id="6" name="Slide Number Placeholder 5">
            <a:extLst>
              <a:ext uri="{FF2B5EF4-FFF2-40B4-BE49-F238E27FC236}">
                <a16:creationId xmlns:a16="http://schemas.microsoft.com/office/drawing/2014/main" id="{4D0C0112-02F5-CC40-AA2E-AFB17F325576}"/>
              </a:ext>
            </a:extLst>
          </p:cNvPr>
          <p:cNvSpPr>
            <a:spLocks noGrp="1"/>
          </p:cNvSpPr>
          <p:nvPr>
            <p:ph type="sldNum" sz="quarter" idx="12"/>
          </p:nvPr>
        </p:nvSpPr>
        <p:spPr/>
        <p:txBody>
          <a:bodyPr/>
          <a:lstStyle>
            <a:lvl1pPr defTabSz="914400" eaLnBrk="0" hangingPunct="0">
              <a:defRPr/>
            </a:lvl1pPr>
          </a:lstStyle>
          <a:p>
            <a:pPr>
              <a:defRPr/>
            </a:pPr>
            <a:fld id="{DA909415-796E-A64B-9214-D23B29D4E146}" type="slidenum">
              <a:rPr lang="en-US"/>
              <a:pPr>
                <a:defRPr/>
              </a:pPr>
              <a:t>‹#›</a:t>
            </a:fld>
            <a:endParaRPr lang="en-US"/>
          </a:p>
        </p:txBody>
      </p:sp>
    </p:spTree>
    <p:extLst>
      <p:ext uri="{BB962C8B-B14F-4D97-AF65-F5344CB8AC3E}">
        <p14:creationId xmlns:p14="http://schemas.microsoft.com/office/powerpoint/2010/main" val="18476622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15C011E-826B-489F-BD79-EA03B61EC007}" type="datetimeFigureOut">
              <a:rPr lang="en-US" smtClean="0"/>
              <a:pPr/>
              <a:t>2/3/22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73F57DD-562E-48A9-B7E2-B677EF42A2FB}" type="slidenum">
              <a:rPr lang="en-US" smtClean="0"/>
              <a:pPr/>
              <a:t>‹#›</a:t>
            </a:fld>
            <a:endParaRPr lang="en-US" dirty="0"/>
          </a:p>
        </p:txBody>
      </p:sp>
    </p:spTree>
    <p:extLst>
      <p:ext uri="{BB962C8B-B14F-4D97-AF65-F5344CB8AC3E}">
        <p14:creationId xmlns:p14="http://schemas.microsoft.com/office/powerpoint/2010/main" val="32280899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15C011E-826B-489F-BD79-EA03B61EC007}" type="datetimeFigureOut">
              <a:rPr lang="en-US" smtClean="0"/>
              <a:pPr/>
              <a:t>2/3/22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73F57DD-562E-48A9-B7E2-B677EF42A2FB}" type="slidenum">
              <a:rPr lang="en-US" smtClean="0"/>
              <a:pPr/>
              <a:t>‹#›</a:t>
            </a:fld>
            <a:endParaRPr lang="en-US" dirty="0"/>
          </a:p>
        </p:txBody>
      </p:sp>
    </p:spTree>
    <p:extLst>
      <p:ext uri="{BB962C8B-B14F-4D97-AF65-F5344CB8AC3E}">
        <p14:creationId xmlns:p14="http://schemas.microsoft.com/office/powerpoint/2010/main" val="24531980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15C011E-826B-489F-BD79-EA03B61EC007}" type="datetimeFigureOut">
              <a:rPr lang="en-US" smtClean="0"/>
              <a:pPr/>
              <a:t>2/3/22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73F57DD-562E-48A9-B7E2-B677EF42A2FB}" type="slidenum">
              <a:rPr lang="en-US" smtClean="0"/>
              <a:pPr/>
              <a:t>‹#›</a:t>
            </a:fld>
            <a:endParaRPr lang="en-US" dirty="0"/>
          </a:p>
        </p:txBody>
      </p:sp>
    </p:spTree>
    <p:extLst>
      <p:ext uri="{BB962C8B-B14F-4D97-AF65-F5344CB8AC3E}">
        <p14:creationId xmlns:p14="http://schemas.microsoft.com/office/powerpoint/2010/main" val="762154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5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825625"/>
            <a:ext cx="515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15C011E-826B-489F-BD79-EA03B61EC007}" type="datetimeFigureOut">
              <a:rPr lang="en-US" smtClean="0"/>
              <a:pPr/>
              <a:t>2/3/22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73F57DD-562E-48A9-B7E2-B677EF42A2FB}" type="slidenum">
              <a:rPr lang="en-US" smtClean="0"/>
              <a:pPr/>
              <a:t>‹#›</a:t>
            </a:fld>
            <a:endParaRPr lang="en-US" dirty="0"/>
          </a:p>
        </p:txBody>
      </p:sp>
    </p:spTree>
    <p:extLst>
      <p:ext uri="{BB962C8B-B14F-4D97-AF65-F5344CB8AC3E}">
        <p14:creationId xmlns:p14="http://schemas.microsoft.com/office/powerpoint/2010/main" val="893089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88B553D-2CEA-0A45-90E4-64DD213E4925}" type="datetimeFigureOut">
              <a:rPr lang="en-US" smtClean="0"/>
              <a:t>2/3/22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E7DBC8-2EC4-814F-B070-2608E835E027}" type="slidenum">
              <a:rPr lang="en-US" smtClean="0"/>
              <a:t>‹#›</a:t>
            </a:fld>
            <a:endParaRPr lang="en-US"/>
          </a:p>
        </p:txBody>
      </p:sp>
    </p:spTree>
    <p:extLst>
      <p:ext uri="{BB962C8B-B14F-4D97-AF65-F5344CB8AC3E}">
        <p14:creationId xmlns:p14="http://schemas.microsoft.com/office/powerpoint/2010/main" val="16611501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15C011E-826B-489F-BD79-EA03B61EC007}" type="datetimeFigureOut">
              <a:rPr lang="en-US" smtClean="0"/>
              <a:pPr/>
              <a:t>2/3/22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73F57DD-562E-48A9-B7E2-B677EF42A2FB}" type="slidenum">
              <a:rPr lang="en-US" smtClean="0"/>
              <a:pPr/>
              <a:t>‹#›</a:t>
            </a:fld>
            <a:endParaRPr lang="en-US" dirty="0"/>
          </a:p>
        </p:txBody>
      </p:sp>
    </p:spTree>
    <p:extLst>
      <p:ext uri="{BB962C8B-B14F-4D97-AF65-F5344CB8AC3E}">
        <p14:creationId xmlns:p14="http://schemas.microsoft.com/office/powerpoint/2010/main" val="10292181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15C011E-826B-489F-BD79-EA03B61EC007}" type="datetimeFigureOut">
              <a:rPr lang="en-US" smtClean="0"/>
              <a:pPr/>
              <a:t>2/3/22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73F57DD-562E-48A9-B7E2-B677EF42A2FB}" type="slidenum">
              <a:rPr lang="en-US" smtClean="0"/>
              <a:pPr/>
              <a:t>‹#›</a:t>
            </a:fld>
            <a:endParaRPr lang="en-US" dirty="0"/>
          </a:p>
        </p:txBody>
      </p:sp>
    </p:spTree>
    <p:extLst>
      <p:ext uri="{BB962C8B-B14F-4D97-AF65-F5344CB8AC3E}">
        <p14:creationId xmlns:p14="http://schemas.microsoft.com/office/powerpoint/2010/main" val="30168629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5C011E-826B-489F-BD79-EA03B61EC007}" type="datetimeFigureOut">
              <a:rPr lang="en-US" smtClean="0"/>
              <a:pPr/>
              <a:t>2/3/22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73F57DD-562E-48A9-B7E2-B677EF42A2FB}" type="slidenum">
              <a:rPr lang="en-US" smtClean="0"/>
              <a:pPr/>
              <a:t>‹#›</a:t>
            </a:fld>
            <a:endParaRPr lang="en-US" dirty="0"/>
          </a:p>
        </p:txBody>
      </p:sp>
    </p:spTree>
    <p:extLst>
      <p:ext uri="{BB962C8B-B14F-4D97-AF65-F5344CB8AC3E}">
        <p14:creationId xmlns:p14="http://schemas.microsoft.com/office/powerpoint/2010/main" val="41868455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15C011E-826B-489F-BD79-EA03B61EC007}" type="datetimeFigureOut">
              <a:rPr lang="en-US" smtClean="0"/>
              <a:pPr/>
              <a:t>2/3/22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73F57DD-562E-48A9-B7E2-B677EF42A2FB}" type="slidenum">
              <a:rPr lang="en-US" smtClean="0"/>
              <a:pPr/>
              <a:t>‹#›</a:t>
            </a:fld>
            <a:endParaRPr lang="en-US" dirty="0"/>
          </a:p>
        </p:txBody>
      </p:sp>
    </p:spTree>
    <p:extLst>
      <p:ext uri="{BB962C8B-B14F-4D97-AF65-F5344CB8AC3E}">
        <p14:creationId xmlns:p14="http://schemas.microsoft.com/office/powerpoint/2010/main" val="3893188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15C011E-826B-489F-BD79-EA03B61EC007}" type="datetimeFigureOut">
              <a:rPr lang="en-US" smtClean="0"/>
              <a:pPr/>
              <a:t>2/3/22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73F57DD-562E-48A9-B7E2-B677EF42A2FB}" type="slidenum">
              <a:rPr lang="en-US" smtClean="0"/>
              <a:pPr/>
              <a:t>‹#›</a:t>
            </a:fld>
            <a:endParaRPr lang="en-US" dirty="0"/>
          </a:p>
        </p:txBody>
      </p:sp>
    </p:spTree>
    <p:extLst>
      <p:ext uri="{BB962C8B-B14F-4D97-AF65-F5344CB8AC3E}">
        <p14:creationId xmlns:p14="http://schemas.microsoft.com/office/powerpoint/2010/main" val="4842722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15C011E-826B-489F-BD79-EA03B61EC007}" type="datetimeFigureOut">
              <a:rPr lang="en-US" smtClean="0"/>
              <a:pPr/>
              <a:t>2/3/22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73F57DD-562E-48A9-B7E2-B677EF42A2FB}" type="slidenum">
              <a:rPr lang="en-US" smtClean="0"/>
              <a:pPr/>
              <a:t>‹#›</a:t>
            </a:fld>
            <a:endParaRPr lang="en-US" dirty="0"/>
          </a:p>
        </p:txBody>
      </p:sp>
    </p:spTree>
    <p:extLst>
      <p:ext uri="{BB962C8B-B14F-4D97-AF65-F5344CB8AC3E}">
        <p14:creationId xmlns:p14="http://schemas.microsoft.com/office/powerpoint/2010/main" val="4133063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6835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15C011E-826B-489F-BD79-EA03B61EC007}" type="datetimeFigureOut">
              <a:rPr lang="en-US" smtClean="0"/>
              <a:pPr/>
              <a:t>2/3/22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73F57DD-562E-48A9-B7E2-B677EF42A2FB}" type="slidenum">
              <a:rPr lang="en-US" smtClean="0"/>
              <a:pPr/>
              <a:t>‹#›</a:t>
            </a:fld>
            <a:endParaRPr lang="en-US" dirty="0"/>
          </a:p>
        </p:txBody>
      </p:sp>
    </p:spTree>
    <p:extLst>
      <p:ext uri="{BB962C8B-B14F-4D97-AF65-F5344CB8AC3E}">
        <p14:creationId xmlns:p14="http://schemas.microsoft.com/office/powerpoint/2010/main" val="35491629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330AA-2F65-4C4C-A4D6-76210E307670}"/>
              </a:ext>
            </a:extLst>
          </p:cNvPr>
          <p:cNvSpPr>
            <a:spLocks noGrp="1"/>
          </p:cNvSpPr>
          <p:nvPr>
            <p:ph type="title"/>
          </p:nvPr>
        </p:nvSpPr>
        <p:spPr/>
        <p:txBody>
          <a:bodyPr lIns="0" tIns="0" rIns="0" bIns="0"/>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4FBB77CB-8B8C-421A-8C91-9EFBE1CF2263}"/>
              </a:ext>
            </a:extLst>
          </p:cNvPr>
          <p:cNvSpPr>
            <a:spLocks noGrp="1"/>
          </p:cNvSpPr>
          <p:nvPr>
            <p:ph idx="1"/>
          </p:nvPr>
        </p:nvSpPr>
        <p:spPr>
          <a:xfrm>
            <a:off x="407989" y="1304927"/>
            <a:ext cx="11341100" cy="4731928"/>
          </a:xfrm>
        </p:spPr>
        <p:txBody>
          <a:bodyPr lIns="0" tIns="0" rIns="0" bIns="0"/>
          <a:lstStyle>
            <a:lvl1pPr>
              <a:defRPr>
                <a:solidFill>
                  <a:srgbClr val="3B39DF"/>
                </a:solidFill>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7">
            <a:extLst>
              <a:ext uri="{FF2B5EF4-FFF2-40B4-BE49-F238E27FC236}">
                <a16:creationId xmlns:a16="http://schemas.microsoft.com/office/drawing/2014/main" id="{00EFA031-A695-4AA3-96B3-E30E313691E6}"/>
              </a:ext>
            </a:extLst>
          </p:cNvPr>
          <p:cNvSpPr>
            <a:spLocks noGrp="1"/>
          </p:cNvSpPr>
          <p:nvPr>
            <p:ph type="body" sz="quarter" idx="10"/>
          </p:nvPr>
        </p:nvSpPr>
        <p:spPr>
          <a:xfrm>
            <a:off x="407988" y="6345239"/>
            <a:ext cx="4673600" cy="396875"/>
          </a:xfrm>
        </p:spPr>
        <p:txBody>
          <a:bodyPr lIns="0" tIns="0" rIns="0" bIns="0" anchor="b">
            <a:noAutofit/>
          </a:bodyPr>
          <a:lstStyle>
            <a:lvl1pPr marL="0" indent="0">
              <a:buNone/>
              <a:defRPr sz="1000"/>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dirty="0"/>
              <a:t>Edit Master text styles</a:t>
            </a:r>
            <a:endParaRPr lang="en-GB" dirty="0"/>
          </a:p>
        </p:txBody>
      </p:sp>
      <p:sp>
        <p:nvSpPr>
          <p:cNvPr id="10" name="Text Placeholder 9">
            <a:extLst>
              <a:ext uri="{FF2B5EF4-FFF2-40B4-BE49-F238E27FC236}">
                <a16:creationId xmlns:a16="http://schemas.microsoft.com/office/drawing/2014/main" id="{87255047-738F-4B1D-9FD8-36213AEB19F2}"/>
              </a:ext>
            </a:extLst>
          </p:cNvPr>
          <p:cNvSpPr>
            <a:spLocks noGrp="1"/>
          </p:cNvSpPr>
          <p:nvPr>
            <p:ph type="body" sz="quarter" idx="11"/>
          </p:nvPr>
        </p:nvSpPr>
        <p:spPr>
          <a:xfrm>
            <a:off x="7110413" y="6345239"/>
            <a:ext cx="4638675" cy="396875"/>
          </a:xfrm>
        </p:spPr>
        <p:txBody>
          <a:bodyPr lIns="0" tIns="0" rIns="0" bIns="0" anchor="b">
            <a:noAutofit/>
          </a:bodyPr>
          <a:lstStyle>
            <a:lvl1pPr marL="0" indent="0" algn="r">
              <a:buNone/>
              <a:defRPr sz="1000"/>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dirty="0"/>
              <a:t>Edit Master text styles</a:t>
            </a:r>
            <a:endParaRPr lang="en-GB" dirty="0"/>
          </a:p>
        </p:txBody>
      </p:sp>
      <p:sp>
        <p:nvSpPr>
          <p:cNvPr id="11" name="Slide Number Placeholder 5">
            <a:extLst>
              <a:ext uri="{FF2B5EF4-FFF2-40B4-BE49-F238E27FC236}">
                <a16:creationId xmlns:a16="http://schemas.microsoft.com/office/drawing/2014/main" id="{1099A9C8-E8CB-4972-B82D-B9743D8D5567}"/>
              </a:ext>
            </a:extLst>
          </p:cNvPr>
          <p:cNvSpPr>
            <a:spLocks noGrp="1"/>
          </p:cNvSpPr>
          <p:nvPr>
            <p:ph type="sldNum" sz="quarter" idx="12"/>
          </p:nvPr>
        </p:nvSpPr>
        <p:spPr>
          <a:xfrm>
            <a:off x="11749088" y="6345239"/>
            <a:ext cx="442912" cy="396875"/>
          </a:xfrm>
          <a:prstGeom prst="rect">
            <a:avLst/>
          </a:prstGeom>
        </p:spPr>
        <p:txBody>
          <a:bodyPr lIns="0" tIns="0" bIns="0" anchor="b"/>
          <a:lstStyle>
            <a:lvl1pPr algn="r">
              <a:defRPr sz="1000"/>
            </a:lvl1pPr>
          </a:lstStyle>
          <a:p>
            <a:fld id="{9F9809C6-42AB-4592-B7D3-77E882210B8E}" type="slidenum">
              <a:rPr lang="en-GB" smtClean="0"/>
              <a:pPr/>
              <a:t>‹#›</a:t>
            </a:fld>
            <a:endParaRPr lang="en-GB" dirty="0"/>
          </a:p>
        </p:txBody>
      </p:sp>
    </p:spTree>
    <p:extLst>
      <p:ext uri="{BB962C8B-B14F-4D97-AF65-F5344CB8AC3E}">
        <p14:creationId xmlns:p14="http://schemas.microsoft.com/office/powerpoint/2010/main" val="351988101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 slide ">
    <p:spTree>
      <p:nvGrpSpPr>
        <p:cNvPr id="1" name=""/>
        <p:cNvGrpSpPr/>
        <p:nvPr/>
      </p:nvGrpSpPr>
      <p:grpSpPr>
        <a:xfrm>
          <a:off x="0" y="0"/>
          <a:ext cx="0" cy="0"/>
          <a:chOff x="0" y="0"/>
          <a:chExt cx="0" cy="0"/>
        </a:xfrm>
      </p:grpSpPr>
      <p:sp>
        <p:nvSpPr>
          <p:cNvPr id="2" name="Title 1"/>
          <p:cNvSpPr>
            <a:spLocks noGrp="1"/>
          </p:cNvSpPr>
          <p:nvPr>
            <p:ph type="title"/>
          </p:nvPr>
        </p:nvSpPr>
        <p:spPr>
          <a:xfrm>
            <a:off x="612000" y="169992"/>
            <a:ext cx="9093600" cy="831600"/>
          </a:xfrm>
        </p:spPr>
        <p:txBody>
          <a:bodyPr/>
          <a:lstStyle>
            <a:lvl1pPr>
              <a:defRPr>
                <a:solidFill>
                  <a:schemeClr val="accent3"/>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13429" y="1233488"/>
            <a:ext cx="10796400" cy="5075237"/>
          </a:xfrm>
        </p:spPr>
        <p:txBody>
          <a:bodyPr/>
          <a:lstStyle>
            <a:lvl1pPr marL="265113" indent="-265113">
              <a:buClr>
                <a:srgbClr val="E67225"/>
              </a:buClr>
              <a:buFont typeface="Calibri" panose="020F0502020204030204" pitchFamily="34" charset="0"/>
              <a:buChar char="•"/>
              <a:defRPr>
                <a:solidFill>
                  <a:srgbClr val="223341"/>
                </a:solidFill>
              </a:defRPr>
            </a:lvl1pPr>
            <a:lvl2pPr marL="625475" indent="-265113">
              <a:buClr>
                <a:srgbClr val="E67225"/>
              </a:buClr>
              <a:tabLst/>
              <a:defRPr>
                <a:solidFill>
                  <a:srgbClr val="223341"/>
                </a:solidFill>
              </a:defRPr>
            </a:lvl2pPr>
            <a:lvl3pPr marL="898525" indent="-184150">
              <a:buClr>
                <a:srgbClr val="E67225"/>
              </a:buClr>
              <a:defRPr>
                <a:solidFill>
                  <a:srgbClr val="223341"/>
                </a:solidFill>
              </a:defRPr>
            </a:lvl3pPr>
            <a:lvl4pPr>
              <a:buClr>
                <a:srgbClr val="E67225"/>
              </a:buClr>
              <a:defRPr>
                <a:solidFill>
                  <a:srgbClr val="22334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hasCustomPrompt="1"/>
          </p:nvPr>
        </p:nvSpPr>
        <p:spPr>
          <a:xfrm>
            <a:off x="616903" y="6401953"/>
            <a:ext cx="10792926" cy="231923"/>
          </a:xfrm>
        </p:spPr>
        <p:txBody>
          <a:bodyPr wrap="square" lIns="0" tIns="46800" rIns="90000" bIns="0" anchor="b">
            <a:spAutoFit/>
          </a:bodyPr>
          <a:lstStyle>
            <a:lvl1pPr marL="0" indent="0">
              <a:buFontTx/>
              <a:buNone/>
              <a:defRPr sz="1200"/>
            </a:lvl1pPr>
            <a:lvl2pPr marL="182563" indent="0">
              <a:buFontTx/>
              <a:buNone/>
              <a:defRPr sz="1400"/>
            </a:lvl2pPr>
            <a:lvl3pPr marL="357187" indent="0">
              <a:buFontTx/>
              <a:buNone/>
              <a:defRPr sz="1400"/>
            </a:lvl3pPr>
            <a:lvl4pPr marL="536575" indent="0">
              <a:buFontTx/>
              <a:buNone/>
              <a:defRPr sz="1400"/>
            </a:lvl4pPr>
            <a:lvl5pPr marL="712788" indent="0">
              <a:buFontTx/>
              <a:buNone/>
              <a:defRPr sz="1400"/>
            </a:lvl5pPr>
          </a:lstStyle>
          <a:p>
            <a:pPr lvl="0"/>
            <a:r>
              <a:rPr lang="en-US" dirty="0"/>
              <a:t>[reference]</a:t>
            </a:r>
          </a:p>
        </p:txBody>
      </p:sp>
    </p:spTree>
    <p:extLst>
      <p:ext uri="{BB962C8B-B14F-4D97-AF65-F5344CB8AC3E}">
        <p14:creationId xmlns:p14="http://schemas.microsoft.com/office/powerpoint/2010/main" val="3920307891"/>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2000" y="169992"/>
            <a:ext cx="9093600" cy="832612"/>
          </a:xfrm>
        </p:spPr>
        <p:txBody>
          <a:bodyPr/>
          <a:lstStyle/>
          <a:p>
            <a:r>
              <a:rPr lang="en-US" dirty="0"/>
              <a:t>Click to edit Master title style</a:t>
            </a:r>
            <a:endParaRPr lang="en-GB" dirty="0"/>
          </a:p>
        </p:txBody>
      </p:sp>
      <p:sp>
        <p:nvSpPr>
          <p:cNvPr id="6" name="Text Placeholder 4">
            <a:extLst>
              <a:ext uri="{FF2B5EF4-FFF2-40B4-BE49-F238E27FC236}">
                <a16:creationId xmlns:a16="http://schemas.microsoft.com/office/drawing/2014/main" id="{4380B395-49EC-42CA-AC4A-5F0DB7D7E1CD}"/>
              </a:ext>
            </a:extLst>
          </p:cNvPr>
          <p:cNvSpPr>
            <a:spLocks noGrp="1"/>
          </p:cNvSpPr>
          <p:nvPr>
            <p:ph type="body" sz="quarter" idx="10" hasCustomPrompt="1"/>
          </p:nvPr>
        </p:nvSpPr>
        <p:spPr>
          <a:xfrm>
            <a:off x="616903" y="6401953"/>
            <a:ext cx="10790872" cy="231923"/>
          </a:xfrm>
        </p:spPr>
        <p:txBody>
          <a:bodyPr wrap="square" lIns="0" tIns="46800" rIns="90000" bIns="0" anchor="b">
            <a:spAutoFit/>
          </a:bodyPr>
          <a:lstStyle>
            <a:lvl1pPr marL="0" indent="0">
              <a:buFontTx/>
              <a:buNone/>
              <a:defRPr sz="1200"/>
            </a:lvl1pPr>
            <a:lvl2pPr marL="182563" indent="0">
              <a:buFontTx/>
              <a:buNone/>
              <a:defRPr sz="1400"/>
            </a:lvl2pPr>
            <a:lvl3pPr marL="357187" indent="0">
              <a:buFontTx/>
              <a:buNone/>
              <a:defRPr sz="1400"/>
            </a:lvl3pPr>
            <a:lvl4pPr marL="536575" indent="0">
              <a:buFontTx/>
              <a:buNone/>
              <a:defRPr sz="1400"/>
            </a:lvl4pPr>
            <a:lvl5pPr marL="712788" indent="0">
              <a:buFontTx/>
              <a:buNone/>
              <a:defRPr sz="1400"/>
            </a:lvl5pPr>
          </a:lstStyle>
          <a:p>
            <a:pPr lvl="0"/>
            <a:r>
              <a:rPr lang="en-US" dirty="0"/>
              <a:t>[reference]</a:t>
            </a:r>
          </a:p>
        </p:txBody>
      </p:sp>
    </p:spTree>
    <p:extLst>
      <p:ext uri="{BB962C8B-B14F-4D97-AF65-F5344CB8AC3E}">
        <p14:creationId xmlns:p14="http://schemas.microsoft.com/office/powerpoint/2010/main" val="17719872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8B553D-2CEA-0A45-90E4-64DD213E4925}" type="datetimeFigureOut">
              <a:rPr lang="en-US" smtClean="0"/>
              <a:t>2/3/22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E7DBC8-2EC4-814F-B070-2608E835E027}" type="slidenum">
              <a:rPr lang="en-US" smtClean="0"/>
              <a:t>‹#›</a:t>
            </a:fld>
            <a:endParaRPr lang="en-US"/>
          </a:p>
        </p:txBody>
      </p:sp>
    </p:spTree>
    <p:extLst>
      <p:ext uri="{BB962C8B-B14F-4D97-AF65-F5344CB8AC3E}">
        <p14:creationId xmlns:p14="http://schemas.microsoft.com/office/powerpoint/2010/main" val="16632272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AA8348EE-AB9B-40FD-91D8-B5FB82EEB4BA}" type="datetimeFigureOut">
              <a:rPr lang="en-US">
                <a:solidFill>
                  <a:prstClr val="black">
                    <a:tint val="75000"/>
                  </a:prstClr>
                </a:solidFill>
              </a:rPr>
              <a:pPr>
                <a:defRPr/>
              </a:pPr>
              <a:t>2/3/22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0073119-53FA-4C2E-A27F-F8BA893047BD}"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7975920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F03D2A3-1BB4-4DEB-AC6A-D493E9237215}" type="datetimeFigureOut">
              <a:rPr lang="en-US">
                <a:solidFill>
                  <a:prstClr val="black">
                    <a:tint val="75000"/>
                  </a:prstClr>
                </a:solidFill>
              </a:rPr>
              <a:pPr>
                <a:defRPr/>
              </a:pPr>
              <a:t>2/3/22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F7CA6AC-9722-40B4-8792-4ED3AC729BE0}"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1056417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B2BE9307-5799-46D6-8A0E-E6F1D2D811C3}" type="datetimeFigureOut">
              <a:rPr lang="en-US">
                <a:solidFill>
                  <a:prstClr val="black">
                    <a:tint val="75000"/>
                  </a:prstClr>
                </a:solidFill>
              </a:rPr>
              <a:pPr>
                <a:defRPr/>
              </a:pPr>
              <a:t>2/3/22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164E72F-2D97-4628-A29F-3918F3E92578}"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4916797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755FA661-29B3-4FC8-9AD9-1906493DFE23}" type="datetimeFigureOut">
              <a:rPr lang="en-US">
                <a:solidFill>
                  <a:prstClr val="black">
                    <a:tint val="75000"/>
                  </a:prstClr>
                </a:solidFill>
              </a:rPr>
              <a:pPr>
                <a:defRPr/>
              </a:pPr>
              <a:t>2/3/22</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B268B22-43AA-4EE1-81B7-F53F97DC77E3}"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69212937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2F7E04E3-C684-4C29-AC9B-650179750539}" type="datetimeFigureOut">
              <a:rPr lang="en-US">
                <a:solidFill>
                  <a:prstClr val="black">
                    <a:tint val="75000"/>
                  </a:prstClr>
                </a:solidFill>
              </a:rPr>
              <a:pPr>
                <a:defRPr/>
              </a:pPr>
              <a:t>2/3/22</a:t>
            </a:fld>
            <a:endParaRPr lang="en-US"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2913D71-0A02-4A1B-92CF-A94C41BE7376}"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7957918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0BBF8872-EE53-4103-852D-D1DAAA1C0BD8}" type="datetimeFigureOut">
              <a:rPr lang="en-US">
                <a:solidFill>
                  <a:prstClr val="black">
                    <a:tint val="75000"/>
                  </a:prstClr>
                </a:solidFill>
              </a:rPr>
              <a:pPr>
                <a:defRPr/>
              </a:pPr>
              <a:t>2/3/22</a:t>
            </a:fld>
            <a:endParaRPr lang="en-US"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BC8C01BE-455A-43A3-9522-861072729532}"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930552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82FD08E-B6FA-4AAB-8A9B-9AA9570E2FA5}" type="datetimeFigureOut">
              <a:rPr lang="en-US">
                <a:solidFill>
                  <a:prstClr val="black">
                    <a:tint val="75000"/>
                  </a:prstClr>
                </a:solidFill>
              </a:rPr>
              <a:pPr>
                <a:defRPr/>
              </a:pPr>
              <a:t>2/3/22</a:t>
            </a:fld>
            <a:endParaRPr lang="en-US"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9B3A340A-97C0-42D1-B578-59ED23C34038}"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0132452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D8ADACD-1D0B-4C49-A026-B9773E686D25}" type="datetimeFigureOut">
              <a:rPr lang="en-US">
                <a:solidFill>
                  <a:prstClr val="black">
                    <a:tint val="75000"/>
                  </a:prstClr>
                </a:solidFill>
              </a:rPr>
              <a:pPr>
                <a:defRPr/>
              </a:pPr>
              <a:t>2/3/22</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9060AC5-149B-4A92-A97F-5864724160A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4910019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23DB996-A71E-4328-844A-A2613BB029A8}" type="datetimeFigureOut">
              <a:rPr lang="en-US">
                <a:solidFill>
                  <a:prstClr val="black">
                    <a:tint val="75000"/>
                  </a:prstClr>
                </a:solidFill>
              </a:rPr>
              <a:pPr>
                <a:defRPr/>
              </a:pPr>
              <a:t>2/3/22</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960BDCF-C6DF-4D5C-8E03-48A9967F6904}"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8523127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FE8198D-CA6B-49EF-900C-44E50593719E}" type="datetimeFigureOut">
              <a:rPr lang="en-US">
                <a:solidFill>
                  <a:prstClr val="black">
                    <a:tint val="75000"/>
                  </a:prstClr>
                </a:solidFill>
              </a:rPr>
              <a:pPr>
                <a:defRPr/>
              </a:pPr>
              <a:t>2/3/22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9B123D8-3A65-418E-A775-C17645C623CD}"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03609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88B553D-2CEA-0A45-90E4-64DD213E4925}" type="datetimeFigureOut">
              <a:rPr lang="en-US" smtClean="0"/>
              <a:t>2/3/22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E7DBC8-2EC4-814F-B070-2608E835E027}" type="slidenum">
              <a:rPr lang="en-US" smtClean="0"/>
              <a:t>‹#›</a:t>
            </a:fld>
            <a:endParaRPr lang="en-US"/>
          </a:p>
        </p:txBody>
      </p:sp>
    </p:spTree>
    <p:extLst>
      <p:ext uri="{BB962C8B-B14F-4D97-AF65-F5344CB8AC3E}">
        <p14:creationId xmlns:p14="http://schemas.microsoft.com/office/powerpoint/2010/main" val="6622834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E532BDA-93BC-4B44-B783-82F731205828}" type="datetimeFigureOut">
              <a:rPr lang="en-US">
                <a:solidFill>
                  <a:prstClr val="black">
                    <a:tint val="75000"/>
                  </a:prstClr>
                </a:solidFill>
              </a:rPr>
              <a:pPr>
                <a:defRPr/>
              </a:pPr>
              <a:t>2/3/22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A416348-57E5-454B-9BFB-66EF10DCF4CC}"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9628425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8B553D-2CEA-0A45-90E4-64DD213E4925}" type="datetimeFigureOut">
              <a:rPr lang="en-US" smtClean="0"/>
              <a:t>2/3/22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E7DBC8-2EC4-814F-B070-2608E835E027}" type="slidenum">
              <a:rPr lang="en-US" smtClean="0"/>
              <a:t>‹#›</a:t>
            </a:fld>
            <a:endParaRPr lang="en-US"/>
          </a:p>
        </p:txBody>
      </p:sp>
    </p:spTree>
    <p:extLst>
      <p:ext uri="{BB962C8B-B14F-4D97-AF65-F5344CB8AC3E}">
        <p14:creationId xmlns:p14="http://schemas.microsoft.com/office/powerpoint/2010/main" val="703298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8B553D-2CEA-0A45-90E4-64DD213E4925}" type="datetimeFigureOut">
              <a:rPr lang="en-US" smtClean="0"/>
              <a:t>2/3/22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E7DBC8-2EC4-814F-B070-2608E835E027}" type="slidenum">
              <a:rPr lang="en-US" smtClean="0"/>
              <a:t>‹#›</a:t>
            </a:fld>
            <a:endParaRPr lang="en-US"/>
          </a:p>
        </p:txBody>
      </p:sp>
    </p:spTree>
    <p:extLst>
      <p:ext uri="{BB962C8B-B14F-4D97-AF65-F5344CB8AC3E}">
        <p14:creationId xmlns:p14="http://schemas.microsoft.com/office/powerpoint/2010/main" val="594333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8B553D-2CEA-0A45-90E4-64DD213E4925}" type="datetimeFigureOut">
              <a:rPr lang="en-US" smtClean="0"/>
              <a:t>2/3/22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E7DBC8-2EC4-814F-B070-2608E835E027}" type="slidenum">
              <a:rPr lang="en-US" smtClean="0"/>
              <a:t>‹#›</a:t>
            </a:fld>
            <a:endParaRPr lang="en-US"/>
          </a:p>
        </p:txBody>
      </p:sp>
    </p:spTree>
    <p:extLst>
      <p:ext uri="{BB962C8B-B14F-4D97-AF65-F5344CB8AC3E}">
        <p14:creationId xmlns:p14="http://schemas.microsoft.com/office/powerpoint/2010/main" val="1016574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theme" Target="../theme/theme4.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8B553D-2CEA-0A45-90E4-64DD213E4925}" type="datetimeFigureOut">
              <a:rPr lang="en-US" smtClean="0"/>
              <a:t>2/3/22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E7DBC8-2EC4-814F-B070-2608E835E027}" type="slidenum">
              <a:rPr lang="en-US" smtClean="0"/>
              <a:t>‹#›</a:t>
            </a:fld>
            <a:endParaRPr lang="en-US"/>
          </a:p>
        </p:txBody>
      </p:sp>
    </p:spTree>
    <p:extLst>
      <p:ext uri="{BB962C8B-B14F-4D97-AF65-F5344CB8AC3E}">
        <p14:creationId xmlns:p14="http://schemas.microsoft.com/office/powerpoint/2010/main" val="19490474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defTabSz="457200" eaLnBrk="1" hangingPunct="1">
              <a:defRPr/>
            </a:pPr>
            <a:fld id="{75EBA27B-F215-4FE5-BF4B-59E824E3AB28}" type="datetimeFigureOut">
              <a:rPr lang="en-US" smtClean="0">
                <a:solidFill>
                  <a:prstClr val="black">
                    <a:tint val="75000"/>
                  </a:prstClr>
                </a:solidFill>
                <a:ea typeface="+mn-ea"/>
              </a:rPr>
              <a:pPr defTabSz="457200" eaLnBrk="1" hangingPunct="1">
                <a:defRPr/>
              </a:pPr>
              <a:t>2/3/22</a:t>
            </a:fld>
            <a:endParaRPr lang="en-US">
              <a:solidFill>
                <a:prstClr val="black">
                  <a:tint val="75000"/>
                </a:prstClr>
              </a:solidFill>
              <a:ea typeface="+mn-ea"/>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defRPr>
            </a:lvl1pPr>
          </a:lstStyle>
          <a:p>
            <a:pPr defTabSz="457200" eaLnBrk="1" hangingPunct="1">
              <a:defRPr/>
            </a:pPr>
            <a:endParaRPr lang="en-US">
              <a:solidFill>
                <a:prstClr val="black">
                  <a:tint val="75000"/>
                </a:prstClr>
              </a:solidFill>
              <a:ea typeface="+mn-ea"/>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defTabSz="457200" eaLnBrk="1" hangingPunct="1">
              <a:defRPr/>
            </a:pPr>
            <a:fld id="{5722680B-20B2-4C1F-9DF8-79679A998694}" type="slidenum">
              <a:rPr lang="en-US" smtClean="0">
                <a:solidFill>
                  <a:prstClr val="black">
                    <a:tint val="75000"/>
                  </a:prstClr>
                </a:solidFill>
                <a:ea typeface="+mn-ea"/>
              </a:rPr>
              <a:pPr defTabSz="457200" eaLnBrk="1" hangingPunct="1">
                <a:defRPr/>
              </a:pPr>
              <a:t>‹#›</a:t>
            </a:fld>
            <a:endParaRPr lang="en-US">
              <a:solidFill>
                <a:prstClr val="black">
                  <a:tint val="75000"/>
                </a:prstClr>
              </a:solidFill>
              <a:ea typeface="+mn-ea"/>
            </a:endParaRPr>
          </a:p>
        </p:txBody>
      </p:sp>
    </p:spTree>
    <p:extLst>
      <p:ext uri="{BB962C8B-B14F-4D97-AF65-F5344CB8AC3E}">
        <p14:creationId xmlns:p14="http://schemas.microsoft.com/office/powerpoint/2010/main" val="2004345848"/>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 Placeholder 1">
            <a:extLst>
              <a:ext uri="{FF2B5EF4-FFF2-40B4-BE49-F238E27FC236}">
                <a16:creationId xmlns:a16="http://schemas.microsoft.com/office/drawing/2014/main" id="{8D77A8B4-6A95-174C-A801-FCF2D06A3758}"/>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1507" name="Text Placeholder 2">
            <a:extLst>
              <a:ext uri="{FF2B5EF4-FFF2-40B4-BE49-F238E27FC236}">
                <a16:creationId xmlns:a16="http://schemas.microsoft.com/office/drawing/2014/main" id="{6E411D61-CF86-DF41-949E-4FD91CFED19F}"/>
              </a:ext>
            </a:extLst>
          </p:cNvPr>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C89024A-0326-C049-AECD-60A3059B9CD8}"/>
              </a:ext>
            </a:extLst>
          </p:cNvPr>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smtClean="0">
                <a:solidFill>
                  <a:prstClr val="black">
                    <a:tint val="75000"/>
                  </a:prstClr>
                </a:solidFill>
                <a:latin typeface="Arial" panose="020B0604020202020204" pitchFamily="34" charset="0"/>
                <a:cs typeface="Arial" panose="020B0604020202020204" pitchFamily="34" charset="0"/>
              </a:defRPr>
            </a:lvl1pPr>
          </a:lstStyle>
          <a:p>
            <a:pPr>
              <a:defRPr/>
            </a:pPr>
            <a:fld id="{6B2489F5-2ECF-A042-A87B-001FEE773941}" type="datetimeFigureOut">
              <a:rPr lang="en-US"/>
              <a:pPr>
                <a:defRPr/>
              </a:pPr>
              <a:t>2/3/22</a:t>
            </a:fld>
            <a:endParaRPr lang="en-US"/>
          </a:p>
        </p:txBody>
      </p:sp>
      <p:sp>
        <p:nvSpPr>
          <p:cNvPr id="5" name="Footer Placeholder 4">
            <a:extLst>
              <a:ext uri="{FF2B5EF4-FFF2-40B4-BE49-F238E27FC236}">
                <a16:creationId xmlns:a16="http://schemas.microsoft.com/office/drawing/2014/main" id="{174ADBB1-65BF-8E47-BAE8-0B303AE0B00E}"/>
              </a:ext>
            </a:extLst>
          </p:cNvPr>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Arial" panose="020B0604020202020204" pitchFamily="34" charset="0"/>
                <a:cs typeface="Arial" panose="020B0604020202020204"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735C14AD-474F-484D-A0EF-DF167A899667}"/>
              </a:ext>
            </a:extLst>
          </p:cNvPr>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smtClean="0">
                <a:solidFill>
                  <a:prstClr val="black">
                    <a:tint val="75000"/>
                  </a:prstClr>
                </a:solidFill>
                <a:latin typeface="Arial" panose="020B0604020202020204" pitchFamily="34" charset="0"/>
                <a:cs typeface="Arial" panose="020B0604020202020204" pitchFamily="34" charset="0"/>
              </a:defRPr>
            </a:lvl1pPr>
          </a:lstStyle>
          <a:p>
            <a:pPr>
              <a:defRPr/>
            </a:pPr>
            <a:fld id="{18CE4527-2537-3F4C-92FB-2A06AF8BF1CB}" type="slidenum">
              <a:rPr lang="en-US"/>
              <a:pPr>
                <a:defRPr/>
              </a:pPr>
              <a:t>‹#›</a:t>
            </a:fld>
            <a:endParaRPr lang="en-US"/>
          </a:p>
        </p:txBody>
      </p:sp>
    </p:spTree>
    <p:extLst>
      <p:ext uri="{BB962C8B-B14F-4D97-AF65-F5344CB8AC3E}">
        <p14:creationId xmlns:p14="http://schemas.microsoft.com/office/powerpoint/2010/main" val="179654942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ctr" defTabSz="457200" rtl="0" eaLnBrk="0" fontAlgn="base" hangingPunct="0">
        <a:spcBef>
          <a:spcPct val="0"/>
        </a:spcBef>
        <a:spcAft>
          <a:spcPct val="0"/>
        </a:spcAft>
        <a:defRPr sz="4400" kern="1200">
          <a:solidFill>
            <a:schemeClr val="tx1"/>
          </a:solidFill>
          <a:latin typeface="Arial" panose="020B0604020202020204" pitchFamily="34" charset="0"/>
          <a:ea typeface="+mj-ea"/>
          <a:cs typeface="Arial" panose="020B0604020202020204" pitchFamily="34" charset="0"/>
        </a:defRPr>
      </a:lvl1pPr>
      <a:lvl2pPr algn="ctr" defTabSz="457200" rtl="0" eaLnBrk="0" fontAlgn="base" hangingPunct="0">
        <a:spcBef>
          <a:spcPct val="0"/>
        </a:spcBef>
        <a:spcAft>
          <a:spcPct val="0"/>
        </a:spcAft>
        <a:defRPr sz="4400">
          <a:solidFill>
            <a:schemeClr val="tx1"/>
          </a:solidFill>
          <a:latin typeface="Arial" panose="020B0604020202020204" pitchFamily="34" charset="0"/>
          <a:cs typeface="Arial" panose="020B0604020202020204" pitchFamily="34" charset="0"/>
        </a:defRPr>
      </a:lvl2pPr>
      <a:lvl3pPr algn="ctr" defTabSz="457200" rtl="0" eaLnBrk="0" fontAlgn="base" hangingPunct="0">
        <a:spcBef>
          <a:spcPct val="0"/>
        </a:spcBef>
        <a:spcAft>
          <a:spcPct val="0"/>
        </a:spcAft>
        <a:defRPr sz="4400">
          <a:solidFill>
            <a:schemeClr val="tx1"/>
          </a:solidFill>
          <a:latin typeface="Arial" panose="020B0604020202020204" pitchFamily="34" charset="0"/>
          <a:cs typeface="Arial" panose="020B0604020202020204" pitchFamily="34" charset="0"/>
        </a:defRPr>
      </a:lvl3pPr>
      <a:lvl4pPr algn="ctr" defTabSz="457200" rtl="0" eaLnBrk="0" fontAlgn="base" hangingPunct="0">
        <a:spcBef>
          <a:spcPct val="0"/>
        </a:spcBef>
        <a:spcAft>
          <a:spcPct val="0"/>
        </a:spcAft>
        <a:defRPr sz="4400">
          <a:solidFill>
            <a:schemeClr val="tx1"/>
          </a:solidFill>
          <a:latin typeface="Arial" panose="020B0604020202020204" pitchFamily="34" charset="0"/>
          <a:cs typeface="Arial" panose="020B0604020202020204" pitchFamily="34" charset="0"/>
        </a:defRPr>
      </a:lvl4pPr>
      <a:lvl5pPr algn="ctr" defTabSz="457200" rtl="0" eaLnBrk="0" fontAlgn="base" hangingPunct="0">
        <a:spcBef>
          <a:spcPct val="0"/>
        </a:spcBef>
        <a:spcAft>
          <a:spcPct val="0"/>
        </a:spcAft>
        <a:defRPr sz="4400">
          <a:solidFill>
            <a:schemeClr val="tx1"/>
          </a:solidFill>
          <a:latin typeface="Arial" panose="020B0604020202020204" pitchFamily="34" charset="0"/>
          <a:cs typeface="Arial" panose="020B0604020202020204"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701675"/>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295401"/>
            <a:ext cx="10515600" cy="48815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815C011E-826B-489F-BD79-EA03B61EC007}" type="datetimeFigureOut">
              <a:rPr lang="en-US" smtClean="0"/>
              <a:pPr/>
              <a:t>2/3/22</a:t>
            </a:fld>
            <a:endParaRPr lang="en-US" dirty="0"/>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E73F57DD-562E-48A9-B7E2-B677EF42A2FB}" type="slidenum">
              <a:rPr lang="en-US" smtClean="0"/>
              <a:pPr/>
              <a:t>‹#›</a:t>
            </a:fld>
            <a:endParaRPr lang="en-US" dirty="0"/>
          </a:p>
        </p:txBody>
      </p:sp>
    </p:spTree>
    <p:extLst>
      <p:ext uri="{BB962C8B-B14F-4D97-AF65-F5344CB8AC3E}">
        <p14:creationId xmlns:p14="http://schemas.microsoft.com/office/powerpoint/2010/main" val="1903878026"/>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37" r:id="rId12"/>
    <p:sldLayoutId id="2147483747" r:id="rId13"/>
    <p:sldLayoutId id="2147483748" r:id="rId14"/>
  </p:sldLayoutIdLst>
  <p:txStyles>
    <p:title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760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609600" y="1297368"/>
            <a:ext cx="10972800" cy="48287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Arial"/>
                <a:cs typeface="Arial"/>
              </a:defRPr>
            </a:lvl1pPr>
          </a:lstStyle>
          <a:p>
            <a:pPr defTabSz="457200" eaLnBrk="1" hangingPunct="1">
              <a:defRPr/>
            </a:pPr>
            <a:fld id="{75EBA27B-F215-4FE5-BF4B-59E824E3AB28}" type="datetimeFigureOut">
              <a:rPr lang="en-US" smtClean="0">
                <a:solidFill>
                  <a:prstClr val="black">
                    <a:tint val="75000"/>
                  </a:prstClr>
                </a:solidFill>
                <a:ea typeface="+mn-ea"/>
              </a:rPr>
              <a:pPr defTabSz="457200" eaLnBrk="1" hangingPunct="1">
                <a:defRPr/>
              </a:pPr>
              <a:t>2/3/22</a:t>
            </a:fld>
            <a:endParaRPr lang="en-US" dirty="0">
              <a:solidFill>
                <a:prstClr val="black">
                  <a:tint val="75000"/>
                </a:prstClr>
              </a:solidFill>
              <a:ea typeface="+mn-ea"/>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Arial"/>
                <a:cs typeface="Arial"/>
              </a:defRPr>
            </a:lvl1pPr>
          </a:lstStyle>
          <a:p>
            <a:pPr defTabSz="457200" eaLnBrk="1" hangingPunct="1">
              <a:defRPr/>
            </a:pPr>
            <a:endParaRPr lang="en-US" dirty="0">
              <a:solidFill>
                <a:prstClr val="black">
                  <a:tint val="75000"/>
                </a:prstClr>
              </a:solidFill>
              <a:ea typeface="+mn-ea"/>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Arial"/>
                <a:cs typeface="Arial"/>
              </a:defRPr>
            </a:lvl1pPr>
          </a:lstStyle>
          <a:p>
            <a:pPr defTabSz="457200" eaLnBrk="1" hangingPunct="1">
              <a:defRPr/>
            </a:pPr>
            <a:fld id="{5722680B-20B2-4C1F-9DF8-79679A998694}" type="slidenum">
              <a:rPr lang="en-US" smtClean="0">
                <a:solidFill>
                  <a:prstClr val="black">
                    <a:tint val="75000"/>
                  </a:prstClr>
                </a:solidFill>
                <a:ea typeface="+mn-ea"/>
              </a:rPr>
              <a:pPr defTabSz="457200" eaLnBrk="1" hangingPunct="1">
                <a:defRPr/>
              </a:pPr>
              <a:t>‹#›</a:t>
            </a:fld>
            <a:endParaRPr lang="en-US" dirty="0">
              <a:solidFill>
                <a:prstClr val="black">
                  <a:tint val="75000"/>
                </a:prstClr>
              </a:solidFill>
              <a:ea typeface="+mn-ea"/>
            </a:endParaRPr>
          </a:p>
        </p:txBody>
      </p:sp>
    </p:spTree>
    <p:extLst>
      <p:ext uri="{BB962C8B-B14F-4D97-AF65-F5344CB8AC3E}">
        <p14:creationId xmlns:p14="http://schemas.microsoft.com/office/powerpoint/2010/main" val="1897493515"/>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xStyles>
    <p:titleStyle>
      <a:lvl1pPr algn="ctr" defTabSz="457200" rtl="0" fontAlgn="base">
        <a:spcBef>
          <a:spcPct val="0"/>
        </a:spcBef>
        <a:spcAft>
          <a:spcPct val="0"/>
        </a:spcAft>
        <a:defRPr sz="3200" kern="1200">
          <a:solidFill>
            <a:schemeClr val="tx1"/>
          </a:solidFill>
          <a:latin typeface="Arial"/>
          <a:ea typeface="+mj-ea"/>
          <a:cs typeface="Arial"/>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Arial"/>
          <a:ea typeface="+mn-ea"/>
          <a:cs typeface="Arial"/>
        </a:defRPr>
      </a:lvl1pPr>
      <a:lvl2pPr marL="742950" indent="-285750" algn="l" defTabSz="457200" rtl="0" fontAlgn="base">
        <a:spcBef>
          <a:spcPct val="20000"/>
        </a:spcBef>
        <a:spcAft>
          <a:spcPct val="0"/>
        </a:spcAft>
        <a:buFont typeface="Arial" charset="0"/>
        <a:buChar char="–"/>
        <a:defRPr sz="2800" kern="1200">
          <a:solidFill>
            <a:schemeClr val="tx1"/>
          </a:solidFill>
          <a:latin typeface="Arial"/>
          <a:ea typeface="+mn-ea"/>
          <a:cs typeface="Arial"/>
        </a:defRPr>
      </a:lvl2pPr>
      <a:lvl3pPr marL="1143000" indent="-228600" algn="l" defTabSz="457200" rtl="0" fontAlgn="base">
        <a:spcBef>
          <a:spcPct val="20000"/>
        </a:spcBef>
        <a:spcAft>
          <a:spcPct val="0"/>
        </a:spcAft>
        <a:buFont typeface="Arial" charset="0"/>
        <a:buChar char="•"/>
        <a:defRPr sz="2400" kern="1200">
          <a:solidFill>
            <a:schemeClr val="tx1"/>
          </a:solidFill>
          <a:latin typeface="Arial"/>
          <a:ea typeface="+mn-ea"/>
          <a:cs typeface="Arial"/>
        </a:defRPr>
      </a:lvl3pPr>
      <a:lvl4pPr marL="1600200" indent="-228600" algn="l" defTabSz="457200" rtl="0" fontAlgn="base">
        <a:spcBef>
          <a:spcPct val="20000"/>
        </a:spcBef>
        <a:spcAft>
          <a:spcPct val="0"/>
        </a:spcAft>
        <a:buFont typeface="Arial" charset="0"/>
        <a:buChar char="–"/>
        <a:defRPr sz="2000" kern="1200">
          <a:solidFill>
            <a:schemeClr val="tx1"/>
          </a:solidFill>
          <a:latin typeface="Arial"/>
          <a:ea typeface="+mn-ea"/>
          <a:cs typeface="Arial"/>
        </a:defRPr>
      </a:lvl4pPr>
      <a:lvl5pPr marL="2057400" indent="-228600" algn="l" defTabSz="457200" rtl="0" fontAlgn="base">
        <a:spcBef>
          <a:spcPct val="20000"/>
        </a:spcBef>
        <a:spcAft>
          <a:spcPct val="0"/>
        </a:spcAft>
        <a:buFont typeface="Arial" charset="0"/>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3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image" Target="../media/image16.png"/><Relationship Id="rId1" Type="http://schemas.openxmlformats.org/officeDocument/2006/relationships/slideLayout" Target="../slideLayouts/slideLayout37.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9.xml"/><Relationship Id="rId5" Type="http://schemas.openxmlformats.org/officeDocument/2006/relationships/image" Target="../media/image35.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lmrintra.partners.org/scripts/phsweb.mwl?APP=LMR&amp;OPT=GETIMG&amp;IMGID=3908329&amp;TT=Img.jpeg"/>
          <p:cNvPicPr>
            <a:picLocks noChangeAspect="1" noChangeArrowheads="1"/>
          </p:cNvPicPr>
          <p:nvPr/>
        </p:nvPicPr>
        <p:blipFill>
          <a:blip r:embed="rId3" cstate="print"/>
          <a:srcRect/>
          <a:stretch>
            <a:fillRect/>
          </a:stretch>
        </p:blipFill>
        <p:spPr bwMode="auto">
          <a:xfrm>
            <a:off x="473394" y="5903620"/>
            <a:ext cx="5362575" cy="647700"/>
          </a:xfrm>
          <a:prstGeom prst="rect">
            <a:avLst/>
          </a:prstGeom>
          <a:noFill/>
        </p:spPr>
      </p:pic>
      <p:pic>
        <p:nvPicPr>
          <p:cNvPr id="6" name="Picture 5"/>
          <p:cNvPicPr>
            <a:picLocks noChangeAspect="1" noChangeArrowheads="1"/>
          </p:cNvPicPr>
          <p:nvPr/>
        </p:nvPicPr>
        <p:blipFill>
          <a:blip r:embed="rId4" cstate="print"/>
          <a:srcRect l="7242" t="18050" r="7242" b="16898"/>
          <a:stretch>
            <a:fillRect/>
          </a:stretch>
        </p:blipFill>
        <p:spPr bwMode="auto">
          <a:xfrm>
            <a:off x="9737406" y="6025577"/>
            <a:ext cx="1981200" cy="639891"/>
          </a:xfrm>
          <a:prstGeom prst="rect">
            <a:avLst/>
          </a:prstGeom>
          <a:noFill/>
          <a:ln w="9525">
            <a:noFill/>
            <a:miter lim="800000"/>
            <a:headEnd/>
            <a:tailEnd/>
          </a:ln>
        </p:spPr>
      </p:pic>
      <p:sp>
        <p:nvSpPr>
          <p:cNvPr id="3" name="Title 2">
            <a:extLst>
              <a:ext uri="{FF2B5EF4-FFF2-40B4-BE49-F238E27FC236}">
                <a16:creationId xmlns:a16="http://schemas.microsoft.com/office/drawing/2014/main" id="{6D1D6C19-7BF9-4B44-A911-CAA8CB537A25}"/>
              </a:ext>
            </a:extLst>
          </p:cNvPr>
          <p:cNvSpPr>
            <a:spLocks noGrp="1"/>
          </p:cNvSpPr>
          <p:nvPr>
            <p:ph type="ctrTitle"/>
          </p:nvPr>
        </p:nvSpPr>
        <p:spPr>
          <a:xfrm>
            <a:off x="1524000" y="192532"/>
            <a:ext cx="9144000" cy="2387600"/>
          </a:xfrm>
        </p:spPr>
        <p:txBody>
          <a:bodyPr/>
          <a:lstStyle/>
          <a:p>
            <a:r>
              <a:rPr lang="en-US" b="1" dirty="0">
                <a:solidFill>
                  <a:srgbClr val="C00000"/>
                </a:solidFill>
              </a:rPr>
              <a:t>Investigational Bispecific Antibodies Targeting BCMA in MM</a:t>
            </a:r>
            <a:endParaRPr lang="en-GB" b="1" dirty="0">
              <a:solidFill>
                <a:srgbClr val="C00000"/>
              </a:solidFill>
              <a:latin typeface="+mn-lt"/>
              <a:ea typeface="Arial" charset="0"/>
              <a:cs typeface="Arial" charset="0"/>
            </a:endParaRPr>
          </a:p>
        </p:txBody>
      </p:sp>
      <p:sp>
        <p:nvSpPr>
          <p:cNvPr id="7" name="Subtitle 6">
            <a:extLst>
              <a:ext uri="{FF2B5EF4-FFF2-40B4-BE49-F238E27FC236}">
                <a16:creationId xmlns:a16="http://schemas.microsoft.com/office/drawing/2014/main" id="{0C28E84C-841D-42B5-B093-4ED4B7CB0D23}"/>
              </a:ext>
            </a:extLst>
          </p:cNvPr>
          <p:cNvSpPr>
            <a:spLocks noGrp="1"/>
          </p:cNvSpPr>
          <p:nvPr>
            <p:ph type="subTitle" idx="1"/>
          </p:nvPr>
        </p:nvSpPr>
        <p:spPr>
          <a:xfrm>
            <a:off x="1524000" y="2897344"/>
            <a:ext cx="9144000" cy="1655762"/>
          </a:xfrm>
        </p:spPr>
        <p:txBody>
          <a:bodyPr>
            <a:noAutofit/>
          </a:bodyPr>
          <a:lstStyle/>
          <a:p>
            <a:pPr>
              <a:lnSpc>
                <a:spcPct val="100000"/>
              </a:lnSpc>
            </a:pPr>
            <a:r>
              <a:rPr lang="en-US" sz="2000" b="1" dirty="0">
                <a:solidFill>
                  <a:srgbClr val="002060"/>
                </a:solidFill>
              </a:rPr>
              <a:t>Noopur Raje, MD</a:t>
            </a:r>
            <a:br>
              <a:rPr lang="en-US" sz="2000" dirty="0">
                <a:solidFill>
                  <a:srgbClr val="002060"/>
                </a:solidFill>
              </a:rPr>
            </a:br>
            <a:r>
              <a:rPr lang="en-US" sz="2000" dirty="0">
                <a:solidFill>
                  <a:srgbClr val="002060"/>
                </a:solidFill>
              </a:rPr>
              <a:t> Center for Multiple Myeloma</a:t>
            </a:r>
            <a:br>
              <a:rPr lang="en-US" sz="2000" dirty="0">
                <a:solidFill>
                  <a:srgbClr val="002060"/>
                </a:solidFill>
              </a:rPr>
            </a:br>
            <a:r>
              <a:rPr lang="en-US" sz="2000" dirty="0">
                <a:solidFill>
                  <a:srgbClr val="002060"/>
                </a:solidFill>
              </a:rPr>
              <a:t>MGH Cancer Center </a:t>
            </a:r>
          </a:p>
          <a:p>
            <a:pPr>
              <a:lnSpc>
                <a:spcPct val="100000"/>
              </a:lnSpc>
            </a:pPr>
            <a:r>
              <a:rPr lang="en-US" sz="2000" dirty="0">
                <a:solidFill>
                  <a:srgbClr val="002060"/>
                </a:solidFill>
              </a:rPr>
              <a:t>Professor of Medicine</a:t>
            </a:r>
            <a:br>
              <a:rPr lang="en-US" sz="2000" dirty="0">
                <a:solidFill>
                  <a:srgbClr val="002060"/>
                </a:solidFill>
              </a:rPr>
            </a:br>
            <a:r>
              <a:rPr lang="en-US" sz="2000" dirty="0">
                <a:solidFill>
                  <a:srgbClr val="002060"/>
                </a:solidFill>
              </a:rPr>
              <a:t>Harvard Medical School</a:t>
            </a:r>
            <a:endParaRPr lang="en-GB" sz="2000" dirty="0"/>
          </a:p>
        </p:txBody>
      </p:sp>
    </p:spTree>
    <p:extLst>
      <p:ext uri="{BB962C8B-B14F-4D97-AF65-F5344CB8AC3E}">
        <p14:creationId xmlns:p14="http://schemas.microsoft.com/office/powerpoint/2010/main" val="747577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5C5490C1-5149-D14B-9263-40750B7E3E68}"/>
              </a:ext>
            </a:extLst>
          </p:cNvPr>
          <p:cNvSpPr>
            <a:spLocks noGrp="1"/>
          </p:cNvSpPr>
          <p:nvPr>
            <p:ph idx="1"/>
          </p:nvPr>
        </p:nvSpPr>
        <p:spPr>
          <a:xfrm>
            <a:off x="5834637" y="1471104"/>
            <a:ext cx="6145156" cy="4450800"/>
          </a:xfrm>
        </p:spPr>
        <p:txBody>
          <a:bodyPr/>
          <a:lstStyle/>
          <a:p>
            <a:pPr marL="259708" indent="-285744">
              <a:tabLst>
                <a:tab pos="171446" algn="l"/>
              </a:tabLst>
            </a:pPr>
            <a:r>
              <a:rPr lang="en-US" sz="1800" dirty="0">
                <a:cs typeface="Calibri" panose="020F0502020204030204" pitchFamily="34" charset="0"/>
              </a:rPr>
              <a:t>RP2D mF/U: 6.1 months (range: 1.2-12.2)</a:t>
            </a:r>
          </a:p>
          <a:p>
            <a:pPr marL="625459" lvl="1" indent="-285744">
              <a:tabLst>
                <a:tab pos="171446" algn="l"/>
              </a:tabLst>
            </a:pPr>
            <a:r>
              <a:rPr lang="en-US" sz="1600" dirty="0">
                <a:cs typeface="Calibri" panose="020F0502020204030204" pitchFamily="34" charset="0"/>
              </a:rPr>
              <a:t>Median time to first response: 1.0 month (range: 0.2-3.1)</a:t>
            </a:r>
          </a:p>
          <a:p>
            <a:pPr marL="625459" lvl="1" indent="-285744">
              <a:tabLst>
                <a:tab pos="171446" algn="l"/>
              </a:tabLst>
            </a:pPr>
            <a:r>
              <a:rPr lang="en-US" sz="1600" dirty="0">
                <a:cs typeface="Calibri" panose="020F0502020204030204" pitchFamily="34" charset="0"/>
              </a:rPr>
              <a:t>ORR in 33 triple-class refractory patients: 61%</a:t>
            </a:r>
          </a:p>
          <a:p>
            <a:pPr marL="259708" indent="-285744">
              <a:tabLst>
                <a:tab pos="171446" algn="l"/>
              </a:tabLst>
            </a:pPr>
            <a:r>
              <a:rPr lang="en-US" sz="1800" dirty="0">
                <a:cs typeface="Calibri" panose="020F0502020204030204" pitchFamily="34" charset="0"/>
              </a:rPr>
              <a:t>Of 6 evaluable patients in RP2D cohort, all achieved MRD-negative CR/</a:t>
            </a:r>
            <a:r>
              <a:rPr lang="en-US" sz="1800" dirty="0" err="1">
                <a:cs typeface="Calibri" panose="020F0502020204030204" pitchFamily="34" charset="0"/>
              </a:rPr>
              <a:t>sCR</a:t>
            </a:r>
            <a:r>
              <a:rPr lang="en-US" sz="1800" dirty="0">
                <a:cs typeface="Calibri" panose="020F0502020204030204" pitchFamily="34" charset="0"/>
              </a:rPr>
              <a:t> at 10</a:t>
            </a:r>
            <a:r>
              <a:rPr lang="en-US" sz="1800" baseline="30000" dirty="0">
                <a:cs typeface="Calibri" panose="020F0502020204030204" pitchFamily="34" charset="0"/>
              </a:rPr>
              <a:t>-6</a:t>
            </a:r>
            <a:r>
              <a:rPr lang="en-US" sz="1800" dirty="0">
                <a:cs typeface="Calibri" panose="020F0502020204030204" pitchFamily="34" charset="0"/>
              </a:rPr>
              <a:t> (n=5) and 10</a:t>
            </a:r>
            <a:r>
              <a:rPr lang="en-US" sz="1800" baseline="30000" dirty="0">
                <a:cs typeface="Calibri" panose="020F0502020204030204" pitchFamily="34" charset="0"/>
              </a:rPr>
              <a:t>-5</a:t>
            </a:r>
            <a:r>
              <a:rPr lang="en-US" sz="1800" dirty="0">
                <a:cs typeface="Calibri" panose="020F0502020204030204" pitchFamily="34" charset="0"/>
              </a:rPr>
              <a:t> (n=1) </a:t>
            </a:r>
          </a:p>
          <a:p>
            <a:pPr marL="259708" indent="-285744">
              <a:tabLst>
                <a:tab pos="171446" algn="l"/>
              </a:tabLst>
            </a:pPr>
            <a:r>
              <a:rPr lang="en-US" sz="1800" dirty="0">
                <a:cs typeface="Calibri" panose="020F0502020204030204" pitchFamily="34" charset="0"/>
              </a:rPr>
              <a:t>Median DOR was not reached</a:t>
            </a:r>
          </a:p>
        </p:txBody>
      </p:sp>
      <p:sp>
        <p:nvSpPr>
          <p:cNvPr id="11" name="Title 7">
            <a:extLst>
              <a:ext uri="{FF2B5EF4-FFF2-40B4-BE49-F238E27FC236}">
                <a16:creationId xmlns:a16="http://schemas.microsoft.com/office/drawing/2014/main" id="{AE722BB7-3531-489A-BAE4-F705B4BC65C7}"/>
              </a:ext>
            </a:extLst>
          </p:cNvPr>
          <p:cNvSpPr>
            <a:spLocks noGrp="1"/>
          </p:cNvSpPr>
          <p:nvPr>
            <p:ph type="title"/>
          </p:nvPr>
        </p:nvSpPr>
        <p:spPr/>
        <p:txBody>
          <a:bodyPr>
            <a:normAutofit fontScale="90000"/>
          </a:bodyPr>
          <a:lstStyle/>
          <a:p>
            <a:r>
              <a:rPr lang="en-US" sz="2800" b="1" dirty="0">
                <a:solidFill>
                  <a:srgbClr val="C00000"/>
                </a:solidFill>
              </a:rPr>
              <a:t>Phase 1 First-in-Human Study of </a:t>
            </a:r>
            <a:r>
              <a:rPr lang="en-US" sz="2800" b="1" dirty="0" err="1">
                <a:solidFill>
                  <a:srgbClr val="C00000"/>
                </a:solidFill>
              </a:rPr>
              <a:t>Teclistamab</a:t>
            </a:r>
            <a:r>
              <a:rPr lang="en-US" sz="2800" b="1" dirty="0">
                <a:solidFill>
                  <a:srgbClr val="C00000"/>
                </a:solidFill>
              </a:rPr>
              <a:t> in Patients With RRMM: Efficacy</a:t>
            </a:r>
          </a:p>
        </p:txBody>
      </p:sp>
      <p:sp>
        <p:nvSpPr>
          <p:cNvPr id="9" name="Text Placeholder 8">
            <a:extLst>
              <a:ext uri="{FF2B5EF4-FFF2-40B4-BE49-F238E27FC236}">
                <a16:creationId xmlns:a16="http://schemas.microsoft.com/office/drawing/2014/main" id="{AA51C365-1153-2148-918D-983C5628E775}"/>
              </a:ext>
            </a:extLst>
          </p:cNvPr>
          <p:cNvSpPr>
            <a:spLocks noGrp="1"/>
          </p:cNvSpPr>
          <p:nvPr>
            <p:ph type="body" sz="quarter" idx="4294967295"/>
          </p:nvPr>
        </p:nvSpPr>
        <p:spPr>
          <a:xfrm>
            <a:off x="1" y="5372746"/>
            <a:ext cx="10641329" cy="939800"/>
          </a:xfrm>
        </p:spPr>
        <p:txBody>
          <a:bodyPr>
            <a:noAutofit/>
          </a:bodyPr>
          <a:lstStyle/>
          <a:p>
            <a:r>
              <a:rPr lang="en-US" sz="1000" baseline="30000" dirty="0"/>
              <a:t>a</a:t>
            </a:r>
            <a:r>
              <a:rPr lang="en-US" sz="1000" dirty="0"/>
              <a:t> Investigator assessment of evaluable patients who had ≥1 postbaseline disease evaluation per 2011 IMWG response criteria, includes unconfirmed response </a:t>
            </a:r>
            <a:br>
              <a:rPr lang="en-US" sz="1000" dirty="0"/>
            </a:br>
            <a:r>
              <a:rPr lang="en-US" sz="1000" baseline="30000" dirty="0"/>
              <a:t>b </a:t>
            </a:r>
            <a:r>
              <a:rPr lang="en-US" sz="1000" dirty="0"/>
              <a:t>1500 µg/kg SC QW, with step-up doses of 60 and 300 µg/kg</a:t>
            </a:r>
          </a:p>
          <a:p>
            <a:r>
              <a:rPr lang="en-US" sz="1000" dirty="0">
                <a:latin typeface="Calibri" panose="020F0502020204030204" pitchFamily="34" charset="0"/>
                <a:cs typeface="Calibri" panose="020F0502020204030204" pitchFamily="34" charset="0"/>
              </a:rPr>
              <a:t>Usmani SZ et al. </a:t>
            </a:r>
            <a:r>
              <a:rPr lang="en-US" sz="1000" i="1" dirty="0">
                <a:latin typeface="Calibri" panose="020F0502020204030204" pitchFamily="34" charset="0"/>
                <a:cs typeface="Calibri" panose="020F0502020204030204" pitchFamily="34" charset="0"/>
              </a:rPr>
              <a:t>Lancet 2021</a:t>
            </a:r>
            <a:r>
              <a:rPr lang="en-US" sz="1000" dirty="0"/>
              <a:t> </a:t>
            </a:r>
          </a:p>
          <a:p>
            <a:r>
              <a:rPr lang="en-US" sz="1000" dirty="0"/>
              <a:t>CR, complete response; DOR, duration of response; MRD, minimal residual disease; mF/U, median follow up; ORR, overall response rate; PR, partial response; RP2D, recommended phase 2 dose; </a:t>
            </a:r>
            <a:r>
              <a:rPr lang="en-US" sz="1000" dirty="0" err="1"/>
              <a:t>sCR</a:t>
            </a:r>
            <a:r>
              <a:rPr lang="en-US" sz="1000" dirty="0"/>
              <a:t>, stringent complete response; VGPR, very good partial response</a:t>
            </a:r>
          </a:p>
        </p:txBody>
      </p:sp>
      <p:grpSp>
        <p:nvGrpSpPr>
          <p:cNvPr id="3" name="Group 2">
            <a:extLst>
              <a:ext uri="{FF2B5EF4-FFF2-40B4-BE49-F238E27FC236}">
                <a16:creationId xmlns:a16="http://schemas.microsoft.com/office/drawing/2014/main" id="{90C0A28F-347B-4CC4-8F1D-4C87DFE457CD}"/>
              </a:ext>
            </a:extLst>
          </p:cNvPr>
          <p:cNvGrpSpPr/>
          <p:nvPr/>
        </p:nvGrpSpPr>
        <p:grpSpPr>
          <a:xfrm>
            <a:off x="210367" y="1322904"/>
            <a:ext cx="5518544" cy="3999877"/>
            <a:chOff x="6920089" y="2025160"/>
            <a:chExt cx="4572000" cy="3313816"/>
          </a:xfrm>
        </p:grpSpPr>
        <p:sp>
          <p:nvSpPr>
            <p:cNvPr id="39" name="TextBox 38">
              <a:extLst>
                <a:ext uri="{FF2B5EF4-FFF2-40B4-BE49-F238E27FC236}">
                  <a16:creationId xmlns:a16="http://schemas.microsoft.com/office/drawing/2014/main" id="{6E2A56F4-E60D-4801-A50C-F3057F654E88}"/>
                </a:ext>
              </a:extLst>
            </p:cNvPr>
            <p:cNvSpPr txBox="1"/>
            <p:nvPr/>
          </p:nvSpPr>
          <p:spPr>
            <a:xfrm>
              <a:off x="8165697" y="4908089"/>
              <a:ext cx="620683" cy="430887"/>
            </a:xfrm>
            <a:prstGeom prst="rect">
              <a:avLst/>
            </a:prstGeom>
            <a:noFill/>
          </p:spPr>
          <p:txBody>
            <a:bodyPr wrap="none" rtlCol="0">
              <a:spAutoFit/>
            </a:bodyPr>
            <a:lstStyle/>
            <a:p>
              <a:pPr algn="ctr"/>
              <a:r>
                <a:rPr lang="en-US" sz="1100" b="1" dirty="0">
                  <a:latin typeface="Arial" panose="020B0604020202020204" pitchFamily="34" charset="0"/>
                  <a:cs typeface="Arial" panose="020B0604020202020204" pitchFamily="34" charset="0"/>
                </a:rPr>
                <a:t>RP2D</a:t>
              </a:r>
              <a:r>
                <a:rPr lang="en-US" sz="1100" b="1" baseline="30000" dirty="0">
                  <a:latin typeface="Arial" panose="020B0604020202020204" pitchFamily="34" charset="0"/>
                  <a:cs typeface="Arial" panose="020B0604020202020204" pitchFamily="34" charset="0"/>
                </a:rPr>
                <a:t>b</a:t>
              </a:r>
              <a:endParaRPr lang="en-US" sz="1100" b="1" dirty="0">
                <a:latin typeface="Arial" panose="020B0604020202020204" pitchFamily="34" charset="0"/>
                <a:cs typeface="Arial" panose="020B0604020202020204" pitchFamily="34" charset="0"/>
              </a:endParaRPr>
            </a:p>
            <a:p>
              <a:pPr algn="ctr"/>
              <a:r>
                <a:rPr lang="en-US" sz="1100" b="1" dirty="0">
                  <a:latin typeface="Arial" panose="020B0604020202020204" pitchFamily="34" charset="0"/>
                  <a:cs typeface="Arial" panose="020B0604020202020204" pitchFamily="34" charset="0"/>
                </a:rPr>
                <a:t>n=40</a:t>
              </a:r>
            </a:p>
          </p:txBody>
        </p:sp>
        <p:sp>
          <p:nvSpPr>
            <p:cNvPr id="40" name="TextBox 39">
              <a:extLst>
                <a:ext uri="{FF2B5EF4-FFF2-40B4-BE49-F238E27FC236}">
                  <a16:creationId xmlns:a16="http://schemas.microsoft.com/office/drawing/2014/main" id="{9CA55E40-A37F-4E14-A155-A8C6B568B54D}"/>
                </a:ext>
              </a:extLst>
            </p:cNvPr>
            <p:cNvSpPr txBox="1"/>
            <p:nvPr/>
          </p:nvSpPr>
          <p:spPr>
            <a:xfrm>
              <a:off x="9410664" y="4908089"/>
              <a:ext cx="1242648" cy="430887"/>
            </a:xfrm>
            <a:prstGeom prst="rect">
              <a:avLst/>
            </a:prstGeom>
            <a:noFill/>
          </p:spPr>
          <p:txBody>
            <a:bodyPr wrap="none" rtlCol="0">
              <a:spAutoFit/>
            </a:bodyPr>
            <a:lstStyle/>
            <a:p>
              <a:pPr algn="ctr"/>
              <a:r>
                <a:rPr lang="en-US" sz="1100" b="1" dirty="0">
                  <a:latin typeface="Arial" panose="020B0604020202020204" pitchFamily="34" charset="0"/>
                  <a:cs typeface="Arial" panose="020B0604020202020204" pitchFamily="34" charset="0"/>
                </a:rPr>
                <a:t>Other SC doses</a:t>
              </a:r>
            </a:p>
            <a:p>
              <a:pPr algn="ctr"/>
              <a:r>
                <a:rPr lang="en-US" sz="1100" b="1" dirty="0">
                  <a:latin typeface="Arial" panose="020B0604020202020204" pitchFamily="34" charset="0"/>
                  <a:cs typeface="Arial" panose="020B0604020202020204" pitchFamily="34" charset="0"/>
                </a:rPr>
                <a:t>n=32</a:t>
              </a:r>
            </a:p>
          </p:txBody>
        </p:sp>
        <p:graphicFrame>
          <p:nvGraphicFramePr>
            <p:cNvPr id="41" name="Chart 40">
              <a:extLst>
                <a:ext uri="{FF2B5EF4-FFF2-40B4-BE49-F238E27FC236}">
                  <a16:creationId xmlns:a16="http://schemas.microsoft.com/office/drawing/2014/main" id="{AE7103A2-93F6-466A-B066-E11D84EDFCF5}"/>
                </a:ext>
              </a:extLst>
            </p:cNvPr>
            <p:cNvGraphicFramePr>
              <a:graphicFrameLocks/>
            </p:cNvGraphicFramePr>
            <p:nvPr/>
          </p:nvGraphicFramePr>
          <p:xfrm>
            <a:off x="6920089" y="2305786"/>
            <a:ext cx="4572000" cy="2730500"/>
          </p:xfrm>
          <a:graphic>
            <a:graphicData uri="http://schemas.openxmlformats.org/drawingml/2006/chart">
              <c:chart xmlns:c="http://schemas.openxmlformats.org/drawingml/2006/chart" xmlns:r="http://schemas.openxmlformats.org/officeDocument/2006/relationships" r:id="rId3"/>
            </a:graphicData>
          </a:graphic>
        </p:graphicFrame>
        <p:sp>
          <p:nvSpPr>
            <p:cNvPr id="36" name="TextBox 35">
              <a:extLst>
                <a:ext uri="{FF2B5EF4-FFF2-40B4-BE49-F238E27FC236}">
                  <a16:creationId xmlns:a16="http://schemas.microsoft.com/office/drawing/2014/main" id="{D9C4ACD6-8E73-4828-9157-0F4BB5B1EE76}"/>
                </a:ext>
              </a:extLst>
            </p:cNvPr>
            <p:cNvSpPr txBox="1"/>
            <p:nvPr/>
          </p:nvSpPr>
          <p:spPr>
            <a:xfrm>
              <a:off x="9517263" y="2214380"/>
              <a:ext cx="1029448" cy="600164"/>
            </a:xfrm>
            <a:prstGeom prst="rect">
              <a:avLst/>
            </a:prstGeom>
            <a:noFill/>
          </p:spPr>
          <p:txBody>
            <a:bodyPr wrap="none" rtlCol="0">
              <a:spAutoFit/>
            </a:bodyPr>
            <a:lstStyle/>
            <a:p>
              <a:pPr algn="ctr"/>
              <a:r>
                <a:rPr lang="en-US" sz="1100" b="1" dirty="0" err="1">
                  <a:latin typeface="Arial" panose="020B0604020202020204" pitchFamily="34" charset="0"/>
                  <a:cs typeface="Arial" panose="020B0604020202020204" pitchFamily="34" charset="0"/>
                </a:rPr>
                <a:t>ORR</a:t>
              </a:r>
              <a:r>
                <a:rPr lang="en-US" sz="1100" b="1" baseline="30000" dirty="0" err="1">
                  <a:latin typeface="Arial" panose="020B0604020202020204" pitchFamily="34" charset="0"/>
                  <a:cs typeface="Arial" panose="020B0604020202020204" pitchFamily="34" charset="0"/>
                </a:rPr>
                <a:t>a</a:t>
              </a:r>
              <a:r>
                <a:rPr lang="en-US" sz="1100" b="1" dirty="0">
                  <a:latin typeface="Arial" panose="020B0604020202020204" pitchFamily="34" charset="0"/>
                  <a:cs typeface="Arial" panose="020B0604020202020204" pitchFamily="34" charset="0"/>
                </a:rPr>
                <a:t>: 59%</a:t>
              </a:r>
            </a:p>
            <a:p>
              <a:pPr algn="ctr"/>
              <a:r>
                <a:rPr lang="en-US" sz="1100" b="1" dirty="0">
                  <a:latin typeface="Arial" panose="020B0604020202020204" pitchFamily="34" charset="0"/>
                  <a:cs typeface="Arial" panose="020B0604020202020204" pitchFamily="34" charset="0"/>
                </a:rPr>
                <a:t>≥CR: 34%</a:t>
              </a:r>
            </a:p>
            <a:p>
              <a:pPr algn="ctr"/>
              <a:r>
                <a:rPr lang="en-US" sz="1100" b="1" dirty="0">
                  <a:latin typeface="Arial" panose="020B0604020202020204" pitchFamily="34" charset="0"/>
                  <a:cs typeface="Arial" panose="020B0604020202020204" pitchFamily="34" charset="0"/>
                </a:rPr>
                <a:t>≥VGPR: 59%</a:t>
              </a:r>
            </a:p>
          </p:txBody>
        </p:sp>
        <p:sp>
          <p:nvSpPr>
            <p:cNvPr id="38" name="TextBox 37">
              <a:extLst>
                <a:ext uri="{FF2B5EF4-FFF2-40B4-BE49-F238E27FC236}">
                  <a16:creationId xmlns:a16="http://schemas.microsoft.com/office/drawing/2014/main" id="{84DA7AE6-9893-4B86-B7DE-B5EEE275FB8F}"/>
                </a:ext>
              </a:extLst>
            </p:cNvPr>
            <p:cNvSpPr txBox="1"/>
            <p:nvPr/>
          </p:nvSpPr>
          <p:spPr>
            <a:xfrm>
              <a:off x="7961313" y="2025160"/>
              <a:ext cx="1029448" cy="600164"/>
            </a:xfrm>
            <a:prstGeom prst="rect">
              <a:avLst/>
            </a:prstGeom>
            <a:noFill/>
          </p:spPr>
          <p:txBody>
            <a:bodyPr wrap="none" rtlCol="0">
              <a:spAutoFit/>
            </a:bodyPr>
            <a:lstStyle/>
            <a:p>
              <a:pPr algn="ctr"/>
              <a:r>
                <a:rPr lang="en-US" sz="1100" b="1" dirty="0" err="1">
                  <a:latin typeface="Arial" panose="020B0604020202020204" pitchFamily="34" charset="0"/>
                  <a:cs typeface="Arial" panose="020B0604020202020204" pitchFamily="34" charset="0"/>
                </a:rPr>
                <a:t>ORR</a:t>
              </a:r>
              <a:r>
                <a:rPr lang="en-US" sz="1100" b="1" baseline="30000" dirty="0" err="1">
                  <a:latin typeface="Arial" panose="020B0604020202020204" pitchFamily="34" charset="0"/>
                  <a:cs typeface="Arial" panose="020B0604020202020204" pitchFamily="34" charset="0"/>
                </a:rPr>
                <a:t>a</a:t>
              </a:r>
              <a:r>
                <a:rPr lang="en-US" sz="1100" b="1" dirty="0">
                  <a:latin typeface="Arial" panose="020B0604020202020204" pitchFamily="34" charset="0"/>
                  <a:cs typeface="Arial" panose="020B0604020202020204" pitchFamily="34" charset="0"/>
                </a:rPr>
                <a:t>: 65%</a:t>
              </a:r>
            </a:p>
            <a:p>
              <a:pPr algn="ctr"/>
              <a:r>
                <a:rPr lang="en-US" sz="1100" b="1" dirty="0">
                  <a:latin typeface="Arial" panose="020B0604020202020204" pitchFamily="34" charset="0"/>
                  <a:cs typeface="Arial" panose="020B0604020202020204" pitchFamily="34" charset="0"/>
                </a:rPr>
                <a:t>≥CR: 40%</a:t>
              </a:r>
            </a:p>
            <a:p>
              <a:pPr algn="ctr"/>
              <a:r>
                <a:rPr lang="en-US" sz="1100" b="1" dirty="0">
                  <a:latin typeface="Arial" panose="020B0604020202020204" pitchFamily="34" charset="0"/>
                  <a:cs typeface="Arial" panose="020B0604020202020204" pitchFamily="34" charset="0"/>
                </a:rPr>
                <a:t>≥VGPR: 58%</a:t>
              </a:r>
            </a:p>
          </p:txBody>
        </p:sp>
      </p:grpSp>
      <p:sp>
        <p:nvSpPr>
          <p:cNvPr id="13" name="TextBox 12">
            <a:extLst>
              <a:ext uri="{FF2B5EF4-FFF2-40B4-BE49-F238E27FC236}">
                <a16:creationId xmlns:a16="http://schemas.microsoft.com/office/drawing/2014/main" id="{D21F26C1-FEF9-0C49-A6ED-8653DF10DCA8}"/>
              </a:ext>
            </a:extLst>
          </p:cNvPr>
          <p:cNvSpPr txBox="1"/>
          <p:nvPr/>
        </p:nvSpPr>
        <p:spPr>
          <a:xfrm>
            <a:off x="185531" y="648866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28384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6D78B-2CAB-483C-AFEE-443B76408847}"/>
              </a:ext>
            </a:extLst>
          </p:cNvPr>
          <p:cNvSpPr>
            <a:spLocks noGrp="1"/>
          </p:cNvSpPr>
          <p:nvPr>
            <p:ph type="title"/>
          </p:nvPr>
        </p:nvSpPr>
        <p:spPr>
          <a:xfrm>
            <a:off x="611999" y="169992"/>
            <a:ext cx="10264547" cy="842760"/>
          </a:xfrm>
        </p:spPr>
        <p:txBody>
          <a:bodyPr/>
          <a:lstStyle/>
          <a:p>
            <a:r>
              <a:rPr lang="en-GB" sz="2600" b="1" dirty="0">
                <a:solidFill>
                  <a:srgbClr val="C00000"/>
                </a:solidFill>
              </a:rPr>
              <a:t>MajesTEC-1: Phase 1/2 Study of Teclistamab, a BCMA×CD3 </a:t>
            </a:r>
            <a:br>
              <a:rPr lang="en-GB" sz="2600" b="1" dirty="0">
                <a:solidFill>
                  <a:srgbClr val="C00000"/>
                </a:solidFill>
              </a:rPr>
            </a:br>
            <a:r>
              <a:rPr lang="en-GB" sz="2600" b="1" dirty="0">
                <a:solidFill>
                  <a:srgbClr val="C00000"/>
                </a:solidFill>
              </a:rPr>
              <a:t>Bispecific Antibody, in </a:t>
            </a:r>
            <a:r>
              <a:rPr lang="en-GB" sz="2600" b="1" dirty="0" err="1">
                <a:solidFill>
                  <a:srgbClr val="C00000"/>
                </a:solidFill>
              </a:rPr>
              <a:t>RRMM</a:t>
            </a:r>
            <a:r>
              <a:rPr lang="en-GB" sz="2600" b="1" dirty="0">
                <a:solidFill>
                  <a:srgbClr val="C00000"/>
                </a:solidFill>
              </a:rPr>
              <a:t> – Updated Results </a:t>
            </a:r>
          </a:p>
        </p:txBody>
      </p:sp>
      <p:sp>
        <p:nvSpPr>
          <p:cNvPr id="4" name="Text Placeholder 3">
            <a:extLst>
              <a:ext uri="{FF2B5EF4-FFF2-40B4-BE49-F238E27FC236}">
                <a16:creationId xmlns:a16="http://schemas.microsoft.com/office/drawing/2014/main" id="{2CDECFD9-A0C7-4D37-A48B-B942966C66C4}"/>
              </a:ext>
            </a:extLst>
          </p:cNvPr>
          <p:cNvSpPr>
            <a:spLocks noGrp="1"/>
          </p:cNvSpPr>
          <p:nvPr>
            <p:ph type="body" sz="quarter" idx="10"/>
          </p:nvPr>
        </p:nvSpPr>
        <p:spPr>
          <a:xfrm>
            <a:off x="616903" y="6199136"/>
            <a:ext cx="10792926" cy="213456"/>
          </a:xfrm>
        </p:spPr>
        <p:txBody>
          <a:bodyPr/>
          <a:lstStyle/>
          <a:p>
            <a:r>
              <a:rPr lang="en-GB" sz="1200" b="0" i="0" u="none" strike="noStrike" dirty="0">
                <a:solidFill>
                  <a:srgbClr val="000000"/>
                </a:solidFill>
                <a:effectLst/>
                <a:latin typeface="Calibri" panose="020F0502020204030204" pitchFamily="34" charset="0"/>
              </a:rPr>
              <a:t>Moreau</a:t>
            </a:r>
            <a:r>
              <a:rPr lang="en-GB" dirty="0">
                <a:solidFill>
                  <a:schemeClr val="tx1"/>
                </a:solidFill>
                <a:latin typeface="Calibri" panose="020F0502020204030204" pitchFamily="34" charset="0"/>
              </a:rPr>
              <a:t> P</a:t>
            </a:r>
            <a:r>
              <a:rPr lang="en-GB" dirty="0"/>
              <a:t>, et al. ASH 2021;Abstract 896</a:t>
            </a:r>
          </a:p>
        </p:txBody>
      </p:sp>
      <p:sp>
        <p:nvSpPr>
          <p:cNvPr id="9" name="TextBox 8">
            <a:extLst>
              <a:ext uri="{FF2B5EF4-FFF2-40B4-BE49-F238E27FC236}">
                <a16:creationId xmlns:a16="http://schemas.microsoft.com/office/drawing/2014/main" id="{C0B1A311-CEB0-4BDF-ADB5-B132CCA4F83E}"/>
              </a:ext>
            </a:extLst>
          </p:cNvPr>
          <p:cNvSpPr txBox="1"/>
          <p:nvPr/>
        </p:nvSpPr>
        <p:spPr>
          <a:xfrm>
            <a:off x="612000" y="5013380"/>
            <a:ext cx="7648500" cy="1074061"/>
          </a:xfrm>
          <a:prstGeom prst="rect">
            <a:avLst/>
          </a:prstGeom>
          <a:solidFill>
            <a:srgbClr val="009BD5"/>
          </a:solidFill>
        </p:spPr>
        <p:txBody>
          <a:bodyPr wrap="square" lIns="36000" tIns="36000" rIns="36000" bIns="36000" rtlCol="0" anchor="ctr">
            <a:no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285750" lvl="0" indent="-285750">
              <a:buFont typeface="Arial" panose="020B0604020202020204" pitchFamily="34" charset="0"/>
              <a:buChar char="•"/>
              <a:defRPr/>
            </a:pPr>
            <a:r>
              <a:rPr lang="en-GB" sz="2000" dirty="0">
                <a:solidFill>
                  <a:srgbClr val="FFFFFF"/>
                </a:solidFill>
                <a:latin typeface="Calibri" panose="020F0502020204030204"/>
              </a:rPr>
              <a:t>Tec single agent update in the safety analysis cohort combining </a:t>
            </a:r>
            <a:br>
              <a:rPr lang="en-GB" sz="2000" dirty="0">
                <a:solidFill>
                  <a:srgbClr val="FFFFFF"/>
                </a:solidFill>
                <a:latin typeface="Calibri" panose="020F0502020204030204"/>
              </a:rPr>
            </a:br>
            <a:r>
              <a:rPr lang="en-GB" sz="2000" dirty="0">
                <a:solidFill>
                  <a:srgbClr val="FFFFFF"/>
                </a:solidFill>
                <a:latin typeface="Calibri" panose="020F0502020204030204"/>
              </a:rPr>
              <a:t>Phase I and Phase II expansion patients</a:t>
            </a:r>
          </a:p>
          <a:p>
            <a:pPr marL="285750" lvl="0" indent="-285750">
              <a:buFont typeface="Arial" panose="020B0604020202020204" pitchFamily="34" charset="0"/>
              <a:buChar char="•"/>
              <a:defRPr/>
            </a:pPr>
            <a:r>
              <a:rPr lang="en-GB" sz="2000" dirty="0">
                <a:solidFill>
                  <a:srgbClr val="FFFFFF"/>
                </a:solidFill>
                <a:latin typeface="Calibri" panose="020F0502020204030204"/>
              </a:rPr>
              <a:t>~78% </a:t>
            </a:r>
            <a:r>
              <a:rPr lang="en-GB" sz="2000" dirty="0" err="1">
                <a:solidFill>
                  <a:srgbClr val="FFFFFF"/>
                </a:solidFill>
                <a:latin typeface="Calibri" panose="020F0502020204030204"/>
              </a:rPr>
              <a:t>TCR</a:t>
            </a:r>
            <a:r>
              <a:rPr lang="en-GB" sz="2000" dirty="0">
                <a:solidFill>
                  <a:srgbClr val="FFFFFF"/>
                </a:solidFill>
                <a:latin typeface="Calibri" panose="020F0502020204030204"/>
              </a:rPr>
              <a:t>, 26% high-risk cytogenetics, 17% </a:t>
            </a:r>
            <a:r>
              <a:rPr lang="en-GB" sz="2000" dirty="0" err="1">
                <a:solidFill>
                  <a:srgbClr val="FFFFFF"/>
                </a:solidFill>
                <a:latin typeface="Calibri" panose="020F0502020204030204"/>
              </a:rPr>
              <a:t>EMD</a:t>
            </a:r>
            <a:endParaRPr lang="en-GB" sz="2000" dirty="0">
              <a:solidFill>
                <a:srgbClr val="FFFFFF"/>
              </a:solidFill>
              <a:latin typeface="Calibri" panose="020F0502020204030204"/>
            </a:endParaRPr>
          </a:p>
        </p:txBody>
      </p:sp>
      <p:graphicFrame>
        <p:nvGraphicFramePr>
          <p:cNvPr id="8" name="Table 118">
            <a:extLst>
              <a:ext uri="{FF2B5EF4-FFF2-40B4-BE49-F238E27FC236}">
                <a16:creationId xmlns:a16="http://schemas.microsoft.com/office/drawing/2014/main" id="{C4048437-0D2B-42CF-BDBD-234EE1A33A0C}"/>
              </a:ext>
            </a:extLst>
          </p:cNvPr>
          <p:cNvGraphicFramePr>
            <a:graphicFrameLocks noGrp="1"/>
          </p:cNvGraphicFramePr>
          <p:nvPr>
            <p:extLst>
              <p:ext uri="{D42A27DB-BD31-4B8C-83A1-F6EECF244321}">
                <p14:modId xmlns:p14="http://schemas.microsoft.com/office/powerpoint/2010/main" val="3084146441"/>
              </p:ext>
            </p:extLst>
          </p:nvPr>
        </p:nvGraphicFramePr>
        <p:xfrm>
          <a:off x="611999" y="1357957"/>
          <a:ext cx="3528000" cy="3456800"/>
        </p:xfrm>
        <a:graphic>
          <a:graphicData uri="http://schemas.openxmlformats.org/drawingml/2006/table">
            <a:tbl>
              <a:tblPr firstRow="1" bandRow="1">
                <a:tableStyleId>{1E171933-4619-4E11-9A3F-F7608DF75F80}</a:tableStyleId>
              </a:tblPr>
              <a:tblGrid>
                <a:gridCol w="2412000">
                  <a:extLst>
                    <a:ext uri="{9D8B030D-6E8A-4147-A177-3AD203B41FA5}">
                      <a16:colId xmlns:a16="http://schemas.microsoft.com/office/drawing/2014/main" val="3494174428"/>
                    </a:ext>
                  </a:extLst>
                </a:gridCol>
                <a:gridCol w="1116000">
                  <a:extLst>
                    <a:ext uri="{9D8B030D-6E8A-4147-A177-3AD203B41FA5}">
                      <a16:colId xmlns:a16="http://schemas.microsoft.com/office/drawing/2014/main" val="3325214675"/>
                    </a:ext>
                  </a:extLst>
                </a:gridCol>
              </a:tblGrid>
              <a:tr h="189305">
                <a:tc>
                  <a:txBody>
                    <a:bodyPr/>
                    <a:lstStyle/>
                    <a:p>
                      <a:endParaRPr lang="en-GB" sz="1200" dirty="0">
                        <a:latin typeface="+mn-lt"/>
                      </a:endParaRPr>
                    </a:p>
                  </a:txBody>
                  <a:tcPr marT="36000" marB="0" anchor="b"/>
                </a:tc>
                <a:tc>
                  <a:txBody>
                    <a:bodyPr/>
                    <a:lstStyle/>
                    <a:p>
                      <a:pPr algn="ctr"/>
                      <a:r>
                        <a:rPr lang="en-GB" sz="1200" dirty="0"/>
                        <a:t>Safety analysis (N=165)</a:t>
                      </a:r>
                      <a:endParaRPr lang="en-GB" sz="1200" dirty="0">
                        <a:latin typeface="+mn-lt"/>
                      </a:endParaRPr>
                    </a:p>
                  </a:txBody>
                  <a:tcPr marT="36000" marB="0" anchor="b"/>
                </a:tc>
                <a:extLst>
                  <a:ext uri="{0D108BD9-81ED-4DB2-BD59-A6C34878D82A}">
                    <a16:rowId xmlns:a16="http://schemas.microsoft.com/office/drawing/2014/main" val="3662115651"/>
                  </a:ext>
                </a:extLst>
              </a:tr>
              <a:tr h="189512">
                <a:tc>
                  <a:txBody>
                    <a:bodyPr/>
                    <a:lstStyle/>
                    <a:p>
                      <a:pPr>
                        <a:lnSpc>
                          <a:spcPts val="1300"/>
                        </a:lnSpc>
                      </a:pPr>
                      <a:r>
                        <a:rPr lang="en-GB" sz="1200" dirty="0"/>
                        <a:t>Age, median (range), years</a:t>
                      </a:r>
                    </a:p>
                    <a:p>
                      <a:pPr marL="180000">
                        <a:lnSpc>
                          <a:spcPts val="1300"/>
                        </a:lnSpc>
                      </a:pPr>
                      <a:r>
                        <a:rPr lang="en-GB" sz="1200" dirty="0"/>
                        <a:t>≥75 years</a:t>
                      </a:r>
                      <a:endParaRPr lang="en-GB" sz="1200" dirty="0">
                        <a:latin typeface="+mn-lt"/>
                      </a:endParaRPr>
                    </a:p>
                  </a:txBody>
                  <a:tcPr marL="72000" marT="36000" marB="36000"/>
                </a:tc>
                <a:tc>
                  <a:txBody>
                    <a:bodyPr/>
                    <a:lstStyle/>
                    <a:p>
                      <a:pPr algn="ctr">
                        <a:lnSpc>
                          <a:spcPts val="1300"/>
                        </a:lnSpc>
                      </a:pPr>
                      <a:r>
                        <a:rPr lang="en-GB" sz="1200" dirty="0"/>
                        <a:t>64.0 (33–84)</a:t>
                      </a:r>
                    </a:p>
                    <a:p>
                      <a:pPr algn="ctr">
                        <a:lnSpc>
                          <a:spcPts val="1300"/>
                        </a:lnSpc>
                      </a:pPr>
                      <a:r>
                        <a:rPr lang="en-GB" sz="1200" dirty="0"/>
                        <a:t>24 (15)</a:t>
                      </a:r>
                      <a:endParaRPr lang="en-GB" sz="1200" dirty="0">
                        <a:latin typeface="+mn-lt"/>
                      </a:endParaRPr>
                    </a:p>
                  </a:txBody>
                  <a:tcPr marT="36000" marB="36000"/>
                </a:tc>
                <a:extLst>
                  <a:ext uri="{0D108BD9-81ED-4DB2-BD59-A6C34878D82A}">
                    <a16:rowId xmlns:a16="http://schemas.microsoft.com/office/drawing/2014/main" val="3460028272"/>
                  </a:ext>
                </a:extLst>
              </a:tr>
              <a:tr h="111719">
                <a:tc>
                  <a:txBody>
                    <a:bodyPr/>
                    <a:lstStyle/>
                    <a:p>
                      <a:pPr>
                        <a:lnSpc>
                          <a:spcPts val="1300"/>
                        </a:lnSpc>
                      </a:pPr>
                      <a:r>
                        <a:rPr lang="en-GB" sz="1200" dirty="0"/>
                        <a:t>Male</a:t>
                      </a:r>
                      <a:endParaRPr lang="en-GB" sz="1200" dirty="0">
                        <a:latin typeface="+mn-lt"/>
                      </a:endParaRPr>
                    </a:p>
                  </a:txBody>
                  <a:tcPr marL="72000" marT="36000" marB="36000"/>
                </a:tc>
                <a:tc>
                  <a:txBody>
                    <a:bodyPr/>
                    <a:lstStyle/>
                    <a:p>
                      <a:pPr algn="ctr">
                        <a:lnSpc>
                          <a:spcPts val="1300"/>
                        </a:lnSpc>
                      </a:pPr>
                      <a:r>
                        <a:rPr lang="en-GB" sz="1200" dirty="0"/>
                        <a:t>96 (58)</a:t>
                      </a:r>
                      <a:endParaRPr lang="en-GB" sz="1200" dirty="0">
                        <a:latin typeface="+mn-lt"/>
                      </a:endParaRPr>
                    </a:p>
                  </a:txBody>
                  <a:tcPr marT="36000" marB="36000"/>
                </a:tc>
                <a:extLst>
                  <a:ext uri="{0D108BD9-81ED-4DB2-BD59-A6C34878D82A}">
                    <a16:rowId xmlns:a16="http://schemas.microsoft.com/office/drawing/2014/main" val="727682776"/>
                  </a:ext>
                </a:extLst>
              </a:tr>
              <a:tr h="345099">
                <a:tc>
                  <a:txBody>
                    <a:bodyPr/>
                    <a:lstStyle/>
                    <a:p>
                      <a:pPr>
                        <a:lnSpc>
                          <a:spcPts val="1300"/>
                        </a:lnSpc>
                      </a:pPr>
                      <a:r>
                        <a:rPr lang="en-GB" sz="1200" dirty="0"/>
                        <a:t>Race</a:t>
                      </a:r>
                    </a:p>
                    <a:p>
                      <a:pPr marL="180000">
                        <a:lnSpc>
                          <a:spcPts val="1300"/>
                        </a:lnSpc>
                      </a:pPr>
                      <a:r>
                        <a:rPr lang="en-GB" sz="1200" dirty="0"/>
                        <a:t>White</a:t>
                      </a:r>
                    </a:p>
                    <a:p>
                      <a:pPr marL="180000">
                        <a:lnSpc>
                          <a:spcPts val="1300"/>
                        </a:lnSpc>
                      </a:pPr>
                      <a:r>
                        <a:rPr lang="en-GB" sz="1200" dirty="0"/>
                        <a:t>African-American/Black</a:t>
                      </a:r>
                    </a:p>
                    <a:p>
                      <a:pPr marL="180000">
                        <a:lnSpc>
                          <a:spcPts val="1300"/>
                        </a:lnSpc>
                      </a:pPr>
                      <a:r>
                        <a:rPr lang="en-GB" sz="1200" dirty="0"/>
                        <a:t>Other</a:t>
                      </a:r>
                      <a:endParaRPr lang="en-GB" sz="1200" baseline="30000" dirty="0">
                        <a:latin typeface="+mn-lt"/>
                      </a:endParaRPr>
                    </a:p>
                  </a:txBody>
                  <a:tcPr marL="72000" marT="36000" marB="36000"/>
                </a:tc>
                <a:tc>
                  <a:txBody>
                    <a:bodyPr/>
                    <a:lstStyle/>
                    <a:p>
                      <a:pPr algn="ctr">
                        <a:lnSpc>
                          <a:spcPts val="1300"/>
                        </a:lnSpc>
                      </a:pPr>
                      <a:endParaRPr lang="en-GB" sz="1200" dirty="0"/>
                    </a:p>
                    <a:p>
                      <a:pPr algn="ctr">
                        <a:lnSpc>
                          <a:spcPts val="1300"/>
                        </a:lnSpc>
                      </a:pPr>
                      <a:r>
                        <a:rPr lang="en-GB" sz="1200" dirty="0"/>
                        <a:t>134 (81)</a:t>
                      </a:r>
                    </a:p>
                    <a:p>
                      <a:pPr algn="ctr">
                        <a:lnSpc>
                          <a:spcPts val="1300"/>
                        </a:lnSpc>
                      </a:pPr>
                      <a:r>
                        <a:rPr lang="en-GB" sz="1200" dirty="0"/>
                        <a:t>21 (13)</a:t>
                      </a:r>
                    </a:p>
                    <a:p>
                      <a:pPr algn="ctr">
                        <a:lnSpc>
                          <a:spcPts val="1300"/>
                        </a:lnSpc>
                      </a:pPr>
                      <a:r>
                        <a:rPr lang="en-GB" sz="1200" dirty="0"/>
                        <a:t>10 (6)</a:t>
                      </a:r>
                      <a:endParaRPr lang="en-GB" sz="1200" dirty="0">
                        <a:latin typeface="+mn-lt"/>
                      </a:endParaRPr>
                    </a:p>
                  </a:txBody>
                  <a:tcPr marT="36000" marB="36000"/>
                </a:tc>
                <a:extLst>
                  <a:ext uri="{0D108BD9-81ED-4DB2-BD59-A6C34878D82A}">
                    <a16:rowId xmlns:a16="http://schemas.microsoft.com/office/drawing/2014/main" val="3702357848"/>
                  </a:ext>
                </a:extLst>
              </a:tr>
              <a:tr h="111719">
                <a:tc>
                  <a:txBody>
                    <a:bodyPr/>
                    <a:lstStyle/>
                    <a:p>
                      <a:pPr>
                        <a:lnSpc>
                          <a:spcPts val="1300"/>
                        </a:lnSpc>
                      </a:pPr>
                      <a:r>
                        <a:rPr lang="en-GB" sz="1200" dirty="0"/>
                        <a:t>Bone marrow plasma cells ≥60%</a:t>
                      </a:r>
                      <a:endParaRPr lang="en-GB" sz="1200" baseline="30000" dirty="0">
                        <a:latin typeface="+mn-lt"/>
                      </a:endParaRPr>
                    </a:p>
                  </a:txBody>
                  <a:tcPr marL="72000" marT="36000" marB="36000"/>
                </a:tc>
                <a:tc>
                  <a:txBody>
                    <a:bodyPr/>
                    <a:lstStyle/>
                    <a:p>
                      <a:pPr algn="ctr">
                        <a:lnSpc>
                          <a:spcPts val="1300"/>
                        </a:lnSpc>
                      </a:pPr>
                      <a:r>
                        <a:rPr lang="en-GB" sz="1200" dirty="0"/>
                        <a:t>18 (11)</a:t>
                      </a:r>
                      <a:endParaRPr lang="en-GB" sz="1200" dirty="0">
                        <a:latin typeface="+mn-lt"/>
                      </a:endParaRPr>
                    </a:p>
                  </a:txBody>
                  <a:tcPr marT="36000" marB="36000"/>
                </a:tc>
                <a:extLst>
                  <a:ext uri="{0D108BD9-81ED-4DB2-BD59-A6C34878D82A}">
                    <a16:rowId xmlns:a16="http://schemas.microsoft.com/office/drawing/2014/main" val="2339997154"/>
                  </a:ext>
                </a:extLst>
              </a:tr>
              <a:tr h="111719">
                <a:tc>
                  <a:txBody>
                    <a:bodyPr/>
                    <a:lstStyle/>
                    <a:p>
                      <a:pPr>
                        <a:lnSpc>
                          <a:spcPts val="1300"/>
                        </a:lnSpc>
                      </a:pPr>
                      <a:r>
                        <a:rPr lang="en-GB" sz="1200" dirty="0"/>
                        <a:t>Extramedullary plasmacytomas ≥1</a:t>
                      </a:r>
                      <a:endParaRPr lang="en-GB" sz="1200" baseline="30000" dirty="0">
                        <a:latin typeface="+mn-lt"/>
                      </a:endParaRPr>
                    </a:p>
                  </a:txBody>
                  <a:tcPr marL="72000" marT="36000" marB="36000"/>
                </a:tc>
                <a:tc>
                  <a:txBody>
                    <a:bodyPr/>
                    <a:lstStyle/>
                    <a:p>
                      <a:pPr algn="ctr">
                        <a:lnSpc>
                          <a:spcPts val="1300"/>
                        </a:lnSpc>
                      </a:pPr>
                      <a:r>
                        <a:rPr lang="en-GB" sz="1200" dirty="0"/>
                        <a:t>28 (17)</a:t>
                      </a:r>
                      <a:endParaRPr lang="en-GB" sz="1200" dirty="0">
                        <a:latin typeface="+mn-lt"/>
                      </a:endParaRPr>
                    </a:p>
                  </a:txBody>
                  <a:tcPr marT="36000" marB="36000"/>
                </a:tc>
                <a:extLst>
                  <a:ext uri="{0D108BD9-81ED-4DB2-BD59-A6C34878D82A}">
                    <a16:rowId xmlns:a16="http://schemas.microsoft.com/office/drawing/2014/main" val="497791241"/>
                  </a:ext>
                </a:extLst>
              </a:tr>
              <a:tr h="111719">
                <a:tc>
                  <a:txBody>
                    <a:bodyPr/>
                    <a:lstStyle/>
                    <a:p>
                      <a:pPr>
                        <a:lnSpc>
                          <a:spcPts val="1300"/>
                        </a:lnSpc>
                      </a:pPr>
                      <a:r>
                        <a:rPr lang="en-GB" sz="1200" baseline="0" dirty="0"/>
                        <a:t>High-risk cytogenetics</a:t>
                      </a:r>
                      <a:endParaRPr lang="en-GB" sz="1200" baseline="30000" dirty="0">
                        <a:latin typeface="+mn-lt"/>
                      </a:endParaRPr>
                    </a:p>
                  </a:txBody>
                  <a:tcPr marL="72000" marT="36000" marB="36000"/>
                </a:tc>
                <a:tc>
                  <a:txBody>
                    <a:bodyPr/>
                    <a:lstStyle/>
                    <a:p>
                      <a:pPr algn="ctr">
                        <a:lnSpc>
                          <a:spcPts val="1300"/>
                        </a:lnSpc>
                      </a:pPr>
                      <a:r>
                        <a:rPr lang="en-GB" sz="1200" dirty="0"/>
                        <a:t>38 (36)</a:t>
                      </a:r>
                      <a:endParaRPr lang="en-GB" sz="1200" dirty="0">
                        <a:latin typeface="+mn-lt"/>
                      </a:endParaRPr>
                    </a:p>
                  </a:txBody>
                  <a:tcPr marT="36000" marB="36000"/>
                </a:tc>
                <a:extLst>
                  <a:ext uri="{0D108BD9-81ED-4DB2-BD59-A6C34878D82A}">
                    <a16:rowId xmlns:a16="http://schemas.microsoft.com/office/drawing/2014/main" val="3552129713"/>
                  </a:ext>
                </a:extLst>
              </a:tr>
              <a:tr h="345099">
                <a:tc>
                  <a:txBody>
                    <a:bodyPr/>
                    <a:lstStyle/>
                    <a:p>
                      <a:pPr>
                        <a:lnSpc>
                          <a:spcPts val="1300"/>
                        </a:lnSpc>
                      </a:pPr>
                      <a:r>
                        <a:rPr lang="en-GB" sz="1200" baseline="0" dirty="0"/>
                        <a:t>ISS stage</a:t>
                      </a:r>
                      <a:endParaRPr lang="en-GB" sz="1200" baseline="30000" dirty="0"/>
                    </a:p>
                    <a:p>
                      <a:pPr marL="180000">
                        <a:lnSpc>
                          <a:spcPts val="1300"/>
                        </a:lnSpc>
                      </a:pPr>
                      <a:r>
                        <a:rPr lang="en-GB" sz="1200" baseline="0" dirty="0"/>
                        <a:t>I</a:t>
                      </a:r>
                    </a:p>
                    <a:p>
                      <a:pPr marL="180000">
                        <a:lnSpc>
                          <a:spcPts val="1300"/>
                        </a:lnSpc>
                      </a:pPr>
                      <a:r>
                        <a:rPr lang="en-GB" sz="1200" baseline="0" dirty="0"/>
                        <a:t>II</a:t>
                      </a:r>
                    </a:p>
                    <a:p>
                      <a:pPr marL="180000">
                        <a:lnSpc>
                          <a:spcPts val="1300"/>
                        </a:lnSpc>
                      </a:pPr>
                      <a:r>
                        <a:rPr lang="en-GB" sz="1200" baseline="0" dirty="0"/>
                        <a:t>III</a:t>
                      </a:r>
                      <a:endParaRPr lang="en-GB" sz="1200" baseline="0" dirty="0">
                        <a:latin typeface="+mn-lt"/>
                      </a:endParaRPr>
                    </a:p>
                  </a:txBody>
                  <a:tcPr marL="72000" marT="36000" marB="36000">
                    <a:lnB w="28575" cap="flat" cmpd="sng" algn="ctr">
                      <a:solidFill>
                        <a:schemeClr val="accent4"/>
                      </a:solidFill>
                      <a:prstDash val="solid"/>
                      <a:round/>
                      <a:headEnd type="none" w="med" len="med"/>
                      <a:tailEnd type="none" w="med" len="med"/>
                    </a:lnB>
                  </a:tcPr>
                </a:tc>
                <a:tc>
                  <a:txBody>
                    <a:bodyPr/>
                    <a:lstStyle/>
                    <a:p>
                      <a:pPr algn="ctr">
                        <a:lnSpc>
                          <a:spcPts val="1300"/>
                        </a:lnSpc>
                      </a:pPr>
                      <a:endParaRPr lang="en-GB" sz="1200" dirty="0"/>
                    </a:p>
                    <a:p>
                      <a:pPr algn="ctr">
                        <a:lnSpc>
                          <a:spcPts val="1300"/>
                        </a:lnSpc>
                      </a:pPr>
                      <a:r>
                        <a:rPr lang="en-GB" sz="1200" dirty="0"/>
                        <a:t>85 (53)</a:t>
                      </a:r>
                    </a:p>
                    <a:p>
                      <a:pPr marL="0" marR="0" lvl="0" indent="0" algn="ctr" defTabSz="914400" rtl="0" eaLnBrk="1" fontAlgn="auto" latinLnBrk="0" hangingPunct="1">
                        <a:lnSpc>
                          <a:spcPts val="1300"/>
                        </a:lnSpc>
                        <a:spcBef>
                          <a:spcPts val="0"/>
                        </a:spcBef>
                        <a:spcAft>
                          <a:spcPts val="0"/>
                        </a:spcAft>
                        <a:buClrTx/>
                        <a:buSzTx/>
                        <a:buFontTx/>
                        <a:buNone/>
                        <a:tabLst/>
                        <a:defRPr/>
                      </a:pPr>
                      <a:r>
                        <a:rPr lang="en-GB" sz="1200" dirty="0"/>
                        <a:t>57 (35)</a:t>
                      </a:r>
                    </a:p>
                    <a:p>
                      <a:pPr algn="ctr">
                        <a:lnSpc>
                          <a:spcPts val="1300"/>
                        </a:lnSpc>
                      </a:pPr>
                      <a:r>
                        <a:rPr lang="en-GB" sz="1200" dirty="0"/>
                        <a:t>20 (12)</a:t>
                      </a:r>
                      <a:endParaRPr lang="en-GB" sz="1200" dirty="0">
                        <a:latin typeface="+mn-lt"/>
                      </a:endParaRPr>
                    </a:p>
                  </a:txBody>
                  <a:tcPr marT="36000" marB="36000">
                    <a:lnB w="28575"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2200995578"/>
                  </a:ext>
                </a:extLst>
              </a:tr>
              <a:tr h="112916">
                <a:tc>
                  <a:txBody>
                    <a:bodyPr/>
                    <a:lstStyle/>
                    <a:p>
                      <a:r>
                        <a:rPr lang="en-GB" sz="1100" baseline="0" dirty="0"/>
                        <a:t>Data are n (%), unless stated otherwise</a:t>
                      </a:r>
                      <a:endParaRPr lang="en-GB" sz="1100" baseline="0" dirty="0">
                        <a:latin typeface="+mn-lt"/>
                      </a:endParaRPr>
                    </a:p>
                  </a:txBody>
                  <a:tcPr marL="72000" marT="36000" marB="36000">
                    <a:lnT w="28575" cap="flat" cmpd="sng" algn="ctr">
                      <a:solidFill>
                        <a:schemeClr val="accent4"/>
                      </a:solidFill>
                      <a:prstDash val="solid"/>
                      <a:round/>
                      <a:headEnd type="none" w="med" len="med"/>
                      <a:tailEnd type="none" w="med" len="med"/>
                    </a:lnT>
                  </a:tcPr>
                </a:tc>
                <a:tc>
                  <a:txBody>
                    <a:bodyPr/>
                    <a:lstStyle/>
                    <a:p>
                      <a:pPr algn="ctr"/>
                      <a:endParaRPr lang="en-GB" sz="1100" dirty="0">
                        <a:latin typeface="+mn-lt"/>
                      </a:endParaRPr>
                    </a:p>
                  </a:txBody>
                  <a:tcPr marT="36000" marB="36000">
                    <a:lnT w="28575" cap="flat" cmpd="sng" algn="ctr">
                      <a:solidFill>
                        <a:schemeClr val="accent4"/>
                      </a:solidFill>
                      <a:prstDash val="solid"/>
                      <a:round/>
                      <a:headEnd type="none" w="med" len="med"/>
                      <a:tailEnd type="none" w="med" len="med"/>
                    </a:lnT>
                  </a:tcPr>
                </a:tc>
                <a:extLst>
                  <a:ext uri="{0D108BD9-81ED-4DB2-BD59-A6C34878D82A}">
                    <a16:rowId xmlns:a16="http://schemas.microsoft.com/office/drawing/2014/main" val="1884123121"/>
                  </a:ext>
                </a:extLst>
              </a:tr>
            </a:tbl>
          </a:graphicData>
        </a:graphic>
      </p:graphicFrame>
      <p:graphicFrame>
        <p:nvGraphicFramePr>
          <p:cNvPr id="10" name="Table 118">
            <a:extLst>
              <a:ext uri="{FF2B5EF4-FFF2-40B4-BE49-F238E27FC236}">
                <a16:creationId xmlns:a16="http://schemas.microsoft.com/office/drawing/2014/main" id="{A1D49311-280D-4E39-BDA7-02994D05D846}"/>
              </a:ext>
            </a:extLst>
          </p:cNvPr>
          <p:cNvGraphicFramePr>
            <a:graphicFrameLocks noGrp="1"/>
          </p:cNvGraphicFramePr>
          <p:nvPr>
            <p:extLst>
              <p:ext uri="{D42A27DB-BD31-4B8C-83A1-F6EECF244321}">
                <p14:modId xmlns:p14="http://schemas.microsoft.com/office/powerpoint/2010/main" val="3217566155"/>
              </p:ext>
            </p:extLst>
          </p:nvPr>
        </p:nvGraphicFramePr>
        <p:xfrm>
          <a:off x="4264500" y="1357849"/>
          <a:ext cx="3996000" cy="3454600"/>
        </p:xfrm>
        <a:graphic>
          <a:graphicData uri="http://schemas.openxmlformats.org/drawingml/2006/table">
            <a:tbl>
              <a:tblPr firstRow="1" bandRow="1">
                <a:tableStyleId>{1E171933-4619-4E11-9A3F-F7608DF75F80}</a:tableStyleId>
              </a:tblPr>
              <a:tblGrid>
                <a:gridCol w="2880000">
                  <a:extLst>
                    <a:ext uri="{9D8B030D-6E8A-4147-A177-3AD203B41FA5}">
                      <a16:colId xmlns:a16="http://schemas.microsoft.com/office/drawing/2014/main" val="3494174428"/>
                    </a:ext>
                  </a:extLst>
                </a:gridCol>
                <a:gridCol w="1116000">
                  <a:extLst>
                    <a:ext uri="{9D8B030D-6E8A-4147-A177-3AD203B41FA5}">
                      <a16:colId xmlns:a16="http://schemas.microsoft.com/office/drawing/2014/main" val="3325214675"/>
                    </a:ext>
                  </a:extLst>
                </a:gridCol>
              </a:tblGrid>
              <a:tr h="167721">
                <a:tc>
                  <a:txBody>
                    <a:bodyPr/>
                    <a:lstStyle/>
                    <a:p>
                      <a:endParaRPr lang="en-GB" sz="1200" dirty="0">
                        <a:latin typeface="+mn-lt"/>
                      </a:endParaRPr>
                    </a:p>
                  </a:txBody>
                  <a:tcPr marT="36000" marB="0" anchor="b"/>
                </a:tc>
                <a:tc>
                  <a:txBody>
                    <a:bodyPr/>
                    <a:lstStyle/>
                    <a:p>
                      <a:pPr algn="ctr"/>
                      <a:r>
                        <a:rPr lang="en-GB" sz="1200" dirty="0"/>
                        <a:t>Safety analysis (N=165)</a:t>
                      </a:r>
                      <a:endParaRPr lang="en-GB" sz="1200" dirty="0">
                        <a:latin typeface="+mn-lt"/>
                      </a:endParaRPr>
                    </a:p>
                  </a:txBody>
                  <a:tcPr marT="36000" marB="0" anchor="b"/>
                </a:tc>
                <a:extLst>
                  <a:ext uri="{0D108BD9-81ED-4DB2-BD59-A6C34878D82A}">
                    <a16:rowId xmlns:a16="http://schemas.microsoft.com/office/drawing/2014/main" val="3662115651"/>
                  </a:ext>
                </a:extLst>
              </a:tr>
              <a:tr h="237705">
                <a:tc>
                  <a:txBody>
                    <a:bodyPr/>
                    <a:lstStyle/>
                    <a:p>
                      <a:pPr>
                        <a:lnSpc>
                          <a:spcPts val="1400"/>
                        </a:lnSpc>
                      </a:pPr>
                      <a:r>
                        <a:rPr lang="en-GB" sz="1200" dirty="0"/>
                        <a:t>Baseline renal function</a:t>
                      </a:r>
                    </a:p>
                    <a:p>
                      <a:pPr marL="180000">
                        <a:lnSpc>
                          <a:spcPts val="1400"/>
                        </a:lnSpc>
                      </a:pPr>
                      <a:r>
                        <a:rPr lang="en-GB" sz="1200" dirty="0"/>
                        <a:t>&lt;60 mL/min/1.73m</a:t>
                      </a:r>
                      <a:r>
                        <a:rPr lang="en-GB" sz="1200" baseline="30000" dirty="0"/>
                        <a:t>2</a:t>
                      </a:r>
                    </a:p>
                    <a:p>
                      <a:pPr marL="180000">
                        <a:lnSpc>
                          <a:spcPts val="1400"/>
                        </a:lnSpc>
                      </a:pPr>
                      <a:r>
                        <a:rPr lang="en-GB" sz="1200" dirty="0"/>
                        <a:t>≥60 mL/min/1.73m</a:t>
                      </a:r>
                      <a:r>
                        <a:rPr lang="en-GB" sz="1200" baseline="30000" dirty="0"/>
                        <a:t>2</a:t>
                      </a:r>
                      <a:endParaRPr lang="en-GB" sz="1200" baseline="30000" dirty="0">
                        <a:latin typeface="+mn-lt"/>
                      </a:endParaRPr>
                    </a:p>
                  </a:txBody>
                  <a:tcPr marL="72000" marT="36000" marB="0"/>
                </a:tc>
                <a:tc>
                  <a:txBody>
                    <a:bodyPr/>
                    <a:lstStyle/>
                    <a:p>
                      <a:pPr algn="ctr">
                        <a:lnSpc>
                          <a:spcPts val="1400"/>
                        </a:lnSpc>
                      </a:pPr>
                      <a:endParaRPr lang="en-GB" sz="1200" dirty="0"/>
                    </a:p>
                    <a:p>
                      <a:pPr algn="ctr">
                        <a:lnSpc>
                          <a:spcPts val="1400"/>
                        </a:lnSpc>
                      </a:pPr>
                      <a:r>
                        <a:rPr lang="en-GB" sz="1200" dirty="0"/>
                        <a:t>44 (27)</a:t>
                      </a:r>
                    </a:p>
                    <a:p>
                      <a:pPr algn="ctr">
                        <a:lnSpc>
                          <a:spcPts val="1400"/>
                        </a:lnSpc>
                      </a:pPr>
                      <a:r>
                        <a:rPr lang="en-GB" sz="1200" dirty="0"/>
                        <a:t>121 (73)</a:t>
                      </a:r>
                      <a:endParaRPr lang="en-GB" sz="1200" dirty="0">
                        <a:latin typeface="+mn-lt"/>
                      </a:endParaRPr>
                    </a:p>
                  </a:txBody>
                  <a:tcPr marT="36000" marB="0"/>
                </a:tc>
                <a:extLst>
                  <a:ext uri="{0D108BD9-81ED-4DB2-BD59-A6C34878D82A}">
                    <a16:rowId xmlns:a16="http://schemas.microsoft.com/office/drawing/2014/main" val="3460028272"/>
                  </a:ext>
                </a:extLst>
              </a:tr>
              <a:tr h="89254">
                <a:tc>
                  <a:txBody>
                    <a:bodyPr/>
                    <a:lstStyle/>
                    <a:p>
                      <a:pPr>
                        <a:lnSpc>
                          <a:spcPts val="1400"/>
                        </a:lnSpc>
                      </a:pPr>
                      <a:r>
                        <a:rPr lang="en-GB" sz="1200" dirty="0"/>
                        <a:t>Time since diagnosis, median (range), years </a:t>
                      </a:r>
                      <a:endParaRPr lang="en-GB" sz="1200" dirty="0">
                        <a:latin typeface="+mn-lt"/>
                      </a:endParaRPr>
                    </a:p>
                  </a:txBody>
                  <a:tcPr marL="72000" marT="36000" marB="0"/>
                </a:tc>
                <a:tc>
                  <a:txBody>
                    <a:bodyPr/>
                    <a:lstStyle/>
                    <a:p>
                      <a:pPr algn="ctr">
                        <a:lnSpc>
                          <a:spcPts val="1400"/>
                        </a:lnSpc>
                      </a:pPr>
                      <a:r>
                        <a:rPr lang="en-GB" sz="1200" dirty="0"/>
                        <a:t>6.0 (0.8–22.7)</a:t>
                      </a:r>
                      <a:endParaRPr lang="en-GB" sz="1200" dirty="0">
                        <a:latin typeface="+mn-lt"/>
                      </a:endParaRPr>
                    </a:p>
                  </a:txBody>
                  <a:tcPr marT="36000" marB="0"/>
                </a:tc>
                <a:extLst>
                  <a:ext uri="{0D108BD9-81ED-4DB2-BD59-A6C34878D82A}">
                    <a16:rowId xmlns:a16="http://schemas.microsoft.com/office/drawing/2014/main" val="727682776"/>
                  </a:ext>
                </a:extLst>
              </a:tr>
              <a:tr h="89254">
                <a:tc>
                  <a:txBody>
                    <a:bodyPr/>
                    <a:lstStyle/>
                    <a:p>
                      <a:pPr>
                        <a:lnSpc>
                          <a:spcPts val="1400"/>
                        </a:lnSpc>
                      </a:pPr>
                      <a:r>
                        <a:rPr lang="en-GB" sz="1200" baseline="0" dirty="0"/>
                        <a:t>Prior lines of therapy, median (range), n</a:t>
                      </a:r>
                      <a:endParaRPr lang="en-GB" sz="1200" baseline="0" dirty="0">
                        <a:latin typeface="+mn-lt"/>
                      </a:endParaRPr>
                    </a:p>
                  </a:txBody>
                  <a:tcPr marL="72000" marT="36000" marB="0"/>
                </a:tc>
                <a:tc>
                  <a:txBody>
                    <a:bodyPr/>
                    <a:lstStyle/>
                    <a:p>
                      <a:pPr algn="ctr">
                        <a:lnSpc>
                          <a:spcPts val="1400"/>
                        </a:lnSpc>
                      </a:pPr>
                      <a:r>
                        <a:rPr lang="en-GB" sz="1200" dirty="0"/>
                        <a:t>5.0 (2–14)</a:t>
                      </a:r>
                      <a:endParaRPr lang="en-GB" sz="1200" dirty="0">
                        <a:latin typeface="+mn-lt"/>
                      </a:endParaRPr>
                    </a:p>
                  </a:txBody>
                  <a:tcPr marT="36000" marB="0"/>
                </a:tc>
                <a:extLst>
                  <a:ext uri="{0D108BD9-81ED-4DB2-BD59-A6C34878D82A}">
                    <a16:rowId xmlns:a16="http://schemas.microsoft.com/office/drawing/2014/main" val="3702357848"/>
                  </a:ext>
                </a:extLst>
              </a:tr>
              <a:tr h="0">
                <a:tc>
                  <a:txBody>
                    <a:bodyPr/>
                    <a:lstStyle/>
                    <a:p>
                      <a:pPr>
                        <a:lnSpc>
                          <a:spcPts val="1400"/>
                        </a:lnSpc>
                      </a:pPr>
                      <a:r>
                        <a:rPr lang="en-GB" sz="1200" baseline="0" dirty="0"/>
                        <a:t>Prior </a:t>
                      </a:r>
                      <a:r>
                        <a:rPr lang="en-GB" sz="1200" baseline="0" dirty="0" err="1"/>
                        <a:t>SCT</a:t>
                      </a:r>
                      <a:endParaRPr lang="en-GB" sz="1200" baseline="0" dirty="0">
                        <a:latin typeface="+mn-lt"/>
                      </a:endParaRPr>
                    </a:p>
                  </a:txBody>
                  <a:tcPr marL="72000" marT="36000" marB="36000"/>
                </a:tc>
                <a:tc>
                  <a:txBody>
                    <a:bodyPr/>
                    <a:lstStyle/>
                    <a:p>
                      <a:pPr algn="ctr">
                        <a:lnSpc>
                          <a:spcPts val="1400"/>
                        </a:lnSpc>
                      </a:pPr>
                      <a:r>
                        <a:rPr lang="en-GB" sz="1200" dirty="0"/>
                        <a:t>135 (82)</a:t>
                      </a:r>
                      <a:endParaRPr lang="en-GB" sz="1200" dirty="0">
                        <a:latin typeface="+mn-lt"/>
                      </a:endParaRPr>
                    </a:p>
                  </a:txBody>
                  <a:tcPr marT="36000" marB="0"/>
                </a:tc>
                <a:extLst>
                  <a:ext uri="{0D108BD9-81ED-4DB2-BD59-A6C34878D82A}">
                    <a16:rowId xmlns:a16="http://schemas.microsoft.com/office/drawing/2014/main" val="2339997154"/>
                  </a:ext>
                </a:extLst>
              </a:tr>
              <a:tr h="311931">
                <a:tc>
                  <a:txBody>
                    <a:bodyPr/>
                    <a:lstStyle/>
                    <a:p>
                      <a:pPr>
                        <a:lnSpc>
                          <a:spcPts val="1400"/>
                        </a:lnSpc>
                      </a:pPr>
                      <a:r>
                        <a:rPr lang="en-GB" sz="1200" baseline="0" dirty="0"/>
                        <a:t>Exposure status</a:t>
                      </a:r>
                    </a:p>
                    <a:p>
                      <a:pPr marL="180000">
                        <a:lnSpc>
                          <a:spcPts val="1400"/>
                        </a:lnSpc>
                      </a:pPr>
                      <a:r>
                        <a:rPr lang="en-GB" sz="1200" baseline="0" dirty="0"/>
                        <a:t>Triple-class exposed</a:t>
                      </a:r>
                    </a:p>
                    <a:p>
                      <a:pPr marL="180000">
                        <a:lnSpc>
                          <a:spcPts val="1400"/>
                        </a:lnSpc>
                      </a:pPr>
                      <a:r>
                        <a:rPr lang="en-GB" sz="1200" baseline="0" dirty="0"/>
                        <a:t>Penta-drug exposed</a:t>
                      </a:r>
                    </a:p>
                    <a:p>
                      <a:pPr marL="180000">
                        <a:lnSpc>
                          <a:spcPts val="1400"/>
                        </a:lnSpc>
                      </a:pPr>
                      <a:r>
                        <a:rPr lang="en-GB" sz="1200" baseline="0" dirty="0"/>
                        <a:t>Selinexor</a:t>
                      </a:r>
                      <a:endParaRPr lang="en-GB" sz="1200" baseline="0" dirty="0">
                        <a:latin typeface="+mn-lt"/>
                      </a:endParaRPr>
                    </a:p>
                  </a:txBody>
                  <a:tcPr marL="72000" marT="36000" marB="36000"/>
                </a:tc>
                <a:tc>
                  <a:txBody>
                    <a:bodyPr/>
                    <a:lstStyle/>
                    <a:p>
                      <a:pPr algn="ctr">
                        <a:lnSpc>
                          <a:spcPts val="1400"/>
                        </a:lnSpc>
                      </a:pPr>
                      <a:endParaRPr lang="en-GB" sz="1200" dirty="0"/>
                    </a:p>
                    <a:p>
                      <a:pPr algn="ctr">
                        <a:lnSpc>
                          <a:spcPts val="1400"/>
                        </a:lnSpc>
                      </a:pPr>
                      <a:r>
                        <a:rPr lang="en-GB" sz="1200" dirty="0"/>
                        <a:t>165 (100)</a:t>
                      </a:r>
                    </a:p>
                    <a:p>
                      <a:pPr algn="ctr">
                        <a:lnSpc>
                          <a:spcPts val="1400"/>
                        </a:lnSpc>
                      </a:pPr>
                      <a:r>
                        <a:rPr lang="en-GB" sz="1200" dirty="0"/>
                        <a:t>116 (70)</a:t>
                      </a:r>
                    </a:p>
                    <a:p>
                      <a:pPr algn="ctr">
                        <a:lnSpc>
                          <a:spcPts val="1400"/>
                        </a:lnSpc>
                      </a:pPr>
                      <a:r>
                        <a:rPr lang="en-GB" sz="1200" dirty="0"/>
                        <a:t>6 (4)</a:t>
                      </a:r>
                      <a:endParaRPr lang="en-GB" sz="1200" dirty="0">
                        <a:latin typeface="+mn-lt"/>
                      </a:endParaRPr>
                    </a:p>
                  </a:txBody>
                  <a:tcPr marT="36000" marB="0"/>
                </a:tc>
                <a:extLst>
                  <a:ext uri="{0D108BD9-81ED-4DB2-BD59-A6C34878D82A}">
                    <a16:rowId xmlns:a16="http://schemas.microsoft.com/office/drawing/2014/main" val="497791241"/>
                  </a:ext>
                </a:extLst>
              </a:tr>
              <a:tr h="311931">
                <a:tc>
                  <a:txBody>
                    <a:bodyPr/>
                    <a:lstStyle/>
                    <a:p>
                      <a:pPr>
                        <a:lnSpc>
                          <a:spcPts val="1400"/>
                        </a:lnSpc>
                      </a:pPr>
                      <a:r>
                        <a:rPr lang="en-GB" sz="1200" baseline="0" dirty="0"/>
                        <a:t>Refractory status</a:t>
                      </a:r>
                    </a:p>
                    <a:p>
                      <a:pPr marL="180000">
                        <a:lnSpc>
                          <a:spcPts val="1400"/>
                        </a:lnSpc>
                      </a:pPr>
                      <a:r>
                        <a:rPr lang="en-GB" sz="1200" baseline="0" dirty="0"/>
                        <a:t>Triple-class refractory</a:t>
                      </a:r>
                    </a:p>
                    <a:p>
                      <a:pPr marL="180000">
                        <a:lnSpc>
                          <a:spcPts val="1400"/>
                        </a:lnSpc>
                      </a:pPr>
                      <a:r>
                        <a:rPr lang="en-GB" sz="1200" baseline="0" dirty="0"/>
                        <a:t>Penta-drug refractory</a:t>
                      </a:r>
                    </a:p>
                    <a:p>
                      <a:pPr marL="180000">
                        <a:lnSpc>
                          <a:spcPts val="1400"/>
                        </a:lnSpc>
                      </a:pPr>
                      <a:r>
                        <a:rPr lang="en-GB" sz="1200" baseline="0" dirty="0"/>
                        <a:t>Refractory to last line of therapy</a:t>
                      </a:r>
                      <a:endParaRPr lang="en-GB" sz="1200" baseline="0" dirty="0">
                        <a:latin typeface="+mn-lt"/>
                      </a:endParaRPr>
                    </a:p>
                  </a:txBody>
                  <a:tcPr marL="72000" marT="36000" marB="36000">
                    <a:lnB w="28575" cap="flat" cmpd="sng" algn="ctr">
                      <a:solidFill>
                        <a:schemeClr val="accent4"/>
                      </a:solidFill>
                      <a:prstDash val="solid"/>
                      <a:round/>
                      <a:headEnd type="none" w="med" len="med"/>
                      <a:tailEnd type="none" w="med" len="med"/>
                    </a:lnB>
                  </a:tcPr>
                </a:tc>
                <a:tc>
                  <a:txBody>
                    <a:bodyPr/>
                    <a:lstStyle/>
                    <a:p>
                      <a:pPr algn="ctr">
                        <a:lnSpc>
                          <a:spcPts val="1400"/>
                        </a:lnSpc>
                      </a:pPr>
                      <a:endParaRPr lang="en-GB" sz="1200" dirty="0"/>
                    </a:p>
                    <a:p>
                      <a:pPr algn="ctr">
                        <a:lnSpc>
                          <a:spcPts val="1400"/>
                        </a:lnSpc>
                      </a:pPr>
                      <a:r>
                        <a:rPr lang="en-GB" sz="1200" dirty="0"/>
                        <a:t>128 (78)</a:t>
                      </a:r>
                    </a:p>
                    <a:p>
                      <a:pPr algn="ctr">
                        <a:lnSpc>
                          <a:spcPts val="1400"/>
                        </a:lnSpc>
                      </a:pPr>
                      <a:r>
                        <a:rPr lang="en-GB" sz="1200" dirty="0"/>
                        <a:t>50 (30)</a:t>
                      </a:r>
                    </a:p>
                    <a:p>
                      <a:pPr algn="ctr">
                        <a:lnSpc>
                          <a:spcPts val="1400"/>
                        </a:lnSpc>
                      </a:pPr>
                      <a:r>
                        <a:rPr lang="en-GB" sz="1200" dirty="0"/>
                        <a:t>148 (90)</a:t>
                      </a:r>
                      <a:endParaRPr lang="en-GB" sz="1200" dirty="0">
                        <a:latin typeface="+mn-lt"/>
                      </a:endParaRPr>
                    </a:p>
                  </a:txBody>
                  <a:tcPr marT="36000" marB="0">
                    <a:lnB w="28575"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3552129713"/>
                  </a:ext>
                </a:extLst>
              </a:tr>
              <a:tr h="0">
                <a:tc>
                  <a:txBody>
                    <a:bodyPr/>
                    <a:lstStyle/>
                    <a:p>
                      <a:r>
                        <a:rPr lang="en-GB" sz="1100" baseline="0" dirty="0"/>
                        <a:t>Data are n (%), unless stated otherwise</a:t>
                      </a:r>
                      <a:endParaRPr lang="en-GB" sz="1100" baseline="0" dirty="0">
                        <a:latin typeface="+mn-lt"/>
                      </a:endParaRPr>
                    </a:p>
                  </a:txBody>
                  <a:tcPr marL="72000" marT="36000" marB="36000">
                    <a:lnT w="28575" cap="flat" cmpd="sng" algn="ctr">
                      <a:solidFill>
                        <a:schemeClr val="accent4"/>
                      </a:solidFill>
                      <a:prstDash val="solid"/>
                      <a:round/>
                      <a:headEnd type="none" w="med" len="med"/>
                      <a:tailEnd type="none" w="med" len="med"/>
                    </a:lnT>
                  </a:tcPr>
                </a:tc>
                <a:tc>
                  <a:txBody>
                    <a:bodyPr/>
                    <a:lstStyle/>
                    <a:p>
                      <a:pPr algn="ctr"/>
                      <a:endParaRPr lang="en-GB" sz="1100" dirty="0">
                        <a:latin typeface="+mn-lt"/>
                      </a:endParaRPr>
                    </a:p>
                  </a:txBody>
                  <a:tcPr marT="36000" marB="0">
                    <a:lnT w="28575" cap="flat" cmpd="sng" algn="ctr">
                      <a:solidFill>
                        <a:schemeClr val="accent4"/>
                      </a:solidFill>
                      <a:prstDash val="solid"/>
                      <a:round/>
                      <a:headEnd type="none" w="med" len="med"/>
                      <a:tailEnd type="none" w="med" len="med"/>
                    </a:lnT>
                  </a:tcPr>
                </a:tc>
                <a:extLst>
                  <a:ext uri="{0D108BD9-81ED-4DB2-BD59-A6C34878D82A}">
                    <a16:rowId xmlns:a16="http://schemas.microsoft.com/office/drawing/2014/main" val="1884123121"/>
                  </a:ext>
                </a:extLst>
              </a:tr>
            </a:tbl>
          </a:graphicData>
        </a:graphic>
      </p:graphicFrame>
      <p:sp>
        <p:nvSpPr>
          <p:cNvPr id="11" name="TextBox 10">
            <a:extLst>
              <a:ext uri="{FF2B5EF4-FFF2-40B4-BE49-F238E27FC236}">
                <a16:creationId xmlns:a16="http://schemas.microsoft.com/office/drawing/2014/main" id="{B2A4CAD1-4122-4C09-84D1-881940E458D7}"/>
              </a:ext>
            </a:extLst>
          </p:cNvPr>
          <p:cNvSpPr txBox="1"/>
          <p:nvPr/>
        </p:nvSpPr>
        <p:spPr>
          <a:xfrm>
            <a:off x="603250" y="1022718"/>
            <a:ext cx="2659254" cy="400110"/>
          </a:xfrm>
          <a:prstGeom prst="rect">
            <a:avLst/>
          </a:prstGeom>
          <a:noFill/>
        </p:spPr>
        <p:txBody>
          <a:bodyPr wrap="none" lIns="0" rtlCol="0">
            <a:spAutoFit/>
          </a:bodyPr>
          <a:lstStyle/>
          <a:p>
            <a:pPr marL="0" marR="0" lvl="0" indent="0" algn="l" defTabSz="914400" rtl="0" eaLnBrk="1" fontAlgn="base" latinLnBrk="0" hangingPunct="1">
              <a:lnSpc>
                <a:spcPct val="100000"/>
              </a:lnSpc>
              <a:spcBef>
                <a:spcPts val="1200"/>
              </a:spcBef>
              <a:spcAft>
                <a:spcPct val="0"/>
              </a:spcAft>
              <a:buClr>
                <a:srgbClr val="E67225"/>
              </a:buClr>
              <a:buSzTx/>
              <a:buFontTx/>
              <a:buNone/>
              <a:tabLst/>
              <a:defRPr/>
            </a:pPr>
            <a:r>
              <a:rPr kumimoji="0" lang="en-GB" sz="2000" b="1" i="0" u="none" strike="noStrike" kern="1200" cap="none" spc="0" normalizeH="0" baseline="0" noProof="0" dirty="0">
                <a:ln>
                  <a:noFill/>
                </a:ln>
                <a:solidFill>
                  <a:srgbClr val="223341"/>
                </a:solidFill>
                <a:effectLst/>
                <a:uLnTx/>
                <a:uFillTx/>
                <a:latin typeface="Calibri" panose="020F0502020204030204"/>
                <a:ea typeface="+mn-ea"/>
                <a:cs typeface="Arial" charset="0"/>
              </a:rPr>
              <a:t>Baseline characteristics</a:t>
            </a:r>
          </a:p>
        </p:txBody>
      </p:sp>
      <p:grpSp>
        <p:nvGrpSpPr>
          <p:cNvPr id="12" name="Group 11">
            <a:extLst>
              <a:ext uri="{FF2B5EF4-FFF2-40B4-BE49-F238E27FC236}">
                <a16:creationId xmlns:a16="http://schemas.microsoft.com/office/drawing/2014/main" id="{385DC7C4-87A0-490E-886B-1F0D9D57B2A6}"/>
              </a:ext>
            </a:extLst>
          </p:cNvPr>
          <p:cNvGrpSpPr/>
          <p:nvPr/>
        </p:nvGrpSpPr>
        <p:grpSpPr>
          <a:xfrm>
            <a:off x="7974998" y="1390959"/>
            <a:ext cx="3432778" cy="2594414"/>
            <a:chOff x="690604" y="1865417"/>
            <a:chExt cx="1712220" cy="4081634"/>
          </a:xfrm>
        </p:grpSpPr>
        <p:graphicFrame>
          <p:nvGraphicFramePr>
            <p:cNvPr id="13" name="Chart 12">
              <a:extLst>
                <a:ext uri="{FF2B5EF4-FFF2-40B4-BE49-F238E27FC236}">
                  <a16:creationId xmlns:a16="http://schemas.microsoft.com/office/drawing/2014/main" id="{D7B7678E-0B1E-4957-8D8D-D1C378149F8F}"/>
                </a:ext>
              </a:extLst>
            </p:cNvPr>
            <p:cNvGraphicFramePr/>
            <p:nvPr/>
          </p:nvGraphicFramePr>
          <p:xfrm>
            <a:off x="690604" y="1865417"/>
            <a:ext cx="1712220" cy="4081634"/>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a:extLst>
                <a:ext uri="{FF2B5EF4-FFF2-40B4-BE49-F238E27FC236}">
                  <a16:creationId xmlns:a16="http://schemas.microsoft.com/office/drawing/2014/main" id="{F26691AB-954A-4647-8AD4-F111E12E8356}"/>
                </a:ext>
              </a:extLst>
            </p:cNvPr>
            <p:cNvSpPr txBox="1"/>
            <p:nvPr/>
          </p:nvSpPr>
          <p:spPr>
            <a:xfrm>
              <a:off x="1499427" y="2833543"/>
              <a:ext cx="318520" cy="689389"/>
            </a:xfrm>
            <a:prstGeom prst="rect">
              <a:avLst/>
            </a:prstGeom>
            <a:noFill/>
          </p:spPr>
          <p:txBody>
            <a:bodyPr wrap="square" rtlCol="0" anchor="ctr">
              <a:spAutoFit/>
            </a:bodyPr>
            <a:lstStyle/>
            <a:p>
              <a:pPr algn="ctr">
                <a:lnSpc>
                  <a:spcPts val="1300"/>
                </a:lnSpc>
                <a:spcBef>
                  <a:spcPts val="0"/>
                </a:spcBef>
                <a:buClr>
                  <a:schemeClr val="accent3"/>
                </a:buClr>
              </a:pPr>
              <a:r>
                <a:rPr lang="en-US" sz="1600" b="1" dirty="0">
                  <a:solidFill>
                    <a:srgbClr val="223341"/>
                  </a:solidFill>
                  <a:latin typeface="+mn-lt"/>
                </a:rPr>
                <a:t>ORR</a:t>
              </a:r>
            </a:p>
            <a:p>
              <a:pPr algn="ctr">
                <a:lnSpc>
                  <a:spcPts val="1300"/>
                </a:lnSpc>
                <a:spcBef>
                  <a:spcPts val="0"/>
                </a:spcBef>
                <a:buClr>
                  <a:schemeClr val="accent3"/>
                </a:buClr>
              </a:pPr>
              <a:r>
                <a:rPr lang="en-US" sz="1600" b="1" dirty="0">
                  <a:solidFill>
                    <a:srgbClr val="223341"/>
                  </a:solidFill>
                  <a:latin typeface="+mn-lt"/>
                </a:rPr>
                <a:t>63%</a:t>
              </a:r>
            </a:p>
          </p:txBody>
        </p:sp>
      </p:grpSp>
      <p:sp>
        <p:nvSpPr>
          <p:cNvPr id="15" name="TextBox 14">
            <a:extLst>
              <a:ext uri="{FF2B5EF4-FFF2-40B4-BE49-F238E27FC236}">
                <a16:creationId xmlns:a16="http://schemas.microsoft.com/office/drawing/2014/main" id="{DFD0BDA8-8BC6-4EB2-9368-53534CDBBF0B}"/>
              </a:ext>
            </a:extLst>
          </p:cNvPr>
          <p:cNvSpPr txBox="1"/>
          <p:nvPr/>
        </p:nvSpPr>
        <p:spPr>
          <a:xfrm>
            <a:off x="8427772" y="1012752"/>
            <a:ext cx="2980003" cy="400110"/>
          </a:xfrm>
          <a:prstGeom prst="rect">
            <a:avLst/>
          </a:prstGeom>
          <a:noFill/>
        </p:spPr>
        <p:txBody>
          <a:bodyPr wrap="square" rtlCol="0">
            <a:spAutoFit/>
          </a:bodyPr>
          <a:lstStyle/>
          <a:p>
            <a:pPr algn="ctr">
              <a:spcBef>
                <a:spcPts val="1200"/>
              </a:spcBef>
              <a:buClr>
                <a:schemeClr val="accent3"/>
              </a:buClr>
            </a:pPr>
            <a:r>
              <a:rPr lang="en-GB" sz="2000" b="1" dirty="0">
                <a:solidFill>
                  <a:srgbClr val="223341"/>
                </a:solidFill>
                <a:latin typeface="+mn-lt"/>
              </a:rPr>
              <a:t>Clinical response</a:t>
            </a:r>
            <a:endParaRPr lang="en-GB" sz="2000" b="1" baseline="30000" dirty="0">
              <a:solidFill>
                <a:srgbClr val="223341"/>
              </a:solidFill>
              <a:latin typeface="+mn-lt"/>
            </a:endParaRPr>
          </a:p>
        </p:txBody>
      </p:sp>
      <p:sp>
        <p:nvSpPr>
          <p:cNvPr id="16" name="TextBox 15">
            <a:extLst>
              <a:ext uri="{FF2B5EF4-FFF2-40B4-BE49-F238E27FC236}">
                <a16:creationId xmlns:a16="http://schemas.microsoft.com/office/drawing/2014/main" id="{2C2DADFF-54DB-4828-A87A-766DD63E5FF2}"/>
              </a:ext>
            </a:extLst>
          </p:cNvPr>
          <p:cNvSpPr txBox="1"/>
          <p:nvPr/>
        </p:nvSpPr>
        <p:spPr>
          <a:xfrm>
            <a:off x="8427772" y="4203540"/>
            <a:ext cx="2980003" cy="1660092"/>
          </a:xfrm>
          <a:prstGeom prst="roundRect">
            <a:avLst/>
          </a:prstGeom>
          <a:solidFill>
            <a:srgbClr val="FCEAE4"/>
          </a:solidFill>
          <a:ln w="28575">
            <a:solidFill>
              <a:schemeClr val="accent4"/>
            </a:solidFill>
          </a:ln>
        </p:spPr>
        <p:txBody>
          <a:bodyPr wrap="square" lIns="0" rIns="0" rtlCol="0" anchor="ctr">
            <a:noAutofit/>
          </a:bodyPr>
          <a:lstStyle/>
          <a:p>
            <a:pPr marL="266400" indent="-266400" algn="l">
              <a:spcBef>
                <a:spcPts val="0"/>
              </a:spcBef>
              <a:spcAft>
                <a:spcPts val="0"/>
              </a:spcAft>
              <a:buClr>
                <a:schemeClr val="accent3"/>
              </a:buClr>
              <a:buFont typeface="Arial" panose="020B0604020202020204" pitchFamily="34" charset="0"/>
              <a:buChar char="•"/>
            </a:pPr>
            <a:r>
              <a:rPr lang="en-GB" sz="1400" b="1" dirty="0">
                <a:solidFill>
                  <a:srgbClr val="223341"/>
                </a:solidFill>
                <a:latin typeface="+mn-lt"/>
              </a:rPr>
              <a:t>Median follow-up</a:t>
            </a:r>
            <a:r>
              <a:rPr lang="en-GB" sz="1400" dirty="0">
                <a:solidFill>
                  <a:srgbClr val="223341"/>
                </a:solidFill>
                <a:latin typeface="+mn-lt"/>
              </a:rPr>
              <a:t>: </a:t>
            </a:r>
            <a:br>
              <a:rPr lang="en-GB" sz="1400" dirty="0">
                <a:solidFill>
                  <a:srgbClr val="223341"/>
                </a:solidFill>
                <a:latin typeface="+mn-lt"/>
              </a:rPr>
            </a:br>
            <a:r>
              <a:rPr lang="en-GB" sz="1400" dirty="0">
                <a:solidFill>
                  <a:srgbClr val="223341"/>
                </a:solidFill>
                <a:latin typeface="+mn-lt"/>
              </a:rPr>
              <a:t>7.8 months</a:t>
            </a:r>
          </a:p>
          <a:p>
            <a:pPr marL="266400" indent="-266400" algn="l">
              <a:spcBef>
                <a:spcPts val="0"/>
              </a:spcBef>
              <a:spcAft>
                <a:spcPts val="0"/>
              </a:spcAft>
              <a:buClr>
                <a:schemeClr val="accent3"/>
              </a:buClr>
              <a:buFont typeface="Arial" panose="020B0604020202020204" pitchFamily="34" charset="0"/>
              <a:buChar char="•"/>
            </a:pPr>
            <a:r>
              <a:rPr lang="en-GB" sz="1400" b="1" dirty="0">
                <a:solidFill>
                  <a:srgbClr val="223341"/>
                </a:solidFill>
                <a:latin typeface="+mn-lt"/>
              </a:rPr>
              <a:t>Median time to first response: </a:t>
            </a:r>
            <a:r>
              <a:rPr lang="en-GB" sz="1400" dirty="0">
                <a:solidFill>
                  <a:srgbClr val="223341"/>
                </a:solidFill>
                <a:latin typeface="+mn-lt"/>
              </a:rPr>
              <a:t>1.2 months</a:t>
            </a:r>
          </a:p>
          <a:p>
            <a:pPr marL="266400" indent="-266400" algn="l">
              <a:spcBef>
                <a:spcPts val="0"/>
              </a:spcBef>
              <a:spcAft>
                <a:spcPts val="0"/>
              </a:spcAft>
              <a:buClr>
                <a:schemeClr val="accent3"/>
              </a:buClr>
              <a:buFont typeface="Arial" panose="020B0604020202020204" pitchFamily="34" charset="0"/>
              <a:buChar char="•"/>
            </a:pPr>
            <a:r>
              <a:rPr lang="en-GB" sz="1400" b="1" dirty="0" err="1">
                <a:solidFill>
                  <a:srgbClr val="223341"/>
                </a:solidFill>
                <a:latin typeface="+mn-lt"/>
              </a:rPr>
              <a:t>MRD</a:t>
            </a:r>
            <a:r>
              <a:rPr lang="en-GB" sz="1400" b="1" dirty="0">
                <a:solidFill>
                  <a:srgbClr val="223341"/>
                </a:solidFill>
                <a:latin typeface="+mn-lt"/>
              </a:rPr>
              <a:t> negativity: </a:t>
            </a:r>
            <a:br>
              <a:rPr lang="en-GB" sz="1400" b="1" dirty="0">
                <a:solidFill>
                  <a:srgbClr val="223341"/>
                </a:solidFill>
                <a:latin typeface="+mn-lt"/>
              </a:rPr>
            </a:br>
            <a:r>
              <a:rPr lang="en-GB" sz="1400" dirty="0">
                <a:solidFill>
                  <a:srgbClr val="223341"/>
                </a:solidFill>
                <a:latin typeface="+mn-lt"/>
              </a:rPr>
              <a:t>25% (10</a:t>
            </a:r>
            <a:r>
              <a:rPr lang="en-GB" sz="1400" baseline="30000" dirty="0">
                <a:solidFill>
                  <a:srgbClr val="223341"/>
                </a:solidFill>
                <a:latin typeface="+mn-lt"/>
              </a:rPr>
              <a:t>-5</a:t>
            </a:r>
            <a:r>
              <a:rPr lang="en-GB" sz="1400" dirty="0">
                <a:solidFill>
                  <a:srgbClr val="223341"/>
                </a:solidFill>
                <a:latin typeface="+mn-lt"/>
              </a:rPr>
              <a:t>); 17% (10</a:t>
            </a:r>
            <a:r>
              <a:rPr lang="en-GB" sz="1400" baseline="30000" dirty="0">
                <a:solidFill>
                  <a:srgbClr val="223341"/>
                </a:solidFill>
                <a:latin typeface="+mn-lt"/>
              </a:rPr>
              <a:t>-6</a:t>
            </a:r>
            <a:r>
              <a:rPr lang="en-GB" sz="1400" dirty="0">
                <a:solidFill>
                  <a:srgbClr val="223341"/>
                </a:solidFill>
                <a:latin typeface="+mn-lt"/>
              </a:rPr>
              <a:t>)</a:t>
            </a:r>
          </a:p>
          <a:p>
            <a:pPr marL="625475" lvl="1" indent="-265113" eaLnBrk="0" hangingPunct="0">
              <a:spcBef>
                <a:spcPts val="0"/>
              </a:spcBef>
              <a:spcAft>
                <a:spcPts val="0"/>
              </a:spcAft>
              <a:buClr>
                <a:srgbClr val="E67225"/>
              </a:buClr>
              <a:buFont typeface="Arial" pitchFamily="34" charset="0"/>
              <a:buChar char="–"/>
            </a:pPr>
            <a:r>
              <a:rPr lang="en-GB" sz="1400" dirty="0">
                <a:solidFill>
                  <a:srgbClr val="223341"/>
                </a:solidFill>
                <a:latin typeface="+mn-lt"/>
                <a:cs typeface="+mn-cs"/>
              </a:rPr>
              <a:t>42% in patients who had ≥CR</a:t>
            </a:r>
          </a:p>
        </p:txBody>
      </p:sp>
      <p:grpSp>
        <p:nvGrpSpPr>
          <p:cNvPr id="17" name="Group 16">
            <a:extLst>
              <a:ext uri="{FF2B5EF4-FFF2-40B4-BE49-F238E27FC236}">
                <a16:creationId xmlns:a16="http://schemas.microsoft.com/office/drawing/2014/main" id="{1206C9FD-7653-49B6-BF9E-9764789EC6BA}"/>
              </a:ext>
            </a:extLst>
          </p:cNvPr>
          <p:cNvGrpSpPr/>
          <p:nvPr/>
        </p:nvGrpSpPr>
        <p:grpSpPr>
          <a:xfrm>
            <a:off x="10573975" y="2060668"/>
            <a:ext cx="605142" cy="873671"/>
            <a:chOff x="5150426" y="3885438"/>
            <a:chExt cx="605142" cy="873671"/>
          </a:xfrm>
        </p:grpSpPr>
        <p:sp>
          <p:nvSpPr>
            <p:cNvPr id="18" name="TextBox 17">
              <a:extLst>
                <a:ext uri="{FF2B5EF4-FFF2-40B4-BE49-F238E27FC236}">
                  <a16:creationId xmlns:a16="http://schemas.microsoft.com/office/drawing/2014/main" id="{38F1BB85-8B7B-491B-BB6F-4B21A9F21C84}"/>
                </a:ext>
              </a:extLst>
            </p:cNvPr>
            <p:cNvSpPr txBox="1"/>
            <p:nvPr/>
          </p:nvSpPr>
          <p:spPr>
            <a:xfrm>
              <a:off x="5193247" y="4482110"/>
              <a:ext cx="559077" cy="276999"/>
            </a:xfrm>
            <a:prstGeom prst="rect">
              <a:avLst/>
            </a:prstGeom>
            <a:noFill/>
          </p:spPr>
          <p:txBody>
            <a:bodyPr wrap="square" rtlCol="0" anchor="ctr">
              <a:spAutoFit/>
            </a:bodyPr>
            <a:lstStyle/>
            <a:p>
              <a:pPr>
                <a:spcBef>
                  <a:spcPts val="1200"/>
                </a:spcBef>
                <a:buClr>
                  <a:schemeClr val="accent3"/>
                </a:buClr>
              </a:pPr>
              <a:r>
                <a:rPr lang="en-GB" sz="1200" dirty="0">
                  <a:latin typeface="+mn-lt"/>
                </a:rPr>
                <a:t>PR</a:t>
              </a:r>
            </a:p>
          </p:txBody>
        </p:sp>
        <p:sp>
          <p:nvSpPr>
            <p:cNvPr id="19" name="TextBox 18">
              <a:extLst>
                <a:ext uri="{FF2B5EF4-FFF2-40B4-BE49-F238E27FC236}">
                  <a16:creationId xmlns:a16="http://schemas.microsoft.com/office/drawing/2014/main" id="{C4755633-7CB7-4DBC-A85F-4AD81C95FABA}"/>
                </a:ext>
              </a:extLst>
            </p:cNvPr>
            <p:cNvSpPr txBox="1"/>
            <p:nvPr/>
          </p:nvSpPr>
          <p:spPr>
            <a:xfrm>
              <a:off x="5196491" y="4287683"/>
              <a:ext cx="559077" cy="276999"/>
            </a:xfrm>
            <a:prstGeom prst="rect">
              <a:avLst/>
            </a:prstGeom>
            <a:noFill/>
          </p:spPr>
          <p:txBody>
            <a:bodyPr wrap="square" rtlCol="0" anchor="ctr">
              <a:spAutoFit/>
            </a:bodyPr>
            <a:lstStyle/>
            <a:p>
              <a:pPr>
                <a:spcBef>
                  <a:spcPts val="1200"/>
                </a:spcBef>
                <a:buClr>
                  <a:schemeClr val="accent3"/>
                </a:buClr>
              </a:pPr>
              <a:r>
                <a:rPr lang="en-GB" sz="1200" dirty="0">
                  <a:latin typeface="+mn-lt"/>
                </a:rPr>
                <a:t>VGPR</a:t>
              </a:r>
            </a:p>
          </p:txBody>
        </p:sp>
        <p:sp>
          <p:nvSpPr>
            <p:cNvPr id="20" name="TextBox 19">
              <a:extLst>
                <a:ext uri="{FF2B5EF4-FFF2-40B4-BE49-F238E27FC236}">
                  <a16:creationId xmlns:a16="http://schemas.microsoft.com/office/drawing/2014/main" id="{F920A69A-4C53-4B21-9A3D-BA84188944A1}"/>
                </a:ext>
              </a:extLst>
            </p:cNvPr>
            <p:cNvSpPr txBox="1"/>
            <p:nvPr/>
          </p:nvSpPr>
          <p:spPr>
            <a:xfrm>
              <a:off x="5193247" y="4086800"/>
              <a:ext cx="362452" cy="276999"/>
            </a:xfrm>
            <a:prstGeom prst="rect">
              <a:avLst/>
            </a:prstGeom>
            <a:noFill/>
          </p:spPr>
          <p:txBody>
            <a:bodyPr wrap="square" rtlCol="0" anchor="ctr">
              <a:spAutoFit/>
            </a:bodyPr>
            <a:lstStyle/>
            <a:p>
              <a:pPr>
                <a:spcBef>
                  <a:spcPts val="1200"/>
                </a:spcBef>
                <a:buClr>
                  <a:schemeClr val="accent3"/>
                </a:buClr>
              </a:pPr>
              <a:r>
                <a:rPr lang="en-GB" sz="1200" dirty="0">
                  <a:latin typeface="+mn-lt"/>
                </a:rPr>
                <a:t>CR</a:t>
              </a:r>
            </a:p>
          </p:txBody>
        </p:sp>
        <p:sp>
          <p:nvSpPr>
            <p:cNvPr id="21" name="Rectangle 20">
              <a:extLst>
                <a:ext uri="{FF2B5EF4-FFF2-40B4-BE49-F238E27FC236}">
                  <a16:creationId xmlns:a16="http://schemas.microsoft.com/office/drawing/2014/main" id="{BEDF363A-93D9-466C-9847-C838692F5EFD}"/>
                </a:ext>
              </a:extLst>
            </p:cNvPr>
            <p:cNvSpPr/>
            <p:nvPr/>
          </p:nvSpPr>
          <p:spPr>
            <a:xfrm>
              <a:off x="5150426" y="4173995"/>
              <a:ext cx="108000" cy="10800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DBFC1EB-3839-41C6-B187-BAF7E1FA5627}"/>
                </a:ext>
              </a:extLst>
            </p:cNvPr>
            <p:cNvSpPr/>
            <p:nvPr/>
          </p:nvSpPr>
          <p:spPr>
            <a:xfrm>
              <a:off x="5150426" y="3977140"/>
              <a:ext cx="108000" cy="10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A7645E3-C3B9-4F03-980A-82A4E2A6BFE0}"/>
                </a:ext>
              </a:extLst>
            </p:cNvPr>
            <p:cNvSpPr/>
            <p:nvPr/>
          </p:nvSpPr>
          <p:spPr>
            <a:xfrm>
              <a:off x="5150426" y="4370850"/>
              <a:ext cx="108000" cy="10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ECE37D7-8467-45EE-8708-FF56C07D4917}"/>
                </a:ext>
              </a:extLst>
            </p:cNvPr>
            <p:cNvSpPr/>
            <p:nvPr/>
          </p:nvSpPr>
          <p:spPr>
            <a:xfrm>
              <a:off x="5150426" y="4567706"/>
              <a:ext cx="108000" cy="1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583B4C0A-CF9E-4196-830B-6AD5289B3407}"/>
                </a:ext>
              </a:extLst>
            </p:cNvPr>
            <p:cNvSpPr txBox="1"/>
            <p:nvPr/>
          </p:nvSpPr>
          <p:spPr>
            <a:xfrm>
              <a:off x="5193247" y="3885438"/>
              <a:ext cx="484444" cy="276999"/>
            </a:xfrm>
            <a:prstGeom prst="rect">
              <a:avLst/>
            </a:prstGeom>
            <a:noFill/>
          </p:spPr>
          <p:txBody>
            <a:bodyPr wrap="square" rtlCol="0" anchor="ctr">
              <a:spAutoFit/>
            </a:bodyPr>
            <a:lstStyle/>
            <a:p>
              <a:pPr>
                <a:spcBef>
                  <a:spcPts val="1200"/>
                </a:spcBef>
                <a:buClr>
                  <a:schemeClr val="accent3"/>
                </a:buClr>
              </a:pPr>
              <a:r>
                <a:rPr lang="en-GB" sz="1200" dirty="0" err="1">
                  <a:latin typeface="+mn-lt"/>
                </a:rPr>
                <a:t>sCR</a:t>
              </a:r>
              <a:endParaRPr lang="en-GB" sz="1200" dirty="0">
                <a:latin typeface="+mn-lt"/>
              </a:endParaRPr>
            </a:p>
          </p:txBody>
        </p:sp>
      </p:grpSp>
      <p:sp>
        <p:nvSpPr>
          <p:cNvPr id="26" name="TextBox 25">
            <a:extLst>
              <a:ext uri="{FF2B5EF4-FFF2-40B4-BE49-F238E27FC236}">
                <a16:creationId xmlns:a16="http://schemas.microsoft.com/office/drawing/2014/main" id="{A5D9A5EE-AE40-5740-84C8-F02A1AEEE50D}"/>
              </a:ext>
            </a:extLst>
          </p:cNvPr>
          <p:cNvSpPr txBox="1"/>
          <p:nvPr/>
        </p:nvSpPr>
        <p:spPr>
          <a:xfrm>
            <a:off x="185531" y="648866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65133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7">
            <a:extLst>
              <a:ext uri="{FF2B5EF4-FFF2-40B4-BE49-F238E27FC236}">
                <a16:creationId xmlns:a16="http://schemas.microsoft.com/office/drawing/2014/main" id="{487D801F-FB53-40CB-9DF7-E7A009C11832}"/>
              </a:ext>
            </a:extLst>
          </p:cNvPr>
          <p:cNvGraphicFramePr>
            <a:graphicFrameLocks/>
          </p:cNvGraphicFramePr>
          <p:nvPr>
            <p:extLst>
              <p:ext uri="{D42A27DB-BD31-4B8C-83A1-F6EECF244321}">
                <p14:modId xmlns:p14="http://schemas.microsoft.com/office/powerpoint/2010/main" val="1353785157"/>
              </p:ext>
            </p:extLst>
          </p:nvPr>
        </p:nvGraphicFramePr>
        <p:xfrm>
          <a:off x="603250" y="1363855"/>
          <a:ext cx="5355751" cy="4712100"/>
        </p:xfrm>
        <a:graphic>
          <a:graphicData uri="http://schemas.openxmlformats.org/drawingml/2006/table">
            <a:tbl>
              <a:tblPr firstRow="1" bandRow="1">
                <a:tableStyleId>{1E171933-4619-4E11-9A3F-F7608DF75F80}</a:tableStyleId>
              </a:tblPr>
              <a:tblGrid>
                <a:gridCol w="1356179">
                  <a:extLst>
                    <a:ext uri="{9D8B030D-6E8A-4147-A177-3AD203B41FA5}">
                      <a16:colId xmlns:a16="http://schemas.microsoft.com/office/drawing/2014/main" val="772049220"/>
                    </a:ext>
                  </a:extLst>
                </a:gridCol>
                <a:gridCol w="1506582">
                  <a:extLst>
                    <a:ext uri="{9D8B030D-6E8A-4147-A177-3AD203B41FA5}">
                      <a16:colId xmlns:a16="http://schemas.microsoft.com/office/drawing/2014/main" val="2401976633"/>
                    </a:ext>
                  </a:extLst>
                </a:gridCol>
                <a:gridCol w="844732">
                  <a:extLst>
                    <a:ext uri="{9D8B030D-6E8A-4147-A177-3AD203B41FA5}">
                      <a16:colId xmlns:a16="http://schemas.microsoft.com/office/drawing/2014/main" val="557419489"/>
                    </a:ext>
                  </a:extLst>
                </a:gridCol>
                <a:gridCol w="1648258">
                  <a:extLst>
                    <a:ext uri="{9D8B030D-6E8A-4147-A177-3AD203B41FA5}">
                      <a16:colId xmlns:a16="http://schemas.microsoft.com/office/drawing/2014/main" val="1975548344"/>
                    </a:ext>
                  </a:extLst>
                </a:gridCol>
              </a:tblGrid>
              <a:tr h="233341">
                <a:tc gridSpan="2">
                  <a:txBody>
                    <a:bodyPr/>
                    <a:lstStyle/>
                    <a:p>
                      <a:r>
                        <a:rPr lang="en-GB" sz="1100" dirty="0"/>
                        <a:t>Subgroup </a:t>
                      </a:r>
                    </a:p>
                  </a:txBody>
                  <a:tcPr marL="72000" marT="36000" marB="36000" anchor="b"/>
                </a:tc>
                <a:tc hMerge="1">
                  <a:txBody>
                    <a:bodyPr/>
                    <a:lstStyle/>
                    <a:p>
                      <a:r>
                        <a:rPr lang="en-GB" sz="1100" dirty="0"/>
                        <a:t>Subgroup </a:t>
                      </a:r>
                    </a:p>
                  </a:txBody>
                  <a:tcPr marT="36000" marB="36000" anchor="b"/>
                </a:tc>
                <a:tc>
                  <a:txBody>
                    <a:bodyPr/>
                    <a:lstStyle/>
                    <a:p>
                      <a:pPr algn="ctr"/>
                      <a:r>
                        <a:rPr lang="en-GB" sz="1100" dirty="0"/>
                        <a:t>Patients (n)</a:t>
                      </a:r>
                    </a:p>
                  </a:txBody>
                  <a:tcPr marL="36000" marR="36000" marT="36000" marB="36000" anchor="b"/>
                </a:tc>
                <a:tc>
                  <a:txBody>
                    <a:bodyPr/>
                    <a:lstStyle/>
                    <a:p>
                      <a:pPr algn="ctr"/>
                      <a:r>
                        <a:rPr lang="en-GB" sz="1100" dirty="0"/>
                        <a:t>ORR (95% CI)</a:t>
                      </a:r>
                    </a:p>
                  </a:txBody>
                  <a:tcPr marT="36000" marB="36000" anchor="b"/>
                </a:tc>
                <a:extLst>
                  <a:ext uri="{0D108BD9-81ED-4DB2-BD59-A6C34878D82A}">
                    <a16:rowId xmlns:a16="http://schemas.microsoft.com/office/drawing/2014/main" val="3292710683"/>
                  </a:ext>
                </a:extLst>
              </a:tr>
              <a:tr h="225921">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a:latin typeface="+mn-lt"/>
                        </a:rPr>
                        <a:t>Overall</a:t>
                      </a:r>
                    </a:p>
                  </a:txBody>
                  <a:tcPr marL="72000" marT="36000" marB="36000"/>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a:latin typeface="+mn-lt"/>
                        </a:rPr>
                        <a:t>Overall</a:t>
                      </a:r>
                    </a:p>
                  </a:txBody>
                  <a:tcPr marT="36000" marB="36000"/>
                </a:tc>
                <a:tc>
                  <a:txBody>
                    <a:bodyPr/>
                    <a:lstStyle/>
                    <a:p>
                      <a:pPr algn="ctr"/>
                      <a:r>
                        <a:rPr lang="en-GB" sz="1050" dirty="0">
                          <a:latin typeface="+mn-lt"/>
                        </a:rPr>
                        <a:t>150</a:t>
                      </a:r>
                    </a:p>
                  </a:txBody>
                  <a:tcPr marT="36000" marB="36000" anchor="ctr"/>
                </a:tc>
                <a:tc>
                  <a:txBody>
                    <a:bodyPr/>
                    <a:lstStyle/>
                    <a:p>
                      <a:pPr algn="ctr"/>
                      <a:endParaRPr lang="en-GB" sz="800" dirty="0">
                        <a:latin typeface="+mn-lt"/>
                      </a:endParaRPr>
                    </a:p>
                  </a:txBody>
                  <a:tcPr marT="36000" marB="36000" anchor="ctr"/>
                </a:tc>
                <a:extLst>
                  <a:ext uri="{0D108BD9-81ED-4DB2-BD59-A6C34878D82A}">
                    <a16:rowId xmlns:a16="http://schemas.microsoft.com/office/drawing/2014/main" val="209786816"/>
                  </a:ext>
                </a:extLst>
              </a:tr>
              <a:tr h="5375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a:latin typeface="+mn-lt"/>
                        </a:rPr>
                        <a:t>Age </a:t>
                      </a:r>
                    </a:p>
                    <a:p>
                      <a:pPr marL="0" marR="0" lvl="0" indent="88900" algn="l" defTabSz="914400" rtl="0" eaLnBrk="1" fontAlgn="auto" latinLnBrk="0" hangingPunct="1">
                        <a:lnSpc>
                          <a:spcPct val="100000"/>
                        </a:lnSpc>
                        <a:spcBef>
                          <a:spcPts val="0"/>
                        </a:spcBef>
                        <a:spcAft>
                          <a:spcPts val="0"/>
                        </a:spcAft>
                        <a:buClrTx/>
                        <a:buSzTx/>
                        <a:buFontTx/>
                        <a:buNone/>
                        <a:tabLst/>
                        <a:defRPr/>
                      </a:pPr>
                      <a:endParaRPr lang="en-GB" sz="1050" dirty="0">
                        <a:latin typeface="+mn-lt"/>
                      </a:endParaRPr>
                    </a:p>
                  </a:txBody>
                  <a:tcPr marL="72000" marT="36000" marB="36000"/>
                </a:tc>
                <a:tc>
                  <a:txBody>
                    <a:bodyPr/>
                    <a:lstStyle/>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&lt;65 years</a:t>
                      </a:r>
                    </a:p>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65</a:t>
                      </a:r>
                      <a:r>
                        <a:rPr lang="en-GB" sz="1050" dirty="0">
                          <a:latin typeface="+mn-lt"/>
                          <a:cs typeface="Arial" panose="020B0604020202020204" pitchFamily="34" charset="0"/>
                        </a:rPr>
                        <a:t>–</a:t>
                      </a:r>
                      <a:r>
                        <a:rPr lang="en-GB" sz="1050" dirty="0">
                          <a:latin typeface="+mn-lt"/>
                        </a:rPr>
                        <a:t>75 years</a:t>
                      </a:r>
                    </a:p>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≥75 years</a:t>
                      </a:r>
                    </a:p>
                  </a:txBody>
                  <a:tcPr marT="360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75</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52</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23</a:t>
                      </a:r>
                    </a:p>
                  </a:txBody>
                  <a:tcPr marT="36000" marB="36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latin typeface="+mn-lt"/>
                      </a:endParaRPr>
                    </a:p>
                  </a:txBody>
                  <a:tcPr marT="36000" marB="36000" anchor="ctr"/>
                </a:tc>
                <a:extLst>
                  <a:ext uri="{0D108BD9-81ED-4DB2-BD59-A6C34878D82A}">
                    <a16:rowId xmlns:a16="http://schemas.microsoft.com/office/drawing/2014/main" val="2486716154"/>
                  </a:ext>
                </a:extLst>
              </a:tr>
              <a:tr h="5375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a:latin typeface="+mn-lt"/>
                        </a:rPr>
                        <a:t>Race</a:t>
                      </a:r>
                      <a:r>
                        <a:rPr lang="en-GB" sz="1050" dirty="0">
                          <a:latin typeface="+mn-lt"/>
                        </a:rPr>
                        <a:t> </a:t>
                      </a:r>
                    </a:p>
                    <a:p>
                      <a:pPr marL="0" marR="0" lvl="0" indent="88900" algn="l" defTabSz="914400" rtl="0" eaLnBrk="1" fontAlgn="auto" latinLnBrk="0" hangingPunct="1">
                        <a:lnSpc>
                          <a:spcPct val="100000"/>
                        </a:lnSpc>
                        <a:spcBef>
                          <a:spcPts val="0"/>
                        </a:spcBef>
                        <a:spcAft>
                          <a:spcPts val="0"/>
                        </a:spcAft>
                        <a:buClrTx/>
                        <a:buSzTx/>
                        <a:buFontTx/>
                        <a:buNone/>
                        <a:tabLst/>
                        <a:defRPr/>
                      </a:pPr>
                      <a:endParaRPr lang="en-GB" sz="1050" dirty="0">
                        <a:latin typeface="+mn-lt"/>
                      </a:endParaRPr>
                    </a:p>
                  </a:txBody>
                  <a:tcPr marL="72000" marT="36000" marB="36000"/>
                </a:tc>
                <a:tc>
                  <a:txBody>
                    <a:bodyPr/>
                    <a:lstStyle/>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White </a:t>
                      </a:r>
                    </a:p>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Black </a:t>
                      </a:r>
                    </a:p>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Other </a:t>
                      </a:r>
                    </a:p>
                  </a:txBody>
                  <a:tcPr marT="360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134</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6</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10</a:t>
                      </a:r>
                    </a:p>
                  </a:txBody>
                  <a:tcPr marT="36000" marB="36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latin typeface="+mn-lt"/>
                      </a:endParaRPr>
                    </a:p>
                  </a:txBody>
                  <a:tcPr marT="36000" marB="36000" anchor="ctr"/>
                </a:tc>
                <a:extLst>
                  <a:ext uri="{0D108BD9-81ED-4DB2-BD59-A6C34878D82A}">
                    <a16:rowId xmlns:a16="http://schemas.microsoft.com/office/drawing/2014/main" val="3585400074"/>
                  </a:ext>
                </a:extLst>
              </a:tr>
              <a:tr h="5375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a:latin typeface="+mn-lt"/>
                        </a:rPr>
                        <a:t>Baseline ISS</a:t>
                      </a:r>
                    </a:p>
                    <a:p>
                      <a:pPr marL="0" marR="0" lvl="0" indent="88900" algn="l" defTabSz="914400" rtl="0" eaLnBrk="1" fontAlgn="auto" latinLnBrk="0" hangingPunct="1">
                        <a:lnSpc>
                          <a:spcPct val="100000"/>
                        </a:lnSpc>
                        <a:spcBef>
                          <a:spcPts val="0"/>
                        </a:spcBef>
                        <a:spcAft>
                          <a:spcPts val="0"/>
                        </a:spcAft>
                        <a:buClrTx/>
                        <a:buSzTx/>
                        <a:buFontTx/>
                        <a:buNone/>
                        <a:tabLst/>
                        <a:defRPr/>
                      </a:pPr>
                      <a:endParaRPr lang="en-GB" sz="1050" dirty="0">
                        <a:latin typeface="+mn-lt"/>
                      </a:endParaRPr>
                    </a:p>
                  </a:txBody>
                  <a:tcPr marL="72000" marT="36000" marB="36000"/>
                </a:tc>
                <a:tc>
                  <a:txBody>
                    <a:bodyPr/>
                    <a:lstStyle/>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I</a:t>
                      </a:r>
                    </a:p>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II</a:t>
                      </a:r>
                    </a:p>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III</a:t>
                      </a:r>
                    </a:p>
                  </a:txBody>
                  <a:tcPr marT="360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79</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52</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17</a:t>
                      </a:r>
                    </a:p>
                  </a:txBody>
                  <a:tcPr marT="36000" marB="36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latin typeface="+mn-lt"/>
                      </a:endParaRPr>
                    </a:p>
                  </a:txBody>
                  <a:tcPr marT="36000" marB="36000" anchor="ctr"/>
                </a:tc>
                <a:extLst>
                  <a:ext uri="{0D108BD9-81ED-4DB2-BD59-A6C34878D82A}">
                    <a16:rowId xmlns:a16="http://schemas.microsoft.com/office/drawing/2014/main" val="1042805032"/>
                  </a:ext>
                </a:extLst>
              </a:tr>
              <a:tr h="3817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a:latin typeface="+mn-lt"/>
                        </a:rPr>
                        <a:t>Baseline renal function </a:t>
                      </a:r>
                    </a:p>
                  </a:txBody>
                  <a:tcPr marL="72000" marT="36000" marB="36000"/>
                </a:tc>
                <a:tc>
                  <a:txBody>
                    <a:bodyPr/>
                    <a:lstStyle/>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&gt;60 mL/min/1.73m</a:t>
                      </a:r>
                      <a:r>
                        <a:rPr lang="en-GB" sz="1050" baseline="30000" dirty="0">
                          <a:latin typeface="+mn-lt"/>
                        </a:rPr>
                        <a:t>2</a:t>
                      </a:r>
                    </a:p>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≤60 mL/min/1.73 m</a:t>
                      </a:r>
                      <a:r>
                        <a:rPr lang="en-GB" sz="1050" baseline="30000" dirty="0">
                          <a:latin typeface="+mn-lt"/>
                        </a:rPr>
                        <a:t>2</a:t>
                      </a:r>
                    </a:p>
                  </a:txBody>
                  <a:tcPr marT="360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109</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41</a:t>
                      </a:r>
                    </a:p>
                  </a:txBody>
                  <a:tcPr marT="360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latin typeface="+mn-lt"/>
                      </a:endParaRPr>
                    </a:p>
                  </a:txBody>
                  <a:tcPr marT="36000" marB="36000" anchor="ctr"/>
                </a:tc>
                <a:extLst>
                  <a:ext uri="{0D108BD9-81ED-4DB2-BD59-A6C34878D82A}">
                    <a16:rowId xmlns:a16="http://schemas.microsoft.com/office/drawing/2014/main" val="3922086095"/>
                  </a:ext>
                </a:extLst>
              </a:tr>
              <a:tr h="3817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a:latin typeface="+mn-lt"/>
                        </a:rPr>
                        <a:t>Baseline ECOG performance status </a:t>
                      </a:r>
                    </a:p>
                  </a:txBody>
                  <a:tcPr marL="72000" marT="36000" marB="36000"/>
                </a:tc>
                <a:tc>
                  <a:txBody>
                    <a:bodyPr/>
                    <a:lstStyle/>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0</a:t>
                      </a:r>
                    </a:p>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≥1</a:t>
                      </a:r>
                    </a:p>
                  </a:txBody>
                  <a:tcPr marT="360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53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97</a:t>
                      </a:r>
                    </a:p>
                  </a:txBody>
                  <a:tcPr marT="36000" marB="36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latin typeface="+mn-lt"/>
                      </a:endParaRPr>
                    </a:p>
                  </a:txBody>
                  <a:tcPr marT="36000" marB="36000" anchor="ctr"/>
                </a:tc>
                <a:extLst>
                  <a:ext uri="{0D108BD9-81ED-4DB2-BD59-A6C34878D82A}">
                    <a16:rowId xmlns:a16="http://schemas.microsoft.com/office/drawing/2014/main" val="1774674155"/>
                  </a:ext>
                </a:extLst>
              </a:tr>
              <a:tr h="3817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a:latin typeface="+mn-lt"/>
                        </a:rPr>
                        <a:t>Cytogenetic risk</a:t>
                      </a:r>
                    </a:p>
                  </a:txBody>
                  <a:tcPr marL="72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High risk </a:t>
                      </a:r>
                      <a:br>
                        <a:rPr lang="en-GB" sz="1050" dirty="0">
                          <a:latin typeface="+mn-lt"/>
                        </a:rPr>
                      </a:br>
                      <a:r>
                        <a:rPr lang="en-GB" sz="1050" dirty="0">
                          <a:latin typeface="+mn-lt"/>
                        </a:rPr>
                        <a:t>Standard risk </a:t>
                      </a:r>
                    </a:p>
                  </a:txBody>
                  <a:tcPr marT="360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36</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97</a:t>
                      </a:r>
                    </a:p>
                  </a:txBody>
                  <a:tcPr marT="36000" marB="36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latin typeface="+mn-lt"/>
                      </a:endParaRPr>
                    </a:p>
                  </a:txBody>
                  <a:tcPr marT="36000" marB="36000" anchor="ctr"/>
                </a:tc>
                <a:extLst>
                  <a:ext uri="{0D108BD9-81ED-4DB2-BD59-A6C34878D82A}">
                    <a16:rowId xmlns:a16="http://schemas.microsoft.com/office/drawing/2014/main" val="4101016666"/>
                  </a:ext>
                </a:extLst>
              </a:tr>
              <a:tr h="3817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a:latin typeface="+mn-lt"/>
                        </a:rPr>
                        <a:t>Extramedullary plasmacytomas </a:t>
                      </a:r>
                    </a:p>
                  </a:txBody>
                  <a:tcPr marL="72000" marT="36000" marB="36000"/>
                </a:tc>
                <a:tc>
                  <a:txBody>
                    <a:bodyPr/>
                    <a:lstStyle/>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0</a:t>
                      </a:r>
                    </a:p>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dirty="0">
                          <a:latin typeface="+mn-lt"/>
                        </a:rPr>
                        <a:t>≥1</a:t>
                      </a:r>
                    </a:p>
                  </a:txBody>
                  <a:tcPr marT="360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123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27</a:t>
                      </a:r>
                    </a:p>
                  </a:txBody>
                  <a:tcPr marT="36000" marB="36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latin typeface="+mn-lt"/>
                      </a:endParaRPr>
                    </a:p>
                  </a:txBody>
                  <a:tcPr marT="36000" marB="36000" anchor="ctr"/>
                </a:tc>
                <a:extLst>
                  <a:ext uri="{0D108BD9-81ED-4DB2-BD59-A6C34878D82A}">
                    <a16:rowId xmlns:a16="http://schemas.microsoft.com/office/drawing/2014/main" val="2005641236"/>
                  </a:ext>
                </a:extLst>
              </a:tr>
              <a:tr h="3817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a:latin typeface="+mn-lt"/>
                        </a:rPr>
                        <a:t>Prior lines of therapy </a:t>
                      </a:r>
                    </a:p>
                  </a:txBody>
                  <a:tcPr marL="72000" marT="36000" marB="36000"/>
                </a:tc>
                <a:tc>
                  <a:txBody>
                    <a:bodyPr/>
                    <a:lstStyle/>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baseline="0" dirty="0">
                          <a:latin typeface="+mn-lt"/>
                        </a:rPr>
                        <a:t>≤3</a:t>
                      </a:r>
                    </a:p>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baseline="0" dirty="0">
                          <a:latin typeface="+mn-lt"/>
                        </a:rPr>
                        <a:t>&gt;3</a:t>
                      </a:r>
                    </a:p>
                  </a:txBody>
                  <a:tcPr marT="360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36</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114</a:t>
                      </a:r>
                    </a:p>
                  </a:txBody>
                  <a:tcPr marT="360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latin typeface="+mn-lt"/>
                      </a:endParaRPr>
                    </a:p>
                  </a:txBody>
                  <a:tcPr marT="36000" marB="36000" anchor="ctr"/>
                </a:tc>
                <a:extLst>
                  <a:ext uri="{0D108BD9-81ED-4DB2-BD59-A6C34878D82A}">
                    <a16:rowId xmlns:a16="http://schemas.microsoft.com/office/drawing/2014/main" val="2101400888"/>
                  </a:ext>
                </a:extLst>
              </a:tr>
              <a:tr h="3817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a:latin typeface="+mn-lt"/>
                        </a:rPr>
                        <a:t>Refractory status </a:t>
                      </a:r>
                    </a:p>
                  </a:txBody>
                  <a:tcPr marL="72000" marT="36000" marB="36000"/>
                </a:tc>
                <a:tc>
                  <a:txBody>
                    <a:bodyPr/>
                    <a:lstStyle/>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baseline="0" dirty="0">
                          <a:latin typeface="+mn-lt"/>
                        </a:rPr>
                        <a:t>Triple class</a:t>
                      </a:r>
                    </a:p>
                    <a:p>
                      <a:pPr marL="0" marR="0" lvl="0" indent="88900" algn="l" defTabSz="914400" rtl="0" eaLnBrk="1" fontAlgn="auto" latinLnBrk="0" hangingPunct="1">
                        <a:lnSpc>
                          <a:spcPct val="100000"/>
                        </a:lnSpc>
                        <a:spcBef>
                          <a:spcPts val="0"/>
                        </a:spcBef>
                        <a:spcAft>
                          <a:spcPts val="0"/>
                        </a:spcAft>
                        <a:buClrTx/>
                        <a:buSzTx/>
                        <a:buFontTx/>
                        <a:buNone/>
                        <a:tabLst/>
                        <a:defRPr/>
                      </a:pPr>
                      <a:r>
                        <a:rPr lang="en-GB" sz="1050" baseline="0" dirty="0">
                          <a:latin typeface="+mn-lt"/>
                        </a:rPr>
                        <a:t>Penta drug </a:t>
                      </a:r>
                    </a:p>
                  </a:txBody>
                  <a:tcPr marT="360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116</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latin typeface="+mn-lt"/>
                        </a:rPr>
                        <a:t>44</a:t>
                      </a:r>
                    </a:p>
                  </a:txBody>
                  <a:tcPr marT="360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latin typeface="+mn-lt"/>
                      </a:endParaRPr>
                    </a:p>
                  </a:txBody>
                  <a:tcPr marT="36000" marB="36000" anchor="ctr"/>
                </a:tc>
                <a:extLst>
                  <a:ext uri="{0D108BD9-81ED-4DB2-BD59-A6C34878D82A}">
                    <a16:rowId xmlns:a16="http://schemas.microsoft.com/office/drawing/2014/main" val="310940844"/>
                  </a:ext>
                </a:extLst>
              </a:tr>
              <a:tr h="225921">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50" b="1" dirty="0">
                        <a:latin typeface="+mn-lt"/>
                      </a:endParaRPr>
                    </a:p>
                  </a:txBody>
                  <a:tcPr marT="36000" marB="36000"/>
                </a:tc>
                <a:tc hMerge="1">
                  <a:txBody>
                    <a:bodyPr/>
                    <a:lstStyle/>
                    <a:p>
                      <a:pPr marL="0" marR="0" lvl="0" indent="88900" algn="l" defTabSz="914400" rtl="0" eaLnBrk="1" fontAlgn="auto" latinLnBrk="0" hangingPunct="1">
                        <a:lnSpc>
                          <a:spcPct val="100000"/>
                        </a:lnSpc>
                        <a:spcBef>
                          <a:spcPts val="0"/>
                        </a:spcBef>
                        <a:spcAft>
                          <a:spcPts val="0"/>
                        </a:spcAft>
                        <a:buClrTx/>
                        <a:buSzTx/>
                        <a:buFontTx/>
                        <a:buNone/>
                        <a:tabLst/>
                        <a:defRPr/>
                      </a:pPr>
                      <a:endParaRPr lang="en-GB" sz="1050" baseline="0" dirty="0">
                        <a:latin typeface="+mn-lt"/>
                      </a:endParaRPr>
                    </a:p>
                  </a:txBody>
                  <a:tcPr marT="36000" marB="36000"/>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050" dirty="0">
                        <a:latin typeface="+mn-lt"/>
                      </a:endParaRPr>
                    </a:p>
                  </a:txBody>
                  <a:tcPr marT="36000" marB="36000"/>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latin typeface="+mn-lt"/>
                      </a:endParaRPr>
                    </a:p>
                  </a:txBody>
                  <a:tcPr marT="36000" marB="36000" anchor="ctr"/>
                </a:tc>
                <a:extLst>
                  <a:ext uri="{0D108BD9-81ED-4DB2-BD59-A6C34878D82A}">
                    <a16:rowId xmlns:a16="http://schemas.microsoft.com/office/drawing/2014/main" val="2713424891"/>
                  </a:ext>
                </a:extLst>
              </a:tr>
            </a:tbl>
          </a:graphicData>
        </a:graphic>
      </p:graphicFrame>
      <p:cxnSp>
        <p:nvCxnSpPr>
          <p:cNvPr id="180" name="Straight Connector 179">
            <a:extLst>
              <a:ext uri="{FF2B5EF4-FFF2-40B4-BE49-F238E27FC236}">
                <a16:creationId xmlns:a16="http://schemas.microsoft.com/office/drawing/2014/main" id="{E8448EBD-436C-4EAB-AAA4-B25297512A90}"/>
              </a:ext>
            </a:extLst>
          </p:cNvPr>
          <p:cNvCxnSpPr>
            <a:cxnSpLocks/>
          </p:cNvCxnSpPr>
          <p:nvPr/>
        </p:nvCxnSpPr>
        <p:spPr>
          <a:xfrm flipV="1">
            <a:off x="5003032" y="1629412"/>
            <a:ext cx="7150" cy="4225117"/>
          </a:xfrm>
          <a:prstGeom prst="line">
            <a:avLst/>
          </a:prstGeom>
          <a:ln w="12700">
            <a:solidFill>
              <a:schemeClr val="tx2"/>
            </a:solidFill>
            <a:prstDash val="dashDot"/>
            <a:tailEnd type="non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7B6D78B-2CAB-483C-AFEE-443B76408847}"/>
              </a:ext>
            </a:extLst>
          </p:cNvPr>
          <p:cNvSpPr>
            <a:spLocks noGrp="1"/>
          </p:cNvSpPr>
          <p:nvPr>
            <p:ph type="title"/>
          </p:nvPr>
        </p:nvSpPr>
        <p:spPr>
          <a:xfrm>
            <a:off x="611999" y="169992"/>
            <a:ext cx="10264547" cy="842760"/>
          </a:xfrm>
        </p:spPr>
        <p:txBody>
          <a:bodyPr/>
          <a:lstStyle/>
          <a:p>
            <a:r>
              <a:rPr lang="en-GB" sz="2600" b="1" dirty="0">
                <a:solidFill>
                  <a:srgbClr val="C00000"/>
                </a:solidFill>
              </a:rPr>
              <a:t>MajesTEC-1: Phase 1/2 Study of Teclistamab, a BCMA×CD3 </a:t>
            </a:r>
            <a:br>
              <a:rPr lang="en-GB" sz="2600" b="1" dirty="0">
                <a:solidFill>
                  <a:srgbClr val="C00000"/>
                </a:solidFill>
              </a:rPr>
            </a:br>
            <a:r>
              <a:rPr lang="en-GB" sz="2600" b="1" dirty="0">
                <a:solidFill>
                  <a:srgbClr val="C00000"/>
                </a:solidFill>
              </a:rPr>
              <a:t>Bispecific Antibody, in </a:t>
            </a:r>
            <a:r>
              <a:rPr lang="en-GB" sz="2600" b="1" dirty="0" err="1">
                <a:solidFill>
                  <a:srgbClr val="C00000"/>
                </a:solidFill>
              </a:rPr>
              <a:t>RRMM</a:t>
            </a:r>
            <a:r>
              <a:rPr lang="en-GB" sz="2600" b="1" dirty="0">
                <a:solidFill>
                  <a:srgbClr val="C00000"/>
                </a:solidFill>
              </a:rPr>
              <a:t> – Updated Results </a:t>
            </a:r>
          </a:p>
        </p:txBody>
      </p:sp>
      <p:cxnSp>
        <p:nvCxnSpPr>
          <p:cNvPr id="92" name="Straight Connector 91">
            <a:extLst>
              <a:ext uri="{FF2B5EF4-FFF2-40B4-BE49-F238E27FC236}">
                <a16:creationId xmlns:a16="http://schemas.microsoft.com/office/drawing/2014/main" id="{164B9D7D-2735-49D2-8459-C266BEE2330D}"/>
              </a:ext>
            </a:extLst>
          </p:cNvPr>
          <p:cNvCxnSpPr/>
          <p:nvPr/>
        </p:nvCxnSpPr>
        <p:spPr>
          <a:xfrm>
            <a:off x="4917317" y="1714416"/>
            <a:ext cx="180975" cy="0"/>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93" name="Straight Connector 92">
            <a:extLst>
              <a:ext uri="{FF2B5EF4-FFF2-40B4-BE49-F238E27FC236}">
                <a16:creationId xmlns:a16="http://schemas.microsoft.com/office/drawing/2014/main" id="{6DCC98BD-2796-42D9-819F-24790A9FF07B}"/>
              </a:ext>
            </a:extLst>
          </p:cNvPr>
          <p:cNvCxnSpPr/>
          <p:nvPr/>
        </p:nvCxnSpPr>
        <p:spPr>
          <a:xfrm>
            <a:off x="4917317" y="1714416"/>
            <a:ext cx="0" cy="0"/>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94" name="Straight Connector 93">
            <a:extLst>
              <a:ext uri="{FF2B5EF4-FFF2-40B4-BE49-F238E27FC236}">
                <a16:creationId xmlns:a16="http://schemas.microsoft.com/office/drawing/2014/main" id="{579083E4-A8F7-471F-8B87-A74484C855BC}"/>
              </a:ext>
            </a:extLst>
          </p:cNvPr>
          <p:cNvCxnSpPr>
            <a:cxnSpLocks/>
          </p:cNvCxnSpPr>
          <p:nvPr/>
        </p:nvCxnSpPr>
        <p:spPr>
          <a:xfrm>
            <a:off x="5098289" y="1671553"/>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95" name="Straight Connector 94">
            <a:extLst>
              <a:ext uri="{FF2B5EF4-FFF2-40B4-BE49-F238E27FC236}">
                <a16:creationId xmlns:a16="http://schemas.microsoft.com/office/drawing/2014/main" id="{DDC70CA3-9FA6-4FB1-8022-58B35D5E2656}"/>
              </a:ext>
            </a:extLst>
          </p:cNvPr>
          <p:cNvCxnSpPr>
            <a:cxnSpLocks/>
          </p:cNvCxnSpPr>
          <p:nvPr/>
        </p:nvCxnSpPr>
        <p:spPr>
          <a:xfrm>
            <a:off x="4922076" y="1662028"/>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96" name="Straight Connector 95">
            <a:extLst>
              <a:ext uri="{FF2B5EF4-FFF2-40B4-BE49-F238E27FC236}">
                <a16:creationId xmlns:a16="http://schemas.microsoft.com/office/drawing/2014/main" id="{14F0DF97-B833-4105-B2A9-DDC0ACE527C7}"/>
              </a:ext>
            </a:extLst>
          </p:cNvPr>
          <p:cNvCxnSpPr>
            <a:cxnSpLocks/>
          </p:cNvCxnSpPr>
          <p:nvPr/>
        </p:nvCxnSpPr>
        <p:spPr>
          <a:xfrm>
            <a:off x="5145905" y="1904908"/>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97" name="Straight Connector 96">
            <a:extLst>
              <a:ext uri="{FF2B5EF4-FFF2-40B4-BE49-F238E27FC236}">
                <a16:creationId xmlns:a16="http://schemas.microsoft.com/office/drawing/2014/main" id="{4E9447F8-3825-416C-B28E-EA83B660DCED}"/>
              </a:ext>
            </a:extLst>
          </p:cNvPr>
          <p:cNvCxnSpPr>
            <a:cxnSpLocks/>
          </p:cNvCxnSpPr>
          <p:nvPr/>
        </p:nvCxnSpPr>
        <p:spPr>
          <a:xfrm>
            <a:off x="4907791" y="1904908"/>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98" name="Straight Connector 97">
            <a:extLst>
              <a:ext uri="{FF2B5EF4-FFF2-40B4-BE49-F238E27FC236}">
                <a16:creationId xmlns:a16="http://schemas.microsoft.com/office/drawing/2014/main" id="{0BC07076-9A79-461B-85C0-0DA791F7D75E}"/>
              </a:ext>
            </a:extLst>
          </p:cNvPr>
          <p:cNvCxnSpPr/>
          <p:nvPr/>
        </p:nvCxnSpPr>
        <p:spPr>
          <a:xfrm>
            <a:off x="4907791" y="1947780"/>
            <a:ext cx="238114" cy="0"/>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99" name="Straight Connector 98">
            <a:extLst>
              <a:ext uri="{FF2B5EF4-FFF2-40B4-BE49-F238E27FC236}">
                <a16:creationId xmlns:a16="http://schemas.microsoft.com/office/drawing/2014/main" id="{33310253-9575-4C57-AB59-3EDBB1784E10}"/>
              </a:ext>
            </a:extLst>
          </p:cNvPr>
          <p:cNvCxnSpPr>
            <a:cxnSpLocks/>
          </p:cNvCxnSpPr>
          <p:nvPr/>
        </p:nvCxnSpPr>
        <p:spPr>
          <a:xfrm>
            <a:off x="4874443" y="2071590"/>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00" name="Straight Connector 99">
            <a:extLst>
              <a:ext uri="{FF2B5EF4-FFF2-40B4-BE49-F238E27FC236}">
                <a16:creationId xmlns:a16="http://schemas.microsoft.com/office/drawing/2014/main" id="{0ADFA391-9601-4C50-A224-FF4CCAFD9B6D}"/>
              </a:ext>
            </a:extLst>
          </p:cNvPr>
          <p:cNvCxnSpPr>
            <a:cxnSpLocks/>
          </p:cNvCxnSpPr>
          <p:nvPr/>
        </p:nvCxnSpPr>
        <p:spPr>
          <a:xfrm>
            <a:off x="5164957" y="2071590"/>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01" name="Straight Connector 100">
            <a:extLst>
              <a:ext uri="{FF2B5EF4-FFF2-40B4-BE49-F238E27FC236}">
                <a16:creationId xmlns:a16="http://schemas.microsoft.com/office/drawing/2014/main" id="{ED74788E-C1B7-4FAF-A486-1B573FA3D0AC}"/>
              </a:ext>
            </a:extLst>
          </p:cNvPr>
          <p:cNvCxnSpPr>
            <a:cxnSpLocks/>
          </p:cNvCxnSpPr>
          <p:nvPr/>
        </p:nvCxnSpPr>
        <p:spPr>
          <a:xfrm>
            <a:off x="4683943" y="2229568"/>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02" name="Straight Connector 101">
            <a:extLst>
              <a:ext uri="{FF2B5EF4-FFF2-40B4-BE49-F238E27FC236}">
                <a16:creationId xmlns:a16="http://schemas.microsoft.com/office/drawing/2014/main" id="{DF1EF1E5-FB89-4BBD-9C6F-A1F09C38173C}"/>
              </a:ext>
            </a:extLst>
          </p:cNvPr>
          <p:cNvCxnSpPr>
            <a:cxnSpLocks/>
          </p:cNvCxnSpPr>
          <p:nvPr/>
        </p:nvCxnSpPr>
        <p:spPr>
          <a:xfrm>
            <a:off x="5131605" y="2233514"/>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03" name="Straight Connector 102">
            <a:extLst>
              <a:ext uri="{FF2B5EF4-FFF2-40B4-BE49-F238E27FC236}">
                <a16:creationId xmlns:a16="http://schemas.microsoft.com/office/drawing/2014/main" id="{8D4753BD-7794-4B55-9655-A5F39044555F}"/>
              </a:ext>
            </a:extLst>
          </p:cNvPr>
          <p:cNvCxnSpPr>
            <a:cxnSpLocks/>
          </p:cNvCxnSpPr>
          <p:nvPr/>
        </p:nvCxnSpPr>
        <p:spPr>
          <a:xfrm>
            <a:off x="5145905" y="1909665"/>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04" name="Straight Connector 103">
            <a:extLst>
              <a:ext uri="{FF2B5EF4-FFF2-40B4-BE49-F238E27FC236}">
                <a16:creationId xmlns:a16="http://schemas.microsoft.com/office/drawing/2014/main" id="{D5BD011D-2B7D-472E-8455-015BA0026CA2}"/>
              </a:ext>
            </a:extLst>
          </p:cNvPr>
          <p:cNvCxnSpPr>
            <a:cxnSpLocks/>
          </p:cNvCxnSpPr>
          <p:nvPr/>
        </p:nvCxnSpPr>
        <p:spPr>
          <a:xfrm>
            <a:off x="5098277" y="2452587"/>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05" name="Straight Connector 104">
            <a:extLst>
              <a:ext uri="{FF2B5EF4-FFF2-40B4-BE49-F238E27FC236}">
                <a16:creationId xmlns:a16="http://schemas.microsoft.com/office/drawing/2014/main" id="{081FBDE2-9E0E-49FF-8407-4B7B6208D4F3}"/>
              </a:ext>
            </a:extLst>
          </p:cNvPr>
          <p:cNvCxnSpPr>
            <a:cxnSpLocks/>
          </p:cNvCxnSpPr>
          <p:nvPr/>
        </p:nvCxnSpPr>
        <p:spPr>
          <a:xfrm>
            <a:off x="4912554" y="2452587"/>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06" name="Straight Connector 105">
            <a:extLst>
              <a:ext uri="{FF2B5EF4-FFF2-40B4-BE49-F238E27FC236}">
                <a16:creationId xmlns:a16="http://schemas.microsoft.com/office/drawing/2014/main" id="{396371D3-48ED-427A-B9AB-A196E2951A13}"/>
              </a:ext>
            </a:extLst>
          </p:cNvPr>
          <p:cNvCxnSpPr>
            <a:cxnSpLocks/>
          </p:cNvCxnSpPr>
          <p:nvPr/>
        </p:nvCxnSpPr>
        <p:spPr>
          <a:xfrm>
            <a:off x="4926830" y="2614515"/>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07" name="Straight Connector 106">
            <a:extLst>
              <a:ext uri="{FF2B5EF4-FFF2-40B4-BE49-F238E27FC236}">
                <a16:creationId xmlns:a16="http://schemas.microsoft.com/office/drawing/2014/main" id="{8DA8CFFA-FD73-445B-A032-C54ECC8176A8}"/>
              </a:ext>
            </a:extLst>
          </p:cNvPr>
          <p:cNvCxnSpPr>
            <a:cxnSpLocks/>
          </p:cNvCxnSpPr>
          <p:nvPr/>
        </p:nvCxnSpPr>
        <p:spPr>
          <a:xfrm>
            <a:off x="5398318" y="2614515"/>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08" name="Straight Connector 107">
            <a:extLst>
              <a:ext uri="{FF2B5EF4-FFF2-40B4-BE49-F238E27FC236}">
                <a16:creationId xmlns:a16="http://schemas.microsoft.com/office/drawing/2014/main" id="{CAD82D12-7C04-400C-8FE6-888EC4FB60CD}"/>
              </a:ext>
            </a:extLst>
          </p:cNvPr>
          <p:cNvCxnSpPr>
            <a:cxnSpLocks/>
          </p:cNvCxnSpPr>
          <p:nvPr/>
        </p:nvCxnSpPr>
        <p:spPr>
          <a:xfrm>
            <a:off x="4494553" y="2777256"/>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09" name="Straight Connector 108">
            <a:extLst>
              <a:ext uri="{FF2B5EF4-FFF2-40B4-BE49-F238E27FC236}">
                <a16:creationId xmlns:a16="http://schemas.microsoft.com/office/drawing/2014/main" id="{AF499E2A-461F-42A6-9AEB-2E584E33E402}"/>
              </a:ext>
            </a:extLst>
          </p:cNvPr>
          <p:cNvCxnSpPr>
            <a:cxnSpLocks/>
          </p:cNvCxnSpPr>
          <p:nvPr/>
        </p:nvCxnSpPr>
        <p:spPr>
          <a:xfrm>
            <a:off x="5136379" y="2781202"/>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10" name="Straight Connector 109">
            <a:extLst>
              <a:ext uri="{FF2B5EF4-FFF2-40B4-BE49-F238E27FC236}">
                <a16:creationId xmlns:a16="http://schemas.microsoft.com/office/drawing/2014/main" id="{B2624440-E74A-49D3-A90F-6D99C1964077}"/>
              </a:ext>
            </a:extLst>
          </p:cNvPr>
          <p:cNvCxnSpPr>
            <a:cxnSpLocks/>
          </p:cNvCxnSpPr>
          <p:nvPr/>
        </p:nvCxnSpPr>
        <p:spPr>
          <a:xfrm>
            <a:off x="5226862" y="2997101"/>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11" name="Straight Connector 110">
            <a:extLst>
              <a:ext uri="{FF2B5EF4-FFF2-40B4-BE49-F238E27FC236}">
                <a16:creationId xmlns:a16="http://schemas.microsoft.com/office/drawing/2014/main" id="{AAA144BE-0A76-40A8-B1BE-4ABE44EADB0D}"/>
              </a:ext>
            </a:extLst>
          </p:cNvPr>
          <p:cNvCxnSpPr>
            <a:cxnSpLocks/>
          </p:cNvCxnSpPr>
          <p:nvPr/>
        </p:nvCxnSpPr>
        <p:spPr>
          <a:xfrm>
            <a:off x="5007793" y="2992338"/>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12" name="Straight Connector 111">
            <a:extLst>
              <a:ext uri="{FF2B5EF4-FFF2-40B4-BE49-F238E27FC236}">
                <a16:creationId xmlns:a16="http://schemas.microsoft.com/office/drawing/2014/main" id="{5E2FA7F2-68C8-4301-A4E8-551EFBD0F0A5}"/>
              </a:ext>
            </a:extLst>
          </p:cNvPr>
          <p:cNvCxnSpPr>
            <a:cxnSpLocks/>
          </p:cNvCxnSpPr>
          <p:nvPr/>
        </p:nvCxnSpPr>
        <p:spPr>
          <a:xfrm>
            <a:off x="5055399" y="3164586"/>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13" name="Straight Connector 112">
            <a:extLst>
              <a:ext uri="{FF2B5EF4-FFF2-40B4-BE49-F238E27FC236}">
                <a16:creationId xmlns:a16="http://schemas.microsoft.com/office/drawing/2014/main" id="{6F3B7906-3F30-4B77-BFA2-54BA7D5EDBA5}"/>
              </a:ext>
            </a:extLst>
          </p:cNvPr>
          <p:cNvCxnSpPr>
            <a:cxnSpLocks/>
          </p:cNvCxnSpPr>
          <p:nvPr/>
        </p:nvCxnSpPr>
        <p:spPr>
          <a:xfrm>
            <a:off x="4760141" y="3164586"/>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14" name="Straight Connector 113">
            <a:extLst>
              <a:ext uri="{FF2B5EF4-FFF2-40B4-BE49-F238E27FC236}">
                <a16:creationId xmlns:a16="http://schemas.microsoft.com/office/drawing/2014/main" id="{504FAD37-30CE-49E4-AED6-903600EDA040}"/>
              </a:ext>
            </a:extLst>
          </p:cNvPr>
          <p:cNvCxnSpPr>
            <a:cxnSpLocks/>
          </p:cNvCxnSpPr>
          <p:nvPr/>
        </p:nvCxnSpPr>
        <p:spPr>
          <a:xfrm>
            <a:off x="5069686" y="3338416"/>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15" name="Straight Connector 114">
            <a:extLst>
              <a:ext uri="{FF2B5EF4-FFF2-40B4-BE49-F238E27FC236}">
                <a16:creationId xmlns:a16="http://schemas.microsoft.com/office/drawing/2014/main" id="{34113CEC-864F-4D61-8781-B39C2592F8C1}"/>
              </a:ext>
            </a:extLst>
          </p:cNvPr>
          <p:cNvCxnSpPr>
            <a:cxnSpLocks/>
          </p:cNvCxnSpPr>
          <p:nvPr/>
        </p:nvCxnSpPr>
        <p:spPr>
          <a:xfrm>
            <a:off x="4558444" y="3338416"/>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16" name="Straight Connector 115">
            <a:extLst>
              <a:ext uri="{FF2B5EF4-FFF2-40B4-BE49-F238E27FC236}">
                <a16:creationId xmlns:a16="http://schemas.microsoft.com/office/drawing/2014/main" id="{392F4B17-BB92-4A60-ACC5-58939FE7A9AC}"/>
              </a:ext>
            </a:extLst>
          </p:cNvPr>
          <p:cNvCxnSpPr>
            <a:cxnSpLocks/>
          </p:cNvCxnSpPr>
          <p:nvPr/>
        </p:nvCxnSpPr>
        <p:spPr>
          <a:xfrm>
            <a:off x="5131616" y="3552729"/>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17" name="Straight Connector 116">
            <a:extLst>
              <a:ext uri="{FF2B5EF4-FFF2-40B4-BE49-F238E27FC236}">
                <a16:creationId xmlns:a16="http://schemas.microsoft.com/office/drawing/2014/main" id="{CD3F26FC-6493-4F9B-9086-F189F1BC5E71}"/>
              </a:ext>
            </a:extLst>
          </p:cNvPr>
          <p:cNvCxnSpPr>
            <a:cxnSpLocks/>
          </p:cNvCxnSpPr>
          <p:nvPr/>
        </p:nvCxnSpPr>
        <p:spPr>
          <a:xfrm>
            <a:off x="4917310" y="3552737"/>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18" name="Straight Connector 117">
            <a:extLst>
              <a:ext uri="{FF2B5EF4-FFF2-40B4-BE49-F238E27FC236}">
                <a16:creationId xmlns:a16="http://schemas.microsoft.com/office/drawing/2014/main" id="{D9A49EAD-84E1-460A-8DA5-2D2E6A64881D}"/>
              </a:ext>
            </a:extLst>
          </p:cNvPr>
          <p:cNvCxnSpPr>
            <a:cxnSpLocks/>
          </p:cNvCxnSpPr>
          <p:nvPr/>
        </p:nvCxnSpPr>
        <p:spPr>
          <a:xfrm>
            <a:off x="5107803" y="3716256"/>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19" name="Straight Connector 118">
            <a:extLst>
              <a:ext uri="{FF2B5EF4-FFF2-40B4-BE49-F238E27FC236}">
                <a16:creationId xmlns:a16="http://schemas.microsoft.com/office/drawing/2014/main" id="{3B6A1DD8-6A88-4C57-AC6F-DFB383BC2656}"/>
              </a:ext>
            </a:extLst>
          </p:cNvPr>
          <p:cNvCxnSpPr>
            <a:cxnSpLocks/>
          </p:cNvCxnSpPr>
          <p:nvPr/>
        </p:nvCxnSpPr>
        <p:spPr>
          <a:xfrm>
            <a:off x="4774430" y="3716256"/>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20" name="Straight Connector 119">
            <a:extLst>
              <a:ext uri="{FF2B5EF4-FFF2-40B4-BE49-F238E27FC236}">
                <a16:creationId xmlns:a16="http://schemas.microsoft.com/office/drawing/2014/main" id="{972B6A5C-7763-40DE-8D10-CABCF7E859D2}"/>
              </a:ext>
            </a:extLst>
          </p:cNvPr>
          <p:cNvCxnSpPr/>
          <p:nvPr/>
        </p:nvCxnSpPr>
        <p:spPr>
          <a:xfrm>
            <a:off x="4874443" y="2121596"/>
            <a:ext cx="290514" cy="0"/>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21" name="Straight Connector 120">
            <a:extLst>
              <a:ext uri="{FF2B5EF4-FFF2-40B4-BE49-F238E27FC236}">
                <a16:creationId xmlns:a16="http://schemas.microsoft.com/office/drawing/2014/main" id="{03D22016-1EBE-44C7-B238-DFBBDE126246}"/>
              </a:ext>
            </a:extLst>
          </p:cNvPr>
          <p:cNvCxnSpPr/>
          <p:nvPr/>
        </p:nvCxnSpPr>
        <p:spPr>
          <a:xfrm>
            <a:off x="4683943" y="2283520"/>
            <a:ext cx="447662" cy="0"/>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22" name="Straight Connector 121">
            <a:extLst>
              <a:ext uri="{FF2B5EF4-FFF2-40B4-BE49-F238E27FC236}">
                <a16:creationId xmlns:a16="http://schemas.microsoft.com/office/drawing/2014/main" id="{5EA342BD-18B2-473B-B592-B5D8AD83D812}"/>
              </a:ext>
            </a:extLst>
          </p:cNvPr>
          <p:cNvCxnSpPr/>
          <p:nvPr/>
        </p:nvCxnSpPr>
        <p:spPr>
          <a:xfrm>
            <a:off x="4907791" y="2502593"/>
            <a:ext cx="190486" cy="0"/>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23" name="Straight Connector 122">
            <a:extLst>
              <a:ext uri="{FF2B5EF4-FFF2-40B4-BE49-F238E27FC236}">
                <a16:creationId xmlns:a16="http://schemas.microsoft.com/office/drawing/2014/main" id="{693A3C62-A35D-4688-A426-26759BD8CA1E}"/>
              </a:ext>
            </a:extLst>
          </p:cNvPr>
          <p:cNvCxnSpPr>
            <a:cxnSpLocks/>
          </p:cNvCxnSpPr>
          <p:nvPr/>
        </p:nvCxnSpPr>
        <p:spPr>
          <a:xfrm>
            <a:off x="4926830" y="2664521"/>
            <a:ext cx="471488" cy="0"/>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24" name="Straight Connector 123">
            <a:extLst>
              <a:ext uri="{FF2B5EF4-FFF2-40B4-BE49-F238E27FC236}">
                <a16:creationId xmlns:a16="http://schemas.microsoft.com/office/drawing/2014/main" id="{86BC3F7E-1133-488E-AD94-9632C2934C04}"/>
              </a:ext>
            </a:extLst>
          </p:cNvPr>
          <p:cNvCxnSpPr>
            <a:cxnSpLocks/>
          </p:cNvCxnSpPr>
          <p:nvPr/>
        </p:nvCxnSpPr>
        <p:spPr>
          <a:xfrm>
            <a:off x="4494553" y="2829739"/>
            <a:ext cx="637052" cy="0"/>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25" name="Straight Connector 124">
            <a:extLst>
              <a:ext uri="{FF2B5EF4-FFF2-40B4-BE49-F238E27FC236}">
                <a16:creationId xmlns:a16="http://schemas.microsoft.com/office/drawing/2014/main" id="{6E64BCCE-740A-471E-B6C1-96F14C2CB1A7}"/>
              </a:ext>
            </a:extLst>
          </p:cNvPr>
          <p:cNvCxnSpPr>
            <a:cxnSpLocks/>
          </p:cNvCxnSpPr>
          <p:nvPr/>
        </p:nvCxnSpPr>
        <p:spPr>
          <a:xfrm>
            <a:off x="5010182" y="3047129"/>
            <a:ext cx="216680" cy="0"/>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26" name="Straight Connector 125">
            <a:extLst>
              <a:ext uri="{FF2B5EF4-FFF2-40B4-BE49-F238E27FC236}">
                <a16:creationId xmlns:a16="http://schemas.microsoft.com/office/drawing/2014/main" id="{381A01E4-FDF6-4D0D-92DD-100731F25304}"/>
              </a:ext>
            </a:extLst>
          </p:cNvPr>
          <p:cNvCxnSpPr>
            <a:cxnSpLocks/>
          </p:cNvCxnSpPr>
          <p:nvPr/>
        </p:nvCxnSpPr>
        <p:spPr>
          <a:xfrm flipV="1">
            <a:off x="4760141" y="3211335"/>
            <a:ext cx="295258" cy="3257"/>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27" name="Straight Connector 126">
            <a:extLst>
              <a:ext uri="{FF2B5EF4-FFF2-40B4-BE49-F238E27FC236}">
                <a16:creationId xmlns:a16="http://schemas.microsoft.com/office/drawing/2014/main" id="{609F213F-6035-4D95-AED4-BBD12141D322}"/>
              </a:ext>
            </a:extLst>
          </p:cNvPr>
          <p:cNvCxnSpPr/>
          <p:nvPr/>
        </p:nvCxnSpPr>
        <p:spPr>
          <a:xfrm>
            <a:off x="4558444" y="3388422"/>
            <a:ext cx="511242" cy="0"/>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28" name="Straight Connector 127">
            <a:extLst>
              <a:ext uri="{FF2B5EF4-FFF2-40B4-BE49-F238E27FC236}">
                <a16:creationId xmlns:a16="http://schemas.microsoft.com/office/drawing/2014/main" id="{90B33022-5C2C-466E-928B-A8C4D30D9946}"/>
              </a:ext>
            </a:extLst>
          </p:cNvPr>
          <p:cNvCxnSpPr>
            <a:cxnSpLocks/>
          </p:cNvCxnSpPr>
          <p:nvPr/>
        </p:nvCxnSpPr>
        <p:spPr>
          <a:xfrm>
            <a:off x="4917317" y="3606894"/>
            <a:ext cx="214288" cy="604"/>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29" name="Straight Connector 128">
            <a:extLst>
              <a:ext uri="{FF2B5EF4-FFF2-40B4-BE49-F238E27FC236}">
                <a16:creationId xmlns:a16="http://schemas.microsoft.com/office/drawing/2014/main" id="{30A6EEBC-86B8-4989-BF29-634DAC781B38}"/>
              </a:ext>
            </a:extLst>
          </p:cNvPr>
          <p:cNvCxnSpPr/>
          <p:nvPr/>
        </p:nvCxnSpPr>
        <p:spPr>
          <a:xfrm>
            <a:off x="4774430" y="3766262"/>
            <a:ext cx="323847" cy="0"/>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cxnSp>
        <p:nvCxnSpPr>
          <p:cNvPr id="130" name="Straight Connector 129">
            <a:extLst>
              <a:ext uri="{FF2B5EF4-FFF2-40B4-BE49-F238E27FC236}">
                <a16:creationId xmlns:a16="http://schemas.microsoft.com/office/drawing/2014/main" id="{7906FCC0-F3DD-4896-958B-B730FC3E57C4}"/>
              </a:ext>
            </a:extLst>
          </p:cNvPr>
          <p:cNvCxnSpPr/>
          <p:nvPr/>
        </p:nvCxnSpPr>
        <p:spPr>
          <a:xfrm>
            <a:off x="4369630" y="5854528"/>
            <a:ext cx="1028688" cy="0"/>
          </a:xfrm>
          <a:prstGeom prst="line">
            <a:avLst/>
          </a:prstGeom>
          <a:ln w="19050">
            <a:solidFill>
              <a:schemeClr val="tx2"/>
            </a:solidFill>
            <a:tailEnd type="none"/>
          </a:ln>
        </p:spPr>
        <p:style>
          <a:lnRef idx="1">
            <a:schemeClr val="accent6"/>
          </a:lnRef>
          <a:fillRef idx="0">
            <a:schemeClr val="accent6"/>
          </a:fillRef>
          <a:effectRef idx="0">
            <a:schemeClr val="accent6"/>
          </a:effectRef>
          <a:fontRef idx="minor">
            <a:schemeClr val="tx1"/>
          </a:fontRef>
        </p:style>
      </p:cxnSp>
      <p:cxnSp>
        <p:nvCxnSpPr>
          <p:cNvPr id="131" name="Straight Connector 130">
            <a:extLst>
              <a:ext uri="{FF2B5EF4-FFF2-40B4-BE49-F238E27FC236}">
                <a16:creationId xmlns:a16="http://schemas.microsoft.com/office/drawing/2014/main" id="{CD2DE4BD-432E-4472-84B4-E3674053C277}"/>
              </a:ext>
            </a:extLst>
          </p:cNvPr>
          <p:cNvCxnSpPr>
            <a:cxnSpLocks/>
          </p:cNvCxnSpPr>
          <p:nvPr/>
        </p:nvCxnSpPr>
        <p:spPr>
          <a:xfrm>
            <a:off x="4628459" y="5859280"/>
            <a:ext cx="0" cy="55562"/>
          </a:xfrm>
          <a:prstGeom prst="line">
            <a:avLst/>
          </a:prstGeom>
          <a:ln w="19050">
            <a:solidFill>
              <a:schemeClr val="tx2"/>
            </a:solidFill>
            <a:tailEnd type="none"/>
          </a:ln>
        </p:spPr>
        <p:style>
          <a:lnRef idx="1">
            <a:schemeClr val="accent6"/>
          </a:lnRef>
          <a:fillRef idx="0">
            <a:schemeClr val="accent6"/>
          </a:fillRef>
          <a:effectRef idx="0">
            <a:schemeClr val="accent6"/>
          </a:effectRef>
          <a:fontRef idx="minor">
            <a:schemeClr val="tx1"/>
          </a:fontRef>
        </p:style>
      </p:cxnSp>
      <p:cxnSp>
        <p:nvCxnSpPr>
          <p:cNvPr id="132" name="Straight Connector 131">
            <a:extLst>
              <a:ext uri="{FF2B5EF4-FFF2-40B4-BE49-F238E27FC236}">
                <a16:creationId xmlns:a16="http://schemas.microsoft.com/office/drawing/2014/main" id="{69352B4A-1C4B-4FF3-BC5C-705AC9B2F094}"/>
              </a:ext>
            </a:extLst>
          </p:cNvPr>
          <p:cNvCxnSpPr>
            <a:cxnSpLocks/>
          </p:cNvCxnSpPr>
          <p:nvPr/>
        </p:nvCxnSpPr>
        <p:spPr>
          <a:xfrm>
            <a:off x="4380810" y="5859280"/>
            <a:ext cx="0" cy="55562"/>
          </a:xfrm>
          <a:prstGeom prst="line">
            <a:avLst/>
          </a:prstGeom>
          <a:ln w="19050">
            <a:solidFill>
              <a:schemeClr val="tx2"/>
            </a:solidFill>
            <a:tailEnd type="none"/>
          </a:ln>
        </p:spPr>
        <p:style>
          <a:lnRef idx="1">
            <a:schemeClr val="accent6"/>
          </a:lnRef>
          <a:fillRef idx="0">
            <a:schemeClr val="accent6"/>
          </a:fillRef>
          <a:effectRef idx="0">
            <a:schemeClr val="accent6"/>
          </a:effectRef>
          <a:fontRef idx="minor">
            <a:schemeClr val="tx1"/>
          </a:fontRef>
        </p:style>
      </p:cxnSp>
      <p:cxnSp>
        <p:nvCxnSpPr>
          <p:cNvPr id="133" name="Straight Connector 132">
            <a:extLst>
              <a:ext uri="{FF2B5EF4-FFF2-40B4-BE49-F238E27FC236}">
                <a16:creationId xmlns:a16="http://schemas.microsoft.com/office/drawing/2014/main" id="{9D83AFD3-6178-4EF1-8955-70AFA3A1B009}"/>
              </a:ext>
            </a:extLst>
          </p:cNvPr>
          <p:cNvCxnSpPr>
            <a:cxnSpLocks/>
          </p:cNvCxnSpPr>
          <p:nvPr/>
        </p:nvCxnSpPr>
        <p:spPr>
          <a:xfrm>
            <a:off x="4885640" y="5859280"/>
            <a:ext cx="0" cy="55562"/>
          </a:xfrm>
          <a:prstGeom prst="line">
            <a:avLst/>
          </a:prstGeom>
          <a:ln w="19050">
            <a:solidFill>
              <a:schemeClr val="tx2"/>
            </a:solidFill>
            <a:tailEnd type="none"/>
          </a:ln>
        </p:spPr>
        <p:style>
          <a:lnRef idx="1">
            <a:schemeClr val="accent6"/>
          </a:lnRef>
          <a:fillRef idx="0">
            <a:schemeClr val="accent6"/>
          </a:fillRef>
          <a:effectRef idx="0">
            <a:schemeClr val="accent6"/>
          </a:effectRef>
          <a:fontRef idx="minor">
            <a:schemeClr val="tx1"/>
          </a:fontRef>
        </p:style>
      </p:cxnSp>
      <p:cxnSp>
        <p:nvCxnSpPr>
          <p:cNvPr id="134" name="Straight Connector 133">
            <a:extLst>
              <a:ext uri="{FF2B5EF4-FFF2-40B4-BE49-F238E27FC236}">
                <a16:creationId xmlns:a16="http://schemas.microsoft.com/office/drawing/2014/main" id="{B96536CE-797A-4ADF-914B-61595A907AB0}"/>
              </a:ext>
            </a:extLst>
          </p:cNvPr>
          <p:cNvCxnSpPr>
            <a:cxnSpLocks/>
          </p:cNvCxnSpPr>
          <p:nvPr/>
        </p:nvCxnSpPr>
        <p:spPr>
          <a:xfrm>
            <a:off x="5147573" y="5859280"/>
            <a:ext cx="0" cy="55562"/>
          </a:xfrm>
          <a:prstGeom prst="line">
            <a:avLst/>
          </a:prstGeom>
          <a:ln w="19050">
            <a:solidFill>
              <a:schemeClr val="tx2"/>
            </a:solidFill>
            <a:tailEnd type="none"/>
          </a:ln>
        </p:spPr>
        <p:style>
          <a:lnRef idx="1">
            <a:schemeClr val="accent6"/>
          </a:lnRef>
          <a:fillRef idx="0">
            <a:schemeClr val="accent6"/>
          </a:fillRef>
          <a:effectRef idx="0">
            <a:schemeClr val="accent6"/>
          </a:effectRef>
          <a:fontRef idx="minor">
            <a:schemeClr val="tx1"/>
          </a:fontRef>
        </p:style>
      </p:cxnSp>
      <p:cxnSp>
        <p:nvCxnSpPr>
          <p:cNvPr id="135" name="Straight Connector 134">
            <a:extLst>
              <a:ext uri="{FF2B5EF4-FFF2-40B4-BE49-F238E27FC236}">
                <a16:creationId xmlns:a16="http://schemas.microsoft.com/office/drawing/2014/main" id="{E0DA9C76-E021-4D63-AB5C-5BF8FD6AB9CC}"/>
              </a:ext>
            </a:extLst>
          </p:cNvPr>
          <p:cNvCxnSpPr>
            <a:cxnSpLocks/>
          </p:cNvCxnSpPr>
          <p:nvPr/>
        </p:nvCxnSpPr>
        <p:spPr>
          <a:xfrm>
            <a:off x="5390471" y="5854517"/>
            <a:ext cx="0" cy="55562"/>
          </a:xfrm>
          <a:prstGeom prst="line">
            <a:avLst/>
          </a:prstGeom>
          <a:ln w="19050">
            <a:solidFill>
              <a:schemeClr val="tx2"/>
            </a:solidFill>
            <a:tailEnd type="none"/>
          </a:ln>
        </p:spPr>
        <p:style>
          <a:lnRef idx="1">
            <a:schemeClr val="accent6"/>
          </a:lnRef>
          <a:fillRef idx="0">
            <a:schemeClr val="accent6"/>
          </a:fillRef>
          <a:effectRef idx="0">
            <a:schemeClr val="accent6"/>
          </a:effectRef>
          <a:fontRef idx="minor">
            <a:schemeClr val="tx1"/>
          </a:fontRef>
        </p:style>
      </p:cxnSp>
      <p:sp>
        <p:nvSpPr>
          <p:cNvPr id="136" name="Oval 135">
            <a:extLst>
              <a:ext uri="{FF2B5EF4-FFF2-40B4-BE49-F238E27FC236}">
                <a16:creationId xmlns:a16="http://schemas.microsoft.com/office/drawing/2014/main" id="{DC941AE7-5384-49DD-B580-A061F1B6A777}"/>
              </a:ext>
            </a:extLst>
          </p:cNvPr>
          <p:cNvSpPr/>
          <p:nvPr/>
        </p:nvSpPr>
        <p:spPr>
          <a:xfrm>
            <a:off x="4984000" y="1688778"/>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7" name="Oval 136">
            <a:extLst>
              <a:ext uri="{FF2B5EF4-FFF2-40B4-BE49-F238E27FC236}">
                <a16:creationId xmlns:a16="http://schemas.microsoft.com/office/drawing/2014/main" id="{0B20B758-5A9F-434C-B499-131FE6E9A9B7}"/>
              </a:ext>
            </a:extLst>
          </p:cNvPr>
          <p:cNvSpPr/>
          <p:nvPr/>
        </p:nvSpPr>
        <p:spPr>
          <a:xfrm>
            <a:off x="5003036" y="1918557"/>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8" name="Oval 137">
            <a:extLst>
              <a:ext uri="{FF2B5EF4-FFF2-40B4-BE49-F238E27FC236}">
                <a16:creationId xmlns:a16="http://schemas.microsoft.com/office/drawing/2014/main" id="{1077353B-C114-469C-AA3A-172AD441239E}"/>
              </a:ext>
            </a:extLst>
          </p:cNvPr>
          <p:cNvSpPr/>
          <p:nvPr/>
        </p:nvSpPr>
        <p:spPr>
          <a:xfrm>
            <a:off x="5003032" y="2098399"/>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9" name="Oval 138">
            <a:extLst>
              <a:ext uri="{FF2B5EF4-FFF2-40B4-BE49-F238E27FC236}">
                <a16:creationId xmlns:a16="http://schemas.microsoft.com/office/drawing/2014/main" id="{306C9C12-122A-4800-A1ED-882A7F8FD015}"/>
              </a:ext>
            </a:extLst>
          </p:cNvPr>
          <p:cNvSpPr/>
          <p:nvPr/>
        </p:nvSpPr>
        <p:spPr>
          <a:xfrm>
            <a:off x="4883988" y="2254423"/>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0" name="Oval 139">
            <a:extLst>
              <a:ext uri="{FF2B5EF4-FFF2-40B4-BE49-F238E27FC236}">
                <a16:creationId xmlns:a16="http://schemas.microsoft.com/office/drawing/2014/main" id="{18EE8896-5007-426B-8B6F-C757B59CBA48}"/>
              </a:ext>
            </a:extLst>
          </p:cNvPr>
          <p:cNvSpPr/>
          <p:nvPr/>
        </p:nvSpPr>
        <p:spPr>
          <a:xfrm>
            <a:off x="4984000" y="2474640"/>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1" name="Oval 140">
            <a:extLst>
              <a:ext uri="{FF2B5EF4-FFF2-40B4-BE49-F238E27FC236}">
                <a16:creationId xmlns:a16="http://schemas.microsoft.com/office/drawing/2014/main" id="{8441AFA9-2C63-466E-8EB4-570269600DC7}"/>
              </a:ext>
            </a:extLst>
          </p:cNvPr>
          <p:cNvSpPr/>
          <p:nvPr/>
        </p:nvSpPr>
        <p:spPr>
          <a:xfrm>
            <a:off x="4760141" y="2803732"/>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2" name="Oval 141">
            <a:extLst>
              <a:ext uri="{FF2B5EF4-FFF2-40B4-BE49-F238E27FC236}">
                <a16:creationId xmlns:a16="http://schemas.microsoft.com/office/drawing/2014/main" id="{D877DE8C-020A-4F8C-BC64-6505F8E81E88}"/>
              </a:ext>
            </a:extLst>
          </p:cNvPr>
          <p:cNvSpPr/>
          <p:nvPr/>
        </p:nvSpPr>
        <p:spPr>
          <a:xfrm>
            <a:off x="5107790" y="3021613"/>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3" name="Oval 142">
            <a:extLst>
              <a:ext uri="{FF2B5EF4-FFF2-40B4-BE49-F238E27FC236}">
                <a16:creationId xmlns:a16="http://schemas.microsoft.com/office/drawing/2014/main" id="{AC3C19D5-B11A-4202-BAED-DD8FD76E4332}"/>
              </a:ext>
            </a:extLst>
          </p:cNvPr>
          <p:cNvSpPr/>
          <p:nvPr/>
        </p:nvSpPr>
        <p:spPr>
          <a:xfrm>
            <a:off x="4881608" y="3188936"/>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4" name="Oval 143">
            <a:extLst>
              <a:ext uri="{FF2B5EF4-FFF2-40B4-BE49-F238E27FC236}">
                <a16:creationId xmlns:a16="http://schemas.microsoft.com/office/drawing/2014/main" id="{A8ADC859-DCC0-49CE-A9B6-2E3CF644131D}"/>
              </a:ext>
            </a:extLst>
          </p:cNvPr>
          <p:cNvSpPr/>
          <p:nvPr/>
        </p:nvSpPr>
        <p:spPr>
          <a:xfrm>
            <a:off x="4769667" y="3356154"/>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5" name="Oval 144">
            <a:extLst>
              <a:ext uri="{FF2B5EF4-FFF2-40B4-BE49-F238E27FC236}">
                <a16:creationId xmlns:a16="http://schemas.microsoft.com/office/drawing/2014/main" id="{0E4FFC90-C85C-40CE-BCED-60DE46A06E0D}"/>
              </a:ext>
            </a:extLst>
          </p:cNvPr>
          <p:cNvSpPr/>
          <p:nvPr/>
        </p:nvSpPr>
        <p:spPr>
          <a:xfrm>
            <a:off x="5010182" y="3579465"/>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6" name="Oval 145">
            <a:extLst>
              <a:ext uri="{FF2B5EF4-FFF2-40B4-BE49-F238E27FC236}">
                <a16:creationId xmlns:a16="http://schemas.microsoft.com/office/drawing/2014/main" id="{3BE34A6C-CD8D-490B-8536-B500E37B35D0}"/>
              </a:ext>
            </a:extLst>
          </p:cNvPr>
          <p:cNvSpPr/>
          <p:nvPr/>
        </p:nvSpPr>
        <p:spPr>
          <a:xfrm>
            <a:off x="4926830" y="3741168"/>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154" name="Group 153">
            <a:extLst>
              <a:ext uri="{FF2B5EF4-FFF2-40B4-BE49-F238E27FC236}">
                <a16:creationId xmlns:a16="http://schemas.microsoft.com/office/drawing/2014/main" id="{7E87FA27-7821-45DC-86C7-25DC1A557929}"/>
              </a:ext>
            </a:extLst>
          </p:cNvPr>
          <p:cNvGrpSpPr/>
          <p:nvPr/>
        </p:nvGrpSpPr>
        <p:grpSpPr>
          <a:xfrm>
            <a:off x="5381662" y="2614516"/>
            <a:ext cx="69021" cy="91814"/>
            <a:chOff x="5372136" y="2496878"/>
            <a:chExt cx="69021" cy="91814"/>
          </a:xfrm>
          <a:solidFill>
            <a:schemeClr val="accent3"/>
          </a:solidFill>
        </p:grpSpPr>
        <p:sp>
          <p:nvSpPr>
            <p:cNvPr id="152" name="Oval 151">
              <a:extLst>
                <a:ext uri="{FF2B5EF4-FFF2-40B4-BE49-F238E27FC236}">
                  <a16:creationId xmlns:a16="http://schemas.microsoft.com/office/drawing/2014/main" id="{C9FAC410-275C-4A42-8D8C-1BCE808D6E61}"/>
                </a:ext>
              </a:extLst>
            </p:cNvPr>
            <p:cNvSpPr/>
            <p:nvPr/>
          </p:nvSpPr>
          <p:spPr>
            <a:xfrm>
              <a:off x="5372136" y="2518791"/>
              <a:ext cx="52365" cy="54858"/>
            </a:xfrm>
            <a:prstGeom prst="ellipse">
              <a:avLst/>
            </a:prstGeom>
            <a:grp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3" name="Rectangle 152">
              <a:extLst>
                <a:ext uri="{FF2B5EF4-FFF2-40B4-BE49-F238E27FC236}">
                  <a16:creationId xmlns:a16="http://schemas.microsoft.com/office/drawing/2014/main" id="{D9D4DDE3-A98B-4622-873D-021338C9A7F4}"/>
                </a:ext>
              </a:extLst>
            </p:cNvPr>
            <p:cNvSpPr/>
            <p:nvPr/>
          </p:nvSpPr>
          <p:spPr>
            <a:xfrm>
              <a:off x="5395438" y="2496878"/>
              <a:ext cx="45719" cy="91814"/>
            </a:xfrm>
            <a:prstGeom prst="rect">
              <a:avLst/>
            </a:prstGeom>
            <a:solidFill>
              <a:srgbClr val="E4E4E4"/>
            </a:solidFill>
            <a:ln w="19050">
              <a:solidFill>
                <a:srgbClr val="F0E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60" name="Group 159">
            <a:extLst>
              <a:ext uri="{FF2B5EF4-FFF2-40B4-BE49-F238E27FC236}">
                <a16:creationId xmlns:a16="http://schemas.microsoft.com/office/drawing/2014/main" id="{61154398-DCAD-47C6-B4DD-82FA85388EC9}"/>
              </a:ext>
            </a:extLst>
          </p:cNvPr>
          <p:cNvGrpSpPr/>
          <p:nvPr/>
        </p:nvGrpSpPr>
        <p:grpSpPr>
          <a:xfrm>
            <a:off x="4244551" y="5861830"/>
            <a:ext cx="1470416" cy="261610"/>
            <a:chOff x="4249314" y="4023442"/>
            <a:chExt cx="1470416" cy="261610"/>
          </a:xfrm>
        </p:grpSpPr>
        <p:sp>
          <p:nvSpPr>
            <p:cNvPr id="155" name="TextBox 154">
              <a:extLst>
                <a:ext uri="{FF2B5EF4-FFF2-40B4-BE49-F238E27FC236}">
                  <a16:creationId xmlns:a16="http://schemas.microsoft.com/office/drawing/2014/main" id="{CC4272F5-A4AE-44FA-A64A-173356D3AF4A}"/>
                </a:ext>
              </a:extLst>
            </p:cNvPr>
            <p:cNvSpPr txBox="1"/>
            <p:nvPr/>
          </p:nvSpPr>
          <p:spPr>
            <a:xfrm>
              <a:off x="4249314" y="4023442"/>
              <a:ext cx="256802"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ts val="1200"/>
                </a:spcBef>
                <a:spcAft>
                  <a:spcPct val="0"/>
                </a:spcAft>
                <a:buClr>
                  <a:srgbClr val="E67225"/>
                </a:buClr>
                <a:buSzTx/>
                <a:buFontTx/>
                <a:buNone/>
                <a:tabLst/>
                <a:defRPr/>
              </a:pPr>
              <a:r>
                <a:rPr kumimoji="0" lang="en-GB" sz="1050" b="0" i="0" u="none" strike="noStrike" kern="1200" cap="none" spc="0" normalizeH="0" baseline="0" noProof="0" dirty="0">
                  <a:ln>
                    <a:noFill/>
                  </a:ln>
                  <a:solidFill>
                    <a:srgbClr val="223341"/>
                  </a:solidFill>
                  <a:effectLst/>
                  <a:uLnTx/>
                  <a:uFillTx/>
                  <a:latin typeface="Calibri" panose="020F0502020204030204"/>
                  <a:ea typeface="+mn-ea"/>
                  <a:cs typeface="Arial" charset="0"/>
                </a:rPr>
                <a:t>0</a:t>
              </a:r>
            </a:p>
          </p:txBody>
        </p:sp>
        <p:sp>
          <p:nvSpPr>
            <p:cNvPr id="156" name="TextBox 155">
              <a:extLst>
                <a:ext uri="{FF2B5EF4-FFF2-40B4-BE49-F238E27FC236}">
                  <a16:creationId xmlns:a16="http://schemas.microsoft.com/office/drawing/2014/main" id="{43A84727-9D41-4A4B-8709-595913A79618}"/>
                </a:ext>
              </a:extLst>
            </p:cNvPr>
            <p:cNvSpPr txBox="1"/>
            <p:nvPr/>
          </p:nvSpPr>
          <p:spPr>
            <a:xfrm>
              <a:off x="5232096" y="4023442"/>
              <a:ext cx="487634" cy="253916"/>
            </a:xfrm>
            <a:prstGeom prst="rect">
              <a:avLst/>
            </a:prstGeom>
            <a:noFill/>
          </p:spPr>
          <p:txBody>
            <a:bodyPr wrap="none" rtlCol="0">
              <a:spAutoFit/>
            </a:bodyPr>
            <a:lstStyle/>
            <a:p>
              <a:pPr marL="0" marR="0" lvl="0" indent="0" algn="l" defTabSz="914400" rtl="0" eaLnBrk="1" fontAlgn="base" latinLnBrk="0" hangingPunct="1">
                <a:lnSpc>
                  <a:spcPct val="100000"/>
                </a:lnSpc>
                <a:spcBef>
                  <a:spcPts val="1200"/>
                </a:spcBef>
                <a:spcAft>
                  <a:spcPct val="0"/>
                </a:spcAft>
                <a:buClr>
                  <a:srgbClr val="E67225"/>
                </a:buClr>
                <a:buSzTx/>
                <a:buFontTx/>
                <a:buNone/>
                <a:tabLst/>
                <a:defRPr/>
              </a:pPr>
              <a:r>
                <a:rPr kumimoji="0" lang="en-GB" sz="1050" b="0" i="0" u="none" strike="noStrike" kern="1200" cap="none" spc="0" normalizeH="0" baseline="0" noProof="0" dirty="0">
                  <a:ln>
                    <a:noFill/>
                  </a:ln>
                  <a:solidFill>
                    <a:srgbClr val="223341"/>
                  </a:solidFill>
                  <a:effectLst/>
                  <a:uLnTx/>
                  <a:uFillTx/>
                  <a:latin typeface="Calibri" panose="020F0502020204030204"/>
                  <a:ea typeface="+mn-ea"/>
                  <a:cs typeface="Arial" charset="0"/>
                </a:rPr>
                <a:t>100%</a:t>
              </a:r>
            </a:p>
          </p:txBody>
        </p:sp>
        <p:sp>
          <p:nvSpPr>
            <p:cNvPr id="157" name="TextBox 156">
              <a:extLst>
                <a:ext uri="{FF2B5EF4-FFF2-40B4-BE49-F238E27FC236}">
                  <a16:creationId xmlns:a16="http://schemas.microsoft.com/office/drawing/2014/main" id="{A3108771-A551-4A56-B675-D5FE8DF73C63}"/>
                </a:ext>
              </a:extLst>
            </p:cNvPr>
            <p:cNvSpPr txBox="1"/>
            <p:nvPr/>
          </p:nvSpPr>
          <p:spPr>
            <a:xfrm>
              <a:off x="4994130" y="4023442"/>
              <a:ext cx="322524" cy="253916"/>
            </a:xfrm>
            <a:prstGeom prst="rect">
              <a:avLst/>
            </a:prstGeom>
            <a:noFill/>
          </p:spPr>
          <p:txBody>
            <a:bodyPr wrap="none" rtlCol="0">
              <a:spAutoFit/>
            </a:bodyPr>
            <a:lstStyle/>
            <a:p>
              <a:pPr marL="0" marR="0" lvl="0" indent="0" algn="l" defTabSz="914400" rtl="0" eaLnBrk="1" fontAlgn="base" latinLnBrk="0" hangingPunct="1">
                <a:lnSpc>
                  <a:spcPct val="100000"/>
                </a:lnSpc>
                <a:spcBef>
                  <a:spcPts val="1200"/>
                </a:spcBef>
                <a:spcAft>
                  <a:spcPct val="0"/>
                </a:spcAft>
                <a:buClr>
                  <a:srgbClr val="E67225"/>
                </a:buClr>
                <a:buSzTx/>
                <a:buFontTx/>
                <a:buNone/>
                <a:tabLst/>
                <a:defRPr/>
              </a:pPr>
              <a:r>
                <a:rPr kumimoji="0" lang="en-GB" sz="1050" b="0" i="0" u="none" strike="noStrike" kern="1200" cap="none" spc="0" normalizeH="0" baseline="0" noProof="0" dirty="0">
                  <a:ln>
                    <a:noFill/>
                  </a:ln>
                  <a:solidFill>
                    <a:srgbClr val="223341"/>
                  </a:solidFill>
                  <a:effectLst/>
                  <a:uLnTx/>
                  <a:uFillTx/>
                  <a:latin typeface="Calibri" panose="020F0502020204030204"/>
                  <a:ea typeface="+mn-ea"/>
                  <a:cs typeface="Arial" charset="0"/>
                </a:rPr>
                <a:t>75</a:t>
              </a:r>
            </a:p>
          </p:txBody>
        </p:sp>
        <p:sp>
          <p:nvSpPr>
            <p:cNvPr id="158" name="TextBox 157">
              <a:extLst>
                <a:ext uri="{FF2B5EF4-FFF2-40B4-BE49-F238E27FC236}">
                  <a16:creationId xmlns:a16="http://schemas.microsoft.com/office/drawing/2014/main" id="{E26AB79E-EF57-417F-BA9F-55AE9412E385}"/>
                </a:ext>
              </a:extLst>
            </p:cNvPr>
            <p:cNvSpPr txBox="1"/>
            <p:nvPr/>
          </p:nvSpPr>
          <p:spPr>
            <a:xfrm>
              <a:off x="4747162" y="4023442"/>
              <a:ext cx="322524" cy="253916"/>
            </a:xfrm>
            <a:prstGeom prst="rect">
              <a:avLst/>
            </a:prstGeom>
            <a:noFill/>
          </p:spPr>
          <p:txBody>
            <a:bodyPr wrap="none" rtlCol="0">
              <a:spAutoFit/>
            </a:bodyPr>
            <a:lstStyle/>
            <a:p>
              <a:pPr marL="0" marR="0" lvl="0" indent="0" algn="l" defTabSz="914400" rtl="0" eaLnBrk="1" fontAlgn="base" latinLnBrk="0" hangingPunct="1">
                <a:lnSpc>
                  <a:spcPct val="100000"/>
                </a:lnSpc>
                <a:spcBef>
                  <a:spcPts val="1200"/>
                </a:spcBef>
                <a:spcAft>
                  <a:spcPct val="0"/>
                </a:spcAft>
                <a:buClr>
                  <a:srgbClr val="E67225"/>
                </a:buClr>
                <a:buSzTx/>
                <a:buFontTx/>
                <a:buNone/>
                <a:tabLst/>
                <a:defRPr/>
              </a:pPr>
              <a:r>
                <a:rPr kumimoji="0" lang="en-GB" sz="1050" b="0" i="0" u="none" strike="noStrike" kern="1200" cap="none" spc="0" normalizeH="0" baseline="0" noProof="0" dirty="0">
                  <a:ln>
                    <a:noFill/>
                  </a:ln>
                  <a:solidFill>
                    <a:srgbClr val="223341"/>
                  </a:solidFill>
                  <a:effectLst/>
                  <a:uLnTx/>
                  <a:uFillTx/>
                  <a:latin typeface="Calibri" panose="020F0502020204030204"/>
                  <a:ea typeface="+mn-ea"/>
                  <a:cs typeface="Arial" charset="0"/>
                </a:rPr>
                <a:t>50</a:t>
              </a:r>
            </a:p>
          </p:txBody>
        </p:sp>
        <p:sp>
          <p:nvSpPr>
            <p:cNvPr id="159" name="TextBox 158">
              <a:extLst>
                <a:ext uri="{FF2B5EF4-FFF2-40B4-BE49-F238E27FC236}">
                  <a16:creationId xmlns:a16="http://schemas.microsoft.com/office/drawing/2014/main" id="{8A375934-7B35-4A11-8FCC-54BE01444010}"/>
                </a:ext>
              </a:extLst>
            </p:cNvPr>
            <p:cNvSpPr txBox="1"/>
            <p:nvPr/>
          </p:nvSpPr>
          <p:spPr>
            <a:xfrm>
              <a:off x="4473447" y="4023442"/>
              <a:ext cx="322524" cy="253916"/>
            </a:xfrm>
            <a:prstGeom prst="rect">
              <a:avLst/>
            </a:prstGeom>
            <a:noFill/>
          </p:spPr>
          <p:txBody>
            <a:bodyPr wrap="none" rtlCol="0">
              <a:spAutoFit/>
            </a:bodyPr>
            <a:lstStyle/>
            <a:p>
              <a:pPr marL="0" marR="0" lvl="0" indent="0" algn="l" defTabSz="914400" rtl="0" eaLnBrk="1" fontAlgn="base" latinLnBrk="0" hangingPunct="1">
                <a:lnSpc>
                  <a:spcPct val="100000"/>
                </a:lnSpc>
                <a:spcBef>
                  <a:spcPts val="1200"/>
                </a:spcBef>
                <a:spcAft>
                  <a:spcPct val="0"/>
                </a:spcAft>
                <a:buClr>
                  <a:srgbClr val="E67225"/>
                </a:buClr>
                <a:buSzTx/>
                <a:buFontTx/>
                <a:buNone/>
                <a:tabLst/>
                <a:defRPr/>
              </a:pPr>
              <a:r>
                <a:rPr kumimoji="0" lang="en-GB" sz="1050" b="0" i="0" u="none" strike="noStrike" kern="1200" cap="none" spc="0" normalizeH="0" baseline="0" noProof="0" dirty="0">
                  <a:ln>
                    <a:noFill/>
                  </a:ln>
                  <a:solidFill>
                    <a:srgbClr val="223341"/>
                  </a:solidFill>
                  <a:effectLst/>
                  <a:uLnTx/>
                  <a:uFillTx/>
                  <a:latin typeface="Calibri" panose="020F0502020204030204"/>
                  <a:ea typeface="+mn-ea"/>
                  <a:cs typeface="Arial" charset="0"/>
                </a:rPr>
                <a:t>25</a:t>
              </a:r>
            </a:p>
          </p:txBody>
        </p:sp>
      </p:grpSp>
      <p:cxnSp>
        <p:nvCxnSpPr>
          <p:cNvPr id="161" name="Straight Connector 160">
            <a:extLst>
              <a:ext uri="{FF2B5EF4-FFF2-40B4-BE49-F238E27FC236}">
                <a16:creationId xmlns:a16="http://schemas.microsoft.com/office/drawing/2014/main" id="{9A3AB399-F554-4115-9883-B801A6F2AA98}"/>
              </a:ext>
            </a:extLst>
          </p:cNvPr>
          <p:cNvCxnSpPr>
            <a:cxnSpLocks/>
          </p:cNvCxnSpPr>
          <p:nvPr/>
        </p:nvCxnSpPr>
        <p:spPr>
          <a:xfrm>
            <a:off x="5402402" y="2614515"/>
            <a:ext cx="0" cy="100013"/>
          </a:xfrm>
          <a:prstGeom prst="line">
            <a:avLst/>
          </a:prstGeom>
          <a:ln w="19050">
            <a:solidFill>
              <a:schemeClr val="accent3"/>
            </a:solidFill>
            <a:tailEnd type="none"/>
          </a:ln>
        </p:spPr>
        <p:style>
          <a:lnRef idx="1">
            <a:schemeClr val="accent6"/>
          </a:lnRef>
          <a:fillRef idx="0">
            <a:schemeClr val="accent6"/>
          </a:fillRef>
          <a:effectRef idx="0">
            <a:schemeClr val="accent6"/>
          </a:effectRef>
          <a:fontRef idx="minor">
            <a:schemeClr val="tx1"/>
          </a:fontRef>
        </p:style>
      </p:cxnSp>
      <p:graphicFrame>
        <p:nvGraphicFramePr>
          <p:cNvPr id="390" name="Table 7">
            <a:extLst>
              <a:ext uri="{FF2B5EF4-FFF2-40B4-BE49-F238E27FC236}">
                <a16:creationId xmlns:a16="http://schemas.microsoft.com/office/drawing/2014/main" id="{88C3F325-1F14-45CD-8592-729DE28CB2B1}"/>
              </a:ext>
            </a:extLst>
          </p:cNvPr>
          <p:cNvGraphicFramePr>
            <a:graphicFrameLocks noGrp="1"/>
          </p:cNvGraphicFramePr>
          <p:nvPr>
            <p:ph idx="1"/>
            <p:extLst>
              <p:ext uri="{D42A27DB-BD31-4B8C-83A1-F6EECF244321}">
                <p14:modId xmlns:p14="http://schemas.microsoft.com/office/powerpoint/2010/main" val="561556695"/>
              </p:ext>
            </p:extLst>
          </p:nvPr>
        </p:nvGraphicFramePr>
        <p:xfrm>
          <a:off x="6187602" y="1365701"/>
          <a:ext cx="5220173" cy="2380080"/>
        </p:xfrm>
        <a:graphic>
          <a:graphicData uri="http://schemas.openxmlformats.org/drawingml/2006/table">
            <a:tbl>
              <a:tblPr firstRow="1" bandRow="1">
                <a:tableStyleId>{1E171933-4619-4E11-9A3F-F7608DF75F80}</a:tableStyleId>
              </a:tblPr>
              <a:tblGrid>
                <a:gridCol w="2725559">
                  <a:extLst>
                    <a:ext uri="{9D8B030D-6E8A-4147-A177-3AD203B41FA5}">
                      <a16:colId xmlns:a16="http://schemas.microsoft.com/office/drawing/2014/main" val="2401976633"/>
                    </a:ext>
                  </a:extLst>
                </a:gridCol>
                <a:gridCol w="1247307">
                  <a:extLst>
                    <a:ext uri="{9D8B030D-6E8A-4147-A177-3AD203B41FA5}">
                      <a16:colId xmlns:a16="http://schemas.microsoft.com/office/drawing/2014/main" val="557419489"/>
                    </a:ext>
                  </a:extLst>
                </a:gridCol>
                <a:gridCol w="1247307">
                  <a:extLst>
                    <a:ext uri="{9D8B030D-6E8A-4147-A177-3AD203B41FA5}">
                      <a16:colId xmlns:a16="http://schemas.microsoft.com/office/drawing/2014/main" val="1975548344"/>
                    </a:ext>
                  </a:extLst>
                </a:gridCol>
              </a:tblGrid>
              <a:tr h="170714">
                <a:tc>
                  <a:txBody>
                    <a:bodyPr/>
                    <a:lstStyle/>
                    <a:p>
                      <a:r>
                        <a:rPr lang="en-GB" sz="1200" dirty="0"/>
                        <a:t>AEs ≥20%, n (%)</a:t>
                      </a:r>
                    </a:p>
                  </a:txBody>
                  <a:tcPr marL="72000" marT="36000" marB="36000" anchor="b"/>
                </a:tc>
                <a:tc>
                  <a:txBody>
                    <a:bodyPr/>
                    <a:lstStyle/>
                    <a:p>
                      <a:pPr algn="ctr"/>
                      <a:r>
                        <a:rPr lang="en-GB" sz="1200" dirty="0"/>
                        <a:t>Any Grade</a:t>
                      </a:r>
                    </a:p>
                  </a:txBody>
                  <a:tcPr marT="36000" marB="36000" anchor="b"/>
                </a:tc>
                <a:tc>
                  <a:txBody>
                    <a:bodyPr/>
                    <a:lstStyle/>
                    <a:p>
                      <a:pPr algn="ctr"/>
                      <a:r>
                        <a:rPr lang="en-GB" sz="1200" dirty="0"/>
                        <a:t>Grade 3/4</a:t>
                      </a:r>
                    </a:p>
                  </a:txBody>
                  <a:tcPr marT="36000" marB="36000" anchor="b"/>
                </a:tc>
                <a:extLst>
                  <a:ext uri="{0D108BD9-81ED-4DB2-BD59-A6C34878D82A}">
                    <a16:rowId xmlns:a16="http://schemas.microsoft.com/office/drawing/2014/main" val="3292710683"/>
                  </a:ext>
                </a:extLst>
              </a:tr>
              <a:tr h="660673">
                <a:tc>
                  <a:txBody>
                    <a:bodyPr/>
                    <a:lstStyle/>
                    <a:p>
                      <a:pPr marL="0" marR="0" lvl="0" indent="0" algn="l" defTabSz="914400" rtl="0" eaLnBrk="1" fontAlgn="auto" latinLnBrk="0" hangingPunct="1">
                        <a:lnSpc>
                          <a:spcPts val="1300"/>
                        </a:lnSpc>
                        <a:spcBef>
                          <a:spcPts val="0"/>
                        </a:spcBef>
                        <a:spcAft>
                          <a:spcPts val="0"/>
                        </a:spcAft>
                        <a:buClrTx/>
                        <a:buSzTx/>
                        <a:buFontTx/>
                        <a:buNone/>
                        <a:tabLst/>
                        <a:defRPr/>
                      </a:pPr>
                      <a:r>
                        <a:rPr lang="en-GB" sz="1200" b="1" dirty="0"/>
                        <a:t>Hematologic</a:t>
                      </a:r>
                    </a:p>
                    <a:p>
                      <a:pPr marL="0" marR="0" lvl="0" indent="182563" algn="l" defTabSz="914400" rtl="0" eaLnBrk="1" fontAlgn="auto" latinLnBrk="0" hangingPunct="1">
                        <a:lnSpc>
                          <a:spcPts val="1300"/>
                        </a:lnSpc>
                        <a:spcBef>
                          <a:spcPts val="0"/>
                        </a:spcBef>
                        <a:spcAft>
                          <a:spcPts val="0"/>
                        </a:spcAft>
                        <a:buClrTx/>
                        <a:buSzTx/>
                        <a:buFontTx/>
                        <a:buNone/>
                        <a:tabLst/>
                        <a:defRPr/>
                      </a:pPr>
                      <a:r>
                        <a:rPr lang="en-GB" sz="1200" dirty="0"/>
                        <a:t>Neutropenia</a:t>
                      </a:r>
                    </a:p>
                    <a:p>
                      <a:pPr marL="0" marR="0" lvl="0" indent="182563" algn="l" defTabSz="914400" rtl="0" eaLnBrk="1" fontAlgn="auto" latinLnBrk="0" hangingPunct="1">
                        <a:lnSpc>
                          <a:spcPts val="1300"/>
                        </a:lnSpc>
                        <a:spcBef>
                          <a:spcPts val="0"/>
                        </a:spcBef>
                        <a:spcAft>
                          <a:spcPts val="0"/>
                        </a:spcAft>
                        <a:buClrTx/>
                        <a:buSzTx/>
                        <a:buFontTx/>
                        <a:buNone/>
                        <a:tabLst/>
                        <a:defRPr/>
                      </a:pPr>
                      <a:r>
                        <a:rPr lang="en-GB" sz="1200" dirty="0" err="1"/>
                        <a:t>Anemia</a:t>
                      </a:r>
                      <a:endParaRPr lang="en-GB" sz="1200" dirty="0"/>
                    </a:p>
                    <a:p>
                      <a:pPr marL="0" marR="0" lvl="0" indent="182563" algn="l" defTabSz="914400" rtl="0" eaLnBrk="1" fontAlgn="auto" latinLnBrk="0" hangingPunct="1">
                        <a:lnSpc>
                          <a:spcPts val="1300"/>
                        </a:lnSpc>
                        <a:spcBef>
                          <a:spcPts val="0"/>
                        </a:spcBef>
                        <a:spcAft>
                          <a:spcPts val="0"/>
                        </a:spcAft>
                        <a:buClrTx/>
                        <a:buSzTx/>
                        <a:buFontTx/>
                        <a:buNone/>
                        <a:tabLst/>
                        <a:defRPr/>
                      </a:pPr>
                      <a:r>
                        <a:rPr lang="en-GB" sz="1200" dirty="0"/>
                        <a:t>Thrombocytopenia</a:t>
                      </a:r>
                    </a:p>
                    <a:p>
                      <a:pPr marL="0" marR="0" lvl="0" indent="182563" algn="l" defTabSz="914400" rtl="0" eaLnBrk="1" fontAlgn="auto" latinLnBrk="0" hangingPunct="1">
                        <a:lnSpc>
                          <a:spcPts val="1300"/>
                        </a:lnSpc>
                        <a:spcBef>
                          <a:spcPts val="0"/>
                        </a:spcBef>
                        <a:spcAft>
                          <a:spcPts val="0"/>
                        </a:spcAft>
                        <a:buClrTx/>
                        <a:buSzTx/>
                        <a:buFontTx/>
                        <a:buNone/>
                        <a:tabLst/>
                        <a:defRPr/>
                      </a:pPr>
                      <a:r>
                        <a:rPr lang="en-GB" sz="1200" dirty="0"/>
                        <a:t>Lymphopenia</a:t>
                      </a:r>
                    </a:p>
                  </a:txBody>
                  <a:tcPr marL="72000" marT="36000" marB="36000"/>
                </a:tc>
                <a:tc>
                  <a:txBody>
                    <a:bodyPr/>
                    <a:lstStyle/>
                    <a:p>
                      <a:pPr algn="ctr">
                        <a:lnSpc>
                          <a:spcPts val="1300"/>
                        </a:lnSpc>
                      </a:pPr>
                      <a:endParaRPr lang="en-GB" sz="1200" dirty="0"/>
                    </a:p>
                    <a:p>
                      <a:pPr algn="ctr">
                        <a:lnSpc>
                          <a:spcPts val="1300"/>
                        </a:lnSpc>
                      </a:pPr>
                      <a:r>
                        <a:rPr lang="en-GB" sz="1200" dirty="0"/>
                        <a:t>108 (65.5)</a:t>
                      </a:r>
                    </a:p>
                    <a:p>
                      <a:pPr algn="ctr">
                        <a:lnSpc>
                          <a:spcPts val="1300"/>
                        </a:lnSpc>
                      </a:pPr>
                      <a:r>
                        <a:rPr lang="en-GB" sz="1200" dirty="0"/>
                        <a:t>82 (49.7)</a:t>
                      </a:r>
                    </a:p>
                    <a:p>
                      <a:pPr algn="ctr">
                        <a:lnSpc>
                          <a:spcPts val="1300"/>
                        </a:lnSpc>
                      </a:pPr>
                      <a:r>
                        <a:rPr lang="en-GB" sz="1200" dirty="0"/>
                        <a:t>63 (38.2)</a:t>
                      </a:r>
                    </a:p>
                    <a:p>
                      <a:pPr algn="ctr">
                        <a:lnSpc>
                          <a:spcPts val="1300"/>
                        </a:lnSpc>
                      </a:pPr>
                      <a:r>
                        <a:rPr lang="en-GB" sz="1200" dirty="0"/>
                        <a:t>56 (33.9)</a:t>
                      </a:r>
                    </a:p>
                  </a:txBody>
                  <a:tcPr marT="36000" marB="36000" anchor="ctr"/>
                </a:tc>
                <a:tc>
                  <a:txBody>
                    <a:bodyPr/>
                    <a:lstStyle/>
                    <a:p>
                      <a:pPr algn="ctr">
                        <a:lnSpc>
                          <a:spcPts val="1300"/>
                        </a:lnSpc>
                      </a:pPr>
                      <a:endParaRPr lang="en-GB" sz="1200" dirty="0"/>
                    </a:p>
                    <a:p>
                      <a:pPr algn="ctr">
                        <a:lnSpc>
                          <a:spcPts val="1300"/>
                        </a:lnSpc>
                      </a:pPr>
                      <a:r>
                        <a:rPr lang="en-GB" sz="1200" dirty="0"/>
                        <a:t>94 (57.0)</a:t>
                      </a:r>
                    </a:p>
                    <a:p>
                      <a:pPr algn="ctr">
                        <a:lnSpc>
                          <a:spcPts val="1300"/>
                        </a:lnSpc>
                      </a:pPr>
                      <a:r>
                        <a:rPr lang="en-GB" sz="1200" dirty="0"/>
                        <a:t>57 (34.5)</a:t>
                      </a:r>
                    </a:p>
                    <a:p>
                      <a:pPr algn="ctr">
                        <a:lnSpc>
                          <a:spcPts val="1300"/>
                        </a:lnSpc>
                      </a:pPr>
                      <a:r>
                        <a:rPr lang="en-GB" sz="1200" dirty="0"/>
                        <a:t>35 (21.2)</a:t>
                      </a:r>
                    </a:p>
                    <a:p>
                      <a:pPr algn="ctr">
                        <a:lnSpc>
                          <a:spcPts val="1300"/>
                        </a:lnSpc>
                      </a:pPr>
                      <a:r>
                        <a:rPr lang="en-GB" sz="1200" dirty="0"/>
                        <a:t>53 (32.1)</a:t>
                      </a:r>
                    </a:p>
                  </a:txBody>
                  <a:tcPr marT="36000" marB="36000" anchor="ctr"/>
                </a:tc>
                <a:extLst>
                  <a:ext uri="{0D108BD9-81ED-4DB2-BD59-A6C34878D82A}">
                    <a16:rowId xmlns:a16="http://schemas.microsoft.com/office/drawing/2014/main" val="209786816"/>
                  </a:ext>
                </a:extLst>
              </a:tr>
              <a:tr h="905652">
                <a:tc>
                  <a:txBody>
                    <a:bodyPr/>
                    <a:lstStyle/>
                    <a:p>
                      <a:pPr marL="0" marR="0" lvl="0" indent="0" algn="l" defTabSz="914400" rtl="0" eaLnBrk="1" fontAlgn="auto" latinLnBrk="0" hangingPunct="1">
                        <a:lnSpc>
                          <a:spcPts val="1300"/>
                        </a:lnSpc>
                        <a:spcBef>
                          <a:spcPts val="0"/>
                        </a:spcBef>
                        <a:spcAft>
                          <a:spcPts val="0"/>
                        </a:spcAft>
                        <a:buClrTx/>
                        <a:buSzTx/>
                        <a:buFontTx/>
                        <a:buNone/>
                        <a:tabLst/>
                        <a:defRPr/>
                      </a:pPr>
                      <a:r>
                        <a:rPr lang="en-GB" sz="1200" b="1" dirty="0"/>
                        <a:t>Nonhematologic</a:t>
                      </a:r>
                    </a:p>
                    <a:p>
                      <a:pPr marL="0" marR="0" lvl="0" indent="182563" algn="l" defTabSz="914400" rtl="0" eaLnBrk="1" fontAlgn="auto" latinLnBrk="0" hangingPunct="1">
                        <a:lnSpc>
                          <a:spcPts val="1300"/>
                        </a:lnSpc>
                        <a:spcBef>
                          <a:spcPts val="0"/>
                        </a:spcBef>
                        <a:spcAft>
                          <a:spcPts val="0"/>
                        </a:spcAft>
                        <a:buClrTx/>
                        <a:buSzTx/>
                        <a:buFontTx/>
                        <a:buNone/>
                        <a:tabLst/>
                        <a:defRPr/>
                      </a:pPr>
                      <a:r>
                        <a:rPr lang="en-GB" sz="1200" dirty="0"/>
                        <a:t>CRS</a:t>
                      </a:r>
                    </a:p>
                    <a:p>
                      <a:pPr marL="0" marR="0" lvl="0" indent="182563" algn="l" defTabSz="914400" rtl="0" eaLnBrk="1" fontAlgn="auto" latinLnBrk="0" hangingPunct="1">
                        <a:lnSpc>
                          <a:spcPts val="1300"/>
                        </a:lnSpc>
                        <a:spcBef>
                          <a:spcPts val="0"/>
                        </a:spcBef>
                        <a:spcAft>
                          <a:spcPts val="0"/>
                        </a:spcAft>
                        <a:buClrTx/>
                        <a:buSzTx/>
                        <a:buFontTx/>
                        <a:buNone/>
                        <a:tabLst/>
                        <a:defRPr/>
                      </a:pPr>
                      <a:r>
                        <a:rPr lang="en-GB" sz="1200" dirty="0"/>
                        <a:t>Injection site erythema</a:t>
                      </a:r>
                    </a:p>
                    <a:p>
                      <a:pPr marL="0" marR="0" lvl="0" indent="182563" algn="l" defTabSz="914400" rtl="0" eaLnBrk="1" fontAlgn="auto" latinLnBrk="0" hangingPunct="1">
                        <a:lnSpc>
                          <a:spcPts val="1300"/>
                        </a:lnSpc>
                        <a:spcBef>
                          <a:spcPts val="0"/>
                        </a:spcBef>
                        <a:spcAft>
                          <a:spcPts val="0"/>
                        </a:spcAft>
                        <a:buClrTx/>
                        <a:buSzTx/>
                        <a:buFontTx/>
                        <a:buNone/>
                        <a:tabLst/>
                        <a:defRPr/>
                      </a:pPr>
                      <a:r>
                        <a:rPr lang="en-GB" sz="1200" dirty="0"/>
                        <a:t>Fatigue</a:t>
                      </a:r>
                    </a:p>
                    <a:p>
                      <a:pPr marL="0" marR="0" lvl="0" indent="182563" algn="l" defTabSz="914400" rtl="0" eaLnBrk="1" fontAlgn="auto" latinLnBrk="0" hangingPunct="1">
                        <a:lnSpc>
                          <a:spcPts val="1300"/>
                        </a:lnSpc>
                        <a:spcBef>
                          <a:spcPts val="0"/>
                        </a:spcBef>
                        <a:spcAft>
                          <a:spcPts val="0"/>
                        </a:spcAft>
                        <a:buClrTx/>
                        <a:buSzTx/>
                        <a:buFontTx/>
                        <a:buNone/>
                        <a:tabLst/>
                        <a:defRPr/>
                      </a:pPr>
                      <a:r>
                        <a:rPr lang="en-GB" sz="1200" dirty="0"/>
                        <a:t>Nausea</a:t>
                      </a:r>
                    </a:p>
                    <a:p>
                      <a:pPr marL="0" marR="0" lvl="0" indent="182563" algn="l" defTabSz="914400" rtl="0" eaLnBrk="1" fontAlgn="auto" latinLnBrk="0" hangingPunct="1">
                        <a:lnSpc>
                          <a:spcPts val="1300"/>
                        </a:lnSpc>
                        <a:spcBef>
                          <a:spcPts val="0"/>
                        </a:spcBef>
                        <a:spcAft>
                          <a:spcPts val="0"/>
                        </a:spcAft>
                        <a:buClrTx/>
                        <a:buSzTx/>
                        <a:buFontTx/>
                        <a:buNone/>
                        <a:tabLst/>
                        <a:defRPr/>
                      </a:pPr>
                      <a:r>
                        <a:rPr lang="en-GB" sz="1200" dirty="0"/>
                        <a:t>Headache</a:t>
                      </a:r>
                    </a:p>
                    <a:p>
                      <a:pPr marL="0" marR="0" lvl="0" indent="182563" algn="l" defTabSz="914400" rtl="0" eaLnBrk="1" fontAlgn="auto" latinLnBrk="0" hangingPunct="1">
                        <a:lnSpc>
                          <a:spcPts val="1300"/>
                        </a:lnSpc>
                        <a:spcBef>
                          <a:spcPts val="0"/>
                        </a:spcBef>
                        <a:spcAft>
                          <a:spcPts val="0"/>
                        </a:spcAft>
                        <a:buClrTx/>
                        <a:buSzTx/>
                        <a:buFontTx/>
                        <a:buNone/>
                        <a:tabLst/>
                        <a:defRPr/>
                      </a:pPr>
                      <a:r>
                        <a:rPr lang="en-GB" sz="1200" dirty="0" err="1"/>
                        <a:t>Diarrhea</a:t>
                      </a:r>
                      <a:endParaRPr lang="en-GB" sz="1200" dirty="0"/>
                    </a:p>
                  </a:txBody>
                  <a:tcPr marL="72000" marT="36000" marB="36000"/>
                </a:tc>
                <a:tc>
                  <a:txBody>
                    <a:bodyPr/>
                    <a:lstStyle/>
                    <a:p>
                      <a:pPr marL="0" marR="0" lvl="0" indent="0" algn="ctr" defTabSz="914400" rtl="0" eaLnBrk="1" fontAlgn="auto" latinLnBrk="0" hangingPunct="1">
                        <a:lnSpc>
                          <a:spcPts val="1300"/>
                        </a:lnSpc>
                        <a:spcBef>
                          <a:spcPts val="0"/>
                        </a:spcBef>
                        <a:spcAft>
                          <a:spcPts val="0"/>
                        </a:spcAft>
                        <a:buClrTx/>
                        <a:buSzTx/>
                        <a:buFontTx/>
                        <a:buNone/>
                        <a:tabLst/>
                        <a:defRPr/>
                      </a:pPr>
                      <a:endParaRPr lang="en-GB" sz="1200" dirty="0"/>
                    </a:p>
                    <a:p>
                      <a:pPr marL="0" marR="0" lvl="0" indent="0" algn="ctr" defTabSz="914400" rtl="0" eaLnBrk="1" fontAlgn="auto" latinLnBrk="0" hangingPunct="1">
                        <a:lnSpc>
                          <a:spcPts val="1300"/>
                        </a:lnSpc>
                        <a:spcBef>
                          <a:spcPts val="0"/>
                        </a:spcBef>
                        <a:spcAft>
                          <a:spcPts val="0"/>
                        </a:spcAft>
                        <a:buClrTx/>
                        <a:buSzTx/>
                        <a:buFontTx/>
                        <a:buNone/>
                        <a:tabLst/>
                        <a:defRPr/>
                      </a:pPr>
                      <a:r>
                        <a:rPr lang="en-GB" sz="1200" dirty="0"/>
                        <a:t>118 (71.5)</a:t>
                      </a:r>
                    </a:p>
                    <a:p>
                      <a:pPr marL="0" marR="0" lvl="0" indent="0" algn="ctr" defTabSz="914400" rtl="0" eaLnBrk="1" fontAlgn="auto" latinLnBrk="0" hangingPunct="1">
                        <a:lnSpc>
                          <a:spcPts val="1300"/>
                        </a:lnSpc>
                        <a:spcBef>
                          <a:spcPts val="0"/>
                        </a:spcBef>
                        <a:spcAft>
                          <a:spcPts val="0"/>
                        </a:spcAft>
                        <a:buClrTx/>
                        <a:buSzTx/>
                        <a:buFontTx/>
                        <a:buNone/>
                        <a:tabLst/>
                        <a:defRPr/>
                      </a:pPr>
                      <a:r>
                        <a:rPr lang="en-GB" sz="1200" dirty="0"/>
                        <a:t>42 (25.5)</a:t>
                      </a:r>
                    </a:p>
                    <a:p>
                      <a:pPr marL="0" marR="0" lvl="0" indent="0" algn="ctr" defTabSz="914400" rtl="0" eaLnBrk="1" fontAlgn="auto" latinLnBrk="0" hangingPunct="1">
                        <a:lnSpc>
                          <a:spcPts val="1300"/>
                        </a:lnSpc>
                        <a:spcBef>
                          <a:spcPts val="0"/>
                        </a:spcBef>
                        <a:spcAft>
                          <a:spcPts val="0"/>
                        </a:spcAft>
                        <a:buClrTx/>
                        <a:buSzTx/>
                        <a:buFontTx/>
                        <a:buNone/>
                        <a:tabLst/>
                        <a:defRPr/>
                      </a:pPr>
                      <a:r>
                        <a:rPr lang="en-GB" sz="1200" dirty="0"/>
                        <a:t>41 (24.8)</a:t>
                      </a:r>
                    </a:p>
                    <a:p>
                      <a:pPr marL="0" marR="0" lvl="0" indent="0" algn="ctr" defTabSz="914400" rtl="0" eaLnBrk="1" fontAlgn="auto" latinLnBrk="0" hangingPunct="1">
                        <a:lnSpc>
                          <a:spcPts val="1300"/>
                        </a:lnSpc>
                        <a:spcBef>
                          <a:spcPts val="0"/>
                        </a:spcBef>
                        <a:spcAft>
                          <a:spcPts val="0"/>
                        </a:spcAft>
                        <a:buClrTx/>
                        <a:buSzTx/>
                        <a:buFontTx/>
                        <a:buNone/>
                        <a:tabLst/>
                        <a:defRPr/>
                      </a:pPr>
                      <a:r>
                        <a:rPr lang="en-GB" sz="1200" dirty="0"/>
                        <a:t>40 (24.2)</a:t>
                      </a:r>
                    </a:p>
                    <a:p>
                      <a:pPr marL="0" marR="0" lvl="0" indent="0" algn="ctr" defTabSz="914400" rtl="0" eaLnBrk="1" fontAlgn="auto" latinLnBrk="0" hangingPunct="1">
                        <a:lnSpc>
                          <a:spcPts val="1300"/>
                        </a:lnSpc>
                        <a:spcBef>
                          <a:spcPts val="0"/>
                        </a:spcBef>
                        <a:spcAft>
                          <a:spcPts val="0"/>
                        </a:spcAft>
                        <a:buClrTx/>
                        <a:buSzTx/>
                        <a:buFontTx/>
                        <a:buNone/>
                        <a:tabLst/>
                        <a:defRPr/>
                      </a:pPr>
                      <a:r>
                        <a:rPr lang="en-GB" sz="1200" dirty="0"/>
                        <a:t>36 (21.8)</a:t>
                      </a:r>
                    </a:p>
                    <a:p>
                      <a:pPr marL="0" marR="0" lvl="0" indent="0" algn="ctr" defTabSz="914400" rtl="0" eaLnBrk="1" fontAlgn="auto" latinLnBrk="0" hangingPunct="1">
                        <a:lnSpc>
                          <a:spcPts val="1300"/>
                        </a:lnSpc>
                        <a:spcBef>
                          <a:spcPts val="0"/>
                        </a:spcBef>
                        <a:spcAft>
                          <a:spcPts val="0"/>
                        </a:spcAft>
                        <a:buClrTx/>
                        <a:buSzTx/>
                        <a:buFontTx/>
                        <a:buNone/>
                        <a:tabLst/>
                        <a:defRPr/>
                      </a:pPr>
                      <a:r>
                        <a:rPr lang="en-GB" sz="1200" dirty="0"/>
                        <a:t>34 (20.6)</a:t>
                      </a:r>
                    </a:p>
                  </a:txBody>
                  <a:tcPr marT="36000" marB="36000" anchor="ctr"/>
                </a:tc>
                <a:tc>
                  <a:txBody>
                    <a:bodyPr/>
                    <a:lstStyle/>
                    <a:p>
                      <a:pPr marL="0" marR="0" lvl="0" indent="0" algn="ctr" defTabSz="914400" rtl="0" eaLnBrk="1" fontAlgn="auto" latinLnBrk="0" hangingPunct="1">
                        <a:lnSpc>
                          <a:spcPts val="1300"/>
                        </a:lnSpc>
                        <a:spcBef>
                          <a:spcPts val="0"/>
                        </a:spcBef>
                        <a:spcAft>
                          <a:spcPts val="0"/>
                        </a:spcAft>
                        <a:buClrTx/>
                        <a:buSzTx/>
                        <a:buFontTx/>
                        <a:buNone/>
                        <a:tabLst/>
                        <a:defRPr/>
                      </a:pPr>
                      <a:endParaRPr lang="en-GB" sz="1200" dirty="0"/>
                    </a:p>
                    <a:p>
                      <a:pPr marL="0" marR="0" lvl="0" indent="0" algn="ctr" defTabSz="914400" rtl="0" eaLnBrk="1" fontAlgn="auto" latinLnBrk="0" hangingPunct="1">
                        <a:lnSpc>
                          <a:spcPts val="1300"/>
                        </a:lnSpc>
                        <a:spcBef>
                          <a:spcPts val="0"/>
                        </a:spcBef>
                        <a:spcAft>
                          <a:spcPts val="0"/>
                        </a:spcAft>
                        <a:buClrTx/>
                        <a:buSzTx/>
                        <a:buFontTx/>
                        <a:buNone/>
                        <a:tabLst/>
                        <a:defRPr/>
                      </a:pPr>
                      <a:r>
                        <a:rPr lang="en-GB" sz="1200" dirty="0"/>
                        <a:t>1 (0.6)</a:t>
                      </a:r>
                    </a:p>
                    <a:p>
                      <a:pPr marL="0" marR="0" lvl="0" indent="0" algn="ctr" defTabSz="914400" rtl="0" eaLnBrk="1" fontAlgn="auto" latinLnBrk="0" hangingPunct="1">
                        <a:lnSpc>
                          <a:spcPts val="1300"/>
                        </a:lnSpc>
                        <a:spcBef>
                          <a:spcPts val="0"/>
                        </a:spcBef>
                        <a:spcAft>
                          <a:spcPts val="0"/>
                        </a:spcAft>
                        <a:buClrTx/>
                        <a:buSzTx/>
                        <a:buFontTx/>
                        <a:buNone/>
                        <a:tabLst/>
                        <a:defRPr/>
                      </a:pPr>
                      <a:r>
                        <a:rPr lang="en-GB" sz="1200" dirty="0"/>
                        <a:t>0 (0)</a:t>
                      </a:r>
                    </a:p>
                    <a:p>
                      <a:pPr marL="0" marR="0" lvl="0" indent="0" algn="ctr" defTabSz="914400" rtl="0" eaLnBrk="1" fontAlgn="auto" latinLnBrk="0" hangingPunct="1">
                        <a:lnSpc>
                          <a:spcPts val="1300"/>
                        </a:lnSpc>
                        <a:spcBef>
                          <a:spcPts val="0"/>
                        </a:spcBef>
                        <a:spcAft>
                          <a:spcPts val="0"/>
                        </a:spcAft>
                        <a:buClrTx/>
                        <a:buSzTx/>
                        <a:buFontTx/>
                        <a:buNone/>
                        <a:tabLst/>
                        <a:defRPr/>
                      </a:pPr>
                      <a:r>
                        <a:rPr lang="en-GB" sz="1200" dirty="0"/>
                        <a:t>3 (1.8)</a:t>
                      </a:r>
                    </a:p>
                    <a:p>
                      <a:pPr marL="0" marR="0" lvl="0" indent="0" algn="ctr" defTabSz="914400" rtl="0" eaLnBrk="1" fontAlgn="auto" latinLnBrk="0" hangingPunct="1">
                        <a:lnSpc>
                          <a:spcPts val="1300"/>
                        </a:lnSpc>
                        <a:spcBef>
                          <a:spcPts val="0"/>
                        </a:spcBef>
                        <a:spcAft>
                          <a:spcPts val="0"/>
                        </a:spcAft>
                        <a:buClrTx/>
                        <a:buSzTx/>
                        <a:buFontTx/>
                        <a:buNone/>
                        <a:tabLst/>
                        <a:defRPr/>
                      </a:pPr>
                      <a:r>
                        <a:rPr lang="en-GB" sz="1200" dirty="0"/>
                        <a:t>1 (0.6)</a:t>
                      </a:r>
                    </a:p>
                    <a:p>
                      <a:pPr marL="0" marR="0" lvl="0" indent="0" algn="ctr" defTabSz="914400" rtl="0" eaLnBrk="1" fontAlgn="auto" latinLnBrk="0" hangingPunct="1">
                        <a:lnSpc>
                          <a:spcPts val="1300"/>
                        </a:lnSpc>
                        <a:spcBef>
                          <a:spcPts val="0"/>
                        </a:spcBef>
                        <a:spcAft>
                          <a:spcPts val="0"/>
                        </a:spcAft>
                        <a:buClrTx/>
                        <a:buSzTx/>
                        <a:buFontTx/>
                        <a:buNone/>
                        <a:tabLst/>
                        <a:defRPr/>
                      </a:pPr>
                      <a:r>
                        <a:rPr lang="en-GB" sz="1200" dirty="0"/>
                        <a:t>1 (0.6)</a:t>
                      </a:r>
                    </a:p>
                    <a:p>
                      <a:pPr marL="0" marR="0" lvl="0" indent="0" algn="ctr" defTabSz="914400" rtl="0" eaLnBrk="1" fontAlgn="auto" latinLnBrk="0" hangingPunct="1">
                        <a:lnSpc>
                          <a:spcPts val="1300"/>
                        </a:lnSpc>
                        <a:spcBef>
                          <a:spcPts val="0"/>
                        </a:spcBef>
                        <a:spcAft>
                          <a:spcPts val="0"/>
                        </a:spcAft>
                        <a:buClrTx/>
                        <a:buSzTx/>
                        <a:buFontTx/>
                        <a:buNone/>
                        <a:tabLst/>
                        <a:defRPr/>
                      </a:pPr>
                      <a:r>
                        <a:rPr lang="en-GB" sz="1200" dirty="0"/>
                        <a:t>4 (2.4)</a:t>
                      </a:r>
                    </a:p>
                  </a:txBody>
                  <a:tcPr marT="36000" marB="36000" anchor="ctr"/>
                </a:tc>
                <a:extLst>
                  <a:ext uri="{0D108BD9-81ED-4DB2-BD59-A6C34878D82A}">
                    <a16:rowId xmlns:a16="http://schemas.microsoft.com/office/drawing/2014/main" val="2486716154"/>
                  </a:ext>
                </a:extLst>
              </a:tr>
            </a:tbl>
          </a:graphicData>
        </a:graphic>
      </p:graphicFrame>
      <p:sp>
        <p:nvSpPr>
          <p:cNvPr id="391" name="TextBox 390">
            <a:extLst>
              <a:ext uri="{FF2B5EF4-FFF2-40B4-BE49-F238E27FC236}">
                <a16:creationId xmlns:a16="http://schemas.microsoft.com/office/drawing/2014/main" id="{371C4C6F-58C8-4DA6-93B2-749139B13154}"/>
              </a:ext>
            </a:extLst>
          </p:cNvPr>
          <p:cNvSpPr txBox="1"/>
          <p:nvPr/>
        </p:nvSpPr>
        <p:spPr>
          <a:xfrm>
            <a:off x="6196190" y="3829832"/>
            <a:ext cx="5211586" cy="1494051"/>
          </a:xfrm>
          <a:prstGeom prst="roundRect">
            <a:avLst>
              <a:gd name="adj" fmla="val 8417"/>
            </a:avLst>
          </a:prstGeom>
          <a:solidFill>
            <a:srgbClr val="FCE4DC"/>
          </a:solidFill>
          <a:ln w="19050">
            <a:solidFill>
              <a:schemeClr val="accent4"/>
            </a:solidFill>
          </a:ln>
        </p:spPr>
        <p:txBody>
          <a:bodyPr wrap="square" rtlCol="0" anchor="ctr">
            <a:noAutofit/>
          </a:bodyPr>
          <a:lstStyle/>
          <a:p>
            <a:pPr marL="0" marR="0" lvl="0" indent="0" algn="l" defTabSz="914400" rtl="0" eaLnBrk="1" fontAlgn="base" latinLnBrk="0" hangingPunct="1">
              <a:lnSpc>
                <a:spcPct val="100000"/>
              </a:lnSpc>
              <a:spcBef>
                <a:spcPts val="300"/>
              </a:spcBef>
              <a:spcAft>
                <a:spcPct val="0"/>
              </a:spcAft>
              <a:buClr>
                <a:srgbClr val="E67225"/>
              </a:buClr>
              <a:buSzTx/>
              <a:buFontTx/>
              <a:buNone/>
              <a:tabLst/>
              <a:defRPr/>
            </a:pPr>
            <a:r>
              <a:rPr kumimoji="0" lang="en-GB" sz="1400" b="1" i="0" u="none" strike="noStrike" kern="1200" cap="none" spc="0" normalizeH="0" baseline="0" noProof="0" dirty="0">
                <a:ln>
                  <a:noFill/>
                </a:ln>
                <a:solidFill>
                  <a:srgbClr val="223341"/>
                </a:solidFill>
                <a:effectLst/>
                <a:uLnTx/>
                <a:uFillTx/>
                <a:latin typeface="Calibri" panose="020F0502020204030204"/>
                <a:ea typeface="+mn-ea"/>
                <a:cs typeface="Arial" charset="0"/>
              </a:rPr>
              <a:t>Safety</a:t>
            </a:r>
          </a:p>
          <a:p>
            <a:pPr marL="266400" lvl="0" indent="-266400">
              <a:spcBef>
                <a:spcPts val="300"/>
              </a:spcBef>
              <a:buClr>
                <a:srgbClr val="E67225"/>
              </a:buClr>
              <a:buFont typeface="Arial" panose="020B0604020202020204" pitchFamily="34" charset="0"/>
              <a:buChar char="•"/>
              <a:defRPr/>
            </a:pPr>
            <a:r>
              <a:rPr lang="en-GB" sz="1200" dirty="0">
                <a:solidFill>
                  <a:srgbClr val="223341"/>
                </a:solidFill>
                <a:latin typeface="Calibri" panose="020F0502020204030204"/>
              </a:rPr>
              <a:t>D</a:t>
            </a:r>
            <a:r>
              <a:rPr kumimoji="0" lang="en-GB" sz="1200" b="0" i="0" u="none" strike="noStrike" kern="1200" cap="none" spc="0" normalizeH="0" baseline="0" noProof="0" dirty="0" err="1">
                <a:ln>
                  <a:noFill/>
                </a:ln>
                <a:solidFill>
                  <a:srgbClr val="223341"/>
                </a:solidFill>
                <a:effectLst/>
                <a:uLnTx/>
                <a:uFillTx/>
                <a:latin typeface="Calibri" panose="020F0502020204030204"/>
                <a:ea typeface="+mn-ea"/>
                <a:cs typeface="Arial" charset="0"/>
              </a:rPr>
              <a:t>iscontinuation</a:t>
            </a:r>
            <a:r>
              <a:rPr kumimoji="0" lang="en-GB" sz="1200" b="0" i="0" u="none" strike="noStrike" kern="1200" cap="none" spc="0" normalizeH="0" baseline="0" noProof="0" dirty="0">
                <a:ln>
                  <a:noFill/>
                </a:ln>
                <a:solidFill>
                  <a:srgbClr val="223341"/>
                </a:solidFill>
                <a:effectLst/>
                <a:uLnTx/>
                <a:uFillTx/>
                <a:latin typeface="Calibri" panose="020F0502020204030204"/>
                <a:ea typeface="+mn-ea"/>
                <a:cs typeface="Arial" charset="0"/>
              </a:rPr>
              <a:t> due to an AE: </a:t>
            </a:r>
            <a:r>
              <a:rPr lang="en-GB" sz="1200" dirty="0">
                <a:solidFill>
                  <a:srgbClr val="223341"/>
                </a:solidFill>
                <a:latin typeface="Calibri" panose="020F0502020204030204"/>
              </a:rPr>
              <a:t>1 patient (</a:t>
            </a:r>
            <a:r>
              <a:rPr kumimoji="0" lang="en-GB" sz="1200" b="0" i="0" u="none" strike="noStrike" kern="1200" cap="none" spc="0" normalizeH="0" baseline="0" noProof="0" dirty="0">
                <a:ln>
                  <a:noFill/>
                </a:ln>
                <a:solidFill>
                  <a:srgbClr val="223341"/>
                </a:solidFill>
                <a:effectLst/>
                <a:uLnTx/>
                <a:uFillTx/>
                <a:latin typeface="Calibri" panose="020F0502020204030204"/>
                <a:ea typeface="+mn-ea"/>
                <a:cs typeface="Arial" charset="0"/>
              </a:rPr>
              <a:t>adenoviral pneumonia)</a:t>
            </a:r>
          </a:p>
          <a:p>
            <a:pPr marL="266400" marR="0" lvl="0" indent="-266400" algn="l" defTabSz="914400" rtl="0" eaLnBrk="1" fontAlgn="base" latinLnBrk="0" hangingPunct="1">
              <a:lnSpc>
                <a:spcPct val="100000"/>
              </a:lnSpc>
              <a:spcBef>
                <a:spcPts val="300"/>
              </a:spcBef>
              <a:spcAft>
                <a:spcPct val="0"/>
              </a:spcAft>
              <a:buClr>
                <a:srgbClr val="E67225"/>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223341"/>
                </a:solidFill>
                <a:effectLst/>
                <a:uLnTx/>
                <a:uFillTx/>
                <a:latin typeface="Calibri" panose="020F0502020204030204"/>
                <a:ea typeface="+mn-ea"/>
                <a:cs typeface="Arial" charset="0"/>
              </a:rPr>
              <a:t>SAEs: 88 patients (53.3%); </a:t>
            </a:r>
            <a:r>
              <a:rPr kumimoji="0" lang="en-GB" sz="1200" b="0" i="0" u="none" strike="noStrike" kern="1200" cap="none" spc="0" normalizeH="0" baseline="0" noProof="0" dirty="0" err="1">
                <a:ln>
                  <a:noFill/>
                </a:ln>
                <a:solidFill>
                  <a:srgbClr val="223341"/>
                </a:solidFill>
                <a:effectLst/>
                <a:uLnTx/>
                <a:uFillTx/>
                <a:latin typeface="Calibri" panose="020F0502020204030204"/>
                <a:ea typeface="+mn-ea"/>
                <a:cs typeface="Arial" charset="0"/>
              </a:rPr>
              <a:t>teclistamab</a:t>
            </a:r>
            <a:r>
              <a:rPr kumimoji="0" lang="en-GB" sz="1200" b="0" i="0" u="none" strike="noStrike" kern="1200" cap="none" spc="0" normalizeH="0" baseline="0" noProof="0" dirty="0">
                <a:ln>
                  <a:noFill/>
                </a:ln>
                <a:solidFill>
                  <a:srgbClr val="223341"/>
                </a:solidFill>
                <a:effectLst/>
                <a:uLnTx/>
                <a:uFillTx/>
                <a:latin typeface="Calibri" panose="020F0502020204030204"/>
                <a:ea typeface="+mn-ea"/>
                <a:cs typeface="Arial" charset="0"/>
              </a:rPr>
              <a:t>-related SAEs: 33 patients </a:t>
            </a:r>
          </a:p>
          <a:p>
            <a:pPr marL="266400" marR="0" lvl="0" indent="-266400" algn="l" defTabSz="914400" rtl="0" eaLnBrk="1" fontAlgn="base" latinLnBrk="0" hangingPunct="1">
              <a:lnSpc>
                <a:spcPct val="100000"/>
              </a:lnSpc>
              <a:spcBef>
                <a:spcPts val="300"/>
              </a:spcBef>
              <a:spcAft>
                <a:spcPct val="0"/>
              </a:spcAft>
              <a:buClr>
                <a:srgbClr val="E67225"/>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223341"/>
                </a:solidFill>
                <a:effectLst/>
                <a:uLnTx/>
                <a:uFillTx/>
                <a:latin typeface="Calibri" panose="020F0502020204030204"/>
                <a:ea typeface="+mn-ea"/>
                <a:cs typeface="Arial" charset="0"/>
              </a:rPr>
              <a:t>Injection-site reactions: 58 patients (35.2%; all Grade 1/2)</a:t>
            </a:r>
          </a:p>
          <a:p>
            <a:pPr marL="266400" marR="0" lvl="0" indent="-266400" algn="l" defTabSz="914400" rtl="0" eaLnBrk="1" fontAlgn="base" latinLnBrk="0" hangingPunct="1">
              <a:lnSpc>
                <a:spcPct val="100000"/>
              </a:lnSpc>
              <a:spcBef>
                <a:spcPts val="300"/>
              </a:spcBef>
              <a:spcAft>
                <a:spcPct val="0"/>
              </a:spcAft>
              <a:buClr>
                <a:srgbClr val="E67225"/>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223341"/>
                </a:solidFill>
                <a:effectLst/>
                <a:uLnTx/>
                <a:uFillTx/>
                <a:latin typeface="Calibri" panose="020F0502020204030204"/>
                <a:ea typeface="+mn-ea"/>
                <a:cs typeface="Arial" charset="0"/>
              </a:rPr>
              <a:t>Infections: 104 patients (63%; Grade 3/4: 35.2%) </a:t>
            </a:r>
          </a:p>
          <a:p>
            <a:pPr marL="266400" marR="0" lvl="0" indent="-266400" algn="l" defTabSz="914400" rtl="0" eaLnBrk="1" fontAlgn="base" latinLnBrk="0" hangingPunct="1">
              <a:lnSpc>
                <a:spcPct val="100000"/>
              </a:lnSpc>
              <a:spcBef>
                <a:spcPts val="300"/>
              </a:spcBef>
              <a:spcAft>
                <a:spcPct val="0"/>
              </a:spcAft>
              <a:buClr>
                <a:srgbClr val="E67225"/>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223341"/>
                </a:solidFill>
                <a:effectLst/>
                <a:uLnTx/>
                <a:uFillTx/>
                <a:latin typeface="Calibri" panose="020F0502020204030204"/>
                <a:ea typeface="+mn-ea"/>
                <a:cs typeface="Arial" charset="0"/>
              </a:rPr>
              <a:t>Evidence of hypogammaglobulinemia: 119 patients (72.1%) Deaths: 9 due to AEs; none related to teclistamab</a:t>
            </a:r>
          </a:p>
        </p:txBody>
      </p:sp>
      <p:sp>
        <p:nvSpPr>
          <p:cNvPr id="392" name="TextBox 391">
            <a:extLst>
              <a:ext uri="{FF2B5EF4-FFF2-40B4-BE49-F238E27FC236}">
                <a16:creationId xmlns:a16="http://schemas.microsoft.com/office/drawing/2014/main" id="{171ECB82-6F50-4A21-A717-FB8D8FFB0E20}"/>
              </a:ext>
            </a:extLst>
          </p:cNvPr>
          <p:cNvSpPr txBox="1"/>
          <p:nvPr/>
        </p:nvSpPr>
        <p:spPr>
          <a:xfrm>
            <a:off x="502697" y="1012752"/>
            <a:ext cx="2588016"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ts val="1200"/>
              </a:spcBef>
              <a:spcAft>
                <a:spcPct val="0"/>
              </a:spcAft>
              <a:buClr>
                <a:srgbClr val="E67225"/>
              </a:buClr>
              <a:buSzTx/>
              <a:buFontTx/>
              <a:buNone/>
              <a:tabLst/>
              <a:defRPr/>
            </a:pPr>
            <a:r>
              <a:rPr kumimoji="0" lang="en-GB" sz="2000" b="1" i="0" u="none" strike="noStrike" kern="1200" cap="none" spc="0" normalizeH="0" baseline="0" noProof="0" dirty="0">
                <a:ln>
                  <a:noFill/>
                </a:ln>
                <a:solidFill>
                  <a:srgbClr val="223341"/>
                </a:solidFill>
                <a:effectLst/>
                <a:uLnTx/>
                <a:uFillTx/>
                <a:latin typeface="Calibri" panose="020F0502020204030204"/>
                <a:ea typeface="+mn-ea"/>
                <a:cs typeface="Arial" charset="0"/>
              </a:rPr>
              <a:t>ORR across subgroups </a:t>
            </a:r>
          </a:p>
        </p:txBody>
      </p:sp>
      <p:sp>
        <p:nvSpPr>
          <p:cNvPr id="393" name="Text Placeholder 3">
            <a:extLst>
              <a:ext uri="{FF2B5EF4-FFF2-40B4-BE49-F238E27FC236}">
                <a16:creationId xmlns:a16="http://schemas.microsoft.com/office/drawing/2014/main" id="{A8161662-3E34-4603-83A2-1048D19C0CB9}"/>
              </a:ext>
            </a:extLst>
          </p:cNvPr>
          <p:cNvSpPr>
            <a:spLocks noGrp="1"/>
          </p:cNvSpPr>
          <p:nvPr>
            <p:ph type="body" sz="quarter" idx="10"/>
          </p:nvPr>
        </p:nvSpPr>
        <p:spPr>
          <a:xfrm>
            <a:off x="616903" y="6190555"/>
            <a:ext cx="10792926" cy="213456"/>
          </a:xfrm>
        </p:spPr>
        <p:txBody>
          <a:bodyPr/>
          <a:lstStyle/>
          <a:p>
            <a:r>
              <a:rPr lang="en-GB" sz="1200" b="0" i="0" u="none" strike="noStrike" dirty="0">
                <a:solidFill>
                  <a:srgbClr val="000000"/>
                </a:solidFill>
                <a:effectLst/>
                <a:latin typeface="Calibri" panose="020F0502020204030204" pitchFamily="34" charset="0"/>
              </a:rPr>
              <a:t>Moreau</a:t>
            </a:r>
            <a:r>
              <a:rPr lang="en-GB" dirty="0">
                <a:solidFill>
                  <a:schemeClr val="tx1"/>
                </a:solidFill>
                <a:latin typeface="Calibri" panose="020F0502020204030204" pitchFamily="34" charset="0"/>
              </a:rPr>
              <a:t> P</a:t>
            </a:r>
            <a:r>
              <a:rPr lang="en-GB" dirty="0"/>
              <a:t>, et al. ASH 2021;Abstract 896</a:t>
            </a:r>
          </a:p>
        </p:txBody>
      </p:sp>
      <p:cxnSp>
        <p:nvCxnSpPr>
          <p:cNvPr id="149" name="Straight Connector 148">
            <a:extLst>
              <a:ext uri="{FF2B5EF4-FFF2-40B4-BE49-F238E27FC236}">
                <a16:creationId xmlns:a16="http://schemas.microsoft.com/office/drawing/2014/main" id="{A2565382-E56C-4C8F-BD29-590E0ACF9E08}"/>
              </a:ext>
            </a:extLst>
          </p:cNvPr>
          <p:cNvCxnSpPr>
            <a:cxnSpLocks/>
          </p:cNvCxnSpPr>
          <p:nvPr/>
        </p:nvCxnSpPr>
        <p:spPr>
          <a:xfrm>
            <a:off x="4915749" y="3946997"/>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sp>
        <p:nvSpPr>
          <p:cNvPr id="150" name="Oval 149">
            <a:extLst>
              <a:ext uri="{FF2B5EF4-FFF2-40B4-BE49-F238E27FC236}">
                <a16:creationId xmlns:a16="http://schemas.microsoft.com/office/drawing/2014/main" id="{A32EA4F5-3C11-4602-BB56-411A679B194F}"/>
              </a:ext>
            </a:extLst>
          </p:cNvPr>
          <p:cNvSpPr/>
          <p:nvPr/>
        </p:nvSpPr>
        <p:spPr>
          <a:xfrm>
            <a:off x="5051900" y="3972113"/>
            <a:ext cx="52365" cy="54858"/>
          </a:xfrm>
          <a:prstGeom prst="ellipse">
            <a:avLst/>
          </a:prstGeom>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1" name="Oval 150">
            <a:extLst>
              <a:ext uri="{FF2B5EF4-FFF2-40B4-BE49-F238E27FC236}">
                <a16:creationId xmlns:a16="http://schemas.microsoft.com/office/drawing/2014/main" id="{F701B86C-FD97-4FFB-93F0-F5BE894E34C4}"/>
              </a:ext>
            </a:extLst>
          </p:cNvPr>
          <p:cNvSpPr/>
          <p:nvPr/>
        </p:nvSpPr>
        <p:spPr>
          <a:xfrm>
            <a:off x="5051899" y="3971583"/>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162" name="Straight Connector 161">
            <a:extLst>
              <a:ext uri="{FF2B5EF4-FFF2-40B4-BE49-F238E27FC236}">
                <a16:creationId xmlns:a16="http://schemas.microsoft.com/office/drawing/2014/main" id="{145DC46A-705E-4139-93EE-060BB3F227AF}"/>
              </a:ext>
            </a:extLst>
          </p:cNvPr>
          <p:cNvCxnSpPr>
            <a:cxnSpLocks/>
          </p:cNvCxnSpPr>
          <p:nvPr/>
        </p:nvCxnSpPr>
        <p:spPr>
          <a:xfrm>
            <a:off x="5204765" y="3946997"/>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63" name="Straight Connector 162">
            <a:extLst>
              <a:ext uri="{FF2B5EF4-FFF2-40B4-BE49-F238E27FC236}">
                <a16:creationId xmlns:a16="http://schemas.microsoft.com/office/drawing/2014/main" id="{4881C039-5CC6-4CC7-8AF2-E4E2E6FFC852}"/>
              </a:ext>
            </a:extLst>
          </p:cNvPr>
          <p:cNvCxnSpPr>
            <a:cxnSpLocks/>
          </p:cNvCxnSpPr>
          <p:nvPr/>
        </p:nvCxnSpPr>
        <p:spPr>
          <a:xfrm>
            <a:off x="4915749" y="4000705"/>
            <a:ext cx="289016" cy="0"/>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64" name="Straight Connector 163">
            <a:extLst>
              <a:ext uri="{FF2B5EF4-FFF2-40B4-BE49-F238E27FC236}">
                <a16:creationId xmlns:a16="http://schemas.microsoft.com/office/drawing/2014/main" id="{F9BDAD41-2622-418F-93E4-E52C2ADECF15}"/>
              </a:ext>
            </a:extLst>
          </p:cNvPr>
          <p:cNvCxnSpPr>
            <a:cxnSpLocks/>
          </p:cNvCxnSpPr>
          <p:nvPr/>
        </p:nvCxnSpPr>
        <p:spPr>
          <a:xfrm>
            <a:off x="4849164" y="4122757"/>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65" name="Straight Connector 164">
            <a:extLst>
              <a:ext uri="{FF2B5EF4-FFF2-40B4-BE49-F238E27FC236}">
                <a16:creationId xmlns:a16="http://schemas.microsoft.com/office/drawing/2014/main" id="{EBC822ED-8EC1-41D4-8F62-8A1005B1E144}"/>
              </a:ext>
            </a:extLst>
          </p:cNvPr>
          <p:cNvCxnSpPr>
            <a:cxnSpLocks/>
          </p:cNvCxnSpPr>
          <p:nvPr/>
        </p:nvCxnSpPr>
        <p:spPr>
          <a:xfrm>
            <a:off x="5080320" y="4126102"/>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66" name="Straight Connector 165">
            <a:extLst>
              <a:ext uri="{FF2B5EF4-FFF2-40B4-BE49-F238E27FC236}">
                <a16:creationId xmlns:a16="http://schemas.microsoft.com/office/drawing/2014/main" id="{754A4B4A-CFCC-4DAB-8392-F3D9BFB4869F}"/>
              </a:ext>
            </a:extLst>
          </p:cNvPr>
          <p:cNvCxnSpPr>
            <a:cxnSpLocks/>
          </p:cNvCxnSpPr>
          <p:nvPr/>
        </p:nvCxnSpPr>
        <p:spPr>
          <a:xfrm>
            <a:off x="4849164" y="4176996"/>
            <a:ext cx="228918" cy="0"/>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sp>
        <p:nvSpPr>
          <p:cNvPr id="167" name="Oval 166">
            <a:extLst>
              <a:ext uri="{FF2B5EF4-FFF2-40B4-BE49-F238E27FC236}">
                <a16:creationId xmlns:a16="http://schemas.microsoft.com/office/drawing/2014/main" id="{426B13B8-160A-45DA-A929-B7C57686BBDC}"/>
              </a:ext>
            </a:extLst>
          </p:cNvPr>
          <p:cNvSpPr/>
          <p:nvPr/>
        </p:nvSpPr>
        <p:spPr>
          <a:xfrm>
            <a:off x="4948271" y="4148679"/>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168" name="Straight Connector 167">
            <a:extLst>
              <a:ext uri="{FF2B5EF4-FFF2-40B4-BE49-F238E27FC236}">
                <a16:creationId xmlns:a16="http://schemas.microsoft.com/office/drawing/2014/main" id="{CBA42D33-C7FC-49AB-9340-466050ACB673}"/>
              </a:ext>
            </a:extLst>
          </p:cNvPr>
          <p:cNvCxnSpPr>
            <a:cxnSpLocks/>
          </p:cNvCxnSpPr>
          <p:nvPr/>
        </p:nvCxnSpPr>
        <p:spPr>
          <a:xfrm>
            <a:off x="4802601" y="4349849"/>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69" name="Straight Connector 168">
            <a:extLst>
              <a:ext uri="{FF2B5EF4-FFF2-40B4-BE49-F238E27FC236}">
                <a16:creationId xmlns:a16="http://schemas.microsoft.com/office/drawing/2014/main" id="{4E3F04ED-1438-4566-8AA6-F24397B267C9}"/>
              </a:ext>
            </a:extLst>
          </p:cNvPr>
          <p:cNvCxnSpPr>
            <a:cxnSpLocks/>
          </p:cNvCxnSpPr>
          <p:nvPr/>
        </p:nvCxnSpPr>
        <p:spPr>
          <a:xfrm>
            <a:off x="5170901" y="4345616"/>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70" name="Straight Connector 169">
            <a:extLst>
              <a:ext uri="{FF2B5EF4-FFF2-40B4-BE49-F238E27FC236}">
                <a16:creationId xmlns:a16="http://schemas.microsoft.com/office/drawing/2014/main" id="{98DA6904-91DE-42F5-94FE-9C81FD32032B}"/>
              </a:ext>
            </a:extLst>
          </p:cNvPr>
          <p:cNvCxnSpPr/>
          <p:nvPr/>
        </p:nvCxnSpPr>
        <p:spPr>
          <a:xfrm>
            <a:off x="4802601" y="4399855"/>
            <a:ext cx="368300" cy="0"/>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sp>
        <p:nvSpPr>
          <p:cNvPr id="171" name="Oval 170">
            <a:extLst>
              <a:ext uri="{FF2B5EF4-FFF2-40B4-BE49-F238E27FC236}">
                <a16:creationId xmlns:a16="http://schemas.microsoft.com/office/drawing/2014/main" id="{F1B4C68E-1019-45AB-8270-B01B5B3A57DA}"/>
              </a:ext>
            </a:extLst>
          </p:cNvPr>
          <p:cNvSpPr/>
          <p:nvPr/>
        </p:nvSpPr>
        <p:spPr>
          <a:xfrm>
            <a:off x="4969932" y="4365551"/>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178" name="Straight Connector 177">
            <a:extLst>
              <a:ext uri="{FF2B5EF4-FFF2-40B4-BE49-F238E27FC236}">
                <a16:creationId xmlns:a16="http://schemas.microsoft.com/office/drawing/2014/main" id="{D361F84C-9C92-4A67-A61E-3D2ED977FA1B}"/>
              </a:ext>
            </a:extLst>
          </p:cNvPr>
          <p:cNvCxnSpPr>
            <a:cxnSpLocks/>
          </p:cNvCxnSpPr>
          <p:nvPr/>
        </p:nvCxnSpPr>
        <p:spPr>
          <a:xfrm>
            <a:off x="4907283" y="4520601"/>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79" name="Straight Connector 178">
            <a:extLst>
              <a:ext uri="{FF2B5EF4-FFF2-40B4-BE49-F238E27FC236}">
                <a16:creationId xmlns:a16="http://schemas.microsoft.com/office/drawing/2014/main" id="{52D5B037-FA8F-4987-808A-2106625841F5}"/>
              </a:ext>
            </a:extLst>
          </p:cNvPr>
          <p:cNvCxnSpPr>
            <a:cxnSpLocks/>
          </p:cNvCxnSpPr>
          <p:nvPr/>
        </p:nvCxnSpPr>
        <p:spPr>
          <a:xfrm>
            <a:off x="5121196" y="4524834"/>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81" name="Straight Connector 180">
            <a:extLst>
              <a:ext uri="{FF2B5EF4-FFF2-40B4-BE49-F238E27FC236}">
                <a16:creationId xmlns:a16="http://schemas.microsoft.com/office/drawing/2014/main" id="{4350B154-BB48-49C6-A97E-963D5F7C60E2}"/>
              </a:ext>
            </a:extLst>
          </p:cNvPr>
          <p:cNvCxnSpPr>
            <a:cxnSpLocks/>
          </p:cNvCxnSpPr>
          <p:nvPr/>
        </p:nvCxnSpPr>
        <p:spPr>
          <a:xfrm>
            <a:off x="4979482" y="4733463"/>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82" name="Straight Connector 181">
            <a:extLst>
              <a:ext uri="{FF2B5EF4-FFF2-40B4-BE49-F238E27FC236}">
                <a16:creationId xmlns:a16="http://schemas.microsoft.com/office/drawing/2014/main" id="{64988A6C-5446-4C36-A564-30666CE2E4AF}"/>
              </a:ext>
            </a:extLst>
          </p:cNvPr>
          <p:cNvCxnSpPr>
            <a:cxnSpLocks/>
          </p:cNvCxnSpPr>
          <p:nvPr/>
        </p:nvCxnSpPr>
        <p:spPr>
          <a:xfrm>
            <a:off x="5166668" y="4733462"/>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83" name="Straight Connector 182">
            <a:extLst>
              <a:ext uri="{FF2B5EF4-FFF2-40B4-BE49-F238E27FC236}">
                <a16:creationId xmlns:a16="http://schemas.microsoft.com/office/drawing/2014/main" id="{6E915CEE-DB72-493B-82FA-822CC95115CB}"/>
              </a:ext>
            </a:extLst>
          </p:cNvPr>
          <p:cNvCxnSpPr>
            <a:cxnSpLocks/>
          </p:cNvCxnSpPr>
          <p:nvPr/>
        </p:nvCxnSpPr>
        <p:spPr>
          <a:xfrm>
            <a:off x="4513290" y="4900779"/>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84" name="Straight Connector 183">
            <a:extLst>
              <a:ext uri="{FF2B5EF4-FFF2-40B4-BE49-F238E27FC236}">
                <a16:creationId xmlns:a16="http://schemas.microsoft.com/office/drawing/2014/main" id="{AF519743-B908-455A-848A-51228AA23C7C}"/>
              </a:ext>
            </a:extLst>
          </p:cNvPr>
          <p:cNvCxnSpPr>
            <a:cxnSpLocks/>
          </p:cNvCxnSpPr>
          <p:nvPr/>
        </p:nvCxnSpPr>
        <p:spPr>
          <a:xfrm>
            <a:off x="4922873" y="4900342"/>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85" name="Straight Connector 184">
            <a:extLst>
              <a:ext uri="{FF2B5EF4-FFF2-40B4-BE49-F238E27FC236}">
                <a16:creationId xmlns:a16="http://schemas.microsoft.com/office/drawing/2014/main" id="{4579241F-327E-46C3-A9E4-825AA464209B}"/>
              </a:ext>
            </a:extLst>
          </p:cNvPr>
          <p:cNvCxnSpPr>
            <a:cxnSpLocks/>
          </p:cNvCxnSpPr>
          <p:nvPr/>
        </p:nvCxnSpPr>
        <p:spPr>
          <a:xfrm>
            <a:off x="4960186" y="5149867"/>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86" name="Straight Connector 185">
            <a:extLst>
              <a:ext uri="{FF2B5EF4-FFF2-40B4-BE49-F238E27FC236}">
                <a16:creationId xmlns:a16="http://schemas.microsoft.com/office/drawing/2014/main" id="{8A493670-C9C7-4EAA-98D8-AB0247E13C45}"/>
              </a:ext>
            </a:extLst>
          </p:cNvPr>
          <p:cNvCxnSpPr>
            <a:cxnSpLocks/>
          </p:cNvCxnSpPr>
          <p:nvPr/>
        </p:nvCxnSpPr>
        <p:spPr>
          <a:xfrm>
            <a:off x="5292226" y="5149867"/>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87" name="Straight Connector 186">
            <a:extLst>
              <a:ext uri="{FF2B5EF4-FFF2-40B4-BE49-F238E27FC236}">
                <a16:creationId xmlns:a16="http://schemas.microsoft.com/office/drawing/2014/main" id="{8B778B05-AF29-4EA0-A68F-59CCC294BBB7}"/>
              </a:ext>
            </a:extLst>
          </p:cNvPr>
          <p:cNvCxnSpPr>
            <a:cxnSpLocks/>
          </p:cNvCxnSpPr>
          <p:nvPr/>
        </p:nvCxnSpPr>
        <p:spPr>
          <a:xfrm>
            <a:off x="4853397" y="5285659"/>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88" name="Straight Connector 187">
            <a:extLst>
              <a:ext uri="{FF2B5EF4-FFF2-40B4-BE49-F238E27FC236}">
                <a16:creationId xmlns:a16="http://schemas.microsoft.com/office/drawing/2014/main" id="{73B64052-9854-4341-8225-111D5F27AFA2}"/>
              </a:ext>
            </a:extLst>
          </p:cNvPr>
          <p:cNvCxnSpPr>
            <a:cxnSpLocks/>
          </p:cNvCxnSpPr>
          <p:nvPr/>
        </p:nvCxnSpPr>
        <p:spPr>
          <a:xfrm>
            <a:off x="5071197" y="5290136"/>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89" name="Straight Connector 188">
            <a:extLst>
              <a:ext uri="{FF2B5EF4-FFF2-40B4-BE49-F238E27FC236}">
                <a16:creationId xmlns:a16="http://schemas.microsoft.com/office/drawing/2014/main" id="{074496D2-4F53-4D2A-8B7A-56A5CFC3ECE0}"/>
              </a:ext>
            </a:extLst>
          </p:cNvPr>
          <p:cNvCxnSpPr>
            <a:cxnSpLocks/>
          </p:cNvCxnSpPr>
          <p:nvPr/>
        </p:nvCxnSpPr>
        <p:spPr>
          <a:xfrm>
            <a:off x="4908080" y="5537849"/>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90" name="Straight Connector 189">
            <a:extLst>
              <a:ext uri="{FF2B5EF4-FFF2-40B4-BE49-F238E27FC236}">
                <a16:creationId xmlns:a16="http://schemas.microsoft.com/office/drawing/2014/main" id="{AE15DA11-21A4-4D15-AD8E-57AED8AF5E25}"/>
              </a:ext>
            </a:extLst>
          </p:cNvPr>
          <p:cNvCxnSpPr>
            <a:cxnSpLocks/>
          </p:cNvCxnSpPr>
          <p:nvPr/>
        </p:nvCxnSpPr>
        <p:spPr>
          <a:xfrm>
            <a:off x="5105060" y="5537849"/>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91" name="Straight Connector 190">
            <a:extLst>
              <a:ext uri="{FF2B5EF4-FFF2-40B4-BE49-F238E27FC236}">
                <a16:creationId xmlns:a16="http://schemas.microsoft.com/office/drawing/2014/main" id="{87F94444-363F-4CAC-92D7-20A9AA4F7A7E}"/>
              </a:ext>
            </a:extLst>
          </p:cNvPr>
          <p:cNvCxnSpPr>
            <a:cxnSpLocks/>
          </p:cNvCxnSpPr>
          <p:nvPr/>
        </p:nvCxnSpPr>
        <p:spPr>
          <a:xfrm>
            <a:off x="4824563" y="5701679"/>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92" name="Straight Connector 191">
            <a:extLst>
              <a:ext uri="{FF2B5EF4-FFF2-40B4-BE49-F238E27FC236}">
                <a16:creationId xmlns:a16="http://schemas.microsoft.com/office/drawing/2014/main" id="{E6AD47B0-77BA-4404-9539-2792C2F9653E}"/>
              </a:ext>
            </a:extLst>
          </p:cNvPr>
          <p:cNvCxnSpPr>
            <a:cxnSpLocks/>
          </p:cNvCxnSpPr>
          <p:nvPr/>
        </p:nvCxnSpPr>
        <p:spPr>
          <a:xfrm>
            <a:off x="5158202" y="5698065"/>
            <a:ext cx="0" cy="100013"/>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93" name="Straight Connector 192">
            <a:extLst>
              <a:ext uri="{FF2B5EF4-FFF2-40B4-BE49-F238E27FC236}">
                <a16:creationId xmlns:a16="http://schemas.microsoft.com/office/drawing/2014/main" id="{224E6371-1042-4813-BA99-BD53C3D22E1D}"/>
              </a:ext>
            </a:extLst>
          </p:cNvPr>
          <p:cNvCxnSpPr/>
          <p:nvPr/>
        </p:nvCxnSpPr>
        <p:spPr>
          <a:xfrm>
            <a:off x="4903050" y="4572810"/>
            <a:ext cx="213913" cy="0"/>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94" name="Straight Connector 193">
            <a:extLst>
              <a:ext uri="{FF2B5EF4-FFF2-40B4-BE49-F238E27FC236}">
                <a16:creationId xmlns:a16="http://schemas.microsoft.com/office/drawing/2014/main" id="{60070642-079E-4F3A-895E-28EDD9FF244E}"/>
              </a:ext>
            </a:extLst>
          </p:cNvPr>
          <p:cNvCxnSpPr/>
          <p:nvPr/>
        </p:nvCxnSpPr>
        <p:spPr>
          <a:xfrm>
            <a:off x="4969932" y="4782774"/>
            <a:ext cx="196736" cy="0"/>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95" name="Straight Connector 194">
            <a:extLst>
              <a:ext uri="{FF2B5EF4-FFF2-40B4-BE49-F238E27FC236}">
                <a16:creationId xmlns:a16="http://schemas.microsoft.com/office/drawing/2014/main" id="{40EC450B-AFD7-4DFD-BEC9-EB6FDE4BE902}"/>
              </a:ext>
            </a:extLst>
          </p:cNvPr>
          <p:cNvCxnSpPr/>
          <p:nvPr/>
        </p:nvCxnSpPr>
        <p:spPr>
          <a:xfrm>
            <a:off x="4513290" y="4947264"/>
            <a:ext cx="402459" cy="0"/>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96" name="Straight Connector 195">
            <a:extLst>
              <a:ext uri="{FF2B5EF4-FFF2-40B4-BE49-F238E27FC236}">
                <a16:creationId xmlns:a16="http://schemas.microsoft.com/office/drawing/2014/main" id="{76E86667-FD34-44E3-9E45-0C0FFDA0E9E1}"/>
              </a:ext>
            </a:extLst>
          </p:cNvPr>
          <p:cNvCxnSpPr/>
          <p:nvPr/>
        </p:nvCxnSpPr>
        <p:spPr>
          <a:xfrm>
            <a:off x="4960186" y="5197859"/>
            <a:ext cx="332040" cy="0"/>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97" name="Straight Connector 196">
            <a:extLst>
              <a:ext uri="{FF2B5EF4-FFF2-40B4-BE49-F238E27FC236}">
                <a16:creationId xmlns:a16="http://schemas.microsoft.com/office/drawing/2014/main" id="{964334EE-FC25-4DB2-9758-554B20C39D25}"/>
              </a:ext>
            </a:extLst>
          </p:cNvPr>
          <p:cNvCxnSpPr/>
          <p:nvPr/>
        </p:nvCxnSpPr>
        <p:spPr>
          <a:xfrm>
            <a:off x="4849164" y="5337416"/>
            <a:ext cx="222033" cy="0"/>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98" name="Straight Connector 197">
            <a:extLst>
              <a:ext uri="{FF2B5EF4-FFF2-40B4-BE49-F238E27FC236}">
                <a16:creationId xmlns:a16="http://schemas.microsoft.com/office/drawing/2014/main" id="{6E8BF8D9-3160-4A45-8C24-3A9901AD7338}"/>
              </a:ext>
            </a:extLst>
          </p:cNvPr>
          <p:cNvCxnSpPr/>
          <p:nvPr/>
        </p:nvCxnSpPr>
        <p:spPr>
          <a:xfrm>
            <a:off x="4903050" y="5593515"/>
            <a:ext cx="201214" cy="0"/>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cxnSp>
        <p:nvCxnSpPr>
          <p:cNvPr id="199" name="Straight Connector 198">
            <a:extLst>
              <a:ext uri="{FF2B5EF4-FFF2-40B4-BE49-F238E27FC236}">
                <a16:creationId xmlns:a16="http://schemas.microsoft.com/office/drawing/2014/main" id="{364E21D8-A581-423D-AC07-3F31702DC3D8}"/>
              </a:ext>
            </a:extLst>
          </p:cNvPr>
          <p:cNvCxnSpPr/>
          <p:nvPr/>
        </p:nvCxnSpPr>
        <p:spPr>
          <a:xfrm>
            <a:off x="4824563" y="5751382"/>
            <a:ext cx="342105" cy="0"/>
          </a:xfrm>
          <a:prstGeom prst="line">
            <a:avLst/>
          </a:prstGeom>
          <a:ln w="19050">
            <a:tailEnd type="none"/>
          </a:ln>
        </p:spPr>
        <p:style>
          <a:lnRef idx="1">
            <a:schemeClr val="accent3"/>
          </a:lnRef>
          <a:fillRef idx="0">
            <a:schemeClr val="accent3"/>
          </a:fillRef>
          <a:effectRef idx="0">
            <a:schemeClr val="accent3"/>
          </a:effectRef>
          <a:fontRef idx="minor">
            <a:schemeClr val="tx1"/>
          </a:fontRef>
        </p:style>
      </p:cxnSp>
      <p:sp>
        <p:nvSpPr>
          <p:cNvPr id="200" name="Oval 199">
            <a:extLst>
              <a:ext uri="{FF2B5EF4-FFF2-40B4-BE49-F238E27FC236}">
                <a16:creationId xmlns:a16="http://schemas.microsoft.com/office/drawing/2014/main" id="{B512910E-1530-4AB9-9CC0-FB707BB93691}"/>
              </a:ext>
            </a:extLst>
          </p:cNvPr>
          <p:cNvSpPr/>
          <p:nvPr/>
        </p:nvSpPr>
        <p:spPr>
          <a:xfrm>
            <a:off x="4995301" y="4539614"/>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1" name="Oval 200">
            <a:extLst>
              <a:ext uri="{FF2B5EF4-FFF2-40B4-BE49-F238E27FC236}">
                <a16:creationId xmlns:a16="http://schemas.microsoft.com/office/drawing/2014/main" id="{73B054E2-C33F-4F91-8C9E-0ECE522FB583}"/>
              </a:ext>
            </a:extLst>
          </p:cNvPr>
          <p:cNvSpPr/>
          <p:nvPr/>
        </p:nvSpPr>
        <p:spPr>
          <a:xfrm>
            <a:off x="5051126" y="4755475"/>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2" name="Oval 201">
            <a:extLst>
              <a:ext uri="{FF2B5EF4-FFF2-40B4-BE49-F238E27FC236}">
                <a16:creationId xmlns:a16="http://schemas.microsoft.com/office/drawing/2014/main" id="{43EC42BA-E811-4A0E-9339-4E7E29AA4165}"/>
              </a:ext>
            </a:extLst>
          </p:cNvPr>
          <p:cNvSpPr/>
          <p:nvPr/>
        </p:nvSpPr>
        <p:spPr>
          <a:xfrm>
            <a:off x="4672254" y="4916820"/>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3" name="Oval 202">
            <a:extLst>
              <a:ext uri="{FF2B5EF4-FFF2-40B4-BE49-F238E27FC236}">
                <a16:creationId xmlns:a16="http://schemas.microsoft.com/office/drawing/2014/main" id="{56B532EA-BDD4-47FC-8D91-D4AB9AEDB6AE}"/>
              </a:ext>
            </a:extLst>
          </p:cNvPr>
          <p:cNvSpPr/>
          <p:nvPr/>
        </p:nvSpPr>
        <p:spPr>
          <a:xfrm>
            <a:off x="5123192" y="5172237"/>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4" name="Oval 203">
            <a:extLst>
              <a:ext uri="{FF2B5EF4-FFF2-40B4-BE49-F238E27FC236}">
                <a16:creationId xmlns:a16="http://schemas.microsoft.com/office/drawing/2014/main" id="{08AEBE66-995B-4898-BEDC-6B6B5369D27D}"/>
              </a:ext>
            </a:extLst>
          </p:cNvPr>
          <p:cNvSpPr/>
          <p:nvPr/>
        </p:nvSpPr>
        <p:spPr>
          <a:xfrm>
            <a:off x="4934808" y="5315833"/>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5" name="Oval 204">
            <a:extLst>
              <a:ext uri="{FF2B5EF4-FFF2-40B4-BE49-F238E27FC236}">
                <a16:creationId xmlns:a16="http://schemas.microsoft.com/office/drawing/2014/main" id="{3699A015-04A6-4289-8F09-D3B2B24CA72B}"/>
              </a:ext>
            </a:extLst>
          </p:cNvPr>
          <p:cNvSpPr/>
          <p:nvPr/>
        </p:nvSpPr>
        <p:spPr>
          <a:xfrm>
            <a:off x="4987745" y="5559965"/>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6" name="Oval 205">
            <a:extLst>
              <a:ext uri="{FF2B5EF4-FFF2-40B4-BE49-F238E27FC236}">
                <a16:creationId xmlns:a16="http://schemas.microsoft.com/office/drawing/2014/main" id="{25C7F846-EDEF-4B0E-AFD3-D7B0884EB196}"/>
              </a:ext>
            </a:extLst>
          </p:cNvPr>
          <p:cNvSpPr/>
          <p:nvPr/>
        </p:nvSpPr>
        <p:spPr>
          <a:xfrm>
            <a:off x="4974165" y="5724602"/>
            <a:ext cx="52365" cy="54858"/>
          </a:xfrm>
          <a:prstGeom prst="ellipse">
            <a:avLst/>
          </a:prstGeom>
          <a:solidFill>
            <a:schemeClr val="accent3"/>
          </a:solidFill>
          <a:ln w="19050">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9" name="TextBox 218">
            <a:extLst>
              <a:ext uri="{FF2B5EF4-FFF2-40B4-BE49-F238E27FC236}">
                <a16:creationId xmlns:a16="http://schemas.microsoft.com/office/drawing/2014/main" id="{779F6E80-0747-4B62-9F7A-C57A954108DD}"/>
              </a:ext>
            </a:extLst>
          </p:cNvPr>
          <p:cNvSpPr txBox="1"/>
          <p:nvPr/>
        </p:nvSpPr>
        <p:spPr>
          <a:xfrm>
            <a:off x="6085049" y="1012758"/>
            <a:ext cx="1751249"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ts val="1200"/>
              </a:spcBef>
              <a:spcAft>
                <a:spcPct val="0"/>
              </a:spcAft>
              <a:buClr>
                <a:srgbClr val="E67225"/>
              </a:buClr>
              <a:buSzTx/>
              <a:buFontTx/>
              <a:buNone/>
              <a:tabLst/>
              <a:defRPr/>
            </a:pPr>
            <a:r>
              <a:rPr kumimoji="0" lang="en-GB" sz="2000" b="1" i="0" u="none" strike="noStrike" kern="1200" cap="none" spc="0" normalizeH="0" baseline="0" noProof="0" dirty="0">
                <a:ln>
                  <a:noFill/>
                </a:ln>
                <a:solidFill>
                  <a:srgbClr val="223341"/>
                </a:solidFill>
                <a:effectLst/>
                <a:uLnTx/>
                <a:uFillTx/>
                <a:latin typeface="Calibri" panose="020F0502020204030204"/>
                <a:ea typeface="+mn-ea"/>
                <a:cs typeface="Arial" charset="0"/>
              </a:rPr>
              <a:t>Safety (N=165)</a:t>
            </a:r>
          </a:p>
        </p:txBody>
      </p:sp>
      <p:sp>
        <p:nvSpPr>
          <p:cNvPr id="147" name="TextBox 146">
            <a:extLst>
              <a:ext uri="{FF2B5EF4-FFF2-40B4-BE49-F238E27FC236}">
                <a16:creationId xmlns:a16="http://schemas.microsoft.com/office/drawing/2014/main" id="{9F3834CC-9CB7-5D4A-AF0A-C3F64A3D7AA2}"/>
              </a:ext>
            </a:extLst>
          </p:cNvPr>
          <p:cNvSpPr txBox="1"/>
          <p:nvPr/>
        </p:nvSpPr>
        <p:spPr>
          <a:xfrm>
            <a:off x="185531" y="648866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745607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231648" cy="6858000"/>
          </a:xfrm>
          <a:prstGeom prst="rect">
            <a:avLst/>
          </a:prstGeom>
          <a:blipFill>
            <a:blip r:embed="rId2" cstate="print"/>
            <a:stretch>
              <a:fillRect/>
            </a:stretch>
          </a:blipFill>
        </p:spPr>
        <p:txBody>
          <a:bodyPr wrap="square" lIns="0" tIns="0" rIns="0" bIns="0" rtlCol="0"/>
          <a:lstStyle/>
          <a:p>
            <a:endParaRPr sz="2400"/>
          </a:p>
        </p:txBody>
      </p:sp>
      <p:sp>
        <p:nvSpPr>
          <p:cNvPr id="3" name="object 3"/>
          <p:cNvSpPr/>
          <p:nvPr/>
        </p:nvSpPr>
        <p:spPr>
          <a:xfrm>
            <a:off x="699007" y="631336"/>
            <a:ext cx="11015979" cy="0"/>
          </a:xfrm>
          <a:custGeom>
            <a:avLst/>
            <a:gdLst/>
            <a:ahLst/>
            <a:cxnLst/>
            <a:rect l="l" t="t" r="r" b="b"/>
            <a:pathLst>
              <a:path w="8261984">
                <a:moveTo>
                  <a:pt x="8261604" y="0"/>
                </a:moveTo>
                <a:lnTo>
                  <a:pt x="0" y="0"/>
                </a:lnTo>
              </a:path>
            </a:pathLst>
          </a:custGeom>
          <a:ln w="6096">
            <a:solidFill>
              <a:srgbClr val="4B4B4B"/>
            </a:solidFill>
          </a:ln>
        </p:spPr>
        <p:txBody>
          <a:bodyPr wrap="square" lIns="0" tIns="0" rIns="0" bIns="0" rtlCol="0"/>
          <a:lstStyle/>
          <a:p>
            <a:endParaRPr sz="2400"/>
          </a:p>
        </p:txBody>
      </p:sp>
      <p:sp>
        <p:nvSpPr>
          <p:cNvPr id="4" name="object 4"/>
          <p:cNvSpPr txBox="1">
            <a:spLocks noGrp="1"/>
          </p:cNvSpPr>
          <p:nvPr>
            <p:ph type="title"/>
          </p:nvPr>
        </p:nvSpPr>
        <p:spPr>
          <a:xfrm>
            <a:off x="460766" y="53532"/>
            <a:ext cx="12325508" cy="571951"/>
          </a:xfrm>
          <a:prstGeom prst="rect">
            <a:avLst/>
          </a:prstGeom>
        </p:spPr>
        <p:txBody>
          <a:bodyPr vert="horz" wrap="square" lIns="0" tIns="17780" rIns="0" bIns="0" rtlCol="0" anchor="ctr">
            <a:spAutoFit/>
          </a:bodyPr>
          <a:lstStyle/>
          <a:p>
            <a:pPr marL="16933">
              <a:lnSpc>
                <a:spcPct val="100000"/>
              </a:lnSpc>
              <a:spcBef>
                <a:spcPts val="140"/>
              </a:spcBef>
            </a:pPr>
            <a:r>
              <a:rPr b="1" spc="33" dirty="0">
                <a:solidFill>
                  <a:srgbClr val="C00000"/>
                </a:solidFill>
              </a:rPr>
              <a:t>CC-93269 </a:t>
            </a:r>
            <a:r>
              <a:rPr b="1" spc="27" dirty="0">
                <a:solidFill>
                  <a:srgbClr val="C00000"/>
                </a:solidFill>
              </a:rPr>
              <a:t>KEY </a:t>
            </a:r>
            <a:r>
              <a:rPr b="1" spc="33" dirty="0">
                <a:solidFill>
                  <a:srgbClr val="C00000"/>
                </a:solidFill>
              </a:rPr>
              <a:t>ENGINEERING</a:t>
            </a:r>
            <a:r>
              <a:rPr b="1" spc="-67" dirty="0">
                <a:solidFill>
                  <a:srgbClr val="C00000"/>
                </a:solidFill>
              </a:rPr>
              <a:t> </a:t>
            </a:r>
            <a:r>
              <a:rPr b="1" spc="40" dirty="0">
                <a:solidFill>
                  <a:srgbClr val="C00000"/>
                </a:solidFill>
              </a:rPr>
              <a:t>CHARACTERISTICS</a:t>
            </a:r>
          </a:p>
        </p:txBody>
      </p:sp>
      <p:sp>
        <p:nvSpPr>
          <p:cNvPr id="5" name="object 5"/>
          <p:cNvSpPr txBox="1"/>
          <p:nvPr/>
        </p:nvSpPr>
        <p:spPr>
          <a:xfrm>
            <a:off x="5869431" y="6095519"/>
            <a:ext cx="6215380" cy="181310"/>
          </a:xfrm>
          <a:prstGeom prst="rect">
            <a:avLst/>
          </a:prstGeom>
        </p:spPr>
        <p:txBody>
          <a:bodyPr vert="horz" wrap="square" lIns="0" tIns="16933" rIns="0" bIns="0" rtlCol="0">
            <a:spAutoFit/>
          </a:bodyPr>
          <a:lstStyle/>
          <a:p>
            <a:pPr marL="16933">
              <a:spcBef>
                <a:spcPts val="133"/>
              </a:spcBef>
              <a:tabLst>
                <a:tab pos="320879" algn="l"/>
              </a:tabLst>
            </a:pPr>
            <a:r>
              <a:rPr sz="1067" spc="-7" dirty="0">
                <a:solidFill>
                  <a:srgbClr val="4B4B4B"/>
                </a:solidFill>
                <a:latin typeface="Arial"/>
                <a:cs typeface="Arial"/>
              </a:rPr>
              <a:t>1.	</a:t>
            </a:r>
            <a:r>
              <a:rPr sz="1067" dirty="0">
                <a:solidFill>
                  <a:srgbClr val="4B4B4B"/>
                </a:solidFill>
                <a:latin typeface="Arial"/>
                <a:cs typeface="Arial"/>
              </a:rPr>
              <a:t>Seckinger A, </a:t>
            </a:r>
            <a:r>
              <a:rPr sz="1067" spc="-7" dirty="0">
                <a:solidFill>
                  <a:srgbClr val="4B4B4B"/>
                </a:solidFill>
                <a:latin typeface="Arial"/>
                <a:cs typeface="Arial"/>
              </a:rPr>
              <a:t>et al. Cancer Cell. 2017;31:396-410. 2. </a:t>
            </a:r>
            <a:r>
              <a:rPr sz="1067" dirty="0">
                <a:solidFill>
                  <a:srgbClr val="4B4B4B"/>
                </a:solidFill>
                <a:latin typeface="Arial"/>
                <a:cs typeface="Arial"/>
              </a:rPr>
              <a:t>Vu </a:t>
            </a:r>
            <a:r>
              <a:rPr sz="1067" spc="-7" dirty="0">
                <a:solidFill>
                  <a:srgbClr val="4B4B4B"/>
                </a:solidFill>
                <a:latin typeface="Arial"/>
                <a:cs typeface="Arial"/>
              </a:rPr>
              <a:t>DM, et al. </a:t>
            </a:r>
            <a:r>
              <a:rPr sz="1067" dirty="0">
                <a:solidFill>
                  <a:srgbClr val="4B4B4B"/>
                </a:solidFill>
                <a:latin typeface="Arial"/>
                <a:cs typeface="Arial"/>
              </a:rPr>
              <a:t>Blood </a:t>
            </a:r>
            <a:r>
              <a:rPr sz="1067" spc="-7" dirty="0">
                <a:solidFill>
                  <a:srgbClr val="4B4B4B"/>
                </a:solidFill>
                <a:latin typeface="Arial"/>
                <a:cs typeface="Arial"/>
              </a:rPr>
              <a:t>2015;128;abstract</a:t>
            </a:r>
            <a:r>
              <a:rPr sz="1067" spc="127" dirty="0">
                <a:solidFill>
                  <a:srgbClr val="4B4B4B"/>
                </a:solidFill>
                <a:latin typeface="Arial"/>
                <a:cs typeface="Arial"/>
              </a:rPr>
              <a:t> </a:t>
            </a:r>
            <a:r>
              <a:rPr sz="1067" spc="-7" dirty="0">
                <a:solidFill>
                  <a:srgbClr val="4B4B4B"/>
                </a:solidFill>
                <a:latin typeface="Arial"/>
                <a:cs typeface="Arial"/>
              </a:rPr>
              <a:t>2998.</a:t>
            </a:r>
            <a:endParaRPr sz="1067">
              <a:latin typeface="Arial"/>
              <a:cs typeface="Arial"/>
            </a:endParaRPr>
          </a:p>
        </p:txBody>
      </p:sp>
      <p:sp>
        <p:nvSpPr>
          <p:cNvPr id="6" name="object 6"/>
          <p:cNvSpPr txBox="1"/>
          <p:nvPr/>
        </p:nvSpPr>
        <p:spPr>
          <a:xfrm>
            <a:off x="5448808" y="6258079"/>
            <a:ext cx="6638713" cy="181310"/>
          </a:xfrm>
          <a:prstGeom prst="rect">
            <a:avLst/>
          </a:prstGeom>
        </p:spPr>
        <p:txBody>
          <a:bodyPr vert="horz" wrap="square" lIns="0" tIns="16933" rIns="0" bIns="0" rtlCol="0">
            <a:spAutoFit/>
          </a:bodyPr>
          <a:lstStyle/>
          <a:p>
            <a:pPr marL="16933">
              <a:spcBef>
                <a:spcPts val="133"/>
              </a:spcBef>
            </a:pPr>
            <a:r>
              <a:rPr sz="1067" spc="-7" dirty="0">
                <a:solidFill>
                  <a:srgbClr val="4B4B4B"/>
                </a:solidFill>
                <a:latin typeface="Arial"/>
                <a:cs typeface="Arial"/>
              </a:rPr>
              <a:t>3.</a:t>
            </a:r>
            <a:r>
              <a:rPr sz="1067" spc="27" dirty="0">
                <a:solidFill>
                  <a:srgbClr val="4B4B4B"/>
                </a:solidFill>
                <a:latin typeface="Arial"/>
                <a:cs typeface="Arial"/>
              </a:rPr>
              <a:t> </a:t>
            </a:r>
            <a:r>
              <a:rPr sz="1067" dirty="0">
                <a:solidFill>
                  <a:srgbClr val="4B4B4B"/>
                </a:solidFill>
                <a:latin typeface="Arial"/>
                <a:cs typeface="Arial"/>
              </a:rPr>
              <a:t>Klein</a:t>
            </a:r>
            <a:r>
              <a:rPr sz="1067" spc="13" dirty="0">
                <a:solidFill>
                  <a:srgbClr val="4B4B4B"/>
                </a:solidFill>
                <a:latin typeface="Arial"/>
                <a:cs typeface="Arial"/>
              </a:rPr>
              <a:t> </a:t>
            </a:r>
            <a:r>
              <a:rPr sz="1067" spc="-7" dirty="0">
                <a:solidFill>
                  <a:srgbClr val="4B4B4B"/>
                </a:solidFill>
                <a:latin typeface="Arial"/>
                <a:cs typeface="Arial"/>
              </a:rPr>
              <a:t>C,</a:t>
            </a:r>
            <a:r>
              <a:rPr sz="1067" spc="7" dirty="0">
                <a:solidFill>
                  <a:srgbClr val="4B4B4B"/>
                </a:solidFill>
                <a:latin typeface="Arial"/>
                <a:cs typeface="Arial"/>
              </a:rPr>
              <a:t> </a:t>
            </a:r>
            <a:r>
              <a:rPr sz="1067" spc="-7" dirty="0">
                <a:solidFill>
                  <a:srgbClr val="4B4B4B"/>
                </a:solidFill>
                <a:latin typeface="Arial"/>
                <a:cs typeface="Arial"/>
              </a:rPr>
              <a:t>et</a:t>
            </a:r>
            <a:r>
              <a:rPr sz="1067" spc="27" dirty="0">
                <a:solidFill>
                  <a:srgbClr val="4B4B4B"/>
                </a:solidFill>
                <a:latin typeface="Arial"/>
                <a:cs typeface="Arial"/>
              </a:rPr>
              <a:t> </a:t>
            </a:r>
            <a:r>
              <a:rPr sz="1067" spc="-7" dirty="0">
                <a:solidFill>
                  <a:srgbClr val="4B4B4B"/>
                </a:solidFill>
                <a:latin typeface="Arial"/>
                <a:cs typeface="Arial"/>
              </a:rPr>
              <a:t>al.</a:t>
            </a:r>
            <a:r>
              <a:rPr sz="1067" spc="27" dirty="0">
                <a:solidFill>
                  <a:srgbClr val="4B4B4B"/>
                </a:solidFill>
                <a:latin typeface="Arial"/>
                <a:cs typeface="Arial"/>
              </a:rPr>
              <a:t> </a:t>
            </a:r>
            <a:r>
              <a:rPr sz="1067" spc="-7" dirty="0">
                <a:solidFill>
                  <a:srgbClr val="4B4B4B"/>
                </a:solidFill>
                <a:latin typeface="Arial"/>
                <a:cs typeface="Arial"/>
              </a:rPr>
              <a:t>Cancer</a:t>
            </a:r>
            <a:r>
              <a:rPr sz="1067" spc="13" dirty="0">
                <a:solidFill>
                  <a:srgbClr val="4B4B4B"/>
                </a:solidFill>
                <a:latin typeface="Arial"/>
                <a:cs typeface="Arial"/>
              </a:rPr>
              <a:t> </a:t>
            </a:r>
            <a:r>
              <a:rPr sz="1067" spc="-7" dirty="0">
                <a:solidFill>
                  <a:srgbClr val="4B4B4B"/>
                </a:solidFill>
                <a:latin typeface="Arial"/>
                <a:cs typeface="Arial"/>
              </a:rPr>
              <a:t>Res.</a:t>
            </a:r>
            <a:r>
              <a:rPr sz="1067" spc="13" dirty="0">
                <a:solidFill>
                  <a:srgbClr val="4B4B4B"/>
                </a:solidFill>
                <a:latin typeface="Arial"/>
                <a:cs typeface="Arial"/>
              </a:rPr>
              <a:t> </a:t>
            </a:r>
            <a:r>
              <a:rPr sz="1067" spc="-7" dirty="0">
                <a:solidFill>
                  <a:srgbClr val="4B4B4B"/>
                </a:solidFill>
                <a:latin typeface="Arial"/>
                <a:cs typeface="Arial"/>
              </a:rPr>
              <a:t>2017;77:abstract</a:t>
            </a:r>
            <a:r>
              <a:rPr sz="1067" spc="53" dirty="0">
                <a:solidFill>
                  <a:srgbClr val="4B4B4B"/>
                </a:solidFill>
                <a:latin typeface="Arial"/>
                <a:cs typeface="Arial"/>
              </a:rPr>
              <a:t> </a:t>
            </a:r>
            <a:r>
              <a:rPr sz="1067" spc="-7" dirty="0">
                <a:solidFill>
                  <a:srgbClr val="4B4B4B"/>
                </a:solidFill>
                <a:latin typeface="Arial"/>
                <a:cs typeface="Arial"/>
              </a:rPr>
              <a:t>3629.</a:t>
            </a:r>
            <a:r>
              <a:rPr sz="1067" spc="60" dirty="0">
                <a:solidFill>
                  <a:srgbClr val="4B4B4B"/>
                </a:solidFill>
                <a:latin typeface="Arial"/>
                <a:cs typeface="Arial"/>
              </a:rPr>
              <a:t> </a:t>
            </a:r>
            <a:r>
              <a:rPr sz="1067" spc="-7" dirty="0">
                <a:solidFill>
                  <a:srgbClr val="4B4B4B"/>
                </a:solidFill>
                <a:latin typeface="Arial"/>
                <a:cs typeface="Arial"/>
              </a:rPr>
              <a:t>4.</a:t>
            </a:r>
            <a:r>
              <a:rPr sz="1067" spc="60" dirty="0">
                <a:solidFill>
                  <a:srgbClr val="4B4B4B"/>
                </a:solidFill>
                <a:latin typeface="Arial"/>
                <a:cs typeface="Arial"/>
              </a:rPr>
              <a:t> </a:t>
            </a:r>
            <a:r>
              <a:rPr sz="1067" dirty="0">
                <a:solidFill>
                  <a:srgbClr val="4B4B4B"/>
                </a:solidFill>
                <a:latin typeface="Arial"/>
                <a:cs typeface="Arial"/>
              </a:rPr>
              <a:t>Bacac</a:t>
            </a:r>
            <a:r>
              <a:rPr sz="1067" spc="13" dirty="0">
                <a:solidFill>
                  <a:srgbClr val="4B4B4B"/>
                </a:solidFill>
                <a:latin typeface="Arial"/>
                <a:cs typeface="Arial"/>
              </a:rPr>
              <a:t> </a:t>
            </a:r>
            <a:r>
              <a:rPr sz="1067" spc="-7" dirty="0">
                <a:solidFill>
                  <a:srgbClr val="4B4B4B"/>
                </a:solidFill>
                <a:latin typeface="Arial"/>
                <a:cs typeface="Arial"/>
              </a:rPr>
              <a:t>M,</a:t>
            </a:r>
            <a:r>
              <a:rPr sz="1067" spc="20" dirty="0">
                <a:solidFill>
                  <a:srgbClr val="4B4B4B"/>
                </a:solidFill>
                <a:latin typeface="Arial"/>
                <a:cs typeface="Arial"/>
              </a:rPr>
              <a:t> </a:t>
            </a:r>
            <a:r>
              <a:rPr sz="1067" spc="-7" dirty="0">
                <a:solidFill>
                  <a:srgbClr val="4B4B4B"/>
                </a:solidFill>
                <a:latin typeface="Arial"/>
                <a:cs typeface="Arial"/>
              </a:rPr>
              <a:t>et</a:t>
            </a:r>
            <a:r>
              <a:rPr sz="1067" spc="20" dirty="0">
                <a:solidFill>
                  <a:srgbClr val="4B4B4B"/>
                </a:solidFill>
                <a:latin typeface="Arial"/>
                <a:cs typeface="Arial"/>
              </a:rPr>
              <a:t> </a:t>
            </a:r>
            <a:r>
              <a:rPr sz="1067" spc="-7" dirty="0">
                <a:solidFill>
                  <a:srgbClr val="4B4B4B"/>
                </a:solidFill>
                <a:latin typeface="Arial"/>
                <a:cs typeface="Arial"/>
              </a:rPr>
              <a:t>al.</a:t>
            </a:r>
            <a:r>
              <a:rPr sz="1067" spc="13" dirty="0">
                <a:solidFill>
                  <a:srgbClr val="4B4B4B"/>
                </a:solidFill>
                <a:latin typeface="Arial"/>
                <a:cs typeface="Arial"/>
              </a:rPr>
              <a:t> </a:t>
            </a:r>
            <a:r>
              <a:rPr sz="1067" dirty="0">
                <a:solidFill>
                  <a:srgbClr val="4B4B4B"/>
                </a:solidFill>
                <a:latin typeface="Arial"/>
                <a:cs typeface="Arial"/>
              </a:rPr>
              <a:t>Clin </a:t>
            </a:r>
            <a:r>
              <a:rPr sz="1067" spc="-7" dirty="0">
                <a:solidFill>
                  <a:srgbClr val="4B4B4B"/>
                </a:solidFill>
                <a:latin typeface="Arial"/>
                <a:cs typeface="Arial"/>
              </a:rPr>
              <a:t>Cancer</a:t>
            </a:r>
            <a:r>
              <a:rPr sz="1067" spc="27" dirty="0">
                <a:solidFill>
                  <a:srgbClr val="4B4B4B"/>
                </a:solidFill>
                <a:latin typeface="Arial"/>
                <a:cs typeface="Arial"/>
              </a:rPr>
              <a:t> </a:t>
            </a:r>
            <a:r>
              <a:rPr sz="1067" spc="-7" dirty="0">
                <a:solidFill>
                  <a:srgbClr val="4B4B4B"/>
                </a:solidFill>
                <a:latin typeface="Arial"/>
                <a:cs typeface="Arial"/>
              </a:rPr>
              <a:t>Res.</a:t>
            </a:r>
            <a:r>
              <a:rPr sz="1067" spc="13" dirty="0">
                <a:solidFill>
                  <a:srgbClr val="4B4B4B"/>
                </a:solidFill>
                <a:latin typeface="Arial"/>
                <a:cs typeface="Arial"/>
              </a:rPr>
              <a:t> </a:t>
            </a:r>
            <a:r>
              <a:rPr sz="1067" spc="-7" dirty="0">
                <a:solidFill>
                  <a:srgbClr val="4B4B4B"/>
                </a:solidFill>
                <a:latin typeface="Arial"/>
                <a:cs typeface="Arial"/>
              </a:rPr>
              <a:t>2016;22:3286-3297.</a:t>
            </a:r>
            <a:endParaRPr sz="1067">
              <a:latin typeface="Arial"/>
              <a:cs typeface="Arial"/>
            </a:endParaRPr>
          </a:p>
        </p:txBody>
      </p:sp>
      <p:sp>
        <p:nvSpPr>
          <p:cNvPr id="7" name="object 7"/>
          <p:cNvSpPr txBox="1"/>
          <p:nvPr/>
        </p:nvSpPr>
        <p:spPr>
          <a:xfrm>
            <a:off x="4865623" y="6420639"/>
            <a:ext cx="7222067" cy="181310"/>
          </a:xfrm>
          <a:prstGeom prst="rect">
            <a:avLst/>
          </a:prstGeom>
        </p:spPr>
        <p:txBody>
          <a:bodyPr vert="horz" wrap="square" lIns="0" tIns="16933" rIns="0" bIns="0" rtlCol="0">
            <a:spAutoFit/>
          </a:bodyPr>
          <a:lstStyle/>
          <a:p>
            <a:pPr marL="16933">
              <a:spcBef>
                <a:spcPts val="133"/>
              </a:spcBef>
            </a:pPr>
            <a:r>
              <a:rPr sz="1067" spc="-7" dirty="0">
                <a:solidFill>
                  <a:srgbClr val="4B4B4B"/>
                </a:solidFill>
                <a:latin typeface="Arial"/>
                <a:cs typeface="Arial"/>
              </a:rPr>
              <a:t>5. </a:t>
            </a:r>
            <a:r>
              <a:rPr sz="1067" dirty="0">
                <a:solidFill>
                  <a:srgbClr val="4B4B4B"/>
                </a:solidFill>
                <a:latin typeface="Arial"/>
                <a:cs typeface="Arial"/>
              </a:rPr>
              <a:t>Lehmann S, </a:t>
            </a:r>
            <a:r>
              <a:rPr sz="1067" spc="-7" dirty="0">
                <a:solidFill>
                  <a:srgbClr val="4B4B4B"/>
                </a:solidFill>
                <a:latin typeface="Arial"/>
                <a:cs typeface="Arial"/>
              </a:rPr>
              <a:t>et al. </a:t>
            </a:r>
            <a:r>
              <a:rPr sz="1067" dirty="0">
                <a:solidFill>
                  <a:srgbClr val="4B4B4B"/>
                </a:solidFill>
                <a:latin typeface="Arial"/>
                <a:cs typeface="Arial"/>
              </a:rPr>
              <a:t>Clin </a:t>
            </a:r>
            <a:r>
              <a:rPr sz="1067" spc="-7" dirty="0">
                <a:solidFill>
                  <a:srgbClr val="4B4B4B"/>
                </a:solidFill>
                <a:latin typeface="Arial"/>
                <a:cs typeface="Arial"/>
              </a:rPr>
              <a:t>Cancer Res. 2016;22:4417-4427. 6. Schlothauer </a:t>
            </a:r>
            <a:r>
              <a:rPr sz="1067" dirty="0">
                <a:solidFill>
                  <a:srgbClr val="4B4B4B"/>
                </a:solidFill>
                <a:latin typeface="Arial"/>
                <a:cs typeface="Arial"/>
              </a:rPr>
              <a:t>T, </a:t>
            </a:r>
            <a:r>
              <a:rPr sz="1067" spc="-7" dirty="0">
                <a:solidFill>
                  <a:srgbClr val="4B4B4B"/>
                </a:solidFill>
                <a:latin typeface="Arial"/>
                <a:cs typeface="Arial"/>
              </a:rPr>
              <a:t>et al. Prot </a:t>
            </a:r>
            <a:r>
              <a:rPr sz="1067" dirty="0">
                <a:solidFill>
                  <a:srgbClr val="4B4B4B"/>
                </a:solidFill>
                <a:latin typeface="Arial"/>
                <a:cs typeface="Arial"/>
              </a:rPr>
              <a:t>Eng </a:t>
            </a:r>
            <a:r>
              <a:rPr sz="1067" spc="-7" dirty="0">
                <a:solidFill>
                  <a:srgbClr val="4B4B4B"/>
                </a:solidFill>
                <a:latin typeface="Arial"/>
                <a:cs typeface="Arial"/>
              </a:rPr>
              <a:t>Des </a:t>
            </a:r>
            <a:r>
              <a:rPr sz="1067" dirty="0">
                <a:solidFill>
                  <a:srgbClr val="4B4B4B"/>
                </a:solidFill>
                <a:latin typeface="Arial"/>
                <a:cs typeface="Arial"/>
              </a:rPr>
              <a:t>Sel.</a:t>
            </a:r>
            <a:r>
              <a:rPr sz="1067" spc="233" dirty="0">
                <a:solidFill>
                  <a:srgbClr val="4B4B4B"/>
                </a:solidFill>
                <a:latin typeface="Arial"/>
                <a:cs typeface="Arial"/>
              </a:rPr>
              <a:t> </a:t>
            </a:r>
            <a:r>
              <a:rPr sz="1067" spc="-7" dirty="0">
                <a:solidFill>
                  <a:srgbClr val="4B4B4B"/>
                </a:solidFill>
                <a:latin typeface="Arial"/>
                <a:cs typeface="Arial"/>
              </a:rPr>
              <a:t>2016;29:457-466.</a:t>
            </a:r>
            <a:endParaRPr sz="1067">
              <a:latin typeface="Arial"/>
              <a:cs typeface="Arial"/>
            </a:endParaRPr>
          </a:p>
        </p:txBody>
      </p:sp>
      <p:sp>
        <p:nvSpPr>
          <p:cNvPr id="8" name="object 8"/>
          <p:cNvSpPr/>
          <p:nvPr/>
        </p:nvSpPr>
        <p:spPr>
          <a:xfrm>
            <a:off x="2183620" y="1662490"/>
            <a:ext cx="2515925" cy="3288119"/>
          </a:xfrm>
          <a:prstGeom prst="rect">
            <a:avLst/>
          </a:prstGeom>
          <a:blipFill>
            <a:blip r:embed="rId3" cstate="print"/>
            <a:stretch>
              <a:fillRect/>
            </a:stretch>
          </a:blipFill>
        </p:spPr>
        <p:txBody>
          <a:bodyPr wrap="square" lIns="0" tIns="0" rIns="0" bIns="0" rtlCol="0"/>
          <a:lstStyle/>
          <a:p>
            <a:endParaRPr sz="2400"/>
          </a:p>
        </p:txBody>
      </p:sp>
      <p:sp>
        <p:nvSpPr>
          <p:cNvPr id="9" name="object 9"/>
          <p:cNvSpPr/>
          <p:nvPr/>
        </p:nvSpPr>
        <p:spPr>
          <a:xfrm>
            <a:off x="6353047" y="2808624"/>
            <a:ext cx="0" cy="975360"/>
          </a:xfrm>
          <a:custGeom>
            <a:avLst/>
            <a:gdLst/>
            <a:ahLst/>
            <a:cxnLst/>
            <a:rect l="l" t="t" r="r" b="b"/>
            <a:pathLst>
              <a:path h="731519">
                <a:moveTo>
                  <a:pt x="0" y="0"/>
                </a:moveTo>
                <a:lnTo>
                  <a:pt x="0" y="731519"/>
                </a:lnTo>
              </a:path>
            </a:pathLst>
          </a:custGeom>
          <a:ln w="19812">
            <a:solidFill>
              <a:srgbClr val="D93066"/>
            </a:solidFill>
          </a:ln>
        </p:spPr>
        <p:txBody>
          <a:bodyPr wrap="square" lIns="0" tIns="0" rIns="0" bIns="0" rtlCol="0"/>
          <a:lstStyle/>
          <a:p>
            <a:endParaRPr sz="2400"/>
          </a:p>
        </p:txBody>
      </p:sp>
      <p:sp>
        <p:nvSpPr>
          <p:cNvPr id="10" name="object 10"/>
          <p:cNvSpPr/>
          <p:nvPr/>
        </p:nvSpPr>
        <p:spPr>
          <a:xfrm>
            <a:off x="4237735" y="3308495"/>
            <a:ext cx="2115820" cy="274320"/>
          </a:xfrm>
          <a:custGeom>
            <a:avLst/>
            <a:gdLst/>
            <a:ahLst/>
            <a:cxnLst/>
            <a:rect l="l" t="t" r="r" b="b"/>
            <a:pathLst>
              <a:path w="1586864" h="205739">
                <a:moveTo>
                  <a:pt x="1586484" y="0"/>
                </a:moveTo>
                <a:lnTo>
                  <a:pt x="1513676" y="29907"/>
                </a:lnTo>
                <a:lnTo>
                  <a:pt x="1471394" y="46087"/>
                </a:lnTo>
                <a:lnTo>
                  <a:pt x="1425833" y="62690"/>
                </a:lnTo>
                <a:lnTo>
                  <a:pt x="1377475" y="79425"/>
                </a:lnTo>
                <a:lnTo>
                  <a:pt x="1326800" y="95996"/>
                </a:lnTo>
                <a:lnTo>
                  <a:pt x="1274289" y="112109"/>
                </a:lnTo>
                <a:lnTo>
                  <a:pt x="1220422" y="127470"/>
                </a:lnTo>
                <a:lnTo>
                  <a:pt x="1165681" y="141785"/>
                </a:lnTo>
                <a:lnTo>
                  <a:pt x="1110545" y="154760"/>
                </a:lnTo>
                <a:lnTo>
                  <a:pt x="1055496" y="166101"/>
                </a:lnTo>
                <a:lnTo>
                  <a:pt x="1001013" y="175513"/>
                </a:lnTo>
                <a:lnTo>
                  <a:pt x="938361" y="184619"/>
                </a:lnTo>
                <a:lnTo>
                  <a:pt x="879680" y="191906"/>
                </a:lnTo>
                <a:lnTo>
                  <a:pt x="824347" y="197507"/>
                </a:lnTo>
                <a:lnTo>
                  <a:pt x="771739" y="201556"/>
                </a:lnTo>
                <a:lnTo>
                  <a:pt x="721232" y="204184"/>
                </a:lnTo>
                <a:lnTo>
                  <a:pt x="672204" y="205524"/>
                </a:lnTo>
                <a:lnTo>
                  <a:pt x="624031" y="205709"/>
                </a:lnTo>
                <a:lnTo>
                  <a:pt x="576090" y="204872"/>
                </a:lnTo>
                <a:lnTo>
                  <a:pt x="527757" y="203144"/>
                </a:lnTo>
                <a:lnTo>
                  <a:pt x="478409" y="200659"/>
                </a:lnTo>
                <a:lnTo>
                  <a:pt x="426361" y="196432"/>
                </a:lnTo>
                <a:lnTo>
                  <a:pt x="371266" y="189778"/>
                </a:lnTo>
                <a:lnTo>
                  <a:pt x="314617" y="181280"/>
                </a:lnTo>
                <a:lnTo>
                  <a:pt x="257906" y="171521"/>
                </a:lnTo>
                <a:lnTo>
                  <a:pt x="202628" y="161083"/>
                </a:lnTo>
                <a:lnTo>
                  <a:pt x="150276" y="150550"/>
                </a:lnTo>
                <a:lnTo>
                  <a:pt x="102344" y="140505"/>
                </a:lnTo>
                <a:lnTo>
                  <a:pt x="60325" y="131531"/>
                </a:lnTo>
                <a:lnTo>
                  <a:pt x="25712" y="124210"/>
                </a:lnTo>
                <a:lnTo>
                  <a:pt x="0" y="119125"/>
                </a:lnTo>
              </a:path>
            </a:pathLst>
          </a:custGeom>
          <a:ln w="19812">
            <a:solidFill>
              <a:srgbClr val="D93066"/>
            </a:solidFill>
          </a:ln>
        </p:spPr>
        <p:txBody>
          <a:bodyPr wrap="square" lIns="0" tIns="0" rIns="0" bIns="0" rtlCol="0"/>
          <a:lstStyle/>
          <a:p>
            <a:endParaRPr sz="2400"/>
          </a:p>
        </p:txBody>
      </p:sp>
      <p:sp>
        <p:nvSpPr>
          <p:cNvPr id="11" name="object 11"/>
          <p:cNvSpPr/>
          <p:nvPr/>
        </p:nvSpPr>
        <p:spPr>
          <a:xfrm>
            <a:off x="6353047" y="1473600"/>
            <a:ext cx="0" cy="975360"/>
          </a:xfrm>
          <a:custGeom>
            <a:avLst/>
            <a:gdLst/>
            <a:ahLst/>
            <a:cxnLst/>
            <a:rect l="l" t="t" r="r" b="b"/>
            <a:pathLst>
              <a:path h="731519">
                <a:moveTo>
                  <a:pt x="0" y="0"/>
                </a:moveTo>
                <a:lnTo>
                  <a:pt x="0" y="731519"/>
                </a:lnTo>
              </a:path>
            </a:pathLst>
          </a:custGeom>
          <a:ln w="19812">
            <a:solidFill>
              <a:srgbClr val="D76E39"/>
            </a:solidFill>
          </a:ln>
        </p:spPr>
        <p:txBody>
          <a:bodyPr wrap="square" lIns="0" tIns="0" rIns="0" bIns="0" rtlCol="0"/>
          <a:lstStyle/>
          <a:p>
            <a:endParaRPr sz="2400"/>
          </a:p>
        </p:txBody>
      </p:sp>
      <p:sp>
        <p:nvSpPr>
          <p:cNvPr id="12" name="object 12"/>
          <p:cNvSpPr/>
          <p:nvPr/>
        </p:nvSpPr>
        <p:spPr>
          <a:xfrm>
            <a:off x="4875785" y="1999887"/>
            <a:ext cx="1477433" cy="274320"/>
          </a:xfrm>
          <a:custGeom>
            <a:avLst/>
            <a:gdLst/>
            <a:ahLst/>
            <a:cxnLst/>
            <a:rect l="l" t="t" r="r" b="b"/>
            <a:pathLst>
              <a:path w="1108075" h="205739">
                <a:moveTo>
                  <a:pt x="1107948" y="0"/>
                </a:moveTo>
                <a:lnTo>
                  <a:pt x="1035140" y="29907"/>
                </a:lnTo>
                <a:lnTo>
                  <a:pt x="992858" y="46087"/>
                </a:lnTo>
                <a:lnTo>
                  <a:pt x="947297" y="62690"/>
                </a:lnTo>
                <a:lnTo>
                  <a:pt x="898939" y="79425"/>
                </a:lnTo>
                <a:lnTo>
                  <a:pt x="848264" y="95996"/>
                </a:lnTo>
                <a:lnTo>
                  <a:pt x="795753" y="112109"/>
                </a:lnTo>
                <a:lnTo>
                  <a:pt x="741886" y="127470"/>
                </a:lnTo>
                <a:lnTo>
                  <a:pt x="687145" y="141785"/>
                </a:lnTo>
                <a:lnTo>
                  <a:pt x="632009" y="154760"/>
                </a:lnTo>
                <a:lnTo>
                  <a:pt x="576960" y="166101"/>
                </a:lnTo>
                <a:lnTo>
                  <a:pt x="522477" y="175513"/>
                </a:lnTo>
                <a:lnTo>
                  <a:pt x="459828" y="184619"/>
                </a:lnTo>
                <a:lnTo>
                  <a:pt x="401157" y="191906"/>
                </a:lnTo>
                <a:lnTo>
                  <a:pt x="345838" y="197507"/>
                </a:lnTo>
                <a:lnTo>
                  <a:pt x="293248" y="201556"/>
                </a:lnTo>
                <a:lnTo>
                  <a:pt x="242760" y="204184"/>
                </a:lnTo>
                <a:lnTo>
                  <a:pt x="193751" y="205524"/>
                </a:lnTo>
                <a:lnTo>
                  <a:pt x="145595" y="205709"/>
                </a:lnTo>
                <a:lnTo>
                  <a:pt x="97668" y="204872"/>
                </a:lnTo>
                <a:lnTo>
                  <a:pt x="49344" y="203144"/>
                </a:lnTo>
                <a:lnTo>
                  <a:pt x="0" y="200660"/>
                </a:lnTo>
              </a:path>
            </a:pathLst>
          </a:custGeom>
          <a:ln w="19812">
            <a:solidFill>
              <a:srgbClr val="D76E39"/>
            </a:solidFill>
          </a:ln>
        </p:spPr>
        <p:txBody>
          <a:bodyPr wrap="square" lIns="0" tIns="0" rIns="0" bIns="0" rtlCol="0"/>
          <a:lstStyle/>
          <a:p>
            <a:endParaRPr sz="2400"/>
          </a:p>
        </p:txBody>
      </p:sp>
      <p:sp>
        <p:nvSpPr>
          <p:cNvPr id="13" name="object 13"/>
          <p:cNvSpPr/>
          <p:nvPr/>
        </p:nvSpPr>
        <p:spPr>
          <a:xfrm>
            <a:off x="6353047" y="4143648"/>
            <a:ext cx="0" cy="975360"/>
          </a:xfrm>
          <a:custGeom>
            <a:avLst/>
            <a:gdLst/>
            <a:ahLst/>
            <a:cxnLst/>
            <a:rect l="l" t="t" r="r" b="b"/>
            <a:pathLst>
              <a:path h="731520">
                <a:moveTo>
                  <a:pt x="0" y="0"/>
                </a:moveTo>
                <a:lnTo>
                  <a:pt x="0" y="731520"/>
                </a:lnTo>
              </a:path>
            </a:pathLst>
          </a:custGeom>
          <a:ln w="19812">
            <a:solidFill>
              <a:srgbClr val="9FA8AD"/>
            </a:solidFill>
          </a:ln>
        </p:spPr>
        <p:txBody>
          <a:bodyPr wrap="square" lIns="0" tIns="0" rIns="0" bIns="0" rtlCol="0"/>
          <a:lstStyle/>
          <a:p>
            <a:endParaRPr sz="2400"/>
          </a:p>
        </p:txBody>
      </p:sp>
      <p:sp>
        <p:nvSpPr>
          <p:cNvPr id="14" name="object 14"/>
          <p:cNvSpPr/>
          <p:nvPr/>
        </p:nvSpPr>
        <p:spPr>
          <a:xfrm>
            <a:off x="4036568" y="4586625"/>
            <a:ext cx="2316480" cy="276860"/>
          </a:xfrm>
          <a:custGeom>
            <a:avLst/>
            <a:gdLst/>
            <a:ahLst/>
            <a:cxnLst/>
            <a:rect l="l" t="t" r="r" b="b"/>
            <a:pathLst>
              <a:path w="1737360" h="207645">
                <a:moveTo>
                  <a:pt x="1737360" y="0"/>
                </a:moveTo>
                <a:lnTo>
                  <a:pt x="1664552" y="30117"/>
                </a:lnTo>
                <a:lnTo>
                  <a:pt x="1622270" y="46412"/>
                </a:lnTo>
                <a:lnTo>
                  <a:pt x="1576709" y="63137"/>
                </a:lnTo>
                <a:lnTo>
                  <a:pt x="1528351" y="79997"/>
                </a:lnTo>
                <a:lnTo>
                  <a:pt x="1477676" y="96694"/>
                </a:lnTo>
                <a:lnTo>
                  <a:pt x="1425165" y="112934"/>
                </a:lnTo>
                <a:lnTo>
                  <a:pt x="1371298" y="128420"/>
                </a:lnTo>
                <a:lnTo>
                  <a:pt x="1316557" y="142857"/>
                </a:lnTo>
                <a:lnTo>
                  <a:pt x="1261421" y="155948"/>
                </a:lnTo>
                <a:lnTo>
                  <a:pt x="1206372" y="167398"/>
                </a:lnTo>
                <a:lnTo>
                  <a:pt x="1151889" y="176911"/>
                </a:lnTo>
                <a:lnTo>
                  <a:pt x="1089271" y="186050"/>
                </a:lnTo>
                <a:lnTo>
                  <a:pt x="1030618" y="193364"/>
                </a:lnTo>
                <a:lnTo>
                  <a:pt x="975306" y="198984"/>
                </a:lnTo>
                <a:lnTo>
                  <a:pt x="922714" y="203044"/>
                </a:lnTo>
                <a:lnTo>
                  <a:pt x="872220" y="205676"/>
                </a:lnTo>
                <a:lnTo>
                  <a:pt x="823199" y="207013"/>
                </a:lnTo>
                <a:lnTo>
                  <a:pt x="775031" y="207186"/>
                </a:lnTo>
                <a:lnTo>
                  <a:pt x="727092" y="206330"/>
                </a:lnTo>
                <a:lnTo>
                  <a:pt x="678760" y="204576"/>
                </a:lnTo>
                <a:lnTo>
                  <a:pt x="629412" y="202057"/>
                </a:lnTo>
                <a:lnTo>
                  <a:pt x="587157" y="198597"/>
                </a:lnTo>
                <a:lnTo>
                  <a:pt x="538359" y="192827"/>
                </a:lnTo>
                <a:lnTo>
                  <a:pt x="484522" y="185157"/>
                </a:lnTo>
                <a:lnTo>
                  <a:pt x="427150" y="175996"/>
                </a:lnTo>
                <a:lnTo>
                  <a:pt x="367748" y="165753"/>
                </a:lnTo>
                <a:lnTo>
                  <a:pt x="307820" y="154838"/>
                </a:lnTo>
                <a:lnTo>
                  <a:pt x="248872" y="143660"/>
                </a:lnTo>
                <a:lnTo>
                  <a:pt x="192407" y="132627"/>
                </a:lnTo>
                <a:lnTo>
                  <a:pt x="139931" y="122150"/>
                </a:lnTo>
                <a:lnTo>
                  <a:pt x="92947" y="112637"/>
                </a:lnTo>
                <a:lnTo>
                  <a:pt x="52961" y="104499"/>
                </a:lnTo>
                <a:lnTo>
                  <a:pt x="21477" y="98143"/>
                </a:lnTo>
                <a:lnTo>
                  <a:pt x="0" y="93980"/>
                </a:lnTo>
              </a:path>
            </a:pathLst>
          </a:custGeom>
          <a:ln w="19812">
            <a:solidFill>
              <a:srgbClr val="9FA8AD"/>
            </a:solidFill>
          </a:ln>
        </p:spPr>
        <p:txBody>
          <a:bodyPr wrap="square" lIns="0" tIns="0" rIns="0" bIns="0" rtlCol="0"/>
          <a:lstStyle/>
          <a:p>
            <a:endParaRPr sz="2400"/>
          </a:p>
        </p:txBody>
      </p:sp>
      <p:sp>
        <p:nvSpPr>
          <p:cNvPr id="15" name="object 15"/>
          <p:cNvSpPr txBox="1"/>
          <p:nvPr/>
        </p:nvSpPr>
        <p:spPr>
          <a:xfrm>
            <a:off x="294369" y="751733"/>
            <a:ext cx="11342793" cy="5586186"/>
          </a:xfrm>
          <a:prstGeom prst="rect">
            <a:avLst/>
          </a:prstGeom>
        </p:spPr>
        <p:txBody>
          <a:bodyPr vert="horz" wrap="square" lIns="0" tIns="77892" rIns="0" bIns="0" rtlCol="0">
            <a:spAutoFit/>
          </a:bodyPr>
          <a:lstStyle/>
          <a:p>
            <a:pPr marL="649377" marR="209121" indent="-237907">
              <a:lnSpc>
                <a:spcPct val="80000"/>
              </a:lnSpc>
              <a:spcBef>
                <a:spcPts val="612"/>
              </a:spcBef>
              <a:buClr>
                <a:srgbClr val="212557"/>
              </a:buClr>
              <a:buChar char="•"/>
              <a:tabLst>
                <a:tab pos="650224" algn="l"/>
              </a:tabLst>
            </a:pPr>
            <a:r>
              <a:rPr sz="2000" spc="-7" dirty="0">
                <a:solidFill>
                  <a:srgbClr val="4B4B4B"/>
                </a:solidFill>
                <a:latin typeface="Arial"/>
                <a:cs typeface="Arial"/>
              </a:rPr>
              <a:t>CC-93269 is a </a:t>
            </a:r>
            <a:r>
              <a:rPr sz="2000" dirty="0">
                <a:solidFill>
                  <a:srgbClr val="4B4B4B"/>
                </a:solidFill>
                <a:latin typeface="Arial"/>
                <a:cs typeface="Arial"/>
              </a:rPr>
              <a:t>humanized </a:t>
            </a:r>
            <a:r>
              <a:rPr sz="2000" spc="-7" dirty="0">
                <a:solidFill>
                  <a:srgbClr val="4B4B4B"/>
                </a:solidFill>
                <a:latin typeface="Arial"/>
                <a:cs typeface="Arial"/>
              </a:rPr>
              <a:t>2+1 </a:t>
            </a:r>
            <a:r>
              <a:rPr sz="2000" dirty="0">
                <a:solidFill>
                  <a:srgbClr val="4B4B4B"/>
                </a:solidFill>
                <a:latin typeface="Arial"/>
                <a:cs typeface="Arial"/>
              </a:rPr>
              <a:t>IgG1-based </a:t>
            </a:r>
            <a:r>
              <a:rPr sz="2000" spc="-7" dirty="0">
                <a:solidFill>
                  <a:srgbClr val="4B4B4B"/>
                </a:solidFill>
                <a:latin typeface="Arial"/>
                <a:cs typeface="Arial"/>
              </a:rPr>
              <a:t>TCE </a:t>
            </a:r>
            <a:r>
              <a:rPr sz="2000" dirty="0">
                <a:solidFill>
                  <a:srgbClr val="4B4B4B"/>
                </a:solidFill>
                <a:latin typeface="Arial"/>
                <a:cs typeface="Arial"/>
              </a:rPr>
              <a:t>that binds to BCMA on </a:t>
            </a:r>
            <a:r>
              <a:rPr sz="2000" spc="-7" dirty="0">
                <a:solidFill>
                  <a:srgbClr val="4B4B4B"/>
                </a:solidFill>
                <a:latin typeface="Arial"/>
                <a:cs typeface="Arial"/>
              </a:rPr>
              <a:t>myeloma cells and </a:t>
            </a:r>
            <a:r>
              <a:rPr sz="2000" dirty="0">
                <a:solidFill>
                  <a:srgbClr val="4B4B4B"/>
                </a:solidFill>
                <a:latin typeface="Arial"/>
                <a:cs typeface="Arial"/>
              </a:rPr>
              <a:t>to  </a:t>
            </a:r>
            <a:r>
              <a:rPr sz="2000" spc="-7" dirty="0">
                <a:solidFill>
                  <a:srgbClr val="4B4B4B"/>
                </a:solidFill>
                <a:latin typeface="Arial"/>
                <a:cs typeface="Arial"/>
              </a:rPr>
              <a:t>CD3ε on </a:t>
            </a:r>
            <a:r>
              <a:rPr sz="2000" dirty="0">
                <a:solidFill>
                  <a:srgbClr val="4B4B4B"/>
                </a:solidFill>
                <a:latin typeface="Arial"/>
                <a:cs typeface="Arial"/>
              </a:rPr>
              <a:t>T </a:t>
            </a:r>
            <a:r>
              <a:rPr sz="2000" spc="-7" dirty="0">
                <a:solidFill>
                  <a:srgbClr val="4B4B4B"/>
                </a:solidFill>
                <a:latin typeface="Arial"/>
                <a:cs typeface="Arial"/>
              </a:rPr>
              <a:t>cells, enabling specific and </a:t>
            </a:r>
            <a:r>
              <a:rPr sz="2000" dirty="0">
                <a:solidFill>
                  <a:srgbClr val="4B4B4B"/>
                </a:solidFill>
                <a:latin typeface="Arial"/>
                <a:cs typeface="Arial"/>
              </a:rPr>
              <a:t>tight </a:t>
            </a:r>
            <a:r>
              <a:rPr sz="2000" spc="-7" dirty="0">
                <a:solidFill>
                  <a:srgbClr val="4B4B4B"/>
                </a:solidFill>
                <a:latin typeface="Arial"/>
                <a:cs typeface="Arial"/>
              </a:rPr>
              <a:t>BCMA</a:t>
            </a:r>
            <a:r>
              <a:rPr sz="2000" spc="-260" dirty="0">
                <a:solidFill>
                  <a:srgbClr val="4B4B4B"/>
                </a:solidFill>
                <a:latin typeface="Arial"/>
                <a:cs typeface="Arial"/>
              </a:rPr>
              <a:t> </a:t>
            </a:r>
            <a:r>
              <a:rPr sz="2000" dirty="0">
                <a:solidFill>
                  <a:srgbClr val="4B4B4B"/>
                </a:solidFill>
                <a:latin typeface="Arial"/>
                <a:cs typeface="Arial"/>
              </a:rPr>
              <a:t>binding</a:t>
            </a:r>
            <a:r>
              <a:rPr sz="2000" baseline="25000" dirty="0">
                <a:solidFill>
                  <a:srgbClr val="4B4B4B"/>
                </a:solidFill>
                <a:latin typeface="Arial"/>
                <a:cs typeface="Arial"/>
              </a:rPr>
              <a:t>1,2</a:t>
            </a:r>
            <a:endParaRPr sz="2000" baseline="25000" dirty="0">
              <a:latin typeface="Arial"/>
              <a:cs typeface="Arial"/>
            </a:endParaRPr>
          </a:p>
          <a:p>
            <a:pPr marL="6217765">
              <a:spcBef>
                <a:spcPts val="2027"/>
              </a:spcBef>
            </a:pPr>
            <a:r>
              <a:rPr sz="1733" b="1" spc="-7" dirty="0">
                <a:solidFill>
                  <a:srgbClr val="4B4B4B"/>
                </a:solidFill>
                <a:latin typeface="Arial" panose="020B0604020202020204" pitchFamily="34" charset="0"/>
                <a:cs typeface="Arial" panose="020B0604020202020204" pitchFamily="34" charset="0"/>
              </a:rPr>
              <a:t>Anti-BCMA</a:t>
            </a:r>
            <a:r>
              <a:rPr sz="1733" b="1" spc="-13" dirty="0">
                <a:solidFill>
                  <a:srgbClr val="4B4B4B"/>
                </a:solidFill>
                <a:latin typeface="Arial" panose="020B0604020202020204" pitchFamily="34" charset="0"/>
                <a:cs typeface="Arial" panose="020B0604020202020204" pitchFamily="34" charset="0"/>
              </a:rPr>
              <a:t> </a:t>
            </a:r>
            <a:r>
              <a:rPr sz="1733" b="1" dirty="0">
                <a:solidFill>
                  <a:srgbClr val="4B4B4B"/>
                </a:solidFill>
                <a:latin typeface="Arial" panose="020B0604020202020204" pitchFamily="34" charset="0"/>
                <a:cs typeface="Arial" panose="020B0604020202020204" pitchFamily="34" charset="0"/>
              </a:rPr>
              <a:t>(bivalent)</a:t>
            </a:r>
            <a:r>
              <a:rPr sz="1700" b="1" baseline="26143" dirty="0">
                <a:solidFill>
                  <a:srgbClr val="4B4B4B"/>
                </a:solidFill>
                <a:latin typeface="Arial" panose="020B0604020202020204" pitchFamily="34" charset="0"/>
                <a:cs typeface="Arial" panose="020B0604020202020204" pitchFamily="34" charset="0"/>
              </a:rPr>
              <a:t>1–5</a:t>
            </a:r>
            <a:endParaRPr sz="1700" baseline="26143" dirty="0">
              <a:latin typeface="Arial" panose="020B0604020202020204" pitchFamily="34" charset="0"/>
              <a:cs typeface="Arial" panose="020B0604020202020204" pitchFamily="34" charset="0"/>
            </a:endParaRPr>
          </a:p>
          <a:p>
            <a:pPr marL="6217765" marR="482588">
              <a:lnSpc>
                <a:spcPts val="1867"/>
              </a:lnSpc>
              <a:spcBef>
                <a:spcPts val="373"/>
              </a:spcBef>
            </a:pPr>
            <a:r>
              <a:rPr sz="1733" spc="-7" dirty="0">
                <a:solidFill>
                  <a:srgbClr val="4B4B4B"/>
                </a:solidFill>
                <a:latin typeface="Arial" panose="020B0604020202020204" pitchFamily="34" charset="0"/>
                <a:cs typeface="Arial" panose="020B0604020202020204" pitchFamily="34" charset="0"/>
              </a:rPr>
              <a:t>Bivalent binding to </a:t>
            </a:r>
            <a:r>
              <a:rPr sz="1733" spc="-13" dirty="0">
                <a:solidFill>
                  <a:srgbClr val="4B4B4B"/>
                </a:solidFill>
                <a:latin typeface="Arial" panose="020B0604020202020204" pitchFamily="34" charset="0"/>
                <a:cs typeface="Arial" panose="020B0604020202020204" pitchFamily="34" charset="0"/>
              </a:rPr>
              <a:t>BCMA </a:t>
            </a:r>
            <a:r>
              <a:rPr sz="1733" spc="-7" dirty="0">
                <a:solidFill>
                  <a:srgbClr val="4B4B4B"/>
                </a:solidFill>
                <a:latin typeface="Arial" panose="020B0604020202020204" pitchFamily="34" charset="0"/>
                <a:cs typeface="Arial" panose="020B0604020202020204" pitchFamily="34" charset="0"/>
              </a:rPr>
              <a:t>in a 2+1 format for  superior </a:t>
            </a:r>
            <a:r>
              <a:rPr sz="1733" spc="-27" dirty="0">
                <a:solidFill>
                  <a:srgbClr val="4B4B4B"/>
                </a:solidFill>
                <a:latin typeface="Arial" panose="020B0604020202020204" pitchFamily="34" charset="0"/>
                <a:cs typeface="Arial" panose="020B0604020202020204" pitchFamily="34" charset="0"/>
              </a:rPr>
              <a:t>potency, </a:t>
            </a:r>
            <a:r>
              <a:rPr sz="1733" spc="-7" dirty="0">
                <a:solidFill>
                  <a:srgbClr val="4B4B4B"/>
                </a:solidFill>
                <a:latin typeface="Arial" panose="020B0604020202020204" pitchFamily="34" charset="0"/>
                <a:cs typeface="Arial" panose="020B0604020202020204" pitchFamily="34" charset="0"/>
              </a:rPr>
              <a:t>tumor targeting, and</a:t>
            </a:r>
            <a:r>
              <a:rPr sz="1733" spc="272" dirty="0">
                <a:solidFill>
                  <a:srgbClr val="4B4B4B"/>
                </a:solidFill>
                <a:latin typeface="Arial" panose="020B0604020202020204" pitchFamily="34" charset="0"/>
                <a:cs typeface="Arial" panose="020B0604020202020204" pitchFamily="34" charset="0"/>
              </a:rPr>
              <a:t> </a:t>
            </a:r>
            <a:r>
              <a:rPr sz="1733" spc="-7" dirty="0">
                <a:solidFill>
                  <a:srgbClr val="4B4B4B"/>
                </a:solidFill>
                <a:latin typeface="Arial" panose="020B0604020202020204" pitchFamily="34" charset="0"/>
                <a:cs typeface="Arial" panose="020B0604020202020204" pitchFamily="34" charset="0"/>
              </a:rPr>
              <a:t>retention</a:t>
            </a:r>
            <a:endParaRPr sz="1733" dirty="0">
              <a:latin typeface="Arial" panose="020B0604020202020204" pitchFamily="34" charset="0"/>
              <a:cs typeface="Arial" panose="020B0604020202020204" pitchFamily="34" charset="0"/>
            </a:endParaRPr>
          </a:p>
          <a:p>
            <a:pPr>
              <a:lnSpc>
                <a:spcPct val="100000"/>
              </a:lnSpc>
            </a:pPr>
            <a:endParaRPr sz="1867" dirty="0">
              <a:latin typeface="Arial" panose="020B0604020202020204" pitchFamily="34" charset="0"/>
              <a:cs typeface="Arial" panose="020B0604020202020204" pitchFamily="34" charset="0"/>
            </a:endParaRPr>
          </a:p>
          <a:p>
            <a:pPr>
              <a:spcBef>
                <a:spcPts val="7"/>
              </a:spcBef>
            </a:pPr>
            <a:endParaRPr sz="1600" dirty="0">
              <a:latin typeface="Arial" panose="020B0604020202020204" pitchFamily="34" charset="0"/>
              <a:cs typeface="Arial" panose="020B0604020202020204" pitchFamily="34" charset="0"/>
            </a:endParaRPr>
          </a:p>
          <a:p>
            <a:pPr marL="6217765">
              <a:spcBef>
                <a:spcPts val="7"/>
              </a:spcBef>
            </a:pPr>
            <a:r>
              <a:rPr sz="1733" b="1" spc="-13" dirty="0">
                <a:solidFill>
                  <a:srgbClr val="4B4B4B"/>
                </a:solidFill>
                <a:latin typeface="Arial" panose="020B0604020202020204" pitchFamily="34" charset="0"/>
                <a:cs typeface="Arial" panose="020B0604020202020204" pitchFamily="34" charset="0"/>
              </a:rPr>
              <a:t>Anti-CD3ε</a:t>
            </a:r>
            <a:r>
              <a:rPr sz="1733" b="1" spc="67" dirty="0">
                <a:solidFill>
                  <a:srgbClr val="4B4B4B"/>
                </a:solidFill>
                <a:latin typeface="Arial" panose="020B0604020202020204" pitchFamily="34" charset="0"/>
                <a:cs typeface="Arial" panose="020B0604020202020204" pitchFamily="34" charset="0"/>
              </a:rPr>
              <a:t> </a:t>
            </a:r>
            <a:r>
              <a:rPr sz="1733" b="1" dirty="0">
                <a:solidFill>
                  <a:srgbClr val="4B4B4B"/>
                </a:solidFill>
                <a:latin typeface="Arial" panose="020B0604020202020204" pitchFamily="34" charset="0"/>
                <a:cs typeface="Arial" panose="020B0604020202020204" pitchFamily="34" charset="0"/>
              </a:rPr>
              <a:t>(monovalent)</a:t>
            </a:r>
            <a:r>
              <a:rPr sz="1700" b="1" baseline="26143" dirty="0">
                <a:solidFill>
                  <a:srgbClr val="4B4B4B"/>
                </a:solidFill>
                <a:latin typeface="Arial" panose="020B0604020202020204" pitchFamily="34" charset="0"/>
                <a:cs typeface="Arial" panose="020B0604020202020204" pitchFamily="34" charset="0"/>
              </a:rPr>
              <a:t>1–5</a:t>
            </a:r>
            <a:endParaRPr sz="1700" baseline="26143" dirty="0">
              <a:latin typeface="Arial" panose="020B0604020202020204" pitchFamily="34" charset="0"/>
              <a:cs typeface="Arial" panose="020B0604020202020204" pitchFamily="34" charset="0"/>
            </a:endParaRPr>
          </a:p>
          <a:p>
            <a:pPr marL="6217765">
              <a:lnSpc>
                <a:spcPts val="1973"/>
              </a:lnSpc>
              <a:spcBef>
                <a:spcPts val="260"/>
              </a:spcBef>
            </a:pPr>
            <a:r>
              <a:rPr sz="1733" spc="-7" dirty="0">
                <a:solidFill>
                  <a:srgbClr val="4B4B4B"/>
                </a:solidFill>
                <a:latin typeface="Arial" panose="020B0604020202020204" pitchFamily="34" charset="0"/>
                <a:cs typeface="Arial" panose="020B0604020202020204" pitchFamily="34" charset="0"/>
              </a:rPr>
              <a:t>Head‐to‐tail geometry of BCMA- and</a:t>
            </a:r>
            <a:r>
              <a:rPr sz="1733" spc="173" dirty="0">
                <a:solidFill>
                  <a:srgbClr val="4B4B4B"/>
                </a:solidFill>
                <a:latin typeface="Arial" panose="020B0604020202020204" pitchFamily="34" charset="0"/>
                <a:cs typeface="Arial" panose="020B0604020202020204" pitchFamily="34" charset="0"/>
              </a:rPr>
              <a:t> </a:t>
            </a:r>
            <a:r>
              <a:rPr sz="1733" spc="-13" dirty="0">
                <a:solidFill>
                  <a:srgbClr val="4B4B4B"/>
                </a:solidFill>
                <a:latin typeface="Arial" panose="020B0604020202020204" pitchFamily="34" charset="0"/>
                <a:cs typeface="Arial" panose="020B0604020202020204" pitchFamily="34" charset="0"/>
              </a:rPr>
              <a:t>CD3ε-binding</a:t>
            </a:r>
            <a:endParaRPr sz="1733" dirty="0">
              <a:latin typeface="Arial" panose="020B0604020202020204" pitchFamily="34" charset="0"/>
              <a:cs typeface="Arial" panose="020B0604020202020204" pitchFamily="34" charset="0"/>
            </a:endParaRPr>
          </a:p>
          <a:p>
            <a:pPr marL="6217765">
              <a:lnSpc>
                <a:spcPts val="1973"/>
              </a:lnSpc>
            </a:pPr>
            <a:r>
              <a:rPr sz="1733" spc="-7" dirty="0">
                <a:solidFill>
                  <a:srgbClr val="4B4B4B"/>
                </a:solidFill>
                <a:latin typeface="Arial" panose="020B0604020202020204" pitchFamily="34" charset="0"/>
                <a:cs typeface="Arial" panose="020B0604020202020204" pitchFamily="34" charset="0"/>
              </a:rPr>
              <a:t>Fab domains using a flexible</a:t>
            </a:r>
            <a:r>
              <a:rPr sz="1733" spc="113" dirty="0">
                <a:solidFill>
                  <a:srgbClr val="4B4B4B"/>
                </a:solidFill>
                <a:latin typeface="Arial" panose="020B0604020202020204" pitchFamily="34" charset="0"/>
                <a:cs typeface="Arial" panose="020B0604020202020204" pitchFamily="34" charset="0"/>
              </a:rPr>
              <a:t> </a:t>
            </a:r>
            <a:r>
              <a:rPr sz="1733" spc="-7" dirty="0">
                <a:solidFill>
                  <a:srgbClr val="4B4B4B"/>
                </a:solidFill>
                <a:latin typeface="Arial" panose="020B0604020202020204" pitchFamily="34" charset="0"/>
                <a:cs typeface="Arial" panose="020B0604020202020204" pitchFamily="34" charset="0"/>
              </a:rPr>
              <a:t>linker</a:t>
            </a:r>
            <a:endParaRPr sz="1733" dirty="0">
              <a:latin typeface="Arial" panose="020B0604020202020204" pitchFamily="34" charset="0"/>
              <a:cs typeface="Arial" panose="020B0604020202020204" pitchFamily="34" charset="0"/>
            </a:endParaRPr>
          </a:p>
          <a:p>
            <a:pPr>
              <a:lnSpc>
                <a:spcPct val="100000"/>
              </a:lnSpc>
            </a:pPr>
            <a:endParaRPr sz="1867" dirty="0">
              <a:latin typeface="Arial" panose="020B0604020202020204" pitchFamily="34" charset="0"/>
              <a:cs typeface="Arial" panose="020B0604020202020204" pitchFamily="34" charset="0"/>
            </a:endParaRPr>
          </a:p>
          <a:p>
            <a:pPr marL="6217765" algn="just">
              <a:spcBef>
                <a:spcPts val="1240"/>
              </a:spcBef>
            </a:pPr>
            <a:r>
              <a:rPr sz="1733" b="1" spc="-7" dirty="0">
                <a:solidFill>
                  <a:srgbClr val="4B4B4B"/>
                </a:solidFill>
                <a:latin typeface="Arial" panose="020B0604020202020204" pitchFamily="34" charset="0"/>
                <a:cs typeface="Arial" panose="020B0604020202020204" pitchFamily="34" charset="0"/>
              </a:rPr>
              <a:t>Heterodimeric FcγR-silent</a:t>
            </a:r>
            <a:r>
              <a:rPr sz="1733" b="1" spc="87" dirty="0">
                <a:solidFill>
                  <a:srgbClr val="4B4B4B"/>
                </a:solidFill>
                <a:latin typeface="Arial" panose="020B0604020202020204" pitchFamily="34" charset="0"/>
                <a:cs typeface="Arial" panose="020B0604020202020204" pitchFamily="34" charset="0"/>
              </a:rPr>
              <a:t> </a:t>
            </a:r>
            <a:r>
              <a:rPr sz="1733" b="1" dirty="0">
                <a:solidFill>
                  <a:srgbClr val="4B4B4B"/>
                </a:solidFill>
                <a:latin typeface="Arial" panose="020B0604020202020204" pitchFamily="34" charset="0"/>
                <a:cs typeface="Arial" panose="020B0604020202020204" pitchFamily="34" charset="0"/>
              </a:rPr>
              <a:t>Fc</a:t>
            </a:r>
            <a:r>
              <a:rPr sz="1700" b="1" baseline="26143" dirty="0">
                <a:solidFill>
                  <a:srgbClr val="4B4B4B"/>
                </a:solidFill>
                <a:latin typeface="Arial" panose="020B0604020202020204" pitchFamily="34" charset="0"/>
                <a:cs typeface="Arial" panose="020B0604020202020204" pitchFamily="34" charset="0"/>
              </a:rPr>
              <a:t>1–6</a:t>
            </a:r>
            <a:endParaRPr sz="1700" baseline="26143" dirty="0">
              <a:latin typeface="Arial" panose="020B0604020202020204" pitchFamily="34" charset="0"/>
              <a:cs typeface="Arial" panose="020B0604020202020204" pitchFamily="34" charset="0"/>
            </a:endParaRPr>
          </a:p>
          <a:p>
            <a:pPr marL="6217765" marR="268387" algn="just">
              <a:lnSpc>
                <a:spcPct val="89600"/>
              </a:lnSpc>
              <a:spcBef>
                <a:spcPts val="687"/>
              </a:spcBef>
            </a:pPr>
            <a:r>
              <a:rPr sz="1733" spc="-7" dirty="0">
                <a:solidFill>
                  <a:srgbClr val="4B4B4B"/>
                </a:solidFill>
                <a:latin typeface="Arial" panose="020B0604020202020204" pitchFamily="34" charset="0"/>
                <a:cs typeface="Arial" panose="020B0604020202020204" pitchFamily="34" charset="0"/>
              </a:rPr>
              <a:t>No binding to </a:t>
            </a:r>
            <a:r>
              <a:rPr sz="1733" dirty="0">
                <a:solidFill>
                  <a:srgbClr val="4B4B4B"/>
                </a:solidFill>
                <a:latin typeface="Arial" panose="020B0604020202020204" pitchFamily="34" charset="0"/>
                <a:cs typeface="Arial" panose="020B0604020202020204" pitchFamily="34" charset="0"/>
              </a:rPr>
              <a:t>Fc</a:t>
            </a:r>
            <a:r>
              <a:rPr lang="el-GR" dirty="0">
                <a:solidFill>
                  <a:srgbClr val="4B4B4B"/>
                </a:solidFill>
                <a:latin typeface="Arial" panose="020B0604020202020204" pitchFamily="34" charset="0"/>
                <a:cs typeface="Arial" panose="020B0604020202020204" pitchFamily="34" charset="0"/>
              </a:rPr>
              <a:t>γ</a:t>
            </a:r>
            <a:r>
              <a:rPr sz="1733" dirty="0">
                <a:solidFill>
                  <a:srgbClr val="4B4B4B"/>
                </a:solidFill>
                <a:latin typeface="Arial" panose="020B0604020202020204" pitchFamily="34" charset="0"/>
                <a:cs typeface="Arial" panose="020B0604020202020204" pitchFamily="34" charset="0"/>
              </a:rPr>
              <a:t>R </a:t>
            </a:r>
            <a:r>
              <a:rPr sz="1733" spc="-7" dirty="0">
                <a:solidFill>
                  <a:srgbClr val="4B4B4B"/>
                </a:solidFill>
                <a:latin typeface="Arial" panose="020B0604020202020204" pitchFamily="34" charset="0"/>
                <a:cs typeface="Arial" panose="020B0604020202020204" pitchFamily="34" charset="0"/>
              </a:rPr>
              <a:t>and C1q to minimize infusion-  related reactions and binding to FcRn retained for  IgG-like</a:t>
            </a:r>
            <a:r>
              <a:rPr sz="1733" spc="20" dirty="0">
                <a:solidFill>
                  <a:srgbClr val="4B4B4B"/>
                </a:solidFill>
                <a:latin typeface="Arial" panose="020B0604020202020204" pitchFamily="34" charset="0"/>
                <a:cs typeface="Arial" panose="020B0604020202020204" pitchFamily="34" charset="0"/>
              </a:rPr>
              <a:t> </a:t>
            </a:r>
            <a:r>
              <a:rPr sz="1733" spc="-7" dirty="0">
                <a:solidFill>
                  <a:srgbClr val="4B4B4B"/>
                </a:solidFill>
                <a:latin typeface="Arial" panose="020B0604020202020204" pitchFamily="34" charset="0"/>
                <a:cs typeface="Arial" panose="020B0604020202020204" pitchFamily="34" charset="0"/>
              </a:rPr>
              <a:t>PK</a:t>
            </a:r>
            <a:endParaRPr sz="1733" dirty="0">
              <a:solidFill>
                <a:srgbClr val="4B4B4B"/>
              </a:solidFill>
              <a:latin typeface="Arial" panose="020B0604020202020204" pitchFamily="34" charset="0"/>
              <a:cs typeface="Arial" panose="020B0604020202020204" pitchFamily="34" charset="0"/>
            </a:endParaRPr>
          </a:p>
          <a:p>
            <a:pPr marL="649377" indent="-238754">
              <a:lnSpc>
                <a:spcPts val="2160"/>
              </a:lnSpc>
              <a:spcBef>
                <a:spcPts val="1440"/>
              </a:spcBef>
              <a:buClr>
                <a:srgbClr val="212557"/>
              </a:buClr>
              <a:buChar char="•"/>
              <a:tabLst>
                <a:tab pos="650224" algn="l"/>
              </a:tabLst>
            </a:pPr>
            <a:r>
              <a:rPr sz="2000" spc="-7" dirty="0">
                <a:solidFill>
                  <a:srgbClr val="4B4B4B"/>
                </a:solidFill>
                <a:latin typeface="Arial"/>
                <a:cs typeface="Arial"/>
              </a:rPr>
              <a:t>CC-93269 </a:t>
            </a:r>
            <a:r>
              <a:rPr sz="2000" dirty="0">
                <a:solidFill>
                  <a:srgbClr val="4B4B4B"/>
                </a:solidFill>
                <a:latin typeface="Arial"/>
                <a:cs typeface="Arial"/>
              </a:rPr>
              <a:t>induces tumor regression </a:t>
            </a:r>
            <a:r>
              <a:rPr sz="2000" spc="-7" dirty="0">
                <a:solidFill>
                  <a:srgbClr val="4B4B4B"/>
                </a:solidFill>
                <a:latin typeface="Arial"/>
                <a:cs typeface="Arial"/>
              </a:rPr>
              <a:t>in </a:t>
            </a:r>
            <a:r>
              <a:rPr sz="2000" dirty="0">
                <a:solidFill>
                  <a:srgbClr val="4B4B4B"/>
                </a:solidFill>
                <a:latin typeface="Arial"/>
                <a:cs typeface="Arial"/>
              </a:rPr>
              <a:t>animal </a:t>
            </a:r>
            <a:r>
              <a:rPr sz="2000" spc="-7" dirty="0">
                <a:solidFill>
                  <a:srgbClr val="4B4B4B"/>
                </a:solidFill>
                <a:latin typeface="Arial"/>
                <a:cs typeface="Arial"/>
              </a:rPr>
              <a:t>models </a:t>
            </a:r>
            <a:r>
              <a:rPr sz="2000" dirty="0">
                <a:solidFill>
                  <a:srgbClr val="4B4B4B"/>
                </a:solidFill>
                <a:latin typeface="Arial"/>
                <a:cs typeface="Arial"/>
              </a:rPr>
              <a:t>of </a:t>
            </a:r>
            <a:r>
              <a:rPr sz="2000" spc="-7" dirty="0">
                <a:solidFill>
                  <a:srgbClr val="4B4B4B"/>
                </a:solidFill>
                <a:latin typeface="Arial"/>
                <a:cs typeface="Arial"/>
              </a:rPr>
              <a:t>myeloma and </a:t>
            </a:r>
            <a:r>
              <a:rPr sz="2000" dirty="0">
                <a:solidFill>
                  <a:srgbClr val="4B4B4B"/>
                </a:solidFill>
                <a:latin typeface="Arial"/>
                <a:cs typeface="Arial"/>
              </a:rPr>
              <a:t>promotes </a:t>
            </a:r>
            <a:r>
              <a:rPr sz="2000" spc="-7" dirty="0">
                <a:solidFill>
                  <a:srgbClr val="4B4B4B"/>
                </a:solidFill>
                <a:latin typeface="Arial"/>
                <a:cs typeface="Arial"/>
              </a:rPr>
              <a:t>myeloma</a:t>
            </a:r>
            <a:r>
              <a:rPr sz="2000" spc="-40" dirty="0">
                <a:solidFill>
                  <a:srgbClr val="4B4B4B"/>
                </a:solidFill>
                <a:latin typeface="Arial"/>
                <a:cs typeface="Arial"/>
              </a:rPr>
              <a:t> </a:t>
            </a:r>
            <a:r>
              <a:rPr sz="2000" spc="-7" dirty="0">
                <a:solidFill>
                  <a:srgbClr val="4B4B4B"/>
                </a:solidFill>
                <a:latin typeface="Arial"/>
                <a:cs typeface="Arial"/>
              </a:rPr>
              <a:t>cell</a:t>
            </a:r>
            <a:endParaRPr sz="2000" dirty="0">
              <a:latin typeface="Arial"/>
              <a:cs typeface="Arial"/>
            </a:endParaRPr>
          </a:p>
          <a:p>
            <a:pPr marL="649377">
              <a:lnSpc>
                <a:spcPts val="2160"/>
              </a:lnSpc>
            </a:pPr>
            <a:r>
              <a:rPr sz="2000" dirty="0">
                <a:solidFill>
                  <a:srgbClr val="4B4B4B"/>
                </a:solidFill>
                <a:latin typeface="Arial"/>
                <a:cs typeface="Arial"/>
              </a:rPr>
              <a:t>death in primary patient bone marrow</a:t>
            </a:r>
            <a:r>
              <a:rPr sz="2000" spc="-140" dirty="0">
                <a:solidFill>
                  <a:srgbClr val="4B4B4B"/>
                </a:solidFill>
                <a:latin typeface="Arial"/>
                <a:cs typeface="Arial"/>
              </a:rPr>
              <a:t> </a:t>
            </a:r>
            <a:r>
              <a:rPr sz="2000" dirty="0">
                <a:solidFill>
                  <a:srgbClr val="4B4B4B"/>
                </a:solidFill>
                <a:latin typeface="Arial"/>
                <a:cs typeface="Arial"/>
              </a:rPr>
              <a:t>aspirates</a:t>
            </a:r>
            <a:r>
              <a:rPr sz="2000" baseline="25000" dirty="0">
                <a:solidFill>
                  <a:srgbClr val="4B4B4B"/>
                </a:solidFill>
                <a:latin typeface="Arial"/>
                <a:cs typeface="Arial"/>
              </a:rPr>
              <a:t>1,2</a:t>
            </a:r>
            <a:endParaRPr sz="2000" baseline="25000" dirty="0">
              <a:latin typeface="Arial"/>
              <a:cs typeface="Arial"/>
            </a:endParaRPr>
          </a:p>
          <a:p>
            <a:pPr marL="67732">
              <a:spcBef>
                <a:spcPts val="612"/>
              </a:spcBef>
            </a:pPr>
            <a:r>
              <a:rPr sz="1067" dirty="0">
                <a:solidFill>
                  <a:srgbClr val="4B4B4B"/>
                </a:solidFill>
                <a:latin typeface="Arial"/>
                <a:cs typeface="Arial"/>
              </a:rPr>
              <a:t>BCMA, B-cell maturation </a:t>
            </a:r>
            <a:r>
              <a:rPr sz="1067" spc="-7" dirty="0">
                <a:solidFill>
                  <a:srgbClr val="4B4B4B"/>
                </a:solidFill>
                <a:latin typeface="Arial"/>
                <a:cs typeface="Arial"/>
              </a:rPr>
              <a:t>antigen; CD3, </a:t>
            </a:r>
            <a:r>
              <a:rPr sz="1067" dirty="0">
                <a:solidFill>
                  <a:srgbClr val="4B4B4B"/>
                </a:solidFill>
                <a:latin typeface="Arial"/>
                <a:cs typeface="Arial"/>
              </a:rPr>
              <a:t>cluster of differentiation</a:t>
            </a:r>
            <a:r>
              <a:rPr sz="1067" spc="7" dirty="0">
                <a:solidFill>
                  <a:srgbClr val="4B4B4B"/>
                </a:solidFill>
                <a:latin typeface="Arial"/>
                <a:cs typeface="Arial"/>
              </a:rPr>
              <a:t> </a:t>
            </a:r>
            <a:r>
              <a:rPr sz="1067" dirty="0">
                <a:solidFill>
                  <a:srgbClr val="4B4B4B"/>
                </a:solidFill>
                <a:latin typeface="Arial"/>
                <a:cs typeface="Arial"/>
              </a:rPr>
              <a:t>3;</a:t>
            </a:r>
            <a:endParaRPr sz="1067" dirty="0">
              <a:latin typeface="Arial"/>
              <a:cs typeface="Arial"/>
            </a:endParaRPr>
          </a:p>
        </p:txBody>
      </p:sp>
      <p:sp>
        <p:nvSpPr>
          <p:cNvPr id="16" name="object 16"/>
          <p:cNvSpPr txBox="1"/>
          <p:nvPr/>
        </p:nvSpPr>
        <p:spPr>
          <a:xfrm>
            <a:off x="345168" y="6113807"/>
            <a:ext cx="3574627" cy="509734"/>
          </a:xfrm>
          <a:prstGeom prst="rect">
            <a:avLst/>
          </a:prstGeom>
        </p:spPr>
        <p:txBody>
          <a:bodyPr vert="horz" wrap="square" lIns="0" tIns="16933" rIns="0" bIns="0" rtlCol="0">
            <a:spAutoFit/>
          </a:bodyPr>
          <a:lstStyle/>
          <a:p>
            <a:pPr marL="16933" marR="6773">
              <a:spcBef>
                <a:spcPts val="133"/>
              </a:spcBef>
            </a:pPr>
            <a:r>
              <a:rPr sz="1067" spc="-7" dirty="0">
                <a:solidFill>
                  <a:srgbClr val="4B4B4B"/>
                </a:solidFill>
                <a:latin typeface="Arial"/>
                <a:cs typeface="Arial"/>
              </a:rPr>
              <a:t>Fab, antigen-binding </a:t>
            </a:r>
            <a:r>
              <a:rPr sz="1067" dirty="0">
                <a:solidFill>
                  <a:srgbClr val="4B4B4B"/>
                </a:solidFill>
                <a:latin typeface="Arial"/>
                <a:cs typeface="Arial"/>
              </a:rPr>
              <a:t>fragment; FcɣR, Fc gamma </a:t>
            </a:r>
            <a:r>
              <a:rPr sz="1067" spc="-7" dirty="0">
                <a:solidFill>
                  <a:srgbClr val="4B4B4B"/>
                </a:solidFill>
                <a:latin typeface="Arial"/>
                <a:cs typeface="Arial"/>
              </a:rPr>
              <a:t>receptor,  </a:t>
            </a:r>
            <a:r>
              <a:rPr sz="1067" dirty="0">
                <a:solidFill>
                  <a:srgbClr val="4B4B4B"/>
                </a:solidFill>
                <a:latin typeface="Arial"/>
                <a:cs typeface="Arial"/>
              </a:rPr>
              <a:t>FcRn, </a:t>
            </a:r>
            <a:r>
              <a:rPr sz="1067" spc="-7" dirty="0">
                <a:solidFill>
                  <a:srgbClr val="4B4B4B"/>
                </a:solidFill>
                <a:latin typeface="Arial"/>
                <a:cs typeface="Arial"/>
              </a:rPr>
              <a:t>neonatal </a:t>
            </a:r>
            <a:r>
              <a:rPr sz="1067" dirty="0">
                <a:solidFill>
                  <a:srgbClr val="4B4B4B"/>
                </a:solidFill>
                <a:latin typeface="Arial"/>
                <a:cs typeface="Arial"/>
              </a:rPr>
              <a:t>Fc </a:t>
            </a:r>
            <a:r>
              <a:rPr sz="1067" spc="-7" dirty="0">
                <a:solidFill>
                  <a:srgbClr val="4B4B4B"/>
                </a:solidFill>
                <a:latin typeface="Arial"/>
                <a:cs typeface="Arial"/>
              </a:rPr>
              <a:t>receptor; Ig,</a:t>
            </a:r>
            <a:r>
              <a:rPr sz="1067" spc="47" dirty="0">
                <a:solidFill>
                  <a:srgbClr val="4B4B4B"/>
                </a:solidFill>
                <a:latin typeface="Arial"/>
                <a:cs typeface="Arial"/>
              </a:rPr>
              <a:t> </a:t>
            </a:r>
            <a:r>
              <a:rPr sz="1067" dirty="0">
                <a:solidFill>
                  <a:srgbClr val="4B4B4B"/>
                </a:solidFill>
                <a:latin typeface="Arial"/>
                <a:cs typeface="Arial"/>
              </a:rPr>
              <a:t>immunoglobulin;</a:t>
            </a:r>
            <a:endParaRPr sz="1067" dirty="0">
              <a:latin typeface="Arial"/>
              <a:cs typeface="Arial"/>
            </a:endParaRPr>
          </a:p>
          <a:p>
            <a:pPr marL="16933"/>
            <a:r>
              <a:rPr sz="1067" dirty="0">
                <a:solidFill>
                  <a:srgbClr val="4B4B4B"/>
                </a:solidFill>
                <a:latin typeface="Arial"/>
                <a:cs typeface="Arial"/>
              </a:rPr>
              <a:t>PK, pharmacokinetics; TCE, T cell</a:t>
            </a:r>
            <a:r>
              <a:rPr sz="1067" spc="-87" dirty="0">
                <a:solidFill>
                  <a:srgbClr val="4B4B4B"/>
                </a:solidFill>
                <a:latin typeface="Arial"/>
                <a:cs typeface="Arial"/>
              </a:rPr>
              <a:t> </a:t>
            </a:r>
            <a:r>
              <a:rPr sz="1067" spc="-7" dirty="0">
                <a:solidFill>
                  <a:srgbClr val="4B4B4B"/>
                </a:solidFill>
                <a:latin typeface="Arial"/>
                <a:cs typeface="Arial"/>
              </a:rPr>
              <a:t>engager.</a:t>
            </a:r>
            <a:endParaRPr sz="1067" dirty="0">
              <a:latin typeface="Arial"/>
              <a:cs typeface="Arial"/>
            </a:endParaRPr>
          </a:p>
        </p:txBody>
      </p:sp>
      <p:sp>
        <p:nvSpPr>
          <p:cNvPr id="17" name="TextBox 16">
            <a:extLst>
              <a:ext uri="{FF2B5EF4-FFF2-40B4-BE49-F238E27FC236}">
                <a16:creationId xmlns:a16="http://schemas.microsoft.com/office/drawing/2014/main" id="{65C9B528-598E-3440-A54C-5CF2241E38D7}"/>
              </a:ext>
            </a:extLst>
          </p:cNvPr>
          <p:cNvSpPr txBox="1"/>
          <p:nvPr/>
        </p:nvSpPr>
        <p:spPr>
          <a:xfrm>
            <a:off x="257047" y="6552929"/>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145945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231648" cy="6858000"/>
          </a:xfrm>
          <a:prstGeom prst="rect">
            <a:avLst/>
          </a:prstGeom>
          <a:blipFill>
            <a:blip r:embed="rId2" cstate="print"/>
            <a:stretch>
              <a:fillRect/>
            </a:stretch>
          </a:blipFill>
        </p:spPr>
        <p:txBody>
          <a:bodyPr wrap="square" lIns="0" tIns="0" rIns="0" bIns="0" rtlCol="0"/>
          <a:lstStyle/>
          <a:p>
            <a:endParaRPr sz="2400"/>
          </a:p>
        </p:txBody>
      </p:sp>
      <p:sp>
        <p:nvSpPr>
          <p:cNvPr id="3" name="object 3"/>
          <p:cNvSpPr/>
          <p:nvPr/>
        </p:nvSpPr>
        <p:spPr>
          <a:xfrm>
            <a:off x="699007" y="631336"/>
            <a:ext cx="11015979" cy="0"/>
          </a:xfrm>
          <a:custGeom>
            <a:avLst/>
            <a:gdLst/>
            <a:ahLst/>
            <a:cxnLst/>
            <a:rect l="l" t="t" r="r" b="b"/>
            <a:pathLst>
              <a:path w="8261984">
                <a:moveTo>
                  <a:pt x="8261604" y="0"/>
                </a:moveTo>
                <a:lnTo>
                  <a:pt x="0" y="0"/>
                </a:lnTo>
              </a:path>
            </a:pathLst>
          </a:custGeom>
          <a:ln w="6096">
            <a:solidFill>
              <a:srgbClr val="4B4B4B"/>
            </a:solidFill>
          </a:ln>
        </p:spPr>
        <p:txBody>
          <a:bodyPr wrap="square" lIns="0" tIns="0" rIns="0" bIns="0" rtlCol="0"/>
          <a:lstStyle/>
          <a:p>
            <a:endParaRPr sz="2400"/>
          </a:p>
        </p:txBody>
      </p:sp>
      <p:sp>
        <p:nvSpPr>
          <p:cNvPr id="4" name="object 4"/>
          <p:cNvSpPr/>
          <p:nvPr/>
        </p:nvSpPr>
        <p:spPr>
          <a:xfrm>
            <a:off x="353567" y="704488"/>
            <a:ext cx="2040467" cy="4284133"/>
          </a:xfrm>
          <a:custGeom>
            <a:avLst/>
            <a:gdLst/>
            <a:ahLst/>
            <a:cxnLst/>
            <a:rect l="l" t="t" r="r" b="b"/>
            <a:pathLst>
              <a:path w="1530350" h="3213100">
                <a:moveTo>
                  <a:pt x="1275080" y="0"/>
                </a:moveTo>
                <a:lnTo>
                  <a:pt x="255028" y="0"/>
                </a:lnTo>
                <a:lnTo>
                  <a:pt x="209185" y="4108"/>
                </a:lnTo>
                <a:lnTo>
                  <a:pt x="166038" y="15954"/>
                </a:lnTo>
                <a:lnTo>
                  <a:pt x="126307" y="34816"/>
                </a:lnTo>
                <a:lnTo>
                  <a:pt x="90713" y="59976"/>
                </a:lnTo>
                <a:lnTo>
                  <a:pt x="59977" y="90711"/>
                </a:lnTo>
                <a:lnTo>
                  <a:pt x="34817" y="126303"/>
                </a:lnTo>
                <a:lnTo>
                  <a:pt x="15954" y="166032"/>
                </a:lnTo>
                <a:lnTo>
                  <a:pt x="4108" y="209176"/>
                </a:lnTo>
                <a:lnTo>
                  <a:pt x="0" y="255015"/>
                </a:lnTo>
                <a:lnTo>
                  <a:pt x="0" y="2957576"/>
                </a:lnTo>
                <a:lnTo>
                  <a:pt x="4108" y="3003415"/>
                </a:lnTo>
                <a:lnTo>
                  <a:pt x="15954" y="3046559"/>
                </a:lnTo>
                <a:lnTo>
                  <a:pt x="34817" y="3086288"/>
                </a:lnTo>
                <a:lnTo>
                  <a:pt x="59977" y="3121880"/>
                </a:lnTo>
                <a:lnTo>
                  <a:pt x="90713" y="3152615"/>
                </a:lnTo>
                <a:lnTo>
                  <a:pt x="126307" y="3177775"/>
                </a:lnTo>
                <a:lnTo>
                  <a:pt x="166038" y="3196637"/>
                </a:lnTo>
                <a:lnTo>
                  <a:pt x="209185" y="3208483"/>
                </a:lnTo>
                <a:lnTo>
                  <a:pt x="255028" y="3212591"/>
                </a:lnTo>
                <a:lnTo>
                  <a:pt x="1275080" y="3212591"/>
                </a:lnTo>
                <a:lnTo>
                  <a:pt x="1320919" y="3208483"/>
                </a:lnTo>
                <a:lnTo>
                  <a:pt x="1364063" y="3196637"/>
                </a:lnTo>
                <a:lnTo>
                  <a:pt x="1403792" y="3177775"/>
                </a:lnTo>
                <a:lnTo>
                  <a:pt x="1439384" y="3152615"/>
                </a:lnTo>
                <a:lnTo>
                  <a:pt x="1470119" y="3121880"/>
                </a:lnTo>
                <a:lnTo>
                  <a:pt x="1495279" y="3086288"/>
                </a:lnTo>
                <a:lnTo>
                  <a:pt x="1514141" y="3046559"/>
                </a:lnTo>
                <a:lnTo>
                  <a:pt x="1525987" y="3003415"/>
                </a:lnTo>
                <a:lnTo>
                  <a:pt x="1530096" y="2957576"/>
                </a:lnTo>
                <a:lnTo>
                  <a:pt x="1530096" y="255015"/>
                </a:lnTo>
                <a:lnTo>
                  <a:pt x="1525987" y="209176"/>
                </a:lnTo>
                <a:lnTo>
                  <a:pt x="1514141" y="166032"/>
                </a:lnTo>
                <a:lnTo>
                  <a:pt x="1495279" y="126303"/>
                </a:lnTo>
                <a:lnTo>
                  <a:pt x="1470119" y="90711"/>
                </a:lnTo>
                <a:lnTo>
                  <a:pt x="1439384" y="59976"/>
                </a:lnTo>
                <a:lnTo>
                  <a:pt x="1403792" y="34816"/>
                </a:lnTo>
                <a:lnTo>
                  <a:pt x="1364063" y="15954"/>
                </a:lnTo>
                <a:lnTo>
                  <a:pt x="1320919" y="4108"/>
                </a:lnTo>
                <a:lnTo>
                  <a:pt x="1275080" y="0"/>
                </a:lnTo>
                <a:close/>
              </a:path>
            </a:pathLst>
          </a:custGeom>
          <a:solidFill>
            <a:srgbClr val="EAF6FB"/>
          </a:solidFill>
        </p:spPr>
        <p:txBody>
          <a:bodyPr wrap="square" lIns="0" tIns="0" rIns="0" bIns="0" rtlCol="0"/>
          <a:lstStyle/>
          <a:p>
            <a:endParaRPr sz="2400"/>
          </a:p>
        </p:txBody>
      </p:sp>
      <p:sp>
        <p:nvSpPr>
          <p:cNvPr id="5" name="object 5"/>
          <p:cNvSpPr/>
          <p:nvPr/>
        </p:nvSpPr>
        <p:spPr>
          <a:xfrm>
            <a:off x="3585801" y="2320097"/>
            <a:ext cx="0" cy="445347"/>
          </a:xfrm>
          <a:custGeom>
            <a:avLst/>
            <a:gdLst/>
            <a:ahLst/>
            <a:cxnLst/>
            <a:rect l="l" t="t" r="r" b="b"/>
            <a:pathLst>
              <a:path h="334010">
                <a:moveTo>
                  <a:pt x="0" y="0"/>
                </a:moveTo>
                <a:lnTo>
                  <a:pt x="0" y="333882"/>
                </a:lnTo>
              </a:path>
            </a:pathLst>
          </a:custGeom>
          <a:ln w="12700">
            <a:solidFill>
              <a:srgbClr val="DD7E7E"/>
            </a:solidFill>
            <a:prstDash val="lgDash"/>
          </a:ln>
        </p:spPr>
        <p:txBody>
          <a:bodyPr wrap="square" lIns="0" tIns="0" rIns="0" bIns="0" rtlCol="0"/>
          <a:lstStyle/>
          <a:p>
            <a:endParaRPr sz="2400"/>
          </a:p>
        </p:txBody>
      </p:sp>
      <p:sp>
        <p:nvSpPr>
          <p:cNvPr id="6" name="object 6"/>
          <p:cNvSpPr/>
          <p:nvPr/>
        </p:nvSpPr>
        <p:spPr>
          <a:xfrm>
            <a:off x="6501721" y="2320097"/>
            <a:ext cx="0" cy="445347"/>
          </a:xfrm>
          <a:custGeom>
            <a:avLst/>
            <a:gdLst/>
            <a:ahLst/>
            <a:cxnLst/>
            <a:rect l="l" t="t" r="r" b="b"/>
            <a:pathLst>
              <a:path h="334010">
                <a:moveTo>
                  <a:pt x="0" y="0"/>
                </a:moveTo>
                <a:lnTo>
                  <a:pt x="0" y="333882"/>
                </a:lnTo>
              </a:path>
            </a:pathLst>
          </a:custGeom>
          <a:ln w="12700">
            <a:solidFill>
              <a:srgbClr val="DD7E7E"/>
            </a:solidFill>
            <a:prstDash val="lgDash"/>
          </a:ln>
        </p:spPr>
        <p:txBody>
          <a:bodyPr wrap="square" lIns="0" tIns="0" rIns="0" bIns="0" rtlCol="0"/>
          <a:lstStyle/>
          <a:p>
            <a:endParaRPr sz="2400"/>
          </a:p>
        </p:txBody>
      </p:sp>
      <p:sp>
        <p:nvSpPr>
          <p:cNvPr id="7" name="object 7"/>
          <p:cNvSpPr/>
          <p:nvPr/>
        </p:nvSpPr>
        <p:spPr>
          <a:xfrm>
            <a:off x="9444396" y="2320097"/>
            <a:ext cx="0" cy="445347"/>
          </a:xfrm>
          <a:custGeom>
            <a:avLst/>
            <a:gdLst/>
            <a:ahLst/>
            <a:cxnLst/>
            <a:rect l="l" t="t" r="r" b="b"/>
            <a:pathLst>
              <a:path h="334010">
                <a:moveTo>
                  <a:pt x="0" y="0"/>
                </a:moveTo>
                <a:lnTo>
                  <a:pt x="0" y="333882"/>
                </a:lnTo>
              </a:path>
            </a:pathLst>
          </a:custGeom>
          <a:ln w="12700">
            <a:solidFill>
              <a:srgbClr val="DD7E7E"/>
            </a:solidFill>
            <a:prstDash val="lgDash"/>
          </a:ln>
        </p:spPr>
        <p:txBody>
          <a:bodyPr wrap="square" lIns="0" tIns="0" rIns="0" bIns="0" rtlCol="0"/>
          <a:lstStyle/>
          <a:p>
            <a:endParaRPr sz="2400"/>
          </a:p>
        </p:txBody>
      </p:sp>
      <p:graphicFrame>
        <p:nvGraphicFramePr>
          <p:cNvPr id="8" name="object 8"/>
          <p:cNvGraphicFramePr>
            <a:graphicFrameLocks noGrp="1"/>
          </p:cNvGraphicFramePr>
          <p:nvPr>
            <p:extLst>
              <p:ext uri="{D42A27DB-BD31-4B8C-83A1-F6EECF244321}">
                <p14:modId xmlns:p14="http://schemas.microsoft.com/office/powerpoint/2010/main" val="1666744058"/>
              </p:ext>
            </p:extLst>
          </p:nvPr>
        </p:nvGraphicFramePr>
        <p:xfrm>
          <a:off x="2569801" y="1481898"/>
          <a:ext cx="9516527" cy="545252"/>
        </p:xfrm>
        <a:graphic>
          <a:graphicData uri="http://schemas.openxmlformats.org/drawingml/2006/table">
            <a:tbl>
              <a:tblPr firstRow="1" bandRow="1">
                <a:tableStyleId>{2D5ABB26-0587-4C30-8999-92F81FD0307C}</a:tableStyleId>
              </a:tblPr>
              <a:tblGrid>
                <a:gridCol w="1007533">
                  <a:extLst>
                    <a:ext uri="{9D8B030D-6E8A-4147-A177-3AD203B41FA5}">
                      <a16:colId xmlns:a16="http://schemas.microsoft.com/office/drawing/2014/main" val="20000"/>
                    </a:ext>
                  </a:extLst>
                </a:gridCol>
                <a:gridCol w="977900">
                  <a:extLst>
                    <a:ext uri="{9D8B030D-6E8A-4147-A177-3AD203B41FA5}">
                      <a16:colId xmlns:a16="http://schemas.microsoft.com/office/drawing/2014/main" val="20001"/>
                    </a:ext>
                  </a:extLst>
                </a:gridCol>
                <a:gridCol w="965200">
                  <a:extLst>
                    <a:ext uri="{9D8B030D-6E8A-4147-A177-3AD203B41FA5}">
                      <a16:colId xmlns:a16="http://schemas.microsoft.com/office/drawing/2014/main" val="20002"/>
                    </a:ext>
                  </a:extLst>
                </a:gridCol>
                <a:gridCol w="973667">
                  <a:extLst>
                    <a:ext uri="{9D8B030D-6E8A-4147-A177-3AD203B41FA5}">
                      <a16:colId xmlns:a16="http://schemas.microsoft.com/office/drawing/2014/main" val="20003"/>
                    </a:ext>
                  </a:extLst>
                </a:gridCol>
                <a:gridCol w="981285">
                  <a:extLst>
                    <a:ext uri="{9D8B030D-6E8A-4147-A177-3AD203B41FA5}">
                      <a16:colId xmlns:a16="http://schemas.microsoft.com/office/drawing/2014/main" val="20004"/>
                    </a:ext>
                  </a:extLst>
                </a:gridCol>
                <a:gridCol w="981285">
                  <a:extLst>
                    <a:ext uri="{9D8B030D-6E8A-4147-A177-3AD203B41FA5}">
                      <a16:colId xmlns:a16="http://schemas.microsoft.com/office/drawing/2014/main" val="20005"/>
                    </a:ext>
                  </a:extLst>
                </a:gridCol>
                <a:gridCol w="981285">
                  <a:extLst>
                    <a:ext uri="{9D8B030D-6E8A-4147-A177-3AD203B41FA5}">
                      <a16:colId xmlns:a16="http://schemas.microsoft.com/office/drawing/2014/main" val="20006"/>
                    </a:ext>
                  </a:extLst>
                </a:gridCol>
                <a:gridCol w="981285">
                  <a:extLst>
                    <a:ext uri="{9D8B030D-6E8A-4147-A177-3AD203B41FA5}">
                      <a16:colId xmlns:a16="http://schemas.microsoft.com/office/drawing/2014/main" val="20007"/>
                    </a:ext>
                  </a:extLst>
                </a:gridCol>
                <a:gridCol w="981287">
                  <a:extLst>
                    <a:ext uri="{9D8B030D-6E8A-4147-A177-3AD203B41FA5}">
                      <a16:colId xmlns:a16="http://schemas.microsoft.com/office/drawing/2014/main" val="20008"/>
                    </a:ext>
                  </a:extLst>
                </a:gridCol>
                <a:gridCol w="685800">
                  <a:extLst>
                    <a:ext uri="{9D8B030D-6E8A-4147-A177-3AD203B41FA5}">
                      <a16:colId xmlns:a16="http://schemas.microsoft.com/office/drawing/2014/main" val="20009"/>
                    </a:ext>
                  </a:extLst>
                </a:gridCol>
              </a:tblGrid>
              <a:tr h="347471">
                <a:tc>
                  <a:txBody>
                    <a:bodyPr/>
                    <a:lstStyle/>
                    <a:p>
                      <a:pPr marL="67310">
                        <a:lnSpc>
                          <a:spcPct val="100000"/>
                        </a:lnSpc>
                        <a:spcBef>
                          <a:spcPts val="185"/>
                        </a:spcBef>
                      </a:pPr>
                      <a:r>
                        <a:rPr sz="1500" spc="-5" dirty="0">
                          <a:solidFill>
                            <a:srgbClr val="FFFFFF"/>
                          </a:solidFill>
                          <a:latin typeface="Arial"/>
                          <a:cs typeface="Arial"/>
                        </a:rPr>
                        <a:t>Screening</a:t>
                      </a:r>
                      <a:endParaRPr sz="1500">
                        <a:latin typeface="Arial"/>
                        <a:cs typeface="Arial"/>
                      </a:endParaRPr>
                    </a:p>
                  </a:txBody>
                  <a:tcPr marL="0" marR="0" marT="31327" marB="0">
                    <a:lnR w="12700">
                      <a:solidFill>
                        <a:srgbClr val="DD7E7E"/>
                      </a:solidFill>
                      <a:prstDash val="solid"/>
                    </a:lnR>
                    <a:lnT w="12700">
                      <a:solidFill>
                        <a:srgbClr val="DD7E7E"/>
                      </a:solidFill>
                      <a:prstDash val="solid"/>
                    </a:lnT>
                    <a:lnB w="12700">
                      <a:solidFill>
                        <a:srgbClr val="DD7E7E"/>
                      </a:solidFill>
                      <a:prstDash val="solid"/>
                    </a:lnB>
                    <a:solidFill>
                      <a:srgbClr val="E8AAAA"/>
                    </a:solidFill>
                  </a:tcPr>
                </a:tc>
                <a:tc>
                  <a:txBody>
                    <a:bodyPr/>
                    <a:lstStyle/>
                    <a:p>
                      <a:pPr algn="ctr">
                        <a:lnSpc>
                          <a:spcPct val="100000"/>
                        </a:lnSpc>
                        <a:spcBef>
                          <a:spcPts val="180"/>
                        </a:spcBef>
                      </a:pPr>
                      <a:r>
                        <a:rPr sz="1600" spc="-10" dirty="0">
                          <a:solidFill>
                            <a:srgbClr val="FFFFFF"/>
                          </a:solidFill>
                          <a:latin typeface="Arial"/>
                          <a:cs typeface="Arial"/>
                        </a:rPr>
                        <a:t>C1</a:t>
                      </a:r>
                      <a:endParaRPr sz="1600">
                        <a:latin typeface="Arial"/>
                        <a:cs typeface="Arial"/>
                      </a:endParaRPr>
                    </a:p>
                  </a:txBody>
                  <a:tcPr marL="0" marR="0" marT="30480" marB="0">
                    <a:lnL w="12700">
                      <a:solidFill>
                        <a:srgbClr val="DD7E7E"/>
                      </a:solidFill>
                      <a:prstDash val="solid"/>
                    </a:lnL>
                    <a:lnR w="12700">
                      <a:solidFill>
                        <a:srgbClr val="DD7E7E"/>
                      </a:solidFill>
                      <a:prstDash val="solid"/>
                    </a:lnR>
                    <a:lnT w="12700">
                      <a:solidFill>
                        <a:srgbClr val="DD7E7E"/>
                      </a:solidFill>
                      <a:prstDash val="solid"/>
                    </a:lnT>
                    <a:lnB w="12700">
                      <a:solidFill>
                        <a:srgbClr val="DD7E7E"/>
                      </a:solidFill>
                      <a:prstDash val="solid"/>
                    </a:lnB>
                    <a:solidFill>
                      <a:srgbClr val="BC3333"/>
                    </a:solidFill>
                  </a:tcPr>
                </a:tc>
                <a:tc>
                  <a:txBody>
                    <a:bodyPr/>
                    <a:lstStyle/>
                    <a:p>
                      <a:pPr algn="ctr">
                        <a:lnSpc>
                          <a:spcPct val="100000"/>
                        </a:lnSpc>
                        <a:spcBef>
                          <a:spcPts val="180"/>
                        </a:spcBef>
                      </a:pPr>
                      <a:r>
                        <a:rPr sz="1600" spc="-10" dirty="0">
                          <a:solidFill>
                            <a:srgbClr val="FFFFFF"/>
                          </a:solidFill>
                          <a:latin typeface="Arial"/>
                          <a:cs typeface="Arial"/>
                        </a:rPr>
                        <a:t>C2</a:t>
                      </a:r>
                      <a:endParaRPr sz="1600">
                        <a:latin typeface="Arial"/>
                        <a:cs typeface="Arial"/>
                      </a:endParaRPr>
                    </a:p>
                  </a:txBody>
                  <a:tcPr marL="0" marR="0" marT="30480" marB="0">
                    <a:lnL w="12700">
                      <a:solidFill>
                        <a:srgbClr val="DD7E7E"/>
                      </a:solidFill>
                      <a:prstDash val="solid"/>
                    </a:lnL>
                    <a:lnR w="12700">
                      <a:solidFill>
                        <a:srgbClr val="DD7E7E"/>
                      </a:solidFill>
                      <a:prstDash val="solid"/>
                    </a:lnR>
                    <a:lnT w="12700">
                      <a:solidFill>
                        <a:srgbClr val="DD7E7E"/>
                      </a:solidFill>
                      <a:prstDash val="solid"/>
                    </a:lnT>
                    <a:lnB w="12700">
                      <a:solidFill>
                        <a:srgbClr val="DD7E7E"/>
                      </a:solidFill>
                      <a:prstDash val="solid"/>
                    </a:lnB>
                    <a:solidFill>
                      <a:srgbClr val="BC3333"/>
                    </a:solidFill>
                  </a:tcPr>
                </a:tc>
                <a:tc>
                  <a:txBody>
                    <a:bodyPr/>
                    <a:lstStyle/>
                    <a:p>
                      <a:pPr algn="ctr">
                        <a:lnSpc>
                          <a:spcPct val="100000"/>
                        </a:lnSpc>
                        <a:spcBef>
                          <a:spcPts val="180"/>
                        </a:spcBef>
                      </a:pPr>
                      <a:r>
                        <a:rPr sz="1600" spc="-10" dirty="0">
                          <a:solidFill>
                            <a:srgbClr val="FFFFFF"/>
                          </a:solidFill>
                          <a:latin typeface="Arial"/>
                          <a:cs typeface="Arial"/>
                        </a:rPr>
                        <a:t>C3</a:t>
                      </a:r>
                      <a:endParaRPr sz="1600">
                        <a:latin typeface="Arial"/>
                        <a:cs typeface="Arial"/>
                      </a:endParaRPr>
                    </a:p>
                  </a:txBody>
                  <a:tcPr marL="0" marR="0" marT="30480" marB="0">
                    <a:lnL w="12700">
                      <a:solidFill>
                        <a:srgbClr val="DD7E7E"/>
                      </a:solidFill>
                      <a:prstDash val="solid"/>
                    </a:lnL>
                    <a:lnR w="12700">
                      <a:solidFill>
                        <a:srgbClr val="DD7E7E"/>
                      </a:solidFill>
                      <a:prstDash val="solid"/>
                    </a:lnR>
                    <a:lnT w="12700">
                      <a:solidFill>
                        <a:srgbClr val="DD7E7E"/>
                      </a:solidFill>
                      <a:prstDash val="solid"/>
                    </a:lnT>
                    <a:lnB w="12700">
                      <a:solidFill>
                        <a:srgbClr val="DD7E7E"/>
                      </a:solidFill>
                      <a:prstDash val="solid"/>
                    </a:lnB>
                    <a:solidFill>
                      <a:srgbClr val="BC3333"/>
                    </a:solidFill>
                  </a:tcPr>
                </a:tc>
                <a:tc>
                  <a:txBody>
                    <a:bodyPr/>
                    <a:lstStyle/>
                    <a:p>
                      <a:pPr algn="ctr">
                        <a:lnSpc>
                          <a:spcPct val="100000"/>
                        </a:lnSpc>
                        <a:spcBef>
                          <a:spcPts val="180"/>
                        </a:spcBef>
                      </a:pPr>
                      <a:r>
                        <a:rPr sz="1600" spc="-10" dirty="0">
                          <a:solidFill>
                            <a:srgbClr val="FFFFFF"/>
                          </a:solidFill>
                          <a:latin typeface="Arial"/>
                          <a:cs typeface="Arial"/>
                        </a:rPr>
                        <a:t>C4</a:t>
                      </a:r>
                      <a:endParaRPr sz="1600">
                        <a:latin typeface="Arial"/>
                        <a:cs typeface="Arial"/>
                      </a:endParaRPr>
                    </a:p>
                  </a:txBody>
                  <a:tcPr marL="0" marR="0" marT="30480" marB="0">
                    <a:lnL w="12700">
                      <a:solidFill>
                        <a:srgbClr val="DD7E7E"/>
                      </a:solidFill>
                      <a:prstDash val="solid"/>
                    </a:lnL>
                    <a:lnR w="12700">
                      <a:solidFill>
                        <a:srgbClr val="DD7E7E"/>
                      </a:solidFill>
                      <a:prstDash val="solid"/>
                    </a:lnR>
                    <a:lnT w="12700">
                      <a:solidFill>
                        <a:srgbClr val="DD7E7E"/>
                      </a:solidFill>
                      <a:prstDash val="solid"/>
                    </a:lnT>
                    <a:lnB w="12700">
                      <a:solidFill>
                        <a:srgbClr val="DD7E7E"/>
                      </a:solidFill>
                      <a:prstDash val="solid"/>
                    </a:lnB>
                    <a:solidFill>
                      <a:srgbClr val="BC3333"/>
                    </a:solidFill>
                  </a:tcPr>
                </a:tc>
                <a:tc>
                  <a:txBody>
                    <a:bodyPr/>
                    <a:lstStyle/>
                    <a:p>
                      <a:pPr algn="ctr">
                        <a:lnSpc>
                          <a:spcPct val="100000"/>
                        </a:lnSpc>
                        <a:spcBef>
                          <a:spcPts val="180"/>
                        </a:spcBef>
                      </a:pPr>
                      <a:r>
                        <a:rPr sz="1600" spc="-10" dirty="0">
                          <a:solidFill>
                            <a:srgbClr val="FFFFFF"/>
                          </a:solidFill>
                          <a:latin typeface="Arial"/>
                          <a:cs typeface="Arial"/>
                        </a:rPr>
                        <a:t>C5</a:t>
                      </a:r>
                      <a:endParaRPr sz="1600">
                        <a:latin typeface="Arial"/>
                        <a:cs typeface="Arial"/>
                      </a:endParaRPr>
                    </a:p>
                  </a:txBody>
                  <a:tcPr marL="0" marR="0" marT="30480" marB="0">
                    <a:lnL w="12700">
                      <a:solidFill>
                        <a:srgbClr val="DD7E7E"/>
                      </a:solidFill>
                      <a:prstDash val="solid"/>
                    </a:lnL>
                    <a:lnR w="12700">
                      <a:solidFill>
                        <a:srgbClr val="DD7E7E"/>
                      </a:solidFill>
                      <a:prstDash val="solid"/>
                    </a:lnR>
                    <a:lnT w="12700">
                      <a:solidFill>
                        <a:srgbClr val="DD7E7E"/>
                      </a:solidFill>
                      <a:prstDash val="solid"/>
                    </a:lnT>
                    <a:lnB w="12700">
                      <a:solidFill>
                        <a:srgbClr val="DD7E7E"/>
                      </a:solidFill>
                      <a:prstDash val="solid"/>
                    </a:lnB>
                    <a:solidFill>
                      <a:srgbClr val="BC3333"/>
                    </a:solidFill>
                  </a:tcPr>
                </a:tc>
                <a:tc>
                  <a:txBody>
                    <a:bodyPr/>
                    <a:lstStyle/>
                    <a:p>
                      <a:pPr marL="635" algn="ctr">
                        <a:lnSpc>
                          <a:spcPct val="100000"/>
                        </a:lnSpc>
                        <a:spcBef>
                          <a:spcPts val="180"/>
                        </a:spcBef>
                      </a:pPr>
                      <a:r>
                        <a:rPr sz="1600" spc="-10" dirty="0">
                          <a:solidFill>
                            <a:srgbClr val="FFFFFF"/>
                          </a:solidFill>
                          <a:latin typeface="Arial"/>
                          <a:cs typeface="Arial"/>
                        </a:rPr>
                        <a:t>C6</a:t>
                      </a:r>
                      <a:endParaRPr sz="1600">
                        <a:latin typeface="Arial"/>
                        <a:cs typeface="Arial"/>
                      </a:endParaRPr>
                    </a:p>
                  </a:txBody>
                  <a:tcPr marL="0" marR="0" marT="30480" marB="0">
                    <a:lnL w="12700">
                      <a:solidFill>
                        <a:srgbClr val="DD7E7E"/>
                      </a:solidFill>
                      <a:prstDash val="solid"/>
                    </a:lnL>
                    <a:lnR w="12700">
                      <a:solidFill>
                        <a:srgbClr val="DD7E7E"/>
                      </a:solidFill>
                      <a:prstDash val="solid"/>
                    </a:lnR>
                    <a:lnT w="12700">
                      <a:solidFill>
                        <a:srgbClr val="DD7E7E"/>
                      </a:solidFill>
                      <a:prstDash val="solid"/>
                    </a:lnT>
                    <a:lnB w="12700">
                      <a:solidFill>
                        <a:srgbClr val="DD7E7E"/>
                      </a:solidFill>
                      <a:prstDash val="solid"/>
                    </a:lnB>
                    <a:solidFill>
                      <a:srgbClr val="BC3333"/>
                    </a:solidFill>
                  </a:tcPr>
                </a:tc>
                <a:tc>
                  <a:txBody>
                    <a:bodyPr/>
                    <a:lstStyle/>
                    <a:p>
                      <a:pPr marL="43180" algn="ctr">
                        <a:lnSpc>
                          <a:spcPct val="100000"/>
                        </a:lnSpc>
                        <a:spcBef>
                          <a:spcPts val="180"/>
                        </a:spcBef>
                      </a:pPr>
                      <a:r>
                        <a:rPr sz="1600" spc="-10" dirty="0">
                          <a:solidFill>
                            <a:srgbClr val="FFFFFF"/>
                          </a:solidFill>
                          <a:latin typeface="Arial"/>
                          <a:cs typeface="Arial"/>
                        </a:rPr>
                        <a:t>C7</a:t>
                      </a:r>
                      <a:endParaRPr sz="1600">
                        <a:latin typeface="Arial"/>
                        <a:cs typeface="Arial"/>
                      </a:endParaRPr>
                    </a:p>
                  </a:txBody>
                  <a:tcPr marL="0" marR="0" marT="30480" marB="0">
                    <a:lnL w="12700">
                      <a:solidFill>
                        <a:srgbClr val="DD7E7E"/>
                      </a:solidFill>
                      <a:prstDash val="solid"/>
                    </a:lnL>
                    <a:lnR w="12700">
                      <a:solidFill>
                        <a:srgbClr val="DD7E7E"/>
                      </a:solidFill>
                      <a:prstDash val="solid"/>
                    </a:lnR>
                    <a:lnT w="12700">
                      <a:solidFill>
                        <a:srgbClr val="DD7E7E"/>
                      </a:solidFill>
                      <a:prstDash val="solid"/>
                    </a:lnT>
                    <a:lnB w="12700">
                      <a:solidFill>
                        <a:srgbClr val="DD7E7E"/>
                      </a:solidFill>
                      <a:prstDash val="solid"/>
                    </a:lnB>
                    <a:solidFill>
                      <a:srgbClr val="BC3333"/>
                    </a:solidFill>
                  </a:tcPr>
                </a:tc>
                <a:tc>
                  <a:txBody>
                    <a:bodyPr/>
                    <a:lstStyle/>
                    <a:p>
                      <a:pPr marL="635" algn="ctr">
                        <a:lnSpc>
                          <a:spcPct val="100000"/>
                        </a:lnSpc>
                        <a:spcBef>
                          <a:spcPts val="180"/>
                        </a:spcBef>
                      </a:pPr>
                      <a:r>
                        <a:rPr sz="1600" spc="-10" dirty="0">
                          <a:solidFill>
                            <a:srgbClr val="FFFFFF"/>
                          </a:solidFill>
                          <a:latin typeface="Arial"/>
                          <a:cs typeface="Arial"/>
                        </a:rPr>
                        <a:t>C8</a:t>
                      </a:r>
                      <a:endParaRPr sz="1600">
                        <a:latin typeface="Arial"/>
                        <a:cs typeface="Arial"/>
                      </a:endParaRPr>
                    </a:p>
                  </a:txBody>
                  <a:tcPr marL="0" marR="0" marT="30480" marB="0">
                    <a:lnL w="12700">
                      <a:solidFill>
                        <a:srgbClr val="DD7E7E"/>
                      </a:solidFill>
                      <a:prstDash val="solid"/>
                    </a:lnL>
                    <a:lnR w="12700">
                      <a:solidFill>
                        <a:srgbClr val="DD7E7E"/>
                      </a:solidFill>
                      <a:prstDash val="solid"/>
                    </a:lnR>
                    <a:lnT w="12700">
                      <a:solidFill>
                        <a:srgbClr val="DD7E7E"/>
                      </a:solidFill>
                      <a:prstDash val="solid"/>
                    </a:lnT>
                    <a:lnB w="12700">
                      <a:solidFill>
                        <a:srgbClr val="DD7E7E"/>
                      </a:solidFill>
                      <a:prstDash val="solid"/>
                    </a:lnB>
                    <a:solidFill>
                      <a:srgbClr val="BC3333"/>
                    </a:solidFill>
                  </a:tcPr>
                </a:tc>
                <a:tc>
                  <a:txBody>
                    <a:bodyPr/>
                    <a:lstStyle/>
                    <a:p>
                      <a:pPr>
                        <a:lnSpc>
                          <a:spcPct val="100000"/>
                        </a:lnSpc>
                      </a:pPr>
                      <a:endParaRPr sz="1600">
                        <a:latin typeface="Times New Roman"/>
                        <a:cs typeface="Times New Roman"/>
                      </a:endParaRPr>
                    </a:p>
                  </a:txBody>
                  <a:tcPr marL="0" marR="0" marT="0" marB="0">
                    <a:lnL w="12700">
                      <a:solidFill>
                        <a:srgbClr val="DD7E7E"/>
                      </a:solidFill>
                      <a:prstDash val="solid"/>
                    </a:lnL>
                    <a:lnR w="12700">
                      <a:solidFill>
                        <a:srgbClr val="B7B7B7"/>
                      </a:solidFill>
                      <a:prstDash val="solid"/>
                    </a:lnR>
                    <a:lnB w="12700">
                      <a:solidFill>
                        <a:srgbClr val="DD7E7E"/>
                      </a:solidFill>
                      <a:prstDash val="solid"/>
                    </a:lnB>
                  </a:tcPr>
                </a:tc>
                <a:extLst>
                  <a:ext uri="{0D108BD9-81ED-4DB2-BD59-A6C34878D82A}">
                    <a16:rowId xmlns:a16="http://schemas.microsoft.com/office/drawing/2014/main" val="10000"/>
                  </a:ext>
                </a:extLst>
              </a:tr>
              <a:tr h="197781">
                <a:tc>
                  <a:txBody>
                    <a:bodyPr/>
                    <a:lstStyle/>
                    <a:p>
                      <a:pPr>
                        <a:lnSpc>
                          <a:spcPct val="100000"/>
                        </a:lnSpc>
                      </a:pPr>
                      <a:endParaRPr sz="1100">
                        <a:latin typeface="Times New Roman"/>
                        <a:cs typeface="Times New Roman"/>
                      </a:endParaRPr>
                    </a:p>
                  </a:txBody>
                  <a:tcPr marL="0" marR="0" marT="0" marB="0">
                    <a:lnR w="12700">
                      <a:solidFill>
                        <a:srgbClr val="DD7E7E"/>
                      </a:solidFill>
                      <a:prstDash val="solid"/>
                    </a:lnR>
                    <a:lnT w="12700">
                      <a:solidFill>
                        <a:srgbClr val="DD7E7E"/>
                      </a:solidFill>
                      <a:prstDash val="solid"/>
                    </a:lnT>
                  </a:tcPr>
                </a:tc>
                <a:tc>
                  <a:txBody>
                    <a:bodyPr/>
                    <a:lstStyle/>
                    <a:p>
                      <a:pPr>
                        <a:lnSpc>
                          <a:spcPct val="100000"/>
                        </a:lnSpc>
                      </a:pPr>
                      <a:endParaRPr sz="1100">
                        <a:latin typeface="Times New Roman"/>
                        <a:cs typeface="Times New Roman"/>
                      </a:endParaRPr>
                    </a:p>
                  </a:txBody>
                  <a:tcPr marL="0" marR="0" marT="0" marB="0">
                    <a:lnL w="12700">
                      <a:solidFill>
                        <a:srgbClr val="DD7E7E"/>
                      </a:solidFill>
                      <a:prstDash val="solid"/>
                    </a:lnL>
                    <a:lnR w="12700">
                      <a:solidFill>
                        <a:srgbClr val="DD7E7E"/>
                      </a:solidFill>
                      <a:prstDash val="solid"/>
                    </a:lnR>
                    <a:lnT w="12700">
                      <a:solidFill>
                        <a:srgbClr val="DD7E7E"/>
                      </a:solidFill>
                      <a:prstDash val="solid"/>
                    </a:lnT>
                  </a:tcPr>
                </a:tc>
                <a:tc>
                  <a:txBody>
                    <a:bodyPr/>
                    <a:lstStyle/>
                    <a:p>
                      <a:pPr>
                        <a:lnSpc>
                          <a:spcPct val="100000"/>
                        </a:lnSpc>
                      </a:pPr>
                      <a:endParaRPr sz="1100">
                        <a:latin typeface="Times New Roman"/>
                        <a:cs typeface="Times New Roman"/>
                      </a:endParaRPr>
                    </a:p>
                  </a:txBody>
                  <a:tcPr marL="0" marR="0" marT="0" marB="0">
                    <a:lnL w="12700">
                      <a:solidFill>
                        <a:srgbClr val="DD7E7E"/>
                      </a:solidFill>
                      <a:prstDash val="solid"/>
                    </a:lnL>
                    <a:lnR w="12700">
                      <a:solidFill>
                        <a:srgbClr val="DD7E7E"/>
                      </a:solidFill>
                      <a:prstDash val="solid"/>
                    </a:lnR>
                    <a:lnT w="12700">
                      <a:solidFill>
                        <a:srgbClr val="DD7E7E"/>
                      </a:solidFill>
                      <a:prstDash val="solid"/>
                    </a:lnT>
                  </a:tcPr>
                </a:tc>
                <a:tc>
                  <a:txBody>
                    <a:bodyPr/>
                    <a:lstStyle/>
                    <a:p>
                      <a:pPr>
                        <a:lnSpc>
                          <a:spcPct val="100000"/>
                        </a:lnSpc>
                      </a:pPr>
                      <a:endParaRPr sz="1100">
                        <a:latin typeface="Times New Roman"/>
                        <a:cs typeface="Times New Roman"/>
                      </a:endParaRPr>
                    </a:p>
                  </a:txBody>
                  <a:tcPr marL="0" marR="0" marT="0" marB="0">
                    <a:lnL w="12700">
                      <a:solidFill>
                        <a:srgbClr val="DD7E7E"/>
                      </a:solidFill>
                      <a:prstDash val="solid"/>
                    </a:lnL>
                    <a:lnR w="12700">
                      <a:solidFill>
                        <a:srgbClr val="DD7E7E"/>
                      </a:solidFill>
                      <a:prstDash val="solid"/>
                    </a:lnR>
                    <a:lnT w="12700">
                      <a:solidFill>
                        <a:srgbClr val="DD7E7E"/>
                      </a:solidFill>
                      <a:prstDash val="solid"/>
                    </a:lnT>
                  </a:tcPr>
                </a:tc>
                <a:tc>
                  <a:txBody>
                    <a:bodyPr/>
                    <a:lstStyle/>
                    <a:p>
                      <a:pPr>
                        <a:lnSpc>
                          <a:spcPct val="100000"/>
                        </a:lnSpc>
                      </a:pPr>
                      <a:endParaRPr sz="1100">
                        <a:latin typeface="Times New Roman"/>
                        <a:cs typeface="Times New Roman"/>
                      </a:endParaRPr>
                    </a:p>
                  </a:txBody>
                  <a:tcPr marL="0" marR="0" marT="0" marB="0">
                    <a:lnL w="12700">
                      <a:solidFill>
                        <a:srgbClr val="DD7E7E"/>
                      </a:solidFill>
                      <a:prstDash val="solid"/>
                    </a:lnL>
                    <a:lnR w="12700">
                      <a:solidFill>
                        <a:srgbClr val="DD7E7E"/>
                      </a:solidFill>
                      <a:prstDash val="solid"/>
                    </a:lnR>
                    <a:lnT w="12700">
                      <a:solidFill>
                        <a:srgbClr val="DD7E7E"/>
                      </a:solidFill>
                      <a:prstDash val="solid"/>
                    </a:lnT>
                  </a:tcPr>
                </a:tc>
                <a:tc>
                  <a:txBody>
                    <a:bodyPr/>
                    <a:lstStyle/>
                    <a:p>
                      <a:pPr>
                        <a:lnSpc>
                          <a:spcPct val="100000"/>
                        </a:lnSpc>
                      </a:pPr>
                      <a:endParaRPr sz="1100">
                        <a:latin typeface="Times New Roman"/>
                        <a:cs typeface="Times New Roman"/>
                      </a:endParaRPr>
                    </a:p>
                  </a:txBody>
                  <a:tcPr marL="0" marR="0" marT="0" marB="0">
                    <a:lnL w="12700">
                      <a:solidFill>
                        <a:srgbClr val="DD7E7E"/>
                      </a:solidFill>
                      <a:prstDash val="solid"/>
                    </a:lnL>
                    <a:lnR w="12700">
                      <a:solidFill>
                        <a:srgbClr val="DD7E7E"/>
                      </a:solidFill>
                      <a:prstDash val="solid"/>
                    </a:lnR>
                    <a:lnT w="12700">
                      <a:solidFill>
                        <a:srgbClr val="DD7E7E"/>
                      </a:solidFill>
                      <a:prstDash val="solid"/>
                    </a:lnT>
                  </a:tcPr>
                </a:tc>
                <a:tc>
                  <a:txBody>
                    <a:bodyPr/>
                    <a:lstStyle/>
                    <a:p>
                      <a:pPr>
                        <a:lnSpc>
                          <a:spcPct val="100000"/>
                        </a:lnSpc>
                      </a:pPr>
                      <a:endParaRPr sz="1100">
                        <a:latin typeface="Times New Roman"/>
                        <a:cs typeface="Times New Roman"/>
                      </a:endParaRPr>
                    </a:p>
                  </a:txBody>
                  <a:tcPr marL="0" marR="0" marT="0" marB="0">
                    <a:lnL w="12700">
                      <a:solidFill>
                        <a:srgbClr val="DD7E7E"/>
                      </a:solidFill>
                      <a:prstDash val="solid"/>
                    </a:lnL>
                    <a:lnR w="12700">
                      <a:solidFill>
                        <a:srgbClr val="DD7E7E"/>
                      </a:solidFill>
                      <a:prstDash val="solid"/>
                    </a:lnR>
                    <a:lnT w="12700">
                      <a:solidFill>
                        <a:srgbClr val="DD7E7E"/>
                      </a:solidFill>
                      <a:prstDash val="solid"/>
                    </a:lnT>
                  </a:tcPr>
                </a:tc>
                <a:tc>
                  <a:txBody>
                    <a:bodyPr/>
                    <a:lstStyle/>
                    <a:p>
                      <a:pPr>
                        <a:lnSpc>
                          <a:spcPct val="100000"/>
                        </a:lnSpc>
                      </a:pPr>
                      <a:endParaRPr sz="1100">
                        <a:latin typeface="Times New Roman"/>
                        <a:cs typeface="Times New Roman"/>
                      </a:endParaRPr>
                    </a:p>
                  </a:txBody>
                  <a:tcPr marL="0" marR="0" marT="0" marB="0">
                    <a:lnL w="12700">
                      <a:solidFill>
                        <a:srgbClr val="DD7E7E"/>
                      </a:solidFill>
                      <a:prstDash val="solid"/>
                    </a:lnL>
                    <a:lnR w="12700">
                      <a:solidFill>
                        <a:srgbClr val="DD7E7E"/>
                      </a:solidFill>
                      <a:prstDash val="solid"/>
                    </a:lnR>
                    <a:lnT w="12700">
                      <a:solidFill>
                        <a:srgbClr val="DD7E7E"/>
                      </a:solidFill>
                      <a:prstDash val="solid"/>
                    </a:lnT>
                  </a:tcPr>
                </a:tc>
                <a:tc>
                  <a:txBody>
                    <a:bodyPr/>
                    <a:lstStyle/>
                    <a:p>
                      <a:pPr>
                        <a:lnSpc>
                          <a:spcPct val="100000"/>
                        </a:lnSpc>
                      </a:pPr>
                      <a:endParaRPr sz="1100">
                        <a:latin typeface="Times New Roman"/>
                        <a:cs typeface="Times New Roman"/>
                      </a:endParaRPr>
                    </a:p>
                  </a:txBody>
                  <a:tcPr marL="0" marR="0" marT="0" marB="0">
                    <a:lnL w="12700">
                      <a:solidFill>
                        <a:srgbClr val="DD7E7E"/>
                      </a:solidFill>
                      <a:prstDash val="solid"/>
                    </a:lnL>
                    <a:lnR w="12700">
                      <a:solidFill>
                        <a:srgbClr val="DD7E7E"/>
                      </a:solidFill>
                      <a:prstDash val="solid"/>
                    </a:lnR>
                    <a:lnT w="12700">
                      <a:solidFill>
                        <a:srgbClr val="DD7E7E"/>
                      </a:solidFill>
                      <a:prstDash val="solid"/>
                    </a:lnT>
                  </a:tcPr>
                </a:tc>
                <a:tc>
                  <a:txBody>
                    <a:bodyPr/>
                    <a:lstStyle/>
                    <a:p>
                      <a:pPr>
                        <a:lnSpc>
                          <a:spcPct val="100000"/>
                        </a:lnSpc>
                      </a:pPr>
                      <a:endParaRPr sz="1100">
                        <a:latin typeface="Times New Roman"/>
                        <a:cs typeface="Times New Roman"/>
                      </a:endParaRPr>
                    </a:p>
                  </a:txBody>
                  <a:tcPr marL="0" marR="0" marT="0" marB="0">
                    <a:lnL w="12700">
                      <a:solidFill>
                        <a:srgbClr val="DD7E7E"/>
                      </a:solidFill>
                      <a:prstDash val="solid"/>
                    </a:lnL>
                    <a:lnR w="12700">
                      <a:solidFill>
                        <a:srgbClr val="B7B7B7"/>
                      </a:solidFill>
                      <a:prstDash val="solid"/>
                    </a:lnR>
                    <a:lnT w="12700">
                      <a:solidFill>
                        <a:srgbClr val="DD7E7E"/>
                      </a:solidFill>
                      <a:prstDash val="solid"/>
                    </a:lnT>
                  </a:tcPr>
                </a:tc>
                <a:extLst>
                  <a:ext uri="{0D108BD9-81ED-4DB2-BD59-A6C34878D82A}">
                    <a16:rowId xmlns:a16="http://schemas.microsoft.com/office/drawing/2014/main" val="10001"/>
                  </a:ext>
                </a:extLst>
              </a:tr>
            </a:tbl>
          </a:graphicData>
        </a:graphic>
      </p:graphicFrame>
      <p:sp>
        <p:nvSpPr>
          <p:cNvPr id="9" name="object 9"/>
          <p:cNvSpPr/>
          <p:nvPr/>
        </p:nvSpPr>
        <p:spPr>
          <a:xfrm>
            <a:off x="3547872"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10" name="object 10"/>
          <p:cNvSpPr/>
          <p:nvPr/>
        </p:nvSpPr>
        <p:spPr>
          <a:xfrm>
            <a:off x="4519168"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11" name="object 11"/>
          <p:cNvSpPr/>
          <p:nvPr/>
        </p:nvSpPr>
        <p:spPr>
          <a:xfrm>
            <a:off x="3791711"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12" name="object 12"/>
          <p:cNvSpPr/>
          <p:nvPr/>
        </p:nvSpPr>
        <p:spPr>
          <a:xfrm>
            <a:off x="4033519"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13" name="object 13"/>
          <p:cNvSpPr/>
          <p:nvPr/>
        </p:nvSpPr>
        <p:spPr>
          <a:xfrm>
            <a:off x="5490463"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14" name="object 14"/>
          <p:cNvSpPr/>
          <p:nvPr/>
        </p:nvSpPr>
        <p:spPr>
          <a:xfrm>
            <a:off x="4277360"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15" name="object 15"/>
          <p:cNvSpPr/>
          <p:nvPr/>
        </p:nvSpPr>
        <p:spPr>
          <a:xfrm>
            <a:off x="4760976"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16" name="object 16"/>
          <p:cNvSpPr/>
          <p:nvPr/>
        </p:nvSpPr>
        <p:spPr>
          <a:xfrm>
            <a:off x="5004815"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17" name="object 17"/>
          <p:cNvSpPr/>
          <p:nvPr/>
        </p:nvSpPr>
        <p:spPr>
          <a:xfrm>
            <a:off x="5246623"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18" name="object 18"/>
          <p:cNvSpPr/>
          <p:nvPr/>
        </p:nvSpPr>
        <p:spPr>
          <a:xfrm>
            <a:off x="5732271"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19" name="object 19"/>
          <p:cNvSpPr/>
          <p:nvPr/>
        </p:nvSpPr>
        <p:spPr>
          <a:xfrm>
            <a:off x="5974079"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20" name="object 20"/>
          <p:cNvSpPr/>
          <p:nvPr/>
        </p:nvSpPr>
        <p:spPr>
          <a:xfrm>
            <a:off x="6949439"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21" name="object 21"/>
          <p:cNvSpPr/>
          <p:nvPr/>
        </p:nvSpPr>
        <p:spPr>
          <a:xfrm>
            <a:off x="6217920"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22" name="object 22"/>
          <p:cNvSpPr/>
          <p:nvPr/>
        </p:nvSpPr>
        <p:spPr>
          <a:xfrm>
            <a:off x="6459728"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23" name="object 23"/>
          <p:cNvSpPr/>
          <p:nvPr/>
        </p:nvSpPr>
        <p:spPr>
          <a:xfrm>
            <a:off x="7928863"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24" name="object 24"/>
          <p:cNvSpPr/>
          <p:nvPr/>
        </p:nvSpPr>
        <p:spPr>
          <a:xfrm>
            <a:off x="7439152"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25" name="object 25"/>
          <p:cNvSpPr/>
          <p:nvPr/>
        </p:nvSpPr>
        <p:spPr>
          <a:xfrm>
            <a:off x="8418576"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26" name="object 26"/>
          <p:cNvSpPr/>
          <p:nvPr/>
        </p:nvSpPr>
        <p:spPr>
          <a:xfrm>
            <a:off x="8908288"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27" name="object 27"/>
          <p:cNvSpPr/>
          <p:nvPr/>
        </p:nvSpPr>
        <p:spPr>
          <a:xfrm>
            <a:off x="9398000"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28" name="object 28"/>
          <p:cNvSpPr txBox="1"/>
          <p:nvPr/>
        </p:nvSpPr>
        <p:spPr>
          <a:xfrm>
            <a:off x="2591307" y="2207085"/>
            <a:ext cx="790787" cy="469487"/>
          </a:xfrm>
          <a:prstGeom prst="rect">
            <a:avLst/>
          </a:prstGeom>
        </p:spPr>
        <p:txBody>
          <a:bodyPr vert="horz" wrap="square" lIns="0" tIns="17780" rIns="0" bIns="0" rtlCol="0">
            <a:spAutoFit/>
          </a:bodyPr>
          <a:lstStyle/>
          <a:p>
            <a:pPr marL="16933">
              <a:spcBef>
                <a:spcPts val="140"/>
              </a:spcBef>
            </a:pPr>
            <a:r>
              <a:rPr sz="1467" b="1" dirty="0">
                <a:solidFill>
                  <a:srgbClr val="212557"/>
                </a:solidFill>
                <a:latin typeface="Arial"/>
                <a:cs typeface="Arial"/>
              </a:rPr>
              <a:t>Dose</a:t>
            </a:r>
            <a:endParaRPr sz="1467">
              <a:latin typeface="Arial"/>
              <a:cs typeface="Arial"/>
            </a:endParaRPr>
          </a:p>
          <a:p>
            <a:pPr marL="16933"/>
            <a:r>
              <a:rPr sz="1467" b="1" dirty="0">
                <a:solidFill>
                  <a:srgbClr val="212557"/>
                </a:solidFill>
                <a:latin typeface="Arial"/>
                <a:cs typeface="Arial"/>
              </a:rPr>
              <a:t>recei</a:t>
            </a:r>
            <a:r>
              <a:rPr sz="1467" b="1" spc="-20" dirty="0">
                <a:solidFill>
                  <a:srgbClr val="212557"/>
                </a:solidFill>
                <a:latin typeface="Arial"/>
                <a:cs typeface="Arial"/>
              </a:rPr>
              <a:t>v</a:t>
            </a:r>
            <a:r>
              <a:rPr sz="1467" b="1" dirty="0">
                <a:solidFill>
                  <a:srgbClr val="212557"/>
                </a:solidFill>
                <a:latin typeface="Arial"/>
                <a:cs typeface="Arial"/>
              </a:rPr>
              <a:t>ed</a:t>
            </a:r>
            <a:endParaRPr sz="1467">
              <a:latin typeface="Arial"/>
              <a:cs typeface="Arial"/>
            </a:endParaRPr>
          </a:p>
        </p:txBody>
      </p:sp>
      <p:sp>
        <p:nvSpPr>
          <p:cNvPr id="29" name="object 29"/>
          <p:cNvSpPr txBox="1"/>
          <p:nvPr/>
        </p:nvSpPr>
        <p:spPr>
          <a:xfrm>
            <a:off x="3630505" y="2348037"/>
            <a:ext cx="4844627" cy="263320"/>
          </a:xfrm>
          <a:prstGeom prst="rect">
            <a:avLst/>
          </a:prstGeom>
        </p:spPr>
        <p:txBody>
          <a:bodyPr vert="horz" wrap="square" lIns="0" tIns="16933" rIns="0" bIns="0" rtlCol="0">
            <a:spAutoFit/>
          </a:bodyPr>
          <a:lstStyle/>
          <a:p>
            <a:pPr marL="16933">
              <a:spcBef>
                <a:spcPts val="133"/>
              </a:spcBef>
              <a:tabLst>
                <a:tab pos="2921774" algn="l"/>
              </a:tabLst>
            </a:pPr>
            <a:r>
              <a:rPr sz="1600" i="1" spc="-7" dirty="0">
                <a:solidFill>
                  <a:srgbClr val="212557"/>
                </a:solidFill>
                <a:latin typeface="Arial"/>
                <a:cs typeface="Arial"/>
              </a:rPr>
              <a:t>C1–3: Days </a:t>
            </a:r>
            <a:r>
              <a:rPr sz="1600" i="1" dirty="0">
                <a:solidFill>
                  <a:srgbClr val="212557"/>
                </a:solidFill>
                <a:latin typeface="Arial"/>
                <a:cs typeface="Arial"/>
              </a:rPr>
              <a:t>1, 8, </a:t>
            </a:r>
            <a:r>
              <a:rPr sz="1600" i="1" spc="-7" dirty="0">
                <a:solidFill>
                  <a:srgbClr val="212557"/>
                </a:solidFill>
                <a:latin typeface="Arial"/>
                <a:cs typeface="Arial"/>
              </a:rPr>
              <a:t>15,</a:t>
            </a:r>
            <a:r>
              <a:rPr sz="1600" i="1" spc="7" dirty="0">
                <a:solidFill>
                  <a:srgbClr val="212557"/>
                </a:solidFill>
                <a:latin typeface="Arial"/>
                <a:cs typeface="Arial"/>
              </a:rPr>
              <a:t> </a:t>
            </a:r>
            <a:r>
              <a:rPr sz="1600" i="1" spc="-7" dirty="0">
                <a:solidFill>
                  <a:srgbClr val="212557"/>
                </a:solidFill>
                <a:latin typeface="Arial"/>
                <a:cs typeface="Arial"/>
              </a:rPr>
              <a:t>and</a:t>
            </a:r>
            <a:r>
              <a:rPr sz="1600" i="1" spc="-27" dirty="0">
                <a:solidFill>
                  <a:srgbClr val="212557"/>
                </a:solidFill>
                <a:latin typeface="Arial"/>
                <a:cs typeface="Arial"/>
              </a:rPr>
              <a:t> </a:t>
            </a:r>
            <a:r>
              <a:rPr sz="1600" i="1" spc="-7" dirty="0">
                <a:solidFill>
                  <a:srgbClr val="212557"/>
                </a:solidFill>
                <a:latin typeface="Arial"/>
                <a:cs typeface="Arial"/>
              </a:rPr>
              <a:t>22	C4–6: Days 1 and</a:t>
            </a:r>
            <a:r>
              <a:rPr sz="1600" i="1" spc="-93" dirty="0">
                <a:solidFill>
                  <a:srgbClr val="212557"/>
                </a:solidFill>
                <a:latin typeface="Arial"/>
                <a:cs typeface="Arial"/>
              </a:rPr>
              <a:t> </a:t>
            </a:r>
            <a:r>
              <a:rPr sz="1600" i="1" spc="-7" dirty="0">
                <a:solidFill>
                  <a:srgbClr val="212557"/>
                </a:solidFill>
                <a:latin typeface="Arial"/>
                <a:cs typeface="Arial"/>
              </a:rPr>
              <a:t>15</a:t>
            </a:r>
            <a:endParaRPr sz="1600">
              <a:latin typeface="Arial"/>
              <a:cs typeface="Arial"/>
            </a:endParaRPr>
          </a:p>
        </p:txBody>
      </p:sp>
      <p:sp>
        <p:nvSpPr>
          <p:cNvPr id="30" name="object 30"/>
          <p:cNvSpPr txBox="1"/>
          <p:nvPr/>
        </p:nvSpPr>
        <p:spPr>
          <a:xfrm>
            <a:off x="9477756" y="2348036"/>
            <a:ext cx="2468880" cy="509541"/>
          </a:xfrm>
          <a:prstGeom prst="rect">
            <a:avLst/>
          </a:prstGeom>
        </p:spPr>
        <p:txBody>
          <a:bodyPr vert="horz" wrap="square" lIns="0" tIns="16933" rIns="0" bIns="0" rtlCol="0">
            <a:spAutoFit/>
          </a:bodyPr>
          <a:lstStyle/>
          <a:p>
            <a:pPr marL="16933" marR="6773">
              <a:spcBef>
                <a:spcPts val="133"/>
              </a:spcBef>
            </a:pPr>
            <a:r>
              <a:rPr sz="1600" i="1" spc="-7" dirty="0">
                <a:solidFill>
                  <a:srgbClr val="212557"/>
                </a:solidFill>
                <a:latin typeface="Arial"/>
                <a:cs typeface="Arial"/>
              </a:rPr>
              <a:t>C7 onward: Day 1  </a:t>
            </a:r>
            <a:r>
              <a:rPr sz="1600" i="1" spc="-20" dirty="0">
                <a:solidFill>
                  <a:srgbClr val="212557"/>
                </a:solidFill>
                <a:latin typeface="Arial"/>
                <a:cs typeface="Arial"/>
              </a:rPr>
              <a:t>Treatment </a:t>
            </a:r>
            <a:r>
              <a:rPr sz="1600" i="1" dirty="0">
                <a:solidFill>
                  <a:srgbClr val="212557"/>
                </a:solidFill>
                <a:latin typeface="Arial"/>
                <a:cs typeface="Arial"/>
              </a:rPr>
              <a:t>for </a:t>
            </a:r>
            <a:r>
              <a:rPr sz="1600" i="1" spc="-7" dirty="0">
                <a:solidFill>
                  <a:srgbClr val="212557"/>
                </a:solidFill>
                <a:latin typeface="Arial"/>
                <a:cs typeface="Arial"/>
              </a:rPr>
              <a:t>up </a:t>
            </a:r>
            <a:r>
              <a:rPr sz="1600" i="1" dirty="0">
                <a:solidFill>
                  <a:srgbClr val="212557"/>
                </a:solidFill>
                <a:latin typeface="Arial"/>
                <a:cs typeface="Arial"/>
              </a:rPr>
              <a:t>to </a:t>
            </a:r>
            <a:r>
              <a:rPr sz="1600" i="1" spc="-7" dirty="0">
                <a:solidFill>
                  <a:srgbClr val="212557"/>
                </a:solidFill>
                <a:latin typeface="Arial"/>
                <a:cs typeface="Arial"/>
              </a:rPr>
              <a:t>2</a:t>
            </a:r>
            <a:r>
              <a:rPr sz="1600" i="1" spc="-53" dirty="0">
                <a:solidFill>
                  <a:srgbClr val="212557"/>
                </a:solidFill>
                <a:latin typeface="Arial"/>
                <a:cs typeface="Arial"/>
              </a:rPr>
              <a:t> </a:t>
            </a:r>
            <a:r>
              <a:rPr sz="1600" i="1" spc="-7" dirty="0">
                <a:solidFill>
                  <a:srgbClr val="212557"/>
                </a:solidFill>
                <a:latin typeface="Arial"/>
                <a:cs typeface="Arial"/>
              </a:rPr>
              <a:t>years</a:t>
            </a:r>
            <a:endParaRPr sz="1600">
              <a:latin typeface="Arial"/>
              <a:cs typeface="Arial"/>
            </a:endParaRPr>
          </a:p>
        </p:txBody>
      </p:sp>
      <p:sp>
        <p:nvSpPr>
          <p:cNvPr id="31" name="object 31"/>
          <p:cNvSpPr/>
          <p:nvPr/>
        </p:nvSpPr>
        <p:spPr>
          <a:xfrm>
            <a:off x="10383520" y="2025287"/>
            <a:ext cx="101600" cy="232324"/>
          </a:xfrm>
          <a:prstGeom prst="rect">
            <a:avLst/>
          </a:prstGeom>
          <a:blipFill>
            <a:blip r:embed="rId3" cstate="print"/>
            <a:stretch>
              <a:fillRect/>
            </a:stretch>
          </a:blipFill>
        </p:spPr>
        <p:txBody>
          <a:bodyPr wrap="square" lIns="0" tIns="0" rIns="0" bIns="0" rtlCol="0"/>
          <a:lstStyle/>
          <a:p>
            <a:endParaRPr sz="2400"/>
          </a:p>
        </p:txBody>
      </p:sp>
      <p:sp>
        <p:nvSpPr>
          <p:cNvPr id="32" name="object 32"/>
          <p:cNvSpPr txBox="1"/>
          <p:nvPr/>
        </p:nvSpPr>
        <p:spPr>
          <a:xfrm>
            <a:off x="2580302" y="878563"/>
            <a:ext cx="3321473" cy="564322"/>
          </a:xfrm>
          <a:prstGeom prst="rect">
            <a:avLst/>
          </a:prstGeom>
        </p:spPr>
        <p:txBody>
          <a:bodyPr vert="horz" wrap="square" lIns="0" tIns="17780" rIns="0" bIns="0" rtlCol="0">
            <a:spAutoFit/>
          </a:bodyPr>
          <a:lstStyle/>
          <a:p>
            <a:pPr marL="16933">
              <a:spcBef>
                <a:spcPts val="140"/>
              </a:spcBef>
            </a:pPr>
            <a:r>
              <a:rPr sz="1867" b="1" spc="-7" dirty="0">
                <a:solidFill>
                  <a:srgbClr val="212557"/>
                </a:solidFill>
                <a:latin typeface="Arial"/>
                <a:cs typeface="Arial"/>
              </a:rPr>
              <a:t>Dose</a:t>
            </a:r>
            <a:r>
              <a:rPr sz="1867" b="1" spc="-20" dirty="0">
                <a:solidFill>
                  <a:srgbClr val="212557"/>
                </a:solidFill>
                <a:latin typeface="Arial"/>
                <a:cs typeface="Arial"/>
              </a:rPr>
              <a:t> </a:t>
            </a:r>
            <a:r>
              <a:rPr sz="1867" b="1" spc="-7" dirty="0">
                <a:solidFill>
                  <a:srgbClr val="212557"/>
                </a:solidFill>
                <a:latin typeface="Arial"/>
                <a:cs typeface="Arial"/>
              </a:rPr>
              <a:t>Schedule</a:t>
            </a:r>
            <a:endParaRPr sz="1867" dirty="0">
              <a:latin typeface="Arial"/>
              <a:cs typeface="Arial"/>
            </a:endParaRPr>
          </a:p>
          <a:p>
            <a:pPr marL="1076933">
              <a:spcBef>
                <a:spcPts val="73"/>
              </a:spcBef>
            </a:pPr>
            <a:r>
              <a:rPr sz="1600" b="1" spc="-13" dirty="0">
                <a:solidFill>
                  <a:srgbClr val="C00000"/>
                </a:solidFill>
                <a:latin typeface="Arial"/>
                <a:cs typeface="Arial"/>
              </a:rPr>
              <a:t>Cycle </a:t>
            </a:r>
            <a:r>
              <a:rPr sz="1600" spc="-7" dirty="0">
                <a:solidFill>
                  <a:srgbClr val="C00000"/>
                </a:solidFill>
                <a:latin typeface="Arial"/>
                <a:cs typeface="Arial"/>
              </a:rPr>
              <a:t>(all 28-day</a:t>
            </a:r>
            <a:r>
              <a:rPr sz="1600" spc="-47" dirty="0">
                <a:solidFill>
                  <a:srgbClr val="C00000"/>
                </a:solidFill>
                <a:latin typeface="Arial"/>
                <a:cs typeface="Arial"/>
              </a:rPr>
              <a:t> </a:t>
            </a:r>
            <a:r>
              <a:rPr sz="1600" spc="-7" dirty="0">
                <a:solidFill>
                  <a:srgbClr val="C00000"/>
                </a:solidFill>
                <a:latin typeface="Arial"/>
                <a:cs typeface="Arial"/>
              </a:rPr>
              <a:t>cycles)</a:t>
            </a:r>
            <a:endParaRPr sz="1600" dirty="0">
              <a:latin typeface="Arial"/>
              <a:cs typeface="Arial"/>
            </a:endParaRPr>
          </a:p>
        </p:txBody>
      </p:sp>
      <p:sp>
        <p:nvSpPr>
          <p:cNvPr id="33" name="object 33"/>
          <p:cNvSpPr txBox="1"/>
          <p:nvPr/>
        </p:nvSpPr>
        <p:spPr>
          <a:xfrm>
            <a:off x="2642955" y="2791014"/>
            <a:ext cx="4450927" cy="304421"/>
          </a:xfrm>
          <a:prstGeom prst="rect">
            <a:avLst/>
          </a:prstGeom>
        </p:spPr>
        <p:txBody>
          <a:bodyPr vert="horz" wrap="square" lIns="0" tIns="16933" rIns="0" bIns="0" rtlCol="0">
            <a:spAutoFit/>
          </a:bodyPr>
          <a:lstStyle/>
          <a:p>
            <a:pPr marL="16933">
              <a:spcBef>
                <a:spcPts val="133"/>
              </a:spcBef>
            </a:pPr>
            <a:r>
              <a:rPr sz="1867" dirty="0">
                <a:solidFill>
                  <a:srgbClr val="212557"/>
                </a:solidFill>
                <a:latin typeface="Arial"/>
                <a:cs typeface="Arial"/>
              </a:rPr>
              <a:t>All doses </a:t>
            </a:r>
            <a:r>
              <a:rPr sz="1867" spc="-7" dirty="0">
                <a:solidFill>
                  <a:srgbClr val="212557"/>
                </a:solidFill>
                <a:latin typeface="Arial"/>
                <a:cs typeface="Arial"/>
              </a:rPr>
              <a:t>administered </a:t>
            </a:r>
            <a:r>
              <a:rPr sz="1867" spc="-13" dirty="0">
                <a:solidFill>
                  <a:srgbClr val="212557"/>
                </a:solidFill>
                <a:latin typeface="Arial"/>
                <a:cs typeface="Arial"/>
              </a:rPr>
              <a:t>via </a:t>
            </a:r>
            <a:r>
              <a:rPr sz="1867" dirty="0">
                <a:solidFill>
                  <a:srgbClr val="212557"/>
                </a:solidFill>
                <a:latin typeface="Arial"/>
                <a:cs typeface="Arial"/>
              </a:rPr>
              <a:t>IV </a:t>
            </a:r>
            <a:r>
              <a:rPr sz="1867" spc="-7" dirty="0">
                <a:solidFill>
                  <a:srgbClr val="212557"/>
                </a:solidFill>
                <a:latin typeface="Arial"/>
                <a:cs typeface="Arial"/>
              </a:rPr>
              <a:t>over </a:t>
            </a:r>
            <a:r>
              <a:rPr sz="1867" dirty="0">
                <a:solidFill>
                  <a:srgbClr val="212557"/>
                </a:solidFill>
                <a:latin typeface="Arial"/>
                <a:cs typeface="Arial"/>
              </a:rPr>
              <a:t>2</a:t>
            </a:r>
            <a:r>
              <a:rPr sz="1867" spc="-107" dirty="0">
                <a:solidFill>
                  <a:srgbClr val="212557"/>
                </a:solidFill>
                <a:latin typeface="Arial"/>
                <a:cs typeface="Arial"/>
              </a:rPr>
              <a:t> </a:t>
            </a:r>
            <a:r>
              <a:rPr sz="1867" dirty="0">
                <a:solidFill>
                  <a:srgbClr val="212557"/>
                </a:solidFill>
                <a:latin typeface="Arial"/>
                <a:cs typeface="Arial"/>
              </a:rPr>
              <a:t>hours</a:t>
            </a:r>
            <a:endParaRPr sz="1867">
              <a:latin typeface="Arial"/>
              <a:cs typeface="Arial"/>
            </a:endParaRPr>
          </a:p>
        </p:txBody>
      </p:sp>
      <p:sp>
        <p:nvSpPr>
          <p:cNvPr id="34" name="object 34"/>
          <p:cNvSpPr txBox="1"/>
          <p:nvPr/>
        </p:nvSpPr>
        <p:spPr>
          <a:xfrm>
            <a:off x="549993" y="852484"/>
            <a:ext cx="1590040" cy="592598"/>
          </a:xfrm>
          <a:prstGeom prst="rect">
            <a:avLst/>
          </a:prstGeom>
        </p:spPr>
        <p:txBody>
          <a:bodyPr vert="horz" wrap="square" lIns="0" tIns="17780" rIns="0" bIns="0" rtlCol="0">
            <a:spAutoFit/>
          </a:bodyPr>
          <a:lstStyle/>
          <a:p>
            <a:pPr marL="16933">
              <a:spcBef>
                <a:spcPts val="140"/>
              </a:spcBef>
            </a:pPr>
            <a:r>
              <a:rPr sz="1867" b="1" spc="-7" dirty="0">
                <a:solidFill>
                  <a:srgbClr val="212557"/>
                </a:solidFill>
                <a:latin typeface="Arial"/>
                <a:cs typeface="Arial"/>
              </a:rPr>
              <a:t>Key</a:t>
            </a:r>
            <a:r>
              <a:rPr sz="1867" b="1" spc="-67" dirty="0">
                <a:solidFill>
                  <a:srgbClr val="212557"/>
                </a:solidFill>
                <a:latin typeface="Arial"/>
                <a:cs typeface="Arial"/>
              </a:rPr>
              <a:t> </a:t>
            </a:r>
            <a:r>
              <a:rPr sz="1867" b="1" spc="-7" dirty="0">
                <a:solidFill>
                  <a:srgbClr val="212557"/>
                </a:solidFill>
                <a:latin typeface="Arial"/>
                <a:cs typeface="Arial"/>
              </a:rPr>
              <a:t>Eligibility</a:t>
            </a:r>
            <a:endParaRPr sz="1867">
              <a:latin typeface="Arial"/>
              <a:cs typeface="Arial"/>
            </a:endParaRPr>
          </a:p>
          <a:p>
            <a:pPr marL="16933"/>
            <a:r>
              <a:rPr sz="1867" b="1" dirty="0">
                <a:solidFill>
                  <a:srgbClr val="212557"/>
                </a:solidFill>
                <a:latin typeface="Arial"/>
                <a:cs typeface="Arial"/>
              </a:rPr>
              <a:t>Criteria</a:t>
            </a:r>
            <a:endParaRPr sz="1867">
              <a:latin typeface="Arial"/>
              <a:cs typeface="Arial"/>
            </a:endParaRPr>
          </a:p>
        </p:txBody>
      </p:sp>
      <p:sp>
        <p:nvSpPr>
          <p:cNvPr id="35" name="object 35"/>
          <p:cNvSpPr txBox="1"/>
          <p:nvPr/>
        </p:nvSpPr>
        <p:spPr>
          <a:xfrm>
            <a:off x="549993" y="1706432"/>
            <a:ext cx="1767840" cy="3019416"/>
          </a:xfrm>
          <a:prstGeom prst="rect">
            <a:avLst/>
          </a:prstGeom>
        </p:spPr>
        <p:txBody>
          <a:bodyPr vert="horz" wrap="square" lIns="0" tIns="17780" rIns="0" bIns="0" rtlCol="0">
            <a:spAutoFit/>
          </a:bodyPr>
          <a:lstStyle/>
          <a:p>
            <a:pPr marL="138849" indent="-121917">
              <a:spcBef>
                <a:spcPts val="140"/>
              </a:spcBef>
              <a:buChar char="•"/>
              <a:tabLst>
                <a:tab pos="138849" algn="l"/>
              </a:tabLst>
            </a:pPr>
            <a:r>
              <a:rPr sz="1867" spc="-7" dirty="0">
                <a:solidFill>
                  <a:srgbClr val="212557"/>
                </a:solidFill>
                <a:latin typeface="Arial"/>
                <a:cs typeface="Arial"/>
              </a:rPr>
              <a:t>RRMM</a:t>
            </a:r>
            <a:r>
              <a:rPr sz="1867" spc="-27" dirty="0">
                <a:solidFill>
                  <a:srgbClr val="212557"/>
                </a:solidFill>
                <a:latin typeface="Arial"/>
                <a:cs typeface="Arial"/>
              </a:rPr>
              <a:t> </a:t>
            </a:r>
            <a:r>
              <a:rPr sz="1867" dirty="0">
                <a:solidFill>
                  <a:srgbClr val="212557"/>
                </a:solidFill>
                <a:latin typeface="Arial"/>
                <a:cs typeface="Arial"/>
              </a:rPr>
              <a:t>after</a:t>
            </a:r>
            <a:endParaRPr sz="1867">
              <a:latin typeface="Arial"/>
              <a:cs typeface="Arial"/>
            </a:endParaRPr>
          </a:p>
          <a:p>
            <a:pPr marL="138849" marR="640911"/>
            <a:r>
              <a:rPr sz="1867" dirty="0">
                <a:solidFill>
                  <a:srgbClr val="212557"/>
                </a:solidFill>
                <a:latin typeface="Arial"/>
                <a:cs typeface="Arial"/>
              </a:rPr>
              <a:t>≥ 3 </a:t>
            </a:r>
            <a:r>
              <a:rPr sz="1867" spc="-7" dirty="0">
                <a:solidFill>
                  <a:srgbClr val="212557"/>
                </a:solidFill>
                <a:latin typeface="Arial"/>
                <a:cs typeface="Arial"/>
              </a:rPr>
              <a:t>prior  </a:t>
            </a:r>
            <a:r>
              <a:rPr sz="1867" dirty="0">
                <a:solidFill>
                  <a:srgbClr val="212557"/>
                </a:solidFill>
                <a:latin typeface="Arial"/>
                <a:cs typeface="Arial"/>
              </a:rPr>
              <a:t>regi</a:t>
            </a:r>
            <a:r>
              <a:rPr sz="1867" spc="-13" dirty="0">
                <a:solidFill>
                  <a:srgbClr val="212557"/>
                </a:solidFill>
                <a:latin typeface="Arial"/>
                <a:cs typeface="Arial"/>
              </a:rPr>
              <a:t>m</a:t>
            </a:r>
            <a:r>
              <a:rPr sz="1867" dirty="0">
                <a:solidFill>
                  <a:srgbClr val="212557"/>
                </a:solidFill>
                <a:latin typeface="Arial"/>
                <a:cs typeface="Arial"/>
              </a:rPr>
              <a:t>ens</a:t>
            </a:r>
            <a:endParaRPr sz="1867">
              <a:latin typeface="Arial"/>
              <a:cs typeface="Arial"/>
            </a:endParaRPr>
          </a:p>
          <a:p>
            <a:pPr marL="138849" marR="91438" indent="-121917">
              <a:spcBef>
                <a:spcPts val="545"/>
              </a:spcBef>
              <a:buChar char="•"/>
              <a:tabLst>
                <a:tab pos="138849" algn="l"/>
              </a:tabLst>
            </a:pPr>
            <a:r>
              <a:rPr sz="1867" dirty="0">
                <a:solidFill>
                  <a:srgbClr val="212557"/>
                </a:solidFill>
                <a:latin typeface="Arial"/>
                <a:cs typeface="Arial"/>
              </a:rPr>
              <a:t>Progressive  disease </a:t>
            </a:r>
            <a:r>
              <a:rPr sz="1867" spc="-7" dirty="0">
                <a:solidFill>
                  <a:srgbClr val="212557"/>
                </a:solidFill>
                <a:latin typeface="Arial"/>
                <a:cs typeface="Arial"/>
              </a:rPr>
              <a:t>within  </a:t>
            </a:r>
            <a:r>
              <a:rPr sz="1867" dirty="0">
                <a:solidFill>
                  <a:srgbClr val="212557"/>
                </a:solidFill>
                <a:latin typeface="Arial"/>
                <a:cs typeface="Arial"/>
              </a:rPr>
              <a:t>60 </a:t>
            </a:r>
            <a:r>
              <a:rPr sz="1867" spc="-7" dirty="0">
                <a:solidFill>
                  <a:srgbClr val="212557"/>
                </a:solidFill>
                <a:latin typeface="Arial"/>
                <a:cs typeface="Arial"/>
              </a:rPr>
              <a:t>days </a:t>
            </a:r>
            <a:r>
              <a:rPr sz="1867" dirty="0">
                <a:solidFill>
                  <a:srgbClr val="212557"/>
                </a:solidFill>
                <a:latin typeface="Arial"/>
                <a:cs typeface="Arial"/>
              </a:rPr>
              <a:t>of</a:t>
            </a:r>
            <a:r>
              <a:rPr sz="1867" spc="-140" dirty="0">
                <a:solidFill>
                  <a:srgbClr val="212557"/>
                </a:solidFill>
                <a:latin typeface="Arial"/>
                <a:cs typeface="Arial"/>
              </a:rPr>
              <a:t> </a:t>
            </a:r>
            <a:r>
              <a:rPr sz="1867" dirty="0">
                <a:solidFill>
                  <a:srgbClr val="212557"/>
                </a:solidFill>
                <a:latin typeface="Arial"/>
                <a:cs typeface="Arial"/>
              </a:rPr>
              <a:t>last  regimen</a:t>
            </a:r>
            <a:endParaRPr sz="1867">
              <a:latin typeface="Arial"/>
              <a:cs typeface="Arial"/>
            </a:endParaRPr>
          </a:p>
          <a:p>
            <a:pPr marL="138849" indent="-121917">
              <a:spcBef>
                <a:spcPts val="527"/>
              </a:spcBef>
              <a:buChar char="•"/>
              <a:tabLst>
                <a:tab pos="138849" algn="l"/>
              </a:tabLst>
            </a:pPr>
            <a:r>
              <a:rPr sz="1867" spc="-7" dirty="0">
                <a:solidFill>
                  <a:srgbClr val="212557"/>
                </a:solidFill>
                <a:latin typeface="Arial"/>
                <a:cs typeface="Arial"/>
              </a:rPr>
              <a:t>No</a:t>
            </a:r>
            <a:r>
              <a:rPr sz="1867" spc="-27" dirty="0">
                <a:solidFill>
                  <a:srgbClr val="212557"/>
                </a:solidFill>
                <a:latin typeface="Arial"/>
                <a:cs typeface="Arial"/>
              </a:rPr>
              <a:t> </a:t>
            </a:r>
            <a:r>
              <a:rPr sz="1867" dirty="0">
                <a:solidFill>
                  <a:srgbClr val="212557"/>
                </a:solidFill>
                <a:latin typeface="Arial"/>
                <a:cs typeface="Arial"/>
              </a:rPr>
              <a:t>prior</a:t>
            </a:r>
            <a:endParaRPr sz="1867">
              <a:latin typeface="Arial"/>
              <a:cs typeface="Arial"/>
            </a:endParaRPr>
          </a:p>
          <a:p>
            <a:pPr marL="138849" marR="6773"/>
            <a:r>
              <a:rPr sz="1867" dirty="0">
                <a:solidFill>
                  <a:srgbClr val="212557"/>
                </a:solidFill>
                <a:latin typeface="Arial"/>
                <a:cs typeface="Arial"/>
              </a:rPr>
              <a:t>B</a:t>
            </a:r>
            <a:r>
              <a:rPr sz="1867" spc="-13" dirty="0">
                <a:solidFill>
                  <a:srgbClr val="212557"/>
                </a:solidFill>
                <a:latin typeface="Arial"/>
                <a:cs typeface="Arial"/>
              </a:rPr>
              <a:t>CM</a:t>
            </a:r>
            <a:r>
              <a:rPr sz="1867" dirty="0">
                <a:solidFill>
                  <a:srgbClr val="212557"/>
                </a:solidFill>
                <a:latin typeface="Arial"/>
                <a:cs typeface="Arial"/>
              </a:rPr>
              <a:t>A-directed  therapy</a:t>
            </a:r>
            <a:endParaRPr sz="1867">
              <a:latin typeface="Arial"/>
              <a:cs typeface="Arial"/>
            </a:endParaRPr>
          </a:p>
        </p:txBody>
      </p:sp>
      <p:sp>
        <p:nvSpPr>
          <p:cNvPr id="36" name="object 36"/>
          <p:cNvSpPr/>
          <p:nvPr/>
        </p:nvSpPr>
        <p:spPr>
          <a:xfrm>
            <a:off x="2912873" y="3229249"/>
            <a:ext cx="8172873" cy="1760220"/>
          </a:xfrm>
          <a:custGeom>
            <a:avLst/>
            <a:gdLst/>
            <a:ahLst/>
            <a:cxnLst/>
            <a:rect l="l" t="t" r="r" b="b"/>
            <a:pathLst>
              <a:path w="6129655" h="1320164">
                <a:moveTo>
                  <a:pt x="0" y="219963"/>
                </a:moveTo>
                <a:lnTo>
                  <a:pt x="4466" y="175617"/>
                </a:lnTo>
                <a:lnTo>
                  <a:pt x="17277" y="134320"/>
                </a:lnTo>
                <a:lnTo>
                  <a:pt x="37551" y="96955"/>
                </a:lnTo>
                <a:lnTo>
                  <a:pt x="64404" y="64404"/>
                </a:lnTo>
                <a:lnTo>
                  <a:pt x="96955" y="37551"/>
                </a:lnTo>
                <a:lnTo>
                  <a:pt x="134320" y="17277"/>
                </a:lnTo>
                <a:lnTo>
                  <a:pt x="175617" y="4466"/>
                </a:lnTo>
                <a:lnTo>
                  <a:pt x="219963" y="0"/>
                </a:lnTo>
                <a:lnTo>
                  <a:pt x="5909564" y="0"/>
                </a:lnTo>
                <a:lnTo>
                  <a:pt x="5953910" y="4466"/>
                </a:lnTo>
                <a:lnTo>
                  <a:pt x="5995207" y="17277"/>
                </a:lnTo>
                <a:lnTo>
                  <a:pt x="6032572" y="37551"/>
                </a:lnTo>
                <a:lnTo>
                  <a:pt x="6065123" y="64404"/>
                </a:lnTo>
                <a:lnTo>
                  <a:pt x="6091976" y="96955"/>
                </a:lnTo>
                <a:lnTo>
                  <a:pt x="6112250" y="134320"/>
                </a:lnTo>
                <a:lnTo>
                  <a:pt x="6125061" y="175617"/>
                </a:lnTo>
                <a:lnTo>
                  <a:pt x="6129528" y="219963"/>
                </a:lnTo>
                <a:lnTo>
                  <a:pt x="6129528" y="1099820"/>
                </a:lnTo>
                <a:lnTo>
                  <a:pt x="6125061" y="1144166"/>
                </a:lnTo>
                <a:lnTo>
                  <a:pt x="6112250" y="1185463"/>
                </a:lnTo>
                <a:lnTo>
                  <a:pt x="6091976" y="1222828"/>
                </a:lnTo>
                <a:lnTo>
                  <a:pt x="6065123" y="1255379"/>
                </a:lnTo>
                <a:lnTo>
                  <a:pt x="6032572" y="1282232"/>
                </a:lnTo>
                <a:lnTo>
                  <a:pt x="5995207" y="1302506"/>
                </a:lnTo>
                <a:lnTo>
                  <a:pt x="5953910" y="1315317"/>
                </a:lnTo>
                <a:lnTo>
                  <a:pt x="5909564" y="1319784"/>
                </a:lnTo>
                <a:lnTo>
                  <a:pt x="219963" y="1319784"/>
                </a:lnTo>
                <a:lnTo>
                  <a:pt x="175617" y="1315317"/>
                </a:lnTo>
                <a:lnTo>
                  <a:pt x="134320" y="1302506"/>
                </a:lnTo>
                <a:lnTo>
                  <a:pt x="96955" y="1282232"/>
                </a:lnTo>
                <a:lnTo>
                  <a:pt x="64404" y="1255379"/>
                </a:lnTo>
                <a:lnTo>
                  <a:pt x="37551" y="1222828"/>
                </a:lnTo>
                <a:lnTo>
                  <a:pt x="17277" y="1185463"/>
                </a:lnTo>
                <a:lnTo>
                  <a:pt x="4466" y="1144166"/>
                </a:lnTo>
                <a:lnTo>
                  <a:pt x="0" y="1099820"/>
                </a:lnTo>
                <a:lnTo>
                  <a:pt x="0" y="219963"/>
                </a:lnTo>
                <a:close/>
              </a:path>
            </a:pathLst>
          </a:custGeom>
          <a:ln w="28956">
            <a:solidFill>
              <a:srgbClr val="212557"/>
            </a:solidFill>
          </a:ln>
        </p:spPr>
        <p:txBody>
          <a:bodyPr wrap="square" lIns="0" tIns="0" rIns="0" bIns="0" rtlCol="0"/>
          <a:lstStyle/>
          <a:p>
            <a:endParaRPr sz="2400"/>
          </a:p>
        </p:txBody>
      </p:sp>
      <p:sp>
        <p:nvSpPr>
          <p:cNvPr id="37" name="object 37"/>
          <p:cNvSpPr txBox="1"/>
          <p:nvPr/>
        </p:nvSpPr>
        <p:spPr>
          <a:xfrm>
            <a:off x="3712973" y="3208047"/>
            <a:ext cx="4635500" cy="1148370"/>
          </a:xfrm>
          <a:prstGeom prst="rect">
            <a:avLst/>
          </a:prstGeom>
        </p:spPr>
        <p:txBody>
          <a:bodyPr vert="horz" wrap="square" lIns="0" tIns="118533" rIns="0" bIns="0" rtlCol="0">
            <a:spAutoFit/>
          </a:bodyPr>
          <a:lstStyle/>
          <a:p>
            <a:pPr marL="1953211">
              <a:spcBef>
                <a:spcPts val="933"/>
              </a:spcBef>
            </a:pPr>
            <a:r>
              <a:rPr sz="1867" b="1" dirty="0">
                <a:solidFill>
                  <a:srgbClr val="212557"/>
                </a:solidFill>
                <a:latin typeface="Arial"/>
                <a:cs typeface="Arial"/>
              </a:rPr>
              <a:t>Part </a:t>
            </a:r>
            <a:r>
              <a:rPr sz="1867" b="1" spc="-33" dirty="0">
                <a:solidFill>
                  <a:srgbClr val="212557"/>
                </a:solidFill>
                <a:latin typeface="Arial"/>
                <a:cs typeface="Arial"/>
              </a:rPr>
              <a:t>A: </a:t>
            </a:r>
            <a:r>
              <a:rPr sz="1867" b="1" spc="-7" dirty="0">
                <a:solidFill>
                  <a:srgbClr val="212557"/>
                </a:solidFill>
                <a:latin typeface="Arial"/>
                <a:cs typeface="Arial"/>
              </a:rPr>
              <a:t>Dose</a:t>
            </a:r>
            <a:r>
              <a:rPr sz="1867" b="1" spc="-113" dirty="0">
                <a:solidFill>
                  <a:srgbClr val="212557"/>
                </a:solidFill>
                <a:latin typeface="Arial"/>
                <a:cs typeface="Arial"/>
              </a:rPr>
              <a:t> </a:t>
            </a:r>
            <a:r>
              <a:rPr sz="1867" b="1" dirty="0">
                <a:solidFill>
                  <a:srgbClr val="212557"/>
                </a:solidFill>
                <a:latin typeface="Arial"/>
                <a:cs typeface="Arial"/>
              </a:rPr>
              <a:t>Escalation</a:t>
            </a:r>
            <a:endParaRPr sz="1867">
              <a:latin typeface="Arial"/>
              <a:cs typeface="Arial"/>
            </a:endParaRPr>
          </a:p>
          <a:p>
            <a:pPr marL="246374" indent="-230288">
              <a:spcBef>
                <a:spcPts val="800"/>
              </a:spcBef>
              <a:buChar char="•"/>
              <a:tabLst>
                <a:tab pos="247220" algn="l"/>
              </a:tabLst>
            </a:pPr>
            <a:r>
              <a:rPr sz="1867" dirty="0">
                <a:solidFill>
                  <a:srgbClr val="212557"/>
                </a:solidFill>
                <a:latin typeface="Arial"/>
                <a:cs typeface="Arial"/>
              </a:rPr>
              <a:t>Stage 1: </a:t>
            </a:r>
            <a:r>
              <a:rPr sz="1867" spc="-7" dirty="0">
                <a:solidFill>
                  <a:srgbClr val="212557"/>
                </a:solidFill>
                <a:latin typeface="Arial"/>
                <a:cs typeface="Arial"/>
              </a:rPr>
              <a:t>Fixed</a:t>
            </a:r>
            <a:r>
              <a:rPr sz="1867" spc="-80" dirty="0">
                <a:solidFill>
                  <a:srgbClr val="212557"/>
                </a:solidFill>
                <a:latin typeface="Arial"/>
                <a:cs typeface="Arial"/>
              </a:rPr>
              <a:t> </a:t>
            </a:r>
            <a:r>
              <a:rPr sz="1867" dirty="0">
                <a:solidFill>
                  <a:srgbClr val="212557"/>
                </a:solidFill>
                <a:latin typeface="Arial"/>
                <a:cs typeface="Arial"/>
              </a:rPr>
              <a:t>doses</a:t>
            </a:r>
            <a:endParaRPr sz="1867">
              <a:latin typeface="Arial"/>
              <a:cs typeface="Arial"/>
            </a:endParaRPr>
          </a:p>
          <a:p>
            <a:pPr marL="246374" indent="-230288">
              <a:spcBef>
                <a:spcPts val="540"/>
              </a:spcBef>
              <a:buChar char="•"/>
              <a:tabLst>
                <a:tab pos="247220" algn="l"/>
              </a:tabLst>
            </a:pPr>
            <a:r>
              <a:rPr sz="1867" dirty="0">
                <a:solidFill>
                  <a:srgbClr val="212557"/>
                </a:solidFill>
                <a:latin typeface="Arial"/>
                <a:cs typeface="Arial"/>
              </a:rPr>
              <a:t>Stage 2: Step-up in dose on</a:t>
            </a:r>
            <a:r>
              <a:rPr sz="1867" spc="-207" dirty="0">
                <a:solidFill>
                  <a:srgbClr val="212557"/>
                </a:solidFill>
                <a:latin typeface="Arial"/>
                <a:cs typeface="Arial"/>
              </a:rPr>
              <a:t> </a:t>
            </a:r>
            <a:r>
              <a:rPr sz="1867" spc="-7" dirty="0">
                <a:solidFill>
                  <a:srgbClr val="212557"/>
                </a:solidFill>
                <a:latin typeface="Arial"/>
                <a:cs typeface="Arial"/>
              </a:rPr>
              <a:t>C1D8</a:t>
            </a:r>
            <a:endParaRPr sz="1867">
              <a:latin typeface="Arial"/>
              <a:cs typeface="Arial"/>
            </a:endParaRPr>
          </a:p>
        </p:txBody>
      </p:sp>
      <p:sp>
        <p:nvSpPr>
          <p:cNvPr id="38" name="object 38"/>
          <p:cNvSpPr txBox="1"/>
          <p:nvPr/>
        </p:nvSpPr>
        <p:spPr>
          <a:xfrm>
            <a:off x="5540247" y="4576396"/>
            <a:ext cx="2916767" cy="305276"/>
          </a:xfrm>
          <a:prstGeom prst="rect">
            <a:avLst/>
          </a:prstGeom>
        </p:spPr>
        <p:txBody>
          <a:bodyPr vert="horz" wrap="square" lIns="0" tIns="17780" rIns="0" bIns="0" rtlCol="0">
            <a:spAutoFit/>
          </a:bodyPr>
          <a:lstStyle/>
          <a:p>
            <a:pPr marL="16933">
              <a:spcBef>
                <a:spcPts val="140"/>
              </a:spcBef>
            </a:pPr>
            <a:r>
              <a:rPr sz="1867" b="1" dirty="0">
                <a:solidFill>
                  <a:srgbClr val="212557"/>
                </a:solidFill>
                <a:latin typeface="Arial"/>
                <a:cs typeface="Arial"/>
              </a:rPr>
              <a:t>Part </a:t>
            </a:r>
            <a:r>
              <a:rPr sz="1867" b="1" spc="-7" dirty="0">
                <a:solidFill>
                  <a:srgbClr val="212557"/>
                </a:solidFill>
                <a:latin typeface="Arial"/>
                <a:cs typeface="Arial"/>
              </a:rPr>
              <a:t>B: Cohort</a:t>
            </a:r>
            <a:r>
              <a:rPr sz="1867" b="1" spc="-133" dirty="0">
                <a:solidFill>
                  <a:srgbClr val="212557"/>
                </a:solidFill>
                <a:latin typeface="Arial"/>
                <a:cs typeface="Arial"/>
              </a:rPr>
              <a:t> </a:t>
            </a:r>
            <a:r>
              <a:rPr sz="1867" b="1" dirty="0">
                <a:solidFill>
                  <a:srgbClr val="212557"/>
                </a:solidFill>
                <a:latin typeface="Arial"/>
                <a:cs typeface="Arial"/>
              </a:rPr>
              <a:t>Expansion</a:t>
            </a:r>
            <a:endParaRPr sz="1867">
              <a:latin typeface="Arial"/>
              <a:cs typeface="Arial"/>
            </a:endParaRPr>
          </a:p>
        </p:txBody>
      </p:sp>
      <p:sp>
        <p:nvSpPr>
          <p:cNvPr id="39" name="object 39"/>
          <p:cNvSpPr/>
          <p:nvPr/>
        </p:nvSpPr>
        <p:spPr>
          <a:xfrm>
            <a:off x="326136" y="5125103"/>
            <a:ext cx="11538373" cy="1044787"/>
          </a:xfrm>
          <a:custGeom>
            <a:avLst/>
            <a:gdLst/>
            <a:ahLst/>
            <a:cxnLst/>
            <a:rect l="l" t="t" r="r" b="b"/>
            <a:pathLst>
              <a:path w="8653780" h="783589">
                <a:moveTo>
                  <a:pt x="8522716" y="0"/>
                </a:moveTo>
                <a:lnTo>
                  <a:pt x="130555" y="0"/>
                </a:lnTo>
                <a:lnTo>
                  <a:pt x="79740" y="10260"/>
                </a:lnTo>
                <a:lnTo>
                  <a:pt x="38241" y="38241"/>
                </a:lnTo>
                <a:lnTo>
                  <a:pt x="10260" y="79740"/>
                </a:lnTo>
                <a:lnTo>
                  <a:pt x="0" y="130556"/>
                </a:lnTo>
                <a:lnTo>
                  <a:pt x="0" y="652780"/>
                </a:lnTo>
                <a:lnTo>
                  <a:pt x="10260" y="703595"/>
                </a:lnTo>
                <a:lnTo>
                  <a:pt x="38241" y="745094"/>
                </a:lnTo>
                <a:lnTo>
                  <a:pt x="79740" y="773075"/>
                </a:lnTo>
                <a:lnTo>
                  <a:pt x="130555" y="783335"/>
                </a:lnTo>
                <a:lnTo>
                  <a:pt x="8522716" y="783335"/>
                </a:lnTo>
                <a:lnTo>
                  <a:pt x="8573547" y="773075"/>
                </a:lnTo>
                <a:lnTo>
                  <a:pt x="8615045" y="745094"/>
                </a:lnTo>
                <a:lnTo>
                  <a:pt x="8643016" y="703595"/>
                </a:lnTo>
                <a:lnTo>
                  <a:pt x="8653272" y="652780"/>
                </a:lnTo>
                <a:lnTo>
                  <a:pt x="8653272" y="130556"/>
                </a:lnTo>
                <a:lnTo>
                  <a:pt x="8643016" y="79740"/>
                </a:lnTo>
                <a:lnTo>
                  <a:pt x="8615045" y="38241"/>
                </a:lnTo>
                <a:lnTo>
                  <a:pt x="8573547" y="10260"/>
                </a:lnTo>
                <a:lnTo>
                  <a:pt x="8522716" y="0"/>
                </a:lnTo>
                <a:close/>
              </a:path>
            </a:pathLst>
          </a:custGeom>
          <a:solidFill>
            <a:srgbClr val="212557"/>
          </a:solidFill>
        </p:spPr>
        <p:txBody>
          <a:bodyPr wrap="square" lIns="0" tIns="0" rIns="0" bIns="0" rtlCol="0"/>
          <a:lstStyle/>
          <a:p>
            <a:endParaRPr sz="2400"/>
          </a:p>
        </p:txBody>
      </p:sp>
      <p:sp>
        <p:nvSpPr>
          <p:cNvPr id="40" name="object 40"/>
          <p:cNvSpPr/>
          <p:nvPr/>
        </p:nvSpPr>
        <p:spPr>
          <a:xfrm>
            <a:off x="326136" y="5125103"/>
            <a:ext cx="11538373" cy="1044787"/>
          </a:xfrm>
          <a:custGeom>
            <a:avLst/>
            <a:gdLst/>
            <a:ahLst/>
            <a:cxnLst/>
            <a:rect l="l" t="t" r="r" b="b"/>
            <a:pathLst>
              <a:path w="8653780" h="783589">
                <a:moveTo>
                  <a:pt x="0" y="130556"/>
                </a:moveTo>
                <a:lnTo>
                  <a:pt x="10260" y="79740"/>
                </a:lnTo>
                <a:lnTo>
                  <a:pt x="38241" y="38241"/>
                </a:lnTo>
                <a:lnTo>
                  <a:pt x="79740" y="10260"/>
                </a:lnTo>
                <a:lnTo>
                  <a:pt x="130555" y="0"/>
                </a:lnTo>
                <a:lnTo>
                  <a:pt x="8522716" y="0"/>
                </a:lnTo>
                <a:lnTo>
                  <a:pt x="8573547" y="10260"/>
                </a:lnTo>
                <a:lnTo>
                  <a:pt x="8615045" y="38241"/>
                </a:lnTo>
                <a:lnTo>
                  <a:pt x="8643016" y="79740"/>
                </a:lnTo>
                <a:lnTo>
                  <a:pt x="8653272" y="130556"/>
                </a:lnTo>
                <a:lnTo>
                  <a:pt x="8653272" y="652780"/>
                </a:lnTo>
                <a:lnTo>
                  <a:pt x="8643016" y="703595"/>
                </a:lnTo>
                <a:lnTo>
                  <a:pt x="8615045" y="745094"/>
                </a:lnTo>
                <a:lnTo>
                  <a:pt x="8573547" y="773075"/>
                </a:lnTo>
                <a:lnTo>
                  <a:pt x="8522716" y="783335"/>
                </a:lnTo>
                <a:lnTo>
                  <a:pt x="130555" y="783335"/>
                </a:lnTo>
                <a:lnTo>
                  <a:pt x="79740" y="773075"/>
                </a:lnTo>
                <a:lnTo>
                  <a:pt x="38241" y="745094"/>
                </a:lnTo>
                <a:lnTo>
                  <a:pt x="10260" y="703595"/>
                </a:lnTo>
                <a:lnTo>
                  <a:pt x="0" y="652780"/>
                </a:lnTo>
                <a:lnTo>
                  <a:pt x="0" y="130556"/>
                </a:lnTo>
                <a:close/>
              </a:path>
            </a:pathLst>
          </a:custGeom>
          <a:ln w="28956">
            <a:solidFill>
              <a:srgbClr val="212557"/>
            </a:solidFill>
          </a:ln>
        </p:spPr>
        <p:txBody>
          <a:bodyPr wrap="square" lIns="0" tIns="0" rIns="0" bIns="0" rtlCol="0"/>
          <a:lstStyle/>
          <a:p>
            <a:endParaRPr sz="2400"/>
          </a:p>
        </p:txBody>
      </p:sp>
      <p:sp>
        <p:nvSpPr>
          <p:cNvPr id="41" name="object 41"/>
          <p:cNvSpPr txBox="1"/>
          <p:nvPr/>
        </p:nvSpPr>
        <p:spPr>
          <a:xfrm>
            <a:off x="1091319" y="5491274"/>
            <a:ext cx="915247" cy="304421"/>
          </a:xfrm>
          <a:prstGeom prst="rect">
            <a:avLst/>
          </a:prstGeom>
        </p:spPr>
        <p:txBody>
          <a:bodyPr vert="horz" wrap="square" lIns="0" tIns="16933" rIns="0" bIns="0" rtlCol="0">
            <a:spAutoFit/>
          </a:bodyPr>
          <a:lstStyle/>
          <a:p>
            <a:pPr marL="16933">
              <a:spcBef>
                <a:spcPts val="133"/>
              </a:spcBef>
            </a:pPr>
            <a:r>
              <a:rPr sz="1867" u="heavy" dirty="0">
                <a:solidFill>
                  <a:srgbClr val="FFFFFF"/>
                </a:solidFill>
                <a:uFill>
                  <a:solidFill>
                    <a:srgbClr val="FFFFFF"/>
                  </a:solidFill>
                </a:uFill>
                <a:latin typeface="Arial"/>
                <a:cs typeface="Arial"/>
              </a:rPr>
              <a:t>Pri</a:t>
            </a:r>
            <a:r>
              <a:rPr sz="1867" u="heavy" spc="-13" dirty="0">
                <a:solidFill>
                  <a:srgbClr val="FFFFFF"/>
                </a:solidFill>
                <a:uFill>
                  <a:solidFill>
                    <a:srgbClr val="FFFFFF"/>
                  </a:solidFill>
                </a:uFill>
                <a:latin typeface="Arial"/>
                <a:cs typeface="Arial"/>
              </a:rPr>
              <a:t>m</a:t>
            </a:r>
            <a:r>
              <a:rPr sz="1867" u="heavy" dirty="0">
                <a:solidFill>
                  <a:srgbClr val="FFFFFF"/>
                </a:solidFill>
                <a:uFill>
                  <a:solidFill>
                    <a:srgbClr val="FFFFFF"/>
                  </a:solidFill>
                </a:uFill>
                <a:latin typeface="Arial"/>
                <a:cs typeface="Arial"/>
              </a:rPr>
              <a:t>ar</a:t>
            </a:r>
            <a:r>
              <a:rPr sz="1867" u="heavy" spc="-27" dirty="0">
                <a:solidFill>
                  <a:srgbClr val="FFFFFF"/>
                </a:solidFill>
                <a:uFill>
                  <a:solidFill>
                    <a:srgbClr val="FFFFFF"/>
                  </a:solidFill>
                </a:uFill>
                <a:latin typeface="Arial"/>
                <a:cs typeface="Arial"/>
              </a:rPr>
              <a:t>y</a:t>
            </a:r>
            <a:r>
              <a:rPr sz="1867" dirty="0">
                <a:solidFill>
                  <a:srgbClr val="FFFFFF"/>
                </a:solidFill>
                <a:latin typeface="Arial"/>
                <a:cs typeface="Arial"/>
              </a:rPr>
              <a:t>:</a:t>
            </a:r>
            <a:endParaRPr sz="1867">
              <a:latin typeface="Arial"/>
              <a:cs typeface="Arial"/>
            </a:endParaRPr>
          </a:p>
        </p:txBody>
      </p:sp>
      <p:sp>
        <p:nvSpPr>
          <p:cNvPr id="42" name="object 42"/>
          <p:cNvSpPr txBox="1"/>
          <p:nvPr/>
        </p:nvSpPr>
        <p:spPr>
          <a:xfrm>
            <a:off x="2442633" y="5004405"/>
            <a:ext cx="4565227" cy="796927"/>
          </a:xfrm>
          <a:prstGeom prst="rect">
            <a:avLst/>
          </a:prstGeom>
        </p:spPr>
        <p:txBody>
          <a:bodyPr vert="horz" wrap="square" lIns="0" tIns="118533" rIns="0" bIns="0" rtlCol="0">
            <a:spAutoFit/>
          </a:bodyPr>
          <a:lstStyle/>
          <a:p>
            <a:pPr marR="324264" algn="r">
              <a:spcBef>
                <a:spcPts val="933"/>
              </a:spcBef>
            </a:pPr>
            <a:r>
              <a:rPr sz="1867" b="1" dirty="0">
                <a:solidFill>
                  <a:srgbClr val="FFFFFF"/>
                </a:solidFill>
                <a:latin typeface="Arial"/>
                <a:cs typeface="Arial"/>
              </a:rPr>
              <a:t>E</a:t>
            </a:r>
            <a:r>
              <a:rPr sz="1867" b="1" spc="-13" dirty="0">
                <a:solidFill>
                  <a:srgbClr val="FFFFFF"/>
                </a:solidFill>
                <a:latin typeface="Arial"/>
                <a:cs typeface="Arial"/>
              </a:rPr>
              <a:t>ndpo</a:t>
            </a:r>
            <a:r>
              <a:rPr sz="1867" b="1" dirty="0">
                <a:solidFill>
                  <a:srgbClr val="FFFFFF"/>
                </a:solidFill>
                <a:latin typeface="Arial"/>
                <a:cs typeface="Arial"/>
              </a:rPr>
              <a:t>i</a:t>
            </a:r>
            <a:r>
              <a:rPr sz="1867" b="1" spc="-13" dirty="0">
                <a:solidFill>
                  <a:srgbClr val="FFFFFF"/>
                </a:solidFill>
                <a:latin typeface="Arial"/>
                <a:cs typeface="Arial"/>
              </a:rPr>
              <a:t>n</a:t>
            </a:r>
            <a:r>
              <a:rPr sz="1867" b="1" dirty="0">
                <a:solidFill>
                  <a:srgbClr val="FFFFFF"/>
                </a:solidFill>
                <a:latin typeface="Arial"/>
                <a:cs typeface="Arial"/>
              </a:rPr>
              <a:t>ts</a:t>
            </a:r>
            <a:endParaRPr sz="1867" dirty="0">
              <a:latin typeface="Arial"/>
              <a:cs typeface="Arial"/>
            </a:endParaRPr>
          </a:p>
          <a:p>
            <a:pPr marL="16933">
              <a:spcBef>
                <a:spcPts val="800"/>
              </a:spcBef>
            </a:pPr>
            <a:r>
              <a:rPr sz="1867" dirty="0">
                <a:solidFill>
                  <a:srgbClr val="FFFFFF"/>
                </a:solidFill>
                <a:latin typeface="Arial"/>
                <a:cs typeface="Arial"/>
              </a:rPr>
              <a:t>Safety including </a:t>
            </a:r>
            <a:r>
              <a:rPr sz="1867" spc="-73" dirty="0">
                <a:solidFill>
                  <a:srgbClr val="FFFFFF"/>
                </a:solidFill>
                <a:latin typeface="Arial"/>
                <a:cs typeface="Arial"/>
              </a:rPr>
              <a:t>DLTs, </a:t>
            </a:r>
            <a:r>
              <a:rPr sz="1867" dirty="0">
                <a:solidFill>
                  <a:srgbClr val="FFFFFF"/>
                </a:solidFill>
                <a:latin typeface="Arial"/>
                <a:cs typeface="Arial"/>
              </a:rPr>
              <a:t>AEs, </a:t>
            </a:r>
            <a:r>
              <a:rPr sz="1867" spc="-13" dirty="0">
                <a:solidFill>
                  <a:srgbClr val="FFFFFF"/>
                </a:solidFill>
                <a:latin typeface="Arial"/>
                <a:cs typeface="Arial"/>
              </a:rPr>
              <a:t>NTD, </a:t>
            </a:r>
            <a:r>
              <a:rPr sz="1867" dirty="0">
                <a:solidFill>
                  <a:srgbClr val="FFFFFF"/>
                </a:solidFill>
                <a:latin typeface="Arial"/>
                <a:cs typeface="Arial"/>
              </a:rPr>
              <a:t>and</a:t>
            </a:r>
            <a:r>
              <a:rPr sz="1867" spc="-233" dirty="0">
                <a:solidFill>
                  <a:srgbClr val="FFFFFF"/>
                </a:solidFill>
                <a:latin typeface="Arial"/>
                <a:cs typeface="Arial"/>
              </a:rPr>
              <a:t> </a:t>
            </a:r>
            <a:r>
              <a:rPr sz="1867" spc="-7" dirty="0">
                <a:solidFill>
                  <a:srgbClr val="FFFFFF"/>
                </a:solidFill>
                <a:latin typeface="Arial"/>
                <a:cs typeface="Arial"/>
              </a:rPr>
              <a:t>MTD</a:t>
            </a:r>
            <a:endParaRPr sz="1867" dirty="0">
              <a:latin typeface="Arial"/>
              <a:cs typeface="Arial"/>
            </a:endParaRPr>
          </a:p>
        </p:txBody>
      </p:sp>
      <p:sp>
        <p:nvSpPr>
          <p:cNvPr id="43" name="object 43"/>
          <p:cNvSpPr txBox="1"/>
          <p:nvPr/>
        </p:nvSpPr>
        <p:spPr>
          <a:xfrm>
            <a:off x="345168" y="5789005"/>
            <a:ext cx="11474027" cy="812381"/>
          </a:xfrm>
          <a:prstGeom prst="rect">
            <a:avLst/>
          </a:prstGeom>
        </p:spPr>
        <p:txBody>
          <a:bodyPr vert="horz" wrap="square" lIns="0" tIns="16933" rIns="0" bIns="0" rtlCol="0">
            <a:spAutoFit/>
          </a:bodyPr>
          <a:lstStyle/>
          <a:p>
            <a:pPr marL="762828">
              <a:spcBef>
                <a:spcPts val="133"/>
              </a:spcBef>
            </a:pPr>
            <a:r>
              <a:rPr sz="1867" u="heavy" spc="-7" dirty="0">
                <a:solidFill>
                  <a:srgbClr val="FFFFFF"/>
                </a:solidFill>
                <a:uFill>
                  <a:solidFill>
                    <a:srgbClr val="FFFFFF"/>
                  </a:solidFill>
                </a:uFill>
                <a:latin typeface="Arial"/>
                <a:cs typeface="Arial"/>
              </a:rPr>
              <a:t>Secondary</a:t>
            </a:r>
            <a:r>
              <a:rPr sz="1867" spc="-7" dirty="0">
                <a:solidFill>
                  <a:srgbClr val="FFFFFF"/>
                </a:solidFill>
                <a:latin typeface="Arial"/>
                <a:cs typeface="Arial"/>
              </a:rPr>
              <a:t>: </a:t>
            </a:r>
            <a:r>
              <a:rPr sz="1867" dirty="0">
                <a:solidFill>
                  <a:srgbClr val="FFFFFF"/>
                </a:solidFill>
                <a:latin typeface="Arial"/>
                <a:cs typeface="Arial"/>
              </a:rPr>
              <a:t>Preliminary </a:t>
            </a:r>
            <a:r>
              <a:rPr sz="1867" spc="-7" dirty="0">
                <a:solidFill>
                  <a:srgbClr val="FFFFFF"/>
                </a:solidFill>
                <a:latin typeface="Arial"/>
                <a:cs typeface="Arial"/>
              </a:rPr>
              <a:t>efficacy </a:t>
            </a:r>
            <a:r>
              <a:rPr sz="1867" dirty="0">
                <a:solidFill>
                  <a:srgbClr val="FFFFFF"/>
                </a:solidFill>
                <a:latin typeface="Arial"/>
                <a:cs typeface="Arial"/>
              </a:rPr>
              <a:t>including </a:t>
            </a:r>
            <a:r>
              <a:rPr sz="1867" spc="-7" dirty="0">
                <a:solidFill>
                  <a:srgbClr val="FFFFFF"/>
                </a:solidFill>
                <a:latin typeface="Arial"/>
                <a:cs typeface="Arial"/>
              </a:rPr>
              <a:t>MRD, </a:t>
            </a:r>
            <a:r>
              <a:rPr sz="1867" dirty="0">
                <a:solidFill>
                  <a:srgbClr val="FFFFFF"/>
                </a:solidFill>
                <a:latin typeface="Arial"/>
                <a:cs typeface="Arial"/>
              </a:rPr>
              <a:t>PK, </a:t>
            </a:r>
            <a:r>
              <a:rPr sz="1867" spc="-7" dirty="0">
                <a:solidFill>
                  <a:srgbClr val="FFFFFF"/>
                </a:solidFill>
                <a:latin typeface="Arial"/>
                <a:cs typeface="Arial"/>
              </a:rPr>
              <a:t>ADA, </a:t>
            </a:r>
            <a:r>
              <a:rPr sz="1867" dirty="0">
                <a:solidFill>
                  <a:srgbClr val="FFFFFF"/>
                </a:solidFill>
                <a:latin typeface="Arial"/>
                <a:cs typeface="Arial"/>
              </a:rPr>
              <a:t>and PD</a:t>
            </a:r>
            <a:r>
              <a:rPr sz="1867" spc="-120" dirty="0">
                <a:solidFill>
                  <a:srgbClr val="FFFFFF"/>
                </a:solidFill>
                <a:latin typeface="Arial"/>
                <a:cs typeface="Arial"/>
              </a:rPr>
              <a:t> </a:t>
            </a:r>
            <a:r>
              <a:rPr sz="1867" dirty="0">
                <a:solidFill>
                  <a:srgbClr val="FFFFFF"/>
                </a:solidFill>
                <a:latin typeface="Arial"/>
                <a:cs typeface="Arial"/>
              </a:rPr>
              <a:t>endpoints</a:t>
            </a:r>
            <a:endParaRPr sz="1867">
              <a:latin typeface="Arial"/>
              <a:cs typeface="Arial"/>
            </a:endParaRPr>
          </a:p>
          <a:p>
            <a:pPr marL="16933" marR="6773">
              <a:spcBef>
                <a:spcPts val="1400"/>
              </a:spcBef>
            </a:pPr>
            <a:r>
              <a:rPr sz="1067" dirty="0">
                <a:solidFill>
                  <a:srgbClr val="4B4B4B"/>
                </a:solidFill>
                <a:latin typeface="Arial"/>
                <a:cs typeface="Arial"/>
              </a:rPr>
              <a:t>ADA, </a:t>
            </a:r>
            <a:r>
              <a:rPr sz="1067" spc="-7" dirty="0">
                <a:solidFill>
                  <a:srgbClr val="4B4B4B"/>
                </a:solidFill>
                <a:latin typeface="Arial"/>
                <a:cs typeface="Arial"/>
              </a:rPr>
              <a:t>anti-drug antibody; </a:t>
            </a:r>
            <a:r>
              <a:rPr sz="1067" dirty="0">
                <a:solidFill>
                  <a:srgbClr val="4B4B4B"/>
                </a:solidFill>
                <a:latin typeface="Arial"/>
                <a:cs typeface="Arial"/>
              </a:rPr>
              <a:t>AE, </a:t>
            </a:r>
            <a:r>
              <a:rPr sz="1067" spc="-7" dirty="0">
                <a:solidFill>
                  <a:srgbClr val="4B4B4B"/>
                </a:solidFill>
                <a:latin typeface="Arial"/>
                <a:cs typeface="Arial"/>
              </a:rPr>
              <a:t>adverse event; C, Cycle; D, Day; DLT, </a:t>
            </a:r>
            <a:r>
              <a:rPr sz="1067" dirty="0">
                <a:solidFill>
                  <a:srgbClr val="4B4B4B"/>
                </a:solidFill>
                <a:latin typeface="Arial"/>
                <a:cs typeface="Arial"/>
              </a:rPr>
              <a:t>dose-limiting </a:t>
            </a:r>
            <a:r>
              <a:rPr sz="1067" spc="-7" dirty="0">
                <a:solidFill>
                  <a:srgbClr val="4B4B4B"/>
                </a:solidFill>
                <a:latin typeface="Arial"/>
                <a:cs typeface="Arial"/>
              </a:rPr>
              <a:t>toxicity; </a:t>
            </a:r>
            <a:r>
              <a:rPr sz="1067" dirty="0">
                <a:solidFill>
                  <a:srgbClr val="4B4B4B"/>
                </a:solidFill>
                <a:latin typeface="Arial"/>
                <a:cs typeface="Arial"/>
              </a:rPr>
              <a:t>IV, </a:t>
            </a:r>
            <a:r>
              <a:rPr sz="1067" spc="-7" dirty="0">
                <a:solidFill>
                  <a:srgbClr val="4B4B4B"/>
                </a:solidFill>
                <a:latin typeface="Arial"/>
                <a:cs typeface="Arial"/>
              </a:rPr>
              <a:t>intravenous; MRD, </a:t>
            </a:r>
            <a:r>
              <a:rPr sz="1067" dirty="0">
                <a:solidFill>
                  <a:srgbClr val="4B4B4B"/>
                </a:solidFill>
                <a:latin typeface="Arial"/>
                <a:cs typeface="Arial"/>
              </a:rPr>
              <a:t>minimal residual </a:t>
            </a:r>
            <a:r>
              <a:rPr sz="1067" spc="-7" dirty="0">
                <a:solidFill>
                  <a:srgbClr val="4B4B4B"/>
                </a:solidFill>
                <a:latin typeface="Arial"/>
                <a:cs typeface="Arial"/>
              </a:rPr>
              <a:t>disease; MTD, </a:t>
            </a:r>
            <a:r>
              <a:rPr sz="1067" dirty="0">
                <a:solidFill>
                  <a:srgbClr val="4B4B4B"/>
                </a:solidFill>
                <a:latin typeface="Arial"/>
                <a:cs typeface="Arial"/>
              </a:rPr>
              <a:t>maximum </a:t>
            </a:r>
            <a:r>
              <a:rPr sz="1067" spc="-7" dirty="0">
                <a:solidFill>
                  <a:srgbClr val="4B4B4B"/>
                </a:solidFill>
                <a:latin typeface="Arial"/>
                <a:cs typeface="Arial"/>
              </a:rPr>
              <a:t>tolerated dose; NTD, non-tolerated  dose; </a:t>
            </a:r>
            <a:r>
              <a:rPr sz="1067" dirty="0">
                <a:solidFill>
                  <a:srgbClr val="4B4B4B"/>
                </a:solidFill>
                <a:latin typeface="Arial"/>
                <a:cs typeface="Arial"/>
              </a:rPr>
              <a:t>PD, pharmacodynamics; </a:t>
            </a:r>
            <a:r>
              <a:rPr sz="1067" spc="-7" dirty="0">
                <a:solidFill>
                  <a:srgbClr val="4B4B4B"/>
                </a:solidFill>
                <a:latin typeface="Arial"/>
                <a:cs typeface="Arial"/>
              </a:rPr>
              <a:t>RRMM relapsed/refractory </a:t>
            </a:r>
            <a:r>
              <a:rPr sz="1067" dirty="0">
                <a:solidFill>
                  <a:srgbClr val="4B4B4B"/>
                </a:solidFill>
                <a:latin typeface="Arial"/>
                <a:cs typeface="Arial"/>
              </a:rPr>
              <a:t>multiple</a:t>
            </a:r>
            <a:r>
              <a:rPr sz="1067" spc="-33" dirty="0">
                <a:solidFill>
                  <a:srgbClr val="4B4B4B"/>
                </a:solidFill>
                <a:latin typeface="Arial"/>
                <a:cs typeface="Arial"/>
              </a:rPr>
              <a:t> </a:t>
            </a:r>
            <a:r>
              <a:rPr sz="1067" dirty="0">
                <a:solidFill>
                  <a:srgbClr val="4B4B4B"/>
                </a:solidFill>
                <a:latin typeface="Arial"/>
                <a:cs typeface="Arial"/>
              </a:rPr>
              <a:t>myeloma.</a:t>
            </a:r>
            <a:endParaRPr sz="1067">
              <a:latin typeface="Arial"/>
              <a:cs typeface="Arial"/>
            </a:endParaRPr>
          </a:p>
        </p:txBody>
      </p:sp>
      <p:sp>
        <p:nvSpPr>
          <p:cNvPr id="44" name="object 44"/>
          <p:cNvSpPr txBox="1">
            <a:spLocks noGrp="1"/>
          </p:cNvSpPr>
          <p:nvPr>
            <p:ph type="title"/>
          </p:nvPr>
        </p:nvSpPr>
        <p:spPr>
          <a:xfrm>
            <a:off x="581155" y="16558"/>
            <a:ext cx="11476729" cy="571951"/>
          </a:xfrm>
          <a:prstGeom prst="rect">
            <a:avLst/>
          </a:prstGeom>
        </p:spPr>
        <p:txBody>
          <a:bodyPr vert="horz" wrap="square" lIns="0" tIns="17780" rIns="0" bIns="0" rtlCol="0" anchor="ctr">
            <a:spAutoFit/>
          </a:bodyPr>
          <a:lstStyle/>
          <a:p>
            <a:pPr marL="67732">
              <a:lnSpc>
                <a:spcPct val="100000"/>
              </a:lnSpc>
              <a:spcBef>
                <a:spcPts val="140"/>
              </a:spcBef>
            </a:pPr>
            <a:r>
              <a:rPr b="1" spc="33" dirty="0">
                <a:solidFill>
                  <a:srgbClr val="FF0000"/>
                </a:solidFill>
              </a:rPr>
              <a:t>CC-93269-MM-001 PHASE </a:t>
            </a:r>
            <a:r>
              <a:rPr b="1" dirty="0">
                <a:solidFill>
                  <a:srgbClr val="FF0000"/>
                </a:solidFill>
              </a:rPr>
              <a:t>1 </a:t>
            </a:r>
            <a:r>
              <a:rPr b="1" spc="33" dirty="0">
                <a:solidFill>
                  <a:srgbClr val="FF0000"/>
                </a:solidFill>
              </a:rPr>
              <a:t>TRIAL</a:t>
            </a:r>
            <a:r>
              <a:rPr lang="en-US" b="1" spc="33" dirty="0">
                <a:solidFill>
                  <a:srgbClr val="FF0000"/>
                </a:solidFill>
              </a:rPr>
              <a:t>: </a:t>
            </a:r>
            <a:r>
              <a:rPr b="1" spc="33" dirty="0">
                <a:solidFill>
                  <a:schemeClr val="tx2"/>
                </a:solidFill>
              </a:rPr>
              <a:t>STUDY</a:t>
            </a:r>
            <a:r>
              <a:rPr b="1" spc="13" dirty="0">
                <a:solidFill>
                  <a:schemeClr val="tx2"/>
                </a:solidFill>
              </a:rPr>
              <a:t> </a:t>
            </a:r>
            <a:r>
              <a:rPr b="1" spc="33" dirty="0">
                <a:solidFill>
                  <a:schemeClr val="tx2"/>
                </a:solidFill>
              </a:rPr>
              <a:t>DESIGN</a:t>
            </a:r>
          </a:p>
        </p:txBody>
      </p:sp>
      <p:sp>
        <p:nvSpPr>
          <p:cNvPr id="45" name="TextBox 44">
            <a:extLst>
              <a:ext uri="{FF2B5EF4-FFF2-40B4-BE49-F238E27FC236}">
                <a16:creationId xmlns:a16="http://schemas.microsoft.com/office/drawing/2014/main" id="{5B1AB65E-ABE2-CE49-A330-CD65C7356A0D}"/>
              </a:ext>
            </a:extLst>
          </p:cNvPr>
          <p:cNvSpPr txBox="1"/>
          <p:nvPr/>
        </p:nvSpPr>
        <p:spPr>
          <a:xfrm>
            <a:off x="223519" y="6566956"/>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828242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231648" cy="6858000"/>
          </a:xfrm>
          <a:prstGeom prst="rect">
            <a:avLst/>
          </a:prstGeom>
          <a:blipFill>
            <a:blip r:embed="rId2" cstate="print"/>
            <a:stretch>
              <a:fillRect/>
            </a:stretch>
          </a:blipFill>
        </p:spPr>
        <p:txBody>
          <a:bodyPr wrap="square" lIns="0" tIns="0" rIns="0" bIns="0" rtlCol="0"/>
          <a:lstStyle/>
          <a:p>
            <a:endParaRPr sz="2400"/>
          </a:p>
        </p:txBody>
      </p:sp>
      <p:sp>
        <p:nvSpPr>
          <p:cNvPr id="3" name="object 3"/>
          <p:cNvSpPr/>
          <p:nvPr/>
        </p:nvSpPr>
        <p:spPr>
          <a:xfrm>
            <a:off x="699007" y="671092"/>
            <a:ext cx="11015979" cy="0"/>
          </a:xfrm>
          <a:custGeom>
            <a:avLst/>
            <a:gdLst/>
            <a:ahLst/>
            <a:cxnLst/>
            <a:rect l="l" t="t" r="r" b="b"/>
            <a:pathLst>
              <a:path w="8261984">
                <a:moveTo>
                  <a:pt x="8261604" y="0"/>
                </a:moveTo>
                <a:lnTo>
                  <a:pt x="0" y="0"/>
                </a:lnTo>
              </a:path>
            </a:pathLst>
          </a:custGeom>
          <a:ln w="6096">
            <a:solidFill>
              <a:srgbClr val="4B4B4B"/>
            </a:solidFill>
          </a:ln>
        </p:spPr>
        <p:txBody>
          <a:bodyPr wrap="square" lIns="0" tIns="0" rIns="0" bIns="0" rtlCol="0"/>
          <a:lstStyle/>
          <a:p>
            <a:endParaRPr sz="2400"/>
          </a:p>
        </p:txBody>
      </p:sp>
      <p:sp>
        <p:nvSpPr>
          <p:cNvPr id="4" name="object 4"/>
          <p:cNvSpPr/>
          <p:nvPr/>
        </p:nvSpPr>
        <p:spPr>
          <a:xfrm>
            <a:off x="5707887" y="2928643"/>
            <a:ext cx="2005584" cy="1101343"/>
          </a:xfrm>
          <a:prstGeom prst="rect">
            <a:avLst/>
          </a:prstGeom>
          <a:blipFill>
            <a:blip r:embed="rId3" cstate="print"/>
            <a:stretch>
              <a:fillRect/>
            </a:stretch>
          </a:blipFill>
        </p:spPr>
        <p:txBody>
          <a:bodyPr wrap="square" lIns="0" tIns="0" rIns="0" bIns="0" rtlCol="0"/>
          <a:lstStyle/>
          <a:p>
            <a:endParaRPr sz="2400"/>
          </a:p>
        </p:txBody>
      </p:sp>
      <p:sp>
        <p:nvSpPr>
          <p:cNvPr id="5" name="object 5"/>
          <p:cNvSpPr/>
          <p:nvPr/>
        </p:nvSpPr>
        <p:spPr>
          <a:xfrm>
            <a:off x="8918447" y="1280691"/>
            <a:ext cx="2005583" cy="2749295"/>
          </a:xfrm>
          <a:prstGeom prst="rect">
            <a:avLst/>
          </a:prstGeom>
          <a:blipFill>
            <a:blip r:embed="rId4" cstate="print"/>
            <a:stretch>
              <a:fillRect/>
            </a:stretch>
          </a:blipFill>
        </p:spPr>
        <p:txBody>
          <a:bodyPr wrap="square" lIns="0" tIns="0" rIns="0" bIns="0" rtlCol="0"/>
          <a:lstStyle/>
          <a:p>
            <a:endParaRPr sz="2400"/>
          </a:p>
        </p:txBody>
      </p:sp>
      <p:sp>
        <p:nvSpPr>
          <p:cNvPr id="6" name="object 6"/>
          <p:cNvSpPr/>
          <p:nvPr/>
        </p:nvSpPr>
        <p:spPr>
          <a:xfrm>
            <a:off x="1893823" y="935252"/>
            <a:ext cx="0" cy="3095413"/>
          </a:xfrm>
          <a:custGeom>
            <a:avLst/>
            <a:gdLst/>
            <a:ahLst/>
            <a:cxnLst/>
            <a:rect l="l" t="t" r="r" b="b"/>
            <a:pathLst>
              <a:path h="2321560">
                <a:moveTo>
                  <a:pt x="0" y="2321052"/>
                </a:moveTo>
                <a:lnTo>
                  <a:pt x="0" y="0"/>
                </a:lnTo>
              </a:path>
            </a:pathLst>
          </a:custGeom>
          <a:ln w="9144">
            <a:solidFill>
              <a:srgbClr val="4B4B4B"/>
            </a:solidFill>
          </a:ln>
        </p:spPr>
        <p:txBody>
          <a:bodyPr wrap="square" lIns="0" tIns="0" rIns="0" bIns="0" rtlCol="0"/>
          <a:lstStyle/>
          <a:p>
            <a:endParaRPr sz="2400"/>
          </a:p>
        </p:txBody>
      </p:sp>
      <p:sp>
        <p:nvSpPr>
          <p:cNvPr id="7" name="object 7"/>
          <p:cNvSpPr/>
          <p:nvPr/>
        </p:nvSpPr>
        <p:spPr>
          <a:xfrm>
            <a:off x="1832863" y="4029988"/>
            <a:ext cx="60960" cy="0"/>
          </a:xfrm>
          <a:custGeom>
            <a:avLst/>
            <a:gdLst/>
            <a:ahLst/>
            <a:cxnLst/>
            <a:rect l="l" t="t" r="r" b="b"/>
            <a:pathLst>
              <a:path w="45719">
                <a:moveTo>
                  <a:pt x="0" y="0"/>
                </a:moveTo>
                <a:lnTo>
                  <a:pt x="45720" y="0"/>
                </a:lnTo>
              </a:path>
            </a:pathLst>
          </a:custGeom>
          <a:ln w="9144">
            <a:solidFill>
              <a:srgbClr val="4B4B4B"/>
            </a:solidFill>
          </a:ln>
        </p:spPr>
        <p:txBody>
          <a:bodyPr wrap="square" lIns="0" tIns="0" rIns="0" bIns="0" rtlCol="0"/>
          <a:lstStyle/>
          <a:p>
            <a:endParaRPr sz="2400"/>
          </a:p>
        </p:txBody>
      </p:sp>
      <p:sp>
        <p:nvSpPr>
          <p:cNvPr id="8" name="object 8"/>
          <p:cNvSpPr/>
          <p:nvPr/>
        </p:nvSpPr>
        <p:spPr>
          <a:xfrm>
            <a:off x="1832863" y="3721124"/>
            <a:ext cx="60960" cy="0"/>
          </a:xfrm>
          <a:custGeom>
            <a:avLst/>
            <a:gdLst/>
            <a:ahLst/>
            <a:cxnLst/>
            <a:rect l="l" t="t" r="r" b="b"/>
            <a:pathLst>
              <a:path w="45719">
                <a:moveTo>
                  <a:pt x="0" y="0"/>
                </a:moveTo>
                <a:lnTo>
                  <a:pt x="45720" y="0"/>
                </a:lnTo>
              </a:path>
            </a:pathLst>
          </a:custGeom>
          <a:ln w="9144">
            <a:solidFill>
              <a:srgbClr val="4B4B4B"/>
            </a:solidFill>
          </a:ln>
        </p:spPr>
        <p:txBody>
          <a:bodyPr wrap="square" lIns="0" tIns="0" rIns="0" bIns="0" rtlCol="0"/>
          <a:lstStyle/>
          <a:p>
            <a:endParaRPr sz="2400"/>
          </a:p>
        </p:txBody>
      </p:sp>
      <p:sp>
        <p:nvSpPr>
          <p:cNvPr id="9" name="object 9"/>
          <p:cNvSpPr/>
          <p:nvPr/>
        </p:nvSpPr>
        <p:spPr>
          <a:xfrm>
            <a:off x="1832863" y="3410228"/>
            <a:ext cx="60960" cy="0"/>
          </a:xfrm>
          <a:custGeom>
            <a:avLst/>
            <a:gdLst/>
            <a:ahLst/>
            <a:cxnLst/>
            <a:rect l="l" t="t" r="r" b="b"/>
            <a:pathLst>
              <a:path w="45719">
                <a:moveTo>
                  <a:pt x="0" y="0"/>
                </a:moveTo>
                <a:lnTo>
                  <a:pt x="45720" y="0"/>
                </a:lnTo>
              </a:path>
            </a:pathLst>
          </a:custGeom>
          <a:ln w="9144">
            <a:solidFill>
              <a:srgbClr val="4B4B4B"/>
            </a:solidFill>
          </a:ln>
        </p:spPr>
        <p:txBody>
          <a:bodyPr wrap="square" lIns="0" tIns="0" rIns="0" bIns="0" rtlCol="0"/>
          <a:lstStyle/>
          <a:p>
            <a:endParaRPr sz="2400"/>
          </a:p>
        </p:txBody>
      </p:sp>
      <p:sp>
        <p:nvSpPr>
          <p:cNvPr id="10" name="object 10"/>
          <p:cNvSpPr/>
          <p:nvPr/>
        </p:nvSpPr>
        <p:spPr>
          <a:xfrm>
            <a:off x="1832863" y="3101363"/>
            <a:ext cx="60960" cy="0"/>
          </a:xfrm>
          <a:custGeom>
            <a:avLst/>
            <a:gdLst/>
            <a:ahLst/>
            <a:cxnLst/>
            <a:rect l="l" t="t" r="r" b="b"/>
            <a:pathLst>
              <a:path w="45719">
                <a:moveTo>
                  <a:pt x="0" y="0"/>
                </a:moveTo>
                <a:lnTo>
                  <a:pt x="45720" y="0"/>
                </a:lnTo>
              </a:path>
            </a:pathLst>
          </a:custGeom>
          <a:ln w="9144">
            <a:solidFill>
              <a:srgbClr val="4B4B4B"/>
            </a:solidFill>
          </a:ln>
        </p:spPr>
        <p:txBody>
          <a:bodyPr wrap="square" lIns="0" tIns="0" rIns="0" bIns="0" rtlCol="0"/>
          <a:lstStyle/>
          <a:p>
            <a:endParaRPr sz="2400"/>
          </a:p>
        </p:txBody>
      </p:sp>
      <p:sp>
        <p:nvSpPr>
          <p:cNvPr id="11" name="object 11"/>
          <p:cNvSpPr/>
          <p:nvPr/>
        </p:nvSpPr>
        <p:spPr>
          <a:xfrm>
            <a:off x="1832863" y="2792500"/>
            <a:ext cx="60960" cy="0"/>
          </a:xfrm>
          <a:custGeom>
            <a:avLst/>
            <a:gdLst/>
            <a:ahLst/>
            <a:cxnLst/>
            <a:rect l="l" t="t" r="r" b="b"/>
            <a:pathLst>
              <a:path w="45719">
                <a:moveTo>
                  <a:pt x="0" y="0"/>
                </a:moveTo>
                <a:lnTo>
                  <a:pt x="45720" y="0"/>
                </a:lnTo>
              </a:path>
            </a:pathLst>
          </a:custGeom>
          <a:ln w="9144">
            <a:solidFill>
              <a:srgbClr val="4B4B4B"/>
            </a:solidFill>
          </a:ln>
        </p:spPr>
        <p:txBody>
          <a:bodyPr wrap="square" lIns="0" tIns="0" rIns="0" bIns="0" rtlCol="0"/>
          <a:lstStyle/>
          <a:p>
            <a:endParaRPr sz="2400"/>
          </a:p>
        </p:txBody>
      </p:sp>
      <p:sp>
        <p:nvSpPr>
          <p:cNvPr id="12" name="object 12"/>
          <p:cNvSpPr/>
          <p:nvPr/>
        </p:nvSpPr>
        <p:spPr>
          <a:xfrm>
            <a:off x="1832863" y="2481604"/>
            <a:ext cx="60960" cy="0"/>
          </a:xfrm>
          <a:custGeom>
            <a:avLst/>
            <a:gdLst/>
            <a:ahLst/>
            <a:cxnLst/>
            <a:rect l="l" t="t" r="r" b="b"/>
            <a:pathLst>
              <a:path w="45719">
                <a:moveTo>
                  <a:pt x="0" y="0"/>
                </a:moveTo>
                <a:lnTo>
                  <a:pt x="45720" y="0"/>
                </a:lnTo>
              </a:path>
            </a:pathLst>
          </a:custGeom>
          <a:ln w="9144">
            <a:solidFill>
              <a:srgbClr val="4B4B4B"/>
            </a:solidFill>
          </a:ln>
        </p:spPr>
        <p:txBody>
          <a:bodyPr wrap="square" lIns="0" tIns="0" rIns="0" bIns="0" rtlCol="0"/>
          <a:lstStyle/>
          <a:p>
            <a:endParaRPr sz="2400"/>
          </a:p>
        </p:txBody>
      </p:sp>
      <p:sp>
        <p:nvSpPr>
          <p:cNvPr id="13" name="object 13"/>
          <p:cNvSpPr/>
          <p:nvPr/>
        </p:nvSpPr>
        <p:spPr>
          <a:xfrm>
            <a:off x="1832863" y="2172739"/>
            <a:ext cx="60960" cy="0"/>
          </a:xfrm>
          <a:custGeom>
            <a:avLst/>
            <a:gdLst/>
            <a:ahLst/>
            <a:cxnLst/>
            <a:rect l="l" t="t" r="r" b="b"/>
            <a:pathLst>
              <a:path w="45719">
                <a:moveTo>
                  <a:pt x="0" y="0"/>
                </a:moveTo>
                <a:lnTo>
                  <a:pt x="45720" y="0"/>
                </a:lnTo>
              </a:path>
            </a:pathLst>
          </a:custGeom>
          <a:ln w="9144">
            <a:solidFill>
              <a:srgbClr val="4B4B4B"/>
            </a:solidFill>
          </a:ln>
        </p:spPr>
        <p:txBody>
          <a:bodyPr wrap="square" lIns="0" tIns="0" rIns="0" bIns="0" rtlCol="0"/>
          <a:lstStyle/>
          <a:p>
            <a:endParaRPr sz="2400"/>
          </a:p>
        </p:txBody>
      </p:sp>
      <p:sp>
        <p:nvSpPr>
          <p:cNvPr id="14" name="object 14"/>
          <p:cNvSpPr/>
          <p:nvPr/>
        </p:nvSpPr>
        <p:spPr>
          <a:xfrm>
            <a:off x="1832863" y="1863876"/>
            <a:ext cx="60960" cy="0"/>
          </a:xfrm>
          <a:custGeom>
            <a:avLst/>
            <a:gdLst/>
            <a:ahLst/>
            <a:cxnLst/>
            <a:rect l="l" t="t" r="r" b="b"/>
            <a:pathLst>
              <a:path w="45719">
                <a:moveTo>
                  <a:pt x="0" y="0"/>
                </a:moveTo>
                <a:lnTo>
                  <a:pt x="45720" y="0"/>
                </a:lnTo>
              </a:path>
            </a:pathLst>
          </a:custGeom>
          <a:ln w="9144">
            <a:solidFill>
              <a:srgbClr val="4B4B4B"/>
            </a:solidFill>
          </a:ln>
        </p:spPr>
        <p:txBody>
          <a:bodyPr wrap="square" lIns="0" tIns="0" rIns="0" bIns="0" rtlCol="0"/>
          <a:lstStyle/>
          <a:p>
            <a:endParaRPr sz="2400"/>
          </a:p>
        </p:txBody>
      </p:sp>
      <p:sp>
        <p:nvSpPr>
          <p:cNvPr id="15" name="object 15"/>
          <p:cNvSpPr/>
          <p:nvPr/>
        </p:nvSpPr>
        <p:spPr>
          <a:xfrm>
            <a:off x="1832863" y="1552979"/>
            <a:ext cx="60960" cy="0"/>
          </a:xfrm>
          <a:custGeom>
            <a:avLst/>
            <a:gdLst/>
            <a:ahLst/>
            <a:cxnLst/>
            <a:rect l="l" t="t" r="r" b="b"/>
            <a:pathLst>
              <a:path w="45719">
                <a:moveTo>
                  <a:pt x="0" y="0"/>
                </a:moveTo>
                <a:lnTo>
                  <a:pt x="45720" y="0"/>
                </a:lnTo>
              </a:path>
            </a:pathLst>
          </a:custGeom>
          <a:ln w="9144">
            <a:solidFill>
              <a:srgbClr val="4B4B4B"/>
            </a:solidFill>
          </a:ln>
        </p:spPr>
        <p:txBody>
          <a:bodyPr wrap="square" lIns="0" tIns="0" rIns="0" bIns="0" rtlCol="0"/>
          <a:lstStyle/>
          <a:p>
            <a:endParaRPr sz="2400"/>
          </a:p>
        </p:txBody>
      </p:sp>
      <p:sp>
        <p:nvSpPr>
          <p:cNvPr id="16" name="object 16"/>
          <p:cNvSpPr/>
          <p:nvPr/>
        </p:nvSpPr>
        <p:spPr>
          <a:xfrm>
            <a:off x="1832863" y="1244116"/>
            <a:ext cx="60960" cy="0"/>
          </a:xfrm>
          <a:custGeom>
            <a:avLst/>
            <a:gdLst/>
            <a:ahLst/>
            <a:cxnLst/>
            <a:rect l="l" t="t" r="r" b="b"/>
            <a:pathLst>
              <a:path w="45719">
                <a:moveTo>
                  <a:pt x="0" y="0"/>
                </a:moveTo>
                <a:lnTo>
                  <a:pt x="45720" y="0"/>
                </a:lnTo>
              </a:path>
            </a:pathLst>
          </a:custGeom>
          <a:ln w="9144">
            <a:solidFill>
              <a:srgbClr val="4B4B4B"/>
            </a:solidFill>
          </a:ln>
        </p:spPr>
        <p:txBody>
          <a:bodyPr wrap="square" lIns="0" tIns="0" rIns="0" bIns="0" rtlCol="0"/>
          <a:lstStyle/>
          <a:p>
            <a:endParaRPr sz="2400"/>
          </a:p>
        </p:txBody>
      </p:sp>
      <p:sp>
        <p:nvSpPr>
          <p:cNvPr id="17" name="object 17"/>
          <p:cNvSpPr/>
          <p:nvPr/>
        </p:nvSpPr>
        <p:spPr>
          <a:xfrm>
            <a:off x="1832863" y="935252"/>
            <a:ext cx="60960" cy="0"/>
          </a:xfrm>
          <a:custGeom>
            <a:avLst/>
            <a:gdLst/>
            <a:ahLst/>
            <a:cxnLst/>
            <a:rect l="l" t="t" r="r" b="b"/>
            <a:pathLst>
              <a:path w="45719">
                <a:moveTo>
                  <a:pt x="0" y="0"/>
                </a:moveTo>
                <a:lnTo>
                  <a:pt x="45720" y="0"/>
                </a:lnTo>
              </a:path>
            </a:pathLst>
          </a:custGeom>
          <a:ln w="9144">
            <a:solidFill>
              <a:srgbClr val="4B4B4B"/>
            </a:solidFill>
          </a:ln>
        </p:spPr>
        <p:txBody>
          <a:bodyPr wrap="square" lIns="0" tIns="0" rIns="0" bIns="0" rtlCol="0"/>
          <a:lstStyle/>
          <a:p>
            <a:endParaRPr sz="2400"/>
          </a:p>
        </p:txBody>
      </p:sp>
      <p:sp>
        <p:nvSpPr>
          <p:cNvPr id="18" name="object 18"/>
          <p:cNvSpPr/>
          <p:nvPr/>
        </p:nvSpPr>
        <p:spPr>
          <a:xfrm>
            <a:off x="1893823" y="4029988"/>
            <a:ext cx="9634220" cy="0"/>
          </a:xfrm>
          <a:custGeom>
            <a:avLst/>
            <a:gdLst/>
            <a:ahLst/>
            <a:cxnLst/>
            <a:rect l="l" t="t" r="r" b="b"/>
            <a:pathLst>
              <a:path w="7225665">
                <a:moveTo>
                  <a:pt x="0" y="0"/>
                </a:moveTo>
                <a:lnTo>
                  <a:pt x="7225283" y="0"/>
                </a:lnTo>
              </a:path>
            </a:pathLst>
          </a:custGeom>
          <a:ln w="9144">
            <a:solidFill>
              <a:srgbClr val="4B4B4B"/>
            </a:solidFill>
          </a:ln>
        </p:spPr>
        <p:txBody>
          <a:bodyPr wrap="square" lIns="0" tIns="0" rIns="0" bIns="0" rtlCol="0"/>
          <a:lstStyle/>
          <a:p>
            <a:endParaRPr sz="2400"/>
          </a:p>
        </p:txBody>
      </p:sp>
      <p:sp>
        <p:nvSpPr>
          <p:cNvPr id="19" name="object 19"/>
          <p:cNvSpPr txBox="1"/>
          <p:nvPr/>
        </p:nvSpPr>
        <p:spPr>
          <a:xfrm>
            <a:off x="9682648" y="3690306"/>
            <a:ext cx="479213" cy="304421"/>
          </a:xfrm>
          <a:prstGeom prst="rect">
            <a:avLst/>
          </a:prstGeom>
        </p:spPr>
        <p:txBody>
          <a:bodyPr vert="horz" wrap="square" lIns="0" tIns="16933" rIns="0" bIns="0" rtlCol="0">
            <a:spAutoFit/>
          </a:bodyPr>
          <a:lstStyle/>
          <a:p>
            <a:pPr marL="16933">
              <a:spcBef>
                <a:spcPts val="133"/>
              </a:spcBef>
            </a:pPr>
            <a:r>
              <a:rPr sz="1867" spc="-147" dirty="0">
                <a:solidFill>
                  <a:srgbClr val="FFFFFF"/>
                </a:solidFill>
                <a:latin typeface="Arial"/>
                <a:cs typeface="Arial"/>
              </a:rPr>
              <a:t>1</a:t>
            </a:r>
            <a:r>
              <a:rPr sz="1867" dirty="0">
                <a:solidFill>
                  <a:srgbClr val="FFFFFF"/>
                </a:solidFill>
                <a:latin typeface="Arial"/>
                <a:cs typeface="Arial"/>
              </a:rPr>
              <a:t>1.1</a:t>
            </a:r>
            <a:endParaRPr sz="1867">
              <a:latin typeface="Arial"/>
              <a:cs typeface="Arial"/>
            </a:endParaRPr>
          </a:p>
        </p:txBody>
      </p:sp>
      <p:sp>
        <p:nvSpPr>
          <p:cNvPr id="20" name="object 20"/>
          <p:cNvSpPr txBox="1"/>
          <p:nvPr/>
        </p:nvSpPr>
        <p:spPr>
          <a:xfrm>
            <a:off x="9674522" y="3002813"/>
            <a:ext cx="496993" cy="304421"/>
          </a:xfrm>
          <a:prstGeom prst="rect">
            <a:avLst/>
          </a:prstGeom>
        </p:spPr>
        <p:txBody>
          <a:bodyPr vert="horz" wrap="square" lIns="0" tIns="16933" rIns="0" bIns="0" rtlCol="0">
            <a:spAutoFit/>
          </a:bodyPr>
          <a:lstStyle/>
          <a:p>
            <a:pPr marL="16933">
              <a:spcBef>
                <a:spcPts val="133"/>
              </a:spcBef>
            </a:pPr>
            <a:r>
              <a:rPr sz="1867" dirty="0">
                <a:solidFill>
                  <a:srgbClr val="FFFFFF"/>
                </a:solidFill>
                <a:latin typeface="Arial"/>
                <a:cs typeface="Arial"/>
              </a:rPr>
              <a:t>33.3</a:t>
            </a:r>
            <a:endParaRPr sz="1867">
              <a:latin typeface="Arial"/>
              <a:cs typeface="Arial"/>
            </a:endParaRPr>
          </a:p>
        </p:txBody>
      </p:sp>
      <p:sp>
        <p:nvSpPr>
          <p:cNvPr id="21" name="object 21"/>
          <p:cNvSpPr txBox="1"/>
          <p:nvPr/>
        </p:nvSpPr>
        <p:spPr>
          <a:xfrm>
            <a:off x="9674522" y="1799868"/>
            <a:ext cx="496993" cy="305276"/>
          </a:xfrm>
          <a:prstGeom prst="rect">
            <a:avLst/>
          </a:prstGeom>
        </p:spPr>
        <p:txBody>
          <a:bodyPr vert="horz" wrap="square" lIns="0" tIns="17780" rIns="0" bIns="0" rtlCol="0">
            <a:spAutoFit/>
          </a:bodyPr>
          <a:lstStyle/>
          <a:p>
            <a:pPr marL="16933">
              <a:spcBef>
                <a:spcPts val="140"/>
              </a:spcBef>
            </a:pPr>
            <a:r>
              <a:rPr sz="1867" dirty="0">
                <a:solidFill>
                  <a:srgbClr val="FFFFFF"/>
                </a:solidFill>
                <a:latin typeface="Arial"/>
                <a:cs typeface="Arial"/>
              </a:rPr>
              <a:t>44.4</a:t>
            </a:r>
            <a:endParaRPr sz="1867">
              <a:latin typeface="Arial"/>
              <a:cs typeface="Arial"/>
            </a:endParaRPr>
          </a:p>
        </p:txBody>
      </p:sp>
      <p:sp>
        <p:nvSpPr>
          <p:cNvPr id="22" name="object 22"/>
          <p:cNvSpPr txBox="1"/>
          <p:nvPr/>
        </p:nvSpPr>
        <p:spPr>
          <a:xfrm>
            <a:off x="1364826" y="712578"/>
            <a:ext cx="372533" cy="3433417"/>
          </a:xfrm>
          <a:prstGeom prst="rect">
            <a:avLst/>
          </a:prstGeom>
        </p:spPr>
        <p:txBody>
          <a:bodyPr vert="horz" wrap="square" lIns="0" tIns="82972" rIns="0" bIns="0" rtlCol="0">
            <a:spAutoFit/>
          </a:bodyPr>
          <a:lstStyle/>
          <a:p>
            <a:pPr marR="6773" algn="r">
              <a:spcBef>
                <a:spcPts val="652"/>
              </a:spcBef>
            </a:pPr>
            <a:r>
              <a:rPr sz="1600" spc="-20" dirty="0">
                <a:latin typeface="Arial"/>
                <a:cs typeface="Arial"/>
              </a:rPr>
              <a:t>1</a:t>
            </a:r>
            <a:r>
              <a:rPr sz="1600" spc="-7" dirty="0">
                <a:latin typeface="Arial"/>
                <a:cs typeface="Arial"/>
              </a:rPr>
              <a:t>00</a:t>
            </a:r>
            <a:endParaRPr sz="1600">
              <a:latin typeface="Arial"/>
              <a:cs typeface="Arial"/>
            </a:endParaRPr>
          </a:p>
          <a:p>
            <a:pPr marR="8466" algn="r">
              <a:spcBef>
                <a:spcPts val="513"/>
              </a:spcBef>
            </a:pPr>
            <a:r>
              <a:rPr sz="1600" spc="-20" dirty="0">
                <a:latin typeface="Arial"/>
                <a:cs typeface="Arial"/>
              </a:rPr>
              <a:t>90</a:t>
            </a:r>
            <a:endParaRPr sz="1600">
              <a:latin typeface="Arial"/>
              <a:cs typeface="Arial"/>
            </a:endParaRPr>
          </a:p>
          <a:p>
            <a:pPr marR="8466" algn="r">
              <a:spcBef>
                <a:spcPts val="520"/>
              </a:spcBef>
            </a:pPr>
            <a:r>
              <a:rPr sz="1600" spc="-20" dirty="0">
                <a:latin typeface="Arial"/>
                <a:cs typeface="Arial"/>
              </a:rPr>
              <a:t>80</a:t>
            </a:r>
            <a:endParaRPr sz="1600">
              <a:latin typeface="Arial"/>
              <a:cs typeface="Arial"/>
            </a:endParaRPr>
          </a:p>
          <a:p>
            <a:pPr marR="8466" algn="r">
              <a:spcBef>
                <a:spcPts val="520"/>
              </a:spcBef>
            </a:pPr>
            <a:r>
              <a:rPr sz="1600" spc="-20" dirty="0">
                <a:latin typeface="Arial"/>
                <a:cs typeface="Arial"/>
              </a:rPr>
              <a:t>70</a:t>
            </a:r>
            <a:endParaRPr sz="1600">
              <a:latin typeface="Arial"/>
              <a:cs typeface="Arial"/>
            </a:endParaRPr>
          </a:p>
          <a:p>
            <a:pPr marR="8466" algn="r">
              <a:spcBef>
                <a:spcPts val="520"/>
              </a:spcBef>
            </a:pPr>
            <a:r>
              <a:rPr sz="1600" spc="-20" dirty="0">
                <a:latin typeface="Arial"/>
                <a:cs typeface="Arial"/>
              </a:rPr>
              <a:t>60</a:t>
            </a:r>
            <a:endParaRPr sz="1600">
              <a:latin typeface="Arial"/>
              <a:cs typeface="Arial"/>
            </a:endParaRPr>
          </a:p>
          <a:p>
            <a:pPr marR="8466" algn="r">
              <a:spcBef>
                <a:spcPts val="513"/>
              </a:spcBef>
            </a:pPr>
            <a:r>
              <a:rPr sz="1600" spc="-20" dirty="0">
                <a:latin typeface="Arial"/>
                <a:cs typeface="Arial"/>
              </a:rPr>
              <a:t>50</a:t>
            </a:r>
            <a:endParaRPr sz="1600">
              <a:latin typeface="Arial"/>
              <a:cs typeface="Arial"/>
            </a:endParaRPr>
          </a:p>
          <a:p>
            <a:pPr marR="8466" algn="r">
              <a:spcBef>
                <a:spcPts val="520"/>
              </a:spcBef>
            </a:pPr>
            <a:r>
              <a:rPr sz="1600" spc="-20" dirty="0">
                <a:latin typeface="Arial"/>
                <a:cs typeface="Arial"/>
              </a:rPr>
              <a:t>40</a:t>
            </a:r>
            <a:endParaRPr sz="1600">
              <a:latin typeface="Arial"/>
              <a:cs typeface="Arial"/>
            </a:endParaRPr>
          </a:p>
          <a:p>
            <a:pPr marR="8466" algn="r">
              <a:spcBef>
                <a:spcPts val="520"/>
              </a:spcBef>
            </a:pPr>
            <a:r>
              <a:rPr sz="1600" spc="-20" dirty="0">
                <a:latin typeface="Arial"/>
                <a:cs typeface="Arial"/>
              </a:rPr>
              <a:t>30</a:t>
            </a:r>
            <a:endParaRPr sz="1600">
              <a:latin typeface="Arial"/>
              <a:cs typeface="Arial"/>
            </a:endParaRPr>
          </a:p>
          <a:p>
            <a:pPr marR="8466" algn="r">
              <a:spcBef>
                <a:spcPts val="520"/>
              </a:spcBef>
            </a:pPr>
            <a:r>
              <a:rPr sz="1600" spc="-20" dirty="0">
                <a:latin typeface="Arial"/>
                <a:cs typeface="Arial"/>
              </a:rPr>
              <a:t>20</a:t>
            </a:r>
            <a:endParaRPr sz="1600">
              <a:latin typeface="Arial"/>
              <a:cs typeface="Arial"/>
            </a:endParaRPr>
          </a:p>
          <a:p>
            <a:pPr marR="8466" algn="r">
              <a:spcBef>
                <a:spcPts val="520"/>
              </a:spcBef>
            </a:pPr>
            <a:r>
              <a:rPr sz="1600" spc="-20" dirty="0">
                <a:latin typeface="Arial"/>
                <a:cs typeface="Arial"/>
              </a:rPr>
              <a:t>10</a:t>
            </a:r>
            <a:endParaRPr sz="1600">
              <a:latin typeface="Arial"/>
              <a:cs typeface="Arial"/>
            </a:endParaRPr>
          </a:p>
          <a:p>
            <a:pPr marR="6773" algn="r">
              <a:spcBef>
                <a:spcPts val="513"/>
              </a:spcBef>
            </a:pPr>
            <a:r>
              <a:rPr sz="1600" spc="-7" dirty="0">
                <a:latin typeface="Arial"/>
                <a:cs typeface="Arial"/>
              </a:rPr>
              <a:t>0</a:t>
            </a:r>
            <a:endParaRPr sz="1600">
              <a:latin typeface="Arial"/>
              <a:cs typeface="Arial"/>
            </a:endParaRPr>
          </a:p>
        </p:txBody>
      </p:sp>
      <p:sp>
        <p:nvSpPr>
          <p:cNvPr id="23" name="object 23"/>
          <p:cNvSpPr/>
          <p:nvPr/>
        </p:nvSpPr>
        <p:spPr>
          <a:xfrm>
            <a:off x="2225039" y="1071395"/>
            <a:ext cx="117856" cy="119887"/>
          </a:xfrm>
          <a:prstGeom prst="rect">
            <a:avLst/>
          </a:prstGeom>
          <a:blipFill>
            <a:blip r:embed="rId5" cstate="print"/>
            <a:stretch>
              <a:fillRect/>
            </a:stretch>
          </a:blipFill>
        </p:spPr>
        <p:txBody>
          <a:bodyPr wrap="square" lIns="0" tIns="0" rIns="0" bIns="0" rtlCol="0"/>
          <a:lstStyle/>
          <a:p>
            <a:endParaRPr sz="2400"/>
          </a:p>
        </p:txBody>
      </p:sp>
      <p:sp>
        <p:nvSpPr>
          <p:cNvPr id="24" name="object 24"/>
          <p:cNvSpPr/>
          <p:nvPr/>
        </p:nvSpPr>
        <p:spPr>
          <a:xfrm>
            <a:off x="2225039" y="1370099"/>
            <a:ext cx="117856" cy="117855"/>
          </a:xfrm>
          <a:prstGeom prst="rect">
            <a:avLst/>
          </a:prstGeom>
          <a:blipFill>
            <a:blip r:embed="rId6" cstate="print"/>
            <a:stretch>
              <a:fillRect/>
            </a:stretch>
          </a:blipFill>
        </p:spPr>
        <p:txBody>
          <a:bodyPr wrap="square" lIns="0" tIns="0" rIns="0" bIns="0" rtlCol="0"/>
          <a:lstStyle/>
          <a:p>
            <a:endParaRPr sz="2400"/>
          </a:p>
        </p:txBody>
      </p:sp>
      <p:sp>
        <p:nvSpPr>
          <p:cNvPr id="25" name="object 25"/>
          <p:cNvSpPr/>
          <p:nvPr/>
        </p:nvSpPr>
        <p:spPr>
          <a:xfrm>
            <a:off x="2225039" y="1666773"/>
            <a:ext cx="117856" cy="119887"/>
          </a:xfrm>
          <a:prstGeom prst="rect">
            <a:avLst/>
          </a:prstGeom>
          <a:blipFill>
            <a:blip r:embed="rId7" cstate="print"/>
            <a:stretch>
              <a:fillRect/>
            </a:stretch>
          </a:blipFill>
        </p:spPr>
        <p:txBody>
          <a:bodyPr wrap="square" lIns="0" tIns="0" rIns="0" bIns="0" rtlCol="0"/>
          <a:lstStyle/>
          <a:p>
            <a:endParaRPr sz="2400"/>
          </a:p>
        </p:txBody>
      </p:sp>
      <p:sp>
        <p:nvSpPr>
          <p:cNvPr id="26" name="object 26"/>
          <p:cNvSpPr txBox="1"/>
          <p:nvPr/>
        </p:nvSpPr>
        <p:spPr>
          <a:xfrm>
            <a:off x="2380488" y="953202"/>
            <a:ext cx="904240" cy="888427"/>
          </a:xfrm>
          <a:prstGeom prst="rect">
            <a:avLst/>
          </a:prstGeom>
        </p:spPr>
        <p:txBody>
          <a:bodyPr vert="horz" wrap="square" lIns="0" tIns="4233" rIns="0" bIns="0" rtlCol="0">
            <a:spAutoFit/>
          </a:bodyPr>
          <a:lstStyle/>
          <a:p>
            <a:pPr marL="16933" marR="6773">
              <a:lnSpc>
                <a:spcPct val="104600"/>
              </a:lnSpc>
              <a:spcBef>
                <a:spcPts val="33"/>
              </a:spcBef>
            </a:pPr>
            <a:r>
              <a:rPr sz="1867" spc="-13" dirty="0">
                <a:solidFill>
                  <a:srgbClr val="4B4B4B"/>
                </a:solidFill>
                <a:latin typeface="Arial"/>
                <a:cs typeface="Arial"/>
              </a:rPr>
              <a:t>s</a:t>
            </a:r>
            <a:r>
              <a:rPr sz="1867" dirty="0">
                <a:solidFill>
                  <a:srgbClr val="4B4B4B"/>
                </a:solidFill>
                <a:latin typeface="Arial"/>
                <a:cs typeface="Arial"/>
              </a:rPr>
              <a:t>C</a:t>
            </a:r>
            <a:r>
              <a:rPr sz="1867" spc="-13" dirty="0">
                <a:solidFill>
                  <a:srgbClr val="4B4B4B"/>
                </a:solidFill>
                <a:latin typeface="Arial"/>
                <a:cs typeface="Arial"/>
              </a:rPr>
              <a:t>R/</a:t>
            </a:r>
            <a:r>
              <a:rPr sz="1867" dirty="0">
                <a:solidFill>
                  <a:srgbClr val="4B4B4B"/>
                </a:solidFill>
                <a:latin typeface="Arial"/>
                <a:cs typeface="Arial"/>
              </a:rPr>
              <a:t>CR  </a:t>
            </a:r>
            <a:r>
              <a:rPr sz="1867" spc="-7" dirty="0">
                <a:solidFill>
                  <a:srgbClr val="4B4B4B"/>
                </a:solidFill>
                <a:latin typeface="Arial"/>
                <a:cs typeface="Arial"/>
              </a:rPr>
              <a:t>VGPR  PR</a:t>
            </a:r>
            <a:endParaRPr sz="1867">
              <a:latin typeface="Arial"/>
              <a:cs typeface="Arial"/>
            </a:endParaRPr>
          </a:p>
        </p:txBody>
      </p:sp>
      <p:sp>
        <p:nvSpPr>
          <p:cNvPr id="27" name="object 27"/>
          <p:cNvSpPr txBox="1"/>
          <p:nvPr/>
        </p:nvSpPr>
        <p:spPr>
          <a:xfrm>
            <a:off x="1000861" y="890913"/>
            <a:ext cx="282129" cy="3123353"/>
          </a:xfrm>
          <a:prstGeom prst="rect">
            <a:avLst/>
          </a:prstGeom>
        </p:spPr>
        <p:txBody>
          <a:bodyPr vert="vert270" wrap="square" lIns="0" tIns="0" rIns="0" bIns="0" rtlCol="0">
            <a:spAutoFit/>
          </a:bodyPr>
          <a:lstStyle/>
          <a:p>
            <a:pPr marL="16933">
              <a:lnSpc>
                <a:spcPts val="2200"/>
              </a:lnSpc>
            </a:pPr>
            <a:r>
              <a:rPr sz="1867" b="1" spc="-7" dirty="0">
                <a:latin typeface="Arial"/>
                <a:cs typeface="Arial"/>
              </a:rPr>
              <a:t>Best Overall Response</a:t>
            </a:r>
            <a:r>
              <a:rPr b="1" spc="-9" baseline="24691" dirty="0">
                <a:latin typeface="Arial"/>
                <a:cs typeface="Arial"/>
              </a:rPr>
              <a:t>a</a:t>
            </a:r>
            <a:r>
              <a:rPr b="1" spc="180" baseline="24691" dirty="0">
                <a:latin typeface="Arial"/>
                <a:cs typeface="Arial"/>
              </a:rPr>
              <a:t> </a:t>
            </a:r>
            <a:r>
              <a:rPr sz="1867" b="1" spc="-27" dirty="0">
                <a:latin typeface="Arial"/>
                <a:cs typeface="Arial"/>
              </a:rPr>
              <a:t>(%)</a:t>
            </a:r>
            <a:endParaRPr sz="1867">
              <a:latin typeface="Arial"/>
              <a:cs typeface="Arial"/>
            </a:endParaRPr>
          </a:p>
        </p:txBody>
      </p:sp>
      <p:sp>
        <p:nvSpPr>
          <p:cNvPr id="28" name="object 28"/>
          <p:cNvSpPr txBox="1"/>
          <p:nvPr/>
        </p:nvSpPr>
        <p:spPr>
          <a:xfrm>
            <a:off x="2719831" y="3581425"/>
            <a:ext cx="971127" cy="304421"/>
          </a:xfrm>
          <a:prstGeom prst="rect">
            <a:avLst/>
          </a:prstGeom>
        </p:spPr>
        <p:txBody>
          <a:bodyPr vert="horz" wrap="square" lIns="0" tIns="16933" rIns="0" bIns="0" rtlCol="0">
            <a:spAutoFit/>
          </a:bodyPr>
          <a:lstStyle/>
          <a:p>
            <a:pPr marL="16933">
              <a:spcBef>
                <a:spcPts val="133"/>
              </a:spcBef>
            </a:pPr>
            <a:r>
              <a:rPr sz="1867" spc="-7" dirty="0">
                <a:solidFill>
                  <a:srgbClr val="4B4B4B"/>
                </a:solidFill>
                <a:latin typeface="Arial"/>
                <a:cs typeface="Arial"/>
              </a:rPr>
              <a:t>ORR</a:t>
            </a:r>
            <a:r>
              <a:rPr sz="1867" spc="-93" dirty="0">
                <a:solidFill>
                  <a:srgbClr val="4B4B4B"/>
                </a:solidFill>
                <a:latin typeface="Arial"/>
                <a:cs typeface="Arial"/>
              </a:rPr>
              <a:t> </a:t>
            </a:r>
            <a:r>
              <a:rPr sz="1867" dirty="0">
                <a:solidFill>
                  <a:srgbClr val="4B4B4B"/>
                </a:solidFill>
                <a:latin typeface="Arial"/>
                <a:cs typeface="Arial"/>
              </a:rPr>
              <a:t>0%</a:t>
            </a:r>
            <a:endParaRPr sz="1867">
              <a:latin typeface="Arial"/>
              <a:cs typeface="Arial"/>
            </a:endParaRPr>
          </a:p>
        </p:txBody>
      </p:sp>
      <p:sp>
        <p:nvSpPr>
          <p:cNvPr id="29" name="object 29"/>
          <p:cNvSpPr txBox="1"/>
          <p:nvPr/>
        </p:nvSpPr>
        <p:spPr>
          <a:xfrm>
            <a:off x="6196076" y="2520008"/>
            <a:ext cx="1302173" cy="1329552"/>
          </a:xfrm>
          <a:prstGeom prst="rect">
            <a:avLst/>
          </a:prstGeom>
        </p:spPr>
        <p:txBody>
          <a:bodyPr vert="horz" wrap="square" lIns="0" tIns="49107" rIns="0" bIns="0" rtlCol="0">
            <a:spAutoFit/>
          </a:bodyPr>
          <a:lstStyle/>
          <a:p>
            <a:pPr marL="16933">
              <a:spcBef>
                <a:spcPts val="387"/>
              </a:spcBef>
            </a:pPr>
            <a:r>
              <a:rPr sz="1867" spc="-7" dirty="0">
                <a:solidFill>
                  <a:srgbClr val="4B4B4B"/>
                </a:solidFill>
                <a:latin typeface="Arial"/>
                <a:cs typeface="Arial"/>
              </a:rPr>
              <a:t>ORR</a:t>
            </a:r>
            <a:r>
              <a:rPr sz="1867" spc="-87" dirty="0">
                <a:solidFill>
                  <a:srgbClr val="4B4B4B"/>
                </a:solidFill>
                <a:latin typeface="Arial"/>
                <a:cs typeface="Arial"/>
              </a:rPr>
              <a:t> </a:t>
            </a:r>
            <a:r>
              <a:rPr sz="1867" dirty="0">
                <a:solidFill>
                  <a:srgbClr val="4B4B4B"/>
                </a:solidFill>
                <a:latin typeface="Arial"/>
                <a:cs typeface="Arial"/>
              </a:rPr>
              <a:t>35.7%</a:t>
            </a:r>
            <a:endParaRPr sz="1867">
              <a:latin typeface="Arial"/>
              <a:cs typeface="Arial"/>
            </a:endParaRPr>
          </a:p>
          <a:p>
            <a:pPr marL="348818">
              <a:lnSpc>
                <a:spcPts val="1987"/>
              </a:lnSpc>
              <a:spcBef>
                <a:spcPts val="260"/>
              </a:spcBef>
            </a:pPr>
            <a:r>
              <a:rPr sz="1867" dirty="0">
                <a:solidFill>
                  <a:srgbClr val="FFFFFF"/>
                </a:solidFill>
                <a:latin typeface="Arial"/>
                <a:cs typeface="Arial"/>
              </a:rPr>
              <a:t>7.1</a:t>
            </a:r>
            <a:endParaRPr sz="1867">
              <a:latin typeface="Arial"/>
              <a:cs typeface="Arial"/>
            </a:endParaRPr>
          </a:p>
          <a:p>
            <a:pPr marL="348818">
              <a:lnSpc>
                <a:spcPts val="1987"/>
              </a:lnSpc>
            </a:pPr>
            <a:r>
              <a:rPr sz="1867" dirty="0">
                <a:solidFill>
                  <a:srgbClr val="FFFFFF"/>
                </a:solidFill>
                <a:latin typeface="Arial"/>
                <a:cs typeface="Arial"/>
              </a:rPr>
              <a:t>7.1</a:t>
            </a:r>
            <a:endParaRPr sz="1867">
              <a:latin typeface="Arial"/>
              <a:cs typeface="Arial"/>
            </a:endParaRPr>
          </a:p>
          <a:p>
            <a:pPr marL="283626">
              <a:spcBef>
                <a:spcPts val="1233"/>
              </a:spcBef>
            </a:pPr>
            <a:r>
              <a:rPr sz="1867" dirty="0">
                <a:solidFill>
                  <a:srgbClr val="FFFFFF"/>
                </a:solidFill>
                <a:latin typeface="Arial"/>
                <a:cs typeface="Arial"/>
              </a:rPr>
              <a:t>21.4</a:t>
            </a:r>
            <a:endParaRPr sz="1867">
              <a:latin typeface="Arial"/>
              <a:cs typeface="Arial"/>
            </a:endParaRPr>
          </a:p>
        </p:txBody>
      </p:sp>
      <p:sp>
        <p:nvSpPr>
          <p:cNvPr id="30" name="object 30"/>
          <p:cNvSpPr txBox="1"/>
          <p:nvPr/>
        </p:nvSpPr>
        <p:spPr>
          <a:xfrm>
            <a:off x="9166859" y="930848"/>
            <a:ext cx="1302173" cy="305276"/>
          </a:xfrm>
          <a:prstGeom prst="rect">
            <a:avLst/>
          </a:prstGeom>
        </p:spPr>
        <p:txBody>
          <a:bodyPr vert="horz" wrap="square" lIns="0" tIns="17780" rIns="0" bIns="0" rtlCol="0">
            <a:spAutoFit/>
          </a:bodyPr>
          <a:lstStyle/>
          <a:p>
            <a:pPr marL="16933">
              <a:spcBef>
                <a:spcPts val="140"/>
              </a:spcBef>
            </a:pPr>
            <a:r>
              <a:rPr sz="1867" spc="-7" dirty="0">
                <a:solidFill>
                  <a:srgbClr val="4B4B4B"/>
                </a:solidFill>
                <a:latin typeface="Arial"/>
                <a:cs typeface="Arial"/>
              </a:rPr>
              <a:t>ORR</a:t>
            </a:r>
            <a:r>
              <a:rPr sz="1867" spc="-87" dirty="0">
                <a:solidFill>
                  <a:srgbClr val="4B4B4B"/>
                </a:solidFill>
                <a:latin typeface="Arial"/>
                <a:cs typeface="Arial"/>
              </a:rPr>
              <a:t> </a:t>
            </a:r>
            <a:r>
              <a:rPr sz="1867" dirty="0">
                <a:solidFill>
                  <a:srgbClr val="4B4B4B"/>
                </a:solidFill>
                <a:latin typeface="Arial"/>
                <a:cs typeface="Arial"/>
              </a:rPr>
              <a:t>88.9%</a:t>
            </a:r>
            <a:endParaRPr sz="1867">
              <a:latin typeface="Arial"/>
              <a:cs typeface="Arial"/>
            </a:endParaRPr>
          </a:p>
        </p:txBody>
      </p:sp>
      <p:sp>
        <p:nvSpPr>
          <p:cNvPr id="31" name="object 31"/>
          <p:cNvSpPr txBox="1"/>
          <p:nvPr/>
        </p:nvSpPr>
        <p:spPr>
          <a:xfrm>
            <a:off x="311302" y="4904749"/>
            <a:ext cx="11027833" cy="1644104"/>
          </a:xfrm>
          <a:prstGeom prst="rect">
            <a:avLst/>
          </a:prstGeom>
        </p:spPr>
        <p:txBody>
          <a:bodyPr vert="horz" wrap="square" lIns="0" tIns="185420" rIns="0" bIns="0" rtlCol="0">
            <a:spAutoFit/>
          </a:bodyPr>
          <a:lstStyle/>
          <a:p>
            <a:pPr marL="632444" indent="-238754">
              <a:spcBef>
                <a:spcPts val="1460"/>
              </a:spcBef>
              <a:buClr>
                <a:srgbClr val="212557"/>
              </a:buClr>
              <a:buChar char="•"/>
              <a:tabLst>
                <a:tab pos="633291" algn="l"/>
              </a:tabLst>
            </a:pPr>
            <a:r>
              <a:rPr sz="2133" spc="-7" dirty="0">
                <a:solidFill>
                  <a:srgbClr val="4B4B4B"/>
                </a:solidFill>
                <a:latin typeface="Arial"/>
                <a:cs typeface="Arial"/>
              </a:rPr>
              <a:t>In all patients (N = 30), the </a:t>
            </a:r>
            <a:r>
              <a:rPr sz="2133" spc="-13" dirty="0">
                <a:solidFill>
                  <a:srgbClr val="4B4B4B"/>
                </a:solidFill>
                <a:latin typeface="Arial"/>
                <a:cs typeface="Arial"/>
              </a:rPr>
              <a:t>ORR was </a:t>
            </a:r>
            <a:r>
              <a:rPr sz="2133" spc="-7" dirty="0">
                <a:solidFill>
                  <a:srgbClr val="4B4B4B"/>
                </a:solidFill>
                <a:latin typeface="Arial"/>
                <a:cs typeface="Arial"/>
              </a:rPr>
              <a:t>43.3% </a:t>
            </a:r>
            <a:r>
              <a:rPr sz="2133" spc="-13" dirty="0">
                <a:solidFill>
                  <a:srgbClr val="4B4B4B"/>
                </a:solidFill>
                <a:latin typeface="Arial"/>
                <a:cs typeface="Arial"/>
              </a:rPr>
              <a:t>with </a:t>
            </a:r>
            <a:r>
              <a:rPr sz="2133" spc="-7" dirty="0">
                <a:solidFill>
                  <a:srgbClr val="4B4B4B"/>
                </a:solidFill>
                <a:latin typeface="Arial"/>
                <a:cs typeface="Arial"/>
              </a:rPr>
              <a:t>a sCR/CR of</a:t>
            </a:r>
            <a:r>
              <a:rPr sz="2133" spc="267" dirty="0">
                <a:solidFill>
                  <a:srgbClr val="4B4B4B"/>
                </a:solidFill>
                <a:latin typeface="Arial"/>
                <a:cs typeface="Arial"/>
              </a:rPr>
              <a:t> </a:t>
            </a:r>
            <a:r>
              <a:rPr sz="2133" spc="-7" dirty="0">
                <a:solidFill>
                  <a:srgbClr val="4B4B4B"/>
                </a:solidFill>
                <a:latin typeface="Arial"/>
                <a:cs typeface="Arial"/>
              </a:rPr>
              <a:t>16.7%</a:t>
            </a:r>
            <a:endParaRPr sz="2133" dirty="0">
              <a:latin typeface="Arial"/>
              <a:cs typeface="Arial"/>
            </a:endParaRPr>
          </a:p>
          <a:p>
            <a:pPr marL="632444" indent="-238754">
              <a:spcBef>
                <a:spcPts val="1325"/>
              </a:spcBef>
              <a:buClr>
                <a:srgbClr val="212557"/>
              </a:buClr>
              <a:buChar char="•"/>
              <a:tabLst>
                <a:tab pos="633291" algn="l"/>
              </a:tabLst>
            </a:pPr>
            <a:r>
              <a:rPr sz="2133" spc="-7" dirty="0">
                <a:solidFill>
                  <a:srgbClr val="4B4B4B"/>
                </a:solidFill>
                <a:latin typeface="Arial"/>
                <a:cs typeface="Arial"/>
              </a:rPr>
              <a:t>Among patients receiving 10 mg (n = 9), the </a:t>
            </a:r>
            <a:r>
              <a:rPr sz="2133" spc="-13" dirty="0">
                <a:solidFill>
                  <a:srgbClr val="4B4B4B"/>
                </a:solidFill>
                <a:latin typeface="Arial"/>
                <a:cs typeface="Arial"/>
              </a:rPr>
              <a:t>ORR was </a:t>
            </a:r>
            <a:r>
              <a:rPr sz="2133" spc="-7" dirty="0">
                <a:solidFill>
                  <a:srgbClr val="4B4B4B"/>
                </a:solidFill>
                <a:latin typeface="Arial"/>
                <a:cs typeface="Arial"/>
              </a:rPr>
              <a:t>88.9% </a:t>
            </a:r>
            <a:r>
              <a:rPr sz="2133" spc="-13" dirty="0">
                <a:solidFill>
                  <a:srgbClr val="4B4B4B"/>
                </a:solidFill>
                <a:latin typeface="Arial"/>
                <a:cs typeface="Arial"/>
              </a:rPr>
              <a:t>with </a:t>
            </a:r>
            <a:r>
              <a:rPr sz="2133" spc="-7" dirty="0">
                <a:solidFill>
                  <a:srgbClr val="4B4B4B"/>
                </a:solidFill>
                <a:latin typeface="Arial"/>
                <a:cs typeface="Arial"/>
              </a:rPr>
              <a:t>a sCR/CR of</a:t>
            </a:r>
            <a:r>
              <a:rPr sz="2133" spc="420" dirty="0">
                <a:solidFill>
                  <a:srgbClr val="4B4B4B"/>
                </a:solidFill>
                <a:latin typeface="Arial"/>
                <a:cs typeface="Arial"/>
              </a:rPr>
              <a:t> </a:t>
            </a:r>
            <a:r>
              <a:rPr sz="2133" spc="-7" dirty="0">
                <a:solidFill>
                  <a:srgbClr val="4B4B4B"/>
                </a:solidFill>
                <a:latin typeface="Arial"/>
                <a:cs typeface="Arial"/>
              </a:rPr>
              <a:t>44.4%</a:t>
            </a:r>
            <a:endParaRPr sz="2133" dirty="0">
              <a:latin typeface="Arial"/>
              <a:cs typeface="Arial"/>
            </a:endParaRPr>
          </a:p>
          <a:p>
            <a:pPr marL="50799">
              <a:spcBef>
                <a:spcPts val="1133"/>
              </a:spcBef>
            </a:pPr>
            <a:r>
              <a:rPr sz="1067" spc="-7" dirty="0">
                <a:solidFill>
                  <a:srgbClr val="4B4B4B"/>
                </a:solidFill>
                <a:latin typeface="Arial"/>
                <a:cs typeface="Arial"/>
              </a:rPr>
              <a:t>Data as of October 28,</a:t>
            </a:r>
            <a:r>
              <a:rPr sz="1067" spc="67" dirty="0">
                <a:solidFill>
                  <a:srgbClr val="4B4B4B"/>
                </a:solidFill>
                <a:latin typeface="Arial"/>
                <a:cs typeface="Arial"/>
              </a:rPr>
              <a:t> </a:t>
            </a:r>
            <a:r>
              <a:rPr sz="1067" spc="-7" dirty="0">
                <a:solidFill>
                  <a:srgbClr val="4B4B4B"/>
                </a:solidFill>
                <a:latin typeface="Arial"/>
                <a:cs typeface="Arial"/>
              </a:rPr>
              <a:t>2019.</a:t>
            </a:r>
            <a:endParaRPr sz="1067" dirty="0">
              <a:latin typeface="Arial"/>
              <a:cs typeface="Arial"/>
            </a:endParaRPr>
          </a:p>
          <a:p>
            <a:pPr marL="50799"/>
            <a:r>
              <a:rPr sz="1000" spc="29" baseline="27777" dirty="0">
                <a:solidFill>
                  <a:srgbClr val="4B4B4B"/>
                </a:solidFill>
                <a:latin typeface="Arial"/>
                <a:cs typeface="Arial"/>
              </a:rPr>
              <a:t>a </a:t>
            </a:r>
            <a:r>
              <a:rPr sz="1067" spc="-7" dirty="0">
                <a:solidFill>
                  <a:srgbClr val="4B4B4B"/>
                </a:solidFill>
                <a:latin typeface="Arial"/>
                <a:cs typeface="Arial"/>
              </a:rPr>
              <a:t>Response as </a:t>
            </a:r>
            <a:r>
              <a:rPr sz="1067" dirty="0">
                <a:solidFill>
                  <a:srgbClr val="4B4B4B"/>
                </a:solidFill>
                <a:latin typeface="Arial"/>
                <a:cs typeface="Arial"/>
              </a:rPr>
              <a:t>assessed </a:t>
            </a:r>
            <a:r>
              <a:rPr sz="1067" spc="-7" dirty="0">
                <a:solidFill>
                  <a:srgbClr val="4B4B4B"/>
                </a:solidFill>
                <a:latin typeface="Arial"/>
                <a:cs typeface="Arial"/>
              </a:rPr>
              <a:t>by </a:t>
            </a:r>
            <a:r>
              <a:rPr sz="1067" dirty="0">
                <a:solidFill>
                  <a:srgbClr val="4B4B4B"/>
                </a:solidFill>
                <a:latin typeface="Arial"/>
                <a:cs typeface="Arial"/>
              </a:rPr>
              <a:t>the</a:t>
            </a:r>
            <a:r>
              <a:rPr sz="1067" spc="-73" dirty="0">
                <a:solidFill>
                  <a:srgbClr val="4B4B4B"/>
                </a:solidFill>
                <a:latin typeface="Arial"/>
                <a:cs typeface="Arial"/>
              </a:rPr>
              <a:t> </a:t>
            </a:r>
            <a:r>
              <a:rPr sz="1067" spc="-7" dirty="0">
                <a:solidFill>
                  <a:srgbClr val="4B4B4B"/>
                </a:solidFill>
                <a:latin typeface="Arial"/>
                <a:cs typeface="Arial"/>
              </a:rPr>
              <a:t>investigator.</a:t>
            </a:r>
            <a:endParaRPr sz="1067" dirty="0">
              <a:latin typeface="Arial"/>
              <a:cs typeface="Arial"/>
            </a:endParaRPr>
          </a:p>
          <a:p>
            <a:pPr marL="50799"/>
            <a:r>
              <a:rPr sz="1067" spc="-7" dirty="0">
                <a:solidFill>
                  <a:srgbClr val="4B4B4B"/>
                </a:solidFill>
                <a:latin typeface="Arial"/>
                <a:cs typeface="Arial"/>
              </a:rPr>
              <a:t>CR, </a:t>
            </a:r>
            <a:r>
              <a:rPr sz="1067" dirty="0">
                <a:solidFill>
                  <a:srgbClr val="4B4B4B"/>
                </a:solidFill>
                <a:latin typeface="Arial"/>
                <a:cs typeface="Arial"/>
              </a:rPr>
              <a:t>complete </a:t>
            </a:r>
            <a:r>
              <a:rPr sz="1067" spc="-7" dirty="0">
                <a:solidFill>
                  <a:srgbClr val="4B4B4B"/>
                </a:solidFill>
                <a:latin typeface="Arial"/>
                <a:cs typeface="Arial"/>
              </a:rPr>
              <a:t>response; ORR, overall response rate </a:t>
            </a:r>
            <a:r>
              <a:rPr sz="1067" dirty="0">
                <a:solidFill>
                  <a:srgbClr val="4B4B4B"/>
                </a:solidFill>
                <a:latin typeface="Arial"/>
                <a:cs typeface="Arial"/>
              </a:rPr>
              <a:t>(PR </a:t>
            </a:r>
            <a:r>
              <a:rPr sz="1067" spc="-7" dirty="0">
                <a:solidFill>
                  <a:srgbClr val="4B4B4B"/>
                </a:solidFill>
                <a:latin typeface="Arial"/>
                <a:cs typeface="Arial"/>
              </a:rPr>
              <a:t>or better); </a:t>
            </a:r>
            <a:r>
              <a:rPr sz="1067" dirty="0">
                <a:solidFill>
                  <a:srgbClr val="4B4B4B"/>
                </a:solidFill>
                <a:latin typeface="Arial"/>
                <a:cs typeface="Arial"/>
              </a:rPr>
              <a:t>PR, </a:t>
            </a:r>
            <a:r>
              <a:rPr sz="1067" spc="-7" dirty="0">
                <a:solidFill>
                  <a:srgbClr val="4B4B4B"/>
                </a:solidFill>
                <a:latin typeface="Arial"/>
                <a:cs typeface="Arial"/>
              </a:rPr>
              <a:t>partial response; sCR, stringent </a:t>
            </a:r>
            <a:r>
              <a:rPr sz="1067" dirty="0">
                <a:solidFill>
                  <a:srgbClr val="4B4B4B"/>
                </a:solidFill>
                <a:latin typeface="Arial"/>
                <a:cs typeface="Arial"/>
              </a:rPr>
              <a:t>complete </a:t>
            </a:r>
            <a:r>
              <a:rPr sz="1067" spc="-7" dirty="0">
                <a:solidFill>
                  <a:srgbClr val="4B4B4B"/>
                </a:solidFill>
                <a:latin typeface="Arial"/>
                <a:cs typeface="Arial"/>
              </a:rPr>
              <a:t>response; </a:t>
            </a:r>
            <a:r>
              <a:rPr sz="1067" spc="13" dirty="0">
                <a:solidFill>
                  <a:srgbClr val="4B4B4B"/>
                </a:solidFill>
                <a:latin typeface="Arial"/>
                <a:cs typeface="Arial"/>
              </a:rPr>
              <a:t>VGPR, </a:t>
            </a:r>
            <a:r>
              <a:rPr sz="1067" spc="-7" dirty="0">
                <a:solidFill>
                  <a:srgbClr val="4B4B4B"/>
                </a:solidFill>
                <a:latin typeface="Arial"/>
                <a:cs typeface="Arial"/>
              </a:rPr>
              <a:t>very good partial</a:t>
            </a:r>
            <a:r>
              <a:rPr sz="1067" spc="33" dirty="0">
                <a:solidFill>
                  <a:srgbClr val="4B4B4B"/>
                </a:solidFill>
                <a:latin typeface="Arial"/>
                <a:cs typeface="Arial"/>
              </a:rPr>
              <a:t> </a:t>
            </a:r>
            <a:r>
              <a:rPr sz="1067" spc="-7" dirty="0">
                <a:solidFill>
                  <a:srgbClr val="4B4B4B"/>
                </a:solidFill>
                <a:latin typeface="Arial"/>
                <a:cs typeface="Arial"/>
              </a:rPr>
              <a:t>response.</a:t>
            </a:r>
            <a:endParaRPr sz="1067" dirty="0">
              <a:latin typeface="Arial"/>
              <a:cs typeface="Arial"/>
            </a:endParaRPr>
          </a:p>
        </p:txBody>
      </p:sp>
      <p:sp>
        <p:nvSpPr>
          <p:cNvPr id="32" name="object 32"/>
          <p:cNvSpPr txBox="1">
            <a:spLocks noGrp="1"/>
          </p:cNvSpPr>
          <p:nvPr>
            <p:ph type="title"/>
          </p:nvPr>
        </p:nvSpPr>
        <p:spPr>
          <a:xfrm>
            <a:off x="567469" y="116148"/>
            <a:ext cx="9107052" cy="571951"/>
          </a:xfrm>
          <a:prstGeom prst="rect">
            <a:avLst/>
          </a:prstGeom>
        </p:spPr>
        <p:txBody>
          <a:bodyPr vert="horz" wrap="square" lIns="0" tIns="17780" rIns="0" bIns="0" rtlCol="0" anchor="ctr">
            <a:spAutoFit/>
          </a:bodyPr>
          <a:lstStyle/>
          <a:p>
            <a:pPr marL="16933">
              <a:lnSpc>
                <a:spcPct val="100000"/>
              </a:lnSpc>
              <a:spcBef>
                <a:spcPts val="140"/>
              </a:spcBef>
            </a:pPr>
            <a:r>
              <a:rPr b="1" spc="33" dirty="0">
                <a:solidFill>
                  <a:srgbClr val="FF0000"/>
                </a:solidFill>
              </a:rPr>
              <a:t>CC-93269 </a:t>
            </a:r>
            <a:r>
              <a:rPr b="1" spc="27" dirty="0">
                <a:solidFill>
                  <a:srgbClr val="FF0000"/>
                </a:solidFill>
              </a:rPr>
              <a:t>PRELIMINARY</a:t>
            </a:r>
            <a:r>
              <a:rPr b="1" spc="-107" dirty="0">
                <a:solidFill>
                  <a:srgbClr val="FF0000"/>
                </a:solidFill>
              </a:rPr>
              <a:t> </a:t>
            </a:r>
            <a:r>
              <a:rPr b="1" spc="40" dirty="0">
                <a:solidFill>
                  <a:srgbClr val="FF0000"/>
                </a:solidFill>
              </a:rPr>
              <a:t>EFFICACY</a:t>
            </a:r>
          </a:p>
        </p:txBody>
      </p:sp>
      <p:sp>
        <p:nvSpPr>
          <p:cNvPr id="33" name="object 33"/>
          <p:cNvSpPr txBox="1"/>
          <p:nvPr/>
        </p:nvSpPr>
        <p:spPr>
          <a:xfrm>
            <a:off x="5681640" y="4090271"/>
            <a:ext cx="2021840" cy="984094"/>
          </a:xfrm>
          <a:prstGeom prst="rect">
            <a:avLst/>
          </a:prstGeom>
        </p:spPr>
        <p:txBody>
          <a:bodyPr vert="horz" wrap="square" lIns="0" tIns="16933" rIns="0" bIns="0" rtlCol="0">
            <a:spAutoFit/>
          </a:bodyPr>
          <a:lstStyle/>
          <a:p>
            <a:pPr marL="595192" marR="31326" indent="-561326">
              <a:spcBef>
                <a:spcPts val="133"/>
              </a:spcBef>
            </a:pPr>
            <a:r>
              <a:rPr sz="1867" spc="-7" dirty="0">
                <a:latin typeface="Arial"/>
                <a:cs typeface="Arial"/>
              </a:rPr>
              <a:t>3→6 mg and </a:t>
            </a:r>
            <a:r>
              <a:rPr sz="1867" dirty="0">
                <a:latin typeface="Arial"/>
                <a:cs typeface="Arial"/>
              </a:rPr>
              <a:t>6</a:t>
            </a:r>
            <a:r>
              <a:rPr sz="1867" spc="-140" dirty="0">
                <a:latin typeface="Arial"/>
                <a:cs typeface="Arial"/>
              </a:rPr>
              <a:t> </a:t>
            </a:r>
            <a:r>
              <a:rPr sz="1867" spc="-7" dirty="0">
                <a:latin typeface="Arial"/>
                <a:cs typeface="Arial"/>
              </a:rPr>
              <a:t>mg  </a:t>
            </a:r>
            <a:r>
              <a:rPr sz="1867" dirty="0">
                <a:latin typeface="Arial"/>
                <a:cs typeface="Arial"/>
              </a:rPr>
              <a:t>(n =</a:t>
            </a:r>
            <a:r>
              <a:rPr sz="1867" spc="-67" dirty="0">
                <a:latin typeface="Arial"/>
                <a:cs typeface="Arial"/>
              </a:rPr>
              <a:t> </a:t>
            </a:r>
            <a:r>
              <a:rPr sz="1867" dirty="0">
                <a:latin typeface="Arial"/>
                <a:cs typeface="Arial"/>
              </a:rPr>
              <a:t>14)</a:t>
            </a:r>
            <a:endParaRPr sz="1867">
              <a:latin typeface="Arial"/>
              <a:cs typeface="Arial"/>
            </a:endParaRPr>
          </a:p>
          <a:p>
            <a:pPr marL="16933">
              <a:spcBef>
                <a:spcPts val="507"/>
              </a:spcBef>
            </a:pPr>
            <a:r>
              <a:rPr sz="2133" b="1" spc="-7" dirty="0">
                <a:latin typeface="Arial"/>
                <a:cs typeface="Arial"/>
              </a:rPr>
              <a:t>Maximum</a:t>
            </a:r>
            <a:r>
              <a:rPr sz="2133" b="1" spc="-53" dirty="0">
                <a:latin typeface="Arial"/>
                <a:cs typeface="Arial"/>
              </a:rPr>
              <a:t> </a:t>
            </a:r>
            <a:r>
              <a:rPr sz="2133" b="1" spc="-7" dirty="0">
                <a:latin typeface="Arial"/>
                <a:cs typeface="Arial"/>
              </a:rPr>
              <a:t>Dose</a:t>
            </a:r>
            <a:endParaRPr sz="2133">
              <a:latin typeface="Arial"/>
              <a:cs typeface="Arial"/>
            </a:endParaRPr>
          </a:p>
        </p:txBody>
      </p:sp>
      <p:sp>
        <p:nvSpPr>
          <p:cNvPr id="34" name="object 34"/>
          <p:cNvSpPr txBox="1"/>
          <p:nvPr/>
        </p:nvSpPr>
        <p:spPr>
          <a:xfrm>
            <a:off x="2826681" y="4090271"/>
            <a:ext cx="756073" cy="591743"/>
          </a:xfrm>
          <a:prstGeom prst="rect">
            <a:avLst/>
          </a:prstGeom>
        </p:spPr>
        <p:txBody>
          <a:bodyPr vert="horz" wrap="square" lIns="0" tIns="16933" rIns="0" bIns="0" rtlCol="0">
            <a:spAutoFit/>
          </a:bodyPr>
          <a:lstStyle/>
          <a:p>
            <a:pPr marL="16933">
              <a:spcBef>
                <a:spcPts val="133"/>
              </a:spcBef>
            </a:pPr>
            <a:r>
              <a:rPr sz="1867" dirty="0">
                <a:latin typeface="Arial"/>
                <a:cs typeface="Arial"/>
              </a:rPr>
              <a:t>≤ 3</a:t>
            </a:r>
            <a:r>
              <a:rPr sz="1867" spc="-147" dirty="0">
                <a:latin typeface="Arial"/>
                <a:cs typeface="Arial"/>
              </a:rPr>
              <a:t> </a:t>
            </a:r>
            <a:r>
              <a:rPr sz="1867" spc="-7" dirty="0">
                <a:latin typeface="Arial"/>
                <a:cs typeface="Arial"/>
              </a:rPr>
              <a:t>mg</a:t>
            </a:r>
            <a:endParaRPr sz="1867">
              <a:latin typeface="Arial"/>
              <a:cs typeface="Arial"/>
            </a:endParaRPr>
          </a:p>
          <a:p>
            <a:pPr marL="33019">
              <a:spcBef>
                <a:spcPts val="7"/>
              </a:spcBef>
            </a:pPr>
            <a:r>
              <a:rPr sz="1867" dirty="0">
                <a:latin typeface="Arial"/>
                <a:cs typeface="Arial"/>
              </a:rPr>
              <a:t>(n =</a:t>
            </a:r>
            <a:r>
              <a:rPr sz="1867" spc="-167" dirty="0">
                <a:latin typeface="Arial"/>
                <a:cs typeface="Arial"/>
              </a:rPr>
              <a:t> </a:t>
            </a:r>
            <a:r>
              <a:rPr sz="1867" dirty="0">
                <a:latin typeface="Arial"/>
                <a:cs typeface="Arial"/>
              </a:rPr>
              <a:t>7)</a:t>
            </a:r>
            <a:endParaRPr sz="1867">
              <a:latin typeface="Arial"/>
              <a:cs typeface="Arial"/>
            </a:endParaRPr>
          </a:p>
        </p:txBody>
      </p:sp>
      <p:sp>
        <p:nvSpPr>
          <p:cNvPr id="35" name="object 35"/>
          <p:cNvSpPr txBox="1"/>
          <p:nvPr/>
        </p:nvSpPr>
        <p:spPr>
          <a:xfrm>
            <a:off x="8697129" y="4090271"/>
            <a:ext cx="2241127" cy="591743"/>
          </a:xfrm>
          <a:prstGeom prst="rect">
            <a:avLst/>
          </a:prstGeom>
        </p:spPr>
        <p:txBody>
          <a:bodyPr vert="horz" wrap="square" lIns="0" tIns="16933" rIns="0" bIns="0" rtlCol="0">
            <a:spAutoFit/>
          </a:bodyPr>
          <a:lstStyle/>
          <a:p>
            <a:pPr marL="776374" marR="6773" indent="-760288">
              <a:spcBef>
                <a:spcPts val="133"/>
              </a:spcBef>
            </a:pPr>
            <a:r>
              <a:rPr sz="1867" spc="-7" dirty="0">
                <a:latin typeface="Arial"/>
                <a:cs typeface="Arial"/>
              </a:rPr>
              <a:t>6→10 mg and 10</a:t>
            </a:r>
            <a:r>
              <a:rPr sz="1867" spc="-140" dirty="0">
                <a:latin typeface="Arial"/>
                <a:cs typeface="Arial"/>
              </a:rPr>
              <a:t> </a:t>
            </a:r>
            <a:r>
              <a:rPr sz="1867" spc="-7" dirty="0">
                <a:latin typeface="Arial"/>
                <a:cs typeface="Arial"/>
              </a:rPr>
              <a:t>mg  </a:t>
            </a:r>
            <a:r>
              <a:rPr sz="1867" dirty="0">
                <a:latin typeface="Arial"/>
                <a:cs typeface="Arial"/>
              </a:rPr>
              <a:t>(n =</a:t>
            </a:r>
            <a:r>
              <a:rPr sz="1867" spc="-60" dirty="0">
                <a:latin typeface="Arial"/>
                <a:cs typeface="Arial"/>
              </a:rPr>
              <a:t> </a:t>
            </a:r>
            <a:r>
              <a:rPr sz="1867" dirty="0">
                <a:latin typeface="Arial"/>
                <a:cs typeface="Arial"/>
              </a:rPr>
              <a:t>9)</a:t>
            </a:r>
            <a:endParaRPr sz="1867">
              <a:latin typeface="Arial"/>
              <a:cs typeface="Arial"/>
            </a:endParaRPr>
          </a:p>
        </p:txBody>
      </p:sp>
      <p:sp>
        <p:nvSpPr>
          <p:cNvPr id="36" name="TextBox 35">
            <a:extLst>
              <a:ext uri="{FF2B5EF4-FFF2-40B4-BE49-F238E27FC236}">
                <a16:creationId xmlns:a16="http://schemas.microsoft.com/office/drawing/2014/main" id="{15260182-0401-3646-8468-C11508AB6630}"/>
              </a:ext>
            </a:extLst>
          </p:cNvPr>
          <p:cNvSpPr txBox="1"/>
          <p:nvPr/>
        </p:nvSpPr>
        <p:spPr>
          <a:xfrm>
            <a:off x="236728" y="6568885"/>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7606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231648" cy="6858000"/>
          </a:xfrm>
          <a:prstGeom prst="rect">
            <a:avLst/>
          </a:prstGeom>
          <a:blipFill>
            <a:blip r:embed="rId2" cstate="print"/>
            <a:stretch>
              <a:fillRect/>
            </a:stretch>
          </a:blipFill>
        </p:spPr>
        <p:txBody>
          <a:bodyPr wrap="square" lIns="0" tIns="0" rIns="0" bIns="0" rtlCol="0"/>
          <a:lstStyle/>
          <a:p>
            <a:endParaRPr sz="2400"/>
          </a:p>
        </p:txBody>
      </p:sp>
      <p:sp>
        <p:nvSpPr>
          <p:cNvPr id="3" name="object 3"/>
          <p:cNvSpPr/>
          <p:nvPr/>
        </p:nvSpPr>
        <p:spPr>
          <a:xfrm>
            <a:off x="699007" y="591580"/>
            <a:ext cx="11015979" cy="0"/>
          </a:xfrm>
          <a:custGeom>
            <a:avLst/>
            <a:gdLst/>
            <a:ahLst/>
            <a:cxnLst/>
            <a:rect l="l" t="t" r="r" b="b"/>
            <a:pathLst>
              <a:path w="8261984">
                <a:moveTo>
                  <a:pt x="8261604" y="0"/>
                </a:moveTo>
                <a:lnTo>
                  <a:pt x="0" y="0"/>
                </a:lnTo>
              </a:path>
            </a:pathLst>
          </a:custGeom>
          <a:ln w="6096">
            <a:solidFill>
              <a:srgbClr val="4B4B4B"/>
            </a:solidFill>
          </a:ln>
        </p:spPr>
        <p:txBody>
          <a:bodyPr wrap="square" lIns="0" tIns="0" rIns="0" bIns="0" rtlCol="0"/>
          <a:lstStyle/>
          <a:p>
            <a:endParaRPr sz="2400"/>
          </a:p>
        </p:txBody>
      </p:sp>
      <p:sp>
        <p:nvSpPr>
          <p:cNvPr id="4" name="object 4"/>
          <p:cNvSpPr txBox="1"/>
          <p:nvPr/>
        </p:nvSpPr>
        <p:spPr>
          <a:xfrm>
            <a:off x="345169" y="6125258"/>
            <a:ext cx="1558713" cy="159810"/>
          </a:xfrm>
          <a:prstGeom prst="rect">
            <a:avLst/>
          </a:prstGeom>
        </p:spPr>
        <p:txBody>
          <a:bodyPr vert="horz" wrap="square" lIns="0" tIns="16087" rIns="0" bIns="0" rtlCol="0">
            <a:spAutoFit/>
          </a:bodyPr>
          <a:lstStyle/>
          <a:p>
            <a:pPr marL="16933">
              <a:spcBef>
                <a:spcPts val="127"/>
              </a:spcBef>
            </a:pPr>
            <a:r>
              <a:rPr sz="933" spc="-7" dirty="0">
                <a:solidFill>
                  <a:srgbClr val="4B4B4B"/>
                </a:solidFill>
                <a:latin typeface="Arial"/>
                <a:cs typeface="Arial"/>
              </a:rPr>
              <a:t>Data as of October </a:t>
            </a:r>
            <a:r>
              <a:rPr sz="933" spc="-13" dirty="0">
                <a:solidFill>
                  <a:srgbClr val="4B4B4B"/>
                </a:solidFill>
                <a:latin typeface="Arial"/>
                <a:cs typeface="Arial"/>
              </a:rPr>
              <a:t>28,</a:t>
            </a:r>
            <a:r>
              <a:rPr sz="933" spc="67" dirty="0">
                <a:solidFill>
                  <a:srgbClr val="4B4B4B"/>
                </a:solidFill>
                <a:latin typeface="Arial"/>
                <a:cs typeface="Arial"/>
              </a:rPr>
              <a:t> </a:t>
            </a:r>
            <a:r>
              <a:rPr sz="933" spc="-13" dirty="0">
                <a:solidFill>
                  <a:srgbClr val="4B4B4B"/>
                </a:solidFill>
                <a:latin typeface="Arial"/>
                <a:cs typeface="Arial"/>
              </a:rPr>
              <a:t>2019.</a:t>
            </a:r>
            <a:endParaRPr sz="933">
              <a:latin typeface="Arial"/>
              <a:cs typeface="Arial"/>
            </a:endParaRPr>
          </a:p>
        </p:txBody>
      </p:sp>
      <p:sp>
        <p:nvSpPr>
          <p:cNvPr id="5" name="object 5"/>
          <p:cNvSpPr txBox="1"/>
          <p:nvPr/>
        </p:nvSpPr>
        <p:spPr>
          <a:xfrm>
            <a:off x="311302" y="6267497"/>
            <a:ext cx="11688233" cy="303374"/>
          </a:xfrm>
          <a:prstGeom prst="rect">
            <a:avLst/>
          </a:prstGeom>
        </p:spPr>
        <p:txBody>
          <a:bodyPr vert="horz" wrap="square" lIns="0" tIns="16087" rIns="0" bIns="0" rtlCol="0">
            <a:spAutoFit/>
          </a:bodyPr>
          <a:lstStyle/>
          <a:p>
            <a:pPr marL="50799" marR="40639">
              <a:spcBef>
                <a:spcPts val="127"/>
              </a:spcBef>
            </a:pPr>
            <a:r>
              <a:rPr sz="900" spc="9" baseline="24691" dirty="0">
                <a:solidFill>
                  <a:srgbClr val="4B4B4B"/>
                </a:solidFill>
                <a:latin typeface="Arial"/>
                <a:cs typeface="Arial"/>
              </a:rPr>
              <a:t>a </a:t>
            </a:r>
            <a:r>
              <a:rPr sz="933" spc="-13" dirty="0">
                <a:solidFill>
                  <a:srgbClr val="4B4B4B"/>
                </a:solidFill>
                <a:latin typeface="Arial"/>
                <a:cs typeface="Arial"/>
              </a:rPr>
              <a:t>MRD </a:t>
            </a:r>
            <a:r>
              <a:rPr sz="933" spc="-7" dirty="0">
                <a:solidFill>
                  <a:srgbClr val="4B4B4B"/>
                </a:solidFill>
                <a:latin typeface="Arial"/>
                <a:cs typeface="Arial"/>
              </a:rPr>
              <a:t>negativity by Euroflow </a:t>
            </a:r>
            <a:r>
              <a:rPr sz="933" spc="-13" dirty="0">
                <a:solidFill>
                  <a:srgbClr val="4B4B4B"/>
                </a:solidFill>
                <a:latin typeface="Arial"/>
                <a:cs typeface="Arial"/>
              </a:rPr>
              <a:t>analysis was reported only </a:t>
            </a:r>
            <a:r>
              <a:rPr sz="933" spc="-7" dirty="0">
                <a:solidFill>
                  <a:srgbClr val="4B4B4B"/>
                </a:solidFill>
                <a:latin typeface="Arial"/>
                <a:cs typeface="Arial"/>
              </a:rPr>
              <a:t>if a minimum sensitivity of ≤ 1 tumor cell in 10</a:t>
            </a:r>
            <a:r>
              <a:rPr sz="900" spc="-9" baseline="24691" dirty="0">
                <a:solidFill>
                  <a:srgbClr val="4B4B4B"/>
                </a:solidFill>
                <a:latin typeface="Arial"/>
                <a:cs typeface="Arial"/>
              </a:rPr>
              <a:t>5 </a:t>
            </a:r>
            <a:r>
              <a:rPr sz="933" spc="-7" dirty="0">
                <a:solidFill>
                  <a:srgbClr val="4B4B4B"/>
                </a:solidFill>
                <a:latin typeface="Arial"/>
                <a:cs typeface="Arial"/>
              </a:rPr>
              <a:t>nucleated cells </a:t>
            </a:r>
            <a:r>
              <a:rPr sz="933" spc="-13" dirty="0">
                <a:solidFill>
                  <a:srgbClr val="4B4B4B"/>
                </a:solidFill>
                <a:latin typeface="Arial"/>
                <a:cs typeface="Arial"/>
              </a:rPr>
              <a:t>was achieved and </a:t>
            </a:r>
            <a:r>
              <a:rPr sz="933" spc="-7" dirty="0">
                <a:solidFill>
                  <a:srgbClr val="4B4B4B"/>
                </a:solidFill>
                <a:latin typeface="Arial"/>
                <a:cs typeface="Arial"/>
              </a:rPr>
              <a:t>in patients </a:t>
            </a:r>
            <a:r>
              <a:rPr sz="933" spc="-13" dirty="0">
                <a:solidFill>
                  <a:srgbClr val="4B4B4B"/>
                </a:solidFill>
                <a:latin typeface="Arial"/>
                <a:cs typeface="Arial"/>
              </a:rPr>
              <a:t>who had </a:t>
            </a:r>
            <a:r>
              <a:rPr sz="933" spc="-7" dirty="0">
                <a:solidFill>
                  <a:srgbClr val="4B4B4B"/>
                </a:solidFill>
                <a:latin typeface="Arial"/>
                <a:cs typeface="Arial"/>
              </a:rPr>
              <a:t>≥ 1 baseline </a:t>
            </a:r>
            <a:r>
              <a:rPr sz="933" spc="-13" dirty="0">
                <a:solidFill>
                  <a:srgbClr val="4B4B4B"/>
                </a:solidFill>
                <a:latin typeface="Arial"/>
                <a:cs typeface="Arial"/>
              </a:rPr>
              <a:t>and </a:t>
            </a:r>
            <a:r>
              <a:rPr sz="933" spc="-7" dirty="0">
                <a:solidFill>
                  <a:srgbClr val="4B4B4B"/>
                </a:solidFill>
                <a:latin typeface="Arial"/>
                <a:cs typeface="Arial"/>
              </a:rPr>
              <a:t>≥ 1 post-baseline </a:t>
            </a:r>
            <a:r>
              <a:rPr sz="933" spc="-13" dirty="0">
                <a:solidFill>
                  <a:srgbClr val="4B4B4B"/>
                </a:solidFill>
                <a:latin typeface="Arial"/>
                <a:cs typeface="Arial"/>
              </a:rPr>
              <a:t>MRD </a:t>
            </a:r>
            <a:r>
              <a:rPr sz="933" spc="-7" dirty="0">
                <a:solidFill>
                  <a:srgbClr val="4B4B4B"/>
                </a:solidFill>
                <a:latin typeface="Arial"/>
                <a:cs typeface="Arial"/>
              </a:rPr>
              <a:t>assessment. HTB,  high</a:t>
            </a:r>
            <a:r>
              <a:rPr sz="933" spc="13" dirty="0">
                <a:solidFill>
                  <a:srgbClr val="4B4B4B"/>
                </a:solidFill>
                <a:latin typeface="Arial"/>
                <a:cs typeface="Arial"/>
              </a:rPr>
              <a:t> </a:t>
            </a:r>
            <a:r>
              <a:rPr sz="933" spc="-7" dirty="0">
                <a:solidFill>
                  <a:srgbClr val="4B4B4B"/>
                </a:solidFill>
                <a:latin typeface="Arial"/>
                <a:cs typeface="Arial"/>
              </a:rPr>
              <a:t>tumor</a:t>
            </a:r>
            <a:r>
              <a:rPr sz="933" spc="53" dirty="0">
                <a:solidFill>
                  <a:srgbClr val="4B4B4B"/>
                </a:solidFill>
                <a:latin typeface="Arial"/>
                <a:cs typeface="Arial"/>
              </a:rPr>
              <a:t> </a:t>
            </a:r>
            <a:r>
              <a:rPr sz="933" spc="-13" dirty="0">
                <a:solidFill>
                  <a:srgbClr val="4B4B4B"/>
                </a:solidFill>
                <a:latin typeface="Arial"/>
                <a:cs typeface="Arial"/>
              </a:rPr>
              <a:t>burden</a:t>
            </a:r>
            <a:r>
              <a:rPr sz="933" spc="53" dirty="0">
                <a:solidFill>
                  <a:srgbClr val="4B4B4B"/>
                </a:solidFill>
                <a:latin typeface="Arial"/>
                <a:cs typeface="Arial"/>
              </a:rPr>
              <a:t> </a:t>
            </a:r>
            <a:r>
              <a:rPr sz="933" spc="-7" dirty="0">
                <a:solidFill>
                  <a:srgbClr val="4B4B4B"/>
                </a:solidFill>
                <a:latin typeface="Arial"/>
                <a:cs typeface="Arial"/>
              </a:rPr>
              <a:t>(defined</a:t>
            </a:r>
            <a:r>
              <a:rPr sz="933" spc="53" dirty="0">
                <a:solidFill>
                  <a:srgbClr val="4B4B4B"/>
                </a:solidFill>
                <a:latin typeface="Arial"/>
                <a:cs typeface="Arial"/>
              </a:rPr>
              <a:t> </a:t>
            </a:r>
            <a:r>
              <a:rPr sz="933" spc="-7" dirty="0">
                <a:solidFill>
                  <a:srgbClr val="4B4B4B"/>
                </a:solidFill>
                <a:latin typeface="Arial"/>
                <a:cs typeface="Arial"/>
              </a:rPr>
              <a:t>as</a:t>
            </a:r>
            <a:r>
              <a:rPr sz="933" spc="20" dirty="0">
                <a:solidFill>
                  <a:srgbClr val="4B4B4B"/>
                </a:solidFill>
                <a:latin typeface="Arial"/>
                <a:cs typeface="Arial"/>
              </a:rPr>
              <a:t> </a:t>
            </a:r>
            <a:r>
              <a:rPr sz="933" spc="-7" dirty="0">
                <a:solidFill>
                  <a:srgbClr val="4B4B4B"/>
                </a:solidFill>
                <a:latin typeface="Arial"/>
                <a:cs typeface="Arial"/>
              </a:rPr>
              <a:t>&gt;</a:t>
            </a:r>
            <a:r>
              <a:rPr sz="933" spc="27" dirty="0">
                <a:solidFill>
                  <a:srgbClr val="4B4B4B"/>
                </a:solidFill>
                <a:latin typeface="Arial"/>
                <a:cs typeface="Arial"/>
              </a:rPr>
              <a:t> </a:t>
            </a:r>
            <a:r>
              <a:rPr sz="933" spc="-13" dirty="0">
                <a:solidFill>
                  <a:srgbClr val="4B4B4B"/>
                </a:solidFill>
                <a:latin typeface="Arial"/>
                <a:cs typeface="Arial"/>
              </a:rPr>
              <a:t>50%</a:t>
            </a:r>
            <a:r>
              <a:rPr sz="933" spc="27" dirty="0">
                <a:solidFill>
                  <a:srgbClr val="4B4B4B"/>
                </a:solidFill>
                <a:latin typeface="Arial"/>
                <a:cs typeface="Arial"/>
              </a:rPr>
              <a:t> </a:t>
            </a:r>
            <a:r>
              <a:rPr sz="933" spc="-13" dirty="0">
                <a:solidFill>
                  <a:srgbClr val="4B4B4B"/>
                </a:solidFill>
                <a:latin typeface="Arial"/>
                <a:cs typeface="Arial"/>
              </a:rPr>
              <a:t>bone</a:t>
            </a:r>
            <a:r>
              <a:rPr sz="933" spc="33" dirty="0">
                <a:solidFill>
                  <a:srgbClr val="4B4B4B"/>
                </a:solidFill>
                <a:latin typeface="Arial"/>
                <a:cs typeface="Arial"/>
              </a:rPr>
              <a:t> </a:t>
            </a:r>
            <a:r>
              <a:rPr sz="933" spc="-7" dirty="0">
                <a:solidFill>
                  <a:srgbClr val="4B4B4B"/>
                </a:solidFill>
                <a:latin typeface="Arial"/>
                <a:cs typeface="Arial"/>
              </a:rPr>
              <a:t>marrow</a:t>
            </a:r>
            <a:r>
              <a:rPr sz="933" spc="53" dirty="0">
                <a:solidFill>
                  <a:srgbClr val="4B4B4B"/>
                </a:solidFill>
                <a:latin typeface="Arial"/>
                <a:cs typeface="Arial"/>
              </a:rPr>
              <a:t> </a:t>
            </a:r>
            <a:r>
              <a:rPr sz="933" spc="-7" dirty="0">
                <a:solidFill>
                  <a:srgbClr val="4B4B4B"/>
                </a:solidFill>
                <a:latin typeface="Arial"/>
                <a:cs typeface="Arial"/>
              </a:rPr>
              <a:t>plasma</a:t>
            </a:r>
            <a:r>
              <a:rPr sz="933" spc="20" dirty="0">
                <a:solidFill>
                  <a:srgbClr val="4B4B4B"/>
                </a:solidFill>
                <a:latin typeface="Arial"/>
                <a:cs typeface="Arial"/>
              </a:rPr>
              <a:t> </a:t>
            </a:r>
            <a:r>
              <a:rPr sz="933" spc="-7" dirty="0">
                <a:solidFill>
                  <a:srgbClr val="4B4B4B"/>
                </a:solidFill>
                <a:latin typeface="Arial"/>
                <a:cs typeface="Arial"/>
              </a:rPr>
              <a:t>cells</a:t>
            </a:r>
            <a:r>
              <a:rPr sz="933" spc="7" dirty="0">
                <a:solidFill>
                  <a:srgbClr val="4B4B4B"/>
                </a:solidFill>
                <a:latin typeface="Arial"/>
                <a:cs typeface="Arial"/>
              </a:rPr>
              <a:t> </a:t>
            </a:r>
            <a:r>
              <a:rPr sz="933" spc="-7" dirty="0">
                <a:solidFill>
                  <a:srgbClr val="4B4B4B"/>
                </a:solidFill>
                <a:latin typeface="Arial"/>
                <a:cs typeface="Arial"/>
              </a:rPr>
              <a:t>or</a:t>
            </a:r>
            <a:r>
              <a:rPr sz="933" spc="33" dirty="0">
                <a:solidFill>
                  <a:srgbClr val="4B4B4B"/>
                </a:solidFill>
                <a:latin typeface="Arial"/>
                <a:cs typeface="Arial"/>
              </a:rPr>
              <a:t> </a:t>
            </a:r>
            <a:r>
              <a:rPr sz="933" spc="-7" dirty="0">
                <a:solidFill>
                  <a:srgbClr val="4B4B4B"/>
                </a:solidFill>
                <a:latin typeface="Arial"/>
                <a:cs typeface="Arial"/>
              </a:rPr>
              <a:t>&gt;</a:t>
            </a:r>
            <a:r>
              <a:rPr sz="933" spc="27" dirty="0">
                <a:solidFill>
                  <a:srgbClr val="4B4B4B"/>
                </a:solidFill>
                <a:latin typeface="Arial"/>
                <a:cs typeface="Arial"/>
              </a:rPr>
              <a:t> </a:t>
            </a:r>
            <a:r>
              <a:rPr sz="933" spc="-7" dirty="0">
                <a:solidFill>
                  <a:srgbClr val="4B4B4B"/>
                </a:solidFill>
                <a:latin typeface="Arial"/>
                <a:cs typeface="Arial"/>
              </a:rPr>
              <a:t>5</a:t>
            </a:r>
            <a:r>
              <a:rPr sz="933" spc="20" dirty="0">
                <a:solidFill>
                  <a:srgbClr val="4B4B4B"/>
                </a:solidFill>
                <a:latin typeface="Arial"/>
                <a:cs typeface="Arial"/>
              </a:rPr>
              <a:t> </a:t>
            </a:r>
            <a:r>
              <a:rPr sz="933" spc="-13" dirty="0">
                <a:solidFill>
                  <a:srgbClr val="4B4B4B"/>
                </a:solidFill>
                <a:latin typeface="Arial"/>
                <a:cs typeface="Arial"/>
              </a:rPr>
              <a:t>extramedullary</a:t>
            </a:r>
            <a:r>
              <a:rPr sz="933" spc="67" dirty="0">
                <a:solidFill>
                  <a:srgbClr val="4B4B4B"/>
                </a:solidFill>
                <a:latin typeface="Arial"/>
                <a:cs typeface="Arial"/>
              </a:rPr>
              <a:t> </a:t>
            </a:r>
            <a:r>
              <a:rPr sz="933" spc="-13" dirty="0">
                <a:solidFill>
                  <a:srgbClr val="4B4B4B"/>
                </a:solidFill>
                <a:latin typeface="Arial"/>
                <a:cs typeface="Arial"/>
              </a:rPr>
              <a:t>lesions);</a:t>
            </a:r>
            <a:r>
              <a:rPr sz="933" spc="33" dirty="0">
                <a:solidFill>
                  <a:srgbClr val="4B4B4B"/>
                </a:solidFill>
                <a:latin typeface="Arial"/>
                <a:cs typeface="Arial"/>
              </a:rPr>
              <a:t> </a:t>
            </a:r>
            <a:r>
              <a:rPr sz="933" spc="-7" dirty="0">
                <a:solidFill>
                  <a:srgbClr val="4B4B4B"/>
                </a:solidFill>
                <a:latin typeface="Arial"/>
                <a:cs typeface="Arial"/>
              </a:rPr>
              <a:t>LTB,</a:t>
            </a:r>
            <a:r>
              <a:rPr sz="933" spc="20" dirty="0">
                <a:solidFill>
                  <a:srgbClr val="4B4B4B"/>
                </a:solidFill>
                <a:latin typeface="Arial"/>
                <a:cs typeface="Arial"/>
              </a:rPr>
              <a:t> </a:t>
            </a:r>
            <a:r>
              <a:rPr sz="933" spc="-13" dirty="0">
                <a:solidFill>
                  <a:srgbClr val="4B4B4B"/>
                </a:solidFill>
                <a:latin typeface="Arial"/>
                <a:cs typeface="Arial"/>
              </a:rPr>
              <a:t>low</a:t>
            </a:r>
            <a:r>
              <a:rPr sz="933" spc="7" dirty="0">
                <a:solidFill>
                  <a:srgbClr val="4B4B4B"/>
                </a:solidFill>
                <a:latin typeface="Arial"/>
                <a:cs typeface="Arial"/>
              </a:rPr>
              <a:t> </a:t>
            </a:r>
            <a:r>
              <a:rPr sz="933" spc="-7" dirty="0">
                <a:solidFill>
                  <a:srgbClr val="4B4B4B"/>
                </a:solidFill>
                <a:latin typeface="Arial"/>
                <a:cs typeface="Arial"/>
              </a:rPr>
              <a:t>tumor</a:t>
            </a:r>
            <a:r>
              <a:rPr sz="933" spc="33" dirty="0">
                <a:solidFill>
                  <a:srgbClr val="4B4B4B"/>
                </a:solidFill>
                <a:latin typeface="Arial"/>
                <a:cs typeface="Arial"/>
              </a:rPr>
              <a:t> </a:t>
            </a:r>
            <a:r>
              <a:rPr sz="933" spc="-13" dirty="0">
                <a:solidFill>
                  <a:srgbClr val="4B4B4B"/>
                </a:solidFill>
                <a:latin typeface="Arial"/>
                <a:cs typeface="Arial"/>
              </a:rPr>
              <a:t>burden</a:t>
            </a:r>
            <a:r>
              <a:rPr sz="933" spc="53" dirty="0">
                <a:solidFill>
                  <a:srgbClr val="4B4B4B"/>
                </a:solidFill>
                <a:latin typeface="Arial"/>
                <a:cs typeface="Arial"/>
              </a:rPr>
              <a:t> </a:t>
            </a:r>
            <a:r>
              <a:rPr sz="933" spc="-7" dirty="0">
                <a:solidFill>
                  <a:srgbClr val="4B4B4B"/>
                </a:solidFill>
                <a:latin typeface="Arial"/>
                <a:cs typeface="Arial"/>
              </a:rPr>
              <a:t>(defined</a:t>
            </a:r>
            <a:r>
              <a:rPr sz="933" spc="53" dirty="0">
                <a:solidFill>
                  <a:srgbClr val="4B4B4B"/>
                </a:solidFill>
                <a:latin typeface="Arial"/>
                <a:cs typeface="Arial"/>
              </a:rPr>
              <a:t> </a:t>
            </a:r>
            <a:r>
              <a:rPr sz="933" spc="-7" dirty="0">
                <a:solidFill>
                  <a:srgbClr val="4B4B4B"/>
                </a:solidFill>
                <a:latin typeface="Arial"/>
                <a:cs typeface="Arial"/>
              </a:rPr>
              <a:t>as</a:t>
            </a:r>
            <a:r>
              <a:rPr sz="933" spc="40" dirty="0">
                <a:solidFill>
                  <a:srgbClr val="4B4B4B"/>
                </a:solidFill>
                <a:latin typeface="Arial"/>
                <a:cs typeface="Arial"/>
              </a:rPr>
              <a:t> </a:t>
            </a:r>
            <a:r>
              <a:rPr sz="933" spc="-7" dirty="0">
                <a:solidFill>
                  <a:srgbClr val="4B4B4B"/>
                </a:solidFill>
                <a:latin typeface="Arial"/>
                <a:cs typeface="Arial"/>
              </a:rPr>
              <a:t>≤</a:t>
            </a:r>
            <a:r>
              <a:rPr sz="933" spc="7" dirty="0">
                <a:solidFill>
                  <a:srgbClr val="4B4B4B"/>
                </a:solidFill>
                <a:latin typeface="Arial"/>
                <a:cs typeface="Arial"/>
              </a:rPr>
              <a:t> </a:t>
            </a:r>
            <a:r>
              <a:rPr sz="933" spc="-7" dirty="0">
                <a:solidFill>
                  <a:srgbClr val="4B4B4B"/>
                </a:solidFill>
                <a:latin typeface="Arial"/>
                <a:cs typeface="Arial"/>
              </a:rPr>
              <a:t>50%</a:t>
            </a:r>
            <a:r>
              <a:rPr sz="933" spc="47" dirty="0">
                <a:solidFill>
                  <a:srgbClr val="4B4B4B"/>
                </a:solidFill>
                <a:latin typeface="Arial"/>
                <a:cs typeface="Arial"/>
              </a:rPr>
              <a:t> </a:t>
            </a:r>
            <a:r>
              <a:rPr sz="933" spc="-13" dirty="0">
                <a:solidFill>
                  <a:srgbClr val="4B4B4B"/>
                </a:solidFill>
                <a:latin typeface="Arial"/>
                <a:cs typeface="Arial"/>
              </a:rPr>
              <a:t>bone</a:t>
            </a:r>
            <a:r>
              <a:rPr sz="933" spc="33" dirty="0">
                <a:solidFill>
                  <a:srgbClr val="4B4B4B"/>
                </a:solidFill>
                <a:latin typeface="Arial"/>
                <a:cs typeface="Arial"/>
              </a:rPr>
              <a:t> </a:t>
            </a:r>
            <a:r>
              <a:rPr sz="933" spc="-7" dirty="0">
                <a:solidFill>
                  <a:srgbClr val="4B4B4B"/>
                </a:solidFill>
                <a:latin typeface="Arial"/>
                <a:cs typeface="Arial"/>
              </a:rPr>
              <a:t>marrow</a:t>
            </a:r>
            <a:r>
              <a:rPr sz="933" spc="40" dirty="0">
                <a:solidFill>
                  <a:srgbClr val="4B4B4B"/>
                </a:solidFill>
                <a:latin typeface="Arial"/>
                <a:cs typeface="Arial"/>
              </a:rPr>
              <a:t> </a:t>
            </a:r>
            <a:r>
              <a:rPr sz="933" spc="-7" dirty="0">
                <a:solidFill>
                  <a:srgbClr val="4B4B4B"/>
                </a:solidFill>
                <a:latin typeface="Arial"/>
                <a:cs typeface="Arial"/>
              </a:rPr>
              <a:t>plasma</a:t>
            </a:r>
            <a:r>
              <a:rPr sz="933" spc="20" dirty="0">
                <a:solidFill>
                  <a:srgbClr val="4B4B4B"/>
                </a:solidFill>
                <a:latin typeface="Arial"/>
                <a:cs typeface="Arial"/>
              </a:rPr>
              <a:t> </a:t>
            </a:r>
            <a:r>
              <a:rPr sz="933" spc="-7" dirty="0">
                <a:solidFill>
                  <a:srgbClr val="4B4B4B"/>
                </a:solidFill>
                <a:latin typeface="Arial"/>
                <a:cs typeface="Arial"/>
              </a:rPr>
              <a:t>cells</a:t>
            </a:r>
            <a:r>
              <a:rPr sz="933" spc="20" dirty="0">
                <a:solidFill>
                  <a:srgbClr val="4B4B4B"/>
                </a:solidFill>
                <a:latin typeface="Arial"/>
                <a:cs typeface="Arial"/>
              </a:rPr>
              <a:t> </a:t>
            </a:r>
            <a:r>
              <a:rPr sz="933" spc="-13" dirty="0">
                <a:solidFill>
                  <a:srgbClr val="4B4B4B"/>
                </a:solidFill>
                <a:latin typeface="Arial"/>
                <a:cs typeface="Arial"/>
              </a:rPr>
              <a:t>and</a:t>
            </a:r>
            <a:r>
              <a:rPr sz="933" spc="20" dirty="0">
                <a:solidFill>
                  <a:srgbClr val="4B4B4B"/>
                </a:solidFill>
                <a:latin typeface="Arial"/>
                <a:cs typeface="Arial"/>
              </a:rPr>
              <a:t> </a:t>
            </a:r>
            <a:r>
              <a:rPr sz="933" spc="-7" dirty="0">
                <a:solidFill>
                  <a:srgbClr val="4B4B4B"/>
                </a:solidFill>
                <a:latin typeface="Arial"/>
                <a:cs typeface="Arial"/>
              </a:rPr>
              <a:t>≤</a:t>
            </a:r>
            <a:r>
              <a:rPr sz="933" spc="27" dirty="0">
                <a:solidFill>
                  <a:srgbClr val="4B4B4B"/>
                </a:solidFill>
                <a:latin typeface="Arial"/>
                <a:cs typeface="Arial"/>
              </a:rPr>
              <a:t> </a:t>
            </a:r>
            <a:r>
              <a:rPr sz="933" spc="-7" dirty="0">
                <a:solidFill>
                  <a:srgbClr val="4B4B4B"/>
                </a:solidFill>
                <a:latin typeface="Arial"/>
                <a:cs typeface="Arial"/>
              </a:rPr>
              <a:t>5</a:t>
            </a:r>
            <a:r>
              <a:rPr sz="933" spc="20" dirty="0">
                <a:solidFill>
                  <a:srgbClr val="4B4B4B"/>
                </a:solidFill>
                <a:latin typeface="Arial"/>
                <a:cs typeface="Arial"/>
              </a:rPr>
              <a:t> </a:t>
            </a:r>
            <a:r>
              <a:rPr sz="933" spc="-13" dirty="0">
                <a:solidFill>
                  <a:srgbClr val="4B4B4B"/>
                </a:solidFill>
                <a:latin typeface="Arial"/>
                <a:cs typeface="Arial"/>
              </a:rPr>
              <a:t>extramedullary</a:t>
            </a:r>
            <a:r>
              <a:rPr sz="933" spc="80" dirty="0">
                <a:solidFill>
                  <a:srgbClr val="4B4B4B"/>
                </a:solidFill>
                <a:latin typeface="Arial"/>
                <a:cs typeface="Arial"/>
              </a:rPr>
              <a:t> </a:t>
            </a:r>
            <a:r>
              <a:rPr sz="933" spc="-7" dirty="0">
                <a:solidFill>
                  <a:srgbClr val="4B4B4B"/>
                </a:solidFill>
                <a:latin typeface="Arial"/>
                <a:cs typeface="Arial"/>
              </a:rPr>
              <a:t>lesions);</a:t>
            </a:r>
            <a:r>
              <a:rPr sz="933" spc="33" dirty="0">
                <a:solidFill>
                  <a:srgbClr val="4B4B4B"/>
                </a:solidFill>
                <a:latin typeface="Arial"/>
                <a:cs typeface="Arial"/>
              </a:rPr>
              <a:t> </a:t>
            </a:r>
            <a:r>
              <a:rPr sz="933" spc="-13" dirty="0">
                <a:solidFill>
                  <a:srgbClr val="4B4B4B"/>
                </a:solidFill>
                <a:latin typeface="Arial"/>
                <a:cs typeface="Arial"/>
              </a:rPr>
              <a:t>MR,</a:t>
            </a:r>
            <a:r>
              <a:rPr sz="933" spc="53" dirty="0">
                <a:solidFill>
                  <a:srgbClr val="4B4B4B"/>
                </a:solidFill>
                <a:latin typeface="Arial"/>
                <a:cs typeface="Arial"/>
              </a:rPr>
              <a:t> </a:t>
            </a:r>
            <a:r>
              <a:rPr sz="933" spc="-7" dirty="0">
                <a:solidFill>
                  <a:srgbClr val="4B4B4B"/>
                </a:solidFill>
                <a:latin typeface="Arial"/>
                <a:cs typeface="Arial"/>
              </a:rPr>
              <a:t>minimal</a:t>
            </a:r>
            <a:r>
              <a:rPr sz="933" spc="7" dirty="0">
                <a:solidFill>
                  <a:srgbClr val="4B4B4B"/>
                </a:solidFill>
                <a:latin typeface="Arial"/>
                <a:cs typeface="Arial"/>
              </a:rPr>
              <a:t> </a:t>
            </a:r>
            <a:r>
              <a:rPr sz="933" spc="-13" dirty="0">
                <a:solidFill>
                  <a:srgbClr val="4B4B4B"/>
                </a:solidFill>
                <a:latin typeface="Arial"/>
                <a:cs typeface="Arial"/>
              </a:rPr>
              <a:t>response.</a:t>
            </a:r>
            <a:endParaRPr sz="933">
              <a:latin typeface="Arial"/>
              <a:cs typeface="Arial"/>
            </a:endParaRPr>
          </a:p>
        </p:txBody>
      </p:sp>
      <p:sp>
        <p:nvSpPr>
          <p:cNvPr id="6" name="object 6"/>
          <p:cNvSpPr txBox="1"/>
          <p:nvPr/>
        </p:nvSpPr>
        <p:spPr>
          <a:xfrm>
            <a:off x="1875197" y="4988556"/>
            <a:ext cx="119380" cy="201764"/>
          </a:xfrm>
          <a:prstGeom prst="rect">
            <a:avLst/>
          </a:prstGeom>
        </p:spPr>
        <p:txBody>
          <a:bodyPr vert="horz" wrap="square" lIns="0" tIns="16933" rIns="0" bIns="0" rtlCol="0">
            <a:spAutoFit/>
          </a:bodyPr>
          <a:lstStyle/>
          <a:p>
            <a:pPr marL="16933">
              <a:spcBef>
                <a:spcPts val="133"/>
              </a:spcBef>
            </a:pPr>
            <a:r>
              <a:rPr sz="1200" dirty="0">
                <a:latin typeface="Arial"/>
                <a:cs typeface="Arial"/>
              </a:rPr>
              <a:t>†</a:t>
            </a:r>
            <a:endParaRPr sz="1200">
              <a:latin typeface="Arial"/>
              <a:cs typeface="Arial"/>
            </a:endParaRPr>
          </a:p>
        </p:txBody>
      </p:sp>
      <p:sp>
        <p:nvSpPr>
          <p:cNvPr id="7" name="object 7"/>
          <p:cNvSpPr txBox="1"/>
          <p:nvPr/>
        </p:nvSpPr>
        <p:spPr>
          <a:xfrm>
            <a:off x="1517226" y="3239446"/>
            <a:ext cx="245533" cy="201764"/>
          </a:xfrm>
          <a:prstGeom prst="rect">
            <a:avLst/>
          </a:prstGeom>
        </p:spPr>
        <p:txBody>
          <a:bodyPr vert="horz" wrap="square" lIns="0" tIns="16933" rIns="0" bIns="0" rtlCol="0">
            <a:spAutoFit/>
          </a:bodyPr>
          <a:lstStyle/>
          <a:p>
            <a:pPr marL="16933">
              <a:spcBef>
                <a:spcPts val="133"/>
              </a:spcBef>
            </a:pPr>
            <a:r>
              <a:rPr sz="1200" spc="-13" dirty="0">
                <a:latin typeface="Arial"/>
                <a:cs typeface="Arial"/>
              </a:rPr>
              <a:t>PD</a:t>
            </a:r>
            <a:endParaRPr sz="1200">
              <a:latin typeface="Arial"/>
              <a:cs typeface="Arial"/>
            </a:endParaRPr>
          </a:p>
        </p:txBody>
      </p:sp>
      <p:sp>
        <p:nvSpPr>
          <p:cNvPr id="8" name="object 8"/>
          <p:cNvSpPr/>
          <p:nvPr/>
        </p:nvSpPr>
        <p:spPr>
          <a:xfrm>
            <a:off x="918464" y="678956"/>
            <a:ext cx="0" cy="4876800"/>
          </a:xfrm>
          <a:custGeom>
            <a:avLst/>
            <a:gdLst/>
            <a:ahLst/>
            <a:cxnLst/>
            <a:rect l="l" t="t" r="r" b="b"/>
            <a:pathLst>
              <a:path h="3657600">
                <a:moveTo>
                  <a:pt x="0" y="0"/>
                </a:moveTo>
                <a:lnTo>
                  <a:pt x="0" y="3657600"/>
                </a:lnTo>
              </a:path>
            </a:pathLst>
          </a:custGeom>
          <a:ln w="12192">
            <a:solidFill>
              <a:srgbClr val="D9D9D9"/>
            </a:solidFill>
          </a:ln>
        </p:spPr>
        <p:txBody>
          <a:bodyPr wrap="square" lIns="0" tIns="0" rIns="0" bIns="0" rtlCol="0"/>
          <a:lstStyle/>
          <a:p>
            <a:endParaRPr sz="2400"/>
          </a:p>
        </p:txBody>
      </p:sp>
      <p:sp>
        <p:nvSpPr>
          <p:cNvPr id="9" name="object 9"/>
          <p:cNvSpPr/>
          <p:nvPr/>
        </p:nvSpPr>
        <p:spPr>
          <a:xfrm>
            <a:off x="1497584" y="678956"/>
            <a:ext cx="0" cy="37253"/>
          </a:xfrm>
          <a:custGeom>
            <a:avLst/>
            <a:gdLst/>
            <a:ahLst/>
            <a:cxnLst/>
            <a:rect l="l" t="t" r="r" b="b"/>
            <a:pathLst>
              <a:path h="27940">
                <a:moveTo>
                  <a:pt x="0" y="0"/>
                </a:moveTo>
                <a:lnTo>
                  <a:pt x="0" y="27432"/>
                </a:lnTo>
              </a:path>
            </a:pathLst>
          </a:custGeom>
          <a:ln w="12192">
            <a:solidFill>
              <a:srgbClr val="D9D9D9"/>
            </a:solidFill>
          </a:ln>
        </p:spPr>
        <p:txBody>
          <a:bodyPr wrap="square" lIns="0" tIns="0" rIns="0" bIns="0" rtlCol="0"/>
          <a:lstStyle/>
          <a:p>
            <a:endParaRPr sz="2400"/>
          </a:p>
        </p:txBody>
      </p:sp>
      <p:sp>
        <p:nvSpPr>
          <p:cNvPr id="10" name="object 10"/>
          <p:cNvSpPr/>
          <p:nvPr/>
        </p:nvSpPr>
        <p:spPr>
          <a:xfrm>
            <a:off x="1497584" y="841516"/>
            <a:ext cx="0" cy="181187"/>
          </a:xfrm>
          <a:custGeom>
            <a:avLst/>
            <a:gdLst/>
            <a:ahLst/>
            <a:cxnLst/>
            <a:rect l="l" t="t" r="r" b="b"/>
            <a:pathLst>
              <a:path h="135890">
                <a:moveTo>
                  <a:pt x="0" y="0"/>
                </a:moveTo>
                <a:lnTo>
                  <a:pt x="0" y="135636"/>
                </a:lnTo>
              </a:path>
            </a:pathLst>
          </a:custGeom>
          <a:ln w="12192">
            <a:solidFill>
              <a:srgbClr val="D9D9D9"/>
            </a:solidFill>
          </a:ln>
        </p:spPr>
        <p:txBody>
          <a:bodyPr wrap="square" lIns="0" tIns="0" rIns="0" bIns="0" rtlCol="0"/>
          <a:lstStyle/>
          <a:p>
            <a:endParaRPr sz="2400"/>
          </a:p>
        </p:txBody>
      </p:sp>
      <p:sp>
        <p:nvSpPr>
          <p:cNvPr id="11" name="object 11"/>
          <p:cNvSpPr/>
          <p:nvPr/>
        </p:nvSpPr>
        <p:spPr>
          <a:xfrm>
            <a:off x="1497584" y="1146316"/>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12" name="object 12"/>
          <p:cNvSpPr/>
          <p:nvPr/>
        </p:nvSpPr>
        <p:spPr>
          <a:xfrm>
            <a:off x="1497584" y="1298717"/>
            <a:ext cx="0" cy="65193"/>
          </a:xfrm>
          <a:custGeom>
            <a:avLst/>
            <a:gdLst/>
            <a:ahLst/>
            <a:cxnLst/>
            <a:rect l="l" t="t" r="r" b="b"/>
            <a:pathLst>
              <a:path h="48894">
                <a:moveTo>
                  <a:pt x="0" y="0"/>
                </a:moveTo>
                <a:lnTo>
                  <a:pt x="0" y="48768"/>
                </a:lnTo>
              </a:path>
            </a:pathLst>
          </a:custGeom>
          <a:ln w="12192">
            <a:solidFill>
              <a:srgbClr val="D9D9D9"/>
            </a:solidFill>
          </a:ln>
        </p:spPr>
        <p:txBody>
          <a:bodyPr wrap="square" lIns="0" tIns="0" rIns="0" bIns="0" rtlCol="0"/>
          <a:lstStyle/>
          <a:p>
            <a:endParaRPr sz="2400"/>
          </a:p>
        </p:txBody>
      </p:sp>
      <p:sp>
        <p:nvSpPr>
          <p:cNvPr id="13" name="object 13"/>
          <p:cNvSpPr/>
          <p:nvPr/>
        </p:nvSpPr>
        <p:spPr>
          <a:xfrm>
            <a:off x="1497584" y="1487692"/>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14" name="object 14"/>
          <p:cNvSpPr/>
          <p:nvPr/>
        </p:nvSpPr>
        <p:spPr>
          <a:xfrm>
            <a:off x="1497584" y="1640092"/>
            <a:ext cx="0" cy="28787"/>
          </a:xfrm>
          <a:custGeom>
            <a:avLst/>
            <a:gdLst/>
            <a:ahLst/>
            <a:cxnLst/>
            <a:rect l="l" t="t" r="r" b="b"/>
            <a:pathLst>
              <a:path h="21590">
                <a:moveTo>
                  <a:pt x="0" y="0"/>
                </a:moveTo>
                <a:lnTo>
                  <a:pt x="0" y="21335"/>
                </a:lnTo>
              </a:path>
            </a:pathLst>
          </a:custGeom>
          <a:ln w="12192">
            <a:solidFill>
              <a:srgbClr val="D9D9D9"/>
            </a:solidFill>
          </a:ln>
        </p:spPr>
        <p:txBody>
          <a:bodyPr wrap="square" lIns="0" tIns="0" rIns="0" bIns="0" rtlCol="0"/>
          <a:lstStyle/>
          <a:p>
            <a:endParaRPr sz="2400"/>
          </a:p>
        </p:txBody>
      </p:sp>
      <p:sp>
        <p:nvSpPr>
          <p:cNvPr id="15" name="object 15"/>
          <p:cNvSpPr/>
          <p:nvPr/>
        </p:nvSpPr>
        <p:spPr>
          <a:xfrm>
            <a:off x="1497584" y="1794523"/>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16" name="object 16"/>
          <p:cNvSpPr/>
          <p:nvPr/>
        </p:nvSpPr>
        <p:spPr>
          <a:xfrm>
            <a:off x="1497584" y="1946923"/>
            <a:ext cx="0" cy="223520"/>
          </a:xfrm>
          <a:custGeom>
            <a:avLst/>
            <a:gdLst/>
            <a:ahLst/>
            <a:cxnLst/>
            <a:rect l="l" t="t" r="r" b="b"/>
            <a:pathLst>
              <a:path h="167639">
                <a:moveTo>
                  <a:pt x="0" y="0"/>
                </a:moveTo>
                <a:lnTo>
                  <a:pt x="0" y="167640"/>
                </a:lnTo>
              </a:path>
            </a:pathLst>
          </a:custGeom>
          <a:ln w="12192">
            <a:solidFill>
              <a:srgbClr val="D9D9D9"/>
            </a:solidFill>
          </a:ln>
        </p:spPr>
        <p:txBody>
          <a:bodyPr wrap="square" lIns="0" tIns="0" rIns="0" bIns="0" rtlCol="0"/>
          <a:lstStyle/>
          <a:p>
            <a:endParaRPr sz="2400"/>
          </a:p>
        </p:txBody>
      </p:sp>
      <p:sp>
        <p:nvSpPr>
          <p:cNvPr id="17" name="object 17"/>
          <p:cNvSpPr/>
          <p:nvPr/>
        </p:nvSpPr>
        <p:spPr>
          <a:xfrm>
            <a:off x="1497584" y="2292363"/>
            <a:ext cx="0" cy="28787"/>
          </a:xfrm>
          <a:custGeom>
            <a:avLst/>
            <a:gdLst/>
            <a:ahLst/>
            <a:cxnLst/>
            <a:rect l="l" t="t" r="r" b="b"/>
            <a:pathLst>
              <a:path h="21589">
                <a:moveTo>
                  <a:pt x="0" y="0"/>
                </a:moveTo>
                <a:lnTo>
                  <a:pt x="0" y="21336"/>
                </a:lnTo>
              </a:path>
            </a:pathLst>
          </a:custGeom>
          <a:ln w="12192">
            <a:solidFill>
              <a:srgbClr val="D9D9D9"/>
            </a:solidFill>
          </a:ln>
        </p:spPr>
        <p:txBody>
          <a:bodyPr wrap="square" lIns="0" tIns="0" rIns="0" bIns="0" rtlCol="0"/>
          <a:lstStyle/>
          <a:p>
            <a:endParaRPr sz="2400"/>
          </a:p>
        </p:txBody>
      </p:sp>
      <p:sp>
        <p:nvSpPr>
          <p:cNvPr id="18" name="object 18"/>
          <p:cNvSpPr/>
          <p:nvPr/>
        </p:nvSpPr>
        <p:spPr>
          <a:xfrm>
            <a:off x="1497584" y="2444763"/>
            <a:ext cx="0" cy="375920"/>
          </a:xfrm>
          <a:custGeom>
            <a:avLst/>
            <a:gdLst/>
            <a:ahLst/>
            <a:cxnLst/>
            <a:rect l="l" t="t" r="r" b="b"/>
            <a:pathLst>
              <a:path h="281939">
                <a:moveTo>
                  <a:pt x="0" y="0"/>
                </a:moveTo>
                <a:lnTo>
                  <a:pt x="0" y="281939"/>
                </a:lnTo>
              </a:path>
            </a:pathLst>
          </a:custGeom>
          <a:ln w="12192">
            <a:solidFill>
              <a:srgbClr val="D9D9D9"/>
            </a:solidFill>
          </a:ln>
        </p:spPr>
        <p:txBody>
          <a:bodyPr wrap="square" lIns="0" tIns="0" rIns="0" bIns="0" rtlCol="0"/>
          <a:lstStyle/>
          <a:p>
            <a:endParaRPr sz="2400"/>
          </a:p>
        </p:txBody>
      </p:sp>
      <p:sp>
        <p:nvSpPr>
          <p:cNvPr id="19" name="object 19"/>
          <p:cNvSpPr/>
          <p:nvPr/>
        </p:nvSpPr>
        <p:spPr>
          <a:xfrm>
            <a:off x="1497584" y="2944635"/>
            <a:ext cx="0" cy="30480"/>
          </a:xfrm>
          <a:custGeom>
            <a:avLst/>
            <a:gdLst/>
            <a:ahLst/>
            <a:cxnLst/>
            <a:rect l="l" t="t" r="r" b="b"/>
            <a:pathLst>
              <a:path h="22860">
                <a:moveTo>
                  <a:pt x="0" y="0"/>
                </a:moveTo>
                <a:lnTo>
                  <a:pt x="0" y="22860"/>
                </a:lnTo>
              </a:path>
            </a:pathLst>
          </a:custGeom>
          <a:ln w="12192">
            <a:solidFill>
              <a:srgbClr val="D9D9D9"/>
            </a:solidFill>
          </a:ln>
        </p:spPr>
        <p:txBody>
          <a:bodyPr wrap="square" lIns="0" tIns="0" rIns="0" bIns="0" rtlCol="0"/>
          <a:lstStyle/>
          <a:p>
            <a:endParaRPr sz="2400"/>
          </a:p>
        </p:txBody>
      </p:sp>
      <p:sp>
        <p:nvSpPr>
          <p:cNvPr id="20" name="object 20"/>
          <p:cNvSpPr/>
          <p:nvPr/>
        </p:nvSpPr>
        <p:spPr>
          <a:xfrm>
            <a:off x="1497584" y="3099068"/>
            <a:ext cx="0" cy="34712"/>
          </a:xfrm>
          <a:custGeom>
            <a:avLst/>
            <a:gdLst/>
            <a:ahLst/>
            <a:cxnLst/>
            <a:rect l="l" t="t" r="r" b="b"/>
            <a:pathLst>
              <a:path h="26035">
                <a:moveTo>
                  <a:pt x="0" y="0"/>
                </a:moveTo>
                <a:lnTo>
                  <a:pt x="0" y="25908"/>
                </a:lnTo>
              </a:path>
            </a:pathLst>
          </a:custGeom>
          <a:ln w="12192">
            <a:solidFill>
              <a:srgbClr val="D9D9D9"/>
            </a:solidFill>
          </a:ln>
        </p:spPr>
        <p:txBody>
          <a:bodyPr wrap="square" lIns="0" tIns="0" rIns="0" bIns="0" rtlCol="0"/>
          <a:lstStyle/>
          <a:p>
            <a:endParaRPr sz="2400"/>
          </a:p>
        </p:txBody>
      </p:sp>
      <p:sp>
        <p:nvSpPr>
          <p:cNvPr id="21" name="object 21"/>
          <p:cNvSpPr/>
          <p:nvPr/>
        </p:nvSpPr>
        <p:spPr>
          <a:xfrm>
            <a:off x="1497584" y="3259597"/>
            <a:ext cx="0" cy="1178559"/>
          </a:xfrm>
          <a:custGeom>
            <a:avLst/>
            <a:gdLst/>
            <a:ahLst/>
            <a:cxnLst/>
            <a:rect l="l" t="t" r="r" b="b"/>
            <a:pathLst>
              <a:path h="883920">
                <a:moveTo>
                  <a:pt x="0" y="0"/>
                </a:moveTo>
                <a:lnTo>
                  <a:pt x="0" y="883919"/>
                </a:lnTo>
              </a:path>
            </a:pathLst>
          </a:custGeom>
          <a:ln w="12192">
            <a:solidFill>
              <a:srgbClr val="D9D9D9"/>
            </a:solidFill>
          </a:ln>
        </p:spPr>
        <p:txBody>
          <a:bodyPr wrap="square" lIns="0" tIns="0" rIns="0" bIns="0" rtlCol="0"/>
          <a:lstStyle/>
          <a:p>
            <a:endParaRPr sz="2400"/>
          </a:p>
        </p:txBody>
      </p:sp>
      <p:sp>
        <p:nvSpPr>
          <p:cNvPr id="22" name="object 22"/>
          <p:cNvSpPr/>
          <p:nvPr/>
        </p:nvSpPr>
        <p:spPr>
          <a:xfrm>
            <a:off x="1497584" y="4562108"/>
            <a:ext cx="0" cy="28787"/>
          </a:xfrm>
          <a:custGeom>
            <a:avLst/>
            <a:gdLst/>
            <a:ahLst/>
            <a:cxnLst/>
            <a:rect l="l" t="t" r="r" b="b"/>
            <a:pathLst>
              <a:path h="21589">
                <a:moveTo>
                  <a:pt x="0" y="0"/>
                </a:moveTo>
                <a:lnTo>
                  <a:pt x="0" y="21335"/>
                </a:lnTo>
              </a:path>
            </a:pathLst>
          </a:custGeom>
          <a:ln w="12192">
            <a:solidFill>
              <a:srgbClr val="D9D9D9"/>
            </a:solidFill>
          </a:ln>
        </p:spPr>
        <p:txBody>
          <a:bodyPr wrap="square" lIns="0" tIns="0" rIns="0" bIns="0" rtlCol="0"/>
          <a:lstStyle/>
          <a:p>
            <a:endParaRPr sz="2400"/>
          </a:p>
        </p:txBody>
      </p:sp>
      <p:sp>
        <p:nvSpPr>
          <p:cNvPr id="23" name="object 23"/>
          <p:cNvSpPr/>
          <p:nvPr/>
        </p:nvSpPr>
        <p:spPr>
          <a:xfrm>
            <a:off x="1497584" y="4714508"/>
            <a:ext cx="0" cy="28787"/>
          </a:xfrm>
          <a:custGeom>
            <a:avLst/>
            <a:gdLst/>
            <a:ahLst/>
            <a:cxnLst/>
            <a:rect l="l" t="t" r="r" b="b"/>
            <a:pathLst>
              <a:path h="21589">
                <a:moveTo>
                  <a:pt x="0" y="0"/>
                </a:moveTo>
                <a:lnTo>
                  <a:pt x="0" y="21335"/>
                </a:lnTo>
              </a:path>
            </a:pathLst>
          </a:custGeom>
          <a:ln w="12192">
            <a:solidFill>
              <a:srgbClr val="D9D9D9"/>
            </a:solidFill>
          </a:ln>
        </p:spPr>
        <p:txBody>
          <a:bodyPr wrap="square" lIns="0" tIns="0" rIns="0" bIns="0" rtlCol="0"/>
          <a:lstStyle/>
          <a:p>
            <a:endParaRPr sz="2400"/>
          </a:p>
        </p:txBody>
      </p:sp>
      <p:sp>
        <p:nvSpPr>
          <p:cNvPr id="24" name="object 24"/>
          <p:cNvSpPr/>
          <p:nvPr/>
        </p:nvSpPr>
        <p:spPr>
          <a:xfrm>
            <a:off x="1497584" y="5021339"/>
            <a:ext cx="0" cy="535093"/>
          </a:xfrm>
          <a:custGeom>
            <a:avLst/>
            <a:gdLst/>
            <a:ahLst/>
            <a:cxnLst/>
            <a:rect l="l" t="t" r="r" b="b"/>
            <a:pathLst>
              <a:path h="401320">
                <a:moveTo>
                  <a:pt x="0" y="0"/>
                </a:moveTo>
                <a:lnTo>
                  <a:pt x="0" y="400811"/>
                </a:lnTo>
              </a:path>
            </a:pathLst>
          </a:custGeom>
          <a:ln w="12192">
            <a:solidFill>
              <a:srgbClr val="D9D9D9"/>
            </a:solidFill>
          </a:ln>
        </p:spPr>
        <p:txBody>
          <a:bodyPr wrap="square" lIns="0" tIns="0" rIns="0" bIns="0" rtlCol="0"/>
          <a:lstStyle/>
          <a:p>
            <a:endParaRPr sz="2400"/>
          </a:p>
        </p:txBody>
      </p:sp>
      <p:sp>
        <p:nvSpPr>
          <p:cNvPr id="25" name="object 25"/>
          <p:cNvSpPr/>
          <p:nvPr/>
        </p:nvSpPr>
        <p:spPr>
          <a:xfrm>
            <a:off x="2076703" y="678956"/>
            <a:ext cx="0" cy="37253"/>
          </a:xfrm>
          <a:custGeom>
            <a:avLst/>
            <a:gdLst/>
            <a:ahLst/>
            <a:cxnLst/>
            <a:rect l="l" t="t" r="r" b="b"/>
            <a:pathLst>
              <a:path h="27940">
                <a:moveTo>
                  <a:pt x="0" y="0"/>
                </a:moveTo>
                <a:lnTo>
                  <a:pt x="0" y="27432"/>
                </a:lnTo>
              </a:path>
            </a:pathLst>
          </a:custGeom>
          <a:ln w="12192">
            <a:solidFill>
              <a:srgbClr val="D9D9D9"/>
            </a:solidFill>
          </a:ln>
        </p:spPr>
        <p:txBody>
          <a:bodyPr wrap="square" lIns="0" tIns="0" rIns="0" bIns="0" rtlCol="0"/>
          <a:lstStyle/>
          <a:p>
            <a:endParaRPr sz="2400"/>
          </a:p>
        </p:txBody>
      </p:sp>
      <p:sp>
        <p:nvSpPr>
          <p:cNvPr id="26" name="object 26"/>
          <p:cNvSpPr/>
          <p:nvPr/>
        </p:nvSpPr>
        <p:spPr>
          <a:xfrm>
            <a:off x="2076703" y="841516"/>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27" name="object 27"/>
          <p:cNvSpPr/>
          <p:nvPr/>
        </p:nvSpPr>
        <p:spPr>
          <a:xfrm>
            <a:off x="2076703" y="993916"/>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28" name="object 28"/>
          <p:cNvSpPr/>
          <p:nvPr/>
        </p:nvSpPr>
        <p:spPr>
          <a:xfrm>
            <a:off x="2076703" y="1146316"/>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29" name="object 29"/>
          <p:cNvSpPr/>
          <p:nvPr/>
        </p:nvSpPr>
        <p:spPr>
          <a:xfrm>
            <a:off x="2076703" y="1298717"/>
            <a:ext cx="0" cy="65193"/>
          </a:xfrm>
          <a:custGeom>
            <a:avLst/>
            <a:gdLst/>
            <a:ahLst/>
            <a:cxnLst/>
            <a:rect l="l" t="t" r="r" b="b"/>
            <a:pathLst>
              <a:path h="48894">
                <a:moveTo>
                  <a:pt x="0" y="0"/>
                </a:moveTo>
                <a:lnTo>
                  <a:pt x="0" y="48768"/>
                </a:lnTo>
              </a:path>
            </a:pathLst>
          </a:custGeom>
          <a:ln w="12192">
            <a:solidFill>
              <a:srgbClr val="D9D9D9"/>
            </a:solidFill>
          </a:ln>
        </p:spPr>
        <p:txBody>
          <a:bodyPr wrap="square" lIns="0" tIns="0" rIns="0" bIns="0" rtlCol="0"/>
          <a:lstStyle/>
          <a:p>
            <a:endParaRPr sz="2400"/>
          </a:p>
        </p:txBody>
      </p:sp>
      <p:sp>
        <p:nvSpPr>
          <p:cNvPr id="30" name="object 30"/>
          <p:cNvSpPr/>
          <p:nvPr/>
        </p:nvSpPr>
        <p:spPr>
          <a:xfrm>
            <a:off x="2076703" y="1487692"/>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31" name="object 31"/>
          <p:cNvSpPr/>
          <p:nvPr/>
        </p:nvSpPr>
        <p:spPr>
          <a:xfrm>
            <a:off x="2076703" y="1640092"/>
            <a:ext cx="0" cy="28787"/>
          </a:xfrm>
          <a:custGeom>
            <a:avLst/>
            <a:gdLst/>
            <a:ahLst/>
            <a:cxnLst/>
            <a:rect l="l" t="t" r="r" b="b"/>
            <a:pathLst>
              <a:path h="21590">
                <a:moveTo>
                  <a:pt x="0" y="0"/>
                </a:moveTo>
                <a:lnTo>
                  <a:pt x="0" y="21335"/>
                </a:lnTo>
              </a:path>
            </a:pathLst>
          </a:custGeom>
          <a:ln w="12192">
            <a:solidFill>
              <a:srgbClr val="D9D9D9"/>
            </a:solidFill>
          </a:ln>
        </p:spPr>
        <p:txBody>
          <a:bodyPr wrap="square" lIns="0" tIns="0" rIns="0" bIns="0" rtlCol="0"/>
          <a:lstStyle/>
          <a:p>
            <a:endParaRPr sz="2400"/>
          </a:p>
        </p:txBody>
      </p:sp>
      <p:sp>
        <p:nvSpPr>
          <p:cNvPr id="32" name="object 32"/>
          <p:cNvSpPr/>
          <p:nvPr/>
        </p:nvSpPr>
        <p:spPr>
          <a:xfrm>
            <a:off x="2076703" y="1794523"/>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33" name="object 33"/>
          <p:cNvSpPr/>
          <p:nvPr/>
        </p:nvSpPr>
        <p:spPr>
          <a:xfrm>
            <a:off x="2076703" y="1946923"/>
            <a:ext cx="0" cy="223520"/>
          </a:xfrm>
          <a:custGeom>
            <a:avLst/>
            <a:gdLst/>
            <a:ahLst/>
            <a:cxnLst/>
            <a:rect l="l" t="t" r="r" b="b"/>
            <a:pathLst>
              <a:path h="167639">
                <a:moveTo>
                  <a:pt x="0" y="0"/>
                </a:moveTo>
                <a:lnTo>
                  <a:pt x="0" y="167640"/>
                </a:lnTo>
              </a:path>
            </a:pathLst>
          </a:custGeom>
          <a:ln w="12192">
            <a:solidFill>
              <a:srgbClr val="D9D9D9"/>
            </a:solidFill>
          </a:ln>
        </p:spPr>
        <p:txBody>
          <a:bodyPr wrap="square" lIns="0" tIns="0" rIns="0" bIns="0" rtlCol="0"/>
          <a:lstStyle/>
          <a:p>
            <a:endParaRPr sz="2400"/>
          </a:p>
        </p:txBody>
      </p:sp>
      <p:sp>
        <p:nvSpPr>
          <p:cNvPr id="34" name="object 34"/>
          <p:cNvSpPr/>
          <p:nvPr/>
        </p:nvSpPr>
        <p:spPr>
          <a:xfrm>
            <a:off x="2076703" y="2292363"/>
            <a:ext cx="0" cy="28787"/>
          </a:xfrm>
          <a:custGeom>
            <a:avLst/>
            <a:gdLst/>
            <a:ahLst/>
            <a:cxnLst/>
            <a:rect l="l" t="t" r="r" b="b"/>
            <a:pathLst>
              <a:path h="21589">
                <a:moveTo>
                  <a:pt x="0" y="0"/>
                </a:moveTo>
                <a:lnTo>
                  <a:pt x="0" y="21336"/>
                </a:lnTo>
              </a:path>
            </a:pathLst>
          </a:custGeom>
          <a:ln w="12192">
            <a:solidFill>
              <a:srgbClr val="D9D9D9"/>
            </a:solidFill>
          </a:ln>
        </p:spPr>
        <p:txBody>
          <a:bodyPr wrap="square" lIns="0" tIns="0" rIns="0" bIns="0" rtlCol="0"/>
          <a:lstStyle/>
          <a:p>
            <a:endParaRPr sz="2400"/>
          </a:p>
        </p:txBody>
      </p:sp>
      <p:sp>
        <p:nvSpPr>
          <p:cNvPr id="35" name="object 35"/>
          <p:cNvSpPr/>
          <p:nvPr/>
        </p:nvSpPr>
        <p:spPr>
          <a:xfrm>
            <a:off x="2076703" y="2444763"/>
            <a:ext cx="0" cy="220133"/>
          </a:xfrm>
          <a:custGeom>
            <a:avLst/>
            <a:gdLst/>
            <a:ahLst/>
            <a:cxnLst/>
            <a:rect l="l" t="t" r="r" b="b"/>
            <a:pathLst>
              <a:path h="165100">
                <a:moveTo>
                  <a:pt x="0" y="0"/>
                </a:moveTo>
                <a:lnTo>
                  <a:pt x="0" y="164592"/>
                </a:lnTo>
              </a:path>
            </a:pathLst>
          </a:custGeom>
          <a:ln w="12192">
            <a:solidFill>
              <a:srgbClr val="D9D9D9"/>
            </a:solidFill>
          </a:ln>
        </p:spPr>
        <p:txBody>
          <a:bodyPr wrap="square" lIns="0" tIns="0" rIns="0" bIns="0" rtlCol="0"/>
          <a:lstStyle/>
          <a:p>
            <a:endParaRPr sz="2400"/>
          </a:p>
        </p:txBody>
      </p:sp>
      <p:sp>
        <p:nvSpPr>
          <p:cNvPr id="36" name="object 36"/>
          <p:cNvSpPr/>
          <p:nvPr/>
        </p:nvSpPr>
        <p:spPr>
          <a:xfrm>
            <a:off x="2076703" y="2786139"/>
            <a:ext cx="0" cy="34712"/>
          </a:xfrm>
          <a:custGeom>
            <a:avLst/>
            <a:gdLst/>
            <a:ahLst/>
            <a:cxnLst/>
            <a:rect l="l" t="t" r="r" b="b"/>
            <a:pathLst>
              <a:path h="26035">
                <a:moveTo>
                  <a:pt x="0" y="0"/>
                </a:moveTo>
                <a:lnTo>
                  <a:pt x="0" y="25907"/>
                </a:lnTo>
              </a:path>
            </a:pathLst>
          </a:custGeom>
          <a:ln w="12192">
            <a:solidFill>
              <a:srgbClr val="D9D9D9"/>
            </a:solidFill>
          </a:ln>
        </p:spPr>
        <p:txBody>
          <a:bodyPr wrap="square" lIns="0" tIns="0" rIns="0" bIns="0" rtlCol="0"/>
          <a:lstStyle/>
          <a:p>
            <a:endParaRPr sz="2400"/>
          </a:p>
        </p:txBody>
      </p:sp>
      <p:sp>
        <p:nvSpPr>
          <p:cNvPr id="37" name="object 37"/>
          <p:cNvSpPr/>
          <p:nvPr/>
        </p:nvSpPr>
        <p:spPr>
          <a:xfrm>
            <a:off x="2076703" y="2944635"/>
            <a:ext cx="0" cy="30480"/>
          </a:xfrm>
          <a:custGeom>
            <a:avLst/>
            <a:gdLst/>
            <a:ahLst/>
            <a:cxnLst/>
            <a:rect l="l" t="t" r="r" b="b"/>
            <a:pathLst>
              <a:path h="22860">
                <a:moveTo>
                  <a:pt x="0" y="0"/>
                </a:moveTo>
                <a:lnTo>
                  <a:pt x="0" y="22860"/>
                </a:lnTo>
              </a:path>
            </a:pathLst>
          </a:custGeom>
          <a:ln w="12192">
            <a:solidFill>
              <a:srgbClr val="D9D9D9"/>
            </a:solidFill>
          </a:ln>
        </p:spPr>
        <p:txBody>
          <a:bodyPr wrap="square" lIns="0" tIns="0" rIns="0" bIns="0" rtlCol="0"/>
          <a:lstStyle/>
          <a:p>
            <a:endParaRPr sz="2400"/>
          </a:p>
        </p:txBody>
      </p:sp>
      <p:sp>
        <p:nvSpPr>
          <p:cNvPr id="38" name="object 38"/>
          <p:cNvSpPr/>
          <p:nvPr/>
        </p:nvSpPr>
        <p:spPr>
          <a:xfrm>
            <a:off x="2076703" y="3099069"/>
            <a:ext cx="0" cy="1339425"/>
          </a:xfrm>
          <a:custGeom>
            <a:avLst/>
            <a:gdLst/>
            <a:ahLst/>
            <a:cxnLst/>
            <a:rect l="l" t="t" r="r" b="b"/>
            <a:pathLst>
              <a:path h="1004570">
                <a:moveTo>
                  <a:pt x="0" y="0"/>
                </a:moveTo>
                <a:lnTo>
                  <a:pt x="0" y="1004316"/>
                </a:lnTo>
              </a:path>
            </a:pathLst>
          </a:custGeom>
          <a:ln w="12192">
            <a:solidFill>
              <a:srgbClr val="D9D9D9"/>
            </a:solidFill>
          </a:ln>
        </p:spPr>
        <p:txBody>
          <a:bodyPr wrap="square" lIns="0" tIns="0" rIns="0" bIns="0" rtlCol="0"/>
          <a:lstStyle/>
          <a:p>
            <a:endParaRPr sz="2400"/>
          </a:p>
        </p:txBody>
      </p:sp>
      <p:sp>
        <p:nvSpPr>
          <p:cNvPr id="39" name="object 39"/>
          <p:cNvSpPr/>
          <p:nvPr/>
        </p:nvSpPr>
        <p:spPr>
          <a:xfrm>
            <a:off x="2076703" y="4562108"/>
            <a:ext cx="0" cy="28787"/>
          </a:xfrm>
          <a:custGeom>
            <a:avLst/>
            <a:gdLst/>
            <a:ahLst/>
            <a:cxnLst/>
            <a:rect l="l" t="t" r="r" b="b"/>
            <a:pathLst>
              <a:path h="21589">
                <a:moveTo>
                  <a:pt x="0" y="0"/>
                </a:moveTo>
                <a:lnTo>
                  <a:pt x="0" y="21335"/>
                </a:lnTo>
              </a:path>
            </a:pathLst>
          </a:custGeom>
          <a:ln w="12192">
            <a:solidFill>
              <a:srgbClr val="D9D9D9"/>
            </a:solidFill>
          </a:ln>
        </p:spPr>
        <p:txBody>
          <a:bodyPr wrap="square" lIns="0" tIns="0" rIns="0" bIns="0" rtlCol="0"/>
          <a:lstStyle/>
          <a:p>
            <a:endParaRPr sz="2400"/>
          </a:p>
        </p:txBody>
      </p:sp>
      <p:sp>
        <p:nvSpPr>
          <p:cNvPr id="40" name="object 40"/>
          <p:cNvSpPr/>
          <p:nvPr/>
        </p:nvSpPr>
        <p:spPr>
          <a:xfrm>
            <a:off x="2076703" y="4714508"/>
            <a:ext cx="0" cy="841587"/>
          </a:xfrm>
          <a:custGeom>
            <a:avLst/>
            <a:gdLst/>
            <a:ahLst/>
            <a:cxnLst/>
            <a:rect l="l" t="t" r="r" b="b"/>
            <a:pathLst>
              <a:path h="631189">
                <a:moveTo>
                  <a:pt x="0" y="0"/>
                </a:moveTo>
                <a:lnTo>
                  <a:pt x="0" y="630935"/>
                </a:lnTo>
              </a:path>
            </a:pathLst>
          </a:custGeom>
          <a:ln w="12192">
            <a:solidFill>
              <a:srgbClr val="D9D9D9"/>
            </a:solidFill>
          </a:ln>
        </p:spPr>
        <p:txBody>
          <a:bodyPr wrap="square" lIns="0" tIns="0" rIns="0" bIns="0" rtlCol="0"/>
          <a:lstStyle/>
          <a:p>
            <a:endParaRPr sz="2400"/>
          </a:p>
        </p:txBody>
      </p:sp>
      <p:sp>
        <p:nvSpPr>
          <p:cNvPr id="41" name="object 41"/>
          <p:cNvSpPr/>
          <p:nvPr/>
        </p:nvSpPr>
        <p:spPr>
          <a:xfrm>
            <a:off x="2653792" y="678956"/>
            <a:ext cx="0" cy="37253"/>
          </a:xfrm>
          <a:custGeom>
            <a:avLst/>
            <a:gdLst/>
            <a:ahLst/>
            <a:cxnLst/>
            <a:rect l="l" t="t" r="r" b="b"/>
            <a:pathLst>
              <a:path h="27940">
                <a:moveTo>
                  <a:pt x="0" y="0"/>
                </a:moveTo>
                <a:lnTo>
                  <a:pt x="0" y="27432"/>
                </a:lnTo>
              </a:path>
            </a:pathLst>
          </a:custGeom>
          <a:ln w="12191">
            <a:solidFill>
              <a:srgbClr val="D9D9D9"/>
            </a:solidFill>
          </a:ln>
        </p:spPr>
        <p:txBody>
          <a:bodyPr wrap="square" lIns="0" tIns="0" rIns="0" bIns="0" rtlCol="0"/>
          <a:lstStyle/>
          <a:p>
            <a:endParaRPr sz="2400"/>
          </a:p>
        </p:txBody>
      </p:sp>
      <p:sp>
        <p:nvSpPr>
          <p:cNvPr id="42" name="object 42"/>
          <p:cNvSpPr/>
          <p:nvPr/>
        </p:nvSpPr>
        <p:spPr>
          <a:xfrm>
            <a:off x="2653792" y="841516"/>
            <a:ext cx="0" cy="28787"/>
          </a:xfrm>
          <a:custGeom>
            <a:avLst/>
            <a:gdLst/>
            <a:ahLst/>
            <a:cxnLst/>
            <a:rect l="l" t="t" r="r" b="b"/>
            <a:pathLst>
              <a:path h="21590">
                <a:moveTo>
                  <a:pt x="0" y="0"/>
                </a:moveTo>
                <a:lnTo>
                  <a:pt x="0" y="21336"/>
                </a:lnTo>
              </a:path>
            </a:pathLst>
          </a:custGeom>
          <a:ln w="12191">
            <a:solidFill>
              <a:srgbClr val="D9D9D9"/>
            </a:solidFill>
          </a:ln>
        </p:spPr>
        <p:txBody>
          <a:bodyPr wrap="square" lIns="0" tIns="0" rIns="0" bIns="0" rtlCol="0"/>
          <a:lstStyle/>
          <a:p>
            <a:endParaRPr sz="2400"/>
          </a:p>
        </p:txBody>
      </p:sp>
      <p:sp>
        <p:nvSpPr>
          <p:cNvPr id="43" name="object 43"/>
          <p:cNvSpPr/>
          <p:nvPr/>
        </p:nvSpPr>
        <p:spPr>
          <a:xfrm>
            <a:off x="2653792" y="993916"/>
            <a:ext cx="0" cy="28787"/>
          </a:xfrm>
          <a:custGeom>
            <a:avLst/>
            <a:gdLst/>
            <a:ahLst/>
            <a:cxnLst/>
            <a:rect l="l" t="t" r="r" b="b"/>
            <a:pathLst>
              <a:path h="21590">
                <a:moveTo>
                  <a:pt x="0" y="0"/>
                </a:moveTo>
                <a:lnTo>
                  <a:pt x="0" y="21336"/>
                </a:lnTo>
              </a:path>
            </a:pathLst>
          </a:custGeom>
          <a:ln w="12191">
            <a:solidFill>
              <a:srgbClr val="D9D9D9"/>
            </a:solidFill>
          </a:ln>
        </p:spPr>
        <p:txBody>
          <a:bodyPr wrap="square" lIns="0" tIns="0" rIns="0" bIns="0" rtlCol="0"/>
          <a:lstStyle/>
          <a:p>
            <a:endParaRPr sz="2400"/>
          </a:p>
        </p:txBody>
      </p:sp>
      <p:sp>
        <p:nvSpPr>
          <p:cNvPr id="44" name="object 44"/>
          <p:cNvSpPr/>
          <p:nvPr/>
        </p:nvSpPr>
        <p:spPr>
          <a:xfrm>
            <a:off x="2653792" y="1146316"/>
            <a:ext cx="0" cy="28787"/>
          </a:xfrm>
          <a:custGeom>
            <a:avLst/>
            <a:gdLst/>
            <a:ahLst/>
            <a:cxnLst/>
            <a:rect l="l" t="t" r="r" b="b"/>
            <a:pathLst>
              <a:path h="21590">
                <a:moveTo>
                  <a:pt x="0" y="0"/>
                </a:moveTo>
                <a:lnTo>
                  <a:pt x="0" y="21336"/>
                </a:lnTo>
              </a:path>
            </a:pathLst>
          </a:custGeom>
          <a:ln w="12191">
            <a:solidFill>
              <a:srgbClr val="D9D9D9"/>
            </a:solidFill>
          </a:ln>
        </p:spPr>
        <p:txBody>
          <a:bodyPr wrap="square" lIns="0" tIns="0" rIns="0" bIns="0" rtlCol="0"/>
          <a:lstStyle/>
          <a:p>
            <a:endParaRPr sz="2400"/>
          </a:p>
        </p:txBody>
      </p:sp>
      <p:sp>
        <p:nvSpPr>
          <p:cNvPr id="45" name="object 45"/>
          <p:cNvSpPr/>
          <p:nvPr/>
        </p:nvSpPr>
        <p:spPr>
          <a:xfrm>
            <a:off x="2653792" y="1298717"/>
            <a:ext cx="0" cy="65193"/>
          </a:xfrm>
          <a:custGeom>
            <a:avLst/>
            <a:gdLst/>
            <a:ahLst/>
            <a:cxnLst/>
            <a:rect l="l" t="t" r="r" b="b"/>
            <a:pathLst>
              <a:path h="48894">
                <a:moveTo>
                  <a:pt x="0" y="0"/>
                </a:moveTo>
                <a:lnTo>
                  <a:pt x="0" y="48768"/>
                </a:lnTo>
              </a:path>
            </a:pathLst>
          </a:custGeom>
          <a:ln w="12191">
            <a:solidFill>
              <a:srgbClr val="D9D9D9"/>
            </a:solidFill>
          </a:ln>
        </p:spPr>
        <p:txBody>
          <a:bodyPr wrap="square" lIns="0" tIns="0" rIns="0" bIns="0" rtlCol="0"/>
          <a:lstStyle/>
          <a:p>
            <a:endParaRPr sz="2400"/>
          </a:p>
        </p:txBody>
      </p:sp>
      <p:sp>
        <p:nvSpPr>
          <p:cNvPr id="46" name="object 46"/>
          <p:cNvSpPr/>
          <p:nvPr/>
        </p:nvSpPr>
        <p:spPr>
          <a:xfrm>
            <a:off x="2653792" y="1487692"/>
            <a:ext cx="0" cy="28787"/>
          </a:xfrm>
          <a:custGeom>
            <a:avLst/>
            <a:gdLst/>
            <a:ahLst/>
            <a:cxnLst/>
            <a:rect l="l" t="t" r="r" b="b"/>
            <a:pathLst>
              <a:path h="21590">
                <a:moveTo>
                  <a:pt x="0" y="0"/>
                </a:moveTo>
                <a:lnTo>
                  <a:pt x="0" y="21336"/>
                </a:lnTo>
              </a:path>
            </a:pathLst>
          </a:custGeom>
          <a:ln w="12191">
            <a:solidFill>
              <a:srgbClr val="D9D9D9"/>
            </a:solidFill>
          </a:ln>
        </p:spPr>
        <p:txBody>
          <a:bodyPr wrap="square" lIns="0" tIns="0" rIns="0" bIns="0" rtlCol="0"/>
          <a:lstStyle/>
          <a:p>
            <a:endParaRPr sz="2400"/>
          </a:p>
        </p:txBody>
      </p:sp>
      <p:sp>
        <p:nvSpPr>
          <p:cNvPr id="47" name="object 47"/>
          <p:cNvSpPr/>
          <p:nvPr/>
        </p:nvSpPr>
        <p:spPr>
          <a:xfrm>
            <a:off x="2653792" y="1640092"/>
            <a:ext cx="0" cy="28787"/>
          </a:xfrm>
          <a:custGeom>
            <a:avLst/>
            <a:gdLst/>
            <a:ahLst/>
            <a:cxnLst/>
            <a:rect l="l" t="t" r="r" b="b"/>
            <a:pathLst>
              <a:path h="21590">
                <a:moveTo>
                  <a:pt x="0" y="0"/>
                </a:moveTo>
                <a:lnTo>
                  <a:pt x="0" y="21335"/>
                </a:lnTo>
              </a:path>
            </a:pathLst>
          </a:custGeom>
          <a:ln w="12191">
            <a:solidFill>
              <a:srgbClr val="D9D9D9"/>
            </a:solidFill>
          </a:ln>
        </p:spPr>
        <p:txBody>
          <a:bodyPr wrap="square" lIns="0" tIns="0" rIns="0" bIns="0" rtlCol="0"/>
          <a:lstStyle/>
          <a:p>
            <a:endParaRPr sz="2400"/>
          </a:p>
        </p:txBody>
      </p:sp>
      <p:sp>
        <p:nvSpPr>
          <p:cNvPr id="48" name="object 48"/>
          <p:cNvSpPr/>
          <p:nvPr/>
        </p:nvSpPr>
        <p:spPr>
          <a:xfrm>
            <a:off x="2653792" y="1794523"/>
            <a:ext cx="0" cy="28787"/>
          </a:xfrm>
          <a:custGeom>
            <a:avLst/>
            <a:gdLst/>
            <a:ahLst/>
            <a:cxnLst/>
            <a:rect l="l" t="t" r="r" b="b"/>
            <a:pathLst>
              <a:path h="21590">
                <a:moveTo>
                  <a:pt x="0" y="0"/>
                </a:moveTo>
                <a:lnTo>
                  <a:pt x="0" y="21336"/>
                </a:lnTo>
              </a:path>
            </a:pathLst>
          </a:custGeom>
          <a:ln w="12191">
            <a:solidFill>
              <a:srgbClr val="D9D9D9"/>
            </a:solidFill>
          </a:ln>
        </p:spPr>
        <p:txBody>
          <a:bodyPr wrap="square" lIns="0" tIns="0" rIns="0" bIns="0" rtlCol="0"/>
          <a:lstStyle/>
          <a:p>
            <a:endParaRPr sz="2400"/>
          </a:p>
        </p:txBody>
      </p:sp>
      <p:sp>
        <p:nvSpPr>
          <p:cNvPr id="49" name="object 49"/>
          <p:cNvSpPr/>
          <p:nvPr/>
        </p:nvSpPr>
        <p:spPr>
          <a:xfrm>
            <a:off x="2653792" y="1946923"/>
            <a:ext cx="0" cy="223520"/>
          </a:xfrm>
          <a:custGeom>
            <a:avLst/>
            <a:gdLst/>
            <a:ahLst/>
            <a:cxnLst/>
            <a:rect l="l" t="t" r="r" b="b"/>
            <a:pathLst>
              <a:path h="167639">
                <a:moveTo>
                  <a:pt x="0" y="0"/>
                </a:moveTo>
                <a:lnTo>
                  <a:pt x="0" y="167640"/>
                </a:lnTo>
              </a:path>
            </a:pathLst>
          </a:custGeom>
          <a:ln w="12191">
            <a:solidFill>
              <a:srgbClr val="D9D9D9"/>
            </a:solidFill>
          </a:ln>
        </p:spPr>
        <p:txBody>
          <a:bodyPr wrap="square" lIns="0" tIns="0" rIns="0" bIns="0" rtlCol="0"/>
          <a:lstStyle/>
          <a:p>
            <a:endParaRPr sz="2400"/>
          </a:p>
        </p:txBody>
      </p:sp>
      <p:sp>
        <p:nvSpPr>
          <p:cNvPr id="50" name="object 50"/>
          <p:cNvSpPr/>
          <p:nvPr/>
        </p:nvSpPr>
        <p:spPr>
          <a:xfrm>
            <a:off x="2653792" y="2292363"/>
            <a:ext cx="0" cy="28787"/>
          </a:xfrm>
          <a:custGeom>
            <a:avLst/>
            <a:gdLst/>
            <a:ahLst/>
            <a:cxnLst/>
            <a:rect l="l" t="t" r="r" b="b"/>
            <a:pathLst>
              <a:path h="21589">
                <a:moveTo>
                  <a:pt x="0" y="0"/>
                </a:moveTo>
                <a:lnTo>
                  <a:pt x="0" y="21336"/>
                </a:lnTo>
              </a:path>
            </a:pathLst>
          </a:custGeom>
          <a:ln w="12191">
            <a:solidFill>
              <a:srgbClr val="D9D9D9"/>
            </a:solidFill>
          </a:ln>
        </p:spPr>
        <p:txBody>
          <a:bodyPr wrap="square" lIns="0" tIns="0" rIns="0" bIns="0" rtlCol="0"/>
          <a:lstStyle/>
          <a:p>
            <a:endParaRPr sz="2400"/>
          </a:p>
        </p:txBody>
      </p:sp>
      <p:sp>
        <p:nvSpPr>
          <p:cNvPr id="51" name="object 51"/>
          <p:cNvSpPr/>
          <p:nvPr/>
        </p:nvSpPr>
        <p:spPr>
          <a:xfrm>
            <a:off x="2653792" y="2444763"/>
            <a:ext cx="0" cy="220133"/>
          </a:xfrm>
          <a:custGeom>
            <a:avLst/>
            <a:gdLst/>
            <a:ahLst/>
            <a:cxnLst/>
            <a:rect l="l" t="t" r="r" b="b"/>
            <a:pathLst>
              <a:path h="165100">
                <a:moveTo>
                  <a:pt x="0" y="0"/>
                </a:moveTo>
                <a:lnTo>
                  <a:pt x="0" y="164592"/>
                </a:lnTo>
              </a:path>
            </a:pathLst>
          </a:custGeom>
          <a:ln w="12191">
            <a:solidFill>
              <a:srgbClr val="D9D9D9"/>
            </a:solidFill>
          </a:ln>
        </p:spPr>
        <p:txBody>
          <a:bodyPr wrap="square" lIns="0" tIns="0" rIns="0" bIns="0" rtlCol="0"/>
          <a:lstStyle/>
          <a:p>
            <a:endParaRPr sz="2400"/>
          </a:p>
        </p:txBody>
      </p:sp>
      <p:sp>
        <p:nvSpPr>
          <p:cNvPr id="52" name="object 52"/>
          <p:cNvSpPr/>
          <p:nvPr/>
        </p:nvSpPr>
        <p:spPr>
          <a:xfrm>
            <a:off x="2653792" y="2786139"/>
            <a:ext cx="0" cy="1652693"/>
          </a:xfrm>
          <a:custGeom>
            <a:avLst/>
            <a:gdLst/>
            <a:ahLst/>
            <a:cxnLst/>
            <a:rect l="l" t="t" r="r" b="b"/>
            <a:pathLst>
              <a:path h="1239520">
                <a:moveTo>
                  <a:pt x="0" y="0"/>
                </a:moveTo>
                <a:lnTo>
                  <a:pt x="0" y="1239012"/>
                </a:lnTo>
              </a:path>
            </a:pathLst>
          </a:custGeom>
          <a:ln w="12191">
            <a:solidFill>
              <a:srgbClr val="D9D9D9"/>
            </a:solidFill>
          </a:ln>
        </p:spPr>
        <p:txBody>
          <a:bodyPr wrap="square" lIns="0" tIns="0" rIns="0" bIns="0" rtlCol="0"/>
          <a:lstStyle/>
          <a:p>
            <a:endParaRPr sz="2400"/>
          </a:p>
        </p:txBody>
      </p:sp>
      <p:sp>
        <p:nvSpPr>
          <p:cNvPr id="53" name="object 53"/>
          <p:cNvSpPr/>
          <p:nvPr/>
        </p:nvSpPr>
        <p:spPr>
          <a:xfrm>
            <a:off x="2653792" y="4562108"/>
            <a:ext cx="0" cy="993987"/>
          </a:xfrm>
          <a:custGeom>
            <a:avLst/>
            <a:gdLst/>
            <a:ahLst/>
            <a:cxnLst/>
            <a:rect l="l" t="t" r="r" b="b"/>
            <a:pathLst>
              <a:path h="745489">
                <a:moveTo>
                  <a:pt x="0" y="0"/>
                </a:moveTo>
                <a:lnTo>
                  <a:pt x="0" y="745235"/>
                </a:lnTo>
              </a:path>
            </a:pathLst>
          </a:custGeom>
          <a:ln w="12191">
            <a:solidFill>
              <a:srgbClr val="D9D9D9"/>
            </a:solidFill>
          </a:ln>
        </p:spPr>
        <p:txBody>
          <a:bodyPr wrap="square" lIns="0" tIns="0" rIns="0" bIns="0" rtlCol="0"/>
          <a:lstStyle/>
          <a:p>
            <a:endParaRPr sz="2400"/>
          </a:p>
        </p:txBody>
      </p:sp>
      <p:sp>
        <p:nvSpPr>
          <p:cNvPr id="54" name="object 54"/>
          <p:cNvSpPr/>
          <p:nvPr/>
        </p:nvSpPr>
        <p:spPr>
          <a:xfrm>
            <a:off x="3232911" y="678956"/>
            <a:ext cx="0" cy="37253"/>
          </a:xfrm>
          <a:custGeom>
            <a:avLst/>
            <a:gdLst/>
            <a:ahLst/>
            <a:cxnLst/>
            <a:rect l="l" t="t" r="r" b="b"/>
            <a:pathLst>
              <a:path h="27940">
                <a:moveTo>
                  <a:pt x="0" y="0"/>
                </a:moveTo>
                <a:lnTo>
                  <a:pt x="0" y="27432"/>
                </a:lnTo>
              </a:path>
            </a:pathLst>
          </a:custGeom>
          <a:ln w="12191">
            <a:solidFill>
              <a:srgbClr val="D9D9D9"/>
            </a:solidFill>
          </a:ln>
        </p:spPr>
        <p:txBody>
          <a:bodyPr wrap="square" lIns="0" tIns="0" rIns="0" bIns="0" rtlCol="0"/>
          <a:lstStyle/>
          <a:p>
            <a:endParaRPr sz="2400"/>
          </a:p>
        </p:txBody>
      </p:sp>
      <p:sp>
        <p:nvSpPr>
          <p:cNvPr id="55" name="object 55"/>
          <p:cNvSpPr/>
          <p:nvPr/>
        </p:nvSpPr>
        <p:spPr>
          <a:xfrm>
            <a:off x="3232911" y="841516"/>
            <a:ext cx="0" cy="28787"/>
          </a:xfrm>
          <a:custGeom>
            <a:avLst/>
            <a:gdLst/>
            <a:ahLst/>
            <a:cxnLst/>
            <a:rect l="l" t="t" r="r" b="b"/>
            <a:pathLst>
              <a:path h="21590">
                <a:moveTo>
                  <a:pt x="0" y="0"/>
                </a:moveTo>
                <a:lnTo>
                  <a:pt x="0" y="21336"/>
                </a:lnTo>
              </a:path>
            </a:pathLst>
          </a:custGeom>
          <a:ln w="12191">
            <a:solidFill>
              <a:srgbClr val="D9D9D9"/>
            </a:solidFill>
          </a:ln>
        </p:spPr>
        <p:txBody>
          <a:bodyPr wrap="square" lIns="0" tIns="0" rIns="0" bIns="0" rtlCol="0"/>
          <a:lstStyle/>
          <a:p>
            <a:endParaRPr sz="2400"/>
          </a:p>
        </p:txBody>
      </p:sp>
      <p:sp>
        <p:nvSpPr>
          <p:cNvPr id="56" name="object 56"/>
          <p:cNvSpPr/>
          <p:nvPr/>
        </p:nvSpPr>
        <p:spPr>
          <a:xfrm>
            <a:off x="3232911" y="993916"/>
            <a:ext cx="0" cy="28787"/>
          </a:xfrm>
          <a:custGeom>
            <a:avLst/>
            <a:gdLst/>
            <a:ahLst/>
            <a:cxnLst/>
            <a:rect l="l" t="t" r="r" b="b"/>
            <a:pathLst>
              <a:path h="21590">
                <a:moveTo>
                  <a:pt x="0" y="0"/>
                </a:moveTo>
                <a:lnTo>
                  <a:pt x="0" y="21336"/>
                </a:lnTo>
              </a:path>
            </a:pathLst>
          </a:custGeom>
          <a:ln w="12191">
            <a:solidFill>
              <a:srgbClr val="D9D9D9"/>
            </a:solidFill>
          </a:ln>
        </p:spPr>
        <p:txBody>
          <a:bodyPr wrap="square" lIns="0" tIns="0" rIns="0" bIns="0" rtlCol="0"/>
          <a:lstStyle/>
          <a:p>
            <a:endParaRPr sz="2400"/>
          </a:p>
        </p:txBody>
      </p:sp>
      <p:sp>
        <p:nvSpPr>
          <p:cNvPr id="57" name="object 57"/>
          <p:cNvSpPr/>
          <p:nvPr/>
        </p:nvSpPr>
        <p:spPr>
          <a:xfrm>
            <a:off x="3232911" y="1146317"/>
            <a:ext cx="0" cy="217593"/>
          </a:xfrm>
          <a:custGeom>
            <a:avLst/>
            <a:gdLst/>
            <a:ahLst/>
            <a:cxnLst/>
            <a:rect l="l" t="t" r="r" b="b"/>
            <a:pathLst>
              <a:path h="163194">
                <a:moveTo>
                  <a:pt x="0" y="0"/>
                </a:moveTo>
                <a:lnTo>
                  <a:pt x="0" y="163068"/>
                </a:lnTo>
              </a:path>
            </a:pathLst>
          </a:custGeom>
          <a:ln w="12191">
            <a:solidFill>
              <a:srgbClr val="D9D9D9"/>
            </a:solidFill>
          </a:ln>
        </p:spPr>
        <p:txBody>
          <a:bodyPr wrap="square" lIns="0" tIns="0" rIns="0" bIns="0" rtlCol="0"/>
          <a:lstStyle/>
          <a:p>
            <a:endParaRPr sz="2400"/>
          </a:p>
        </p:txBody>
      </p:sp>
      <p:sp>
        <p:nvSpPr>
          <p:cNvPr id="58" name="object 58"/>
          <p:cNvSpPr/>
          <p:nvPr/>
        </p:nvSpPr>
        <p:spPr>
          <a:xfrm>
            <a:off x="3232911" y="1487692"/>
            <a:ext cx="0" cy="28787"/>
          </a:xfrm>
          <a:custGeom>
            <a:avLst/>
            <a:gdLst/>
            <a:ahLst/>
            <a:cxnLst/>
            <a:rect l="l" t="t" r="r" b="b"/>
            <a:pathLst>
              <a:path h="21590">
                <a:moveTo>
                  <a:pt x="0" y="0"/>
                </a:moveTo>
                <a:lnTo>
                  <a:pt x="0" y="21336"/>
                </a:lnTo>
              </a:path>
            </a:pathLst>
          </a:custGeom>
          <a:ln w="12191">
            <a:solidFill>
              <a:srgbClr val="D9D9D9"/>
            </a:solidFill>
          </a:ln>
        </p:spPr>
        <p:txBody>
          <a:bodyPr wrap="square" lIns="0" tIns="0" rIns="0" bIns="0" rtlCol="0"/>
          <a:lstStyle/>
          <a:p>
            <a:endParaRPr sz="2400"/>
          </a:p>
        </p:txBody>
      </p:sp>
      <p:sp>
        <p:nvSpPr>
          <p:cNvPr id="59" name="object 59"/>
          <p:cNvSpPr/>
          <p:nvPr/>
        </p:nvSpPr>
        <p:spPr>
          <a:xfrm>
            <a:off x="3232911" y="1640092"/>
            <a:ext cx="0" cy="28787"/>
          </a:xfrm>
          <a:custGeom>
            <a:avLst/>
            <a:gdLst/>
            <a:ahLst/>
            <a:cxnLst/>
            <a:rect l="l" t="t" r="r" b="b"/>
            <a:pathLst>
              <a:path h="21590">
                <a:moveTo>
                  <a:pt x="0" y="0"/>
                </a:moveTo>
                <a:lnTo>
                  <a:pt x="0" y="21335"/>
                </a:lnTo>
              </a:path>
            </a:pathLst>
          </a:custGeom>
          <a:ln w="12191">
            <a:solidFill>
              <a:srgbClr val="D9D9D9"/>
            </a:solidFill>
          </a:ln>
        </p:spPr>
        <p:txBody>
          <a:bodyPr wrap="square" lIns="0" tIns="0" rIns="0" bIns="0" rtlCol="0"/>
          <a:lstStyle/>
          <a:p>
            <a:endParaRPr sz="2400"/>
          </a:p>
        </p:txBody>
      </p:sp>
      <p:sp>
        <p:nvSpPr>
          <p:cNvPr id="60" name="object 60"/>
          <p:cNvSpPr/>
          <p:nvPr/>
        </p:nvSpPr>
        <p:spPr>
          <a:xfrm>
            <a:off x="3232911" y="1794523"/>
            <a:ext cx="0" cy="28787"/>
          </a:xfrm>
          <a:custGeom>
            <a:avLst/>
            <a:gdLst/>
            <a:ahLst/>
            <a:cxnLst/>
            <a:rect l="l" t="t" r="r" b="b"/>
            <a:pathLst>
              <a:path h="21590">
                <a:moveTo>
                  <a:pt x="0" y="0"/>
                </a:moveTo>
                <a:lnTo>
                  <a:pt x="0" y="21336"/>
                </a:lnTo>
              </a:path>
            </a:pathLst>
          </a:custGeom>
          <a:ln w="12191">
            <a:solidFill>
              <a:srgbClr val="D9D9D9"/>
            </a:solidFill>
          </a:ln>
        </p:spPr>
        <p:txBody>
          <a:bodyPr wrap="square" lIns="0" tIns="0" rIns="0" bIns="0" rtlCol="0"/>
          <a:lstStyle/>
          <a:p>
            <a:endParaRPr sz="2400"/>
          </a:p>
        </p:txBody>
      </p:sp>
      <p:sp>
        <p:nvSpPr>
          <p:cNvPr id="61" name="object 61"/>
          <p:cNvSpPr/>
          <p:nvPr/>
        </p:nvSpPr>
        <p:spPr>
          <a:xfrm>
            <a:off x="3232911" y="1946923"/>
            <a:ext cx="0" cy="223520"/>
          </a:xfrm>
          <a:custGeom>
            <a:avLst/>
            <a:gdLst/>
            <a:ahLst/>
            <a:cxnLst/>
            <a:rect l="l" t="t" r="r" b="b"/>
            <a:pathLst>
              <a:path h="167639">
                <a:moveTo>
                  <a:pt x="0" y="0"/>
                </a:moveTo>
                <a:lnTo>
                  <a:pt x="0" y="167640"/>
                </a:lnTo>
              </a:path>
            </a:pathLst>
          </a:custGeom>
          <a:ln w="12191">
            <a:solidFill>
              <a:srgbClr val="D9D9D9"/>
            </a:solidFill>
          </a:ln>
        </p:spPr>
        <p:txBody>
          <a:bodyPr wrap="square" lIns="0" tIns="0" rIns="0" bIns="0" rtlCol="0"/>
          <a:lstStyle/>
          <a:p>
            <a:endParaRPr sz="2400"/>
          </a:p>
        </p:txBody>
      </p:sp>
      <p:sp>
        <p:nvSpPr>
          <p:cNvPr id="62" name="object 62"/>
          <p:cNvSpPr/>
          <p:nvPr/>
        </p:nvSpPr>
        <p:spPr>
          <a:xfrm>
            <a:off x="3232911" y="2292363"/>
            <a:ext cx="0" cy="28787"/>
          </a:xfrm>
          <a:custGeom>
            <a:avLst/>
            <a:gdLst/>
            <a:ahLst/>
            <a:cxnLst/>
            <a:rect l="l" t="t" r="r" b="b"/>
            <a:pathLst>
              <a:path h="21589">
                <a:moveTo>
                  <a:pt x="0" y="0"/>
                </a:moveTo>
                <a:lnTo>
                  <a:pt x="0" y="21336"/>
                </a:lnTo>
              </a:path>
            </a:pathLst>
          </a:custGeom>
          <a:ln w="12191">
            <a:solidFill>
              <a:srgbClr val="D9D9D9"/>
            </a:solidFill>
          </a:ln>
        </p:spPr>
        <p:txBody>
          <a:bodyPr wrap="square" lIns="0" tIns="0" rIns="0" bIns="0" rtlCol="0"/>
          <a:lstStyle/>
          <a:p>
            <a:endParaRPr sz="2400"/>
          </a:p>
        </p:txBody>
      </p:sp>
      <p:sp>
        <p:nvSpPr>
          <p:cNvPr id="63" name="object 63"/>
          <p:cNvSpPr/>
          <p:nvPr/>
        </p:nvSpPr>
        <p:spPr>
          <a:xfrm>
            <a:off x="3232911" y="2444763"/>
            <a:ext cx="0" cy="1993900"/>
          </a:xfrm>
          <a:custGeom>
            <a:avLst/>
            <a:gdLst/>
            <a:ahLst/>
            <a:cxnLst/>
            <a:rect l="l" t="t" r="r" b="b"/>
            <a:pathLst>
              <a:path h="1495425">
                <a:moveTo>
                  <a:pt x="0" y="0"/>
                </a:moveTo>
                <a:lnTo>
                  <a:pt x="0" y="1495044"/>
                </a:lnTo>
              </a:path>
            </a:pathLst>
          </a:custGeom>
          <a:ln w="12191">
            <a:solidFill>
              <a:srgbClr val="D9D9D9"/>
            </a:solidFill>
          </a:ln>
        </p:spPr>
        <p:txBody>
          <a:bodyPr wrap="square" lIns="0" tIns="0" rIns="0" bIns="0" rtlCol="0"/>
          <a:lstStyle/>
          <a:p>
            <a:endParaRPr sz="2400"/>
          </a:p>
        </p:txBody>
      </p:sp>
      <p:sp>
        <p:nvSpPr>
          <p:cNvPr id="64" name="object 64"/>
          <p:cNvSpPr/>
          <p:nvPr/>
        </p:nvSpPr>
        <p:spPr>
          <a:xfrm>
            <a:off x="3232911" y="4562108"/>
            <a:ext cx="0" cy="993987"/>
          </a:xfrm>
          <a:custGeom>
            <a:avLst/>
            <a:gdLst/>
            <a:ahLst/>
            <a:cxnLst/>
            <a:rect l="l" t="t" r="r" b="b"/>
            <a:pathLst>
              <a:path h="745489">
                <a:moveTo>
                  <a:pt x="0" y="0"/>
                </a:moveTo>
                <a:lnTo>
                  <a:pt x="0" y="745235"/>
                </a:lnTo>
              </a:path>
            </a:pathLst>
          </a:custGeom>
          <a:ln w="12191">
            <a:solidFill>
              <a:srgbClr val="D9D9D9"/>
            </a:solidFill>
          </a:ln>
        </p:spPr>
        <p:txBody>
          <a:bodyPr wrap="square" lIns="0" tIns="0" rIns="0" bIns="0" rtlCol="0"/>
          <a:lstStyle/>
          <a:p>
            <a:endParaRPr sz="2400"/>
          </a:p>
        </p:txBody>
      </p:sp>
      <p:sp>
        <p:nvSpPr>
          <p:cNvPr id="65" name="object 65"/>
          <p:cNvSpPr/>
          <p:nvPr/>
        </p:nvSpPr>
        <p:spPr>
          <a:xfrm>
            <a:off x="3812031" y="678956"/>
            <a:ext cx="0" cy="37253"/>
          </a:xfrm>
          <a:custGeom>
            <a:avLst/>
            <a:gdLst/>
            <a:ahLst/>
            <a:cxnLst/>
            <a:rect l="l" t="t" r="r" b="b"/>
            <a:pathLst>
              <a:path h="27940">
                <a:moveTo>
                  <a:pt x="0" y="0"/>
                </a:moveTo>
                <a:lnTo>
                  <a:pt x="0" y="27432"/>
                </a:lnTo>
              </a:path>
            </a:pathLst>
          </a:custGeom>
          <a:ln w="12191">
            <a:solidFill>
              <a:srgbClr val="D9D9D9"/>
            </a:solidFill>
          </a:ln>
        </p:spPr>
        <p:txBody>
          <a:bodyPr wrap="square" lIns="0" tIns="0" rIns="0" bIns="0" rtlCol="0"/>
          <a:lstStyle/>
          <a:p>
            <a:endParaRPr sz="2400"/>
          </a:p>
        </p:txBody>
      </p:sp>
      <p:sp>
        <p:nvSpPr>
          <p:cNvPr id="66" name="object 66"/>
          <p:cNvSpPr/>
          <p:nvPr/>
        </p:nvSpPr>
        <p:spPr>
          <a:xfrm>
            <a:off x="3812031" y="841516"/>
            <a:ext cx="0" cy="28787"/>
          </a:xfrm>
          <a:custGeom>
            <a:avLst/>
            <a:gdLst/>
            <a:ahLst/>
            <a:cxnLst/>
            <a:rect l="l" t="t" r="r" b="b"/>
            <a:pathLst>
              <a:path h="21590">
                <a:moveTo>
                  <a:pt x="0" y="0"/>
                </a:moveTo>
                <a:lnTo>
                  <a:pt x="0" y="21336"/>
                </a:lnTo>
              </a:path>
            </a:pathLst>
          </a:custGeom>
          <a:ln w="12191">
            <a:solidFill>
              <a:srgbClr val="D9D9D9"/>
            </a:solidFill>
          </a:ln>
        </p:spPr>
        <p:txBody>
          <a:bodyPr wrap="square" lIns="0" tIns="0" rIns="0" bIns="0" rtlCol="0"/>
          <a:lstStyle/>
          <a:p>
            <a:endParaRPr sz="2400"/>
          </a:p>
        </p:txBody>
      </p:sp>
      <p:sp>
        <p:nvSpPr>
          <p:cNvPr id="67" name="object 67"/>
          <p:cNvSpPr/>
          <p:nvPr/>
        </p:nvSpPr>
        <p:spPr>
          <a:xfrm>
            <a:off x="3812031" y="993916"/>
            <a:ext cx="0" cy="28787"/>
          </a:xfrm>
          <a:custGeom>
            <a:avLst/>
            <a:gdLst/>
            <a:ahLst/>
            <a:cxnLst/>
            <a:rect l="l" t="t" r="r" b="b"/>
            <a:pathLst>
              <a:path h="21590">
                <a:moveTo>
                  <a:pt x="0" y="0"/>
                </a:moveTo>
                <a:lnTo>
                  <a:pt x="0" y="21336"/>
                </a:lnTo>
              </a:path>
            </a:pathLst>
          </a:custGeom>
          <a:ln w="12191">
            <a:solidFill>
              <a:srgbClr val="D9D9D9"/>
            </a:solidFill>
          </a:ln>
        </p:spPr>
        <p:txBody>
          <a:bodyPr wrap="square" lIns="0" tIns="0" rIns="0" bIns="0" rtlCol="0"/>
          <a:lstStyle/>
          <a:p>
            <a:endParaRPr sz="2400"/>
          </a:p>
        </p:txBody>
      </p:sp>
      <p:sp>
        <p:nvSpPr>
          <p:cNvPr id="68" name="object 68"/>
          <p:cNvSpPr/>
          <p:nvPr/>
        </p:nvSpPr>
        <p:spPr>
          <a:xfrm>
            <a:off x="3812031" y="1146317"/>
            <a:ext cx="0" cy="217593"/>
          </a:xfrm>
          <a:custGeom>
            <a:avLst/>
            <a:gdLst/>
            <a:ahLst/>
            <a:cxnLst/>
            <a:rect l="l" t="t" r="r" b="b"/>
            <a:pathLst>
              <a:path h="163194">
                <a:moveTo>
                  <a:pt x="0" y="0"/>
                </a:moveTo>
                <a:lnTo>
                  <a:pt x="0" y="163068"/>
                </a:lnTo>
              </a:path>
            </a:pathLst>
          </a:custGeom>
          <a:ln w="12191">
            <a:solidFill>
              <a:srgbClr val="D9D9D9"/>
            </a:solidFill>
          </a:ln>
        </p:spPr>
        <p:txBody>
          <a:bodyPr wrap="square" lIns="0" tIns="0" rIns="0" bIns="0" rtlCol="0"/>
          <a:lstStyle/>
          <a:p>
            <a:endParaRPr sz="2400"/>
          </a:p>
        </p:txBody>
      </p:sp>
      <p:sp>
        <p:nvSpPr>
          <p:cNvPr id="69" name="object 69"/>
          <p:cNvSpPr/>
          <p:nvPr/>
        </p:nvSpPr>
        <p:spPr>
          <a:xfrm>
            <a:off x="3812031" y="1487692"/>
            <a:ext cx="0" cy="28787"/>
          </a:xfrm>
          <a:custGeom>
            <a:avLst/>
            <a:gdLst/>
            <a:ahLst/>
            <a:cxnLst/>
            <a:rect l="l" t="t" r="r" b="b"/>
            <a:pathLst>
              <a:path h="21590">
                <a:moveTo>
                  <a:pt x="0" y="0"/>
                </a:moveTo>
                <a:lnTo>
                  <a:pt x="0" y="21336"/>
                </a:lnTo>
              </a:path>
            </a:pathLst>
          </a:custGeom>
          <a:ln w="12191">
            <a:solidFill>
              <a:srgbClr val="D9D9D9"/>
            </a:solidFill>
          </a:ln>
        </p:spPr>
        <p:txBody>
          <a:bodyPr wrap="square" lIns="0" tIns="0" rIns="0" bIns="0" rtlCol="0"/>
          <a:lstStyle/>
          <a:p>
            <a:endParaRPr sz="2400"/>
          </a:p>
        </p:txBody>
      </p:sp>
      <p:sp>
        <p:nvSpPr>
          <p:cNvPr id="70" name="object 70"/>
          <p:cNvSpPr/>
          <p:nvPr/>
        </p:nvSpPr>
        <p:spPr>
          <a:xfrm>
            <a:off x="3812031" y="1640092"/>
            <a:ext cx="0" cy="28787"/>
          </a:xfrm>
          <a:custGeom>
            <a:avLst/>
            <a:gdLst/>
            <a:ahLst/>
            <a:cxnLst/>
            <a:rect l="l" t="t" r="r" b="b"/>
            <a:pathLst>
              <a:path h="21590">
                <a:moveTo>
                  <a:pt x="0" y="0"/>
                </a:moveTo>
                <a:lnTo>
                  <a:pt x="0" y="21335"/>
                </a:lnTo>
              </a:path>
            </a:pathLst>
          </a:custGeom>
          <a:ln w="12191">
            <a:solidFill>
              <a:srgbClr val="D9D9D9"/>
            </a:solidFill>
          </a:ln>
        </p:spPr>
        <p:txBody>
          <a:bodyPr wrap="square" lIns="0" tIns="0" rIns="0" bIns="0" rtlCol="0"/>
          <a:lstStyle/>
          <a:p>
            <a:endParaRPr sz="2400"/>
          </a:p>
        </p:txBody>
      </p:sp>
      <p:sp>
        <p:nvSpPr>
          <p:cNvPr id="71" name="object 71"/>
          <p:cNvSpPr/>
          <p:nvPr/>
        </p:nvSpPr>
        <p:spPr>
          <a:xfrm>
            <a:off x="3812031" y="1794523"/>
            <a:ext cx="0" cy="28787"/>
          </a:xfrm>
          <a:custGeom>
            <a:avLst/>
            <a:gdLst/>
            <a:ahLst/>
            <a:cxnLst/>
            <a:rect l="l" t="t" r="r" b="b"/>
            <a:pathLst>
              <a:path h="21590">
                <a:moveTo>
                  <a:pt x="0" y="0"/>
                </a:moveTo>
                <a:lnTo>
                  <a:pt x="0" y="21336"/>
                </a:lnTo>
              </a:path>
            </a:pathLst>
          </a:custGeom>
          <a:ln w="12191">
            <a:solidFill>
              <a:srgbClr val="D9D9D9"/>
            </a:solidFill>
          </a:ln>
        </p:spPr>
        <p:txBody>
          <a:bodyPr wrap="square" lIns="0" tIns="0" rIns="0" bIns="0" rtlCol="0"/>
          <a:lstStyle/>
          <a:p>
            <a:endParaRPr sz="2400"/>
          </a:p>
        </p:txBody>
      </p:sp>
      <p:sp>
        <p:nvSpPr>
          <p:cNvPr id="72" name="object 72"/>
          <p:cNvSpPr/>
          <p:nvPr/>
        </p:nvSpPr>
        <p:spPr>
          <a:xfrm>
            <a:off x="3812031" y="1946923"/>
            <a:ext cx="0" cy="223520"/>
          </a:xfrm>
          <a:custGeom>
            <a:avLst/>
            <a:gdLst/>
            <a:ahLst/>
            <a:cxnLst/>
            <a:rect l="l" t="t" r="r" b="b"/>
            <a:pathLst>
              <a:path h="167639">
                <a:moveTo>
                  <a:pt x="0" y="0"/>
                </a:moveTo>
                <a:lnTo>
                  <a:pt x="0" y="167640"/>
                </a:lnTo>
              </a:path>
            </a:pathLst>
          </a:custGeom>
          <a:ln w="12191">
            <a:solidFill>
              <a:srgbClr val="D9D9D9"/>
            </a:solidFill>
          </a:ln>
        </p:spPr>
        <p:txBody>
          <a:bodyPr wrap="square" lIns="0" tIns="0" rIns="0" bIns="0" rtlCol="0"/>
          <a:lstStyle/>
          <a:p>
            <a:endParaRPr sz="2400"/>
          </a:p>
        </p:txBody>
      </p:sp>
      <p:sp>
        <p:nvSpPr>
          <p:cNvPr id="73" name="object 73"/>
          <p:cNvSpPr/>
          <p:nvPr/>
        </p:nvSpPr>
        <p:spPr>
          <a:xfrm>
            <a:off x="3812031" y="2292363"/>
            <a:ext cx="0" cy="28787"/>
          </a:xfrm>
          <a:custGeom>
            <a:avLst/>
            <a:gdLst/>
            <a:ahLst/>
            <a:cxnLst/>
            <a:rect l="l" t="t" r="r" b="b"/>
            <a:pathLst>
              <a:path h="21589">
                <a:moveTo>
                  <a:pt x="0" y="0"/>
                </a:moveTo>
                <a:lnTo>
                  <a:pt x="0" y="21336"/>
                </a:lnTo>
              </a:path>
            </a:pathLst>
          </a:custGeom>
          <a:ln w="12191">
            <a:solidFill>
              <a:srgbClr val="D9D9D9"/>
            </a:solidFill>
          </a:ln>
        </p:spPr>
        <p:txBody>
          <a:bodyPr wrap="square" lIns="0" tIns="0" rIns="0" bIns="0" rtlCol="0"/>
          <a:lstStyle/>
          <a:p>
            <a:endParaRPr sz="2400"/>
          </a:p>
        </p:txBody>
      </p:sp>
      <p:sp>
        <p:nvSpPr>
          <p:cNvPr id="74" name="object 74"/>
          <p:cNvSpPr/>
          <p:nvPr/>
        </p:nvSpPr>
        <p:spPr>
          <a:xfrm>
            <a:off x="3812031" y="2444763"/>
            <a:ext cx="0" cy="1993900"/>
          </a:xfrm>
          <a:custGeom>
            <a:avLst/>
            <a:gdLst/>
            <a:ahLst/>
            <a:cxnLst/>
            <a:rect l="l" t="t" r="r" b="b"/>
            <a:pathLst>
              <a:path h="1495425">
                <a:moveTo>
                  <a:pt x="0" y="0"/>
                </a:moveTo>
                <a:lnTo>
                  <a:pt x="0" y="1495044"/>
                </a:lnTo>
              </a:path>
            </a:pathLst>
          </a:custGeom>
          <a:ln w="12191">
            <a:solidFill>
              <a:srgbClr val="D9D9D9"/>
            </a:solidFill>
          </a:ln>
        </p:spPr>
        <p:txBody>
          <a:bodyPr wrap="square" lIns="0" tIns="0" rIns="0" bIns="0" rtlCol="0"/>
          <a:lstStyle/>
          <a:p>
            <a:endParaRPr sz="2400"/>
          </a:p>
        </p:txBody>
      </p:sp>
      <p:sp>
        <p:nvSpPr>
          <p:cNvPr id="75" name="object 75"/>
          <p:cNvSpPr/>
          <p:nvPr/>
        </p:nvSpPr>
        <p:spPr>
          <a:xfrm>
            <a:off x="3812031" y="4562108"/>
            <a:ext cx="0" cy="993987"/>
          </a:xfrm>
          <a:custGeom>
            <a:avLst/>
            <a:gdLst/>
            <a:ahLst/>
            <a:cxnLst/>
            <a:rect l="l" t="t" r="r" b="b"/>
            <a:pathLst>
              <a:path h="745489">
                <a:moveTo>
                  <a:pt x="0" y="0"/>
                </a:moveTo>
                <a:lnTo>
                  <a:pt x="0" y="745235"/>
                </a:lnTo>
              </a:path>
            </a:pathLst>
          </a:custGeom>
          <a:ln w="12191">
            <a:solidFill>
              <a:srgbClr val="D9D9D9"/>
            </a:solidFill>
          </a:ln>
        </p:spPr>
        <p:txBody>
          <a:bodyPr wrap="square" lIns="0" tIns="0" rIns="0" bIns="0" rtlCol="0"/>
          <a:lstStyle/>
          <a:p>
            <a:endParaRPr sz="2400"/>
          </a:p>
        </p:txBody>
      </p:sp>
      <p:sp>
        <p:nvSpPr>
          <p:cNvPr id="76" name="object 76"/>
          <p:cNvSpPr/>
          <p:nvPr/>
        </p:nvSpPr>
        <p:spPr>
          <a:xfrm>
            <a:off x="4389120" y="678956"/>
            <a:ext cx="0" cy="37253"/>
          </a:xfrm>
          <a:custGeom>
            <a:avLst/>
            <a:gdLst/>
            <a:ahLst/>
            <a:cxnLst/>
            <a:rect l="l" t="t" r="r" b="b"/>
            <a:pathLst>
              <a:path h="27940">
                <a:moveTo>
                  <a:pt x="0" y="0"/>
                </a:moveTo>
                <a:lnTo>
                  <a:pt x="0" y="27432"/>
                </a:lnTo>
              </a:path>
            </a:pathLst>
          </a:custGeom>
          <a:ln w="12192">
            <a:solidFill>
              <a:srgbClr val="D9D9D9"/>
            </a:solidFill>
          </a:ln>
        </p:spPr>
        <p:txBody>
          <a:bodyPr wrap="square" lIns="0" tIns="0" rIns="0" bIns="0" rtlCol="0"/>
          <a:lstStyle/>
          <a:p>
            <a:endParaRPr sz="2400"/>
          </a:p>
        </p:txBody>
      </p:sp>
      <p:sp>
        <p:nvSpPr>
          <p:cNvPr id="77" name="object 77"/>
          <p:cNvSpPr/>
          <p:nvPr/>
        </p:nvSpPr>
        <p:spPr>
          <a:xfrm>
            <a:off x="4389120" y="841516"/>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78" name="object 78"/>
          <p:cNvSpPr/>
          <p:nvPr/>
        </p:nvSpPr>
        <p:spPr>
          <a:xfrm>
            <a:off x="4389120" y="993916"/>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79" name="object 79"/>
          <p:cNvSpPr/>
          <p:nvPr/>
        </p:nvSpPr>
        <p:spPr>
          <a:xfrm>
            <a:off x="4389120" y="1146317"/>
            <a:ext cx="0" cy="217593"/>
          </a:xfrm>
          <a:custGeom>
            <a:avLst/>
            <a:gdLst/>
            <a:ahLst/>
            <a:cxnLst/>
            <a:rect l="l" t="t" r="r" b="b"/>
            <a:pathLst>
              <a:path h="163194">
                <a:moveTo>
                  <a:pt x="0" y="0"/>
                </a:moveTo>
                <a:lnTo>
                  <a:pt x="0" y="163068"/>
                </a:lnTo>
              </a:path>
            </a:pathLst>
          </a:custGeom>
          <a:ln w="12192">
            <a:solidFill>
              <a:srgbClr val="D9D9D9"/>
            </a:solidFill>
          </a:ln>
        </p:spPr>
        <p:txBody>
          <a:bodyPr wrap="square" lIns="0" tIns="0" rIns="0" bIns="0" rtlCol="0"/>
          <a:lstStyle/>
          <a:p>
            <a:endParaRPr sz="2400"/>
          </a:p>
        </p:txBody>
      </p:sp>
      <p:sp>
        <p:nvSpPr>
          <p:cNvPr id="80" name="object 80"/>
          <p:cNvSpPr/>
          <p:nvPr/>
        </p:nvSpPr>
        <p:spPr>
          <a:xfrm>
            <a:off x="4389120" y="1487692"/>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81" name="object 81"/>
          <p:cNvSpPr/>
          <p:nvPr/>
        </p:nvSpPr>
        <p:spPr>
          <a:xfrm>
            <a:off x="4389120" y="1640092"/>
            <a:ext cx="0" cy="28787"/>
          </a:xfrm>
          <a:custGeom>
            <a:avLst/>
            <a:gdLst/>
            <a:ahLst/>
            <a:cxnLst/>
            <a:rect l="l" t="t" r="r" b="b"/>
            <a:pathLst>
              <a:path h="21590">
                <a:moveTo>
                  <a:pt x="0" y="0"/>
                </a:moveTo>
                <a:lnTo>
                  <a:pt x="0" y="21335"/>
                </a:lnTo>
              </a:path>
            </a:pathLst>
          </a:custGeom>
          <a:ln w="12192">
            <a:solidFill>
              <a:srgbClr val="D9D9D9"/>
            </a:solidFill>
          </a:ln>
        </p:spPr>
        <p:txBody>
          <a:bodyPr wrap="square" lIns="0" tIns="0" rIns="0" bIns="0" rtlCol="0"/>
          <a:lstStyle/>
          <a:p>
            <a:endParaRPr sz="2400"/>
          </a:p>
        </p:txBody>
      </p:sp>
      <p:sp>
        <p:nvSpPr>
          <p:cNvPr id="82" name="object 82"/>
          <p:cNvSpPr/>
          <p:nvPr/>
        </p:nvSpPr>
        <p:spPr>
          <a:xfrm>
            <a:off x="4389120" y="1794523"/>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83" name="object 83"/>
          <p:cNvSpPr/>
          <p:nvPr/>
        </p:nvSpPr>
        <p:spPr>
          <a:xfrm>
            <a:off x="4389120" y="1946923"/>
            <a:ext cx="0" cy="223520"/>
          </a:xfrm>
          <a:custGeom>
            <a:avLst/>
            <a:gdLst/>
            <a:ahLst/>
            <a:cxnLst/>
            <a:rect l="l" t="t" r="r" b="b"/>
            <a:pathLst>
              <a:path h="167639">
                <a:moveTo>
                  <a:pt x="0" y="0"/>
                </a:moveTo>
                <a:lnTo>
                  <a:pt x="0" y="167640"/>
                </a:lnTo>
              </a:path>
            </a:pathLst>
          </a:custGeom>
          <a:ln w="12192">
            <a:solidFill>
              <a:srgbClr val="D9D9D9"/>
            </a:solidFill>
          </a:ln>
        </p:spPr>
        <p:txBody>
          <a:bodyPr wrap="square" lIns="0" tIns="0" rIns="0" bIns="0" rtlCol="0"/>
          <a:lstStyle/>
          <a:p>
            <a:endParaRPr sz="2400"/>
          </a:p>
        </p:txBody>
      </p:sp>
      <p:sp>
        <p:nvSpPr>
          <p:cNvPr id="84" name="object 84"/>
          <p:cNvSpPr/>
          <p:nvPr/>
        </p:nvSpPr>
        <p:spPr>
          <a:xfrm>
            <a:off x="4389120" y="2292363"/>
            <a:ext cx="0" cy="28787"/>
          </a:xfrm>
          <a:custGeom>
            <a:avLst/>
            <a:gdLst/>
            <a:ahLst/>
            <a:cxnLst/>
            <a:rect l="l" t="t" r="r" b="b"/>
            <a:pathLst>
              <a:path h="21589">
                <a:moveTo>
                  <a:pt x="0" y="0"/>
                </a:moveTo>
                <a:lnTo>
                  <a:pt x="0" y="21336"/>
                </a:lnTo>
              </a:path>
            </a:pathLst>
          </a:custGeom>
          <a:ln w="12192">
            <a:solidFill>
              <a:srgbClr val="D9D9D9"/>
            </a:solidFill>
          </a:ln>
        </p:spPr>
        <p:txBody>
          <a:bodyPr wrap="square" lIns="0" tIns="0" rIns="0" bIns="0" rtlCol="0"/>
          <a:lstStyle/>
          <a:p>
            <a:endParaRPr sz="2400"/>
          </a:p>
        </p:txBody>
      </p:sp>
      <p:sp>
        <p:nvSpPr>
          <p:cNvPr id="85" name="object 85"/>
          <p:cNvSpPr/>
          <p:nvPr/>
        </p:nvSpPr>
        <p:spPr>
          <a:xfrm>
            <a:off x="4389120" y="2444763"/>
            <a:ext cx="0" cy="3111500"/>
          </a:xfrm>
          <a:custGeom>
            <a:avLst/>
            <a:gdLst/>
            <a:ahLst/>
            <a:cxnLst/>
            <a:rect l="l" t="t" r="r" b="b"/>
            <a:pathLst>
              <a:path h="2333625">
                <a:moveTo>
                  <a:pt x="0" y="0"/>
                </a:moveTo>
                <a:lnTo>
                  <a:pt x="0" y="2333244"/>
                </a:lnTo>
              </a:path>
            </a:pathLst>
          </a:custGeom>
          <a:ln w="12192">
            <a:solidFill>
              <a:srgbClr val="D9D9D9"/>
            </a:solidFill>
          </a:ln>
        </p:spPr>
        <p:txBody>
          <a:bodyPr wrap="square" lIns="0" tIns="0" rIns="0" bIns="0" rtlCol="0"/>
          <a:lstStyle/>
          <a:p>
            <a:endParaRPr sz="2400"/>
          </a:p>
        </p:txBody>
      </p:sp>
      <p:sp>
        <p:nvSpPr>
          <p:cNvPr id="86" name="object 86"/>
          <p:cNvSpPr/>
          <p:nvPr/>
        </p:nvSpPr>
        <p:spPr>
          <a:xfrm>
            <a:off x="4968239" y="678956"/>
            <a:ext cx="0" cy="37253"/>
          </a:xfrm>
          <a:custGeom>
            <a:avLst/>
            <a:gdLst/>
            <a:ahLst/>
            <a:cxnLst/>
            <a:rect l="l" t="t" r="r" b="b"/>
            <a:pathLst>
              <a:path h="27940">
                <a:moveTo>
                  <a:pt x="0" y="0"/>
                </a:moveTo>
                <a:lnTo>
                  <a:pt x="0" y="27432"/>
                </a:lnTo>
              </a:path>
            </a:pathLst>
          </a:custGeom>
          <a:ln w="12192">
            <a:solidFill>
              <a:srgbClr val="D9D9D9"/>
            </a:solidFill>
          </a:ln>
        </p:spPr>
        <p:txBody>
          <a:bodyPr wrap="square" lIns="0" tIns="0" rIns="0" bIns="0" rtlCol="0"/>
          <a:lstStyle/>
          <a:p>
            <a:endParaRPr sz="2400"/>
          </a:p>
        </p:txBody>
      </p:sp>
      <p:sp>
        <p:nvSpPr>
          <p:cNvPr id="87" name="object 87"/>
          <p:cNvSpPr/>
          <p:nvPr/>
        </p:nvSpPr>
        <p:spPr>
          <a:xfrm>
            <a:off x="4968239" y="841516"/>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88" name="object 88"/>
          <p:cNvSpPr/>
          <p:nvPr/>
        </p:nvSpPr>
        <p:spPr>
          <a:xfrm>
            <a:off x="4968239" y="993916"/>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89" name="object 89"/>
          <p:cNvSpPr/>
          <p:nvPr/>
        </p:nvSpPr>
        <p:spPr>
          <a:xfrm>
            <a:off x="4968239" y="1146317"/>
            <a:ext cx="0" cy="217593"/>
          </a:xfrm>
          <a:custGeom>
            <a:avLst/>
            <a:gdLst/>
            <a:ahLst/>
            <a:cxnLst/>
            <a:rect l="l" t="t" r="r" b="b"/>
            <a:pathLst>
              <a:path h="163194">
                <a:moveTo>
                  <a:pt x="0" y="0"/>
                </a:moveTo>
                <a:lnTo>
                  <a:pt x="0" y="163068"/>
                </a:lnTo>
              </a:path>
            </a:pathLst>
          </a:custGeom>
          <a:ln w="12192">
            <a:solidFill>
              <a:srgbClr val="D9D9D9"/>
            </a:solidFill>
          </a:ln>
        </p:spPr>
        <p:txBody>
          <a:bodyPr wrap="square" lIns="0" tIns="0" rIns="0" bIns="0" rtlCol="0"/>
          <a:lstStyle/>
          <a:p>
            <a:endParaRPr sz="2400"/>
          </a:p>
        </p:txBody>
      </p:sp>
      <p:sp>
        <p:nvSpPr>
          <p:cNvPr id="90" name="object 90"/>
          <p:cNvSpPr/>
          <p:nvPr/>
        </p:nvSpPr>
        <p:spPr>
          <a:xfrm>
            <a:off x="4968239" y="1487692"/>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91" name="object 91"/>
          <p:cNvSpPr/>
          <p:nvPr/>
        </p:nvSpPr>
        <p:spPr>
          <a:xfrm>
            <a:off x="4968239" y="1640092"/>
            <a:ext cx="0" cy="28787"/>
          </a:xfrm>
          <a:custGeom>
            <a:avLst/>
            <a:gdLst/>
            <a:ahLst/>
            <a:cxnLst/>
            <a:rect l="l" t="t" r="r" b="b"/>
            <a:pathLst>
              <a:path h="21590">
                <a:moveTo>
                  <a:pt x="0" y="0"/>
                </a:moveTo>
                <a:lnTo>
                  <a:pt x="0" y="21335"/>
                </a:lnTo>
              </a:path>
            </a:pathLst>
          </a:custGeom>
          <a:ln w="12192">
            <a:solidFill>
              <a:srgbClr val="D9D9D9"/>
            </a:solidFill>
          </a:ln>
        </p:spPr>
        <p:txBody>
          <a:bodyPr wrap="square" lIns="0" tIns="0" rIns="0" bIns="0" rtlCol="0"/>
          <a:lstStyle/>
          <a:p>
            <a:endParaRPr sz="2400"/>
          </a:p>
        </p:txBody>
      </p:sp>
      <p:sp>
        <p:nvSpPr>
          <p:cNvPr id="92" name="object 92"/>
          <p:cNvSpPr/>
          <p:nvPr/>
        </p:nvSpPr>
        <p:spPr>
          <a:xfrm>
            <a:off x="4968239" y="1794523"/>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93" name="object 93"/>
          <p:cNvSpPr/>
          <p:nvPr/>
        </p:nvSpPr>
        <p:spPr>
          <a:xfrm>
            <a:off x="4968239" y="1946923"/>
            <a:ext cx="0" cy="223520"/>
          </a:xfrm>
          <a:custGeom>
            <a:avLst/>
            <a:gdLst/>
            <a:ahLst/>
            <a:cxnLst/>
            <a:rect l="l" t="t" r="r" b="b"/>
            <a:pathLst>
              <a:path h="167639">
                <a:moveTo>
                  <a:pt x="0" y="0"/>
                </a:moveTo>
                <a:lnTo>
                  <a:pt x="0" y="167640"/>
                </a:lnTo>
              </a:path>
            </a:pathLst>
          </a:custGeom>
          <a:ln w="12192">
            <a:solidFill>
              <a:srgbClr val="D9D9D9"/>
            </a:solidFill>
          </a:ln>
        </p:spPr>
        <p:txBody>
          <a:bodyPr wrap="square" lIns="0" tIns="0" rIns="0" bIns="0" rtlCol="0"/>
          <a:lstStyle/>
          <a:p>
            <a:endParaRPr sz="2400"/>
          </a:p>
        </p:txBody>
      </p:sp>
      <p:sp>
        <p:nvSpPr>
          <p:cNvPr id="94" name="object 94"/>
          <p:cNvSpPr/>
          <p:nvPr/>
        </p:nvSpPr>
        <p:spPr>
          <a:xfrm>
            <a:off x="4968239" y="2292363"/>
            <a:ext cx="0" cy="28787"/>
          </a:xfrm>
          <a:custGeom>
            <a:avLst/>
            <a:gdLst/>
            <a:ahLst/>
            <a:cxnLst/>
            <a:rect l="l" t="t" r="r" b="b"/>
            <a:pathLst>
              <a:path h="21589">
                <a:moveTo>
                  <a:pt x="0" y="0"/>
                </a:moveTo>
                <a:lnTo>
                  <a:pt x="0" y="21336"/>
                </a:lnTo>
              </a:path>
            </a:pathLst>
          </a:custGeom>
          <a:ln w="12192">
            <a:solidFill>
              <a:srgbClr val="D9D9D9"/>
            </a:solidFill>
          </a:ln>
        </p:spPr>
        <p:txBody>
          <a:bodyPr wrap="square" lIns="0" tIns="0" rIns="0" bIns="0" rtlCol="0"/>
          <a:lstStyle/>
          <a:p>
            <a:endParaRPr sz="2400"/>
          </a:p>
        </p:txBody>
      </p:sp>
      <p:sp>
        <p:nvSpPr>
          <p:cNvPr id="95" name="object 95"/>
          <p:cNvSpPr/>
          <p:nvPr/>
        </p:nvSpPr>
        <p:spPr>
          <a:xfrm>
            <a:off x="4968239" y="2444763"/>
            <a:ext cx="0" cy="3111500"/>
          </a:xfrm>
          <a:custGeom>
            <a:avLst/>
            <a:gdLst/>
            <a:ahLst/>
            <a:cxnLst/>
            <a:rect l="l" t="t" r="r" b="b"/>
            <a:pathLst>
              <a:path h="2333625">
                <a:moveTo>
                  <a:pt x="0" y="0"/>
                </a:moveTo>
                <a:lnTo>
                  <a:pt x="0" y="2333244"/>
                </a:lnTo>
              </a:path>
            </a:pathLst>
          </a:custGeom>
          <a:ln w="12192">
            <a:solidFill>
              <a:srgbClr val="D9D9D9"/>
            </a:solidFill>
          </a:ln>
        </p:spPr>
        <p:txBody>
          <a:bodyPr wrap="square" lIns="0" tIns="0" rIns="0" bIns="0" rtlCol="0"/>
          <a:lstStyle/>
          <a:p>
            <a:endParaRPr sz="2400"/>
          </a:p>
        </p:txBody>
      </p:sp>
      <p:sp>
        <p:nvSpPr>
          <p:cNvPr id="96" name="object 96"/>
          <p:cNvSpPr/>
          <p:nvPr/>
        </p:nvSpPr>
        <p:spPr>
          <a:xfrm>
            <a:off x="5547360" y="678956"/>
            <a:ext cx="0" cy="37253"/>
          </a:xfrm>
          <a:custGeom>
            <a:avLst/>
            <a:gdLst/>
            <a:ahLst/>
            <a:cxnLst/>
            <a:rect l="l" t="t" r="r" b="b"/>
            <a:pathLst>
              <a:path h="27940">
                <a:moveTo>
                  <a:pt x="0" y="0"/>
                </a:moveTo>
                <a:lnTo>
                  <a:pt x="0" y="27432"/>
                </a:lnTo>
              </a:path>
            </a:pathLst>
          </a:custGeom>
          <a:ln w="12192">
            <a:solidFill>
              <a:srgbClr val="D9D9D9"/>
            </a:solidFill>
          </a:ln>
        </p:spPr>
        <p:txBody>
          <a:bodyPr wrap="square" lIns="0" tIns="0" rIns="0" bIns="0" rtlCol="0"/>
          <a:lstStyle/>
          <a:p>
            <a:endParaRPr sz="2400"/>
          </a:p>
        </p:txBody>
      </p:sp>
      <p:sp>
        <p:nvSpPr>
          <p:cNvPr id="97" name="object 97"/>
          <p:cNvSpPr/>
          <p:nvPr/>
        </p:nvSpPr>
        <p:spPr>
          <a:xfrm>
            <a:off x="5547360" y="841516"/>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98" name="object 98"/>
          <p:cNvSpPr/>
          <p:nvPr/>
        </p:nvSpPr>
        <p:spPr>
          <a:xfrm>
            <a:off x="5547360" y="993916"/>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99" name="object 99"/>
          <p:cNvSpPr/>
          <p:nvPr/>
        </p:nvSpPr>
        <p:spPr>
          <a:xfrm>
            <a:off x="5547360" y="1146317"/>
            <a:ext cx="0" cy="217593"/>
          </a:xfrm>
          <a:custGeom>
            <a:avLst/>
            <a:gdLst/>
            <a:ahLst/>
            <a:cxnLst/>
            <a:rect l="l" t="t" r="r" b="b"/>
            <a:pathLst>
              <a:path h="163194">
                <a:moveTo>
                  <a:pt x="0" y="0"/>
                </a:moveTo>
                <a:lnTo>
                  <a:pt x="0" y="163068"/>
                </a:lnTo>
              </a:path>
            </a:pathLst>
          </a:custGeom>
          <a:ln w="12192">
            <a:solidFill>
              <a:srgbClr val="D9D9D9"/>
            </a:solidFill>
          </a:ln>
        </p:spPr>
        <p:txBody>
          <a:bodyPr wrap="square" lIns="0" tIns="0" rIns="0" bIns="0" rtlCol="0"/>
          <a:lstStyle/>
          <a:p>
            <a:endParaRPr sz="2400"/>
          </a:p>
        </p:txBody>
      </p:sp>
      <p:sp>
        <p:nvSpPr>
          <p:cNvPr id="100" name="object 100"/>
          <p:cNvSpPr/>
          <p:nvPr/>
        </p:nvSpPr>
        <p:spPr>
          <a:xfrm>
            <a:off x="5547360" y="1487692"/>
            <a:ext cx="0" cy="28787"/>
          </a:xfrm>
          <a:custGeom>
            <a:avLst/>
            <a:gdLst/>
            <a:ahLst/>
            <a:cxnLst/>
            <a:rect l="l" t="t" r="r" b="b"/>
            <a:pathLst>
              <a:path h="21590">
                <a:moveTo>
                  <a:pt x="0" y="0"/>
                </a:moveTo>
                <a:lnTo>
                  <a:pt x="0" y="21336"/>
                </a:lnTo>
              </a:path>
            </a:pathLst>
          </a:custGeom>
          <a:ln w="12192">
            <a:solidFill>
              <a:srgbClr val="D9D9D9"/>
            </a:solidFill>
          </a:ln>
        </p:spPr>
        <p:txBody>
          <a:bodyPr wrap="square" lIns="0" tIns="0" rIns="0" bIns="0" rtlCol="0"/>
          <a:lstStyle/>
          <a:p>
            <a:endParaRPr sz="2400"/>
          </a:p>
        </p:txBody>
      </p:sp>
      <p:sp>
        <p:nvSpPr>
          <p:cNvPr id="101" name="object 101"/>
          <p:cNvSpPr/>
          <p:nvPr/>
        </p:nvSpPr>
        <p:spPr>
          <a:xfrm>
            <a:off x="5547360" y="1640093"/>
            <a:ext cx="0" cy="530860"/>
          </a:xfrm>
          <a:custGeom>
            <a:avLst/>
            <a:gdLst/>
            <a:ahLst/>
            <a:cxnLst/>
            <a:rect l="l" t="t" r="r" b="b"/>
            <a:pathLst>
              <a:path h="398144">
                <a:moveTo>
                  <a:pt x="0" y="0"/>
                </a:moveTo>
                <a:lnTo>
                  <a:pt x="0" y="397763"/>
                </a:lnTo>
              </a:path>
            </a:pathLst>
          </a:custGeom>
          <a:ln w="12192">
            <a:solidFill>
              <a:srgbClr val="D9D9D9"/>
            </a:solidFill>
          </a:ln>
        </p:spPr>
        <p:txBody>
          <a:bodyPr wrap="square" lIns="0" tIns="0" rIns="0" bIns="0" rtlCol="0"/>
          <a:lstStyle/>
          <a:p>
            <a:endParaRPr sz="2400"/>
          </a:p>
        </p:txBody>
      </p:sp>
      <p:sp>
        <p:nvSpPr>
          <p:cNvPr id="102" name="object 102"/>
          <p:cNvSpPr/>
          <p:nvPr/>
        </p:nvSpPr>
        <p:spPr>
          <a:xfrm>
            <a:off x="5547360" y="2292363"/>
            <a:ext cx="0" cy="28787"/>
          </a:xfrm>
          <a:custGeom>
            <a:avLst/>
            <a:gdLst/>
            <a:ahLst/>
            <a:cxnLst/>
            <a:rect l="l" t="t" r="r" b="b"/>
            <a:pathLst>
              <a:path h="21589">
                <a:moveTo>
                  <a:pt x="0" y="0"/>
                </a:moveTo>
                <a:lnTo>
                  <a:pt x="0" y="21336"/>
                </a:lnTo>
              </a:path>
            </a:pathLst>
          </a:custGeom>
          <a:ln w="12192">
            <a:solidFill>
              <a:srgbClr val="D9D9D9"/>
            </a:solidFill>
          </a:ln>
        </p:spPr>
        <p:txBody>
          <a:bodyPr wrap="square" lIns="0" tIns="0" rIns="0" bIns="0" rtlCol="0"/>
          <a:lstStyle/>
          <a:p>
            <a:endParaRPr sz="2400"/>
          </a:p>
        </p:txBody>
      </p:sp>
      <p:sp>
        <p:nvSpPr>
          <p:cNvPr id="103" name="object 103"/>
          <p:cNvSpPr/>
          <p:nvPr/>
        </p:nvSpPr>
        <p:spPr>
          <a:xfrm>
            <a:off x="5547360" y="2444763"/>
            <a:ext cx="0" cy="3111500"/>
          </a:xfrm>
          <a:custGeom>
            <a:avLst/>
            <a:gdLst/>
            <a:ahLst/>
            <a:cxnLst/>
            <a:rect l="l" t="t" r="r" b="b"/>
            <a:pathLst>
              <a:path h="2333625">
                <a:moveTo>
                  <a:pt x="0" y="0"/>
                </a:moveTo>
                <a:lnTo>
                  <a:pt x="0" y="2333244"/>
                </a:lnTo>
              </a:path>
            </a:pathLst>
          </a:custGeom>
          <a:ln w="12192">
            <a:solidFill>
              <a:srgbClr val="D9D9D9"/>
            </a:solidFill>
          </a:ln>
        </p:spPr>
        <p:txBody>
          <a:bodyPr wrap="square" lIns="0" tIns="0" rIns="0" bIns="0" rtlCol="0"/>
          <a:lstStyle/>
          <a:p>
            <a:endParaRPr sz="2400"/>
          </a:p>
        </p:txBody>
      </p:sp>
      <p:sp>
        <p:nvSpPr>
          <p:cNvPr id="104" name="object 104"/>
          <p:cNvSpPr/>
          <p:nvPr/>
        </p:nvSpPr>
        <p:spPr>
          <a:xfrm>
            <a:off x="6126479" y="678956"/>
            <a:ext cx="0" cy="1491827"/>
          </a:xfrm>
          <a:custGeom>
            <a:avLst/>
            <a:gdLst/>
            <a:ahLst/>
            <a:cxnLst/>
            <a:rect l="l" t="t" r="r" b="b"/>
            <a:pathLst>
              <a:path h="1118870">
                <a:moveTo>
                  <a:pt x="0" y="0"/>
                </a:moveTo>
                <a:lnTo>
                  <a:pt x="0" y="1118616"/>
                </a:lnTo>
              </a:path>
            </a:pathLst>
          </a:custGeom>
          <a:ln w="12192">
            <a:solidFill>
              <a:srgbClr val="D9D9D9"/>
            </a:solidFill>
          </a:ln>
        </p:spPr>
        <p:txBody>
          <a:bodyPr wrap="square" lIns="0" tIns="0" rIns="0" bIns="0" rtlCol="0"/>
          <a:lstStyle/>
          <a:p>
            <a:endParaRPr sz="2400"/>
          </a:p>
        </p:txBody>
      </p:sp>
      <p:sp>
        <p:nvSpPr>
          <p:cNvPr id="105" name="object 105"/>
          <p:cNvSpPr/>
          <p:nvPr/>
        </p:nvSpPr>
        <p:spPr>
          <a:xfrm>
            <a:off x="6126479" y="2292363"/>
            <a:ext cx="0" cy="28787"/>
          </a:xfrm>
          <a:custGeom>
            <a:avLst/>
            <a:gdLst/>
            <a:ahLst/>
            <a:cxnLst/>
            <a:rect l="l" t="t" r="r" b="b"/>
            <a:pathLst>
              <a:path h="21589">
                <a:moveTo>
                  <a:pt x="0" y="0"/>
                </a:moveTo>
                <a:lnTo>
                  <a:pt x="0" y="21336"/>
                </a:lnTo>
              </a:path>
            </a:pathLst>
          </a:custGeom>
          <a:ln w="12192">
            <a:solidFill>
              <a:srgbClr val="D9D9D9"/>
            </a:solidFill>
          </a:ln>
        </p:spPr>
        <p:txBody>
          <a:bodyPr wrap="square" lIns="0" tIns="0" rIns="0" bIns="0" rtlCol="0"/>
          <a:lstStyle/>
          <a:p>
            <a:endParaRPr sz="2400"/>
          </a:p>
        </p:txBody>
      </p:sp>
      <p:sp>
        <p:nvSpPr>
          <p:cNvPr id="106" name="object 106"/>
          <p:cNvSpPr/>
          <p:nvPr/>
        </p:nvSpPr>
        <p:spPr>
          <a:xfrm>
            <a:off x="6126479" y="2444763"/>
            <a:ext cx="0" cy="3111500"/>
          </a:xfrm>
          <a:custGeom>
            <a:avLst/>
            <a:gdLst/>
            <a:ahLst/>
            <a:cxnLst/>
            <a:rect l="l" t="t" r="r" b="b"/>
            <a:pathLst>
              <a:path h="2333625">
                <a:moveTo>
                  <a:pt x="0" y="0"/>
                </a:moveTo>
                <a:lnTo>
                  <a:pt x="0" y="2333244"/>
                </a:lnTo>
              </a:path>
            </a:pathLst>
          </a:custGeom>
          <a:ln w="12192">
            <a:solidFill>
              <a:srgbClr val="D9D9D9"/>
            </a:solidFill>
          </a:ln>
        </p:spPr>
        <p:txBody>
          <a:bodyPr wrap="square" lIns="0" tIns="0" rIns="0" bIns="0" rtlCol="0"/>
          <a:lstStyle/>
          <a:p>
            <a:endParaRPr sz="2400"/>
          </a:p>
        </p:txBody>
      </p:sp>
      <p:sp>
        <p:nvSpPr>
          <p:cNvPr id="107" name="object 107"/>
          <p:cNvSpPr/>
          <p:nvPr/>
        </p:nvSpPr>
        <p:spPr>
          <a:xfrm>
            <a:off x="6703568" y="678956"/>
            <a:ext cx="0" cy="1491827"/>
          </a:xfrm>
          <a:custGeom>
            <a:avLst/>
            <a:gdLst/>
            <a:ahLst/>
            <a:cxnLst/>
            <a:rect l="l" t="t" r="r" b="b"/>
            <a:pathLst>
              <a:path h="1118870">
                <a:moveTo>
                  <a:pt x="0" y="0"/>
                </a:moveTo>
                <a:lnTo>
                  <a:pt x="0" y="1118616"/>
                </a:lnTo>
              </a:path>
            </a:pathLst>
          </a:custGeom>
          <a:ln w="12192">
            <a:solidFill>
              <a:srgbClr val="D9D9D9"/>
            </a:solidFill>
          </a:ln>
        </p:spPr>
        <p:txBody>
          <a:bodyPr wrap="square" lIns="0" tIns="0" rIns="0" bIns="0" rtlCol="0"/>
          <a:lstStyle/>
          <a:p>
            <a:endParaRPr sz="2400"/>
          </a:p>
        </p:txBody>
      </p:sp>
      <p:sp>
        <p:nvSpPr>
          <p:cNvPr id="108" name="object 108"/>
          <p:cNvSpPr/>
          <p:nvPr/>
        </p:nvSpPr>
        <p:spPr>
          <a:xfrm>
            <a:off x="6703568" y="2292363"/>
            <a:ext cx="0" cy="3263900"/>
          </a:xfrm>
          <a:custGeom>
            <a:avLst/>
            <a:gdLst/>
            <a:ahLst/>
            <a:cxnLst/>
            <a:rect l="l" t="t" r="r" b="b"/>
            <a:pathLst>
              <a:path h="2447925">
                <a:moveTo>
                  <a:pt x="0" y="0"/>
                </a:moveTo>
                <a:lnTo>
                  <a:pt x="0" y="2447544"/>
                </a:lnTo>
              </a:path>
            </a:pathLst>
          </a:custGeom>
          <a:ln w="12192">
            <a:solidFill>
              <a:srgbClr val="D9D9D9"/>
            </a:solidFill>
          </a:ln>
        </p:spPr>
        <p:txBody>
          <a:bodyPr wrap="square" lIns="0" tIns="0" rIns="0" bIns="0" rtlCol="0"/>
          <a:lstStyle/>
          <a:p>
            <a:endParaRPr sz="2400"/>
          </a:p>
        </p:txBody>
      </p:sp>
      <p:sp>
        <p:nvSpPr>
          <p:cNvPr id="109" name="object 109"/>
          <p:cNvSpPr/>
          <p:nvPr/>
        </p:nvSpPr>
        <p:spPr>
          <a:xfrm>
            <a:off x="7282687" y="678956"/>
            <a:ext cx="0" cy="4876800"/>
          </a:xfrm>
          <a:custGeom>
            <a:avLst/>
            <a:gdLst/>
            <a:ahLst/>
            <a:cxnLst/>
            <a:rect l="l" t="t" r="r" b="b"/>
            <a:pathLst>
              <a:path h="3657600">
                <a:moveTo>
                  <a:pt x="0" y="0"/>
                </a:moveTo>
                <a:lnTo>
                  <a:pt x="0" y="3657600"/>
                </a:lnTo>
              </a:path>
            </a:pathLst>
          </a:custGeom>
          <a:ln w="12192">
            <a:solidFill>
              <a:srgbClr val="D9D9D9"/>
            </a:solidFill>
          </a:ln>
        </p:spPr>
        <p:txBody>
          <a:bodyPr wrap="square" lIns="0" tIns="0" rIns="0" bIns="0" rtlCol="0"/>
          <a:lstStyle/>
          <a:p>
            <a:endParaRPr sz="2400"/>
          </a:p>
        </p:txBody>
      </p:sp>
      <p:sp>
        <p:nvSpPr>
          <p:cNvPr id="110" name="object 110"/>
          <p:cNvSpPr/>
          <p:nvPr/>
        </p:nvSpPr>
        <p:spPr>
          <a:xfrm>
            <a:off x="7861807" y="678956"/>
            <a:ext cx="0" cy="4876800"/>
          </a:xfrm>
          <a:custGeom>
            <a:avLst/>
            <a:gdLst/>
            <a:ahLst/>
            <a:cxnLst/>
            <a:rect l="l" t="t" r="r" b="b"/>
            <a:pathLst>
              <a:path h="3657600">
                <a:moveTo>
                  <a:pt x="0" y="0"/>
                </a:moveTo>
                <a:lnTo>
                  <a:pt x="0" y="3657600"/>
                </a:lnTo>
              </a:path>
            </a:pathLst>
          </a:custGeom>
          <a:ln w="12192">
            <a:solidFill>
              <a:srgbClr val="D9D9D9"/>
            </a:solidFill>
          </a:ln>
        </p:spPr>
        <p:txBody>
          <a:bodyPr wrap="square" lIns="0" tIns="0" rIns="0" bIns="0" rtlCol="0"/>
          <a:lstStyle/>
          <a:p>
            <a:endParaRPr sz="2400"/>
          </a:p>
        </p:txBody>
      </p:sp>
      <p:sp>
        <p:nvSpPr>
          <p:cNvPr id="111" name="object 111"/>
          <p:cNvSpPr txBox="1"/>
          <p:nvPr/>
        </p:nvSpPr>
        <p:spPr>
          <a:xfrm>
            <a:off x="854389" y="5561580"/>
            <a:ext cx="127847" cy="221365"/>
          </a:xfrm>
          <a:prstGeom prst="rect">
            <a:avLst/>
          </a:prstGeom>
        </p:spPr>
        <p:txBody>
          <a:bodyPr vert="horz" wrap="square" lIns="0" tIns="16087" rIns="0" bIns="0" rtlCol="0">
            <a:spAutoFit/>
          </a:bodyPr>
          <a:lstStyle/>
          <a:p>
            <a:pPr marL="16933">
              <a:spcBef>
                <a:spcPts val="127"/>
              </a:spcBef>
            </a:pPr>
            <a:r>
              <a:rPr sz="1333" spc="-7" dirty="0">
                <a:solidFill>
                  <a:srgbClr val="4B4B4B"/>
                </a:solidFill>
                <a:latin typeface="Arial"/>
                <a:cs typeface="Arial"/>
              </a:rPr>
              <a:t>0</a:t>
            </a:r>
            <a:endParaRPr sz="1333">
              <a:latin typeface="Arial"/>
              <a:cs typeface="Arial"/>
            </a:endParaRPr>
          </a:p>
        </p:txBody>
      </p:sp>
      <p:sp>
        <p:nvSpPr>
          <p:cNvPr id="112" name="object 112"/>
          <p:cNvSpPr txBox="1"/>
          <p:nvPr/>
        </p:nvSpPr>
        <p:spPr>
          <a:xfrm>
            <a:off x="1431070" y="5561580"/>
            <a:ext cx="127847" cy="221365"/>
          </a:xfrm>
          <a:prstGeom prst="rect">
            <a:avLst/>
          </a:prstGeom>
        </p:spPr>
        <p:txBody>
          <a:bodyPr vert="horz" wrap="square" lIns="0" tIns="16087" rIns="0" bIns="0" rtlCol="0">
            <a:spAutoFit/>
          </a:bodyPr>
          <a:lstStyle/>
          <a:p>
            <a:pPr marL="16933">
              <a:spcBef>
                <a:spcPts val="127"/>
              </a:spcBef>
            </a:pPr>
            <a:r>
              <a:rPr sz="1333" spc="-7" dirty="0">
                <a:solidFill>
                  <a:srgbClr val="4B4B4B"/>
                </a:solidFill>
                <a:latin typeface="Arial"/>
                <a:cs typeface="Arial"/>
              </a:rPr>
              <a:t>1</a:t>
            </a:r>
            <a:endParaRPr sz="1333">
              <a:latin typeface="Arial"/>
              <a:cs typeface="Arial"/>
            </a:endParaRPr>
          </a:p>
        </p:txBody>
      </p:sp>
      <p:sp>
        <p:nvSpPr>
          <p:cNvPr id="113" name="object 113"/>
          <p:cNvSpPr txBox="1"/>
          <p:nvPr/>
        </p:nvSpPr>
        <p:spPr>
          <a:xfrm>
            <a:off x="2008123" y="5561580"/>
            <a:ext cx="127847" cy="221365"/>
          </a:xfrm>
          <a:prstGeom prst="rect">
            <a:avLst/>
          </a:prstGeom>
        </p:spPr>
        <p:txBody>
          <a:bodyPr vert="horz" wrap="square" lIns="0" tIns="16087" rIns="0" bIns="0" rtlCol="0">
            <a:spAutoFit/>
          </a:bodyPr>
          <a:lstStyle/>
          <a:p>
            <a:pPr marL="16933">
              <a:spcBef>
                <a:spcPts val="127"/>
              </a:spcBef>
            </a:pPr>
            <a:r>
              <a:rPr sz="1333" spc="-7" dirty="0">
                <a:solidFill>
                  <a:srgbClr val="4B4B4B"/>
                </a:solidFill>
                <a:latin typeface="Arial"/>
                <a:cs typeface="Arial"/>
              </a:rPr>
              <a:t>2</a:t>
            </a:r>
            <a:endParaRPr sz="1333">
              <a:latin typeface="Arial"/>
              <a:cs typeface="Arial"/>
            </a:endParaRPr>
          </a:p>
        </p:txBody>
      </p:sp>
      <p:sp>
        <p:nvSpPr>
          <p:cNvPr id="114" name="object 114"/>
          <p:cNvSpPr txBox="1"/>
          <p:nvPr/>
        </p:nvSpPr>
        <p:spPr>
          <a:xfrm>
            <a:off x="2586059" y="5561580"/>
            <a:ext cx="127847" cy="221365"/>
          </a:xfrm>
          <a:prstGeom prst="rect">
            <a:avLst/>
          </a:prstGeom>
        </p:spPr>
        <p:txBody>
          <a:bodyPr vert="horz" wrap="square" lIns="0" tIns="16087" rIns="0" bIns="0" rtlCol="0">
            <a:spAutoFit/>
          </a:bodyPr>
          <a:lstStyle/>
          <a:p>
            <a:pPr marL="16933">
              <a:spcBef>
                <a:spcPts val="127"/>
              </a:spcBef>
            </a:pPr>
            <a:r>
              <a:rPr sz="1333" spc="-7" dirty="0">
                <a:solidFill>
                  <a:srgbClr val="4B4B4B"/>
                </a:solidFill>
                <a:latin typeface="Arial"/>
                <a:cs typeface="Arial"/>
              </a:rPr>
              <a:t>3</a:t>
            </a:r>
            <a:endParaRPr sz="1333">
              <a:latin typeface="Arial"/>
              <a:cs typeface="Arial"/>
            </a:endParaRPr>
          </a:p>
        </p:txBody>
      </p:sp>
      <p:sp>
        <p:nvSpPr>
          <p:cNvPr id="115" name="object 115"/>
          <p:cNvSpPr txBox="1"/>
          <p:nvPr/>
        </p:nvSpPr>
        <p:spPr>
          <a:xfrm>
            <a:off x="5482505" y="5561580"/>
            <a:ext cx="127847" cy="221365"/>
          </a:xfrm>
          <a:prstGeom prst="rect">
            <a:avLst/>
          </a:prstGeom>
        </p:spPr>
        <p:txBody>
          <a:bodyPr vert="horz" wrap="square" lIns="0" tIns="16087" rIns="0" bIns="0" rtlCol="0">
            <a:spAutoFit/>
          </a:bodyPr>
          <a:lstStyle/>
          <a:p>
            <a:pPr marL="16933">
              <a:spcBef>
                <a:spcPts val="127"/>
              </a:spcBef>
            </a:pPr>
            <a:r>
              <a:rPr sz="1333" spc="-7" dirty="0">
                <a:solidFill>
                  <a:srgbClr val="4B4B4B"/>
                </a:solidFill>
                <a:latin typeface="Arial"/>
                <a:cs typeface="Arial"/>
              </a:rPr>
              <a:t>8</a:t>
            </a:r>
            <a:endParaRPr sz="1333">
              <a:latin typeface="Arial"/>
              <a:cs typeface="Arial"/>
            </a:endParaRPr>
          </a:p>
        </p:txBody>
      </p:sp>
      <p:sp>
        <p:nvSpPr>
          <p:cNvPr id="116" name="object 116"/>
          <p:cNvSpPr txBox="1"/>
          <p:nvPr/>
        </p:nvSpPr>
        <p:spPr>
          <a:xfrm>
            <a:off x="6061963" y="5561580"/>
            <a:ext cx="127847" cy="221365"/>
          </a:xfrm>
          <a:prstGeom prst="rect">
            <a:avLst/>
          </a:prstGeom>
        </p:spPr>
        <p:txBody>
          <a:bodyPr vert="horz" wrap="square" lIns="0" tIns="16087" rIns="0" bIns="0" rtlCol="0">
            <a:spAutoFit/>
          </a:bodyPr>
          <a:lstStyle/>
          <a:p>
            <a:pPr marL="16933">
              <a:spcBef>
                <a:spcPts val="127"/>
              </a:spcBef>
            </a:pPr>
            <a:r>
              <a:rPr sz="1333" spc="-7" dirty="0">
                <a:solidFill>
                  <a:srgbClr val="4B4B4B"/>
                </a:solidFill>
                <a:latin typeface="Arial"/>
                <a:cs typeface="Arial"/>
              </a:rPr>
              <a:t>9</a:t>
            </a:r>
            <a:endParaRPr sz="1333">
              <a:latin typeface="Arial"/>
              <a:cs typeface="Arial"/>
            </a:endParaRPr>
          </a:p>
        </p:txBody>
      </p:sp>
      <p:sp>
        <p:nvSpPr>
          <p:cNvPr id="117" name="object 117"/>
          <p:cNvSpPr txBox="1"/>
          <p:nvPr/>
        </p:nvSpPr>
        <p:spPr>
          <a:xfrm>
            <a:off x="6594009" y="5561581"/>
            <a:ext cx="221827" cy="221365"/>
          </a:xfrm>
          <a:prstGeom prst="rect">
            <a:avLst/>
          </a:prstGeom>
        </p:spPr>
        <p:txBody>
          <a:bodyPr vert="horz" wrap="square" lIns="0" tIns="16087" rIns="0" bIns="0" rtlCol="0">
            <a:spAutoFit/>
          </a:bodyPr>
          <a:lstStyle/>
          <a:p>
            <a:pPr marL="16933">
              <a:spcBef>
                <a:spcPts val="127"/>
              </a:spcBef>
            </a:pPr>
            <a:r>
              <a:rPr sz="1333" spc="-13" dirty="0">
                <a:solidFill>
                  <a:srgbClr val="4B4B4B"/>
                </a:solidFill>
                <a:latin typeface="Arial"/>
                <a:cs typeface="Arial"/>
              </a:rPr>
              <a:t>1</a:t>
            </a:r>
            <a:r>
              <a:rPr sz="1333" spc="-7" dirty="0">
                <a:solidFill>
                  <a:srgbClr val="4B4B4B"/>
                </a:solidFill>
                <a:latin typeface="Arial"/>
                <a:cs typeface="Arial"/>
              </a:rPr>
              <a:t>0</a:t>
            </a:r>
            <a:endParaRPr sz="1333">
              <a:latin typeface="Arial"/>
              <a:cs typeface="Arial"/>
            </a:endParaRPr>
          </a:p>
        </p:txBody>
      </p:sp>
      <p:sp>
        <p:nvSpPr>
          <p:cNvPr id="118" name="object 118"/>
          <p:cNvSpPr txBox="1"/>
          <p:nvPr/>
        </p:nvSpPr>
        <p:spPr>
          <a:xfrm>
            <a:off x="7172620" y="5561581"/>
            <a:ext cx="221827" cy="221365"/>
          </a:xfrm>
          <a:prstGeom prst="rect">
            <a:avLst/>
          </a:prstGeom>
        </p:spPr>
        <p:txBody>
          <a:bodyPr vert="horz" wrap="square" lIns="0" tIns="16087" rIns="0" bIns="0" rtlCol="0">
            <a:spAutoFit/>
          </a:bodyPr>
          <a:lstStyle/>
          <a:p>
            <a:pPr marL="16933">
              <a:spcBef>
                <a:spcPts val="127"/>
              </a:spcBef>
            </a:pPr>
            <a:r>
              <a:rPr sz="1333" spc="-13" dirty="0">
                <a:solidFill>
                  <a:srgbClr val="4B4B4B"/>
                </a:solidFill>
                <a:latin typeface="Arial"/>
                <a:cs typeface="Arial"/>
              </a:rPr>
              <a:t>1</a:t>
            </a:r>
            <a:r>
              <a:rPr sz="1333" spc="-7" dirty="0">
                <a:solidFill>
                  <a:srgbClr val="4B4B4B"/>
                </a:solidFill>
                <a:latin typeface="Arial"/>
                <a:cs typeface="Arial"/>
              </a:rPr>
              <a:t>1</a:t>
            </a:r>
            <a:endParaRPr sz="1333">
              <a:latin typeface="Arial"/>
              <a:cs typeface="Arial"/>
            </a:endParaRPr>
          </a:p>
        </p:txBody>
      </p:sp>
      <p:sp>
        <p:nvSpPr>
          <p:cNvPr id="119" name="object 119"/>
          <p:cNvSpPr txBox="1"/>
          <p:nvPr/>
        </p:nvSpPr>
        <p:spPr>
          <a:xfrm>
            <a:off x="7753095" y="5561581"/>
            <a:ext cx="221827" cy="221365"/>
          </a:xfrm>
          <a:prstGeom prst="rect">
            <a:avLst/>
          </a:prstGeom>
        </p:spPr>
        <p:txBody>
          <a:bodyPr vert="horz" wrap="square" lIns="0" tIns="16087" rIns="0" bIns="0" rtlCol="0">
            <a:spAutoFit/>
          </a:bodyPr>
          <a:lstStyle/>
          <a:p>
            <a:pPr marL="16933">
              <a:spcBef>
                <a:spcPts val="127"/>
              </a:spcBef>
            </a:pPr>
            <a:r>
              <a:rPr sz="1333" spc="-13" dirty="0">
                <a:solidFill>
                  <a:srgbClr val="4B4B4B"/>
                </a:solidFill>
                <a:latin typeface="Arial"/>
                <a:cs typeface="Arial"/>
              </a:rPr>
              <a:t>1</a:t>
            </a:r>
            <a:r>
              <a:rPr sz="1333" spc="-7" dirty="0">
                <a:solidFill>
                  <a:srgbClr val="4B4B4B"/>
                </a:solidFill>
                <a:latin typeface="Arial"/>
                <a:cs typeface="Arial"/>
              </a:rPr>
              <a:t>2</a:t>
            </a:r>
            <a:endParaRPr sz="1333">
              <a:latin typeface="Arial"/>
              <a:cs typeface="Arial"/>
            </a:endParaRPr>
          </a:p>
        </p:txBody>
      </p:sp>
      <p:sp>
        <p:nvSpPr>
          <p:cNvPr id="120" name="object 120"/>
          <p:cNvSpPr txBox="1">
            <a:spLocks noGrp="1"/>
          </p:cNvSpPr>
          <p:nvPr>
            <p:ph type="title"/>
          </p:nvPr>
        </p:nvSpPr>
        <p:spPr>
          <a:xfrm>
            <a:off x="567469" y="36636"/>
            <a:ext cx="6823924" cy="571951"/>
          </a:xfrm>
          <a:prstGeom prst="rect">
            <a:avLst/>
          </a:prstGeom>
        </p:spPr>
        <p:txBody>
          <a:bodyPr vert="horz" wrap="square" lIns="0" tIns="17780" rIns="0" bIns="0" rtlCol="0" anchor="ctr">
            <a:spAutoFit/>
          </a:bodyPr>
          <a:lstStyle/>
          <a:p>
            <a:pPr marL="16933">
              <a:lnSpc>
                <a:spcPct val="100000"/>
              </a:lnSpc>
              <a:spcBef>
                <a:spcPts val="140"/>
              </a:spcBef>
            </a:pPr>
            <a:r>
              <a:rPr b="1" spc="33" dirty="0">
                <a:solidFill>
                  <a:srgbClr val="FF0000"/>
                </a:solidFill>
              </a:rPr>
              <a:t>RESPONSE </a:t>
            </a:r>
            <a:r>
              <a:rPr b="1" spc="27" dirty="0">
                <a:solidFill>
                  <a:srgbClr val="FF0000"/>
                </a:solidFill>
              </a:rPr>
              <a:t>OVER</a:t>
            </a:r>
            <a:r>
              <a:rPr b="1" spc="-27" dirty="0">
                <a:solidFill>
                  <a:srgbClr val="FF0000"/>
                </a:solidFill>
              </a:rPr>
              <a:t> </a:t>
            </a:r>
            <a:r>
              <a:rPr b="1" spc="33" dirty="0">
                <a:solidFill>
                  <a:srgbClr val="FF0000"/>
                </a:solidFill>
              </a:rPr>
              <a:t>TIME</a:t>
            </a:r>
          </a:p>
        </p:txBody>
      </p:sp>
      <p:sp>
        <p:nvSpPr>
          <p:cNvPr id="121" name="object 121"/>
          <p:cNvSpPr txBox="1"/>
          <p:nvPr/>
        </p:nvSpPr>
        <p:spPr>
          <a:xfrm>
            <a:off x="3137915" y="5561580"/>
            <a:ext cx="2166620" cy="736954"/>
          </a:xfrm>
          <a:prstGeom prst="rect">
            <a:avLst/>
          </a:prstGeom>
        </p:spPr>
        <p:txBody>
          <a:bodyPr vert="horz" wrap="square" lIns="0" tIns="16087" rIns="0" bIns="0" rtlCol="0">
            <a:spAutoFit/>
          </a:bodyPr>
          <a:lstStyle/>
          <a:p>
            <a:pPr marL="44026">
              <a:spcBef>
                <a:spcPts val="127"/>
              </a:spcBef>
              <a:tabLst>
                <a:tab pos="623130" algn="l"/>
                <a:tab pos="1203083" algn="l"/>
                <a:tab pos="1782189" algn="l"/>
              </a:tabLst>
            </a:pPr>
            <a:r>
              <a:rPr sz="1333" spc="-7" dirty="0">
                <a:solidFill>
                  <a:srgbClr val="4B4B4B"/>
                </a:solidFill>
                <a:latin typeface="Arial"/>
                <a:cs typeface="Arial"/>
              </a:rPr>
              <a:t>4	5	6	7</a:t>
            </a:r>
            <a:endParaRPr sz="1333">
              <a:latin typeface="Arial"/>
              <a:cs typeface="Arial"/>
            </a:endParaRPr>
          </a:p>
          <a:p>
            <a:pPr>
              <a:spcBef>
                <a:spcPts val="73"/>
              </a:spcBef>
            </a:pPr>
            <a:endParaRPr>
              <a:latin typeface="Arial"/>
              <a:cs typeface="Arial"/>
            </a:endParaRPr>
          </a:p>
          <a:p>
            <a:pPr marL="16933"/>
            <a:r>
              <a:rPr sz="1467" b="1" spc="-7" dirty="0">
                <a:solidFill>
                  <a:srgbClr val="4B4B4B"/>
                </a:solidFill>
                <a:latin typeface="Arial"/>
                <a:cs typeface="Arial"/>
              </a:rPr>
              <a:t>Time </a:t>
            </a:r>
            <a:r>
              <a:rPr sz="1467" b="1" dirty="0">
                <a:solidFill>
                  <a:srgbClr val="4B4B4B"/>
                </a:solidFill>
                <a:latin typeface="Arial"/>
                <a:cs typeface="Arial"/>
              </a:rPr>
              <a:t>on </a:t>
            </a:r>
            <a:r>
              <a:rPr sz="1467" b="1" spc="-7" dirty="0">
                <a:solidFill>
                  <a:srgbClr val="4B4B4B"/>
                </a:solidFill>
                <a:latin typeface="Arial"/>
                <a:cs typeface="Arial"/>
              </a:rPr>
              <a:t>Study</a:t>
            </a:r>
            <a:r>
              <a:rPr sz="1467" b="1" spc="-93" dirty="0">
                <a:solidFill>
                  <a:srgbClr val="4B4B4B"/>
                </a:solidFill>
                <a:latin typeface="Arial"/>
                <a:cs typeface="Arial"/>
              </a:rPr>
              <a:t> </a:t>
            </a:r>
            <a:r>
              <a:rPr sz="1467" b="1" dirty="0">
                <a:solidFill>
                  <a:srgbClr val="4B4B4B"/>
                </a:solidFill>
                <a:latin typeface="Arial"/>
                <a:cs typeface="Arial"/>
              </a:rPr>
              <a:t>(months)</a:t>
            </a:r>
            <a:endParaRPr sz="1467">
              <a:latin typeface="Arial"/>
              <a:cs typeface="Arial"/>
            </a:endParaRPr>
          </a:p>
        </p:txBody>
      </p:sp>
      <p:sp>
        <p:nvSpPr>
          <p:cNvPr id="122" name="object 122"/>
          <p:cNvSpPr/>
          <p:nvPr/>
        </p:nvSpPr>
        <p:spPr>
          <a:xfrm>
            <a:off x="860551"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123" name="object 123"/>
          <p:cNvSpPr/>
          <p:nvPr/>
        </p:nvSpPr>
        <p:spPr>
          <a:xfrm>
            <a:off x="992631"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124" name="object 124"/>
          <p:cNvSpPr/>
          <p:nvPr/>
        </p:nvSpPr>
        <p:spPr>
          <a:xfrm>
            <a:off x="1124711"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125" name="object 125"/>
          <p:cNvSpPr/>
          <p:nvPr/>
        </p:nvSpPr>
        <p:spPr>
          <a:xfrm>
            <a:off x="1256792"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126" name="object 126"/>
          <p:cNvSpPr/>
          <p:nvPr/>
        </p:nvSpPr>
        <p:spPr>
          <a:xfrm>
            <a:off x="388113" y="5547628"/>
            <a:ext cx="7481993" cy="0"/>
          </a:xfrm>
          <a:custGeom>
            <a:avLst/>
            <a:gdLst/>
            <a:ahLst/>
            <a:cxnLst/>
            <a:rect l="l" t="t" r="r" b="b"/>
            <a:pathLst>
              <a:path w="5611495">
                <a:moveTo>
                  <a:pt x="0" y="0"/>
                </a:moveTo>
                <a:lnTo>
                  <a:pt x="5611495" y="0"/>
                </a:lnTo>
              </a:path>
            </a:pathLst>
          </a:custGeom>
          <a:ln w="12192">
            <a:solidFill>
              <a:srgbClr val="212557"/>
            </a:solidFill>
          </a:ln>
        </p:spPr>
        <p:txBody>
          <a:bodyPr wrap="square" lIns="0" tIns="0" rIns="0" bIns="0" rtlCol="0"/>
          <a:lstStyle/>
          <a:p>
            <a:endParaRPr sz="2400"/>
          </a:p>
        </p:txBody>
      </p:sp>
      <p:sp>
        <p:nvSpPr>
          <p:cNvPr id="127" name="object 127"/>
          <p:cNvSpPr/>
          <p:nvPr/>
        </p:nvSpPr>
        <p:spPr>
          <a:xfrm>
            <a:off x="388113" y="2629676"/>
            <a:ext cx="7481993" cy="0"/>
          </a:xfrm>
          <a:custGeom>
            <a:avLst/>
            <a:gdLst/>
            <a:ahLst/>
            <a:cxnLst/>
            <a:rect l="l" t="t" r="r" b="b"/>
            <a:pathLst>
              <a:path w="5611495">
                <a:moveTo>
                  <a:pt x="0" y="0"/>
                </a:moveTo>
                <a:lnTo>
                  <a:pt x="5611495" y="0"/>
                </a:lnTo>
              </a:path>
            </a:pathLst>
          </a:custGeom>
          <a:ln w="12192">
            <a:solidFill>
              <a:srgbClr val="212557"/>
            </a:solidFill>
          </a:ln>
        </p:spPr>
        <p:txBody>
          <a:bodyPr wrap="square" lIns="0" tIns="0" rIns="0" bIns="0" rtlCol="0"/>
          <a:lstStyle/>
          <a:p>
            <a:endParaRPr sz="2400"/>
          </a:p>
        </p:txBody>
      </p:sp>
      <p:sp>
        <p:nvSpPr>
          <p:cNvPr id="128" name="object 128"/>
          <p:cNvSpPr/>
          <p:nvPr/>
        </p:nvSpPr>
        <p:spPr>
          <a:xfrm>
            <a:off x="388113" y="2131835"/>
            <a:ext cx="7481993" cy="0"/>
          </a:xfrm>
          <a:custGeom>
            <a:avLst/>
            <a:gdLst/>
            <a:ahLst/>
            <a:cxnLst/>
            <a:rect l="l" t="t" r="r" b="b"/>
            <a:pathLst>
              <a:path w="5611495">
                <a:moveTo>
                  <a:pt x="0" y="0"/>
                </a:moveTo>
                <a:lnTo>
                  <a:pt x="5611495" y="0"/>
                </a:lnTo>
              </a:path>
            </a:pathLst>
          </a:custGeom>
          <a:ln w="12192">
            <a:solidFill>
              <a:srgbClr val="212557"/>
            </a:solidFill>
          </a:ln>
        </p:spPr>
        <p:txBody>
          <a:bodyPr wrap="square" lIns="0" tIns="0" rIns="0" bIns="0" rtlCol="0"/>
          <a:lstStyle/>
          <a:p>
            <a:endParaRPr sz="2400"/>
          </a:p>
        </p:txBody>
      </p:sp>
      <p:sp>
        <p:nvSpPr>
          <p:cNvPr id="129" name="object 129"/>
          <p:cNvSpPr/>
          <p:nvPr/>
        </p:nvSpPr>
        <p:spPr>
          <a:xfrm>
            <a:off x="388113" y="1331227"/>
            <a:ext cx="7481993" cy="0"/>
          </a:xfrm>
          <a:custGeom>
            <a:avLst/>
            <a:gdLst/>
            <a:ahLst/>
            <a:cxnLst/>
            <a:rect l="l" t="t" r="r" b="b"/>
            <a:pathLst>
              <a:path w="5611495">
                <a:moveTo>
                  <a:pt x="0" y="0"/>
                </a:moveTo>
                <a:lnTo>
                  <a:pt x="5611495" y="0"/>
                </a:lnTo>
              </a:path>
            </a:pathLst>
          </a:custGeom>
          <a:ln w="12192">
            <a:solidFill>
              <a:srgbClr val="212557"/>
            </a:solidFill>
          </a:ln>
        </p:spPr>
        <p:txBody>
          <a:bodyPr wrap="square" lIns="0" tIns="0" rIns="0" bIns="0" rtlCol="0"/>
          <a:lstStyle/>
          <a:p>
            <a:endParaRPr sz="2400"/>
          </a:p>
        </p:txBody>
      </p:sp>
      <p:sp>
        <p:nvSpPr>
          <p:cNvPr id="130" name="object 130"/>
          <p:cNvSpPr/>
          <p:nvPr/>
        </p:nvSpPr>
        <p:spPr>
          <a:xfrm>
            <a:off x="388113" y="678956"/>
            <a:ext cx="7481993" cy="0"/>
          </a:xfrm>
          <a:custGeom>
            <a:avLst/>
            <a:gdLst/>
            <a:ahLst/>
            <a:cxnLst/>
            <a:rect l="l" t="t" r="r" b="b"/>
            <a:pathLst>
              <a:path w="5611495">
                <a:moveTo>
                  <a:pt x="0" y="0"/>
                </a:moveTo>
                <a:lnTo>
                  <a:pt x="5611495" y="0"/>
                </a:lnTo>
              </a:path>
            </a:pathLst>
          </a:custGeom>
          <a:ln w="12192">
            <a:solidFill>
              <a:srgbClr val="212557"/>
            </a:solidFill>
          </a:ln>
        </p:spPr>
        <p:txBody>
          <a:bodyPr wrap="square" lIns="0" tIns="0" rIns="0" bIns="0" rtlCol="0"/>
          <a:lstStyle/>
          <a:p>
            <a:endParaRPr sz="2400"/>
          </a:p>
        </p:txBody>
      </p:sp>
      <p:sp>
        <p:nvSpPr>
          <p:cNvPr id="131" name="object 131"/>
          <p:cNvSpPr/>
          <p:nvPr/>
        </p:nvSpPr>
        <p:spPr>
          <a:xfrm>
            <a:off x="699007" y="3605035"/>
            <a:ext cx="7170420" cy="0"/>
          </a:xfrm>
          <a:custGeom>
            <a:avLst/>
            <a:gdLst/>
            <a:ahLst/>
            <a:cxnLst/>
            <a:rect l="l" t="t" r="r" b="b"/>
            <a:pathLst>
              <a:path w="5377815">
                <a:moveTo>
                  <a:pt x="0" y="0"/>
                </a:moveTo>
                <a:lnTo>
                  <a:pt x="5377688" y="0"/>
                </a:lnTo>
              </a:path>
            </a:pathLst>
          </a:custGeom>
          <a:ln w="12192">
            <a:solidFill>
              <a:srgbClr val="212557"/>
            </a:solidFill>
          </a:ln>
        </p:spPr>
        <p:txBody>
          <a:bodyPr wrap="square" lIns="0" tIns="0" rIns="0" bIns="0" rtlCol="0"/>
          <a:lstStyle/>
          <a:p>
            <a:endParaRPr sz="2400"/>
          </a:p>
        </p:txBody>
      </p:sp>
      <p:sp>
        <p:nvSpPr>
          <p:cNvPr id="132" name="object 132"/>
          <p:cNvSpPr/>
          <p:nvPr/>
        </p:nvSpPr>
        <p:spPr>
          <a:xfrm>
            <a:off x="388113" y="4405644"/>
            <a:ext cx="7481993" cy="0"/>
          </a:xfrm>
          <a:custGeom>
            <a:avLst/>
            <a:gdLst/>
            <a:ahLst/>
            <a:cxnLst/>
            <a:rect l="l" t="t" r="r" b="b"/>
            <a:pathLst>
              <a:path w="5611495">
                <a:moveTo>
                  <a:pt x="0" y="0"/>
                </a:moveTo>
                <a:lnTo>
                  <a:pt x="5611495" y="0"/>
                </a:lnTo>
              </a:path>
            </a:pathLst>
          </a:custGeom>
          <a:ln w="12192">
            <a:solidFill>
              <a:srgbClr val="212557"/>
            </a:solidFill>
          </a:ln>
        </p:spPr>
        <p:txBody>
          <a:bodyPr wrap="square" lIns="0" tIns="0" rIns="0" bIns="0" rtlCol="0"/>
          <a:lstStyle/>
          <a:p>
            <a:endParaRPr sz="2400"/>
          </a:p>
        </p:txBody>
      </p:sp>
      <p:sp>
        <p:nvSpPr>
          <p:cNvPr id="133" name="object 133"/>
          <p:cNvSpPr/>
          <p:nvPr/>
        </p:nvSpPr>
        <p:spPr>
          <a:xfrm>
            <a:off x="1611377" y="1668540"/>
            <a:ext cx="1060873" cy="126153"/>
          </a:xfrm>
          <a:custGeom>
            <a:avLst/>
            <a:gdLst/>
            <a:ahLst/>
            <a:cxnLst/>
            <a:rect l="l" t="t" r="r" b="b"/>
            <a:pathLst>
              <a:path w="795655" h="94615">
                <a:moveTo>
                  <a:pt x="0" y="94487"/>
                </a:moveTo>
                <a:lnTo>
                  <a:pt x="795528" y="94487"/>
                </a:lnTo>
                <a:lnTo>
                  <a:pt x="795528" y="0"/>
                </a:lnTo>
                <a:lnTo>
                  <a:pt x="0" y="0"/>
                </a:lnTo>
                <a:lnTo>
                  <a:pt x="0" y="94487"/>
                </a:lnTo>
                <a:close/>
              </a:path>
            </a:pathLst>
          </a:custGeom>
          <a:solidFill>
            <a:srgbClr val="CDDFF3"/>
          </a:solidFill>
        </p:spPr>
        <p:txBody>
          <a:bodyPr wrap="square" lIns="0" tIns="0" rIns="0" bIns="0" rtlCol="0"/>
          <a:lstStyle/>
          <a:p>
            <a:endParaRPr sz="2400"/>
          </a:p>
        </p:txBody>
      </p:sp>
      <p:sp>
        <p:nvSpPr>
          <p:cNvPr id="134" name="object 134"/>
          <p:cNvSpPr/>
          <p:nvPr/>
        </p:nvSpPr>
        <p:spPr>
          <a:xfrm>
            <a:off x="3090673" y="2320813"/>
            <a:ext cx="3590713" cy="124460"/>
          </a:xfrm>
          <a:custGeom>
            <a:avLst/>
            <a:gdLst/>
            <a:ahLst/>
            <a:cxnLst/>
            <a:rect l="l" t="t" r="r" b="b"/>
            <a:pathLst>
              <a:path w="2693035" h="93344">
                <a:moveTo>
                  <a:pt x="0" y="92963"/>
                </a:moveTo>
                <a:lnTo>
                  <a:pt x="2692908" y="92963"/>
                </a:lnTo>
                <a:lnTo>
                  <a:pt x="2692908" y="0"/>
                </a:lnTo>
                <a:lnTo>
                  <a:pt x="0" y="0"/>
                </a:lnTo>
                <a:lnTo>
                  <a:pt x="0" y="92963"/>
                </a:lnTo>
                <a:close/>
              </a:path>
            </a:pathLst>
          </a:custGeom>
          <a:solidFill>
            <a:srgbClr val="2D74B5"/>
          </a:solidFill>
        </p:spPr>
        <p:txBody>
          <a:bodyPr wrap="square" lIns="0" tIns="0" rIns="0" bIns="0" rtlCol="0"/>
          <a:lstStyle/>
          <a:p>
            <a:endParaRPr sz="2400"/>
          </a:p>
        </p:txBody>
      </p:sp>
      <p:sp>
        <p:nvSpPr>
          <p:cNvPr id="135" name="object 135"/>
          <p:cNvSpPr/>
          <p:nvPr/>
        </p:nvSpPr>
        <p:spPr>
          <a:xfrm>
            <a:off x="1491488" y="869965"/>
            <a:ext cx="2375747" cy="124460"/>
          </a:xfrm>
          <a:custGeom>
            <a:avLst/>
            <a:gdLst/>
            <a:ahLst/>
            <a:cxnLst/>
            <a:rect l="l" t="t" r="r" b="b"/>
            <a:pathLst>
              <a:path w="1781810" h="93344">
                <a:moveTo>
                  <a:pt x="0" y="92963"/>
                </a:moveTo>
                <a:lnTo>
                  <a:pt x="1781556" y="92963"/>
                </a:lnTo>
                <a:lnTo>
                  <a:pt x="1781556" y="0"/>
                </a:lnTo>
                <a:lnTo>
                  <a:pt x="0" y="0"/>
                </a:lnTo>
                <a:lnTo>
                  <a:pt x="0" y="92963"/>
                </a:lnTo>
                <a:close/>
              </a:path>
            </a:pathLst>
          </a:custGeom>
          <a:solidFill>
            <a:srgbClr val="2D74B5"/>
          </a:solidFill>
        </p:spPr>
        <p:txBody>
          <a:bodyPr wrap="square" lIns="0" tIns="0" rIns="0" bIns="0" rtlCol="0"/>
          <a:lstStyle/>
          <a:p>
            <a:endParaRPr sz="2400"/>
          </a:p>
        </p:txBody>
      </p:sp>
      <p:sp>
        <p:nvSpPr>
          <p:cNvPr id="136" name="object 136"/>
          <p:cNvSpPr/>
          <p:nvPr/>
        </p:nvSpPr>
        <p:spPr>
          <a:xfrm>
            <a:off x="1450849" y="1022365"/>
            <a:ext cx="664633" cy="124460"/>
          </a:xfrm>
          <a:custGeom>
            <a:avLst/>
            <a:gdLst/>
            <a:ahLst/>
            <a:cxnLst/>
            <a:rect l="l" t="t" r="r" b="b"/>
            <a:pathLst>
              <a:path w="498475" h="93344">
                <a:moveTo>
                  <a:pt x="0" y="92963"/>
                </a:moveTo>
                <a:lnTo>
                  <a:pt x="498348" y="92963"/>
                </a:lnTo>
                <a:lnTo>
                  <a:pt x="498348" y="0"/>
                </a:lnTo>
                <a:lnTo>
                  <a:pt x="0" y="0"/>
                </a:lnTo>
                <a:lnTo>
                  <a:pt x="0" y="92963"/>
                </a:lnTo>
                <a:close/>
              </a:path>
            </a:pathLst>
          </a:custGeom>
          <a:solidFill>
            <a:srgbClr val="2D74B5"/>
          </a:solidFill>
        </p:spPr>
        <p:txBody>
          <a:bodyPr wrap="square" lIns="0" tIns="0" rIns="0" bIns="0" rtlCol="0"/>
          <a:lstStyle/>
          <a:p>
            <a:endParaRPr sz="2400"/>
          </a:p>
        </p:txBody>
      </p:sp>
      <p:sp>
        <p:nvSpPr>
          <p:cNvPr id="137" name="object 137"/>
          <p:cNvSpPr/>
          <p:nvPr/>
        </p:nvSpPr>
        <p:spPr>
          <a:xfrm>
            <a:off x="3039873" y="715533"/>
            <a:ext cx="2676313" cy="126153"/>
          </a:xfrm>
          <a:custGeom>
            <a:avLst/>
            <a:gdLst/>
            <a:ahLst/>
            <a:cxnLst/>
            <a:rect l="l" t="t" r="r" b="b"/>
            <a:pathLst>
              <a:path w="2007235" h="94615">
                <a:moveTo>
                  <a:pt x="0" y="94487"/>
                </a:moveTo>
                <a:lnTo>
                  <a:pt x="2007108" y="94487"/>
                </a:lnTo>
                <a:lnTo>
                  <a:pt x="2007108" y="0"/>
                </a:lnTo>
                <a:lnTo>
                  <a:pt x="0" y="0"/>
                </a:lnTo>
                <a:lnTo>
                  <a:pt x="0" y="94487"/>
                </a:lnTo>
                <a:close/>
              </a:path>
            </a:pathLst>
          </a:custGeom>
          <a:solidFill>
            <a:srgbClr val="2D74B5"/>
          </a:solidFill>
        </p:spPr>
        <p:txBody>
          <a:bodyPr wrap="square" lIns="0" tIns="0" rIns="0" bIns="0" rtlCol="0"/>
          <a:lstStyle/>
          <a:p>
            <a:endParaRPr sz="2400"/>
          </a:p>
        </p:txBody>
      </p:sp>
      <p:sp>
        <p:nvSpPr>
          <p:cNvPr id="138" name="object 138"/>
          <p:cNvSpPr/>
          <p:nvPr/>
        </p:nvSpPr>
        <p:spPr>
          <a:xfrm>
            <a:off x="5359400" y="1668540"/>
            <a:ext cx="0" cy="126153"/>
          </a:xfrm>
          <a:custGeom>
            <a:avLst/>
            <a:gdLst/>
            <a:ahLst/>
            <a:cxnLst/>
            <a:rect l="l" t="t" r="r" b="b"/>
            <a:pathLst>
              <a:path h="94615">
                <a:moveTo>
                  <a:pt x="0" y="0"/>
                </a:moveTo>
                <a:lnTo>
                  <a:pt x="0" y="94487"/>
                </a:lnTo>
              </a:path>
            </a:pathLst>
          </a:custGeom>
          <a:ln w="65532">
            <a:solidFill>
              <a:srgbClr val="2D74B5"/>
            </a:solidFill>
          </a:ln>
        </p:spPr>
        <p:txBody>
          <a:bodyPr wrap="square" lIns="0" tIns="0" rIns="0" bIns="0" rtlCol="0"/>
          <a:lstStyle/>
          <a:p>
            <a:endParaRPr sz="2400"/>
          </a:p>
        </p:txBody>
      </p:sp>
      <p:sp>
        <p:nvSpPr>
          <p:cNvPr id="139" name="object 139"/>
          <p:cNvSpPr/>
          <p:nvPr/>
        </p:nvSpPr>
        <p:spPr>
          <a:xfrm>
            <a:off x="5336031" y="1363739"/>
            <a:ext cx="526627" cy="124460"/>
          </a:xfrm>
          <a:custGeom>
            <a:avLst/>
            <a:gdLst/>
            <a:ahLst/>
            <a:cxnLst/>
            <a:rect l="l" t="t" r="r" b="b"/>
            <a:pathLst>
              <a:path w="394970" h="93344">
                <a:moveTo>
                  <a:pt x="0" y="92963"/>
                </a:moveTo>
                <a:lnTo>
                  <a:pt x="394715" y="92963"/>
                </a:lnTo>
                <a:lnTo>
                  <a:pt x="394715" y="0"/>
                </a:lnTo>
                <a:lnTo>
                  <a:pt x="0" y="0"/>
                </a:lnTo>
                <a:lnTo>
                  <a:pt x="0" y="92963"/>
                </a:lnTo>
                <a:close/>
              </a:path>
            </a:pathLst>
          </a:custGeom>
          <a:solidFill>
            <a:srgbClr val="2D74B5"/>
          </a:solidFill>
        </p:spPr>
        <p:txBody>
          <a:bodyPr wrap="square" lIns="0" tIns="0" rIns="0" bIns="0" rtlCol="0"/>
          <a:lstStyle/>
          <a:p>
            <a:endParaRPr sz="2400"/>
          </a:p>
        </p:txBody>
      </p:sp>
      <p:sp>
        <p:nvSpPr>
          <p:cNvPr id="140" name="object 140"/>
          <p:cNvSpPr/>
          <p:nvPr/>
        </p:nvSpPr>
        <p:spPr>
          <a:xfrm>
            <a:off x="3866897" y="869965"/>
            <a:ext cx="1729740" cy="124460"/>
          </a:xfrm>
          <a:custGeom>
            <a:avLst/>
            <a:gdLst/>
            <a:ahLst/>
            <a:cxnLst/>
            <a:rect l="l" t="t" r="r" b="b"/>
            <a:pathLst>
              <a:path w="1297304" h="93344">
                <a:moveTo>
                  <a:pt x="0" y="92963"/>
                </a:moveTo>
                <a:lnTo>
                  <a:pt x="1296924" y="92963"/>
                </a:lnTo>
                <a:lnTo>
                  <a:pt x="1296924" y="0"/>
                </a:lnTo>
                <a:lnTo>
                  <a:pt x="0" y="0"/>
                </a:lnTo>
                <a:lnTo>
                  <a:pt x="0" y="92963"/>
                </a:lnTo>
                <a:close/>
              </a:path>
            </a:pathLst>
          </a:custGeom>
          <a:solidFill>
            <a:srgbClr val="1F4E79"/>
          </a:solidFill>
        </p:spPr>
        <p:txBody>
          <a:bodyPr wrap="square" lIns="0" tIns="0" rIns="0" bIns="0" rtlCol="0"/>
          <a:lstStyle/>
          <a:p>
            <a:endParaRPr sz="2400"/>
          </a:p>
        </p:txBody>
      </p:sp>
      <p:sp>
        <p:nvSpPr>
          <p:cNvPr id="141" name="object 141"/>
          <p:cNvSpPr/>
          <p:nvPr/>
        </p:nvSpPr>
        <p:spPr>
          <a:xfrm>
            <a:off x="2115311" y="1022365"/>
            <a:ext cx="3464560" cy="124460"/>
          </a:xfrm>
          <a:custGeom>
            <a:avLst/>
            <a:gdLst/>
            <a:ahLst/>
            <a:cxnLst/>
            <a:rect l="l" t="t" r="r" b="b"/>
            <a:pathLst>
              <a:path w="2598420" h="93344">
                <a:moveTo>
                  <a:pt x="0" y="92963"/>
                </a:moveTo>
                <a:lnTo>
                  <a:pt x="2598419" y="92963"/>
                </a:lnTo>
                <a:lnTo>
                  <a:pt x="2598419" y="0"/>
                </a:lnTo>
                <a:lnTo>
                  <a:pt x="0" y="0"/>
                </a:lnTo>
                <a:lnTo>
                  <a:pt x="0" y="92963"/>
                </a:lnTo>
                <a:close/>
              </a:path>
            </a:pathLst>
          </a:custGeom>
          <a:solidFill>
            <a:srgbClr val="1F4E79"/>
          </a:solidFill>
        </p:spPr>
        <p:txBody>
          <a:bodyPr wrap="square" lIns="0" tIns="0" rIns="0" bIns="0" rtlCol="0"/>
          <a:lstStyle/>
          <a:p>
            <a:endParaRPr sz="2400"/>
          </a:p>
        </p:txBody>
      </p:sp>
      <p:sp>
        <p:nvSpPr>
          <p:cNvPr id="142" name="object 142"/>
          <p:cNvSpPr/>
          <p:nvPr/>
        </p:nvSpPr>
        <p:spPr>
          <a:xfrm>
            <a:off x="2003552" y="1822971"/>
            <a:ext cx="3326553" cy="124460"/>
          </a:xfrm>
          <a:custGeom>
            <a:avLst/>
            <a:gdLst/>
            <a:ahLst/>
            <a:cxnLst/>
            <a:rect l="l" t="t" r="r" b="b"/>
            <a:pathLst>
              <a:path w="2494915" h="93344">
                <a:moveTo>
                  <a:pt x="0" y="92963"/>
                </a:moveTo>
                <a:lnTo>
                  <a:pt x="2494788" y="92963"/>
                </a:lnTo>
                <a:lnTo>
                  <a:pt x="2494788" y="0"/>
                </a:lnTo>
                <a:lnTo>
                  <a:pt x="0" y="0"/>
                </a:lnTo>
                <a:lnTo>
                  <a:pt x="0" y="92963"/>
                </a:lnTo>
                <a:close/>
              </a:path>
            </a:pathLst>
          </a:custGeom>
          <a:solidFill>
            <a:srgbClr val="1F4E79"/>
          </a:solidFill>
        </p:spPr>
        <p:txBody>
          <a:bodyPr wrap="square" lIns="0" tIns="0" rIns="0" bIns="0" rtlCol="0"/>
          <a:lstStyle/>
          <a:p>
            <a:endParaRPr sz="2400"/>
          </a:p>
        </p:txBody>
      </p:sp>
      <p:sp>
        <p:nvSpPr>
          <p:cNvPr id="143" name="object 143"/>
          <p:cNvSpPr/>
          <p:nvPr/>
        </p:nvSpPr>
        <p:spPr>
          <a:xfrm>
            <a:off x="1479297" y="1516139"/>
            <a:ext cx="4259580" cy="124460"/>
          </a:xfrm>
          <a:custGeom>
            <a:avLst/>
            <a:gdLst/>
            <a:ahLst/>
            <a:cxnLst/>
            <a:rect l="l" t="t" r="r" b="b"/>
            <a:pathLst>
              <a:path w="3194685" h="93344">
                <a:moveTo>
                  <a:pt x="0" y="92963"/>
                </a:moveTo>
                <a:lnTo>
                  <a:pt x="3194304" y="92963"/>
                </a:lnTo>
                <a:lnTo>
                  <a:pt x="3194304" y="0"/>
                </a:lnTo>
                <a:lnTo>
                  <a:pt x="0" y="0"/>
                </a:lnTo>
                <a:lnTo>
                  <a:pt x="0" y="92963"/>
                </a:lnTo>
                <a:close/>
              </a:path>
            </a:pathLst>
          </a:custGeom>
          <a:solidFill>
            <a:srgbClr val="1F4E79"/>
          </a:solidFill>
        </p:spPr>
        <p:txBody>
          <a:bodyPr wrap="square" lIns="0" tIns="0" rIns="0" bIns="0" rtlCol="0"/>
          <a:lstStyle/>
          <a:p>
            <a:endParaRPr sz="2400"/>
          </a:p>
        </p:txBody>
      </p:sp>
      <p:sp>
        <p:nvSpPr>
          <p:cNvPr id="144" name="object 144"/>
          <p:cNvSpPr/>
          <p:nvPr/>
        </p:nvSpPr>
        <p:spPr>
          <a:xfrm>
            <a:off x="1473201" y="2170443"/>
            <a:ext cx="5338233" cy="121920"/>
          </a:xfrm>
          <a:custGeom>
            <a:avLst/>
            <a:gdLst/>
            <a:ahLst/>
            <a:cxnLst/>
            <a:rect l="l" t="t" r="r" b="b"/>
            <a:pathLst>
              <a:path w="4003675" h="91439">
                <a:moveTo>
                  <a:pt x="0" y="91439"/>
                </a:moveTo>
                <a:lnTo>
                  <a:pt x="4003548" y="91439"/>
                </a:lnTo>
                <a:lnTo>
                  <a:pt x="4003548" y="0"/>
                </a:lnTo>
                <a:lnTo>
                  <a:pt x="0" y="0"/>
                </a:lnTo>
                <a:lnTo>
                  <a:pt x="0" y="91439"/>
                </a:lnTo>
                <a:close/>
              </a:path>
            </a:pathLst>
          </a:custGeom>
          <a:solidFill>
            <a:srgbClr val="1F4E79"/>
          </a:solidFill>
        </p:spPr>
        <p:txBody>
          <a:bodyPr wrap="square" lIns="0" tIns="0" rIns="0" bIns="0" rtlCol="0"/>
          <a:lstStyle/>
          <a:p>
            <a:endParaRPr sz="2400"/>
          </a:p>
        </p:txBody>
      </p:sp>
      <p:sp>
        <p:nvSpPr>
          <p:cNvPr id="145" name="object 145"/>
          <p:cNvSpPr txBox="1"/>
          <p:nvPr/>
        </p:nvSpPr>
        <p:spPr>
          <a:xfrm>
            <a:off x="386342" y="754510"/>
            <a:ext cx="205121" cy="505460"/>
          </a:xfrm>
          <a:prstGeom prst="rect">
            <a:avLst/>
          </a:prstGeom>
        </p:spPr>
        <p:txBody>
          <a:bodyPr vert="vert270" wrap="square" lIns="0" tIns="0" rIns="0" bIns="0" rtlCol="0">
            <a:spAutoFit/>
          </a:bodyPr>
          <a:lstStyle/>
          <a:p>
            <a:pPr marL="16933"/>
            <a:r>
              <a:rPr sz="1333" spc="-7" dirty="0">
                <a:solidFill>
                  <a:srgbClr val="4B4B4B"/>
                </a:solidFill>
                <a:latin typeface="Arial"/>
                <a:cs typeface="Arial"/>
              </a:rPr>
              <a:t>10</a:t>
            </a:r>
            <a:r>
              <a:rPr sz="1333" spc="-100" dirty="0">
                <a:solidFill>
                  <a:srgbClr val="4B4B4B"/>
                </a:solidFill>
                <a:latin typeface="Arial"/>
                <a:cs typeface="Arial"/>
              </a:rPr>
              <a:t> </a:t>
            </a:r>
            <a:r>
              <a:rPr sz="1333" spc="7" dirty="0">
                <a:solidFill>
                  <a:srgbClr val="4B4B4B"/>
                </a:solidFill>
                <a:latin typeface="Arial"/>
                <a:cs typeface="Arial"/>
              </a:rPr>
              <a:t>mg</a:t>
            </a:r>
            <a:endParaRPr sz="1333">
              <a:latin typeface="Arial"/>
              <a:cs typeface="Arial"/>
            </a:endParaRPr>
          </a:p>
        </p:txBody>
      </p:sp>
      <p:sp>
        <p:nvSpPr>
          <p:cNvPr id="146" name="object 146"/>
          <p:cNvSpPr txBox="1"/>
          <p:nvPr/>
        </p:nvSpPr>
        <p:spPr>
          <a:xfrm>
            <a:off x="376996" y="1490087"/>
            <a:ext cx="384721" cy="484293"/>
          </a:xfrm>
          <a:prstGeom prst="rect">
            <a:avLst/>
          </a:prstGeom>
        </p:spPr>
        <p:txBody>
          <a:bodyPr vert="vert270" wrap="square" lIns="0" tIns="0" rIns="0" bIns="0" rtlCol="0">
            <a:spAutoFit/>
          </a:bodyPr>
          <a:lstStyle/>
          <a:p>
            <a:pPr algn="ctr">
              <a:lnSpc>
                <a:spcPts val="1520"/>
              </a:lnSpc>
            </a:pPr>
            <a:r>
              <a:rPr sz="1333" spc="-7" dirty="0">
                <a:solidFill>
                  <a:srgbClr val="4B4B4B"/>
                </a:solidFill>
                <a:latin typeface="Arial"/>
                <a:cs typeface="Arial"/>
              </a:rPr>
              <a:t>6</a:t>
            </a:r>
            <a:r>
              <a:rPr sz="1333" dirty="0">
                <a:solidFill>
                  <a:srgbClr val="4B4B4B"/>
                </a:solidFill>
                <a:latin typeface="Arial"/>
                <a:cs typeface="Arial"/>
              </a:rPr>
              <a:t>→10</a:t>
            </a:r>
            <a:endParaRPr sz="1333">
              <a:latin typeface="Arial"/>
              <a:cs typeface="Arial"/>
            </a:endParaRPr>
          </a:p>
          <a:p>
            <a:pPr marL="3387" algn="ctr">
              <a:lnSpc>
                <a:spcPts val="1520"/>
              </a:lnSpc>
            </a:pPr>
            <a:r>
              <a:rPr sz="1333" spc="20" dirty="0">
                <a:solidFill>
                  <a:srgbClr val="4B4B4B"/>
                </a:solidFill>
                <a:latin typeface="Arial"/>
                <a:cs typeface="Arial"/>
              </a:rPr>
              <a:t>mg</a:t>
            </a:r>
            <a:endParaRPr sz="1333">
              <a:latin typeface="Arial"/>
              <a:cs typeface="Arial"/>
            </a:endParaRPr>
          </a:p>
        </p:txBody>
      </p:sp>
      <p:sp>
        <p:nvSpPr>
          <p:cNvPr id="147" name="object 147"/>
          <p:cNvSpPr txBox="1"/>
          <p:nvPr/>
        </p:nvSpPr>
        <p:spPr>
          <a:xfrm>
            <a:off x="386342" y="2171791"/>
            <a:ext cx="205121" cy="416560"/>
          </a:xfrm>
          <a:prstGeom prst="rect">
            <a:avLst/>
          </a:prstGeom>
        </p:spPr>
        <p:txBody>
          <a:bodyPr vert="vert270" wrap="square" lIns="0" tIns="0" rIns="0" bIns="0" rtlCol="0">
            <a:spAutoFit/>
          </a:bodyPr>
          <a:lstStyle/>
          <a:p>
            <a:pPr marL="16933"/>
            <a:r>
              <a:rPr sz="1333" spc="-7" dirty="0">
                <a:solidFill>
                  <a:srgbClr val="4B4B4B"/>
                </a:solidFill>
                <a:latin typeface="Arial"/>
                <a:cs typeface="Arial"/>
              </a:rPr>
              <a:t>6</a:t>
            </a:r>
            <a:r>
              <a:rPr sz="1333" spc="-100" dirty="0">
                <a:solidFill>
                  <a:srgbClr val="4B4B4B"/>
                </a:solidFill>
                <a:latin typeface="Arial"/>
                <a:cs typeface="Arial"/>
              </a:rPr>
              <a:t> </a:t>
            </a:r>
            <a:r>
              <a:rPr sz="1333" spc="20" dirty="0">
                <a:solidFill>
                  <a:srgbClr val="4B4B4B"/>
                </a:solidFill>
                <a:latin typeface="Arial"/>
                <a:cs typeface="Arial"/>
              </a:rPr>
              <a:t>mg</a:t>
            </a:r>
            <a:endParaRPr sz="1333">
              <a:latin typeface="Arial"/>
              <a:cs typeface="Arial"/>
            </a:endParaRPr>
          </a:p>
        </p:txBody>
      </p:sp>
      <p:sp>
        <p:nvSpPr>
          <p:cNvPr id="148" name="object 148"/>
          <p:cNvSpPr txBox="1"/>
          <p:nvPr/>
        </p:nvSpPr>
        <p:spPr>
          <a:xfrm>
            <a:off x="376182" y="3182412"/>
            <a:ext cx="205121" cy="674793"/>
          </a:xfrm>
          <a:prstGeom prst="rect">
            <a:avLst/>
          </a:prstGeom>
        </p:spPr>
        <p:txBody>
          <a:bodyPr vert="vert270" wrap="square" lIns="0" tIns="0" rIns="0" bIns="0" rtlCol="0">
            <a:spAutoFit/>
          </a:bodyPr>
          <a:lstStyle/>
          <a:p>
            <a:pPr marL="16933"/>
            <a:r>
              <a:rPr sz="1333" spc="-13" dirty="0">
                <a:solidFill>
                  <a:srgbClr val="4B4B4B"/>
                </a:solidFill>
                <a:latin typeface="Arial"/>
                <a:cs typeface="Arial"/>
              </a:rPr>
              <a:t>3→6</a:t>
            </a:r>
            <a:r>
              <a:rPr sz="1333" spc="-93" dirty="0">
                <a:solidFill>
                  <a:srgbClr val="4B4B4B"/>
                </a:solidFill>
                <a:latin typeface="Arial"/>
                <a:cs typeface="Arial"/>
              </a:rPr>
              <a:t> </a:t>
            </a:r>
            <a:r>
              <a:rPr sz="1333" spc="7" dirty="0">
                <a:solidFill>
                  <a:srgbClr val="4B4B4B"/>
                </a:solidFill>
                <a:latin typeface="Arial"/>
                <a:cs typeface="Arial"/>
              </a:rPr>
              <a:t>mg</a:t>
            </a:r>
            <a:endParaRPr sz="1333">
              <a:latin typeface="Arial"/>
              <a:cs typeface="Arial"/>
            </a:endParaRPr>
          </a:p>
        </p:txBody>
      </p:sp>
      <p:sp>
        <p:nvSpPr>
          <p:cNvPr id="149" name="object 149"/>
          <p:cNvSpPr txBox="1"/>
          <p:nvPr/>
        </p:nvSpPr>
        <p:spPr>
          <a:xfrm>
            <a:off x="652941" y="2943503"/>
            <a:ext cx="205121" cy="348827"/>
          </a:xfrm>
          <a:prstGeom prst="rect">
            <a:avLst/>
          </a:prstGeom>
        </p:spPr>
        <p:txBody>
          <a:bodyPr vert="vert270" wrap="square" lIns="0" tIns="0" rIns="0" bIns="0" rtlCol="0">
            <a:spAutoFit/>
          </a:bodyPr>
          <a:lstStyle/>
          <a:p>
            <a:pPr marL="16933"/>
            <a:r>
              <a:rPr sz="1333" spc="-7" dirty="0">
                <a:solidFill>
                  <a:srgbClr val="4B4B4B"/>
                </a:solidFill>
                <a:latin typeface="Arial"/>
                <a:cs typeface="Arial"/>
              </a:rPr>
              <a:t>L</a:t>
            </a:r>
            <a:r>
              <a:rPr sz="1333" spc="20" dirty="0">
                <a:solidFill>
                  <a:srgbClr val="4B4B4B"/>
                </a:solidFill>
                <a:latin typeface="Arial"/>
                <a:cs typeface="Arial"/>
              </a:rPr>
              <a:t>TB</a:t>
            </a:r>
            <a:endParaRPr sz="1333">
              <a:latin typeface="Arial"/>
              <a:cs typeface="Arial"/>
            </a:endParaRPr>
          </a:p>
        </p:txBody>
      </p:sp>
      <p:sp>
        <p:nvSpPr>
          <p:cNvPr id="150" name="object 150"/>
          <p:cNvSpPr txBox="1"/>
          <p:nvPr/>
        </p:nvSpPr>
        <p:spPr>
          <a:xfrm>
            <a:off x="652941" y="3816451"/>
            <a:ext cx="205121" cy="377613"/>
          </a:xfrm>
          <a:prstGeom prst="rect">
            <a:avLst/>
          </a:prstGeom>
        </p:spPr>
        <p:txBody>
          <a:bodyPr vert="vert270" wrap="square" lIns="0" tIns="0" rIns="0" bIns="0" rtlCol="0">
            <a:spAutoFit/>
          </a:bodyPr>
          <a:lstStyle/>
          <a:p>
            <a:pPr marL="16933"/>
            <a:r>
              <a:rPr sz="1333" dirty="0">
                <a:solidFill>
                  <a:srgbClr val="4B4B4B"/>
                </a:solidFill>
                <a:latin typeface="Arial"/>
                <a:cs typeface="Arial"/>
              </a:rPr>
              <a:t>H</a:t>
            </a:r>
            <a:r>
              <a:rPr sz="1333" spc="20" dirty="0">
                <a:solidFill>
                  <a:srgbClr val="4B4B4B"/>
                </a:solidFill>
                <a:latin typeface="Arial"/>
                <a:cs typeface="Arial"/>
              </a:rPr>
              <a:t>TB</a:t>
            </a:r>
            <a:endParaRPr sz="1333">
              <a:latin typeface="Arial"/>
              <a:cs typeface="Arial"/>
            </a:endParaRPr>
          </a:p>
        </p:txBody>
      </p:sp>
      <p:sp>
        <p:nvSpPr>
          <p:cNvPr id="151" name="object 151"/>
          <p:cNvSpPr txBox="1"/>
          <p:nvPr/>
        </p:nvSpPr>
        <p:spPr>
          <a:xfrm>
            <a:off x="376182" y="4704286"/>
            <a:ext cx="205121" cy="550333"/>
          </a:xfrm>
          <a:prstGeom prst="rect">
            <a:avLst/>
          </a:prstGeom>
        </p:spPr>
        <p:txBody>
          <a:bodyPr vert="vert270" wrap="square" lIns="0" tIns="0" rIns="0" bIns="0" rtlCol="0">
            <a:spAutoFit/>
          </a:bodyPr>
          <a:lstStyle/>
          <a:p>
            <a:pPr marL="16933"/>
            <a:r>
              <a:rPr sz="1333" spc="-7" dirty="0">
                <a:solidFill>
                  <a:srgbClr val="4B4B4B"/>
                </a:solidFill>
                <a:latin typeface="Arial"/>
                <a:cs typeface="Arial"/>
              </a:rPr>
              <a:t>≤ 3</a:t>
            </a:r>
            <a:r>
              <a:rPr sz="1333" spc="-120" dirty="0">
                <a:solidFill>
                  <a:srgbClr val="4B4B4B"/>
                </a:solidFill>
                <a:latin typeface="Arial"/>
                <a:cs typeface="Arial"/>
              </a:rPr>
              <a:t> </a:t>
            </a:r>
            <a:r>
              <a:rPr sz="1333" spc="7" dirty="0">
                <a:solidFill>
                  <a:srgbClr val="4B4B4B"/>
                </a:solidFill>
                <a:latin typeface="Arial"/>
                <a:cs typeface="Arial"/>
              </a:rPr>
              <a:t>mg</a:t>
            </a:r>
            <a:endParaRPr sz="1333">
              <a:latin typeface="Arial"/>
              <a:cs typeface="Arial"/>
            </a:endParaRPr>
          </a:p>
        </p:txBody>
      </p:sp>
      <p:sp>
        <p:nvSpPr>
          <p:cNvPr id="152" name="object 152"/>
          <p:cNvSpPr/>
          <p:nvPr/>
        </p:nvSpPr>
        <p:spPr>
          <a:xfrm>
            <a:off x="1489455" y="2320813"/>
            <a:ext cx="1601893" cy="124460"/>
          </a:xfrm>
          <a:custGeom>
            <a:avLst/>
            <a:gdLst/>
            <a:ahLst/>
            <a:cxnLst/>
            <a:rect l="l" t="t" r="r" b="b"/>
            <a:pathLst>
              <a:path w="1201420" h="93344">
                <a:moveTo>
                  <a:pt x="0" y="92963"/>
                </a:moveTo>
                <a:lnTo>
                  <a:pt x="1200911" y="92963"/>
                </a:lnTo>
                <a:lnTo>
                  <a:pt x="1200911" y="0"/>
                </a:lnTo>
                <a:lnTo>
                  <a:pt x="0" y="0"/>
                </a:lnTo>
                <a:lnTo>
                  <a:pt x="0" y="92963"/>
                </a:lnTo>
                <a:close/>
              </a:path>
            </a:pathLst>
          </a:custGeom>
          <a:solidFill>
            <a:srgbClr val="9CC2E4"/>
          </a:solidFill>
        </p:spPr>
        <p:txBody>
          <a:bodyPr wrap="square" lIns="0" tIns="0" rIns="0" bIns="0" rtlCol="0"/>
          <a:lstStyle/>
          <a:p>
            <a:endParaRPr sz="2400"/>
          </a:p>
        </p:txBody>
      </p:sp>
      <p:sp>
        <p:nvSpPr>
          <p:cNvPr id="153" name="object 153"/>
          <p:cNvSpPr/>
          <p:nvPr/>
        </p:nvSpPr>
        <p:spPr>
          <a:xfrm>
            <a:off x="1448815" y="715533"/>
            <a:ext cx="1591733" cy="126153"/>
          </a:xfrm>
          <a:custGeom>
            <a:avLst/>
            <a:gdLst/>
            <a:ahLst/>
            <a:cxnLst/>
            <a:rect l="l" t="t" r="r" b="b"/>
            <a:pathLst>
              <a:path w="1193800" h="94615">
                <a:moveTo>
                  <a:pt x="0" y="94487"/>
                </a:moveTo>
                <a:lnTo>
                  <a:pt x="1193291" y="94487"/>
                </a:lnTo>
                <a:lnTo>
                  <a:pt x="1193291" y="0"/>
                </a:lnTo>
                <a:lnTo>
                  <a:pt x="0" y="0"/>
                </a:lnTo>
                <a:lnTo>
                  <a:pt x="0" y="94487"/>
                </a:lnTo>
                <a:close/>
              </a:path>
            </a:pathLst>
          </a:custGeom>
          <a:solidFill>
            <a:srgbClr val="9CC2E4"/>
          </a:solidFill>
        </p:spPr>
        <p:txBody>
          <a:bodyPr wrap="square" lIns="0" tIns="0" rIns="0" bIns="0" rtlCol="0"/>
          <a:lstStyle/>
          <a:p>
            <a:endParaRPr sz="2400"/>
          </a:p>
        </p:txBody>
      </p:sp>
      <p:sp>
        <p:nvSpPr>
          <p:cNvPr id="154" name="object 154"/>
          <p:cNvSpPr/>
          <p:nvPr/>
        </p:nvSpPr>
        <p:spPr>
          <a:xfrm>
            <a:off x="1471168" y="1822971"/>
            <a:ext cx="532553" cy="124460"/>
          </a:xfrm>
          <a:custGeom>
            <a:avLst/>
            <a:gdLst/>
            <a:ahLst/>
            <a:cxnLst/>
            <a:rect l="l" t="t" r="r" b="b"/>
            <a:pathLst>
              <a:path w="399415" h="93344">
                <a:moveTo>
                  <a:pt x="0" y="92963"/>
                </a:moveTo>
                <a:lnTo>
                  <a:pt x="399288" y="92963"/>
                </a:lnTo>
                <a:lnTo>
                  <a:pt x="399288" y="0"/>
                </a:lnTo>
                <a:lnTo>
                  <a:pt x="0" y="0"/>
                </a:lnTo>
                <a:lnTo>
                  <a:pt x="0" y="92963"/>
                </a:lnTo>
                <a:close/>
              </a:path>
            </a:pathLst>
          </a:custGeom>
          <a:solidFill>
            <a:srgbClr val="9CC2E4"/>
          </a:solidFill>
        </p:spPr>
        <p:txBody>
          <a:bodyPr wrap="square" lIns="0" tIns="0" rIns="0" bIns="0" rtlCol="0"/>
          <a:lstStyle/>
          <a:p>
            <a:endParaRPr sz="2400"/>
          </a:p>
        </p:txBody>
      </p:sp>
      <p:sp>
        <p:nvSpPr>
          <p:cNvPr id="155" name="object 155"/>
          <p:cNvSpPr/>
          <p:nvPr/>
        </p:nvSpPr>
        <p:spPr>
          <a:xfrm>
            <a:off x="2672081" y="1668540"/>
            <a:ext cx="2644140" cy="126153"/>
          </a:xfrm>
          <a:custGeom>
            <a:avLst/>
            <a:gdLst/>
            <a:ahLst/>
            <a:cxnLst/>
            <a:rect l="l" t="t" r="r" b="b"/>
            <a:pathLst>
              <a:path w="1983104" h="94615">
                <a:moveTo>
                  <a:pt x="0" y="94487"/>
                </a:moveTo>
                <a:lnTo>
                  <a:pt x="1982724" y="94487"/>
                </a:lnTo>
                <a:lnTo>
                  <a:pt x="1982724" y="0"/>
                </a:lnTo>
                <a:lnTo>
                  <a:pt x="0" y="0"/>
                </a:lnTo>
                <a:lnTo>
                  <a:pt x="0" y="94487"/>
                </a:lnTo>
                <a:close/>
              </a:path>
            </a:pathLst>
          </a:custGeom>
          <a:solidFill>
            <a:srgbClr val="9CC2E4"/>
          </a:solidFill>
        </p:spPr>
        <p:txBody>
          <a:bodyPr wrap="square" lIns="0" tIns="0" rIns="0" bIns="0" rtlCol="0"/>
          <a:lstStyle/>
          <a:p>
            <a:endParaRPr sz="2400"/>
          </a:p>
        </p:txBody>
      </p:sp>
      <p:sp>
        <p:nvSpPr>
          <p:cNvPr id="156" name="object 156"/>
          <p:cNvSpPr/>
          <p:nvPr/>
        </p:nvSpPr>
        <p:spPr>
          <a:xfrm>
            <a:off x="2542031" y="1363739"/>
            <a:ext cx="2794000" cy="124460"/>
          </a:xfrm>
          <a:custGeom>
            <a:avLst/>
            <a:gdLst/>
            <a:ahLst/>
            <a:cxnLst/>
            <a:rect l="l" t="t" r="r" b="b"/>
            <a:pathLst>
              <a:path w="2095500" h="93344">
                <a:moveTo>
                  <a:pt x="0" y="92963"/>
                </a:moveTo>
                <a:lnTo>
                  <a:pt x="2095500" y="92963"/>
                </a:lnTo>
                <a:lnTo>
                  <a:pt x="2095500" y="0"/>
                </a:lnTo>
                <a:lnTo>
                  <a:pt x="0" y="0"/>
                </a:lnTo>
                <a:lnTo>
                  <a:pt x="0" y="92963"/>
                </a:lnTo>
                <a:close/>
              </a:path>
            </a:pathLst>
          </a:custGeom>
          <a:solidFill>
            <a:srgbClr val="9CC2E4"/>
          </a:solidFill>
        </p:spPr>
        <p:txBody>
          <a:bodyPr wrap="square" lIns="0" tIns="0" rIns="0" bIns="0" rtlCol="0"/>
          <a:lstStyle/>
          <a:p>
            <a:endParaRPr sz="2400"/>
          </a:p>
        </p:txBody>
      </p:sp>
      <p:sp>
        <p:nvSpPr>
          <p:cNvPr id="157" name="object 157"/>
          <p:cNvSpPr/>
          <p:nvPr/>
        </p:nvSpPr>
        <p:spPr>
          <a:xfrm>
            <a:off x="1497584" y="2664219"/>
            <a:ext cx="1349587" cy="121920"/>
          </a:xfrm>
          <a:custGeom>
            <a:avLst/>
            <a:gdLst/>
            <a:ahLst/>
            <a:cxnLst/>
            <a:rect l="l" t="t" r="r" b="b"/>
            <a:pathLst>
              <a:path w="1012189" h="91439">
                <a:moveTo>
                  <a:pt x="0" y="91439"/>
                </a:moveTo>
                <a:lnTo>
                  <a:pt x="1011936" y="91439"/>
                </a:lnTo>
                <a:lnTo>
                  <a:pt x="1011936" y="0"/>
                </a:lnTo>
                <a:lnTo>
                  <a:pt x="0" y="0"/>
                </a:lnTo>
                <a:lnTo>
                  <a:pt x="0" y="91439"/>
                </a:lnTo>
                <a:close/>
              </a:path>
            </a:pathLst>
          </a:custGeom>
          <a:solidFill>
            <a:srgbClr val="9CC2E4"/>
          </a:solidFill>
        </p:spPr>
        <p:txBody>
          <a:bodyPr wrap="square" lIns="0" tIns="0" rIns="0" bIns="0" rtlCol="0"/>
          <a:lstStyle/>
          <a:p>
            <a:endParaRPr sz="2400"/>
          </a:p>
        </p:txBody>
      </p:sp>
      <p:sp>
        <p:nvSpPr>
          <p:cNvPr id="158" name="object 158"/>
          <p:cNvSpPr/>
          <p:nvPr/>
        </p:nvSpPr>
        <p:spPr>
          <a:xfrm>
            <a:off x="1483359" y="2820685"/>
            <a:ext cx="1063413" cy="124460"/>
          </a:xfrm>
          <a:custGeom>
            <a:avLst/>
            <a:gdLst/>
            <a:ahLst/>
            <a:cxnLst/>
            <a:rect l="l" t="t" r="r" b="b"/>
            <a:pathLst>
              <a:path w="797560" h="93344">
                <a:moveTo>
                  <a:pt x="0" y="92963"/>
                </a:moveTo>
                <a:lnTo>
                  <a:pt x="797051" y="92963"/>
                </a:lnTo>
                <a:lnTo>
                  <a:pt x="797051" y="0"/>
                </a:lnTo>
                <a:lnTo>
                  <a:pt x="0" y="0"/>
                </a:lnTo>
                <a:lnTo>
                  <a:pt x="0" y="92963"/>
                </a:lnTo>
                <a:close/>
              </a:path>
            </a:pathLst>
          </a:custGeom>
          <a:solidFill>
            <a:srgbClr val="9CC2E4"/>
          </a:solidFill>
        </p:spPr>
        <p:txBody>
          <a:bodyPr wrap="square" lIns="0" tIns="0" rIns="0" bIns="0" rtlCol="0"/>
          <a:lstStyle/>
          <a:p>
            <a:endParaRPr sz="2400"/>
          </a:p>
        </p:txBody>
      </p:sp>
      <p:sp>
        <p:nvSpPr>
          <p:cNvPr id="159" name="object 159"/>
          <p:cNvSpPr/>
          <p:nvPr/>
        </p:nvSpPr>
        <p:spPr>
          <a:xfrm>
            <a:off x="1601215" y="1174765"/>
            <a:ext cx="1358053" cy="124460"/>
          </a:xfrm>
          <a:custGeom>
            <a:avLst/>
            <a:gdLst/>
            <a:ahLst/>
            <a:cxnLst/>
            <a:rect l="l" t="t" r="r" b="b"/>
            <a:pathLst>
              <a:path w="1018539" h="93344">
                <a:moveTo>
                  <a:pt x="0" y="92963"/>
                </a:moveTo>
                <a:lnTo>
                  <a:pt x="1018032" y="92963"/>
                </a:lnTo>
                <a:lnTo>
                  <a:pt x="1018032" y="0"/>
                </a:lnTo>
                <a:lnTo>
                  <a:pt x="0" y="0"/>
                </a:lnTo>
                <a:lnTo>
                  <a:pt x="0" y="92963"/>
                </a:lnTo>
                <a:close/>
              </a:path>
            </a:pathLst>
          </a:custGeom>
          <a:solidFill>
            <a:srgbClr val="9CC2E4"/>
          </a:solidFill>
        </p:spPr>
        <p:txBody>
          <a:bodyPr wrap="square" lIns="0" tIns="0" rIns="0" bIns="0" rtlCol="0"/>
          <a:lstStyle/>
          <a:p>
            <a:endParaRPr sz="2400"/>
          </a:p>
        </p:txBody>
      </p:sp>
      <p:sp>
        <p:nvSpPr>
          <p:cNvPr id="160" name="object 160"/>
          <p:cNvSpPr/>
          <p:nvPr/>
        </p:nvSpPr>
        <p:spPr>
          <a:xfrm>
            <a:off x="1483359" y="2975117"/>
            <a:ext cx="677333" cy="124460"/>
          </a:xfrm>
          <a:custGeom>
            <a:avLst/>
            <a:gdLst/>
            <a:ahLst/>
            <a:cxnLst/>
            <a:rect l="l" t="t" r="r" b="b"/>
            <a:pathLst>
              <a:path w="508000" h="93344">
                <a:moveTo>
                  <a:pt x="0" y="92963"/>
                </a:moveTo>
                <a:lnTo>
                  <a:pt x="507492" y="92963"/>
                </a:lnTo>
                <a:lnTo>
                  <a:pt x="507492" y="0"/>
                </a:lnTo>
                <a:lnTo>
                  <a:pt x="0" y="0"/>
                </a:lnTo>
                <a:lnTo>
                  <a:pt x="0" y="92963"/>
                </a:lnTo>
                <a:close/>
              </a:path>
            </a:pathLst>
          </a:custGeom>
          <a:solidFill>
            <a:srgbClr val="9CC2E4"/>
          </a:solidFill>
        </p:spPr>
        <p:txBody>
          <a:bodyPr wrap="square" lIns="0" tIns="0" rIns="0" bIns="0" rtlCol="0"/>
          <a:lstStyle/>
          <a:p>
            <a:endParaRPr sz="2400"/>
          </a:p>
        </p:txBody>
      </p:sp>
      <p:sp>
        <p:nvSpPr>
          <p:cNvPr id="161" name="object 161"/>
          <p:cNvSpPr/>
          <p:nvPr/>
        </p:nvSpPr>
        <p:spPr>
          <a:xfrm>
            <a:off x="918464" y="2975117"/>
            <a:ext cx="565573" cy="124460"/>
          </a:xfrm>
          <a:custGeom>
            <a:avLst/>
            <a:gdLst/>
            <a:ahLst/>
            <a:cxnLst/>
            <a:rect l="l" t="t" r="r" b="b"/>
            <a:pathLst>
              <a:path w="424180" h="93344">
                <a:moveTo>
                  <a:pt x="0" y="92963"/>
                </a:moveTo>
                <a:lnTo>
                  <a:pt x="423671" y="92963"/>
                </a:lnTo>
                <a:lnTo>
                  <a:pt x="423671" y="0"/>
                </a:lnTo>
                <a:lnTo>
                  <a:pt x="0" y="0"/>
                </a:lnTo>
                <a:lnTo>
                  <a:pt x="0" y="92963"/>
                </a:lnTo>
                <a:close/>
              </a:path>
            </a:pathLst>
          </a:custGeom>
          <a:solidFill>
            <a:srgbClr val="D9D9D9"/>
          </a:solidFill>
        </p:spPr>
        <p:txBody>
          <a:bodyPr wrap="square" lIns="0" tIns="0" rIns="0" bIns="0" rtlCol="0"/>
          <a:lstStyle/>
          <a:p>
            <a:endParaRPr sz="2400"/>
          </a:p>
        </p:txBody>
      </p:sp>
      <p:sp>
        <p:nvSpPr>
          <p:cNvPr id="162" name="object 162"/>
          <p:cNvSpPr/>
          <p:nvPr/>
        </p:nvSpPr>
        <p:spPr>
          <a:xfrm>
            <a:off x="918464" y="3133613"/>
            <a:ext cx="1095587" cy="126153"/>
          </a:xfrm>
          <a:custGeom>
            <a:avLst/>
            <a:gdLst/>
            <a:ahLst/>
            <a:cxnLst/>
            <a:rect l="l" t="t" r="r" b="b"/>
            <a:pathLst>
              <a:path w="821690" h="94614">
                <a:moveTo>
                  <a:pt x="0" y="94487"/>
                </a:moveTo>
                <a:lnTo>
                  <a:pt x="821436" y="94487"/>
                </a:lnTo>
                <a:lnTo>
                  <a:pt x="821436" y="0"/>
                </a:lnTo>
                <a:lnTo>
                  <a:pt x="0" y="0"/>
                </a:lnTo>
                <a:lnTo>
                  <a:pt x="0" y="94487"/>
                </a:lnTo>
                <a:close/>
              </a:path>
            </a:pathLst>
          </a:custGeom>
          <a:solidFill>
            <a:srgbClr val="D9D9D9"/>
          </a:solidFill>
        </p:spPr>
        <p:txBody>
          <a:bodyPr wrap="square" lIns="0" tIns="0" rIns="0" bIns="0" rtlCol="0"/>
          <a:lstStyle/>
          <a:p>
            <a:endParaRPr sz="2400"/>
          </a:p>
        </p:txBody>
      </p:sp>
      <p:sp>
        <p:nvSpPr>
          <p:cNvPr id="163" name="object 163"/>
          <p:cNvSpPr/>
          <p:nvPr/>
        </p:nvSpPr>
        <p:spPr>
          <a:xfrm>
            <a:off x="918464" y="3789947"/>
            <a:ext cx="413173" cy="124460"/>
          </a:xfrm>
          <a:custGeom>
            <a:avLst/>
            <a:gdLst/>
            <a:ahLst/>
            <a:cxnLst/>
            <a:rect l="l" t="t" r="r" b="b"/>
            <a:pathLst>
              <a:path w="309880" h="93344">
                <a:moveTo>
                  <a:pt x="0" y="92963"/>
                </a:moveTo>
                <a:lnTo>
                  <a:pt x="309371" y="92963"/>
                </a:lnTo>
                <a:lnTo>
                  <a:pt x="309371" y="0"/>
                </a:lnTo>
                <a:lnTo>
                  <a:pt x="0" y="0"/>
                </a:lnTo>
                <a:lnTo>
                  <a:pt x="0" y="92963"/>
                </a:lnTo>
                <a:close/>
              </a:path>
            </a:pathLst>
          </a:custGeom>
          <a:solidFill>
            <a:srgbClr val="D9D9D9"/>
          </a:solidFill>
        </p:spPr>
        <p:txBody>
          <a:bodyPr wrap="square" lIns="0" tIns="0" rIns="0" bIns="0" rtlCol="0"/>
          <a:lstStyle/>
          <a:p>
            <a:endParaRPr sz="2400"/>
          </a:p>
        </p:txBody>
      </p:sp>
      <p:sp>
        <p:nvSpPr>
          <p:cNvPr id="164" name="object 164"/>
          <p:cNvSpPr/>
          <p:nvPr/>
        </p:nvSpPr>
        <p:spPr>
          <a:xfrm>
            <a:off x="918464" y="1975373"/>
            <a:ext cx="128693" cy="124460"/>
          </a:xfrm>
          <a:custGeom>
            <a:avLst/>
            <a:gdLst/>
            <a:ahLst/>
            <a:cxnLst/>
            <a:rect l="l" t="t" r="r" b="b"/>
            <a:pathLst>
              <a:path w="96520" h="93344">
                <a:moveTo>
                  <a:pt x="0" y="92963"/>
                </a:moveTo>
                <a:lnTo>
                  <a:pt x="96012" y="92963"/>
                </a:lnTo>
                <a:lnTo>
                  <a:pt x="96012" y="0"/>
                </a:lnTo>
                <a:lnTo>
                  <a:pt x="0" y="0"/>
                </a:lnTo>
                <a:lnTo>
                  <a:pt x="0" y="92963"/>
                </a:lnTo>
                <a:close/>
              </a:path>
            </a:pathLst>
          </a:custGeom>
          <a:solidFill>
            <a:srgbClr val="D9D9D9"/>
          </a:solidFill>
        </p:spPr>
        <p:txBody>
          <a:bodyPr wrap="square" lIns="0" tIns="0" rIns="0" bIns="0" rtlCol="0"/>
          <a:lstStyle/>
          <a:p>
            <a:endParaRPr sz="2400"/>
          </a:p>
        </p:txBody>
      </p:sp>
      <p:sp>
        <p:nvSpPr>
          <p:cNvPr id="165" name="object 165"/>
          <p:cNvSpPr/>
          <p:nvPr/>
        </p:nvSpPr>
        <p:spPr>
          <a:xfrm>
            <a:off x="918465" y="1174765"/>
            <a:ext cx="683260" cy="124460"/>
          </a:xfrm>
          <a:custGeom>
            <a:avLst/>
            <a:gdLst/>
            <a:ahLst/>
            <a:cxnLst/>
            <a:rect l="l" t="t" r="r" b="b"/>
            <a:pathLst>
              <a:path w="512444" h="93344">
                <a:moveTo>
                  <a:pt x="0" y="92963"/>
                </a:moveTo>
                <a:lnTo>
                  <a:pt x="512064" y="92963"/>
                </a:lnTo>
                <a:lnTo>
                  <a:pt x="512064" y="0"/>
                </a:lnTo>
                <a:lnTo>
                  <a:pt x="0" y="0"/>
                </a:lnTo>
                <a:lnTo>
                  <a:pt x="0" y="92963"/>
                </a:lnTo>
                <a:close/>
              </a:path>
            </a:pathLst>
          </a:custGeom>
          <a:solidFill>
            <a:srgbClr val="D9D9D9"/>
          </a:solidFill>
        </p:spPr>
        <p:txBody>
          <a:bodyPr wrap="square" lIns="0" tIns="0" rIns="0" bIns="0" rtlCol="0"/>
          <a:lstStyle/>
          <a:p>
            <a:endParaRPr sz="2400"/>
          </a:p>
        </p:txBody>
      </p:sp>
      <p:sp>
        <p:nvSpPr>
          <p:cNvPr id="166" name="object 166"/>
          <p:cNvSpPr/>
          <p:nvPr/>
        </p:nvSpPr>
        <p:spPr>
          <a:xfrm>
            <a:off x="918465" y="2320813"/>
            <a:ext cx="571500" cy="124460"/>
          </a:xfrm>
          <a:custGeom>
            <a:avLst/>
            <a:gdLst/>
            <a:ahLst/>
            <a:cxnLst/>
            <a:rect l="l" t="t" r="r" b="b"/>
            <a:pathLst>
              <a:path w="428625" h="93344">
                <a:moveTo>
                  <a:pt x="0" y="92963"/>
                </a:moveTo>
                <a:lnTo>
                  <a:pt x="428244" y="92963"/>
                </a:lnTo>
                <a:lnTo>
                  <a:pt x="428244" y="0"/>
                </a:lnTo>
                <a:lnTo>
                  <a:pt x="0" y="0"/>
                </a:lnTo>
                <a:lnTo>
                  <a:pt x="0" y="92963"/>
                </a:lnTo>
                <a:close/>
              </a:path>
            </a:pathLst>
          </a:custGeom>
          <a:solidFill>
            <a:srgbClr val="D9D9D9"/>
          </a:solidFill>
        </p:spPr>
        <p:txBody>
          <a:bodyPr wrap="square" lIns="0" tIns="0" rIns="0" bIns="0" rtlCol="0"/>
          <a:lstStyle/>
          <a:p>
            <a:endParaRPr sz="2400"/>
          </a:p>
        </p:txBody>
      </p:sp>
      <p:sp>
        <p:nvSpPr>
          <p:cNvPr id="167" name="object 167"/>
          <p:cNvSpPr/>
          <p:nvPr/>
        </p:nvSpPr>
        <p:spPr>
          <a:xfrm>
            <a:off x="918465" y="869965"/>
            <a:ext cx="573193" cy="124460"/>
          </a:xfrm>
          <a:custGeom>
            <a:avLst/>
            <a:gdLst/>
            <a:ahLst/>
            <a:cxnLst/>
            <a:rect l="l" t="t" r="r" b="b"/>
            <a:pathLst>
              <a:path w="429894" h="93344">
                <a:moveTo>
                  <a:pt x="0" y="92963"/>
                </a:moveTo>
                <a:lnTo>
                  <a:pt x="429768" y="92963"/>
                </a:lnTo>
                <a:lnTo>
                  <a:pt x="429768" y="0"/>
                </a:lnTo>
                <a:lnTo>
                  <a:pt x="0" y="0"/>
                </a:lnTo>
                <a:lnTo>
                  <a:pt x="0" y="92963"/>
                </a:lnTo>
                <a:close/>
              </a:path>
            </a:pathLst>
          </a:custGeom>
          <a:solidFill>
            <a:srgbClr val="D9D9D9"/>
          </a:solidFill>
        </p:spPr>
        <p:txBody>
          <a:bodyPr wrap="square" lIns="0" tIns="0" rIns="0" bIns="0" rtlCol="0"/>
          <a:lstStyle/>
          <a:p>
            <a:endParaRPr sz="2400"/>
          </a:p>
        </p:txBody>
      </p:sp>
      <p:sp>
        <p:nvSpPr>
          <p:cNvPr id="168" name="object 168"/>
          <p:cNvSpPr/>
          <p:nvPr/>
        </p:nvSpPr>
        <p:spPr>
          <a:xfrm>
            <a:off x="918465" y="1022365"/>
            <a:ext cx="532553" cy="124460"/>
          </a:xfrm>
          <a:custGeom>
            <a:avLst/>
            <a:gdLst/>
            <a:ahLst/>
            <a:cxnLst/>
            <a:rect l="l" t="t" r="r" b="b"/>
            <a:pathLst>
              <a:path w="399415" h="93344">
                <a:moveTo>
                  <a:pt x="0" y="92963"/>
                </a:moveTo>
                <a:lnTo>
                  <a:pt x="399288" y="92963"/>
                </a:lnTo>
                <a:lnTo>
                  <a:pt x="399288" y="0"/>
                </a:lnTo>
                <a:lnTo>
                  <a:pt x="0" y="0"/>
                </a:lnTo>
                <a:lnTo>
                  <a:pt x="0" y="92963"/>
                </a:lnTo>
                <a:close/>
              </a:path>
            </a:pathLst>
          </a:custGeom>
          <a:solidFill>
            <a:srgbClr val="D9D9D9"/>
          </a:solidFill>
        </p:spPr>
        <p:txBody>
          <a:bodyPr wrap="square" lIns="0" tIns="0" rIns="0" bIns="0" rtlCol="0"/>
          <a:lstStyle/>
          <a:p>
            <a:endParaRPr sz="2400"/>
          </a:p>
        </p:txBody>
      </p:sp>
      <p:sp>
        <p:nvSpPr>
          <p:cNvPr id="169" name="object 169"/>
          <p:cNvSpPr/>
          <p:nvPr/>
        </p:nvSpPr>
        <p:spPr>
          <a:xfrm>
            <a:off x="918465" y="715533"/>
            <a:ext cx="530860" cy="126153"/>
          </a:xfrm>
          <a:custGeom>
            <a:avLst/>
            <a:gdLst/>
            <a:ahLst/>
            <a:cxnLst/>
            <a:rect l="l" t="t" r="r" b="b"/>
            <a:pathLst>
              <a:path w="398144" h="94615">
                <a:moveTo>
                  <a:pt x="0" y="94487"/>
                </a:moveTo>
                <a:lnTo>
                  <a:pt x="397764" y="94487"/>
                </a:lnTo>
                <a:lnTo>
                  <a:pt x="397764" y="0"/>
                </a:lnTo>
                <a:lnTo>
                  <a:pt x="0" y="0"/>
                </a:lnTo>
                <a:lnTo>
                  <a:pt x="0" y="94487"/>
                </a:lnTo>
                <a:close/>
              </a:path>
            </a:pathLst>
          </a:custGeom>
          <a:solidFill>
            <a:srgbClr val="D9D9D9"/>
          </a:solidFill>
        </p:spPr>
        <p:txBody>
          <a:bodyPr wrap="square" lIns="0" tIns="0" rIns="0" bIns="0" rtlCol="0"/>
          <a:lstStyle/>
          <a:p>
            <a:endParaRPr sz="2400"/>
          </a:p>
        </p:txBody>
      </p:sp>
      <p:sp>
        <p:nvSpPr>
          <p:cNvPr id="170" name="object 170"/>
          <p:cNvSpPr/>
          <p:nvPr/>
        </p:nvSpPr>
        <p:spPr>
          <a:xfrm>
            <a:off x="918465" y="1668540"/>
            <a:ext cx="693420" cy="126153"/>
          </a:xfrm>
          <a:custGeom>
            <a:avLst/>
            <a:gdLst/>
            <a:ahLst/>
            <a:cxnLst/>
            <a:rect l="l" t="t" r="r" b="b"/>
            <a:pathLst>
              <a:path w="520065" h="94615">
                <a:moveTo>
                  <a:pt x="0" y="94487"/>
                </a:moveTo>
                <a:lnTo>
                  <a:pt x="519683" y="94487"/>
                </a:lnTo>
                <a:lnTo>
                  <a:pt x="519683" y="0"/>
                </a:lnTo>
                <a:lnTo>
                  <a:pt x="0" y="0"/>
                </a:lnTo>
                <a:lnTo>
                  <a:pt x="0" y="94487"/>
                </a:lnTo>
                <a:close/>
              </a:path>
            </a:pathLst>
          </a:custGeom>
          <a:solidFill>
            <a:srgbClr val="D9D9D9"/>
          </a:solidFill>
        </p:spPr>
        <p:txBody>
          <a:bodyPr wrap="square" lIns="0" tIns="0" rIns="0" bIns="0" rtlCol="0"/>
          <a:lstStyle/>
          <a:p>
            <a:endParaRPr sz="2400"/>
          </a:p>
        </p:txBody>
      </p:sp>
      <p:sp>
        <p:nvSpPr>
          <p:cNvPr id="171" name="object 171"/>
          <p:cNvSpPr/>
          <p:nvPr/>
        </p:nvSpPr>
        <p:spPr>
          <a:xfrm>
            <a:off x="918465" y="1516139"/>
            <a:ext cx="561340" cy="124460"/>
          </a:xfrm>
          <a:custGeom>
            <a:avLst/>
            <a:gdLst/>
            <a:ahLst/>
            <a:cxnLst/>
            <a:rect l="l" t="t" r="r" b="b"/>
            <a:pathLst>
              <a:path w="421005" h="93344">
                <a:moveTo>
                  <a:pt x="0" y="92963"/>
                </a:moveTo>
                <a:lnTo>
                  <a:pt x="420623" y="92963"/>
                </a:lnTo>
                <a:lnTo>
                  <a:pt x="420623" y="0"/>
                </a:lnTo>
                <a:lnTo>
                  <a:pt x="0" y="0"/>
                </a:lnTo>
                <a:lnTo>
                  <a:pt x="0" y="92963"/>
                </a:lnTo>
                <a:close/>
              </a:path>
            </a:pathLst>
          </a:custGeom>
          <a:solidFill>
            <a:srgbClr val="D9D9D9"/>
          </a:solidFill>
        </p:spPr>
        <p:txBody>
          <a:bodyPr wrap="square" lIns="0" tIns="0" rIns="0" bIns="0" rtlCol="0"/>
          <a:lstStyle/>
          <a:p>
            <a:endParaRPr sz="2400"/>
          </a:p>
        </p:txBody>
      </p:sp>
      <p:sp>
        <p:nvSpPr>
          <p:cNvPr id="172" name="object 172"/>
          <p:cNvSpPr/>
          <p:nvPr/>
        </p:nvSpPr>
        <p:spPr>
          <a:xfrm>
            <a:off x="918464" y="1363739"/>
            <a:ext cx="1623907" cy="124460"/>
          </a:xfrm>
          <a:custGeom>
            <a:avLst/>
            <a:gdLst/>
            <a:ahLst/>
            <a:cxnLst/>
            <a:rect l="l" t="t" r="r" b="b"/>
            <a:pathLst>
              <a:path w="1217930" h="93344">
                <a:moveTo>
                  <a:pt x="0" y="92963"/>
                </a:moveTo>
                <a:lnTo>
                  <a:pt x="1217676" y="92963"/>
                </a:lnTo>
                <a:lnTo>
                  <a:pt x="1217676" y="0"/>
                </a:lnTo>
                <a:lnTo>
                  <a:pt x="0" y="0"/>
                </a:lnTo>
                <a:lnTo>
                  <a:pt x="0" y="92963"/>
                </a:lnTo>
                <a:close/>
              </a:path>
            </a:pathLst>
          </a:custGeom>
          <a:solidFill>
            <a:srgbClr val="D9D9D9"/>
          </a:solidFill>
        </p:spPr>
        <p:txBody>
          <a:bodyPr wrap="square" lIns="0" tIns="0" rIns="0" bIns="0" rtlCol="0"/>
          <a:lstStyle/>
          <a:p>
            <a:endParaRPr sz="2400"/>
          </a:p>
        </p:txBody>
      </p:sp>
      <p:sp>
        <p:nvSpPr>
          <p:cNvPr id="173" name="object 173"/>
          <p:cNvSpPr/>
          <p:nvPr/>
        </p:nvSpPr>
        <p:spPr>
          <a:xfrm>
            <a:off x="918464" y="2662189"/>
            <a:ext cx="579120" cy="124460"/>
          </a:xfrm>
          <a:custGeom>
            <a:avLst/>
            <a:gdLst/>
            <a:ahLst/>
            <a:cxnLst/>
            <a:rect l="l" t="t" r="r" b="b"/>
            <a:pathLst>
              <a:path w="434340" h="93344">
                <a:moveTo>
                  <a:pt x="0" y="92963"/>
                </a:moveTo>
                <a:lnTo>
                  <a:pt x="434339" y="92963"/>
                </a:lnTo>
                <a:lnTo>
                  <a:pt x="434339" y="0"/>
                </a:lnTo>
                <a:lnTo>
                  <a:pt x="0" y="0"/>
                </a:lnTo>
                <a:lnTo>
                  <a:pt x="0" y="92963"/>
                </a:lnTo>
                <a:close/>
              </a:path>
            </a:pathLst>
          </a:custGeom>
          <a:solidFill>
            <a:srgbClr val="D9D9D9"/>
          </a:solidFill>
        </p:spPr>
        <p:txBody>
          <a:bodyPr wrap="square" lIns="0" tIns="0" rIns="0" bIns="0" rtlCol="0"/>
          <a:lstStyle/>
          <a:p>
            <a:endParaRPr sz="2400"/>
          </a:p>
        </p:txBody>
      </p:sp>
      <p:sp>
        <p:nvSpPr>
          <p:cNvPr id="174" name="object 174"/>
          <p:cNvSpPr/>
          <p:nvPr/>
        </p:nvSpPr>
        <p:spPr>
          <a:xfrm>
            <a:off x="918464" y="2820685"/>
            <a:ext cx="565573" cy="124460"/>
          </a:xfrm>
          <a:custGeom>
            <a:avLst/>
            <a:gdLst/>
            <a:ahLst/>
            <a:cxnLst/>
            <a:rect l="l" t="t" r="r" b="b"/>
            <a:pathLst>
              <a:path w="424180" h="93344">
                <a:moveTo>
                  <a:pt x="0" y="92963"/>
                </a:moveTo>
                <a:lnTo>
                  <a:pt x="423671" y="92963"/>
                </a:lnTo>
                <a:lnTo>
                  <a:pt x="423671" y="0"/>
                </a:lnTo>
                <a:lnTo>
                  <a:pt x="0" y="0"/>
                </a:lnTo>
                <a:lnTo>
                  <a:pt x="0" y="92963"/>
                </a:lnTo>
                <a:close/>
              </a:path>
            </a:pathLst>
          </a:custGeom>
          <a:solidFill>
            <a:srgbClr val="D9D9D9"/>
          </a:solidFill>
        </p:spPr>
        <p:txBody>
          <a:bodyPr wrap="square" lIns="0" tIns="0" rIns="0" bIns="0" rtlCol="0"/>
          <a:lstStyle/>
          <a:p>
            <a:endParaRPr sz="2400"/>
          </a:p>
        </p:txBody>
      </p:sp>
      <p:sp>
        <p:nvSpPr>
          <p:cNvPr id="175" name="object 175"/>
          <p:cNvSpPr/>
          <p:nvPr/>
        </p:nvSpPr>
        <p:spPr>
          <a:xfrm>
            <a:off x="918465" y="2170443"/>
            <a:ext cx="555412" cy="121920"/>
          </a:xfrm>
          <a:custGeom>
            <a:avLst/>
            <a:gdLst/>
            <a:ahLst/>
            <a:cxnLst/>
            <a:rect l="l" t="t" r="r" b="b"/>
            <a:pathLst>
              <a:path w="416559" h="91439">
                <a:moveTo>
                  <a:pt x="0" y="91439"/>
                </a:moveTo>
                <a:lnTo>
                  <a:pt x="416052" y="91439"/>
                </a:lnTo>
                <a:lnTo>
                  <a:pt x="416052" y="0"/>
                </a:lnTo>
                <a:lnTo>
                  <a:pt x="0" y="0"/>
                </a:lnTo>
                <a:lnTo>
                  <a:pt x="0" y="91439"/>
                </a:lnTo>
                <a:close/>
              </a:path>
            </a:pathLst>
          </a:custGeom>
          <a:solidFill>
            <a:srgbClr val="D9D9D9"/>
          </a:solidFill>
        </p:spPr>
        <p:txBody>
          <a:bodyPr wrap="square" lIns="0" tIns="0" rIns="0" bIns="0" rtlCol="0"/>
          <a:lstStyle/>
          <a:p>
            <a:endParaRPr sz="2400"/>
          </a:p>
        </p:txBody>
      </p:sp>
      <p:sp>
        <p:nvSpPr>
          <p:cNvPr id="176" name="object 176"/>
          <p:cNvSpPr/>
          <p:nvPr/>
        </p:nvSpPr>
        <p:spPr>
          <a:xfrm>
            <a:off x="918464" y="2473213"/>
            <a:ext cx="425027" cy="126153"/>
          </a:xfrm>
          <a:custGeom>
            <a:avLst/>
            <a:gdLst/>
            <a:ahLst/>
            <a:cxnLst/>
            <a:rect l="l" t="t" r="r" b="b"/>
            <a:pathLst>
              <a:path w="318769" h="94614">
                <a:moveTo>
                  <a:pt x="0" y="94487"/>
                </a:moveTo>
                <a:lnTo>
                  <a:pt x="318515" y="94487"/>
                </a:lnTo>
                <a:lnTo>
                  <a:pt x="318515" y="0"/>
                </a:lnTo>
                <a:lnTo>
                  <a:pt x="0" y="0"/>
                </a:lnTo>
                <a:lnTo>
                  <a:pt x="0" y="94487"/>
                </a:lnTo>
                <a:close/>
              </a:path>
            </a:pathLst>
          </a:custGeom>
          <a:solidFill>
            <a:srgbClr val="D9D9D9"/>
          </a:solidFill>
        </p:spPr>
        <p:txBody>
          <a:bodyPr wrap="square" lIns="0" tIns="0" rIns="0" bIns="0" rtlCol="0"/>
          <a:lstStyle/>
          <a:p>
            <a:endParaRPr sz="2400"/>
          </a:p>
        </p:txBody>
      </p:sp>
      <p:sp>
        <p:nvSpPr>
          <p:cNvPr id="177" name="object 177"/>
          <p:cNvSpPr/>
          <p:nvPr/>
        </p:nvSpPr>
        <p:spPr>
          <a:xfrm>
            <a:off x="918465" y="3288044"/>
            <a:ext cx="522393" cy="126153"/>
          </a:xfrm>
          <a:custGeom>
            <a:avLst/>
            <a:gdLst/>
            <a:ahLst/>
            <a:cxnLst/>
            <a:rect l="l" t="t" r="r" b="b"/>
            <a:pathLst>
              <a:path w="391794" h="94614">
                <a:moveTo>
                  <a:pt x="0" y="94487"/>
                </a:moveTo>
                <a:lnTo>
                  <a:pt x="391667" y="94487"/>
                </a:lnTo>
                <a:lnTo>
                  <a:pt x="391667" y="0"/>
                </a:lnTo>
                <a:lnTo>
                  <a:pt x="0" y="0"/>
                </a:lnTo>
                <a:lnTo>
                  <a:pt x="0" y="94487"/>
                </a:lnTo>
                <a:close/>
              </a:path>
            </a:pathLst>
          </a:custGeom>
          <a:solidFill>
            <a:srgbClr val="D9D9D9"/>
          </a:solidFill>
        </p:spPr>
        <p:txBody>
          <a:bodyPr wrap="square" lIns="0" tIns="0" rIns="0" bIns="0" rtlCol="0"/>
          <a:lstStyle/>
          <a:p>
            <a:endParaRPr sz="2400"/>
          </a:p>
        </p:txBody>
      </p:sp>
      <p:sp>
        <p:nvSpPr>
          <p:cNvPr id="178" name="object 178"/>
          <p:cNvSpPr/>
          <p:nvPr/>
        </p:nvSpPr>
        <p:spPr>
          <a:xfrm>
            <a:off x="918465" y="3942348"/>
            <a:ext cx="288713" cy="126153"/>
          </a:xfrm>
          <a:custGeom>
            <a:avLst/>
            <a:gdLst/>
            <a:ahLst/>
            <a:cxnLst/>
            <a:rect l="l" t="t" r="r" b="b"/>
            <a:pathLst>
              <a:path w="216534" h="94614">
                <a:moveTo>
                  <a:pt x="0" y="94487"/>
                </a:moveTo>
                <a:lnTo>
                  <a:pt x="216408" y="94487"/>
                </a:lnTo>
                <a:lnTo>
                  <a:pt x="216408" y="0"/>
                </a:lnTo>
                <a:lnTo>
                  <a:pt x="0" y="0"/>
                </a:lnTo>
                <a:lnTo>
                  <a:pt x="0" y="94487"/>
                </a:lnTo>
                <a:close/>
              </a:path>
            </a:pathLst>
          </a:custGeom>
          <a:solidFill>
            <a:srgbClr val="D9D9D9"/>
          </a:solidFill>
        </p:spPr>
        <p:txBody>
          <a:bodyPr wrap="square" lIns="0" tIns="0" rIns="0" bIns="0" rtlCol="0"/>
          <a:lstStyle/>
          <a:p>
            <a:endParaRPr sz="2400"/>
          </a:p>
        </p:txBody>
      </p:sp>
      <p:sp>
        <p:nvSpPr>
          <p:cNvPr id="179" name="object 179"/>
          <p:cNvSpPr/>
          <p:nvPr/>
        </p:nvSpPr>
        <p:spPr>
          <a:xfrm>
            <a:off x="918464" y="4096781"/>
            <a:ext cx="270933" cy="124460"/>
          </a:xfrm>
          <a:custGeom>
            <a:avLst/>
            <a:gdLst/>
            <a:ahLst/>
            <a:cxnLst/>
            <a:rect l="l" t="t" r="r" b="b"/>
            <a:pathLst>
              <a:path w="203200" h="93345">
                <a:moveTo>
                  <a:pt x="0" y="92963"/>
                </a:moveTo>
                <a:lnTo>
                  <a:pt x="202692" y="92963"/>
                </a:lnTo>
                <a:lnTo>
                  <a:pt x="202692" y="0"/>
                </a:lnTo>
                <a:lnTo>
                  <a:pt x="0" y="0"/>
                </a:lnTo>
                <a:lnTo>
                  <a:pt x="0" y="92963"/>
                </a:lnTo>
                <a:close/>
              </a:path>
            </a:pathLst>
          </a:custGeom>
          <a:solidFill>
            <a:srgbClr val="D9D9D9"/>
          </a:solidFill>
        </p:spPr>
        <p:txBody>
          <a:bodyPr wrap="square" lIns="0" tIns="0" rIns="0" bIns="0" rtlCol="0"/>
          <a:lstStyle/>
          <a:p>
            <a:endParaRPr sz="2400"/>
          </a:p>
        </p:txBody>
      </p:sp>
      <p:sp>
        <p:nvSpPr>
          <p:cNvPr id="180" name="object 180"/>
          <p:cNvSpPr/>
          <p:nvPr/>
        </p:nvSpPr>
        <p:spPr>
          <a:xfrm>
            <a:off x="918464" y="4249179"/>
            <a:ext cx="270933" cy="124460"/>
          </a:xfrm>
          <a:custGeom>
            <a:avLst/>
            <a:gdLst/>
            <a:ahLst/>
            <a:cxnLst/>
            <a:rect l="l" t="t" r="r" b="b"/>
            <a:pathLst>
              <a:path w="203200" h="93345">
                <a:moveTo>
                  <a:pt x="0" y="92963"/>
                </a:moveTo>
                <a:lnTo>
                  <a:pt x="202692" y="92963"/>
                </a:lnTo>
                <a:lnTo>
                  <a:pt x="202692" y="0"/>
                </a:lnTo>
                <a:lnTo>
                  <a:pt x="0" y="0"/>
                </a:lnTo>
                <a:lnTo>
                  <a:pt x="0" y="92963"/>
                </a:lnTo>
                <a:close/>
              </a:path>
            </a:pathLst>
          </a:custGeom>
          <a:solidFill>
            <a:srgbClr val="D9D9D9"/>
          </a:solidFill>
        </p:spPr>
        <p:txBody>
          <a:bodyPr wrap="square" lIns="0" tIns="0" rIns="0" bIns="0" rtlCol="0"/>
          <a:lstStyle/>
          <a:p>
            <a:endParaRPr sz="2400"/>
          </a:p>
        </p:txBody>
      </p:sp>
      <p:sp>
        <p:nvSpPr>
          <p:cNvPr id="181" name="object 181"/>
          <p:cNvSpPr/>
          <p:nvPr/>
        </p:nvSpPr>
        <p:spPr>
          <a:xfrm>
            <a:off x="918464" y="3442476"/>
            <a:ext cx="416560" cy="128693"/>
          </a:xfrm>
          <a:custGeom>
            <a:avLst/>
            <a:gdLst/>
            <a:ahLst/>
            <a:cxnLst/>
            <a:rect l="l" t="t" r="r" b="b"/>
            <a:pathLst>
              <a:path w="312419" h="96519">
                <a:moveTo>
                  <a:pt x="0" y="96012"/>
                </a:moveTo>
                <a:lnTo>
                  <a:pt x="312420" y="96012"/>
                </a:lnTo>
                <a:lnTo>
                  <a:pt x="312420" y="0"/>
                </a:lnTo>
                <a:lnTo>
                  <a:pt x="0" y="0"/>
                </a:lnTo>
                <a:lnTo>
                  <a:pt x="0" y="96012"/>
                </a:lnTo>
                <a:close/>
              </a:path>
            </a:pathLst>
          </a:custGeom>
          <a:solidFill>
            <a:srgbClr val="D9D9D9"/>
          </a:solidFill>
        </p:spPr>
        <p:txBody>
          <a:bodyPr wrap="square" lIns="0" tIns="0" rIns="0" bIns="0" rtlCol="0"/>
          <a:lstStyle/>
          <a:p>
            <a:endParaRPr sz="2400"/>
          </a:p>
        </p:txBody>
      </p:sp>
      <p:sp>
        <p:nvSpPr>
          <p:cNvPr id="182" name="object 182"/>
          <p:cNvSpPr/>
          <p:nvPr/>
        </p:nvSpPr>
        <p:spPr>
          <a:xfrm>
            <a:off x="918465" y="3637547"/>
            <a:ext cx="429260" cy="124460"/>
          </a:xfrm>
          <a:custGeom>
            <a:avLst/>
            <a:gdLst/>
            <a:ahLst/>
            <a:cxnLst/>
            <a:rect l="l" t="t" r="r" b="b"/>
            <a:pathLst>
              <a:path w="321944" h="93344">
                <a:moveTo>
                  <a:pt x="0" y="92963"/>
                </a:moveTo>
                <a:lnTo>
                  <a:pt x="321564" y="92963"/>
                </a:lnTo>
                <a:lnTo>
                  <a:pt x="321564" y="0"/>
                </a:lnTo>
                <a:lnTo>
                  <a:pt x="0" y="0"/>
                </a:lnTo>
                <a:lnTo>
                  <a:pt x="0" y="92963"/>
                </a:lnTo>
                <a:close/>
              </a:path>
            </a:pathLst>
          </a:custGeom>
          <a:solidFill>
            <a:srgbClr val="D9D9D9"/>
          </a:solidFill>
        </p:spPr>
        <p:txBody>
          <a:bodyPr wrap="square" lIns="0" tIns="0" rIns="0" bIns="0" rtlCol="0"/>
          <a:lstStyle/>
          <a:p>
            <a:endParaRPr sz="2400"/>
          </a:p>
        </p:txBody>
      </p:sp>
      <p:sp>
        <p:nvSpPr>
          <p:cNvPr id="183" name="object 183"/>
          <p:cNvSpPr/>
          <p:nvPr/>
        </p:nvSpPr>
        <p:spPr>
          <a:xfrm>
            <a:off x="918464" y="5202187"/>
            <a:ext cx="413173" cy="124460"/>
          </a:xfrm>
          <a:custGeom>
            <a:avLst/>
            <a:gdLst/>
            <a:ahLst/>
            <a:cxnLst/>
            <a:rect l="l" t="t" r="r" b="b"/>
            <a:pathLst>
              <a:path w="309880" h="93345">
                <a:moveTo>
                  <a:pt x="0" y="92964"/>
                </a:moveTo>
                <a:lnTo>
                  <a:pt x="309371" y="92964"/>
                </a:lnTo>
                <a:lnTo>
                  <a:pt x="309371" y="0"/>
                </a:lnTo>
                <a:lnTo>
                  <a:pt x="0" y="0"/>
                </a:lnTo>
                <a:lnTo>
                  <a:pt x="0" y="92964"/>
                </a:lnTo>
                <a:close/>
              </a:path>
            </a:pathLst>
          </a:custGeom>
          <a:solidFill>
            <a:srgbClr val="D9D9D9"/>
          </a:solidFill>
        </p:spPr>
        <p:txBody>
          <a:bodyPr wrap="square" lIns="0" tIns="0" rIns="0" bIns="0" rtlCol="0"/>
          <a:lstStyle/>
          <a:p>
            <a:endParaRPr sz="2400"/>
          </a:p>
        </p:txBody>
      </p:sp>
      <p:sp>
        <p:nvSpPr>
          <p:cNvPr id="184" name="object 184"/>
          <p:cNvSpPr/>
          <p:nvPr/>
        </p:nvSpPr>
        <p:spPr>
          <a:xfrm>
            <a:off x="918465" y="4895356"/>
            <a:ext cx="957580" cy="126153"/>
          </a:xfrm>
          <a:custGeom>
            <a:avLst/>
            <a:gdLst/>
            <a:ahLst/>
            <a:cxnLst/>
            <a:rect l="l" t="t" r="r" b="b"/>
            <a:pathLst>
              <a:path w="718185" h="94614">
                <a:moveTo>
                  <a:pt x="0" y="94488"/>
                </a:moveTo>
                <a:lnTo>
                  <a:pt x="717804" y="94488"/>
                </a:lnTo>
                <a:lnTo>
                  <a:pt x="717804" y="0"/>
                </a:lnTo>
                <a:lnTo>
                  <a:pt x="0" y="0"/>
                </a:lnTo>
                <a:lnTo>
                  <a:pt x="0" y="94488"/>
                </a:lnTo>
                <a:close/>
              </a:path>
            </a:pathLst>
          </a:custGeom>
          <a:solidFill>
            <a:srgbClr val="D9D9D9"/>
          </a:solidFill>
        </p:spPr>
        <p:txBody>
          <a:bodyPr wrap="square" lIns="0" tIns="0" rIns="0" bIns="0" rtlCol="0"/>
          <a:lstStyle/>
          <a:p>
            <a:endParaRPr sz="2400"/>
          </a:p>
        </p:txBody>
      </p:sp>
      <p:sp>
        <p:nvSpPr>
          <p:cNvPr id="185" name="object 185"/>
          <p:cNvSpPr/>
          <p:nvPr/>
        </p:nvSpPr>
        <p:spPr>
          <a:xfrm>
            <a:off x="918465" y="4742955"/>
            <a:ext cx="1059180" cy="124460"/>
          </a:xfrm>
          <a:custGeom>
            <a:avLst/>
            <a:gdLst/>
            <a:ahLst/>
            <a:cxnLst/>
            <a:rect l="l" t="t" r="r" b="b"/>
            <a:pathLst>
              <a:path w="794385" h="93345">
                <a:moveTo>
                  <a:pt x="0" y="92964"/>
                </a:moveTo>
                <a:lnTo>
                  <a:pt x="794004" y="92964"/>
                </a:lnTo>
                <a:lnTo>
                  <a:pt x="794004" y="0"/>
                </a:lnTo>
                <a:lnTo>
                  <a:pt x="0" y="0"/>
                </a:lnTo>
                <a:lnTo>
                  <a:pt x="0" y="92964"/>
                </a:lnTo>
                <a:close/>
              </a:path>
            </a:pathLst>
          </a:custGeom>
          <a:solidFill>
            <a:srgbClr val="D9D9D9"/>
          </a:solidFill>
        </p:spPr>
        <p:txBody>
          <a:bodyPr wrap="square" lIns="0" tIns="0" rIns="0" bIns="0" rtlCol="0"/>
          <a:lstStyle/>
          <a:p>
            <a:endParaRPr sz="2400"/>
          </a:p>
        </p:txBody>
      </p:sp>
      <p:sp>
        <p:nvSpPr>
          <p:cNvPr id="186" name="object 186"/>
          <p:cNvSpPr/>
          <p:nvPr/>
        </p:nvSpPr>
        <p:spPr>
          <a:xfrm>
            <a:off x="918464" y="5049787"/>
            <a:ext cx="548640" cy="124460"/>
          </a:xfrm>
          <a:custGeom>
            <a:avLst/>
            <a:gdLst/>
            <a:ahLst/>
            <a:cxnLst/>
            <a:rect l="l" t="t" r="r" b="b"/>
            <a:pathLst>
              <a:path w="411480" h="93345">
                <a:moveTo>
                  <a:pt x="0" y="92964"/>
                </a:moveTo>
                <a:lnTo>
                  <a:pt x="411480" y="92964"/>
                </a:lnTo>
                <a:lnTo>
                  <a:pt x="411480" y="0"/>
                </a:lnTo>
                <a:lnTo>
                  <a:pt x="0" y="0"/>
                </a:lnTo>
                <a:lnTo>
                  <a:pt x="0" y="92964"/>
                </a:lnTo>
                <a:close/>
              </a:path>
            </a:pathLst>
          </a:custGeom>
          <a:solidFill>
            <a:srgbClr val="D9D9D9"/>
          </a:solidFill>
        </p:spPr>
        <p:txBody>
          <a:bodyPr wrap="square" lIns="0" tIns="0" rIns="0" bIns="0" rtlCol="0"/>
          <a:lstStyle/>
          <a:p>
            <a:endParaRPr sz="2400"/>
          </a:p>
        </p:txBody>
      </p:sp>
      <p:sp>
        <p:nvSpPr>
          <p:cNvPr id="187" name="object 187"/>
          <p:cNvSpPr/>
          <p:nvPr/>
        </p:nvSpPr>
        <p:spPr>
          <a:xfrm>
            <a:off x="918465" y="4590555"/>
            <a:ext cx="1589193" cy="124460"/>
          </a:xfrm>
          <a:custGeom>
            <a:avLst/>
            <a:gdLst/>
            <a:ahLst/>
            <a:cxnLst/>
            <a:rect l="l" t="t" r="r" b="b"/>
            <a:pathLst>
              <a:path w="1191895" h="93345">
                <a:moveTo>
                  <a:pt x="0" y="92964"/>
                </a:moveTo>
                <a:lnTo>
                  <a:pt x="1191768" y="92964"/>
                </a:lnTo>
                <a:lnTo>
                  <a:pt x="1191768" y="0"/>
                </a:lnTo>
                <a:lnTo>
                  <a:pt x="0" y="0"/>
                </a:lnTo>
                <a:lnTo>
                  <a:pt x="0" y="92964"/>
                </a:lnTo>
                <a:close/>
              </a:path>
            </a:pathLst>
          </a:custGeom>
          <a:solidFill>
            <a:srgbClr val="D9D9D9"/>
          </a:solidFill>
        </p:spPr>
        <p:txBody>
          <a:bodyPr wrap="square" lIns="0" tIns="0" rIns="0" bIns="0" rtlCol="0"/>
          <a:lstStyle/>
          <a:p>
            <a:endParaRPr sz="2400"/>
          </a:p>
        </p:txBody>
      </p:sp>
      <p:sp>
        <p:nvSpPr>
          <p:cNvPr id="188" name="object 188"/>
          <p:cNvSpPr/>
          <p:nvPr/>
        </p:nvSpPr>
        <p:spPr>
          <a:xfrm>
            <a:off x="918464" y="4438155"/>
            <a:ext cx="3186853" cy="124460"/>
          </a:xfrm>
          <a:custGeom>
            <a:avLst/>
            <a:gdLst/>
            <a:ahLst/>
            <a:cxnLst/>
            <a:rect l="l" t="t" r="r" b="b"/>
            <a:pathLst>
              <a:path w="2390140" h="93345">
                <a:moveTo>
                  <a:pt x="0" y="92964"/>
                </a:moveTo>
                <a:lnTo>
                  <a:pt x="2389632" y="92964"/>
                </a:lnTo>
                <a:lnTo>
                  <a:pt x="2389632" y="0"/>
                </a:lnTo>
                <a:lnTo>
                  <a:pt x="0" y="0"/>
                </a:lnTo>
                <a:lnTo>
                  <a:pt x="0" y="92964"/>
                </a:lnTo>
                <a:close/>
              </a:path>
            </a:pathLst>
          </a:custGeom>
          <a:solidFill>
            <a:srgbClr val="D9D9D9"/>
          </a:solidFill>
        </p:spPr>
        <p:txBody>
          <a:bodyPr wrap="square" lIns="0" tIns="0" rIns="0" bIns="0" rtlCol="0"/>
          <a:lstStyle/>
          <a:p>
            <a:endParaRPr sz="2400"/>
          </a:p>
        </p:txBody>
      </p:sp>
      <p:sp>
        <p:nvSpPr>
          <p:cNvPr id="189" name="object 189"/>
          <p:cNvSpPr/>
          <p:nvPr/>
        </p:nvSpPr>
        <p:spPr>
          <a:xfrm>
            <a:off x="918464" y="5354588"/>
            <a:ext cx="433493" cy="126153"/>
          </a:xfrm>
          <a:custGeom>
            <a:avLst/>
            <a:gdLst/>
            <a:ahLst/>
            <a:cxnLst/>
            <a:rect l="l" t="t" r="r" b="b"/>
            <a:pathLst>
              <a:path w="325119" h="94614">
                <a:moveTo>
                  <a:pt x="0" y="94488"/>
                </a:moveTo>
                <a:lnTo>
                  <a:pt x="324611" y="94488"/>
                </a:lnTo>
                <a:lnTo>
                  <a:pt x="324611" y="0"/>
                </a:lnTo>
                <a:lnTo>
                  <a:pt x="0" y="0"/>
                </a:lnTo>
                <a:lnTo>
                  <a:pt x="0" y="94488"/>
                </a:lnTo>
                <a:close/>
              </a:path>
            </a:pathLst>
          </a:custGeom>
          <a:solidFill>
            <a:srgbClr val="D9D9D9"/>
          </a:solidFill>
        </p:spPr>
        <p:txBody>
          <a:bodyPr wrap="square" lIns="0" tIns="0" rIns="0" bIns="0" rtlCol="0"/>
          <a:lstStyle/>
          <a:p>
            <a:endParaRPr sz="2400"/>
          </a:p>
        </p:txBody>
      </p:sp>
      <p:sp>
        <p:nvSpPr>
          <p:cNvPr id="190" name="object 190"/>
          <p:cNvSpPr/>
          <p:nvPr/>
        </p:nvSpPr>
        <p:spPr>
          <a:xfrm>
            <a:off x="2161032" y="2988323"/>
            <a:ext cx="256200" cy="101600"/>
          </a:xfrm>
          <a:prstGeom prst="rect">
            <a:avLst/>
          </a:prstGeom>
          <a:blipFill>
            <a:blip r:embed="rId4" cstate="print"/>
            <a:stretch>
              <a:fillRect/>
            </a:stretch>
          </a:blipFill>
        </p:spPr>
        <p:txBody>
          <a:bodyPr wrap="square" lIns="0" tIns="0" rIns="0" bIns="0" rtlCol="0"/>
          <a:lstStyle/>
          <a:p>
            <a:endParaRPr sz="2400"/>
          </a:p>
        </p:txBody>
      </p:sp>
      <p:sp>
        <p:nvSpPr>
          <p:cNvPr id="191" name="object 191"/>
          <p:cNvSpPr/>
          <p:nvPr/>
        </p:nvSpPr>
        <p:spPr>
          <a:xfrm>
            <a:off x="6682231" y="2334019"/>
            <a:ext cx="256200" cy="101600"/>
          </a:xfrm>
          <a:prstGeom prst="rect">
            <a:avLst/>
          </a:prstGeom>
          <a:blipFill>
            <a:blip r:embed="rId4" cstate="print"/>
            <a:stretch>
              <a:fillRect/>
            </a:stretch>
          </a:blipFill>
        </p:spPr>
        <p:txBody>
          <a:bodyPr wrap="square" lIns="0" tIns="0" rIns="0" bIns="0" rtlCol="0"/>
          <a:lstStyle/>
          <a:p>
            <a:endParaRPr sz="2400"/>
          </a:p>
        </p:txBody>
      </p:sp>
      <p:sp>
        <p:nvSpPr>
          <p:cNvPr id="192" name="object 192"/>
          <p:cNvSpPr/>
          <p:nvPr/>
        </p:nvSpPr>
        <p:spPr>
          <a:xfrm>
            <a:off x="5597144" y="881139"/>
            <a:ext cx="256200" cy="101600"/>
          </a:xfrm>
          <a:prstGeom prst="rect">
            <a:avLst/>
          </a:prstGeom>
          <a:blipFill>
            <a:blip r:embed="rId4" cstate="print"/>
            <a:stretch>
              <a:fillRect/>
            </a:stretch>
          </a:blipFill>
        </p:spPr>
        <p:txBody>
          <a:bodyPr wrap="square" lIns="0" tIns="0" rIns="0" bIns="0" rtlCol="0"/>
          <a:lstStyle/>
          <a:p>
            <a:endParaRPr sz="2400"/>
          </a:p>
        </p:txBody>
      </p:sp>
      <p:sp>
        <p:nvSpPr>
          <p:cNvPr id="193" name="object 193"/>
          <p:cNvSpPr/>
          <p:nvPr/>
        </p:nvSpPr>
        <p:spPr>
          <a:xfrm>
            <a:off x="5717031" y="728740"/>
            <a:ext cx="256200" cy="101600"/>
          </a:xfrm>
          <a:prstGeom prst="rect">
            <a:avLst/>
          </a:prstGeom>
          <a:blipFill>
            <a:blip r:embed="rId4" cstate="print"/>
            <a:stretch>
              <a:fillRect/>
            </a:stretch>
          </a:blipFill>
        </p:spPr>
        <p:txBody>
          <a:bodyPr wrap="square" lIns="0" tIns="0" rIns="0" bIns="0" rtlCol="0"/>
          <a:lstStyle/>
          <a:p>
            <a:endParaRPr sz="2400"/>
          </a:p>
        </p:txBody>
      </p:sp>
      <p:sp>
        <p:nvSpPr>
          <p:cNvPr id="194" name="object 194"/>
          <p:cNvSpPr/>
          <p:nvPr/>
        </p:nvSpPr>
        <p:spPr>
          <a:xfrm>
            <a:off x="5580887" y="1033539"/>
            <a:ext cx="256200" cy="101600"/>
          </a:xfrm>
          <a:prstGeom prst="rect">
            <a:avLst/>
          </a:prstGeom>
          <a:blipFill>
            <a:blip r:embed="rId5" cstate="print"/>
            <a:stretch>
              <a:fillRect/>
            </a:stretch>
          </a:blipFill>
        </p:spPr>
        <p:txBody>
          <a:bodyPr wrap="square" lIns="0" tIns="0" rIns="0" bIns="0" rtlCol="0"/>
          <a:lstStyle/>
          <a:p>
            <a:endParaRPr sz="2400"/>
          </a:p>
        </p:txBody>
      </p:sp>
      <p:sp>
        <p:nvSpPr>
          <p:cNvPr id="195" name="object 195"/>
          <p:cNvSpPr/>
          <p:nvPr/>
        </p:nvSpPr>
        <p:spPr>
          <a:xfrm>
            <a:off x="5330952" y="1834148"/>
            <a:ext cx="256200" cy="101600"/>
          </a:xfrm>
          <a:prstGeom prst="rect">
            <a:avLst/>
          </a:prstGeom>
          <a:blipFill>
            <a:blip r:embed="rId5" cstate="print"/>
            <a:stretch>
              <a:fillRect/>
            </a:stretch>
          </a:blipFill>
        </p:spPr>
        <p:txBody>
          <a:bodyPr wrap="square" lIns="0" tIns="0" rIns="0" bIns="0" rtlCol="0"/>
          <a:lstStyle/>
          <a:p>
            <a:endParaRPr sz="2400"/>
          </a:p>
        </p:txBody>
      </p:sp>
      <p:sp>
        <p:nvSpPr>
          <p:cNvPr id="196" name="object 196"/>
          <p:cNvSpPr/>
          <p:nvPr/>
        </p:nvSpPr>
        <p:spPr>
          <a:xfrm>
            <a:off x="5404104" y="1681748"/>
            <a:ext cx="256200" cy="101600"/>
          </a:xfrm>
          <a:prstGeom prst="rect">
            <a:avLst/>
          </a:prstGeom>
          <a:blipFill>
            <a:blip r:embed="rId5" cstate="print"/>
            <a:stretch>
              <a:fillRect/>
            </a:stretch>
          </a:blipFill>
        </p:spPr>
        <p:txBody>
          <a:bodyPr wrap="square" lIns="0" tIns="0" rIns="0" bIns="0" rtlCol="0"/>
          <a:lstStyle/>
          <a:p>
            <a:endParaRPr sz="2400"/>
          </a:p>
        </p:txBody>
      </p:sp>
      <p:sp>
        <p:nvSpPr>
          <p:cNvPr id="197" name="object 197"/>
          <p:cNvSpPr/>
          <p:nvPr/>
        </p:nvSpPr>
        <p:spPr>
          <a:xfrm>
            <a:off x="5739384" y="1529348"/>
            <a:ext cx="256200" cy="101600"/>
          </a:xfrm>
          <a:prstGeom prst="rect">
            <a:avLst/>
          </a:prstGeom>
          <a:blipFill>
            <a:blip r:embed="rId5" cstate="print"/>
            <a:stretch>
              <a:fillRect/>
            </a:stretch>
          </a:blipFill>
        </p:spPr>
        <p:txBody>
          <a:bodyPr wrap="square" lIns="0" tIns="0" rIns="0" bIns="0" rtlCol="0"/>
          <a:lstStyle/>
          <a:p>
            <a:endParaRPr sz="2400"/>
          </a:p>
        </p:txBody>
      </p:sp>
      <p:sp>
        <p:nvSpPr>
          <p:cNvPr id="198" name="object 198"/>
          <p:cNvSpPr/>
          <p:nvPr/>
        </p:nvSpPr>
        <p:spPr>
          <a:xfrm>
            <a:off x="5863336" y="1374916"/>
            <a:ext cx="256200" cy="101600"/>
          </a:xfrm>
          <a:prstGeom prst="rect">
            <a:avLst/>
          </a:prstGeom>
          <a:blipFill>
            <a:blip r:embed="rId4" cstate="print"/>
            <a:stretch>
              <a:fillRect/>
            </a:stretch>
          </a:blipFill>
        </p:spPr>
        <p:txBody>
          <a:bodyPr wrap="square" lIns="0" tIns="0" rIns="0" bIns="0" rtlCol="0"/>
          <a:lstStyle/>
          <a:p>
            <a:endParaRPr sz="2400"/>
          </a:p>
        </p:txBody>
      </p:sp>
      <p:sp>
        <p:nvSpPr>
          <p:cNvPr id="199" name="object 199"/>
          <p:cNvSpPr/>
          <p:nvPr/>
        </p:nvSpPr>
        <p:spPr>
          <a:xfrm>
            <a:off x="2547112" y="2831859"/>
            <a:ext cx="256201" cy="101600"/>
          </a:xfrm>
          <a:prstGeom prst="rect">
            <a:avLst/>
          </a:prstGeom>
          <a:blipFill>
            <a:blip r:embed="rId5" cstate="print"/>
            <a:stretch>
              <a:fillRect/>
            </a:stretch>
          </a:blipFill>
        </p:spPr>
        <p:txBody>
          <a:bodyPr wrap="square" lIns="0" tIns="0" rIns="0" bIns="0" rtlCol="0"/>
          <a:lstStyle/>
          <a:p>
            <a:endParaRPr sz="2400"/>
          </a:p>
        </p:txBody>
      </p:sp>
      <p:sp>
        <p:nvSpPr>
          <p:cNvPr id="200" name="object 200"/>
          <p:cNvSpPr/>
          <p:nvPr/>
        </p:nvSpPr>
        <p:spPr>
          <a:xfrm>
            <a:off x="2847847" y="2675396"/>
            <a:ext cx="256200" cy="101600"/>
          </a:xfrm>
          <a:prstGeom prst="rect">
            <a:avLst/>
          </a:prstGeom>
          <a:blipFill>
            <a:blip r:embed="rId4" cstate="print"/>
            <a:stretch>
              <a:fillRect/>
            </a:stretch>
          </a:blipFill>
        </p:spPr>
        <p:txBody>
          <a:bodyPr wrap="square" lIns="0" tIns="0" rIns="0" bIns="0" rtlCol="0"/>
          <a:lstStyle/>
          <a:p>
            <a:endParaRPr sz="2400"/>
          </a:p>
        </p:txBody>
      </p:sp>
      <p:sp>
        <p:nvSpPr>
          <p:cNvPr id="201" name="object 201"/>
          <p:cNvSpPr/>
          <p:nvPr/>
        </p:nvSpPr>
        <p:spPr>
          <a:xfrm>
            <a:off x="1336041" y="3455684"/>
            <a:ext cx="256252" cy="101600"/>
          </a:xfrm>
          <a:prstGeom prst="rect">
            <a:avLst/>
          </a:prstGeom>
          <a:blipFill>
            <a:blip r:embed="rId4" cstate="print"/>
            <a:stretch>
              <a:fillRect/>
            </a:stretch>
          </a:blipFill>
        </p:spPr>
        <p:txBody>
          <a:bodyPr wrap="square" lIns="0" tIns="0" rIns="0" bIns="0" rtlCol="0"/>
          <a:lstStyle/>
          <a:p>
            <a:endParaRPr sz="2400"/>
          </a:p>
        </p:txBody>
      </p:sp>
      <p:sp>
        <p:nvSpPr>
          <p:cNvPr id="202" name="object 202"/>
          <p:cNvSpPr/>
          <p:nvPr/>
        </p:nvSpPr>
        <p:spPr>
          <a:xfrm>
            <a:off x="1348233" y="3648723"/>
            <a:ext cx="256252" cy="101600"/>
          </a:xfrm>
          <a:prstGeom prst="rect">
            <a:avLst/>
          </a:prstGeom>
          <a:blipFill>
            <a:blip r:embed="rId4" cstate="print"/>
            <a:stretch>
              <a:fillRect/>
            </a:stretch>
          </a:blipFill>
        </p:spPr>
        <p:txBody>
          <a:bodyPr wrap="square" lIns="0" tIns="0" rIns="0" bIns="0" rtlCol="0"/>
          <a:lstStyle/>
          <a:p>
            <a:endParaRPr sz="2400"/>
          </a:p>
        </p:txBody>
      </p:sp>
      <p:sp>
        <p:nvSpPr>
          <p:cNvPr id="203" name="object 203"/>
          <p:cNvSpPr/>
          <p:nvPr/>
        </p:nvSpPr>
        <p:spPr>
          <a:xfrm>
            <a:off x="1454911" y="2652027"/>
            <a:ext cx="146304" cy="463296"/>
          </a:xfrm>
          <a:prstGeom prst="rect">
            <a:avLst/>
          </a:prstGeom>
          <a:blipFill>
            <a:blip r:embed="rId6" cstate="print"/>
            <a:stretch>
              <a:fillRect/>
            </a:stretch>
          </a:blipFill>
        </p:spPr>
        <p:txBody>
          <a:bodyPr wrap="square" lIns="0" tIns="0" rIns="0" bIns="0" rtlCol="0"/>
          <a:lstStyle/>
          <a:p>
            <a:endParaRPr sz="2400"/>
          </a:p>
        </p:txBody>
      </p:sp>
      <p:sp>
        <p:nvSpPr>
          <p:cNvPr id="204" name="object 204"/>
          <p:cNvSpPr/>
          <p:nvPr/>
        </p:nvSpPr>
        <p:spPr>
          <a:xfrm>
            <a:off x="1454911" y="2156219"/>
            <a:ext cx="146304" cy="304800"/>
          </a:xfrm>
          <a:prstGeom prst="rect">
            <a:avLst/>
          </a:prstGeom>
          <a:blipFill>
            <a:blip r:embed="rId7" cstate="print"/>
            <a:stretch>
              <a:fillRect/>
            </a:stretch>
          </a:blipFill>
        </p:spPr>
        <p:txBody>
          <a:bodyPr wrap="square" lIns="0" tIns="0" rIns="0" bIns="0" rtlCol="0"/>
          <a:lstStyle/>
          <a:p>
            <a:endParaRPr sz="2400"/>
          </a:p>
        </p:txBody>
      </p:sp>
      <p:sp>
        <p:nvSpPr>
          <p:cNvPr id="205" name="object 205"/>
          <p:cNvSpPr/>
          <p:nvPr/>
        </p:nvSpPr>
        <p:spPr>
          <a:xfrm>
            <a:off x="1454911" y="1812813"/>
            <a:ext cx="146304" cy="146303"/>
          </a:xfrm>
          <a:prstGeom prst="rect">
            <a:avLst/>
          </a:prstGeom>
          <a:blipFill>
            <a:blip r:embed="rId8" cstate="print"/>
            <a:stretch>
              <a:fillRect/>
            </a:stretch>
          </a:blipFill>
        </p:spPr>
        <p:txBody>
          <a:bodyPr wrap="square" lIns="0" tIns="0" rIns="0" bIns="0" rtlCol="0"/>
          <a:lstStyle/>
          <a:p>
            <a:endParaRPr sz="2400"/>
          </a:p>
        </p:txBody>
      </p:sp>
      <p:sp>
        <p:nvSpPr>
          <p:cNvPr id="206" name="object 206"/>
          <p:cNvSpPr/>
          <p:nvPr/>
        </p:nvSpPr>
        <p:spPr>
          <a:xfrm>
            <a:off x="1454911" y="703340"/>
            <a:ext cx="146304" cy="453136"/>
          </a:xfrm>
          <a:prstGeom prst="rect">
            <a:avLst/>
          </a:prstGeom>
          <a:blipFill>
            <a:blip r:embed="rId9" cstate="print"/>
            <a:stretch>
              <a:fillRect/>
            </a:stretch>
          </a:blipFill>
        </p:spPr>
        <p:txBody>
          <a:bodyPr wrap="square" lIns="0" tIns="0" rIns="0" bIns="0" rtlCol="0"/>
          <a:lstStyle/>
          <a:p>
            <a:endParaRPr sz="2400"/>
          </a:p>
        </p:txBody>
      </p:sp>
      <p:sp>
        <p:nvSpPr>
          <p:cNvPr id="207" name="object 207"/>
          <p:cNvSpPr/>
          <p:nvPr/>
        </p:nvSpPr>
        <p:spPr>
          <a:xfrm>
            <a:off x="1975103" y="1505979"/>
            <a:ext cx="146304" cy="146303"/>
          </a:xfrm>
          <a:prstGeom prst="rect">
            <a:avLst/>
          </a:prstGeom>
          <a:blipFill>
            <a:blip r:embed="rId8" cstate="print"/>
            <a:stretch>
              <a:fillRect/>
            </a:stretch>
          </a:blipFill>
        </p:spPr>
        <p:txBody>
          <a:bodyPr wrap="square" lIns="0" tIns="0" rIns="0" bIns="0" rtlCol="0"/>
          <a:lstStyle/>
          <a:p>
            <a:endParaRPr sz="2400"/>
          </a:p>
        </p:txBody>
      </p:sp>
      <p:sp>
        <p:nvSpPr>
          <p:cNvPr id="208" name="object 208"/>
          <p:cNvSpPr/>
          <p:nvPr/>
        </p:nvSpPr>
        <p:spPr>
          <a:xfrm>
            <a:off x="2509519" y="1658379"/>
            <a:ext cx="146304" cy="146303"/>
          </a:xfrm>
          <a:prstGeom prst="rect">
            <a:avLst/>
          </a:prstGeom>
          <a:blipFill>
            <a:blip r:embed="rId8" cstate="print"/>
            <a:stretch>
              <a:fillRect/>
            </a:stretch>
          </a:blipFill>
        </p:spPr>
        <p:txBody>
          <a:bodyPr wrap="square" lIns="0" tIns="0" rIns="0" bIns="0" rtlCol="0"/>
          <a:lstStyle/>
          <a:p>
            <a:endParaRPr sz="2400"/>
          </a:p>
        </p:txBody>
      </p:sp>
      <p:sp>
        <p:nvSpPr>
          <p:cNvPr id="209" name="object 209"/>
          <p:cNvSpPr/>
          <p:nvPr/>
        </p:nvSpPr>
        <p:spPr>
          <a:xfrm>
            <a:off x="2509519" y="1162571"/>
            <a:ext cx="146304" cy="146304"/>
          </a:xfrm>
          <a:prstGeom prst="rect">
            <a:avLst/>
          </a:prstGeom>
          <a:blipFill>
            <a:blip r:embed="rId8" cstate="print"/>
            <a:stretch>
              <a:fillRect/>
            </a:stretch>
          </a:blipFill>
        </p:spPr>
        <p:txBody>
          <a:bodyPr wrap="square" lIns="0" tIns="0" rIns="0" bIns="0" rtlCol="0"/>
          <a:lstStyle/>
          <a:p>
            <a:endParaRPr sz="2400"/>
          </a:p>
        </p:txBody>
      </p:sp>
      <p:sp>
        <p:nvSpPr>
          <p:cNvPr id="210" name="object 210"/>
          <p:cNvSpPr txBox="1"/>
          <p:nvPr/>
        </p:nvSpPr>
        <p:spPr>
          <a:xfrm>
            <a:off x="3063918" y="1109909"/>
            <a:ext cx="119380" cy="201764"/>
          </a:xfrm>
          <a:prstGeom prst="rect">
            <a:avLst/>
          </a:prstGeom>
        </p:spPr>
        <p:txBody>
          <a:bodyPr vert="horz" wrap="square" lIns="0" tIns="16933" rIns="0" bIns="0" rtlCol="0">
            <a:spAutoFit/>
          </a:bodyPr>
          <a:lstStyle/>
          <a:p>
            <a:pPr marL="16933">
              <a:spcBef>
                <a:spcPts val="133"/>
              </a:spcBef>
            </a:pPr>
            <a:r>
              <a:rPr sz="1200" dirty="0">
                <a:latin typeface="Arial"/>
                <a:cs typeface="Arial"/>
              </a:rPr>
              <a:t>†</a:t>
            </a:r>
            <a:endParaRPr sz="1200">
              <a:latin typeface="Arial"/>
              <a:cs typeface="Arial"/>
            </a:endParaRPr>
          </a:p>
        </p:txBody>
      </p:sp>
      <p:sp>
        <p:nvSpPr>
          <p:cNvPr id="211" name="object 211"/>
          <p:cNvSpPr txBox="1"/>
          <p:nvPr/>
        </p:nvSpPr>
        <p:spPr>
          <a:xfrm>
            <a:off x="6851564" y="2119304"/>
            <a:ext cx="245533" cy="201764"/>
          </a:xfrm>
          <a:prstGeom prst="rect">
            <a:avLst/>
          </a:prstGeom>
        </p:spPr>
        <p:txBody>
          <a:bodyPr vert="horz" wrap="square" lIns="0" tIns="16933" rIns="0" bIns="0" rtlCol="0">
            <a:spAutoFit/>
          </a:bodyPr>
          <a:lstStyle/>
          <a:p>
            <a:pPr marL="16933">
              <a:spcBef>
                <a:spcPts val="133"/>
              </a:spcBef>
            </a:pPr>
            <a:r>
              <a:rPr sz="1200" spc="-13" dirty="0">
                <a:latin typeface="Arial"/>
                <a:cs typeface="Arial"/>
              </a:rPr>
              <a:t>PD</a:t>
            </a:r>
            <a:endParaRPr sz="1200">
              <a:latin typeface="Arial"/>
              <a:cs typeface="Arial"/>
            </a:endParaRPr>
          </a:p>
        </p:txBody>
      </p:sp>
      <p:sp>
        <p:nvSpPr>
          <p:cNvPr id="212" name="object 212"/>
          <p:cNvSpPr txBox="1"/>
          <p:nvPr/>
        </p:nvSpPr>
        <p:spPr>
          <a:xfrm>
            <a:off x="1348570" y="3721876"/>
            <a:ext cx="119380" cy="201764"/>
          </a:xfrm>
          <a:prstGeom prst="rect">
            <a:avLst/>
          </a:prstGeom>
        </p:spPr>
        <p:txBody>
          <a:bodyPr vert="horz" wrap="square" lIns="0" tIns="16933" rIns="0" bIns="0" rtlCol="0">
            <a:spAutoFit/>
          </a:bodyPr>
          <a:lstStyle/>
          <a:p>
            <a:pPr marL="16933">
              <a:spcBef>
                <a:spcPts val="133"/>
              </a:spcBef>
            </a:pPr>
            <a:r>
              <a:rPr sz="1200" dirty="0">
                <a:latin typeface="Arial"/>
                <a:cs typeface="Arial"/>
              </a:rPr>
              <a:t>†</a:t>
            </a:r>
            <a:endParaRPr sz="1200">
              <a:latin typeface="Arial"/>
              <a:cs typeface="Arial"/>
            </a:endParaRPr>
          </a:p>
        </p:txBody>
      </p:sp>
      <p:sp>
        <p:nvSpPr>
          <p:cNvPr id="213" name="object 213"/>
          <p:cNvSpPr txBox="1"/>
          <p:nvPr/>
        </p:nvSpPr>
        <p:spPr>
          <a:xfrm>
            <a:off x="1249815" y="4200920"/>
            <a:ext cx="245533" cy="201764"/>
          </a:xfrm>
          <a:prstGeom prst="rect">
            <a:avLst/>
          </a:prstGeom>
        </p:spPr>
        <p:txBody>
          <a:bodyPr vert="horz" wrap="square" lIns="0" tIns="16933" rIns="0" bIns="0" rtlCol="0">
            <a:spAutoFit/>
          </a:bodyPr>
          <a:lstStyle/>
          <a:p>
            <a:pPr marL="16933">
              <a:spcBef>
                <a:spcPts val="133"/>
              </a:spcBef>
            </a:pPr>
            <a:r>
              <a:rPr sz="1200" spc="-13" dirty="0">
                <a:latin typeface="Arial"/>
                <a:cs typeface="Arial"/>
              </a:rPr>
              <a:t>PD</a:t>
            </a:r>
            <a:endParaRPr sz="1200">
              <a:latin typeface="Arial"/>
              <a:cs typeface="Arial"/>
            </a:endParaRPr>
          </a:p>
        </p:txBody>
      </p:sp>
      <p:sp>
        <p:nvSpPr>
          <p:cNvPr id="214" name="object 214"/>
          <p:cNvSpPr txBox="1"/>
          <p:nvPr/>
        </p:nvSpPr>
        <p:spPr>
          <a:xfrm>
            <a:off x="1246970" y="4044963"/>
            <a:ext cx="245533" cy="201764"/>
          </a:xfrm>
          <a:prstGeom prst="rect">
            <a:avLst/>
          </a:prstGeom>
        </p:spPr>
        <p:txBody>
          <a:bodyPr vert="horz" wrap="square" lIns="0" tIns="16933" rIns="0" bIns="0" rtlCol="0">
            <a:spAutoFit/>
          </a:bodyPr>
          <a:lstStyle/>
          <a:p>
            <a:pPr marL="16933">
              <a:spcBef>
                <a:spcPts val="133"/>
              </a:spcBef>
            </a:pPr>
            <a:r>
              <a:rPr sz="1200" spc="-13" dirty="0">
                <a:latin typeface="Arial"/>
                <a:cs typeface="Arial"/>
              </a:rPr>
              <a:t>PD</a:t>
            </a:r>
            <a:endParaRPr sz="1200">
              <a:latin typeface="Arial"/>
              <a:cs typeface="Arial"/>
            </a:endParaRPr>
          </a:p>
        </p:txBody>
      </p:sp>
      <p:sp>
        <p:nvSpPr>
          <p:cNvPr id="215" name="object 215"/>
          <p:cNvSpPr txBox="1"/>
          <p:nvPr/>
        </p:nvSpPr>
        <p:spPr>
          <a:xfrm>
            <a:off x="1267696" y="3889176"/>
            <a:ext cx="245533" cy="201764"/>
          </a:xfrm>
          <a:prstGeom prst="rect">
            <a:avLst/>
          </a:prstGeom>
        </p:spPr>
        <p:txBody>
          <a:bodyPr vert="horz" wrap="square" lIns="0" tIns="16933" rIns="0" bIns="0" rtlCol="0">
            <a:spAutoFit/>
          </a:bodyPr>
          <a:lstStyle/>
          <a:p>
            <a:pPr marL="16933">
              <a:spcBef>
                <a:spcPts val="133"/>
              </a:spcBef>
            </a:pPr>
            <a:r>
              <a:rPr sz="1200" spc="-13" dirty="0">
                <a:latin typeface="Arial"/>
                <a:cs typeface="Arial"/>
              </a:rPr>
              <a:t>PD</a:t>
            </a:r>
            <a:endParaRPr sz="1200">
              <a:latin typeface="Arial"/>
              <a:cs typeface="Arial"/>
            </a:endParaRPr>
          </a:p>
        </p:txBody>
      </p:sp>
      <p:sp>
        <p:nvSpPr>
          <p:cNvPr id="216" name="object 216"/>
          <p:cNvSpPr/>
          <p:nvPr/>
        </p:nvSpPr>
        <p:spPr>
          <a:xfrm>
            <a:off x="918465" y="1822971"/>
            <a:ext cx="552873" cy="124460"/>
          </a:xfrm>
          <a:custGeom>
            <a:avLst/>
            <a:gdLst/>
            <a:ahLst/>
            <a:cxnLst/>
            <a:rect l="l" t="t" r="r" b="b"/>
            <a:pathLst>
              <a:path w="414655" h="93344">
                <a:moveTo>
                  <a:pt x="0" y="92963"/>
                </a:moveTo>
                <a:lnTo>
                  <a:pt x="414527" y="92963"/>
                </a:lnTo>
                <a:lnTo>
                  <a:pt x="414527" y="0"/>
                </a:lnTo>
                <a:lnTo>
                  <a:pt x="0" y="0"/>
                </a:lnTo>
                <a:lnTo>
                  <a:pt x="0" y="92963"/>
                </a:lnTo>
                <a:close/>
              </a:path>
            </a:pathLst>
          </a:custGeom>
          <a:solidFill>
            <a:srgbClr val="D9D9D9"/>
          </a:solidFill>
        </p:spPr>
        <p:txBody>
          <a:bodyPr wrap="square" lIns="0" tIns="0" rIns="0" bIns="0" rtlCol="0"/>
          <a:lstStyle/>
          <a:p>
            <a:endParaRPr sz="2400"/>
          </a:p>
        </p:txBody>
      </p:sp>
      <p:sp>
        <p:nvSpPr>
          <p:cNvPr id="217" name="object 217"/>
          <p:cNvSpPr txBox="1"/>
          <p:nvPr/>
        </p:nvSpPr>
        <p:spPr>
          <a:xfrm>
            <a:off x="1073031" y="1917460"/>
            <a:ext cx="119380" cy="201764"/>
          </a:xfrm>
          <a:prstGeom prst="rect">
            <a:avLst/>
          </a:prstGeom>
        </p:spPr>
        <p:txBody>
          <a:bodyPr vert="horz" wrap="square" lIns="0" tIns="16933" rIns="0" bIns="0" rtlCol="0">
            <a:spAutoFit/>
          </a:bodyPr>
          <a:lstStyle/>
          <a:p>
            <a:pPr marL="16933">
              <a:spcBef>
                <a:spcPts val="133"/>
              </a:spcBef>
            </a:pPr>
            <a:r>
              <a:rPr sz="1200" dirty="0">
                <a:latin typeface="Arial"/>
                <a:cs typeface="Arial"/>
              </a:rPr>
              <a:t>†</a:t>
            </a:r>
            <a:endParaRPr sz="1200">
              <a:latin typeface="Arial"/>
              <a:cs typeface="Arial"/>
            </a:endParaRPr>
          </a:p>
        </p:txBody>
      </p:sp>
      <p:sp>
        <p:nvSpPr>
          <p:cNvPr id="218" name="object 218"/>
          <p:cNvSpPr/>
          <p:nvPr/>
        </p:nvSpPr>
        <p:spPr>
          <a:xfrm>
            <a:off x="6835647" y="2170443"/>
            <a:ext cx="0" cy="121920"/>
          </a:xfrm>
          <a:custGeom>
            <a:avLst/>
            <a:gdLst/>
            <a:ahLst/>
            <a:cxnLst/>
            <a:rect l="l" t="t" r="r" b="b"/>
            <a:pathLst>
              <a:path h="91439">
                <a:moveTo>
                  <a:pt x="0" y="0"/>
                </a:moveTo>
                <a:lnTo>
                  <a:pt x="0" y="91439"/>
                </a:lnTo>
              </a:path>
            </a:pathLst>
          </a:custGeom>
          <a:ln w="36575">
            <a:solidFill>
              <a:srgbClr val="BC3333"/>
            </a:solidFill>
          </a:ln>
        </p:spPr>
        <p:txBody>
          <a:bodyPr wrap="square" lIns="0" tIns="0" rIns="0" bIns="0" rtlCol="0"/>
          <a:lstStyle/>
          <a:p>
            <a:endParaRPr sz="2400"/>
          </a:p>
        </p:txBody>
      </p:sp>
      <p:sp>
        <p:nvSpPr>
          <p:cNvPr id="219" name="object 219"/>
          <p:cNvSpPr txBox="1"/>
          <p:nvPr/>
        </p:nvSpPr>
        <p:spPr>
          <a:xfrm>
            <a:off x="1434320" y="2426138"/>
            <a:ext cx="245533" cy="201764"/>
          </a:xfrm>
          <a:prstGeom prst="rect">
            <a:avLst/>
          </a:prstGeom>
        </p:spPr>
        <p:txBody>
          <a:bodyPr vert="horz" wrap="square" lIns="0" tIns="16933" rIns="0" bIns="0" rtlCol="0">
            <a:spAutoFit/>
          </a:bodyPr>
          <a:lstStyle/>
          <a:p>
            <a:pPr marL="16933">
              <a:spcBef>
                <a:spcPts val="133"/>
              </a:spcBef>
            </a:pPr>
            <a:r>
              <a:rPr sz="1200" spc="-13" dirty="0">
                <a:latin typeface="Arial"/>
                <a:cs typeface="Arial"/>
              </a:rPr>
              <a:t>PD</a:t>
            </a:r>
            <a:endParaRPr sz="1200">
              <a:latin typeface="Arial"/>
              <a:cs typeface="Arial"/>
            </a:endParaRPr>
          </a:p>
        </p:txBody>
      </p:sp>
      <p:sp>
        <p:nvSpPr>
          <p:cNvPr id="220" name="object 220"/>
          <p:cNvSpPr/>
          <p:nvPr/>
        </p:nvSpPr>
        <p:spPr>
          <a:xfrm>
            <a:off x="1383792" y="2473213"/>
            <a:ext cx="0" cy="126153"/>
          </a:xfrm>
          <a:custGeom>
            <a:avLst/>
            <a:gdLst/>
            <a:ahLst/>
            <a:cxnLst/>
            <a:rect l="l" t="t" r="r" b="b"/>
            <a:pathLst>
              <a:path h="94614">
                <a:moveTo>
                  <a:pt x="0" y="0"/>
                </a:moveTo>
                <a:lnTo>
                  <a:pt x="0" y="94487"/>
                </a:lnTo>
              </a:path>
            </a:pathLst>
          </a:custGeom>
          <a:ln w="36575">
            <a:solidFill>
              <a:srgbClr val="BC3333"/>
            </a:solidFill>
          </a:ln>
        </p:spPr>
        <p:txBody>
          <a:bodyPr wrap="square" lIns="0" tIns="0" rIns="0" bIns="0" rtlCol="0"/>
          <a:lstStyle/>
          <a:p>
            <a:endParaRPr sz="2400"/>
          </a:p>
        </p:txBody>
      </p:sp>
      <p:sp>
        <p:nvSpPr>
          <p:cNvPr id="221" name="object 221"/>
          <p:cNvSpPr/>
          <p:nvPr/>
        </p:nvSpPr>
        <p:spPr>
          <a:xfrm>
            <a:off x="1461007" y="3288044"/>
            <a:ext cx="0" cy="126153"/>
          </a:xfrm>
          <a:custGeom>
            <a:avLst/>
            <a:gdLst/>
            <a:ahLst/>
            <a:cxnLst/>
            <a:rect l="l" t="t" r="r" b="b"/>
            <a:pathLst>
              <a:path h="94614">
                <a:moveTo>
                  <a:pt x="0" y="0"/>
                </a:moveTo>
                <a:lnTo>
                  <a:pt x="0" y="94487"/>
                </a:lnTo>
              </a:path>
            </a:pathLst>
          </a:custGeom>
          <a:ln w="36575">
            <a:solidFill>
              <a:srgbClr val="BC3333"/>
            </a:solidFill>
          </a:ln>
        </p:spPr>
        <p:txBody>
          <a:bodyPr wrap="square" lIns="0" tIns="0" rIns="0" bIns="0" rtlCol="0"/>
          <a:lstStyle/>
          <a:p>
            <a:endParaRPr sz="2400"/>
          </a:p>
        </p:txBody>
      </p:sp>
      <p:sp>
        <p:nvSpPr>
          <p:cNvPr id="222" name="object 222"/>
          <p:cNvSpPr/>
          <p:nvPr/>
        </p:nvSpPr>
        <p:spPr>
          <a:xfrm>
            <a:off x="1243584" y="3942348"/>
            <a:ext cx="0" cy="126153"/>
          </a:xfrm>
          <a:custGeom>
            <a:avLst/>
            <a:gdLst/>
            <a:ahLst/>
            <a:cxnLst/>
            <a:rect l="l" t="t" r="r" b="b"/>
            <a:pathLst>
              <a:path h="94614">
                <a:moveTo>
                  <a:pt x="0" y="0"/>
                </a:moveTo>
                <a:lnTo>
                  <a:pt x="0" y="94487"/>
                </a:lnTo>
              </a:path>
            </a:pathLst>
          </a:custGeom>
          <a:ln w="36575">
            <a:solidFill>
              <a:srgbClr val="BC3333"/>
            </a:solidFill>
          </a:ln>
        </p:spPr>
        <p:txBody>
          <a:bodyPr wrap="square" lIns="0" tIns="0" rIns="0" bIns="0" rtlCol="0"/>
          <a:lstStyle/>
          <a:p>
            <a:endParaRPr sz="2400"/>
          </a:p>
        </p:txBody>
      </p:sp>
      <p:sp>
        <p:nvSpPr>
          <p:cNvPr id="223" name="object 223"/>
          <p:cNvSpPr/>
          <p:nvPr/>
        </p:nvSpPr>
        <p:spPr>
          <a:xfrm>
            <a:off x="1219200" y="4096781"/>
            <a:ext cx="0" cy="124460"/>
          </a:xfrm>
          <a:custGeom>
            <a:avLst/>
            <a:gdLst/>
            <a:ahLst/>
            <a:cxnLst/>
            <a:rect l="l" t="t" r="r" b="b"/>
            <a:pathLst>
              <a:path h="93345">
                <a:moveTo>
                  <a:pt x="0" y="0"/>
                </a:moveTo>
                <a:lnTo>
                  <a:pt x="0" y="92963"/>
                </a:lnTo>
              </a:path>
            </a:pathLst>
          </a:custGeom>
          <a:ln w="36575">
            <a:solidFill>
              <a:srgbClr val="BC3333"/>
            </a:solidFill>
          </a:ln>
        </p:spPr>
        <p:txBody>
          <a:bodyPr wrap="square" lIns="0" tIns="0" rIns="0" bIns="0" rtlCol="0"/>
          <a:lstStyle/>
          <a:p>
            <a:endParaRPr sz="2400"/>
          </a:p>
        </p:txBody>
      </p:sp>
      <p:sp>
        <p:nvSpPr>
          <p:cNvPr id="224" name="object 224"/>
          <p:cNvSpPr/>
          <p:nvPr/>
        </p:nvSpPr>
        <p:spPr>
          <a:xfrm>
            <a:off x="1219200" y="4249179"/>
            <a:ext cx="0" cy="124460"/>
          </a:xfrm>
          <a:custGeom>
            <a:avLst/>
            <a:gdLst/>
            <a:ahLst/>
            <a:cxnLst/>
            <a:rect l="l" t="t" r="r" b="b"/>
            <a:pathLst>
              <a:path h="93345">
                <a:moveTo>
                  <a:pt x="0" y="0"/>
                </a:moveTo>
                <a:lnTo>
                  <a:pt x="0" y="92963"/>
                </a:lnTo>
              </a:path>
            </a:pathLst>
          </a:custGeom>
          <a:ln w="36575">
            <a:solidFill>
              <a:srgbClr val="BC3333"/>
            </a:solidFill>
          </a:ln>
        </p:spPr>
        <p:txBody>
          <a:bodyPr wrap="square" lIns="0" tIns="0" rIns="0" bIns="0" rtlCol="0"/>
          <a:lstStyle/>
          <a:p>
            <a:endParaRPr sz="2400"/>
          </a:p>
        </p:txBody>
      </p:sp>
      <p:sp>
        <p:nvSpPr>
          <p:cNvPr id="225" name="object 225"/>
          <p:cNvSpPr/>
          <p:nvPr/>
        </p:nvSpPr>
        <p:spPr>
          <a:xfrm>
            <a:off x="1355344" y="5202187"/>
            <a:ext cx="0" cy="124460"/>
          </a:xfrm>
          <a:custGeom>
            <a:avLst/>
            <a:gdLst/>
            <a:ahLst/>
            <a:cxnLst/>
            <a:rect l="l" t="t" r="r" b="b"/>
            <a:pathLst>
              <a:path h="93345">
                <a:moveTo>
                  <a:pt x="0" y="0"/>
                </a:moveTo>
                <a:lnTo>
                  <a:pt x="0" y="92964"/>
                </a:lnTo>
              </a:path>
            </a:pathLst>
          </a:custGeom>
          <a:ln w="36575">
            <a:solidFill>
              <a:srgbClr val="BC3333"/>
            </a:solidFill>
          </a:ln>
        </p:spPr>
        <p:txBody>
          <a:bodyPr wrap="square" lIns="0" tIns="0" rIns="0" bIns="0" rtlCol="0"/>
          <a:lstStyle/>
          <a:p>
            <a:endParaRPr sz="2400"/>
          </a:p>
        </p:txBody>
      </p:sp>
      <p:sp>
        <p:nvSpPr>
          <p:cNvPr id="226" name="object 226"/>
          <p:cNvSpPr/>
          <p:nvPr/>
        </p:nvSpPr>
        <p:spPr>
          <a:xfrm>
            <a:off x="2005584" y="4895356"/>
            <a:ext cx="0" cy="126153"/>
          </a:xfrm>
          <a:custGeom>
            <a:avLst/>
            <a:gdLst/>
            <a:ahLst/>
            <a:cxnLst/>
            <a:rect l="l" t="t" r="r" b="b"/>
            <a:pathLst>
              <a:path h="94614">
                <a:moveTo>
                  <a:pt x="0" y="0"/>
                </a:moveTo>
                <a:lnTo>
                  <a:pt x="0" y="94488"/>
                </a:lnTo>
              </a:path>
            </a:pathLst>
          </a:custGeom>
          <a:ln w="36575">
            <a:solidFill>
              <a:srgbClr val="BC3333"/>
            </a:solidFill>
          </a:ln>
        </p:spPr>
        <p:txBody>
          <a:bodyPr wrap="square" lIns="0" tIns="0" rIns="0" bIns="0" rtlCol="0"/>
          <a:lstStyle/>
          <a:p>
            <a:endParaRPr sz="2400"/>
          </a:p>
        </p:txBody>
      </p:sp>
      <p:sp>
        <p:nvSpPr>
          <p:cNvPr id="227" name="object 227"/>
          <p:cNvSpPr/>
          <p:nvPr/>
        </p:nvSpPr>
        <p:spPr>
          <a:xfrm>
            <a:off x="2001519" y="4742955"/>
            <a:ext cx="0" cy="124460"/>
          </a:xfrm>
          <a:custGeom>
            <a:avLst/>
            <a:gdLst/>
            <a:ahLst/>
            <a:cxnLst/>
            <a:rect l="l" t="t" r="r" b="b"/>
            <a:pathLst>
              <a:path h="93345">
                <a:moveTo>
                  <a:pt x="0" y="0"/>
                </a:moveTo>
                <a:lnTo>
                  <a:pt x="0" y="92964"/>
                </a:lnTo>
              </a:path>
            </a:pathLst>
          </a:custGeom>
          <a:ln w="36575">
            <a:solidFill>
              <a:srgbClr val="BC3333"/>
            </a:solidFill>
          </a:ln>
        </p:spPr>
        <p:txBody>
          <a:bodyPr wrap="square" lIns="0" tIns="0" rIns="0" bIns="0" rtlCol="0"/>
          <a:lstStyle/>
          <a:p>
            <a:endParaRPr sz="2400"/>
          </a:p>
        </p:txBody>
      </p:sp>
      <p:sp>
        <p:nvSpPr>
          <p:cNvPr id="228" name="object 228"/>
          <p:cNvSpPr/>
          <p:nvPr/>
        </p:nvSpPr>
        <p:spPr>
          <a:xfrm>
            <a:off x="1493519" y="5049787"/>
            <a:ext cx="0" cy="124460"/>
          </a:xfrm>
          <a:custGeom>
            <a:avLst/>
            <a:gdLst/>
            <a:ahLst/>
            <a:cxnLst/>
            <a:rect l="l" t="t" r="r" b="b"/>
            <a:pathLst>
              <a:path h="93345">
                <a:moveTo>
                  <a:pt x="0" y="0"/>
                </a:moveTo>
                <a:lnTo>
                  <a:pt x="0" y="92964"/>
                </a:lnTo>
              </a:path>
            </a:pathLst>
          </a:custGeom>
          <a:ln w="36575">
            <a:solidFill>
              <a:srgbClr val="BC3333"/>
            </a:solidFill>
          </a:ln>
        </p:spPr>
        <p:txBody>
          <a:bodyPr wrap="square" lIns="0" tIns="0" rIns="0" bIns="0" rtlCol="0"/>
          <a:lstStyle/>
          <a:p>
            <a:endParaRPr sz="2400"/>
          </a:p>
        </p:txBody>
      </p:sp>
      <p:sp>
        <p:nvSpPr>
          <p:cNvPr id="229" name="object 229"/>
          <p:cNvSpPr/>
          <p:nvPr/>
        </p:nvSpPr>
        <p:spPr>
          <a:xfrm>
            <a:off x="2531872" y="4590555"/>
            <a:ext cx="0" cy="124460"/>
          </a:xfrm>
          <a:custGeom>
            <a:avLst/>
            <a:gdLst/>
            <a:ahLst/>
            <a:cxnLst/>
            <a:rect l="l" t="t" r="r" b="b"/>
            <a:pathLst>
              <a:path h="93345">
                <a:moveTo>
                  <a:pt x="0" y="0"/>
                </a:moveTo>
                <a:lnTo>
                  <a:pt x="0" y="92964"/>
                </a:lnTo>
              </a:path>
            </a:pathLst>
          </a:custGeom>
          <a:ln w="36575">
            <a:solidFill>
              <a:srgbClr val="BC3333"/>
            </a:solidFill>
          </a:ln>
        </p:spPr>
        <p:txBody>
          <a:bodyPr wrap="square" lIns="0" tIns="0" rIns="0" bIns="0" rtlCol="0"/>
          <a:lstStyle/>
          <a:p>
            <a:endParaRPr sz="2400"/>
          </a:p>
        </p:txBody>
      </p:sp>
      <p:sp>
        <p:nvSpPr>
          <p:cNvPr id="230" name="object 230"/>
          <p:cNvSpPr/>
          <p:nvPr/>
        </p:nvSpPr>
        <p:spPr>
          <a:xfrm>
            <a:off x="4126992" y="4438155"/>
            <a:ext cx="0" cy="124460"/>
          </a:xfrm>
          <a:custGeom>
            <a:avLst/>
            <a:gdLst/>
            <a:ahLst/>
            <a:cxnLst/>
            <a:rect l="l" t="t" r="r" b="b"/>
            <a:pathLst>
              <a:path h="93345">
                <a:moveTo>
                  <a:pt x="0" y="0"/>
                </a:moveTo>
                <a:lnTo>
                  <a:pt x="0" y="92964"/>
                </a:lnTo>
              </a:path>
            </a:pathLst>
          </a:custGeom>
          <a:ln w="36575">
            <a:solidFill>
              <a:srgbClr val="BC3333"/>
            </a:solidFill>
          </a:ln>
        </p:spPr>
        <p:txBody>
          <a:bodyPr wrap="square" lIns="0" tIns="0" rIns="0" bIns="0" rtlCol="0"/>
          <a:lstStyle/>
          <a:p>
            <a:endParaRPr sz="2400"/>
          </a:p>
        </p:txBody>
      </p:sp>
      <p:sp>
        <p:nvSpPr>
          <p:cNvPr id="231" name="object 231"/>
          <p:cNvSpPr txBox="1"/>
          <p:nvPr/>
        </p:nvSpPr>
        <p:spPr>
          <a:xfrm>
            <a:off x="4157980" y="4386678"/>
            <a:ext cx="245533" cy="201764"/>
          </a:xfrm>
          <a:prstGeom prst="rect">
            <a:avLst/>
          </a:prstGeom>
        </p:spPr>
        <p:txBody>
          <a:bodyPr vert="horz" wrap="square" lIns="0" tIns="16933" rIns="0" bIns="0" rtlCol="0">
            <a:spAutoFit/>
          </a:bodyPr>
          <a:lstStyle/>
          <a:p>
            <a:pPr marL="16933">
              <a:spcBef>
                <a:spcPts val="133"/>
              </a:spcBef>
            </a:pPr>
            <a:r>
              <a:rPr sz="1200" spc="-13" dirty="0">
                <a:latin typeface="Arial"/>
                <a:cs typeface="Arial"/>
              </a:rPr>
              <a:t>PD</a:t>
            </a:r>
            <a:endParaRPr sz="1200">
              <a:latin typeface="Arial"/>
              <a:cs typeface="Arial"/>
            </a:endParaRPr>
          </a:p>
        </p:txBody>
      </p:sp>
      <p:sp>
        <p:nvSpPr>
          <p:cNvPr id="232" name="object 232"/>
          <p:cNvSpPr txBox="1"/>
          <p:nvPr/>
        </p:nvSpPr>
        <p:spPr>
          <a:xfrm>
            <a:off x="1472522" y="4691817"/>
            <a:ext cx="88053" cy="201764"/>
          </a:xfrm>
          <a:prstGeom prst="rect">
            <a:avLst/>
          </a:prstGeom>
        </p:spPr>
        <p:txBody>
          <a:bodyPr vert="horz" wrap="square" lIns="0" tIns="16933" rIns="0" bIns="0" rtlCol="0">
            <a:spAutoFit/>
          </a:bodyPr>
          <a:lstStyle/>
          <a:p>
            <a:pPr marL="16933">
              <a:spcBef>
                <a:spcPts val="133"/>
              </a:spcBef>
            </a:pPr>
            <a:r>
              <a:rPr sz="1200" u="heavy" spc="87" dirty="0">
                <a:uFill>
                  <a:solidFill>
                    <a:srgbClr val="D9D9D9"/>
                  </a:solidFill>
                </a:uFill>
                <a:latin typeface="Arial"/>
                <a:cs typeface="Arial"/>
              </a:rPr>
              <a:t> </a:t>
            </a:r>
            <a:endParaRPr sz="1200">
              <a:latin typeface="Arial"/>
              <a:cs typeface="Arial"/>
            </a:endParaRPr>
          </a:p>
        </p:txBody>
      </p:sp>
      <p:sp>
        <p:nvSpPr>
          <p:cNvPr id="233" name="object 233"/>
          <p:cNvSpPr txBox="1"/>
          <p:nvPr/>
        </p:nvSpPr>
        <p:spPr>
          <a:xfrm>
            <a:off x="2861226" y="4832499"/>
            <a:ext cx="119380" cy="201764"/>
          </a:xfrm>
          <a:prstGeom prst="rect">
            <a:avLst/>
          </a:prstGeom>
        </p:spPr>
        <p:txBody>
          <a:bodyPr vert="horz" wrap="square" lIns="0" tIns="16933" rIns="0" bIns="0" rtlCol="0">
            <a:spAutoFit/>
          </a:bodyPr>
          <a:lstStyle/>
          <a:p>
            <a:pPr marL="16933">
              <a:spcBef>
                <a:spcPts val="133"/>
              </a:spcBef>
            </a:pPr>
            <a:r>
              <a:rPr sz="1200" dirty="0">
                <a:latin typeface="Arial"/>
                <a:cs typeface="Arial"/>
              </a:rPr>
              <a:t>†</a:t>
            </a:r>
            <a:endParaRPr sz="1200">
              <a:latin typeface="Arial"/>
              <a:cs typeface="Arial"/>
            </a:endParaRPr>
          </a:p>
        </p:txBody>
      </p:sp>
      <p:sp>
        <p:nvSpPr>
          <p:cNvPr id="234" name="object 234"/>
          <p:cNvSpPr txBox="1"/>
          <p:nvPr/>
        </p:nvSpPr>
        <p:spPr>
          <a:xfrm>
            <a:off x="2116667" y="5138112"/>
            <a:ext cx="119380" cy="201764"/>
          </a:xfrm>
          <a:prstGeom prst="rect">
            <a:avLst/>
          </a:prstGeom>
        </p:spPr>
        <p:txBody>
          <a:bodyPr vert="horz" wrap="square" lIns="0" tIns="16933" rIns="0" bIns="0" rtlCol="0">
            <a:spAutoFit/>
          </a:bodyPr>
          <a:lstStyle/>
          <a:p>
            <a:pPr marL="16933">
              <a:spcBef>
                <a:spcPts val="133"/>
              </a:spcBef>
            </a:pPr>
            <a:r>
              <a:rPr sz="1200" dirty="0">
                <a:latin typeface="Arial"/>
                <a:cs typeface="Arial"/>
              </a:rPr>
              <a:t>†</a:t>
            </a:r>
            <a:endParaRPr sz="1200">
              <a:latin typeface="Arial"/>
              <a:cs typeface="Arial"/>
            </a:endParaRPr>
          </a:p>
        </p:txBody>
      </p:sp>
      <p:sp>
        <p:nvSpPr>
          <p:cNvPr id="235" name="object 235"/>
          <p:cNvSpPr/>
          <p:nvPr/>
        </p:nvSpPr>
        <p:spPr>
          <a:xfrm>
            <a:off x="1352297" y="5367795"/>
            <a:ext cx="256252" cy="101600"/>
          </a:xfrm>
          <a:prstGeom prst="rect">
            <a:avLst/>
          </a:prstGeom>
          <a:blipFill>
            <a:blip r:embed="rId10" cstate="print"/>
            <a:stretch>
              <a:fillRect/>
            </a:stretch>
          </a:blipFill>
        </p:spPr>
        <p:txBody>
          <a:bodyPr wrap="square" lIns="0" tIns="0" rIns="0" bIns="0" rtlCol="0"/>
          <a:lstStyle/>
          <a:p>
            <a:endParaRPr sz="2400"/>
          </a:p>
        </p:txBody>
      </p:sp>
      <p:sp>
        <p:nvSpPr>
          <p:cNvPr id="236" name="object 236"/>
          <p:cNvSpPr txBox="1"/>
          <p:nvPr/>
        </p:nvSpPr>
        <p:spPr>
          <a:xfrm>
            <a:off x="5078476" y="2407104"/>
            <a:ext cx="128693" cy="221365"/>
          </a:xfrm>
          <a:prstGeom prst="rect">
            <a:avLst/>
          </a:prstGeom>
        </p:spPr>
        <p:txBody>
          <a:bodyPr vert="horz" wrap="square" lIns="0" tIns="16087" rIns="0" bIns="0" rtlCol="0">
            <a:spAutoFit/>
          </a:bodyPr>
          <a:lstStyle/>
          <a:p>
            <a:pPr marL="16933">
              <a:spcBef>
                <a:spcPts val="127"/>
              </a:spcBef>
            </a:pPr>
            <a:r>
              <a:rPr sz="1333" spc="-7" dirty="0">
                <a:latin typeface="Arial"/>
                <a:cs typeface="Arial"/>
              </a:rPr>
              <a:t>†</a:t>
            </a:r>
            <a:endParaRPr sz="1333">
              <a:latin typeface="Arial"/>
              <a:cs typeface="Arial"/>
            </a:endParaRPr>
          </a:p>
        </p:txBody>
      </p:sp>
      <p:sp>
        <p:nvSpPr>
          <p:cNvPr id="237" name="object 237"/>
          <p:cNvSpPr txBox="1"/>
          <p:nvPr/>
        </p:nvSpPr>
        <p:spPr>
          <a:xfrm>
            <a:off x="7942241" y="658297"/>
            <a:ext cx="3958167" cy="3589338"/>
          </a:xfrm>
          <a:prstGeom prst="rect">
            <a:avLst/>
          </a:prstGeom>
        </p:spPr>
        <p:txBody>
          <a:bodyPr vert="horz" wrap="square" lIns="0" tIns="51647" rIns="0" bIns="0" rtlCol="0">
            <a:spAutoFit/>
          </a:bodyPr>
          <a:lstStyle/>
          <a:p>
            <a:pPr marL="287859" marR="40639" indent="-237907">
              <a:lnSpc>
                <a:spcPts val="2160"/>
              </a:lnSpc>
              <a:spcBef>
                <a:spcPts val="407"/>
              </a:spcBef>
              <a:buClr>
                <a:srgbClr val="212557"/>
              </a:buClr>
              <a:buChar char="•"/>
              <a:tabLst>
                <a:tab pos="288706" algn="l"/>
              </a:tabLst>
            </a:pPr>
            <a:r>
              <a:rPr sz="2000" dirty="0">
                <a:solidFill>
                  <a:srgbClr val="4B4B4B"/>
                </a:solidFill>
                <a:latin typeface="Arial"/>
                <a:cs typeface="Arial"/>
              </a:rPr>
              <a:t>Median </a:t>
            </a:r>
            <a:r>
              <a:rPr sz="2000" spc="-7" dirty="0">
                <a:solidFill>
                  <a:srgbClr val="4B4B4B"/>
                </a:solidFill>
                <a:latin typeface="Arial"/>
                <a:cs typeface="Arial"/>
              </a:rPr>
              <a:t>time </a:t>
            </a:r>
            <a:r>
              <a:rPr sz="2000" dirty="0">
                <a:solidFill>
                  <a:srgbClr val="4B4B4B"/>
                </a:solidFill>
                <a:latin typeface="Arial"/>
                <a:cs typeface="Arial"/>
              </a:rPr>
              <a:t>to first response  </a:t>
            </a:r>
            <a:r>
              <a:rPr sz="2000" spc="-13" dirty="0">
                <a:solidFill>
                  <a:srgbClr val="4B4B4B"/>
                </a:solidFill>
                <a:latin typeface="Arial"/>
                <a:cs typeface="Arial"/>
              </a:rPr>
              <a:t>was </a:t>
            </a:r>
            <a:r>
              <a:rPr sz="2000" dirty="0">
                <a:solidFill>
                  <a:srgbClr val="4B4B4B"/>
                </a:solidFill>
                <a:latin typeface="Arial"/>
                <a:cs typeface="Arial"/>
              </a:rPr>
              <a:t>4.1 </a:t>
            </a:r>
            <a:r>
              <a:rPr sz="2000" spc="-7" dirty="0">
                <a:solidFill>
                  <a:srgbClr val="4B4B4B"/>
                </a:solidFill>
                <a:latin typeface="Arial"/>
                <a:cs typeface="Arial"/>
              </a:rPr>
              <a:t>weeks </a:t>
            </a:r>
            <a:r>
              <a:rPr sz="2000" dirty="0">
                <a:solidFill>
                  <a:srgbClr val="4B4B4B"/>
                </a:solidFill>
                <a:latin typeface="Arial"/>
                <a:cs typeface="Arial"/>
              </a:rPr>
              <a:t>(range</a:t>
            </a:r>
            <a:r>
              <a:rPr sz="2000" spc="-100" dirty="0">
                <a:solidFill>
                  <a:srgbClr val="4B4B4B"/>
                </a:solidFill>
                <a:latin typeface="Arial"/>
                <a:cs typeface="Arial"/>
              </a:rPr>
              <a:t> </a:t>
            </a:r>
            <a:r>
              <a:rPr sz="2000" dirty="0">
                <a:solidFill>
                  <a:srgbClr val="4B4B4B"/>
                </a:solidFill>
                <a:latin typeface="Arial"/>
                <a:cs typeface="Arial"/>
              </a:rPr>
              <a:t>4.0–13.1)</a:t>
            </a:r>
            <a:endParaRPr sz="2000">
              <a:latin typeface="Arial"/>
              <a:cs typeface="Arial"/>
            </a:endParaRPr>
          </a:p>
          <a:p>
            <a:pPr marL="287859" indent="-237907">
              <a:spcBef>
                <a:spcPts val="1053"/>
              </a:spcBef>
              <a:buClr>
                <a:srgbClr val="212557"/>
              </a:buClr>
              <a:buChar char="•"/>
              <a:tabLst>
                <a:tab pos="288706" algn="l"/>
              </a:tabLst>
            </a:pPr>
            <a:r>
              <a:rPr sz="2000" spc="-73" dirty="0">
                <a:solidFill>
                  <a:srgbClr val="4B4B4B"/>
                </a:solidFill>
                <a:latin typeface="Arial"/>
                <a:cs typeface="Arial"/>
              </a:rPr>
              <a:t>11 </a:t>
            </a:r>
            <a:r>
              <a:rPr sz="2000" dirty="0">
                <a:solidFill>
                  <a:srgbClr val="4B4B4B"/>
                </a:solidFill>
                <a:latin typeface="Arial"/>
                <a:cs typeface="Arial"/>
              </a:rPr>
              <a:t>of </a:t>
            </a:r>
            <a:r>
              <a:rPr sz="2000" spc="-7" dirty="0">
                <a:solidFill>
                  <a:srgbClr val="4B4B4B"/>
                </a:solidFill>
                <a:latin typeface="Arial"/>
                <a:cs typeface="Arial"/>
              </a:rPr>
              <a:t>13 </a:t>
            </a:r>
            <a:r>
              <a:rPr sz="2000" dirty="0">
                <a:solidFill>
                  <a:srgbClr val="4B4B4B"/>
                </a:solidFill>
                <a:latin typeface="Arial"/>
                <a:cs typeface="Arial"/>
              </a:rPr>
              <a:t>responses </a:t>
            </a:r>
            <a:r>
              <a:rPr sz="2000" spc="-7" dirty="0">
                <a:solidFill>
                  <a:srgbClr val="4B4B4B"/>
                </a:solidFill>
                <a:latin typeface="Arial"/>
                <a:cs typeface="Arial"/>
              </a:rPr>
              <a:t>are</a:t>
            </a:r>
            <a:r>
              <a:rPr sz="2000" spc="-107" dirty="0">
                <a:solidFill>
                  <a:srgbClr val="4B4B4B"/>
                </a:solidFill>
                <a:latin typeface="Arial"/>
                <a:cs typeface="Arial"/>
              </a:rPr>
              <a:t> </a:t>
            </a:r>
            <a:r>
              <a:rPr sz="2000" dirty="0">
                <a:solidFill>
                  <a:srgbClr val="4B4B4B"/>
                </a:solidFill>
                <a:latin typeface="Arial"/>
                <a:cs typeface="Arial"/>
              </a:rPr>
              <a:t>ongoing</a:t>
            </a:r>
            <a:endParaRPr sz="2000">
              <a:latin typeface="Arial"/>
              <a:cs typeface="Arial"/>
            </a:endParaRPr>
          </a:p>
          <a:p>
            <a:pPr marL="287859" marR="592652" indent="-237907">
              <a:lnSpc>
                <a:spcPct val="90100"/>
              </a:lnSpc>
              <a:spcBef>
                <a:spcPts val="1325"/>
              </a:spcBef>
              <a:buClr>
                <a:srgbClr val="212557"/>
              </a:buClr>
              <a:buChar char="•"/>
              <a:tabLst>
                <a:tab pos="288706" algn="l"/>
              </a:tabLst>
            </a:pPr>
            <a:r>
              <a:rPr sz="2000" spc="-7" dirty="0">
                <a:solidFill>
                  <a:srgbClr val="4B4B4B"/>
                </a:solidFill>
                <a:latin typeface="Arial"/>
                <a:cs typeface="Arial"/>
              </a:rPr>
              <a:t>5 </a:t>
            </a:r>
            <a:r>
              <a:rPr sz="2000" dirty="0">
                <a:solidFill>
                  <a:srgbClr val="4B4B4B"/>
                </a:solidFill>
                <a:latin typeface="Arial"/>
                <a:cs typeface="Arial"/>
              </a:rPr>
              <a:t>of </a:t>
            </a:r>
            <a:r>
              <a:rPr sz="2000" spc="-7" dirty="0">
                <a:solidFill>
                  <a:srgbClr val="4B4B4B"/>
                </a:solidFill>
                <a:latin typeface="Arial"/>
                <a:cs typeface="Arial"/>
              </a:rPr>
              <a:t>30 </a:t>
            </a:r>
            <a:r>
              <a:rPr sz="2000" dirty="0">
                <a:solidFill>
                  <a:srgbClr val="4B4B4B"/>
                </a:solidFill>
                <a:latin typeface="Arial"/>
                <a:cs typeface="Arial"/>
              </a:rPr>
              <a:t>(16.7%) </a:t>
            </a:r>
            <a:r>
              <a:rPr sz="2000" spc="-7" dirty="0">
                <a:solidFill>
                  <a:srgbClr val="4B4B4B"/>
                </a:solidFill>
                <a:latin typeface="Arial"/>
                <a:cs typeface="Arial"/>
              </a:rPr>
              <a:t>patients  achieved an MRD-negative  sCR/CR</a:t>
            </a:r>
            <a:endParaRPr sz="2000">
              <a:latin typeface="Arial"/>
              <a:cs typeface="Arial"/>
            </a:endParaRPr>
          </a:p>
          <a:p>
            <a:pPr marL="701022" marR="469888" indent="-250607">
              <a:spcBef>
                <a:spcPts val="673"/>
              </a:spcBef>
            </a:pPr>
            <a:r>
              <a:rPr sz="1867" dirty="0">
                <a:solidFill>
                  <a:srgbClr val="212557"/>
                </a:solidFill>
                <a:latin typeface="Arial"/>
                <a:cs typeface="Arial"/>
              </a:rPr>
              <a:t>– </a:t>
            </a:r>
            <a:r>
              <a:rPr sz="1867" dirty="0">
                <a:solidFill>
                  <a:srgbClr val="4B4B4B"/>
                </a:solidFill>
                <a:latin typeface="Arial"/>
                <a:cs typeface="Arial"/>
              </a:rPr>
              <a:t>Of 13 responding patients,  92.3% </a:t>
            </a:r>
            <a:r>
              <a:rPr sz="1867" spc="-7" dirty="0">
                <a:solidFill>
                  <a:srgbClr val="4B4B4B"/>
                </a:solidFill>
                <a:latin typeface="Arial"/>
                <a:cs typeface="Arial"/>
              </a:rPr>
              <a:t>achieved MRD  negativity </a:t>
            </a:r>
            <a:r>
              <a:rPr sz="1867" dirty="0">
                <a:solidFill>
                  <a:srgbClr val="4B4B4B"/>
                </a:solidFill>
                <a:latin typeface="Arial"/>
                <a:cs typeface="Arial"/>
              </a:rPr>
              <a:t>(≤ 1/10</a:t>
            </a:r>
            <a:r>
              <a:rPr baseline="24691" dirty="0">
                <a:solidFill>
                  <a:srgbClr val="4B4B4B"/>
                </a:solidFill>
                <a:latin typeface="Arial"/>
                <a:cs typeface="Arial"/>
              </a:rPr>
              <a:t>5</a:t>
            </a:r>
            <a:r>
              <a:rPr sz="1867" dirty="0">
                <a:solidFill>
                  <a:srgbClr val="4B4B4B"/>
                </a:solidFill>
                <a:latin typeface="Arial"/>
                <a:cs typeface="Arial"/>
              </a:rPr>
              <a:t>) in the  bone marrow on or before  </a:t>
            </a:r>
            <a:r>
              <a:rPr sz="1867" spc="-7" dirty="0">
                <a:solidFill>
                  <a:srgbClr val="4B4B4B"/>
                </a:solidFill>
                <a:latin typeface="Arial"/>
                <a:cs typeface="Arial"/>
              </a:rPr>
              <a:t>C4D1 </a:t>
            </a:r>
            <a:r>
              <a:rPr sz="1867" dirty="0">
                <a:solidFill>
                  <a:srgbClr val="4B4B4B"/>
                </a:solidFill>
                <a:latin typeface="Arial"/>
                <a:cs typeface="Arial"/>
              </a:rPr>
              <a:t>by</a:t>
            </a:r>
            <a:r>
              <a:rPr sz="1867" spc="-40" dirty="0">
                <a:solidFill>
                  <a:srgbClr val="4B4B4B"/>
                </a:solidFill>
                <a:latin typeface="Arial"/>
                <a:cs typeface="Arial"/>
              </a:rPr>
              <a:t> </a:t>
            </a:r>
            <a:r>
              <a:rPr sz="1867" dirty="0">
                <a:solidFill>
                  <a:srgbClr val="4B4B4B"/>
                </a:solidFill>
                <a:latin typeface="Arial"/>
                <a:cs typeface="Arial"/>
              </a:rPr>
              <a:t>Euroflow</a:t>
            </a:r>
            <a:r>
              <a:rPr baseline="24691" dirty="0">
                <a:solidFill>
                  <a:srgbClr val="4B4B4B"/>
                </a:solidFill>
                <a:latin typeface="Arial"/>
                <a:cs typeface="Arial"/>
              </a:rPr>
              <a:t>a</a:t>
            </a:r>
            <a:endParaRPr baseline="24691">
              <a:latin typeface="Arial"/>
              <a:cs typeface="Arial"/>
            </a:endParaRPr>
          </a:p>
        </p:txBody>
      </p:sp>
      <p:sp>
        <p:nvSpPr>
          <p:cNvPr id="238" name="object 238"/>
          <p:cNvSpPr/>
          <p:nvPr/>
        </p:nvSpPr>
        <p:spPr>
          <a:xfrm>
            <a:off x="9689591" y="5150371"/>
            <a:ext cx="300567" cy="101600"/>
          </a:xfrm>
          <a:prstGeom prst="rect">
            <a:avLst/>
          </a:prstGeom>
          <a:blipFill>
            <a:blip r:embed="rId11" cstate="print"/>
            <a:stretch>
              <a:fillRect/>
            </a:stretch>
          </a:blipFill>
        </p:spPr>
        <p:txBody>
          <a:bodyPr wrap="square" lIns="0" tIns="0" rIns="0" bIns="0" rtlCol="0"/>
          <a:lstStyle/>
          <a:p>
            <a:endParaRPr sz="2400"/>
          </a:p>
        </p:txBody>
      </p:sp>
      <p:sp>
        <p:nvSpPr>
          <p:cNvPr id="239" name="object 239"/>
          <p:cNvSpPr txBox="1"/>
          <p:nvPr/>
        </p:nvSpPr>
        <p:spPr>
          <a:xfrm>
            <a:off x="8820911" y="4434904"/>
            <a:ext cx="636693" cy="1430819"/>
          </a:xfrm>
          <a:prstGeom prst="rect">
            <a:avLst/>
          </a:prstGeom>
        </p:spPr>
        <p:txBody>
          <a:bodyPr vert="horz" wrap="square" lIns="0" tIns="16933" rIns="0" bIns="0" rtlCol="0">
            <a:spAutoFit/>
          </a:bodyPr>
          <a:lstStyle/>
          <a:p>
            <a:pPr marR="6773">
              <a:lnSpc>
                <a:spcPct val="139000"/>
              </a:lnSpc>
              <a:spcBef>
                <a:spcPts val="133"/>
              </a:spcBef>
            </a:pPr>
            <a:r>
              <a:rPr sz="1333" dirty="0">
                <a:solidFill>
                  <a:srgbClr val="4B4B4B"/>
                </a:solidFill>
                <a:latin typeface="Arial"/>
                <a:cs typeface="Arial"/>
              </a:rPr>
              <a:t>s</a:t>
            </a:r>
            <a:r>
              <a:rPr sz="1333" spc="-7" dirty="0">
                <a:solidFill>
                  <a:srgbClr val="4B4B4B"/>
                </a:solidFill>
                <a:latin typeface="Arial"/>
                <a:cs typeface="Arial"/>
              </a:rPr>
              <a:t>CR/CR  </a:t>
            </a:r>
            <a:r>
              <a:rPr sz="1333" spc="-13" dirty="0">
                <a:solidFill>
                  <a:srgbClr val="4B4B4B"/>
                </a:solidFill>
                <a:latin typeface="Arial"/>
                <a:cs typeface="Arial"/>
              </a:rPr>
              <a:t>VGPR  PR</a:t>
            </a:r>
            <a:endParaRPr sz="1333">
              <a:latin typeface="Arial"/>
              <a:cs typeface="Arial"/>
            </a:endParaRPr>
          </a:p>
          <a:p>
            <a:pPr marR="364058">
              <a:lnSpc>
                <a:spcPts val="2227"/>
              </a:lnSpc>
              <a:spcBef>
                <a:spcPts val="173"/>
              </a:spcBef>
            </a:pPr>
            <a:r>
              <a:rPr sz="1333" spc="-13" dirty="0">
                <a:solidFill>
                  <a:srgbClr val="4B4B4B"/>
                </a:solidFill>
                <a:latin typeface="Arial"/>
                <a:cs typeface="Arial"/>
              </a:rPr>
              <a:t>MR  SD</a:t>
            </a:r>
            <a:endParaRPr sz="1333">
              <a:latin typeface="Arial"/>
              <a:cs typeface="Arial"/>
            </a:endParaRPr>
          </a:p>
        </p:txBody>
      </p:sp>
      <p:sp>
        <p:nvSpPr>
          <p:cNvPr id="240" name="object 240"/>
          <p:cNvSpPr/>
          <p:nvPr/>
        </p:nvSpPr>
        <p:spPr>
          <a:xfrm>
            <a:off x="8396223" y="5704092"/>
            <a:ext cx="314960" cy="121920"/>
          </a:xfrm>
          <a:custGeom>
            <a:avLst/>
            <a:gdLst/>
            <a:ahLst/>
            <a:cxnLst/>
            <a:rect l="l" t="t" r="r" b="b"/>
            <a:pathLst>
              <a:path w="236220" h="91439">
                <a:moveTo>
                  <a:pt x="0" y="91440"/>
                </a:moveTo>
                <a:lnTo>
                  <a:pt x="236219" y="91440"/>
                </a:lnTo>
                <a:lnTo>
                  <a:pt x="236219" y="0"/>
                </a:lnTo>
                <a:lnTo>
                  <a:pt x="0" y="0"/>
                </a:lnTo>
                <a:lnTo>
                  <a:pt x="0" y="91440"/>
                </a:lnTo>
                <a:close/>
              </a:path>
            </a:pathLst>
          </a:custGeom>
          <a:solidFill>
            <a:srgbClr val="D9D9D9"/>
          </a:solidFill>
        </p:spPr>
        <p:txBody>
          <a:bodyPr wrap="square" lIns="0" tIns="0" rIns="0" bIns="0" rtlCol="0"/>
          <a:lstStyle/>
          <a:p>
            <a:endParaRPr sz="2400"/>
          </a:p>
        </p:txBody>
      </p:sp>
      <p:sp>
        <p:nvSpPr>
          <p:cNvPr id="241" name="object 241"/>
          <p:cNvSpPr/>
          <p:nvPr/>
        </p:nvSpPr>
        <p:spPr>
          <a:xfrm>
            <a:off x="8396223" y="5421644"/>
            <a:ext cx="314960" cy="121920"/>
          </a:xfrm>
          <a:custGeom>
            <a:avLst/>
            <a:gdLst/>
            <a:ahLst/>
            <a:cxnLst/>
            <a:rect l="l" t="t" r="r" b="b"/>
            <a:pathLst>
              <a:path w="236220" h="91439">
                <a:moveTo>
                  <a:pt x="0" y="91439"/>
                </a:moveTo>
                <a:lnTo>
                  <a:pt x="236219" y="91439"/>
                </a:lnTo>
                <a:lnTo>
                  <a:pt x="236219" y="0"/>
                </a:lnTo>
                <a:lnTo>
                  <a:pt x="0" y="0"/>
                </a:lnTo>
                <a:lnTo>
                  <a:pt x="0" y="91439"/>
                </a:lnTo>
                <a:close/>
              </a:path>
            </a:pathLst>
          </a:custGeom>
          <a:solidFill>
            <a:srgbClr val="CDDFF3"/>
          </a:solidFill>
        </p:spPr>
        <p:txBody>
          <a:bodyPr wrap="square" lIns="0" tIns="0" rIns="0" bIns="0" rtlCol="0"/>
          <a:lstStyle/>
          <a:p>
            <a:endParaRPr sz="2400"/>
          </a:p>
        </p:txBody>
      </p:sp>
      <p:sp>
        <p:nvSpPr>
          <p:cNvPr id="242" name="object 242"/>
          <p:cNvSpPr/>
          <p:nvPr/>
        </p:nvSpPr>
        <p:spPr>
          <a:xfrm>
            <a:off x="8396223" y="5139195"/>
            <a:ext cx="314960" cy="121920"/>
          </a:xfrm>
          <a:custGeom>
            <a:avLst/>
            <a:gdLst/>
            <a:ahLst/>
            <a:cxnLst/>
            <a:rect l="l" t="t" r="r" b="b"/>
            <a:pathLst>
              <a:path w="236220" h="91439">
                <a:moveTo>
                  <a:pt x="0" y="91439"/>
                </a:moveTo>
                <a:lnTo>
                  <a:pt x="236219" y="91439"/>
                </a:lnTo>
                <a:lnTo>
                  <a:pt x="236219" y="0"/>
                </a:lnTo>
                <a:lnTo>
                  <a:pt x="0" y="0"/>
                </a:lnTo>
                <a:lnTo>
                  <a:pt x="0" y="91439"/>
                </a:lnTo>
                <a:close/>
              </a:path>
            </a:pathLst>
          </a:custGeom>
          <a:solidFill>
            <a:srgbClr val="9CC2E4"/>
          </a:solidFill>
        </p:spPr>
        <p:txBody>
          <a:bodyPr wrap="square" lIns="0" tIns="0" rIns="0" bIns="0" rtlCol="0"/>
          <a:lstStyle/>
          <a:p>
            <a:endParaRPr sz="2400"/>
          </a:p>
        </p:txBody>
      </p:sp>
      <p:sp>
        <p:nvSpPr>
          <p:cNvPr id="243" name="object 243"/>
          <p:cNvSpPr/>
          <p:nvPr/>
        </p:nvSpPr>
        <p:spPr>
          <a:xfrm>
            <a:off x="8396223" y="4856747"/>
            <a:ext cx="314960" cy="121920"/>
          </a:xfrm>
          <a:custGeom>
            <a:avLst/>
            <a:gdLst/>
            <a:ahLst/>
            <a:cxnLst/>
            <a:rect l="l" t="t" r="r" b="b"/>
            <a:pathLst>
              <a:path w="236220" h="91439">
                <a:moveTo>
                  <a:pt x="0" y="91439"/>
                </a:moveTo>
                <a:lnTo>
                  <a:pt x="236219" y="91439"/>
                </a:lnTo>
                <a:lnTo>
                  <a:pt x="236219" y="0"/>
                </a:lnTo>
                <a:lnTo>
                  <a:pt x="0" y="0"/>
                </a:lnTo>
                <a:lnTo>
                  <a:pt x="0" y="91439"/>
                </a:lnTo>
                <a:close/>
              </a:path>
            </a:pathLst>
          </a:custGeom>
          <a:solidFill>
            <a:srgbClr val="2D74B5"/>
          </a:solidFill>
        </p:spPr>
        <p:txBody>
          <a:bodyPr wrap="square" lIns="0" tIns="0" rIns="0" bIns="0" rtlCol="0"/>
          <a:lstStyle/>
          <a:p>
            <a:endParaRPr sz="2400"/>
          </a:p>
        </p:txBody>
      </p:sp>
      <p:sp>
        <p:nvSpPr>
          <p:cNvPr id="244" name="object 244"/>
          <p:cNvSpPr/>
          <p:nvPr/>
        </p:nvSpPr>
        <p:spPr>
          <a:xfrm>
            <a:off x="8396223" y="4576331"/>
            <a:ext cx="314960" cy="121920"/>
          </a:xfrm>
          <a:custGeom>
            <a:avLst/>
            <a:gdLst/>
            <a:ahLst/>
            <a:cxnLst/>
            <a:rect l="l" t="t" r="r" b="b"/>
            <a:pathLst>
              <a:path w="236220" h="91439">
                <a:moveTo>
                  <a:pt x="0" y="91440"/>
                </a:moveTo>
                <a:lnTo>
                  <a:pt x="236219" y="91440"/>
                </a:lnTo>
                <a:lnTo>
                  <a:pt x="236219" y="0"/>
                </a:lnTo>
                <a:lnTo>
                  <a:pt x="0" y="0"/>
                </a:lnTo>
                <a:lnTo>
                  <a:pt x="0" y="91440"/>
                </a:lnTo>
                <a:close/>
              </a:path>
            </a:pathLst>
          </a:custGeom>
          <a:solidFill>
            <a:srgbClr val="1F4E79"/>
          </a:solidFill>
        </p:spPr>
        <p:txBody>
          <a:bodyPr wrap="square" lIns="0" tIns="0" rIns="0" bIns="0" rtlCol="0"/>
          <a:lstStyle/>
          <a:p>
            <a:endParaRPr sz="2400"/>
          </a:p>
        </p:txBody>
      </p:sp>
      <p:sp>
        <p:nvSpPr>
          <p:cNvPr id="245" name="object 245"/>
          <p:cNvSpPr/>
          <p:nvPr/>
        </p:nvSpPr>
        <p:spPr>
          <a:xfrm>
            <a:off x="9868408" y="5361700"/>
            <a:ext cx="101600" cy="243840"/>
          </a:xfrm>
          <a:prstGeom prst="rect">
            <a:avLst/>
          </a:prstGeom>
          <a:blipFill>
            <a:blip r:embed="rId12" cstate="print"/>
            <a:stretch>
              <a:fillRect/>
            </a:stretch>
          </a:blipFill>
        </p:spPr>
        <p:txBody>
          <a:bodyPr wrap="square" lIns="0" tIns="0" rIns="0" bIns="0" rtlCol="0"/>
          <a:lstStyle/>
          <a:p>
            <a:endParaRPr sz="2400"/>
          </a:p>
        </p:txBody>
      </p:sp>
      <p:sp>
        <p:nvSpPr>
          <p:cNvPr id="246" name="object 246"/>
          <p:cNvSpPr/>
          <p:nvPr/>
        </p:nvSpPr>
        <p:spPr>
          <a:xfrm>
            <a:off x="9918191" y="4576331"/>
            <a:ext cx="0" cy="121920"/>
          </a:xfrm>
          <a:custGeom>
            <a:avLst/>
            <a:gdLst/>
            <a:ahLst/>
            <a:cxnLst/>
            <a:rect l="l" t="t" r="r" b="b"/>
            <a:pathLst>
              <a:path h="91439">
                <a:moveTo>
                  <a:pt x="0" y="0"/>
                </a:moveTo>
                <a:lnTo>
                  <a:pt x="0" y="91440"/>
                </a:lnTo>
              </a:path>
            </a:pathLst>
          </a:custGeom>
          <a:ln w="36575">
            <a:solidFill>
              <a:srgbClr val="BC3333"/>
            </a:solidFill>
          </a:ln>
        </p:spPr>
        <p:txBody>
          <a:bodyPr wrap="square" lIns="0" tIns="0" rIns="0" bIns="0" rtlCol="0"/>
          <a:lstStyle/>
          <a:p>
            <a:endParaRPr sz="2400"/>
          </a:p>
        </p:txBody>
      </p:sp>
      <p:sp>
        <p:nvSpPr>
          <p:cNvPr id="247" name="object 247"/>
          <p:cNvSpPr/>
          <p:nvPr/>
        </p:nvSpPr>
        <p:spPr>
          <a:xfrm>
            <a:off x="9845041" y="5691900"/>
            <a:ext cx="146303" cy="146304"/>
          </a:xfrm>
          <a:prstGeom prst="rect">
            <a:avLst/>
          </a:prstGeom>
          <a:blipFill>
            <a:blip r:embed="rId8" cstate="print"/>
            <a:stretch>
              <a:fillRect/>
            </a:stretch>
          </a:blipFill>
        </p:spPr>
        <p:txBody>
          <a:bodyPr wrap="square" lIns="0" tIns="0" rIns="0" bIns="0" rtlCol="0"/>
          <a:lstStyle/>
          <a:p>
            <a:endParaRPr sz="2400"/>
          </a:p>
        </p:txBody>
      </p:sp>
      <p:sp>
        <p:nvSpPr>
          <p:cNvPr id="248" name="object 248"/>
          <p:cNvSpPr txBox="1"/>
          <p:nvPr/>
        </p:nvSpPr>
        <p:spPr>
          <a:xfrm>
            <a:off x="9875520" y="4434904"/>
            <a:ext cx="1383453" cy="1431161"/>
          </a:xfrm>
          <a:prstGeom prst="rect">
            <a:avLst/>
          </a:prstGeom>
        </p:spPr>
        <p:txBody>
          <a:bodyPr vert="horz" wrap="square" lIns="0" tIns="96520" rIns="0" bIns="0" rtlCol="0">
            <a:spAutoFit/>
          </a:bodyPr>
          <a:lstStyle/>
          <a:p>
            <a:pPr marL="184569">
              <a:spcBef>
                <a:spcPts val="760"/>
              </a:spcBef>
            </a:pPr>
            <a:r>
              <a:rPr sz="1333" spc="-13" dirty="0">
                <a:solidFill>
                  <a:srgbClr val="4B4B4B"/>
                </a:solidFill>
                <a:latin typeface="Arial"/>
                <a:cs typeface="Arial"/>
              </a:rPr>
              <a:t>PD</a:t>
            </a:r>
            <a:endParaRPr sz="1333">
              <a:latin typeface="Arial"/>
              <a:cs typeface="Arial"/>
            </a:endParaRPr>
          </a:p>
          <a:p>
            <a:pPr marL="184569" marR="550320" indent="-185415">
              <a:lnSpc>
                <a:spcPct val="139000"/>
              </a:lnSpc>
            </a:pPr>
            <a:r>
              <a:rPr baseline="3086" dirty="0">
                <a:latin typeface="Arial"/>
                <a:cs typeface="Arial"/>
              </a:rPr>
              <a:t>† </a:t>
            </a:r>
            <a:r>
              <a:rPr sz="1333" spc="-7" dirty="0">
                <a:solidFill>
                  <a:srgbClr val="4B4B4B"/>
                </a:solidFill>
                <a:latin typeface="Arial"/>
                <a:cs typeface="Arial"/>
              </a:rPr>
              <a:t>Death  </a:t>
            </a:r>
            <a:r>
              <a:rPr sz="1333" dirty="0">
                <a:solidFill>
                  <a:srgbClr val="4B4B4B"/>
                </a:solidFill>
                <a:latin typeface="Arial"/>
                <a:cs typeface="Arial"/>
              </a:rPr>
              <a:t>O</a:t>
            </a:r>
            <a:r>
              <a:rPr sz="1333" spc="-7" dirty="0">
                <a:solidFill>
                  <a:srgbClr val="4B4B4B"/>
                </a:solidFill>
                <a:latin typeface="Arial"/>
                <a:cs typeface="Arial"/>
              </a:rPr>
              <a:t>n</a:t>
            </a:r>
            <a:r>
              <a:rPr sz="1333" spc="-13" dirty="0">
                <a:solidFill>
                  <a:srgbClr val="4B4B4B"/>
                </a:solidFill>
                <a:latin typeface="Arial"/>
                <a:cs typeface="Arial"/>
              </a:rPr>
              <a:t>g</a:t>
            </a:r>
            <a:r>
              <a:rPr sz="1333" spc="-7" dirty="0">
                <a:solidFill>
                  <a:srgbClr val="4B4B4B"/>
                </a:solidFill>
                <a:latin typeface="Arial"/>
                <a:cs typeface="Arial"/>
              </a:rPr>
              <a:t>o</a:t>
            </a:r>
            <a:r>
              <a:rPr sz="1333" spc="-20" dirty="0">
                <a:solidFill>
                  <a:srgbClr val="4B4B4B"/>
                </a:solidFill>
                <a:latin typeface="Arial"/>
                <a:cs typeface="Arial"/>
              </a:rPr>
              <a:t>i</a:t>
            </a:r>
            <a:r>
              <a:rPr sz="1333" spc="-7" dirty="0">
                <a:solidFill>
                  <a:srgbClr val="4B4B4B"/>
                </a:solidFill>
                <a:latin typeface="Arial"/>
                <a:cs typeface="Arial"/>
              </a:rPr>
              <a:t>ng</a:t>
            </a:r>
            <a:endParaRPr sz="1333">
              <a:latin typeface="Arial"/>
              <a:cs typeface="Arial"/>
            </a:endParaRPr>
          </a:p>
          <a:p>
            <a:pPr marL="184569" marR="6773">
              <a:lnSpc>
                <a:spcPts val="2227"/>
              </a:lnSpc>
              <a:spcBef>
                <a:spcPts val="173"/>
              </a:spcBef>
            </a:pPr>
            <a:r>
              <a:rPr sz="1333" spc="-7" dirty="0">
                <a:solidFill>
                  <a:srgbClr val="4B4B4B"/>
                </a:solidFill>
                <a:latin typeface="Arial"/>
                <a:cs typeface="Arial"/>
              </a:rPr>
              <a:t>CC-93269</a:t>
            </a:r>
            <a:r>
              <a:rPr sz="1333" spc="-120" dirty="0">
                <a:solidFill>
                  <a:srgbClr val="4B4B4B"/>
                </a:solidFill>
                <a:latin typeface="Arial"/>
                <a:cs typeface="Arial"/>
              </a:rPr>
              <a:t> </a:t>
            </a:r>
            <a:r>
              <a:rPr sz="1333" spc="-7" dirty="0">
                <a:solidFill>
                  <a:srgbClr val="4B4B4B"/>
                </a:solidFill>
                <a:latin typeface="Arial"/>
                <a:cs typeface="Arial"/>
              </a:rPr>
              <a:t>dose  MRD-negative</a:t>
            </a:r>
            <a:endParaRPr sz="1333">
              <a:latin typeface="Arial"/>
              <a:cs typeface="Arial"/>
            </a:endParaRPr>
          </a:p>
        </p:txBody>
      </p:sp>
      <p:sp>
        <p:nvSpPr>
          <p:cNvPr id="249" name="object 249"/>
          <p:cNvSpPr/>
          <p:nvPr/>
        </p:nvSpPr>
        <p:spPr>
          <a:xfrm>
            <a:off x="8278368" y="4438156"/>
            <a:ext cx="3095413" cy="1528233"/>
          </a:xfrm>
          <a:custGeom>
            <a:avLst/>
            <a:gdLst/>
            <a:ahLst/>
            <a:cxnLst/>
            <a:rect l="l" t="t" r="r" b="b"/>
            <a:pathLst>
              <a:path w="2321559" h="1146175">
                <a:moveTo>
                  <a:pt x="0" y="1146048"/>
                </a:moveTo>
                <a:lnTo>
                  <a:pt x="2321052" y="1146048"/>
                </a:lnTo>
                <a:lnTo>
                  <a:pt x="2321052" y="0"/>
                </a:lnTo>
                <a:lnTo>
                  <a:pt x="0" y="0"/>
                </a:lnTo>
                <a:lnTo>
                  <a:pt x="0" y="1146048"/>
                </a:lnTo>
                <a:close/>
              </a:path>
            </a:pathLst>
          </a:custGeom>
          <a:ln w="9144">
            <a:solidFill>
              <a:srgbClr val="000000"/>
            </a:solidFill>
          </a:ln>
        </p:spPr>
        <p:txBody>
          <a:bodyPr wrap="square" lIns="0" tIns="0" rIns="0" bIns="0" rtlCol="0"/>
          <a:lstStyle/>
          <a:p>
            <a:endParaRPr sz="2400"/>
          </a:p>
        </p:txBody>
      </p:sp>
      <p:sp>
        <p:nvSpPr>
          <p:cNvPr id="250" name="object 250"/>
          <p:cNvSpPr/>
          <p:nvPr/>
        </p:nvSpPr>
        <p:spPr>
          <a:xfrm>
            <a:off x="1386840"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51" name="object 251"/>
          <p:cNvSpPr/>
          <p:nvPr/>
        </p:nvSpPr>
        <p:spPr>
          <a:xfrm>
            <a:off x="1518919"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52" name="object 252"/>
          <p:cNvSpPr/>
          <p:nvPr/>
        </p:nvSpPr>
        <p:spPr>
          <a:xfrm>
            <a:off x="1651000"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53" name="object 253"/>
          <p:cNvSpPr/>
          <p:nvPr/>
        </p:nvSpPr>
        <p:spPr>
          <a:xfrm>
            <a:off x="1783080"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54" name="object 254"/>
          <p:cNvSpPr/>
          <p:nvPr/>
        </p:nvSpPr>
        <p:spPr>
          <a:xfrm>
            <a:off x="1913128"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55" name="object 255"/>
          <p:cNvSpPr/>
          <p:nvPr/>
        </p:nvSpPr>
        <p:spPr>
          <a:xfrm>
            <a:off x="2045207"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56" name="object 256"/>
          <p:cNvSpPr/>
          <p:nvPr/>
        </p:nvSpPr>
        <p:spPr>
          <a:xfrm>
            <a:off x="2177288"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57" name="object 257"/>
          <p:cNvSpPr/>
          <p:nvPr/>
        </p:nvSpPr>
        <p:spPr>
          <a:xfrm>
            <a:off x="2309368"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58" name="object 258"/>
          <p:cNvSpPr/>
          <p:nvPr/>
        </p:nvSpPr>
        <p:spPr>
          <a:xfrm>
            <a:off x="2439415"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59" name="object 259"/>
          <p:cNvSpPr/>
          <p:nvPr/>
        </p:nvSpPr>
        <p:spPr>
          <a:xfrm>
            <a:off x="2709672"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60" name="object 260"/>
          <p:cNvSpPr/>
          <p:nvPr/>
        </p:nvSpPr>
        <p:spPr>
          <a:xfrm>
            <a:off x="2977896"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61" name="object 261"/>
          <p:cNvSpPr/>
          <p:nvPr/>
        </p:nvSpPr>
        <p:spPr>
          <a:xfrm>
            <a:off x="3248152"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62" name="object 262"/>
          <p:cNvSpPr/>
          <p:nvPr/>
        </p:nvSpPr>
        <p:spPr>
          <a:xfrm>
            <a:off x="3784600"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63" name="object 263"/>
          <p:cNvSpPr/>
          <p:nvPr/>
        </p:nvSpPr>
        <p:spPr>
          <a:xfrm>
            <a:off x="3516376"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64" name="object 264"/>
          <p:cNvSpPr/>
          <p:nvPr/>
        </p:nvSpPr>
        <p:spPr>
          <a:xfrm>
            <a:off x="4054856"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65" name="object 265"/>
          <p:cNvSpPr/>
          <p:nvPr/>
        </p:nvSpPr>
        <p:spPr>
          <a:xfrm>
            <a:off x="4593336"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66" name="object 266"/>
          <p:cNvSpPr/>
          <p:nvPr/>
        </p:nvSpPr>
        <p:spPr>
          <a:xfrm>
            <a:off x="5131815"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67" name="object 267"/>
          <p:cNvSpPr/>
          <p:nvPr/>
        </p:nvSpPr>
        <p:spPr>
          <a:xfrm>
            <a:off x="5670295"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68" name="object 268"/>
          <p:cNvSpPr/>
          <p:nvPr/>
        </p:nvSpPr>
        <p:spPr>
          <a:xfrm>
            <a:off x="6206744"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69" name="object 269"/>
          <p:cNvSpPr/>
          <p:nvPr/>
        </p:nvSpPr>
        <p:spPr>
          <a:xfrm>
            <a:off x="6745223"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70" name="object 270"/>
          <p:cNvSpPr/>
          <p:nvPr/>
        </p:nvSpPr>
        <p:spPr>
          <a:xfrm>
            <a:off x="7283704" y="5827029"/>
            <a:ext cx="101600" cy="207839"/>
          </a:xfrm>
          <a:prstGeom prst="rect">
            <a:avLst/>
          </a:prstGeom>
          <a:blipFill>
            <a:blip r:embed="rId3" cstate="print"/>
            <a:stretch>
              <a:fillRect/>
            </a:stretch>
          </a:blipFill>
        </p:spPr>
        <p:txBody>
          <a:bodyPr wrap="square" lIns="0" tIns="0" rIns="0" bIns="0" rtlCol="0"/>
          <a:lstStyle/>
          <a:p>
            <a:endParaRPr sz="2400"/>
          </a:p>
        </p:txBody>
      </p:sp>
      <p:sp>
        <p:nvSpPr>
          <p:cNvPr id="271" name="object 271"/>
          <p:cNvSpPr txBox="1"/>
          <p:nvPr/>
        </p:nvSpPr>
        <p:spPr>
          <a:xfrm>
            <a:off x="2542202" y="4536708"/>
            <a:ext cx="245533" cy="201764"/>
          </a:xfrm>
          <a:prstGeom prst="rect">
            <a:avLst/>
          </a:prstGeom>
        </p:spPr>
        <p:txBody>
          <a:bodyPr vert="horz" wrap="square" lIns="0" tIns="16933" rIns="0" bIns="0" rtlCol="0">
            <a:spAutoFit/>
          </a:bodyPr>
          <a:lstStyle/>
          <a:p>
            <a:pPr marL="16933">
              <a:spcBef>
                <a:spcPts val="133"/>
              </a:spcBef>
            </a:pPr>
            <a:r>
              <a:rPr sz="1200" spc="-13" dirty="0">
                <a:latin typeface="Arial"/>
                <a:cs typeface="Arial"/>
              </a:rPr>
              <a:t>PD</a:t>
            </a:r>
            <a:endParaRPr sz="1200">
              <a:latin typeface="Arial"/>
              <a:cs typeface="Arial"/>
            </a:endParaRPr>
          </a:p>
        </p:txBody>
      </p:sp>
      <p:sp>
        <p:nvSpPr>
          <p:cNvPr id="272" name="object 272"/>
          <p:cNvSpPr txBox="1"/>
          <p:nvPr/>
        </p:nvSpPr>
        <p:spPr>
          <a:xfrm>
            <a:off x="1520071" y="4999530"/>
            <a:ext cx="245533" cy="201764"/>
          </a:xfrm>
          <a:prstGeom prst="rect">
            <a:avLst/>
          </a:prstGeom>
        </p:spPr>
        <p:txBody>
          <a:bodyPr vert="horz" wrap="square" lIns="0" tIns="16933" rIns="0" bIns="0" rtlCol="0">
            <a:spAutoFit/>
          </a:bodyPr>
          <a:lstStyle/>
          <a:p>
            <a:pPr marL="16933">
              <a:spcBef>
                <a:spcPts val="133"/>
              </a:spcBef>
            </a:pPr>
            <a:r>
              <a:rPr sz="1200" spc="-13" dirty="0">
                <a:latin typeface="Arial"/>
                <a:cs typeface="Arial"/>
              </a:rPr>
              <a:t>PD</a:t>
            </a:r>
            <a:endParaRPr sz="1200">
              <a:latin typeface="Arial"/>
              <a:cs typeface="Arial"/>
            </a:endParaRPr>
          </a:p>
        </p:txBody>
      </p:sp>
      <p:sp>
        <p:nvSpPr>
          <p:cNvPr id="273" name="object 273"/>
          <p:cNvSpPr txBox="1"/>
          <p:nvPr/>
        </p:nvSpPr>
        <p:spPr>
          <a:xfrm>
            <a:off x="1379863" y="5151523"/>
            <a:ext cx="245533" cy="201764"/>
          </a:xfrm>
          <a:prstGeom prst="rect">
            <a:avLst/>
          </a:prstGeom>
        </p:spPr>
        <p:txBody>
          <a:bodyPr vert="horz" wrap="square" lIns="0" tIns="16933" rIns="0" bIns="0" rtlCol="0">
            <a:spAutoFit/>
          </a:bodyPr>
          <a:lstStyle/>
          <a:p>
            <a:pPr marL="16933">
              <a:spcBef>
                <a:spcPts val="133"/>
              </a:spcBef>
            </a:pPr>
            <a:r>
              <a:rPr sz="1200" spc="-13" dirty="0">
                <a:latin typeface="Arial"/>
                <a:cs typeface="Arial"/>
              </a:rPr>
              <a:t>PD</a:t>
            </a:r>
            <a:endParaRPr sz="1200">
              <a:latin typeface="Arial"/>
              <a:cs typeface="Arial"/>
            </a:endParaRPr>
          </a:p>
        </p:txBody>
      </p:sp>
      <p:sp>
        <p:nvSpPr>
          <p:cNvPr id="274" name="object 274"/>
          <p:cNvSpPr txBox="1"/>
          <p:nvPr/>
        </p:nvSpPr>
        <p:spPr>
          <a:xfrm>
            <a:off x="2021500" y="4691817"/>
            <a:ext cx="257387" cy="353943"/>
          </a:xfrm>
          <a:prstGeom prst="rect">
            <a:avLst/>
          </a:prstGeom>
        </p:spPr>
        <p:txBody>
          <a:bodyPr vert="horz" wrap="square" lIns="0" tIns="45720" rIns="0" bIns="0" rtlCol="0">
            <a:spAutoFit/>
          </a:bodyPr>
          <a:lstStyle/>
          <a:p>
            <a:pPr marL="27939" marR="6773" indent="-11853">
              <a:lnSpc>
                <a:spcPts val="1213"/>
              </a:lnSpc>
              <a:spcBef>
                <a:spcPts val="360"/>
              </a:spcBef>
            </a:pPr>
            <a:r>
              <a:rPr sz="1200" spc="-13" dirty="0">
                <a:latin typeface="Arial"/>
                <a:cs typeface="Arial"/>
              </a:rPr>
              <a:t>PD  PD</a:t>
            </a:r>
            <a:endParaRPr sz="1200">
              <a:latin typeface="Arial"/>
              <a:cs typeface="Arial"/>
            </a:endParaRPr>
          </a:p>
        </p:txBody>
      </p:sp>
      <p:sp>
        <p:nvSpPr>
          <p:cNvPr id="275" name="TextBox 274">
            <a:extLst>
              <a:ext uri="{FF2B5EF4-FFF2-40B4-BE49-F238E27FC236}">
                <a16:creationId xmlns:a16="http://schemas.microsoft.com/office/drawing/2014/main" id="{615933ED-7784-D148-A30F-FA15CB6DBB13}"/>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40244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6D78B-2CAB-483C-AFEE-443B76408847}"/>
              </a:ext>
            </a:extLst>
          </p:cNvPr>
          <p:cNvSpPr>
            <a:spLocks noGrp="1"/>
          </p:cNvSpPr>
          <p:nvPr>
            <p:ph type="title"/>
          </p:nvPr>
        </p:nvSpPr>
        <p:spPr>
          <a:xfrm>
            <a:off x="616903" y="360200"/>
            <a:ext cx="9939695" cy="831600"/>
          </a:xfrm>
        </p:spPr>
        <p:txBody>
          <a:bodyPr>
            <a:normAutofit fontScale="90000"/>
          </a:bodyPr>
          <a:lstStyle/>
          <a:p>
            <a:r>
              <a:rPr lang="en-GB" sz="2400" b="1" dirty="0">
                <a:solidFill>
                  <a:srgbClr val="C00000"/>
                </a:solidFill>
              </a:rPr>
              <a:t>MagnetisMM-1: Phase 1 Study of </a:t>
            </a:r>
            <a:r>
              <a:rPr lang="en-GB" sz="2400" b="1" dirty="0" err="1">
                <a:solidFill>
                  <a:srgbClr val="C00000"/>
                </a:solidFill>
              </a:rPr>
              <a:t>Elranatamab</a:t>
            </a:r>
            <a:r>
              <a:rPr lang="en-GB" sz="2400" b="1" dirty="0">
                <a:solidFill>
                  <a:srgbClr val="C00000"/>
                </a:solidFill>
              </a:rPr>
              <a:t> (PF-06863135), </a:t>
            </a:r>
            <a:br>
              <a:rPr lang="en-GB" sz="2400" b="1" dirty="0">
                <a:solidFill>
                  <a:srgbClr val="C00000"/>
                </a:solidFill>
              </a:rPr>
            </a:br>
            <a:r>
              <a:rPr lang="en-GB" sz="2400" b="1" dirty="0">
                <a:solidFill>
                  <a:srgbClr val="C00000"/>
                </a:solidFill>
              </a:rPr>
              <a:t>a BCMA-targeted CD3-Engaging Bispecific Molecule, for Patients with </a:t>
            </a:r>
            <a:r>
              <a:rPr lang="en-GB" sz="2400" b="1" dirty="0" err="1">
                <a:solidFill>
                  <a:srgbClr val="C00000"/>
                </a:solidFill>
              </a:rPr>
              <a:t>RRMM</a:t>
            </a:r>
            <a:endParaRPr lang="en-GB" sz="2400" b="1" dirty="0">
              <a:solidFill>
                <a:srgbClr val="C00000"/>
              </a:solidFill>
            </a:endParaRPr>
          </a:p>
        </p:txBody>
      </p:sp>
      <p:sp>
        <p:nvSpPr>
          <p:cNvPr id="3" name="Content Placeholder 2">
            <a:extLst>
              <a:ext uri="{FF2B5EF4-FFF2-40B4-BE49-F238E27FC236}">
                <a16:creationId xmlns:a16="http://schemas.microsoft.com/office/drawing/2014/main" id="{8CC69E21-94E3-40A5-9045-58D4135BC992}"/>
              </a:ext>
            </a:extLst>
          </p:cNvPr>
          <p:cNvSpPr>
            <a:spLocks noGrp="1"/>
          </p:cNvSpPr>
          <p:nvPr>
            <p:ph idx="1"/>
          </p:nvPr>
        </p:nvSpPr>
        <p:spPr>
          <a:xfrm>
            <a:off x="622914" y="3886488"/>
            <a:ext cx="5313829" cy="2195512"/>
          </a:xfrm>
        </p:spPr>
        <p:txBody>
          <a:bodyPr/>
          <a:lstStyle/>
          <a:p>
            <a:pPr marL="0" indent="0">
              <a:spcBef>
                <a:spcPts val="600"/>
              </a:spcBef>
              <a:buNone/>
            </a:pPr>
            <a:r>
              <a:rPr lang="en-GB" sz="1600" b="1" dirty="0"/>
              <a:t>Efficacy summary</a:t>
            </a:r>
          </a:p>
          <a:p>
            <a:pPr>
              <a:spcBef>
                <a:spcPts val="600"/>
              </a:spcBef>
            </a:pPr>
            <a:r>
              <a:rPr lang="en-GB" sz="1600" dirty="0" err="1"/>
              <a:t>Elranatamab</a:t>
            </a:r>
            <a:r>
              <a:rPr lang="en-GB" sz="1600" dirty="0"/>
              <a:t> 1000 </a:t>
            </a:r>
            <a:r>
              <a:rPr lang="el-GR" sz="1600" dirty="0"/>
              <a:t>μ</a:t>
            </a:r>
            <a:r>
              <a:rPr lang="en-GB" sz="1600" dirty="0"/>
              <a:t>g/kg Q2W achieved exposure associated with anti-myeloma efficacy</a:t>
            </a:r>
          </a:p>
          <a:p>
            <a:pPr>
              <a:spcBef>
                <a:spcPts val="600"/>
              </a:spcBef>
            </a:pPr>
            <a:r>
              <a:rPr lang="en-GB" sz="1600" dirty="0"/>
              <a:t>Confirmed ORR was 69% (9/13) at the recommended dose of 1000 </a:t>
            </a:r>
            <a:r>
              <a:rPr lang="el-GR" sz="1600" dirty="0"/>
              <a:t>μ</a:t>
            </a:r>
            <a:r>
              <a:rPr lang="en-GB" sz="1600" dirty="0"/>
              <a:t>g/kg Q1W</a:t>
            </a:r>
          </a:p>
          <a:p>
            <a:pPr>
              <a:spcBef>
                <a:spcPts val="600"/>
              </a:spcBef>
            </a:pPr>
            <a:r>
              <a:rPr lang="en-GB" sz="1600" dirty="0"/>
              <a:t>70% (7/10) of patients with prior BCMA-directed therapy achieved response</a:t>
            </a:r>
          </a:p>
        </p:txBody>
      </p:sp>
      <p:sp>
        <p:nvSpPr>
          <p:cNvPr id="4" name="Text Placeholder 3">
            <a:extLst>
              <a:ext uri="{FF2B5EF4-FFF2-40B4-BE49-F238E27FC236}">
                <a16:creationId xmlns:a16="http://schemas.microsoft.com/office/drawing/2014/main" id="{2CDECFD9-A0C7-4D37-A48B-B942966C66C4}"/>
              </a:ext>
            </a:extLst>
          </p:cNvPr>
          <p:cNvSpPr>
            <a:spLocks noGrp="1"/>
          </p:cNvSpPr>
          <p:nvPr>
            <p:ph type="body" sz="quarter" idx="10"/>
          </p:nvPr>
        </p:nvSpPr>
        <p:spPr>
          <a:xfrm>
            <a:off x="357715" y="5966825"/>
            <a:ext cx="10792926" cy="507896"/>
          </a:xfrm>
        </p:spPr>
        <p:txBody>
          <a:bodyPr/>
          <a:lstStyle/>
          <a:p>
            <a:r>
              <a:rPr lang="en-GB" kern="0" dirty="0"/>
              <a:t>Data cut-off: July 26, 2021</a:t>
            </a:r>
            <a:endParaRPr lang="en-GB" dirty="0"/>
          </a:p>
          <a:p>
            <a:r>
              <a:rPr lang="en-GB" dirty="0" err="1"/>
              <a:t>Sebag</a:t>
            </a:r>
            <a:r>
              <a:rPr lang="en-GB" dirty="0"/>
              <a:t> M, et al. ASH 2021;Abstract 895</a:t>
            </a:r>
          </a:p>
        </p:txBody>
      </p:sp>
      <p:sp>
        <p:nvSpPr>
          <p:cNvPr id="8" name="TextBox 7">
            <a:extLst>
              <a:ext uri="{FF2B5EF4-FFF2-40B4-BE49-F238E27FC236}">
                <a16:creationId xmlns:a16="http://schemas.microsoft.com/office/drawing/2014/main" id="{18A5FB61-7FBD-4BEA-993F-B75D189757D7}"/>
              </a:ext>
            </a:extLst>
          </p:cNvPr>
          <p:cNvSpPr txBox="1"/>
          <p:nvPr/>
        </p:nvSpPr>
        <p:spPr>
          <a:xfrm>
            <a:off x="6209611" y="5161935"/>
            <a:ext cx="5198164" cy="1139764"/>
          </a:xfrm>
          <a:prstGeom prst="rect">
            <a:avLst/>
          </a:prstGeom>
          <a:solidFill>
            <a:srgbClr val="009BD5"/>
          </a:solidFill>
        </p:spPr>
        <p:txBody>
          <a:bodyPr wrap="square" lIns="36000" tIns="36000" rIns="36000" bIns="36000" rtlCol="0" anchor="ctr">
            <a:no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285750" lvl="0" indent="-285750">
              <a:spcAft>
                <a:spcPts val="600"/>
              </a:spcAft>
              <a:buFont typeface="Arial" panose="020B0604020202020204" pitchFamily="34" charset="0"/>
              <a:buChar char="•"/>
              <a:defRPr/>
            </a:pPr>
            <a:r>
              <a:rPr lang="en-GB" sz="2000" dirty="0">
                <a:solidFill>
                  <a:srgbClr val="FFFFFF"/>
                </a:solidFill>
                <a:latin typeface="Calibri" panose="020F0502020204030204"/>
              </a:rPr>
              <a:t>Heavily </a:t>
            </a:r>
            <a:r>
              <a:rPr lang="en-GB" sz="2000" dirty="0" err="1">
                <a:solidFill>
                  <a:srgbClr val="FFFFFF"/>
                </a:solidFill>
                <a:latin typeface="Calibri" panose="020F0502020204030204"/>
              </a:rPr>
              <a:t>pretreated</a:t>
            </a:r>
            <a:r>
              <a:rPr lang="en-GB" sz="2000" dirty="0">
                <a:solidFill>
                  <a:srgbClr val="FFFFFF"/>
                </a:solidFill>
                <a:latin typeface="Calibri" panose="020F0502020204030204"/>
              </a:rPr>
              <a:t> population</a:t>
            </a:r>
          </a:p>
          <a:p>
            <a:pPr marL="285750" lvl="0" indent="-285750">
              <a:spcAft>
                <a:spcPts val="600"/>
              </a:spcAft>
              <a:buFont typeface="Arial" panose="020B0604020202020204" pitchFamily="34" charset="0"/>
              <a:buChar char="•"/>
              <a:defRPr/>
            </a:pPr>
            <a:r>
              <a:rPr lang="en-GB" sz="2000" dirty="0">
                <a:solidFill>
                  <a:srgbClr val="FFFFFF"/>
                </a:solidFill>
                <a:latin typeface="Calibri" panose="020F0502020204030204"/>
              </a:rPr>
              <a:t>Good efficacy rates</a:t>
            </a:r>
          </a:p>
          <a:p>
            <a:pPr marL="285750" lvl="0" indent="-285750">
              <a:spcAft>
                <a:spcPts val="600"/>
              </a:spcAft>
              <a:buFont typeface="Arial" panose="020B0604020202020204" pitchFamily="34" charset="0"/>
              <a:buChar char="•"/>
              <a:defRPr/>
            </a:pPr>
            <a:r>
              <a:rPr lang="en-GB" sz="2000" dirty="0">
                <a:solidFill>
                  <a:srgbClr val="FFFFFF"/>
                </a:solidFill>
                <a:latin typeface="Calibri" panose="020F0502020204030204"/>
              </a:rPr>
              <a:t>Small study population</a:t>
            </a:r>
          </a:p>
        </p:txBody>
      </p:sp>
      <p:grpSp>
        <p:nvGrpSpPr>
          <p:cNvPr id="58" name="Group 57">
            <a:extLst>
              <a:ext uri="{FF2B5EF4-FFF2-40B4-BE49-F238E27FC236}">
                <a16:creationId xmlns:a16="http://schemas.microsoft.com/office/drawing/2014/main" id="{681B53D7-2CA3-43A2-8C14-6823505C9F62}"/>
              </a:ext>
            </a:extLst>
          </p:cNvPr>
          <p:cNvGrpSpPr/>
          <p:nvPr/>
        </p:nvGrpSpPr>
        <p:grpSpPr>
          <a:xfrm>
            <a:off x="6681202" y="1567563"/>
            <a:ext cx="4141370" cy="2963806"/>
            <a:chOff x="803854" y="3199407"/>
            <a:chExt cx="4141370" cy="2963806"/>
          </a:xfrm>
        </p:grpSpPr>
        <p:sp>
          <p:nvSpPr>
            <p:cNvPr id="18" name="Rectangle: Rounded Corners 17">
              <a:extLst>
                <a:ext uri="{FF2B5EF4-FFF2-40B4-BE49-F238E27FC236}">
                  <a16:creationId xmlns:a16="http://schemas.microsoft.com/office/drawing/2014/main" id="{964A2845-7A6E-45B8-B021-29E1C8F345FB}"/>
                </a:ext>
              </a:extLst>
            </p:cNvPr>
            <p:cNvSpPr/>
            <p:nvPr/>
          </p:nvSpPr>
          <p:spPr>
            <a:xfrm>
              <a:off x="803854" y="5227307"/>
              <a:ext cx="4141370" cy="423014"/>
            </a:xfrm>
            <a:prstGeom prst="roundRect">
              <a:avLst>
                <a:gd name="adj" fmla="val 9317"/>
              </a:avLst>
            </a:prstGeom>
            <a:solidFill>
              <a:schemeClr val="accent4">
                <a:lumMod val="20000"/>
                <a:lumOff val="80000"/>
                <a:alpha val="10000"/>
              </a:schemeClr>
            </a:solidFill>
            <a:ln>
              <a:solidFill>
                <a:schemeClr val="accent4">
                  <a:lumMod val="75000"/>
                </a:schemeClr>
              </a:solidFill>
            </a:ln>
          </p:spPr>
          <p:style>
            <a:lnRef idx="2">
              <a:schemeClr val="accent5"/>
            </a:lnRef>
            <a:fillRef idx="1">
              <a:schemeClr val="lt1"/>
            </a:fillRef>
            <a:effectRef idx="0">
              <a:schemeClr val="accent5"/>
            </a:effectRef>
            <a:fontRef idx="minor">
              <a:schemeClr val="dk1"/>
            </a:fontRef>
          </p:style>
          <p:txBody>
            <a:bodyPr wrap="square" lIns="0" tIns="0" rIns="0" bIns="0" rtlCol="0" anchor="ctr">
              <a:noAutofit/>
            </a:bodyPr>
            <a:lstStyle/>
            <a:p>
              <a:pPr algn="ctr">
                <a:lnSpc>
                  <a:spcPct val="90000"/>
                </a:lnSpc>
              </a:pPr>
              <a:r>
                <a:rPr lang="en-US" sz="1400" b="1" dirty="0">
                  <a:solidFill>
                    <a:schemeClr val="tx1"/>
                  </a:solidFill>
                </a:rPr>
                <a:t>Priming cohorts (Part 1.1, N=20)</a:t>
              </a:r>
              <a:br>
                <a:rPr lang="en-US" sz="1400" dirty="0">
                  <a:solidFill>
                    <a:schemeClr val="tx1"/>
                  </a:solidFill>
                </a:rPr>
              </a:br>
              <a:r>
                <a:rPr lang="en-US" sz="1400" dirty="0">
                  <a:solidFill>
                    <a:schemeClr val="tx1"/>
                  </a:solidFill>
                </a:rPr>
                <a:t>Priming dose 600 </a:t>
              </a:r>
              <a:r>
                <a:rPr lang="el-GR" sz="1400" dirty="0">
                  <a:solidFill>
                    <a:schemeClr val="tx1"/>
                  </a:solidFill>
                </a:rPr>
                <a:t>μ</a:t>
              </a:r>
              <a:r>
                <a:rPr lang="en-GB" sz="1400" dirty="0">
                  <a:solidFill>
                    <a:schemeClr val="tx1"/>
                  </a:solidFill>
                </a:rPr>
                <a:t>g/kg </a:t>
              </a:r>
              <a:r>
                <a:rPr lang="en-GB" sz="1400" dirty="0">
                  <a:solidFill>
                    <a:schemeClr val="tx1"/>
                  </a:solidFill>
                  <a:ea typeface="Cambria Math" panose="02040503050406030204" pitchFamily="18" charset="0"/>
                </a:rPr>
                <a:t>→ 1000 </a:t>
              </a:r>
              <a:r>
                <a:rPr lang="el-GR" sz="1400" dirty="0">
                  <a:solidFill>
                    <a:schemeClr val="tx1"/>
                  </a:solidFill>
                  <a:ea typeface="Cambria Math" panose="02040503050406030204" pitchFamily="18" charset="0"/>
                </a:rPr>
                <a:t>μ</a:t>
              </a:r>
              <a:r>
                <a:rPr lang="en-GB" sz="1400" dirty="0">
                  <a:solidFill>
                    <a:schemeClr val="tx1"/>
                  </a:solidFill>
                  <a:ea typeface="Cambria Math" panose="02040503050406030204" pitchFamily="18" charset="0"/>
                </a:rPr>
                <a:t>g/kg (Q1W or Q2W)</a:t>
              </a:r>
              <a:endParaRPr lang="en-GB" sz="1400" dirty="0">
                <a:solidFill>
                  <a:schemeClr val="tx1"/>
                </a:solidFill>
              </a:endParaRPr>
            </a:p>
          </p:txBody>
        </p:sp>
        <p:sp>
          <p:nvSpPr>
            <p:cNvPr id="34" name="Rectangle: Rounded Corners 33">
              <a:extLst>
                <a:ext uri="{FF2B5EF4-FFF2-40B4-BE49-F238E27FC236}">
                  <a16:creationId xmlns:a16="http://schemas.microsoft.com/office/drawing/2014/main" id="{9B3165A9-A1B2-429F-A0AA-F98CB1D6A4C8}"/>
                </a:ext>
              </a:extLst>
            </p:cNvPr>
            <p:cNvSpPr/>
            <p:nvPr/>
          </p:nvSpPr>
          <p:spPr>
            <a:xfrm>
              <a:off x="1101214" y="4890642"/>
              <a:ext cx="983412" cy="267287"/>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lang="en-US" sz="1400" b="1" dirty="0">
                  <a:solidFill>
                    <a:schemeClr val="bg1"/>
                  </a:solidFill>
                </a:rPr>
                <a:t>80</a:t>
              </a:r>
              <a:r>
                <a:rPr lang="en-US" sz="1400" b="1" dirty="0">
                  <a:solidFill>
                    <a:srgbClr val="DEC8EE"/>
                  </a:solidFill>
                </a:rPr>
                <a:t> </a:t>
              </a:r>
              <a:r>
                <a:rPr lang="en-US" sz="1400" dirty="0">
                  <a:solidFill>
                    <a:schemeClr val="bg1"/>
                  </a:solidFill>
                </a:rPr>
                <a:t>(N=6)</a:t>
              </a:r>
              <a:endParaRPr lang="en-GB" sz="1400" dirty="0">
                <a:solidFill>
                  <a:schemeClr val="bg1"/>
                </a:solidFill>
              </a:endParaRPr>
            </a:p>
          </p:txBody>
        </p:sp>
        <p:sp>
          <p:nvSpPr>
            <p:cNvPr id="48" name="TextBox 47">
              <a:extLst>
                <a:ext uri="{FF2B5EF4-FFF2-40B4-BE49-F238E27FC236}">
                  <a16:creationId xmlns:a16="http://schemas.microsoft.com/office/drawing/2014/main" id="{E085D7DB-5AAD-440E-ADB5-362FED3AC6B7}"/>
                </a:ext>
              </a:extLst>
            </p:cNvPr>
            <p:cNvSpPr txBox="1"/>
            <p:nvPr/>
          </p:nvSpPr>
          <p:spPr>
            <a:xfrm rot="19656378">
              <a:off x="1057250" y="3734478"/>
              <a:ext cx="1739708" cy="480131"/>
            </a:xfrm>
            <a:prstGeom prst="rect">
              <a:avLst/>
            </a:prstGeom>
            <a:noFill/>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223341"/>
                  </a:solidFill>
                  <a:effectLst/>
                  <a:uLnTx/>
                  <a:uFillTx/>
                  <a:latin typeface="Calibri" panose="020F0502020204030204"/>
                  <a:ea typeface="+mn-ea"/>
                  <a:cs typeface="+mn-cs"/>
                </a:rPr>
                <a:t>Dose escalation</a:t>
              </a:r>
              <a:br>
                <a:rPr kumimoji="0" lang="en-US" sz="1400" i="0" u="none" strike="noStrike" kern="1200" cap="none" spc="0" normalizeH="0" baseline="0" noProof="0" dirty="0">
                  <a:ln>
                    <a:noFill/>
                  </a:ln>
                  <a:solidFill>
                    <a:srgbClr val="223341"/>
                  </a:solidFill>
                  <a:effectLst/>
                  <a:uLnTx/>
                  <a:uFillTx/>
                  <a:latin typeface="Calibri" panose="020F0502020204030204"/>
                  <a:ea typeface="+mn-ea"/>
                  <a:cs typeface="+mn-cs"/>
                </a:rPr>
              </a:br>
              <a:r>
                <a:rPr kumimoji="0" lang="en-US" sz="1400" i="0" u="none" strike="noStrike" kern="1200" cap="none" spc="0" normalizeH="0" baseline="0" noProof="0" dirty="0">
                  <a:ln>
                    <a:noFill/>
                  </a:ln>
                  <a:solidFill>
                    <a:srgbClr val="223341"/>
                  </a:solidFill>
                  <a:effectLst/>
                  <a:uLnTx/>
                  <a:uFillTx/>
                  <a:latin typeface="Calibri" panose="020F0502020204030204"/>
                  <a:ea typeface="+mn-ea"/>
                  <a:cs typeface="+mn-cs"/>
                </a:rPr>
                <a:t>(Part 1, N=30), </a:t>
              </a:r>
              <a:r>
                <a:rPr kumimoji="0" lang="el-GR" sz="1400" i="0" u="none" strike="noStrike" kern="1200" cap="none" spc="0" normalizeH="0" baseline="0" noProof="0" dirty="0">
                  <a:ln>
                    <a:noFill/>
                  </a:ln>
                  <a:solidFill>
                    <a:srgbClr val="223341"/>
                  </a:solidFill>
                  <a:effectLst/>
                  <a:uLnTx/>
                  <a:uFillTx/>
                  <a:latin typeface="Calibri" panose="020F0502020204030204"/>
                  <a:ea typeface="+mn-ea"/>
                  <a:cs typeface="+mn-cs"/>
                </a:rPr>
                <a:t>μ</a:t>
              </a:r>
              <a:r>
                <a:rPr kumimoji="0" lang="en-GB" sz="1400" i="0" u="none" strike="noStrike" kern="1200" cap="none" spc="0" normalizeH="0" baseline="0" noProof="0" dirty="0">
                  <a:ln>
                    <a:noFill/>
                  </a:ln>
                  <a:solidFill>
                    <a:srgbClr val="223341"/>
                  </a:solidFill>
                  <a:effectLst/>
                  <a:uLnTx/>
                  <a:uFillTx/>
                  <a:latin typeface="Calibri" panose="020F0502020204030204"/>
                  <a:ea typeface="+mn-ea"/>
                  <a:cs typeface="+mn-cs"/>
                </a:rPr>
                <a:t>g/kg</a:t>
              </a:r>
              <a:endParaRPr kumimoji="0" lang="en-US" sz="1400" i="0" u="none" strike="noStrike" kern="1200" cap="none" spc="0" normalizeH="0" baseline="0" noProof="0" dirty="0">
                <a:ln>
                  <a:noFill/>
                </a:ln>
                <a:solidFill>
                  <a:srgbClr val="223341"/>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703953D1-B201-4020-9A52-5846208057E1}"/>
                </a:ext>
              </a:extLst>
            </p:cNvPr>
            <p:cNvSpPr/>
            <p:nvPr/>
          </p:nvSpPr>
          <p:spPr>
            <a:xfrm>
              <a:off x="1631346" y="4559087"/>
              <a:ext cx="983412" cy="267287"/>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lang="en-US" sz="1400" b="1" dirty="0">
                  <a:solidFill>
                    <a:schemeClr val="bg1"/>
                  </a:solidFill>
                </a:rPr>
                <a:t>130</a:t>
              </a:r>
              <a:r>
                <a:rPr lang="en-US" sz="1400" b="1" dirty="0">
                  <a:solidFill>
                    <a:srgbClr val="DEC8EE"/>
                  </a:solidFill>
                </a:rPr>
                <a:t> </a:t>
              </a:r>
              <a:r>
                <a:rPr lang="en-US" sz="1400" dirty="0">
                  <a:solidFill>
                    <a:schemeClr val="bg1"/>
                  </a:solidFill>
                </a:rPr>
                <a:t>(N=4)</a:t>
              </a:r>
              <a:endParaRPr lang="en-GB" sz="1400" dirty="0">
                <a:solidFill>
                  <a:schemeClr val="bg1"/>
                </a:solidFill>
              </a:endParaRPr>
            </a:p>
          </p:txBody>
        </p:sp>
        <p:sp>
          <p:nvSpPr>
            <p:cNvPr id="50" name="Rectangle: Rounded Corners 49">
              <a:extLst>
                <a:ext uri="{FF2B5EF4-FFF2-40B4-BE49-F238E27FC236}">
                  <a16:creationId xmlns:a16="http://schemas.microsoft.com/office/drawing/2014/main" id="{C2359FFA-24DC-41E4-94B3-9FF60CD8051D}"/>
                </a:ext>
              </a:extLst>
            </p:cNvPr>
            <p:cNvSpPr/>
            <p:nvPr/>
          </p:nvSpPr>
          <p:spPr>
            <a:xfrm>
              <a:off x="2161478" y="4227533"/>
              <a:ext cx="983412" cy="267287"/>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lang="en-US" sz="1400" b="1" dirty="0">
                  <a:solidFill>
                    <a:schemeClr val="bg1"/>
                  </a:solidFill>
                </a:rPr>
                <a:t>215</a:t>
              </a:r>
              <a:r>
                <a:rPr lang="en-US" sz="1400" b="1" dirty="0">
                  <a:solidFill>
                    <a:srgbClr val="DEC8EE"/>
                  </a:solidFill>
                </a:rPr>
                <a:t> </a:t>
              </a:r>
              <a:r>
                <a:rPr lang="en-US" sz="1400" dirty="0">
                  <a:solidFill>
                    <a:schemeClr val="bg1"/>
                  </a:solidFill>
                </a:rPr>
                <a:t>(N=4)</a:t>
              </a:r>
              <a:endParaRPr lang="en-GB" sz="1400" dirty="0">
                <a:solidFill>
                  <a:schemeClr val="bg1"/>
                </a:solidFill>
              </a:endParaRPr>
            </a:p>
          </p:txBody>
        </p:sp>
        <p:sp>
          <p:nvSpPr>
            <p:cNvPr id="51" name="Rectangle: Rounded Corners 50">
              <a:extLst>
                <a:ext uri="{FF2B5EF4-FFF2-40B4-BE49-F238E27FC236}">
                  <a16:creationId xmlns:a16="http://schemas.microsoft.com/office/drawing/2014/main" id="{FBE23485-7B8F-430A-9D04-1E63C79110CD}"/>
                </a:ext>
              </a:extLst>
            </p:cNvPr>
            <p:cNvSpPr/>
            <p:nvPr/>
          </p:nvSpPr>
          <p:spPr>
            <a:xfrm>
              <a:off x="2691610" y="3895979"/>
              <a:ext cx="983412" cy="267287"/>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lang="en-US" sz="1400" b="1" dirty="0">
                  <a:solidFill>
                    <a:schemeClr val="bg1"/>
                  </a:solidFill>
                </a:rPr>
                <a:t>360</a:t>
              </a:r>
              <a:r>
                <a:rPr lang="en-US" sz="1400" b="1" dirty="0">
                  <a:solidFill>
                    <a:srgbClr val="DEC8EE"/>
                  </a:solidFill>
                </a:rPr>
                <a:t> </a:t>
              </a:r>
              <a:r>
                <a:rPr lang="en-US" sz="1400" dirty="0">
                  <a:solidFill>
                    <a:schemeClr val="bg1"/>
                  </a:solidFill>
                </a:rPr>
                <a:t>(N=4)</a:t>
              </a:r>
              <a:endParaRPr lang="en-GB" sz="1400" dirty="0">
                <a:solidFill>
                  <a:schemeClr val="bg1"/>
                </a:solidFill>
              </a:endParaRPr>
            </a:p>
          </p:txBody>
        </p:sp>
        <p:sp>
          <p:nvSpPr>
            <p:cNvPr id="52" name="Rectangle: Rounded Corners 51">
              <a:extLst>
                <a:ext uri="{FF2B5EF4-FFF2-40B4-BE49-F238E27FC236}">
                  <a16:creationId xmlns:a16="http://schemas.microsoft.com/office/drawing/2014/main" id="{89DA1F9F-480E-4D51-AE2D-A0AD5969C310}"/>
                </a:ext>
              </a:extLst>
            </p:cNvPr>
            <p:cNvSpPr/>
            <p:nvPr/>
          </p:nvSpPr>
          <p:spPr>
            <a:xfrm>
              <a:off x="3221742" y="3564425"/>
              <a:ext cx="983412" cy="267287"/>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lang="en-US" sz="1400" b="1" dirty="0">
                  <a:solidFill>
                    <a:schemeClr val="bg1"/>
                  </a:solidFill>
                </a:rPr>
                <a:t>600</a:t>
              </a:r>
              <a:r>
                <a:rPr lang="en-US" sz="1400" b="1" dirty="0">
                  <a:solidFill>
                    <a:srgbClr val="DEC8EE"/>
                  </a:solidFill>
                </a:rPr>
                <a:t> </a:t>
              </a:r>
              <a:r>
                <a:rPr lang="en-US" sz="1400" dirty="0">
                  <a:solidFill>
                    <a:schemeClr val="bg1"/>
                  </a:solidFill>
                </a:rPr>
                <a:t>(N=6)</a:t>
              </a:r>
              <a:endParaRPr lang="en-GB" sz="1400" dirty="0">
                <a:solidFill>
                  <a:schemeClr val="bg1"/>
                </a:solidFill>
              </a:endParaRPr>
            </a:p>
          </p:txBody>
        </p:sp>
        <p:sp>
          <p:nvSpPr>
            <p:cNvPr id="53" name="Rectangle: Rounded Corners 52">
              <a:extLst>
                <a:ext uri="{FF2B5EF4-FFF2-40B4-BE49-F238E27FC236}">
                  <a16:creationId xmlns:a16="http://schemas.microsoft.com/office/drawing/2014/main" id="{8F4C9FF0-B926-45F6-8164-338237FB79CC}"/>
                </a:ext>
              </a:extLst>
            </p:cNvPr>
            <p:cNvSpPr/>
            <p:nvPr/>
          </p:nvSpPr>
          <p:spPr>
            <a:xfrm>
              <a:off x="3751874" y="3232871"/>
              <a:ext cx="983412" cy="267287"/>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lang="en-US" sz="1400" b="1" dirty="0">
                  <a:solidFill>
                    <a:schemeClr val="bg1"/>
                  </a:solidFill>
                </a:rPr>
                <a:t>1000</a:t>
              </a:r>
              <a:r>
                <a:rPr lang="en-US" sz="1400" b="1" dirty="0">
                  <a:solidFill>
                    <a:srgbClr val="DEC8EE"/>
                  </a:solidFill>
                </a:rPr>
                <a:t> </a:t>
              </a:r>
              <a:r>
                <a:rPr lang="en-US" sz="1400" dirty="0">
                  <a:solidFill>
                    <a:schemeClr val="bg1"/>
                  </a:solidFill>
                </a:rPr>
                <a:t>(N=6)</a:t>
              </a:r>
              <a:endParaRPr lang="en-GB" sz="1400" dirty="0">
                <a:solidFill>
                  <a:schemeClr val="bg1"/>
                </a:solidFill>
              </a:endParaRPr>
            </a:p>
          </p:txBody>
        </p:sp>
        <p:sp>
          <p:nvSpPr>
            <p:cNvPr id="54" name="Rectangle: Rounded Corners 53">
              <a:extLst>
                <a:ext uri="{FF2B5EF4-FFF2-40B4-BE49-F238E27FC236}">
                  <a16:creationId xmlns:a16="http://schemas.microsoft.com/office/drawing/2014/main" id="{BE8F0BDA-A1BF-45A0-B1F1-3E7CDBCBD763}"/>
                </a:ext>
              </a:extLst>
            </p:cNvPr>
            <p:cNvSpPr/>
            <p:nvPr/>
          </p:nvSpPr>
          <p:spPr>
            <a:xfrm>
              <a:off x="803854" y="5740199"/>
              <a:ext cx="4141370" cy="423014"/>
            </a:xfrm>
            <a:prstGeom prst="roundRect">
              <a:avLst>
                <a:gd name="adj" fmla="val 9317"/>
              </a:avLst>
            </a:prstGeom>
            <a:solidFill>
              <a:schemeClr val="accent4">
                <a:alpha val="70000"/>
              </a:schemeClr>
            </a:solidFill>
            <a:ln>
              <a:solidFill>
                <a:schemeClr val="accent4">
                  <a:lumMod val="75000"/>
                </a:schemeClr>
              </a:solidFill>
            </a:ln>
          </p:spPr>
          <p:style>
            <a:lnRef idx="2">
              <a:schemeClr val="accent5"/>
            </a:lnRef>
            <a:fillRef idx="1">
              <a:schemeClr val="lt1"/>
            </a:fillRef>
            <a:effectRef idx="0">
              <a:schemeClr val="accent5"/>
            </a:effectRef>
            <a:fontRef idx="minor">
              <a:schemeClr val="dk1"/>
            </a:fontRef>
          </p:style>
          <p:txBody>
            <a:bodyPr wrap="square" lIns="0" tIns="0" rIns="0" bIns="0" rtlCol="0" anchor="ctr">
              <a:noAutofit/>
            </a:bodyPr>
            <a:lstStyle/>
            <a:p>
              <a:pPr algn="ctr">
                <a:lnSpc>
                  <a:spcPct val="90000"/>
                </a:lnSpc>
              </a:pPr>
              <a:r>
                <a:rPr lang="en-US" sz="1400" b="1" dirty="0">
                  <a:solidFill>
                    <a:schemeClr val="bg1"/>
                  </a:solidFill>
                </a:rPr>
                <a:t>Expansion (Part 2A, N=15)</a:t>
              </a:r>
              <a:br>
                <a:rPr lang="en-US" sz="1400" dirty="0">
                  <a:solidFill>
                    <a:schemeClr val="bg1"/>
                  </a:solidFill>
                </a:rPr>
              </a:br>
              <a:r>
                <a:rPr lang="en-US" sz="1400" dirty="0">
                  <a:solidFill>
                    <a:schemeClr val="bg1"/>
                  </a:solidFill>
                </a:rPr>
                <a:t>Priming dose 44 </a:t>
              </a:r>
              <a:r>
                <a:rPr lang="en-GB" sz="1400" dirty="0">
                  <a:solidFill>
                    <a:schemeClr val="bg1"/>
                  </a:solidFill>
                </a:rPr>
                <a:t>mg </a:t>
              </a:r>
              <a:r>
                <a:rPr lang="en-GB" sz="1400" dirty="0">
                  <a:solidFill>
                    <a:schemeClr val="bg1"/>
                  </a:solidFill>
                  <a:ea typeface="Cambria Math" panose="02040503050406030204" pitchFamily="18" charset="0"/>
                </a:rPr>
                <a:t>→ 76 mg (Q1W) Pre-</a:t>
              </a:r>
              <a:r>
                <a:rPr lang="en-GB" sz="1400" dirty="0" err="1">
                  <a:solidFill>
                    <a:schemeClr val="bg1"/>
                  </a:solidFill>
                  <a:ea typeface="Cambria Math" panose="02040503050406030204" pitchFamily="18" charset="0"/>
                </a:rPr>
                <a:t>medication</a:t>
              </a:r>
              <a:r>
                <a:rPr lang="en-GB" sz="1400" baseline="30000" dirty="0" err="1">
                  <a:solidFill>
                    <a:schemeClr val="bg1"/>
                  </a:solidFill>
                  <a:ea typeface="Cambria Math" panose="02040503050406030204" pitchFamily="18" charset="0"/>
                </a:rPr>
                <a:t>a</a:t>
              </a:r>
              <a:endParaRPr lang="en-GB" sz="1400" baseline="30000" dirty="0">
                <a:solidFill>
                  <a:schemeClr val="bg1"/>
                </a:solidFill>
              </a:endParaRPr>
            </a:p>
          </p:txBody>
        </p:sp>
        <p:cxnSp>
          <p:nvCxnSpPr>
            <p:cNvPr id="56" name="Straight Arrow Connector 55">
              <a:extLst>
                <a:ext uri="{FF2B5EF4-FFF2-40B4-BE49-F238E27FC236}">
                  <a16:creationId xmlns:a16="http://schemas.microsoft.com/office/drawing/2014/main" id="{395AB6F0-6AA8-4B0D-BB1D-FF6C3A638C9C}"/>
                </a:ext>
              </a:extLst>
            </p:cNvPr>
            <p:cNvCxnSpPr>
              <a:cxnSpLocks/>
            </p:cNvCxnSpPr>
            <p:nvPr/>
          </p:nvCxnSpPr>
          <p:spPr>
            <a:xfrm flipV="1">
              <a:off x="921165" y="3199407"/>
              <a:ext cx="2716487" cy="1722044"/>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27" name="TextBox 26">
            <a:extLst>
              <a:ext uri="{FF2B5EF4-FFF2-40B4-BE49-F238E27FC236}">
                <a16:creationId xmlns:a16="http://schemas.microsoft.com/office/drawing/2014/main" id="{46CF76A4-8FA8-4BCD-8CB6-558A0377B80D}"/>
              </a:ext>
            </a:extLst>
          </p:cNvPr>
          <p:cNvSpPr txBox="1"/>
          <p:nvPr/>
        </p:nvSpPr>
        <p:spPr>
          <a:xfrm>
            <a:off x="602021" y="1252944"/>
            <a:ext cx="5313828" cy="246221"/>
          </a:xfrm>
          <a:prstGeom prst="rect">
            <a:avLst/>
          </a:prstGeom>
          <a:noFill/>
        </p:spPr>
        <p:txBody>
          <a:bodyPr wrap="square" lIns="0" tIns="0" rIns="0" bIns="0" rtlCol="0">
            <a:spAutoFit/>
          </a:bodyPr>
          <a:lstStyle/>
          <a:p>
            <a:pPr>
              <a:spcBef>
                <a:spcPts val="0"/>
              </a:spcBef>
              <a:buClr>
                <a:schemeClr val="accent3"/>
              </a:buClr>
            </a:pPr>
            <a:r>
              <a:rPr lang="en-US" sz="1600" b="1" dirty="0">
                <a:solidFill>
                  <a:srgbClr val="223341"/>
                </a:solidFill>
                <a:latin typeface="+mn-lt"/>
              </a:rPr>
              <a:t>Prior treatments</a:t>
            </a:r>
            <a:endParaRPr lang="en-GB" sz="1600" b="1" dirty="0" err="1">
              <a:solidFill>
                <a:srgbClr val="223341"/>
              </a:solidFill>
              <a:latin typeface="+mn-lt"/>
            </a:endParaRPr>
          </a:p>
        </p:txBody>
      </p:sp>
      <p:graphicFrame>
        <p:nvGraphicFramePr>
          <p:cNvPr id="15" name="Table 15">
            <a:extLst>
              <a:ext uri="{FF2B5EF4-FFF2-40B4-BE49-F238E27FC236}">
                <a16:creationId xmlns:a16="http://schemas.microsoft.com/office/drawing/2014/main" id="{9DDA4FD3-B778-4532-985B-6F50ABCF1DB0}"/>
              </a:ext>
            </a:extLst>
          </p:cNvPr>
          <p:cNvGraphicFramePr>
            <a:graphicFrameLocks noGrp="1"/>
          </p:cNvGraphicFramePr>
          <p:nvPr>
            <p:extLst>
              <p:ext uri="{D42A27DB-BD31-4B8C-83A1-F6EECF244321}">
                <p14:modId xmlns:p14="http://schemas.microsoft.com/office/powerpoint/2010/main" val="1080830125"/>
              </p:ext>
            </p:extLst>
          </p:nvPr>
        </p:nvGraphicFramePr>
        <p:xfrm>
          <a:off x="622554" y="1556127"/>
          <a:ext cx="5131624" cy="2225040"/>
        </p:xfrm>
        <a:graphic>
          <a:graphicData uri="http://schemas.openxmlformats.org/drawingml/2006/table">
            <a:tbl>
              <a:tblPr firstRow="1" bandRow="1">
                <a:tableStyleId>{1E171933-4619-4E11-9A3F-F7608DF75F80}</a:tableStyleId>
              </a:tblPr>
              <a:tblGrid>
                <a:gridCol w="3379175">
                  <a:extLst>
                    <a:ext uri="{9D8B030D-6E8A-4147-A177-3AD203B41FA5}">
                      <a16:colId xmlns:a16="http://schemas.microsoft.com/office/drawing/2014/main" val="3029638355"/>
                    </a:ext>
                  </a:extLst>
                </a:gridCol>
                <a:gridCol w="1752449">
                  <a:extLst>
                    <a:ext uri="{9D8B030D-6E8A-4147-A177-3AD203B41FA5}">
                      <a16:colId xmlns:a16="http://schemas.microsoft.com/office/drawing/2014/main" val="3972922125"/>
                    </a:ext>
                  </a:extLst>
                </a:gridCol>
              </a:tblGrid>
              <a:tr h="172079">
                <a:tc>
                  <a:txBody>
                    <a:bodyPr/>
                    <a:lstStyle/>
                    <a:p>
                      <a:endParaRPr lang="en-GB" sz="1400" dirty="0"/>
                    </a:p>
                  </a:txBody>
                  <a:tcPr/>
                </a:tc>
                <a:tc>
                  <a:txBody>
                    <a:bodyPr/>
                    <a:lstStyle/>
                    <a:p>
                      <a:pPr algn="ctr"/>
                      <a:r>
                        <a:rPr lang="en-GB" sz="1400" dirty="0"/>
                        <a:t>N=55</a:t>
                      </a:r>
                    </a:p>
                  </a:txBody>
                  <a:tcPr/>
                </a:tc>
                <a:extLst>
                  <a:ext uri="{0D108BD9-81ED-4DB2-BD59-A6C34878D82A}">
                    <a16:rowId xmlns:a16="http://schemas.microsoft.com/office/drawing/2014/main" val="4177706745"/>
                  </a:ext>
                </a:extLst>
              </a:tr>
              <a:tr h="172079">
                <a:tc>
                  <a:txBody>
                    <a:bodyPr/>
                    <a:lstStyle/>
                    <a:p>
                      <a:r>
                        <a:rPr lang="en-GB" sz="1400" dirty="0"/>
                        <a:t>Number of prior therapies, median (range)</a:t>
                      </a:r>
                    </a:p>
                  </a:txBody>
                  <a:tcPr/>
                </a:tc>
                <a:tc>
                  <a:txBody>
                    <a:bodyPr/>
                    <a:lstStyle/>
                    <a:p>
                      <a:pPr algn="ctr"/>
                      <a:r>
                        <a:rPr lang="en-GB" sz="1400" dirty="0"/>
                        <a:t>6.0 (2-15)</a:t>
                      </a:r>
                    </a:p>
                  </a:txBody>
                  <a:tcPr/>
                </a:tc>
                <a:extLst>
                  <a:ext uri="{0D108BD9-81ED-4DB2-BD59-A6C34878D82A}">
                    <a16:rowId xmlns:a16="http://schemas.microsoft.com/office/drawing/2014/main" val="383355649"/>
                  </a:ext>
                </a:extLst>
              </a:tr>
              <a:tr h="172079">
                <a:tc>
                  <a:txBody>
                    <a:bodyPr/>
                    <a:lstStyle/>
                    <a:p>
                      <a:r>
                        <a:rPr lang="en-GB" sz="1400" dirty="0"/>
                        <a:t>Triple-class exposed, n (%)</a:t>
                      </a:r>
                    </a:p>
                  </a:txBody>
                  <a:tcPr/>
                </a:tc>
                <a:tc>
                  <a:txBody>
                    <a:bodyPr/>
                    <a:lstStyle/>
                    <a:p>
                      <a:pPr algn="ctr"/>
                      <a:r>
                        <a:rPr lang="en-GB" sz="1400" dirty="0"/>
                        <a:t>54 (98)</a:t>
                      </a:r>
                    </a:p>
                  </a:txBody>
                  <a:tcPr/>
                </a:tc>
                <a:extLst>
                  <a:ext uri="{0D108BD9-81ED-4DB2-BD59-A6C34878D82A}">
                    <a16:rowId xmlns:a16="http://schemas.microsoft.com/office/drawing/2014/main" val="482265933"/>
                  </a:ext>
                </a:extLst>
              </a:tr>
              <a:tr h="172079">
                <a:tc>
                  <a:txBody>
                    <a:bodyPr/>
                    <a:lstStyle/>
                    <a:p>
                      <a:r>
                        <a:rPr lang="en-GB" sz="1400" dirty="0"/>
                        <a:t>Triple-class </a:t>
                      </a:r>
                      <a:r>
                        <a:rPr lang="en-GB" sz="1400" dirty="0" err="1"/>
                        <a:t>refractory,</a:t>
                      </a:r>
                      <a:r>
                        <a:rPr lang="en-GB" sz="1400" baseline="30000" dirty="0" err="1"/>
                        <a:t>a</a:t>
                      </a:r>
                      <a:r>
                        <a:rPr lang="en-GB" sz="1400" dirty="0"/>
                        <a:t> n (%)</a:t>
                      </a:r>
                    </a:p>
                  </a:txBody>
                  <a:tcPr/>
                </a:tc>
                <a:tc>
                  <a:txBody>
                    <a:bodyPr/>
                    <a:lstStyle/>
                    <a:p>
                      <a:pPr algn="ctr"/>
                      <a:r>
                        <a:rPr lang="en-GB" sz="1400" dirty="0"/>
                        <a:t>50 (91)</a:t>
                      </a:r>
                    </a:p>
                  </a:txBody>
                  <a:tcPr/>
                </a:tc>
                <a:extLst>
                  <a:ext uri="{0D108BD9-81ED-4DB2-BD59-A6C34878D82A}">
                    <a16:rowId xmlns:a16="http://schemas.microsoft.com/office/drawing/2014/main" val="1685847132"/>
                  </a:ext>
                </a:extLst>
              </a:tr>
              <a:tr h="412990">
                <a:tc>
                  <a:txBody>
                    <a:bodyPr/>
                    <a:lstStyle/>
                    <a:p>
                      <a:r>
                        <a:rPr lang="en-GB" sz="1400" dirty="0"/>
                        <a:t>Prior BCMA-targeted therapy, n (%)</a:t>
                      </a:r>
                    </a:p>
                    <a:p>
                      <a:pPr marL="180000"/>
                      <a:r>
                        <a:rPr lang="en-GB" sz="1400" dirty="0"/>
                        <a:t>Anti-BCMA ADC</a:t>
                      </a:r>
                    </a:p>
                    <a:p>
                      <a:pPr marL="180000"/>
                      <a:r>
                        <a:rPr lang="en-GB" sz="1400" dirty="0"/>
                        <a:t>CAR-T</a:t>
                      </a:r>
                    </a:p>
                  </a:txBody>
                  <a:tcPr/>
                </a:tc>
                <a:tc>
                  <a:txBody>
                    <a:bodyPr/>
                    <a:lstStyle/>
                    <a:p>
                      <a:pPr algn="ctr"/>
                      <a:r>
                        <a:rPr lang="en-GB" sz="1400" dirty="0"/>
                        <a:t>12 (22)</a:t>
                      </a:r>
                    </a:p>
                    <a:p>
                      <a:pPr algn="ctr"/>
                      <a:r>
                        <a:rPr lang="en-GB" sz="1400" dirty="0"/>
                        <a:t>7 (13)</a:t>
                      </a:r>
                    </a:p>
                    <a:p>
                      <a:pPr algn="ctr"/>
                      <a:r>
                        <a:rPr lang="en-GB" sz="1400"/>
                        <a:t>5 (9)</a:t>
                      </a:r>
                    </a:p>
                  </a:txBody>
                  <a:tcPr/>
                </a:tc>
                <a:extLst>
                  <a:ext uri="{0D108BD9-81ED-4DB2-BD59-A6C34878D82A}">
                    <a16:rowId xmlns:a16="http://schemas.microsoft.com/office/drawing/2014/main" val="4171645228"/>
                  </a:ext>
                </a:extLst>
              </a:tr>
              <a:tr h="154871">
                <a:tc gridSpan="2">
                  <a:txBody>
                    <a:bodyPr/>
                    <a:lstStyle/>
                    <a:p>
                      <a:r>
                        <a:rPr lang="en-GB" sz="1200" baseline="30000" dirty="0" err="1"/>
                        <a:t>a</a:t>
                      </a:r>
                      <a:r>
                        <a:rPr lang="en-GB" sz="1200" dirty="0" err="1"/>
                        <a:t>Refractory</a:t>
                      </a:r>
                      <a:r>
                        <a:rPr lang="en-GB" sz="1200" dirty="0"/>
                        <a:t> to ≥1 PI, 1 IMiD, and 1 anti-CD38 </a:t>
                      </a:r>
                      <a:r>
                        <a:rPr lang="en-GB" sz="1200" dirty="0" err="1"/>
                        <a:t>mAb</a:t>
                      </a:r>
                      <a:endParaRPr lang="en-GB" sz="1200" dirty="0"/>
                    </a:p>
                  </a:txBody>
                  <a:tcPr/>
                </a:tc>
                <a:tc hMerge="1">
                  <a:txBody>
                    <a:bodyPr/>
                    <a:lstStyle/>
                    <a:p>
                      <a:endParaRPr lang="en-GB" sz="1200" dirty="0"/>
                    </a:p>
                  </a:txBody>
                  <a:tcPr/>
                </a:tc>
                <a:extLst>
                  <a:ext uri="{0D108BD9-81ED-4DB2-BD59-A6C34878D82A}">
                    <a16:rowId xmlns:a16="http://schemas.microsoft.com/office/drawing/2014/main" val="2987618416"/>
                  </a:ext>
                </a:extLst>
              </a:tr>
            </a:tbl>
          </a:graphicData>
        </a:graphic>
      </p:graphicFrame>
      <p:sp>
        <p:nvSpPr>
          <p:cNvPr id="29" name="TextBox 28">
            <a:extLst>
              <a:ext uri="{FF2B5EF4-FFF2-40B4-BE49-F238E27FC236}">
                <a16:creationId xmlns:a16="http://schemas.microsoft.com/office/drawing/2014/main" id="{FD39BCB9-4209-4176-B1B7-2060366F033C}"/>
              </a:ext>
            </a:extLst>
          </p:cNvPr>
          <p:cNvSpPr txBox="1"/>
          <p:nvPr/>
        </p:nvSpPr>
        <p:spPr>
          <a:xfrm>
            <a:off x="6093947" y="1252944"/>
            <a:ext cx="5313828" cy="246221"/>
          </a:xfrm>
          <a:prstGeom prst="rect">
            <a:avLst/>
          </a:prstGeom>
          <a:noFill/>
        </p:spPr>
        <p:txBody>
          <a:bodyPr wrap="square" lIns="0" tIns="0" rIns="0" bIns="0" rtlCol="0">
            <a:spAutoFit/>
          </a:bodyPr>
          <a:lstStyle/>
          <a:p>
            <a:pPr algn="ctr">
              <a:spcBef>
                <a:spcPts val="0"/>
              </a:spcBef>
              <a:buClr>
                <a:schemeClr val="accent3"/>
              </a:buClr>
            </a:pPr>
            <a:r>
              <a:rPr lang="en-US" sz="1600" b="1" dirty="0">
                <a:solidFill>
                  <a:srgbClr val="223341"/>
                </a:solidFill>
                <a:latin typeface="+mn-lt"/>
              </a:rPr>
              <a:t>Study design</a:t>
            </a:r>
            <a:endParaRPr lang="en-GB" sz="1600" b="1" dirty="0" err="1">
              <a:solidFill>
                <a:srgbClr val="223341"/>
              </a:solidFill>
              <a:latin typeface="+mn-lt"/>
            </a:endParaRPr>
          </a:p>
        </p:txBody>
      </p:sp>
      <p:sp>
        <p:nvSpPr>
          <p:cNvPr id="16" name="Rectangle: Rounded Corners 15">
            <a:extLst>
              <a:ext uri="{FF2B5EF4-FFF2-40B4-BE49-F238E27FC236}">
                <a16:creationId xmlns:a16="http://schemas.microsoft.com/office/drawing/2014/main" id="{69D501EB-4A1B-440A-9D5E-9AADF8164B08}"/>
              </a:ext>
            </a:extLst>
          </p:cNvPr>
          <p:cNvSpPr/>
          <p:nvPr/>
        </p:nvSpPr>
        <p:spPr>
          <a:xfrm>
            <a:off x="6209611" y="1216781"/>
            <a:ext cx="5198164" cy="3542032"/>
          </a:xfrm>
          <a:prstGeom prst="roundRect">
            <a:avLst>
              <a:gd name="adj" fmla="val 8062"/>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7E77647B-E7CC-ED43-8740-05D9C288C8D5}"/>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73892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6D78B-2CAB-483C-AFEE-443B76408847}"/>
              </a:ext>
            </a:extLst>
          </p:cNvPr>
          <p:cNvSpPr>
            <a:spLocks noGrp="1"/>
          </p:cNvSpPr>
          <p:nvPr>
            <p:ph type="title"/>
          </p:nvPr>
        </p:nvSpPr>
        <p:spPr>
          <a:xfrm>
            <a:off x="611999" y="169992"/>
            <a:ext cx="9939695" cy="831600"/>
          </a:xfrm>
        </p:spPr>
        <p:txBody>
          <a:bodyPr>
            <a:normAutofit fontScale="90000"/>
          </a:bodyPr>
          <a:lstStyle/>
          <a:p>
            <a:r>
              <a:rPr lang="en-GB" sz="2400" b="1" dirty="0">
                <a:solidFill>
                  <a:srgbClr val="C00000"/>
                </a:solidFill>
              </a:rPr>
              <a:t>MagnetisMM-1: Phase 1 Study of </a:t>
            </a:r>
            <a:r>
              <a:rPr lang="en-GB" sz="2400" b="1" dirty="0" err="1">
                <a:solidFill>
                  <a:srgbClr val="C00000"/>
                </a:solidFill>
              </a:rPr>
              <a:t>Elranatamab</a:t>
            </a:r>
            <a:r>
              <a:rPr lang="en-GB" sz="2400" b="1" dirty="0">
                <a:solidFill>
                  <a:srgbClr val="C00000"/>
                </a:solidFill>
              </a:rPr>
              <a:t> (PF-06863135), </a:t>
            </a:r>
            <a:br>
              <a:rPr lang="en-GB" sz="2400" b="1" dirty="0">
                <a:solidFill>
                  <a:srgbClr val="C00000"/>
                </a:solidFill>
              </a:rPr>
            </a:br>
            <a:r>
              <a:rPr lang="en-GB" sz="2400" b="1" dirty="0">
                <a:solidFill>
                  <a:srgbClr val="C00000"/>
                </a:solidFill>
              </a:rPr>
              <a:t>a BCMA-targeted CD3-Engaging Bispecific Molecule, for Patients with </a:t>
            </a:r>
            <a:r>
              <a:rPr lang="en-GB" sz="2400" b="1" dirty="0" err="1">
                <a:solidFill>
                  <a:srgbClr val="C00000"/>
                </a:solidFill>
              </a:rPr>
              <a:t>RRMM</a:t>
            </a:r>
            <a:endParaRPr lang="en-GB" sz="2400" b="1" dirty="0">
              <a:solidFill>
                <a:srgbClr val="C00000"/>
              </a:solidFill>
            </a:endParaRPr>
          </a:p>
        </p:txBody>
      </p:sp>
      <p:sp>
        <p:nvSpPr>
          <p:cNvPr id="4" name="Text Placeholder 3">
            <a:extLst>
              <a:ext uri="{FF2B5EF4-FFF2-40B4-BE49-F238E27FC236}">
                <a16:creationId xmlns:a16="http://schemas.microsoft.com/office/drawing/2014/main" id="{2CDECFD9-A0C7-4D37-A48B-B942966C66C4}"/>
              </a:ext>
            </a:extLst>
          </p:cNvPr>
          <p:cNvSpPr>
            <a:spLocks noGrp="1"/>
          </p:cNvSpPr>
          <p:nvPr>
            <p:ph type="body" sz="quarter" idx="10"/>
          </p:nvPr>
        </p:nvSpPr>
        <p:spPr>
          <a:xfrm>
            <a:off x="325355" y="6142125"/>
            <a:ext cx="10792926" cy="213456"/>
          </a:xfrm>
        </p:spPr>
        <p:txBody>
          <a:bodyPr/>
          <a:lstStyle/>
          <a:p>
            <a:r>
              <a:rPr lang="en-GB" dirty="0" err="1"/>
              <a:t>Sebag</a:t>
            </a:r>
            <a:r>
              <a:rPr lang="en-GB" dirty="0"/>
              <a:t> M, et al. ASH 2021;Abstract 895</a:t>
            </a:r>
          </a:p>
        </p:txBody>
      </p:sp>
      <p:graphicFrame>
        <p:nvGraphicFramePr>
          <p:cNvPr id="3" name="Table 11">
            <a:extLst>
              <a:ext uri="{FF2B5EF4-FFF2-40B4-BE49-F238E27FC236}">
                <a16:creationId xmlns:a16="http://schemas.microsoft.com/office/drawing/2014/main" id="{4C2BBE08-DF42-42B8-904E-67C72AD50450}"/>
              </a:ext>
            </a:extLst>
          </p:cNvPr>
          <p:cNvGraphicFramePr>
            <a:graphicFrameLocks noGrp="1"/>
          </p:cNvGraphicFramePr>
          <p:nvPr>
            <p:extLst>
              <p:ext uri="{D42A27DB-BD31-4B8C-83A1-F6EECF244321}">
                <p14:modId xmlns:p14="http://schemas.microsoft.com/office/powerpoint/2010/main" val="2785677661"/>
              </p:ext>
            </p:extLst>
          </p:nvPr>
        </p:nvGraphicFramePr>
        <p:xfrm>
          <a:off x="611999" y="1584424"/>
          <a:ext cx="5544000" cy="3459480"/>
        </p:xfrm>
        <a:graphic>
          <a:graphicData uri="http://schemas.openxmlformats.org/drawingml/2006/table">
            <a:tbl>
              <a:tblPr firstRow="1" bandRow="1">
                <a:tableStyleId>{1E171933-4619-4E11-9A3F-F7608DF75F80}</a:tableStyleId>
              </a:tblPr>
              <a:tblGrid>
                <a:gridCol w="1584000">
                  <a:extLst>
                    <a:ext uri="{9D8B030D-6E8A-4147-A177-3AD203B41FA5}">
                      <a16:colId xmlns:a16="http://schemas.microsoft.com/office/drawing/2014/main" val="2062058299"/>
                    </a:ext>
                  </a:extLst>
                </a:gridCol>
                <a:gridCol w="792000">
                  <a:extLst>
                    <a:ext uri="{9D8B030D-6E8A-4147-A177-3AD203B41FA5}">
                      <a16:colId xmlns:a16="http://schemas.microsoft.com/office/drawing/2014/main" val="2377261572"/>
                    </a:ext>
                  </a:extLst>
                </a:gridCol>
                <a:gridCol w="792000">
                  <a:extLst>
                    <a:ext uri="{9D8B030D-6E8A-4147-A177-3AD203B41FA5}">
                      <a16:colId xmlns:a16="http://schemas.microsoft.com/office/drawing/2014/main" val="1399967979"/>
                    </a:ext>
                  </a:extLst>
                </a:gridCol>
                <a:gridCol w="792000">
                  <a:extLst>
                    <a:ext uri="{9D8B030D-6E8A-4147-A177-3AD203B41FA5}">
                      <a16:colId xmlns:a16="http://schemas.microsoft.com/office/drawing/2014/main" val="1884120007"/>
                    </a:ext>
                  </a:extLst>
                </a:gridCol>
                <a:gridCol w="792000">
                  <a:extLst>
                    <a:ext uri="{9D8B030D-6E8A-4147-A177-3AD203B41FA5}">
                      <a16:colId xmlns:a16="http://schemas.microsoft.com/office/drawing/2014/main" val="1031964470"/>
                    </a:ext>
                  </a:extLst>
                </a:gridCol>
                <a:gridCol w="792000">
                  <a:extLst>
                    <a:ext uri="{9D8B030D-6E8A-4147-A177-3AD203B41FA5}">
                      <a16:colId xmlns:a16="http://schemas.microsoft.com/office/drawing/2014/main" val="4238450598"/>
                    </a:ext>
                  </a:extLst>
                </a:gridCol>
              </a:tblGrid>
              <a:tr h="234260">
                <a:tc>
                  <a:txBody>
                    <a:bodyPr/>
                    <a:lstStyle/>
                    <a:p>
                      <a:r>
                        <a:rPr lang="en-GB" sz="1200" dirty="0"/>
                        <a:t>AE, n (%)</a:t>
                      </a:r>
                    </a:p>
                  </a:txBody>
                  <a:tcPr anchor="b"/>
                </a:tc>
                <a:tc>
                  <a:txBody>
                    <a:bodyPr/>
                    <a:lstStyle/>
                    <a:p>
                      <a:pPr algn="ctr"/>
                      <a:r>
                        <a:rPr lang="en-GB" sz="1200" dirty="0"/>
                        <a:t>Grade 1</a:t>
                      </a:r>
                    </a:p>
                  </a:txBody>
                  <a:tcPr anchor="b"/>
                </a:tc>
                <a:tc>
                  <a:txBody>
                    <a:bodyPr/>
                    <a:lstStyle/>
                    <a:p>
                      <a:pPr algn="ctr"/>
                      <a:r>
                        <a:rPr lang="en-GB" sz="1200" dirty="0"/>
                        <a:t>Grade 2</a:t>
                      </a:r>
                    </a:p>
                  </a:txBody>
                  <a:tcPr anchor="b"/>
                </a:tc>
                <a:tc>
                  <a:txBody>
                    <a:bodyPr/>
                    <a:lstStyle/>
                    <a:p>
                      <a:pPr algn="ctr"/>
                      <a:r>
                        <a:rPr lang="en-GB" sz="1200" dirty="0"/>
                        <a:t>Grade 3</a:t>
                      </a:r>
                    </a:p>
                  </a:txBody>
                  <a:tcPr anchor="b"/>
                </a:tc>
                <a:tc>
                  <a:txBody>
                    <a:bodyPr/>
                    <a:lstStyle/>
                    <a:p>
                      <a:pPr algn="ctr"/>
                      <a:r>
                        <a:rPr lang="en-GB" sz="1200" dirty="0"/>
                        <a:t>Grade 4</a:t>
                      </a:r>
                    </a:p>
                  </a:txBody>
                  <a:tcPr anchor="b"/>
                </a:tc>
                <a:tc>
                  <a:txBody>
                    <a:bodyPr/>
                    <a:lstStyle/>
                    <a:p>
                      <a:pPr algn="ctr"/>
                      <a:r>
                        <a:rPr lang="en-GB" sz="1200" dirty="0"/>
                        <a:t>Total</a:t>
                      </a:r>
                    </a:p>
                  </a:txBody>
                  <a:tcPr anchor="b"/>
                </a:tc>
                <a:extLst>
                  <a:ext uri="{0D108BD9-81ED-4DB2-BD59-A6C34878D82A}">
                    <a16:rowId xmlns:a16="http://schemas.microsoft.com/office/drawing/2014/main" val="235888739"/>
                  </a:ext>
                </a:extLst>
              </a:tr>
              <a:tr h="1015125">
                <a:tc>
                  <a:txBody>
                    <a:bodyPr/>
                    <a:lstStyle/>
                    <a:p>
                      <a:r>
                        <a:rPr lang="en-GB" sz="1200" b="1" dirty="0"/>
                        <a:t>Hematologic</a:t>
                      </a:r>
                    </a:p>
                    <a:p>
                      <a:pPr marL="180000"/>
                      <a:r>
                        <a:rPr lang="en-GB" sz="1200" dirty="0"/>
                        <a:t>Neutropenia</a:t>
                      </a:r>
                    </a:p>
                    <a:p>
                      <a:pPr marL="180000"/>
                      <a:r>
                        <a:rPr lang="en-GB" sz="1200" dirty="0" err="1"/>
                        <a:t>Anemia</a:t>
                      </a:r>
                      <a:endParaRPr lang="en-GB" sz="1200" dirty="0"/>
                    </a:p>
                    <a:p>
                      <a:pPr marL="180000"/>
                      <a:r>
                        <a:rPr lang="en-GB" sz="1200" dirty="0"/>
                        <a:t>Lymphopenia</a:t>
                      </a:r>
                    </a:p>
                    <a:p>
                      <a:pPr marL="180000"/>
                      <a:r>
                        <a:rPr lang="en-GB" sz="1200" dirty="0"/>
                        <a:t>Thrombocytopenia</a:t>
                      </a:r>
                    </a:p>
                    <a:p>
                      <a:pPr marL="180000"/>
                      <a:r>
                        <a:rPr lang="en-GB" sz="1200" dirty="0"/>
                        <a:t>Leukopenia</a:t>
                      </a:r>
                    </a:p>
                  </a:txBody>
                  <a:tcPr anchor="ctr"/>
                </a:tc>
                <a:tc>
                  <a:txBody>
                    <a:bodyPr/>
                    <a:lstStyle/>
                    <a:p>
                      <a:pPr algn="ctr"/>
                      <a:endParaRPr lang="en-GB" sz="1200" dirty="0"/>
                    </a:p>
                    <a:p>
                      <a:pPr algn="ctr"/>
                      <a:r>
                        <a:rPr lang="en-GB" sz="1200" dirty="0"/>
                        <a:t>0</a:t>
                      </a:r>
                    </a:p>
                    <a:p>
                      <a:pPr algn="ctr"/>
                      <a:r>
                        <a:rPr lang="en-GB" sz="1200" dirty="0"/>
                        <a:t>2 (3.6)</a:t>
                      </a:r>
                    </a:p>
                    <a:p>
                      <a:pPr algn="ctr"/>
                      <a:r>
                        <a:rPr lang="en-GB" sz="1200" dirty="0"/>
                        <a:t>0</a:t>
                      </a:r>
                    </a:p>
                    <a:p>
                      <a:pPr algn="ctr"/>
                      <a:r>
                        <a:rPr lang="en-GB" sz="1200" dirty="0"/>
                        <a:t>6 (10.9)</a:t>
                      </a:r>
                    </a:p>
                    <a:p>
                      <a:pPr algn="ctr"/>
                      <a:r>
                        <a:rPr lang="en-GB" sz="1200" dirty="0"/>
                        <a:t>2 (3.6)</a:t>
                      </a:r>
                    </a:p>
                  </a:txBody>
                  <a:tcPr anchor="ctr"/>
                </a:tc>
                <a:tc>
                  <a:txBody>
                    <a:bodyPr/>
                    <a:lstStyle/>
                    <a:p>
                      <a:pPr algn="ctr"/>
                      <a:endParaRPr lang="en-GB" sz="1200" dirty="0"/>
                    </a:p>
                    <a:p>
                      <a:pPr algn="ctr"/>
                      <a:r>
                        <a:rPr lang="en-GB" sz="1200" dirty="0"/>
                        <a:t>2 (3.6)</a:t>
                      </a:r>
                    </a:p>
                    <a:p>
                      <a:pPr algn="ctr"/>
                      <a:r>
                        <a:rPr lang="en-GB" sz="1200" dirty="0"/>
                        <a:t>8 (14.5)</a:t>
                      </a:r>
                    </a:p>
                    <a:p>
                      <a:pPr algn="ctr"/>
                      <a:r>
                        <a:rPr lang="en-GB" sz="1200" dirty="0"/>
                        <a:t>0</a:t>
                      </a:r>
                    </a:p>
                    <a:p>
                      <a:pPr algn="ctr"/>
                      <a:r>
                        <a:rPr lang="en-GB" sz="1200" dirty="0"/>
                        <a:t>6 (10.9)</a:t>
                      </a:r>
                    </a:p>
                    <a:p>
                      <a:pPr algn="ctr"/>
                      <a:r>
                        <a:rPr lang="en-GB" sz="1200" dirty="0"/>
                        <a:t>4 (7.3)</a:t>
                      </a:r>
                    </a:p>
                  </a:txBody>
                  <a:tcPr anchor="ctr"/>
                </a:tc>
                <a:tc>
                  <a:txBody>
                    <a:bodyPr/>
                    <a:lstStyle/>
                    <a:p>
                      <a:pPr algn="ctr"/>
                      <a:endParaRPr lang="en-GB" sz="1200" dirty="0"/>
                    </a:p>
                    <a:p>
                      <a:pPr algn="ctr"/>
                      <a:r>
                        <a:rPr lang="en-GB" sz="1200" dirty="0"/>
                        <a:t>13 (23.6)</a:t>
                      </a:r>
                    </a:p>
                    <a:p>
                      <a:pPr algn="ctr"/>
                      <a:r>
                        <a:rPr lang="en-GB" sz="1200" dirty="0"/>
                        <a:t>25 (45.5)</a:t>
                      </a:r>
                    </a:p>
                    <a:p>
                      <a:pPr algn="ctr"/>
                      <a:r>
                        <a:rPr lang="en-GB" sz="1200" dirty="0"/>
                        <a:t>3 (5.5)</a:t>
                      </a:r>
                    </a:p>
                    <a:p>
                      <a:pPr algn="ctr"/>
                      <a:r>
                        <a:rPr lang="en-GB" sz="1200" dirty="0"/>
                        <a:t>5 (9.1)</a:t>
                      </a:r>
                    </a:p>
                    <a:p>
                      <a:pPr algn="ctr"/>
                      <a:r>
                        <a:rPr lang="en-GB" sz="1200" dirty="0"/>
                        <a:t>9 (16.4)</a:t>
                      </a:r>
                    </a:p>
                  </a:txBody>
                  <a:tcPr anchor="ctr"/>
                </a:tc>
                <a:tc>
                  <a:txBody>
                    <a:bodyPr/>
                    <a:lstStyle/>
                    <a:p>
                      <a:pPr algn="ctr"/>
                      <a:endParaRPr lang="en-GB" sz="1200" dirty="0"/>
                    </a:p>
                    <a:p>
                      <a:pPr algn="ctr"/>
                      <a:r>
                        <a:rPr lang="en-GB" sz="1200" dirty="0"/>
                        <a:t>24 (43.6)</a:t>
                      </a:r>
                    </a:p>
                    <a:p>
                      <a:pPr algn="ctr"/>
                      <a:r>
                        <a:rPr lang="en-GB" sz="1200" dirty="0"/>
                        <a:t>1 (1.8)</a:t>
                      </a:r>
                    </a:p>
                    <a:p>
                      <a:pPr algn="ctr"/>
                      <a:r>
                        <a:rPr lang="en-GB" sz="1200" dirty="0"/>
                        <a:t>25 (45.5)</a:t>
                      </a:r>
                    </a:p>
                    <a:p>
                      <a:pPr algn="ctr"/>
                      <a:r>
                        <a:rPr lang="en-GB" sz="1200" dirty="0"/>
                        <a:t>10 (18.2)</a:t>
                      </a:r>
                    </a:p>
                    <a:p>
                      <a:pPr algn="ctr"/>
                      <a:r>
                        <a:rPr lang="en-GB" sz="1200" dirty="0"/>
                        <a:t>4 (7.3)</a:t>
                      </a:r>
                    </a:p>
                  </a:txBody>
                  <a:tcPr anchor="ctr"/>
                </a:tc>
                <a:tc>
                  <a:txBody>
                    <a:bodyPr/>
                    <a:lstStyle/>
                    <a:p>
                      <a:pPr algn="ctr"/>
                      <a:endParaRPr lang="en-GB" sz="1200" dirty="0"/>
                    </a:p>
                    <a:p>
                      <a:pPr algn="ctr"/>
                      <a:r>
                        <a:rPr lang="en-GB" sz="1200" dirty="0"/>
                        <a:t>39 (70.9)</a:t>
                      </a:r>
                    </a:p>
                    <a:p>
                      <a:pPr algn="ctr"/>
                      <a:r>
                        <a:rPr lang="en-GB" sz="1200" dirty="0"/>
                        <a:t>36 (65.5)</a:t>
                      </a:r>
                    </a:p>
                    <a:p>
                      <a:pPr algn="ctr"/>
                      <a:r>
                        <a:rPr lang="en-GB" sz="1200" dirty="0"/>
                        <a:t>28 (50.9)</a:t>
                      </a:r>
                    </a:p>
                    <a:p>
                      <a:pPr algn="ctr"/>
                      <a:r>
                        <a:rPr lang="en-GB" sz="1200" dirty="0"/>
                        <a:t>27 (49.1)</a:t>
                      </a:r>
                    </a:p>
                    <a:p>
                      <a:pPr algn="ctr"/>
                      <a:r>
                        <a:rPr lang="en-GB" sz="1200" dirty="0"/>
                        <a:t>19 (34.5)</a:t>
                      </a:r>
                    </a:p>
                  </a:txBody>
                  <a:tcPr anchor="ctr"/>
                </a:tc>
                <a:extLst>
                  <a:ext uri="{0D108BD9-81ED-4DB2-BD59-A6C34878D82A}">
                    <a16:rowId xmlns:a16="http://schemas.microsoft.com/office/drawing/2014/main" val="4031841778"/>
                  </a:ext>
                </a:extLst>
              </a:tr>
              <a:tr h="1483645">
                <a:tc>
                  <a:txBody>
                    <a:bodyPr/>
                    <a:lstStyle/>
                    <a:p>
                      <a:r>
                        <a:rPr lang="en-GB" sz="1200" b="1" dirty="0"/>
                        <a:t>Non-hematologic</a:t>
                      </a:r>
                    </a:p>
                    <a:p>
                      <a:pPr marL="180000"/>
                      <a:r>
                        <a:rPr lang="en-GB" sz="1200" dirty="0"/>
                        <a:t>CRS</a:t>
                      </a:r>
                    </a:p>
                    <a:p>
                      <a:pPr marL="180000"/>
                      <a:r>
                        <a:rPr lang="en-GB" sz="1200" dirty="0"/>
                        <a:t>Injection site reactions</a:t>
                      </a:r>
                    </a:p>
                    <a:p>
                      <a:pPr marL="180000"/>
                      <a:r>
                        <a:rPr lang="en-GB" sz="1200" dirty="0"/>
                        <a:t>Fatigue</a:t>
                      </a:r>
                    </a:p>
                    <a:p>
                      <a:pPr marL="180000"/>
                      <a:r>
                        <a:rPr lang="en-GB" sz="1200" dirty="0" err="1"/>
                        <a:t>Diarrhea</a:t>
                      </a:r>
                      <a:endParaRPr lang="en-GB" sz="1200" dirty="0"/>
                    </a:p>
                    <a:p>
                      <a:pPr marL="180000"/>
                      <a:r>
                        <a:rPr lang="en-GB" sz="1200" dirty="0"/>
                        <a:t>Hypophosphatemia</a:t>
                      </a:r>
                    </a:p>
                    <a:p>
                      <a:pPr marL="180000"/>
                      <a:r>
                        <a:rPr lang="en-GB" sz="1200" dirty="0"/>
                        <a:t>Decreased appetite</a:t>
                      </a:r>
                    </a:p>
                    <a:p>
                      <a:pPr marL="180000"/>
                      <a:r>
                        <a:rPr lang="en-GB" sz="1200" dirty="0"/>
                        <a:t>Dry skin</a:t>
                      </a:r>
                    </a:p>
                  </a:txBody>
                  <a:tcPr anchor="ctr"/>
                </a:tc>
                <a:tc>
                  <a:txBody>
                    <a:bodyPr/>
                    <a:lstStyle/>
                    <a:p>
                      <a:pPr algn="ctr"/>
                      <a:endParaRPr lang="en-GB" sz="1200" dirty="0"/>
                    </a:p>
                    <a:p>
                      <a:pPr algn="ctr"/>
                      <a:r>
                        <a:rPr lang="en-GB" sz="1200" dirty="0"/>
                        <a:t>28 (50.9)</a:t>
                      </a:r>
                    </a:p>
                    <a:p>
                      <a:pPr algn="ctr"/>
                      <a:endParaRPr lang="en-GB" sz="1200" dirty="0"/>
                    </a:p>
                    <a:p>
                      <a:pPr algn="ctr"/>
                      <a:r>
                        <a:rPr lang="en-GB" sz="1200" dirty="0"/>
                        <a:t>27 (49.1)</a:t>
                      </a:r>
                    </a:p>
                    <a:p>
                      <a:pPr algn="ctr"/>
                      <a:r>
                        <a:rPr lang="en-GB" sz="1200" dirty="0"/>
                        <a:t>6 (10.9)</a:t>
                      </a:r>
                    </a:p>
                    <a:p>
                      <a:pPr algn="ctr"/>
                      <a:r>
                        <a:rPr lang="en-GB" sz="1200" dirty="0"/>
                        <a:t>11 (20.0)</a:t>
                      </a:r>
                    </a:p>
                    <a:p>
                      <a:pPr algn="ctr"/>
                      <a:r>
                        <a:rPr lang="en-GB" sz="1200" dirty="0"/>
                        <a:t>0</a:t>
                      </a:r>
                    </a:p>
                    <a:p>
                      <a:pPr algn="ctr"/>
                      <a:r>
                        <a:rPr lang="en-GB" sz="1200" dirty="0"/>
                        <a:t>12 (21.8)</a:t>
                      </a:r>
                    </a:p>
                    <a:p>
                      <a:pPr algn="ctr"/>
                      <a:r>
                        <a:rPr lang="en-GB" sz="1200" dirty="0"/>
                        <a:t>17 (30.9)</a:t>
                      </a:r>
                    </a:p>
                  </a:txBody>
                  <a:tcPr anchor="ctr"/>
                </a:tc>
                <a:tc>
                  <a:txBody>
                    <a:bodyPr/>
                    <a:lstStyle/>
                    <a:p>
                      <a:pPr algn="ctr"/>
                      <a:endParaRPr lang="en-GB" sz="1200" dirty="0"/>
                    </a:p>
                    <a:p>
                      <a:pPr algn="ctr"/>
                      <a:r>
                        <a:rPr lang="en-GB" sz="1200" dirty="0"/>
                        <a:t>20 (36.4)</a:t>
                      </a:r>
                    </a:p>
                    <a:p>
                      <a:pPr algn="ctr"/>
                      <a:endParaRPr lang="en-GB" sz="1200" dirty="0"/>
                    </a:p>
                    <a:p>
                      <a:pPr algn="ctr"/>
                      <a:r>
                        <a:rPr lang="en-GB" sz="1200" dirty="0"/>
                        <a:t>4 (7.3)</a:t>
                      </a:r>
                    </a:p>
                    <a:p>
                      <a:pPr algn="ctr"/>
                      <a:r>
                        <a:rPr lang="en-GB" sz="1200" dirty="0"/>
                        <a:t>12 (21.8)</a:t>
                      </a:r>
                    </a:p>
                    <a:p>
                      <a:pPr algn="ctr"/>
                      <a:r>
                        <a:rPr lang="en-GB" sz="1200" dirty="0"/>
                        <a:t>7 (12.7)</a:t>
                      </a:r>
                    </a:p>
                    <a:p>
                      <a:pPr algn="ctr"/>
                      <a:r>
                        <a:rPr lang="en-GB" sz="1200" dirty="0"/>
                        <a:t>6 (10.9)</a:t>
                      </a:r>
                    </a:p>
                    <a:p>
                      <a:pPr algn="ctr"/>
                      <a:r>
                        <a:rPr lang="en-GB" sz="1200" dirty="0"/>
                        <a:t>6 (10.9)</a:t>
                      </a:r>
                    </a:p>
                    <a:p>
                      <a:pPr algn="ctr"/>
                      <a:r>
                        <a:rPr lang="en-GB" sz="1200" dirty="0"/>
                        <a:t>2 (3.6)</a:t>
                      </a:r>
                    </a:p>
                  </a:txBody>
                  <a:tcPr anchor="ctr"/>
                </a:tc>
                <a:tc>
                  <a:txBody>
                    <a:bodyPr/>
                    <a:lstStyle/>
                    <a:p>
                      <a:pPr algn="ctr"/>
                      <a:endParaRPr lang="en-GB" sz="1200" dirty="0"/>
                    </a:p>
                    <a:p>
                      <a:pPr algn="ctr"/>
                      <a:r>
                        <a:rPr lang="en-GB" sz="1200" dirty="0"/>
                        <a:t>0</a:t>
                      </a:r>
                    </a:p>
                    <a:p>
                      <a:pPr algn="ctr"/>
                      <a:endParaRPr lang="en-GB" sz="1200" dirty="0"/>
                    </a:p>
                    <a:p>
                      <a:pPr algn="ctr"/>
                      <a:r>
                        <a:rPr lang="en-GB" sz="1200" dirty="0"/>
                        <a:t>0</a:t>
                      </a:r>
                    </a:p>
                    <a:p>
                      <a:pPr algn="ctr"/>
                      <a:r>
                        <a:rPr lang="en-GB" sz="1200" dirty="0"/>
                        <a:t>3 (5.5)</a:t>
                      </a:r>
                    </a:p>
                    <a:p>
                      <a:pPr algn="ctr"/>
                      <a:r>
                        <a:rPr lang="en-GB" sz="1200" dirty="0"/>
                        <a:t>2 (3.6)</a:t>
                      </a:r>
                    </a:p>
                    <a:p>
                      <a:pPr algn="ctr"/>
                      <a:r>
                        <a:rPr lang="en-GB" sz="1200" dirty="0"/>
                        <a:t>13 (23.6)</a:t>
                      </a:r>
                    </a:p>
                    <a:p>
                      <a:pPr algn="ctr"/>
                      <a:r>
                        <a:rPr lang="en-GB" sz="1200" dirty="0"/>
                        <a:t>1 (1.8)</a:t>
                      </a:r>
                    </a:p>
                    <a:p>
                      <a:pPr algn="ctr"/>
                      <a:r>
                        <a:rPr lang="en-GB" sz="1200" dirty="0"/>
                        <a:t>0</a:t>
                      </a:r>
                    </a:p>
                  </a:txBody>
                  <a:tcPr anchor="ctr"/>
                </a:tc>
                <a:tc>
                  <a:txBody>
                    <a:bodyPr/>
                    <a:lstStyle/>
                    <a:p>
                      <a:pPr algn="ctr"/>
                      <a:endParaRPr lang="en-GB" sz="1200" dirty="0"/>
                    </a:p>
                    <a:p>
                      <a:pPr algn="ctr"/>
                      <a:r>
                        <a:rPr lang="en-GB" sz="1200" dirty="0"/>
                        <a:t>0</a:t>
                      </a:r>
                    </a:p>
                    <a:p>
                      <a:pPr algn="ctr"/>
                      <a:endParaRPr lang="en-GB" sz="1200" dirty="0"/>
                    </a:p>
                    <a:p>
                      <a:pPr algn="ctr"/>
                      <a:r>
                        <a:rPr lang="en-GB" sz="1200" dirty="0"/>
                        <a:t>0</a:t>
                      </a:r>
                    </a:p>
                    <a:p>
                      <a:pPr algn="ctr"/>
                      <a:r>
                        <a:rPr lang="en-GB" sz="1200" dirty="0"/>
                        <a:t>0</a:t>
                      </a:r>
                    </a:p>
                    <a:p>
                      <a:pPr algn="ctr"/>
                      <a:r>
                        <a:rPr lang="en-GB" sz="1200" dirty="0"/>
                        <a:t>0</a:t>
                      </a:r>
                    </a:p>
                    <a:p>
                      <a:pPr algn="ctr"/>
                      <a:r>
                        <a:rPr lang="en-GB" sz="1200" dirty="0"/>
                        <a:t>1 (1.8)</a:t>
                      </a:r>
                    </a:p>
                    <a:p>
                      <a:pPr algn="ctr"/>
                      <a:r>
                        <a:rPr lang="en-GB" sz="1200" dirty="0"/>
                        <a:t>0</a:t>
                      </a:r>
                    </a:p>
                    <a:p>
                      <a:pPr algn="ctr"/>
                      <a:r>
                        <a:rPr lang="en-GB" sz="1200" dirty="0"/>
                        <a:t>0</a:t>
                      </a:r>
                    </a:p>
                  </a:txBody>
                  <a:tcPr anchor="ctr"/>
                </a:tc>
                <a:tc>
                  <a:txBody>
                    <a:bodyPr/>
                    <a:lstStyle/>
                    <a:p>
                      <a:pPr algn="ctr"/>
                      <a:endParaRPr lang="en-GB" sz="1200" dirty="0"/>
                    </a:p>
                    <a:p>
                      <a:pPr algn="ctr"/>
                      <a:r>
                        <a:rPr lang="en-GB" sz="1200" dirty="0"/>
                        <a:t>48 (87.3)</a:t>
                      </a:r>
                    </a:p>
                    <a:p>
                      <a:pPr algn="ctr"/>
                      <a:endParaRPr lang="en-GB" sz="1200" dirty="0"/>
                    </a:p>
                    <a:p>
                      <a:pPr algn="ctr"/>
                      <a:r>
                        <a:rPr lang="en-GB" sz="1200" dirty="0"/>
                        <a:t>31 (56.4)</a:t>
                      </a:r>
                    </a:p>
                    <a:p>
                      <a:pPr algn="ctr"/>
                      <a:r>
                        <a:rPr lang="en-GB" sz="1200" dirty="0"/>
                        <a:t>21 (38.2)</a:t>
                      </a:r>
                    </a:p>
                    <a:p>
                      <a:pPr algn="ctr"/>
                      <a:r>
                        <a:rPr lang="en-GB" sz="1200" dirty="0"/>
                        <a:t>20 (36.4)</a:t>
                      </a:r>
                    </a:p>
                    <a:p>
                      <a:pPr algn="ctr"/>
                      <a:r>
                        <a:rPr lang="en-GB" sz="1200" dirty="0"/>
                        <a:t>20 (36.4)</a:t>
                      </a:r>
                    </a:p>
                    <a:p>
                      <a:pPr algn="ctr"/>
                      <a:r>
                        <a:rPr lang="en-GB" sz="1200" dirty="0"/>
                        <a:t>19 (34.5)</a:t>
                      </a:r>
                    </a:p>
                    <a:p>
                      <a:pPr algn="ctr"/>
                      <a:r>
                        <a:rPr lang="en-GB" sz="1200" dirty="0"/>
                        <a:t>19 (34.5)</a:t>
                      </a:r>
                    </a:p>
                  </a:txBody>
                  <a:tcPr anchor="ctr"/>
                </a:tc>
                <a:extLst>
                  <a:ext uri="{0D108BD9-81ED-4DB2-BD59-A6C34878D82A}">
                    <a16:rowId xmlns:a16="http://schemas.microsoft.com/office/drawing/2014/main" val="2336185252"/>
                  </a:ext>
                </a:extLst>
              </a:tr>
              <a:tr h="216000">
                <a:tc gridSpan="6">
                  <a:txBody>
                    <a:bodyPr/>
                    <a:lstStyle/>
                    <a:p>
                      <a:pPr marL="0"/>
                      <a:r>
                        <a:rPr lang="en-GB" sz="1100" dirty="0"/>
                        <a:t>Occurring in ≥33% of patients</a:t>
                      </a:r>
                    </a:p>
                  </a:txBody>
                  <a:tcPr anchor="ctr"/>
                </a:tc>
                <a:tc hMerge="1">
                  <a:txBody>
                    <a:bodyPr/>
                    <a:lstStyle/>
                    <a:p>
                      <a:pPr algn="ctr"/>
                      <a:endParaRPr lang="en-GB" sz="1200" dirty="0"/>
                    </a:p>
                  </a:txBody>
                  <a:tcPr anchor="ctr"/>
                </a:tc>
                <a:tc hMerge="1">
                  <a:txBody>
                    <a:bodyPr/>
                    <a:lstStyle/>
                    <a:p>
                      <a:pPr algn="ctr"/>
                      <a:endParaRPr lang="en-GB" sz="1200" dirty="0"/>
                    </a:p>
                  </a:txBody>
                  <a:tcPr anchor="ctr"/>
                </a:tc>
                <a:tc hMerge="1">
                  <a:txBody>
                    <a:bodyPr/>
                    <a:lstStyle/>
                    <a:p>
                      <a:pPr algn="ctr"/>
                      <a:endParaRPr lang="en-GB" sz="1200" dirty="0"/>
                    </a:p>
                  </a:txBody>
                  <a:tcPr anchor="ctr"/>
                </a:tc>
                <a:tc hMerge="1">
                  <a:txBody>
                    <a:bodyPr/>
                    <a:lstStyle/>
                    <a:p>
                      <a:pPr algn="ctr"/>
                      <a:endParaRPr lang="en-GB" sz="1200" dirty="0"/>
                    </a:p>
                  </a:txBody>
                  <a:tcPr anchor="ctr"/>
                </a:tc>
                <a:tc hMerge="1">
                  <a:txBody>
                    <a:bodyPr/>
                    <a:lstStyle/>
                    <a:p>
                      <a:pPr algn="ctr"/>
                      <a:endParaRPr lang="en-GB" sz="1200" dirty="0"/>
                    </a:p>
                  </a:txBody>
                  <a:tcPr anchor="ctr"/>
                </a:tc>
                <a:extLst>
                  <a:ext uri="{0D108BD9-81ED-4DB2-BD59-A6C34878D82A}">
                    <a16:rowId xmlns:a16="http://schemas.microsoft.com/office/drawing/2014/main" val="44667456"/>
                  </a:ext>
                </a:extLst>
              </a:tr>
            </a:tbl>
          </a:graphicData>
        </a:graphic>
      </p:graphicFrame>
      <p:graphicFrame>
        <p:nvGraphicFramePr>
          <p:cNvPr id="12" name="Table 12">
            <a:extLst>
              <a:ext uri="{FF2B5EF4-FFF2-40B4-BE49-F238E27FC236}">
                <a16:creationId xmlns:a16="http://schemas.microsoft.com/office/drawing/2014/main" id="{72012C70-D76C-4179-A79C-3E57A103F5BB}"/>
              </a:ext>
            </a:extLst>
          </p:cNvPr>
          <p:cNvGraphicFramePr>
            <a:graphicFrameLocks noGrp="1"/>
          </p:cNvGraphicFramePr>
          <p:nvPr/>
        </p:nvGraphicFramePr>
        <p:xfrm>
          <a:off x="6340129" y="1584424"/>
          <a:ext cx="5069700" cy="2468880"/>
        </p:xfrm>
        <a:graphic>
          <a:graphicData uri="http://schemas.openxmlformats.org/drawingml/2006/table">
            <a:tbl>
              <a:tblPr firstRow="1" bandRow="1">
                <a:tableStyleId>{1E171933-4619-4E11-9A3F-F7608DF75F80}</a:tableStyleId>
              </a:tblPr>
              <a:tblGrid>
                <a:gridCol w="1260000">
                  <a:extLst>
                    <a:ext uri="{9D8B030D-6E8A-4147-A177-3AD203B41FA5}">
                      <a16:colId xmlns:a16="http://schemas.microsoft.com/office/drawing/2014/main" val="293272332"/>
                    </a:ext>
                  </a:extLst>
                </a:gridCol>
                <a:gridCol w="1269900">
                  <a:extLst>
                    <a:ext uri="{9D8B030D-6E8A-4147-A177-3AD203B41FA5}">
                      <a16:colId xmlns:a16="http://schemas.microsoft.com/office/drawing/2014/main" val="2097451019"/>
                    </a:ext>
                  </a:extLst>
                </a:gridCol>
                <a:gridCol w="1269900">
                  <a:extLst>
                    <a:ext uri="{9D8B030D-6E8A-4147-A177-3AD203B41FA5}">
                      <a16:colId xmlns:a16="http://schemas.microsoft.com/office/drawing/2014/main" val="62201306"/>
                    </a:ext>
                  </a:extLst>
                </a:gridCol>
                <a:gridCol w="1269900">
                  <a:extLst>
                    <a:ext uri="{9D8B030D-6E8A-4147-A177-3AD203B41FA5}">
                      <a16:colId xmlns:a16="http://schemas.microsoft.com/office/drawing/2014/main" val="1774582685"/>
                    </a:ext>
                  </a:extLst>
                </a:gridCol>
              </a:tblGrid>
              <a:tr h="161131">
                <a:tc>
                  <a:txBody>
                    <a:bodyPr/>
                    <a:lstStyle/>
                    <a:p>
                      <a:endParaRPr lang="en-GB" sz="1200" dirty="0"/>
                    </a:p>
                  </a:txBody>
                  <a:tcPr anchor="ctr"/>
                </a:tc>
                <a:tc gridSpan="3">
                  <a:txBody>
                    <a:bodyPr/>
                    <a:lstStyle/>
                    <a:p>
                      <a:pPr algn="ctr"/>
                      <a:r>
                        <a:rPr lang="en-GB" sz="1200" dirty="0" err="1"/>
                        <a:t>Elranatamab</a:t>
                      </a:r>
                      <a:r>
                        <a:rPr lang="en-GB" sz="1200" dirty="0"/>
                        <a:t> SC at recommended monotherapy dose</a:t>
                      </a:r>
                    </a:p>
                  </a:txBody>
                  <a:tcPr anchor="b">
                    <a:lnB w="12700" cap="flat" cmpd="sng" algn="ctr">
                      <a:solidFill>
                        <a:schemeClr val="bg1"/>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200" dirty="0"/>
                    </a:p>
                  </a:txBody>
                  <a:tcPr anchor="b"/>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200" dirty="0"/>
                    </a:p>
                  </a:txBody>
                  <a:tcPr anchor="b"/>
                </a:tc>
                <a:extLst>
                  <a:ext uri="{0D108BD9-81ED-4DB2-BD59-A6C34878D82A}">
                    <a16:rowId xmlns:a16="http://schemas.microsoft.com/office/drawing/2014/main" val="1346840893"/>
                  </a:ext>
                </a:extLst>
              </a:tr>
              <a:tr h="161131">
                <a:tc>
                  <a:txBody>
                    <a:bodyPr/>
                    <a:lstStyle/>
                    <a:p>
                      <a:endParaRPr lang="en-GB" sz="1200" b="1" dirty="0">
                        <a:solidFill>
                          <a:schemeClr val="bg1"/>
                        </a:solidFill>
                      </a:endParaRPr>
                    </a:p>
                  </a:txBody>
                  <a:tcPr anchor="ctr">
                    <a:solidFill>
                      <a:schemeClr val="accent4"/>
                    </a:solidFill>
                  </a:tcPr>
                </a:tc>
                <a:tc>
                  <a:txBody>
                    <a:bodyPr/>
                    <a:lstStyle/>
                    <a:p>
                      <a:pPr algn="ctr"/>
                      <a:r>
                        <a:rPr lang="en-GB" sz="1200" b="1" dirty="0">
                          <a:solidFill>
                            <a:schemeClr val="bg1"/>
                          </a:solidFill>
                        </a:rPr>
                        <a:t>Dose escalation</a:t>
                      </a:r>
                      <a:br>
                        <a:rPr lang="en-GB" sz="1200" b="1" dirty="0">
                          <a:solidFill>
                            <a:schemeClr val="bg1"/>
                          </a:solidFill>
                        </a:rPr>
                      </a:br>
                      <a:r>
                        <a:rPr lang="en-GB" sz="1200" b="1" dirty="0">
                          <a:solidFill>
                            <a:schemeClr val="bg1"/>
                          </a:solidFill>
                        </a:rPr>
                        <a:t>Part 1 (N=6)</a:t>
                      </a:r>
                    </a:p>
                  </a:txBody>
                  <a:tcPr anchor="b">
                    <a:lnT w="12700" cap="flat" cmpd="sng" algn="ctr">
                      <a:solidFill>
                        <a:schemeClr val="bg1"/>
                      </a:solidFill>
                      <a:prstDash val="solid"/>
                      <a:round/>
                      <a:headEnd type="none" w="med" len="med"/>
                      <a:tailEnd type="none" w="med" len="med"/>
                    </a:lnT>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solidFill>
                            <a:schemeClr val="bg1"/>
                          </a:solidFill>
                        </a:rPr>
                        <a:t>Priming cohorts</a:t>
                      </a:r>
                      <a:br>
                        <a:rPr lang="en-GB" sz="1200" b="1" dirty="0">
                          <a:solidFill>
                            <a:schemeClr val="bg1"/>
                          </a:solidFill>
                        </a:rPr>
                      </a:br>
                      <a:r>
                        <a:rPr lang="en-GB" sz="1200" b="1" dirty="0">
                          <a:solidFill>
                            <a:schemeClr val="bg1"/>
                          </a:solidFill>
                        </a:rPr>
                        <a:t>Part 1.1 (N=20)</a:t>
                      </a:r>
                    </a:p>
                  </a:txBody>
                  <a:tcPr anchor="b">
                    <a:lnT w="12700" cap="flat" cmpd="sng" algn="ctr">
                      <a:solidFill>
                        <a:schemeClr val="bg1"/>
                      </a:solidFill>
                      <a:prstDash val="solid"/>
                      <a:round/>
                      <a:headEnd type="none" w="med" len="med"/>
                      <a:tailEnd type="none" w="med" len="med"/>
                    </a:lnT>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solidFill>
                            <a:schemeClr val="bg1"/>
                          </a:solidFill>
                        </a:rPr>
                        <a:t>Expansion</a:t>
                      </a:r>
                      <a:br>
                        <a:rPr lang="en-GB" sz="1200" b="1" dirty="0">
                          <a:solidFill>
                            <a:schemeClr val="bg1"/>
                          </a:solidFill>
                        </a:rPr>
                      </a:br>
                      <a:r>
                        <a:rPr lang="en-GB" sz="1200" b="1" dirty="0">
                          <a:solidFill>
                            <a:schemeClr val="bg1"/>
                          </a:solidFill>
                        </a:rPr>
                        <a:t>Part 2A (N=15)</a:t>
                      </a:r>
                    </a:p>
                  </a:txBody>
                  <a:tcPr anchor="b">
                    <a:lnT w="12700" cap="flat" cmpd="sng" algn="ctr">
                      <a:solidFill>
                        <a:schemeClr val="bg1"/>
                      </a:solidFill>
                      <a:prstDash val="solid"/>
                      <a:round/>
                      <a:headEnd type="none" w="med" len="med"/>
                      <a:tailEnd type="none" w="med" len="med"/>
                    </a:lnT>
                    <a:solidFill>
                      <a:schemeClr val="accent4"/>
                    </a:solidFill>
                  </a:tcPr>
                </a:tc>
                <a:extLst>
                  <a:ext uri="{0D108BD9-81ED-4DB2-BD59-A6C34878D82A}">
                    <a16:rowId xmlns:a16="http://schemas.microsoft.com/office/drawing/2014/main" val="1394093778"/>
                  </a:ext>
                </a:extLst>
              </a:tr>
              <a:tr h="130695">
                <a:tc>
                  <a:txBody>
                    <a:bodyPr/>
                    <a:lstStyle/>
                    <a:p>
                      <a:r>
                        <a:rPr lang="en-GB" sz="1200" b="1" dirty="0"/>
                        <a:t>Priming/Pre-medication</a:t>
                      </a:r>
                    </a:p>
                  </a:txBody>
                  <a:tcPr anchor="ctr"/>
                </a:tc>
                <a:tc>
                  <a:txBody>
                    <a:bodyPr/>
                    <a:lstStyle/>
                    <a:p>
                      <a:pPr algn="ctr"/>
                      <a:r>
                        <a:rPr lang="en-GB" sz="1200" b="1" dirty="0"/>
                        <a:t>No / No</a:t>
                      </a:r>
                    </a:p>
                  </a:txBody>
                  <a:tcPr anchor="ctr"/>
                </a:tc>
                <a:tc>
                  <a:txBody>
                    <a:bodyPr/>
                    <a:lstStyle/>
                    <a:p>
                      <a:pPr algn="ctr"/>
                      <a:r>
                        <a:rPr lang="en-GB" sz="1200" b="1" dirty="0"/>
                        <a:t>Yes / No</a:t>
                      </a:r>
                    </a:p>
                  </a:txBody>
                  <a:tcPr anchor="ctr"/>
                </a:tc>
                <a:tc>
                  <a:txBody>
                    <a:bodyPr/>
                    <a:lstStyle/>
                    <a:p>
                      <a:pPr algn="ctr"/>
                      <a:r>
                        <a:rPr lang="en-GB" sz="1200" b="1" dirty="0"/>
                        <a:t>Yes / Yes</a:t>
                      </a:r>
                    </a:p>
                  </a:txBody>
                  <a:tcPr anchor="ctr"/>
                </a:tc>
                <a:extLst>
                  <a:ext uri="{0D108BD9-81ED-4DB2-BD59-A6C34878D82A}">
                    <a16:rowId xmlns:a16="http://schemas.microsoft.com/office/drawing/2014/main" val="2845201964"/>
                  </a:ext>
                </a:extLst>
              </a:tr>
              <a:tr h="225583">
                <a:tc>
                  <a:txBody>
                    <a:bodyPr/>
                    <a:lstStyle/>
                    <a:p>
                      <a:r>
                        <a:rPr lang="en-GB" sz="1200" dirty="0"/>
                        <a:t>Overall incidence of CRS, n (%)</a:t>
                      </a:r>
                    </a:p>
                    <a:p>
                      <a:pPr marL="180000"/>
                      <a:r>
                        <a:rPr lang="en-GB" sz="1200" dirty="0"/>
                        <a:t>Grade 1</a:t>
                      </a:r>
                    </a:p>
                    <a:p>
                      <a:pPr marL="180000"/>
                      <a:r>
                        <a:rPr lang="en-GB" sz="1200" dirty="0"/>
                        <a:t>Grade 2</a:t>
                      </a:r>
                    </a:p>
                  </a:txBody>
                  <a:tcPr anchor="ctr"/>
                </a:tc>
                <a:tc>
                  <a:txBody>
                    <a:bodyPr/>
                    <a:lstStyle/>
                    <a:p>
                      <a:pPr algn="ctr"/>
                      <a:r>
                        <a:rPr lang="en-GB" sz="1200" dirty="0"/>
                        <a:t>6 (100)</a:t>
                      </a:r>
                    </a:p>
                    <a:p>
                      <a:pPr algn="ctr"/>
                      <a:r>
                        <a:rPr lang="en-GB" sz="1200" dirty="0"/>
                        <a:t>4 (66.7)</a:t>
                      </a:r>
                    </a:p>
                    <a:p>
                      <a:pPr algn="ctr"/>
                      <a:r>
                        <a:rPr lang="en-GB" sz="1200" dirty="0"/>
                        <a:t>2 (33.3)</a:t>
                      </a:r>
                    </a:p>
                  </a:txBody>
                  <a:tcPr anchor="ctr"/>
                </a:tc>
                <a:tc>
                  <a:txBody>
                    <a:bodyPr/>
                    <a:lstStyle/>
                    <a:p>
                      <a:pPr algn="ctr"/>
                      <a:r>
                        <a:rPr lang="en-GB" sz="1200" dirty="0"/>
                        <a:t>20 (100)</a:t>
                      </a:r>
                    </a:p>
                    <a:p>
                      <a:pPr algn="ctr"/>
                      <a:r>
                        <a:rPr lang="en-GB" sz="1200" dirty="0"/>
                        <a:t>10 (50)</a:t>
                      </a:r>
                    </a:p>
                    <a:p>
                      <a:pPr algn="ctr"/>
                      <a:r>
                        <a:rPr lang="en-GB" sz="1200" dirty="0"/>
                        <a:t>10 (50)</a:t>
                      </a:r>
                    </a:p>
                  </a:txBody>
                  <a:tcPr anchor="ctr"/>
                </a:tc>
                <a:tc>
                  <a:txBody>
                    <a:bodyPr/>
                    <a:lstStyle/>
                    <a:p>
                      <a:pPr algn="ctr"/>
                      <a:r>
                        <a:rPr lang="en-GB" sz="1200" dirty="0"/>
                        <a:t>10 (66.7)</a:t>
                      </a:r>
                    </a:p>
                    <a:p>
                      <a:pPr algn="ctr"/>
                      <a:r>
                        <a:rPr lang="en-GB" sz="1200" dirty="0"/>
                        <a:t>5 (33.3)</a:t>
                      </a:r>
                    </a:p>
                    <a:p>
                      <a:pPr algn="ctr"/>
                      <a:r>
                        <a:rPr lang="en-GB" sz="1200" dirty="0"/>
                        <a:t>5 (33.3)</a:t>
                      </a:r>
                    </a:p>
                  </a:txBody>
                  <a:tcPr anchor="ctr"/>
                </a:tc>
                <a:extLst>
                  <a:ext uri="{0D108BD9-81ED-4DB2-BD59-A6C34878D82A}">
                    <a16:rowId xmlns:a16="http://schemas.microsoft.com/office/drawing/2014/main" val="1287674366"/>
                  </a:ext>
                </a:extLst>
              </a:tr>
              <a:tr h="130695">
                <a:tc>
                  <a:txBody>
                    <a:bodyPr/>
                    <a:lstStyle/>
                    <a:p>
                      <a:r>
                        <a:rPr lang="en-GB" sz="1200" dirty="0"/>
                        <a:t>Duration, days, median (range)</a:t>
                      </a:r>
                    </a:p>
                  </a:txBody>
                  <a:tcPr anchor="ctr"/>
                </a:tc>
                <a:tc>
                  <a:txBody>
                    <a:bodyPr/>
                    <a:lstStyle/>
                    <a:p>
                      <a:pPr algn="ctr"/>
                      <a:r>
                        <a:rPr lang="en-GB" sz="1200" dirty="0"/>
                        <a:t>4.0 (1</a:t>
                      </a:r>
                      <a:r>
                        <a:rPr lang="en-GB" sz="1200" dirty="0">
                          <a:latin typeface="Arial" panose="020B0604020202020204" pitchFamily="34" charset="0"/>
                          <a:cs typeface="Arial" panose="020B0604020202020204" pitchFamily="34" charset="0"/>
                        </a:rPr>
                        <a:t>–</a:t>
                      </a:r>
                      <a:r>
                        <a:rPr lang="en-GB" sz="1200" dirty="0"/>
                        <a:t>10)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t>3.0 (2</a:t>
                      </a:r>
                      <a:r>
                        <a:rPr lang="en-GB" sz="1200" dirty="0">
                          <a:latin typeface="Arial" panose="020B0604020202020204" pitchFamily="34" charset="0"/>
                          <a:cs typeface="Arial" panose="020B0604020202020204" pitchFamily="34" charset="0"/>
                        </a:rPr>
                        <a:t>–7</a:t>
                      </a:r>
                      <a:r>
                        <a:rPr lang="en-GB" sz="1200" dirty="0"/>
                        <a:t>)</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t>3.0 (1</a:t>
                      </a:r>
                      <a:r>
                        <a:rPr lang="en-GB" sz="1200" dirty="0">
                          <a:latin typeface="Arial" panose="020B0604020202020204" pitchFamily="34" charset="0"/>
                          <a:cs typeface="Arial" panose="020B0604020202020204" pitchFamily="34" charset="0"/>
                        </a:rPr>
                        <a:t>–4</a:t>
                      </a:r>
                      <a:r>
                        <a:rPr lang="en-GB" sz="1200" dirty="0"/>
                        <a:t>)</a:t>
                      </a:r>
                    </a:p>
                  </a:txBody>
                  <a:tcPr anchor="ctr"/>
                </a:tc>
                <a:extLst>
                  <a:ext uri="{0D108BD9-81ED-4DB2-BD59-A6C34878D82A}">
                    <a16:rowId xmlns:a16="http://schemas.microsoft.com/office/drawing/2014/main" val="1232878680"/>
                  </a:ext>
                </a:extLst>
              </a:tr>
            </a:tbl>
          </a:graphicData>
        </a:graphic>
      </p:graphicFrame>
      <p:sp>
        <p:nvSpPr>
          <p:cNvPr id="13" name="TextBox 12">
            <a:extLst>
              <a:ext uri="{FF2B5EF4-FFF2-40B4-BE49-F238E27FC236}">
                <a16:creationId xmlns:a16="http://schemas.microsoft.com/office/drawing/2014/main" id="{5E10E172-183A-4627-BD47-CAA5E68D4DE0}"/>
              </a:ext>
            </a:extLst>
          </p:cNvPr>
          <p:cNvSpPr txBox="1"/>
          <p:nvPr/>
        </p:nvSpPr>
        <p:spPr>
          <a:xfrm>
            <a:off x="602021" y="1252944"/>
            <a:ext cx="5313828" cy="246221"/>
          </a:xfrm>
          <a:prstGeom prst="rect">
            <a:avLst/>
          </a:prstGeom>
          <a:noFill/>
        </p:spPr>
        <p:txBody>
          <a:bodyPr wrap="square" lIns="0" tIns="0" rIns="0" bIns="0" rtlCol="0">
            <a:spAutoFit/>
          </a:bodyPr>
          <a:lstStyle/>
          <a:p>
            <a:pPr>
              <a:spcBef>
                <a:spcPts val="0"/>
              </a:spcBef>
              <a:buClr>
                <a:schemeClr val="accent3"/>
              </a:buClr>
            </a:pPr>
            <a:r>
              <a:rPr lang="en-US" sz="1600" b="1" dirty="0">
                <a:solidFill>
                  <a:srgbClr val="223341"/>
                </a:solidFill>
                <a:latin typeface="+mn-lt"/>
              </a:rPr>
              <a:t>Treatment-emergent AEs</a:t>
            </a:r>
            <a:endParaRPr lang="en-GB" sz="1600" b="1" dirty="0" err="1">
              <a:solidFill>
                <a:srgbClr val="223341"/>
              </a:solidFill>
              <a:latin typeface="+mn-lt"/>
            </a:endParaRPr>
          </a:p>
        </p:txBody>
      </p:sp>
      <p:sp>
        <p:nvSpPr>
          <p:cNvPr id="14" name="TextBox 13">
            <a:extLst>
              <a:ext uri="{FF2B5EF4-FFF2-40B4-BE49-F238E27FC236}">
                <a16:creationId xmlns:a16="http://schemas.microsoft.com/office/drawing/2014/main" id="{2BFE1C24-CA83-4E95-8998-36E7FD547989}"/>
              </a:ext>
            </a:extLst>
          </p:cNvPr>
          <p:cNvSpPr txBox="1"/>
          <p:nvPr/>
        </p:nvSpPr>
        <p:spPr>
          <a:xfrm>
            <a:off x="6340129" y="1252944"/>
            <a:ext cx="5313828" cy="246221"/>
          </a:xfrm>
          <a:prstGeom prst="rect">
            <a:avLst/>
          </a:prstGeom>
          <a:noFill/>
        </p:spPr>
        <p:txBody>
          <a:bodyPr wrap="square" lIns="0" tIns="0" rIns="0" bIns="0" rtlCol="0">
            <a:spAutoFit/>
          </a:bodyPr>
          <a:lstStyle/>
          <a:p>
            <a:pPr>
              <a:spcBef>
                <a:spcPts val="0"/>
              </a:spcBef>
              <a:buClr>
                <a:schemeClr val="accent3"/>
              </a:buClr>
            </a:pPr>
            <a:r>
              <a:rPr lang="en-US" sz="1600" b="1" dirty="0">
                <a:solidFill>
                  <a:srgbClr val="223341"/>
                </a:solidFill>
                <a:latin typeface="+mn-lt"/>
              </a:rPr>
              <a:t>Effect of priming and pre-medication on CRS</a:t>
            </a:r>
            <a:endParaRPr lang="en-GB" sz="1600" b="1" dirty="0" err="1">
              <a:solidFill>
                <a:srgbClr val="223341"/>
              </a:solidFill>
              <a:latin typeface="+mn-lt"/>
            </a:endParaRPr>
          </a:p>
        </p:txBody>
      </p:sp>
      <p:sp>
        <p:nvSpPr>
          <p:cNvPr id="8" name="TextBox 7">
            <a:extLst>
              <a:ext uri="{FF2B5EF4-FFF2-40B4-BE49-F238E27FC236}">
                <a16:creationId xmlns:a16="http://schemas.microsoft.com/office/drawing/2014/main" id="{74048A72-E3E8-6F4F-8C79-AA8D4CED2052}"/>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890074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FE21C-092B-384D-A48A-60D9CB8099D3}"/>
              </a:ext>
            </a:extLst>
          </p:cNvPr>
          <p:cNvSpPr>
            <a:spLocks noGrp="1"/>
          </p:cNvSpPr>
          <p:nvPr>
            <p:ph type="title"/>
          </p:nvPr>
        </p:nvSpPr>
        <p:spPr>
          <a:xfrm>
            <a:off x="611999" y="169992"/>
            <a:ext cx="9635971" cy="831600"/>
          </a:xfrm>
        </p:spPr>
        <p:txBody>
          <a:bodyPr>
            <a:noAutofit/>
          </a:bodyPr>
          <a:lstStyle/>
          <a:p>
            <a:r>
              <a:rPr lang="en-GB" sz="2400" b="1" dirty="0">
                <a:solidFill>
                  <a:srgbClr val="C00000"/>
                </a:solidFill>
              </a:rPr>
              <a:t>MagnetisMM-1: Phase 1 Study of </a:t>
            </a:r>
            <a:r>
              <a:rPr lang="en-GB" sz="2400" b="1" dirty="0" err="1">
                <a:solidFill>
                  <a:srgbClr val="C00000"/>
                </a:solidFill>
              </a:rPr>
              <a:t>Elranatamab</a:t>
            </a:r>
            <a:r>
              <a:rPr lang="en-GB" sz="2400" b="1" dirty="0">
                <a:solidFill>
                  <a:srgbClr val="C00000"/>
                </a:solidFill>
              </a:rPr>
              <a:t> (PF-06863135), </a:t>
            </a:r>
            <a:br>
              <a:rPr lang="en-GB" sz="2400" b="1" dirty="0">
                <a:solidFill>
                  <a:srgbClr val="C00000"/>
                </a:solidFill>
              </a:rPr>
            </a:br>
            <a:r>
              <a:rPr lang="en-GB" sz="2400" b="1" dirty="0">
                <a:solidFill>
                  <a:srgbClr val="C00000"/>
                </a:solidFill>
              </a:rPr>
              <a:t>a BCMA-targeted CD3-Engaging Bispecific Molecule, for Patients with RRMM</a:t>
            </a:r>
            <a:endParaRPr lang="en-US" sz="2400" b="1" dirty="0">
              <a:solidFill>
                <a:srgbClr val="C00000"/>
              </a:solidFill>
            </a:endParaRPr>
          </a:p>
        </p:txBody>
      </p:sp>
      <p:pic>
        <p:nvPicPr>
          <p:cNvPr id="5" name="Content Placeholder 4">
            <a:extLst>
              <a:ext uri="{FF2B5EF4-FFF2-40B4-BE49-F238E27FC236}">
                <a16:creationId xmlns:a16="http://schemas.microsoft.com/office/drawing/2014/main" id="{5582D134-A6FD-2941-B22C-445F5B586317}"/>
              </a:ext>
            </a:extLst>
          </p:cNvPr>
          <p:cNvPicPr>
            <a:picLocks noGrp="1" noChangeAspect="1"/>
          </p:cNvPicPr>
          <p:nvPr>
            <p:ph idx="1"/>
          </p:nvPr>
        </p:nvPicPr>
        <p:blipFill>
          <a:blip r:embed="rId2"/>
          <a:stretch>
            <a:fillRect/>
          </a:stretch>
        </p:blipFill>
        <p:spPr>
          <a:xfrm>
            <a:off x="1290430" y="1078562"/>
            <a:ext cx="9789418" cy="5097780"/>
          </a:xfrm>
          <a:prstGeom prst="rect">
            <a:avLst/>
          </a:prstGeom>
        </p:spPr>
      </p:pic>
      <p:sp>
        <p:nvSpPr>
          <p:cNvPr id="4" name="Text Placeholder 3">
            <a:extLst>
              <a:ext uri="{FF2B5EF4-FFF2-40B4-BE49-F238E27FC236}">
                <a16:creationId xmlns:a16="http://schemas.microsoft.com/office/drawing/2014/main" id="{25325B39-ED91-A24D-A611-5EC14A50D49C}"/>
              </a:ext>
            </a:extLst>
          </p:cNvPr>
          <p:cNvSpPr>
            <a:spLocks noGrp="1"/>
          </p:cNvSpPr>
          <p:nvPr>
            <p:ph type="body" sz="quarter" idx="10"/>
          </p:nvPr>
        </p:nvSpPr>
        <p:spPr>
          <a:xfrm>
            <a:off x="286922" y="6176342"/>
            <a:ext cx="10792926" cy="213456"/>
          </a:xfrm>
        </p:spPr>
        <p:txBody>
          <a:bodyPr/>
          <a:lstStyle/>
          <a:p>
            <a:r>
              <a:rPr lang="en-US" dirty="0" err="1"/>
              <a:t>Sebag</a:t>
            </a:r>
            <a:r>
              <a:rPr lang="en-US" dirty="0"/>
              <a:t> et </a:t>
            </a:r>
            <a:r>
              <a:rPr lang="en-US" dirty="0" err="1"/>
              <a:t>al.ASH</a:t>
            </a:r>
            <a:r>
              <a:rPr lang="en-US" dirty="0"/>
              <a:t> 2021</a:t>
            </a:r>
          </a:p>
        </p:txBody>
      </p:sp>
      <p:sp>
        <p:nvSpPr>
          <p:cNvPr id="6" name="TextBox 5">
            <a:extLst>
              <a:ext uri="{FF2B5EF4-FFF2-40B4-BE49-F238E27FC236}">
                <a16:creationId xmlns:a16="http://schemas.microsoft.com/office/drawing/2014/main" id="{F78581FC-C142-4848-8DF4-73AEB302DF11}"/>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260862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39C179B-4FA1-554B-9E62-80FDCA5B4D52}"/>
              </a:ext>
            </a:extLst>
          </p:cNvPr>
          <p:cNvSpPr>
            <a:spLocks noGrp="1"/>
          </p:cNvSpPr>
          <p:nvPr>
            <p:ph type="body" sz="quarter" idx="11"/>
          </p:nvPr>
        </p:nvSpPr>
        <p:spPr/>
        <p:txBody>
          <a:bodyPr/>
          <a:lstStyle/>
          <a:p>
            <a:endParaRPr lang="en-US" dirty="0"/>
          </a:p>
        </p:txBody>
      </p:sp>
      <p:sp>
        <p:nvSpPr>
          <p:cNvPr id="6" name="TextBox 5">
            <a:extLst>
              <a:ext uri="{FF2B5EF4-FFF2-40B4-BE49-F238E27FC236}">
                <a16:creationId xmlns:a16="http://schemas.microsoft.com/office/drawing/2014/main" id="{55418099-A81C-2A49-9731-F13850DD4017}"/>
              </a:ext>
            </a:extLst>
          </p:cNvPr>
          <p:cNvSpPr txBox="1"/>
          <p:nvPr/>
        </p:nvSpPr>
        <p:spPr>
          <a:xfrm>
            <a:off x="571501" y="797510"/>
            <a:ext cx="10881359" cy="5262979"/>
          </a:xfrm>
          <a:prstGeom prst="rect">
            <a:avLst/>
          </a:prstGeom>
          <a:noFill/>
        </p:spPr>
        <p:txBody>
          <a:bodyPr wrap="square" rtlCol="0">
            <a:spAutoFit/>
          </a:bodyPr>
          <a:lstStyle/>
          <a:p>
            <a:r>
              <a:rPr lang="en-US" sz="2400" dirty="0"/>
              <a:t>A 62 year old African American who was diagnosed with IgA kappa Multiple myeloma approximately 4 years back when she presented with an acetabular fracture. </a:t>
            </a:r>
          </a:p>
          <a:p>
            <a:endParaRPr lang="en-US" sz="2400" dirty="0"/>
          </a:p>
          <a:p>
            <a:r>
              <a:rPr lang="en-US" sz="2400" dirty="0"/>
              <a:t>Had a RT THR</a:t>
            </a:r>
          </a:p>
          <a:p>
            <a:r>
              <a:rPr lang="en-US" sz="2400" dirty="0"/>
              <a:t>Was treated with RVD followed by rev maintenance—had stem cells collected but refused a transplant.</a:t>
            </a:r>
          </a:p>
          <a:p>
            <a:r>
              <a:rPr lang="en-US" sz="2400" dirty="0"/>
              <a:t>Relapsed after 18 months. Was treated with Dara Pom </a:t>
            </a:r>
            <a:r>
              <a:rPr lang="en-US" sz="2400" dirty="0" err="1"/>
              <a:t>dex</a:t>
            </a:r>
            <a:r>
              <a:rPr lang="en-US" sz="2400" dirty="0"/>
              <a:t>. Achieved a PR and then had progressive disease.</a:t>
            </a:r>
          </a:p>
          <a:p>
            <a:r>
              <a:rPr lang="en-US" sz="2400" dirty="0"/>
              <a:t>Was treated with carfilzomib and cyclophosphamide. Progressed after 6 months. Was offered anti BCMA (</a:t>
            </a:r>
            <a:r>
              <a:rPr lang="en-US" sz="2400" dirty="0" err="1"/>
              <a:t>Elranatamab</a:t>
            </a:r>
            <a:r>
              <a:rPr lang="en-US" sz="2400" dirty="0"/>
              <a:t>) with lenalidomide on trial.</a:t>
            </a:r>
          </a:p>
          <a:p>
            <a:endParaRPr lang="en-US" sz="2400" dirty="0"/>
          </a:p>
          <a:p>
            <a:r>
              <a:rPr lang="en-US" sz="2400" dirty="0"/>
              <a:t>Has been on therapy for &gt; 1 year.</a:t>
            </a:r>
          </a:p>
          <a:p>
            <a:r>
              <a:rPr lang="en-US" sz="2400" dirty="0"/>
              <a:t>Is in MRD negative disease state.</a:t>
            </a:r>
          </a:p>
          <a:p>
            <a:endParaRPr lang="en-US" sz="2400" dirty="0"/>
          </a:p>
        </p:txBody>
      </p:sp>
      <p:sp>
        <p:nvSpPr>
          <p:cNvPr id="4" name="Title 1">
            <a:extLst>
              <a:ext uri="{FF2B5EF4-FFF2-40B4-BE49-F238E27FC236}">
                <a16:creationId xmlns:a16="http://schemas.microsoft.com/office/drawing/2014/main" id="{784DCA64-8B7E-694B-AF6A-CC058F9E6FD1}"/>
              </a:ext>
            </a:extLst>
          </p:cNvPr>
          <p:cNvSpPr txBox="1">
            <a:spLocks/>
          </p:cNvSpPr>
          <p:nvPr/>
        </p:nvSpPr>
        <p:spPr>
          <a:xfrm>
            <a:off x="571501" y="-45250"/>
            <a:ext cx="10264547" cy="84276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a:solidFill>
                  <a:schemeClr val="tx1"/>
                </a:solidFill>
                <a:latin typeface="+mj-lt"/>
                <a:ea typeface="+mj-ea"/>
                <a:cs typeface="+mj-cs"/>
              </a:defRPr>
            </a:lvl1pPr>
          </a:lstStyle>
          <a:p>
            <a:pPr algn="l"/>
            <a:r>
              <a:rPr lang="en-GB" sz="2600" b="1" dirty="0">
                <a:solidFill>
                  <a:srgbClr val="C00000"/>
                </a:solidFill>
                <a:latin typeface="Arial" panose="020B0604020202020204" pitchFamily="34" charset="0"/>
                <a:cs typeface="Arial" panose="020B0604020202020204" pitchFamily="34" charset="0"/>
              </a:rPr>
              <a:t>Case 1</a:t>
            </a:r>
          </a:p>
        </p:txBody>
      </p:sp>
      <p:sp>
        <p:nvSpPr>
          <p:cNvPr id="7" name="TextBox 6">
            <a:extLst>
              <a:ext uri="{FF2B5EF4-FFF2-40B4-BE49-F238E27FC236}">
                <a16:creationId xmlns:a16="http://schemas.microsoft.com/office/drawing/2014/main" id="{C3EC8222-822A-D344-8BA4-BF776CF98A57}"/>
              </a:ext>
            </a:extLst>
          </p:cNvPr>
          <p:cNvSpPr txBox="1"/>
          <p:nvPr/>
        </p:nvSpPr>
        <p:spPr>
          <a:xfrm>
            <a:off x="185531" y="648866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214825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Content Placeholder 70">
            <a:extLst>
              <a:ext uri="{FF2B5EF4-FFF2-40B4-BE49-F238E27FC236}">
                <a16:creationId xmlns:a16="http://schemas.microsoft.com/office/drawing/2014/main" id="{FB5AE747-0F5C-42CC-8CC1-32313B5DF80E}"/>
              </a:ext>
            </a:extLst>
          </p:cNvPr>
          <p:cNvSpPr txBox="1">
            <a:spLocks/>
          </p:cNvSpPr>
          <p:nvPr/>
        </p:nvSpPr>
        <p:spPr bwMode="auto">
          <a:xfrm>
            <a:off x="612000" y="1238713"/>
            <a:ext cx="4075296" cy="45858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marL="265113" indent="-265113" algn="l" rtl="0" eaLnBrk="0" fontAlgn="base" hangingPunct="0">
              <a:lnSpc>
                <a:spcPct val="100000"/>
              </a:lnSpc>
              <a:spcBef>
                <a:spcPts val="1200"/>
              </a:spcBef>
              <a:spcAft>
                <a:spcPts val="0"/>
              </a:spcAft>
              <a:buClr>
                <a:srgbClr val="E67225"/>
              </a:buClr>
              <a:buFont typeface="Calibri" panose="020F0502020204030204" pitchFamily="34" charset="0"/>
              <a:buChar char="•"/>
              <a:defRPr sz="2400">
                <a:solidFill>
                  <a:srgbClr val="223341"/>
                </a:solidFill>
                <a:latin typeface="+mn-lt"/>
                <a:ea typeface="+mn-ea"/>
                <a:cs typeface="+mn-cs"/>
              </a:defRPr>
            </a:lvl1pPr>
            <a:lvl2pPr marL="625475" indent="-265113" algn="l" rtl="0" eaLnBrk="0" fontAlgn="base" hangingPunct="0">
              <a:lnSpc>
                <a:spcPct val="100000"/>
              </a:lnSpc>
              <a:spcBef>
                <a:spcPts val="600"/>
              </a:spcBef>
              <a:spcAft>
                <a:spcPts val="0"/>
              </a:spcAft>
              <a:buClr>
                <a:srgbClr val="E67225"/>
              </a:buClr>
              <a:buFont typeface="Arial" pitchFamily="34" charset="0"/>
              <a:buChar char="–"/>
              <a:tabLst/>
              <a:defRPr sz="2000">
                <a:solidFill>
                  <a:srgbClr val="223341"/>
                </a:solidFill>
                <a:latin typeface="+mn-lt"/>
                <a:cs typeface="+mn-cs"/>
              </a:defRPr>
            </a:lvl2pPr>
            <a:lvl3pPr marL="898525" indent="-184150" algn="l" rtl="0" eaLnBrk="0" fontAlgn="base" hangingPunct="0">
              <a:lnSpc>
                <a:spcPct val="100000"/>
              </a:lnSpc>
              <a:spcBef>
                <a:spcPts val="300"/>
              </a:spcBef>
              <a:spcAft>
                <a:spcPts val="0"/>
              </a:spcAft>
              <a:buClr>
                <a:srgbClr val="E67225"/>
              </a:buClr>
              <a:buFont typeface="Arial" pitchFamily="34" charset="0"/>
              <a:buChar char="•"/>
              <a:tabLst>
                <a:tab pos="2871788" algn="l"/>
              </a:tabLst>
              <a:defRPr sz="1800">
                <a:solidFill>
                  <a:srgbClr val="223341"/>
                </a:solidFill>
                <a:latin typeface="+mn-lt"/>
                <a:cs typeface="+mn-cs"/>
              </a:defRPr>
            </a:lvl3pPr>
            <a:lvl4pPr marL="1163638" indent="-177800" algn="l" rtl="0" eaLnBrk="0" fontAlgn="base" hangingPunct="0">
              <a:lnSpc>
                <a:spcPct val="100000"/>
              </a:lnSpc>
              <a:spcBef>
                <a:spcPts val="0"/>
              </a:spcBef>
              <a:spcAft>
                <a:spcPts val="0"/>
              </a:spcAft>
              <a:buClr>
                <a:srgbClr val="E67225"/>
              </a:buClr>
              <a:buFont typeface="Arial" charset="0"/>
              <a:buChar char="−"/>
              <a:tabLst>
                <a:tab pos="2871788" algn="l"/>
              </a:tabLst>
              <a:defRPr sz="1600">
                <a:solidFill>
                  <a:srgbClr val="223341"/>
                </a:solidFill>
                <a:latin typeface="+mn-lt"/>
                <a:cs typeface="+mn-cs"/>
              </a:defRPr>
            </a:lvl4pPr>
            <a:lvl5pPr marL="712788" indent="1116013" algn="l" rtl="0" eaLnBrk="0" fontAlgn="base" hangingPunct="0">
              <a:lnSpc>
                <a:spcPct val="90000"/>
              </a:lnSpc>
              <a:spcBef>
                <a:spcPct val="20000"/>
              </a:spcBef>
              <a:spcAft>
                <a:spcPct val="20000"/>
              </a:spcAft>
              <a:buClr>
                <a:srgbClr val="37AEFF"/>
              </a:buClr>
              <a:buFont typeface="Wingdings" pitchFamily="2" charset="2"/>
              <a:defRPr>
                <a:solidFill>
                  <a:schemeClr val="tx1"/>
                </a:solidFill>
                <a:latin typeface="+mn-lt"/>
                <a:cs typeface="+mn-cs"/>
              </a:defRPr>
            </a:lvl5pPr>
            <a:lvl6pPr marL="2916238" indent="-228600" algn="l" rtl="0" fontAlgn="base">
              <a:lnSpc>
                <a:spcPct val="90000"/>
              </a:lnSpc>
              <a:spcBef>
                <a:spcPct val="20000"/>
              </a:spcBef>
              <a:spcAft>
                <a:spcPct val="20000"/>
              </a:spcAft>
              <a:buClr>
                <a:srgbClr val="37AEFF"/>
              </a:buClr>
              <a:buFont typeface="Wingdings" pitchFamily="2" charset="2"/>
              <a:buChar char=" "/>
              <a:defRPr>
                <a:solidFill>
                  <a:schemeClr val="tx1"/>
                </a:solidFill>
                <a:latin typeface="+mn-lt"/>
                <a:cs typeface="+mn-cs"/>
              </a:defRPr>
            </a:lvl6pPr>
            <a:lvl7pPr marL="3373438" indent="-228600" algn="l" rtl="0" fontAlgn="base">
              <a:lnSpc>
                <a:spcPct val="90000"/>
              </a:lnSpc>
              <a:spcBef>
                <a:spcPct val="20000"/>
              </a:spcBef>
              <a:spcAft>
                <a:spcPct val="20000"/>
              </a:spcAft>
              <a:buClr>
                <a:srgbClr val="37AEFF"/>
              </a:buClr>
              <a:buFont typeface="Wingdings" pitchFamily="2" charset="2"/>
              <a:buChar char=" "/>
              <a:defRPr>
                <a:solidFill>
                  <a:schemeClr val="tx1"/>
                </a:solidFill>
                <a:latin typeface="+mn-lt"/>
                <a:cs typeface="+mn-cs"/>
              </a:defRPr>
            </a:lvl7pPr>
            <a:lvl8pPr marL="3830638" indent="-228600" algn="l" rtl="0" fontAlgn="base">
              <a:lnSpc>
                <a:spcPct val="90000"/>
              </a:lnSpc>
              <a:spcBef>
                <a:spcPct val="20000"/>
              </a:spcBef>
              <a:spcAft>
                <a:spcPct val="20000"/>
              </a:spcAft>
              <a:buClr>
                <a:srgbClr val="37AEFF"/>
              </a:buClr>
              <a:buFont typeface="Wingdings" pitchFamily="2" charset="2"/>
              <a:buChar char=" "/>
              <a:defRPr>
                <a:solidFill>
                  <a:schemeClr val="tx1"/>
                </a:solidFill>
                <a:latin typeface="+mn-lt"/>
                <a:cs typeface="+mn-cs"/>
              </a:defRPr>
            </a:lvl8pPr>
            <a:lvl9pPr marL="4287838" indent="-228600" algn="l" rtl="0" fontAlgn="base">
              <a:lnSpc>
                <a:spcPct val="90000"/>
              </a:lnSpc>
              <a:spcBef>
                <a:spcPct val="20000"/>
              </a:spcBef>
              <a:spcAft>
                <a:spcPct val="20000"/>
              </a:spcAft>
              <a:buClr>
                <a:srgbClr val="37AEFF"/>
              </a:buClr>
              <a:buFont typeface="Wingdings" pitchFamily="2" charset="2"/>
              <a:buChar char=" "/>
              <a:defRPr>
                <a:solidFill>
                  <a:schemeClr val="tx1"/>
                </a:solidFill>
                <a:latin typeface="+mn-lt"/>
                <a:cs typeface="+mn-cs"/>
              </a:defRPr>
            </a:lvl9pPr>
          </a:lstStyle>
          <a:p>
            <a:pPr marL="0" indent="0">
              <a:buNone/>
            </a:pPr>
            <a:r>
              <a:rPr lang="en-GB" b="1" kern="0" dirty="0"/>
              <a:t>First-in-human study design</a:t>
            </a:r>
          </a:p>
          <a:p>
            <a:pPr marL="0" indent="0">
              <a:buNone/>
            </a:pPr>
            <a:r>
              <a:rPr lang="en-GB" sz="1800" b="1" kern="0" dirty="0"/>
              <a:t>Primary objectives (Phase 1)</a:t>
            </a:r>
          </a:p>
          <a:p>
            <a:pPr>
              <a:spcBef>
                <a:spcPts val="0"/>
              </a:spcBef>
            </a:pPr>
            <a:r>
              <a:rPr lang="en-GB" sz="1800" kern="0" dirty="0"/>
              <a:t>Safety, tolerability, and DLTs</a:t>
            </a:r>
          </a:p>
          <a:p>
            <a:pPr>
              <a:spcBef>
                <a:spcPts val="0"/>
              </a:spcBef>
            </a:pPr>
            <a:r>
              <a:rPr lang="en-GB" sz="1800" kern="0" dirty="0"/>
              <a:t>Recommended Phase 2 dose (RP2D)</a:t>
            </a:r>
          </a:p>
          <a:p>
            <a:pPr marL="0" indent="0">
              <a:buNone/>
            </a:pPr>
            <a:r>
              <a:rPr lang="en-GB" sz="1800" b="1" kern="0" dirty="0"/>
              <a:t>Secondary objectives (Phase 1)</a:t>
            </a:r>
          </a:p>
          <a:p>
            <a:pPr>
              <a:spcBef>
                <a:spcPts val="0"/>
              </a:spcBef>
            </a:pPr>
            <a:r>
              <a:rPr lang="en-GB" sz="1800" kern="0" dirty="0"/>
              <a:t>ORR, DOR, PFS, MRD status, and OS</a:t>
            </a:r>
          </a:p>
          <a:p>
            <a:pPr marL="0" indent="0">
              <a:buNone/>
            </a:pPr>
            <a:r>
              <a:rPr lang="en-GB" sz="1800" b="1" kern="0" dirty="0"/>
              <a:t>Patient eligibility</a:t>
            </a:r>
          </a:p>
          <a:p>
            <a:pPr>
              <a:spcBef>
                <a:spcPts val="0"/>
              </a:spcBef>
            </a:pPr>
            <a:r>
              <a:rPr lang="en-GB" sz="1800" kern="0" dirty="0"/>
              <a:t>Active MM by IMWG; non-secretory </a:t>
            </a:r>
            <a:br>
              <a:rPr lang="en-GB" sz="1800" kern="0" dirty="0"/>
            </a:br>
            <a:r>
              <a:rPr lang="en-GB" sz="1800" kern="0" dirty="0"/>
              <a:t>MM allowed</a:t>
            </a:r>
          </a:p>
          <a:p>
            <a:pPr>
              <a:spcBef>
                <a:spcPts val="0"/>
              </a:spcBef>
            </a:pPr>
            <a:r>
              <a:rPr lang="en-GB" sz="1800" kern="0" dirty="0"/>
              <a:t>Relapsed/refractory (or intolerance) to ≥3 lines of therapy including an IMiD, a PI, and an anti-CD38 Ab, or double-refractory to an IMiD and PI, and progressed on or after an anti-CD38 Ab</a:t>
            </a:r>
          </a:p>
        </p:txBody>
      </p:sp>
      <p:sp>
        <p:nvSpPr>
          <p:cNvPr id="2" name="Title 1">
            <a:extLst>
              <a:ext uri="{FF2B5EF4-FFF2-40B4-BE49-F238E27FC236}">
                <a16:creationId xmlns:a16="http://schemas.microsoft.com/office/drawing/2014/main" id="{E7B6D78B-2CAB-483C-AFEE-443B76408847}"/>
              </a:ext>
            </a:extLst>
          </p:cNvPr>
          <p:cNvSpPr>
            <a:spLocks noGrp="1"/>
          </p:cNvSpPr>
          <p:nvPr>
            <p:ph type="title"/>
          </p:nvPr>
        </p:nvSpPr>
        <p:spPr>
          <a:xfrm>
            <a:off x="612000" y="169992"/>
            <a:ext cx="9093600" cy="831600"/>
          </a:xfrm>
        </p:spPr>
        <p:txBody>
          <a:bodyPr>
            <a:normAutofit fontScale="90000"/>
          </a:bodyPr>
          <a:lstStyle/>
          <a:p>
            <a:r>
              <a:rPr lang="en-GB" sz="2400" b="1" dirty="0">
                <a:solidFill>
                  <a:srgbClr val="C00000"/>
                </a:solidFill>
              </a:rPr>
              <a:t>Phase 1/2 </a:t>
            </a:r>
            <a:r>
              <a:rPr lang="en-GB" sz="2400" b="1" dirty="0" err="1">
                <a:solidFill>
                  <a:srgbClr val="C00000"/>
                </a:solidFill>
              </a:rPr>
              <a:t>FIH</a:t>
            </a:r>
            <a:r>
              <a:rPr lang="en-GB" sz="2400" b="1" dirty="0">
                <a:solidFill>
                  <a:srgbClr val="C00000"/>
                </a:solidFill>
              </a:rPr>
              <a:t> Study: Safety and Efficacy of REGN5458, a </a:t>
            </a:r>
            <a:br>
              <a:rPr lang="en-GB" sz="2400" b="1" dirty="0">
                <a:solidFill>
                  <a:srgbClr val="C00000"/>
                </a:solidFill>
              </a:rPr>
            </a:br>
            <a:r>
              <a:rPr lang="en-GB" sz="2400" b="1" dirty="0">
                <a:solidFill>
                  <a:srgbClr val="C00000"/>
                </a:solidFill>
              </a:rPr>
              <a:t>BCMA×CD3 Bispecific Monoclonal Antibody, in Patients With </a:t>
            </a:r>
            <a:r>
              <a:rPr lang="en-GB" sz="2400" b="1" dirty="0" err="1">
                <a:solidFill>
                  <a:srgbClr val="C00000"/>
                </a:solidFill>
              </a:rPr>
              <a:t>RRMM</a:t>
            </a:r>
            <a:endParaRPr lang="en-GB" sz="2400" b="1" dirty="0">
              <a:solidFill>
                <a:srgbClr val="C00000"/>
              </a:solidFill>
            </a:endParaRPr>
          </a:p>
        </p:txBody>
      </p:sp>
      <p:sp>
        <p:nvSpPr>
          <p:cNvPr id="4" name="Text Placeholder 3">
            <a:extLst>
              <a:ext uri="{FF2B5EF4-FFF2-40B4-BE49-F238E27FC236}">
                <a16:creationId xmlns:a16="http://schemas.microsoft.com/office/drawing/2014/main" id="{2CDECFD9-A0C7-4D37-A48B-B942966C66C4}"/>
              </a:ext>
            </a:extLst>
          </p:cNvPr>
          <p:cNvSpPr>
            <a:spLocks noGrp="1"/>
          </p:cNvSpPr>
          <p:nvPr>
            <p:ph type="body" sz="quarter" idx="10"/>
          </p:nvPr>
        </p:nvSpPr>
        <p:spPr>
          <a:xfrm>
            <a:off x="441739" y="6167921"/>
            <a:ext cx="10792926" cy="213456"/>
          </a:xfrm>
        </p:spPr>
        <p:txBody>
          <a:bodyPr/>
          <a:lstStyle/>
          <a:p>
            <a:r>
              <a:rPr lang="en-GB" dirty="0" err="1"/>
              <a:t>Zonder</a:t>
            </a:r>
            <a:r>
              <a:rPr lang="en-GB" dirty="0"/>
              <a:t> JA, et al. ASH 2021;Abstract 160</a:t>
            </a:r>
          </a:p>
        </p:txBody>
      </p:sp>
      <p:sp>
        <p:nvSpPr>
          <p:cNvPr id="10" name="TextBox 9">
            <a:extLst>
              <a:ext uri="{FF2B5EF4-FFF2-40B4-BE49-F238E27FC236}">
                <a16:creationId xmlns:a16="http://schemas.microsoft.com/office/drawing/2014/main" id="{998DF7E6-4E87-45BE-87B4-0119BFBA51AA}"/>
              </a:ext>
            </a:extLst>
          </p:cNvPr>
          <p:cNvSpPr txBox="1"/>
          <p:nvPr/>
        </p:nvSpPr>
        <p:spPr>
          <a:xfrm>
            <a:off x="8264696" y="1265921"/>
            <a:ext cx="3216282" cy="221599"/>
          </a:xfrm>
          <a:prstGeom prst="rect">
            <a:avLst/>
          </a:prstGeom>
          <a:noFill/>
        </p:spPr>
        <p:txBody>
          <a:bodyPr wrap="square" lIns="0" tIns="0" rIns="0" bIns="0" rtlCol="0">
            <a:spAutoFit/>
          </a:bodyPr>
          <a:lstStyle/>
          <a:p>
            <a:pPr algn="ctr">
              <a:lnSpc>
                <a:spcPct val="90000"/>
              </a:lnSpc>
              <a:spcBef>
                <a:spcPts val="1200"/>
              </a:spcBef>
              <a:buClr>
                <a:schemeClr val="accent3"/>
              </a:buClr>
            </a:pPr>
            <a:r>
              <a:rPr lang="en-US" sz="1600" b="1" dirty="0">
                <a:latin typeface="+mn-lt"/>
              </a:rPr>
              <a:t>REGN5458 Phase 1 dosing schedule</a:t>
            </a:r>
            <a:endParaRPr lang="en-GB" sz="1600" b="1" dirty="0">
              <a:latin typeface="+mn-lt"/>
            </a:endParaRPr>
          </a:p>
        </p:txBody>
      </p:sp>
      <p:sp>
        <p:nvSpPr>
          <p:cNvPr id="16" name="TextBox 15">
            <a:extLst>
              <a:ext uri="{FF2B5EF4-FFF2-40B4-BE49-F238E27FC236}">
                <a16:creationId xmlns:a16="http://schemas.microsoft.com/office/drawing/2014/main" id="{30CF59C5-72FC-41CE-8BE7-ECA0FB9F02D8}"/>
              </a:ext>
            </a:extLst>
          </p:cNvPr>
          <p:cNvSpPr txBox="1"/>
          <p:nvPr/>
        </p:nvSpPr>
        <p:spPr>
          <a:xfrm>
            <a:off x="8491211" y="2434620"/>
            <a:ext cx="484042" cy="332399"/>
          </a:xfrm>
          <a:prstGeom prst="rect">
            <a:avLst/>
          </a:prstGeom>
          <a:noFill/>
        </p:spPr>
        <p:txBody>
          <a:bodyPr wrap="none" lIns="0" tIns="0" rIns="0" bIns="0" rtlCol="0">
            <a:spAutoFit/>
          </a:bodyPr>
          <a:lstStyle/>
          <a:p>
            <a:pPr algn="ctr">
              <a:lnSpc>
                <a:spcPct val="90000"/>
              </a:lnSpc>
              <a:spcBef>
                <a:spcPts val="1200"/>
              </a:spcBef>
              <a:buClr>
                <a:schemeClr val="accent3"/>
              </a:buClr>
            </a:pPr>
            <a:r>
              <a:rPr lang="en-US" sz="1200" dirty="0">
                <a:solidFill>
                  <a:srgbClr val="7030A0"/>
                </a:solidFill>
                <a:latin typeface="+mn-lt"/>
              </a:rPr>
              <a:t>Step-up</a:t>
            </a:r>
            <a:br>
              <a:rPr lang="en-US" sz="1200" dirty="0">
                <a:solidFill>
                  <a:srgbClr val="7030A0"/>
                </a:solidFill>
                <a:latin typeface="+mn-lt"/>
              </a:rPr>
            </a:br>
            <a:r>
              <a:rPr lang="en-US" sz="1200" dirty="0">
                <a:solidFill>
                  <a:srgbClr val="7030A0"/>
                </a:solidFill>
                <a:latin typeface="+mn-lt"/>
              </a:rPr>
              <a:t>dose</a:t>
            </a:r>
            <a:endParaRPr lang="en-GB" sz="1200" dirty="0">
              <a:solidFill>
                <a:srgbClr val="7030A0"/>
              </a:solidFill>
              <a:latin typeface="+mn-lt"/>
            </a:endParaRPr>
          </a:p>
        </p:txBody>
      </p:sp>
      <p:sp>
        <p:nvSpPr>
          <p:cNvPr id="20" name="Rectangle: Rounded Corners 19">
            <a:extLst>
              <a:ext uri="{FF2B5EF4-FFF2-40B4-BE49-F238E27FC236}">
                <a16:creationId xmlns:a16="http://schemas.microsoft.com/office/drawing/2014/main" id="{1061AE57-451A-4CD7-AFE3-16A18BAA9ABF}"/>
              </a:ext>
            </a:extLst>
          </p:cNvPr>
          <p:cNvSpPr/>
          <p:nvPr/>
        </p:nvSpPr>
        <p:spPr>
          <a:xfrm>
            <a:off x="8506425" y="2897198"/>
            <a:ext cx="453615" cy="216000"/>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dirty="0"/>
              <a:t>W1</a:t>
            </a:r>
            <a:endParaRPr lang="en-GB" sz="1100" dirty="0"/>
          </a:p>
        </p:txBody>
      </p:sp>
      <p:sp>
        <p:nvSpPr>
          <p:cNvPr id="21" name="Rectangle: Rounded Corners 20">
            <a:extLst>
              <a:ext uri="{FF2B5EF4-FFF2-40B4-BE49-F238E27FC236}">
                <a16:creationId xmlns:a16="http://schemas.microsoft.com/office/drawing/2014/main" id="{77F03B56-6AB1-433C-A96D-0D1673F265DE}"/>
              </a:ext>
            </a:extLst>
          </p:cNvPr>
          <p:cNvSpPr/>
          <p:nvPr/>
        </p:nvSpPr>
        <p:spPr>
          <a:xfrm>
            <a:off x="9278523" y="2897198"/>
            <a:ext cx="453615" cy="216000"/>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dirty="0"/>
              <a:t>W2</a:t>
            </a:r>
            <a:endParaRPr lang="en-GB" sz="1100" dirty="0"/>
          </a:p>
        </p:txBody>
      </p:sp>
      <p:sp>
        <p:nvSpPr>
          <p:cNvPr id="22" name="Rectangle: Rounded Corners 21">
            <a:extLst>
              <a:ext uri="{FF2B5EF4-FFF2-40B4-BE49-F238E27FC236}">
                <a16:creationId xmlns:a16="http://schemas.microsoft.com/office/drawing/2014/main" id="{EF8C3D38-3780-4ABC-ACD7-D2598CD7FC35}"/>
              </a:ext>
            </a:extLst>
          </p:cNvPr>
          <p:cNvSpPr/>
          <p:nvPr/>
        </p:nvSpPr>
        <p:spPr>
          <a:xfrm>
            <a:off x="10050622" y="2897198"/>
            <a:ext cx="453615" cy="216000"/>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dirty="0"/>
              <a:t>W3-16</a:t>
            </a:r>
            <a:endParaRPr lang="en-GB" sz="1100" dirty="0"/>
          </a:p>
        </p:txBody>
      </p:sp>
      <p:cxnSp>
        <p:nvCxnSpPr>
          <p:cNvPr id="23" name="Straight Arrow Connector 22">
            <a:extLst>
              <a:ext uri="{FF2B5EF4-FFF2-40B4-BE49-F238E27FC236}">
                <a16:creationId xmlns:a16="http://schemas.microsoft.com/office/drawing/2014/main" id="{E01C08CC-CB92-4285-9D36-910312D89633}"/>
              </a:ext>
            </a:extLst>
          </p:cNvPr>
          <p:cNvCxnSpPr>
            <a:cxnSpLocks/>
          </p:cNvCxnSpPr>
          <p:nvPr/>
        </p:nvCxnSpPr>
        <p:spPr>
          <a:xfrm>
            <a:off x="8202049" y="3280292"/>
            <a:ext cx="3341577"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9A94077-9A10-4E0D-8F05-8F6C5F1E7EE3}"/>
              </a:ext>
            </a:extLst>
          </p:cNvPr>
          <p:cNvCxnSpPr>
            <a:cxnSpLocks/>
          </p:cNvCxnSpPr>
          <p:nvPr/>
        </p:nvCxnSpPr>
        <p:spPr>
          <a:xfrm>
            <a:off x="8733233" y="3120012"/>
            <a:ext cx="0" cy="303305"/>
          </a:xfrm>
          <a:prstGeom prst="line">
            <a:avLst/>
          </a:prstGeom>
          <a:ln w="19050">
            <a:solidFill>
              <a:schemeClr val="tx1"/>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ED980D3-17A2-4606-8405-D9729BBDE193}"/>
              </a:ext>
            </a:extLst>
          </p:cNvPr>
          <p:cNvCxnSpPr>
            <a:cxnSpLocks/>
          </p:cNvCxnSpPr>
          <p:nvPr/>
        </p:nvCxnSpPr>
        <p:spPr>
          <a:xfrm>
            <a:off x="9504694" y="3120012"/>
            <a:ext cx="1273" cy="303305"/>
          </a:xfrm>
          <a:prstGeom prst="line">
            <a:avLst/>
          </a:prstGeom>
          <a:ln w="19050">
            <a:solidFill>
              <a:schemeClr val="tx1"/>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F456241-A440-4798-910C-9A1FB849BAC5}"/>
              </a:ext>
            </a:extLst>
          </p:cNvPr>
          <p:cNvCxnSpPr>
            <a:cxnSpLocks/>
          </p:cNvCxnSpPr>
          <p:nvPr/>
        </p:nvCxnSpPr>
        <p:spPr>
          <a:xfrm>
            <a:off x="10277429" y="3120012"/>
            <a:ext cx="1273" cy="303305"/>
          </a:xfrm>
          <a:prstGeom prst="line">
            <a:avLst/>
          </a:prstGeom>
          <a:ln w="19050">
            <a:solidFill>
              <a:schemeClr val="tx1"/>
            </a:solidFill>
            <a:prstDash val="sysDash"/>
            <a:tailEnd type="none"/>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CE49FD8F-FDE7-42E4-8B5F-E40FD26214EA}"/>
              </a:ext>
            </a:extLst>
          </p:cNvPr>
          <p:cNvGrpSpPr/>
          <p:nvPr/>
        </p:nvGrpSpPr>
        <p:grpSpPr>
          <a:xfrm>
            <a:off x="10552286" y="3177599"/>
            <a:ext cx="166738" cy="205386"/>
            <a:chOff x="7325703" y="2516146"/>
            <a:chExt cx="166738" cy="205386"/>
          </a:xfrm>
        </p:grpSpPr>
        <p:cxnSp>
          <p:nvCxnSpPr>
            <p:cNvPr id="67" name="Straight Connector 66">
              <a:extLst>
                <a:ext uri="{FF2B5EF4-FFF2-40B4-BE49-F238E27FC236}">
                  <a16:creationId xmlns:a16="http://schemas.microsoft.com/office/drawing/2014/main" id="{3C1E732D-136C-4065-84DC-7CD45C1A3282}"/>
                </a:ext>
              </a:extLst>
            </p:cNvPr>
            <p:cNvCxnSpPr/>
            <p:nvPr/>
          </p:nvCxnSpPr>
          <p:spPr>
            <a:xfrm flipH="1">
              <a:off x="7325703" y="2516146"/>
              <a:ext cx="86673" cy="205386"/>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92176C0B-1115-4743-B205-8FB06460CCD8}"/>
                </a:ext>
              </a:extLst>
            </p:cNvPr>
            <p:cNvCxnSpPr/>
            <p:nvPr/>
          </p:nvCxnSpPr>
          <p:spPr>
            <a:xfrm flipH="1">
              <a:off x="7405768" y="2516146"/>
              <a:ext cx="86673" cy="205386"/>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899E5768-F6F0-4ACC-AE11-7322B27C5984}"/>
                </a:ext>
              </a:extLst>
            </p:cNvPr>
            <p:cNvCxnSpPr/>
            <p:nvPr/>
          </p:nvCxnSpPr>
          <p:spPr>
            <a:xfrm flipH="1">
              <a:off x="7365531" y="2516146"/>
              <a:ext cx="86673" cy="205386"/>
            </a:xfrm>
            <a:prstGeom prst="line">
              <a:avLst/>
            </a:prstGeom>
            <a:ln w="38100">
              <a:solidFill>
                <a:schemeClr val="bg1"/>
              </a:solidFill>
              <a:tailEnd type="none"/>
            </a:ln>
          </p:spPr>
          <p:style>
            <a:lnRef idx="1">
              <a:schemeClr val="accent1"/>
            </a:lnRef>
            <a:fillRef idx="0">
              <a:schemeClr val="accent1"/>
            </a:fillRef>
            <a:effectRef idx="0">
              <a:schemeClr val="accent1"/>
            </a:effectRef>
            <a:fontRef idx="minor">
              <a:schemeClr val="tx1"/>
            </a:fontRef>
          </p:style>
        </p:cxnSp>
      </p:grpSp>
      <p:sp>
        <p:nvSpPr>
          <p:cNvPr id="30" name="Rectangle: Rounded Corners 29">
            <a:extLst>
              <a:ext uri="{FF2B5EF4-FFF2-40B4-BE49-F238E27FC236}">
                <a16:creationId xmlns:a16="http://schemas.microsoft.com/office/drawing/2014/main" id="{81E9E977-B5AD-4652-A9A6-691C04C6A9AC}"/>
              </a:ext>
            </a:extLst>
          </p:cNvPr>
          <p:cNvSpPr/>
          <p:nvPr/>
        </p:nvSpPr>
        <p:spPr>
          <a:xfrm>
            <a:off x="10233000" y="3437995"/>
            <a:ext cx="936563" cy="177680"/>
          </a:xfrm>
          <a:prstGeom prst="roundRect">
            <a:avLst>
              <a:gd name="adj" fmla="val 38618"/>
            </a:avLst>
          </a:prstGeom>
          <a:solidFill>
            <a:srgbClr val="DEC8EE"/>
          </a:solidFill>
          <a:ln>
            <a:solidFill>
              <a:srgbClr val="C8A5E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dirty="0">
                <a:solidFill>
                  <a:schemeClr val="tx1"/>
                </a:solidFill>
              </a:rPr>
              <a:t>16 </a:t>
            </a:r>
            <a:r>
              <a:rPr lang="en-US" sz="1200" dirty="0" err="1">
                <a:solidFill>
                  <a:schemeClr val="tx1"/>
                </a:solidFill>
              </a:rPr>
              <a:t>QW</a:t>
            </a:r>
            <a:r>
              <a:rPr lang="en-US" sz="1200" dirty="0">
                <a:solidFill>
                  <a:schemeClr val="tx1"/>
                </a:solidFill>
              </a:rPr>
              <a:t> doses</a:t>
            </a:r>
            <a:endParaRPr lang="en-GB" sz="1200" dirty="0">
              <a:solidFill>
                <a:schemeClr val="tx1"/>
              </a:solidFill>
            </a:endParaRPr>
          </a:p>
        </p:txBody>
      </p:sp>
      <p:sp>
        <p:nvSpPr>
          <p:cNvPr id="31" name="Rectangle: Rounded Corners 30">
            <a:extLst>
              <a:ext uri="{FF2B5EF4-FFF2-40B4-BE49-F238E27FC236}">
                <a16:creationId xmlns:a16="http://schemas.microsoft.com/office/drawing/2014/main" id="{8B2E2E65-78ED-40C6-BADF-7F2D50877880}"/>
              </a:ext>
            </a:extLst>
          </p:cNvPr>
          <p:cNvSpPr/>
          <p:nvPr/>
        </p:nvSpPr>
        <p:spPr>
          <a:xfrm>
            <a:off x="10694810" y="2432603"/>
            <a:ext cx="851421" cy="668124"/>
          </a:xfrm>
          <a:prstGeom prst="roundRect">
            <a:avLst>
              <a:gd name="adj" fmla="val 16142"/>
            </a:avLst>
          </a:prstGeom>
          <a:solidFill>
            <a:schemeClr val="accent2">
              <a:lumMod val="20000"/>
              <a:lumOff val="8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90000"/>
              </a:lnSpc>
            </a:pPr>
            <a:r>
              <a:rPr lang="en-US" sz="1200" dirty="0">
                <a:solidFill>
                  <a:schemeClr val="tx1"/>
                </a:solidFill>
              </a:rPr>
              <a:t>Q2W</a:t>
            </a:r>
          </a:p>
          <a:p>
            <a:pPr algn="ctr">
              <a:lnSpc>
                <a:spcPct val="90000"/>
              </a:lnSpc>
            </a:pPr>
            <a:r>
              <a:rPr lang="en-US" sz="1200" dirty="0">
                <a:solidFill>
                  <a:schemeClr val="tx1"/>
                </a:solidFill>
              </a:rPr>
              <a:t>doses </a:t>
            </a:r>
            <a:br>
              <a:rPr lang="en-US" sz="1200" dirty="0">
                <a:solidFill>
                  <a:schemeClr val="tx1"/>
                </a:solidFill>
              </a:rPr>
            </a:br>
            <a:r>
              <a:rPr lang="en-US" sz="1200" dirty="0">
                <a:solidFill>
                  <a:schemeClr val="tx1"/>
                </a:solidFill>
              </a:rPr>
              <a:t>after W16</a:t>
            </a:r>
            <a:endParaRPr lang="en-GB" sz="1200" dirty="0">
              <a:solidFill>
                <a:schemeClr val="tx1"/>
              </a:solidFill>
            </a:endParaRPr>
          </a:p>
        </p:txBody>
      </p:sp>
      <p:cxnSp>
        <p:nvCxnSpPr>
          <p:cNvPr id="32" name="Straight Connector 31">
            <a:extLst>
              <a:ext uri="{FF2B5EF4-FFF2-40B4-BE49-F238E27FC236}">
                <a16:creationId xmlns:a16="http://schemas.microsoft.com/office/drawing/2014/main" id="{D98C9E16-8933-4D2A-B2C5-4558B59AD696}"/>
              </a:ext>
            </a:extLst>
          </p:cNvPr>
          <p:cNvCxnSpPr>
            <a:cxnSpLocks/>
          </p:cNvCxnSpPr>
          <p:nvPr/>
        </p:nvCxnSpPr>
        <p:spPr>
          <a:xfrm>
            <a:off x="11130603" y="3120012"/>
            <a:ext cx="1273" cy="303305"/>
          </a:xfrm>
          <a:prstGeom prst="line">
            <a:avLst/>
          </a:prstGeom>
          <a:ln w="19050">
            <a:solidFill>
              <a:schemeClr val="tx1"/>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FF5DAFD9-91A2-4121-A71A-28B29809EFCE}"/>
              </a:ext>
            </a:extLst>
          </p:cNvPr>
          <p:cNvSpPr txBox="1"/>
          <p:nvPr/>
        </p:nvSpPr>
        <p:spPr>
          <a:xfrm>
            <a:off x="5223630" y="1273279"/>
            <a:ext cx="2363995" cy="221599"/>
          </a:xfrm>
          <a:prstGeom prst="rect">
            <a:avLst/>
          </a:prstGeom>
          <a:noFill/>
        </p:spPr>
        <p:txBody>
          <a:bodyPr wrap="square" lIns="0" tIns="0" rIns="0" bIns="0" rtlCol="0">
            <a:spAutoFit/>
          </a:bodyPr>
          <a:lstStyle/>
          <a:p>
            <a:pPr algn="ctr">
              <a:lnSpc>
                <a:spcPct val="90000"/>
              </a:lnSpc>
              <a:spcBef>
                <a:spcPts val="1200"/>
              </a:spcBef>
              <a:buClr>
                <a:schemeClr val="accent3"/>
              </a:buClr>
            </a:pPr>
            <a:r>
              <a:rPr lang="en-US" sz="1600" b="1" dirty="0">
                <a:latin typeface="+mn-lt"/>
              </a:rPr>
              <a:t>REGN5458 IV dosing levels</a:t>
            </a:r>
            <a:endParaRPr lang="en-GB" sz="1600" b="1" dirty="0">
              <a:latin typeface="+mn-lt"/>
            </a:endParaRPr>
          </a:p>
        </p:txBody>
      </p:sp>
      <p:cxnSp>
        <p:nvCxnSpPr>
          <p:cNvPr id="41" name="Straight Arrow Connector 40">
            <a:extLst>
              <a:ext uri="{FF2B5EF4-FFF2-40B4-BE49-F238E27FC236}">
                <a16:creationId xmlns:a16="http://schemas.microsoft.com/office/drawing/2014/main" id="{DB23889E-937C-4F31-A36A-E877FCCF9F7D}"/>
              </a:ext>
            </a:extLst>
          </p:cNvPr>
          <p:cNvCxnSpPr>
            <a:cxnSpLocks/>
            <a:stCxn id="42" idx="3"/>
            <a:endCxn id="105" idx="1"/>
          </p:cNvCxnSpPr>
          <p:nvPr/>
        </p:nvCxnSpPr>
        <p:spPr>
          <a:xfrm flipV="1">
            <a:off x="6197128" y="2134344"/>
            <a:ext cx="401487" cy="117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EB3DA911-9CDE-4612-8D53-6DDDF8E301F5}"/>
              </a:ext>
            </a:extLst>
          </p:cNvPr>
          <p:cNvSpPr/>
          <p:nvPr/>
        </p:nvSpPr>
        <p:spPr>
          <a:xfrm>
            <a:off x="4786648" y="1838439"/>
            <a:ext cx="1410480" cy="594164"/>
          </a:xfrm>
          <a:prstGeom prst="roundRect">
            <a:avLst>
              <a:gd name="adj" fmla="val 16142"/>
            </a:avLst>
          </a:prstGeom>
          <a:solidFill>
            <a:schemeClr val="accent2">
              <a:lumMod val="20000"/>
              <a:lumOff val="8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lnSpc>
                <a:spcPct val="90000"/>
              </a:lnSpc>
            </a:pPr>
            <a:r>
              <a:rPr lang="en-US" sz="1400" b="1" dirty="0">
                <a:solidFill>
                  <a:schemeClr val="tx1"/>
                </a:solidFill>
              </a:rPr>
              <a:t>Part 1</a:t>
            </a:r>
            <a:br>
              <a:rPr lang="en-US" sz="1400" dirty="0">
                <a:solidFill>
                  <a:schemeClr val="tx1"/>
                </a:solidFill>
              </a:rPr>
            </a:br>
            <a:r>
              <a:rPr lang="en-US" sz="1400" dirty="0">
                <a:solidFill>
                  <a:schemeClr val="tx1"/>
                </a:solidFill>
              </a:rPr>
              <a:t>Dose escalation, </a:t>
            </a:r>
            <a:br>
              <a:rPr lang="en-US" sz="1400" dirty="0">
                <a:solidFill>
                  <a:schemeClr val="tx1"/>
                </a:solidFill>
              </a:rPr>
            </a:br>
            <a:r>
              <a:rPr lang="en-US" sz="1400" dirty="0">
                <a:solidFill>
                  <a:schemeClr val="tx1"/>
                </a:solidFill>
              </a:rPr>
              <a:t>4+3 design </a:t>
            </a:r>
            <a:endParaRPr lang="en-GB" sz="1400" dirty="0">
              <a:solidFill>
                <a:schemeClr val="tx1"/>
              </a:solidFill>
            </a:endParaRPr>
          </a:p>
        </p:txBody>
      </p:sp>
      <p:sp>
        <p:nvSpPr>
          <p:cNvPr id="43" name="Rectangle: Rounded Corners 42">
            <a:extLst>
              <a:ext uri="{FF2B5EF4-FFF2-40B4-BE49-F238E27FC236}">
                <a16:creationId xmlns:a16="http://schemas.microsoft.com/office/drawing/2014/main" id="{2D4D7115-62C4-48EC-AF4E-E077A7FD6C42}"/>
              </a:ext>
            </a:extLst>
          </p:cNvPr>
          <p:cNvSpPr/>
          <p:nvPr/>
        </p:nvSpPr>
        <p:spPr>
          <a:xfrm>
            <a:off x="6177503" y="1894731"/>
            <a:ext cx="456247" cy="167083"/>
          </a:xfrm>
          <a:prstGeom prst="roundRect">
            <a:avLst>
              <a:gd name="adj" fmla="val 1614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90000"/>
              </a:lnSpc>
            </a:pPr>
            <a:r>
              <a:rPr lang="en-US" sz="1100" dirty="0">
                <a:solidFill>
                  <a:schemeClr val="tx1"/>
                </a:solidFill>
              </a:rPr>
              <a:t>RP2D</a:t>
            </a:r>
            <a:endParaRPr lang="en-GB" sz="1100" dirty="0">
              <a:solidFill>
                <a:schemeClr val="tx1"/>
              </a:solidFill>
            </a:endParaRPr>
          </a:p>
        </p:txBody>
      </p:sp>
      <p:grpSp>
        <p:nvGrpSpPr>
          <p:cNvPr id="114" name="Group 113">
            <a:extLst>
              <a:ext uri="{FF2B5EF4-FFF2-40B4-BE49-F238E27FC236}">
                <a16:creationId xmlns:a16="http://schemas.microsoft.com/office/drawing/2014/main" id="{D0293D24-5700-4D06-BFBA-34528AE4A9FE}"/>
              </a:ext>
            </a:extLst>
          </p:cNvPr>
          <p:cNvGrpSpPr/>
          <p:nvPr/>
        </p:nvGrpSpPr>
        <p:grpSpPr>
          <a:xfrm>
            <a:off x="4786648" y="2488220"/>
            <a:ext cx="3222449" cy="3210332"/>
            <a:chOff x="4238208" y="2488220"/>
            <a:chExt cx="3080576" cy="2746626"/>
          </a:xfrm>
        </p:grpSpPr>
        <p:sp>
          <p:nvSpPr>
            <p:cNvPr id="44" name="Rectangle 43">
              <a:extLst>
                <a:ext uri="{FF2B5EF4-FFF2-40B4-BE49-F238E27FC236}">
                  <a16:creationId xmlns:a16="http://schemas.microsoft.com/office/drawing/2014/main" id="{31012894-0D36-4F73-A7AA-FB12ABF0AABB}"/>
                </a:ext>
              </a:extLst>
            </p:cNvPr>
            <p:cNvSpPr/>
            <p:nvPr/>
          </p:nvSpPr>
          <p:spPr>
            <a:xfrm>
              <a:off x="5900127" y="3774165"/>
              <a:ext cx="553101" cy="187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7" name="Rectangle: Rounded Corners 46">
              <a:extLst>
                <a:ext uri="{FF2B5EF4-FFF2-40B4-BE49-F238E27FC236}">
                  <a16:creationId xmlns:a16="http://schemas.microsoft.com/office/drawing/2014/main" id="{05E86C12-DC56-4E5D-A4B8-6A5400673BEE}"/>
                </a:ext>
              </a:extLst>
            </p:cNvPr>
            <p:cNvSpPr/>
            <p:nvPr/>
          </p:nvSpPr>
          <p:spPr>
            <a:xfrm>
              <a:off x="5104353" y="3774823"/>
              <a:ext cx="1348875" cy="186837"/>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a:solidFill>
                    <a:srgbClr val="DEC8EE"/>
                  </a:solidFill>
                </a:rPr>
                <a:t>DL5</a:t>
              </a:r>
              <a:r>
                <a:rPr lang="en-US" sz="1200" dirty="0"/>
                <a:t> 48 mg (n=7)*</a:t>
              </a:r>
              <a:endParaRPr lang="en-GB" sz="1200" dirty="0"/>
            </a:p>
          </p:txBody>
        </p:sp>
        <p:cxnSp>
          <p:nvCxnSpPr>
            <p:cNvPr id="75" name="Connector: Elbow 74">
              <a:extLst>
                <a:ext uri="{FF2B5EF4-FFF2-40B4-BE49-F238E27FC236}">
                  <a16:creationId xmlns:a16="http://schemas.microsoft.com/office/drawing/2014/main" id="{BA283807-6FD8-4E49-A3B6-05A5C552D0B8}"/>
                </a:ext>
              </a:extLst>
            </p:cNvPr>
            <p:cNvCxnSpPr>
              <a:cxnSpLocks/>
            </p:cNvCxnSpPr>
            <p:nvPr/>
          </p:nvCxnSpPr>
          <p:spPr>
            <a:xfrm flipV="1">
              <a:off x="6450618" y="3662332"/>
              <a:ext cx="107567" cy="208009"/>
            </a:xfrm>
            <a:prstGeom prst="bentConnector2">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68FB1C0D-A3C4-402A-9B16-F23295B3CBB8}"/>
                </a:ext>
              </a:extLst>
            </p:cNvPr>
            <p:cNvSpPr/>
            <p:nvPr/>
          </p:nvSpPr>
          <p:spPr>
            <a:xfrm>
              <a:off x="5681211" y="4101574"/>
              <a:ext cx="553101" cy="179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54" name="Rectangle: Rounded Corners 53">
              <a:extLst>
                <a:ext uri="{FF2B5EF4-FFF2-40B4-BE49-F238E27FC236}">
                  <a16:creationId xmlns:a16="http://schemas.microsoft.com/office/drawing/2014/main" id="{B98626E4-EF97-4FCF-9686-614A825AD2C1}"/>
                </a:ext>
              </a:extLst>
            </p:cNvPr>
            <p:cNvSpPr/>
            <p:nvPr/>
          </p:nvSpPr>
          <p:spPr>
            <a:xfrm>
              <a:off x="4885437" y="4095235"/>
              <a:ext cx="1348875" cy="186837"/>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a:solidFill>
                    <a:srgbClr val="DEC8EE"/>
                  </a:solidFill>
                </a:rPr>
                <a:t>DL4</a:t>
              </a:r>
              <a:r>
                <a:rPr lang="en-US" sz="1200" dirty="0"/>
                <a:t> 24 mg (n=10)*</a:t>
              </a:r>
              <a:endParaRPr lang="en-GB" sz="1200" dirty="0"/>
            </a:p>
          </p:txBody>
        </p:sp>
        <p:cxnSp>
          <p:nvCxnSpPr>
            <p:cNvPr id="76" name="Connector: Elbow 75">
              <a:extLst>
                <a:ext uri="{FF2B5EF4-FFF2-40B4-BE49-F238E27FC236}">
                  <a16:creationId xmlns:a16="http://schemas.microsoft.com/office/drawing/2014/main" id="{42DC278B-7063-44BF-A730-2F81E06D3A7B}"/>
                </a:ext>
              </a:extLst>
            </p:cNvPr>
            <p:cNvCxnSpPr>
              <a:cxnSpLocks/>
            </p:cNvCxnSpPr>
            <p:nvPr/>
          </p:nvCxnSpPr>
          <p:spPr>
            <a:xfrm flipV="1">
              <a:off x="6233008" y="3977744"/>
              <a:ext cx="107567" cy="208009"/>
            </a:xfrm>
            <a:prstGeom prst="bentConnector2">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7E695681-FCB1-4040-80C9-41F34F3B45B9}"/>
                </a:ext>
              </a:extLst>
            </p:cNvPr>
            <p:cNvSpPr/>
            <p:nvPr/>
          </p:nvSpPr>
          <p:spPr>
            <a:xfrm>
              <a:off x="5463638" y="4412746"/>
              <a:ext cx="553101" cy="186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58" name="Rectangle: Rounded Corners 57">
              <a:extLst>
                <a:ext uri="{FF2B5EF4-FFF2-40B4-BE49-F238E27FC236}">
                  <a16:creationId xmlns:a16="http://schemas.microsoft.com/office/drawing/2014/main" id="{67FE7255-4EC9-44BF-A564-C45997E09EBE}"/>
                </a:ext>
              </a:extLst>
            </p:cNvPr>
            <p:cNvSpPr/>
            <p:nvPr/>
          </p:nvSpPr>
          <p:spPr>
            <a:xfrm>
              <a:off x="4667865" y="4412747"/>
              <a:ext cx="1348875" cy="186837"/>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a:solidFill>
                    <a:srgbClr val="DEC8EE"/>
                  </a:solidFill>
                </a:rPr>
                <a:t>DL3</a:t>
              </a:r>
              <a:r>
                <a:rPr lang="en-US" sz="1200" dirty="0"/>
                <a:t> 12 mg (n=10)*</a:t>
              </a:r>
              <a:endParaRPr lang="en-GB" sz="1200" dirty="0"/>
            </a:p>
          </p:txBody>
        </p:sp>
        <p:cxnSp>
          <p:nvCxnSpPr>
            <p:cNvPr id="77" name="Connector: Elbow 76">
              <a:extLst>
                <a:ext uri="{FF2B5EF4-FFF2-40B4-BE49-F238E27FC236}">
                  <a16:creationId xmlns:a16="http://schemas.microsoft.com/office/drawing/2014/main" id="{F8B75CA7-4A31-4E14-B9BB-1B14A829824A}"/>
                </a:ext>
              </a:extLst>
            </p:cNvPr>
            <p:cNvCxnSpPr>
              <a:cxnSpLocks/>
            </p:cNvCxnSpPr>
            <p:nvPr/>
          </p:nvCxnSpPr>
          <p:spPr>
            <a:xfrm flipV="1">
              <a:off x="6014357" y="4298156"/>
              <a:ext cx="107567" cy="208009"/>
            </a:xfrm>
            <a:prstGeom prst="bentConnector2">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59F0BED1-EA9C-4B8E-86B0-A6BA09F691D8}"/>
                </a:ext>
              </a:extLst>
            </p:cNvPr>
            <p:cNvSpPr/>
            <p:nvPr/>
          </p:nvSpPr>
          <p:spPr>
            <a:xfrm>
              <a:off x="5243466" y="4734304"/>
              <a:ext cx="553100" cy="186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61" name="Rectangle 60">
              <a:extLst>
                <a:ext uri="{FF2B5EF4-FFF2-40B4-BE49-F238E27FC236}">
                  <a16:creationId xmlns:a16="http://schemas.microsoft.com/office/drawing/2014/main" id="{625EE51A-1A61-49D4-AEBB-9FFAF01F1247}"/>
                </a:ext>
              </a:extLst>
            </p:cNvPr>
            <p:cNvSpPr/>
            <p:nvPr/>
          </p:nvSpPr>
          <p:spPr>
            <a:xfrm>
              <a:off x="5243466" y="4734304"/>
              <a:ext cx="553100" cy="186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63" name="Rectangle: Rounded Corners 62">
              <a:extLst>
                <a:ext uri="{FF2B5EF4-FFF2-40B4-BE49-F238E27FC236}">
                  <a16:creationId xmlns:a16="http://schemas.microsoft.com/office/drawing/2014/main" id="{F20AC202-0EA1-430B-8527-1E2C8C9DE99C}"/>
                </a:ext>
              </a:extLst>
            </p:cNvPr>
            <p:cNvSpPr/>
            <p:nvPr/>
          </p:nvSpPr>
          <p:spPr>
            <a:xfrm>
              <a:off x="4447692" y="4734305"/>
              <a:ext cx="1348875" cy="186837"/>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a:solidFill>
                    <a:srgbClr val="DEC8EE"/>
                  </a:solidFill>
                </a:rPr>
                <a:t>DL2</a:t>
              </a:r>
              <a:r>
                <a:rPr lang="en-US" sz="1200" dirty="0"/>
                <a:t> 6 mg (n=10)*</a:t>
              </a:r>
              <a:endParaRPr lang="en-GB" sz="1200" dirty="0"/>
            </a:p>
          </p:txBody>
        </p:sp>
        <p:cxnSp>
          <p:nvCxnSpPr>
            <p:cNvPr id="78" name="Connector: Elbow 77">
              <a:extLst>
                <a:ext uri="{FF2B5EF4-FFF2-40B4-BE49-F238E27FC236}">
                  <a16:creationId xmlns:a16="http://schemas.microsoft.com/office/drawing/2014/main" id="{5C80AF00-9814-42EA-8CE1-040AD464755F}"/>
                </a:ext>
              </a:extLst>
            </p:cNvPr>
            <p:cNvCxnSpPr>
              <a:cxnSpLocks/>
            </p:cNvCxnSpPr>
            <p:nvPr/>
          </p:nvCxnSpPr>
          <p:spPr>
            <a:xfrm flipV="1">
              <a:off x="5796566" y="4615668"/>
              <a:ext cx="107567" cy="208009"/>
            </a:xfrm>
            <a:prstGeom prst="bentConnector2">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65" name="Rectangle: Rounded Corners 64">
              <a:extLst>
                <a:ext uri="{FF2B5EF4-FFF2-40B4-BE49-F238E27FC236}">
                  <a16:creationId xmlns:a16="http://schemas.microsoft.com/office/drawing/2014/main" id="{F46DB344-1740-4B5D-B25D-3ED0152416A1}"/>
                </a:ext>
              </a:extLst>
            </p:cNvPr>
            <p:cNvSpPr/>
            <p:nvPr/>
          </p:nvSpPr>
          <p:spPr>
            <a:xfrm>
              <a:off x="4238208" y="5048009"/>
              <a:ext cx="1345678" cy="186837"/>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a:solidFill>
                    <a:srgbClr val="DEC8EE"/>
                  </a:solidFill>
                </a:rPr>
                <a:t>DL1</a:t>
              </a:r>
              <a:r>
                <a:rPr lang="en-US" sz="1200" dirty="0"/>
                <a:t> 3 mg (n=4)*</a:t>
              </a:r>
              <a:endParaRPr lang="en-GB" sz="1200" dirty="0"/>
            </a:p>
          </p:txBody>
        </p:sp>
        <p:cxnSp>
          <p:nvCxnSpPr>
            <p:cNvPr id="79" name="Connector: Elbow 78">
              <a:extLst>
                <a:ext uri="{FF2B5EF4-FFF2-40B4-BE49-F238E27FC236}">
                  <a16:creationId xmlns:a16="http://schemas.microsoft.com/office/drawing/2014/main" id="{5A949132-CF4A-4A50-9DE0-54035AF70369}"/>
                </a:ext>
              </a:extLst>
            </p:cNvPr>
            <p:cNvCxnSpPr>
              <a:cxnSpLocks/>
            </p:cNvCxnSpPr>
            <p:nvPr/>
          </p:nvCxnSpPr>
          <p:spPr>
            <a:xfrm flipV="1">
              <a:off x="5573644" y="4933418"/>
              <a:ext cx="107567" cy="208009"/>
            </a:xfrm>
            <a:prstGeom prst="bentConnector2">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6C35D4B2-AF81-4A39-B3F3-5D3FBB9499C3}"/>
                </a:ext>
              </a:extLst>
            </p:cNvPr>
            <p:cNvSpPr/>
            <p:nvPr/>
          </p:nvSpPr>
          <p:spPr>
            <a:xfrm>
              <a:off x="6118189" y="3459410"/>
              <a:ext cx="553103" cy="186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50" name="Rectangle: Rounded Corners 49">
              <a:extLst>
                <a:ext uri="{FF2B5EF4-FFF2-40B4-BE49-F238E27FC236}">
                  <a16:creationId xmlns:a16="http://schemas.microsoft.com/office/drawing/2014/main" id="{388B7A80-380E-42EE-ADF0-A01A81DF6E58}"/>
                </a:ext>
              </a:extLst>
            </p:cNvPr>
            <p:cNvSpPr/>
            <p:nvPr/>
          </p:nvSpPr>
          <p:spPr>
            <a:xfrm>
              <a:off x="5322419" y="3459410"/>
              <a:ext cx="1348875" cy="186837"/>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a:solidFill>
                    <a:srgbClr val="DEC8EE"/>
                  </a:solidFill>
                </a:rPr>
                <a:t>DL6</a:t>
              </a:r>
              <a:r>
                <a:rPr lang="en-US" sz="1200" dirty="0"/>
                <a:t> 96 mg (n=8)*†</a:t>
              </a:r>
              <a:endParaRPr lang="en-GB" sz="1200" dirty="0"/>
            </a:p>
          </p:txBody>
        </p:sp>
        <p:cxnSp>
          <p:nvCxnSpPr>
            <p:cNvPr id="85" name="Connector: Elbow 84">
              <a:extLst>
                <a:ext uri="{FF2B5EF4-FFF2-40B4-BE49-F238E27FC236}">
                  <a16:creationId xmlns:a16="http://schemas.microsoft.com/office/drawing/2014/main" id="{C950A4D2-242D-4944-9170-B1F3C5B04C71}"/>
                </a:ext>
              </a:extLst>
            </p:cNvPr>
            <p:cNvCxnSpPr>
              <a:cxnSpLocks/>
            </p:cNvCxnSpPr>
            <p:nvPr/>
          </p:nvCxnSpPr>
          <p:spPr>
            <a:xfrm flipV="1">
              <a:off x="6666448" y="3338602"/>
              <a:ext cx="107567" cy="208009"/>
            </a:xfrm>
            <a:prstGeom prst="bentConnector2">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89" name="Rectangle 88">
              <a:extLst>
                <a:ext uri="{FF2B5EF4-FFF2-40B4-BE49-F238E27FC236}">
                  <a16:creationId xmlns:a16="http://schemas.microsoft.com/office/drawing/2014/main" id="{D74225EA-E502-40CC-9D7A-F7667DF586B6}"/>
                </a:ext>
              </a:extLst>
            </p:cNvPr>
            <p:cNvSpPr/>
            <p:nvPr/>
          </p:nvSpPr>
          <p:spPr>
            <a:xfrm>
              <a:off x="6334018" y="3135680"/>
              <a:ext cx="553103" cy="186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90" name="Rectangle: Rounded Corners 89">
              <a:extLst>
                <a:ext uri="{FF2B5EF4-FFF2-40B4-BE49-F238E27FC236}">
                  <a16:creationId xmlns:a16="http://schemas.microsoft.com/office/drawing/2014/main" id="{E9A4A1DA-6E64-4340-AB64-160CFC604487}"/>
                </a:ext>
              </a:extLst>
            </p:cNvPr>
            <p:cNvSpPr/>
            <p:nvPr/>
          </p:nvSpPr>
          <p:spPr>
            <a:xfrm>
              <a:off x="5538248" y="3135680"/>
              <a:ext cx="1348875" cy="186837"/>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a:solidFill>
                    <a:srgbClr val="DEC8EE"/>
                  </a:solidFill>
                </a:rPr>
                <a:t>DL7</a:t>
              </a:r>
              <a:r>
                <a:rPr lang="en-US" sz="1200" dirty="0"/>
                <a:t> 200 mg (n=12)†</a:t>
              </a:r>
              <a:endParaRPr lang="en-GB" sz="1200" dirty="0"/>
            </a:p>
          </p:txBody>
        </p:sp>
        <p:cxnSp>
          <p:nvCxnSpPr>
            <p:cNvPr id="91" name="Connector: Elbow 90">
              <a:extLst>
                <a:ext uri="{FF2B5EF4-FFF2-40B4-BE49-F238E27FC236}">
                  <a16:creationId xmlns:a16="http://schemas.microsoft.com/office/drawing/2014/main" id="{9C7A11E5-A733-41CC-83FF-AF11F014989C}"/>
                </a:ext>
              </a:extLst>
            </p:cNvPr>
            <p:cNvCxnSpPr>
              <a:cxnSpLocks/>
            </p:cNvCxnSpPr>
            <p:nvPr/>
          </p:nvCxnSpPr>
          <p:spPr>
            <a:xfrm flipV="1">
              <a:off x="6882277" y="3014872"/>
              <a:ext cx="107567" cy="208009"/>
            </a:xfrm>
            <a:prstGeom prst="bentConnector2">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94" name="Rectangle 93">
              <a:extLst>
                <a:ext uri="{FF2B5EF4-FFF2-40B4-BE49-F238E27FC236}">
                  <a16:creationId xmlns:a16="http://schemas.microsoft.com/office/drawing/2014/main" id="{97C58EC4-224A-4057-8BB2-78205AD29DB0}"/>
                </a:ext>
              </a:extLst>
            </p:cNvPr>
            <p:cNvSpPr/>
            <p:nvPr/>
          </p:nvSpPr>
          <p:spPr>
            <a:xfrm>
              <a:off x="6549847" y="2811950"/>
              <a:ext cx="553103" cy="186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95" name="Rectangle: Rounded Corners 94">
              <a:extLst>
                <a:ext uri="{FF2B5EF4-FFF2-40B4-BE49-F238E27FC236}">
                  <a16:creationId xmlns:a16="http://schemas.microsoft.com/office/drawing/2014/main" id="{49FB5927-503B-446F-A5E9-9BDC5015A8A2}"/>
                </a:ext>
              </a:extLst>
            </p:cNvPr>
            <p:cNvSpPr/>
            <p:nvPr/>
          </p:nvSpPr>
          <p:spPr>
            <a:xfrm>
              <a:off x="5754077" y="2811950"/>
              <a:ext cx="1348875" cy="186837"/>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a:solidFill>
                    <a:srgbClr val="DEC8EE"/>
                  </a:solidFill>
                </a:rPr>
                <a:t>DL8</a:t>
              </a:r>
              <a:r>
                <a:rPr lang="en-US" sz="1200" dirty="0"/>
                <a:t> 400 mg (n=8)†</a:t>
              </a:r>
              <a:endParaRPr lang="en-GB" sz="1200" dirty="0"/>
            </a:p>
          </p:txBody>
        </p:sp>
        <p:cxnSp>
          <p:nvCxnSpPr>
            <p:cNvPr id="96" name="Connector: Elbow 95">
              <a:extLst>
                <a:ext uri="{FF2B5EF4-FFF2-40B4-BE49-F238E27FC236}">
                  <a16:creationId xmlns:a16="http://schemas.microsoft.com/office/drawing/2014/main" id="{96D08598-B93A-4EFA-998E-D26B20FDD41B}"/>
                </a:ext>
              </a:extLst>
            </p:cNvPr>
            <p:cNvCxnSpPr>
              <a:cxnSpLocks/>
            </p:cNvCxnSpPr>
            <p:nvPr/>
          </p:nvCxnSpPr>
          <p:spPr>
            <a:xfrm flipV="1">
              <a:off x="7098106" y="2691142"/>
              <a:ext cx="107567" cy="208009"/>
            </a:xfrm>
            <a:prstGeom prst="bentConnector2">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99" name="Rectangle 98">
              <a:extLst>
                <a:ext uri="{FF2B5EF4-FFF2-40B4-BE49-F238E27FC236}">
                  <a16:creationId xmlns:a16="http://schemas.microsoft.com/office/drawing/2014/main" id="{CB1FCDF7-8A34-430A-A484-61DF99C5577E}"/>
                </a:ext>
              </a:extLst>
            </p:cNvPr>
            <p:cNvSpPr/>
            <p:nvPr/>
          </p:nvSpPr>
          <p:spPr>
            <a:xfrm>
              <a:off x="6765679" y="2488220"/>
              <a:ext cx="553103" cy="186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100" name="Rectangle: Rounded Corners 99">
              <a:extLst>
                <a:ext uri="{FF2B5EF4-FFF2-40B4-BE49-F238E27FC236}">
                  <a16:creationId xmlns:a16="http://schemas.microsoft.com/office/drawing/2014/main" id="{1BD08F74-95CC-4339-B111-8C5A9FECB856}"/>
                </a:ext>
              </a:extLst>
            </p:cNvPr>
            <p:cNvSpPr/>
            <p:nvPr/>
          </p:nvSpPr>
          <p:spPr>
            <a:xfrm>
              <a:off x="5969909" y="2488220"/>
              <a:ext cx="1348875" cy="186837"/>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a:solidFill>
                    <a:srgbClr val="DEC8EE"/>
                  </a:solidFill>
                </a:rPr>
                <a:t>DL9</a:t>
              </a:r>
              <a:r>
                <a:rPr lang="en-US" sz="1200" dirty="0"/>
                <a:t> 800 mg (n=4)†</a:t>
              </a:r>
              <a:endParaRPr lang="en-GB" sz="1200" dirty="0"/>
            </a:p>
          </p:txBody>
        </p:sp>
      </p:grpSp>
      <p:sp>
        <p:nvSpPr>
          <p:cNvPr id="105" name="Rectangle: Rounded Corners 104">
            <a:extLst>
              <a:ext uri="{FF2B5EF4-FFF2-40B4-BE49-F238E27FC236}">
                <a16:creationId xmlns:a16="http://schemas.microsoft.com/office/drawing/2014/main" id="{DA091B93-3591-4047-BB41-FA32331BFC23}"/>
              </a:ext>
            </a:extLst>
          </p:cNvPr>
          <p:cNvSpPr/>
          <p:nvPr/>
        </p:nvSpPr>
        <p:spPr>
          <a:xfrm>
            <a:off x="6598615" y="1861090"/>
            <a:ext cx="1410480" cy="546508"/>
          </a:xfrm>
          <a:prstGeom prst="roundRect">
            <a:avLst>
              <a:gd name="adj" fmla="val 16142"/>
            </a:avLst>
          </a:prstGeom>
          <a:solidFill>
            <a:schemeClr val="accent2">
              <a:lumMod val="20000"/>
              <a:lumOff val="8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lnSpc>
                <a:spcPct val="90000"/>
              </a:lnSpc>
            </a:pPr>
            <a:r>
              <a:rPr lang="en-US" sz="1400" b="1" dirty="0">
                <a:solidFill>
                  <a:schemeClr val="tx1"/>
                </a:solidFill>
              </a:rPr>
              <a:t>Part 2</a:t>
            </a:r>
            <a:br>
              <a:rPr lang="en-US" sz="1400" dirty="0">
                <a:solidFill>
                  <a:schemeClr val="tx1"/>
                </a:solidFill>
              </a:rPr>
            </a:br>
            <a:r>
              <a:rPr lang="en-US" sz="1400" dirty="0">
                <a:solidFill>
                  <a:schemeClr val="tx1"/>
                </a:solidFill>
              </a:rPr>
              <a:t>Dose expansion</a:t>
            </a:r>
            <a:endParaRPr lang="en-GB" sz="1400" dirty="0">
              <a:solidFill>
                <a:schemeClr val="tx1"/>
              </a:solidFill>
            </a:endParaRPr>
          </a:p>
        </p:txBody>
      </p:sp>
      <p:sp>
        <p:nvSpPr>
          <p:cNvPr id="111" name="TextBox 110">
            <a:extLst>
              <a:ext uri="{FF2B5EF4-FFF2-40B4-BE49-F238E27FC236}">
                <a16:creationId xmlns:a16="http://schemas.microsoft.com/office/drawing/2014/main" id="{2740C63A-FF03-4314-9239-B4289D2FBD60}"/>
              </a:ext>
            </a:extLst>
          </p:cNvPr>
          <p:cNvSpPr txBox="1"/>
          <p:nvPr/>
        </p:nvSpPr>
        <p:spPr>
          <a:xfrm>
            <a:off x="4786648" y="1578496"/>
            <a:ext cx="3237958" cy="286232"/>
          </a:xfrm>
          <a:prstGeom prst="rect">
            <a:avLst/>
          </a:prstGeom>
          <a:noFill/>
        </p:spPr>
        <p:txBody>
          <a:bodyPr wrap="square">
            <a:spAutoFit/>
          </a:body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223341"/>
                </a:solidFill>
                <a:effectLst/>
                <a:uLnTx/>
                <a:uFillTx/>
                <a:latin typeface="Calibri" panose="020F0502020204030204"/>
                <a:ea typeface="+mn-ea"/>
                <a:cs typeface="+mn-cs"/>
              </a:rPr>
              <a:t>REGN5458 Phase 1: </a:t>
            </a:r>
          </a:p>
        </p:txBody>
      </p:sp>
      <p:sp>
        <p:nvSpPr>
          <p:cNvPr id="115" name="TextBox 114">
            <a:extLst>
              <a:ext uri="{FF2B5EF4-FFF2-40B4-BE49-F238E27FC236}">
                <a16:creationId xmlns:a16="http://schemas.microsoft.com/office/drawing/2014/main" id="{F7875258-C526-40AC-81E1-CF922F553E02}"/>
              </a:ext>
            </a:extLst>
          </p:cNvPr>
          <p:cNvSpPr txBox="1"/>
          <p:nvPr/>
        </p:nvSpPr>
        <p:spPr>
          <a:xfrm>
            <a:off x="9268272" y="2434620"/>
            <a:ext cx="484042" cy="332399"/>
          </a:xfrm>
          <a:prstGeom prst="rect">
            <a:avLst/>
          </a:prstGeom>
          <a:noFill/>
        </p:spPr>
        <p:txBody>
          <a:bodyPr wrap="none" lIns="0" tIns="0" rIns="0" bIns="0" rtlCol="0">
            <a:spAutoFit/>
          </a:bodyPr>
          <a:lstStyle/>
          <a:p>
            <a:pPr algn="ctr">
              <a:lnSpc>
                <a:spcPct val="90000"/>
              </a:lnSpc>
              <a:spcBef>
                <a:spcPts val="1200"/>
              </a:spcBef>
              <a:buClr>
                <a:schemeClr val="accent3"/>
              </a:buClr>
            </a:pPr>
            <a:r>
              <a:rPr lang="en-US" sz="1200" dirty="0">
                <a:solidFill>
                  <a:srgbClr val="7030A0"/>
                </a:solidFill>
                <a:latin typeface="+mn-lt"/>
              </a:rPr>
              <a:t>Step-up</a:t>
            </a:r>
            <a:br>
              <a:rPr lang="en-US" sz="1200" dirty="0">
                <a:solidFill>
                  <a:srgbClr val="7030A0"/>
                </a:solidFill>
                <a:latin typeface="+mn-lt"/>
              </a:rPr>
            </a:br>
            <a:r>
              <a:rPr lang="en-US" sz="1200" dirty="0">
                <a:solidFill>
                  <a:srgbClr val="7030A0"/>
                </a:solidFill>
                <a:latin typeface="+mn-lt"/>
              </a:rPr>
              <a:t>dose</a:t>
            </a:r>
            <a:endParaRPr lang="en-GB" sz="1200" dirty="0">
              <a:solidFill>
                <a:srgbClr val="7030A0"/>
              </a:solidFill>
              <a:latin typeface="+mn-lt"/>
            </a:endParaRPr>
          </a:p>
        </p:txBody>
      </p:sp>
      <p:sp>
        <p:nvSpPr>
          <p:cNvPr id="116" name="TextBox 115">
            <a:extLst>
              <a:ext uri="{FF2B5EF4-FFF2-40B4-BE49-F238E27FC236}">
                <a16:creationId xmlns:a16="http://schemas.microsoft.com/office/drawing/2014/main" id="{65634DE7-F631-4816-B1EC-8B9EF4110495}"/>
              </a:ext>
            </a:extLst>
          </p:cNvPr>
          <p:cNvSpPr txBox="1"/>
          <p:nvPr/>
        </p:nvSpPr>
        <p:spPr>
          <a:xfrm>
            <a:off x="9998497" y="2434620"/>
            <a:ext cx="556242" cy="332399"/>
          </a:xfrm>
          <a:prstGeom prst="rect">
            <a:avLst/>
          </a:prstGeom>
          <a:noFill/>
        </p:spPr>
        <p:txBody>
          <a:bodyPr wrap="none" lIns="0" tIns="0" rIns="0" bIns="0" rtlCol="0">
            <a:spAutoFit/>
          </a:bodyPr>
          <a:lstStyle/>
          <a:p>
            <a:pPr algn="ctr">
              <a:lnSpc>
                <a:spcPct val="90000"/>
              </a:lnSpc>
              <a:spcBef>
                <a:spcPts val="1200"/>
              </a:spcBef>
              <a:buClr>
                <a:schemeClr val="accent3"/>
              </a:buClr>
            </a:pPr>
            <a:r>
              <a:rPr lang="en-US" sz="1200" dirty="0">
                <a:solidFill>
                  <a:srgbClr val="7030A0"/>
                </a:solidFill>
                <a:latin typeface="+mn-lt"/>
              </a:rPr>
              <a:t>Full dose</a:t>
            </a:r>
            <a:br>
              <a:rPr lang="en-US" sz="1200" dirty="0">
                <a:solidFill>
                  <a:srgbClr val="7030A0"/>
                </a:solidFill>
                <a:latin typeface="+mn-lt"/>
              </a:rPr>
            </a:br>
            <a:r>
              <a:rPr lang="en-US" sz="1200" dirty="0">
                <a:solidFill>
                  <a:srgbClr val="7030A0"/>
                </a:solidFill>
                <a:latin typeface="+mn-lt"/>
              </a:rPr>
              <a:t>(QW)</a:t>
            </a:r>
            <a:endParaRPr lang="en-GB" sz="1200" dirty="0">
              <a:solidFill>
                <a:srgbClr val="7030A0"/>
              </a:solidFill>
              <a:latin typeface="+mn-lt"/>
            </a:endParaRPr>
          </a:p>
        </p:txBody>
      </p:sp>
      <p:sp>
        <p:nvSpPr>
          <p:cNvPr id="59" name="TextBox 58">
            <a:extLst>
              <a:ext uri="{FF2B5EF4-FFF2-40B4-BE49-F238E27FC236}">
                <a16:creationId xmlns:a16="http://schemas.microsoft.com/office/drawing/2014/main" id="{D6043FF9-89FB-4C44-AD5B-9FA08D716353}"/>
              </a:ext>
            </a:extLst>
          </p:cNvPr>
          <p:cNvSpPr txBox="1"/>
          <p:nvPr/>
        </p:nvSpPr>
        <p:spPr>
          <a:xfrm>
            <a:off x="7227226" y="4414441"/>
            <a:ext cx="4161894" cy="1635812"/>
          </a:xfrm>
          <a:prstGeom prst="rect">
            <a:avLst/>
          </a:prstGeom>
          <a:solidFill>
            <a:srgbClr val="009BD5"/>
          </a:solidFill>
        </p:spPr>
        <p:txBody>
          <a:bodyPr wrap="square" lIns="36000" tIns="36000" rIns="36000" bIns="36000" rtlCol="0" anchor="ctr">
            <a:no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285750" indent="-285750">
              <a:buFont typeface="Arial" panose="020B0604020202020204" pitchFamily="34" charset="0"/>
              <a:buChar char="•"/>
              <a:defRPr/>
            </a:pPr>
            <a:r>
              <a:rPr lang="en-US" sz="2000" dirty="0">
                <a:solidFill>
                  <a:srgbClr val="FFFFFF"/>
                </a:solidFill>
                <a:latin typeface="Calibri" panose="020F0502020204030204"/>
              </a:rPr>
              <a:t>Phase 1, dose escalation trial of REGN5458 IV</a:t>
            </a:r>
          </a:p>
          <a:p>
            <a:pPr marL="285750" indent="-285750">
              <a:buFont typeface="Arial" panose="020B0604020202020204" pitchFamily="34" charset="0"/>
              <a:buChar char="•"/>
              <a:defRPr/>
            </a:pPr>
            <a:r>
              <a:rPr lang="en-US" sz="2000" dirty="0">
                <a:solidFill>
                  <a:srgbClr val="FFFFFF"/>
                </a:solidFill>
                <a:latin typeface="Calibri" panose="020F0502020204030204"/>
              </a:rPr>
              <a:t>73 patients; quad refractory, 32%; penta-refractory, 38%; very advanced</a:t>
            </a:r>
          </a:p>
        </p:txBody>
      </p:sp>
      <p:sp>
        <p:nvSpPr>
          <p:cNvPr id="57" name="TextBox 56">
            <a:extLst>
              <a:ext uri="{FF2B5EF4-FFF2-40B4-BE49-F238E27FC236}">
                <a16:creationId xmlns:a16="http://schemas.microsoft.com/office/drawing/2014/main" id="{F75A3DCB-60A5-BF44-9285-E11DE792B403}"/>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159497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4462518-FAA1-4CD0-9AFE-249169B01308}"/>
              </a:ext>
            </a:extLst>
          </p:cNvPr>
          <p:cNvGrpSpPr/>
          <p:nvPr/>
        </p:nvGrpSpPr>
        <p:grpSpPr>
          <a:xfrm>
            <a:off x="609599" y="1560186"/>
            <a:ext cx="5183233" cy="4105302"/>
            <a:chOff x="609599" y="1183949"/>
            <a:chExt cx="5183233" cy="4105302"/>
          </a:xfrm>
        </p:grpSpPr>
        <p:graphicFrame>
          <p:nvGraphicFramePr>
            <p:cNvPr id="10" name="Content Placeholder 6">
              <a:extLst>
                <a:ext uri="{FF2B5EF4-FFF2-40B4-BE49-F238E27FC236}">
                  <a16:creationId xmlns:a16="http://schemas.microsoft.com/office/drawing/2014/main" id="{A0055792-6016-4BDF-9508-75416C9C6CB2}"/>
                </a:ext>
              </a:extLst>
            </p:cNvPr>
            <p:cNvGraphicFramePr>
              <a:graphicFrameLocks/>
            </p:cNvGraphicFramePr>
            <p:nvPr/>
          </p:nvGraphicFramePr>
          <p:xfrm>
            <a:off x="609599" y="1183949"/>
            <a:ext cx="5183233" cy="4105302"/>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4E0530E9-D0E1-4776-93E3-CDECDA4544C6}"/>
                </a:ext>
              </a:extLst>
            </p:cNvPr>
            <p:cNvSpPr txBox="1"/>
            <p:nvPr/>
          </p:nvSpPr>
          <p:spPr>
            <a:xfrm>
              <a:off x="1752610" y="3097883"/>
              <a:ext cx="660370"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effectLst/>
                  <a:uLnTx/>
                  <a:uFillTx/>
                  <a:latin typeface="+mn-lt"/>
                  <a:ea typeface="+mn-ea"/>
                  <a:cs typeface="+mn-cs"/>
                </a:rPr>
                <a:t>ORR</a:t>
              </a:r>
              <a:br>
                <a:rPr kumimoji="0" lang="en-US" sz="1600" b="1" i="0" u="none" strike="noStrike" kern="0" cap="none" spc="0" normalizeH="0" baseline="0" noProof="0" dirty="0">
                  <a:ln>
                    <a:noFill/>
                  </a:ln>
                  <a:effectLst/>
                  <a:uLnTx/>
                  <a:uFillTx/>
                  <a:latin typeface="+mn-lt"/>
                  <a:ea typeface="+mn-ea"/>
                  <a:cs typeface="+mn-cs"/>
                </a:rPr>
              </a:br>
              <a:r>
                <a:rPr kumimoji="0" lang="en-US" sz="1600" b="1" i="0" u="none" strike="noStrike" kern="0" cap="none" spc="0" normalizeH="0" baseline="0" noProof="0" dirty="0">
                  <a:ln>
                    <a:noFill/>
                  </a:ln>
                  <a:effectLst/>
                  <a:uLnTx/>
                  <a:uFillTx/>
                  <a:latin typeface="+mn-lt"/>
                  <a:ea typeface="+mn-ea"/>
                  <a:cs typeface="+mn-cs"/>
                </a:rPr>
                <a:t>29%</a:t>
              </a:r>
            </a:p>
          </p:txBody>
        </p:sp>
        <p:sp>
          <p:nvSpPr>
            <p:cNvPr id="13" name="TextBox 12">
              <a:extLst>
                <a:ext uri="{FF2B5EF4-FFF2-40B4-BE49-F238E27FC236}">
                  <a16:creationId xmlns:a16="http://schemas.microsoft.com/office/drawing/2014/main" id="{1DFCC302-C065-45DE-874B-A27B4A65715E}"/>
                </a:ext>
              </a:extLst>
            </p:cNvPr>
            <p:cNvSpPr txBox="1"/>
            <p:nvPr/>
          </p:nvSpPr>
          <p:spPr>
            <a:xfrm>
              <a:off x="3190765" y="2605139"/>
              <a:ext cx="669957"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effectLst/>
                  <a:uLnTx/>
                  <a:uFillTx/>
                  <a:latin typeface="+mn-lt"/>
                  <a:ea typeface="+mn-ea"/>
                  <a:cs typeface="+mn-cs"/>
                </a:rPr>
                <a:t>ORR</a:t>
              </a:r>
              <a:br>
                <a:rPr kumimoji="0" lang="en-US" sz="1600" b="1" i="0" u="none" strike="noStrike" kern="0" cap="none" spc="0" normalizeH="0" baseline="0" noProof="0" dirty="0">
                  <a:ln>
                    <a:noFill/>
                  </a:ln>
                  <a:effectLst/>
                  <a:uLnTx/>
                  <a:uFillTx/>
                  <a:latin typeface="+mn-lt"/>
                  <a:ea typeface="+mn-ea"/>
                  <a:cs typeface="+mn-cs"/>
                </a:rPr>
              </a:br>
              <a:r>
                <a:rPr kumimoji="0" lang="en-US" sz="1600" b="1" i="0" u="none" strike="noStrike" kern="0" cap="none" spc="0" normalizeH="0" baseline="0" noProof="0" dirty="0">
                  <a:ln>
                    <a:noFill/>
                  </a:ln>
                  <a:effectLst/>
                  <a:uLnTx/>
                  <a:uFillTx/>
                  <a:latin typeface="+mn-lt"/>
                  <a:ea typeface="+mn-ea"/>
                  <a:cs typeface="+mn-cs"/>
                </a:rPr>
                <a:t>48%</a:t>
              </a:r>
            </a:p>
          </p:txBody>
        </p:sp>
        <p:sp>
          <p:nvSpPr>
            <p:cNvPr id="14" name="TextBox 13">
              <a:extLst>
                <a:ext uri="{FF2B5EF4-FFF2-40B4-BE49-F238E27FC236}">
                  <a16:creationId xmlns:a16="http://schemas.microsoft.com/office/drawing/2014/main" id="{4355FF5C-41BF-4BF7-868F-18E95EE57175}"/>
                </a:ext>
              </a:extLst>
            </p:cNvPr>
            <p:cNvSpPr txBox="1"/>
            <p:nvPr/>
          </p:nvSpPr>
          <p:spPr>
            <a:xfrm>
              <a:off x="4630148" y="1864691"/>
              <a:ext cx="679011"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effectLst/>
                  <a:uLnTx/>
                  <a:uFillTx/>
                  <a:latin typeface="+mn-lt"/>
                  <a:ea typeface="+mn-ea"/>
                  <a:cs typeface="+mn-cs"/>
                </a:rPr>
                <a:t>ORR</a:t>
              </a:r>
              <a:br>
                <a:rPr kumimoji="0" lang="en-US" sz="1600" b="1" i="0" u="none" strike="noStrike" kern="0" cap="none" spc="0" normalizeH="0" baseline="0" noProof="0" dirty="0">
                  <a:ln>
                    <a:noFill/>
                  </a:ln>
                  <a:effectLst/>
                  <a:uLnTx/>
                  <a:uFillTx/>
                  <a:latin typeface="+mn-lt"/>
                  <a:ea typeface="+mn-ea"/>
                  <a:cs typeface="+mn-cs"/>
                </a:rPr>
              </a:br>
              <a:r>
                <a:rPr lang="en-US" sz="1600" b="1" kern="0" dirty="0">
                  <a:latin typeface="+mn-lt"/>
                  <a:cs typeface="+mn-cs"/>
                </a:rPr>
                <a:t>7</a:t>
              </a:r>
              <a:r>
                <a:rPr kumimoji="0" lang="en-US" sz="1600" b="1" i="0" u="none" strike="noStrike" kern="0" cap="none" spc="0" normalizeH="0" baseline="0" noProof="0" dirty="0">
                  <a:ln>
                    <a:noFill/>
                  </a:ln>
                  <a:effectLst/>
                  <a:uLnTx/>
                  <a:uFillTx/>
                  <a:latin typeface="+mn-lt"/>
                  <a:ea typeface="+mn-ea"/>
                  <a:cs typeface="+mn-cs"/>
                </a:rPr>
                <a:t>5%</a:t>
              </a:r>
            </a:p>
          </p:txBody>
        </p:sp>
      </p:grpSp>
      <p:sp>
        <p:nvSpPr>
          <p:cNvPr id="2" name="Title 1">
            <a:extLst>
              <a:ext uri="{FF2B5EF4-FFF2-40B4-BE49-F238E27FC236}">
                <a16:creationId xmlns:a16="http://schemas.microsoft.com/office/drawing/2014/main" id="{E7B6D78B-2CAB-483C-AFEE-443B76408847}"/>
              </a:ext>
            </a:extLst>
          </p:cNvPr>
          <p:cNvSpPr>
            <a:spLocks noGrp="1"/>
          </p:cNvSpPr>
          <p:nvPr>
            <p:ph type="title"/>
          </p:nvPr>
        </p:nvSpPr>
        <p:spPr>
          <a:xfrm>
            <a:off x="612000" y="169992"/>
            <a:ext cx="9698813" cy="831600"/>
          </a:xfrm>
        </p:spPr>
        <p:txBody>
          <a:bodyPr>
            <a:normAutofit fontScale="90000"/>
          </a:bodyPr>
          <a:lstStyle/>
          <a:p>
            <a:r>
              <a:rPr lang="en-GB" sz="2600" b="1" dirty="0">
                <a:solidFill>
                  <a:srgbClr val="C00000"/>
                </a:solidFill>
              </a:rPr>
              <a:t>Phase 1/2 </a:t>
            </a:r>
            <a:r>
              <a:rPr lang="en-GB" sz="2600" b="1" dirty="0" err="1">
                <a:solidFill>
                  <a:srgbClr val="C00000"/>
                </a:solidFill>
              </a:rPr>
              <a:t>FIH</a:t>
            </a:r>
            <a:r>
              <a:rPr lang="en-GB" sz="2600" b="1" dirty="0">
                <a:solidFill>
                  <a:srgbClr val="C00000"/>
                </a:solidFill>
              </a:rPr>
              <a:t> Study: Safety and Efficacy of REGN5458, a </a:t>
            </a:r>
            <a:br>
              <a:rPr lang="en-GB" sz="2600" b="1" dirty="0">
                <a:solidFill>
                  <a:srgbClr val="C00000"/>
                </a:solidFill>
              </a:rPr>
            </a:br>
            <a:r>
              <a:rPr lang="en-GB" sz="2600" b="1" dirty="0">
                <a:solidFill>
                  <a:srgbClr val="C00000"/>
                </a:solidFill>
              </a:rPr>
              <a:t>BCMA×CD3 Bispecific Monoclonal Antibody, in Patients With </a:t>
            </a:r>
            <a:r>
              <a:rPr lang="en-GB" sz="2600" b="1" dirty="0" err="1">
                <a:solidFill>
                  <a:srgbClr val="C00000"/>
                </a:solidFill>
              </a:rPr>
              <a:t>RRMM</a:t>
            </a:r>
            <a:endParaRPr lang="en-GB" sz="2600" b="1" dirty="0">
              <a:solidFill>
                <a:srgbClr val="C00000"/>
              </a:solidFill>
            </a:endParaRPr>
          </a:p>
        </p:txBody>
      </p:sp>
      <p:sp>
        <p:nvSpPr>
          <p:cNvPr id="4" name="Text Placeholder 3">
            <a:extLst>
              <a:ext uri="{FF2B5EF4-FFF2-40B4-BE49-F238E27FC236}">
                <a16:creationId xmlns:a16="http://schemas.microsoft.com/office/drawing/2014/main" id="{2CDECFD9-A0C7-4D37-A48B-B942966C66C4}"/>
              </a:ext>
            </a:extLst>
          </p:cNvPr>
          <p:cNvSpPr>
            <a:spLocks noGrp="1"/>
          </p:cNvSpPr>
          <p:nvPr>
            <p:ph type="body" sz="quarter" idx="10"/>
          </p:nvPr>
        </p:nvSpPr>
        <p:spPr>
          <a:xfrm>
            <a:off x="616903" y="5878555"/>
            <a:ext cx="10792926" cy="507896"/>
          </a:xfrm>
        </p:spPr>
        <p:txBody>
          <a:bodyPr/>
          <a:lstStyle/>
          <a:p>
            <a:r>
              <a:rPr lang="en-GB" dirty="0"/>
              <a:t>Data cut-off: 30 September 2021; </a:t>
            </a:r>
            <a:r>
              <a:rPr lang="en-GB" baseline="30000" dirty="0" err="1"/>
              <a:t>a</a:t>
            </a:r>
            <a:r>
              <a:rPr lang="en-GB" dirty="0" err="1"/>
              <a:t>Full</a:t>
            </a:r>
            <a:r>
              <a:rPr lang="en-GB" dirty="0"/>
              <a:t> analysis set, all patients who had opportunity for response assessment at 4 weeks</a:t>
            </a:r>
          </a:p>
          <a:p>
            <a:r>
              <a:rPr lang="en-GB" dirty="0" err="1"/>
              <a:t>Zonder</a:t>
            </a:r>
            <a:r>
              <a:rPr lang="en-GB" dirty="0"/>
              <a:t> JA, et al. ASH 2021;Abstract 160</a:t>
            </a:r>
          </a:p>
        </p:txBody>
      </p:sp>
      <p:sp>
        <p:nvSpPr>
          <p:cNvPr id="3" name="TextBox 2">
            <a:extLst>
              <a:ext uri="{FF2B5EF4-FFF2-40B4-BE49-F238E27FC236}">
                <a16:creationId xmlns:a16="http://schemas.microsoft.com/office/drawing/2014/main" id="{595DF1F1-B15A-41A0-9693-DA84458E66F2}"/>
              </a:ext>
            </a:extLst>
          </p:cNvPr>
          <p:cNvSpPr txBox="1"/>
          <p:nvPr/>
        </p:nvSpPr>
        <p:spPr>
          <a:xfrm>
            <a:off x="616903" y="1254350"/>
            <a:ext cx="5175929" cy="400110"/>
          </a:xfrm>
          <a:prstGeom prst="rect">
            <a:avLst/>
          </a:prstGeom>
          <a:noFill/>
        </p:spPr>
        <p:txBody>
          <a:bodyPr wrap="square" rtlCol="0">
            <a:spAutoFit/>
          </a:bodyPr>
          <a:lstStyle/>
          <a:p>
            <a:pPr algn="ctr">
              <a:spcBef>
                <a:spcPts val="1200"/>
              </a:spcBef>
              <a:buClr>
                <a:schemeClr val="accent3"/>
              </a:buClr>
            </a:pPr>
            <a:r>
              <a:rPr lang="en-GB" sz="2000" b="1" dirty="0">
                <a:solidFill>
                  <a:srgbClr val="223341"/>
                </a:solidFill>
                <a:latin typeface="+mn-lt"/>
              </a:rPr>
              <a:t>Clinical response (ITT </a:t>
            </a:r>
            <a:r>
              <a:rPr lang="en-GB" sz="2000" b="1" dirty="0" err="1">
                <a:solidFill>
                  <a:srgbClr val="223341"/>
                </a:solidFill>
                <a:latin typeface="+mn-lt"/>
              </a:rPr>
              <a:t>analysis</a:t>
            </a:r>
            <a:r>
              <a:rPr lang="en-GB" sz="2000" b="1" baseline="30000" dirty="0" err="1">
                <a:solidFill>
                  <a:srgbClr val="223341"/>
                </a:solidFill>
                <a:latin typeface="+mn-lt"/>
              </a:rPr>
              <a:t>a</a:t>
            </a:r>
            <a:r>
              <a:rPr lang="en-GB" sz="2000" b="1" dirty="0">
                <a:solidFill>
                  <a:srgbClr val="223341"/>
                </a:solidFill>
                <a:latin typeface="+mn-lt"/>
              </a:rPr>
              <a:t>)</a:t>
            </a:r>
            <a:endParaRPr lang="en-GB" sz="2000" dirty="0">
              <a:solidFill>
                <a:srgbClr val="223341"/>
              </a:solidFill>
              <a:latin typeface="+mn-lt"/>
            </a:endParaRPr>
          </a:p>
        </p:txBody>
      </p:sp>
      <p:sp>
        <p:nvSpPr>
          <p:cNvPr id="11" name="TextBox 10">
            <a:extLst>
              <a:ext uri="{FF2B5EF4-FFF2-40B4-BE49-F238E27FC236}">
                <a16:creationId xmlns:a16="http://schemas.microsoft.com/office/drawing/2014/main" id="{CEB47B24-6BFD-314C-94C8-1F16F5B2D2E1}"/>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099418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6D78B-2CAB-483C-AFEE-443B76408847}"/>
              </a:ext>
            </a:extLst>
          </p:cNvPr>
          <p:cNvSpPr>
            <a:spLocks noGrp="1"/>
          </p:cNvSpPr>
          <p:nvPr>
            <p:ph type="title"/>
          </p:nvPr>
        </p:nvSpPr>
        <p:spPr>
          <a:xfrm>
            <a:off x="611999" y="169992"/>
            <a:ext cx="10894201" cy="832612"/>
          </a:xfrm>
        </p:spPr>
        <p:txBody>
          <a:bodyPr/>
          <a:lstStyle/>
          <a:p>
            <a:r>
              <a:rPr lang="en-GB" sz="2400" dirty="0"/>
              <a:t>Phase 1 FIH Study: Tnb-383B, a BCMA × CD3 Bispecific T-Cell </a:t>
            </a:r>
            <a:br>
              <a:rPr lang="en-GB" sz="2400" dirty="0"/>
            </a:br>
            <a:r>
              <a:rPr lang="en-GB" sz="2400" dirty="0"/>
              <a:t>Redirecting Antibody, in Patients With RRMM</a:t>
            </a:r>
          </a:p>
        </p:txBody>
      </p:sp>
      <p:sp>
        <p:nvSpPr>
          <p:cNvPr id="25" name="Text Placeholder 24">
            <a:extLst>
              <a:ext uri="{FF2B5EF4-FFF2-40B4-BE49-F238E27FC236}">
                <a16:creationId xmlns:a16="http://schemas.microsoft.com/office/drawing/2014/main" id="{8FE8C233-981A-4045-B6D1-3C2464340465}"/>
              </a:ext>
            </a:extLst>
          </p:cNvPr>
          <p:cNvSpPr>
            <a:spLocks noGrp="1"/>
          </p:cNvSpPr>
          <p:nvPr>
            <p:ph type="body" sz="quarter" idx="10"/>
          </p:nvPr>
        </p:nvSpPr>
        <p:spPr>
          <a:xfrm>
            <a:off x="616903" y="5887443"/>
            <a:ext cx="10790872" cy="507896"/>
          </a:xfrm>
        </p:spPr>
        <p:txBody>
          <a:bodyPr/>
          <a:lstStyle/>
          <a:p>
            <a:r>
              <a:rPr lang="en-GB" dirty="0"/>
              <a:t>Data cut-off: 9 Aug 2021; </a:t>
            </a:r>
            <a:r>
              <a:rPr lang="en-GB" baseline="30000" dirty="0" err="1"/>
              <a:t>a</a:t>
            </a:r>
            <a:r>
              <a:rPr lang="en-GB" dirty="0" err="1"/>
              <a:t>Refractory</a:t>
            </a:r>
            <a:r>
              <a:rPr lang="en-GB" dirty="0"/>
              <a:t> to an IMiD, a PI, and anti-CD38 </a:t>
            </a:r>
            <a:r>
              <a:rPr lang="en-GB" dirty="0" err="1"/>
              <a:t>mAb</a:t>
            </a:r>
            <a:r>
              <a:rPr lang="en-GB" dirty="0"/>
              <a:t>; ESC, dose escalation; EXP, dose expansion</a:t>
            </a:r>
          </a:p>
          <a:p>
            <a:r>
              <a:rPr lang="en-GB" dirty="0"/>
              <a:t>Kumar SK, et al. ASH 2021;Abstract 900</a:t>
            </a:r>
          </a:p>
        </p:txBody>
      </p:sp>
      <p:grpSp>
        <p:nvGrpSpPr>
          <p:cNvPr id="10" name="Group 9">
            <a:extLst>
              <a:ext uri="{FF2B5EF4-FFF2-40B4-BE49-F238E27FC236}">
                <a16:creationId xmlns:a16="http://schemas.microsoft.com/office/drawing/2014/main" id="{3DB61CF1-B7FF-4938-A6BF-48B919861AB2}"/>
              </a:ext>
            </a:extLst>
          </p:cNvPr>
          <p:cNvGrpSpPr/>
          <p:nvPr/>
        </p:nvGrpSpPr>
        <p:grpSpPr>
          <a:xfrm>
            <a:off x="633024" y="1895950"/>
            <a:ext cx="5426075" cy="3184512"/>
            <a:chOff x="159033" y="1039210"/>
            <a:chExt cx="5693749" cy="2903798"/>
          </a:xfrm>
        </p:grpSpPr>
        <p:graphicFrame>
          <p:nvGraphicFramePr>
            <p:cNvPr id="11" name="Content Placeholder 10">
              <a:extLst>
                <a:ext uri="{FF2B5EF4-FFF2-40B4-BE49-F238E27FC236}">
                  <a16:creationId xmlns:a16="http://schemas.microsoft.com/office/drawing/2014/main" id="{17BDA901-02EE-4B01-A464-F5D67FED9C65}"/>
                </a:ext>
              </a:extLst>
            </p:cNvPr>
            <p:cNvGraphicFramePr>
              <a:graphicFrameLocks/>
            </p:cNvGraphicFramePr>
            <p:nvPr/>
          </p:nvGraphicFramePr>
          <p:xfrm>
            <a:off x="159033" y="1039210"/>
            <a:ext cx="5693749" cy="2903798"/>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5264ACAA-BAD2-4DB4-A0CE-BD35526E40CB}"/>
                </a:ext>
              </a:extLst>
            </p:cNvPr>
            <p:cNvSpPr txBox="1"/>
            <p:nvPr/>
          </p:nvSpPr>
          <p:spPr>
            <a:xfrm>
              <a:off x="5498461" y="3155156"/>
              <a:ext cx="254331" cy="153048"/>
            </a:xfrm>
            <a:prstGeom prst="rect">
              <a:avLst/>
            </a:prstGeom>
            <a:noFill/>
          </p:spPr>
          <p:txBody>
            <a:bodyPr wrap="none" rtlCol="0">
              <a:spAutoFit/>
            </a:bodyPr>
            <a:lstStyle/>
            <a:p>
              <a:pPr marL="0" marR="0" lvl="0" indent="0" algn="l" defTabSz="609585"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charset="0"/>
                </a:rPr>
                <a:t>a</a:t>
              </a:r>
            </a:p>
          </p:txBody>
        </p:sp>
      </p:grpSp>
      <p:graphicFrame>
        <p:nvGraphicFramePr>
          <p:cNvPr id="13" name="Table Placeholder 38">
            <a:extLst>
              <a:ext uri="{FF2B5EF4-FFF2-40B4-BE49-F238E27FC236}">
                <a16:creationId xmlns:a16="http://schemas.microsoft.com/office/drawing/2014/main" id="{D8956951-25CB-40D4-B076-D3F284EDE901}"/>
              </a:ext>
            </a:extLst>
          </p:cNvPr>
          <p:cNvGraphicFramePr>
            <a:graphicFrameLocks/>
          </p:cNvGraphicFramePr>
          <p:nvPr>
            <p:extLst>
              <p:ext uri="{D42A27DB-BD31-4B8C-83A1-F6EECF244321}">
                <p14:modId xmlns:p14="http://schemas.microsoft.com/office/powerpoint/2010/main" val="2181989531"/>
              </p:ext>
            </p:extLst>
          </p:nvPr>
        </p:nvGraphicFramePr>
        <p:xfrm>
          <a:off x="850107" y="4921818"/>
          <a:ext cx="4871328" cy="822960"/>
        </p:xfrm>
        <a:graphic>
          <a:graphicData uri="http://schemas.openxmlformats.org/drawingml/2006/table">
            <a:tbl>
              <a:tblPr firstRow="1" bandRow="1">
                <a:tableStyleId>{1FECB4D8-DB02-4DC6-A0A2-4F2EBAE1DC90}</a:tableStyleId>
              </a:tblPr>
              <a:tblGrid>
                <a:gridCol w="2039314">
                  <a:extLst>
                    <a:ext uri="{9D8B030D-6E8A-4147-A177-3AD203B41FA5}">
                      <a16:colId xmlns:a16="http://schemas.microsoft.com/office/drawing/2014/main" val="20000"/>
                    </a:ext>
                  </a:extLst>
                </a:gridCol>
                <a:gridCol w="1416007">
                  <a:extLst>
                    <a:ext uri="{9D8B030D-6E8A-4147-A177-3AD203B41FA5}">
                      <a16:colId xmlns:a16="http://schemas.microsoft.com/office/drawing/2014/main" val="20002"/>
                    </a:ext>
                  </a:extLst>
                </a:gridCol>
                <a:gridCol w="1416007">
                  <a:extLst>
                    <a:ext uri="{9D8B030D-6E8A-4147-A177-3AD203B41FA5}">
                      <a16:colId xmlns:a16="http://schemas.microsoft.com/office/drawing/2014/main" val="886553024"/>
                    </a:ext>
                  </a:extLst>
                </a:gridCol>
              </a:tblGrid>
              <a:tr h="136447">
                <a:tc>
                  <a:txBody>
                    <a:bodyPr/>
                    <a:lstStyle/>
                    <a:p>
                      <a:pPr marL="55563" marR="0" lvl="0" indent="0" algn="l" defTabSz="457200" rtl="0" eaLnBrk="1" fontAlgn="auto" latinLnBrk="0" hangingPunct="1">
                        <a:lnSpc>
                          <a:spcPct val="100000"/>
                        </a:lnSpc>
                        <a:spcBef>
                          <a:spcPts val="0"/>
                        </a:spcBef>
                        <a:spcAft>
                          <a:spcPts val="0"/>
                        </a:spcAft>
                        <a:buClrTx/>
                        <a:buSzTx/>
                        <a:buFontTx/>
                        <a:buNone/>
                        <a:tabLst/>
                        <a:defRPr/>
                      </a:pPr>
                      <a:r>
                        <a:rPr lang="en-US" sz="1400" b="1" dirty="0">
                          <a:solidFill>
                            <a:schemeClr val="bg1"/>
                          </a:solidFill>
                        </a:rPr>
                        <a:t>Duration of follow-up, months</a:t>
                      </a:r>
                      <a:endParaRPr lang="en-US" sz="1400" b="1" dirty="0">
                        <a:solidFill>
                          <a:schemeClr val="bg1"/>
                        </a:solidFill>
                        <a:latin typeface="+mn-lt"/>
                        <a:cs typeface="Calibri" panose="020F0502020204030204" pitchFamily="34" charset="0"/>
                      </a:endParaRPr>
                    </a:p>
                  </a:txBody>
                  <a:tcPr anchor="b"/>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r>
                        <a:rPr kumimoji="0" lang="en-US" sz="1400" b="1" u="none" strike="noStrike" cap="none" normalizeH="0" baseline="0" dirty="0">
                          <a:ln>
                            <a:noFill/>
                          </a:ln>
                          <a:solidFill>
                            <a:schemeClr val="bg1"/>
                          </a:solidFill>
                          <a:effectLst/>
                        </a:rPr>
                        <a:t>≥40 mg ESC</a:t>
                      </a:r>
                    </a:p>
                    <a:p>
                      <a:pPr marL="2540" marR="0" lvl="0" indent="0" algn="ctr" defTabSz="457200" rtl="0" eaLnBrk="1" fontAlgn="auto" latinLnBrk="0" hangingPunct="1">
                        <a:lnSpc>
                          <a:spcPct val="100000"/>
                        </a:lnSpc>
                        <a:spcBef>
                          <a:spcPts val="0"/>
                        </a:spcBef>
                        <a:spcAft>
                          <a:spcPts val="0"/>
                        </a:spcAft>
                        <a:buClrTx/>
                        <a:buSzTx/>
                        <a:buFontTx/>
                        <a:buNone/>
                        <a:tabLst/>
                        <a:defRPr/>
                      </a:pPr>
                      <a:r>
                        <a:rPr lang="en-US" sz="1400" b="1" spc="5" dirty="0">
                          <a:solidFill>
                            <a:schemeClr val="bg1"/>
                          </a:solidFill>
                        </a:rPr>
                        <a:t>(n=26)</a:t>
                      </a:r>
                      <a:endParaRPr lang="en-US" sz="1400" dirty="0">
                        <a:solidFill>
                          <a:schemeClr val="bg1"/>
                        </a:solidFill>
                        <a:latin typeface="+mn-lt"/>
                        <a:cs typeface="Calibri" panose="020F0502020204030204" pitchFamily="34" charset="0"/>
                      </a:endParaRPr>
                    </a:p>
                  </a:txBody>
                  <a:tcPr anchor="b"/>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r>
                        <a:rPr kumimoji="0" lang="en-US" sz="1400" b="1" u="none" strike="noStrike" cap="none" normalizeH="0" baseline="0" dirty="0">
                          <a:ln>
                            <a:noFill/>
                          </a:ln>
                          <a:solidFill>
                            <a:schemeClr val="bg1"/>
                          </a:solidFill>
                          <a:effectLst/>
                        </a:rPr>
                        <a:t>≥40 mg ESC + EXP </a:t>
                      </a:r>
                      <a:r>
                        <a:rPr lang="en-US" sz="1400" b="1" spc="-5" dirty="0">
                          <a:solidFill>
                            <a:schemeClr val="bg1"/>
                          </a:solidFill>
                        </a:rPr>
                        <a:t>(n=60)</a:t>
                      </a:r>
                      <a:endParaRPr lang="en-US" sz="1400" dirty="0">
                        <a:solidFill>
                          <a:schemeClr val="bg1"/>
                        </a:solidFill>
                        <a:latin typeface="+mn-lt"/>
                        <a:cs typeface="Calibri" panose="020F0502020204030204" pitchFamily="34" charset="0"/>
                      </a:endParaRPr>
                    </a:p>
                  </a:txBody>
                  <a:tcPr anchor="b"/>
                </a:tc>
                <a:extLst>
                  <a:ext uri="{0D108BD9-81ED-4DB2-BD59-A6C34878D82A}">
                    <a16:rowId xmlns:a16="http://schemas.microsoft.com/office/drawing/2014/main" val="10000"/>
                  </a:ext>
                </a:extLst>
              </a:tr>
              <a:tr h="0">
                <a:tc>
                  <a:txBody>
                    <a:bodyPr/>
                    <a:lstStyle/>
                    <a:p>
                      <a:pPr marL="157163" indent="-101600">
                        <a:lnSpc>
                          <a:spcPct val="100000"/>
                        </a:lnSpc>
                        <a:spcBef>
                          <a:spcPts val="0"/>
                        </a:spcBef>
                        <a:spcAft>
                          <a:spcPts val="0"/>
                        </a:spcAft>
                      </a:pPr>
                      <a:r>
                        <a:rPr lang="en-US" sz="1400" dirty="0">
                          <a:solidFill>
                            <a:srgbClr val="000000"/>
                          </a:solidFill>
                        </a:rPr>
                        <a:t>Median, range</a:t>
                      </a:r>
                      <a:endParaRPr lang="en-US" sz="1400" dirty="0">
                        <a:solidFill>
                          <a:srgbClr val="000000"/>
                        </a:solidFill>
                        <a:latin typeface="+mn-lt"/>
                        <a:cs typeface="Calibri" panose="020F0502020204030204"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rgbClr val="000000"/>
                          </a:solidFill>
                        </a:rPr>
                        <a:t>8.0 (0.8–12.8)</a:t>
                      </a:r>
                      <a:endParaRPr lang="en-US" sz="1400" b="0" dirty="0">
                        <a:solidFill>
                          <a:srgbClr val="000000"/>
                        </a:solidFill>
                        <a:latin typeface="+mn-lt"/>
                        <a:cs typeface="Calibri"/>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rgbClr val="000000"/>
                          </a:solidFill>
                        </a:rPr>
                        <a:t>4.3 (0.6–12.8)</a:t>
                      </a:r>
                      <a:endParaRPr lang="en-US" sz="1400" b="0" dirty="0">
                        <a:solidFill>
                          <a:srgbClr val="000000"/>
                        </a:solidFill>
                        <a:latin typeface="+mn-lt"/>
                        <a:cs typeface="Calibri"/>
                      </a:endParaRPr>
                    </a:p>
                  </a:txBody>
                  <a:tcPr anchor="ctr"/>
                </a:tc>
                <a:extLst>
                  <a:ext uri="{0D108BD9-81ED-4DB2-BD59-A6C34878D82A}">
                    <a16:rowId xmlns:a16="http://schemas.microsoft.com/office/drawing/2014/main" val="382309921"/>
                  </a:ext>
                </a:extLst>
              </a:tr>
            </a:tbl>
          </a:graphicData>
        </a:graphic>
      </p:graphicFrame>
      <p:sp>
        <p:nvSpPr>
          <p:cNvPr id="15" name="Content Placeholder 4">
            <a:extLst>
              <a:ext uri="{FF2B5EF4-FFF2-40B4-BE49-F238E27FC236}">
                <a16:creationId xmlns:a16="http://schemas.microsoft.com/office/drawing/2014/main" id="{7D0116FB-FA94-4F0D-893C-22097195C17C}"/>
              </a:ext>
            </a:extLst>
          </p:cNvPr>
          <p:cNvSpPr txBox="1">
            <a:spLocks/>
          </p:cNvSpPr>
          <p:nvPr/>
        </p:nvSpPr>
        <p:spPr bwMode="auto">
          <a:xfrm>
            <a:off x="633024" y="1895391"/>
            <a:ext cx="5330785" cy="384106"/>
          </a:xfrm>
          <a:prstGeom prst="rect">
            <a:avLst/>
          </a:prstGeom>
          <a:noFill/>
          <a:ln>
            <a:noFill/>
          </a:ln>
          <a:extLst>
            <a:ext uri="{909E8E84-426E-40dd-AFC4-6F175D3DCCD1}">
              <a14:hiddenFill xmlns:a14="http://schemas.microsoft.com/office/drawing/2010/main" xmlns="" xmlns:lc="http://schemas.openxmlformats.org/drawingml/2006/lockedCanvas">
                <a:solidFill>
                  <a:srgbClr val="FFFFFF"/>
                </a:solidFill>
              </a14:hiddenFill>
            </a:ext>
            <a:ext uri="{91240B29-F687-4f45-9708-019B960494DF}">
              <a14:hiddenLine xmlns:a14="http://schemas.microsoft.com/office/drawing/2010/main" xmlns="" xmlns:lc="http://schemas.openxmlformats.org/drawingml/2006/lockedCanvas"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indent="0" algn="ctr">
              <a:buFont typeface="Calibri" panose="020F0502020204030204" pitchFamily="34" charset="0"/>
              <a:buNone/>
            </a:pPr>
            <a:r>
              <a:rPr lang="en-US" sz="1800" b="1" kern="0" dirty="0"/>
              <a:t>Clinical response </a:t>
            </a:r>
            <a:endParaRPr lang="en-US" sz="1800" kern="0" dirty="0"/>
          </a:p>
        </p:txBody>
      </p:sp>
      <p:sp>
        <p:nvSpPr>
          <p:cNvPr id="3" name="TextBox 2">
            <a:extLst>
              <a:ext uri="{FF2B5EF4-FFF2-40B4-BE49-F238E27FC236}">
                <a16:creationId xmlns:a16="http://schemas.microsoft.com/office/drawing/2014/main" id="{A2DA833E-904E-4443-9FC3-9FF1BA64D9C5}"/>
              </a:ext>
            </a:extLst>
          </p:cNvPr>
          <p:cNvSpPr txBox="1"/>
          <p:nvPr/>
        </p:nvSpPr>
        <p:spPr>
          <a:xfrm>
            <a:off x="633024" y="1012559"/>
            <a:ext cx="5088411" cy="797107"/>
          </a:xfrm>
          <a:prstGeom prst="roundRect">
            <a:avLst/>
          </a:prstGeom>
          <a:noFill/>
          <a:ln w="19050">
            <a:solidFill>
              <a:schemeClr val="accent3"/>
            </a:solidFill>
          </a:ln>
        </p:spPr>
        <p:txBody>
          <a:bodyPr wrap="square" rtlCol="0" anchor="ctr">
            <a:noAutofit/>
          </a:bodyPr>
          <a:lstStyle/>
          <a:p>
            <a:pPr marL="266400" indent="-266400" algn="l">
              <a:spcBef>
                <a:spcPts val="600"/>
              </a:spcBef>
              <a:buClr>
                <a:schemeClr val="accent3"/>
              </a:buClr>
              <a:buFont typeface="Arial" panose="020B0604020202020204" pitchFamily="34" charset="0"/>
              <a:buChar char="•"/>
            </a:pPr>
            <a:r>
              <a:rPr lang="en-GB" sz="1600" b="1" dirty="0">
                <a:solidFill>
                  <a:srgbClr val="223341"/>
                </a:solidFill>
                <a:latin typeface="+mn-lt"/>
              </a:rPr>
              <a:t>Updated analysis </a:t>
            </a:r>
            <a:r>
              <a:rPr lang="en-GB" sz="1600" dirty="0">
                <a:solidFill>
                  <a:srgbClr val="223341"/>
                </a:solidFill>
                <a:latin typeface="+mn-lt"/>
              </a:rPr>
              <a:t>of this BCMA × CD3 bispecific TCE</a:t>
            </a:r>
          </a:p>
          <a:p>
            <a:pPr marL="266400" indent="-266400" algn="l">
              <a:spcBef>
                <a:spcPts val="600"/>
              </a:spcBef>
              <a:buClr>
                <a:schemeClr val="accent3"/>
              </a:buClr>
              <a:buFont typeface="Arial" panose="020B0604020202020204" pitchFamily="34" charset="0"/>
              <a:buChar char="•"/>
            </a:pPr>
            <a:r>
              <a:rPr lang="en-GB" sz="1600" dirty="0">
                <a:solidFill>
                  <a:srgbClr val="223341"/>
                </a:solidFill>
                <a:latin typeface="+mn-lt"/>
              </a:rPr>
              <a:t>IV administration (every 3 weeks); 118 patients; </a:t>
            </a:r>
            <a:br>
              <a:rPr lang="en-GB" sz="1600" dirty="0">
                <a:solidFill>
                  <a:srgbClr val="223341"/>
                </a:solidFill>
                <a:latin typeface="+mn-lt"/>
              </a:rPr>
            </a:br>
            <a:r>
              <a:rPr lang="en-GB" sz="1600" dirty="0">
                <a:solidFill>
                  <a:srgbClr val="223341"/>
                </a:solidFill>
                <a:latin typeface="+mn-lt"/>
              </a:rPr>
              <a:t>60% triple-class refractory</a:t>
            </a:r>
          </a:p>
        </p:txBody>
      </p:sp>
      <p:sp>
        <p:nvSpPr>
          <p:cNvPr id="14" name="TextBox 13">
            <a:extLst>
              <a:ext uri="{FF2B5EF4-FFF2-40B4-BE49-F238E27FC236}">
                <a16:creationId xmlns:a16="http://schemas.microsoft.com/office/drawing/2014/main" id="{86960E5E-926B-A446-BF94-B49466145561}"/>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46032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6D78B-2CAB-483C-AFEE-443B76408847}"/>
              </a:ext>
            </a:extLst>
          </p:cNvPr>
          <p:cNvSpPr>
            <a:spLocks noGrp="1"/>
          </p:cNvSpPr>
          <p:nvPr>
            <p:ph type="title"/>
          </p:nvPr>
        </p:nvSpPr>
        <p:spPr>
          <a:xfrm>
            <a:off x="612000" y="169992"/>
            <a:ext cx="9217800" cy="831600"/>
          </a:xfrm>
        </p:spPr>
        <p:txBody>
          <a:bodyPr>
            <a:normAutofit fontScale="90000"/>
          </a:bodyPr>
          <a:lstStyle/>
          <a:p>
            <a:r>
              <a:rPr lang="en-GB" sz="2600" b="1" dirty="0">
                <a:solidFill>
                  <a:srgbClr val="C00000"/>
                </a:solidFill>
              </a:rPr>
              <a:t>TRIMM-2: Phase 1b Study of Subcutaneous Teclistamab in Combination With Daratumumab for Patients With </a:t>
            </a:r>
            <a:r>
              <a:rPr lang="en-GB" sz="2600" b="1" dirty="0" err="1">
                <a:solidFill>
                  <a:srgbClr val="C00000"/>
                </a:solidFill>
              </a:rPr>
              <a:t>RRMM</a:t>
            </a:r>
            <a:endParaRPr lang="en-GB" sz="2600" b="1" dirty="0">
              <a:solidFill>
                <a:srgbClr val="C00000"/>
              </a:solidFill>
            </a:endParaRPr>
          </a:p>
        </p:txBody>
      </p:sp>
      <p:graphicFrame>
        <p:nvGraphicFramePr>
          <p:cNvPr id="5" name="Table 7">
            <a:extLst>
              <a:ext uri="{FF2B5EF4-FFF2-40B4-BE49-F238E27FC236}">
                <a16:creationId xmlns:a16="http://schemas.microsoft.com/office/drawing/2014/main" id="{5FCCDCFF-3A37-4831-BC1A-A250B132AB85}"/>
              </a:ext>
            </a:extLst>
          </p:cNvPr>
          <p:cNvGraphicFramePr>
            <a:graphicFrameLocks noGrp="1"/>
          </p:cNvGraphicFramePr>
          <p:nvPr>
            <p:ph idx="1"/>
            <p:extLst>
              <p:ext uri="{D42A27DB-BD31-4B8C-83A1-F6EECF244321}">
                <p14:modId xmlns:p14="http://schemas.microsoft.com/office/powerpoint/2010/main" val="1997821081"/>
              </p:ext>
            </p:extLst>
          </p:nvPr>
        </p:nvGraphicFramePr>
        <p:xfrm>
          <a:off x="612000" y="1413394"/>
          <a:ext cx="4628594" cy="4404362"/>
        </p:xfrm>
        <a:graphic>
          <a:graphicData uri="http://schemas.openxmlformats.org/drawingml/2006/table">
            <a:tbl>
              <a:tblPr firstRow="1" bandRow="1">
                <a:tableStyleId>{1E171933-4619-4E11-9A3F-F7608DF75F80}</a:tableStyleId>
              </a:tblPr>
              <a:tblGrid>
                <a:gridCol w="2722327">
                  <a:extLst>
                    <a:ext uri="{9D8B030D-6E8A-4147-A177-3AD203B41FA5}">
                      <a16:colId xmlns:a16="http://schemas.microsoft.com/office/drawing/2014/main" val="2401976633"/>
                    </a:ext>
                  </a:extLst>
                </a:gridCol>
                <a:gridCol w="1906267">
                  <a:extLst>
                    <a:ext uri="{9D8B030D-6E8A-4147-A177-3AD203B41FA5}">
                      <a16:colId xmlns:a16="http://schemas.microsoft.com/office/drawing/2014/main" val="557419489"/>
                    </a:ext>
                  </a:extLst>
                </a:gridCol>
              </a:tblGrid>
              <a:tr h="311739">
                <a:tc>
                  <a:txBody>
                    <a:bodyPr/>
                    <a:lstStyle/>
                    <a:p>
                      <a:endParaRPr lang="en-GB" sz="1400" dirty="0"/>
                    </a:p>
                  </a:txBody>
                  <a:tcPr marT="21600" marB="36000" anchor="b"/>
                </a:tc>
                <a:tc>
                  <a:txBody>
                    <a:bodyPr/>
                    <a:lstStyle/>
                    <a:p>
                      <a:pPr algn="ctr"/>
                      <a:r>
                        <a:rPr lang="en-GB" sz="1400" dirty="0"/>
                        <a:t>SC Tec  + SC Dara (N=37)</a:t>
                      </a:r>
                    </a:p>
                  </a:txBody>
                  <a:tcPr marT="21600" marB="36000" anchor="b"/>
                </a:tc>
                <a:extLst>
                  <a:ext uri="{0D108BD9-81ED-4DB2-BD59-A6C34878D82A}">
                    <a16:rowId xmlns:a16="http://schemas.microsoft.com/office/drawing/2014/main" val="3292710683"/>
                  </a:ext>
                </a:extLst>
              </a:tr>
              <a:tr h="174407">
                <a:tc>
                  <a:txBody>
                    <a:bodyPr/>
                    <a:lstStyle/>
                    <a:p>
                      <a:r>
                        <a:rPr lang="en-GB" sz="1400" dirty="0"/>
                        <a:t>Age (years)</a:t>
                      </a:r>
                    </a:p>
                  </a:txBody>
                  <a:tcPr marL="72000" marT="21600" marB="36000"/>
                </a:tc>
                <a:tc>
                  <a:txBody>
                    <a:bodyPr/>
                    <a:lstStyle/>
                    <a:p>
                      <a:pPr algn="ctr"/>
                      <a:r>
                        <a:rPr lang="en-GB" sz="1400" dirty="0"/>
                        <a:t>67 (51–79)</a:t>
                      </a:r>
                    </a:p>
                  </a:txBody>
                  <a:tcPr marT="21600" marB="36000" anchor="ctr"/>
                </a:tc>
                <a:extLst>
                  <a:ext uri="{0D108BD9-81ED-4DB2-BD59-A6C34878D82A}">
                    <a16:rowId xmlns:a16="http://schemas.microsoft.com/office/drawing/2014/main" val="209786816"/>
                  </a:ext>
                </a:extLst>
              </a:tr>
              <a:tr h="174407">
                <a:tc>
                  <a:txBody>
                    <a:bodyPr/>
                    <a:lstStyle/>
                    <a:p>
                      <a:r>
                        <a:rPr lang="en-GB" sz="1400" dirty="0"/>
                        <a:t>Female</a:t>
                      </a:r>
                    </a:p>
                  </a:txBody>
                  <a:tcPr marL="72000" marT="216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dirty="0"/>
                        <a:t>20 (54)</a:t>
                      </a:r>
                    </a:p>
                  </a:txBody>
                  <a:tcPr marT="21600" marB="36000" anchor="ctr"/>
                </a:tc>
                <a:extLst>
                  <a:ext uri="{0D108BD9-81ED-4DB2-BD59-A6C34878D82A}">
                    <a16:rowId xmlns:a16="http://schemas.microsoft.com/office/drawing/2014/main" val="2486716154"/>
                  </a:ext>
                </a:extLst>
              </a:tr>
              <a:tr h="174407">
                <a:tc>
                  <a:txBody>
                    <a:bodyPr/>
                    <a:lstStyle/>
                    <a:p>
                      <a:r>
                        <a:rPr lang="en-GB" sz="1400" dirty="0"/>
                        <a:t>Extramedullary plasmacytomas ≥1</a:t>
                      </a:r>
                    </a:p>
                  </a:txBody>
                  <a:tcPr marL="72000" marT="216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dirty="0"/>
                        <a:t>9 (24)</a:t>
                      </a:r>
                    </a:p>
                  </a:txBody>
                  <a:tcPr marT="21600" marB="36000" anchor="ctr"/>
                </a:tc>
                <a:extLst>
                  <a:ext uri="{0D108BD9-81ED-4DB2-BD59-A6C34878D82A}">
                    <a16:rowId xmlns:a16="http://schemas.microsoft.com/office/drawing/2014/main" val="976753689"/>
                  </a:ext>
                </a:extLst>
              </a:tr>
              <a:tr h="174407">
                <a:tc>
                  <a:txBody>
                    <a:bodyPr/>
                    <a:lstStyle/>
                    <a:p>
                      <a:r>
                        <a:rPr lang="en-GB" sz="1400" dirty="0"/>
                        <a:t>High cytogenetic </a:t>
                      </a:r>
                      <a:r>
                        <a:rPr lang="en-GB" sz="1400" dirty="0" err="1"/>
                        <a:t>risk</a:t>
                      </a:r>
                      <a:r>
                        <a:rPr lang="en-GB" sz="1400" baseline="30000" dirty="0" err="1"/>
                        <a:t>a</a:t>
                      </a:r>
                      <a:r>
                        <a:rPr lang="en-GB" sz="1400" baseline="30000" dirty="0"/>
                        <a:t> </a:t>
                      </a:r>
                      <a:r>
                        <a:rPr lang="en-GB" sz="1400" baseline="0" dirty="0"/>
                        <a:t>(N=27)</a:t>
                      </a:r>
                    </a:p>
                  </a:txBody>
                  <a:tcPr marL="72000" marT="21600" marB="36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dirty="0"/>
                        <a:t>7 (26)</a:t>
                      </a:r>
                    </a:p>
                  </a:txBody>
                  <a:tcPr marT="21600" marB="36000" anchor="ctr"/>
                </a:tc>
                <a:extLst>
                  <a:ext uri="{0D108BD9-81ED-4DB2-BD59-A6C34878D82A}">
                    <a16:rowId xmlns:a16="http://schemas.microsoft.com/office/drawing/2014/main" val="41034521"/>
                  </a:ext>
                </a:extLst>
              </a:tr>
              <a:tr h="174407">
                <a:tc>
                  <a:txBody>
                    <a:bodyPr/>
                    <a:lstStyle/>
                    <a:p>
                      <a:r>
                        <a:rPr lang="en-GB" sz="1400" dirty="0"/>
                        <a:t>Time since diagnosis (years)</a:t>
                      </a:r>
                    </a:p>
                  </a:txBody>
                  <a:tcPr marL="72000" marT="21600" marB="36000"/>
                </a:tc>
                <a:tc>
                  <a:txBody>
                    <a:bodyPr/>
                    <a:lstStyle/>
                    <a:p>
                      <a:pPr algn="ctr"/>
                      <a:r>
                        <a:rPr lang="en-GB" sz="1400" dirty="0"/>
                        <a:t>6.7 (0.7–14)</a:t>
                      </a:r>
                    </a:p>
                  </a:txBody>
                  <a:tcPr marT="21600" marB="36000" anchor="ctr"/>
                </a:tc>
                <a:extLst>
                  <a:ext uri="{0D108BD9-81ED-4DB2-BD59-A6C34878D82A}">
                    <a16:rowId xmlns:a16="http://schemas.microsoft.com/office/drawing/2014/main" val="1296025985"/>
                  </a:ext>
                </a:extLst>
              </a:tr>
              <a:tr h="174407">
                <a:tc>
                  <a:txBody>
                    <a:bodyPr/>
                    <a:lstStyle/>
                    <a:p>
                      <a:r>
                        <a:rPr lang="en-GB" sz="1400" dirty="0"/>
                        <a:t>Prior lines of therapy (n)</a:t>
                      </a:r>
                    </a:p>
                  </a:txBody>
                  <a:tcPr marL="72000" marT="21600" marB="36000"/>
                </a:tc>
                <a:tc>
                  <a:txBody>
                    <a:bodyPr/>
                    <a:lstStyle/>
                    <a:p>
                      <a:pPr algn="ctr"/>
                      <a:r>
                        <a:rPr lang="en-GB" sz="1400" dirty="0"/>
                        <a:t>5 (2–16)</a:t>
                      </a:r>
                    </a:p>
                  </a:txBody>
                  <a:tcPr marT="21600" marB="36000" anchor="ctr"/>
                </a:tc>
                <a:extLst>
                  <a:ext uri="{0D108BD9-81ED-4DB2-BD59-A6C34878D82A}">
                    <a16:rowId xmlns:a16="http://schemas.microsoft.com/office/drawing/2014/main" val="2245929789"/>
                  </a:ext>
                </a:extLst>
              </a:tr>
              <a:tr h="174407">
                <a:tc>
                  <a:txBody>
                    <a:bodyPr/>
                    <a:lstStyle/>
                    <a:p>
                      <a:r>
                        <a:rPr lang="en-GB" sz="1400" dirty="0"/>
                        <a:t>Prior </a:t>
                      </a:r>
                      <a:r>
                        <a:rPr lang="en-GB" sz="1400" dirty="0" err="1"/>
                        <a:t>SCT</a:t>
                      </a:r>
                      <a:r>
                        <a:rPr lang="en-GB" sz="1400" dirty="0"/>
                        <a:t>, n (%)</a:t>
                      </a:r>
                    </a:p>
                  </a:txBody>
                  <a:tcPr marL="72000" marT="21600" marB="36000"/>
                </a:tc>
                <a:tc>
                  <a:txBody>
                    <a:bodyPr/>
                    <a:lstStyle/>
                    <a:p>
                      <a:pPr algn="ctr"/>
                      <a:r>
                        <a:rPr lang="en-GB" sz="1400" dirty="0"/>
                        <a:t>27 (73)</a:t>
                      </a:r>
                    </a:p>
                  </a:txBody>
                  <a:tcPr marT="21600" marB="36000" anchor="ctr"/>
                </a:tc>
                <a:extLst>
                  <a:ext uri="{0D108BD9-81ED-4DB2-BD59-A6C34878D82A}">
                    <a16:rowId xmlns:a16="http://schemas.microsoft.com/office/drawing/2014/main" val="1181436100"/>
                  </a:ext>
                </a:extLst>
              </a:tr>
              <a:tr h="496443">
                <a:tc>
                  <a:txBody>
                    <a:bodyPr/>
                    <a:lstStyle/>
                    <a:p>
                      <a:pPr>
                        <a:lnSpc>
                          <a:spcPts val="1400"/>
                        </a:lnSpc>
                      </a:pPr>
                      <a:r>
                        <a:rPr lang="en-GB" sz="1400" dirty="0"/>
                        <a:t>Exposure status</a:t>
                      </a:r>
                    </a:p>
                    <a:p>
                      <a:pPr marL="180000">
                        <a:lnSpc>
                          <a:spcPts val="1400"/>
                        </a:lnSpc>
                      </a:pPr>
                      <a:r>
                        <a:rPr lang="en-GB" sz="1400" dirty="0"/>
                        <a:t>Anti-CD38</a:t>
                      </a:r>
                      <a:r>
                        <a:rPr lang="en-GB" sz="1400" baseline="30000" dirty="0"/>
                        <a:t>b</a:t>
                      </a:r>
                    </a:p>
                    <a:p>
                      <a:pPr marL="180000">
                        <a:lnSpc>
                          <a:spcPts val="1400"/>
                        </a:lnSpc>
                      </a:pPr>
                      <a:r>
                        <a:rPr lang="en-GB" sz="1400" dirty="0"/>
                        <a:t>Triple-</a:t>
                      </a:r>
                      <a:r>
                        <a:rPr lang="en-GB" sz="1400" dirty="0" err="1"/>
                        <a:t>class</a:t>
                      </a:r>
                      <a:r>
                        <a:rPr lang="en-GB" sz="1400" baseline="30000" dirty="0" err="1"/>
                        <a:t>c</a:t>
                      </a:r>
                      <a:endParaRPr lang="en-GB" sz="1400" baseline="30000" dirty="0"/>
                    </a:p>
                    <a:p>
                      <a:pPr marL="180000">
                        <a:lnSpc>
                          <a:spcPts val="1400"/>
                        </a:lnSpc>
                      </a:pPr>
                      <a:r>
                        <a:rPr lang="en-GB" sz="1400" dirty="0"/>
                        <a:t>Penta-</a:t>
                      </a:r>
                      <a:r>
                        <a:rPr lang="en-GB" sz="1400" dirty="0" err="1"/>
                        <a:t>drug</a:t>
                      </a:r>
                      <a:r>
                        <a:rPr lang="en-GB" sz="1400" baseline="30000" dirty="0" err="1"/>
                        <a:t>d</a:t>
                      </a:r>
                      <a:endParaRPr lang="en-GB" sz="1400" baseline="30000" dirty="0"/>
                    </a:p>
                  </a:txBody>
                  <a:tcPr marL="72000" marT="21600" marB="36000"/>
                </a:tc>
                <a:tc>
                  <a:txBody>
                    <a:bodyPr/>
                    <a:lstStyle/>
                    <a:p>
                      <a:pPr algn="ctr">
                        <a:lnSpc>
                          <a:spcPts val="1400"/>
                        </a:lnSpc>
                      </a:pPr>
                      <a:endParaRPr lang="en-GB" sz="1400" dirty="0"/>
                    </a:p>
                    <a:p>
                      <a:pPr algn="ctr">
                        <a:lnSpc>
                          <a:spcPts val="1400"/>
                        </a:lnSpc>
                      </a:pPr>
                      <a:r>
                        <a:rPr lang="en-GB" sz="1400" dirty="0"/>
                        <a:t>28 (76)</a:t>
                      </a:r>
                    </a:p>
                    <a:p>
                      <a:pPr algn="ctr">
                        <a:lnSpc>
                          <a:spcPts val="1400"/>
                        </a:lnSpc>
                      </a:pPr>
                      <a:r>
                        <a:rPr lang="en-GB" sz="1400" dirty="0"/>
                        <a:t>28 (76)</a:t>
                      </a:r>
                    </a:p>
                    <a:p>
                      <a:pPr algn="ctr">
                        <a:lnSpc>
                          <a:spcPts val="1400"/>
                        </a:lnSpc>
                      </a:pPr>
                      <a:r>
                        <a:rPr lang="en-GB" sz="1400" dirty="0"/>
                        <a:t>22 (60)</a:t>
                      </a:r>
                    </a:p>
                  </a:txBody>
                  <a:tcPr marT="21600" marB="36000" anchor="ctr"/>
                </a:tc>
                <a:extLst>
                  <a:ext uri="{0D108BD9-81ED-4DB2-BD59-A6C34878D82A}">
                    <a16:rowId xmlns:a16="http://schemas.microsoft.com/office/drawing/2014/main" val="1009482818"/>
                  </a:ext>
                </a:extLst>
              </a:tr>
              <a:tr h="496443">
                <a:tc>
                  <a:txBody>
                    <a:bodyPr/>
                    <a:lstStyle/>
                    <a:p>
                      <a:pPr>
                        <a:lnSpc>
                          <a:spcPts val="1400"/>
                        </a:lnSpc>
                      </a:pPr>
                      <a:r>
                        <a:rPr lang="en-GB" sz="1400" dirty="0"/>
                        <a:t>Refractory status</a:t>
                      </a:r>
                    </a:p>
                    <a:p>
                      <a:pPr marL="180000">
                        <a:lnSpc>
                          <a:spcPts val="1400"/>
                        </a:lnSpc>
                      </a:pPr>
                      <a:r>
                        <a:rPr lang="en-GB" sz="1400" dirty="0"/>
                        <a:t>Anti-CD38</a:t>
                      </a:r>
                      <a:r>
                        <a:rPr lang="en-GB" sz="1400" baseline="30000" dirty="0"/>
                        <a:t>b</a:t>
                      </a:r>
                    </a:p>
                    <a:p>
                      <a:pPr marL="180000">
                        <a:lnSpc>
                          <a:spcPts val="1400"/>
                        </a:lnSpc>
                      </a:pPr>
                      <a:r>
                        <a:rPr lang="en-GB" sz="1400" dirty="0"/>
                        <a:t>Triple-</a:t>
                      </a:r>
                      <a:r>
                        <a:rPr lang="en-GB" sz="1400" dirty="0" err="1"/>
                        <a:t>class</a:t>
                      </a:r>
                      <a:r>
                        <a:rPr lang="en-GB" sz="1400" baseline="30000" dirty="0" err="1"/>
                        <a:t>c</a:t>
                      </a:r>
                      <a:endParaRPr lang="en-GB" sz="1400" baseline="30000" dirty="0"/>
                    </a:p>
                    <a:p>
                      <a:pPr marL="180000">
                        <a:lnSpc>
                          <a:spcPts val="1400"/>
                        </a:lnSpc>
                      </a:pPr>
                      <a:r>
                        <a:rPr lang="en-GB" sz="1400" dirty="0"/>
                        <a:t>Penta-</a:t>
                      </a:r>
                      <a:r>
                        <a:rPr lang="en-GB" sz="1400" dirty="0" err="1"/>
                        <a:t>drug</a:t>
                      </a:r>
                      <a:r>
                        <a:rPr lang="en-GB" sz="1400" baseline="30000" dirty="0" err="1"/>
                        <a:t>d</a:t>
                      </a:r>
                      <a:endParaRPr lang="en-GB" sz="1400" baseline="30000" dirty="0"/>
                    </a:p>
                  </a:txBody>
                  <a:tcPr marL="72000" marT="21600" marB="36000">
                    <a:lnB w="28575" cap="flat" cmpd="sng" algn="ctr">
                      <a:solidFill>
                        <a:schemeClr val="accent4"/>
                      </a:solidFill>
                      <a:prstDash val="solid"/>
                      <a:round/>
                      <a:headEnd type="none" w="med" len="med"/>
                      <a:tailEnd type="none" w="med" len="med"/>
                    </a:lnB>
                  </a:tcPr>
                </a:tc>
                <a:tc>
                  <a:txBody>
                    <a:bodyPr/>
                    <a:lstStyle/>
                    <a:p>
                      <a:pPr algn="ctr">
                        <a:lnSpc>
                          <a:spcPts val="1400"/>
                        </a:lnSpc>
                      </a:pPr>
                      <a:endParaRPr lang="en-GB" sz="1400" dirty="0"/>
                    </a:p>
                    <a:p>
                      <a:pPr algn="ctr">
                        <a:lnSpc>
                          <a:spcPts val="1400"/>
                        </a:lnSpc>
                      </a:pPr>
                      <a:r>
                        <a:rPr lang="en-GB" sz="1400" dirty="0"/>
                        <a:t>22 (60)</a:t>
                      </a:r>
                    </a:p>
                    <a:p>
                      <a:pPr algn="ctr">
                        <a:lnSpc>
                          <a:spcPts val="1400"/>
                        </a:lnSpc>
                      </a:pPr>
                      <a:r>
                        <a:rPr lang="en-GB" sz="1400" dirty="0"/>
                        <a:t>20 (54)</a:t>
                      </a:r>
                    </a:p>
                    <a:p>
                      <a:pPr algn="ctr">
                        <a:lnSpc>
                          <a:spcPts val="1400"/>
                        </a:lnSpc>
                      </a:pPr>
                      <a:r>
                        <a:rPr lang="en-GB" sz="1400" dirty="0"/>
                        <a:t>7 (19</a:t>
                      </a:r>
                    </a:p>
                  </a:txBody>
                  <a:tcPr marT="21600" marB="36000" anchor="ctr">
                    <a:lnB w="28575"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1115643567"/>
                  </a:ext>
                </a:extLst>
              </a:tr>
              <a:tr h="332748">
                <a:tc gridSpan="2">
                  <a:txBody>
                    <a:bodyPr/>
                    <a:lstStyle/>
                    <a:p>
                      <a:pPr>
                        <a:lnSpc>
                          <a:spcPts val="1200"/>
                        </a:lnSpc>
                      </a:pPr>
                      <a:r>
                        <a:rPr lang="en-GB" sz="1200" b="0" i="0" u="none" strike="noStrike" kern="1200" baseline="0" dirty="0">
                          <a:solidFill>
                            <a:schemeClr val="dk1"/>
                          </a:solidFill>
                          <a:latin typeface="+mn-lt"/>
                          <a:ea typeface="+mn-ea"/>
                          <a:cs typeface="+mn-cs"/>
                        </a:rPr>
                        <a:t>Data are n(%) or median (range); </a:t>
                      </a:r>
                      <a:r>
                        <a:rPr lang="en-GB" sz="1200" b="0" i="0" u="none" strike="noStrike" kern="1200" baseline="30000" dirty="0" err="1">
                          <a:solidFill>
                            <a:schemeClr val="dk1"/>
                          </a:solidFill>
                          <a:latin typeface="+mn-lt"/>
                          <a:ea typeface="+mn-ea"/>
                          <a:cs typeface="+mn-cs"/>
                        </a:rPr>
                        <a:t>a</a:t>
                      </a:r>
                      <a:r>
                        <a:rPr lang="en-GB" sz="1200" b="0" i="0" u="none" strike="noStrike" kern="1200" baseline="0" dirty="0" err="1">
                          <a:solidFill>
                            <a:schemeClr val="dk1"/>
                          </a:solidFill>
                          <a:latin typeface="+mn-lt"/>
                          <a:ea typeface="+mn-ea"/>
                          <a:cs typeface="+mn-cs"/>
                        </a:rPr>
                        <a:t>del</a:t>
                      </a:r>
                      <a:r>
                        <a:rPr lang="en-GB" sz="1200" b="0" i="0" u="none" strike="noStrike" kern="1200" baseline="0" dirty="0">
                          <a:solidFill>
                            <a:schemeClr val="dk1"/>
                          </a:solidFill>
                          <a:latin typeface="+mn-lt"/>
                          <a:ea typeface="+mn-ea"/>
                          <a:cs typeface="+mn-cs"/>
                        </a:rPr>
                        <a:t>(17p), t(4:14), and/or t(14;16); </a:t>
                      </a:r>
                      <a:r>
                        <a:rPr lang="en-GB" sz="1200" b="0" i="0" u="none" strike="noStrike" kern="1200" baseline="30000" dirty="0" err="1">
                          <a:solidFill>
                            <a:schemeClr val="dk1"/>
                          </a:solidFill>
                          <a:latin typeface="+mn-lt"/>
                          <a:ea typeface="+mn-ea"/>
                          <a:cs typeface="+mn-cs"/>
                        </a:rPr>
                        <a:t>b</a:t>
                      </a:r>
                      <a:r>
                        <a:rPr lang="en-GB" sz="1200" b="0" i="0" u="none" strike="noStrike" kern="1200" baseline="0" dirty="0" err="1">
                          <a:solidFill>
                            <a:schemeClr val="dk1"/>
                          </a:solidFill>
                          <a:latin typeface="+mn-lt"/>
                          <a:ea typeface="+mn-ea"/>
                          <a:cs typeface="+mn-cs"/>
                        </a:rPr>
                        <a:t>Dara</a:t>
                      </a:r>
                      <a:r>
                        <a:rPr lang="en-GB" sz="1200" b="0" i="0" u="none" strike="noStrike" kern="1200" baseline="0" dirty="0">
                          <a:solidFill>
                            <a:schemeClr val="dk1"/>
                          </a:solidFill>
                          <a:latin typeface="+mn-lt"/>
                          <a:ea typeface="+mn-ea"/>
                          <a:cs typeface="+mn-cs"/>
                        </a:rPr>
                        <a:t> or isatuximab; </a:t>
                      </a:r>
                      <a:r>
                        <a:rPr lang="en-GB" sz="1200" b="0" i="0" u="none" strike="noStrike" kern="1200" baseline="30000" dirty="0">
                          <a:solidFill>
                            <a:schemeClr val="dk1"/>
                          </a:solidFill>
                          <a:latin typeface="+mn-lt"/>
                          <a:ea typeface="+mn-ea"/>
                          <a:cs typeface="+mn-cs"/>
                        </a:rPr>
                        <a:t>c</a:t>
                      </a:r>
                      <a:r>
                        <a:rPr lang="en-GB" sz="1200" b="0" i="0" u="none" strike="noStrike" kern="1200" baseline="0" dirty="0">
                          <a:solidFill>
                            <a:schemeClr val="dk1"/>
                          </a:solidFill>
                          <a:latin typeface="+mn-lt"/>
                          <a:ea typeface="+mn-ea"/>
                          <a:cs typeface="+mn-cs"/>
                        </a:rPr>
                        <a:t>≥1 PI, ≥1 IMiD, and ≥ 1 anti-CD38 </a:t>
                      </a:r>
                      <a:r>
                        <a:rPr lang="en-GB" sz="1200" b="0" i="0" u="none" strike="noStrike" kern="1200" baseline="0" dirty="0" err="1">
                          <a:solidFill>
                            <a:schemeClr val="dk1"/>
                          </a:solidFill>
                          <a:latin typeface="+mn-lt"/>
                          <a:ea typeface="+mn-ea"/>
                          <a:cs typeface="+mn-cs"/>
                        </a:rPr>
                        <a:t>mAb</a:t>
                      </a:r>
                      <a:r>
                        <a:rPr lang="en-GB" sz="1200" b="0" i="0" u="none" strike="noStrike" kern="1200" baseline="0" dirty="0">
                          <a:solidFill>
                            <a:schemeClr val="dk1"/>
                          </a:solidFill>
                          <a:latin typeface="+mn-lt"/>
                          <a:ea typeface="+mn-ea"/>
                          <a:cs typeface="+mn-cs"/>
                        </a:rPr>
                        <a:t>; </a:t>
                      </a:r>
                      <a:r>
                        <a:rPr lang="en-GB" sz="1200" b="0" i="0" u="none" strike="noStrike" kern="1200" baseline="30000" dirty="0">
                          <a:solidFill>
                            <a:schemeClr val="dk1"/>
                          </a:solidFill>
                          <a:latin typeface="+mn-lt"/>
                          <a:ea typeface="+mn-ea"/>
                          <a:cs typeface="+mn-cs"/>
                        </a:rPr>
                        <a:t>d</a:t>
                      </a:r>
                      <a:r>
                        <a:rPr lang="en-GB" sz="1200" b="0" i="0" u="none" strike="noStrike" kern="1200" baseline="0" dirty="0">
                          <a:solidFill>
                            <a:schemeClr val="dk1"/>
                          </a:solidFill>
                          <a:latin typeface="+mn-lt"/>
                          <a:ea typeface="+mn-ea"/>
                          <a:cs typeface="+mn-cs"/>
                        </a:rPr>
                        <a:t>≥2 PI, ≥2 IMiD, and ≥ 1 anti-CD38 </a:t>
                      </a:r>
                      <a:r>
                        <a:rPr lang="en-GB" sz="1200" b="0" i="0" u="none" strike="noStrike" kern="1200" baseline="0" dirty="0" err="1">
                          <a:solidFill>
                            <a:schemeClr val="dk1"/>
                          </a:solidFill>
                          <a:latin typeface="+mn-lt"/>
                          <a:ea typeface="+mn-ea"/>
                          <a:cs typeface="+mn-cs"/>
                        </a:rPr>
                        <a:t>mAb</a:t>
                      </a:r>
                      <a:endParaRPr lang="en-GB" sz="1000" dirty="0"/>
                    </a:p>
                  </a:txBody>
                  <a:tcPr marT="21600" marB="0">
                    <a:lnT w="28575" cap="flat" cmpd="sng" algn="ctr">
                      <a:solidFill>
                        <a:schemeClr val="accent4"/>
                      </a:solidFill>
                      <a:prstDash val="solid"/>
                      <a:round/>
                      <a:headEnd type="none" w="med" len="med"/>
                      <a:tailEnd type="none" w="med" len="med"/>
                    </a:lnT>
                  </a:tcPr>
                </a:tc>
                <a:tc hMerge="1">
                  <a:txBody>
                    <a:bodyPr/>
                    <a:lstStyle/>
                    <a:p>
                      <a:endParaRPr lang="en-GB" sz="1200" dirty="0"/>
                    </a:p>
                  </a:txBody>
                  <a:tcPr/>
                </a:tc>
                <a:extLst>
                  <a:ext uri="{0D108BD9-81ED-4DB2-BD59-A6C34878D82A}">
                    <a16:rowId xmlns:a16="http://schemas.microsoft.com/office/drawing/2014/main" val="1857781847"/>
                  </a:ext>
                </a:extLst>
              </a:tr>
            </a:tbl>
          </a:graphicData>
        </a:graphic>
      </p:graphicFrame>
      <p:sp>
        <p:nvSpPr>
          <p:cNvPr id="4" name="Text Placeholder 3">
            <a:extLst>
              <a:ext uri="{FF2B5EF4-FFF2-40B4-BE49-F238E27FC236}">
                <a16:creationId xmlns:a16="http://schemas.microsoft.com/office/drawing/2014/main" id="{2CDECFD9-A0C7-4D37-A48B-B942966C66C4}"/>
              </a:ext>
            </a:extLst>
          </p:cNvPr>
          <p:cNvSpPr>
            <a:spLocks noGrp="1"/>
          </p:cNvSpPr>
          <p:nvPr>
            <p:ph type="body" sz="quarter" idx="10"/>
          </p:nvPr>
        </p:nvSpPr>
        <p:spPr>
          <a:xfrm>
            <a:off x="616903" y="5927200"/>
            <a:ext cx="10792926" cy="507896"/>
          </a:xfrm>
        </p:spPr>
        <p:txBody>
          <a:bodyPr/>
          <a:lstStyle/>
          <a:p>
            <a:r>
              <a:rPr lang="en-GB" sz="1200" b="0" i="0" u="none" strike="noStrike" dirty="0">
                <a:solidFill>
                  <a:schemeClr val="tx1"/>
                </a:solidFill>
                <a:effectLst/>
                <a:latin typeface="Calibri" panose="020F0502020204030204" pitchFamily="34" charset="0"/>
              </a:rPr>
              <a:t>SC Dara 1800 mg + Sc Tec (1.5mg/kg </a:t>
            </a:r>
            <a:r>
              <a:rPr lang="en-GB" sz="1200" b="0" i="0" u="none" strike="noStrike" dirty="0" err="1">
                <a:solidFill>
                  <a:schemeClr val="tx1"/>
                </a:solidFill>
                <a:effectLst/>
                <a:latin typeface="Calibri" panose="020F0502020204030204" pitchFamily="34" charset="0"/>
              </a:rPr>
              <a:t>QW</a:t>
            </a:r>
            <a:r>
              <a:rPr lang="en-GB" sz="1200" b="0" i="0" u="none" strike="noStrike" dirty="0">
                <a:solidFill>
                  <a:schemeClr val="tx1"/>
                </a:solidFill>
                <a:effectLst/>
                <a:latin typeface="Calibri" panose="020F0502020204030204" pitchFamily="34" charset="0"/>
              </a:rPr>
              <a:t> or 3mg/kg </a:t>
            </a:r>
            <a:r>
              <a:rPr lang="en-GB" sz="1200" b="0" i="0" u="none" strike="noStrike" dirty="0" err="1">
                <a:solidFill>
                  <a:schemeClr val="tx1"/>
                </a:solidFill>
                <a:effectLst/>
                <a:latin typeface="Calibri" panose="020F0502020204030204" pitchFamily="34" charset="0"/>
              </a:rPr>
              <a:t>QW</a:t>
            </a:r>
            <a:r>
              <a:rPr lang="en-GB" sz="1200" b="0" i="0" u="none" strike="noStrike" dirty="0">
                <a:solidFill>
                  <a:schemeClr val="tx1"/>
                </a:solidFill>
                <a:effectLst/>
                <a:latin typeface="Calibri" panose="020F0502020204030204" pitchFamily="34" charset="0"/>
              </a:rPr>
              <a:t> or 3mg/kg Q2W)</a:t>
            </a:r>
          </a:p>
          <a:p>
            <a:r>
              <a:rPr lang="en-GB" sz="1200" b="0" i="0" u="none" strike="noStrike" dirty="0">
                <a:solidFill>
                  <a:schemeClr val="tx1"/>
                </a:solidFill>
                <a:effectLst/>
                <a:latin typeface="Calibri" panose="020F0502020204030204" pitchFamily="34" charset="0"/>
              </a:rPr>
              <a:t>Rodriguez-Otero </a:t>
            </a:r>
            <a:r>
              <a:rPr lang="en-GB" dirty="0"/>
              <a:t>P, et al. ASH 2021;Abstract 1647</a:t>
            </a:r>
          </a:p>
        </p:txBody>
      </p:sp>
      <p:sp>
        <p:nvSpPr>
          <p:cNvPr id="9" name="TextBox 8">
            <a:extLst>
              <a:ext uri="{FF2B5EF4-FFF2-40B4-BE49-F238E27FC236}">
                <a16:creationId xmlns:a16="http://schemas.microsoft.com/office/drawing/2014/main" id="{C0B1A311-CEB0-4BDF-ADB5-B132CCA4F83E}"/>
              </a:ext>
            </a:extLst>
          </p:cNvPr>
          <p:cNvSpPr txBox="1"/>
          <p:nvPr/>
        </p:nvSpPr>
        <p:spPr>
          <a:xfrm>
            <a:off x="6453050" y="4785836"/>
            <a:ext cx="4954725" cy="1074061"/>
          </a:xfrm>
          <a:prstGeom prst="rect">
            <a:avLst/>
          </a:prstGeom>
          <a:solidFill>
            <a:srgbClr val="009BD5"/>
          </a:solidFill>
        </p:spPr>
        <p:txBody>
          <a:bodyPr wrap="square" lIns="36000" tIns="36000" rIns="36000" bIns="36000" rtlCol="0" anchor="ctr">
            <a:no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285750" lvl="0" indent="-285750">
              <a:buFont typeface="Arial" panose="020B0604020202020204" pitchFamily="34" charset="0"/>
              <a:buChar char="•"/>
              <a:defRPr/>
            </a:pPr>
            <a:r>
              <a:rPr lang="en-GB" sz="2000" dirty="0">
                <a:solidFill>
                  <a:srgbClr val="FFFFFF"/>
                </a:solidFill>
                <a:latin typeface="Calibri" panose="020F0502020204030204"/>
              </a:rPr>
              <a:t>First look at SC Tec/SC Dara combination</a:t>
            </a:r>
          </a:p>
          <a:p>
            <a:pPr marL="285750" lvl="0" indent="-285750">
              <a:buFont typeface="Arial" panose="020B0604020202020204" pitchFamily="34" charset="0"/>
              <a:buChar char="•"/>
              <a:defRPr/>
            </a:pPr>
            <a:r>
              <a:rPr lang="en-GB" sz="2000" dirty="0">
                <a:solidFill>
                  <a:srgbClr val="FFFFFF"/>
                </a:solidFill>
                <a:latin typeface="Calibri" panose="020F0502020204030204"/>
              </a:rPr>
              <a:t>60% anti-CD38 refractory, 54% </a:t>
            </a:r>
            <a:r>
              <a:rPr lang="en-GB" sz="2000" dirty="0" err="1">
                <a:solidFill>
                  <a:srgbClr val="FFFFFF"/>
                </a:solidFill>
                <a:latin typeface="Calibri" panose="020F0502020204030204"/>
              </a:rPr>
              <a:t>TCR</a:t>
            </a:r>
            <a:endParaRPr lang="en-GB" sz="2000" dirty="0">
              <a:solidFill>
                <a:srgbClr val="FFFFFF"/>
              </a:solidFill>
              <a:latin typeface="Calibri" panose="020F0502020204030204"/>
            </a:endParaRPr>
          </a:p>
          <a:p>
            <a:pPr marL="285750" lvl="0" indent="-285750">
              <a:buFont typeface="Arial" panose="020B0604020202020204" pitchFamily="34" charset="0"/>
              <a:buChar char="•"/>
              <a:defRPr/>
            </a:pPr>
            <a:r>
              <a:rPr lang="en-GB" sz="2000" dirty="0">
                <a:solidFill>
                  <a:srgbClr val="FFFFFF"/>
                </a:solidFill>
                <a:latin typeface="Calibri" panose="020F0502020204030204"/>
              </a:rPr>
              <a:t>Safety profile same as SC Tec</a:t>
            </a:r>
          </a:p>
        </p:txBody>
      </p:sp>
      <p:graphicFrame>
        <p:nvGraphicFramePr>
          <p:cNvPr id="13" name="Table 13">
            <a:extLst>
              <a:ext uri="{FF2B5EF4-FFF2-40B4-BE49-F238E27FC236}">
                <a16:creationId xmlns:a16="http://schemas.microsoft.com/office/drawing/2014/main" id="{0C3064C8-6C87-4647-A0A3-A6C3F75032A9}"/>
              </a:ext>
            </a:extLst>
          </p:cNvPr>
          <p:cNvGraphicFramePr>
            <a:graphicFrameLocks noGrp="1"/>
          </p:cNvGraphicFramePr>
          <p:nvPr>
            <p:extLst>
              <p:ext uri="{D42A27DB-BD31-4B8C-83A1-F6EECF244321}">
                <p14:modId xmlns:p14="http://schemas.microsoft.com/office/powerpoint/2010/main" val="548703275"/>
              </p:ext>
            </p:extLst>
          </p:nvPr>
        </p:nvGraphicFramePr>
        <p:xfrm>
          <a:off x="6453050" y="1416432"/>
          <a:ext cx="4954724" cy="3231218"/>
        </p:xfrm>
        <a:graphic>
          <a:graphicData uri="http://schemas.openxmlformats.org/drawingml/2006/table">
            <a:tbl>
              <a:tblPr firstRow="1" bandRow="1">
                <a:tableStyleId>{1E171933-4619-4E11-9A3F-F7608DF75F80}</a:tableStyleId>
              </a:tblPr>
              <a:tblGrid>
                <a:gridCol w="2061918">
                  <a:extLst>
                    <a:ext uri="{9D8B030D-6E8A-4147-A177-3AD203B41FA5}">
                      <a16:colId xmlns:a16="http://schemas.microsoft.com/office/drawing/2014/main" val="3219450669"/>
                    </a:ext>
                  </a:extLst>
                </a:gridCol>
                <a:gridCol w="1319092">
                  <a:extLst>
                    <a:ext uri="{9D8B030D-6E8A-4147-A177-3AD203B41FA5}">
                      <a16:colId xmlns:a16="http://schemas.microsoft.com/office/drawing/2014/main" val="3255775800"/>
                    </a:ext>
                  </a:extLst>
                </a:gridCol>
                <a:gridCol w="1573714">
                  <a:extLst>
                    <a:ext uri="{9D8B030D-6E8A-4147-A177-3AD203B41FA5}">
                      <a16:colId xmlns:a16="http://schemas.microsoft.com/office/drawing/2014/main" val="2481468007"/>
                    </a:ext>
                  </a:extLst>
                </a:gridCol>
              </a:tblGrid>
              <a:tr h="488018">
                <a:tc>
                  <a:txBody>
                    <a:bodyPr/>
                    <a:lstStyle/>
                    <a:p>
                      <a:r>
                        <a:rPr lang="en-GB" sz="1400" dirty="0"/>
                        <a:t>AEs ≥20%, n (%)</a:t>
                      </a:r>
                    </a:p>
                  </a:txBody>
                  <a:tcPr marL="72000" anchor="b"/>
                </a:tc>
                <a:tc>
                  <a:txBody>
                    <a:bodyPr/>
                    <a:lstStyle/>
                    <a:p>
                      <a:pPr algn="ctr"/>
                      <a:r>
                        <a:rPr lang="en-GB" sz="1400" dirty="0"/>
                        <a:t>Any Grade</a:t>
                      </a:r>
                    </a:p>
                  </a:txBody>
                  <a:tcPr anchor="b"/>
                </a:tc>
                <a:tc>
                  <a:txBody>
                    <a:bodyPr/>
                    <a:lstStyle/>
                    <a:p>
                      <a:pPr algn="ctr"/>
                      <a:r>
                        <a:rPr lang="en-GB" sz="1400" dirty="0"/>
                        <a:t>Grade3/4</a:t>
                      </a:r>
                    </a:p>
                  </a:txBody>
                  <a:tcPr anchor="b"/>
                </a:tc>
                <a:extLst>
                  <a:ext uri="{0D108BD9-81ED-4DB2-BD59-A6C34878D82A}">
                    <a16:rowId xmlns:a16="http://schemas.microsoft.com/office/drawing/2014/main" val="1028829886"/>
                  </a:ext>
                </a:extLst>
              </a:tr>
              <a:tr h="907347">
                <a:tc>
                  <a:txBody>
                    <a:bodyPr/>
                    <a:lstStyle/>
                    <a:p>
                      <a:r>
                        <a:rPr lang="en-GB" sz="1400" b="1" dirty="0"/>
                        <a:t>Hematologic</a:t>
                      </a:r>
                    </a:p>
                    <a:p>
                      <a:pPr marL="180000"/>
                      <a:r>
                        <a:rPr lang="en-GB" sz="1400" dirty="0"/>
                        <a:t>Neutropenia</a:t>
                      </a:r>
                    </a:p>
                    <a:p>
                      <a:pPr marL="180000"/>
                      <a:r>
                        <a:rPr lang="en-GB" sz="1400" dirty="0" err="1"/>
                        <a:t>Anemia</a:t>
                      </a:r>
                      <a:endParaRPr lang="en-GB" sz="1400" dirty="0"/>
                    </a:p>
                    <a:p>
                      <a:pPr marL="180000"/>
                      <a:r>
                        <a:rPr lang="en-GB" sz="1400" dirty="0"/>
                        <a:t>Thrombocytopenia</a:t>
                      </a:r>
                    </a:p>
                  </a:txBody>
                  <a:tcPr marL="72000" anchor="ctr"/>
                </a:tc>
                <a:tc>
                  <a:txBody>
                    <a:bodyPr/>
                    <a:lstStyle/>
                    <a:p>
                      <a:pPr algn="ctr"/>
                      <a:endParaRPr lang="en-GB" sz="1400" dirty="0"/>
                    </a:p>
                    <a:p>
                      <a:pPr algn="ctr"/>
                      <a:r>
                        <a:rPr lang="en-GB" sz="1400" dirty="0"/>
                        <a:t>19 (51.4)</a:t>
                      </a:r>
                    </a:p>
                    <a:p>
                      <a:pPr algn="ctr"/>
                      <a:r>
                        <a:rPr lang="en-GB" sz="1400" dirty="0"/>
                        <a:t>17 (45.9)</a:t>
                      </a:r>
                    </a:p>
                    <a:p>
                      <a:pPr algn="ctr"/>
                      <a:r>
                        <a:rPr lang="en-GB" sz="1400" dirty="0"/>
                        <a:t>12 (32.4)</a:t>
                      </a:r>
                    </a:p>
                  </a:txBody>
                  <a:tcPr anchor="ctr"/>
                </a:tc>
                <a:tc>
                  <a:txBody>
                    <a:bodyPr/>
                    <a:lstStyle/>
                    <a:p>
                      <a:pPr algn="ctr"/>
                      <a:endParaRPr lang="en-GB" sz="1400" dirty="0"/>
                    </a:p>
                    <a:p>
                      <a:pPr algn="ctr"/>
                      <a:r>
                        <a:rPr lang="en-GB" sz="1400" dirty="0"/>
                        <a:t>17 (45.9)</a:t>
                      </a:r>
                    </a:p>
                    <a:p>
                      <a:pPr algn="ctr"/>
                      <a:r>
                        <a:rPr lang="en-GB" sz="1400" dirty="0"/>
                        <a:t>11 (29.7)</a:t>
                      </a:r>
                    </a:p>
                    <a:p>
                      <a:pPr algn="ctr"/>
                      <a:r>
                        <a:rPr lang="en-GB" sz="1400" dirty="0"/>
                        <a:t>12 (32.4)</a:t>
                      </a:r>
                    </a:p>
                  </a:txBody>
                  <a:tcPr anchor="ctr"/>
                </a:tc>
                <a:extLst>
                  <a:ext uri="{0D108BD9-81ED-4DB2-BD59-A6C34878D82A}">
                    <a16:rowId xmlns:a16="http://schemas.microsoft.com/office/drawing/2014/main" val="4014851474"/>
                  </a:ext>
                </a:extLst>
              </a:tr>
              <a:tr h="1726886">
                <a:tc>
                  <a:txBody>
                    <a:bodyPr/>
                    <a:lstStyle/>
                    <a:p>
                      <a:r>
                        <a:rPr lang="en-GB" sz="1400" b="1" dirty="0"/>
                        <a:t>Nonhematologic</a:t>
                      </a:r>
                    </a:p>
                    <a:p>
                      <a:pPr marL="180000"/>
                      <a:r>
                        <a:rPr lang="en-GB" sz="1400" dirty="0"/>
                        <a:t>CRS</a:t>
                      </a:r>
                    </a:p>
                    <a:p>
                      <a:pPr marL="180000"/>
                      <a:r>
                        <a:rPr lang="en-GB" sz="1400" dirty="0" err="1"/>
                        <a:t>Diarrhea</a:t>
                      </a:r>
                      <a:endParaRPr lang="en-GB" sz="1400" dirty="0"/>
                    </a:p>
                    <a:p>
                      <a:pPr marL="180000"/>
                      <a:r>
                        <a:rPr lang="en-GB" sz="1400" dirty="0"/>
                        <a:t>Nausea</a:t>
                      </a:r>
                    </a:p>
                    <a:p>
                      <a:pPr marL="180000"/>
                      <a:r>
                        <a:rPr lang="en-GB" sz="1400" dirty="0"/>
                        <a:t>Asthenia</a:t>
                      </a:r>
                    </a:p>
                    <a:p>
                      <a:pPr marL="180000"/>
                      <a:r>
                        <a:rPr lang="en-GB" sz="1400" dirty="0"/>
                        <a:t>Fatigue</a:t>
                      </a:r>
                    </a:p>
                    <a:p>
                      <a:pPr marL="180000"/>
                      <a:r>
                        <a:rPr lang="en-GB" sz="1400" dirty="0"/>
                        <a:t>Pyrexia</a:t>
                      </a:r>
                    </a:p>
                    <a:p>
                      <a:pPr marL="180000"/>
                      <a:r>
                        <a:rPr lang="en-GB" sz="1400" dirty="0"/>
                        <a:t>Headache</a:t>
                      </a:r>
                    </a:p>
                  </a:txBody>
                  <a:tcPr marL="72000" anchor="ctr"/>
                </a:tc>
                <a:tc>
                  <a:txBody>
                    <a:bodyPr/>
                    <a:lstStyle/>
                    <a:p>
                      <a:pPr algn="ctr"/>
                      <a:endParaRPr lang="en-GB" sz="1400" dirty="0"/>
                    </a:p>
                    <a:p>
                      <a:pPr algn="ctr"/>
                      <a:r>
                        <a:rPr lang="en-GB" sz="1400" dirty="0"/>
                        <a:t>24 (64.9)</a:t>
                      </a:r>
                    </a:p>
                    <a:p>
                      <a:pPr algn="ctr"/>
                      <a:r>
                        <a:rPr lang="en-GB" sz="1400" dirty="0"/>
                        <a:t>13 (35.1)</a:t>
                      </a:r>
                    </a:p>
                    <a:p>
                      <a:pPr algn="ctr"/>
                      <a:r>
                        <a:rPr lang="en-GB" sz="1400" dirty="0"/>
                        <a:t>11 (29.7)</a:t>
                      </a:r>
                    </a:p>
                    <a:p>
                      <a:pPr algn="ctr"/>
                      <a:r>
                        <a:rPr lang="en-GB" sz="1400" dirty="0"/>
                        <a:t>11 (29.7)</a:t>
                      </a:r>
                    </a:p>
                    <a:p>
                      <a:pPr algn="ctr"/>
                      <a:r>
                        <a:rPr lang="en-GB" sz="1400" dirty="0"/>
                        <a:t>10 (27.0)</a:t>
                      </a:r>
                    </a:p>
                    <a:p>
                      <a:pPr algn="ctr"/>
                      <a:r>
                        <a:rPr lang="en-GB" sz="1400" dirty="0"/>
                        <a:t>9 (24.3)</a:t>
                      </a:r>
                    </a:p>
                    <a:p>
                      <a:pPr algn="ctr"/>
                      <a:r>
                        <a:rPr lang="en-GB" sz="1400" dirty="0"/>
                        <a:t>9 (24.3)</a:t>
                      </a:r>
                    </a:p>
                  </a:txBody>
                  <a:tcPr anchor="ctr"/>
                </a:tc>
                <a:tc>
                  <a:txBody>
                    <a:bodyPr/>
                    <a:lstStyle/>
                    <a:p>
                      <a:pPr algn="ctr"/>
                      <a:endParaRPr lang="en-GB" sz="1400" dirty="0"/>
                    </a:p>
                    <a:p>
                      <a:pPr algn="ctr"/>
                      <a:r>
                        <a:rPr lang="en-GB" sz="1400" dirty="0"/>
                        <a:t>0</a:t>
                      </a:r>
                    </a:p>
                    <a:p>
                      <a:pPr algn="ctr"/>
                      <a:r>
                        <a:rPr lang="en-GB" sz="1400" dirty="0"/>
                        <a:t>1 (2.7)</a:t>
                      </a:r>
                    </a:p>
                    <a:p>
                      <a:pPr algn="ctr"/>
                      <a:r>
                        <a:rPr lang="en-GB" sz="1400" dirty="0"/>
                        <a:t>0</a:t>
                      </a:r>
                    </a:p>
                    <a:p>
                      <a:pPr algn="ctr"/>
                      <a:r>
                        <a:rPr lang="en-GB" sz="1400" dirty="0"/>
                        <a:t>1 (2.7)</a:t>
                      </a:r>
                    </a:p>
                    <a:p>
                      <a:pPr algn="ctr"/>
                      <a:r>
                        <a:rPr lang="en-GB" sz="1400" dirty="0"/>
                        <a:t>2 (5.4)</a:t>
                      </a:r>
                    </a:p>
                    <a:p>
                      <a:pPr algn="ctr"/>
                      <a:r>
                        <a:rPr lang="en-GB" sz="1400" dirty="0"/>
                        <a:t>0</a:t>
                      </a:r>
                    </a:p>
                    <a:p>
                      <a:pPr algn="ctr"/>
                      <a:r>
                        <a:rPr lang="en-GB" sz="1400" dirty="0"/>
                        <a:t>0</a:t>
                      </a:r>
                    </a:p>
                  </a:txBody>
                  <a:tcPr anchor="ctr"/>
                </a:tc>
                <a:extLst>
                  <a:ext uri="{0D108BD9-81ED-4DB2-BD59-A6C34878D82A}">
                    <a16:rowId xmlns:a16="http://schemas.microsoft.com/office/drawing/2014/main" val="850641703"/>
                  </a:ext>
                </a:extLst>
              </a:tr>
            </a:tbl>
          </a:graphicData>
        </a:graphic>
      </p:graphicFrame>
      <p:sp>
        <p:nvSpPr>
          <p:cNvPr id="14" name="TextBox 13">
            <a:extLst>
              <a:ext uri="{FF2B5EF4-FFF2-40B4-BE49-F238E27FC236}">
                <a16:creationId xmlns:a16="http://schemas.microsoft.com/office/drawing/2014/main" id="{2E1FBA30-D51E-46D9-8867-CC02A8665FCB}"/>
              </a:ext>
            </a:extLst>
          </p:cNvPr>
          <p:cNvSpPr txBox="1"/>
          <p:nvPr/>
        </p:nvSpPr>
        <p:spPr>
          <a:xfrm>
            <a:off x="6365966" y="1043944"/>
            <a:ext cx="1828799" cy="400110"/>
          </a:xfrm>
          <a:prstGeom prst="rect">
            <a:avLst/>
          </a:prstGeom>
          <a:noFill/>
        </p:spPr>
        <p:txBody>
          <a:bodyPr wrap="square" rtlCol="0">
            <a:spAutoFit/>
          </a:bodyPr>
          <a:lstStyle/>
          <a:p>
            <a:pPr algn="l">
              <a:spcBef>
                <a:spcPts val="1200"/>
              </a:spcBef>
              <a:buClr>
                <a:schemeClr val="accent3"/>
              </a:buClr>
            </a:pPr>
            <a:r>
              <a:rPr lang="en-GB" sz="2000" b="1" dirty="0">
                <a:solidFill>
                  <a:srgbClr val="223341"/>
                </a:solidFill>
                <a:latin typeface="+mn-lt"/>
              </a:rPr>
              <a:t>Safety</a:t>
            </a:r>
          </a:p>
        </p:txBody>
      </p:sp>
      <p:sp>
        <p:nvSpPr>
          <p:cNvPr id="3" name="TextBox 2">
            <a:extLst>
              <a:ext uri="{FF2B5EF4-FFF2-40B4-BE49-F238E27FC236}">
                <a16:creationId xmlns:a16="http://schemas.microsoft.com/office/drawing/2014/main" id="{689FBBCF-7EAF-4E43-AC72-3DE64A172072}"/>
              </a:ext>
            </a:extLst>
          </p:cNvPr>
          <p:cNvSpPr txBox="1"/>
          <p:nvPr/>
        </p:nvSpPr>
        <p:spPr>
          <a:xfrm>
            <a:off x="609600" y="1043944"/>
            <a:ext cx="3039197" cy="400110"/>
          </a:xfrm>
          <a:prstGeom prst="rect">
            <a:avLst/>
          </a:prstGeom>
          <a:noFill/>
        </p:spPr>
        <p:txBody>
          <a:bodyPr wrap="square" lIns="0" rtlCol="0">
            <a:spAutoFit/>
          </a:bodyPr>
          <a:lstStyle/>
          <a:p>
            <a:pPr>
              <a:spcBef>
                <a:spcPts val="1200"/>
              </a:spcBef>
              <a:buClr>
                <a:schemeClr val="accent3"/>
              </a:buClr>
            </a:pPr>
            <a:r>
              <a:rPr lang="en-GB" sz="2000" b="1" dirty="0">
                <a:latin typeface="+mn-lt"/>
              </a:rPr>
              <a:t>Baseline characteristics</a:t>
            </a:r>
          </a:p>
        </p:txBody>
      </p:sp>
      <p:sp>
        <p:nvSpPr>
          <p:cNvPr id="10" name="TextBox 9">
            <a:extLst>
              <a:ext uri="{FF2B5EF4-FFF2-40B4-BE49-F238E27FC236}">
                <a16:creationId xmlns:a16="http://schemas.microsoft.com/office/drawing/2014/main" id="{76598D5B-F7B1-1944-8341-10E9BACFD095}"/>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080854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6D78B-2CAB-483C-AFEE-443B76408847}"/>
              </a:ext>
            </a:extLst>
          </p:cNvPr>
          <p:cNvSpPr>
            <a:spLocks noGrp="1"/>
          </p:cNvSpPr>
          <p:nvPr>
            <p:ph type="title"/>
          </p:nvPr>
        </p:nvSpPr>
        <p:spPr>
          <a:xfrm>
            <a:off x="612000" y="169992"/>
            <a:ext cx="9217800" cy="831600"/>
          </a:xfrm>
        </p:spPr>
        <p:txBody>
          <a:bodyPr>
            <a:normAutofit fontScale="90000"/>
          </a:bodyPr>
          <a:lstStyle/>
          <a:p>
            <a:r>
              <a:rPr lang="en-GB" sz="2600" b="1" dirty="0">
                <a:solidFill>
                  <a:srgbClr val="C00000"/>
                </a:solidFill>
              </a:rPr>
              <a:t>TRIMM-2: Phase 1b Study of Subcutaneous Teclistamab in Combination With Daratumumab for Patients With </a:t>
            </a:r>
            <a:r>
              <a:rPr lang="en-GB" sz="2600" b="1" dirty="0" err="1">
                <a:solidFill>
                  <a:srgbClr val="C00000"/>
                </a:solidFill>
              </a:rPr>
              <a:t>RRMM</a:t>
            </a:r>
            <a:endParaRPr lang="en-GB" sz="2600" b="1" dirty="0">
              <a:solidFill>
                <a:srgbClr val="C00000"/>
              </a:solidFill>
            </a:endParaRPr>
          </a:p>
        </p:txBody>
      </p:sp>
      <p:sp>
        <p:nvSpPr>
          <p:cNvPr id="4" name="Text Placeholder 3">
            <a:extLst>
              <a:ext uri="{FF2B5EF4-FFF2-40B4-BE49-F238E27FC236}">
                <a16:creationId xmlns:a16="http://schemas.microsoft.com/office/drawing/2014/main" id="{2CDECFD9-A0C7-4D37-A48B-B942966C66C4}"/>
              </a:ext>
            </a:extLst>
          </p:cNvPr>
          <p:cNvSpPr>
            <a:spLocks noGrp="1"/>
          </p:cNvSpPr>
          <p:nvPr>
            <p:ph type="body" sz="quarter" idx="10"/>
          </p:nvPr>
        </p:nvSpPr>
        <p:spPr>
          <a:xfrm>
            <a:off x="616903" y="5734497"/>
            <a:ext cx="10792926" cy="674095"/>
          </a:xfrm>
        </p:spPr>
        <p:txBody>
          <a:bodyPr/>
          <a:lstStyle/>
          <a:p>
            <a:r>
              <a:rPr lang="en-GB" sz="1200" b="0" i="0" u="none" strike="noStrike" dirty="0">
                <a:solidFill>
                  <a:schemeClr val="tx1"/>
                </a:solidFill>
                <a:effectLst/>
                <a:latin typeface="Calibri" panose="020F0502020204030204" pitchFamily="34" charset="0"/>
              </a:rPr>
              <a:t>Trip Ref: Triple-class refractory or more; CD38 Ex: CD38 exposed; CD38 Ref: CD38 refractory</a:t>
            </a:r>
            <a:br>
              <a:rPr lang="en-GB" sz="1200" b="0" i="0" u="none" strike="noStrike" dirty="0">
                <a:solidFill>
                  <a:schemeClr val="tx1"/>
                </a:solidFill>
                <a:effectLst/>
                <a:latin typeface="Calibri" panose="020F0502020204030204" pitchFamily="34" charset="0"/>
              </a:rPr>
            </a:br>
            <a:r>
              <a:rPr lang="en-GB" sz="1200" b="0" i="0" u="none" strike="noStrike" baseline="30000" dirty="0" err="1">
                <a:solidFill>
                  <a:schemeClr val="tx1"/>
                </a:solidFill>
                <a:effectLst/>
                <a:latin typeface="Calibri" panose="020F0502020204030204" pitchFamily="34" charset="0"/>
              </a:rPr>
              <a:t>a</a:t>
            </a:r>
            <a:r>
              <a:rPr lang="en-GB" sz="1200" b="0" i="0" u="none" strike="noStrike" dirty="0" err="1">
                <a:solidFill>
                  <a:schemeClr val="tx1"/>
                </a:solidFill>
                <a:effectLst/>
                <a:latin typeface="Calibri" panose="020F0502020204030204" pitchFamily="34" charset="0"/>
              </a:rPr>
              <a:t>For</a:t>
            </a:r>
            <a:r>
              <a:rPr lang="en-GB" sz="1200" b="0" i="0" u="none" strike="noStrike" dirty="0">
                <a:solidFill>
                  <a:schemeClr val="tx1"/>
                </a:solidFill>
                <a:effectLst/>
                <a:latin typeface="Calibri" panose="020F0502020204030204" pitchFamily="34" charset="0"/>
              </a:rPr>
              <a:t> patients who received ≥1 study drug dose and had ≥1 post baseline response</a:t>
            </a:r>
          </a:p>
          <a:p>
            <a:r>
              <a:rPr lang="en-GB" sz="1200" b="0" i="0" u="none" strike="noStrike" dirty="0">
                <a:solidFill>
                  <a:schemeClr val="tx1"/>
                </a:solidFill>
                <a:effectLst/>
                <a:latin typeface="Calibri" panose="020F0502020204030204" pitchFamily="34" charset="0"/>
              </a:rPr>
              <a:t>Rodriguez-Otero </a:t>
            </a:r>
            <a:r>
              <a:rPr lang="en-GB" dirty="0"/>
              <a:t>P, et al. ASH 2021;Abstract 1647</a:t>
            </a:r>
          </a:p>
        </p:txBody>
      </p:sp>
      <p:sp>
        <p:nvSpPr>
          <p:cNvPr id="9" name="TextBox 8">
            <a:extLst>
              <a:ext uri="{FF2B5EF4-FFF2-40B4-BE49-F238E27FC236}">
                <a16:creationId xmlns:a16="http://schemas.microsoft.com/office/drawing/2014/main" id="{C0B1A311-CEB0-4BDF-ADB5-B132CCA4F83E}"/>
              </a:ext>
            </a:extLst>
          </p:cNvPr>
          <p:cNvSpPr txBox="1"/>
          <p:nvPr/>
        </p:nvSpPr>
        <p:spPr>
          <a:xfrm>
            <a:off x="4459958" y="4597165"/>
            <a:ext cx="6947817" cy="1074061"/>
          </a:xfrm>
          <a:prstGeom prst="rect">
            <a:avLst/>
          </a:prstGeom>
          <a:solidFill>
            <a:srgbClr val="009BD5"/>
          </a:solidFill>
        </p:spPr>
        <p:txBody>
          <a:bodyPr wrap="square" lIns="36000" tIns="36000" rIns="36000" bIns="36000" rtlCol="0" anchor="ctr">
            <a:no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285750" lvl="0" indent="-285750">
              <a:buFont typeface="Arial" panose="020B0604020202020204" pitchFamily="34" charset="0"/>
              <a:buChar char="•"/>
              <a:defRPr/>
            </a:pPr>
            <a:r>
              <a:rPr lang="en-GB" sz="2000" dirty="0">
                <a:solidFill>
                  <a:srgbClr val="FFFFFF"/>
                </a:solidFill>
                <a:latin typeface="Calibri" panose="020F0502020204030204"/>
              </a:rPr>
              <a:t>Very impressive combination data in this refractory population</a:t>
            </a:r>
          </a:p>
          <a:p>
            <a:pPr marL="285750" lvl="0" indent="-285750">
              <a:buFont typeface="Arial" panose="020B0604020202020204" pitchFamily="34" charset="0"/>
              <a:buChar char="•"/>
              <a:defRPr/>
            </a:pPr>
            <a:r>
              <a:rPr lang="en-GB" sz="2000" dirty="0">
                <a:solidFill>
                  <a:srgbClr val="FFFFFF"/>
                </a:solidFill>
                <a:latin typeface="Calibri" panose="020F0502020204030204"/>
              </a:rPr>
              <a:t>Higher dose cohort looks most impressive; need longer follow-up and perhaps explore less frequent dosing</a:t>
            </a:r>
          </a:p>
        </p:txBody>
      </p:sp>
      <p:sp>
        <p:nvSpPr>
          <p:cNvPr id="12" name="TextBox 11">
            <a:extLst>
              <a:ext uri="{FF2B5EF4-FFF2-40B4-BE49-F238E27FC236}">
                <a16:creationId xmlns:a16="http://schemas.microsoft.com/office/drawing/2014/main" id="{69E8DF26-9CA1-46DF-9214-D098F5C2B350}"/>
              </a:ext>
            </a:extLst>
          </p:cNvPr>
          <p:cNvSpPr txBox="1"/>
          <p:nvPr/>
        </p:nvSpPr>
        <p:spPr>
          <a:xfrm>
            <a:off x="1400250" y="1619504"/>
            <a:ext cx="558615" cy="409023"/>
          </a:xfrm>
          <a:prstGeom prst="rect">
            <a:avLst/>
          </a:prstGeom>
          <a:noFill/>
        </p:spPr>
        <p:txBody>
          <a:bodyPr wrap="square" rtlCol="0">
            <a:spAutoFit/>
          </a:bodyPr>
          <a:lstStyle/>
          <a:p>
            <a:pPr marL="0" marR="0" lvl="0" indent="0" algn="ctr" defTabSz="685800" rtl="0" eaLnBrk="1" fontAlgn="auto" latinLnBrk="0" hangingPunct="1">
              <a:lnSpc>
                <a:spcPts val="12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latin typeface="+mn-lt"/>
                <a:ea typeface="+mn-ea"/>
                <a:cs typeface="+mn-cs"/>
              </a:rPr>
              <a:t>ORR</a:t>
            </a:r>
            <a:endParaRPr lang="en-US" sz="1400" b="1" kern="0" dirty="0">
              <a:latin typeface="+mn-lt"/>
              <a:cs typeface="+mn-cs"/>
            </a:endParaRPr>
          </a:p>
          <a:p>
            <a:pPr marL="0" marR="0" lvl="0" indent="0" algn="ctr" defTabSz="685800" rtl="0" eaLnBrk="1" fontAlgn="auto" latinLnBrk="0" hangingPunct="1">
              <a:lnSpc>
                <a:spcPts val="1200"/>
              </a:lnSpc>
              <a:spcBef>
                <a:spcPts val="0"/>
              </a:spcBef>
              <a:spcAft>
                <a:spcPts val="0"/>
              </a:spcAft>
              <a:buClrTx/>
              <a:buSzTx/>
              <a:buFontTx/>
              <a:buNone/>
              <a:tabLst/>
              <a:defRPr/>
            </a:pPr>
            <a:r>
              <a:rPr lang="en-US" sz="1400" b="1" kern="0" dirty="0">
                <a:latin typeface="+mn-lt"/>
                <a:cs typeface="+mn-cs"/>
              </a:rPr>
              <a:t>70</a:t>
            </a:r>
            <a:r>
              <a:rPr kumimoji="0" lang="en-US" sz="1400" b="1" i="0" u="none" strike="noStrike" kern="0" cap="none" spc="0" normalizeH="0" baseline="0" noProof="0" dirty="0">
                <a:ln>
                  <a:noFill/>
                </a:ln>
                <a:effectLst/>
                <a:uLnTx/>
                <a:uFillTx/>
                <a:latin typeface="+mn-lt"/>
                <a:ea typeface="+mn-ea"/>
                <a:cs typeface="+mn-cs"/>
              </a:rPr>
              <a:t>%</a:t>
            </a:r>
          </a:p>
        </p:txBody>
      </p:sp>
      <p:sp>
        <p:nvSpPr>
          <p:cNvPr id="13" name="TextBox 12">
            <a:extLst>
              <a:ext uri="{FF2B5EF4-FFF2-40B4-BE49-F238E27FC236}">
                <a16:creationId xmlns:a16="http://schemas.microsoft.com/office/drawing/2014/main" id="{AE584BFB-DB90-44C6-B43F-E93B8A228564}"/>
              </a:ext>
            </a:extLst>
          </p:cNvPr>
          <p:cNvSpPr txBox="1"/>
          <p:nvPr/>
        </p:nvSpPr>
        <p:spPr>
          <a:xfrm>
            <a:off x="2222222" y="1636806"/>
            <a:ext cx="515205" cy="409023"/>
          </a:xfrm>
          <a:prstGeom prst="rect">
            <a:avLst/>
          </a:prstGeom>
          <a:noFill/>
        </p:spPr>
        <p:txBody>
          <a:bodyPr wrap="square" rtlCol="0">
            <a:spAutoFit/>
          </a:bodyPr>
          <a:lstStyle>
            <a:defPPr>
              <a:defRPr lang="en-GB"/>
            </a:defPPr>
            <a:lvl1pPr marL="0" marR="0" lvl="0" indent="0" algn="ctr" defTabSz="685800" eaLnBrk="1" fontAlgn="auto" latinLnBrk="0" hangingPunct="1">
              <a:lnSpc>
                <a:spcPts val="1200"/>
              </a:lnSpc>
              <a:spcBef>
                <a:spcPts val="0"/>
              </a:spcBef>
              <a:spcAft>
                <a:spcPts val="0"/>
              </a:spcAft>
              <a:buClrTx/>
              <a:buSzTx/>
              <a:buFontTx/>
              <a:buNone/>
              <a:tabLst/>
              <a:defRPr kumimoji="0" sz="1200" b="1" i="0" u="none" strike="noStrike" kern="0" cap="none" spc="0" normalizeH="0" baseline="0">
                <a:ln>
                  <a:noFill/>
                </a:ln>
                <a:effectLst/>
                <a:uLnTx/>
                <a:uFillTx/>
                <a:latin typeface="+mn-lt"/>
                <a:cs typeface="+mn-cs"/>
              </a:defRPr>
            </a:lvl1pPr>
          </a:lstStyle>
          <a:p>
            <a:r>
              <a:rPr lang="en-US" sz="1400" dirty="0"/>
              <a:t>ORR</a:t>
            </a:r>
            <a:br>
              <a:rPr lang="en-US" sz="1400" dirty="0"/>
            </a:br>
            <a:r>
              <a:rPr lang="en-US" sz="1400" dirty="0"/>
              <a:t>84%</a:t>
            </a:r>
          </a:p>
        </p:txBody>
      </p:sp>
      <p:sp>
        <p:nvSpPr>
          <p:cNvPr id="14" name="TextBox 13">
            <a:extLst>
              <a:ext uri="{FF2B5EF4-FFF2-40B4-BE49-F238E27FC236}">
                <a16:creationId xmlns:a16="http://schemas.microsoft.com/office/drawing/2014/main" id="{E55A00E4-FAAF-47E9-ACB8-9970151E080B}"/>
              </a:ext>
            </a:extLst>
          </p:cNvPr>
          <p:cNvSpPr txBox="1"/>
          <p:nvPr/>
        </p:nvSpPr>
        <p:spPr>
          <a:xfrm>
            <a:off x="2783553" y="1653623"/>
            <a:ext cx="1017555" cy="409023"/>
          </a:xfrm>
          <a:prstGeom prst="rect">
            <a:avLst/>
          </a:prstGeom>
          <a:noFill/>
        </p:spPr>
        <p:txBody>
          <a:bodyPr wrap="square" rtlCol="0">
            <a:spAutoFit/>
          </a:bodyPr>
          <a:lstStyle>
            <a:defPPr>
              <a:defRPr lang="en-GB"/>
            </a:defPPr>
            <a:lvl1pPr marL="0" marR="0" lvl="0" indent="0" algn="ctr" defTabSz="685800" eaLnBrk="1" fontAlgn="auto" latinLnBrk="0" hangingPunct="1">
              <a:lnSpc>
                <a:spcPts val="1200"/>
              </a:lnSpc>
              <a:spcBef>
                <a:spcPts val="0"/>
              </a:spcBef>
              <a:spcAft>
                <a:spcPts val="0"/>
              </a:spcAft>
              <a:buClrTx/>
              <a:buSzTx/>
              <a:buFontTx/>
              <a:buNone/>
              <a:tabLst/>
              <a:defRPr kumimoji="0" sz="1200" b="1" i="0" u="none" strike="noStrike" kern="0" cap="none" spc="0" normalizeH="0" baseline="0">
                <a:ln>
                  <a:noFill/>
                </a:ln>
                <a:effectLst/>
                <a:uLnTx/>
                <a:uFillTx/>
                <a:latin typeface="+mn-lt"/>
                <a:cs typeface="+mn-cs"/>
              </a:defRPr>
            </a:lvl1pPr>
          </a:lstStyle>
          <a:p>
            <a:r>
              <a:rPr lang="en-US" sz="1400" dirty="0"/>
              <a:t>ORR </a:t>
            </a:r>
            <a:br>
              <a:rPr lang="en-US" sz="1400" dirty="0"/>
            </a:br>
            <a:r>
              <a:rPr lang="en-US" sz="1400" dirty="0"/>
              <a:t>100%</a:t>
            </a:r>
          </a:p>
        </p:txBody>
      </p:sp>
      <p:sp>
        <p:nvSpPr>
          <p:cNvPr id="15" name="TextBox 14">
            <a:extLst>
              <a:ext uri="{FF2B5EF4-FFF2-40B4-BE49-F238E27FC236}">
                <a16:creationId xmlns:a16="http://schemas.microsoft.com/office/drawing/2014/main" id="{699E260D-5EEE-4AE0-9D82-684B13CE13E3}"/>
              </a:ext>
            </a:extLst>
          </p:cNvPr>
          <p:cNvSpPr txBox="1"/>
          <p:nvPr/>
        </p:nvSpPr>
        <p:spPr>
          <a:xfrm>
            <a:off x="508513" y="1012263"/>
            <a:ext cx="3894387" cy="400110"/>
          </a:xfrm>
          <a:prstGeom prst="rect">
            <a:avLst/>
          </a:prstGeom>
          <a:noFill/>
        </p:spPr>
        <p:txBody>
          <a:bodyPr wrap="square" rtlCol="0">
            <a:spAutoFit/>
          </a:bodyPr>
          <a:lstStyle/>
          <a:p>
            <a:pPr algn="ctr">
              <a:spcBef>
                <a:spcPts val="1200"/>
              </a:spcBef>
              <a:buClr>
                <a:schemeClr val="accent3"/>
              </a:buClr>
            </a:pPr>
            <a:r>
              <a:rPr lang="en-US" sz="2000" b="1" spc="0" baseline="0" dirty="0">
                <a:solidFill>
                  <a:srgbClr val="000000"/>
                </a:solidFill>
                <a:latin typeface="+mj-lt"/>
                <a:cs typeface="Arial"/>
                <a:sym typeface="Arial"/>
                <a:rtl val="0"/>
              </a:rPr>
              <a:t>Clinical </a:t>
            </a:r>
            <a:r>
              <a:rPr lang="en-US" sz="2000" b="1" spc="0" baseline="0" dirty="0" err="1">
                <a:solidFill>
                  <a:srgbClr val="000000"/>
                </a:solidFill>
                <a:latin typeface="+mj-lt"/>
                <a:cs typeface="Arial"/>
                <a:sym typeface="Arial"/>
                <a:rtl val="0"/>
              </a:rPr>
              <a:t>response</a:t>
            </a:r>
            <a:r>
              <a:rPr lang="en-US" sz="2000" b="1" spc="0" baseline="30000" dirty="0" err="1">
                <a:solidFill>
                  <a:srgbClr val="000000"/>
                </a:solidFill>
                <a:latin typeface="+mj-lt"/>
                <a:cs typeface="Arial"/>
                <a:sym typeface="Arial"/>
                <a:rtl val="0"/>
              </a:rPr>
              <a:t>a</a:t>
            </a:r>
            <a:endParaRPr lang="en-US" sz="2000" b="1" spc="0" baseline="30000" dirty="0">
              <a:solidFill>
                <a:srgbClr val="000000"/>
              </a:solidFill>
              <a:latin typeface="+mj-lt"/>
              <a:cs typeface="Arial"/>
              <a:sym typeface="Arial"/>
              <a:rtl val="0"/>
            </a:endParaRPr>
          </a:p>
        </p:txBody>
      </p:sp>
      <p:grpSp>
        <p:nvGrpSpPr>
          <p:cNvPr id="19" name="Group 18">
            <a:extLst>
              <a:ext uri="{FF2B5EF4-FFF2-40B4-BE49-F238E27FC236}">
                <a16:creationId xmlns:a16="http://schemas.microsoft.com/office/drawing/2014/main" id="{255D28D9-035C-4461-BFBB-B6C7B605740A}"/>
              </a:ext>
            </a:extLst>
          </p:cNvPr>
          <p:cNvGrpSpPr/>
          <p:nvPr/>
        </p:nvGrpSpPr>
        <p:grpSpPr>
          <a:xfrm>
            <a:off x="4459959" y="1340097"/>
            <a:ext cx="7072243" cy="3248182"/>
            <a:chOff x="541663" y="1744980"/>
            <a:chExt cx="9284515" cy="3248182"/>
          </a:xfrm>
        </p:grpSpPr>
        <p:grpSp>
          <p:nvGrpSpPr>
            <p:cNvPr id="20" name="Group 19">
              <a:extLst>
                <a:ext uri="{FF2B5EF4-FFF2-40B4-BE49-F238E27FC236}">
                  <a16:creationId xmlns:a16="http://schemas.microsoft.com/office/drawing/2014/main" id="{E3E80D15-9B26-44AB-8DC8-180F48D4DF4C}"/>
                </a:ext>
              </a:extLst>
            </p:cNvPr>
            <p:cNvGrpSpPr/>
            <p:nvPr/>
          </p:nvGrpSpPr>
          <p:grpSpPr>
            <a:xfrm>
              <a:off x="2092850" y="1809749"/>
              <a:ext cx="7036863" cy="63501"/>
              <a:chOff x="2092850" y="1809749"/>
              <a:chExt cx="7036863" cy="63501"/>
            </a:xfrm>
          </p:grpSpPr>
          <p:sp>
            <p:nvSpPr>
              <p:cNvPr id="241" name="Rectangle 240">
                <a:extLst>
                  <a:ext uri="{FF2B5EF4-FFF2-40B4-BE49-F238E27FC236}">
                    <a16:creationId xmlns:a16="http://schemas.microsoft.com/office/drawing/2014/main" id="{17B8C1FF-AC00-44BA-AC1E-1D009C13F1F6}"/>
                  </a:ext>
                </a:extLst>
              </p:cNvPr>
              <p:cNvSpPr/>
              <p:nvPr/>
            </p:nvSpPr>
            <p:spPr>
              <a:xfrm>
                <a:off x="5050631" y="1809749"/>
                <a:ext cx="1002508"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Rectangle 241">
                <a:extLst>
                  <a:ext uri="{FF2B5EF4-FFF2-40B4-BE49-F238E27FC236}">
                    <a16:creationId xmlns:a16="http://schemas.microsoft.com/office/drawing/2014/main" id="{A22E745A-9279-448E-A243-23EC25EDD8FC}"/>
                  </a:ext>
                </a:extLst>
              </p:cNvPr>
              <p:cNvSpPr/>
              <p:nvPr/>
            </p:nvSpPr>
            <p:spPr>
              <a:xfrm>
                <a:off x="2590799" y="1809749"/>
                <a:ext cx="2459831"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Rectangle 242">
                <a:extLst>
                  <a:ext uri="{FF2B5EF4-FFF2-40B4-BE49-F238E27FC236}">
                    <a16:creationId xmlns:a16="http://schemas.microsoft.com/office/drawing/2014/main" id="{6A0C0CE2-ECC7-4230-8EB4-DFC9EEE36C0D}"/>
                  </a:ext>
                </a:extLst>
              </p:cNvPr>
              <p:cNvSpPr/>
              <p:nvPr/>
            </p:nvSpPr>
            <p:spPr>
              <a:xfrm>
                <a:off x="2092850" y="1809749"/>
                <a:ext cx="497947"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Rectangle 243">
                <a:extLst>
                  <a:ext uri="{FF2B5EF4-FFF2-40B4-BE49-F238E27FC236}">
                    <a16:creationId xmlns:a16="http://schemas.microsoft.com/office/drawing/2014/main" id="{DBA504F8-4706-4590-93F9-19E80DA3F8DC}"/>
                  </a:ext>
                </a:extLst>
              </p:cNvPr>
              <p:cNvSpPr/>
              <p:nvPr/>
            </p:nvSpPr>
            <p:spPr>
              <a:xfrm>
                <a:off x="6053138" y="1809749"/>
                <a:ext cx="3076575" cy="63501"/>
              </a:xfrm>
              <a:prstGeom prst="rect">
                <a:avLst/>
              </a:prstGeom>
              <a:solidFill>
                <a:srgbClr val="66D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8ED86861-5095-4436-B5E0-F2584F4E9FC0}"/>
                </a:ext>
              </a:extLst>
            </p:cNvPr>
            <p:cNvGrpSpPr/>
            <p:nvPr/>
          </p:nvGrpSpPr>
          <p:grpSpPr>
            <a:xfrm>
              <a:off x="2092851" y="1911814"/>
              <a:ext cx="6941612" cy="63501"/>
              <a:chOff x="2092851" y="1919287"/>
              <a:chExt cx="6941612" cy="63501"/>
            </a:xfrm>
          </p:grpSpPr>
          <p:sp>
            <p:nvSpPr>
              <p:cNvPr id="238" name="Rectangle 237">
                <a:extLst>
                  <a:ext uri="{FF2B5EF4-FFF2-40B4-BE49-F238E27FC236}">
                    <a16:creationId xmlns:a16="http://schemas.microsoft.com/office/drawing/2014/main" id="{C609B176-1793-4E75-9862-C3D05F8FA869}"/>
                  </a:ext>
                </a:extLst>
              </p:cNvPr>
              <p:cNvSpPr/>
              <p:nvPr/>
            </p:nvSpPr>
            <p:spPr>
              <a:xfrm>
                <a:off x="4310064" y="1919287"/>
                <a:ext cx="4724399"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 name="Rectangle 238">
                <a:extLst>
                  <a:ext uri="{FF2B5EF4-FFF2-40B4-BE49-F238E27FC236}">
                    <a16:creationId xmlns:a16="http://schemas.microsoft.com/office/drawing/2014/main" id="{1B182CE2-A7AE-4B9A-BFF4-2933B5CC69D6}"/>
                  </a:ext>
                </a:extLst>
              </p:cNvPr>
              <p:cNvSpPr/>
              <p:nvPr/>
            </p:nvSpPr>
            <p:spPr>
              <a:xfrm>
                <a:off x="2597944" y="1919287"/>
                <a:ext cx="1712119"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 name="Rectangle 239">
                <a:extLst>
                  <a:ext uri="{FF2B5EF4-FFF2-40B4-BE49-F238E27FC236}">
                    <a16:creationId xmlns:a16="http://schemas.microsoft.com/office/drawing/2014/main" id="{FDB716D6-E75F-4DEA-99A1-554923B39D59}"/>
                  </a:ext>
                </a:extLst>
              </p:cNvPr>
              <p:cNvSpPr/>
              <p:nvPr/>
            </p:nvSpPr>
            <p:spPr>
              <a:xfrm>
                <a:off x="2092851" y="1919287"/>
                <a:ext cx="505092"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26EE4954-6B98-4948-9CD7-1A9C1434DD12}"/>
                </a:ext>
              </a:extLst>
            </p:cNvPr>
            <p:cNvGrpSpPr/>
            <p:nvPr/>
          </p:nvGrpSpPr>
          <p:grpSpPr>
            <a:xfrm>
              <a:off x="2092851" y="2013879"/>
              <a:ext cx="6939230" cy="63501"/>
              <a:chOff x="2092851" y="2014537"/>
              <a:chExt cx="6939230" cy="63501"/>
            </a:xfrm>
          </p:grpSpPr>
          <p:sp>
            <p:nvSpPr>
              <p:cNvPr id="235" name="Rectangle 234">
                <a:extLst>
                  <a:ext uri="{FF2B5EF4-FFF2-40B4-BE49-F238E27FC236}">
                    <a16:creationId xmlns:a16="http://schemas.microsoft.com/office/drawing/2014/main" id="{ECE8459B-688D-4954-9719-BB991517434D}"/>
                  </a:ext>
                </a:extLst>
              </p:cNvPr>
              <p:cNvSpPr/>
              <p:nvPr/>
            </p:nvSpPr>
            <p:spPr>
              <a:xfrm>
                <a:off x="3626644" y="2014537"/>
                <a:ext cx="5405437"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 name="Rectangle 235">
                <a:extLst>
                  <a:ext uri="{FF2B5EF4-FFF2-40B4-BE49-F238E27FC236}">
                    <a16:creationId xmlns:a16="http://schemas.microsoft.com/office/drawing/2014/main" id="{B77B00DE-63E9-40E0-9EC6-33D9263C3280}"/>
                  </a:ext>
                </a:extLst>
              </p:cNvPr>
              <p:cNvSpPr/>
              <p:nvPr/>
            </p:nvSpPr>
            <p:spPr>
              <a:xfrm>
                <a:off x="2586039" y="2014537"/>
                <a:ext cx="1040605"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 name="Rectangle 236">
                <a:extLst>
                  <a:ext uri="{FF2B5EF4-FFF2-40B4-BE49-F238E27FC236}">
                    <a16:creationId xmlns:a16="http://schemas.microsoft.com/office/drawing/2014/main" id="{D1DD2156-ACDE-42DB-86DD-23AC11B0F68D}"/>
                  </a:ext>
                </a:extLst>
              </p:cNvPr>
              <p:cNvSpPr/>
              <p:nvPr/>
            </p:nvSpPr>
            <p:spPr>
              <a:xfrm>
                <a:off x="2092851" y="2014537"/>
                <a:ext cx="493188"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22">
              <a:extLst>
                <a:ext uri="{FF2B5EF4-FFF2-40B4-BE49-F238E27FC236}">
                  <a16:creationId xmlns:a16="http://schemas.microsoft.com/office/drawing/2014/main" id="{3BC68084-89AB-4CA8-8885-324A999D27DD}"/>
                </a:ext>
              </a:extLst>
            </p:cNvPr>
            <p:cNvGrpSpPr/>
            <p:nvPr/>
          </p:nvGrpSpPr>
          <p:grpSpPr>
            <a:xfrm>
              <a:off x="2092851" y="2115944"/>
              <a:ext cx="6567755" cy="63501"/>
              <a:chOff x="2092851" y="2119312"/>
              <a:chExt cx="6567755" cy="63501"/>
            </a:xfrm>
          </p:grpSpPr>
          <p:sp>
            <p:nvSpPr>
              <p:cNvPr id="232" name="Rectangle 231">
                <a:extLst>
                  <a:ext uri="{FF2B5EF4-FFF2-40B4-BE49-F238E27FC236}">
                    <a16:creationId xmlns:a16="http://schemas.microsoft.com/office/drawing/2014/main" id="{8E1CBCDE-D5AB-4466-B90B-A1E865605E5D}"/>
                  </a:ext>
                </a:extLst>
              </p:cNvPr>
              <p:cNvSpPr/>
              <p:nvPr/>
            </p:nvSpPr>
            <p:spPr>
              <a:xfrm>
                <a:off x="4231481" y="2119312"/>
                <a:ext cx="4429125"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 name="Rectangle 232">
                <a:extLst>
                  <a:ext uri="{FF2B5EF4-FFF2-40B4-BE49-F238E27FC236}">
                    <a16:creationId xmlns:a16="http://schemas.microsoft.com/office/drawing/2014/main" id="{C836D783-5C79-402F-8847-3150004485E4}"/>
                  </a:ext>
                </a:extLst>
              </p:cNvPr>
              <p:cNvSpPr/>
              <p:nvPr/>
            </p:nvSpPr>
            <p:spPr>
              <a:xfrm>
                <a:off x="2586039" y="2119312"/>
                <a:ext cx="1645442"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 name="Rectangle 233">
                <a:extLst>
                  <a:ext uri="{FF2B5EF4-FFF2-40B4-BE49-F238E27FC236}">
                    <a16:creationId xmlns:a16="http://schemas.microsoft.com/office/drawing/2014/main" id="{D2C136EB-79AD-4AE2-AB23-CCE5D99C656C}"/>
                  </a:ext>
                </a:extLst>
              </p:cNvPr>
              <p:cNvSpPr/>
              <p:nvPr/>
            </p:nvSpPr>
            <p:spPr>
              <a:xfrm>
                <a:off x="2092851" y="2119312"/>
                <a:ext cx="493188"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5C684F8E-A97A-48C0-B7C9-DE6255CB1E98}"/>
                </a:ext>
              </a:extLst>
            </p:cNvPr>
            <p:cNvGrpSpPr/>
            <p:nvPr/>
          </p:nvGrpSpPr>
          <p:grpSpPr>
            <a:xfrm>
              <a:off x="2092851" y="2218009"/>
              <a:ext cx="6324869" cy="63501"/>
              <a:chOff x="2092851" y="2220912"/>
              <a:chExt cx="6324869" cy="63501"/>
            </a:xfrm>
          </p:grpSpPr>
          <p:sp>
            <p:nvSpPr>
              <p:cNvPr id="229" name="Rectangle 228">
                <a:extLst>
                  <a:ext uri="{FF2B5EF4-FFF2-40B4-BE49-F238E27FC236}">
                    <a16:creationId xmlns:a16="http://schemas.microsoft.com/office/drawing/2014/main" id="{AE375933-EA75-4A66-817C-A5FC8CC2127A}"/>
                  </a:ext>
                </a:extLst>
              </p:cNvPr>
              <p:cNvSpPr/>
              <p:nvPr/>
            </p:nvSpPr>
            <p:spPr>
              <a:xfrm>
                <a:off x="4269582" y="2220912"/>
                <a:ext cx="4148138" cy="63501"/>
              </a:xfrm>
              <a:prstGeom prst="rect">
                <a:avLst/>
              </a:prstGeom>
              <a:solidFill>
                <a:srgbClr val="66D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 name="Rectangle 229">
                <a:extLst>
                  <a:ext uri="{FF2B5EF4-FFF2-40B4-BE49-F238E27FC236}">
                    <a16:creationId xmlns:a16="http://schemas.microsoft.com/office/drawing/2014/main" id="{B127F60B-1E58-4A74-824C-DEF9D4B23580}"/>
                  </a:ext>
                </a:extLst>
              </p:cNvPr>
              <p:cNvSpPr/>
              <p:nvPr/>
            </p:nvSpPr>
            <p:spPr>
              <a:xfrm>
                <a:off x="2607469" y="2220912"/>
                <a:ext cx="1662112"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 name="Rectangle 230">
                <a:extLst>
                  <a:ext uri="{FF2B5EF4-FFF2-40B4-BE49-F238E27FC236}">
                    <a16:creationId xmlns:a16="http://schemas.microsoft.com/office/drawing/2014/main" id="{06179E1D-FA09-4139-969F-8BB78076292A}"/>
                  </a:ext>
                </a:extLst>
              </p:cNvPr>
              <p:cNvSpPr/>
              <p:nvPr/>
            </p:nvSpPr>
            <p:spPr>
              <a:xfrm>
                <a:off x="2092851" y="2220912"/>
                <a:ext cx="514618"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 name="Group 24">
              <a:extLst>
                <a:ext uri="{FF2B5EF4-FFF2-40B4-BE49-F238E27FC236}">
                  <a16:creationId xmlns:a16="http://schemas.microsoft.com/office/drawing/2014/main" id="{F8D0216F-26E0-4BE5-98F8-67D4B6ADB7CB}"/>
                </a:ext>
              </a:extLst>
            </p:cNvPr>
            <p:cNvGrpSpPr/>
            <p:nvPr/>
          </p:nvGrpSpPr>
          <p:grpSpPr>
            <a:xfrm>
              <a:off x="2092851" y="2320074"/>
              <a:ext cx="5703362" cy="63501"/>
              <a:chOff x="2092851" y="2220912"/>
              <a:chExt cx="5703362" cy="63501"/>
            </a:xfrm>
          </p:grpSpPr>
          <p:sp>
            <p:nvSpPr>
              <p:cNvPr id="226" name="Rectangle 225">
                <a:extLst>
                  <a:ext uri="{FF2B5EF4-FFF2-40B4-BE49-F238E27FC236}">
                    <a16:creationId xmlns:a16="http://schemas.microsoft.com/office/drawing/2014/main" id="{C93DCD65-866C-41C4-AEB8-BBEE01176E77}"/>
                  </a:ext>
                </a:extLst>
              </p:cNvPr>
              <p:cNvSpPr/>
              <p:nvPr/>
            </p:nvSpPr>
            <p:spPr>
              <a:xfrm>
                <a:off x="3340894" y="2220912"/>
                <a:ext cx="4455319" cy="63501"/>
              </a:xfrm>
              <a:prstGeom prst="rect">
                <a:avLst/>
              </a:prstGeom>
              <a:solidFill>
                <a:srgbClr val="66D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Rectangle 226">
                <a:extLst>
                  <a:ext uri="{FF2B5EF4-FFF2-40B4-BE49-F238E27FC236}">
                    <a16:creationId xmlns:a16="http://schemas.microsoft.com/office/drawing/2014/main" id="{22177198-51D9-4C5A-9BC5-CAF4C3DEA840}"/>
                  </a:ext>
                </a:extLst>
              </p:cNvPr>
              <p:cNvSpPr/>
              <p:nvPr/>
            </p:nvSpPr>
            <p:spPr>
              <a:xfrm>
                <a:off x="2712243" y="2220912"/>
                <a:ext cx="628651"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Rectangle 227">
                <a:extLst>
                  <a:ext uri="{FF2B5EF4-FFF2-40B4-BE49-F238E27FC236}">
                    <a16:creationId xmlns:a16="http://schemas.microsoft.com/office/drawing/2014/main" id="{59E3394D-21E5-49F8-9F58-E54E1ECD9660}"/>
                  </a:ext>
                </a:extLst>
              </p:cNvPr>
              <p:cNvSpPr/>
              <p:nvPr/>
            </p:nvSpPr>
            <p:spPr>
              <a:xfrm>
                <a:off x="2092851" y="2220912"/>
                <a:ext cx="619390"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05D15F8B-EDE2-49E2-B4A1-46ABBE21F5FE}"/>
                </a:ext>
              </a:extLst>
            </p:cNvPr>
            <p:cNvGrpSpPr/>
            <p:nvPr/>
          </p:nvGrpSpPr>
          <p:grpSpPr>
            <a:xfrm>
              <a:off x="2092851" y="2422139"/>
              <a:ext cx="5686694" cy="63501"/>
              <a:chOff x="2092851" y="2220912"/>
              <a:chExt cx="5686694" cy="63501"/>
            </a:xfrm>
          </p:grpSpPr>
          <p:sp>
            <p:nvSpPr>
              <p:cNvPr id="223" name="Rectangle 222">
                <a:extLst>
                  <a:ext uri="{FF2B5EF4-FFF2-40B4-BE49-F238E27FC236}">
                    <a16:creationId xmlns:a16="http://schemas.microsoft.com/office/drawing/2014/main" id="{BDD5DC9D-2B7A-4882-9420-FE1530F6C926}"/>
                  </a:ext>
                </a:extLst>
              </p:cNvPr>
              <p:cNvSpPr/>
              <p:nvPr/>
            </p:nvSpPr>
            <p:spPr>
              <a:xfrm>
                <a:off x="3071815" y="2220912"/>
                <a:ext cx="4707730"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Rectangle 223">
                <a:extLst>
                  <a:ext uri="{FF2B5EF4-FFF2-40B4-BE49-F238E27FC236}">
                    <a16:creationId xmlns:a16="http://schemas.microsoft.com/office/drawing/2014/main" id="{4040C6A2-FBBA-4E9A-B6EB-0178B7263A6C}"/>
                  </a:ext>
                </a:extLst>
              </p:cNvPr>
              <p:cNvSpPr/>
              <p:nvPr/>
            </p:nvSpPr>
            <p:spPr>
              <a:xfrm>
                <a:off x="2593182" y="2220912"/>
                <a:ext cx="478632"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 name="Rectangle 224">
                <a:extLst>
                  <a:ext uri="{FF2B5EF4-FFF2-40B4-BE49-F238E27FC236}">
                    <a16:creationId xmlns:a16="http://schemas.microsoft.com/office/drawing/2014/main" id="{86681E08-E585-4D94-ACD8-2871FDF70D9D}"/>
                  </a:ext>
                </a:extLst>
              </p:cNvPr>
              <p:cNvSpPr/>
              <p:nvPr/>
            </p:nvSpPr>
            <p:spPr>
              <a:xfrm>
                <a:off x="2092851" y="2220912"/>
                <a:ext cx="500330"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a:extLst>
                <a:ext uri="{FF2B5EF4-FFF2-40B4-BE49-F238E27FC236}">
                  <a16:creationId xmlns:a16="http://schemas.microsoft.com/office/drawing/2014/main" id="{F7D9FA42-1011-4B05-A25E-756B47FC3EEB}"/>
                </a:ext>
              </a:extLst>
            </p:cNvPr>
            <p:cNvGrpSpPr/>
            <p:nvPr/>
          </p:nvGrpSpPr>
          <p:grpSpPr>
            <a:xfrm>
              <a:off x="2092851" y="2524204"/>
              <a:ext cx="5639067" cy="63501"/>
              <a:chOff x="2092851" y="2220912"/>
              <a:chExt cx="5639067" cy="63501"/>
            </a:xfrm>
          </p:grpSpPr>
          <p:sp>
            <p:nvSpPr>
              <p:cNvPr id="220" name="Rectangle 219">
                <a:extLst>
                  <a:ext uri="{FF2B5EF4-FFF2-40B4-BE49-F238E27FC236}">
                    <a16:creationId xmlns:a16="http://schemas.microsoft.com/office/drawing/2014/main" id="{B0ACED39-564F-4324-AF13-F509343B7284}"/>
                  </a:ext>
                </a:extLst>
              </p:cNvPr>
              <p:cNvSpPr/>
              <p:nvPr/>
            </p:nvSpPr>
            <p:spPr>
              <a:xfrm>
                <a:off x="5550693" y="2220912"/>
                <a:ext cx="2181225"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 name="Rectangle 220">
                <a:extLst>
                  <a:ext uri="{FF2B5EF4-FFF2-40B4-BE49-F238E27FC236}">
                    <a16:creationId xmlns:a16="http://schemas.microsoft.com/office/drawing/2014/main" id="{9C0D45ED-0C7B-4975-826A-B1ED96430AF7}"/>
                  </a:ext>
                </a:extLst>
              </p:cNvPr>
              <p:cNvSpPr/>
              <p:nvPr/>
            </p:nvSpPr>
            <p:spPr>
              <a:xfrm>
                <a:off x="2578894" y="2220912"/>
                <a:ext cx="2971798"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Rectangle 221">
                <a:extLst>
                  <a:ext uri="{FF2B5EF4-FFF2-40B4-BE49-F238E27FC236}">
                    <a16:creationId xmlns:a16="http://schemas.microsoft.com/office/drawing/2014/main" id="{AE874E1A-AAC4-49CD-867F-90A4E5F47583}"/>
                  </a:ext>
                </a:extLst>
              </p:cNvPr>
              <p:cNvSpPr/>
              <p:nvPr/>
            </p:nvSpPr>
            <p:spPr>
              <a:xfrm>
                <a:off x="2092851" y="2220912"/>
                <a:ext cx="486043"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a:extLst>
                <a:ext uri="{FF2B5EF4-FFF2-40B4-BE49-F238E27FC236}">
                  <a16:creationId xmlns:a16="http://schemas.microsoft.com/office/drawing/2014/main" id="{33295038-CD78-4461-891E-70371DFBDFCE}"/>
                </a:ext>
              </a:extLst>
            </p:cNvPr>
            <p:cNvGrpSpPr/>
            <p:nvPr/>
          </p:nvGrpSpPr>
          <p:grpSpPr>
            <a:xfrm>
              <a:off x="2092851" y="2626269"/>
              <a:ext cx="4969937" cy="63501"/>
              <a:chOff x="2092851" y="2220912"/>
              <a:chExt cx="4969937" cy="63501"/>
            </a:xfrm>
          </p:grpSpPr>
          <p:sp>
            <p:nvSpPr>
              <p:cNvPr id="217" name="Rectangle 216">
                <a:extLst>
                  <a:ext uri="{FF2B5EF4-FFF2-40B4-BE49-F238E27FC236}">
                    <a16:creationId xmlns:a16="http://schemas.microsoft.com/office/drawing/2014/main" id="{6E6EE052-044B-4AF7-9E16-6204715A6D6A}"/>
                  </a:ext>
                </a:extLst>
              </p:cNvPr>
              <p:cNvSpPr/>
              <p:nvPr/>
            </p:nvSpPr>
            <p:spPr>
              <a:xfrm>
                <a:off x="2590800" y="2220912"/>
                <a:ext cx="971550" cy="635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 name="Rectangle 217">
                <a:extLst>
                  <a:ext uri="{FF2B5EF4-FFF2-40B4-BE49-F238E27FC236}">
                    <a16:creationId xmlns:a16="http://schemas.microsoft.com/office/drawing/2014/main" id="{88F7174A-A7B7-46C4-B080-1793EEA07246}"/>
                  </a:ext>
                </a:extLst>
              </p:cNvPr>
              <p:cNvSpPr/>
              <p:nvPr/>
            </p:nvSpPr>
            <p:spPr>
              <a:xfrm>
                <a:off x="2092851" y="2220912"/>
                <a:ext cx="500330"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 name="Rectangle 218">
                <a:extLst>
                  <a:ext uri="{FF2B5EF4-FFF2-40B4-BE49-F238E27FC236}">
                    <a16:creationId xmlns:a16="http://schemas.microsoft.com/office/drawing/2014/main" id="{AA2420F1-6609-414B-88EB-428086745013}"/>
                  </a:ext>
                </a:extLst>
              </p:cNvPr>
              <p:cNvSpPr/>
              <p:nvPr/>
            </p:nvSpPr>
            <p:spPr>
              <a:xfrm>
                <a:off x="3562350" y="2220912"/>
                <a:ext cx="3500438" cy="63501"/>
              </a:xfrm>
              <a:prstGeom prst="rect">
                <a:avLst/>
              </a:prstGeom>
              <a:solidFill>
                <a:srgbClr val="66D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3D2A31D3-4C98-4B19-9392-C9F5D06B7354}"/>
                </a:ext>
              </a:extLst>
            </p:cNvPr>
            <p:cNvGrpSpPr/>
            <p:nvPr/>
          </p:nvGrpSpPr>
          <p:grpSpPr>
            <a:xfrm>
              <a:off x="2092851" y="2728334"/>
              <a:ext cx="4126974" cy="63501"/>
              <a:chOff x="2092851" y="2220912"/>
              <a:chExt cx="4126974" cy="63501"/>
            </a:xfrm>
          </p:grpSpPr>
          <p:sp>
            <p:nvSpPr>
              <p:cNvPr id="214" name="Rectangle 213">
                <a:extLst>
                  <a:ext uri="{FF2B5EF4-FFF2-40B4-BE49-F238E27FC236}">
                    <a16:creationId xmlns:a16="http://schemas.microsoft.com/office/drawing/2014/main" id="{BA29830B-EA22-4EDD-AA81-93A11489746F}"/>
                  </a:ext>
                </a:extLst>
              </p:cNvPr>
              <p:cNvSpPr/>
              <p:nvPr/>
            </p:nvSpPr>
            <p:spPr>
              <a:xfrm>
                <a:off x="2590800" y="2220912"/>
                <a:ext cx="616744"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 name="Rectangle 214">
                <a:extLst>
                  <a:ext uri="{FF2B5EF4-FFF2-40B4-BE49-F238E27FC236}">
                    <a16:creationId xmlns:a16="http://schemas.microsoft.com/office/drawing/2014/main" id="{A265689C-6FF5-41C0-81DF-F34812D33459}"/>
                  </a:ext>
                </a:extLst>
              </p:cNvPr>
              <p:cNvSpPr/>
              <p:nvPr/>
            </p:nvSpPr>
            <p:spPr>
              <a:xfrm>
                <a:off x="2092851" y="2220912"/>
                <a:ext cx="500330"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 name="Rectangle 215">
                <a:extLst>
                  <a:ext uri="{FF2B5EF4-FFF2-40B4-BE49-F238E27FC236}">
                    <a16:creationId xmlns:a16="http://schemas.microsoft.com/office/drawing/2014/main" id="{2DE3B2DB-855C-4BE2-A620-1C9493D84D2D}"/>
                  </a:ext>
                </a:extLst>
              </p:cNvPr>
              <p:cNvSpPr/>
              <p:nvPr/>
            </p:nvSpPr>
            <p:spPr>
              <a:xfrm>
                <a:off x="3207544" y="2220912"/>
                <a:ext cx="3012281" cy="63501"/>
              </a:xfrm>
              <a:prstGeom prst="rect">
                <a:avLst/>
              </a:prstGeom>
              <a:solidFill>
                <a:srgbClr val="66D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a:extLst>
                <a:ext uri="{FF2B5EF4-FFF2-40B4-BE49-F238E27FC236}">
                  <a16:creationId xmlns:a16="http://schemas.microsoft.com/office/drawing/2014/main" id="{4A14B33A-3D17-473B-8093-40743AF7144C}"/>
                </a:ext>
              </a:extLst>
            </p:cNvPr>
            <p:cNvGrpSpPr/>
            <p:nvPr/>
          </p:nvGrpSpPr>
          <p:grpSpPr>
            <a:xfrm>
              <a:off x="2092851" y="2932464"/>
              <a:ext cx="3822174" cy="63501"/>
              <a:chOff x="2092851" y="2220912"/>
              <a:chExt cx="3734068" cy="63501"/>
            </a:xfrm>
          </p:grpSpPr>
          <p:sp>
            <p:nvSpPr>
              <p:cNvPr id="211" name="Rectangle 210">
                <a:extLst>
                  <a:ext uri="{FF2B5EF4-FFF2-40B4-BE49-F238E27FC236}">
                    <a16:creationId xmlns:a16="http://schemas.microsoft.com/office/drawing/2014/main" id="{244FF4E9-9466-4AB6-A165-A6CA9016E2C3}"/>
                  </a:ext>
                </a:extLst>
              </p:cNvPr>
              <p:cNvSpPr/>
              <p:nvPr/>
            </p:nvSpPr>
            <p:spPr>
              <a:xfrm>
                <a:off x="2576513" y="2220912"/>
                <a:ext cx="509587"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 name="Rectangle 211">
                <a:extLst>
                  <a:ext uri="{FF2B5EF4-FFF2-40B4-BE49-F238E27FC236}">
                    <a16:creationId xmlns:a16="http://schemas.microsoft.com/office/drawing/2014/main" id="{A254C352-C168-45BD-BE44-DE4CC4BF8542}"/>
                  </a:ext>
                </a:extLst>
              </p:cNvPr>
              <p:cNvSpPr/>
              <p:nvPr/>
            </p:nvSpPr>
            <p:spPr>
              <a:xfrm>
                <a:off x="2092851" y="2220912"/>
                <a:ext cx="483662"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 name="Rectangle 212">
                <a:extLst>
                  <a:ext uri="{FF2B5EF4-FFF2-40B4-BE49-F238E27FC236}">
                    <a16:creationId xmlns:a16="http://schemas.microsoft.com/office/drawing/2014/main" id="{9E0C1177-42CE-4746-A72F-3B6725584185}"/>
                  </a:ext>
                </a:extLst>
              </p:cNvPr>
              <p:cNvSpPr/>
              <p:nvPr/>
            </p:nvSpPr>
            <p:spPr>
              <a:xfrm>
                <a:off x="3086100" y="2220912"/>
                <a:ext cx="2740819"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BA1A9278-23FA-4778-AE1B-DA943ECE2443}"/>
                </a:ext>
              </a:extLst>
            </p:cNvPr>
            <p:cNvGrpSpPr/>
            <p:nvPr/>
          </p:nvGrpSpPr>
          <p:grpSpPr>
            <a:xfrm>
              <a:off x="2092850" y="3034529"/>
              <a:ext cx="3734069" cy="63501"/>
              <a:chOff x="2092850" y="2220912"/>
              <a:chExt cx="3734069" cy="63501"/>
            </a:xfrm>
          </p:grpSpPr>
          <p:sp>
            <p:nvSpPr>
              <p:cNvPr id="207" name="Rectangle 206">
                <a:extLst>
                  <a:ext uri="{FF2B5EF4-FFF2-40B4-BE49-F238E27FC236}">
                    <a16:creationId xmlns:a16="http://schemas.microsoft.com/office/drawing/2014/main" id="{1CAEA1A3-1B90-4ABE-BD3A-99F29D4CC8A6}"/>
                  </a:ext>
                </a:extLst>
              </p:cNvPr>
              <p:cNvSpPr/>
              <p:nvPr/>
            </p:nvSpPr>
            <p:spPr>
              <a:xfrm>
                <a:off x="3331369" y="2220912"/>
                <a:ext cx="490537"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 name="Rectangle 207">
                <a:extLst>
                  <a:ext uri="{FF2B5EF4-FFF2-40B4-BE49-F238E27FC236}">
                    <a16:creationId xmlns:a16="http://schemas.microsoft.com/office/drawing/2014/main" id="{96CC1075-87DF-45C7-A9B8-25F30B16B949}"/>
                  </a:ext>
                </a:extLst>
              </p:cNvPr>
              <p:cNvSpPr/>
              <p:nvPr/>
            </p:nvSpPr>
            <p:spPr>
              <a:xfrm>
                <a:off x="2092850" y="2220912"/>
                <a:ext cx="486043"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 name="Rectangle 208">
                <a:extLst>
                  <a:ext uri="{FF2B5EF4-FFF2-40B4-BE49-F238E27FC236}">
                    <a16:creationId xmlns:a16="http://schemas.microsoft.com/office/drawing/2014/main" id="{7DC7E96C-99D4-4C24-8B32-D66ED5086CB0}"/>
                  </a:ext>
                </a:extLst>
              </p:cNvPr>
              <p:cNvSpPr/>
              <p:nvPr/>
            </p:nvSpPr>
            <p:spPr>
              <a:xfrm>
                <a:off x="3821906" y="2220912"/>
                <a:ext cx="2005013"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 name="Rectangle 209">
                <a:extLst>
                  <a:ext uri="{FF2B5EF4-FFF2-40B4-BE49-F238E27FC236}">
                    <a16:creationId xmlns:a16="http://schemas.microsoft.com/office/drawing/2014/main" id="{0D11BFB7-AE60-402F-ACC3-90559981252C}"/>
                  </a:ext>
                </a:extLst>
              </p:cNvPr>
              <p:cNvSpPr/>
              <p:nvPr/>
            </p:nvSpPr>
            <p:spPr>
              <a:xfrm>
                <a:off x="2578893" y="2220912"/>
                <a:ext cx="752476" cy="63501"/>
              </a:xfrm>
              <a:prstGeom prst="rect">
                <a:avLst/>
              </a:prstGeom>
              <a:solidFill>
                <a:srgbClr val="E672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 name="Group 31">
              <a:extLst>
                <a:ext uri="{FF2B5EF4-FFF2-40B4-BE49-F238E27FC236}">
                  <a16:creationId xmlns:a16="http://schemas.microsoft.com/office/drawing/2014/main" id="{480C150B-7526-4838-BB10-15234D734798}"/>
                </a:ext>
              </a:extLst>
            </p:cNvPr>
            <p:cNvGrpSpPr/>
            <p:nvPr/>
          </p:nvGrpSpPr>
          <p:grpSpPr>
            <a:xfrm>
              <a:off x="2092850" y="3136594"/>
              <a:ext cx="3724543" cy="63501"/>
              <a:chOff x="2092850" y="2220912"/>
              <a:chExt cx="3724543" cy="63501"/>
            </a:xfrm>
          </p:grpSpPr>
          <p:sp>
            <p:nvSpPr>
              <p:cNvPr id="202" name="Rectangle 201">
                <a:extLst>
                  <a:ext uri="{FF2B5EF4-FFF2-40B4-BE49-F238E27FC236}">
                    <a16:creationId xmlns:a16="http://schemas.microsoft.com/office/drawing/2014/main" id="{A9F8913E-AC5F-4CDC-8D8A-39AB16767746}"/>
                  </a:ext>
                </a:extLst>
              </p:cNvPr>
              <p:cNvSpPr/>
              <p:nvPr/>
            </p:nvSpPr>
            <p:spPr>
              <a:xfrm>
                <a:off x="3133726" y="2220912"/>
                <a:ext cx="1109661"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 name="Rectangle 202">
                <a:extLst>
                  <a:ext uri="{FF2B5EF4-FFF2-40B4-BE49-F238E27FC236}">
                    <a16:creationId xmlns:a16="http://schemas.microsoft.com/office/drawing/2014/main" id="{FAD0692A-7C7C-4636-95C4-8C20F6099201}"/>
                  </a:ext>
                </a:extLst>
              </p:cNvPr>
              <p:cNvSpPr/>
              <p:nvPr/>
            </p:nvSpPr>
            <p:spPr>
              <a:xfrm>
                <a:off x="2092850" y="2220912"/>
                <a:ext cx="524142"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Rectangle 203">
                <a:extLst>
                  <a:ext uri="{FF2B5EF4-FFF2-40B4-BE49-F238E27FC236}">
                    <a16:creationId xmlns:a16="http://schemas.microsoft.com/office/drawing/2014/main" id="{0F79326A-9E33-4554-9EFB-170535311E4F}"/>
                  </a:ext>
                </a:extLst>
              </p:cNvPr>
              <p:cNvSpPr/>
              <p:nvPr/>
            </p:nvSpPr>
            <p:spPr>
              <a:xfrm>
                <a:off x="4243387" y="2220912"/>
                <a:ext cx="497682"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 name="Rectangle 204">
                <a:extLst>
                  <a:ext uri="{FF2B5EF4-FFF2-40B4-BE49-F238E27FC236}">
                    <a16:creationId xmlns:a16="http://schemas.microsoft.com/office/drawing/2014/main" id="{6E914910-6D8A-43FC-8F4D-7548B9F3E971}"/>
                  </a:ext>
                </a:extLst>
              </p:cNvPr>
              <p:cNvSpPr/>
              <p:nvPr/>
            </p:nvSpPr>
            <p:spPr>
              <a:xfrm>
                <a:off x="2616994" y="2220912"/>
                <a:ext cx="516732" cy="63501"/>
              </a:xfrm>
              <a:prstGeom prst="rect">
                <a:avLst/>
              </a:prstGeom>
              <a:solidFill>
                <a:srgbClr val="E672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 name="Rectangle 205">
                <a:extLst>
                  <a:ext uri="{FF2B5EF4-FFF2-40B4-BE49-F238E27FC236}">
                    <a16:creationId xmlns:a16="http://schemas.microsoft.com/office/drawing/2014/main" id="{414A6030-69BE-4F49-BF53-0DB61A9CFFD8}"/>
                  </a:ext>
                </a:extLst>
              </p:cNvPr>
              <p:cNvSpPr/>
              <p:nvPr/>
            </p:nvSpPr>
            <p:spPr>
              <a:xfrm>
                <a:off x="4741068" y="2220912"/>
                <a:ext cx="1076325" cy="63501"/>
              </a:xfrm>
              <a:prstGeom prst="rect">
                <a:avLst/>
              </a:prstGeom>
              <a:solidFill>
                <a:srgbClr val="66D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 name="Group 32">
              <a:extLst>
                <a:ext uri="{FF2B5EF4-FFF2-40B4-BE49-F238E27FC236}">
                  <a16:creationId xmlns:a16="http://schemas.microsoft.com/office/drawing/2014/main" id="{4FFCB91A-D64E-4E54-AC77-A5BA8152BB2A}"/>
                </a:ext>
              </a:extLst>
            </p:cNvPr>
            <p:cNvGrpSpPr/>
            <p:nvPr/>
          </p:nvGrpSpPr>
          <p:grpSpPr>
            <a:xfrm>
              <a:off x="2092851" y="3238659"/>
              <a:ext cx="3579288" cy="63501"/>
              <a:chOff x="2092850" y="2220912"/>
              <a:chExt cx="3591193" cy="63501"/>
            </a:xfrm>
          </p:grpSpPr>
          <p:sp>
            <p:nvSpPr>
              <p:cNvPr id="198" name="Rectangle 197">
                <a:extLst>
                  <a:ext uri="{FF2B5EF4-FFF2-40B4-BE49-F238E27FC236}">
                    <a16:creationId xmlns:a16="http://schemas.microsoft.com/office/drawing/2014/main" id="{45DE7079-74DF-45E3-9EF2-633E1A2281BB}"/>
                  </a:ext>
                </a:extLst>
              </p:cNvPr>
              <p:cNvSpPr/>
              <p:nvPr/>
            </p:nvSpPr>
            <p:spPr>
              <a:xfrm>
                <a:off x="3052764" y="2220912"/>
                <a:ext cx="521492" cy="63501"/>
              </a:xfrm>
              <a:prstGeom prst="rect">
                <a:avLst/>
              </a:prstGeom>
              <a:solidFill>
                <a:srgbClr val="E672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9" name="Rectangle 198">
                <a:extLst>
                  <a:ext uri="{FF2B5EF4-FFF2-40B4-BE49-F238E27FC236}">
                    <a16:creationId xmlns:a16="http://schemas.microsoft.com/office/drawing/2014/main" id="{D2D0AD45-F284-4336-B0E4-9FE4150D5A56}"/>
                  </a:ext>
                </a:extLst>
              </p:cNvPr>
              <p:cNvSpPr/>
              <p:nvPr/>
            </p:nvSpPr>
            <p:spPr>
              <a:xfrm>
                <a:off x="2092850" y="2220912"/>
                <a:ext cx="474138"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0" name="Rectangle 199">
                <a:extLst>
                  <a:ext uri="{FF2B5EF4-FFF2-40B4-BE49-F238E27FC236}">
                    <a16:creationId xmlns:a16="http://schemas.microsoft.com/office/drawing/2014/main" id="{ECCA50A7-EA69-48DF-9C2D-523E05203978}"/>
                  </a:ext>
                </a:extLst>
              </p:cNvPr>
              <p:cNvSpPr/>
              <p:nvPr/>
            </p:nvSpPr>
            <p:spPr>
              <a:xfrm>
                <a:off x="3574256" y="2220912"/>
                <a:ext cx="2109787"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Rectangle 200">
                <a:extLst>
                  <a:ext uri="{FF2B5EF4-FFF2-40B4-BE49-F238E27FC236}">
                    <a16:creationId xmlns:a16="http://schemas.microsoft.com/office/drawing/2014/main" id="{B169E5FE-7A2D-4808-BF5B-134BD9991D1E}"/>
                  </a:ext>
                </a:extLst>
              </p:cNvPr>
              <p:cNvSpPr/>
              <p:nvPr/>
            </p:nvSpPr>
            <p:spPr>
              <a:xfrm>
                <a:off x="2566988" y="2220912"/>
                <a:ext cx="485775" cy="63501"/>
              </a:xfrm>
              <a:prstGeom prst="rect">
                <a:avLst/>
              </a:prstGeom>
              <a:solidFill>
                <a:srgbClr val="9F3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a:extLst>
                <a:ext uri="{FF2B5EF4-FFF2-40B4-BE49-F238E27FC236}">
                  <a16:creationId xmlns:a16="http://schemas.microsoft.com/office/drawing/2014/main" id="{8C4A99A6-8098-4F37-8E4D-908864D4FC1E}"/>
                </a:ext>
              </a:extLst>
            </p:cNvPr>
            <p:cNvGrpSpPr/>
            <p:nvPr/>
          </p:nvGrpSpPr>
          <p:grpSpPr>
            <a:xfrm>
              <a:off x="2092850" y="3340724"/>
              <a:ext cx="3553094" cy="63501"/>
              <a:chOff x="2092849" y="2220912"/>
              <a:chExt cx="3564912" cy="63501"/>
            </a:xfrm>
          </p:grpSpPr>
          <p:sp>
            <p:nvSpPr>
              <p:cNvPr id="195" name="Rectangle 194">
                <a:extLst>
                  <a:ext uri="{FF2B5EF4-FFF2-40B4-BE49-F238E27FC236}">
                    <a16:creationId xmlns:a16="http://schemas.microsoft.com/office/drawing/2014/main" id="{234D9032-9E6E-4414-AA50-5C6A07A5344D}"/>
                  </a:ext>
                </a:extLst>
              </p:cNvPr>
              <p:cNvSpPr/>
              <p:nvPr/>
            </p:nvSpPr>
            <p:spPr>
              <a:xfrm>
                <a:off x="3146743" y="2220912"/>
                <a:ext cx="2511018"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Rectangle 195">
                <a:extLst>
                  <a:ext uri="{FF2B5EF4-FFF2-40B4-BE49-F238E27FC236}">
                    <a16:creationId xmlns:a16="http://schemas.microsoft.com/office/drawing/2014/main" id="{FFC1E9B2-3933-48C4-8DDB-F12D9275D036}"/>
                  </a:ext>
                </a:extLst>
              </p:cNvPr>
              <p:cNvSpPr/>
              <p:nvPr/>
            </p:nvSpPr>
            <p:spPr>
              <a:xfrm>
                <a:off x="2092849" y="2220912"/>
                <a:ext cx="561723"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7" name="Rectangle 196">
                <a:extLst>
                  <a:ext uri="{FF2B5EF4-FFF2-40B4-BE49-F238E27FC236}">
                    <a16:creationId xmlns:a16="http://schemas.microsoft.com/office/drawing/2014/main" id="{E513B910-79F2-4B2B-AF33-16152CFAA71A}"/>
                  </a:ext>
                </a:extLst>
              </p:cNvPr>
              <p:cNvSpPr/>
              <p:nvPr/>
            </p:nvSpPr>
            <p:spPr>
              <a:xfrm>
                <a:off x="2654572" y="2220912"/>
                <a:ext cx="492171"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59D0E726-A5B0-49A5-BFB7-331737078BFC}"/>
                </a:ext>
              </a:extLst>
            </p:cNvPr>
            <p:cNvGrpSpPr/>
            <p:nvPr/>
          </p:nvGrpSpPr>
          <p:grpSpPr>
            <a:xfrm>
              <a:off x="2092851" y="3442789"/>
              <a:ext cx="3357830" cy="63501"/>
              <a:chOff x="2092850" y="2220912"/>
              <a:chExt cx="3368999" cy="63501"/>
            </a:xfrm>
          </p:grpSpPr>
          <p:sp>
            <p:nvSpPr>
              <p:cNvPr id="192" name="Rectangle 191">
                <a:extLst>
                  <a:ext uri="{FF2B5EF4-FFF2-40B4-BE49-F238E27FC236}">
                    <a16:creationId xmlns:a16="http://schemas.microsoft.com/office/drawing/2014/main" id="{215514A6-AA3C-49EC-8011-1B244056D34E}"/>
                  </a:ext>
                </a:extLst>
              </p:cNvPr>
              <p:cNvSpPr/>
              <p:nvPr/>
            </p:nvSpPr>
            <p:spPr>
              <a:xfrm>
                <a:off x="4582634" y="2220912"/>
                <a:ext cx="879215"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Rectangle 192">
                <a:extLst>
                  <a:ext uri="{FF2B5EF4-FFF2-40B4-BE49-F238E27FC236}">
                    <a16:creationId xmlns:a16="http://schemas.microsoft.com/office/drawing/2014/main" id="{CD7AAE01-E11F-4797-995F-8B2AFAFB06D1}"/>
                  </a:ext>
                </a:extLst>
              </p:cNvPr>
              <p:cNvSpPr/>
              <p:nvPr/>
            </p:nvSpPr>
            <p:spPr>
              <a:xfrm>
                <a:off x="2092850" y="2220912"/>
                <a:ext cx="492439"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Rectangle 193">
                <a:extLst>
                  <a:ext uri="{FF2B5EF4-FFF2-40B4-BE49-F238E27FC236}">
                    <a16:creationId xmlns:a16="http://schemas.microsoft.com/office/drawing/2014/main" id="{EF26EC26-5912-4A36-A1B2-2A2CC085F29A}"/>
                  </a:ext>
                </a:extLst>
              </p:cNvPr>
              <p:cNvSpPr/>
              <p:nvPr/>
            </p:nvSpPr>
            <p:spPr>
              <a:xfrm>
                <a:off x="2587678" y="2220912"/>
                <a:ext cx="1994956"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35">
              <a:extLst>
                <a:ext uri="{FF2B5EF4-FFF2-40B4-BE49-F238E27FC236}">
                  <a16:creationId xmlns:a16="http://schemas.microsoft.com/office/drawing/2014/main" id="{81233F29-EB5B-4EAF-AF1B-7BC1B46FDDBA}"/>
                </a:ext>
              </a:extLst>
            </p:cNvPr>
            <p:cNvGrpSpPr/>
            <p:nvPr/>
          </p:nvGrpSpPr>
          <p:grpSpPr>
            <a:xfrm>
              <a:off x="2092851" y="3544854"/>
              <a:ext cx="2979213" cy="63501"/>
              <a:chOff x="2092850" y="2220912"/>
              <a:chExt cx="2989123" cy="63501"/>
            </a:xfrm>
          </p:grpSpPr>
          <p:sp>
            <p:nvSpPr>
              <p:cNvPr id="189" name="Rectangle 188">
                <a:extLst>
                  <a:ext uri="{FF2B5EF4-FFF2-40B4-BE49-F238E27FC236}">
                    <a16:creationId xmlns:a16="http://schemas.microsoft.com/office/drawing/2014/main" id="{74394CF7-C84D-4D56-8BBE-CC7371DD50A8}"/>
                  </a:ext>
                </a:extLst>
              </p:cNvPr>
              <p:cNvSpPr/>
              <p:nvPr/>
            </p:nvSpPr>
            <p:spPr>
              <a:xfrm>
                <a:off x="4828719" y="2220912"/>
                <a:ext cx="253254"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Rectangle 189">
                <a:extLst>
                  <a:ext uri="{FF2B5EF4-FFF2-40B4-BE49-F238E27FC236}">
                    <a16:creationId xmlns:a16="http://schemas.microsoft.com/office/drawing/2014/main" id="{7F4D9757-EFE0-4A09-8217-82D668B62D36}"/>
                  </a:ext>
                </a:extLst>
              </p:cNvPr>
              <p:cNvSpPr/>
              <p:nvPr/>
            </p:nvSpPr>
            <p:spPr>
              <a:xfrm>
                <a:off x="2092850" y="2220912"/>
                <a:ext cx="779137"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1" name="Rectangle 190">
                <a:extLst>
                  <a:ext uri="{FF2B5EF4-FFF2-40B4-BE49-F238E27FC236}">
                    <a16:creationId xmlns:a16="http://schemas.microsoft.com/office/drawing/2014/main" id="{52FB3C92-6E4F-407F-9584-C46BC93DD6AE}"/>
                  </a:ext>
                </a:extLst>
              </p:cNvPr>
              <p:cNvSpPr/>
              <p:nvPr/>
            </p:nvSpPr>
            <p:spPr>
              <a:xfrm>
                <a:off x="2871988" y="2220912"/>
                <a:ext cx="1956730" cy="63501"/>
              </a:xfrm>
              <a:prstGeom prst="rect">
                <a:avLst/>
              </a:prstGeom>
              <a:solidFill>
                <a:srgbClr val="66D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a:extLst>
                <a:ext uri="{FF2B5EF4-FFF2-40B4-BE49-F238E27FC236}">
                  <a16:creationId xmlns:a16="http://schemas.microsoft.com/office/drawing/2014/main" id="{26E3EFA0-09F9-4620-B449-0ED232FB2C2C}"/>
                </a:ext>
              </a:extLst>
            </p:cNvPr>
            <p:cNvGrpSpPr/>
            <p:nvPr/>
          </p:nvGrpSpPr>
          <p:grpSpPr>
            <a:xfrm>
              <a:off x="2092851" y="3646919"/>
              <a:ext cx="2962544" cy="63501"/>
              <a:chOff x="2092850" y="2220912"/>
              <a:chExt cx="2972398" cy="63501"/>
            </a:xfrm>
          </p:grpSpPr>
          <p:sp>
            <p:nvSpPr>
              <p:cNvPr id="187" name="Rectangle 186">
                <a:extLst>
                  <a:ext uri="{FF2B5EF4-FFF2-40B4-BE49-F238E27FC236}">
                    <a16:creationId xmlns:a16="http://schemas.microsoft.com/office/drawing/2014/main" id="{DB880E91-C2A6-4964-8FA0-6BA4E2FB6D65}"/>
                  </a:ext>
                </a:extLst>
              </p:cNvPr>
              <p:cNvSpPr/>
              <p:nvPr/>
            </p:nvSpPr>
            <p:spPr>
              <a:xfrm>
                <a:off x="2092850" y="2220912"/>
                <a:ext cx="494829"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Rectangle 187">
                <a:extLst>
                  <a:ext uri="{FF2B5EF4-FFF2-40B4-BE49-F238E27FC236}">
                    <a16:creationId xmlns:a16="http://schemas.microsoft.com/office/drawing/2014/main" id="{B826232A-86A9-4A0D-9256-1A73A76590BA}"/>
                  </a:ext>
                </a:extLst>
              </p:cNvPr>
              <p:cNvSpPr/>
              <p:nvPr/>
            </p:nvSpPr>
            <p:spPr>
              <a:xfrm>
                <a:off x="2585288" y="2220912"/>
                <a:ext cx="2479960"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8" name="Group 37">
              <a:extLst>
                <a:ext uri="{FF2B5EF4-FFF2-40B4-BE49-F238E27FC236}">
                  <a16:creationId xmlns:a16="http://schemas.microsoft.com/office/drawing/2014/main" id="{83B341B7-29DA-401F-8CDE-1DC21A478F5C}"/>
                </a:ext>
              </a:extLst>
            </p:cNvPr>
            <p:cNvGrpSpPr/>
            <p:nvPr/>
          </p:nvGrpSpPr>
          <p:grpSpPr>
            <a:xfrm>
              <a:off x="2092851" y="3748984"/>
              <a:ext cx="2683939" cy="63501"/>
              <a:chOff x="2092850" y="2220912"/>
              <a:chExt cx="2692866" cy="63501"/>
            </a:xfrm>
          </p:grpSpPr>
          <p:sp>
            <p:nvSpPr>
              <p:cNvPr id="185" name="Rectangle 184">
                <a:extLst>
                  <a:ext uri="{FF2B5EF4-FFF2-40B4-BE49-F238E27FC236}">
                    <a16:creationId xmlns:a16="http://schemas.microsoft.com/office/drawing/2014/main" id="{02C39A3C-2C0C-47AD-A1D8-C94FA161303A}"/>
                  </a:ext>
                </a:extLst>
              </p:cNvPr>
              <p:cNvSpPr/>
              <p:nvPr/>
            </p:nvSpPr>
            <p:spPr>
              <a:xfrm>
                <a:off x="2092850" y="2220912"/>
                <a:ext cx="334753"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Rectangle 185">
                <a:extLst>
                  <a:ext uri="{FF2B5EF4-FFF2-40B4-BE49-F238E27FC236}">
                    <a16:creationId xmlns:a16="http://schemas.microsoft.com/office/drawing/2014/main" id="{8988FDA3-2A99-4754-94AF-D2E89E000AE4}"/>
                  </a:ext>
                </a:extLst>
              </p:cNvPr>
              <p:cNvSpPr/>
              <p:nvPr/>
            </p:nvSpPr>
            <p:spPr>
              <a:xfrm>
                <a:off x="2427604" y="2220912"/>
                <a:ext cx="2358112"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a:extLst>
                <a:ext uri="{FF2B5EF4-FFF2-40B4-BE49-F238E27FC236}">
                  <a16:creationId xmlns:a16="http://schemas.microsoft.com/office/drawing/2014/main" id="{E84477DB-7560-46A6-9B20-C9393205671C}"/>
                </a:ext>
              </a:extLst>
            </p:cNvPr>
            <p:cNvGrpSpPr/>
            <p:nvPr/>
          </p:nvGrpSpPr>
          <p:grpSpPr>
            <a:xfrm>
              <a:off x="2092851" y="3851049"/>
              <a:ext cx="1810019" cy="63501"/>
              <a:chOff x="2092850" y="2220912"/>
              <a:chExt cx="1816039" cy="63501"/>
            </a:xfrm>
          </p:grpSpPr>
          <p:sp>
            <p:nvSpPr>
              <p:cNvPr id="183" name="Rectangle 182">
                <a:extLst>
                  <a:ext uri="{FF2B5EF4-FFF2-40B4-BE49-F238E27FC236}">
                    <a16:creationId xmlns:a16="http://schemas.microsoft.com/office/drawing/2014/main" id="{12316BB8-B5F7-485E-BDED-6087CBF733D9}"/>
                  </a:ext>
                </a:extLst>
              </p:cNvPr>
              <p:cNvSpPr/>
              <p:nvPr/>
            </p:nvSpPr>
            <p:spPr>
              <a:xfrm>
                <a:off x="2092850" y="2220912"/>
                <a:ext cx="456601"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Rectangle 183">
                <a:extLst>
                  <a:ext uri="{FF2B5EF4-FFF2-40B4-BE49-F238E27FC236}">
                    <a16:creationId xmlns:a16="http://schemas.microsoft.com/office/drawing/2014/main" id="{8EEA3BDD-52A6-4451-8FA8-3818FA21DC66}"/>
                  </a:ext>
                </a:extLst>
              </p:cNvPr>
              <p:cNvSpPr/>
              <p:nvPr/>
            </p:nvSpPr>
            <p:spPr>
              <a:xfrm>
                <a:off x="2549451" y="2220912"/>
                <a:ext cx="1359438"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E219D6D5-DC9B-45FC-B28C-EEE287F52595}"/>
                </a:ext>
              </a:extLst>
            </p:cNvPr>
            <p:cNvGrpSpPr/>
            <p:nvPr/>
          </p:nvGrpSpPr>
          <p:grpSpPr>
            <a:xfrm>
              <a:off x="2092850" y="3953114"/>
              <a:ext cx="1700481" cy="63501"/>
              <a:chOff x="2092849" y="2220912"/>
              <a:chExt cx="1706137" cy="63501"/>
            </a:xfrm>
          </p:grpSpPr>
          <p:sp>
            <p:nvSpPr>
              <p:cNvPr id="181" name="Rectangle 180">
                <a:extLst>
                  <a:ext uri="{FF2B5EF4-FFF2-40B4-BE49-F238E27FC236}">
                    <a16:creationId xmlns:a16="http://schemas.microsoft.com/office/drawing/2014/main" id="{89CF90A2-CA16-4590-98CA-F6CCC0E2ED79}"/>
                  </a:ext>
                </a:extLst>
              </p:cNvPr>
              <p:cNvSpPr/>
              <p:nvPr/>
            </p:nvSpPr>
            <p:spPr>
              <a:xfrm>
                <a:off x="2092849" y="2220912"/>
                <a:ext cx="588004"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Rectangle 181">
                <a:extLst>
                  <a:ext uri="{FF2B5EF4-FFF2-40B4-BE49-F238E27FC236}">
                    <a16:creationId xmlns:a16="http://schemas.microsoft.com/office/drawing/2014/main" id="{9FB95353-7E60-4B3C-8E8E-9DB078B16F6E}"/>
                  </a:ext>
                </a:extLst>
              </p:cNvPr>
              <p:cNvSpPr/>
              <p:nvPr/>
            </p:nvSpPr>
            <p:spPr>
              <a:xfrm>
                <a:off x="2680854" y="2220912"/>
                <a:ext cx="1118132"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a:extLst>
                <a:ext uri="{FF2B5EF4-FFF2-40B4-BE49-F238E27FC236}">
                  <a16:creationId xmlns:a16="http://schemas.microsoft.com/office/drawing/2014/main" id="{E1E87395-10A7-42F0-836A-EC2E0F5265FF}"/>
                </a:ext>
              </a:extLst>
            </p:cNvPr>
            <p:cNvGrpSpPr/>
            <p:nvPr/>
          </p:nvGrpSpPr>
          <p:grpSpPr>
            <a:xfrm>
              <a:off x="2092850" y="4055179"/>
              <a:ext cx="1512838" cy="63501"/>
              <a:chOff x="2092849" y="2220912"/>
              <a:chExt cx="1517870" cy="63501"/>
            </a:xfrm>
          </p:grpSpPr>
          <p:sp>
            <p:nvSpPr>
              <p:cNvPr id="178" name="Rectangle 177">
                <a:extLst>
                  <a:ext uri="{FF2B5EF4-FFF2-40B4-BE49-F238E27FC236}">
                    <a16:creationId xmlns:a16="http://schemas.microsoft.com/office/drawing/2014/main" id="{A5104079-9D24-43A3-AC0C-20731C275080}"/>
                  </a:ext>
                </a:extLst>
              </p:cNvPr>
              <p:cNvSpPr/>
              <p:nvPr/>
            </p:nvSpPr>
            <p:spPr>
              <a:xfrm>
                <a:off x="2092849" y="2220912"/>
                <a:ext cx="490050"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Rectangle 178">
                <a:extLst>
                  <a:ext uri="{FF2B5EF4-FFF2-40B4-BE49-F238E27FC236}">
                    <a16:creationId xmlns:a16="http://schemas.microsoft.com/office/drawing/2014/main" id="{5B1E9C99-5A07-4522-B25B-CEE48AB10B28}"/>
                  </a:ext>
                </a:extLst>
              </p:cNvPr>
              <p:cNvSpPr/>
              <p:nvPr/>
            </p:nvSpPr>
            <p:spPr>
              <a:xfrm>
                <a:off x="2580510" y="2220912"/>
                <a:ext cx="984338"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0" name="Rectangle 179">
                <a:extLst>
                  <a:ext uri="{FF2B5EF4-FFF2-40B4-BE49-F238E27FC236}">
                    <a16:creationId xmlns:a16="http://schemas.microsoft.com/office/drawing/2014/main" id="{9391E114-BF36-47D6-916A-EF57BB610C1A}"/>
                  </a:ext>
                </a:extLst>
              </p:cNvPr>
              <p:cNvSpPr/>
              <p:nvPr/>
            </p:nvSpPr>
            <p:spPr>
              <a:xfrm>
                <a:off x="3564848" y="2220912"/>
                <a:ext cx="45871"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a:extLst>
                <a:ext uri="{FF2B5EF4-FFF2-40B4-BE49-F238E27FC236}">
                  <a16:creationId xmlns:a16="http://schemas.microsoft.com/office/drawing/2014/main" id="{58EE301A-3E66-408B-B475-4B8F39B0BB5E}"/>
                </a:ext>
              </a:extLst>
            </p:cNvPr>
            <p:cNvGrpSpPr/>
            <p:nvPr/>
          </p:nvGrpSpPr>
          <p:grpSpPr>
            <a:xfrm>
              <a:off x="2092851" y="4157244"/>
              <a:ext cx="1250424" cy="63501"/>
              <a:chOff x="2092850" y="2220912"/>
              <a:chExt cx="1254583" cy="63501"/>
            </a:xfrm>
          </p:grpSpPr>
          <p:sp>
            <p:nvSpPr>
              <p:cNvPr id="176" name="Rectangle 175">
                <a:extLst>
                  <a:ext uri="{FF2B5EF4-FFF2-40B4-BE49-F238E27FC236}">
                    <a16:creationId xmlns:a16="http://schemas.microsoft.com/office/drawing/2014/main" id="{8301EE18-8747-4FCC-B365-B4F945B37F60}"/>
                  </a:ext>
                </a:extLst>
              </p:cNvPr>
              <p:cNvSpPr/>
              <p:nvPr/>
            </p:nvSpPr>
            <p:spPr>
              <a:xfrm>
                <a:off x="2092850" y="2220912"/>
                <a:ext cx="473325"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Rectangle 176">
                <a:extLst>
                  <a:ext uri="{FF2B5EF4-FFF2-40B4-BE49-F238E27FC236}">
                    <a16:creationId xmlns:a16="http://schemas.microsoft.com/office/drawing/2014/main" id="{90F0876B-28EC-4A09-9B50-F1F8B3424239}"/>
                  </a:ext>
                </a:extLst>
              </p:cNvPr>
              <p:cNvSpPr/>
              <p:nvPr/>
            </p:nvSpPr>
            <p:spPr>
              <a:xfrm>
                <a:off x="2566176" y="2220912"/>
                <a:ext cx="781257"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C5B857EF-A0DA-4A9E-B722-D9FB98A7E443}"/>
                </a:ext>
              </a:extLst>
            </p:cNvPr>
            <p:cNvGrpSpPr/>
            <p:nvPr/>
          </p:nvGrpSpPr>
          <p:grpSpPr>
            <a:xfrm>
              <a:off x="2092850" y="4259309"/>
              <a:ext cx="1255188" cy="63501"/>
              <a:chOff x="2092849" y="2220912"/>
              <a:chExt cx="1259363" cy="63501"/>
            </a:xfrm>
          </p:grpSpPr>
          <p:sp>
            <p:nvSpPr>
              <p:cNvPr id="173" name="Rectangle 172">
                <a:extLst>
                  <a:ext uri="{FF2B5EF4-FFF2-40B4-BE49-F238E27FC236}">
                    <a16:creationId xmlns:a16="http://schemas.microsoft.com/office/drawing/2014/main" id="{AB77AF83-64E1-4734-A140-C09003821F18}"/>
                  </a:ext>
                </a:extLst>
              </p:cNvPr>
              <p:cNvSpPr/>
              <p:nvPr/>
            </p:nvSpPr>
            <p:spPr>
              <a:xfrm>
                <a:off x="2092849" y="2220912"/>
                <a:ext cx="490050"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Rectangle 173">
                <a:extLst>
                  <a:ext uri="{FF2B5EF4-FFF2-40B4-BE49-F238E27FC236}">
                    <a16:creationId xmlns:a16="http://schemas.microsoft.com/office/drawing/2014/main" id="{7E789AC7-0583-4EDE-919A-5AFDCA7CFFF2}"/>
                  </a:ext>
                </a:extLst>
              </p:cNvPr>
              <p:cNvSpPr/>
              <p:nvPr/>
            </p:nvSpPr>
            <p:spPr>
              <a:xfrm>
                <a:off x="2580511" y="2220912"/>
                <a:ext cx="496947"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Rectangle 174">
                <a:extLst>
                  <a:ext uri="{FF2B5EF4-FFF2-40B4-BE49-F238E27FC236}">
                    <a16:creationId xmlns:a16="http://schemas.microsoft.com/office/drawing/2014/main" id="{55E4FBA3-78C7-48D2-B387-4544712EB4CE}"/>
                  </a:ext>
                </a:extLst>
              </p:cNvPr>
              <p:cNvSpPr/>
              <p:nvPr/>
            </p:nvSpPr>
            <p:spPr>
              <a:xfrm>
                <a:off x="3077458" y="2220912"/>
                <a:ext cx="274754"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4" name="Group 43">
              <a:extLst>
                <a:ext uri="{FF2B5EF4-FFF2-40B4-BE49-F238E27FC236}">
                  <a16:creationId xmlns:a16="http://schemas.microsoft.com/office/drawing/2014/main" id="{3E285C94-042C-4A42-9EA2-0718FF8D2824}"/>
                </a:ext>
              </a:extLst>
            </p:cNvPr>
            <p:cNvGrpSpPr/>
            <p:nvPr/>
          </p:nvGrpSpPr>
          <p:grpSpPr>
            <a:xfrm>
              <a:off x="2092852" y="4361374"/>
              <a:ext cx="881330" cy="63501"/>
              <a:chOff x="2092850" y="2220912"/>
              <a:chExt cx="884261" cy="63501"/>
            </a:xfrm>
          </p:grpSpPr>
          <p:sp>
            <p:nvSpPr>
              <p:cNvPr id="171" name="Rectangle 170">
                <a:extLst>
                  <a:ext uri="{FF2B5EF4-FFF2-40B4-BE49-F238E27FC236}">
                    <a16:creationId xmlns:a16="http://schemas.microsoft.com/office/drawing/2014/main" id="{74E2DB2D-A724-4FD4-97EA-A035930D3C7A}"/>
                  </a:ext>
                </a:extLst>
              </p:cNvPr>
              <p:cNvSpPr/>
              <p:nvPr/>
            </p:nvSpPr>
            <p:spPr>
              <a:xfrm>
                <a:off x="2092850" y="2220912"/>
                <a:ext cx="494828"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Rectangle 171">
                <a:extLst>
                  <a:ext uri="{FF2B5EF4-FFF2-40B4-BE49-F238E27FC236}">
                    <a16:creationId xmlns:a16="http://schemas.microsoft.com/office/drawing/2014/main" id="{2BEC70C9-4080-4E6D-B9C2-53986A66AB2D}"/>
                  </a:ext>
                </a:extLst>
              </p:cNvPr>
              <p:cNvSpPr/>
              <p:nvPr/>
            </p:nvSpPr>
            <p:spPr>
              <a:xfrm>
                <a:off x="2590066" y="2220912"/>
                <a:ext cx="387045"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 name="Group 44">
              <a:extLst>
                <a:ext uri="{FF2B5EF4-FFF2-40B4-BE49-F238E27FC236}">
                  <a16:creationId xmlns:a16="http://schemas.microsoft.com/office/drawing/2014/main" id="{0AB5C007-7411-4DB8-98B1-1276F2162650}"/>
                </a:ext>
              </a:extLst>
            </p:cNvPr>
            <p:cNvGrpSpPr/>
            <p:nvPr/>
          </p:nvGrpSpPr>
          <p:grpSpPr>
            <a:xfrm>
              <a:off x="2092852" y="4463446"/>
              <a:ext cx="736073" cy="63501"/>
              <a:chOff x="2092850" y="2220912"/>
              <a:chExt cx="738521" cy="63501"/>
            </a:xfrm>
          </p:grpSpPr>
          <p:sp>
            <p:nvSpPr>
              <p:cNvPr id="169" name="Rectangle 168">
                <a:extLst>
                  <a:ext uri="{FF2B5EF4-FFF2-40B4-BE49-F238E27FC236}">
                    <a16:creationId xmlns:a16="http://schemas.microsoft.com/office/drawing/2014/main" id="{33E713A9-2556-4B2D-91F2-6A5C3C2B77C7}"/>
                  </a:ext>
                </a:extLst>
              </p:cNvPr>
              <p:cNvSpPr/>
              <p:nvPr/>
            </p:nvSpPr>
            <p:spPr>
              <a:xfrm>
                <a:off x="2092850" y="2220912"/>
                <a:ext cx="494828"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Rectangle 169">
                <a:extLst>
                  <a:ext uri="{FF2B5EF4-FFF2-40B4-BE49-F238E27FC236}">
                    <a16:creationId xmlns:a16="http://schemas.microsoft.com/office/drawing/2014/main" id="{919FDA2F-3ABA-4E31-B980-A9717E3297F0}"/>
                  </a:ext>
                </a:extLst>
              </p:cNvPr>
              <p:cNvSpPr/>
              <p:nvPr/>
            </p:nvSpPr>
            <p:spPr>
              <a:xfrm>
                <a:off x="2590066" y="2220912"/>
                <a:ext cx="241305"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a:extLst>
                <a:ext uri="{FF2B5EF4-FFF2-40B4-BE49-F238E27FC236}">
                  <a16:creationId xmlns:a16="http://schemas.microsoft.com/office/drawing/2014/main" id="{85D23FCA-22FE-407B-9258-54ED3C28D98B}"/>
                </a:ext>
              </a:extLst>
            </p:cNvPr>
            <p:cNvGrpSpPr/>
            <p:nvPr/>
          </p:nvGrpSpPr>
          <p:grpSpPr>
            <a:xfrm>
              <a:off x="2092851" y="2830399"/>
              <a:ext cx="3826938" cy="63501"/>
              <a:chOff x="2092851" y="2220912"/>
              <a:chExt cx="3826938" cy="63501"/>
            </a:xfrm>
          </p:grpSpPr>
          <p:sp>
            <p:nvSpPr>
              <p:cNvPr id="166" name="Rectangle 165">
                <a:extLst>
                  <a:ext uri="{FF2B5EF4-FFF2-40B4-BE49-F238E27FC236}">
                    <a16:creationId xmlns:a16="http://schemas.microsoft.com/office/drawing/2014/main" id="{84BDC68E-332D-4D64-9279-D8D518685673}"/>
                  </a:ext>
                </a:extLst>
              </p:cNvPr>
              <p:cNvSpPr/>
              <p:nvPr/>
            </p:nvSpPr>
            <p:spPr>
              <a:xfrm>
                <a:off x="2578893" y="2220912"/>
                <a:ext cx="1021557" cy="63501"/>
              </a:xfrm>
              <a:prstGeom prst="rect">
                <a:avLst/>
              </a:prstGeom>
              <a:solidFill>
                <a:srgbClr val="4365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Rectangle 166">
                <a:extLst>
                  <a:ext uri="{FF2B5EF4-FFF2-40B4-BE49-F238E27FC236}">
                    <a16:creationId xmlns:a16="http://schemas.microsoft.com/office/drawing/2014/main" id="{68DA9092-2090-43C3-B767-55D3D8671767}"/>
                  </a:ext>
                </a:extLst>
              </p:cNvPr>
              <p:cNvSpPr/>
              <p:nvPr/>
            </p:nvSpPr>
            <p:spPr>
              <a:xfrm>
                <a:off x="2092851" y="2220912"/>
                <a:ext cx="486042" cy="63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Rectangle 167">
                <a:extLst>
                  <a:ext uri="{FF2B5EF4-FFF2-40B4-BE49-F238E27FC236}">
                    <a16:creationId xmlns:a16="http://schemas.microsoft.com/office/drawing/2014/main" id="{8AD9681C-6C19-4EF0-B8F6-23E58D7E3E9C}"/>
                  </a:ext>
                </a:extLst>
              </p:cNvPr>
              <p:cNvSpPr/>
              <p:nvPr/>
            </p:nvSpPr>
            <p:spPr>
              <a:xfrm>
                <a:off x="3600451" y="2220912"/>
                <a:ext cx="2319338" cy="63501"/>
              </a:xfrm>
              <a:prstGeom prst="rect">
                <a:avLst/>
              </a:prstGeom>
              <a:solidFill>
                <a:srgbClr val="4F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7" name="Straight Arrow Connector 46">
              <a:extLst>
                <a:ext uri="{FF2B5EF4-FFF2-40B4-BE49-F238E27FC236}">
                  <a16:creationId xmlns:a16="http://schemas.microsoft.com/office/drawing/2014/main" id="{1B55383E-1430-40B1-BC4A-907C40E9AB54}"/>
                </a:ext>
              </a:extLst>
            </p:cNvPr>
            <p:cNvCxnSpPr>
              <a:cxnSpLocks/>
            </p:cNvCxnSpPr>
            <p:nvPr/>
          </p:nvCxnSpPr>
          <p:spPr>
            <a:xfrm>
              <a:off x="9070933" y="1952624"/>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E6462C9E-A276-48C4-A7F8-05B2F44038D6}"/>
                </a:ext>
              </a:extLst>
            </p:cNvPr>
            <p:cNvCxnSpPr>
              <a:cxnSpLocks/>
            </p:cNvCxnSpPr>
            <p:nvPr/>
          </p:nvCxnSpPr>
          <p:spPr>
            <a:xfrm>
              <a:off x="9070933" y="2044699"/>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09EA30DC-303E-4AAA-A14E-60BCE1BA9FDE}"/>
                </a:ext>
              </a:extLst>
            </p:cNvPr>
            <p:cNvCxnSpPr>
              <a:cxnSpLocks/>
            </p:cNvCxnSpPr>
            <p:nvPr/>
          </p:nvCxnSpPr>
          <p:spPr>
            <a:xfrm>
              <a:off x="8699458" y="2149474"/>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5DF67A81-80DB-46A6-8695-6DFD4ECE77AE}"/>
                </a:ext>
              </a:extLst>
            </p:cNvPr>
            <p:cNvCxnSpPr>
              <a:cxnSpLocks/>
            </p:cNvCxnSpPr>
            <p:nvPr/>
          </p:nvCxnSpPr>
          <p:spPr>
            <a:xfrm>
              <a:off x="8439108" y="2251074"/>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C57659A2-D758-4EB9-AC93-20CF8852CC3E}"/>
                </a:ext>
              </a:extLst>
            </p:cNvPr>
            <p:cNvCxnSpPr>
              <a:cxnSpLocks/>
            </p:cNvCxnSpPr>
            <p:nvPr/>
          </p:nvCxnSpPr>
          <p:spPr>
            <a:xfrm>
              <a:off x="7826333" y="2355849"/>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3F63CEE1-28DD-44FE-8767-A728BF4EC309}"/>
                </a:ext>
              </a:extLst>
            </p:cNvPr>
            <p:cNvCxnSpPr>
              <a:cxnSpLocks/>
            </p:cNvCxnSpPr>
            <p:nvPr/>
          </p:nvCxnSpPr>
          <p:spPr>
            <a:xfrm>
              <a:off x="7807283" y="2457449"/>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FE8848BF-7D9D-430B-AEEF-66A551B00D4F}"/>
                </a:ext>
              </a:extLst>
            </p:cNvPr>
            <p:cNvCxnSpPr>
              <a:cxnSpLocks/>
            </p:cNvCxnSpPr>
            <p:nvPr/>
          </p:nvCxnSpPr>
          <p:spPr>
            <a:xfrm>
              <a:off x="7766008" y="2555954"/>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A57E8162-7698-49F2-A3D7-D878B88FD77C}"/>
                </a:ext>
              </a:extLst>
            </p:cNvPr>
            <p:cNvCxnSpPr>
              <a:cxnSpLocks/>
            </p:cNvCxnSpPr>
            <p:nvPr/>
          </p:nvCxnSpPr>
          <p:spPr>
            <a:xfrm>
              <a:off x="7089733" y="2663904"/>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3AF89B2E-7054-45C6-9A70-19C3DB33143E}"/>
                </a:ext>
              </a:extLst>
            </p:cNvPr>
            <p:cNvCxnSpPr>
              <a:cxnSpLocks/>
            </p:cNvCxnSpPr>
            <p:nvPr/>
          </p:nvCxnSpPr>
          <p:spPr>
            <a:xfrm>
              <a:off x="5949908" y="2860754"/>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1EFED079-F53D-42A8-BBEF-2E77FC17ADDB}"/>
                </a:ext>
              </a:extLst>
            </p:cNvPr>
            <p:cNvCxnSpPr>
              <a:cxnSpLocks/>
            </p:cNvCxnSpPr>
            <p:nvPr/>
          </p:nvCxnSpPr>
          <p:spPr>
            <a:xfrm>
              <a:off x="5956258" y="2971879"/>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86A0C4A5-214D-429F-8E01-EE937E88BC73}"/>
                </a:ext>
              </a:extLst>
            </p:cNvPr>
            <p:cNvCxnSpPr>
              <a:cxnSpLocks/>
            </p:cNvCxnSpPr>
            <p:nvPr/>
          </p:nvCxnSpPr>
          <p:spPr>
            <a:xfrm>
              <a:off x="5854658" y="3070304"/>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43130CCD-57BF-4FD2-A6C8-E75354570578}"/>
                </a:ext>
              </a:extLst>
            </p:cNvPr>
            <p:cNvCxnSpPr>
              <a:cxnSpLocks/>
            </p:cNvCxnSpPr>
            <p:nvPr/>
          </p:nvCxnSpPr>
          <p:spPr>
            <a:xfrm>
              <a:off x="5841958" y="3175079"/>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1863BF1F-6369-4803-9A0F-0970B3E9D3A3}"/>
                </a:ext>
              </a:extLst>
            </p:cNvPr>
            <p:cNvCxnSpPr>
              <a:cxnSpLocks/>
            </p:cNvCxnSpPr>
            <p:nvPr/>
          </p:nvCxnSpPr>
          <p:spPr>
            <a:xfrm>
              <a:off x="5711783" y="3273504"/>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A8EC08F9-9121-4937-BE76-F0885C30B5CD}"/>
                </a:ext>
              </a:extLst>
            </p:cNvPr>
            <p:cNvCxnSpPr>
              <a:cxnSpLocks/>
            </p:cNvCxnSpPr>
            <p:nvPr/>
          </p:nvCxnSpPr>
          <p:spPr>
            <a:xfrm>
              <a:off x="5660983" y="3371929"/>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CF1B5F98-54D2-4C8B-9DE1-FFE85789C7F7}"/>
                </a:ext>
              </a:extLst>
            </p:cNvPr>
            <p:cNvCxnSpPr>
              <a:cxnSpLocks/>
            </p:cNvCxnSpPr>
            <p:nvPr/>
          </p:nvCxnSpPr>
          <p:spPr>
            <a:xfrm>
              <a:off x="5480008" y="3476704"/>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6D1127A2-C3B5-4434-913F-C05C3DE91093}"/>
                </a:ext>
              </a:extLst>
            </p:cNvPr>
            <p:cNvCxnSpPr>
              <a:cxnSpLocks/>
            </p:cNvCxnSpPr>
            <p:nvPr/>
          </p:nvCxnSpPr>
          <p:spPr>
            <a:xfrm>
              <a:off x="5108533" y="3575129"/>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17385641-F4E5-44C7-BCA8-EDD644FC86EC}"/>
                </a:ext>
              </a:extLst>
            </p:cNvPr>
            <p:cNvCxnSpPr>
              <a:cxnSpLocks/>
            </p:cNvCxnSpPr>
            <p:nvPr/>
          </p:nvCxnSpPr>
          <p:spPr>
            <a:xfrm>
              <a:off x="5089483" y="3670379"/>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EE282C32-C80A-4BB2-96C3-A9593A882E54}"/>
                </a:ext>
              </a:extLst>
            </p:cNvPr>
            <p:cNvCxnSpPr>
              <a:cxnSpLocks/>
            </p:cNvCxnSpPr>
            <p:nvPr/>
          </p:nvCxnSpPr>
          <p:spPr>
            <a:xfrm>
              <a:off x="4806908" y="3775154"/>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F89195F3-8C33-4FE7-905B-A9E4A15C4B2A}"/>
                </a:ext>
              </a:extLst>
            </p:cNvPr>
            <p:cNvCxnSpPr>
              <a:cxnSpLocks/>
            </p:cNvCxnSpPr>
            <p:nvPr/>
          </p:nvCxnSpPr>
          <p:spPr>
            <a:xfrm>
              <a:off x="3933783" y="3879929"/>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3B94B249-BD7E-4C25-8118-04A9EA7C87BE}"/>
                </a:ext>
              </a:extLst>
            </p:cNvPr>
            <p:cNvCxnSpPr>
              <a:cxnSpLocks/>
            </p:cNvCxnSpPr>
            <p:nvPr/>
          </p:nvCxnSpPr>
          <p:spPr>
            <a:xfrm>
              <a:off x="3809958" y="3981529"/>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FAEDECED-C7F2-4629-ACA9-A65D1E09ED12}"/>
                </a:ext>
              </a:extLst>
            </p:cNvPr>
            <p:cNvCxnSpPr>
              <a:cxnSpLocks/>
            </p:cNvCxnSpPr>
            <p:nvPr/>
          </p:nvCxnSpPr>
          <p:spPr>
            <a:xfrm>
              <a:off x="3632158" y="4089479"/>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B221C7CA-C81A-47E6-B6BC-EB29C15A1544}"/>
                </a:ext>
              </a:extLst>
            </p:cNvPr>
            <p:cNvCxnSpPr>
              <a:cxnSpLocks/>
            </p:cNvCxnSpPr>
            <p:nvPr/>
          </p:nvCxnSpPr>
          <p:spPr>
            <a:xfrm>
              <a:off x="3378158" y="4184729"/>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2DB195F4-5266-4DCF-96F9-847688B40ACB}"/>
                </a:ext>
              </a:extLst>
            </p:cNvPr>
            <p:cNvCxnSpPr>
              <a:cxnSpLocks/>
            </p:cNvCxnSpPr>
            <p:nvPr/>
          </p:nvCxnSpPr>
          <p:spPr>
            <a:xfrm>
              <a:off x="3378158" y="4289504"/>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67D2E5FE-CE52-4CE8-A376-777071D59CD6}"/>
                </a:ext>
              </a:extLst>
            </p:cNvPr>
            <p:cNvCxnSpPr>
              <a:cxnSpLocks/>
            </p:cNvCxnSpPr>
            <p:nvPr/>
          </p:nvCxnSpPr>
          <p:spPr>
            <a:xfrm>
              <a:off x="2860633" y="4492704"/>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5FD5F460-182F-4632-A0D0-3A10B5F04150}"/>
                </a:ext>
              </a:extLst>
            </p:cNvPr>
            <p:cNvCxnSpPr>
              <a:cxnSpLocks/>
            </p:cNvCxnSpPr>
            <p:nvPr/>
          </p:nvCxnSpPr>
          <p:spPr>
            <a:xfrm flipH="1">
              <a:off x="2095174" y="4571315"/>
              <a:ext cx="7497843" cy="0"/>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2213AC3C-DBEB-467A-805B-6CBF5BE371A8}"/>
                </a:ext>
              </a:extLst>
            </p:cNvPr>
            <p:cNvSpPr txBox="1"/>
            <p:nvPr/>
          </p:nvSpPr>
          <p:spPr>
            <a:xfrm>
              <a:off x="1987369" y="4592192"/>
              <a:ext cx="216335"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0</a:t>
              </a:r>
            </a:p>
          </p:txBody>
        </p:sp>
        <p:sp>
          <p:nvSpPr>
            <p:cNvPr id="73" name="TextBox 72">
              <a:extLst>
                <a:ext uri="{FF2B5EF4-FFF2-40B4-BE49-F238E27FC236}">
                  <a16:creationId xmlns:a16="http://schemas.microsoft.com/office/drawing/2014/main" id="{0F367D3F-3C0F-4718-A1A4-A82D032AC648}"/>
                </a:ext>
              </a:extLst>
            </p:cNvPr>
            <p:cNvSpPr txBox="1"/>
            <p:nvPr/>
          </p:nvSpPr>
          <p:spPr>
            <a:xfrm>
              <a:off x="2507873" y="4592192"/>
              <a:ext cx="216335"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1</a:t>
              </a:r>
            </a:p>
          </p:txBody>
        </p:sp>
        <p:sp>
          <p:nvSpPr>
            <p:cNvPr id="74" name="TextBox 73">
              <a:extLst>
                <a:ext uri="{FF2B5EF4-FFF2-40B4-BE49-F238E27FC236}">
                  <a16:creationId xmlns:a16="http://schemas.microsoft.com/office/drawing/2014/main" id="{C333990E-19C7-448E-B759-9EB4779345F5}"/>
                </a:ext>
              </a:extLst>
            </p:cNvPr>
            <p:cNvSpPr txBox="1"/>
            <p:nvPr/>
          </p:nvSpPr>
          <p:spPr>
            <a:xfrm>
              <a:off x="3042669" y="4592192"/>
              <a:ext cx="216335"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2</a:t>
              </a:r>
            </a:p>
          </p:txBody>
        </p:sp>
        <p:cxnSp>
          <p:nvCxnSpPr>
            <p:cNvPr id="75" name="Straight Connector 74">
              <a:extLst>
                <a:ext uri="{FF2B5EF4-FFF2-40B4-BE49-F238E27FC236}">
                  <a16:creationId xmlns:a16="http://schemas.microsoft.com/office/drawing/2014/main" id="{7C06F0C6-3AE8-437F-96D6-FA9436E0572A}"/>
                </a:ext>
              </a:extLst>
            </p:cNvPr>
            <p:cNvCxnSpPr>
              <a:cxnSpLocks/>
            </p:cNvCxnSpPr>
            <p:nvPr/>
          </p:nvCxnSpPr>
          <p:spPr>
            <a:xfrm>
              <a:off x="2613848"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A55F9E95-F11F-4415-845F-DD72E656DD6F}"/>
                </a:ext>
              </a:extLst>
            </p:cNvPr>
            <p:cNvCxnSpPr>
              <a:cxnSpLocks/>
            </p:cNvCxnSpPr>
            <p:nvPr/>
          </p:nvCxnSpPr>
          <p:spPr>
            <a:xfrm>
              <a:off x="3150708"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E0901754-0A90-4445-B4C2-A56FBB7AB2C0}"/>
                </a:ext>
              </a:extLst>
            </p:cNvPr>
            <p:cNvCxnSpPr>
              <a:cxnSpLocks/>
            </p:cNvCxnSpPr>
            <p:nvPr/>
          </p:nvCxnSpPr>
          <p:spPr>
            <a:xfrm>
              <a:off x="3687567"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201D3556-EF2D-432A-9D72-AEBF51852156}"/>
                </a:ext>
              </a:extLst>
            </p:cNvPr>
            <p:cNvCxnSpPr>
              <a:cxnSpLocks/>
            </p:cNvCxnSpPr>
            <p:nvPr/>
          </p:nvCxnSpPr>
          <p:spPr>
            <a:xfrm>
              <a:off x="4224427"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4002B99F-F788-4E12-AB1F-6C9FC728BCC7}"/>
                </a:ext>
              </a:extLst>
            </p:cNvPr>
            <p:cNvCxnSpPr>
              <a:cxnSpLocks/>
            </p:cNvCxnSpPr>
            <p:nvPr/>
          </p:nvCxnSpPr>
          <p:spPr>
            <a:xfrm>
              <a:off x="4761287"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F5BB920E-DCD9-4E42-99BF-5D4AA711CD13}"/>
                </a:ext>
              </a:extLst>
            </p:cNvPr>
            <p:cNvCxnSpPr>
              <a:cxnSpLocks/>
            </p:cNvCxnSpPr>
            <p:nvPr/>
          </p:nvCxnSpPr>
          <p:spPr>
            <a:xfrm>
              <a:off x="5298147"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3596BD2E-FA01-4AC5-8096-D497AFBB4254}"/>
                </a:ext>
              </a:extLst>
            </p:cNvPr>
            <p:cNvCxnSpPr>
              <a:cxnSpLocks/>
            </p:cNvCxnSpPr>
            <p:nvPr/>
          </p:nvCxnSpPr>
          <p:spPr>
            <a:xfrm>
              <a:off x="5835006"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95B99C8D-C350-4874-A734-DD6B185BCE1C}"/>
                </a:ext>
              </a:extLst>
            </p:cNvPr>
            <p:cNvCxnSpPr>
              <a:cxnSpLocks/>
            </p:cNvCxnSpPr>
            <p:nvPr/>
          </p:nvCxnSpPr>
          <p:spPr>
            <a:xfrm>
              <a:off x="6371866"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455932DC-BF45-43B6-AED5-84004085FEBE}"/>
                </a:ext>
              </a:extLst>
            </p:cNvPr>
            <p:cNvCxnSpPr>
              <a:cxnSpLocks/>
            </p:cNvCxnSpPr>
            <p:nvPr/>
          </p:nvCxnSpPr>
          <p:spPr>
            <a:xfrm>
              <a:off x="6908726"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1B9FC7DA-A0BD-4E46-8FEA-B7D3E010CD79}"/>
                </a:ext>
              </a:extLst>
            </p:cNvPr>
            <p:cNvCxnSpPr>
              <a:cxnSpLocks/>
            </p:cNvCxnSpPr>
            <p:nvPr/>
          </p:nvCxnSpPr>
          <p:spPr>
            <a:xfrm>
              <a:off x="7445586"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7EC72BBB-7C0F-4D67-929D-28ABDD890D6F}"/>
                </a:ext>
              </a:extLst>
            </p:cNvPr>
            <p:cNvCxnSpPr>
              <a:cxnSpLocks/>
            </p:cNvCxnSpPr>
            <p:nvPr/>
          </p:nvCxnSpPr>
          <p:spPr>
            <a:xfrm>
              <a:off x="7982444"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D98550F6-B027-40F0-BB66-9F8334D7D888}"/>
                </a:ext>
              </a:extLst>
            </p:cNvPr>
            <p:cNvCxnSpPr>
              <a:cxnSpLocks/>
            </p:cNvCxnSpPr>
            <p:nvPr/>
          </p:nvCxnSpPr>
          <p:spPr>
            <a:xfrm>
              <a:off x="8519304"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0AA1EC2F-3EF5-4589-BE94-3DB8BEAD0D9F}"/>
                </a:ext>
              </a:extLst>
            </p:cNvPr>
            <p:cNvCxnSpPr>
              <a:cxnSpLocks/>
            </p:cNvCxnSpPr>
            <p:nvPr/>
          </p:nvCxnSpPr>
          <p:spPr>
            <a:xfrm>
              <a:off x="9056164"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9FD6766A-570C-4D33-BE2C-E74BD9FAB293}"/>
                </a:ext>
              </a:extLst>
            </p:cNvPr>
            <p:cNvSpPr txBox="1"/>
            <p:nvPr/>
          </p:nvSpPr>
          <p:spPr>
            <a:xfrm>
              <a:off x="3585809" y="4592192"/>
              <a:ext cx="216335"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3</a:t>
              </a:r>
            </a:p>
          </p:txBody>
        </p:sp>
        <p:sp>
          <p:nvSpPr>
            <p:cNvPr id="89" name="TextBox 88">
              <a:extLst>
                <a:ext uri="{FF2B5EF4-FFF2-40B4-BE49-F238E27FC236}">
                  <a16:creationId xmlns:a16="http://schemas.microsoft.com/office/drawing/2014/main" id="{BAD28BA1-8B02-499A-828A-33A069A58FB1}"/>
                </a:ext>
              </a:extLst>
            </p:cNvPr>
            <p:cNvSpPr txBox="1"/>
            <p:nvPr/>
          </p:nvSpPr>
          <p:spPr>
            <a:xfrm>
              <a:off x="4120668" y="4592192"/>
              <a:ext cx="216335"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4</a:t>
              </a:r>
            </a:p>
          </p:txBody>
        </p:sp>
        <p:sp>
          <p:nvSpPr>
            <p:cNvPr id="90" name="TextBox 89">
              <a:extLst>
                <a:ext uri="{FF2B5EF4-FFF2-40B4-BE49-F238E27FC236}">
                  <a16:creationId xmlns:a16="http://schemas.microsoft.com/office/drawing/2014/main" id="{E63BB3CD-6E8D-4B5E-BFEB-AA3C85E9B6A3}"/>
                </a:ext>
              </a:extLst>
            </p:cNvPr>
            <p:cNvSpPr txBox="1"/>
            <p:nvPr/>
          </p:nvSpPr>
          <p:spPr>
            <a:xfrm>
              <a:off x="4646711" y="4592192"/>
              <a:ext cx="216335"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5</a:t>
              </a:r>
            </a:p>
          </p:txBody>
        </p:sp>
        <p:sp>
          <p:nvSpPr>
            <p:cNvPr id="91" name="TextBox 90">
              <a:extLst>
                <a:ext uri="{FF2B5EF4-FFF2-40B4-BE49-F238E27FC236}">
                  <a16:creationId xmlns:a16="http://schemas.microsoft.com/office/drawing/2014/main" id="{92BA67BA-B1EB-4B3F-AB46-6F1602F60968}"/>
                </a:ext>
              </a:extLst>
            </p:cNvPr>
            <p:cNvSpPr txBox="1"/>
            <p:nvPr/>
          </p:nvSpPr>
          <p:spPr>
            <a:xfrm>
              <a:off x="5190100" y="4592192"/>
              <a:ext cx="216335"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6</a:t>
              </a:r>
            </a:p>
          </p:txBody>
        </p:sp>
        <p:sp>
          <p:nvSpPr>
            <p:cNvPr id="92" name="TextBox 91">
              <a:extLst>
                <a:ext uri="{FF2B5EF4-FFF2-40B4-BE49-F238E27FC236}">
                  <a16:creationId xmlns:a16="http://schemas.microsoft.com/office/drawing/2014/main" id="{2229289C-C036-405A-82DD-C7421CC6C41F}"/>
                </a:ext>
              </a:extLst>
            </p:cNvPr>
            <p:cNvSpPr txBox="1"/>
            <p:nvPr/>
          </p:nvSpPr>
          <p:spPr>
            <a:xfrm>
              <a:off x="5724789" y="4592192"/>
              <a:ext cx="216335"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7</a:t>
              </a:r>
            </a:p>
          </p:txBody>
        </p:sp>
        <p:sp>
          <p:nvSpPr>
            <p:cNvPr id="93" name="TextBox 92">
              <a:extLst>
                <a:ext uri="{FF2B5EF4-FFF2-40B4-BE49-F238E27FC236}">
                  <a16:creationId xmlns:a16="http://schemas.microsoft.com/office/drawing/2014/main" id="{3DFD0633-8A7A-4DE1-9F17-8BD7C64914E9}"/>
                </a:ext>
              </a:extLst>
            </p:cNvPr>
            <p:cNvSpPr txBox="1"/>
            <p:nvPr/>
          </p:nvSpPr>
          <p:spPr>
            <a:xfrm>
              <a:off x="6261641" y="4592192"/>
              <a:ext cx="216335"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8</a:t>
              </a:r>
            </a:p>
          </p:txBody>
        </p:sp>
        <p:sp>
          <p:nvSpPr>
            <p:cNvPr id="94" name="TextBox 93">
              <a:extLst>
                <a:ext uri="{FF2B5EF4-FFF2-40B4-BE49-F238E27FC236}">
                  <a16:creationId xmlns:a16="http://schemas.microsoft.com/office/drawing/2014/main" id="{1B7C84DF-EA40-4ADF-A62D-39D12DA5A780}"/>
                </a:ext>
              </a:extLst>
            </p:cNvPr>
            <p:cNvSpPr txBox="1"/>
            <p:nvPr/>
          </p:nvSpPr>
          <p:spPr>
            <a:xfrm>
              <a:off x="6806959" y="4592192"/>
              <a:ext cx="216335"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9</a:t>
              </a:r>
            </a:p>
          </p:txBody>
        </p:sp>
        <p:sp>
          <p:nvSpPr>
            <p:cNvPr id="95" name="TextBox 94">
              <a:extLst>
                <a:ext uri="{FF2B5EF4-FFF2-40B4-BE49-F238E27FC236}">
                  <a16:creationId xmlns:a16="http://schemas.microsoft.com/office/drawing/2014/main" id="{344A4EC2-2BE0-4228-98E5-E519946B4715}"/>
                </a:ext>
              </a:extLst>
            </p:cNvPr>
            <p:cNvSpPr txBox="1"/>
            <p:nvPr/>
          </p:nvSpPr>
          <p:spPr>
            <a:xfrm>
              <a:off x="7199378" y="4592192"/>
              <a:ext cx="479126"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10</a:t>
              </a:r>
            </a:p>
          </p:txBody>
        </p:sp>
        <p:sp>
          <p:nvSpPr>
            <p:cNvPr id="96" name="TextBox 95">
              <a:extLst>
                <a:ext uri="{FF2B5EF4-FFF2-40B4-BE49-F238E27FC236}">
                  <a16:creationId xmlns:a16="http://schemas.microsoft.com/office/drawing/2014/main" id="{CAA3D354-156F-4A0E-9906-8974A62D623F}"/>
                </a:ext>
              </a:extLst>
            </p:cNvPr>
            <p:cNvSpPr txBox="1"/>
            <p:nvPr/>
          </p:nvSpPr>
          <p:spPr>
            <a:xfrm>
              <a:off x="7739067" y="4592192"/>
              <a:ext cx="479126"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11</a:t>
              </a:r>
            </a:p>
          </p:txBody>
        </p:sp>
        <p:sp>
          <p:nvSpPr>
            <p:cNvPr id="97" name="TextBox 96">
              <a:extLst>
                <a:ext uri="{FF2B5EF4-FFF2-40B4-BE49-F238E27FC236}">
                  <a16:creationId xmlns:a16="http://schemas.microsoft.com/office/drawing/2014/main" id="{CC7EA2D8-3CD5-4686-BFFD-B5B3402BE261}"/>
                </a:ext>
              </a:extLst>
            </p:cNvPr>
            <p:cNvSpPr txBox="1"/>
            <p:nvPr/>
          </p:nvSpPr>
          <p:spPr>
            <a:xfrm>
              <a:off x="8286384" y="4592192"/>
              <a:ext cx="479126"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12</a:t>
              </a:r>
            </a:p>
          </p:txBody>
        </p:sp>
        <p:sp>
          <p:nvSpPr>
            <p:cNvPr id="98" name="TextBox 97">
              <a:extLst>
                <a:ext uri="{FF2B5EF4-FFF2-40B4-BE49-F238E27FC236}">
                  <a16:creationId xmlns:a16="http://schemas.microsoft.com/office/drawing/2014/main" id="{04E2889E-513B-44C4-8E6C-1512528ED2DD}"/>
                </a:ext>
              </a:extLst>
            </p:cNvPr>
            <p:cNvSpPr txBox="1"/>
            <p:nvPr/>
          </p:nvSpPr>
          <p:spPr>
            <a:xfrm>
              <a:off x="8823820" y="4592192"/>
              <a:ext cx="479126"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13</a:t>
              </a:r>
            </a:p>
          </p:txBody>
        </p:sp>
        <p:grpSp>
          <p:nvGrpSpPr>
            <p:cNvPr id="99" name="Group 98">
              <a:extLst>
                <a:ext uri="{FF2B5EF4-FFF2-40B4-BE49-F238E27FC236}">
                  <a16:creationId xmlns:a16="http://schemas.microsoft.com/office/drawing/2014/main" id="{9BA49ED8-B60C-4BB3-B9F7-EF5B1AD71538}"/>
                </a:ext>
              </a:extLst>
            </p:cNvPr>
            <p:cNvGrpSpPr/>
            <p:nvPr/>
          </p:nvGrpSpPr>
          <p:grpSpPr>
            <a:xfrm>
              <a:off x="9347053" y="4573879"/>
              <a:ext cx="479125" cy="295312"/>
              <a:chOff x="9347053" y="4573879"/>
              <a:chExt cx="479125" cy="295312"/>
            </a:xfrm>
          </p:grpSpPr>
          <p:cxnSp>
            <p:nvCxnSpPr>
              <p:cNvPr id="164" name="Straight Connector 163">
                <a:extLst>
                  <a:ext uri="{FF2B5EF4-FFF2-40B4-BE49-F238E27FC236}">
                    <a16:creationId xmlns:a16="http://schemas.microsoft.com/office/drawing/2014/main" id="{5ABCB164-84BF-4564-86DE-8C856B2B049E}"/>
                  </a:ext>
                </a:extLst>
              </p:cNvPr>
              <p:cNvCxnSpPr>
                <a:cxnSpLocks/>
              </p:cNvCxnSpPr>
              <p:nvPr/>
            </p:nvCxnSpPr>
            <p:spPr>
              <a:xfrm>
                <a:off x="9593018" y="4573879"/>
                <a:ext cx="0" cy="7526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sp>
            <p:nvSpPr>
              <p:cNvPr id="165" name="TextBox 164">
                <a:extLst>
                  <a:ext uri="{FF2B5EF4-FFF2-40B4-BE49-F238E27FC236}">
                    <a16:creationId xmlns:a16="http://schemas.microsoft.com/office/drawing/2014/main" id="{F4819D36-AEA7-49DA-9821-037E9774F4D9}"/>
                  </a:ext>
                </a:extLst>
              </p:cNvPr>
              <p:cNvSpPr txBox="1"/>
              <p:nvPr/>
            </p:nvSpPr>
            <p:spPr>
              <a:xfrm>
                <a:off x="9347053" y="4592192"/>
                <a:ext cx="479125"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14</a:t>
                </a:r>
              </a:p>
            </p:txBody>
          </p:sp>
        </p:grpSp>
        <p:sp>
          <p:nvSpPr>
            <p:cNvPr id="100" name="TextBox 99">
              <a:extLst>
                <a:ext uri="{FF2B5EF4-FFF2-40B4-BE49-F238E27FC236}">
                  <a16:creationId xmlns:a16="http://schemas.microsoft.com/office/drawing/2014/main" id="{A473B99D-093B-46C9-9DBD-20FCDF54E7EE}"/>
                </a:ext>
              </a:extLst>
            </p:cNvPr>
            <p:cNvSpPr txBox="1"/>
            <p:nvPr/>
          </p:nvSpPr>
          <p:spPr>
            <a:xfrm>
              <a:off x="5350235" y="4716163"/>
              <a:ext cx="986324" cy="276999"/>
            </a:xfrm>
            <a:prstGeom prst="rect">
              <a:avLst/>
            </a:prstGeom>
            <a:noFill/>
          </p:spPr>
          <p:txBody>
            <a:bodyPr wrap="square" rtlCol="0" anchor="ctr">
              <a:spAutoFit/>
            </a:bodyPr>
            <a:lstStyle/>
            <a:p>
              <a:pPr algn="ctr">
                <a:spcBef>
                  <a:spcPts val="1200"/>
                </a:spcBef>
                <a:buClr>
                  <a:schemeClr val="accent3"/>
                </a:buClr>
              </a:pPr>
              <a:r>
                <a:rPr lang="en-GB" sz="1200" dirty="0">
                  <a:latin typeface="+mn-lt"/>
                </a:rPr>
                <a:t>Months</a:t>
              </a:r>
            </a:p>
          </p:txBody>
        </p:sp>
        <p:sp>
          <p:nvSpPr>
            <p:cNvPr id="102" name="Oval 101">
              <a:extLst>
                <a:ext uri="{FF2B5EF4-FFF2-40B4-BE49-F238E27FC236}">
                  <a16:creationId xmlns:a16="http://schemas.microsoft.com/office/drawing/2014/main" id="{C0944A9D-3DDE-4B9D-9045-93FF63F67AB0}"/>
                </a:ext>
              </a:extLst>
            </p:cNvPr>
            <p:cNvSpPr/>
            <p:nvPr/>
          </p:nvSpPr>
          <p:spPr>
            <a:xfrm>
              <a:off x="7314428" y="1985423"/>
              <a:ext cx="141784" cy="108000"/>
            </a:xfrm>
            <a:prstGeom prst="ellipse">
              <a:avLst/>
            </a:prstGeom>
            <a:noFill/>
            <a:ln w="19050">
              <a:solidFill>
                <a:srgbClr val="4365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95A80716-11B4-4AD8-A166-014F483A9C65}"/>
                </a:ext>
              </a:extLst>
            </p:cNvPr>
            <p:cNvSpPr/>
            <p:nvPr/>
          </p:nvSpPr>
          <p:spPr>
            <a:xfrm>
              <a:off x="7403328" y="1883824"/>
              <a:ext cx="141784" cy="108000"/>
            </a:xfrm>
            <a:prstGeom prst="ellipse">
              <a:avLst/>
            </a:prstGeom>
            <a:noFill/>
            <a:ln w="19050">
              <a:solidFill>
                <a:srgbClr val="4365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a:extLst>
                <a:ext uri="{FF2B5EF4-FFF2-40B4-BE49-F238E27FC236}">
                  <a16:creationId xmlns:a16="http://schemas.microsoft.com/office/drawing/2014/main" id="{B74C0EE6-0608-4783-8EE3-14D22312CBB5}"/>
                </a:ext>
              </a:extLst>
            </p:cNvPr>
            <p:cNvSpPr/>
            <p:nvPr/>
          </p:nvSpPr>
          <p:spPr>
            <a:xfrm>
              <a:off x="4641078" y="2804574"/>
              <a:ext cx="141784" cy="108000"/>
            </a:xfrm>
            <a:prstGeom prst="ellipse">
              <a:avLst/>
            </a:prstGeom>
            <a:noFill/>
            <a:ln w="19050">
              <a:solidFill>
                <a:srgbClr val="4365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a:extLst>
                <a:ext uri="{FF2B5EF4-FFF2-40B4-BE49-F238E27FC236}">
                  <a16:creationId xmlns:a16="http://schemas.microsoft.com/office/drawing/2014/main" id="{ADC58EA9-714C-48F4-A566-ABF1BD349D7A}"/>
                </a:ext>
              </a:extLst>
            </p:cNvPr>
            <p:cNvSpPr/>
            <p:nvPr/>
          </p:nvSpPr>
          <p:spPr>
            <a:xfrm>
              <a:off x="4393428" y="3001424"/>
              <a:ext cx="141784" cy="108000"/>
            </a:xfrm>
            <a:prstGeom prst="ellipse">
              <a:avLst/>
            </a:prstGeom>
            <a:noFill/>
            <a:ln w="19050">
              <a:solidFill>
                <a:srgbClr val="4365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a:extLst>
                <a:ext uri="{FF2B5EF4-FFF2-40B4-BE49-F238E27FC236}">
                  <a16:creationId xmlns:a16="http://schemas.microsoft.com/office/drawing/2014/main" id="{C13A2229-FE3E-4291-945B-813B72E7EAA3}"/>
                </a:ext>
              </a:extLst>
            </p:cNvPr>
            <p:cNvSpPr/>
            <p:nvPr/>
          </p:nvSpPr>
          <p:spPr>
            <a:xfrm>
              <a:off x="4202929" y="3109374"/>
              <a:ext cx="141784" cy="108000"/>
            </a:xfrm>
            <a:prstGeom prst="ellipse">
              <a:avLst/>
            </a:prstGeom>
            <a:noFill/>
            <a:ln w="19050">
              <a:solidFill>
                <a:srgbClr val="4365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2D4E6D2B-7134-4199-B429-64153FD18D19}"/>
                </a:ext>
              </a:extLst>
            </p:cNvPr>
            <p:cNvSpPr/>
            <p:nvPr/>
          </p:nvSpPr>
          <p:spPr>
            <a:xfrm>
              <a:off x="4012428" y="3204624"/>
              <a:ext cx="141784" cy="108000"/>
            </a:xfrm>
            <a:prstGeom prst="ellipse">
              <a:avLst/>
            </a:prstGeom>
            <a:noFill/>
            <a:ln w="19050">
              <a:solidFill>
                <a:srgbClr val="4365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DBBF335A-0EFD-44C9-B5F3-B506DB27E4CE}"/>
                </a:ext>
              </a:extLst>
            </p:cNvPr>
            <p:cNvSpPr/>
            <p:nvPr/>
          </p:nvSpPr>
          <p:spPr>
            <a:xfrm>
              <a:off x="3529828" y="3414174"/>
              <a:ext cx="141784" cy="108000"/>
            </a:xfrm>
            <a:prstGeom prst="ellipse">
              <a:avLst/>
            </a:prstGeom>
            <a:noFill/>
            <a:ln w="19050">
              <a:solidFill>
                <a:srgbClr val="4365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868209A9-6B52-48F7-9775-A22C9B00202B}"/>
                </a:ext>
              </a:extLst>
            </p:cNvPr>
            <p:cNvSpPr/>
            <p:nvPr/>
          </p:nvSpPr>
          <p:spPr>
            <a:xfrm>
              <a:off x="3790178" y="3509424"/>
              <a:ext cx="141784" cy="108000"/>
            </a:xfrm>
            <a:prstGeom prst="ellipse">
              <a:avLst/>
            </a:prstGeom>
            <a:noFill/>
            <a:ln w="19050">
              <a:solidFill>
                <a:srgbClr val="4365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a:extLst>
                <a:ext uri="{FF2B5EF4-FFF2-40B4-BE49-F238E27FC236}">
                  <a16:creationId xmlns:a16="http://schemas.microsoft.com/office/drawing/2014/main" id="{23D512E4-DB5D-44F5-9C33-DB61CF398202}"/>
                </a:ext>
              </a:extLst>
            </p:cNvPr>
            <p:cNvSpPr/>
            <p:nvPr/>
          </p:nvSpPr>
          <p:spPr>
            <a:xfrm>
              <a:off x="3536178" y="3611024"/>
              <a:ext cx="141784" cy="108000"/>
            </a:xfrm>
            <a:prstGeom prst="ellipse">
              <a:avLst/>
            </a:prstGeom>
            <a:noFill/>
            <a:ln w="19050">
              <a:solidFill>
                <a:srgbClr val="4365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Diamond 110">
              <a:extLst>
                <a:ext uri="{FF2B5EF4-FFF2-40B4-BE49-F238E27FC236}">
                  <a16:creationId xmlns:a16="http://schemas.microsoft.com/office/drawing/2014/main" id="{1DCDAC5F-A19E-444E-8B42-65A1AF37B99B}"/>
                </a:ext>
              </a:extLst>
            </p:cNvPr>
            <p:cNvSpPr/>
            <p:nvPr/>
          </p:nvSpPr>
          <p:spPr>
            <a:xfrm>
              <a:off x="6162674" y="2707480"/>
              <a:ext cx="141784" cy="1080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Diamond 111">
              <a:extLst>
                <a:ext uri="{FF2B5EF4-FFF2-40B4-BE49-F238E27FC236}">
                  <a16:creationId xmlns:a16="http://schemas.microsoft.com/office/drawing/2014/main" id="{89F9B48F-6F5A-4CC9-951A-F78698A7FF8E}"/>
                </a:ext>
              </a:extLst>
            </p:cNvPr>
            <p:cNvSpPr/>
            <p:nvPr/>
          </p:nvSpPr>
          <p:spPr>
            <a:xfrm>
              <a:off x="2905124" y="4333080"/>
              <a:ext cx="141784" cy="108000"/>
            </a:xfrm>
            <a:prstGeom prst="diamond">
              <a:avLst/>
            </a:prstGeom>
            <a:solidFill>
              <a:srgbClr val="9F3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TextBox 113">
              <a:extLst>
                <a:ext uri="{FF2B5EF4-FFF2-40B4-BE49-F238E27FC236}">
                  <a16:creationId xmlns:a16="http://schemas.microsoft.com/office/drawing/2014/main" id="{F631B73C-9C93-470D-9DC6-0112978C98AB}"/>
                </a:ext>
              </a:extLst>
            </p:cNvPr>
            <p:cNvSpPr txBox="1"/>
            <p:nvPr/>
          </p:nvSpPr>
          <p:spPr>
            <a:xfrm>
              <a:off x="1434115" y="4336067"/>
              <a:ext cx="641985" cy="75303"/>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CD38 Ex</a:t>
              </a:r>
            </a:p>
          </p:txBody>
        </p:sp>
        <p:cxnSp>
          <p:nvCxnSpPr>
            <p:cNvPr id="115" name="Straight Connector 114">
              <a:extLst>
                <a:ext uri="{FF2B5EF4-FFF2-40B4-BE49-F238E27FC236}">
                  <a16:creationId xmlns:a16="http://schemas.microsoft.com/office/drawing/2014/main" id="{B791323E-FBA1-41CA-8263-40ED18AD4B7C}"/>
                </a:ext>
              </a:extLst>
            </p:cNvPr>
            <p:cNvCxnSpPr>
              <a:cxnSpLocks/>
            </p:cNvCxnSpPr>
            <p:nvPr/>
          </p:nvCxnSpPr>
          <p:spPr>
            <a:xfrm>
              <a:off x="2093599" y="1744980"/>
              <a:ext cx="0" cy="2878944"/>
            </a:xfrm>
            <a:prstGeom prst="line">
              <a:avLst/>
            </a:prstGeom>
            <a:ln w="9525" cap="rnd">
              <a:solidFill>
                <a:srgbClr val="000000"/>
              </a:solidFill>
              <a:tailEnd type="none"/>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AA0C565D-2721-42FA-9A2B-D574A17F715B}"/>
                </a:ext>
              </a:extLst>
            </p:cNvPr>
            <p:cNvSpPr txBox="1"/>
            <p:nvPr/>
          </p:nvSpPr>
          <p:spPr>
            <a:xfrm>
              <a:off x="1374351" y="4231752"/>
              <a:ext cx="701748" cy="99553"/>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CD38 Ex</a:t>
              </a:r>
            </a:p>
          </p:txBody>
        </p:sp>
        <p:sp>
          <p:nvSpPr>
            <p:cNvPr id="117" name="TextBox 116">
              <a:extLst>
                <a:ext uri="{FF2B5EF4-FFF2-40B4-BE49-F238E27FC236}">
                  <a16:creationId xmlns:a16="http://schemas.microsoft.com/office/drawing/2014/main" id="{B18A1EA5-62C8-41D4-828C-C350E0B90238}"/>
                </a:ext>
              </a:extLst>
            </p:cNvPr>
            <p:cNvSpPr txBox="1"/>
            <p:nvPr/>
          </p:nvSpPr>
          <p:spPr>
            <a:xfrm>
              <a:off x="1374351" y="3621692"/>
              <a:ext cx="701748" cy="101405"/>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CD38 Ex</a:t>
              </a:r>
            </a:p>
          </p:txBody>
        </p:sp>
        <p:sp>
          <p:nvSpPr>
            <p:cNvPr id="118" name="TextBox 117">
              <a:extLst>
                <a:ext uri="{FF2B5EF4-FFF2-40B4-BE49-F238E27FC236}">
                  <a16:creationId xmlns:a16="http://schemas.microsoft.com/office/drawing/2014/main" id="{F4C8EEE3-B8D8-4790-9C7E-DA6D9D90883C}"/>
                </a:ext>
              </a:extLst>
            </p:cNvPr>
            <p:cNvSpPr txBox="1"/>
            <p:nvPr/>
          </p:nvSpPr>
          <p:spPr>
            <a:xfrm>
              <a:off x="1299378" y="3324267"/>
              <a:ext cx="776722" cy="105486"/>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CD38 Ref</a:t>
              </a:r>
            </a:p>
          </p:txBody>
        </p:sp>
        <p:sp>
          <p:nvSpPr>
            <p:cNvPr id="119" name="TextBox 118">
              <a:extLst>
                <a:ext uri="{FF2B5EF4-FFF2-40B4-BE49-F238E27FC236}">
                  <a16:creationId xmlns:a16="http://schemas.microsoft.com/office/drawing/2014/main" id="{482D9857-36BB-4AE0-9321-5727196374DA}"/>
                </a:ext>
              </a:extLst>
            </p:cNvPr>
            <p:cNvSpPr txBox="1"/>
            <p:nvPr/>
          </p:nvSpPr>
          <p:spPr>
            <a:xfrm>
              <a:off x="1379197" y="2405105"/>
              <a:ext cx="696903" cy="83739"/>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CD38 Ref</a:t>
              </a:r>
            </a:p>
          </p:txBody>
        </p:sp>
        <p:sp>
          <p:nvSpPr>
            <p:cNvPr id="120" name="TextBox 119">
              <a:extLst>
                <a:ext uri="{FF2B5EF4-FFF2-40B4-BE49-F238E27FC236}">
                  <a16:creationId xmlns:a16="http://schemas.microsoft.com/office/drawing/2014/main" id="{9C393893-9B91-4988-84C4-54A9CD53A8C3}"/>
                </a:ext>
              </a:extLst>
            </p:cNvPr>
            <p:cNvSpPr txBox="1"/>
            <p:nvPr/>
          </p:nvSpPr>
          <p:spPr>
            <a:xfrm>
              <a:off x="1299378" y="2491950"/>
              <a:ext cx="769348" cy="119063"/>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CD38 Ex</a:t>
              </a:r>
            </a:p>
          </p:txBody>
        </p:sp>
        <p:sp>
          <p:nvSpPr>
            <p:cNvPr id="121" name="TextBox 120">
              <a:extLst>
                <a:ext uri="{FF2B5EF4-FFF2-40B4-BE49-F238E27FC236}">
                  <a16:creationId xmlns:a16="http://schemas.microsoft.com/office/drawing/2014/main" id="{33636E8D-564B-4761-A681-B082DFC73235}"/>
                </a:ext>
              </a:extLst>
            </p:cNvPr>
            <p:cNvSpPr txBox="1"/>
            <p:nvPr/>
          </p:nvSpPr>
          <p:spPr>
            <a:xfrm>
              <a:off x="1496165" y="2609892"/>
              <a:ext cx="572561" cy="91198"/>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Trip Ref</a:t>
              </a:r>
            </a:p>
          </p:txBody>
        </p:sp>
        <p:sp>
          <p:nvSpPr>
            <p:cNvPr id="122" name="TextBox 121">
              <a:extLst>
                <a:ext uri="{FF2B5EF4-FFF2-40B4-BE49-F238E27FC236}">
                  <a16:creationId xmlns:a16="http://schemas.microsoft.com/office/drawing/2014/main" id="{72926F3A-6045-40B4-9830-0DEC6C22D77F}"/>
                </a:ext>
              </a:extLst>
            </p:cNvPr>
            <p:cNvSpPr txBox="1"/>
            <p:nvPr/>
          </p:nvSpPr>
          <p:spPr>
            <a:xfrm>
              <a:off x="1496169" y="2709905"/>
              <a:ext cx="572561" cy="91198"/>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Trip Ref</a:t>
              </a:r>
            </a:p>
          </p:txBody>
        </p:sp>
        <p:sp>
          <p:nvSpPr>
            <p:cNvPr id="123" name="TextBox 122">
              <a:extLst>
                <a:ext uri="{FF2B5EF4-FFF2-40B4-BE49-F238E27FC236}">
                  <a16:creationId xmlns:a16="http://schemas.microsoft.com/office/drawing/2014/main" id="{6B836248-B0D1-4FEB-891A-A2E09582616F}"/>
                </a:ext>
              </a:extLst>
            </p:cNvPr>
            <p:cNvSpPr txBox="1"/>
            <p:nvPr/>
          </p:nvSpPr>
          <p:spPr>
            <a:xfrm>
              <a:off x="1496165" y="2814680"/>
              <a:ext cx="572561" cy="91198"/>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Trip Ref</a:t>
              </a:r>
            </a:p>
          </p:txBody>
        </p:sp>
        <p:sp>
          <p:nvSpPr>
            <p:cNvPr id="124" name="TextBox 123">
              <a:extLst>
                <a:ext uri="{FF2B5EF4-FFF2-40B4-BE49-F238E27FC236}">
                  <a16:creationId xmlns:a16="http://schemas.microsoft.com/office/drawing/2014/main" id="{7CC53413-DA45-4D46-9A98-109ACD58A83E}"/>
                </a:ext>
              </a:extLst>
            </p:cNvPr>
            <p:cNvSpPr txBox="1"/>
            <p:nvPr/>
          </p:nvSpPr>
          <p:spPr>
            <a:xfrm>
              <a:off x="1503539" y="2909930"/>
              <a:ext cx="572561" cy="91198"/>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Trip Ref</a:t>
              </a:r>
            </a:p>
          </p:txBody>
        </p:sp>
        <p:sp>
          <p:nvSpPr>
            <p:cNvPr id="125" name="TextBox 124">
              <a:extLst>
                <a:ext uri="{FF2B5EF4-FFF2-40B4-BE49-F238E27FC236}">
                  <a16:creationId xmlns:a16="http://schemas.microsoft.com/office/drawing/2014/main" id="{BDFA40CF-DA20-42CA-BF4E-1DEC5B783C64}"/>
                </a:ext>
              </a:extLst>
            </p:cNvPr>
            <p:cNvSpPr txBox="1"/>
            <p:nvPr/>
          </p:nvSpPr>
          <p:spPr>
            <a:xfrm>
              <a:off x="1496165" y="3019468"/>
              <a:ext cx="572561" cy="91198"/>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Trip Ref</a:t>
              </a:r>
            </a:p>
          </p:txBody>
        </p:sp>
        <p:sp>
          <p:nvSpPr>
            <p:cNvPr id="126" name="TextBox 125">
              <a:extLst>
                <a:ext uri="{FF2B5EF4-FFF2-40B4-BE49-F238E27FC236}">
                  <a16:creationId xmlns:a16="http://schemas.microsoft.com/office/drawing/2014/main" id="{30B75FF9-EA4F-413B-8E95-9C1ACD6F3C46}"/>
                </a:ext>
              </a:extLst>
            </p:cNvPr>
            <p:cNvSpPr txBox="1"/>
            <p:nvPr/>
          </p:nvSpPr>
          <p:spPr>
            <a:xfrm>
              <a:off x="1503538" y="3119480"/>
              <a:ext cx="572561" cy="91198"/>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Trip Ref</a:t>
              </a:r>
            </a:p>
          </p:txBody>
        </p:sp>
        <p:sp>
          <p:nvSpPr>
            <p:cNvPr id="127" name="TextBox 126">
              <a:extLst>
                <a:ext uri="{FF2B5EF4-FFF2-40B4-BE49-F238E27FC236}">
                  <a16:creationId xmlns:a16="http://schemas.microsoft.com/office/drawing/2014/main" id="{2A45E2FF-BEDA-4455-B341-4E690267D1FB}"/>
                </a:ext>
              </a:extLst>
            </p:cNvPr>
            <p:cNvSpPr txBox="1"/>
            <p:nvPr/>
          </p:nvSpPr>
          <p:spPr>
            <a:xfrm>
              <a:off x="1374351" y="3219493"/>
              <a:ext cx="701748" cy="76200"/>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Trip Ref</a:t>
              </a:r>
            </a:p>
          </p:txBody>
        </p:sp>
        <p:sp>
          <p:nvSpPr>
            <p:cNvPr id="128" name="TextBox 127">
              <a:extLst>
                <a:ext uri="{FF2B5EF4-FFF2-40B4-BE49-F238E27FC236}">
                  <a16:creationId xmlns:a16="http://schemas.microsoft.com/office/drawing/2014/main" id="{9207BC43-B451-4988-8374-86496069584C}"/>
                </a:ext>
              </a:extLst>
            </p:cNvPr>
            <p:cNvSpPr txBox="1"/>
            <p:nvPr/>
          </p:nvSpPr>
          <p:spPr>
            <a:xfrm>
              <a:off x="1503539" y="3514768"/>
              <a:ext cx="572561" cy="91198"/>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Trip Ref</a:t>
              </a:r>
            </a:p>
          </p:txBody>
        </p:sp>
        <p:sp>
          <p:nvSpPr>
            <p:cNvPr id="129" name="TextBox 128">
              <a:extLst>
                <a:ext uri="{FF2B5EF4-FFF2-40B4-BE49-F238E27FC236}">
                  <a16:creationId xmlns:a16="http://schemas.microsoft.com/office/drawing/2014/main" id="{D6C38850-C6D2-4609-940B-AED6F12F950B}"/>
                </a:ext>
              </a:extLst>
            </p:cNvPr>
            <p:cNvSpPr txBox="1"/>
            <p:nvPr/>
          </p:nvSpPr>
          <p:spPr>
            <a:xfrm>
              <a:off x="1496165" y="3729080"/>
              <a:ext cx="572561" cy="91198"/>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Trip Ref</a:t>
              </a:r>
            </a:p>
          </p:txBody>
        </p:sp>
        <p:sp>
          <p:nvSpPr>
            <p:cNvPr id="130" name="TextBox 129">
              <a:extLst>
                <a:ext uri="{FF2B5EF4-FFF2-40B4-BE49-F238E27FC236}">
                  <a16:creationId xmlns:a16="http://schemas.microsoft.com/office/drawing/2014/main" id="{0E834F76-EE79-4712-AFD0-565A0FD435F1}"/>
                </a:ext>
              </a:extLst>
            </p:cNvPr>
            <p:cNvSpPr txBox="1"/>
            <p:nvPr/>
          </p:nvSpPr>
          <p:spPr>
            <a:xfrm>
              <a:off x="1503539" y="3933868"/>
              <a:ext cx="572561" cy="91198"/>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Trip Ref</a:t>
              </a:r>
            </a:p>
          </p:txBody>
        </p:sp>
        <p:sp>
          <p:nvSpPr>
            <p:cNvPr id="131" name="TextBox 130">
              <a:extLst>
                <a:ext uri="{FF2B5EF4-FFF2-40B4-BE49-F238E27FC236}">
                  <a16:creationId xmlns:a16="http://schemas.microsoft.com/office/drawing/2014/main" id="{B78CB40E-FB2B-4ED2-8AB2-80BDCE4836C9}"/>
                </a:ext>
              </a:extLst>
            </p:cNvPr>
            <p:cNvSpPr txBox="1"/>
            <p:nvPr/>
          </p:nvSpPr>
          <p:spPr>
            <a:xfrm>
              <a:off x="1503539" y="4038643"/>
              <a:ext cx="572561" cy="91198"/>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Trip Ref</a:t>
              </a:r>
            </a:p>
          </p:txBody>
        </p:sp>
        <p:sp>
          <p:nvSpPr>
            <p:cNvPr id="132" name="TextBox 131">
              <a:extLst>
                <a:ext uri="{FF2B5EF4-FFF2-40B4-BE49-F238E27FC236}">
                  <a16:creationId xmlns:a16="http://schemas.microsoft.com/office/drawing/2014/main" id="{E61C945E-3961-4CD5-9804-985DE4E5F700}"/>
                </a:ext>
              </a:extLst>
            </p:cNvPr>
            <p:cNvSpPr txBox="1"/>
            <p:nvPr/>
          </p:nvSpPr>
          <p:spPr>
            <a:xfrm>
              <a:off x="1503539" y="4129130"/>
              <a:ext cx="572561" cy="91198"/>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Trip Ref</a:t>
              </a:r>
            </a:p>
          </p:txBody>
        </p:sp>
        <p:sp>
          <p:nvSpPr>
            <p:cNvPr id="133" name="TextBox 132">
              <a:extLst>
                <a:ext uri="{FF2B5EF4-FFF2-40B4-BE49-F238E27FC236}">
                  <a16:creationId xmlns:a16="http://schemas.microsoft.com/office/drawing/2014/main" id="{107B7672-76D5-4783-B3A2-CCC34DE94CB6}"/>
                </a:ext>
              </a:extLst>
            </p:cNvPr>
            <p:cNvSpPr txBox="1"/>
            <p:nvPr/>
          </p:nvSpPr>
          <p:spPr>
            <a:xfrm>
              <a:off x="864227" y="4336067"/>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3 Q2W</a:t>
              </a:r>
            </a:p>
          </p:txBody>
        </p:sp>
        <p:sp>
          <p:nvSpPr>
            <p:cNvPr id="134" name="TextBox 133">
              <a:extLst>
                <a:ext uri="{FF2B5EF4-FFF2-40B4-BE49-F238E27FC236}">
                  <a16:creationId xmlns:a16="http://schemas.microsoft.com/office/drawing/2014/main" id="{82672B7A-8B37-48CE-B107-0A80E872C725}"/>
                </a:ext>
              </a:extLst>
            </p:cNvPr>
            <p:cNvSpPr txBox="1"/>
            <p:nvPr/>
          </p:nvSpPr>
          <p:spPr>
            <a:xfrm>
              <a:off x="864227" y="4438691"/>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3 Q2W</a:t>
              </a:r>
            </a:p>
          </p:txBody>
        </p:sp>
        <p:sp>
          <p:nvSpPr>
            <p:cNvPr id="135" name="TextBox 134">
              <a:extLst>
                <a:ext uri="{FF2B5EF4-FFF2-40B4-BE49-F238E27FC236}">
                  <a16:creationId xmlns:a16="http://schemas.microsoft.com/office/drawing/2014/main" id="{D180784D-10FA-41C7-830F-730A8F5DD9B1}"/>
                </a:ext>
              </a:extLst>
            </p:cNvPr>
            <p:cNvSpPr txBox="1"/>
            <p:nvPr/>
          </p:nvSpPr>
          <p:spPr>
            <a:xfrm>
              <a:off x="864227" y="4233904"/>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3 Q2W</a:t>
              </a:r>
            </a:p>
          </p:txBody>
        </p:sp>
        <p:sp>
          <p:nvSpPr>
            <p:cNvPr id="136" name="TextBox 135">
              <a:extLst>
                <a:ext uri="{FF2B5EF4-FFF2-40B4-BE49-F238E27FC236}">
                  <a16:creationId xmlns:a16="http://schemas.microsoft.com/office/drawing/2014/main" id="{DA97B9A9-0DA3-42ED-9229-A69E5CA97D66}"/>
                </a:ext>
              </a:extLst>
            </p:cNvPr>
            <p:cNvSpPr txBox="1"/>
            <p:nvPr/>
          </p:nvSpPr>
          <p:spPr>
            <a:xfrm>
              <a:off x="864227" y="4133891"/>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3 Q2W</a:t>
              </a:r>
            </a:p>
          </p:txBody>
        </p:sp>
        <p:sp>
          <p:nvSpPr>
            <p:cNvPr id="137" name="TextBox 136">
              <a:extLst>
                <a:ext uri="{FF2B5EF4-FFF2-40B4-BE49-F238E27FC236}">
                  <a16:creationId xmlns:a16="http://schemas.microsoft.com/office/drawing/2014/main" id="{268FBE48-3764-4B6F-B64D-43E5698E7A64}"/>
                </a:ext>
              </a:extLst>
            </p:cNvPr>
            <p:cNvSpPr txBox="1"/>
            <p:nvPr/>
          </p:nvSpPr>
          <p:spPr>
            <a:xfrm>
              <a:off x="864227" y="4033879"/>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3 Q2W</a:t>
              </a:r>
            </a:p>
          </p:txBody>
        </p:sp>
        <p:sp>
          <p:nvSpPr>
            <p:cNvPr id="138" name="TextBox 137">
              <a:extLst>
                <a:ext uri="{FF2B5EF4-FFF2-40B4-BE49-F238E27FC236}">
                  <a16:creationId xmlns:a16="http://schemas.microsoft.com/office/drawing/2014/main" id="{25C0C75C-0C4E-443A-B4D1-873ADB04AC34}"/>
                </a:ext>
              </a:extLst>
            </p:cNvPr>
            <p:cNvSpPr txBox="1"/>
            <p:nvPr/>
          </p:nvSpPr>
          <p:spPr>
            <a:xfrm>
              <a:off x="864227" y="3929104"/>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3 Q2W</a:t>
              </a:r>
            </a:p>
          </p:txBody>
        </p:sp>
        <p:sp>
          <p:nvSpPr>
            <p:cNvPr id="139" name="TextBox 138">
              <a:extLst>
                <a:ext uri="{FF2B5EF4-FFF2-40B4-BE49-F238E27FC236}">
                  <a16:creationId xmlns:a16="http://schemas.microsoft.com/office/drawing/2014/main" id="{BC27167E-B876-4BFD-A933-1D5D905D411E}"/>
                </a:ext>
              </a:extLst>
            </p:cNvPr>
            <p:cNvSpPr txBox="1"/>
            <p:nvPr/>
          </p:nvSpPr>
          <p:spPr>
            <a:xfrm>
              <a:off x="864227" y="3826712"/>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3 Q2W</a:t>
              </a:r>
            </a:p>
          </p:txBody>
        </p:sp>
        <p:sp>
          <p:nvSpPr>
            <p:cNvPr id="140" name="TextBox 139">
              <a:extLst>
                <a:ext uri="{FF2B5EF4-FFF2-40B4-BE49-F238E27FC236}">
                  <a16:creationId xmlns:a16="http://schemas.microsoft.com/office/drawing/2014/main" id="{BA9655CD-4A48-47BC-9324-249E2469C755}"/>
                </a:ext>
              </a:extLst>
            </p:cNvPr>
            <p:cNvSpPr txBox="1"/>
            <p:nvPr/>
          </p:nvSpPr>
          <p:spPr>
            <a:xfrm>
              <a:off x="864231" y="3628398"/>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41" name="TextBox 140">
              <a:extLst>
                <a:ext uri="{FF2B5EF4-FFF2-40B4-BE49-F238E27FC236}">
                  <a16:creationId xmlns:a16="http://schemas.microsoft.com/office/drawing/2014/main" id="{B61ABD4C-D5E7-4A24-8869-C3D4FA55E7AE}"/>
                </a:ext>
              </a:extLst>
            </p:cNvPr>
            <p:cNvSpPr txBox="1"/>
            <p:nvPr/>
          </p:nvSpPr>
          <p:spPr>
            <a:xfrm>
              <a:off x="864227" y="3723648"/>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42" name="TextBox 141">
              <a:extLst>
                <a:ext uri="{FF2B5EF4-FFF2-40B4-BE49-F238E27FC236}">
                  <a16:creationId xmlns:a16="http://schemas.microsoft.com/office/drawing/2014/main" id="{DEAD499B-DFFF-481F-A859-66307BE2CEF0}"/>
                </a:ext>
              </a:extLst>
            </p:cNvPr>
            <p:cNvSpPr txBox="1"/>
            <p:nvPr/>
          </p:nvSpPr>
          <p:spPr>
            <a:xfrm>
              <a:off x="864226" y="3528386"/>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43" name="TextBox 142">
              <a:extLst>
                <a:ext uri="{FF2B5EF4-FFF2-40B4-BE49-F238E27FC236}">
                  <a16:creationId xmlns:a16="http://schemas.microsoft.com/office/drawing/2014/main" id="{9C6724DB-BD16-4959-B932-8CBA7CBE7A05}"/>
                </a:ext>
              </a:extLst>
            </p:cNvPr>
            <p:cNvSpPr txBox="1"/>
            <p:nvPr/>
          </p:nvSpPr>
          <p:spPr>
            <a:xfrm>
              <a:off x="864230" y="3328360"/>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44" name="TextBox 143">
              <a:extLst>
                <a:ext uri="{FF2B5EF4-FFF2-40B4-BE49-F238E27FC236}">
                  <a16:creationId xmlns:a16="http://schemas.microsoft.com/office/drawing/2014/main" id="{2CE24F8E-8DAD-4510-8A81-40474F62159C}"/>
                </a:ext>
              </a:extLst>
            </p:cNvPr>
            <p:cNvSpPr txBox="1"/>
            <p:nvPr/>
          </p:nvSpPr>
          <p:spPr>
            <a:xfrm>
              <a:off x="864226" y="3423610"/>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45" name="TextBox 144">
              <a:extLst>
                <a:ext uri="{FF2B5EF4-FFF2-40B4-BE49-F238E27FC236}">
                  <a16:creationId xmlns:a16="http://schemas.microsoft.com/office/drawing/2014/main" id="{FA647F83-751B-46D8-9843-1DF18662B3DB}"/>
                </a:ext>
              </a:extLst>
            </p:cNvPr>
            <p:cNvSpPr txBox="1"/>
            <p:nvPr/>
          </p:nvSpPr>
          <p:spPr>
            <a:xfrm>
              <a:off x="864226" y="3228348"/>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46" name="TextBox 145">
              <a:extLst>
                <a:ext uri="{FF2B5EF4-FFF2-40B4-BE49-F238E27FC236}">
                  <a16:creationId xmlns:a16="http://schemas.microsoft.com/office/drawing/2014/main" id="{53432BDC-E5CE-4DD7-A424-2B1D24367936}"/>
                </a:ext>
              </a:extLst>
            </p:cNvPr>
            <p:cNvSpPr txBox="1"/>
            <p:nvPr/>
          </p:nvSpPr>
          <p:spPr>
            <a:xfrm>
              <a:off x="864226" y="3014035"/>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47" name="TextBox 146">
              <a:extLst>
                <a:ext uri="{FF2B5EF4-FFF2-40B4-BE49-F238E27FC236}">
                  <a16:creationId xmlns:a16="http://schemas.microsoft.com/office/drawing/2014/main" id="{DC63D72E-BCFE-48B5-BD61-0C76BD87D1E7}"/>
                </a:ext>
              </a:extLst>
            </p:cNvPr>
            <p:cNvSpPr txBox="1"/>
            <p:nvPr/>
          </p:nvSpPr>
          <p:spPr>
            <a:xfrm>
              <a:off x="864226" y="3109285"/>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48" name="TextBox 147">
              <a:extLst>
                <a:ext uri="{FF2B5EF4-FFF2-40B4-BE49-F238E27FC236}">
                  <a16:creationId xmlns:a16="http://schemas.microsoft.com/office/drawing/2014/main" id="{20EF2263-1BA5-4559-9101-F63D4135454F}"/>
                </a:ext>
              </a:extLst>
            </p:cNvPr>
            <p:cNvSpPr txBox="1"/>
            <p:nvPr/>
          </p:nvSpPr>
          <p:spPr>
            <a:xfrm>
              <a:off x="864226" y="2914023"/>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49" name="TextBox 148">
              <a:extLst>
                <a:ext uri="{FF2B5EF4-FFF2-40B4-BE49-F238E27FC236}">
                  <a16:creationId xmlns:a16="http://schemas.microsoft.com/office/drawing/2014/main" id="{85E16A8B-1F7F-4CBA-8421-0EFEE2855954}"/>
                </a:ext>
              </a:extLst>
            </p:cNvPr>
            <p:cNvSpPr txBox="1"/>
            <p:nvPr/>
          </p:nvSpPr>
          <p:spPr>
            <a:xfrm>
              <a:off x="864226" y="2809247"/>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50" name="TextBox 149">
              <a:extLst>
                <a:ext uri="{FF2B5EF4-FFF2-40B4-BE49-F238E27FC236}">
                  <a16:creationId xmlns:a16="http://schemas.microsoft.com/office/drawing/2014/main" id="{4D570FE8-6E5C-49E4-8649-DEBB0AFAE519}"/>
                </a:ext>
              </a:extLst>
            </p:cNvPr>
            <p:cNvSpPr txBox="1"/>
            <p:nvPr/>
          </p:nvSpPr>
          <p:spPr>
            <a:xfrm>
              <a:off x="864226" y="2709235"/>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51" name="TextBox 150">
              <a:extLst>
                <a:ext uri="{FF2B5EF4-FFF2-40B4-BE49-F238E27FC236}">
                  <a16:creationId xmlns:a16="http://schemas.microsoft.com/office/drawing/2014/main" id="{025617C1-5E3A-4B80-B7ED-84970EEC86E4}"/>
                </a:ext>
              </a:extLst>
            </p:cNvPr>
            <p:cNvSpPr txBox="1"/>
            <p:nvPr/>
          </p:nvSpPr>
          <p:spPr>
            <a:xfrm>
              <a:off x="864226" y="2609891"/>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3 QW</a:t>
              </a:r>
            </a:p>
          </p:txBody>
        </p:sp>
        <p:sp>
          <p:nvSpPr>
            <p:cNvPr id="152" name="TextBox 151">
              <a:extLst>
                <a:ext uri="{FF2B5EF4-FFF2-40B4-BE49-F238E27FC236}">
                  <a16:creationId xmlns:a16="http://schemas.microsoft.com/office/drawing/2014/main" id="{E0B51FCF-1AAD-4D53-9669-DF54697BCE8A}"/>
                </a:ext>
              </a:extLst>
            </p:cNvPr>
            <p:cNvSpPr txBox="1"/>
            <p:nvPr/>
          </p:nvSpPr>
          <p:spPr>
            <a:xfrm>
              <a:off x="864226" y="2509879"/>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3 QW</a:t>
              </a:r>
            </a:p>
          </p:txBody>
        </p:sp>
        <p:sp>
          <p:nvSpPr>
            <p:cNvPr id="153" name="TextBox 152">
              <a:extLst>
                <a:ext uri="{FF2B5EF4-FFF2-40B4-BE49-F238E27FC236}">
                  <a16:creationId xmlns:a16="http://schemas.microsoft.com/office/drawing/2014/main" id="{3EE5A289-AAF2-46F8-A3B9-5BE71A759037}"/>
                </a:ext>
              </a:extLst>
            </p:cNvPr>
            <p:cNvSpPr txBox="1"/>
            <p:nvPr/>
          </p:nvSpPr>
          <p:spPr>
            <a:xfrm>
              <a:off x="864226" y="2400341"/>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3 QW</a:t>
              </a:r>
            </a:p>
          </p:txBody>
        </p:sp>
        <p:sp>
          <p:nvSpPr>
            <p:cNvPr id="154" name="TextBox 153">
              <a:extLst>
                <a:ext uri="{FF2B5EF4-FFF2-40B4-BE49-F238E27FC236}">
                  <a16:creationId xmlns:a16="http://schemas.microsoft.com/office/drawing/2014/main" id="{CF99E170-BCBC-4C25-ABC6-F3EFC3CDDA64}"/>
                </a:ext>
              </a:extLst>
            </p:cNvPr>
            <p:cNvSpPr txBox="1"/>
            <p:nvPr/>
          </p:nvSpPr>
          <p:spPr>
            <a:xfrm>
              <a:off x="864226" y="2300329"/>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3 QW</a:t>
              </a:r>
            </a:p>
          </p:txBody>
        </p:sp>
        <p:sp>
          <p:nvSpPr>
            <p:cNvPr id="155" name="TextBox 154">
              <a:extLst>
                <a:ext uri="{FF2B5EF4-FFF2-40B4-BE49-F238E27FC236}">
                  <a16:creationId xmlns:a16="http://schemas.microsoft.com/office/drawing/2014/main" id="{ACDE7873-9EEA-4BC3-9F55-02957E259C9E}"/>
                </a:ext>
              </a:extLst>
            </p:cNvPr>
            <p:cNvSpPr txBox="1"/>
            <p:nvPr/>
          </p:nvSpPr>
          <p:spPr>
            <a:xfrm>
              <a:off x="864226" y="2204410"/>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56" name="TextBox 155">
              <a:extLst>
                <a:ext uri="{FF2B5EF4-FFF2-40B4-BE49-F238E27FC236}">
                  <a16:creationId xmlns:a16="http://schemas.microsoft.com/office/drawing/2014/main" id="{BDD5FE07-1C1F-4A13-8190-F40A04EF0BEB}"/>
                </a:ext>
              </a:extLst>
            </p:cNvPr>
            <p:cNvSpPr txBox="1"/>
            <p:nvPr/>
          </p:nvSpPr>
          <p:spPr>
            <a:xfrm>
              <a:off x="864226" y="2094873"/>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57" name="TextBox 156">
              <a:extLst>
                <a:ext uri="{FF2B5EF4-FFF2-40B4-BE49-F238E27FC236}">
                  <a16:creationId xmlns:a16="http://schemas.microsoft.com/office/drawing/2014/main" id="{28573D5A-AFB3-4928-B185-19E9DE825E9D}"/>
                </a:ext>
              </a:extLst>
            </p:cNvPr>
            <p:cNvSpPr txBox="1"/>
            <p:nvPr/>
          </p:nvSpPr>
          <p:spPr>
            <a:xfrm>
              <a:off x="864226" y="1994860"/>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58" name="TextBox 157">
              <a:extLst>
                <a:ext uri="{FF2B5EF4-FFF2-40B4-BE49-F238E27FC236}">
                  <a16:creationId xmlns:a16="http://schemas.microsoft.com/office/drawing/2014/main" id="{8D67D3F3-451B-4F4B-A671-08157E132804}"/>
                </a:ext>
              </a:extLst>
            </p:cNvPr>
            <p:cNvSpPr txBox="1"/>
            <p:nvPr/>
          </p:nvSpPr>
          <p:spPr>
            <a:xfrm>
              <a:off x="864219" y="1890085"/>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59" name="TextBox 158">
              <a:extLst>
                <a:ext uri="{FF2B5EF4-FFF2-40B4-BE49-F238E27FC236}">
                  <a16:creationId xmlns:a16="http://schemas.microsoft.com/office/drawing/2014/main" id="{D6B81762-2D51-4BDD-819E-464F2A1AA4BE}"/>
                </a:ext>
              </a:extLst>
            </p:cNvPr>
            <p:cNvSpPr txBox="1"/>
            <p:nvPr/>
          </p:nvSpPr>
          <p:spPr>
            <a:xfrm>
              <a:off x="864220" y="1790073"/>
              <a:ext cx="572561" cy="91198"/>
            </a:xfrm>
            <a:prstGeom prst="rect">
              <a:avLst/>
            </a:prstGeom>
            <a:noFill/>
          </p:spPr>
          <p:txBody>
            <a:bodyPr wrap="square" lIns="0" tIns="0" rIns="0" bIns="0" rtlCol="0" anchor="ctr">
              <a:noAutofit/>
            </a:bodyPr>
            <a:lstStyle/>
            <a:p>
              <a:pPr>
                <a:spcBef>
                  <a:spcPts val="1200"/>
                </a:spcBef>
                <a:buClr>
                  <a:schemeClr val="accent3"/>
                </a:buClr>
              </a:pPr>
              <a:r>
                <a:rPr lang="en-GB" sz="1050" dirty="0">
                  <a:latin typeface="+mn-lt"/>
                </a:rPr>
                <a:t>1.5 QW</a:t>
              </a:r>
            </a:p>
          </p:txBody>
        </p:sp>
        <p:sp>
          <p:nvSpPr>
            <p:cNvPr id="160" name="TextBox 159">
              <a:extLst>
                <a:ext uri="{FF2B5EF4-FFF2-40B4-BE49-F238E27FC236}">
                  <a16:creationId xmlns:a16="http://schemas.microsoft.com/office/drawing/2014/main" id="{635BDA79-6A7E-4022-BB9D-DC552C15CCCC}"/>
                </a:ext>
              </a:extLst>
            </p:cNvPr>
            <p:cNvSpPr txBox="1"/>
            <p:nvPr/>
          </p:nvSpPr>
          <p:spPr>
            <a:xfrm>
              <a:off x="1185128" y="1890755"/>
              <a:ext cx="890976" cy="90989"/>
            </a:xfrm>
            <a:prstGeom prst="rect">
              <a:avLst/>
            </a:prstGeom>
            <a:noFill/>
          </p:spPr>
          <p:txBody>
            <a:bodyPr wrap="square" lIns="0" tIns="0" rIns="0" bIns="0" rtlCol="0" anchor="ctr">
              <a:noAutofit/>
            </a:bodyPr>
            <a:lstStyle/>
            <a:p>
              <a:pPr algn="r">
                <a:spcBef>
                  <a:spcPts val="1200"/>
                </a:spcBef>
                <a:buClr>
                  <a:schemeClr val="accent3"/>
                </a:buClr>
              </a:pPr>
              <a:r>
                <a:rPr lang="en-GB" sz="1050" dirty="0">
                  <a:solidFill>
                    <a:schemeClr val="accent2"/>
                  </a:solidFill>
                  <a:latin typeface="+mn-lt"/>
                </a:rPr>
                <a:t>CD38 Ref</a:t>
              </a:r>
            </a:p>
          </p:txBody>
        </p:sp>
        <p:sp>
          <p:nvSpPr>
            <p:cNvPr id="161" name="TextBox 160">
              <a:extLst>
                <a:ext uri="{FF2B5EF4-FFF2-40B4-BE49-F238E27FC236}">
                  <a16:creationId xmlns:a16="http://schemas.microsoft.com/office/drawing/2014/main" id="{A99F065A-DC57-4544-B66F-4F76358FF17C}"/>
                </a:ext>
              </a:extLst>
            </p:cNvPr>
            <p:cNvSpPr txBox="1"/>
            <p:nvPr/>
          </p:nvSpPr>
          <p:spPr>
            <a:xfrm rot="16200000">
              <a:off x="47570" y="3003130"/>
              <a:ext cx="1291691" cy="303506"/>
            </a:xfrm>
            <a:prstGeom prst="rect">
              <a:avLst/>
            </a:prstGeom>
            <a:noFill/>
          </p:spPr>
          <p:txBody>
            <a:bodyPr wrap="square" lIns="0" tIns="0" rIns="0" bIns="0" rtlCol="0" anchor="ctr">
              <a:noAutofit/>
            </a:bodyPr>
            <a:lstStyle/>
            <a:p>
              <a:pPr algn="ctr">
                <a:spcBef>
                  <a:spcPts val="0"/>
                </a:spcBef>
                <a:buClr>
                  <a:schemeClr val="accent3"/>
                </a:buClr>
              </a:pPr>
              <a:r>
                <a:rPr lang="en-GB" sz="1200" dirty="0">
                  <a:latin typeface="+mn-lt"/>
                </a:rPr>
                <a:t>Dose level (mg/kg)</a:t>
              </a:r>
            </a:p>
          </p:txBody>
        </p:sp>
      </p:grpSp>
      <p:graphicFrame>
        <p:nvGraphicFramePr>
          <p:cNvPr id="246" name="Content Placeholder 6">
            <a:extLst>
              <a:ext uri="{FF2B5EF4-FFF2-40B4-BE49-F238E27FC236}">
                <a16:creationId xmlns:a16="http://schemas.microsoft.com/office/drawing/2014/main" id="{742E55AC-8453-4333-99FE-E2D4E3807F36}"/>
              </a:ext>
            </a:extLst>
          </p:cNvPr>
          <p:cNvGraphicFramePr>
            <a:graphicFrameLocks/>
          </p:cNvGraphicFramePr>
          <p:nvPr>
            <p:extLst>
              <p:ext uri="{D42A27DB-BD31-4B8C-83A1-F6EECF244321}">
                <p14:modId xmlns:p14="http://schemas.microsoft.com/office/powerpoint/2010/main" val="472322606"/>
              </p:ext>
            </p:extLst>
          </p:nvPr>
        </p:nvGraphicFramePr>
        <p:xfrm>
          <a:off x="612000" y="1875980"/>
          <a:ext cx="3748820" cy="2869128"/>
        </p:xfrm>
        <a:graphic>
          <a:graphicData uri="http://schemas.openxmlformats.org/drawingml/2006/chart">
            <c:chart xmlns:c="http://schemas.openxmlformats.org/drawingml/2006/chart" xmlns:r="http://schemas.openxmlformats.org/officeDocument/2006/relationships" r:id="rId2"/>
          </a:graphicData>
        </a:graphic>
      </p:graphicFrame>
      <p:sp>
        <p:nvSpPr>
          <p:cNvPr id="249" name="TextBox 248">
            <a:extLst>
              <a:ext uri="{FF2B5EF4-FFF2-40B4-BE49-F238E27FC236}">
                <a16:creationId xmlns:a16="http://schemas.microsoft.com/office/drawing/2014/main" id="{44501D63-92DE-4762-9EEE-7C39FC8F3811}"/>
              </a:ext>
            </a:extLst>
          </p:cNvPr>
          <p:cNvSpPr txBox="1"/>
          <p:nvPr/>
        </p:nvSpPr>
        <p:spPr>
          <a:xfrm>
            <a:off x="4748981" y="1012263"/>
            <a:ext cx="6658794" cy="400110"/>
          </a:xfrm>
          <a:prstGeom prst="rect">
            <a:avLst/>
          </a:prstGeom>
          <a:noFill/>
        </p:spPr>
        <p:txBody>
          <a:bodyPr wrap="square" rtlCol="0">
            <a:spAutoFit/>
          </a:bodyPr>
          <a:lstStyle/>
          <a:p>
            <a:pPr algn="ctr">
              <a:spcBef>
                <a:spcPts val="1200"/>
              </a:spcBef>
              <a:buClr>
                <a:schemeClr val="accent3"/>
              </a:buClr>
            </a:pPr>
            <a:r>
              <a:rPr lang="en-US" sz="2000" b="1" spc="0" baseline="0" dirty="0">
                <a:solidFill>
                  <a:srgbClr val="000000"/>
                </a:solidFill>
                <a:latin typeface="+mj-lt"/>
                <a:cs typeface="Arial"/>
                <a:sym typeface="Arial"/>
                <a:rtl val="0"/>
              </a:rPr>
              <a:t>Duration of response (N=27)</a:t>
            </a:r>
          </a:p>
        </p:txBody>
      </p:sp>
      <p:sp>
        <p:nvSpPr>
          <p:cNvPr id="250" name="Right Bracket 249">
            <a:extLst>
              <a:ext uri="{FF2B5EF4-FFF2-40B4-BE49-F238E27FC236}">
                <a16:creationId xmlns:a16="http://schemas.microsoft.com/office/drawing/2014/main" id="{187CDEF7-82D6-40D7-87A8-D8FDD46FAB68}"/>
              </a:ext>
            </a:extLst>
          </p:cNvPr>
          <p:cNvSpPr/>
          <p:nvPr/>
        </p:nvSpPr>
        <p:spPr>
          <a:xfrm rot="5400000">
            <a:off x="2441998" y="3542560"/>
            <a:ext cx="54687" cy="2390339"/>
          </a:xfrm>
          <a:prstGeom prst="rightBracket">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51" name="TextBox 250">
            <a:extLst>
              <a:ext uri="{FF2B5EF4-FFF2-40B4-BE49-F238E27FC236}">
                <a16:creationId xmlns:a16="http://schemas.microsoft.com/office/drawing/2014/main" id="{04D771F3-815A-4761-8F08-B164AEC989F1}"/>
              </a:ext>
            </a:extLst>
          </p:cNvPr>
          <p:cNvSpPr txBox="1"/>
          <p:nvPr/>
        </p:nvSpPr>
        <p:spPr>
          <a:xfrm>
            <a:off x="1274172" y="4739735"/>
            <a:ext cx="2390339" cy="307777"/>
          </a:xfrm>
          <a:prstGeom prst="rect">
            <a:avLst/>
          </a:prstGeom>
          <a:noFill/>
        </p:spPr>
        <p:txBody>
          <a:bodyPr wrap="square" rtlCol="0" anchor="ctr">
            <a:spAutoFit/>
          </a:bodyPr>
          <a:lstStyle/>
          <a:p>
            <a:pPr algn="ctr">
              <a:spcBef>
                <a:spcPts val="1200"/>
              </a:spcBef>
              <a:buClr>
                <a:schemeClr val="accent3"/>
              </a:buClr>
            </a:pPr>
            <a:r>
              <a:rPr lang="en-GB" sz="1400" dirty="0">
                <a:solidFill>
                  <a:srgbClr val="223341"/>
                </a:solidFill>
                <a:latin typeface="+mn-lt"/>
              </a:rPr>
              <a:t>+ SC Dara 1800 mg</a:t>
            </a:r>
          </a:p>
        </p:txBody>
      </p:sp>
      <p:grpSp>
        <p:nvGrpSpPr>
          <p:cNvPr id="254" name="Group 253">
            <a:extLst>
              <a:ext uri="{FF2B5EF4-FFF2-40B4-BE49-F238E27FC236}">
                <a16:creationId xmlns:a16="http://schemas.microsoft.com/office/drawing/2014/main" id="{0FD7FEF0-5C7E-4DAB-BCF0-E9AA4AF0BE92}"/>
              </a:ext>
            </a:extLst>
          </p:cNvPr>
          <p:cNvGrpSpPr/>
          <p:nvPr/>
        </p:nvGrpSpPr>
        <p:grpSpPr>
          <a:xfrm>
            <a:off x="6585624" y="3129914"/>
            <a:ext cx="5644427" cy="985199"/>
            <a:chOff x="5680163" y="5361970"/>
            <a:chExt cx="5644427" cy="985199"/>
          </a:xfrm>
        </p:grpSpPr>
        <p:grpSp>
          <p:nvGrpSpPr>
            <p:cNvPr id="255" name="Group 254">
              <a:extLst>
                <a:ext uri="{FF2B5EF4-FFF2-40B4-BE49-F238E27FC236}">
                  <a16:creationId xmlns:a16="http://schemas.microsoft.com/office/drawing/2014/main" id="{AB8A3790-7D5A-40B6-9005-8DC2F9EEF4C9}"/>
                </a:ext>
              </a:extLst>
            </p:cNvPr>
            <p:cNvGrpSpPr/>
            <p:nvPr/>
          </p:nvGrpSpPr>
          <p:grpSpPr>
            <a:xfrm>
              <a:off x="5680163" y="5361970"/>
              <a:ext cx="5644427" cy="985199"/>
              <a:chOff x="3232873" y="3887896"/>
              <a:chExt cx="5644427" cy="985199"/>
            </a:xfrm>
          </p:grpSpPr>
          <p:sp>
            <p:nvSpPr>
              <p:cNvPr id="258" name="TextBox 257">
                <a:extLst>
                  <a:ext uri="{FF2B5EF4-FFF2-40B4-BE49-F238E27FC236}">
                    <a16:creationId xmlns:a16="http://schemas.microsoft.com/office/drawing/2014/main" id="{0E4A1F9B-5FBE-4E76-AFB7-97B390E66312}"/>
                  </a:ext>
                </a:extLst>
              </p:cNvPr>
              <p:cNvSpPr txBox="1"/>
              <p:nvPr/>
            </p:nvSpPr>
            <p:spPr>
              <a:xfrm>
                <a:off x="3232873" y="4251333"/>
                <a:ext cx="1937903" cy="276999"/>
              </a:xfrm>
              <a:prstGeom prst="rect">
                <a:avLst/>
              </a:prstGeom>
              <a:noFill/>
            </p:spPr>
            <p:txBody>
              <a:bodyPr wrap="square" rtlCol="0" anchor="ctr">
                <a:spAutoFit/>
              </a:bodyPr>
              <a:lstStyle/>
              <a:p>
                <a:pPr algn="r">
                  <a:spcBef>
                    <a:spcPts val="1200"/>
                  </a:spcBef>
                  <a:buClr>
                    <a:schemeClr val="accent3"/>
                  </a:buClr>
                </a:pPr>
                <a:r>
                  <a:rPr lang="en-GB" sz="1200" b="1" dirty="0" err="1">
                    <a:latin typeface="+mn-lt"/>
                  </a:rPr>
                  <a:t>EOT</a:t>
                </a:r>
                <a:r>
                  <a:rPr lang="en-GB" sz="1200" b="1" dirty="0">
                    <a:latin typeface="+mn-lt"/>
                  </a:rPr>
                  <a:t> status:</a:t>
                </a:r>
              </a:p>
            </p:txBody>
          </p:sp>
          <p:sp>
            <p:nvSpPr>
              <p:cNvPr id="259" name="TextBox 258">
                <a:extLst>
                  <a:ext uri="{FF2B5EF4-FFF2-40B4-BE49-F238E27FC236}">
                    <a16:creationId xmlns:a16="http://schemas.microsoft.com/office/drawing/2014/main" id="{B6C69A76-13E0-4CCB-9096-C2E148622574}"/>
                  </a:ext>
                </a:extLst>
              </p:cNvPr>
              <p:cNvSpPr txBox="1"/>
              <p:nvPr/>
            </p:nvSpPr>
            <p:spPr>
              <a:xfrm>
                <a:off x="7388885" y="3887896"/>
                <a:ext cx="559077" cy="276999"/>
              </a:xfrm>
              <a:prstGeom prst="rect">
                <a:avLst/>
              </a:prstGeom>
              <a:noFill/>
            </p:spPr>
            <p:txBody>
              <a:bodyPr wrap="square" rtlCol="0" anchor="ctr">
                <a:spAutoFit/>
              </a:bodyPr>
              <a:lstStyle/>
              <a:p>
                <a:pPr>
                  <a:spcBef>
                    <a:spcPts val="1200"/>
                  </a:spcBef>
                  <a:buClr>
                    <a:schemeClr val="accent3"/>
                  </a:buClr>
                </a:pPr>
                <a:r>
                  <a:rPr lang="en-GB" sz="1200" dirty="0">
                    <a:latin typeface="+mn-lt"/>
                  </a:rPr>
                  <a:t>SD</a:t>
                </a:r>
              </a:p>
            </p:txBody>
          </p:sp>
          <p:sp>
            <p:nvSpPr>
              <p:cNvPr id="260" name="TextBox 259">
                <a:extLst>
                  <a:ext uri="{FF2B5EF4-FFF2-40B4-BE49-F238E27FC236}">
                    <a16:creationId xmlns:a16="http://schemas.microsoft.com/office/drawing/2014/main" id="{23415F14-EFCE-4337-969C-7DFFFE00C20A}"/>
                  </a:ext>
                </a:extLst>
              </p:cNvPr>
              <p:cNvSpPr txBox="1"/>
              <p:nvPr/>
            </p:nvSpPr>
            <p:spPr>
              <a:xfrm>
                <a:off x="7801909" y="3887896"/>
                <a:ext cx="559077" cy="276999"/>
              </a:xfrm>
              <a:prstGeom prst="rect">
                <a:avLst/>
              </a:prstGeom>
              <a:noFill/>
            </p:spPr>
            <p:txBody>
              <a:bodyPr wrap="square" rtlCol="0" anchor="ctr">
                <a:spAutoFit/>
              </a:bodyPr>
              <a:lstStyle/>
              <a:p>
                <a:pPr>
                  <a:spcBef>
                    <a:spcPts val="1200"/>
                  </a:spcBef>
                  <a:buClr>
                    <a:schemeClr val="accent3"/>
                  </a:buClr>
                </a:pPr>
                <a:r>
                  <a:rPr lang="en-GB" sz="1200" dirty="0">
                    <a:latin typeface="+mn-lt"/>
                  </a:rPr>
                  <a:t>PD</a:t>
                </a:r>
              </a:p>
            </p:txBody>
          </p:sp>
          <p:sp>
            <p:nvSpPr>
              <p:cNvPr id="261" name="TextBox 260">
                <a:extLst>
                  <a:ext uri="{FF2B5EF4-FFF2-40B4-BE49-F238E27FC236}">
                    <a16:creationId xmlns:a16="http://schemas.microsoft.com/office/drawing/2014/main" id="{6BC0DB00-BFD1-4EFA-B1BF-E50C62C2CFAF}"/>
                  </a:ext>
                </a:extLst>
              </p:cNvPr>
              <p:cNvSpPr txBox="1"/>
              <p:nvPr/>
            </p:nvSpPr>
            <p:spPr>
              <a:xfrm>
                <a:off x="6952980" y="3887896"/>
                <a:ext cx="559077" cy="276999"/>
              </a:xfrm>
              <a:prstGeom prst="rect">
                <a:avLst/>
              </a:prstGeom>
              <a:noFill/>
            </p:spPr>
            <p:txBody>
              <a:bodyPr wrap="square" rtlCol="0" anchor="ctr">
                <a:spAutoFit/>
              </a:bodyPr>
              <a:lstStyle/>
              <a:p>
                <a:pPr>
                  <a:spcBef>
                    <a:spcPts val="1200"/>
                  </a:spcBef>
                  <a:buClr>
                    <a:schemeClr val="accent3"/>
                  </a:buClr>
                </a:pPr>
                <a:r>
                  <a:rPr lang="en-GB" sz="1200" dirty="0">
                    <a:latin typeface="+mn-lt"/>
                  </a:rPr>
                  <a:t>MR</a:t>
                </a:r>
              </a:p>
            </p:txBody>
          </p:sp>
          <p:sp>
            <p:nvSpPr>
              <p:cNvPr id="262" name="TextBox 261">
                <a:extLst>
                  <a:ext uri="{FF2B5EF4-FFF2-40B4-BE49-F238E27FC236}">
                    <a16:creationId xmlns:a16="http://schemas.microsoft.com/office/drawing/2014/main" id="{340917CD-EAFF-4B91-A71C-4F705007D452}"/>
                  </a:ext>
                </a:extLst>
              </p:cNvPr>
              <p:cNvSpPr txBox="1"/>
              <p:nvPr/>
            </p:nvSpPr>
            <p:spPr>
              <a:xfrm>
                <a:off x="6547114" y="3887896"/>
                <a:ext cx="559077" cy="276999"/>
              </a:xfrm>
              <a:prstGeom prst="rect">
                <a:avLst/>
              </a:prstGeom>
              <a:noFill/>
            </p:spPr>
            <p:txBody>
              <a:bodyPr wrap="square" rtlCol="0" anchor="ctr">
                <a:spAutoFit/>
              </a:bodyPr>
              <a:lstStyle/>
              <a:p>
                <a:pPr>
                  <a:spcBef>
                    <a:spcPts val="1200"/>
                  </a:spcBef>
                  <a:buClr>
                    <a:schemeClr val="accent3"/>
                  </a:buClr>
                </a:pPr>
                <a:r>
                  <a:rPr lang="en-GB" sz="1200" dirty="0">
                    <a:latin typeface="+mn-lt"/>
                  </a:rPr>
                  <a:t>PR</a:t>
                </a:r>
              </a:p>
            </p:txBody>
          </p:sp>
          <p:sp>
            <p:nvSpPr>
              <p:cNvPr id="263" name="TextBox 262">
                <a:extLst>
                  <a:ext uri="{FF2B5EF4-FFF2-40B4-BE49-F238E27FC236}">
                    <a16:creationId xmlns:a16="http://schemas.microsoft.com/office/drawing/2014/main" id="{DD05D7B6-FF03-4CC3-81DD-592D59D0FA0E}"/>
                  </a:ext>
                </a:extLst>
              </p:cNvPr>
              <p:cNvSpPr txBox="1"/>
              <p:nvPr/>
            </p:nvSpPr>
            <p:spPr>
              <a:xfrm>
                <a:off x="5976687" y="3887896"/>
                <a:ext cx="559077" cy="276999"/>
              </a:xfrm>
              <a:prstGeom prst="rect">
                <a:avLst/>
              </a:prstGeom>
              <a:noFill/>
            </p:spPr>
            <p:txBody>
              <a:bodyPr wrap="square" rtlCol="0" anchor="ctr">
                <a:spAutoFit/>
              </a:bodyPr>
              <a:lstStyle/>
              <a:p>
                <a:pPr>
                  <a:spcBef>
                    <a:spcPts val="1200"/>
                  </a:spcBef>
                  <a:buClr>
                    <a:schemeClr val="accent3"/>
                  </a:buClr>
                </a:pPr>
                <a:r>
                  <a:rPr lang="en-GB" sz="1200" dirty="0">
                    <a:latin typeface="+mn-lt"/>
                  </a:rPr>
                  <a:t>VGPR</a:t>
                </a:r>
              </a:p>
            </p:txBody>
          </p:sp>
          <p:sp>
            <p:nvSpPr>
              <p:cNvPr id="264" name="TextBox 263">
                <a:extLst>
                  <a:ext uri="{FF2B5EF4-FFF2-40B4-BE49-F238E27FC236}">
                    <a16:creationId xmlns:a16="http://schemas.microsoft.com/office/drawing/2014/main" id="{D5D9CE37-8984-42AE-A0F9-7E1828D43513}"/>
                  </a:ext>
                </a:extLst>
              </p:cNvPr>
              <p:cNvSpPr txBox="1"/>
              <p:nvPr/>
            </p:nvSpPr>
            <p:spPr>
              <a:xfrm>
                <a:off x="5629311" y="3887896"/>
                <a:ext cx="362452" cy="276999"/>
              </a:xfrm>
              <a:prstGeom prst="rect">
                <a:avLst/>
              </a:prstGeom>
              <a:noFill/>
            </p:spPr>
            <p:txBody>
              <a:bodyPr wrap="square" rtlCol="0" anchor="ctr">
                <a:spAutoFit/>
              </a:bodyPr>
              <a:lstStyle/>
              <a:p>
                <a:pPr>
                  <a:spcBef>
                    <a:spcPts val="1200"/>
                  </a:spcBef>
                  <a:buClr>
                    <a:schemeClr val="accent3"/>
                  </a:buClr>
                </a:pPr>
                <a:r>
                  <a:rPr lang="en-GB" sz="1200" dirty="0">
                    <a:latin typeface="+mn-lt"/>
                  </a:rPr>
                  <a:t>CR</a:t>
                </a:r>
              </a:p>
            </p:txBody>
          </p:sp>
          <p:sp>
            <p:nvSpPr>
              <p:cNvPr id="265" name="Rectangle 264">
                <a:extLst>
                  <a:ext uri="{FF2B5EF4-FFF2-40B4-BE49-F238E27FC236}">
                    <a16:creationId xmlns:a16="http://schemas.microsoft.com/office/drawing/2014/main" id="{75C466E8-E657-4C1F-936D-5B2570CB12B3}"/>
                  </a:ext>
                </a:extLst>
              </p:cNvPr>
              <p:cNvSpPr/>
              <p:nvPr/>
            </p:nvSpPr>
            <p:spPr>
              <a:xfrm>
                <a:off x="5589111" y="3977141"/>
                <a:ext cx="111978" cy="10090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 name="Rectangle 265">
                <a:extLst>
                  <a:ext uri="{FF2B5EF4-FFF2-40B4-BE49-F238E27FC236}">
                    <a16:creationId xmlns:a16="http://schemas.microsoft.com/office/drawing/2014/main" id="{3235DEDC-3831-4E07-85F0-66C67FE8856D}"/>
                  </a:ext>
                </a:extLst>
              </p:cNvPr>
              <p:cNvSpPr/>
              <p:nvPr/>
            </p:nvSpPr>
            <p:spPr>
              <a:xfrm>
                <a:off x="5154066" y="3977141"/>
                <a:ext cx="111978" cy="10090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 name="Rectangle 266">
                <a:extLst>
                  <a:ext uri="{FF2B5EF4-FFF2-40B4-BE49-F238E27FC236}">
                    <a16:creationId xmlns:a16="http://schemas.microsoft.com/office/drawing/2014/main" id="{F9ED0E24-EFAF-41E0-B6FE-55AFB457A5CE}"/>
                  </a:ext>
                </a:extLst>
              </p:cNvPr>
              <p:cNvSpPr/>
              <p:nvPr/>
            </p:nvSpPr>
            <p:spPr>
              <a:xfrm>
                <a:off x="5945398" y="3977141"/>
                <a:ext cx="111978" cy="10090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 name="Rectangle 267">
                <a:extLst>
                  <a:ext uri="{FF2B5EF4-FFF2-40B4-BE49-F238E27FC236}">
                    <a16:creationId xmlns:a16="http://schemas.microsoft.com/office/drawing/2014/main" id="{AD898ABE-5439-4E50-B6A6-BDF1C343EA1D}"/>
                  </a:ext>
                </a:extLst>
              </p:cNvPr>
              <p:cNvSpPr/>
              <p:nvPr/>
            </p:nvSpPr>
            <p:spPr>
              <a:xfrm>
                <a:off x="7329290" y="3977141"/>
                <a:ext cx="111978" cy="10090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CD8FEDAF-39C4-41B2-AD7D-678C33931E90}"/>
                  </a:ext>
                </a:extLst>
              </p:cNvPr>
              <p:cNvSpPr/>
              <p:nvPr/>
            </p:nvSpPr>
            <p:spPr>
              <a:xfrm>
                <a:off x="6507008" y="3977141"/>
                <a:ext cx="111978" cy="1009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 name="Rectangle 269">
                <a:extLst>
                  <a:ext uri="{FF2B5EF4-FFF2-40B4-BE49-F238E27FC236}">
                    <a16:creationId xmlns:a16="http://schemas.microsoft.com/office/drawing/2014/main" id="{DFD25EE1-477E-4106-BFA5-6D5A8FB5B9D7}"/>
                  </a:ext>
                </a:extLst>
              </p:cNvPr>
              <p:cNvSpPr/>
              <p:nvPr/>
            </p:nvSpPr>
            <p:spPr>
              <a:xfrm>
                <a:off x="6894245" y="3977141"/>
                <a:ext cx="111978" cy="10090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Rectangle 270">
                <a:extLst>
                  <a:ext uri="{FF2B5EF4-FFF2-40B4-BE49-F238E27FC236}">
                    <a16:creationId xmlns:a16="http://schemas.microsoft.com/office/drawing/2014/main" id="{A565FA13-55AC-4122-8B9B-B88F91CEC188}"/>
                  </a:ext>
                </a:extLst>
              </p:cNvPr>
              <p:cNvSpPr/>
              <p:nvPr/>
            </p:nvSpPr>
            <p:spPr>
              <a:xfrm>
                <a:off x="7764332" y="3977141"/>
                <a:ext cx="111978" cy="10090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 name="Diamond 271">
                <a:extLst>
                  <a:ext uri="{FF2B5EF4-FFF2-40B4-BE49-F238E27FC236}">
                    <a16:creationId xmlns:a16="http://schemas.microsoft.com/office/drawing/2014/main" id="{76B251C7-DDD6-4158-91A3-5703918C2819}"/>
                  </a:ext>
                </a:extLst>
              </p:cNvPr>
              <p:cNvSpPr/>
              <p:nvPr/>
            </p:nvSpPr>
            <p:spPr>
              <a:xfrm>
                <a:off x="5137915" y="4349798"/>
                <a:ext cx="110667" cy="99725"/>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 name="Diamond 272">
                <a:extLst>
                  <a:ext uri="{FF2B5EF4-FFF2-40B4-BE49-F238E27FC236}">
                    <a16:creationId xmlns:a16="http://schemas.microsoft.com/office/drawing/2014/main" id="{65918722-73E9-42BB-BC9A-008302E8F456}"/>
                  </a:ext>
                </a:extLst>
              </p:cNvPr>
              <p:cNvSpPr/>
              <p:nvPr/>
            </p:nvSpPr>
            <p:spPr>
              <a:xfrm>
                <a:off x="5135837" y="4520706"/>
                <a:ext cx="110667" cy="99725"/>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 name="TextBox 274">
                <a:extLst>
                  <a:ext uri="{FF2B5EF4-FFF2-40B4-BE49-F238E27FC236}">
                    <a16:creationId xmlns:a16="http://schemas.microsoft.com/office/drawing/2014/main" id="{531801C1-9E82-44CF-AD95-2CCC64643106}"/>
                  </a:ext>
                </a:extLst>
              </p:cNvPr>
              <p:cNvSpPr txBox="1"/>
              <p:nvPr/>
            </p:nvSpPr>
            <p:spPr>
              <a:xfrm>
                <a:off x="5193247" y="3887896"/>
                <a:ext cx="484444" cy="276999"/>
              </a:xfrm>
              <a:prstGeom prst="rect">
                <a:avLst/>
              </a:prstGeom>
              <a:noFill/>
            </p:spPr>
            <p:txBody>
              <a:bodyPr wrap="square" rtlCol="0" anchor="ctr">
                <a:spAutoFit/>
              </a:bodyPr>
              <a:lstStyle/>
              <a:p>
                <a:pPr>
                  <a:spcBef>
                    <a:spcPts val="1200"/>
                  </a:spcBef>
                  <a:buClr>
                    <a:schemeClr val="accent3"/>
                  </a:buClr>
                </a:pPr>
                <a:r>
                  <a:rPr lang="en-GB" sz="1200" dirty="0" err="1">
                    <a:latin typeface="+mn-lt"/>
                  </a:rPr>
                  <a:t>sCR</a:t>
                </a:r>
                <a:endParaRPr lang="en-GB" sz="1200" dirty="0">
                  <a:latin typeface="+mn-lt"/>
                </a:endParaRPr>
              </a:p>
            </p:txBody>
          </p:sp>
          <p:sp>
            <p:nvSpPr>
              <p:cNvPr id="276" name="TextBox 275">
                <a:extLst>
                  <a:ext uri="{FF2B5EF4-FFF2-40B4-BE49-F238E27FC236}">
                    <a16:creationId xmlns:a16="http://schemas.microsoft.com/office/drawing/2014/main" id="{BC8F4AA3-BCCB-4BFE-9F28-DC40E6B63834}"/>
                  </a:ext>
                </a:extLst>
              </p:cNvPr>
              <p:cNvSpPr txBox="1"/>
              <p:nvPr/>
            </p:nvSpPr>
            <p:spPr>
              <a:xfrm>
                <a:off x="5211852" y="4068493"/>
                <a:ext cx="3665448" cy="276999"/>
              </a:xfrm>
              <a:prstGeom prst="rect">
                <a:avLst/>
              </a:prstGeom>
              <a:noFill/>
            </p:spPr>
            <p:txBody>
              <a:bodyPr wrap="square" rtlCol="0" anchor="ctr">
                <a:spAutoFit/>
              </a:bodyPr>
              <a:lstStyle/>
              <a:p>
                <a:pPr>
                  <a:spcBef>
                    <a:spcPts val="1200"/>
                  </a:spcBef>
                  <a:buClr>
                    <a:schemeClr val="accent3"/>
                  </a:buClr>
                </a:pPr>
                <a:r>
                  <a:rPr lang="en-US" sz="1200" dirty="0">
                    <a:latin typeface="+mn-lt"/>
                  </a:rPr>
                  <a:t>On treatment as of September 7, 2021</a:t>
                </a:r>
              </a:p>
            </p:txBody>
          </p:sp>
          <p:sp>
            <p:nvSpPr>
              <p:cNvPr id="277" name="TextBox 276">
                <a:extLst>
                  <a:ext uri="{FF2B5EF4-FFF2-40B4-BE49-F238E27FC236}">
                    <a16:creationId xmlns:a16="http://schemas.microsoft.com/office/drawing/2014/main" id="{27557D00-A4D7-4005-970E-487A5CDF79F6}"/>
                  </a:ext>
                </a:extLst>
              </p:cNvPr>
              <p:cNvSpPr txBox="1"/>
              <p:nvPr/>
            </p:nvSpPr>
            <p:spPr>
              <a:xfrm>
                <a:off x="5218867" y="4258842"/>
                <a:ext cx="1287709" cy="276999"/>
              </a:xfrm>
              <a:prstGeom prst="rect">
                <a:avLst/>
              </a:prstGeom>
              <a:noFill/>
            </p:spPr>
            <p:txBody>
              <a:bodyPr wrap="square" rtlCol="0" anchor="ctr">
                <a:spAutoFit/>
              </a:bodyPr>
              <a:lstStyle/>
              <a:p>
                <a:pPr>
                  <a:spcBef>
                    <a:spcPts val="1200"/>
                  </a:spcBef>
                  <a:buClr>
                    <a:schemeClr val="accent3"/>
                  </a:buClr>
                </a:pPr>
                <a:r>
                  <a:rPr lang="en-GB" sz="1200" dirty="0">
                    <a:latin typeface="+mn-lt"/>
                  </a:rPr>
                  <a:t>Discontinued: PD</a:t>
                </a:r>
              </a:p>
            </p:txBody>
          </p:sp>
          <p:sp>
            <p:nvSpPr>
              <p:cNvPr id="278" name="TextBox 277">
                <a:extLst>
                  <a:ext uri="{FF2B5EF4-FFF2-40B4-BE49-F238E27FC236}">
                    <a16:creationId xmlns:a16="http://schemas.microsoft.com/office/drawing/2014/main" id="{27DC0C72-E1E7-4D7B-82AA-DE2BA8863EB8}"/>
                  </a:ext>
                </a:extLst>
              </p:cNvPr>
              <p:cNvSpPr txBox="1"/>
              <p:nvPr/>
            </p:nvSpPr>
            <p:spPr>
              <a:xfrm>
                <a:off x="5222418" y="4432801"/>
                <a:ext cx="3457142" cy="276999"/>
              </a:xfrm>
              <a:prstGeom prst="rect">
                <a:avLst/>
              </a:prstGeom>
              <a:noFill/>
            </p:spPr>
            <p:txBody>
              <a:bodyPr wrap="square" rtlCol="0" anchor="ctr">
                <a:spAutoFit/>
              </a:bodyPr>
              <a:lstStyle/>
              <a:p>
                <a:pPr>
                  <a:spcBef>
                    <a:spcPts val="1200"/>
                  </a:spcBef>
                  <a:buClr>
                    <a:schemeClr val="accent3"/>
                  </a:buClr>
                </a:pPr>
                <a:r>
                  <a:rPr lang="en-GB" sz="1200" dirty="0">
                    <a:latin typeface="+mn-lt"/>
                  </a:rPr>
                  <a:t>Discontinued – Pt withdrawal</a:t>
                </a:r>
              </a:p>
            </p:txBody>
          </p:sp>
          <p:sp>
            <p:nvSpPr>
              <p:cNvPr id="279" name="TextBox 278">
                <a:extLst>
                  <a:ext uri="{FF2B5EF4-FFF2-40B4-BE49-F238E27FC236}">
                    <a16:creationId xmlns:a16="http://schemas.microsoft.com/office/drawing/2014/main" id="{E0523442-5777-4825-937A-D9495DD46A7D}"/>
                  </a:ext>
                </a:extLst>
              </p:cNvPr>
              <p:cNvSpPr txBox="1"/>
              <p:nvPr/>
            </p:nvSpPr>
            <p:spPr>
              <a:xfrm>
                <a:off x="3232876" y="4590318"/>
                <a:ext cx="1937903" cy="276999"/>
              </a:xfrm>
              <a:prstGeom prst="rect">
                <a:avLst/>
              </a:prstGeom>
              <a:noFill/>
            </p:spPr>
            <p:txBody>
              <a:bodyPr wrap="square" rtlCol="0" anchor="ctr">
                <a:spAutoFit/>
              </a:bodyPr>
              <a:lstStyle/>
              <a:p>
                <a:pPr algn="r">
                  <a:spcBef>
                    <a:spcPts val="1200"/>
                  </a:spcBef>
                  <a:buClr>
                    <a:schemeClr val="accent3"/>
                  </a:buClr>
                </a:pPr>
                <a:r>
                  <a:rPr lang="en-GB" sz="1200" b="1" dirty="0">
                    <a:latin typeface="+mn-lt"/>
                  </a:rPr>
                  <a:t>Schedule Change:</a:t>
                </a:r>
              </a:p>
            </p:txBody>
          </p:sp>
          <p:sp>
            <p:nvSpPr>
              <p:cNvPr id="280" name="TextBox 279">
                <a:extLst>
                  <a:ext uri="{FF2B5EF4-FFF2-40B4-BE49-F238E27FC236}">
                    <a16:creationId xmlns:a16="http://schemas.microsoft.com/office/drawing/2014/main" id="{17DB52C2-46C6-42E4-AFAF-BB910E26148F}"/>
                  </a:ext>
                </a:extLst>
              </p:cNvPr>
              <p:cNvSpPr txBox="1"/>
              <p:nvPr/>
            </p:nvSpPr>
            <p:spPr>
              <a:xfrm>
                <a:off x="5218867" y="4596096"/>
                <a:ext cx="3457142" cy="276999"/>
              </a:xfrm>
              <a:prstGeom prst="rect">
                <a:avLst/>
              </a:prstGeom>
              <a:noFill/>
            </p:spPr>
            <p:txBody>
              <a:bodyPr wrap="square" rtlCol="0" anchor="ctr">
                <a:spAutoFit/>
              </a:bodyPr>
              <a:lstStyle/>
              <a:p>
                <a:pPr>
                  <a:spcBef>
                    <a:spcPts val="1200"/>
                  </a:spcBef>
                  <a:buClr>
                    <a:schemeClr val="accent3"/>
                  </a:buClr>
                </a:pPr>
                <a:r>
                  <a:rPr lang="en-GB" sz="1200" dirty="0">
                    <a:latin typeface="+mn-lt"/>
                  </a:rPr>
                  <a:t>3 mg/kg Q2W</a:t>
                </a:r>
              </a:p>
            </p:txBody>
          </p:sp>
        </p:grpSp>
        <p:cxnSp>
          <p:nvCxnSpPr>
            <p:cNvPr id="256" name="Straight Arrow Connector 255">
              <a:extLst>
                <a:ext uri="{FF2B5EF4-FFF2-40B4-BE49-F238E27FC236}">
                  <a16:creationId xmlns:a16="http://schemas.microsoft.com/office/drawing/2014/main" id="{A2DBF218-BC62-4B37-80D1-003CE1744206}"/>
                </a:ext>
              </a:extLst>
            </p:cNvPr>
            <p:cNvCxnSpPr>
              <a:cxnSpLocks/>
            </p:cNvCxnSpPr>
            <p:nvPr/>
          </p:nvCxnSpPr>
          <p:spPr>
            <a:xfrm>
              <a:off x="7591418" y="5690670"/>
              <a:ext cx="10445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7" name="Oval 256">
              <a:extLst>
                <a:ext uri="{FF2B5EF4-FFF2-40B4-BE49-F238E27FC236}">
                  <a16:creationId xmlns:a16="http://schemas.microsoft.com/office/drawing/2014/main" id="{EADE9829-F800-4754-9DDF-AD91347F8275}"/>
                </a:ext>
              </a:extLst>
            </p:cNvPr>
            <p:cNvSpPr/>
            <p:nvPr/>
          </p:nvSpPr>
          <p:spPr>
            <a:xfrm>
              <a:off x="7588779" y="6155610"/>
              <a:ext cx="118205" cy="118205"/>
            </a:xfrm>
            <a:prstGeom prst="ellipse">
              <a:avLst/>
            </a:prstGeom>
            <a:noFill/>
            <a:ln w="19050">
              <a:solidFill>
                <a:srgbClr val="4365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4" name="TextBox 273">
            <a:extLst>
              <a:ext uri="{FF2B5EF4-FFF2-40B4-BE49-F238E27FC236}">
                <a16:creationId xmlns:a16="http://schemas.microsoft.com/office/drawing/2014/main" id="{BEDF1F0A-0199-6F4D-83BB-F8A257756012}"/>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851202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61C913B-74E5-1D4F-B1CC-5241E3F7A69D}"/>
              </a:ext>
            </a:extLst>
          </p:cNvPr>
          <p:cNvPicPr>
            <a:picLocks noChangeAspect="1"/>
          </p:cNvPicPr>
          <p:nvPr/>
        </p:nvPicPr>
        <p:blipFill>
          <a:blip r:embed="rId2"/>
          <a:stretch>
            <a:fillRect/>
          </a:stretch>
        </p:blipFill>
        <p:spPr>
          <a:xfrm>
            <a:off x="6034165" y="70749"/>
            <a:ext cx="5184541" cy="2297363"/>
          </a:xfrm>
          <a:prstGeom prst="rect">
            <a:avLst/>
          </a:prstGeom>
        </p:spPr>
      </p:pic>
      <p:pic>
        <p:nvPicPr>
          <p:cNvPr id="6" name="Picture 5">
            <a:extLst>
              <a:ext uri="{FF2B5EF4-FFF2-40B4-BE49-F238E27FC236}">
                <a16:creationId xmlns:a16="http://schemas.microsoft.com/office/drawing/2014/main" id="{F6E9E878-0599-784F-B3D5-334443A68BA4}"/>
              </a:ext>
            </a:extLst>
          </p:cNvPr>
          <p:cNvPicPr>
            <a:picLocks noChangeAspect="1"/>
          </p:cNvPicPr>
          <p:nvPr/>
        </p:nvPicPr>
        <p:blipFill>
          <a:blip r:embed="rId3"/>
          <a:stretch>
            <a:fillRect/>
          </a:stretch>
        </p:blipFill>
        <p:spPr>
          <a:xfrm>
            <a:off x="6080863" y="2365824"/>
            <a:ext cx="4846030" cy="2201508"/>
          </a:xfrm>
          <a:prstGeom prst="rect">
            <a:avLst/>
          </a:prstGeom>
        </p:spPr>
      </p:pic>
      <p:pic>
        <p:nvPicPr>
          <p:cNvPr id="7" name="Picture 6">
            <a:extLst>
              <a:ext uri="{FF2B5EF4-FFF2-40B4-BE49-F238E27FC236}">
                <a16:creationId xmlns:a16="http://schemas.microsoft.com/office/drawing/2014/main" id="{39970CD3-6432-E84E-860F-B262D21E2877}"/>
              </a:ext>
            </a:extLst>
          </p:cNvPr>
          <p:cNvPicPr>
            <a:picLocks noChangeAspect="1"/>
          </p:cNvPicPr>
          <p:nvPr/>
        </p:nvPicPr>
        <p:blipFill>
          <a:blip r:embed="rId4"/>
          <a:stretch>
            <a:fillRect/>
          </a:stretch>
        </p:blipFill>
        <p:spPr>
          <a:xfrm>
            <a:off x="5973487" y="4172202"/>
            <a:ext cx="4651355" cy="2586082"/>
          </a:xfrm>
          <a:prstGeom prst="rect">
            <a:avLst/>
          </a:prstGeom>
        </p:spPr>
      </p:pic>
      <p:pic>
        <p:nvPicPr>
          <p:cNvPr id="8" name="Picture 7">
            <a:extLst>
              <a:ext uri="{FF2B5EF4-FFF2-40B4-BE49-F238E27FC236}">
                <a16:creationId xmlns:a16="http://schemas.microsoft.com/office/drawing/2014/main" id="{32EBF390-C5D1-0545-A22D-B6BFC2CB1E1F}"/>
              </a:ext>
            </a:extLst>
          </p:cNvPr>
          <p:cNvPicPr>
            <a:picLocks noChangeAspect="1"/>
          </p:cNvPicPr>
          <p:nvPr/>
        </p:nvPicPr>
        <p:blipFill>
          <a:blip r:embed="rId5"/>
          <a:stretch>
            <a:fillRect/>
          </a:stretch>
        </p:blipFill>
        <p:spPr>
          <a:xfrm>
            <a:off x="427597" y="1345192"/>
            <a:ext cx="4206240" cy="2341180"/>
          </a:xfrm>
          <a:prstGeom prst="rect">
            <a:avLst/>
          </a:prstGeom>
        </p:spPr>
      </p:pic>
      <p:pic>
        <p:nvPicPr>
          <p:cNvPr id="2" name="Picture 1">
            <a:extLst>
              <a:ext uri="{FF2B5EF4-FFF2-40B4-BE49-F238E27FC236}">
                <a16:creationId xmlns:a16="http://schemas.microsoft.com/office/drawing/2014/main" id="{B104E2C2-16EC-8241-87DA-F4F53E7733BC}"/>
              </a:ext>
            </a:extLst>
          </p:cNvPr>
          <p:cNvPicPr>
            <a:picLocks noChangeAspect="1"/>
          </p:cNvPicPr>
          <p:nvPr/>
        </p:nvPicPr>
        <p:blipFill>
          <a:blip r:embed="rId6"/>
          <a:stretch>
            <a:fillRect/>
          </a:stretch>
        </p:blipFill>
        <p:spPr>
          <a:xfrm>
            <a:off x="427597" y="4034308"/>
            <a:ext cx="4455011" cy="2507673"/>
          </a:xfrm>
          <a:prstGeom prst="rect">
            <a:avLst/>
          </a:prstGeom>
        </p:spPr>
      </p:pic>
      <p:sp>
        <p:nvSpPr>
          <p:cNvPr id="3" name="TextBox 2">
            <a:extLst>
              <a:ext uri="{FF2B5EF4-FFF2-40B4-BE49-F238E27FC236}">
                <a16:creationId xmlns:a16="http://schemas.microsoft.com/office/drawing/2014/main" id="{99A36DAE-096D-D244-A185-715A23ABA0E6}"/>
              </a:ext>
            </a:extLst>
          </p:cNvPr>
          <p:cNvSpPr txBox="1"/>
          <p:nvPr/>
        </p:nvSpPr>
        <p:spPr>
          <a:xfrm>
            <a:off x="427597" y="265147"/>
            <a:ext cx="5184541" cy="83099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ＭＳ Ｐゴシック" pitchFamily="34" charset="-128"/>
                <a:cs typeface="Arial" panose="020B0604020202020204" pitchFamily="34" charset="0"/>
              </a:rPr>
              <a:t>Five anti-BCMA bispecific antibodies presented at ASH 2020</a:t>
            </a:r>
          </a:p>
        </p:txBody>
      </p:sp>
      <p:sp>
        <p:nvSpPr>
          <p:cNvPr id="9" name="TextBox 8">
            <a:extLst>
              <a:ext uri="{FF2B5EF4-FFF2-40B4-BE49-F238E27FC236}">
                <a16:creationId xmlns:a16="http://schemas.microsoft.com/office/drawing/2014/main" id="{A8E6D387-6306-2345-A492-AAF63294202F}"/>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91349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965D257-C7C0-C04B-9053-49E7C76384DF}"/>
              </a:ext>
            </a:extLst>
          </p:cNvPr>
          <p:cNvSpPr txBox="1"/>
          <p:nvPr/>
        </p:nvSpPr>
        <p:spPr>
          <a:xfrm>
            <a:off x="796754" y="4980633"/>
            <a:ext cx="3268844" cy="1015663"/>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ＭＳ Ｐゴシック" pitchFamily="34" charset="-128"/>
                <a:cs typeface="Arial"/>
              </a:rPr>
              <a:t>CC-93269:  10 mg dosing, IV weekly </a:t>
            </a:r>
            <a:r>
              <a:rPr kumimoji="0" lang="en-US" sz="1000" b="0" i="1" u="none" strike="noStrike" kern="1200" cap="none" spc="0" normalizeH="0" baseline="0" noProof="0" dirty="0">
                <a:ln>
                  <a:noFill/>
                </a:ln>
                <a:solidFill>
                  <a:prstClr val="black"/>
                </a:solidFill>
                <a:effectLst/>
                <a:uLnTx/>
                <a:uFillTx/>
                <a:latin typeface="Arial"/>
                <a:ea typeface="ＭＳ Ｐゴシック" pitchFamily="34" charset="-128"/>
                <a:cs typeface="Arial"/>
              </a:rPr>
              <a:t>(ASH 2019)</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ＭＳ Ｐゴシック" pitchFamily="34" charset="-128"/>
                <a:cs typeface="Arial"/>
              </a:rPr>
              <a:t>Teclistamab:  recommended phase 2 dose, SC weekly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ＭＳ Ｐゴシック" pitchFamily="34" charset="-128"/>
                <a:cs typeface="Arial"/>
              </a:rPr>
              <a:t>AMG 701:  most recent evaluable cohort, IV weekly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ＭＳ Ｐゴシック" pitchFamily="34" charset="-128"/>
                <a:cs typeface="Arial"/>
              </a:rPr>
              <a:t>REGN5458:  DL6, IV weekly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ＭＳ Ｐゴシック" pitchFamily="34" charset="-128"/>
                <a:cs typeface="Arial"/>
              </a:rPr>
              <a:t>TNB-383B:  40-60 mg IV q3 weeks</a:t>
            </a:r>
          </a:p>
          <a:p>
            <a:pPr marL="0" marR="0" lvl="0" indent="0" algn="l" defTabSz="914400" rtl="0" eaLnBrk="0" fontAlgn="base" latinLnBrk="0" hangingPunct="0">
              <a:lnSpc>
                <a:spcPct val="100000"/>
              </a:lnSpc>
              <a:spcBef>
                <a:spcPct val="0"/>
              </a:spcBef>
              <a:spcAft>
                <a:spcPct val="0"/>
              </a:spcAft>
              <a:buClrTx/>
              <a:buSzTx/>
              <a:buFontTx/>
              <a:buNone/>
              <a:tabLst/>
              <a:defRPr/>
            </a:pPr>
            <a:r>
              <a:rPr lang="en-US" sz="1000" dirty="0">
                <a:solidFill>
                  <a:prstClr val="black"/>
                </a:solidFill>
                <a:latin typeface="Arial"/>
                <a:ea typeface="ＭＳ Ｐゴシック" pitchFamily="34" charset="-128"/>
                <a:cs typeface="Arial"/>
              </a:rPr>
              <a:t>Elranatamab (PF-06863135)</a:t>
            </a:r>
            <a:r>
              <a:rPr kumimoji="0" lang="en-US" sz="1000" b="0" i="0" u="none" strike="noStrike" kern="1200" cap="none" spc="0" normalizeH="0" baseline="0" noProof="0" dirty="0">
                <a:ln>
                  <a:noFill/>
                </a:ln>
                <a:solidFill>
                  <a:prstClr val="black"/>
                </a:solidFill>
                <a:effectLst/>
                <a:uLnTx/>
                <a:uFillTx/>
                <a:latin typeface="Arial"/>
                <a:ea typeface="ＭＳ Ｐゴシック" pitchFamily="34" charset="-128"/>
                <a:cs typeface="Arial"/>
              </a:rPr>
              <a:t>:  215-1000 </a:t>
            </a:r>
            <a:r>
              <a:rPr kumimoji="0" lang="en-US" sz="1000" b="0" i="0" u="none" strike="noStrike" kern="1200" cap="none" spc="0" normalizeH="0" baseline="0" noProof="0" dirty="0" err="1">
                <a:ln>
                  <a:noFill/>
                </a:ln>
                <a:solidFill>
                  <a:prstClr val="black"/>
                </a:solidFill>
                <a:effectLst/>
                <a:uLnTx/>
                <a:uFillTx/>
                <a:latin typeface="Arial"/>
                <a:ea typeface="ＭＳ Ｐゴシック" pitchFamily="34" charset="-128"/>
                <a:cs typeface="Arial"/>
              </a:rPr>
              <a:t>μg</a:t>
            </a:r>
            <a:r>
              <a:rPr kumimoji="0" lang="en-US" sz="1000" b="0" i="0" u="none" strike="noStrike" kern="1200" cap="none" spc="0" normalizeH="0" baseline="0" noProof="0" dirty="0">
                <a:ln>
                  <a:noFill/>
                </a:ln>
                <a:solidFill>
                  <a:prstClr val="black"/>
                </a:solidFill>
                <a:effectLst/>
                <a:uLnTx/>
                <a:uFillTx/>
                <a:latin typeface="Arial"/>
                <a:ea typeface="ＭＳ Ｐゴシック" pitchFamily="34" charset="-128"/>
                <a:cs typeface="Arial"/>
              </a:rPr>
              <a:t>/kg SC</a:t>
            </a:r>
          </a:p>
        </p:txBody>
      </p:sp>
      <p:sp>
        <p:nvSpPr>
          <p:cNvPr id="10" name="Rectangle 9">
            <a:extLst>
              <a:ext uri="{FF2B5EF4-FFF2-40B4-BE49-F238E27FC236}">
                <a16:creationId xmlns:a16="http://schemas.microsoft.com/office/drawing/2014/main" id="{1C0B069B-5D87-6246-85BB-BEB51B1377EB}"/>
              </a:ext>
            </a:extLst>
          </p:cNvPr>
          <p:cNvSpPr/>
          <p:nvPr/>
        </p:nvSpPr>
        <p:spPr>
          <a:xfrm>
            <a:off x="796754" y="4589704"/>
            <a:ext cx="6096000" cy="246221"/>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ＭＳ Ｐゴシック" pitchFamily="34" charset="-128"/>
                <a:cs typeface="Arial"/>
              </a:rPr>
              <a:t>Nearly all patients had prior anti-CD38 antibody across these trials</a:t>
            </a:r>
          </a:p>
        </p:txBody>
      </p:sp>
      <p:sp>
        <p:nvSpPr>
          <p:cNvPr id="11" name="Rectangle 10">
            <a:extLst>
              <a:ext uri="{FF2B5EF4-FFF2-40B4-BE49-F238E27FC236}">
                <a16:creationId xmlns:a16="http://schemas.microsoft.com/office/drawing/2014/main" id="{DAB0693E-8177-F642-A7B6-3B4BC00D46DC}"/>
              </a:ext>
            </a:extLst>
          </p:cNvPr>
          <p:cNvSpPr/>
          <p:nvPr/>
        </p:nvSpPr>
        <p:spPr>
          <a:xfrm>
            <a:off x="796754" y="4800934"/>
            <a:ext cx="6096000" cy="253916"/>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1" u="none" strike="noStrike" kern="1200" cap="none" spc="0" normalizeH="0" baseline="0" noProof="0" dirty="0">
                <a:ln>
                  <a:noFill/>
                </a:ln>
                <a:solidFill>
                  <a:prstClr val="black"/>
                </a:solidFill>
                <a:effectLst/>
                <a:uLnTx/>
                <a:uFillTx/>
                <a:latin typeface="Arial"/>
                <a:ea typeface="ＭＳ Ｐゴシック" pitchFamily="34" charset="-128"/>
                <a:cs typeface="Arial"/>
              </a:rPr>
              <a:t>Responses shown for:</a:t>
            </a:r>
          </a:p>
        </p:txBody>
      </p:sp>
      <p:pic>
        <p:nvPicPr>
          <p:cNvPr id="12" name="Picture 11">
            <a:extLst>
              <a:ext uri="{FF2B5EF4-FFF2-40B4-BE49-F238E27FC236}">
                <a16:creationId xmlns:a16="http://schemas.microsoft.com/office/drawing/2014/main" id="{F71A2F55-002B-3D47-96D5-F70CC1F99010}"/>
              </a:ext>
            </a:extLst>
          </p:cNvPr>
          <p:cNvPicPr>
            <a:picLocks noChangeAspect="1"/>
          </p:cNvPicPr>
          <p:nvPr/>
        </p:nvPicPr>
        <p:blipFill>
          <a:blip r:embed="rId3"/>
          <a:stretch>
            <a:fillRect/>
          </a:stretch>
        </p:blipFill>
        <p:spPr>
          <a:xfrm>
            <a:off x="388751" y="15367"/>
            <a:ext cx="5892829" cy="4590853"/>
          </a:xfrm>
          <a:prstGeom prst="rect">
            <a:avLst/>
          </a:prstGeom>
        </p:spPr>
      </p:pic>
      <p:pic>
        <p:nvPicPr>
          <p:cNvPr id="15" name="Picture 14">
            <a:extLst>
              <a:ext uri="{FF2B5EF4-FFF2-40B4-BE49-F238E27FC236}">
                <a16:creationId xmlns:a16="http://schemas.microsoft.com/office/drawing/2014/main" id="{6AA482D4-B638-D74F-8CE8-DF64894B8131}"/>
              </a:ext>
            </a:extLst>
          </p:cNvPr>
          <p:cNvPicPr>
            <a:picLocks noChangeAspect="1"/>
          </p:cNvPicPr>
          <p:nvPr/>
        </p:nvPicPr>
        <p:blipFill>
          <a:blip r:embed="rId4"/>
          <a:stretch>
            <a:fillRect/>
          </a:stretch>
        </p:blipFill>
        <p:spPr>
          <a:xfrm>
            <a:off x="7353696" y="3170820"/>
            <a:ext cx="4090445" cy="2985383"/>
          </a:xfrm>
          <a:prstGeom prst="rect">
            <a:avLst/>
          </a:prstGeom>
        </p:spPr>
      </p:pic>
      <p:sp>
        <p:nvSpPr>
          <p:cNvPr id="17" name="TextBox 16">
            <a:extLst>
              <a:ext uri="{FF2B5EF4-FFF2-40B4-BE49-F238E27FC236}">
                <a16:creationId xmlns:a16="http://schemas.microsoft.com/office/drawing/2014/main" id="{679EBEB5-1869-A549-AD16-EDF3343FBAA8}"/>
              </a:ext>
            </a:extLst>
          </p:cNvPr>
          <p:cNvSpPr txBox="1"/>
          <p:nvPr/>
        </p:nvSpPr>
        <p:spPr>
          <a:xfrm rot="16200000">
            <a:off x="6074098" y="4441500"/>
            <a:ext cx="2529860" cy="461665"/>
          </a:xfrm>
          <a:prstGeom prst="rect">
            <a:avLst/>
          </a:prstGeom>
          <a:solidFill>
            <a:schemeClr val="bg1"/>
          </a:solid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
                <a:ea typeface="ＭＳ Ｐゴシック" pitchFamily="34" charset="-128"/>
                <a:cs typeface="Arial"/>
              </a:rPr>
              <a:t>Neurotoxicity (%)</a:t>
            </a:r>
          </a:p>
        </p:txBody>
      </p:sp>
      <p:sp>
        <p:nvSpPr>
          <p:cNvPr id="18" name="Rectangle 17">
            <a:extLst>
              <a:ext uri="{FF2B5EF4-FFF2-40B4-BE49-F238E27FC236}">
                <a16:creationId xmlns:a16="http://schemas.microsoft.com/office/drawing/2014/main" id="{1DDE00C4-F930-FE44-9451-1CAA52548954}"/>
              </a:ext>
            </a:extLst>
          </p:cNvPr>
          <p:cNvSpPr/>
          <p:nvPr/>
        </p:nvSpPr>
        <p:spPr>
          <a:xfrm rot="16200000">
            <a:off x="-836760" y="2079960"/>
            <a:ext cx="2752677" cy="461665"/>
          </a:xfrm>
          <a:prstGeom prst="rect">
            <a:avLst/>
          </a:prstGeom>
          <a:solidFill>
            <a:schemeClr val="bg1"/>
          </a:solidFill>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
                <a:ea typeface="ＭＳ Ｐゴシック" pitchFamily="34" charset="-128"/>
                <a:cs typeface="Arial"/>
              </a:rPr>
              <a:t>Response rate (%)</a:t>
            </a:r>
          </a:p>
        </p:txBody>
      </p:sp>
      <p:sp>
        <p:nvSpPr>
          <p:cNvPr id="19" name="TextBox 18">
            <a:extLst>
              <a:ext uri="{FF2B5EF4-FFF2-40B4-BE49-F238E27FC236}">
                <a16:creationId xmlns:a16="http://schemas.microsoft.com/office/drawing/2014/main" id="{3AEDE261-21FA-994D-BA63-2FBE867DFCCF}"/>
              </a:ext>
            </a:extLst>
          </p:cNvPr>
          <p:cNvSpPr txBox="1"/>
          <p:nvPr/>
        </p:nvSpPr>
        <p:spPr>
          <a:xfrm>
            <a:off x="350829" y="6155437"/>
            <a:ext cx="11490342" cy="369332"/>
          </a:xfrm>
          <a:prstGeom prst="rect">
            <a:avLst/>
          </a:prstGeom>
          <a:solidFill>
            <a:srgbClr val="0070C0"/>
          </a:solidFill>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a:ea typeface="ＭＳ Ｐゴシック" pitchFamily="34" charset="-128"/>
                <a:cs typeface="Arial"/>
              </a:rPr>
              <a:t>Promising responses in patients with ”triple-class exposed” disease, with associated CRS toxicities</a:t>
            </a:r>
          </a:p>
        </p:txBody>
      </p:sp>
      <p:pic>
        <p:nvPicPr>
          <p:cNvPr id="2" name="Picture 1">
            <a:extLst>
              <a:ext uri="{FF2B5EF4-FFF2-40B4-BE49-F238E27FC236}">
                <a16:creationId xmlns:a16="http://schemas.microsoft.com/office/drawing/2014/main" id="{B2CA8181-6BCB-A44A-BFBA-060FF7883A70}"/>
              </a:ext>
            </a:extLst>
          </p:cNvPr>
          <p:cNvPicPr>
            <a:picLocks noChangeAspect="1"/>
          </p:cNvPicPr>
          <p:nvPr/>
        </p:nvPicPr>
        <p:blipFill>
          <a:blip r:embed="rId5"/>
          <a:stretch>
            <a:fillRect/>
          </a:stretch>
        </p:blipFill>
        <p:spPr>
          <a:xfrm>
            <a:off x="7318582" y="13177"/>
            <a:ext cx="3966304" cy="3180646"/>
          </a:xfrm>
          <a:prstGeom prst="rect">
            <a:avLst/>
          </a:prstGeom>
        </p:spPr>
      </p:pic>
      <p:sp>
        <p:nvSpPr>
          <p:cNvPr id="16" name="TextBox 15">
            <a:extLst>
              <a:ext uri="{FF2B5EF4-FFF2-40B4-BE49-F238E27FC236}">
                <a16:creationId xmlns:a16="http://schemas.microsoft.com/office/drawing/2014/main" id="{DA3A6B86-BE46-F040-A00D-1F295732FDE7}"/>
              </a:ext>
            </a:extLst>
          </p:cNvPr>
          <p:cNvSpPr txBox="1"/>
          <p:nvPr/>
        </p:nvSpPr>
        <p:spPr>
          <a:xfrm rot="16200000">
            <a:off x="6639157" y="1213888"/>
            <a:ext cx="1399742" cy="461665"/>
          </a:xfrm>
          <a:prstGeom prst="rect">
            <a:avLst/>
          </a:prstGeom>
          <a:solidFill>
            <a:schemeClr val="bg1"/>
          </a:solid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
                <a:ea typeface="ＭＳ Ｐゴシック" pitchFamily="34" charset="-128"/>
                <a:cs typeface="Arial"/>
              </a:rPr>
              <a:t>CRS (%)</a:t>
            </a:r>
          </a:p>
        </p:txBody>
      </p:sp>
      <p:sp>
        <p:nvSpPr>
          <p:cNvPr id="4" name="Rectangle 3">
            <a:extLst>
              <a:ext uri="{FF2B5EF4-FFF2-40B4-BE49-F238E27FC236}">
                <a16:creationId xmlns:a16="http://schemas.microsoft.com/office/drawing/2014/main" id="{3E43FA60-7ECB-41A2-B7AE-7DF592AB1735}"/>
              </a:ext>
            </a:extLst>
          </p:cNvPr>
          <p:cNvSpPr/>
          <p:nvPr/>
        </p:nvSpPr>
        <p:spPr>
          <a:xfrm>
            <a:off x="10509219" y="3222736"/>
            <a:ext cx="782824" cy="3693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C3F1FA43-D9DD-48F6-B6CB-5DFFC938272C}"/>
              </a:ext>
            </a:extLst>
          </p:cNvPr>
          <p:cNvSpPr txBox="1"/>
          <p:nvPr/>
        </p:nvSpPr>
        <p:spPr>
          <a:xfrm>
            <a:off x="9911618" y="3355146"/>
            <a:ext cx="1627369" cy="230832"/>
          </a:xfrm>
          <a:prstGeom prst="rect">
            <a:avLst/>
          </a:prstGeom>
          <a:solidFill>
            <a:schemeClr val="bg1"/>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a:ea typeface="ＭＳ Ｐゴシック" pitchFamily="34" charset="-128"/>
                <a:cs typeface="Arial"/>
              </a:rPr>
              <a:t>Grade 1-2 neurotoxicity only</a:t>
            </a:r>
          </a:p>
        </p:txBody>
      </p:sp>
      <p:grpSp>
        <p:nvGrpSpPr>
          <p:cNvPr id="9" name="Group 8">
            <a:extLst>
              <a:ext uri="{FF2B5EF4-FFF2-40B4-BE49-F238E27FC236}">
                <a16:creationId xmlns:a16="http://schemas.microsoft.com/office/drawing/2014/main" id="{62B79BDA-19E3-D647-8EA8-AE2B73513B89}"/>
              </a:ext>
            </a:extLst>
          </p:cNvPr>
          <p:cNvGrpSpPr/>
          <p:nvPr/>
        </p:nvGrpSpPr>
        <p:grpSpPr>
          <a:xfrm>
            <a:off x="10301820" y="73855"/>
            <a:ext cx="1197621" cy="461246"/>
            <a:chOff x="9831823" y="-614995"/>
            <a:chExt cx="1197621" cy="461246"/>
          </a:xfrm>
        </p:grpSpPr>
        <p:sp>
          <p:nvSpPr>
            <p:cNvPr id="8" name="Rectangle 7">
              <a:extLst>
                <a:ext uri="{FF2B5EF4-FFF2-40B4-BE49-F238E27FC236}">
                  <a16:creationId xmlns:a16="http://schemas.microsoft.com/office/drawing/2014/main" id="{B359B6F6-0BE0-9641-B8EF-FAABBD5E1C14}"/>
                </a:ext>
              </a:extLst>
            </p:cNvPr>
            <p:cNvSpPr/>
            <p:nvPr/>
          </p:nvSpPr>
          <p:spPr>
            <a:xfrm>
              <a:off x="9831823" y="-614995"/>
              <a:ext cx="1197621" cy="46124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89206C7-CEEB-F046-B840-9F1201B3152A}"/>
                </a:ext>
              </a:extLst>
            </p:cNvPr>
            <p:cNvSpPr txBox="1"/>
            <p:nvPr/>
          </p:nvSpPr>
          <p:spPr>
            <a:xfrm>
              <a:off x="9911618" y="-415359"/>
              <a:ext cx="817853" cy="261610"/>
            </a:xfrm>
            <a:prstGeom prst="rect">
              <a:avLst/>
            </a:prstGeom>
            <a:noFill/>
          </p:spPr>
          <p:txBody>
            <a:bodyPr wrap="none" rtlCol="0">
              <a:spAutoFit/>
            </a:bodyPr>
            <a:lstStyle/>
            <a:p>
              <a:r>
                <a:rPr lang="en-US" sz="1100" dirty="0">
                  <a:latin typeface="Arial"/>
                  <a:cs typeface="Arial"/>
                </a:rPr>
                <a:t>Grade 1-2</a:t>
              </a:r>
            </a:p>
          </p:txBody>
        </p:sp>
        <p:sp>
          <p:nvSpPr>
            <p:cNvPr id="20" name="TextBox 19">
              <a:extLst>
                <a:ext uri="{FF2B5EF4-FFF2-40B4-BE49-F238E27FC236}">
                  <a16:creationId xmlns:a16="http://schemas.microsoft.com/office/drawing/2014/main" id="{29A0995E-0524-EC41-BB32-CC805A070187}"/>
                </a:ext>
              </a:extLst>
            </p:cNvPr>
            <p:cNvSpPr txBox="1"/>
            <p:nvPr/>
          </p:nvSpPr>
          <p:spPr>
            <a:xfrm>
              <a:off x="9911618" y="-586719"/>
              <a:ext cx="774571" cy="261610"/>
            </a:xfrm>
            <a:prstGeom prst="rect">
              <a:avLst/>
            </a:prstGeom>
            <a:noFill/>
          </p:spPr>
          <p:txBody>
            <a:bodyPr wrap="none" rtlCol="0">
              <a:spAutoFit/>
            </a:bodyPr>
            <a:lstStyle/>
            <a:p>
              <a:r>
                <a:rPr lang="en-US" sz="1100" dirty="0">
                  <a:latin typeface="Arial"/>
                  <a:cs typeface="Arial"/>
                </a:rPr>
                <a:t>Grade 3+</a:t>
              </a:r>
            </a:p>
          </p:txBody>
        </p:sp>
        <p:sp>
          <p:nvSpPr>
            <p:cNvPr id="6" name="Rectangle 5">
              <a:extLst>
                <a:ext uri="{FF2B5EF4-FFF2-40B4-BE49-F238E27FC236}">
                  <a16:creationId xmlns:a16="http://schemas.microsoft.com/office/drawing/2014/main" id="{FB3615B8-4610-7E45-97AE-073B91EB0491}"/>
                </a:ext>
              </a:extLst>
            </p:cNvPr>
            <p:cNvSpPr/>
            <p:nvPr/>
          </p:nvSpPr>
          <p:spPr>
            <a:xfrm>
              <a:off x="9868336" y="-342288"/>
              <a:ext cx="99966" cy="115468"/>
            </a:xfrm>
            <a:prstGeom prst="rect">
              <a:avLst/>
            </a:prstGeom>
            <a:solidFill>
              <a:srgbClr val="FFA500"/>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F8A5235-B7A1-A549-9580-E763AE79C49F}"/>
                </a:ext>
              </a:extLst>
            </p:cNvPr>
            <p:cNvSpPr/>
            <p:nvPr/>
          </p:nvSpPr>
          <p:spPr>
            <a:xfrm>
              <a:off x="9868336" y="-513648"/>
              <a:ext cx="99966" cy="115468"/>
            </a:xfrm>
            <a:prstGeom prst="rect">
              <a:avLst/>
            </a:prstGeom>
            <a:solidFill>
              <a:srgbClr val="8B0100"/>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2" name="TextBox 21">
            <a:extLst>
              <a:ext uri="{FF2B5EF4-FFF2-40B4-BE49-F238E27FC236}">
                <a16:creationId xmlns:a16="http://schemas.microsoft.com/office/drawing/2014/main" id="{029832A0-4BDA-194D-AF0B-8D9CBCE5DA79}"/>
              </a:ext>
            </a:extLst>
          </p:cNvPr>
          <p:cNvSpPr txBox="1"/>
          <p:nvPr/>
        </p:nvSpPr>
        <p:spPr>
          <a:xfrm>
            <a:off x="8350991" y="2802296"/>
            <a:ext cx="597392" cy="107722"/>
          </a:xfrm>
          <a:prstGeom prst="rect">
            <a:avLst/>
          </a:prstGeom>
          <a:solidFill>
            <a:schemeClr val="bg1"/>
          </a:solidFill>
        </p:spPr>
        <p:txBody>
          <a:bodyPr wrap="square" lIns="0" tIns="0" rIns="0" bIns="0" anchor="ctr">
            <a:spAutoFit/>
          </a:bodyPr>
          <a:lstStyle/>
          <a:p>
            <a:pPr algn="ctr"/>
            <a:r>
              <a:rPr lang="en-US" sz="700" dirty="0" err="1">
                <a:solidFill>
                  <a:srgbClr val="000000"/>
                </a:solidFill>
                <a:effectLst/>
                <a:latin typeface="Helvetica" pitchFamily="2" charset="0"/>
              </a:rPr>
              <a:t>teclistamab</a:t>
            </a:r>
            <a:endParaRPr lang="en-US" sz="700" dirty="0">
              <a:solidFill>
                <a:srgbClr val="000000"/>
              </a:solidFill>
              <a:effectLst/>
              <a:latin typeface="Helvetica" pitchFamily="2" charset="0"/>
            </a:endParaRPr>
          </a:p>
        </p:txBody>
      </p:sp>
      <p:sp>
        <p:nvSpPr>
          <p:cNvPr id="23" name="TextBox 22">
            <a:extLst>
              <a:ext uri="{FF2B5EF4-FFF2-40B4-BE49-F238E27FC236}">
                <a16:creationId xmlns:a16="http://schemas.microsoft.com/office/drawing/2014/main" id="{F49828C8-2AC0-1947-9D38-22BC766F9401}"/>
              </a:ext>
            </a:extLst>
          </p:cNvPr>
          <p:cNvSpPr txBox="1"/>
          <p:nvPr/>
        </p:nvSpPr>
        <p:spPr>
          <a:xfrm>
            <a:off x="8364639" y="5954929"/>
            <a:ext cx="597392" cy="107722"/>
          </a:xfrm>
          <a:prstGeom prst="rect">
            <a:avLst/>
          </a:prstGeom>
          <a:solidFill>
            <a:schemeClr val="bg1"/>
          </a:solidFill>
        </p:spPr>
        <p:txBody>
          <a:bodyPr wrap="square" lIns="0" tIns="0" rIns="0" bIns="0" anchor="ctr">
            <a:spAutoFit/>
          </a:bodyPr>
          <a:lstStyle/>
          <a:p>
            <a:pPr algn="ctr"/>
            <a:r>
              <a:rPr lang="en-US" sz="700" dirty="0" err="1">
                <a:solidFill>
                  <a:srgbClr val="000000"/>
                </a:solidFill>
                <a:effectLst/>
                <a:latin typeface="Helvetica" pitchFamily="2" charset="0"/>
              </a:rPr>
              <a:t>teclistamab</a:t>
            </a:r>
            <a:endParaRPr lang="en-US" sz="700" dirty="0">
              <a:solidFill>
                <a:srgbClr val="000000"/>
              </a:solidFill>
              <a:effectLst/>
              <a:latin typeface="Helvetica" pitchFamily="2" charset="0"/>
            </a:endParaRPr>
          </a:p>
        </p:txBody>
      </p:sp>
      <p:sp>
        <p:nvSpPr>
          <p:cNvPr id="24" name="TextBox 23">
            <a:extLst>
              <a:ext uri="{FF2B5EF4-FFF2-40B4-BE49-F238E27FC236}">
                <a16:creationId xmlns:a16="http://schemas.microsoft.com/office/drawing/2014/main" id="{932D4299-9C71-1148-B297-BDE85CC173FC}"/>
              </a:ext>
            </a:extLst>
          </p:cNvPr>
          <p:cNvSpPr txBox="1"/>
          <p:nvPr/>
        </p:nvSpPr>
        <p:spPr>
          <a:xfrm>
            <a:off x="1965278" y="4414345"/>
            <a:ext cx="650545" cy="153888"/>
          </a:xfrm>
          <a:prstGeom prst="rect">
            <a:avLst/>
          </a:prstGeom>
          <a:solidFill>
            <a:schemeClr val="bg1"/>
          </a:solidFill>
        </p:spPr>
        <p:txBody>
          <a:bodyPr wrap="square" lIns="0" tIns="0" rIns="0" bIns="0" anchor="ctr">
            <a:spAutoFit/>
          </a:bodyPr>
          <a:lstStyle/>
          <a:p>
            <a:pPr algn="ctr"/>
            <a:r>
              <a:rPr lang="en-US" sz="1000" dirty="0" err="1">
                <a:solidFill>
                  <a:srgbClr val="000000"/>
                </a:solidFill>
                <a:effectLst/>
                <a:latin typeface="Helvetica" pitchFamily="2" charset="0"/>
              </a:rPr>
              <a:t>teclistamab</a:t>
            </a:r>
            <a:endParaRPr lang="en-US" sz="1000" dirty="0">
              <a:solidFill>
                <a:srgbClr val="000000"/>
              </a:solidFill>
              <a:effectLst/>
              <a:latin typeface="Helvetica" pitchFamily="2" charset="0"/>
            </a:endParaRPr>
          </a:p>
        </p:txBody>
      </p:sp>
      <p:sp>
        <p:nvSpPr>
          <p:cNvPr id="25" name="TextBox 24">
            <a:extLst>
              <a:ext uri="{FF2B5EF4-FFF2-40B4-BE49-F238E27FC236}">
                <a16:creationId xmlns:a16="http://schemas.microsoft.com/office/drawing/2014/main" id="{6FF4AE2C-FB49-7B43-8831-9A2F45A43343}"/>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798609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AC65466-092D-704C-90B3-AFF0541C2CD1}"/>
              </a:ext>
            </a:extLst>
          </p:cNvPr>
          <p:cNvSpPr>
            <a:spLocks noGrp="1"/>
          </p:cNvSpPr>
          <p:nvPr>
            <p:ph idx="1"/>
          </p:nvPr>
        </p:nvSpPr>
        <p:spPr>
          <a:xfrm>
            <a:off x="261258" y="5986035"/>
            <a:ext cx="9695543" cy="506839"/>
          </a:xfrm>
        </p:spPr>
        <p:txBody>
          <a:bodyPr>
            <a:noAutofit/>
          </a:bodyPr>
          <a:lstStyle/>
          <a:p>
            <a:pPr marL="0" indent="0">
              <a:buNone/>
            </a:pPr>
            <a:r>
              <a:rPr lang="en-US" sz="1200" dirty="0"/>
              <a:t>1. Usmani SZ et al. Lancet 2021. 2. Harrison SJ, et al. Presented at ASH 2020. Abstract 181. 3. Madduri D, et al. Presented at ASH 2020. Abstract 291. 4. Rodriguez C, et al. Presented at ASH 2020. Abstract 293.5. </a:t>
            </a:r>
            <a:r>
              <a:rPr lang="es-ES" sz="1200" dirty="0"/>
              <a:t>Bahlis NJ, et al. </a:t>
            </a:r>
            <a:r>
              <a:rPr lang="en-US" sz="1200" dirty="0"/>
              <a:t>Presented at </a:t>
            </a:r>
            <a:r>
              <a:rPr lang="es-ES" sz="1200" dirty="0"/>
              <a:t>ASCO 2021. Abstract 8006</a:t>
            </a:r>
            <a:r>
              <a:rPr lang="en-US" sz="1200" dirty="0"/>
              <a:t>.</a:t>
            </a:r>
          </a:p>
        </p:txBody>
      </p:sp>
      <p:sp>
        <p:nvSpPr>
          <p:cNvPr id="2" name="Título 1">
            <a:extLst>
              <a:ext uri="{FF2B5EF4-FFF2-40B4-BE49-F238E27FC236}">
                <a16:creationId xmlns:a16="http://schemas.microsoft.com/office/drawing/2014/main" id="{483EE92E-6F19-CD4C-A52C-C971A7E2D678}"/>
              </a:ext>
            </a:extLst>
          </p:cNvPr>
          <p:cNvSpPr>
            <a:spLocks noGrp="1"/>
          </p:cNvSpPr>
          <p:nvPr>
            <p:ph type="title"/>
          </p:nvPr>
        </p:nvSpPr>
        <p:spPr/>
        <p:txBody>
          <a:bodyPr/>
          <a:lstStyle/>
          <a:p>
            <a:r>
              <a:rPr lang="en-US" b="1" dirty="0">
                <a:solidFill>
                  <a:srgbClr val="C00000"/>
                </a:solidFill>
              </a:rPr>
              <a:t>BCMA x CD3 Bispecific Antibodies: Summary</a:t>
            </a:r>
          </a:p>
        </p:txBody>
      </p:sp>
      <p:graphicFrame>
        <p:nvGraphicFramePr>
          <p:cNvPr id="6" name="Table 5">
            <a:extLst>
              <a:ext uri="{FF2B5EF4-FFF2-40B4-BE49-F238E27FC236}">
                <a16:creationId xmlns:a16="http://schemas.microsoft.com/office/drawing/2014/main" id="{3FCEDD88-E6FB-4DCD-A33D-51342A0EB0D8}"/>
              </a:ext>
            </a:extLst>
          </p:cNvPr>
          <p:cNvGraphicFramePr>
            <a:graphicFrameLocks noGrp="1"/>
          </p:cNvGraphicFramePr>
          <p:nvPr>
            <p:extLst>
              <p:ext uri="{D42A27DB-BD31-4B8C-83A1-F6EECF244321}">
                <p14:modId xmlns:p14="http://schemas.microsoft.com/office/powerpoint/2010/main" val="3657444412"/>
              </p:ext>
            </p:extLst>
          </p:nvPr>
        </p:nvGraphicFramePr>
        <p:xfrm>
          <a:off x="412751" y="1222375"/>
          <a:ext cx="11326967" cy="4640409"/>
        </p:xfrm>
        <a:graphic>
          <a:graphicData uri="http://schemas.openxmlformats.org/drawingml/2006/table">
            <a:tbl>
              <a:tblPr firstRow="1" bandRow="1">
                <a:tableStyleId>{5C22544A-7EE6-4342-B048-85BDC9FD1C3A}</a:tableStyleId>
              </a:tblPr>
              <a:tblGrid>
                <a:gridCol w="1213527">
                  <a:extLst>
                    <a:ext uri="{9D8B030D-6E8A-4147-A177-3AD203B41FA5}">
                      <a16:colId xmlns:a16="http://schemas.microsoft.com/office/drawing/2014/main" val="1271365957"/>
                    </a:ext>
                  </a:extLst>
                </a:gridCol>
                <a:gridCol w="2636495">
                  <a:extLst>
                    <a:ext uri="{9D8B030D-6E8A-4147-A177-3AD203B41FA5}">
                      <a16:colId xmlns:a16="http://schemas.microsoft.com/office/drawing/2014/main" val="862249134"/>
                    </a:ext>
                  </a:extLst>
                </a:gridCol>
                <a:gridCol w="575101">
                  <a:extLst>
                    <a:ext uri="{9D8B030D-6E8A-4147-A177-3AD203B41FA5}">
                      <a16:colId xmlns:a16="http://schemas.microsoft.com/office/drawing/2014/main" val="194418362"/>
                    </a:ext>
                  </a:extLst>
                </a:gridCol>
                <a:gridCol w="1875713">
                  <a:extLst>
                    <a:ext uri="{9D8B030D-6E8A-4147-A177-3AD203B41FA5}">
                      <a16:colId xmlns:a16="http://schemas.microsoft.com/office/drawing/2014/main" val="2386940495"/>
                    </a:ext>
                  </a:extLst>
                </a:gridCol>
                <a:gridCol w="1875713">
                  <a:extLst>
                    <a:ext uri="{9D8B030D-6E8A-4147-A177-3AD203B41FA5}">
                      <a16:colId xmlns:a16="http://schemas.microsoft.com/office/drawing/2014/main" val="2485092494"/>
                    </a:ext>
                  </a:extLst>
                </a:gridCol>
                <a:gridCol w="1575209">
                  <a:extLst>
                    <a:ext uri="{9D8B030D-6E8A-4147-A177-3AD203B41FA5}">
                      <a16:colId xmlns:a16="http://schemas.microsoft.com/office/drawing/2014/main" val="1050198521"/>
                    </a:ext>
                  </a:extLst>
                </a:gridCol>
                <a:gridCol w="1575209">
                  <a:extLst>
                    <a:ext uri="{9D8B030D-6E8A-4147-A177-3AD203B41FA5}">
                      <a16:colId xmlns:a16="http://schemas.microsoft.com/office/drawing/2014/main" val="2331088064"/>
                    </a:ext>
                  </a:extLst>
                </a:gridCol>
              </a:tblGrid>
              <a:tr h="502920">
                <a:tc>
                  <a:txBody>
                    <a:bodyPr/>
                    <a:lstStyle/>
                    <a:p>
                      <a:pPr marL="0" marR="0" algn="ctr">
                        <a:spcBef>
                          <a:spcPts val="0"/>
                        </a:spcBef>
                        <a:spcAft>
                          <a:spcPts val="0"/>
                        </a:spcAft>
                      </a:pPr>
                      <a:r>
                        <a:rPr lang="en-US" sz="1100" dirty="0">
                          <a:effectLst/>
                          <a:latin typeface="Arial" panose="020B0604020202020204" pitchFamily="34" charset="0"/>
                          <a:cs typeface="Arial" panose="020B0604020202020204" pitchFamily="34" charset="0"/>
                        </a:rPr>
                        <a:t>Therapy</a:t>
                      </a:r>
                      <a:endParaRPr lang="en-US" sz="1100" dirty="0">
                        <a:solidFill>
                          <a:schemeClr val="bg1"/>
                        </a:solidFill>
                        <a:effectLst/>
                        <a:latin typeface="Arial" panose="020B0604020202020204" pitchFamily="34" charset="0"/>
                        <a:ea typeface="Calibri" charset="0"/>
                        <a:cs typeface="Arial" panose="020B0604020202020204" pitchFamily="34" charset="0"/>
                      </a:endParaRPr>
                    </a:p>
                  </a:txBody>
                  <a:tcPr marL="68580" marR="68580" marT="0" marB="0" anchor="ctr">
                    <a:lnL w="12700" cap="flat" cmpd="sng" algn="ctr">
                      <a:solidFill>
                        <a:schemeClr val="accent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marL="0" marR="0" algn="ctr">
                        <a:spcBef>
                          <a:spcPts val="0"/>
                        </a:spcBef>
                        <a:spcAft>
                          <a:spcPts val="0"/>
                        </a:spcAft>
                      </a:pPr>
                      <a:r>
                        <a:rPr lang="en-US" sz="1100" dirty="0">
                          <a:solidFill>
                            <a:schemeClr val="bg1"/>
                          </a:solidFill>
                          <a:effectLst/>
                          <a:latin typeface="Arial" panose="020B0604020202020204" pitchFamily="34" charset="0"/>
                          <a:cs typeface="Arial" panose="020B0604020202020204" pitchFamily="34" charset="0"/>
                        </a:rPr>
                        <a:t>Characteristics</a:t>
                      </a:r>
                      <a:endParaRPr lang="en-US" sz="1100" dirty="0">
                        <a:solidFill>
                          <a:schemeClr val="bg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marL="0" marR="0" algn="ctr">
                        <a:spcBef>
                          <a:spcPts val="0"/>
                        </a:spcBef>
                        <a:spcAft>
                          <a:spcPts val="0"/>
                        </a:spcAft>
                      </a:pPr>
                      <a:r>
                        <a:rPr lang="en-US" sz="1100" dirty="0">
                          <a:effectLst/>
                          <a:latin typeface="Arial" panose="020B0604020202020204" pitchFamily="34" charset="0"/>
                          <a:cs typeface="Arial" panose="020B0604020202020204" pitchFamily="34" charset="0"/>
                        </a:rPr>
                        <a:t>N</a:t>
                      </a:r>
                      <a:endParaRPr lang="en-US" sz="1100" dirty="0">
                        <a:solidFill>
                          <a:schemeClr val="bg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marL="0" marR="0" algn="ctr">
                        <a:spcBef>
                          <a:spcPts val="0"/>
                        </a:spcBef>
                        <a:spcAft>
                          <a:spcPts val="0"/>
                        </a:spcAft>
                      </a:pPr>
                      <a:r>
                        <a:rPr lang="en-US" sz="1100" b="1" kern="1200" dirty="0">
                          <a:solidFill>
                            <a:schemeClr val="lt1"/>
                          </a:solidFill>
                          <a:effectLst/>
                          <a:latin typeface="Arial" panose="020B0604020202020204" pitchFamily="34" charset="0"/>
                          <a:ea typeface="+mn-ea"/>
                          <a:cs typeface="Arial" panose="020B0604020202020204" pitchFamily="34" charset="0"/>
                        </a:rPr>
                        <a:t>Population</a:t>
                      </a:r>
                    </a:p>
                  </a:txBody>
                  <a:tcPr marL="68580" marR="6858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marL="0" marR="0" algn="ctr">
                        <a:spcBef>
                          <a:spcPts val="0"/>
                        </a:spcBef>
                        <a:spcAft>
                          <a:spcPts val="0"/>
                        </a:spcAft>
                      </a:pPr>
                      <a:r>
                        <a:rPr lang="en-US" sz="1100" dirty="0">
                          <a:effectLst/>
                          <a:latin typeface="Arial" panose="020B0604020202020204" pitchFamily="34" charset="0"/>
                          <a:cs typeface="Arial" panose="020B0604020202020204" pitchFamily="34" charset="0"/>
                        </a:rPr>
                        <a:t>Safety</a:t>
                      </a:r>
                      <a:endParaRPr lang="en-US" sz="1100" dirty="0">
                        <a:solidFill>
                          <a:schemeClr val="bg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marL="0" marR="0" algn="ctr">
                        <a:spcBef>
                          <a:spcPts val="0"/>
                        </a:spcBef>
                        <a:spcAft>
                          <a:spcPts val="0"/>
                        </a:spcAft>
                      </a:pPr>
                      <a:r>
                        <a:rPr lang="en-US" sz="1100" dirty="0">
                          <a:effectLst/>
                          <a:latin typeface="Arial" panose="020B0604020202020204" pitchFamily="34" charset="0"/>
                          <a:cs typeface="Arial" panose="020B0604020202020204" pitchFamily="34" charset="0"/>
                        </a:rPr>
                        <a:t>Response</a:t>
                      </a:r>
                      <a:endParaRPr lang="en-US" sz="1100" dirty="0">
                        <a:solidFill>
                          <a:schemeClr val="bg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marL="0" marR="0" algn="ctr">
                        <a:spcBef>
                          <a:spcPts val="0"/>
                        </a:spcBef>
                        <a:spcAft>
                          <a:spcPts val="0"/>
                        </a:spcAft>
                      </a:pPr>
                      <a:r>
                        <a:rPr lang="en-US" sz="1100" dirty="0">
                          <a:effectLst/>
                          <a:latin typeface="Arial" panose="020B0604020202020204" pitchFamily="34" charset="0"/>
                          <a:cs typeface="Arial" panose="020B0604020202020204" pitchFamily="34" charset="0"/>
                        </a:rPr>
                        <a:t>DOR/PFS</a:t>
                      </a:r>
                      <a:endParaRPr lang="en-US" sz="1100" dirty="0">
                        <a:solidFill>
                          <a:schemeClr val="bg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bg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218461004"/>
                  </a:ext>
                </a:extLst>
              </a:tr>
              <a:tr h="848205">
                <a:tc>
                  <a:txBody>
                    <a:bodyPr/>
                    <a:lstStyle/>
                    <a:p>
                      <a:pPr marL="0" marR="0" algn="l">
                        <a:spcBef>
                          <a:spcPts val="0"/>
                        </a:spcBef>
                        <a:spcAft>
                          <a:spcPts val="0"/>
                        </a:spcAft>
                      </a:pPr>
                      <a:r>
                        <a:rPr lang="en-US" sz="1100" b="0" kern="1200" dirty="0">
                          <a:solidFill>
                            <a:schemeClr val="tx1"/>
                          </a:solidFill>
                          <a:latin typeface="Arial" panose="020B0604020202020204" pitchFamily="34" charset="0"/>
                          <a:ea typeface="+mn-ea"/>
                          <a:cs typeface="Arial" panose="020B0604020202020204" pitchFamily="34" charset="0"/>
                        </a:rPr>
                        <a:t>Teclistamab</a:t>
                      </a:r>
                      <a:r>
                        <a:rPr lang="en-US" sz="1100" b="0" kern="1200" baseline="30000" dirty="0">
                          <a:solidFill>
                            <a:schemeClr val="tx1"/>
                          </a:solidFill>
                          <a:latin typeface="Arial" panose="020B0604020202020204" pitchFamily="34" charset="0"/>
                          <a:ea typeface="+mn-ea"/>
                          <a:cs typeface="Arial" panose="020B0604020202020204" pitchFamily="34" charset="0"/>
                        </a:rPr>
                        <a:t>1</a:t>
                      </a:r>
                      <a:endParaRPr lang="en-US" sz="1100" b="0" kern="1200" dirty="0">
                        <a:solidFill>
                          <a:schemeClr val="tx1"/>
                        </a:solidFill>
                        <a:latin typeface="Arial" panose="020B0604020202020204" pitchFamily="34" charset="0"/>
                        <a:ea typeface="+mn-ea"/>
                        <a:cs typeface="Arial" panose="020B0604020202020204" pitchFamily="34" charset="0"/>
                      </a:endParaRPr>
                    </a:p>
                  </a:txBody>
                  <a:tcPr marL="68580" marR="68580" marT="0" marB="0"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171450" marR="0" lvl="0" indent="-171450" algn="l" defTabSz="6858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100" dirty="0">
                          <a:solidFill>
                            <a:schemeClr val="tx1"/>
                          </a:solidFill>
                          <a:effectLst/>
                          <a:latin typeface="Arial" panose="020B0604020202020204" pitchFamily="34" charset="0"/>
                          <a:cs typeface="Arial" panose="020B0604020202020204" pitchFamily="34" charset="0"/>
                        </a:rPr>
                        <a:t>Bispecific</a:t>
                      </a:r>
                      <a:endParaRPr lang="en-US" sz="1100" dirty="0">
                        <a:solidFill>
                          <a:schemeClr val="tx1"/>
                        </a:solidFill>
                        <a:effectLst/>
                        <a:latin typeface="Arial" panose="020B0604020202020204" pitchFamily="34" charset="0"/>
                        <a:ea typeface="Calibri" charset="0"/>
                        <a:cs typeface="Arial" panose="020B0604020202020204" pitchFamily="34" charset="0"/>
                      </a:endParaRP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cs typeface="Arial" panose="020B0604020202020204" pitchFamily="34" charset="0"/>
                        </a:rPr>
                        <a:t>IV/SC (RP2D: 1500</a:t>
                      </a:r>
                      <a:r>
                        <a:rPr lang="en-US" sz="1100" dirty="0">
                          <a:solidFill>
                            <a:schemeClr val="tx1"/>
                          </a:solidFill>
                          <a:effectLst/>
                          <a:latin typeface="Arial" panose="020B0604020202020204" pitchFamily="34" charset="0"/>
                          <a:ea typeface="Calibri" charset="0"/>
                          <a:cs typeface="Arial" panose="020B0604020202020204" pitchFamily="34" charset="0"/>
                        </a:rPr>
                        <a:t>μ</a:t>
                      </a:r>
                      <a:r>
                        <a:rPr lang="en-US" sz="1100" dirty="0">
                          <a:solidFill>
                            <a:schemeClr val="tx1"/>
                          </a:solidFill>
                          <a:effectLst/>
                          <a:latin typeface="Arial" panose="020B0604020202020204" pitchFamily="34" charset="0"/>
                          <a:cs typeface="Arial" panose="020B0604020202020204" pitchFamily="34" charset="0"/>
                        </a:rPr>
                        <a:t>g/kg SC)</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cs typeface="Arial" panose="020B0604020202020204" pitchFamily="34" charset="0"/>
                        </a:rPr>
                        <a:t>Weekly and every other week in f/u</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algn="ctr">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157</a:t>
                      </a:r>
                      <a:endParaRPr lang="en-US" sz="11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At SC cohorts: </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Median of 5PL</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79% triple refractory</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38% penta refractory</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At RP2D: </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CRS 70% G1-2</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Neurotox 1% (G1)</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Infections 50%</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algn="l">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At RP2D, ORR:  65% with 40% sCR/CR</a:t>
                      </a:r>
                      <a:endParaRPr lang="en-US" sz="11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algn="l">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No mature data</a:t>
                      </a:r>
                      <a:endParaRPr lang="en-US" sz="11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1635800"/>
                  </a:ext>
                </a:extLst>
              </a:tr>
              <a:tr h="580463">
                <a:tc>
                  <a:txBody>
                    <a:bodyPr/>
                    <a:lstStyle/>
                    <a:p>
                      <a:pPr marL="0" marR="0" algn="l">
                        <a:spcBef>
                          <a:spcPts val="0"/>
                        </a:spcBef>
                        <a:spcAft>
                          <a:spcPts val="0"/>
                        </a:spcAft>
                      </a:pPr>
                      <a:r>
                        <a:rPr lang="en-US" sz="1100" b="0" kern="1200" dirty="0">
                          <a:solidFill>
                            <a:schemeClr val="tx1"/>
                          </a:solidFill>
                          <a:latin typeface="Arial" panose="020B0604020202020204" pitchFamily="34" charset="0"/>
                          <a:ea typeface="+mn-ea"/>
                          <a:cs typeface="Arial" panose="020B0604020202020204" pitchFamily="34" charset="0"/>
                        </a:rPr>
                        <a:t>AMG701</a:t>
                      </a:r>
                      <a:r>
                        <a:rPr lang="en-US" sz="1100" b="0" kern="1200" baseline="30000" dirty="0">
                          <a:solidFill>
                            <a:schemeClr val="tx1"/>
                          </a:solidFill>
                          <a:latin typeface="Arial" panose="020B0604020202020204" pitchFamily="34" charset="0"/>
                          <a:ea typeface="+mn-ea"/>
                          <a:cs typeface="Arial" panose="020B0604020202020204" pitchFamily="34" charset="0"/>
                        </a:rPr>
                        <a:t>2</a:t>
                      </a:r>
                      <a:endParaRPr lang="en-US" sz="1100" b="0" kern="1200" dirty="0">
                        <a:solidFill>
                          <a:schemeClr val="tx1"/>
                        </a:solidFill>
                        <a:latin typeface="Arial" panose="020B0604020202020204" pitchFamily="34" charset="0"/>
                        <a:ea typeface="+mn-ea"/>
                        <a:cs typeface="Arial" panose="020B0604020202020204" pitchFamily="34" charset="0"/>
                      </a:endParaRPr>
                    </a:p>
                  </a:txBody>
                  <a:tcPr marL="68580" marR="68580" marT="0" marB="0"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cs typeface="Arial" panose="020B0604020202020204" pitchFamily="34" charset="0"/>
                        </a:rPr>
                        <a:t>BiTE modified</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IV</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Weekly</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marR="0" algn="ctr">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82</a:t>
                      </a:r>
                      <a:endParaRPr lang="en-US" sz="11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Median of 6PL</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62% triple refractory</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cs typeface="Arial" panose="020B0604020202020204" pitchFamily="34" charset="0"/>
                        </a:rPr>
                        <a:t>CRS 55%, G3-4: 9% </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cs typeface="Arial" panose="020B0604020202020204" pitchFamily="34" charset="0"/>
                        </a:rPr>
                        <a:t>No ICANS</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cs typeface="Arial" panose="020B0604020202020204" pitchFamily="34" charset="0"/>
                        </a:rPr>
                        <a:t>20% cytopenias</a:t>
                      </a:r>
                      <a:endParaRPr lang="en-US" sz="11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marR="0" algn="l">
                        <a:spcBef>
                          <a:spcPts val="0"/>
                        </a:spcBef>
                        <a:spcAft>
                          <a:spcPts val="0"/>
                        </a:spcAft>
                      </a:pPr>
                      <a:r>
                        <a:rPr lang="en-US" sz="1100" dirty="0">
                          <a:solidFill>
                            <a:schemeClr val="tx1"/>
                          </a:solidFill>
                          <a:effectLst/>
                          <a:latin typeface="Arial" panose="020B0604020202020204" pitchFamily="34" charset="0"/>
                          <a:ea typeface="Calibri" charset="0"/>
                          <a:cs typeface="Arial" panose="020B0604020202020204" pitchFamily="34" charset="0"/>
                        </a:rPr>
                        <a:t>83% ORR at the top dose level and 50% VGPR</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marR="0" algn="l">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No mature data</a:t>
                      </a:r>
                      <a:endParaRPr lang="en-US" sz="11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571475525"/>
                  </a:ext>
                </a:extLst>
              </a:tr>
              <a:tr h="967436">
                <a:tc>
                  <a:txBody>
                    <a:bodyPr/>
                    <a:lstStyle/>
                    <a:p>
                      <a:pPr marL="0" marR="0" algn="l">
                        <a:spcBef>
                          <a:spcPts val="0"/>
                        </a:spcBef>
                        <a:spcAft>
                          <a:spcPts val="0"/>
                        </a:spcAft>
                      </a:pPr>
                      <a:r>
                        <a:rPr lang="en-US" sz="1100" b="0" kern="1200" dirty="0">
                          <a:solidFill>
                            <a:schemeClr val="tx1"/>
                          </a:solidFill>
                          <a:latin typeface="Arial" panose="020B0604020202020204" pitchFamily="34" charset="0"/>
                          <a:ea typeface="+mn-ea"/>
                          <a:cs typeface="Arial" panose="020B0604020202020204" pitchFamily="34" charset="0"/>
                        </a:rPr>
                        <a:t>REGN5458</a:t>
                      </a:r>
                      <a:r>
                        <a:rPr lang="en-US" sz="1100" b="0" kern="1200" baseline="30000" dirty="0">
                          <a:solidFill>
                            <a:schemeClr val="tx1"/>
                          </a:solidFill>
                          <a:latin typeface="Arial" panose="020B0604020202020204" pitchFamily="34" charset="0"/>
                          <a:ea typeface="+mn-ea"/>
                          <a:cs typeface="Arial" panose="020B0604020202020204" pitchFamily="34" charset="0"/>
                        </a:rPr>
                        <a:t>3</a:t>
                      </a:r>
                      <a:endParaRPr lang="en-US" sz="1100" b="0" kern="1200" dirty="0">
                        <a:solidFill>
                          <a:schemeClr val="tx1"/>
                        </a:solidFill>
                        <a:latin typeface="Arial" panose="020B0604020202020204" pitchFamily="34" charset="0"/>
                        <a:ea typeface="+mn-ea"/>
                        <a:cs typeface="Arial" panose="020B0604020202020204" pitchFamily="34" charset="0"/>
                      </a:endParaRPr>
                    </a:p>
                  </a:txBody>
                  <a:tcPr marL="68580" marR="68580" marT="0" marB="0"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100" dirty="0">
                          <a:solidFill>
                            <a:schemeClr val="tx1"/>
                          </a:solidFill>
                          <a:effectLst/>
                          <a:latin typeface="Arial" panose="020B0604020202020204" pitchFamily="34" charset="0"/>
                          <a:cs typeface="Arial" panose="020B0604020202020204" pitchFamily="34" charset="0"/>
                        </a:rPr>
                        <a:t>Bispecific</a:t>
                      </a:r>
                    </a:p>
                    <a:p>
                      <a:pPr marL="171450" marR="0" lvl="0" indent="-171450" algn="l" defTabSz="9144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100" dirty="0">
                          <a:solidFill>
                            <a:schemeClr val="tx1"/>
                          </a:solidFill>
                          <a:effectLst/>
                          <a:latin typeface="Arial" panose="020B0604020202020204" pitchFamily="34" charset="0"/>
                          <a:ea typeface="Calibri" charset="0"/>
                          <a:cs typeface="Arial" panose="020B0604020202020204" pitchFamily="34" charset="0"/>
                        </a:rPr>
                        <a:t>IV</a:t>
                      </a:r>
                    </a:p>
                    <a:p>
                      <a:pPr marL="171450" marR="0" lvl="0" indent="-171450" algn="l" defTabSz="9144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100" dirty="0">
                          <a:solidFill>
                            <a:schemeClr val="tx1"/>
                          </a:solidFill>
                          <a:effectLst/>
                          <a:latin typeface="Arial" panose="020B0604020202020204" pitchFamily="34" charset="0"/>
                          <a:ea typeface="Calibri" charset="0"/>
                          <a:cs typeface="Arial" panose="020B0604020202020204" pitchFamily="34" charset="0"/>
                        </a:rPr>
                        <a:t>Weekly and every other week C4-&gt;</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algn="ctr">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49</a:t>
                      </a:r>
                      <a:endParaRPr lang="en-US" sz="11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Median of 5PL</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100% triple refractory</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57% penta refractory</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cs typeface="Arial" panose="020B0604020202020204" pitchFamily="34" charset="0"/>
                        </a:rPr>
                        <a:t>CRS 39%, no G3-4</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cs typeface="Arial" panose="020B0604020202020204" pitchFamily="34" charset="0"/>
                        </a:rPr>
                        <a:t>ICANS 12% </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cs typeface="Arial" panose="020B0604020202020204" pitchFamily="34" charset="0"/>
                        </a:rPr>
                        <a:t>cytopenias 47% and infections 18%</a:t>
                      </a:r>
                      <a:endParaRPr lang="en-US" sz="11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algn="l">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62.5% at 96 mg and 95% of responders were VGPR.</a:t>
                      </a:r>
                    </a:p>
                    <a:p>
                      <a:pPr marL="0" marR="0" algn="l">
                        <a:spcBef>
                          <a:spcPts val="0"/>
                        </a:spcBef>
                        <a:spcAft>
                          <a:spcPts val="0"/>
                        </a:spcAft>
                      </a:pPr>
                      <a:r>
                        <a:rPr lang="en-US" sz="1100" dirty="0">
                          <a:solidFill>
                            <a:schemeClr val="tx1"/>
                          </a:solidFill>
                          <a:effectLst/>
                          <a:latin typeface="Arial" panose="020B0604020202020204" pitchFamily="34" charset="0"/>
                          <a:ea typeface="Calibri" charset="0"/>
                          <a:cs typeface="Arial" panose="020B0604020202020204" pitchFamily="34" charset="0"/>
                        </a:rPr>
                        <a:t>Some CR in lower dose levels</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algn="l">
                        <a:spcBef>
                          <a:spcPts val="0"/>
                        </a:spcBef>
                        <a:spcAft>
                          <a:spcPts val="0"/>
                        </a:spcAft>
                      </a:pPr>
                      <a:r>
                        <a:rPr lang="en-US" sz="1100" dirty="0">
                          <a:solidFill>
                            <a:schemeClr val="tx1"/>
                          </a:solidFill>
                          <a:effectLst/>
                          <a:latin typeface="Arial" panose="020B0604020202020204" pitchFamily="34" charset="0"/>
                          <a:ea typeface="Calibri" charset="0"/>
                          <a:cs typeface="Arial" panose="020B0604020202020204" pitchFamily="34" charset="0"/>
                        </a:rPr>
                        <a:t>Preliminary median DOR: 6m</a:t>
                      </a:r>
                    </a:p>
                  </a:txBody>
                  <a:tcPr marL="68580" marR="6858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3334304"/>
                  </a:ext>
                </a:extLst>
              </a:tr>
              <a:tr h="967436">
                <a:tc>
                  <a:txBody>
                    <a:bodyPr/>
                    <a:lstStyle/>
                    <a:p>
                      <a:pPr marL="0" marR="0" algn="l">
                        <a:spcBef>
                          <a:spcPts val="0"/>
                        </a:spcBef>
                        <a:spcAft>
                          <a:spcPts val="0"/>
                        </a:spcAft>
                      </a:pPr>
                      <a:r>
                        <a:rPr lang="en-US" sz="1100" b="0" kern="1200" dirty="0">
                          <a:solidFill>
                            <a:schemeClr val="tx1"/>
                          </a:solidFill>
                          <a:latin typeface="Arial" panose="020B0604020202020204" pitchFamily="34" charset="0"/>
                          <a:ea typeface="+mn-ea"/>
                          <a:cs typeface="Arial" panose="020B0604020202020204" pitchFamily="34" charset="0"/>
                        </a:rPr>
                        <a:t>TNB-383B</a:t>
                      </a:r>
                      <a:r>
                        <a:rPr lang="en-US" sz="1100" b="0" kern="1200" baseline="30000" dirty="0">
                          <a:solidFill>
                            <a:schemeClr val="tx1"/>
                          </a:solidFill>
                          <a:latin typeface="Arial" panose="020B0604020202020204" pitchFamily="34" charset="0"/>
                          <a:ea typeface="+mn-ea"/>
                          <a:cs typeface="Arial" panose="020B0604020202020204" pitchFamily="34" charset="0"/>
                        </a:rPr>
                        <a:t>4</a:t>
                      </a:r>
                      <a:endParaRPr lang="en-US" sz="1100" b="0" kern="1200" dirty="0">
                        <a:solidFill>
                          <a:schemeClr val="tx1"/>
                        </a:solidFill>
                        <a:latin typeface="Arial" panose="020B0604020202020204" pitchFamily="34" charset="0"/>
                        <a:ea typeface="+mn-ea"/>
                        <a:cs typeface="Arial" panose="020B0604020202020204" pitchFamily="34" charset="0"/>
                      </a:endParaRPr>
                    </a:p>
                  </a:txBody>
                  <a:tcPr marL="68580" marR="68580" marT="0" marB="0"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171450" marR="0" lvl="0" indent="-171450" algn="l" defTabSz="9144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100" dirty="0">
                          <a:solidFill>
                            <a:schemeClr val="tx1"/>
                          </a:solidFill>
                          <a:effectLst/>
                          <a:latin typeface="Arial" panose="020B0604020202020204" pitchFamily="34" charset="0"/>
                          <a:cs typeface="Arial" panose="020B0604020202020204" pitchFamily="34" charset="0"/>
                        </a:rPr>
                        <a:t>Triple chain anti-BCMA bispecific</a:t>
                      </a:r>
                    </a:p>
                    <a:p>
                      <a:pPr marL="171450" marR="0" lvl="0" indent="-171450" algn="l" defTabSz="9144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100" dirty="0">
                          <a:solidFill>
                            <a:schemeClr val="tx1"/>
                          </a:solidFill>
                          <a:effectLst/>
                          <a:latin typeface="Arial" panose="020B0604020202020204" pitchFamily="34" charset="0"/>
                          <a:ea typeface="Calibri" charset="0"/>
                          <a:cs typeface="Arial" panose="020B0604020202020204" pitchFamily="34" charset="0"/>
                        </a:rPr>
                        <a:t>IV fixed doses </a:t>
                      </a:r>
                    </a:p>
                    <a:p>
                      <a:pPr marL="171450" marR="0" lvl="0" indent="-171450" algn="l" defTabSz="9144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100" dirty="0">
                          <a:solidFill>
                            <a:schemeClr val="tx1"/>
                          </a:solidFill>
                          <a:effectLst/>
                          <a:latin typeface="Arial" panose="020B0604020202020204" pitchFamily="34" charset="0"/>
                          <a:ea typeface="Calibri" charset="0"/>
                          <a:cs typeface="Arial" panose="020B0604020202020204" pitchFamily="34" charset="0"/>
                        </a:rPr>
                        <a:t>Every 3 weeks</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marR="0" algn="ctr">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58</a:t>
                      </a:r>
                      <a:endParaRPr lang="en-US" sz="11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Median of 6PL</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64% triple refractory</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34% penta refractory</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cs typeface="Arial" panose="020B0604020202020204" pitchFamily="34" charset="0"/>
                        </a:rPr>
                        <a:t>CRS 45% and no G3-4</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cs typeface="Arial" panose="020B0604020202020204" pitchFamily="34" charset="0"/>
                        </a:rPr>
                        <a:t>No ICANS </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cs typeface="Arial" panose="020B0604020202020204" pitchFamily="34" charset="0"/>
                        </a:rPr>
                        <a:t>Cytopenias 21% and infections 14%</a:t>
                      </a:r>
                      <a:endParaRPr lang="en-US" sz="11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marR="0" algn="l">
                        <a:spcBef>
                          <a:spcPts val="0"/>
                        </a:spcBef>
                        <a:spcAft>
                          <a:spcPts val="0"/>
                        </a:spcAft>
                      </a:pPr>
                      <a:r>
                        <a:rPr lang="en-US" sz="1100" dirty="0">
                          <a:solidFill>
                            <a:schemeClr val="tx1"/>
                          </a:solidFill>
                          <a:effectLst/>
                          <a:latin typeface="Arial" panose="020B0604020202020204" pitchFamily="34" charset="0"/>
                          <a:ea typeface="Calibri" charset="0"/>
                          <a:cs typeface="Arial" panose="020B0604020202020204" pitchFamily="34" charset="0"/>
                        </a:rPr>
                        <a:t>80% (13% CR) at the dose levels 40-60 mg</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marR="0" algn="l">
                        <a:spcBef>
                          <a:spcPts val="0"/>
                        </a:spcBef>
                        <a:spcAft>
                          <a:spcPts val="0"/>
                        </a:spcAft>
                      </a:pPr>
                      <a:r>
                        <a:rPr lang="en-US" sz="1100" dirty="0">
                          <a:solidFill>
                            <a:schemeClr val="tx1"/>
                          </a:solidFill>
                          <a:effectLst/>
                          <a:latin typeface="Arial" panose="020B0604020202020204" pitchFamily="34" charset="0"/>
                          <a:ea typeface="Calibri" charset="0"/>
                          <a:cs typeface="Arial" panose="020B0604020202020204" pitchFamily="34" charset="0"/>
                        </a:rPr>
                        <a:t>No </a:t>
                      </a:r>
                      <a:r>
                        <a:rPr lang="en-US" sz="1100">
                          <a:solidFill>
                            <a:schemeClr val="tx1"/>
                          </a:solidFill>
                          <a:effectLst/>
                          <a:latin typeface="Arial" panose="020B0604020202020204" pitchFamily="34" charset="0"/>
                          <a:ea typeface="Calibri" charset="0"/>
                          <a:cs typeface="Arial" panose="020B0604020202020204" pitchFamily="34" charset="0"/>
                        </a:rPr>
                        <a:t>mature data</a:t>
                      </a:r>
                      <a:endParaRPr lang="en-US" sz="11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3125730222"/>
                  </a:ext>
                </a:extLst>
              </a:tr>
              <a:tr h="773949">
                <a:tc>
                  <a:txBody>
                    <a:bodyPr/>
                    <a:lstStyle/>
                    <a:p>
                      <a:pPr marL="0" marR="0" algn="l">
                        <a:spcBef>
                          <a:spcPts val="0"/>
                        </a:spcBef>
                        <a:spcAft>
                          <a:spcPts val="0"/>
                        </a:spcAft>
                      </a:pPr>
                      <a:r>
                        <a:rPr lang="en-US" sz="1100" b="0" kern="1200" dirty="0" err="1">
                          <a:solidFill>
                            <a:schemeClr val="tx1"/>
                          </a:solidFill>
                          <a:latin typeface="Arial" panose="020B0604020202020204" pitchFamily="34" charset="0"/>
                          <a:ea typeface="+mn-ea"/>
                          <a:cs typeface="Arial" panose="020B0604020202020204" pitchFamily="34" charset="0"/>
                        </a:rPr>
                        <a:t>Elranatamab</a:t>
                      </a:r>
                      <a:r>
                        <a:rPr lang="en-US" sz="1100" b="0" kern="1200" dirty="0">
                          <a:solidFill>
                            <a:schemeClr val="tx1"/>
                          </a:solidFill>
                          <a:latin typeface="Arial" panose="020B0604020202020204" pitchFamily="34" charset="0"/>
                          <a:ea typeface="+mn-ea"/>
                          <a:cs typeface="Arial" panose="020B0604020202020204" pitchFamily="34" charset="0"/>
                        </a:rPr>
                        <a:t> (PF-3135</a:t>
                      </a:r>
                      <a:r>
                        <a:rPr lang="en-US" sz="1100" b="0" kern="1200" baseline="30000" dirty="0">
                          <a:solidFill>
                            <a:schemeClr val="tx1"/>
                          </a:solidFill>
                          <a:latin typeface="Arial" panose="020B0604020202020204" pitchFamily="34" charset="0"/>
                          <a:ea typeface="+mn-ea"/>
                          <a:cs typeface="Arial" panose="020B0604020202020204" pitchFamily="34" charset="0"/>
                        </a:rPr>
                        <a:t>5</a:t>
                      </a:r>
                      <a:r>
                        <a:rPr lang="en-US" sz="1100" b="0" kern="1200" baseline="0" dirty="0">
                          <a:solidFill>
                            <a:schemeClr val="tx1"/>
                          </a:solidFill>
                          <a:latin typeface="Arial" panose="020B0604020202020204" pitchFamily="34" charset="0"/>
                          <a:ea typeface="+mn-ea"/>
                          <a:cs typeface="Arial" panose="020B0604020202020204" pitchFamily="34" charset="0"/>
                        </a:rPr>
                        <a:t>)</a:t>
                      </a:r>
                      <a:endParaRPr lang="en-US" sz="1100" b="0" kern="1200" dirty="0">
                        <a:solidFill>
                          <a:schemeClr val="tx1"/>
                        </a:solidFill>
                        <a:latin typeface="Arial" panose="020B0604020202020204" pitchFamily="34" charset="0"/>
                        <a:ea typeface="+mn-ea"/>
                        <a:cs typeface="Arial" panose="020B0604020202020204" pitchFamily="34" charset="0"/>
                      </a:endParaRPr>
                    </a:p>
                  </a:txBody>
                  <a:tcPr marL="68580" marR="68580" marT="0" marB="0"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100" dirty="0">
                          <a:solidFill>
                            <a:schemeClr val="tx1"/>
                          </a:solidFill>
                          <a:effectLst/>
                          <a:latin typeface="Arial" panose="020B0604020202020204" pitchFamily="34" charset="0"/>
                          <a:ea typeface="Calibri" charset="0"/>
                          <a:cs typeface="Arial" panose="020B0604020202020204" pitchFamily="34" charset="0"/>
                        </a:rPr>
                        <a:t>Bispecific</a:t>
                      </a:r>
                    </a:p>
                    <a:p>
                      <a:pPr marL="171450" marR="0" lvl="0" indent="-171450" algn="l" defTabSz="9144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100" dirty="0">
                          <a:solidFill>
                            <a:schemeClr val="tx1"/>
                          </a:solidFill>
                          <a:effectLst/>
                          <a:latin typeface="Arial" panose="020B0604020202020204" pitchFamily="34" charset="0"/>
                          <a:ea typeface="Calibri" charset="0"/>
                          <a:cs typeface="Arial" panose="020B0604020202020204" pitchFamily="34" charset="0"/>
                        </a:rPr>
                        <a:t>SC and weekly </a:t>
                      </a:r>
                    </a:p>
                    <a:p>
                      <a:pPr marL="171450" marR="0" lvl="0" indent="-171450" algn="l" defTabSz="9144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100" dirty="0">
                          <a:solidFill>
                            <a:schemeClr val="tx1"/>
                          </a:solidFill>
                          <a:effectLst/>
                          <a:latin typeface="Arial" panose="020B0604020202020204" pitchFamily="34" charset="0"/>
                          <a:ea typeface="Calibri" charset="0"/>
                          <a:cs typeface="Arial" panose="020B0604020202020204" pitchFamily="34" charset="0"/>
                        </a:rPr>
                        <a:t>RP2D: 1000 </a:t>
                      </a:r>
                      <a:r>
                        <a:rPr lang="el-GR" sz="1100" dirty="0">
                          <a:solidFill>
                            <a:schemeClr val="tx1"/>
                          </a:solidFill>
                          <a:effectLst/>
                          <a:latin typeface="Arial" panose="020B0604020202020204" pitchFamily="34" charset="0"/>
                          <a:ea typeface="Calibri" charset="0"/>
                          <a:cs typeface="Arial" panose="020B0604020202020204" pitchFamily="34" charset="0"/>
                        </a:rPr>
                        <a:t>μ</a:t>
                      </a:r>
                      <a:r>
                        <a:rPr lang="en-US" sz="1100" dirty="0">
                          <a:solidFill>
                            <a:schemeClr val="tx1"/>
                          </a:solidFill>
                          <a:effectLst/>
                          <a:latin typeface="Arial" panose="020B0604020202020204" pitchFamily="34" charset="0"/>
                          <a:cs typeface="Arial" panose="020B0604020202020204" pitchFamily="34" charset="0"/>
                        </a:rPr>
                        <a:t>g/kg </a:t>
                      </a:r>
                      <a:endParaRPr lang="en-US" sz="11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algn="ctr">
                        <a:spcBef>
                          <a:spcPts val="0"/>
                        </a:spcBef>
                        <a:spcAft>
                          <a:spcPts val="0"/>
                        </a:spcAft>
                      </a:pPr>
                      <a:r>
                        <a:rPr lang="en-US" sz="1100" dirty="0">
                          <a:solidFill>
                            <a:schemeClr val="tx1"/>
                          </a:solidFill>
                          <a:effectLst/>
                          <a:latin typeface="Arial" panose="020B0604020202020204" pitchFamily="34" charset="0"/>
                          <a:ea typeface="Calibri" charset="0"/>
                          <a:cs typeface="Arial" panose="020B0604020202020204" pitchFamily="34" charset="0"/>
                        </a:rPr>
                        <a:t>30</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Median of 8PL</a:t>
                      </a:r>
                    </a:p>
                    <a:p>
                      <a:pPr marL="171450" marR="0" lvl="0" indent="-171450" algn="l" defTabSz="9144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100" dirty="0">
                          <a:solidFill>
                            <a:schemeClr val="tx1"/>
                          </a:solidFill>
                          <a:effectLst/>
                          <a:latin typeface="Arial" panose="020B0604020202020204" pitchFamily="34" charset="0"/>
                          <a:ea typeface="Calibri" charset="0"/>
                          <a:cs typeface="Arial" panose="020B0604020202020204" pitchFamily="34" charset="0"/>
                        </a:rPr>
                        <a:t>87% triple refractory</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23% prior BCMA-based therapy</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CRS 73% and no G3-4</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ICANS 20%</a:t>
                      </a:r>
                    </a:p>
                    <a:p>
                      <a:pPr marL="171450" marR="0" indent="-171450" algn="l">
                        <a:spcBef>
                          <a:spcPts val="0"/>
                        </a:spcBef>
                        <a:spcAft>
                          <a:spcPts val="0"/>
                        </a:spcAft>
                        <a:buClr>
                          <a:schemeClr val="accent1"/>
                        </a:buClr>
                        <a:buFont typeface="Wingdings" pitchFamily="2" charset="2"/>
                        <a:buChar char="§"/>
                      </a:pPr>
                      <a:r>
                        <a:rPr lang="en-US" sz="1100" dirty="0">
                          <a:solidFill>
                            <a:schemeClr val="tx1"/>
                          </a:solidFill>
                          <a:effectLst/>
                          <a:latin typeface="Arial" panose="020B0604020202020204" pitchFamily="34" charset="0"/>
                          <a:ea typeface="Calibri" charset="0"/>
                          <a:cs typeface="Arial" panose="020B0604020202020204" pitchFamily="34" charset="0"/>
                        </a:rPr>
                        <a:t>ISR 50%</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algn="l">
                        <a:spcBef>
                          <a:spcPts val="0"/>
                        </a:spcBef>
                        <a:spcAft>
                          <a:spcPts val="0"/>
                        </a:spcAft>
                      </a:pPr>
                      <a:r>
                        <a:rPr lang="en-US" sz="1100" dirty="0">
                          <a:solidFill>
                            <a:schemeClr val="tx1"/>
                          </a:solidFill>
                          <a:effectLst/>
                          <a:latin typeface="Arial" panose="020B0604020202020204" pitchFamily="34" charset="0"/>
                          <a:ea typeface="Calibri" charset="0"/>
                          <a:cs typeface="Arial" panose="020B0604020202020204" pitchFamily="34" charset="0"/>
                        </a:rPr>
                        <a:t>83% ORR at RP2D </a:t>
                      </a: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algn="l">
                        <a:spcBef>
                          <a:spcPts val="0"/>
                        </a:spcBef>
                        <a:spcAft>
                          <a:spcPts val="0"/>
                        </a:spcAft>
                      </a:pPr>
                      <a:r>
                        <a:rPr lang="en-US" sz="1100" dirty="0">
                          <a:solidFill>
                            <a:schemeClr val="tx1"/>
                          </a:solidFill>
                          <a:effectLst/>
                          <a:latin typeface="Arial" panose="020B0604020202020204" pitchFamily="34" charset="0"/>
                          <a:ea typeface="Calibri" charset="0"/>
                          <a:cs typeface="Arial" panose="020B0604020202020204" pitchFamily="34" charset="0"/>
                        </a:rPr>
                        <a:t>No mature data</a:t>
                      </a:r>
                    </a:p>
                  </a:txBody>
                  <a:tcPr marL="68580" marR="6858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33807753"/>
                  </a:ext>
                </a:extLst>
              </a:tr>
            </a:tbl>
          </a:graphicData>
        </a:graphic>
      </p:graphicFrame>
      <p:sp>
        <p:nvSpPr>
          <p:cNvPr id="5" name="TextBox 4">
            <a:extLst>
              <a:ext uri="{FF2B5EF4-FFF2-40B4-BE49-F238E27FC236}">
                <a16:creationId xmlns:a16="http://schemas.microsoft.com/office/drawing/2014/main" id="{B38FFEA9-C62B-424A-8549-F6F232D22D16}"/>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070473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3BD8AF78-5AF9-4637-9010-9A3831870460}"/>
              </a:ext>
            </a:extLst>
          </p:cNvPr>
          <p:cNvGraphicFramePr>
            <a:graphicFrameLocks noGrp="1"/>
          </p:cNvGraphicFramePr>
          <p:nvPr/>
        </p:nvGraphicFramePr>
        <p:xfrm>
          <a:off x="412750" y="1783510"/>
          <a:ext cx="11366502" cy="3290982"/>
        </p:xfrm>
        <a:graphic>
          <a:graphicData uri="http://schemas.openxmlformats.org/drawingml/2006/table">
            <a:tbl>
              <a:tblPr firstRow="1" bandRow="1">
                <a:tableStyleId>{B301B821-A1FF-4177-AEE7-76D212191A09}</a:tableStyleId>
              </a:tblPr>
              <a:tblGrid>
                <a:gridCol w="1180383">
                  <a:extLst>
                    <a:ext uri="{9D8B030D-6E8A-4147-A177-3AD203B41FA5}">
                      <a16:colId xmlns:a16="http://schemas.microsoft.com/office/drawing/2014/main" val="2265103238"/>
                    </a:ext>
                  </a:extLst>
                </a:gridCol>
                <a:gridCol w="2130133">
                  <a:extLst>
                    <a:ext uri="{9D8B030D-6E8A-4147-A177-3AD203B41FA5}">
                      <a16:colId xmlns:a16="http://schemas.microsoft.com/office/drawing/2014/main" val="1680153738"/>
                    </a:ext>
                  </a:extLst>
                </a:gridCol>
                <a:gridCol w="832539">
                  <a:extLst>
                    <a:ext uri="{9D8B030D-6E8A-4147-A177-3AD203B41FA5}">
                      <a16:colId xmlns:a16="http://schemas.microsoft.com/office/drawing/2014/main" val="205870640"/>
                    </a:ext>
                  </a:extLst>
                </a:gridCol>
                <a:gridCol w="1769144">
                  <a:extLst>
                    <a:ext uri="{9D8B030D-6E8A-4147-A177-3AD203B41FA5}">
                      <a16:colId xmlns:a16="http://schemas.microsoft.com/office/drawing/2014/main" val="2051651451"/>
                    </a:ext>
                  </a:extLst>
                </a:gridCol>
                <a:gridCol w="2518428">
                  <a:extLst>
                    <a:ext uri="{9D8B030D-6E8A-4147-A177-3AD203B41FA5}">
                      <a16:colId xmlns:a16="http://schemas.microsoft.com/office/drawing/2014/main" val="3848568209"/>
                    </a:ext>
                  </a:extLst>
                </a:gridCol>
                <a:gridCol w="1623451">
                  <a:extLst>
                    <a:ext uri="{9D8B030D-6E8A-4147-A177-3AD203B41FA5}">
                      <a16:colId xmlns:a16="http://schemas.microsoft.com/office/drawing/2014/main" val="3574543297"/>
                    </a:ext>
                  </a:extLst>
                </a:gridCol>
                <a:gridCol w="1312424">
                  <a:extLst>
                    <a:ext uri="{9D8B030D-6E8A-4147-A177-3AD203B41FA5}">
                      <a16:colId xmlns:a16="http://schemas.microsoft.com/office/drawing/2014/main" val="3928819884"/>
                    </a:ext>
                  </a:extLst>
                </a:gridCol>
              </a:tblGrid>
              <a:tr h="502920">
                <a:tc>
                  <a:txBody>
                    <a:bodyPr/>
                    <a:lstStyle/>
                    <a:p>
                      <a:pPr marL="0" marR="0" algn="ctr">
                        <a:spcBef>
                          <a:spcPts val="0"/>
                        </a:spcBef>
                        <a:spcAft>
                          <a:spcPts val="0"/>
                        </a:spcAft>
                      </a:pPr>
                      <a:r>
                        <a:rPr lang="en-US" sz="1200" dirty="0">
                          <a:solidFill>
                            <a:schemeClr val="bg1"/>
                          </a:solidFill>
                          <a:effectLst/>
                          <a:latin typeface="Arial" panose="020B0604020202020204" pitchFamily="34" charset="0"/>
                          <a:cs typeface="Arial" panose="020B0604020202020204" pitchFamily="34" charset="0"/>
                        </a:rPr>
                        <a:t>Therapy</a:t>
                      </a:r>
                      <a:endParaRPr lang="en-US" sz="1200" dirty="0">
                        <a:solidFill>
                          <a:schemeClr val="bg1"/>
                        </a:solidFill>
                        <a:effectLst/>
                        <a:latin typeface="Arial" panose="020B0604020202020204" pitchFamily="34" charset="0"/>
                        <a:ea typeface="Calibri" charset="0"/>
                        <a:cs typeface="Arial" panose="020B0604020202020204" pitchFamily="34"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rgbClr val="00B9D2"/>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bg1"/>
                          </a:solidFill>
                          <a:effectLst/>
                          <a:latin typeface="Arial" panose="020B0604020202020204" pitchFamily="34" charset="0"/>
                          <a:cs typeface="Arial" panose="020B0604020202020204" pitchFamily="34" charset="0"/>
                        </a:rPr>
                        <a:t>Characteristics</a:t>
                      </a:r>
                      <a:endParaRPr lang="en-US" sz="1200" dirty="0">
                        <a:solidFill>
                          <a:schemeClr val="bg1"/>
                        </a:solidFill>
                        <a:effectLst/>
                        <a:latin typeface="Arial" panose="020B0604020202020204" pitchFamily="34" charset="0"/>
                        <a:ea typeface="Calibri" charset="0"/>
                        <a:cs typeface="Arial" panose="020B0604020202020204" pitchFamily="34" charset="0"/>
                      </a:endParaRPr>
                    </a:p>
                  </a:txBody>
                  <a:tcPr marL="68580" marR="68580" marT="0" marB="0" anchor="ctr">
                    <a:lnL w="12700" cap="flat" cmpd="sng" algn="ctr">
                      <a:solidFill>
                        <a:srgbClr val="00B9D2"/>
                      </a:solidFill>
                      <a:prstDash val="solid"/>
                      <a:round/>
                      <a:headEnd type="none" w="med" len="med"/>
                      <a:tailEnd type="none" w="med" len="med"/>
                    </a:lnL>
                    <a:lnR w="12700" cap="flat" cmpd="sng" algn="ctr">
                      <a:solidFill>
                        <a:srgbClr val="00B9D2"/>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bg1"/>
                          </a:solidFill>
                          <a:effectLst/>
                          <a:latin typeface="Arial" panose="020B0604020202020204" pitchFamily="34" charset="0"/>
                          <a:cs typeface="Arial" panose="020B0604020202020204" pitchFamily="34" charset="0"/>
                        </a:rPr>
                        <a:t>N</a:t>
                      </a:r>
                      <a:endParaRPr lang="en-US" sz="1200" dirty="0">
                        <a:solidFill>
                          <a:schemeClr val="bg1"/>
                        </a:solidFill>
                        <a:effectLst/>
                        <a:latin typeface="Arial" panose="020B0604020202020204" pitchFamily="34" charset="0"/>
                        <a:ea typeface="Calibri" charset="0"/>
                        <a:cs typeface="Arial" panose="020B0604020202020204" pitchFamily="34" charset="0"/>
                      </a:endParaRPr>
                    </a:p>
                  </a:txBody>
                  <a:tcPr marL="68580" marR="68580" marT="0" marB="0" anchor="ctr">
                    <a:lnL w="12700" cap="flat" cmpd="sng" algn="ctr">
                      <a:solidFill>
                        <a:srgbClr val="00B9D2"/>
                      </a:solidFill>
                      <a:prstDash val="solid"/>
                      <a:round/>
                      <a:headEnd type="none" w="med" len="med"/>
                      <a:tailEnd type="none" w="med" len="med"/>
                    </a:lnL>
                    <a:lnR w="12700" cap="flat" cmpd="sng" algn="ctr">
                      <a:solidFill>
                        <a:srgbClr val="00B9D2"/>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marL="0" marR="0" algn="ctr">
                        <a:spcBef>
                          <a:spcPts val="0"/>
                        </a:spcBef>
                        <a:spcAft>
                          <a:spcPts val="0"/>
                        </a:spcAft>
                      </a:pPr>
                      <a:r>
                        <a:rPr lang="en-US" sz="1200" b="1" kern="1200" dirty="0">
                          <a:solidFill>
                            <a:schemeClr val="bg1"/>
                          </a:solidFill>
                          <a:effectLst/>
                          <a:latin typeface="Arial" panose="020B0604020202020204" pitchFamily="34" charset="0"/>
                          <a:cs typeface="Arial" panose="020B0604020202020204" pitchFamily="34" charset="0"/>
                        </a:rPr>
                        <a:t>Population</a:t>
                      </a:r>
                      <a:endParaRPr lang="en-US" sz="1200" b="1" kern="1200" dirty="0">
                        <a:solidFill>
                          <a:schemeClr val="bg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00B9D2"/>
                      </a:solidFill>
                      <a:prstDash val="solid"/>
                      <a:round/>
                      <a:headEnd type="none" w="med" len="med"/>
                      <a:tailEnd type="none" w="med" len="med"/>
                    </a:lnL>
                    <a:lnR w="12700" cap="flat" cmpd="sng" algn="ctr">
                      <a:solidFill>
                        <a:srgbClr val="00B9D2"/>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bg1"/>
                          </a:solidFill>
                          <a:effectLst/>
                          <a:latin typeface="Arial" panose="020B0604020202020204" pitchFamily="34" charset="0"/>
                          <a:cs typeface="Arial" panose="020B0604020202020204" pitchFamily="34" charset="0"/>
                        </a:rPr>
                        <a:t>Safety</a:t>
                      </a:r>
                      <a:endParaRPr lang="en-US" sz="1200" dirty="0">
                        <a:solidFill>
                          <a:schemeClr val="bg1"/>
                        </a:solidFill>
                        <a:effectLst/>
                        <a:latin typeface="Arial" panose="020B0604020202020204" pitchFamily="34" charset="0"/>
                        <a:ea typeface="Calibri" charset="0"/>
                        <a:cs typeface="Arial" panose="020B0604020202020204" pitchFamily="34" charset="0"/>
                      </a:endParaRPr>
                    </a:p>
                  </a:txBody>
                  <a:tcPr marL="68580" marR="68580" marT="0" marB="0" anchor="ctr">
                    <a:lnL w="12700" cap="flat" cmpd="sng" algn="ctr">
                      <a:solidFill>
                        <a:srgbClr val="00B9D2"/>
                      </a:solidFill>
                      <a:prstDash val="solid"/>
                      <a:round/>
                      <a:headEnd type="none" w="med" len="med"/>
                      <a:tailEnd type="none" w="med" len="med"/>
                    </a:lnL>
                    <a:lnR w="12700" cap="flat" cmpd="sng" algn="ctr">
                      <a:solidFill>
                        <a:srgbClr val="00B9D2"/>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bg1"/>
                          </a:solidFill>
                          <a:effectLst/>
                          <a:latin typeface="Arial" panose="020B0604020202020204" pitchFamily="34" charset="0"/>
                          <a:cs typeface="Arial" panose="020B0604020202020204" pitchFamily="34" charset="0"/>
                        </a:rPr>
                        <a:t>Response</a:t>
                      </a:r>
                      <a:endParaRPr lang="en-US" sz="1200" dirty="0">
                        <a:solidFill>
                          <a:schemeClr val="bg1"/>
                        </a:solidFill>
                        <a:effectLst/>
                        <a:latin typeface="Arial" panose="020B0604020202020204" pitchFamily="34" charset="0"/>
                        <a:ea typeface="Calibri" charset="0"/>
                        <a:cs typeface="Arial" panose="020B0604020202020204" pitchFamily="34" charset="0"/>
                      </a:endParaRPr>
                    </a:p>
                  </a:txBody>
                  <a:tcPr marL="68580" marR="68580" marT="0" marB="0" anchor="ctr">
                    <a:lnL w="12700" cap="flat" cmpd="sng" algn="ctr">
                      <a:solidFill>
                        <a:srgbClr val="00B9D2"/>
                      </a:solidFill>
                      <a:prstDash val="solid"/>
                      <a:round/>
                      <a:headEnd type="none" w="med" len="med"/>
                      <a:tailEnd type="none" w="med" len="med"/>
                    </a:lnL>
                    <a:lnR w="12700" cap="flat" cmpd="sng" algn="ctr">
                      <a:solidFill>
                        <a:srgbClr val="00B9D2"/>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bg1"/>
                          </a:solidFill>
                          <a:effectLst/>
                          <a:latin typeface="Arial" panose="020B0604020202020204" pitchFamily="34" charset="0"/>
                          <a:cs typeface="Arial" panose="020B0604020202020204" pitchFamily="34" charset="0"/>
                        </a:rPr>
                        <a:t>DOR/PFS</a:t>
                      </a:r>
                      <a:endParaRPr lang="en-US" sz="1200" dirty="0">
                        <a:solidFill>
                          <a:schemeClr val="bg1"/>
                        </a:solidFill>
                        <a:effectLst/>
                        <a:latin typeface="Arial" panose="020B0604020202020204" pitchFamily="34" charset="0"/>
                        <a:ea typeface="Calibri" charset="0"/>
                        <a:cs typeface="Arial" panose="020B0604020202020204" pitchFamily="34" charset="0"/>
                      </a:endParaRPr>
                    </a:p>
                  </a:txBody>
                  <a:tcPr marL="68580" marR="68580" marT="0" marB="0" anchor="ctr">
                    <a:lnL w="12700" cap="flat" cmpd="sng" algn="ctr">
                      <a:solidFill>
                        <a:srgbClr val="00B9D2"/>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862927038"/>
                  </a:ext>
                </a:extLst>
              </a:tr>
              <a:tr h="1394031">
                <a:tc>
                  <a:txBody>
                    <a:bodyPr/>
                    <a:lstStyle/>
                    <a:p>
                      <a:pPr marL="0" marR="0" algn="l">
                        <a:spcBef>
                          <a:spcPts val="0"/>
                        </a:spcBef>
                        <a:spcAft>
                          <a:spcPts val="0"/>
                        </a:spcAft>
                      </a:pPr>
                      <a:r>
                        <a:rPr lang="en-US" sz="1200" b="0" kern="1200" dirty="0">
                          <a:solidFill>
                            <a:schemeClr val="tx1"/>
                          </a:solidFill>
                          <a:latin typeface="Arial" panose="020B0604020202020204" pitchFamily="34" charset="0"/>
                          <a:cs typeface="Arial" panose="020B0604020202020204" pitchFamily="34" charset="0"/>
                        </a:rPr>
                        <a:t>Talquetamab</a:t>
                      </a:r>
                      <a:r>
                        <a:rPr lang="en-US" sz="1200" b="0" kern="1200" baseline="30000" dirty="0">
                          <a:solidFill>
                            <a:schemeClr val="tx1"/>
                          </a:solidFill>
                          <a:latin typeface="Arial" panose="020B0604020202020204" pitchFamily="34" charset="0"/>
                          <a:cs typeface="Arial" panose="020B0604020202020204" pitchFamily="34" charset="0"/>
                        </a:rPr>
                        <a:t>1</a:t>
                      </a:r>
                      <a:endParaRPr lang="en-US" sz="1200" b="0" kern="1200" dirty="0">
                        <a:solidFill>
                          <a:schemeClr val="tx1"/>
                        </a:solidFill>
                        <a:latin typeface="Arial" panose="020B0604020202020204" pitchFamily="34" charset="0"/>
                        <a:ea typeface="+mn-ea"/>
                        <a:cs typeface="Arial" panose="020B0604020202020204" pitchFamily="34" charset="0"/>
                      </a:endParaRPr>
                    </a:p>
                  </a:txBody>
                  <a:tcPr marL="68580" marR="68580" marT="0" marB="0"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171450" marR="0" lvl="0" indent="-171450" algn="l" defTabSz="6858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200" dirty="0">
                          <a:solidFill>
                            <a:schemeClr val="tx1"/>
                          </a:solidFill>
                          <a:effectLst/>
                          <a:latin typeface="Arial" panose="020B0604020202020204" pitchFamily="34" charset="0"/>
                          <a:cs typeface="Arial" panose="020B0604020202020204" pitchFamily="34" charset="0"/>
                        </a:rPr>
                        <a:t>G protein-coupled receptor family C group 5 member D (GPRC5D) x CD3 bispecific antibody</a:t>
                      </a:r>
                    </a:p>
                    <a:p>
                      <a:pPr marL="171450" marR="0" lvl="0" indent="-171450" algn="l" defTabSz="6858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200" dirty="0">
                          <a:solidFill>
                            <a:schemeClr val="tx1"/>
                          </a:solidFill>
                          <a:effectLst/>
                          <a:latin typeface="Arial" panose="020B0604020202020204" pitchFamily="34" charset="0"/>
                          <a:cs typeface="Arial" panose="020B0604020202020204" pitchFamily="34" charset="0"/>
                        </a:rPr>
                        <a:t>IV or SC admin</a:t>
                      </a:r>
                      <a:endParaRPr lang="en-US" sz="1200" strike="sngStrike" dirty="0">
                        <a:solidFill>
                          <a:schemeClr val="tx1"/>
                        </a:solidFill>
                        <a:effectLst/>
                        <a:latin typeface="Arial" panose="020B0604020202020204" pitchFamily="34"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algn="l">
                        <a:spcBef>
                          <a:spcPts val="0"/>
                        </a:spcBef>
                        <a:spcAft>
                          <a:spcPts val="0"/>
                        </a:spcAft>
                      </a:pPr>
                      <a:r>
                        <a:rPr lang="en-US" sz="1200" dirty="0">
                          <a:solidFill>
                            <a:schemeClr val="tx1"/>
                          </a:solidFill>
                          <a:effectLst/>
                          <a:latin typeface="Arial" panose="020B0604020202020204" pitchFamily="34" charset="0"/>
                          <a:cs typeface="Arial" panose="020B0604020202020204" pitchFamily="34" charset="0"/>
                        </a:rPr>
                        <a:t>184,</a:t>
                      </a:r>
                    </a:p>
                    <a:p>
                      <a:pPr marL="0" marR="0" algn="l">
                        <a:spcBef>
                          <a:spcPts val="0"/>
                        </a:spcBef>
                        <a:spcAft>
                          <a:spcPts val="0"/>
                        </a:spcAft>
                      </a:pPr>
                      <a:r>
                        <a:rPr lang="en-US" sz="1200" dirty="0">
                          <a:solidFill>
                            <a:schemeClr val="tx1"/>
                          </a:solidFill>
                          <a:effectLst/>
                          <a:latin typeface="Arial" panose="020B0604020202020204" pitchFamily="34" charset="0"/>
                          <a:cs typeface="Arial" panose="020B0604020202020204" pitchFamily="34" charset="0"/>
                        </a:rPr>
                        <a:t>30 at RP2D (405 </a:t>
                      </a:r>
                      <a:r>
                        <a:rPr lang="en-US" sz="1200" b="0" dirty="0">
                          <a:solidFill>
                            <a:schemeClr val="tx1"/>
                          </a:solidFill>
                          <a:effectLst/>
                          <a:latin typeface="Arial" panose="020B0604020202020204" pitchFamily="34" charset="0"/>
                          <a:cs typeface="Arial" panose="020B0604020202020204" pitchFamily="34" charset="0"/>
                        </a:rPr>
                        <a:t>𝛍</a:t>
                      </a:r>
                      <a:r>
                        <a:rPr lang="en-US" sz="1200" dirty="0">
                          <a:solidFill>
                            <a:schemeClr val="tx1"/>
                          </a:solidFill>
                          <a:effectLst/>
                          <a:latin typeface="Arial" panose="020B0604020202020204" pitchFamily="34" charset="0"/>
                          <a:cs typeface="Arial" panose="020B0604020202020204" pitchFamily="34" charset="0"/>
                        </a:rPr>
                        <a:t>g/kg))</a:t>
                      </a:r>
                      <a:endParaRPr lang="en-US" sz="12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171450" marR="0" indent="-171450" algn="l">
                        <a:spcBef>
                          <a:spcPts val="0"/>
                        </a:spcBef>
                        <a:spcAft>
                          <a:spcPts val="0"/>
                        </a:spcAft>
                        <a:buClr>
                          <a:schemeClr val="accent1"/>
                        </a:buClr>
                        <a:buFont typeface="Wingdings" pitchFamily="2" charset="2"/>
                        <a:buChar char="§"/>
                      </a:pPr>
                      <a:r>
                        <a:rPr lang="en-US" sz="1200" dirty="0">
                          <a:solidFill>
                            <a:schemeClr val="tx1"/>
                          </a:solidFill>
                          <a:effectLst/>
                          <a:latin typeface="Arial" panose="020B0604020202020204" pitchFamily="34" charset="0"/>
                          <a:cs typeface="Arial" panose="020B0604020202020204" pitchFamily="34" charset="0"/>
                        </a:rPr>
                        <a:t>Median of 6PL (6PL at RP2D)</a:t>
                      </a:r>
                    </a:p>
                    <a:p>
                      <a:pPr marL="171450" marR="0" indent="-171450" algn="l">
                        <a:spcBef>
                          <a:spcPts val="0"/>
                        </a:spcBef>
                        <a:spcAft>
                          <a:spcPts val="0"/>
                        </a:spcAft>
                        <a:buClr>
                          <a:schemeClr val="accent1"/>
                        </a:buClr>
                        <a:buFont typeface="Wingdings" pitchFamily="2" charset="2"/>
                        <a:buChar char="§"/>
                      </a:pPr>
                      <a:r>
                        <a:rPr lang="en-US" sz="1200" dirty="0">
                          <a:solidFill>
                            <a:schemeClr val="tx1"/>
                          </a:solidFill>
                          <a:effectLst/>
                          <a:latin typeface="Arial" panose="020B0604020202020204" pitchFamily="34" charset="0"/>
                          <a:cs typeface="Arial" panose="020B0604020202020204" pitchFamily="34" charset="0"/>
                        </a:rPr>
                        <a:t>76% triple refractory</a:t>
                      </a:r>
                    </a:p>
                    <a:p>
                      <a:pPr marL="171450" marR="0" indent="-171450" algn="l">
                        <a:spcBef>
                          <a:spcPts val="0"/>
                        </a:spcBef>
                        <a:spcAft>
                          <a:spcPts val="0"/>
                        </a:spcAft>
                        <a:buClr>
                          <a:schemeClr val="accent1"/>
                        </a:buClr>
                        <a:buFont typeface="Wingdings" pitchFamily="2" charset="2"/>
                        <a:buChar char="§"/>
                      </a:pPr>
                      <a:r>
                        <a:rPr lang="en-US" sz="1200" dirty="0">
                          <a:solidFill>
                            <a:schemeClr val="tx1"/>
                          </a:solidFill>
                          <a:effectLst/>
                          <a:latin typeface="Arial" panose="020B0604020202020204" pitchFamily="34" charset="0"/>
                          <a:cs typeface="Arial" panose="020B0604020202020204" pitchFamily="34" charset="0"/>
                        </a:rPr>
                        <a:t>28% penta refractory</a:t>
                      </a:r>
                      <a:endParaRPr lang="en-US" sz="12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171450" marR="0" indent="-171450" algn="l">
                        <a:spcBef>
                          <a:spcPts val="0"/>
                        </a:spcBef>
                        <a:spcAft>
                          <a:spcPts val="0"/>
                        </a:spcAft>
                        <a:buClr>
                          <a:schemeClr val="accent1"/>
                        </a:buClr>
                        <a:buFont typeface="Wingdings" pitchFamily="2" charset="2"/>
                        <a:buChar char="§"/>
                      </a:pPr>
                      <a:r>
                        <a:rPr lang="en-US" sz="1200" dirty="0">
                          <a:solidFill>
                            <a:schemeClr val="tx1"/>
                          </a:solidFill>
                          <a:latin typeface="Arial" panose="020B0604020202020204" pitchFamily="34" charset="0"/>
                          <a:cs typeface="Arial" panose="020B0604020202020204" pitchFamily="34" charset="0"/>
                        </a:rPr>
                        <a:t>Infections in 37% of SC and RP2D patients; </a:t>
                      </a:r>
                      <a:r>
                        <a:rPr lang="en-US" sz="1200" dirty="0">
                          <a:solidFill>
                            <a:schemeClr val="tx1"/>
                          </a:solidFill>
                          <a:effectLst/>
                          <a:latin typeface="Arial" panose="020B0604020202020204" pitchFamily="34" charset="0"/>
                          <a:cs typeface="Arial" panose="020B0604020202020204" pitchFamily="34" charset="0"/>
                        </a:rPr>
                        <a:t>G3-4 </a:t>
                      </a:r>
                      <a:r>
                        <a:rPr lang="en-US" sz="1200" dirty="0">
                          <a:solidFill>
                            <a:schemeClr val="tx1"/>
                          </a:solidFill>
                          <a:latin typeface="Arial" panose="020B0604020202020204" pitchFamily="34" charset="0"/>
                          <a:cs typeface="Arial" panose="020B0604020202020204" pitchFamily="34" charset="0"/>
                        </a:rPr>
                        <a:t>3% at RP2D</a:t>
                      </a:r>
                    </a:p>
                    <a:p>
                      <a:pPr marL="171450" marR="0" indent="-171450" algn="l">
                        <a:spcBef>
                          <a:spcPts val="0"/>
                        </a:spcBef>
                        <a:spcAft>
                          <a:spcPts val="0"/>
                        </a:spcAft>
                        <a:buClr>
                          <a:schemeClr val="accent1"/>
                        </a:buClr>
                        <a:buFont typeface="Wingdings" pitchFamily="2" charset="2"/>
                        <a:buChar char="§"/>
                      </a:pPr>
                      <a:r>
                        <a:rPr lang="en-US" sz="1200" dirty="0">
                          <a:solidFill>
                            <a:schemeClr val="tx1"/>
                          </a:solidFill>
                          <a:latin typeface="Arial" panose="020B0604020202020204" pitchFamily="34" charset="0"/>
                          <a:cs typeface="Arial" panose="020B0604020202020204" pitchFamily="34" charset="0"/>
                        </a:rPr>
                        <a:t>Neurotoxicity in 4 SC patients; 2 (7%) at RP2D</a:t>
                      </a:r>
                    </a:p>
                    <a:p>
                      <a:pPr marL="171450" marR="0" lvl="0" indent="-171450" algn="l" defTabSz="9144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200" dirty="0">
                          <a:solidFill>
                            <a:schemeClr val="tx1"/>
                          </a:solidFill>
                          <a:effectLst/>
                          <a:latin typeface="Arial" panose="020B0604020202020204" pitchFamily="34" charset="0"/>
                          <a:cs typeface="Arial" panose="020B0604020202020204" pitchFamily="34" charset="0"/>
                        </a:rPr>
                        <a:t>CRS 73%, G3-4 2% at RP2D</a:t>
                      </a:r>
                    </a:p>
                    <a:p>
                      <a:pPr marL="0" marR="0" indent="0" algn="l">
                        <a:spcBef>
                          <a:spcPts val="0"/>
                        </a:spcBef>
                        <a:spcAft>
                          <a:spcPts val="0"/>
                        </a:spcAft>
                        <a:buClr>
                          <a:schemeClr val="accent1"/>
                        </a:buClr>
                        <a:buFont typeface="Wingdings" pitchFamily="2" charset="2"/>
                        <a:buNone/>
                      </a:pPr>
                      <a:endParaRPr lang="en-US" sz="12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algn="l">
                        <a:spcBef>
                          <a:spcPts val="0"/>
                        </a:spcBef>
                        <a:spcAft>
                          <a:spcPts val="0"/>
                        </a:spcAft>
                      </a:pPr>
                      <a:r>
                        <a:rPr lang="en-US" sz="1200" dirty="0">
                          <a:solidFill>
                            <a:schemeClr val="tx1"/>
                          </a:solidFill>
                          <a:effectLst/>
                          <a:latin typeface="Arial" panose="020B0604020202020204" pitchFamily="34" charset="0"/>
                          <a:cs typeface="Arial" panose="020B0604020202020204" pitchFamily="34" charset="0"/>
                        </a:rPr>
                        <a:t>At RP2D: 70% ORR with </a:t>
                      </a:r>
                      <a:br>
                        <a:rPr lang="en-US" sz="1200" dirty="0">
                          <a:solidFill>
                            <a:schemeClr val="tx1"/>
                          </a:solidFill>
                          <a:effectLst/>
                          <a:latin typeface="Arial" panose="020B0604020202020204" pitchFamily="34" charset="0"/>
                          <a:cs typeface="Arial" panose="020B0604020202020204" pitchFamily="34" charset="0"/>
                        </a:rPr>
                      </a:br>
                      <a:r>
                        <a:rPr lang="en-US" sz="1200" dirty="0">
                          <a:solidFill>
                            <a:schemeClr val="tx1"/>
                          </a:solidFill>
                          <a:effectLst/>
                          <a:latin typeface="Arial" panose="020B0604020202020204" pitchFamily="34" charset="0"/>
                          <a:cs typeface="Arial" panose="020B0604020202020204" pitchFamily="34" charset="0"/>
                        </a:rPr>
                        <a:t>≥ VGPR 60%</a:t>
                      </a:r>
                      <a:endParaRPr lang="en-US" sz="12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effectLst/>
                          <a:latin typeface="Arial" panose="020B0604020202020204" pitchFamily="34" charset="0"/>
                          <a:cs typeface="Arial" panose="020B0604020202020204" pitchFamily="34" charset="0"/>
                        </a:rPr>
                        <a:t>No mature data</a:t>
                      </a:r>
                      <a:endParaRPr lang="en-US" sz="12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026654046"/>
                  </a:ext>
                </a:extLst>
              </a:tr>
              <a:tr h="1394031">
                <a:tc>
                  <a:txBody>
                    <a:bodyPr/>
                    <a:lstStyle/>
                    <a:p>
                      <a:pPr marL="0" marR="0" algn="l">
                        <a:spcBef>
                          <a:spcPts val="0"/>
                        </a:spcBef>
                        <a:spcAft>
                          <a:spcPts val="0"/>
                        </a:spcAft>
                      </a:pPr>
                      <a:r>
                        <a:rPr lang="en-US" sz="1200" b="0" kern="1200" dirty="0">
                          <a:solidFill>
                            <a:schemeClr val="tx1"/>
                          </a:solidFill>
                          <a:latin typeface="Arial" panose="020B0604020202020204" pitchFamily="34" charset="0"/>
                          <a:cs typeface="Arial" panose="020B0604020202020204" pitchFamily="34" charset="0"/>
                        </a:rPr>
                        <a:t>Cevostamab (BFCR4350A)</a:t>
                      </a:r>
                      <a:r>
                        <a:rPr lang="en-US" sz="1200" b="0" kern="1200" baseline="30000" dirty="0">
                          <a:solidFill>
                            <a:schemeClr val="tx1"/>
                          </a:solidFill>
                          <a:latin typeface="Arial" panose="020B0604020202020204" pitchFamily="34" charset="0"/>
                          <a:cs typeface="Arial" panose="020B0604020202020204" pitchFamily="34" charset="0"/>
                        </a:rPr>
                        <a:t>2</a:t>
                      </a:r>
                      <a:endParaRPr lang="en-US" sz="1200" b="0" kern="1200" dirty="0">
                        <a:solidFill>
                          <a:schemeClr val="tx1"/>
                        </a:solidFill>
                        <a:latin typeface="Arial" panose="020B0604020202020204" pitchFamily="34" charset="0"/>
                        <a:ea typeface="+mn-ea"/>
                        <a:cs typeface="Arial" panose="020B0604020202020204" pitchFamily="34" charset="0"/>
                      </a:endParaRPr>
                    </a:p>
                  </a:txBody>
                  <a:tcPr marL="68580" marR="68580" marT="0" marB="0"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tc>
                  <a:txBody>
                    <a:bodyPr/>
                    <a:lstStyle/>
                    <a:p>
                      <a:pPr marL="171450" marR="0" indent="-171450" algn="l">
                        <a:spcBef>
                          <a:spcPts val="0"/>
                        </a:spcBef>
                        <a:spcAft>
                          <a:spcPts val="0"/>
                        </a:spcAft>
                        <a:buClr>
                          <a:schemeClr val="accent1"/>
                        </a:buClr>
                        <a:buFont typeface="Wingdings" pitchFamily="2" charset="2"/>
                        <a:buChar char="§"/>
                      </a:pPr>
                      <a:r>
                        <a:rPr lang="fr-FR" sz="1200" dirty="0">
                          <a:solidFill>
                            <a:schemeClr val="tx1"/>
                          </a:solidFill>
                          <a:effectLst/>
                          <a:latin typeface="Arial" panose="020B0604020202020204" pitchFamily="34" charset="0"/>
                          <a:cs typeface="Arial" panose="020B0604020202020204" pitchFamily="34" charset="0"/>
                        </a:rPr>
                        <a:t>FcRH5/CD3 bispecific </a:t>
                      </a:r>
                      <a:br>
                        <a:rPr lang="fr-FR" sz="1200" dirty="0">
                          <a:solidFill>
                            <a:schemeClr val="tx1"/>
                          </a:solidFill>
                          <a:effectLst/>
                          <a:latin typeface="Arial" panose="020B0604020202020204" pitchFamily="34" charset="0"/>
                          <a:cs typeface="Arial" panose="020B0604020202020204" pitchFamily="34" charset="0"/>
                        </a:rPr>
                      </a:br>
                      <a:r>
                        <a:rPr lang="fr-FR" sz="1200" dirty="0">
                          <a:solidFill>
                            <a:schemeClr val="tx1"/>
                          </a:solidFill>
                          <a:effectLst/>
                          <a:latin typeface="Arial" panose="020B0604020202020204" pitchFamily="34" charset="0"/>
                          <a:cs typeface="Arial" panose="020B0604020202020204" pitchFamily="34" charset="0"/>
                        </a:rPr>
                        <a:t>T-cell engager</a:t>
                      </a:r>
                    </a:p>
                    <a:p>
                      <a:pPr marL="171450" marR="0" indent="-171450" algn="l">
                        <a:spcBef>
                          <a:spcPts val="0"/>
                        </a:spcBef>
                        <a:spcAft>
                          <a:spcPts val="0"/>
                        </a:spcAft>
                        <a:buClr>
                          <a:schemeClr val="accent1"/>
                        </a:buClr>
                        <a:buFont typeface="Wingdings" pitchFamily="2" charset="2"/>
                        <a:buChar char="§"/>
                      </a:pPr>
                      <a:r>
                        <a:rPr lang="en-US" sz="1200" dirty="0">
                          <a:solidFill>
                            <a:schemeClr val="tx1"/>
                          </a:solidFill>
                          <a:latin typeface="Arial" panose="020B0604020202020204" pitchFamily="34" charset="0"/>
                          <a:cs typeface="Arial" panose="020B0604020202020204" pitchFamily="34" charset="0"/>
                        </a:rPr>
                        <a:t>Q3W IV infusions</a:t>
                      </a:r>
                      <a:endParaRPr lang="en-US" sz="12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tc>
                  <a:txBody>
                    <a:bodyPr/>
                    <a:lstStyle/>
                    <a:p>
                      <a:pPr marL="0" marR="0" algn="l">
                        <a:spcBef>
                          <a:spcPts val="0"/>
                        </a:spcBef>
                        <a:spcAft>
                          <a:spcPts val="0"/>
                        </a:spcAft>
                      </a:pPr>
                      <a:r>
                        <a:rPr lang="en-US" sz="1200" dirty="0">
                          <a:solidFill>
                            <a:schemeClr val="tx1"/>
                          </a:solidFill>
                          <a:effectLst/>
                          <a:latin typeface="Arial" panose="020B0604020202020204" pitchFamily="34" charset="0"/>
                          <a:cs typeface="Arial" panose="020B0604020202020204" pitchFamily="34" charset="0"/>
                        </a:rPr>
                        <a:t>53</a:t>
                      </a:r>
                      <a:endParaRPr lang="en-US" sz="12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tc>
                  <a:txBody>
                    <a:bodyPr/>
                    <a:lstStyle/>
                    <a:p>
                      <a:pPr marL="171450" marR="0" indent="-171450" algn="l">
                        <a:spcBef>
                          <a:spcPts val="0"/>
                        </a:spcBef>
                        <a:spcAft>
                          <a:spcPts val="0"/>
                        </a:spcAft>
                        <a:buClr>
                          <a:schemeClr val="accent1"/>
                        </a:buClr>
                        <a:buFont typeface="Wingdings" pitchFamily="2" charset="2"/>
                        <a:buChar char="§"/>
                      </a:pPr>
                      <a:r>
                        <a:rPr lang="en-US" sz="1200" dirty="0">
                          <a:solidFill>
                            <a:schemeClr val="tx1"/>
                          </a:solidFill>
                          <a:effectLst/>
                          <a:latin typeface="Arial" panose="020B0604020202020204" pitchFamily="34" charset="0"/>
                          <a:cs typeface="Arial" panose="020B0604020202020204" pitchFamily="34" charset="0"/>
                        </a:rPr>
                        <a:t>Median of 6PL</a:t>
                      </a:r>
                    </a:p>
                    <a:p>
                      <a:pPr marL="171450" marR="0" indent="-171450" algn="l">
                        <a:spcBef>
                          <a:spcPts val="0"/>
                        </a:spcBef>
                        <a:spcAft>
                          <a:spcPts val="0"/>
                        </a:spcAft>
                        <a:buClr>
                          <a:schemeClr val="accent1"/>
                        </a:buClr>
                        <a:buFont typeface="Wingdings" pitchFamily="2" charset="2"/>
                        <a:buChar char="§"/>
                      </a:pPr>
                      <a:r>
                        <a:rPr lang="en-US" sz="1200" dirty="0">
                          <a:solidFill>
                            <a:schemeClr val="tx1"/>
                          </a:solidFill>
                          <a:effectLst/>
                          <a:latin typeface="Arial" panose="020B0604020202020204" pitchFamily="34" charset="0"/>
                          <a:cs typeface="Arial" panose="020B0604020202020204" pitchFamily="34" charset="0"/>
                        </a:rPr>
                        <a:t>72% triple refractory</a:t>
                      </a:r>
                    </a:p>
                    <a:p>
                      <a:pPr marL="171450" marR="0" indent="-171450" algn="l">
                        <a:spcBef>
                          <a:spcPts val="0"/>
                        </a:spcBef>
                        <a:spcAft>
                          <a:spcPts val="0"/>
                        </a:spcAft>
                        <a:buClr>
                          <a:schemeClr val="accent1"/>
                        </a:buClr>
                        <a:buFont typeface="Wingdings" pitchFamily="2" charset="2"/>
                        <a:buChar char="§"/>
                      </a:pPr>
                      <a:r>
                        <a:rPr lang="en-US" sz="1200" dirty="0">
                          <a:solidFill>
                            <a:schemeClr val="tx1"/>
                          </a:solidFill>
                          <a:effectLst/>
                          <a:latin typeface="Arial" panose="020B0604020202020204" pitchFamily="34" charset="0"/>
                          <a:cs typeface="Arial" panose="020B0604020202020204" pitchFamily="34" charset="0"/>
                        </a:rPr>
                        <a:t>45% penta refractory</a:t>
                      </a:r>
                      <a:endParaRPr lang="en-US" sz="12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tc>
                  <a:txBody>
                    <a:bodyPr/>
                    <a:lstStyle/>
                    <a:p>
                      <a:pPr marL="171450" marR="0" lvl="0" indent="-171450" algn="l" defTabSz="9144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200" dirty="0">
                          <a:solidFill>
                            <a:schemeClr val="tx1"/>
                          </a:solidFill>
                          <a:effectLst/>
                          <a:latin typeface="Arial" panose="020B0604020202020204" pitchFamily="34" charset="0"/>
                          <a:cs typeface="Arial" panose="020B0604020202020204" pitchFamily="34" charset="0"/>
                        </a:rPr>
                        <a:t>Thrombocytopenia 32%, G3-4 25%</a:t>
                      </a:r>
                    </a:p>
                    <a:p>
                      <a:pPr marL="171450" marR="0" lvl="0" indent="-171450" algn="l" defTabSz="914400" rtl="0" eaLnBrk="1" fontAlgn="auto" latinLnBrk="0" hangingPunct="1">
                        <a:lnSpc>
                          <a:spcPct val="100000"/>
                        </a:lnSpc>
                        <a:spcBef>
                          <a:spcPts val="0"/>
                        </a:spcBef>
                        <a:spcAft>
                          <a:spcPts val="0"/>
                        </a:spcAft>
                        <a:buClr>
                          <a:schemeClr val="accent1"/>
                        </a:buClr>
                        <a:buSzTx/>
                        <a:buFont typeface="Wingdings" pitchFamily="2" charset="2"/>
                        <a:buChar char="§"/>
                        <a:tabLst/>
                        <a:defRPr/>
                      </a:pPr>
                      <a:r>
                        <a:rPr lang="en-US" sz="1200" dirty="0">
                          <a:solidFill>
                            <a:schemeClr val="tx1"/>
                          </a:solidFill>
                          <a:effectLst/>
                          <a:latin typeface="Arial" panose="020B0604020202020204" pitchFamily="34" charset="0"/>
                          <a:cs typeface="Arial" panose="020B0604020202020204" pitchFamily="34" charset="0"/>
                        </a:rPr>
                        <a:t>CRS 76%, G3-4 2%</a:t>
                      </a:r>
                    </a:p>
                    <a:p>
                      <a:pPr marL="171450" marR="0" indent="-171450" algn="l">
                        <a:spcBef>
                          <a:spcPts val="0"/>
                        </a:spcBef>
                        <a:spcAft>
                          <a:spcPts val="0"/>
                        </a:spcAft>
                        <a:buClr>
                          <a:schemeClr val="accent1"/>
                        </a:buClr>
                        <a:buFont typeface="Wingdings" pitchFamily="2" charset="2"/>
                        <a:buChar char="§"/>
                      </a:pPr>
                      <a:r>
                        <a:rPr lang="en-US" sz="1200" dirty="0">
                          <a:solidFill>
                            <a:schemeClr val="tx1"/>
                          </a:solidFill>
                          <a:effectLst/>
                          <a:latin typeface="Arial" panose="020B0604020202020204" pitchFamily="34" charset="0"/>
                          <a:cs typeface="Arial" panose="020B0604020202020204" pitchFamily="34" charset="0"/>
                        </a:rPr>
                        <a:t>Neurotoxicity 28%, no </a:t>
                      </a:r>
                      <a:br>
                        <a:rPr lang="en-US" sz="1200" dirty="0">
                          <a:solidFill>
                            <a:schemeClr val="tx1"/>
                          </a:solidFill>
                          <a:effectLst/>
                          <a:latin typeface="Arial" panose="020B0604020202020204" pitchFamily="34" charset="0"/>
                          <a:cs typeface="Arial" panose="020B0604020202020204" pitchFamily="34" charset="0"/>
                        </a:rPr>
                      </a:br>
                      <a:r>
                        <a:rPr lang="en-US" sz="1200" dirty="0">
                          <a:solidFill>
                            <a:schemeClr val="tx1"/>
                          </a:solidFill>
                          <a:effectLst/>
                          <a:latin typeface="Arial" panose="020B0604020202020204" pitchFamily="34" charset="0"/>
                          <a:cs typeface="Arial" panose="020B0604020202020204" pitchFamily="34" charset="0"/>
                        </a:rPr>
                        <a:t>G3-4</a:t>
                      </a:r>
                      <a:endParaRPr lang="en-US" sz="12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tc>
                  <a:txBody>
                    <a:bodyPr/>
                    <a:lstStyle/>
                    <a:p>
                      <a:pPr marL="0" marR="0" algn="l">
                        <a:spcBef>
                          <a:spcPts val="0"/>
                        </a:spcBef>
                        <a:spcAft>
                          <a:spcPts val="0"/>
                        </a:spcAft>
                      </a:pPr>
                      <a:r>
                        <a:rPr lang="en-US" sz="1200" dirty="0">
                          <a:solidFill>
                            <a:schemeClr val="tx1"/>
                          </a:solidFill>
                          <a:effectLst/>
                          <a:latin typeface="Arial" panose="020B0604020202020204" pitchFamily="34" charset="0"/>
                          <a:cs typeface="Arial" panose="020B0604020202020204" pitchFamily="34" charset="0"/>
                        </a:rPr>
                        <a:t>ORR in ≥3.6/20-mg cohorts:</a:t>
                      </a:r>
                    </a:p>
                    <a:p>
                      <a:pPr marL="0" marR="0" algn="l">
                        <a:spcBef>
                          <a:spcPts val="0"/>
                        </a:spcBef>
                        <a:spcAft>
                          <a:spcPts val="0"/>
                        </a:spcAft>
                      </a:pPr>
                      <a:r>
                        <a:rPr lang="en-US" sz="1200" dirty="0">
                          <a:solidFill>
                            <a:schemeClr val="tx1"/>
                          </a:solidFill>
                          <a:effectLst/>
                          <a:latin typeface="Arial" panose="020B0604020202020204" pitchFamily="34" charset="0"/>
                          <a:cs typeface="Arial" panose="020B0604020202020204" pitchFamily="34" charset="0"/>
                        </a:rPr>
                        <a:t>53% (18/34) in all pts</a:t>
                      </a:r>
                    </a:p>
                    <a:p>
                      <a:pPr marL="0" marR="0" algn="l">
                        <a:spcBef>
                          <a:spcPts val="0"/>
                        </a:spcBef>
                        <a:spcAft>
                          <a:spcPts val="0"/>
                        </a:spcAft>
                      </a:pPr>
                      <a:r>
                        <a:rPr lang="en-US" sz="1200" dirty="0">
                          <a:solidFill>
                            <a:schemeClr val="tx1"/>
                          </a:solidFill>
                          <a:effectLst/>
                          <a:latin typeface="Arial" panose="020B0604020202020204" pitchFamily="34" charset="0"/>
                          <a:cs typeface="Arial" panose="020B0604020202020204" pitchFamily="34" charset="0"/>
                        </a:rPr>
                        <a:t>63% (5/8) in pts with prior anti-BCMA</a:t>
                      </a:r>
                      <a:endParaRPr lang="en-US" sz="12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effectLst/>
                          <a:latin typeface="Arial" panose="020B0604020202020204" pitchFamily="34" charset="0"/>
                          <a:cs typeface="Arial" panose="020B0604020202020204" pitchFamily="34" charset="0"/>
                        </a:rPr>
                        <a:t>No mature data</a:t>
                      </a:r>
                      <a:endParaRPr lang="en-US" sz="1200" dirty="0">
                        <a:solidFill>
                          <a:schemeClr val="tx1"/>
                        </a:solidFill>
                        <a:effectLst/>
                        <a:latin typeface="Arial" panose="020B0604020202020204" pitchFamily="34" charset="0"/>
                        <a:ea typeface="Calibri" charset="0"/>
                        <a:cs typeface="Arial" panose="020B0604020202020204" pitchFamily="34" charset="0"/>
                      </a:endParaRPr>
                    </a:p>
                  </a:txBody>
                  <a:tcPr marL="68580" marR="6858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566058523"/>
                  </a:ext>
                </a:extLst>
              </a:tr>
            </a:tbl>
          </a:graphicData>
        </a:graphic>
      </p:graphicFrame>
      <p:sp>
        <p:nvSpPr>
          <p:cNvPr id="5" name="Text Placeholder 4">
            <a:extLst>
              <a:ext uri="{FF2B5EF4-FFF2-40B4-BE49-F238E27FC236}">
                <a16:creationId xmlns:a16="http://schemas.microsoft.com/office/drawing/2014/main" id="{73EEDCBF-B1CD-4F62-BCA8-D8A87C39D16C}"/>
              </a:ext>
            </a:extLst>
          </p:cNvPr>
          <p:cNvSpPr>
            <a:spLocks noGrp="1"/>
          </p:cNvSpPr>
          <p:nvPr>
            <p:ph idx="1"/>
          </p:nvPr>
        </p:nvSpPr>
        <p:spPr>
          <a:xfrm>
            <a:off x="236732" y="6158366"/>
            <a:ext cx="11718536" cy="230868"/>
          </a:xfrm>
        </p:spPr>
        <p:txBody>
          <a:bodyPr>
            <a:normAutofit fontScale="77500" lnSpcReduction="20000"/>
          </a:bodyPr>
          <a:lstStyle/>
          <a:p>
            <a:pPr marL="0" indent="0">
              <a:buNone/>
            </a:pPr>
            <a:r>
              <a:rPr lang="en-US" sz="1600" dirty="0"/>
              <a:t>1. Berdeja  JG, et al. ASCO 2021. Abstract 8008. 2. Cohen A, et al. ASH 2020. Abstract 292. </a:t>
            </a:r>
          </a:p>
        </p:txBody>
      </p:sp>
      <p:sp>
        <p:nvSpPr>
          <p:cNvPr id="2" name="Title 1">
            <a:extLst>
              <a:ext uri="{FF2B5EF4-FFF2-40B4-BE49-F238E27FC236}">
                <a16:creationId xmlns:a16="http://schemas.microsoft.com/office/drawing/2014/main" id="{00AB68A6-68EB-43BC-B216-3C89CE64BC11}"/>
              </a:ext>
            </a:extLst>
          </p:cNvPr>
          <p:cNvSpPr>
            <a:spLocks noGrp="1"/>
          </p:cNvSpPr>
          <p:nvPr>
            <p:ph type="title"/>
          </p:nvPr>
        </p:nvSpPr>
        <p:spPr/>
        <p:txBody>
          <a:bodyPr/>
          <a:lstStyle/>
          <a:p>
            <a:r>
              <a:rPr lang="en-US" b="1" dirty="0">
                <a:solidFill>
                  <a:srgbClr val="C00000"/>
                </a:solidFill>
              </a:rPr>
              <a:t>Novel Non-BCMA Bispecific Antibodies</a:t>
            </a:r>
          </a:p>
        </p:txBody>
      </p:sp>
      <p:sp>
        <p:nvSpPr>
          <p:cNvPr id="4" name="Slide Number Placeholder 3">
            <a:extLst>
              <a:ext uri="{FF2B5EF4-FFF2-40B4-BE49-F238E27FC236}">
                <a16:creationId xmlns:a16="http://schemas.microsoft.com/office/drawing/2014/main" id="{7E9ED5A1-146C-40BE-952D-586A2DE569E5}"/>
              </a:ext>
            </a:extLst>
          </p:cNvPr>
          <p:cNvSpPr>
            <a:spLocks noGrp="1"/>
          </p:cNvSpPr>
          <p:nvPr>
            <p:ph type="sldNum" sz="quarter" idx="4294967295"/>
          </p:nvPr>
        </p:nvSpPr>
        <p:spPr>
          <a:xfrm>
            <a:off x="11908368" y="6498168"/>
            <a:ext cx="283633" cy="283633"/>
          </a:xfrm>
          <a:prstGeom prst="rect">
            <a:avLst/>
          </a:prstGeom>
        </p:spPr>
        <p:txBody>
          <a:bodyPr vert="horz" lIns="0" tIns="0" rIns="0" bIns="0" rtlCol="0" anchor="ctr">
            <a:noAutofit/>
          </a:bodyPr>
          <a:lstStyle>
            <a:defPPr>
              <a:defRPr lang="en-US"/>
            </a:defPPr>
            <a:lvl1pPr marL="0" algn="ctr" defTabSz="914377" rtl="0" eaLnBrk="1" latinLnBrk="0" hangingPunct="1">
              <a:defRPr sz="1000" b="1" kern="1200">
                <a:solidFill>
                  <a:schemeClr val="bg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defRPr/>
            </a:pPr>
            <a:fld id="{2DB2551F-0F36-184F-87EE-E0604C929E46}" type="slidenum">
              <a:rPr lang="en-US" smtClean="0"/>
              <a:pPr>
                <a:defRPr/>
              </a:pPr>
              <a:t>28</a:t>
            </a:fld>
            <a:endParaRPr lang="en-US" dirty="0">
              <a:solidFill>
                <a:prstClr val="white"/>
              </a:solidFill>
              <a:latin typeface="Arial" panose="020B0604020202020204"/>
            </a:endParaRPr>
          </a:p>
        </p:txBody>
      </p:sp>
      <p:sp>
        <p:nvSpPr>
          <p:cNvPr id="6" name="TextBox 5">
            <a:extLst>
              <a:ext uri="{FF2B5EF4-FFF2-40B4-BE49-F238E27FC236}">
                <a16:creationId xmlns:a16="http://schemas.microsoft.com/office/drawing/2014/main" id="{EAEAF014-AB5F-FF4E-8642-7BE89DF66332}"/>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091110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3"/>
          <p:cNvSpPr>
            <a:spLocks noGrp="1"/>
          </p:cNvSpPr>
          <p:nvPr>
            <p:ph type="title"/>
          </p:nvPr>
        </p:nvSpPr>
        <p:spPr/>
        <p:txBody>
          <a:bodyPr>
            <a:normAutofit/>
          </a:bodyPr>
          <a:lstStyle/>
          <a:p>
            <a:r>
              <a:rPr lang="en-US" b="1" dirty="0">
                <a:solidFill>
                  <a:srgbClr val="C00000"/>
                </a:solidFill>
                <a:latin typeface="Arial" panose="020B0604020202020204" pitchFamily="34" charset="0"/>
                <a:cs typeface="Arial" panose="020B0604020202020204" pitchFamily="34" charset="0"/>
              </a:rPr>
              <a:t>The Future: </a:t>
            </a:r>
            <a:r>
              <a:rPr lang="en-US" b="1" dirty="0" err="1">
                <a:solidFill>
                  <a:srgbClr val="C00000"/>
                </a:solidFill>
                <a:latin typeface="Arial" panose="020B0604020202020204" pitchFamily="34" charset="0"/>
                <a:cs typeface="Arial" panose="020B0604020202020204" pitchFamily="34" charset="0"/>
              </a:rPr>
              <a:t>Trispecific</a:t>
            </a:r>
            <a:r>
              <a:rPr lang="en-US" b="1" dirty="0">
                <a:solidFill>
                  <a:srgbClr val="C00000"/>
                </a:solidFill>
                <a:latin typeface="Arial" panose="020B0604020202020204" pitchFamily="34" charset="0"/>
                <a:cs typeface="Arial" panose="020B0604020202020204" pitchFamily="34" charset="0"/>
              </a:rPr>
              <a:t> Antibodies</a:t>
            </a:r>
          </a:p>
        </p:txBody>
      </p:sp>
      <p:sp>
        <p:nvSpPr>
          <p:cNvPr id="4" name="TextBox 3"/>
          <p:cNvSpPr txBox="1"/>
          <p:nvPr/>
        </p:nvSpPr>
        <p:spPr>
          <a:xfrm>
            <a:off x="5733399" y="1814235"/>
            <a:ext cx="6235700" cy="3785652"/>
          </a:xfrm>
          <a:prstGeom prst="rect">
            <a:avLst/>
          </a:prstGeom>
          <a:noFill/>
        </p:spPr>
        <p:txBody>
          <a:bodyPr wrap="square" rtlCol="0">
            <a:spAutoFit/>
          </a:bodyPr>
          <a:lstStyle/>
          <a:p>
            <a:pPr marL="285744" indent="-285744">
              <a:buFont typeface="Arial"/>
              <a:buChar char="•"/>
            </a:pPr>
            <a:r>
              <a:rPr lang="en-US" sz="1600" dirty="0"/>
              <a:t>Still in pre-clinical stages of development</a:t>
            </a:r>
          </a:p>
          <a:p>
            <a:pPr marL="285744" indent="-285744">
              <a:buFont typeface="Arial"/>
              <a:buChar char="•"/>
            </a:pPr>
            <a:endParaRPr lang="en-US" sz="1600" dirty="0"/>
          </a:p>
          <a:p>
            <a:pPr marL="285744" indent="-285744">
              <a:buFont typeface="Arial"/>
              <a:buChar char="•"/>
            </a:pPr>
            <a:r>
              <a:rPr lang="en-US" sz="1600" dirty="0"/>
              <a:t>With </a:t>
            </a:r>
            <a:r>
              <a:rPr lang="en-US" sz="1600" dirty="0" err="1"/>
              <a:t>bispecifics</a:t>
            </a:r>
            <a:r>
              <a:rPr lang="en-US" sz="1600" dirty="0"/>
              <a:t>, in absence of T cell co-stimulation higher likelihood of </a:t>
            </a:r>
            <a:r>
              <a:rPr lang="en-US" sz="1600" dirty="0" err="1"/>
              <a:t>anergy</a:t>
            </a:r>
            <a:r>
              <a:rPr lang="en-US" sz="1600" dirty="0"/>
              <a:t>, leading to a suboptimal anti-tumor response</a:t>
            </a:r>
          </a:p>
          <a:p>
            <a:pPr marL="285744" indent="-285744">
              <a:buFont typeface="Arial"/>
              <a:buChar char="•"/>
            </a:pPr>
            <a:endParaRPr lang="en-US" sz="1600" dirty="0"/>
          </a:p>
          <a:p>
            <a:pPr marL="285744" indent="-285744">
              <a:buFont typeface="Arial"/>
              <a:buChar char="•"/>
            </a:pPr>
            <a:r>
              <a:rPr lang="en-US" sz="1600" dirty="0"/>
              <a:t>Wu, et al. recently demonstrated a </a:t>
            </a:r>
            <a:r>
              <a:rPr lang="en-US" sz="1600" b="1" dirty="0" err="1"/>
              <a:t>trispecific</a:t>
            </a:r>
            <a:r>
              <a:rPr lang="en-US" sz="1600" dirty="0"/>
              <a:t> </a:t>
            </a:r>
            <a:r>
              <a:rPr lang="en-US" sz="1600" b="1" dirty="0"/>
              <a:t>T cell engager </a:t>
            </a:r>
            <a:r>
              <a:rPr lang="en-US" sz="1600" dirty="0"/>
              <a:t>targeting CD38, CD3, and CD28 (co-stimulatory protein on T-cells) very potent killing of CD38+ MM cell lines, 3- to 4-log higher than </a:t>
            </a:r>
            <a:r>
              <a:rPr lang="en-US" sz="1600" dirty="0" err="1"/>
              <a:t>daratumumab</a:t>
            </a:r>
            <a:endParaRPr lang="en-US" sz="1600" dirty="0"/>
          </a:p>
          <a:p>
            <a:pPr marL="285744" indent="-285744">
              <a:buFont typeface="Arial"/>
              <a:buChar char="•"/>
            </a:pPr>
            <a:endParaRPr lang="en-US" sz="1600" dirty="0"/>
          </a:p>
          <a:p>
            <a:pPr marL="285744" indent="-285744">
              <a:buFont typeface="Arial"/>
              <a:buChar char="•"/>
            </a:pPr>
            <a:r>
              <a:rPr lang="en-US" sz="1600" dirty="0"/>
              <a:t>Also suppressed MM growth in mice and promoted proliferation of memory and effector T-cells and downregulation of regulatory T-cells in primates</a:t>
            </a:r>
          </a:p>
          <a:p>
            <a:pPr marL="285744" indent="-285744">
              <a:buFont typeface="Arial"/>
              <a:buChar char="•"/>
            </a:pPr>
            <a:endParaRPr lang="en-US" sz="1600" dirty="0"/>
          </a:p>
          <a:p>
            <a:pPr marL="285744" indent="-285744">
              <a:buFont typeface="Arial"/>
              <a:buChar char="•"/>
            </a:pPr>
            <a:r>
              <a:rPr lang="en-US" sz="1600" b="1" dirty="0" err="1"/>
              <a:t>Trispecific</a:t>
            </a:r>
            <a:r>
              <a:rPr lang="en-US" sz="1600" b="1" dirty="0"/>
              <a:t> NK cell engagers </a:t>
            </a:r>
            <a:r>
              <a:rPr lang="en-US" sz="1600" dirty="0"/>
              <a:t>also being developed, targeting CD16A on NK cell as well as the MM antigens BCMA and CD200</a:t>
            </a:r>
          </a:p>
        </p:txBody>
      </p:sp>
      <p:sp>
        <p:nvSpPr>
          <p:cNvPr id="38" name="TextBox 37"/>
          <p:cNvSpPr txBox="1"/>
          <p:nvPr/>
        </p:nvSpPr>
        <p:spPr>
          <a:xfrm>
            <a:off x="101601" y="6026072"/>
            <a:ext cx="3678039" cy="461665"/>
          </a:xfrm>
          <a:prstGeom prst="rect">
            <a:avLst/>
          </a:prstGeom>
          <a:noFill/>
        </p:spPr>
        <p:txBody>
          <a:bodyPr wrap="square" rtlCol="0">
            <a:spAutoFit/>
          </a:bodyPr>
          <a:lstStyle/>
          <a:p>
            <a:r>
              <a:rPr lang="en-US" sz="1200" dirty="0"/>
              <a:t>Lancman, et al. ASH 2020</a:t>
            </a:r>
          </a:p>
          <a:p>
            <a:r>
              <a:rPr lang="en-US" sz="1200" dirty="0"/>
              <a:t>Wu, et al. </a:t>
            </a:r>
            <a:r>
              <a:rPr lang="en-US" sz="1200" i="1" dirty="0"/>
              <a:t>Nature Cancer </a:t>
            </a:r>
            <a:r>
              <a:rPr lang="en-US" sz="1200" dirty="0"/>
              <a:t>2019</a:t>
            </a:r>
          </a:p>
        </p:txBody>
      </p:sp>
      <p:pic>
        <p:nvPicPr>
          <p:cNvPr id="6" name="Picture 5">
            <a:extLst>
              <a:ext uri="{FF2B5EF4-FFF2-40B4-BE49-F238E27FC236}">
                <a16:creationId xmlns:a16="http://schemas.microsoft.com/office/drawing/2014/main" id="{015C591F-F614-495A-9131-FAB5A3128DC2}"/>
              </a:ext>
            </a:extLst>
          </p:cNvPr>
          <p:cNvPicPr>
            <a:picLocks noChangeAspect="1"/>
          </p:cNvPicPr>
          <p:nvPr/>
        </p:nvPicPr>
        <p:blipFill>
          <a:blip r:embed="rId3"/>
          <a:stretch>
            <a:fillRect/>
          </a:stretch>
        </p:blipFill>
        <p:spPr>
          <a:xfrm>
            <a:off x="800100" y="1166777"/>
            <a:ext cx="4238596" cy="4902553"/>
          </a:xfrm>
          <a:prstGeom prst="rect">
            <a:avLst/>
          </a:prstGeom>
          <a:noFill/>
        </p:spPr>
      </p:pic>
      <p:sp>
        <p:nvSpPr>
          <p:cNvPr id="40" name="TextBox 39">
            <a:extLst>
              <a:ext uri="{FF2B5EF4-FFF2-40B4-BE49-F238E27FC236}">
                <a16:creationId xmlns:a16="http://schemas.microsoft.com/office/drawing/2014/main" id="{40D38C1F-B2EE-4E4F-A341-ADFC5C313713}"/>
              </a:ext>
            </a:extLst>
          </p:cNvPr>
          <p:cNvSpPr txBox="1"/>
          <p:nvPr/>
        </p:nvSpPr>
        <p:spPr>
          <a:xfrm>
            <a:off x="6088442" y="6487737"/>
            <a:ext cx="3678039" cy="276999"/>
          </a:xfrm>
          <a:prstGeom prst="rect">
            <a:avLst/>
          </a:prstGeom>
          <a:noFill/>
        </p:spPr>
        <p:txBody>
          <a:bodyPr wrap="square" rtlCol="0">
            <a:spAutoFit/>
          </a:bodyPr>
          <a:lstStyle/>
          <a:p>
            <a:r>
              <a:rPr lang="en-US" sz="1200" dirty="0"/>
              <a:t>Slide Courtesy of Dr. Ajai Chair</a:t>
            </a:r>
          </a:p>
        </p:txBody>
      </p:sp>
      <p:sp>
        <p:nvSpPr>
          <p:cNvPr id="7" name="TextBox 6">
            <a:extLst>
              <a:ext uri="{FF2B5EF4-FFF2-40B4-BE49-F238E27FC236}">
                <a16:creationId xmlns:a16="http://schemas.microsoft.com/office/drawing/2014/main" id="{6BE987F0-5D03-1442-A2C2-466AA58E5A95}"/>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0352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39C179B-4FA1-554B-9E62-80FDCA5B4D52}"/>
              </a:ext>
            </a:extLst>
          </p:cNvPr>
          <p:cNvSpPr>
            <a:spLocks noGrp="1"/>
          </p:cNvSpPr>
          <p:nvPr>
            <p:ph type="body" sz="quarter" idx="11"/>
          </p:nvPr>
        </p:nvSpPr>
        <p:spPr/>
        <p:txBody>
          <a:bodyPr/>
          <a:lstStyle/>
          <a:p>
            <a:endParaRPr lang="en-US" dirty="0"/>
          </a:p>
        </p:txBody>
      </p:sp>
      <p:sp>
        <p:nvSpPr>
          <p:cNvPr id="6" name="TextBox 5">
            <a:extLst>
              <a:ext uri="{FF2B5EF4-FFF2-40B4-BE49-F238E27FC236}">
                <a16:creationId xmlns:a16="http://schemas.microsoft.com/office/drawing/2014/main" id="{55418099-A81C-2A49-9731-F13850DD4017}"/>
              </a:ext>
            </a:extLst>
          </p:cNvPr>
          <p:cNvSpPr txBox="1"/>
          <p:nvPr/>
        </p:nvSpPr>
        <p:spPr>
          <a:xfrm>
            <a:off x="843775" y="1078880"/>
            <a:ext cx="10504449" cy="4524315"/>
          </a:xfrm>
          <a:prstGeom prst="rect">
            <a:avLst/>
          </a:prstGeom>
          <a:noFill/>
        </p:spPr>
        <p:txBody>
          <a:bodyPr wrap="square" rtlCol="0">
            <a:spAutoFit/>
          </a:bodyPr>
          <a:lstStyle/>
          <a:p>
            <a:r>
              <a:rPr lang="en-US" sz="2400" dirty="0"/>
              <a:t>A 74 year old male who presented with kappa light chain MM.</a:t>
            </a:r>
          </a:p>
          <a:p>
            <a:r>
              <a:rPr lang="en-US" sz="2400" dirty="0"/>
              <a:t>Received RVD followed by ASCT.</a:t>
            </a:r>
          </a:p>
          <a:p>
            <a:r>
              <a:rPr lang="en-US" sz="2400" dirty="0"/>
              <a:t>Relapsed and was treated with Dara PD—developed rapidly progressive disease with EMD.</a:t>
            </a:r>
          </a:p>
          <a:p>
            <a:r>
              <a:rPr lang="en-US" sz="2400" dirty="0"/>
              <a:t>Received 3 cycles of DCEP and came for further evaluation.</a:t>
            </a:r>
          </a:p>
          <a:p>
            <a:r>
              <a:rPr lang="en-US" sz="2400" dirty="0"/>
              <a:t>Was offered CAR T cells against BCMA on clinical trial</a:t>
            </a:r>
          </a:p>
          <a:p>
            <a:r>
              <a:rPr lang="en-US" sz="2400" dirty="0"/>
              <a:t>Was treated in the interim with Dara </a:t>
            </a:r>
            <a:r>
              <a:rPr lang="en-US" sz="2400" dirty="0" err="1"/>
              <a:t>KPd</a:t>
            </a:r>
            <a:r>
              <a:rPr lang="en-US" sz="2400" dirty="0"/>
              <a:t>.</a:t>
            </a:r>
          </a:p>
          <a:p>
            <a:r>
              <a:rPr lang="en-US" sz="2400" dirty="0"/>
              <a:t>Received CAR T cells-BB 21217</a:t>
            </a:r>
          </a:p>
          <a:p>
            <a:endParaRPr lang="en-US" sz="2400" dirty="0"/>
          </a:p>
          <a:p>
            <a:r>
              <a:rPr lang="en-US" sz="2400" dirty="0"/>
              <a:t>Remains in remission with MRD negative disease for 22 months.</a:t>
            </a:r>
          </a:p>
          <a:p>
            <a:endParaRPr lang="en-US" sz="2400" dirty="0"/>
          </a:p>
          <a:p>
            <a:endParaRPr lang="en-US" sz="2400" dirty="0"/>
          </a:p>
        </p:txBody>
      </p:sp>
      <p:sp>
        <p:nvSpPr>
          <p:cNvPr id="7" name="Title 1">
            <a:extLst>
              <a:ext uri="{FF2B5EF4-FFF2-40B4-BE49-F238E27FC236}">
                <a16:creationId xmlns:a16="http://schemas.microsoft.com/office/drawing/2014/main" id="{CC31F2E2-E3B7-D645-A9A1-7D7B0489EDAD}"/>
              </a:ext>
            </a:extLst>
          </p:cNvPr>
          <p:cNvSpPr txBox="1">
            <a:spLocks/>
          </p:cNvSpPr>
          <p:nvPr/>
        </p:nvSpPr>
        <p:spPr>
          <a:xfrm>
            <a:off x="843775" y="194844"/>
            <a:ext cx="10264547" cy="84276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a:solidFill>
                  <a:schemeClr val="tx1"/>
                </a:solidFill>
                <a:latin typeface="+mj-lt"/>
                <a:ea typeface="+mj-ea"/>
                <a:cs typeface="+mj-cs"/>
              </a:defRPr>
            </a:lvl1pPr>
          </a:lstStyle>
          <a:p>
            <a:pPr algn="l"/>
            <a:r>
              <a:rPr lang="en-GB" sz="2600" b="1" dirty="0">
                <a:solidFill>
                  <a:srgbClr val="C00000"/>
                </a:solidFill>
                <a:latin typeface="Arial" panose="020B0604020202020204" pitchFamily="34" charset="0"/>
                <a:cs typeface="Arial" panose="020B0604020202020204" pitchFamily="34" charset="0"/>
              </a:rPr>
              <a:t>Case 2</a:t>
            </a:r>
          </a:p>
        </p:txBody>
      </p:sp>
      <p:sp>
        <p:nvSpPr>
          <p:cNvPr id="8" name="TextBox 7">
            <a:extLst>
              <a:ext uri="{FF2B5EF4-FFF2-40B4-BE49-F238E27FC236}">
                <a16:creationId xmlns:a16="http://schemas.microsoft.com/office/drawing/2014/main" id="{758BD516-9D01-E349-8393-375318C7F346}"/>
              </a:ext>
            </a:extLst>
          </p:cNvPr>
          <p:cNvSpPr txBox="1"/>
          <p:nvPr/>
        </p:nvSpPr>
        <p:spPr>
          <a:xfrm>
            <a:off x="185531" y="648866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408244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7A79E-C0D0-46FF-8050-80DF9FA82689}"/>
              </a:ext>
            </a:extLst>
          </p:cNvPr>
          <p:cNvSpPr>
            <a:spLocks noGrp="1"/>
          </p:cNvSpPr>
          <p:nvPr>
            <p:ph type="title"/>
          </p:nvPr>
        </p:nvSpPr>
        <p:spPr/>
        <p:txBody>
          <a:bodyPr/>
          <a:lstStyle/>
          <a:p>
            <a:r>
              <a:rPr lang="en-US" b="1" dirty="0"/>
              <a:t>Targeting BCMA may be is a new standard</a:t>
            </a:r>
          </a:p>
        </p:txBody>
      </p:sp>
      <p:graphicFrame>
        <p:nvGraphicFramePr>
          <p:cNvPr id="4" name="Table 4">
            <a:extLst>
              <a:ext uri="{FF2B5EF4-FFF2-40B4-BE49-F238E27FC236}">
                <a16:creationId xmlns:a16="http://schemas.microsoft.com/office/drawing/2014/main" id="{A8AF2C92-3EF2-EB43-8FDC-141BF95899BD}"/>
              </a:ext>
            </a:extLst>
          </p:cNvPr>
          <p:cNvGraphicFramePr>
            <a:graphicFrameLocks noGrp="1"/>
          </p:cNvGraphicFramePr>
          <p:nvPr>
            <p:extLst>
              <p:ext uri="{D42A27DB-BD31-4B8C-83A1-F6EECF244321}">
                <p14:modId xmlns:p14="http://schemas.microsoft.com/office/powerpoint/2010/main" val="4192226674"/>
              </p:ext>
            </p:extLst>
          </p:nvPr>
        </p:nvGraphicFramePr>
        <p:xfrm>
          <a:off x="1546028" y="1724660"/>
          <a:ext cx="9099944" cy="4074160"/>
        </p:xfrm>
        <a:graphic>
          <a:graphicData uri="http://schemas.openxmlformats.org/drawingml/2006/table">
            <a:tbl>
              <a:tblPr firstRow="1" bandRow="1">
                <a:tableStyleId>{FABFCF23-3B69-468F-B69F-88F6DE6A72F2}</a:tableStyleId>
              </a:tblPr>
              <a:tblGrid>
                <a:gridCol w="2274986">
                  <a:extLst>
                    <a:ext uri="{9D8B030D-6E8A-4147-A177-3AD203B41FA5}">
                      <a16:colId xmlns:a16="http://schemas.microsoft.com/office/drawing/2014/main" val="2703945650"/>
                    </a:ext>
                  </a:extLst>
                </a:gridCol>
                <a:gridCol w="2274986">
                  <a:extLst>
                    <a:ext uri="{9D8B030D-6E8A-4147-A177-3AD203B41FA5}">
                      <a16:colId xmlns:a16="http://schemas.microsoft.com/office/drawing/2014/main" val="1870569316"/>
                    </a:ext>
                  </a:extLst>
                </a:gridCol>
                <a:gridCol w="2274986">
                  <a:extLst>
                    <a:ext uri="{9D8B030D-6E8A-4147-A177-3AD203B41FA5}">
                      <a16:colId xmlns:a16="http://schemas.microsoft.com/office/drawing/2014/main" val="1873262670"/>
                    </a:ext>
                  </a:extLst>
                </a:gridCol>
                <a:gridCol w="2274986">
                  <a:extLst>
                    <a:ext uri="{9D8B030D-6E8A-4147-A177-3AD203B41FA5}">
                      <a16:colId xmlns:a16="http://schemas.microsoft.com/office/drawing/2014/main" val="624583823"/>
                    </a:ext>
                  </a:extLst>
                </a:gridCol>
              </a:tblGrid>
              <a:tr h="370840">
                <a:tc>
                  <a:txBody>
                    <a:bodyPr/>
                    <a:lstStyle/>
                    <a:p>
                      <a:endParaRPr lang="en-US" sz="1400" dirty="0">
                        <a:latin typeface="Arial" panose="020B0604020202020204" pitchFamily="34" charset="0"/>
                        <a:cs typeface="Arial" panose="020B0604020202020204" pitchFamily="34" charset="0"/>
                      </a:endParaRPr>
                    </a:p>
                  </a:txBody>
                  <a:tcPr/>
                </a:tc>
                <a:tc>
                  <a:txBody>
                    <a:bodyPr/>
                    <a:lstStyle/>
                    <a:p>
                      <a:r>
                        <a:rPr lang="en-US" sz="1400" dirty="0">
                          <a:latin typeface="Arial" panose="020B0604020202020204" pitchFamily="34" charset="0"/>
                          <a:cs typeface="Arial" panose="020B0604020202020204" pitchFamily="34" charset="0"/>
                        </a:rPr>
                        <a:t>Antibody drug conjugate</a:t>
                      </a:r>
                    </a:p>
                  </a:txBody>
                  <a:tcPr/>
                </a:tc>
                <a:tc>
                  <a:txBody>
                    <a:bodyPr/>
                    <a:lstStyle/>
                    <a:p>
                      <a:r>
                        <a:rPr lang="en-US" sz="1400" dirty="0">
                          <a:latin typeface="Arial" panose="020B0604020202020204" pitchFamily="34" charset="0"/>
                          <a:cs typeface="Arial" panose="020B0604020202020204" pitchFamily="34" charset="0"/>
                        </a:rPr>
                        <a:t>Bispecific antibody</a:t>
                      </a:r>
                    </a:p>
                  </a:txBody>
                  <a:tcPr/>
                </a:tc>
                <a:tc>
                  <a:txBody>
                    <a:bodyPr/>
                    <a:lstStyle/>
                    <a:p>
                      <a:r>
                        <a:rPr lang="en-US" sz="1400" dirty="0">
                          <a:latin typeface="Arial" panose="020B0604020202020204" pitchFamily="34" charset="0"/>
                          <a:cs typeface="Arial" panose="020B0604020202020204" pitchFamily="34" charset="0"/>
                        </a:rPr>
                        <a:t>CAR T-cell</a:t>
                      </a:r>
                    </a:p>
                  </a:txBody>
                  <a:tcPr/>
                </a:tc>
                <a:extLst>
                  <a:ext uri="{0D108BD9-81ED-4DB2-BD59-A6C34878D82A}">
                    <a16:rowId xmlns:a16="http://schemas.microsoft.com/office/drawing/2014/main" val="2506030753"/>
                  </a:ext>
                </a:extLst>
              </a:tr>
              <a:tr h="370840">
                <a:tc>
                  <a:txBody>
                    <a:bodyPr/>
                    <a:lstStyle/>
                    <a:p>
                      <a:r>
                        <a:rPr lang="en-US" sz="1400" dirty="0">
                          <a:latin typeface="Arial" panose="020B0604020202020204" pitchFamily="34" charset="0"/>
                          <a:cs typeface="Arial" panose="020B0604020202020204" pitchFamily="34" charset="0"/>
                        </a:rPr>
                        <a:t>Approved product</a:t>
                      </a:r>
                    </a:p>
                  </a:txBody>
                  <a:tcPr/>
                </a:tc>
                <a:tc>
                  <a:txBody>
                    <a:bodyPr/>
                    <a:lstStyle/>
                    <a:p>
                      <a:r>
                        <a:rPr lang="en-US" sz="1400" dirty="0">
                          <a:latin typeface="Arial" panose="020B0604020202020204" pitchFamily="34" charset="0"/>
                          <a:cs typeface="Arial" panose="020B0604020202020204" pitchFamily="34" charset="0"/>
                        </a:rPr>
                        <a:t>Belantamab mafodotin (August 2020)</a:t>
                      </a:r>
                    </a:p>
                  </a:txBody>
                  <a:tcPr/>
                </a:tc>
                <a:tc>
                  <a:txBody>
                    <a:bodyPr/>
                    <a:lstStyle/>
                    <a:p>
                      <a:r>
                        <a:rPr lang="en-US" sz="1400" dirty="0">
                          <a:latin typeface="Arial" panose="020B0604020202020204" pitchFamily="34" charset="0"/>
                          <a:cs typeface="Arial" panose="020B0604020202020204" pitchFamily="34" charset="0"/>
                        </a:rPr>
                        <a:t>Several in phase II</a:t>
                      </a:r>
                    </a:p>
                  </a:txBody>
                  <a:tcPr/>
                </a:tc>
                <a:tc>
                  <a:txBody>
                    <a:bodyPr/>
                    <a:lstStyle/>
                    <a:p>
                      <a:r>
                        <a:rPr lang="en-US" sz="1400" dirty="0">
                          <a:latin typeface="Arial" panose="020B0604020202020204" pitchFamily="34" charset="0"/>
                          <a:cs typeface="Arial" panose="020B0604020202020204" pitchFamily="34" charset="0"/>
                        </a:rPr>
                        <a:t>Ide-</a:t>
                      </a:r>
                      <a:r>
                        <a:rPr lang="en-US" sz="1400" dirty="0" err="1">
                          <a:latin typeface="Arial" panose="020B0604020202020204" pitchFamily="34" charset="0"/>
                          <a:cs typeface="Arial" panose="020B0604020202020204" pitchFamily="34" charset="0"/>
                        </a:rPr>
                        <a:t>cel</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(March 2021)</a:t>
                      </a:r>
                    </a:p>
                  </a:txBody>
                  <a:tcPr/>
                </a:tc>
                <a:extLst>
                  <a:ext uri="{0D108BD9-81ED-4DB2-BD59-A6C34878D82A}">
                    <a16:rowId xmlns:a16="http://schemas.microsoft.com/office/drawing/2014/main" val="150245021"/>
                  </a:ext>
                </a:extLst>
              </a:tr>
              <a:tr h="370840">
                <a:tc>
                  <a:txBody>
                    <a:bodyPr/>
                    <a:lstStyle/>
                    <a:p>
                      <a:r>
                        <a:rPr lang="en-US" sz="1400" dirty="0">
                          <a:latin typeface="Arial" panose="020B0604020202020204" pitchFamily="34" charset="0"/>
                          <a:cs typeface="Arial" panose="020B0604020202020204" pitchFamily="34" charset="0"/>
                        </a:rPr>
                        <a:t>Efficacy</a:t>
                      </a:r>
                    </a:p>
                  </a:txBody>
                  <a:tcPr/>
                </a:tc>
                <a:tc>
                  <a:txBody>
                    <a:bodyPr/>
                    <a:lstStyle/>
                    <a:p>
                      <a:r>
                        <a:rPr lang="en-US" sz="1400" dirty="0">
                          <a:latin typeface="Arial" panose="020B0604020202020204" pitchFamily="34" charset="0"/>
                          <a:cs typeface="Arial" panose="020B0604020202020204" pitchFamily="34" charset="0"/>
                        </a:rPr>
                        <a:t>++ (as single agent; higher in combinations)</a:t>
                      </a:r>
                    </a:p>
                  </a:txBody>
                  <a:tcPr/>
                </a:tc>
                <a:tc>
                  <a:txBody>
                    <a:bodyPr/>
                    <a:lstStyle/>
                    <a:p>
                      <a:r>
                        <a:rPr lang="en-US" sz="1400" dirty="0">
                          <a:latin typeface="Arial" panose="020B0604020202020204" pitchFamily="34" charset="0"/>
                          <a:cs typeface="Arial" panose="020B0604020202020204" pitchFamily="34" charset="0"/>
                        </a:rPr>
                        <a:t>+++</a:t>
                      </a:r>
                    </a:p>
                  </a:txBody>
                  <a:tcPr/>
                </a:tc>
                <a:tc>
                  <a:txBody>
                    <a:bodyPr/>
                    <a:lstStyle/>
                    <a:p>
                      <a:r>
                        <a:rPr lang="en-US" sz="1400" dirty="0">
                          <a:latin typeface="Arial" panose="020B0604020202020204" pitchFamily="34" charset="0"/>
                          <a:cs typeface="Arial" panose="020B0604020202020204" pitchFamily="34" charset="0"/>
                        </a:rPr>
                        <a:t>++++</a:t>
                      </a:r>
                    </a:p>
                  </a:txBody>
                  <a:tcPr/>
                </a:tc>
                <a:extLst>
                  <a:ext uri="{0D108BD9-81ED-4DB2-BD59-A6C34878D82A}">
                    <a16:rowId xmlns:a16="http://schemas.microsoft.com/office/drawing/2014/main" val="2714855159"/>
                  </a:ext>
                </a:extLst>
              </a:tr>
              <a:tr h="370840">
                <a:tc>
                  <a:txBody>
                    <a:bodyPr/>
                    <a:lstStyle/>
                    <a:p>
                      <a:r>
                        <a:rPr lang="en-US" sz="1400" dirty="0">
                          <a:latin typeface="Arial" panose="020B0604020202020204" pitchFamily="34" charset="0"/>
                          <a:cs typeface="Arial" panose="020B0604020202020204" pitchFamily="34" charset="0"/>
                        </a:rPr>
                        <a:t>How given</a:t>
                      </a:r>
                    </a:p>
                  </a:txBody>
                  <a:tcPr/>
                </a:tc>
                <a:tc>
                  <a:txBody>
                    <a:bodyPr/>
                    <a:lstStyle/>
                    <a:p>
                      <a:r>
                        <a:rPr lang="en-US" sz="1400" dirty="0">
                          <a:latin typeface="Arial" panose="020B0604020202020204" pitchFamily="34" charset="0"/>
                          <a:cs typeface="Arial" panose="020B0604020202020204" pitchFamily="34" charset="0"/>
                        </a:rPr>
                        <a:t>IV, q3 weeks, until progression</a:t>
                      </a:r>
                    </a:p>
                  </a:txBody>
                  <a:tcPr/>
                </a:tc>
                <a:tc>
                  <a:txBody>
                    <a:bodyPr/>
                    <a:lstStyle/>
                    <a:p>
                      <a:r>
                        <a:rPr lang="en-US" sz="1400" dirty="0">
                          <a:latin typeface="Arial" panose="020B0604020202020204" pitchFamily="34" charset="0"/>
                          <a:cs typeface="Arial" panose="020B0604020202020204" pitchFamily="34" charset="0"/>
                        </a:rPr>
                        <a:t>IV or SC, weekly or q2 weeks until progression</a:t>
                      </a:r>
                    </a:p>
                  </a:txBody>
                  <a:tcPr/>
                </a:tc>
                <a:tc>
                  <a:txBody>
                    <a:bodyPr/>
                    <a:lstStyle/>
                    <a:p>
                      <a:r>
                        <a:rPr lang="en-US" sz="1400" dirty="0">
                          <a:latin typeface="Arial" panose="020B0604020202020204" pitchFamily="34" charset="0"/>
                          <a:cs typeface="Arial" panose="020B0604020202020204" pitchFamily="34" charset="0"/>
                        </a:rPr>
                        <a:t>One-and-done</a:t>
                      </a:r>
                    </a:p>
                  </a:txBody>
                  <a:tcPr/>
                </a:tc>
                <a:extLst>
                  <a:ext uri="{0D108BD9-81ED-4DB2-BD59-A6C34878D82A}">
                    <a16:rowId xmlns:a16="http://schemas.microsoft.com/office/drawing/2014/main" val="298233263"/>
                  </a:ext>
                </a:extLst>
              </a:tr>
              <a:tr h="370840">
                <a:tc>
                  <a:txBody>
                    <a:bodyPr/>
                    <a:lstStyle/>
                    <a:p>
                      <a:r>
                        <a:rPr lang="en-US" sz="1400" dirty="0">
                          <a:latin typeface="Arial" panose="020B0604020202020204" pitchFamily="34" charset="0"/>
                          <a:cs typeface="Arial" panose="020B0604020202020204" pitchFamily="34" charset="0"/>
                        </a:rPr>
                        <a:t>Where given</a:t>
                      </a:r>
                    </a:p>
                  </a:txBody>
                  <a:tcPr/>
                </a:tc>
                <a:tc>
                  <a:txBody>
                    <a:bodyPr/>
                    <a:lstStyle/>
                    <a:p>
                      <a:r>
                        <a:rPr lang="en-US" sz="1400" dirty="0">
                          <a:latin typeface="Arial" panose="020B0604020202020204" pitchFamily="34" charset="0"/>
                          <a:cs typeface="Arial" panose="020B0604020202020204" pitchFamily="34" charset="0"/>
                        </a:rPr>
                        <a:t>Community</a:t>
                      </a:r>
                    </a:p>
                  </a:txBody>
                  <a:tcPr/>
                </a:tc>
                <a:tc>
                  <a:txBody>
                    <a:bodyPr/>
                    <a:lstStyle/>
                    <a:p>
                      <a:r>
                        <a:rPr lang="en-US" sz="1400" dirty="0">
                          <a:latin typeface="Arial" panose="020B0604020202020204" pitchFamily="34" charset="0"/>
                          <a:cs typeface="Arial" panose="020B0604020202020204" pitchFamily="34" charset="0"/>
                        </a:rPr>
                        <a:t>Academic medical centers</a:t>
                      </a:r>
                    </a:p>
                  </a:txBody>
                  <a:tcPr/>
                </a:tc>
                <a:tc>
                  <a:txBody>
                    <a:bodyPr/>
                    <a:lstStyle/>
                    <a:p>
                      <a:r>
                        <a:rPr lang="en-US" sz="1400" dirty="0">
                          <a:latin typeface="Arial" panose="020B0604020202020204" pitchFamily="34" charset="0"/>
                          <a:cs typeface="Arial" panose="020B0604020202020204" pitchFamily="34" charset="0"/>
                        </a:rPr>
                        <a:t>Academic medical centers</a:t>
                      </a:r>
                    </a:p>
                  </a:txBody>
                  <a:tcPr/>
                </a:tc>
                <a:extLst>
                  <a:ext uri="{0D108BD9-81ED-4DB2-BD59-A6C34878D82A}">
                    <a16:rowId xmlns:a16="http://schemas.microsoft.com/office/drawing/2014/main" val="410120321"/>
                  </a:ext>
                </a:extLst>
              </a:tr>
              <a:tr h="370840">
                <a:tc>
                  <a:txBody>
                    <a:bodyPr/>
                    <a:lstStyle/>
                    <a:p>
                      <a:r>
                        <a:rPr lang="en-US" sz="1400" dirty="0">
                          <a:latin typeface="Arial" panose="020B0604020202020204" pitchFamily="34" charset="0"/>
                          <a:cs typeface="Arial" panose="020B0604020202020204" pitchFamily="34" charset="0"/>
                        </a:rPr>
                        <a:t>Notable adverse events</a:t>
                      </a:r>
                    </a:p>
                  </a:txBody>
                  <a:tcPr/>
                </a:tc>
                <a:tc>
                  <a:txBody>
                    <a:bodyPr/>
                    <a:lstStyle/>
                    <a:p>
                      <a:r>
                        <a:rPr lang="en-US" sz="1400" dirty="0">
                          <a:latin typeface="Arial" panose="020B0604020202020204" pitchFamily="34" charset="0"/>
                          <a:cs typeface="Arial" panose="020B0604020202020204" pitchFamily="34" charset="0"/>
                        </a:rPr>
                        <a:t>Ocular (corneal)</a:t>
                      </a:r>
                    </a:p>
                  </a:txBody>
                  <a:tcPr/>
                </a:tc>
                <a:tc>
                  <a:txBody>
                    <a:bodyPr/>
                    <a:lstStyle/>
                    <a:p>
                      <a:r>
                        <a:rPr lang="en-US" sz="1400" dirty="0">
                          <a:latin typeface="Arial" panose="020B0604020202020204" pitchFamily="34" charset="0"/>
                          <a:cs typeface="Arial" panose="020B0604020202020204" pitchFamily="34" charset="0"/>
                        </a:rPr>
                        <a:t>CRS and neurotoxicity</a:t>
                      </a:r>
                    </a:p>
                  </a:txBody>
                  <a:tcPr/>
                </a:tc>
                <a:tc>
                  <a:txBody>
                    <a:bodyPr/>
                    <a:lstStyle/>
                    <a:p>
                      <a:r>
                        <a:rPr lang="en-US" sz="1400" dirty="0">
                          <a:latin typeface="Arial" panose="020B0604020202020204" pitchFamily="34" charset="0"/>
                          <a:cs typeface="Arial" panose="020B0604020202020204" pitchFamily="34" charset="0"/>
                        </a:rPr>
                        <a:t>CRS and neurotoxicity</a:t>
                      </a:r>
                    </a:p>
                  </a:txBody>
                  <a:tcPr/>
                </a:tc>
                <a:extLst>
                  <a:ext uri="{0D108BD9-81ED-4DB2-BD59-A6C34878D82A}">
                    <a16:rowId xmlns:a16="http://schemas.microsoft.com/office/drawing/2014/main" val="1481935267"/>
                  </a:ext>
                </a:extLst>
              </a:tr>
              <a:tr h="370840">
                <a:tc>
                  <a:txBody>
                    <a:bodyPr/>
                    <a:lstStyle/>
                    <a:p>
                      <a:r>
                        <a:rPr lang="en-US" sz="1400" dirty="0">
                          <a:latin typeface="Arial" panose="020B0604020202020204" pitchFamily="34" charset="0"/>
                          <a:cs typeface="Arial" panose="020B0604020202020204" pitchFamily="34" charset="0"/>
                        </a:rPr>
                        <a:t>CRS</a:t>
                      </a:r>
                    </a:p>
                  </a:txBody>
                  <a:tcPr/>
                </a:tc>
                <a:tc>
                  <a:txBody>
                    <a:bodyPr/>
                    <a:lstStyle/>
                    <a:p>
                      <a:r>
                        <a:rPr lang="en-US" sz="1400" dirty="0">
                          <a:latin typeface="Arial" panose="020B0604020202020204" pitchFamily="34" charset="0"/>
                          <a:cs typeface="Arial" panose="020B0604020202020204" pitchFamily="34" charset="0"/>
                        </a:rPr>
                        <a:t>Not seen</a:t>
                      </a:r>
                    </a:p>
                  </a:txBody>
                  <a:tcPr/>
                </a:tc>
                <a:tc>
                  <a:txBody>
                    <a:bodyPr/>
                    <a:lstStyle/>
                    <a:p>
                      <a:r>
                        <a:rPr lang="en-US" sz="1400" dirty="0">
                          <a:latin typeface="Arial" panose="020B0604020202020204" pitchFamily="34" charset="0"/>
                          <a:cs typeface="Arial" panose="020B0604020202020204" pitchFamily="34" charset="0"/>
                        </a:rPr>
                        <a:t>++</a:t>
                      </a:r>
                    </a:p>
                  </a:txBody>
                  <a:tcPr/>
                </a:tc>
                <a:tc>
                  <a:txBody>
                    <a:bodyPr/>
                    <a:lstStyle/>
                    <a:p>
                      <a:r>
                        <a:rPr lang="en-US" sz="1400" dirty="0">
                          <a:latin typeface="Arial" panose="020B0604020202020204" pitchFamily="34" charset="0"/>
                          <a:cs typeface="Arial" panose="020B0604020202020204" pitchFamily="34" charset="0"/>
                        </a:rPr>
                        <a:t>+++</a:t>
                      </a:r>
                    </a:p>
                  </a:txBody>
                  <a:tcPr/>
                </a:tc>
                <a:extLst>
                  <a:ext uri="{0D108BD9-81ED-4DB2-BD59-A6C34878D82A}">
                    <a16:rowId xmlns:a16="http://schemas.microsoft.com/office/drawing/2014/main" val="1565365790"/>
                  </a:ext>
                </a:extLst>
              </a:tr>
              <a:tr h="370840">
                <a:tc>
                  <a:txBody>
                    <a:bodyPr/>
                    <a:lstStyle/>
                    <a:p>
                      <a:r>
                        <a:rPr lang="en-US" sz="1400" dirty="0">
                          <a:latin typeface="Arial" panose="020B0604020202020204" pitchFamily="34" charset="0"/>
                          <a:cs typeface="Arial" panose="020B0604020202020204" pitchFamily="34" charset="0"/>
                        </a:rPr>
                        <a:t>Neurotoxicity</a:t>
                      </a:r>
                    </a:p>
                  </a:txBody>
                  <a:tcPr/>
                </a:tc>
                <a:tc>
                  <a:txBody>
                    <a:bodyPr/>
                    <a:lstStyle/>
                    <a:p>
                      <a:r>
                        <a:rPr lang="en-US" sz="1400" dirty="0">
                          <a:latin typeface="Arial" panose="020B0604020202020204" pitchFamily="34" charset="0"/>
                          <a:cs typeface="Arial" panose="020B0604020202020204" pitchFamily="34" charset="0"/>
                        </a:rPr>
                        <a:t>Not seen</a:t>
                      </a:r>
                    </a:p>
                  </a:txBody>
                  <a:tcPr/>
                </a:tc>
                <a:tc>
                  <a:txBody>
                    <a:bodyPr/>
                    <a:lstStyle/>
                    <a:p>
                      <a:r>
                        <a:rPr lang="en-US" sz="1400" dirty="0">
                          <a:latin typeface="Arial" panose="020B0604020202020204" pitchFamily="34" charset="0"/>
                          <a:cs typeface="Arial" panose="020B0604020202020204" pitchFamily="34" charset="0"/>
                        </a:rPr>
                        <a:t>+</a:t>
                      </a:r>
                    </a:p>
                  </a:txBody>
                  <a:tcPr/>
                </a:tc>
                <a:tc>
                  <a:txBody>
                    <a:bodyPr/>
                    <a:lstStyle/>
                    <a:p>
                      <a:r>
                        <a:rPr lang="en-US" sz="1400" dirty="0">
                          <a:latin typeface="Arial" panose="020B0604020202020204" pitchFamily="34" charset="0"/>
                          <a:cs typeface="Arial" panose="020B0604020202020204" pitchFamily="34" charset="0"/>
                        </a:rPr>
                        <a:t>++</a:t>
                      </a:r>
                    </a:p>
                  </a:txBody>
                  <a:tcPr/>
                </a:tc>
                <a:extLst>
                  <a:ext uri="{0D108BD9-81ED-4DB2-BD59-A6C34878D82A}">
                    <a16:rowId xmlns:a16="http://schemas.microsoft.com/office/drawing/2014/main" val="3002422916"/>
                  </a:ext>
                </a:extLst>
              </a:tr>
              <a:tr h="370840">
                <a:tc>
                  <a:txBody>
                    <a:bodyPr/>
                    <a:lstStyle/>
                    <a:p>
                      <a:r>
                        <a:rPr lang="en-US" sz="1400" dirty="0">
                          <a:latin typeface="Arial" panose="020B0604020202020204" pitchFamily="34" charset="0"/>
                          <a:cs typeface="Arial" panose="020B0604020202020204" pitchFamily="34" charset="0"/>
                        </a:rPr>
                        <a:t>Availability</a:t>
                      </a:r>
                    </a:p>
                  </a:txBody>
                  <a:tcPr/>
                </a:tc>
                <a:tc>
                  <a:txBody>
                    <a:bodyPr/>
                    <a:lstStyle/>
                    <a:p>
                      <a:r>
                        <a:rPr lang="en-US" sz="1400" dirty="0">
                          <a:latin typeface="Arial" panose="020B0604020202020204" pitchFamily="34" charset="0"/>
                          <a:cs typeface="Arial" panose="020B0604020202020204" pitchFamily="34" charset="0"/>
                        </a:rPr>
                        <a:t>Off-the-shelf; after ophthalmology evaluation</a:t>
                      </a:r>
                    </a:p>
                  </a:txBody>
                  <a:tcPr/>
                </a:tc>
                <a:tc>
                  <a:txBody>
                    <a:bodyPr/>
                    <a:lstStyle/>
                    <a:p>
                      <a:r>
                        <a:rPr lang="en-US" sz="1400" dirty="0">
                          <a:latin typeface="Arial" panose="020B0604020202020204" pitchFamily="34" charset="0"/>
                          <a:cs typeface="Arial" panose="020B0604020202020204" pitchFamily="34" charset="0"/>
                        </a:rPr>
                        <a:t>Off-the-shelf</a:t>
                      </a:r>
                    </a:p>
                  </a:txBody>
                  <a:tcPr/>
                </a:tc>
                <a:tc>
                  <a:txBody>
                    <a:bodyPr/>
                    <a:lstStyle/>
                    <a:p>
                      <a:r>
                        <a:rPr lang="en-US" sz="1400" dirty="0">
                          <a:latin typeface="Arial" panose="020B0604020202020204" pitchFamily="34" charset="0"/>
                          <a:cs typeface="Arial" panose="020B0604020202020204" pitchFamily="34" charset="0"/>
                        </a:rPr>
                        <a:t>Wait time for manufacturing</a:t>
                      </a:r>
                    </a:p>
                  </a:txBody>
                  <a:tcPr/>
                </a:tc>
                <a:extLst>
                  <a:ext uri="{0D108BD9-81ED-4DB2-BD59-A6C34878D82A}">
                    <a16:rowId xmlns:a16="http://schemas.microsoft.com/office/drawing/2014/main" val="19272241"/>
                  </a:ext>
                </a:extLst>
              </a:tr>
            </a:tbl>
          </a:graphicData>
        </a:graphic>
      </p:graphicFrame>
      <p:cxnSp>
        <p:nvCxnSpPr>
          <p:cNvPr id="7" name="Straight Connector 6">
            <a:extLst>
              <a:ext uri="{FF2B5EF4-FFF2-40B4-BE49-F238E27FC236}">
                <a16:creationId xmlns:a16="http://schemas.microsoft.com/office/drawing/2014/main" id="{B4B268D7-D264-874A-B922-C87BDBC10851}"/>
              </a:ext>
            </a:extLst>
          </p:cNvPr>
          <p:cNvCxnSpPr/>
          <p:nvPr/>
        </p:nvCxnSpPr>
        <p:spPr>
          <a:xfrm>
            <a:off x="5106075" y="663547"/>
            <a:ext cx="1699327" cy="0"/>
          </a:xfrm>
          <a:prstGeom prst="line">
            <a:avLst/>
          </a:prstGeom>
          <a:ln w="50800">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EA7F0347-3A54-184A-A852-B152466AD2E1}"/>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802350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a:extLst>
              <a:ext uri="{FF2B5EF4-FFF2-40B4-BE49-F238E27FC236}">
                <a16:creationId xmlns:a16="http://schemas.microsoft.com/office/drawing/2014/main" id="{1CAD0D8F-28A2-8B46-81BD-3EE5A88EA87F}"/>
              </a:ext>
            </a:extLst>
          </p:cNvPr>
          <p:cNvSpPr>
            <a:spLocks noGrp="1"/>
          </p:cNvSpPr>
          <p:nvPr>
            <p:ph type="title"/>
          </p:nvPr>
        </p:nvSpPr>
        <p:spPr/>
        <p:txBody>
          <a:bodyPr>
            <a:normAutofit/>
          </a:bodyPr>
          <a:lstStyle/>
          <a:p>
            <a:r>
              <a:rPr lang="en-US" altLang="en-US" sz="3600" b="1" dirty="0">
                <a:solidFill>
                  <a:srgbClr val="C00000"/>
                </a:solidFill>
                <a:latin typeface="Arial" panose="020B0604020202020204" pitchFamily="34" charset="0"/>
                <a:cs typeface="Arial" panose="020B0604020202020204" pitchFamily="34" charset="0"/>
              </a:rPr>
              <a:t>Current Understanding and Future Directions</a:t>
            </a:r>
          </a:p>
        </p:txBody>
      </p:sp>
      <p:sp>
        <p:nvSpPr>
          <p:cNvPr id="53250" name="Content Placeholder 2">
            <a:extLst>
              <a:ext uri="{FF2B5EF4-FFF2-40B4-BE49-F238E27FC236}">
                <a16:creationId xmlns:a16="http://schemas.microsoft.com/office/drawing/2014/main" id="{342AEC7F-A119-7F4F-B507-C1027175A55E}"/>
              </a:ext>
            </a:extLst>
          </p:cNvPr>
          <p:cNvSpPr>
            <a:spLocks noGrp="1"/>
          </p:cNvSpPr>
          <p:nvPr>
            <p:ph idx="1"/>
          </p:nvPr>
        </p:nvSpPr>
        <p:spPr>
          <a:xfrm>
            <a:off x="609600" y="1395268"/>
            <a:ext cx="10972800" cy="4525433"/>
          </a:xfrm>
        </p:spPr>
        <p:txBody>
          <a:bodyPr/>
          <a:lstStyle/>
          <a:p>
            <a:r>
              <a:rPr lang="en-US" altLang="en-US" dirty="0">
                <a:solidFill>
                  <a:srgbClr val="002060"/>
                </a:solidFill>
              </a:rPr>
              <a:t>The immune system is important across the spectrum of myeloma</a:t>
            </a:r>
          </a:p>
          <a:p>
            <a:r>
              <a:rPr lang="en-US" altLang="en-US" dirty="0">
                <a:solidFill>
                  <a:srgbClr val="002060"/>
                </a:solidFill>
              </a:rPr>
              <a:t>BCMA is a validated target</a:t>
            </a:r>
          </a:p>
          <a:p>
            <a:r>
              <a:rPr lang="en-US" altLang="en-US" dirty="0">
                <a:solidFill>
                  <a:srgbClr val="002060"/>
                </a:solidFill>
              </a:rPr>
              <a:t>Antibody drug conjugates, bispecific T-cell engagers, and cellular products all show efficacy</a:t>
            </a:r>
          </a:p>
          <a:p>
            <a:r>
              <a:rPr lang="en-US" altLang="en-US" dirty="0">
                <a:solidFill>
                  <a:srgbClr val="002060"/>
                </a:solidFill>
              </a:rPr>
              <a:t>Future will be to define how to combine/sequence these</a:t>
            </a:r>
          </a:p>
          <a:p>
            <a:r>
              <a:rPr lang="en-US" altLang="en-US" dirty="0">
                <a:solidFill>
                  <a:srgbClr val="002060"/>
                </a:solidFill>
              </a:rPr>
              <a:t>Next generation approaches will focus on improving efficacy and DOR</a:t>
            </a:r>
          </a:p>
        </p:txBody>
      </p:sp>
      <p:sp>
        <p:nvSpPr>
          <p:cNvPr id="4" name="TextBox 3">
            <a:extLst>
              <a:ext uri="{FF2B5EF4-FFF2-40B4-BE49-F238E27FC236}">
                <a16:creationId xmlns:a16="http://schemas.microsoft.com/office/drawing/2014/main" id="{4B26FF25-A2EC-D941-80D4-C7F046AC1F75}"/>
              </a:ext>
            </a:extLst>
          </p:cNvPr>
          <p:cNvSpPr txBox="1"/>
          <p:nvPr/>
        </p:nvSpPr>
        <p:spPr>
          <a:xfrm>
            <a:off x="305603" y="655299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77193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Title 1">
            <a:extLst>
              <a:ext uri="{FF2B5EF4-FFF2-40B4-BE49-F238E27FC236}">
                <a16:creationId xmlns:a16="http://schemas.microsoft.com/office/drawing/2014/main" id="{39ACEF9D-F503-48B2-9334-890D99A0ACA6}"/>
              </a:ext>
            </a:extLst>
          </p:cNvPr>
          <p:cNvSpPr>
            <a:spLocks noGrp="1"/>
          </p:cNvSpPr>
          <p:nvPr>
            <p:ph type="title"/>
          </p:nvPr>
        </p:nvSpPr>
        <p:spPr>
          <a:xfrm>
            <a:off x="838200" y="48935"/>
            <a:ext cx="10515600" cy="1325563"/>
          </a:xfrm>
        </p:spPr>
        <p:txBody>
          <a:bodyPr>
            <a:normAutofit/>
          </a:bodyPr>
          <a:lstStyle/>
          <a:p>
            <a:pPr algn="ctr"/>
            <a:r>
              <a:rPr lang="en-US" sz="3600" b="1" dirty="0">
                <a:solidFill>
                  <a:srgbClr val="C00000"/>
                </a:solidFill>
                <a:latin typeface="Arial" panose="020B0604020202020204" pitchFamily="34" charset="0"/>
                <a:cs typeface="Arial" panose="020B0604020202020204" pitchFamily="34" charset="0"/>
              </a:rPr>
              <a:t>BCMA-Targeted Immunotherapy in MM</a:t>
            </a:r>
          </a:p>
        </p:txBody>
      </p:sp>
      <p:sp>
        <p:nvSpPr>
          <p:cNvPr id="637" name="Oval 63">
            <a:extLst>
              <a:ext uri="{FF2B5EF4-FFF2-40B4-BE49-F238E27FC236}">
                <a16:creationId xmlns:a16="http://schemas.microsoft.com/office/drawing/2014/main" id="{72F958FF-AB69-4A0A-BB2A-447D4958ADCE}"/>
              </a:ext>
            </a:extLst>
          </p:cNvPr>
          <p:cNvSpPr>
            <a:spLocks noChangeArrowheads="1"/>
          </p:cNvSpPr>
          <p:nvPr/>
        </p:nvSpPr>
        <p:spPr bwMode="auto">
          <a:xfrm rot="5189529">
            <a:off x="4422940" y="2836347"/>
            <a:ext cx="1668084" cy="1835744"/>
          </a:xfrm>
          <a:prstGeom prst="ellipse">
            <a:avLst/>
          </a:prstGeom>
          <a:gradFill rotWithShape="1">
            <a:gsLst>
              <a:gs pos="0">
                <a:srgbClr val="FAFFC8"/>
              </a:gs>
              <a:gs pos="100000">
                <a:srgbClr val="E2B3FF"/>
              </a:gs>
            </a:gsLst>
            <a:path path="shape">
              <a:fillToRect l="50000" t="50000" r="50000" b="50000"/>
            </a:path>
          </a:gradFill>
          <a:ln w="9525">
            <a:noFill/>
            <a:round/>
            <a:headEnd/>
            <a:tailEnd/>
          </a:ln>
          <a:effectLst/>
        </p:spPr>
        <p:txBody>
          <a:bodyPr wrap="none" anchor="ctr"/>
          <a:lstStyle/>
          <a:p>
            <a:pPr defTabSz="914377">
              <a:defRPr/>
            </a:pPr>
            <a:endParaRPr lang="en-US" sz="2000" dirty="0">
              <a:solidFill>
                <a:prstClr val="black"/>
              </a:solidFill>
            </a:endParaRPr>
          </a:p>
        </p:txBody>
      </p:sp>
      <p:sp>
        <p:nvSpPr>
          <p:cNvPr id="638" name="Oval 64">
            <a:extLst>
              <a:ext uri="{FF2B5EF4-FFF2-40B4-BE49-F238E27FC236}">
                <a16:creationId xmlns:a16="http://schemas.microsoft.com/office/drawing/2014/main" id="{D15B13A3-7165-431E-9447-0ECCC5BF65C6}"/>
              </a:ext>
            </a:extLst>
          </p:cNvPr>
          <p:cNvSpPr>
            <a:spLocks noChangeArrowheads="1"/>
          </p:cNvSpPr>
          <p:nvPr/>
        </p:nvSpPr>
        <p:spPr bwMode="auto">
          <a:xfrm rot="5189529">
            <a:off x="5011561" y="3451200"/>
            <a:ext cx="722376" cy="740819"/>
          </a:xfrm>
          <a:prstGeom prst="ellipse">
            <a:avLst/>
          </a:prstGeom>
          <a:gradFill rotWithShape="1">
            <a:gsLst>
              <a:gs pos="0">
                <a:srgbClr val="CC00FF"/>
              </a:gs>
              <a:gs pos="100000">
                <a:srgbClr val="800080">
                  <a:gamma/>
                  <a:shade val="46275"/>
                  <a:invGamma/>
                </a:srgbClr>
              </a:gs>
            </a:gsLst>
            <a:path path="shape">
              <a:fillToRect l="50000" t="50000" r="50000" b="50000"/>
            </a:path>
          </a:gradFill>
          <a:ln w="9525">
            <a:noFill/>
            <a:round/>
            <a:headEnd/>
            <a:tailEnd/>
          </a:ln>
          <a:effectLst/>
        </p:spPr>
        <p:txBody>
          <a:bodyPr wrap="none" anchor="ctr"/>
          <a:lstStyle/>
          <a:p>
            <a:pPr defTabSz="914377">
              <a:defRPr/>
            </a:pPr>
            <a:endParaRPr lang="en-US" sz="2000" dirty="0">
              <a:solidFill>
                <a:prstClr val="black"/>
              </a:solidFill>
            </a:endParaRPr>
          </a:p>
        </p:txBody>
      </p:sp>
      <p:sp>
        <p:nvSpPr>
          <p:cNvPr id="639" name="AutoShape 65">
            <a:extLst>
              <a:ext uri="{FF2B5EF4-FFF2-40B4-BE49-F238E27FC236}">
                <a16:creationId xmlns:a16="http://schemas.microsoft.com/office/drawing/2014/main" id="{E1CEC5AB-66D1-4489-A505-B29ABAAAF316}"/>
              </a:ext>
            </a:extLst>
          </p:cNvPr>
          <p:cNvSpPr>
            <a:spLocks noChangeArrowheads="1"/>
          </p:cNvSpPr>
          <p:nvPr/>
        </p:nvSpPr>
        <p:spPr bwMode="auto">
          <a:xfrm rot="16920000" flipV="1">
            <a:off x="4668049" y="3692338"/>
            <a:ext cx="207955" cy="785047"/>
          </a:xfrm>
          <a:prstGeom prst="lightningBolt">
            <a:avLst/>
          </a:prstGeom>
          <a:solidFill>
            <a:srgbClr val="635A54"/>
          </a:solidFill>
          <a:ln w="9525">
            <a:solidFill>
              <a:srgbClr val="635A54"/>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sp>
        <p:nvSpPr>
          <p:cNvPr id="640" name="Curved Right Arrow 19">
            <a:extLst>
              <a:ext uri="{FF2B5EF4-FFF2-40B4-BE49-F238E27FC236}">
                <a16:creationId xmlns:a16="http://schemas.microsoft.com/office/drawing/2014/main" id="{D428E6F6-684A-441A-ADFF-C0EECE2C55BA}"/>
              </a:ext>
            </a:extLst>
          </p:cNvPr>
          <p:cNvSpPr/>
          <p:nvPr/>
        </p:nvSpPr>
        <p:spPr bwMode="auto">
          <a:xfrm rot="480000">
            <a:off x="4243833" y="2747556"/>
            <a:ext cx="184731" cy="369332"/>
          </a:xfrm>
          <a:prstGeom prst="curvedRightArrow">
            <a:avLst>
              <a:gd name="adj1" fmla="val 25000"/>
              <a:gd name="adj2" fmla="val 50000"/>
              <a:gd name="adj3" fmla="val 25000"/>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641" name="TextBox 640">
            <a:extLst>
              <a:ext uri="{FF2B5EF4-FFF2-40B4-BE49-F238E27FC236}">
                <a16:creationId xmlns:a16="http://schemas.microsoft.com/office/drawing/2014/main" id="{CD648AF5-4D07-4866-BDEF-C33ADA754C1A}"/>
              </a:ext>
            </a:extLst>
          </p:cNvPr>
          <p:cNvSpPr txBox="1"/>
          <p:nvPr/>
        </p:nvSpPr>
        <p:spPr>
          <a:xfrm>
            <a:off x="4477079" y="3380704"/>
            <a:ext cx="697627" cy="461665"/>
          </a:xfrm>
          <a:prstGeom prst="rect">
            <a:avLst/>
          </a:prstGeom>
          <a:noFill/>
        </p:spPr>
        <p:txBody>
          <a:bodyPr wrap="none" rtlCol="0">
            <a:spAutoFit/>
          </a:bodyPr>
          <a:lstStyle/>
          <a:p>
            <a:pPr defTabSz="914377">
              <a:defRPr/>
            </a:pPr>
            <a:r>
              <a:rPr lang="en-US" sz="2400" b="1" dirty="0">
                <a:solidFill>
                  <a:prstClr val="black"/>
                </a:solidFill>
                <a:cs typeface="Arial" panose="020B0604020202020204" pitchFamily="34" charset="0"/>
              </a:rPr>
              <a:t>MM</a:t>
            </a:r>
          </a:p>
        </p:txBody>
      </p:sp>
      <p:grpSp>
        <p:nvGrpSpPr>
          <p:cNvPr id="642" name="Group 641">
            <a:extLst>
              <a:ext uri="{FF2B5EF4-FFF2-40B4-BE49-F238E27FC236}">
                <a16:creationId xmlns:a16="http://schemas.microsoft.com/office/drawing/2014/main" id="{0D7F71D0-B546-465E-80F8-B1B3A7DDB2B6}"/>
              </a:ext>
            </a:extLst>
          </p:cNvPr>
          <p:cNvGrpSpPr/>
          <p:nvPr/>
        </p:nvGrpSpPr>
        <p:grpSpPr>
          <a:xfrm rot="120000">
            <a:off x="6207451" y="2980580"/>
            <a:ext cx="721915" cy="479965"/>
            <a:chOff x="5187071" y="2376483"/>
            <a:chExt cx="780381" cy="550398"/>
          </a:xfrm>
        </p:grpSpPr>
        <p:grpSp>
          <p:nvGrpSpPr>
            <p:cNvPr id="643" name="Group 909">
              <a:extLst>
                <a:ext uri="{FF2B5EF4-FFF2-40B4-BE49-F238E27FC236}">
                  <a16:creationId xmlns:a16="http://schemas.microsoft.com/office/drawing/2014/main" id="{540B18EC-C285-4066-9F8A-7666F2604A27}"/>
                </a:ext>
              </a:extLst>
            </p:cNvPr>
            <p:cNvGrpSpPr/>
            <p:nvPr/>
          </p:nvGrpSpPr>
          <p:grpSpPr>
            <a:xfrm rot="3060000">
              <a:off x="5566062" y="2282096"/>
              <a:ext cx="307003" cy="495777"/>
              <a:chOff x="5478858" y="1215180"/>
              <a:chExt cx="638956" cy="709733"/>
            </a:xfrm>
            <a:solidFill>
              <a:srgbClr val="BE0077">
                <a:lumMod val="20000"/>
                <a:lumOff val="80000"/>
              </a:srgbClr>
            </a:solidFill>
          </p:grpSpPr>
          <p:sp>
            <p:nvSpPr>
              <p:cNvPr id="648" name="Flowchart: Document 41">
                <a:extLst>
                  <a:ext uri="{FF2B5EF4-FFF2-40B4-BE49-F238E27FC236}">
                    <a16:creationId xmlns:a16="http://schemas.microsoft.com/office/drawing/2014/main" id="{23F262A3-B7D0-42F1-A81C-AAF5BAD20C23}"/>
                  </a:ext>
                </a:extLst>
              </p:cNvPr>
              <p:cNvSpPr/>
              <p:nvPr/>
            </p:nvSpPr>
            <p:spPr bwMode="auto">
              <a:xfrm flipV="1">
                <a:off x="5478858" y="1215180"/>
                <a:ext cx="440897" cy="709725"/>
              </a:xfrm>
              <a:prstGeom prst="flowChartDocument">
                <a:avLst/>
              </a:prstGeom>
              <a:grpFill/>
              <a:ln>
                <a:solidFill>
                  <a:srgbClr val="BE0077">
                    <a:lumMod val="50000"/>
                  </a:srgbClr>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649" name="Flowchart: Document 42">
                <a:extLst>
                  <a:ext uri="{FF2B5EF4-FFF2-40B4-BE49-F238E27FC236}">
                    <a16:creationId xmlns:a16="http://schemas.microsoft.com/office/drawing/2014/main" id="{094D6D23-18D9-4AB9-831D-D83328F8FA50}"/>
                  </a:ext>
                </a:extLst>
              </p:cNvPr>
              <p:cNvSpPr/>
              <p:nvPr/>
            </p:nvSpPr>
            <p:spPr bwMode="auto">
              <a:xfrm flipH="1" flipV="1">
                <a:off x="5676918" y="1215187"/>
                <a:ext cx="440896" cy="709726"/>
              </a:xfrm>
              <a:prstGeom prst="flowChartDocument">
                <a:avLst/>
              </a:prstGeom>
              <a:grpFill/>
              <a:ln>
                <a:solidFill>
                  <a:srgbClr val="BE0077">
                    <a:lumMod val="50000"/>
                  </a:srgbClr>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grpSp>
          <p:nvGrpSpPr>
            <p:cNvPr id="644" name="Group 951">
              <a:extLst>
                <a:ext uri="{FF2B5EF4-FFF2-40B4-BE49-F238E27FC236}">
                  <a16:creationId xmlns:a16="http://schemas.microsoft.com/office/drawing/2014/main" id="{E5F4A109-0A23-4B17-B5F8-7A992F8DFAF6}"/>
                </a:ext>
              </a:extLst>
            </p:cNvPr>
            <p:cNvGrpSpPr/>
            <p:nvPr/>
          </p:nvGrpSpPr>
          <p:grpSpPr>
            <a:xfrm rot="3060000">
              <a:off x="5281458" y="2525494"/>
              <a:ext cx="307000" cy="495773"/>
              <a:chOff x="6565057" y="2656785"/>
              <a:chExt cx="414396" cy="655143"/>
            </a:xfrm>
          </p:grpSpPr>
          <p:sp>
            <p:nvSpPr>
              <p:cNvPr id="645" name="Flowchart: Document 44">
                <a:extLst>
                  <a:ext uri="{FF2B5EF4-FFF2-40B4-BE49-F238E27FC236}">
                    <a16:creationId xmlns:a16="http://schemas.microsoft.com/office/drawing/2014/main" id="{638E88C5-5244-426E-890A-262A8F8B0686}"/>
                  </a:ext>
                </a:extLst>
              </p:cNvPr>
              <p:cNvSpPr/>
              <p:nvPr/>
            </p:nvSpPr>
            <p:spPr bwMode="auto">
              <a:xfrm>
                <a:off x="6565057" y="2656785"/>
                <a:ext cx="285947" cy="655140"/>
              </a:xfrm>
              <a:prstGeom prst="flowChartDocument">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path path="circle">
                  <a:fillToRect l="50000" t="50000" r="50000" b="50000"/>
                </a:path>
                <a:tileRect/>
              </a:gra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646" name="Flowchart: Document 45">
                <a:extLst>
                  <a:ext uri="{FF2B5EF4-FFF2-40B4-BE49-F238E27FC236}">
                    <a16:creationId xmlns:a16="http://schemas.microsoft.com/office/drawing/2014/main" id="{D3A0DF3E-CA62-4D42-BCCD-304711BFE0F7}"/>
                  </a:ext>
                </a:extLst>
              </p:cNvPr>
              <p:cNvSpPr/>
              <p:nvPr/>
            </p:nvSpPr>
            <p:spPr bwMode="auto">
              <a:xfrm flipH="1">
                <a:off x="6693506" y="2656786"/>
                <a:ext cx="285947" cy="655142"/>
              </a:xfrm>
              <a:prstGeom prst="flowChartDocument">
                <a:avLst/>
              </a:prstGeom>
              <a:gradFill flip="none" rotWithShape="1">
                <a:gsLst>
                  <a:gs pos="0">
                    <a:srgbClr val="9A0000">
                      <a:shade val="30000"/>
                      <a:satMod val="115000"/>
                    </a:srgbClr>
                  </a:gs>
                  <a:gs pos="50000">
                    <a:srgbClr val="9A0000">
                      <a:shade val="67500"/>
                      <a:satMod val="115000"/>
                    </a:srgbClr>
                  </a:gs>
                  <a:gs pos="100000">
                    <a:srgbClr val="9A0000">
                      <a:shade val="100000"/>
                      <a:satMod val="115000"/>
                    </a:srgbClr>
                  </a:gs>
                </a:gsLst>
                <a:path path="circle">
                  <a:fillToRect l="50000" t="50000" r="50000" b="50000"/>
                </a:path>
                <a:tileRect/>
              </a:gra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cxnSp>
            <p:nvCxnSpPr>
              <p:cNvPr id="647" name="Straight Connector 46">
                <a:extLst>
                  <a:ext uri="{FF2B5EF4-FFF2-40B4-BE49-F238E27FC236}">
                    <a16:creationId xmlns:a16="http://schemas.microsoft.com/office/drawing/2014/main" id="{0F1CA4A3-58B1-42BA-9929-50AB545E64CE}"/>
                  </a:ext>
                </a:extLst>
              </p:cNvPr>
              <p:cNvCxnSpPr/>
              <p:nvPr/>
            </p:nvCxnSpPr>
            <p:spPr bwMode="auto">
              <a:xfrm flipH="1">
                <a:off x="6689911" y="2695676"/>
                <a:ext cx="1029" cy="84406"/>
              </a:xfrm>
              <a:prstGeom prst="line">
                <a:avLst/>
              </a:prstGeom>
              <a:noFill/>
              <a:ln w="28575">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grpSp>
      <p:sp>
        <p:nvSpPr>
          <p:cNvPr id="650" name="Curved Right Arrow 50">
            <a:extLst>
              <a:ext uri="{FF2B5EF4-FFF2-40B4-BE49-F238E27FC236}">
                <a16:creationId xmlns:a16="http://schemas.microsoft.com/office/drawing/2014/main" id="{F7D04C48-72D6-4049-B7EF-5104AA174266}"/>
              </a:ext>
            </a:extLst>
          </p:cNvPr>
          <p:cNvSpPr/>
          <p:nvPr/>
        </p:nvSpPr>
        <p:spPr bwMode="auto">
          <a:xfrm rot="21060000" flipV="1">
            <a:off x="4288625" y="4863128"/>
            <a:ext cx="400327" cy="369332"/>
          </a:xfrm>
          <a:prstGeom prst="curvedRightArrow">
            <a:avLst>
              <a:gd name="adj1" fmla="val 25000"/>
              <a:gd name="adj2" fmla="val 50000"/>
              <a:gd name="adj3" fmla="val 25000"/>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651" name="Curved Right Arrow 51">
            <a:extLst>
              <a:ext uri="{FF2B5EF4-FFF2-40B4-BE49-F238E27FC236}">
                <a16:creationId xmlns:a16="http://schemas.microsoft.com/office/drawing/2014/main" id="{C5A87D1E-14F5-4FC3-9926-3D0D45BB2DCC}"/>
              </a:ext>
            </a:extLst>
          </p:cNvPr>
          <p:cNvSpPr/>
          <p:nvPr/>
        </p:nvSpPr>
        <p:spPr bwMode="auto">
          <a:xfrm rot="3240000">
            <a:off x="6097330" y="2216415"/>
            <a:ext cx="311005" cy="369332"/>
          </a:xfrm>
          <a:prstGeom prst="curvedRightArrow">
            <a:avLst>
              <a:gd name="adj1" fmla="val 25000"/>
              <a:gd name="adj2" fmla="val 50000"/>
              <a:gd name="adj3" fmla="val 25000"/>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grpSp>
        <p:nvGrpSpPr>
          <p:cNvPr id="652" name="Group 870">
            <a:extLst>
              <a:ext uri="{FF2B5EF4-FFF2-40B4-BE49-F238E27FC236}">
                <a16:creationId xmlns:a16="http://schemas.microsoft.com/office/drawing/2014/main" id="{C263643E-C663-4A6E-BAD0-2FA2CCC93AC4}"/>
              </a:ext>
            </a:extLst>
          </p:cNvPr>
          <p:cNvGrpSpPr/>
          <p:nvPr/>
        </p:nvGrpSpPr>
        <p:grpSpPr>
          <a:xfrm>
            <a:off x="7648474" y="3920930"/>
            <a:ext cx="928555" cy="527559"/>
            <a:chOff x="8621712" y="4999037"/>
            <a:chExt cx="890791" cy="847390"/>
          </a:xfrm>
        </p:grpSpPr>
        <p:sp>
          <p:nvSpPr>
            <p:cNvPr id="653" name="AutoShape 208">
              <a:extLst>
                <a:ext uri="{FF2B5EF4-FFF2-40B4-BE49-F238E27FC236}">
                  <a16:creationId xmlns:a16="http://schemas.microsoft.com/office/drawing/2014/main" id="{0ABAA0C3-040C-4B13-9253-2B2587CF8230}"/>
                </a:ext>
              </a:extLst>
            </p:cNvPr>
            <p:cNvSpPr>
              <a:spLocks noChangeArrowheads="1"/>
            </p:cNvSpPr>
            <p:nvPr/>
          </p:nvSpPr>
          <p:spPr bwMode="auto">
            <a:xfrm rot="1172233">
              <a:off x="8621712" y="5195122"/>
              <a:ext cx="828900" cy="650127"/>
            </a:xfrm>
            <a:prstGeom prst="irregularSeal2">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path path="circle">
                <a:fillToRect r="100000" b="100000"/>
              </a:path>
              <a:tileRect l="-100000" t="-100000"/>
            </a:gradFill>
            <a:ln w="9525">
              <a:no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54" name="AutoShape 137">
              <a:extLst>
                <a:ext uri="{FF2B5EF4-FFF2-40B4-BE49-F238E27FC236}">
                  <a16:creationId xmlns:a16="http://schemas.microsoft.com/office/drawing/2014/main" id="{7EA3667D-7E25-4BCA-AD94-F8D9B7913D3D}"/>
                </a:ext>
              </a:extLst>
            </p:cNvPr>
            <p:cNvSpPr>
              <a:spLocks noChangeArrowheads="1"/>
            </p:cNvSpPr>
            <p:nvPr/>
          </p:nvSpPr>
          <p:spPr bwMode="auto">
            <a:xfrm rot="20366478">
              <a:off x="9191617" y="5583344"/>
              <a:ext cx="188661" cy="155534"/>
            </a:xfrm>
            <a:prstGeom prst="irregularSeal1">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path path="circle">
                <a:fillToRect r="100000" b="100000"/>
              </a:path>
              <a:tileRect l="-100000" t="-100000"/>
            </a:gradFill>
            <a:ln w="9525">
              <a:no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55" name="AutoShape 451">
              <a:extLst>
                <a:ext uri="{FF2B5EF4-FFF2-40B4-BE49-F238E27FC236}">
                  <a16:creationId xmlns:a16="http://schemas.microsoft.com/office/drawing/2014/main" id="{53D765D9-4DA7-43D3-A276-A689AE2CDE8C}"/>
                </a:ext>
              </a:extLst>
            </p:cNvPr>
            <p:cNvSpPr>
              <a:spLocks noChangeArrowheads="1"/>
            </p:cNvSpPr>
            <p:nvPr/>
          </p:nvSpPr>
          <p:spPr bwMode="auto">
            <a:xfrm rot="1172233">
              <a:off x="8994892" y="5325224"/>
              <a:ext cx="162861" cy="122441"/>
            </a:xfrm>
            <a:prstGeom prst="irregularSeal2">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path path="circle">
                <a:fillToRect r="100000" b="100000"/>
              </a:path>
              <a:tileRect l="-100000" t="-100000"/>
            </a:gradFill>
            <a:ln w="9525">
              <a:no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56" name="AutoShape 452">
              <a:extLst>
                <a:ext uri="{FF2B5EF4-FFF2-40B4-BE49-F238E27FC236}">
                  <a16:creationId xmlns:a16="http://schemas.microsoft.com/office/drawing/2014/main" id="{60BC8A9D-0A34-42C1-8769-716D69D62209}"/>
                </a:ext>
              </a:extLst>
            </p:cNvPr>
            <p:cNvSpPr>
              <a:spLocks noChangeArrowheads="1"/>
            </p:cNvSpPr>
            <p:nvPr/>
          </p:nvSpPr>
          <p:spPr bwMode="auto">
            <a:xfrm rot="1172233">
              <a:off x="9246443" y="5159764"/>
              <a:ext cx="162861" cy="170425"/>
            </a:xfrm>
            <a:prstGeom prst="irregularSeal2">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path path="circle">
                <a:fillToRect r="100000" b="100000"/>
              </a:path>
              <a:tileRect l="-100000" t="-100000"/>
            </a:gradFill>
            <a:ln w="9525">
              <a:no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57" name="AutoShape 453">
              <a:extLst>
                <a:ext uri="{FF2B5EF4-FFF2-40B4-BE49-F238E27FC236}">
                  <a16:creationId xmlns:a16="http://schemas.microsoft.com/office/drawing/2014/main" id="{3FC352BC-BFA0-4D01-838A-2B54B599FD1E}"/>
                </a:ext>
              </a:extLst>
            </p:cNvPr>
            <p:cNvSpPr>
              <a:spLocks noChangeArrowheads="1"/>
            </p:cNvSpPr>
            <p:nvPr/>
          </p:nvSpPr>
          <p:spPr bwMode="auto">
            <a:xfrm rot="1172233">
              <a:off x="9193229" y="5285515"/>
              <a:ext cx="237037" cy="177043"/>
            </a:xfrm>
            <a:prstGeom prst="irregularSeal2">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path path="circle">
                <a:fillToRect r="100000" b="100000"/>
              </a:path>
              <a:tileRect l="-100000" t="-100000"/>
            </a:gradFill>
            <a:ln w="9525">
              <a:no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58" name="AutoShape 459">
              <a:extLst>
                <a:ext uri="{FF2B5EF4-FFF2-40B4-BE49-F238E27FC236}">
                  <a16:creationId xmlns:a16="http://schemas.microsoft.com/office/drawing/2014/main" id="{B448A50D-C67B-42E8-928E-2770C84DC57F}"/>
                </a:ext>
              </a:extLst>
            </p:cNvPr>
            <p:cNvSpPr>
              <a:spLocks noChangeArrowheads="1"/>
            </p:cNvSpPr>
            <p:nvPr/>
          </p:nvSpPr>
          <p:spPr bwMode="auto">
            <a:xfrm rot="1172233">
              <a:off x="8788494" y="5677658"/>
              <a:ext cx="162861" cy="168769"/>
            </a:xfrm>
            <a:prstGeom prst="irregularSeal2">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path path="circle">
                <a:fillToRect r="100000" b="100000"/>
              </a:path>
              <a:tileRect l="-100000" t="-100000"/>
            </a:gradFill>
            <a:ln w="9525">
              <a:no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59" name="AutoShape 460">
              <a:extLst>
                <a:ext uri="{FF2B5EF4-FFF2-40B4-BE49-F238E27FC236}">
                  <a16:creationId xmlns:a16="http://schemas.microsoft.com/office/drawing/2014/main" id="{D5D55929-10C6-4001-A20B-A3B70501E252}"/>
                </a:ext>
              </a:extLst>
            </p:cNvPr>
            <p:cNvSpPr>
              <a:spLocks noChangeArrowheads="1"/>
            </p:cNvSpPr>
            <p:nvPr/>
          </p:nvSpPr>
          <p:spPr bwMode="auto">
            <a:xfrm rot="1172233">
              <a:off x="9349642" y="5268968"/>
              <a:ext cx="162861" cy="170425"/>
            </a:xfrm>
            <a:prstGeom prst="irregularSeal2">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path path="circle">
                <a:fillToRect r="100000" b="100000"/>
              </a:path>
              <a:tileRect l="-100000" t="-100000"/>
            </a:gradFill>
            <a:ln w="9525">
              <a:no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60" name="AutoShape 458">
              <a:extLst>
                <a:ext uri="{FF2B5EF4-FFF2-40B4-BE49-F238E27FC236}">
                  <a16:creationId xmlns:a16="http://schemas.microsoft.com/office/drawing/2014/main" id="{1E9A3109-D7B5-4AB0-A1C9-B7D6F5D460BE}"/>
                </a:ext>
              </a:extLst>
            </p:cNvPr>
            <p:cNvSpPr>
              <a:spLocks noChangeArrowheads="1"/>
            </p:cNvSpPr>
            <p:nvPr/>
          </p:nvSpPr>
          <p:spPr bwMode="auto">
            <a:xfrm rot="1172233">
              <a:off x="8631955" y="5157721"/>
              <a:ext cx="240431" cy="251177"/>
            </a:xfrm>
            <a:prstGeom prst="irregularSeal2">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path path="circle">
                <a:fillToRect r="100000" b="100000"/>
              </a:path>
              <a:tileRect l="-100000" t="-100000"/>
            </a:gradFill>
            <a:ln w="9525">
              <a:no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61" name="AutoShape 461">
              <a:extLst>
                <a:ext uri="{FF2B5EF4-FFF2-40B4-BE49-F238E27FC236}">
                  <a16:creationId xmlns:a16="http://schemas.microsoft.com/office/drawing/2014/main" id="{66E55E33-3F5E-4F1F-AC87-B2998C90D45E}"/>
                </a:ext>
              </a:extLst>
            </p:cNvPr>
            <p:cNvSpPr>
              <a:spLocks noChangeArrowheads="1"/>
            </p:cNvSpPr>
            <p:nvPr/>
          </p:nvSpPr>
          <p:spPr bwMode="auto">
            <a:xfrm rot="20366478">
              <a:off x="8690176" y="5282727"/>
              <a:ext cx="122911" cy="82595"/>
            </a:xfrm>
            <a:prstGeom prst="irregularSeal1">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path path="circle">
                <a:fillToRect r="100000" b="100000"/>
              </a:path>
              <a:tileRect l="-100000" t="-100000"/>
            </a:gradFill>
            <a:ln w="9525">
              <a:no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62" name="AutoShape 450">
              <a:extLst>
                <a:ext uri="{FF2B5EF4-FFF2-40B4-BE49-F238E27FC236}">
                  <a16:creationId xmlns:a16="http://schemas.microsoft.com/office/drawing/2014/main" id="{2CD3AC90-7CC6-4C1B-83D0-9D00FE1EB776}"/>
                </a:ext>
              </a:extLst>
            </p:cNvPr>
            <p:cNvSpPr>
              <a:spLocks noChangeArrowheads="1"/>
            </p:cNvSpPr>
            <p:nvPr/>
          </p:nvSpPr>
          <p:spPr bwMode="auto">
            <a:xfrm rot="1172233">
              <a:off x="8936838" y="4999037"/>
              <a:ext cx="290249" cy="316013"/>
            </a:xfrm>
            <a:prstGeom prst="irregularSeal2">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path path="circle">
                <a:fillToRect r="100000" b="100000"/>
              </a:path>
              <a:tileRect l="-100000" t="-100000"/>
            </a:gradFill>
            <a:ln w="9525">
              <a:no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63" name="AutoShape 451">
              <a:extLst>
                <a:ext uri="{FF2B5EF4-FFF2-40B4-BE49-F238E27FC236}">
                  <a16:creationId xmlns:a16="http://schemas.microsoft.com/office/drawing/2014/main" id="{32D47626-82E5-4119-9F7E-F4BFCC04C318}"/>
                </a:ext>
              </a:extLst>
            </p:cNvPr>
            <p:cNvSpPr>
              <a:spLocks noChangeArrowheads="1"/>
            </p:cNvSpPr>
            <p:nvPr/>
          </p:nvSpPr>
          <p:spPr bwMode="auto">
            <a:xfrm rot="1172233">
              <a:off x="8867019" y="5485115"/>
              <a:ext cx="162861" cy="122441"/>
            </a:xfrm>
            <a:prstGeom prst="irregularSeal2">
              <a:avLst/>
            </a:prstGeom>
            <a:gradFill flip="none" rotWithShape="1">
              <a:gsLst>
                <a:gs pos="0">
                  <a:srgbClr val="FFFFFF">
                    <a:lumMod val="85000"/>
                    <a:shade val="30000"/>
                    <a:satMod val="115000"/>
                  </a:srgbClr>
                </a:gs>
                <a:gs pos="50000">
                  <a:srgbClr val="FFFFFF">
                    <a:lumMod val="85000"/>
                    <a:shade val="67500"/>
                    <a:satMod val="115000"/>
                  </a:srgbClr>
                </a:gs>
                <a:gs pos="100000">
                  <a:srgbClr val="FFFFFF">
                    <a:lumMod val="85000"/>
                    <a:shade val="100000"/>
                    <a:satMod val="115000"/>
                  </a:srgbClr>
                </a:gs>
              </a:gsLst>
              <a:path path="circle">
                <a:fillToRect r="100000" b="100000"/>
              </a:path>
              <a:tileRect l="-100000" t="-100000"/>
            </a:gradFill>
            <a:ln w="9525">
              <a:no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grpSp>
      <p:sp>
        <p:nvSpPr>
          <p:cNvPr id="664" name="Text Box 386">
            <a:extLst>
              <a:ext uri="{FF2B5EF4-FFF2-40B4-BE49-F238E27FC236}">
                <a16:creationId xmlns:a16="http://schemas.microsoft.com/office/drawing/2014/main" id="{DBFAD654-4080-4A91-8D51-E9DD68ADF064}"/>
              </a:ext>
            </a:extLst>
          </p:cNvPr>
          <p:cNvSpPr txBox="1">
            <a:spLocks noChangeArrowheads="1"/>
          </p:cNvSpPr>
          <p:nvPr/>
        </p:nvSpPr>
        <p:spPr bwMode="auto">
          <a:xfrm>
            <a:off x="8643574" y="3939913"/>
            <a:ext cx="1042273" cy="584775"/>
          </a:xfrm>
          <a:prstGeom prst="rect">
            <a:avLst/>
          </a:prstGeom>
          <a:noFill/>
          <a:ln w="9525">
            <a:noFill/>
            <a:miter lim="800000"/>
            <a:headEnd/>
            <a:tailEnd/>
          </a:ln>
        </p:spPr>
        <p:txBody>
          <a:bodyPr wrap="none">
            <a:spAutoFit/>
          </a:bodyPr>
          <a:lstStyle/>
          <a:p>
            <a:pPr defTabSz="914377">
              <a:defRPr/>
            </a:pPr>
            <a:r>
              <a:rPr lang="en-US" sz="1600" b="1" dirty="0">
                <a:solidFill>
                  <a:prstClr val="black"/>
                </a:solidFill>
                <a:cs typeface="Arial" panose="020B0604020202020204" pitchFamily="34" charset="0"/>
              </a:rPr>
              <a:t>MM </a:t>
            </a:r>
          </a:p>
          <a:p>
            <a:pPr defTabSz="914377">
              <a:defRPr/>
            </a:pPr>
            <a:r>
              <a:rPr lang="en-US" sz="1600" b="1" dirty="0">
                <a:solidFill>
                  <a:prstClr val="black"/>
                </a:solidFill>
                <a:cs typeface="Arial" panose="020B0604020202020204" pitchFamily="34" charset="0"/>
              </a:rPr>
              <a:t>cell lysis</a:t>
            </a:r>
          </a:p>
        </p:txBody>
      </p:sp>
      <p:sp>
        <p:nvSpPr>
          <p:cNvPr id="665" name="TextBox 664">
            <a:extLst>
              <a:ext uri="{FF2B5EF4-FFF2-40B4-BE49-F238E27FC236}">
                <a16:creationId xmlns:a16="http://schemas.microsoft.com/office/drawing/2014/main" id="{95BAB7BE-C398-48B0-B533-32EC37E49531}"/>
              </a:ext>
            </a:extLst>
          </p:cNvPr>
          <p:cNvSpPr txBox="1"/>
          <p:nvPr/>
        </p:nvSpPr>
        <p:spPr>
          <a:xfrm>
            <a:off x="2158980" y="1916972"/>
            <a:ext cx="2082621" cy="461665"/>
          </a:xfrm>
          <a:prstGeom prst="rect">
            <a:avLst/>
          </a:prstGeom>
          <a:solidFill>
            <a:srgbClr val="FFF9E7">
              <a:alpha val="42353"/>
            </a:srgbClr>
          </a:solidFill>
          <a:ln w="12700" cap="flat" cmpd="sng" algn="ctr">
            <a:solidFill>
              <a:srgbClr val="00B6C9">
                <a:lumMod val="60000"/>
                <a:lumOff val="40000"/>
              </a:srgbClr>
            </a:solidFill>
            <a:prstDash val="solid"/>
          </a:ln>
          <a:effectLst>
            <a:outerShdw blurRad="40000" dist="20000" dir="5400000" rotWithShape="0">
              <a:srgbClr val="000000">
                <a:alpha val="38000"/>
              </a:srgbClr>
            </a:outerShdw>
          </a:effectLst>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ea typeface="+mn-ea"/>
                <a:cs typeface="Arial" panose="020B0604020202020204" pitchFamily="34" charset="0"/>
              </a:rPr>
              <a:t>BCMA CAR T</a:t>
            </a:r>
          </a:p>
        </p:txBody>
      </p:sp>
      <p:sp>
        <p:nvSpPr>
          <p:cNvPr id="666" name="TextBox 665">
            <a:extLst>
              <a:ext uri="{FF2B5EF4-FFF2-40B4-BE49-F238E27FC236}">
                <a16:creationId xmlns:a16="http://schemas.microsoft.com/office/drawing/2014/main" id="{CCC3AF0F-EE56-4F3C-BB3C-9D3E04FFC73B}"/>
              </a:ext>
            </a:extLst>
          </p:cNvPr>
          <p:cNvSpPr txBox="1"/>
          <p:nvPr/>
        </p:nvSpPr>
        <p:spPr>
          <a:xfrm>
            <a:off x="7266196" y="3381689"/>
            <a:ext cx="2056023" cy="461665"/>
          </a:xfrm>
          <a:prstGeom prst="rect">
            <a:avLst/>
          </a:prstGeom>
          <a:solidFill>
            <a:srgbClr val="FFEFD9">
              <a:alpha val="9804"/>
            </a:srgbClr>
          </a:solidFill>
          <a:ln w="12700" cap="flat" cmpd="sng" algn="ctr">
            <a:solidFill>
              <a:srgbClr val="635A54">
                <a:lumMod val="75000"/>
              </a:srgbClr>
            </a:solidFill>
            <a:prstDash val="solid"/>
          </a:ln>
          <a:effectLst>
            <a:outerShdw blurRad="40000" dist="20000" dir="5400000" rotWithShape="0">
              <a:srgbClr val="000000">
                <a:alpha val="38000"/>
              </a:srgbClr>
            </a:outerShdw>
          </a:effectLst>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ea typeface="+mn-ea"/>
                <a:cs typeface="Arial" panose="020B0604020202020204" pitchFamily="34" charset="0"/>
              </a:rPr>
              <a:t>BCMA-</a:t>
            </a:r>
            <a:r>
              <a:rPr kumimoji="0" lang="en-US" sz="2400" b="0" i="0" u="none" strike="noStrike" kern="0" cap="none" spc="0" normalizeH="0" baseline="0" noProof="0" dirty="0" err="1">
                <a:ln>
                  <a:noFill/>
                </a:ln>
                <a:solidFill>
                  <a:prstClr val="black"/>
                </a:solidFill>
                <a:effectLst/>
                <a:uLnTx/>
                <a:uFillTx/>
                <a:ea typeface="+mn-ea"/>
                <a:cs typeface="Arial" panose="020B0604020202020204" pitchFamily="34" charset="0"/>
              </a:rPr>
              <a:t>BiTE</a:t>
            </a:r>
            <a:endParaRPr kumimoji="0" lang="en-US" sz="2400" b="0" i="0" u="none" strike="noStrike" kern="0" cap="none" spc="0" normalizeH="0" baseline="0" noProof="0" dirty="0">
              <a:ln>
                <a:noFill/>
              </a:ln>
              <a:solidFill>
                <a:prstClr val="black"/>
              </a:solidFill>
              <a:effectLst/>
              <a:uLnTx/>
              <a:uFillTx/>
              <a:ea typeface="+mn-ea"/>
              <a:cs typeface="Arial" panose="020B0604020202020204" pitchFamily="34" charset="0"/>
            </a:endParaRPr>
          </a:p>
        </p:txBody>
      </p:sp>
      <p:sp>
        <p:nvSpPr>
          <p:cNvPr id="667" name="TextBox 666">
            <a:extLst>
              <a:ext uri="{FF2B5EF4-FFF2-40B4-BE49-F238E27FC236}">
                <a16:creationId xmlns:a16="http://schemas.microsoft.com/office/drawing/2014/main" id="{74B4CFA4-992A-4128-9474-2BA45496F6DD}"/>
              </a:ext>
            </a:extLst>
          </p:cNvPr>
          <p:cNvSpPr txBox="1"/>
          <p:nvPr/>
        </p:nvSpPr>
        <p:spPr>
          <a:xfrm>
            <a:off x="5939527" y="1410539"/>
            <a:ext cx="2229131" cy="461665"/>
          </a:xfrm>
          <a:prstGeom prst="rect">
            <a:avLst/>
          </a:prstGeom>
          <a:solidFill>
            <a:srgbClr val="F2FCF9">
              <a:alpha val="49804"/>
            </a:srgbClr>
          </a:solidFill>
          <a:ln w="12700" cap="flat" cmpd="sng" algn="ctr">
            <a:solidFill>
              <a:srgbClr val="00B0F0"/>
            </a:solidFill>
            <a:prstDash val="solid"/>
          </a:ln>
          <a:effectLst>
            <a:outerShdw blurRad="40000" dist="20000" dir="5400000" rotWithShape="0">
              <a:srgbClr val="000000">
                <a:alpha val="38000"/>
              </a:srgbClr>
            </a:outerShdw>
          </a:effectLst>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ea typeface="+mn-ea"/>
                <a:cs typeface="Arial" panose="020B0604020202020204" pitchFamily="34" charset="0"/>
              </a:rPr>
              <a:t>BCMA-T Bi Ab</a:t>
            </a:r>
          </a:p>
        </p:txBody>
      </p:sp>
      <p:grpSp>
        <p:nvGrpSpPr>
          <p:cNvPr id="668" name="Group 515">
            <a:extLst>
              <a:ext uri="{FF2B5EF4-FFF2-40B4-BE49-F238E27FC236}">
                <a16:creationId xmlns:a16="http://schemas.microsoft.com/office/drawing/2014/main" id="{C94BAC4E-AA21-48AB-A2E6-BF439B84C55B}"/>
              </a:ext>
            </a:extLst>
          </p:cNvPr>
          <p:cNvGrpSpPr/>
          <p:nvPr/>
        </p:nvGrpSpPr>
        <p:grpSpPr>
          <a:xfrm rot="10800000" flipV="1">
            <a:off x="1660984" y="4134704"/>
            <a:ext cx="542818" cy="1646353"/>
            <a:chOff x="7638883" y="2315263"/>
            <a:chExt cx="1831337" cy="4969756"/>
          </a:xfrm>
        </p:grpSpPr>
        <p:grpSp>
          <p:nvGrpSpPr>
            <p:cNvPr id="669" name="Group 74">
              <a:extLst>
                <a:ext uri="{FF2B5EF4-FFF2-40B4-BE49-F238E27FC236}">
                  <a16:creationId xmlns:a16="http://schemas.microsoft.com/office/drawing/2014/main" id="{E8F379A5-2858-4A45-97A8-5D7EF800C654}"/>
                </a:ext>
              </a:extLst>
            </p:cNvPr>
            <p:cNvGrpSpPr/>
            <p:nvPr/>
          </p:nvGrpSpPr>
          <p:grpSpPr>
            <a:xfrm>
              <a:off x="8402175" y="2590435"/>
              <a:ext cx="1021462" cy="4694581"/>
              <a:chOff x="8419427" y="2508547"/>
              <a:chExt cx="1021462" cy="4694581"/>
            </a:xfrm>
          </p:grpSpPr>
          <p:sp>
            <p:nvSpPr>
              <p:cNvPr id="685" name="Minus 182">
                <a:extLst>
                  <a:ext uri="{FF2B5EF4-FFF2-40B4-BE49-F238E27FC236}">
                    <a16:creationId xmlns:a16="http://schemas.microsoft.com/office/drawing/2014/main" id="{5E4464F1-8B92-4AAC-93F2-A642787A8F48}"/>
                  </a:ext>
                </a:extLst>
              </p:cNvPr>
              <p:cNvSpPr/>
              <p:nvPr/>
            </p:nvSpPr>
            <p:spPr bwMode="auto">
              <a:xfrm>
                <a:off x="8419427" y="2508547"/>
                <a:ext cx="840224" cy="4694581"/>
              </a:xfrm>
              <a:prstGeom prst="mathMinus">
                <a:avLst/>
              </a:prstGeom>
              <a:noFill/>
              <a:ln>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686" name="Oval 685">
                <a:extLst>
                  <a:ext uri="{FF2B5EF4-FFF2-40B4-BE49-F238E27FC236}">
                    <a16:creationId xmlns:a16="http://schemas.microsoft.com/office/drawing/2014/main" id="{4AC1597E-E1B1-4032-A375-D8349F77B5FA}"/>
                  </a:ext>
                </a:extLst>
              </p:cNvPr>
              <p:cNvSpPr/>
              <p:nvPr/>
            </p:nvSpPr>
            <p:spPr bwMode="auto">
              <a:xfrm>
                <a:off x="8564502" y="4062755"/>
                <a:ext cx="876387" cy="1567737"/>
              </a:xfrm>
              <a:prstGeom prst="ellipse">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sp>
          <p:nvSpPr>
            <p:cNvPr id="670" name="Rectangle 105">
              <a:extLst>
                <a:ext uri="{FF2B5EF4-FFF2-40B4-BE49-F238E27FC236}">
                  <a16:creationId xmlns:a16="http://schemas.microsoft.com/office/drawing/2014/main" id="{D783C294-DF2D-451B-8580-41BC036680C9}"/>
                </a:ext>
              </a:extLst>
            </p:cNvPr>
            <p:cNvSpPr>
              <a:spLocks noChangeArrowheads="1"/>
            </p:cNvSpPr>
            <p:nvPr/>
          </p:nvSpPr>
          <p:spPr bwMode="auto">
            <a:xfrm>
              <a:off x="8586787" y="4611236"/>
              <a:ext cx="143145" cy="712527"/>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671" name="Rectangle 243">
              <a:extLst>
                <a:ext uri="{FF2B5EF4-FFF2-40B4-BE49-F238E27FC236}">
                  <a16:creationId xmlns:a16="http://schemas.microsoft.com/office/drawing/2014/main" id="{6FABB472-0781-4A34-A73B-53C6FFBDF1C6}"/>
                </a:ext>
              </a:extLst>
            </p:cNvPr>
            <p:cNvSpPr>
              <a:spLocks noChangeArrowheads="1"/>
            </p:cNvSpPr>
            <p:nvPr/>
          </p:nvSpPr>
          <p:spPr bwMode="auto">
            <a:xfrm rot="1860000" flipH="1">
              <a:off x="8737397" y="4096544"/>
              <a:ext cx="152500" cy="603827"/>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672" name="Rectangle 243">
              <a:extLst>
                <a:ext uri="{FF2B5EF4-FFF2-40B4-BE49-F238E27FC236}">
                  <a16:creationId xmlns:a16="http://schemas.microsoft.com/office/drawing/2014/main" id="{EC3444B9-B2EC-448B-B379-8126C66E96E7}"/>
                </a:ext>
              </a:extLst>
            </p:cNvPr>
            <p:cNvSpPr>
              <a:spLocks noChangeArrowheads="1"/>
            </p:cNvSpPr>
            <p:nvPr/>
          </p:nvSpPr>
          <p:spPr bwMode="auto">
            <a:xfrm rot="1860000" flipH="1">
              <a:off x="8966855" y="4202674"/>
              <a:ext cx="101755" cy="378981"/>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grpSp>
          <p:nvGrpSpPr>
            <p:cNvPr id="673" name="Group 98">
              <a:extLst>
                <a:ext uri="{FF2B5EF4-FFF2-40B4-BE49-F238E27FC236}">
                  <a16:creationId xmlns:a16="http://schemas.microsoft.com/office/drawing/2014/main" id="{69046E72-527A-4AFA-BFA1-289149DACA58}"/>
                </a:ext>
              </a:extLst>
            </p:cNvPr>
            <p:cNvGrpSpPr/>
            <p:nvPr/>
          </p:nvGrpSpPr>
          <p:grpSpPr>
            <a:xfrm rot="1800000">
              <a:off x="8457075" y="2315263"/>
              <a:ext cx="1013145" cy="4694581"/>
              <a:chOff x="8424120" y="2515124"/>
              <a:chExt cx="1013145" cy="4694581"/>
            </a:xfrm>
          </p:grpSpPr>
          <p:sp>
            <p:nvSpPr>
              <p:cNvPr id="683" name="Minus 193">
                <a:extLst>
                  <a:ext uri="{FF2B5EF4-FFF2-40B4-BE49-F238E27FC236}">
                    <a16:creationId xmlns:a16="http://schemas.microsoft.com/office/drawing/2014/main" id="{9FCF67B2-D681-442C-9119-8F68F610D805}"/>
                  </a:ext>
                </a:extLst>
              </p:cNvPr>
              <p:cNvSpPr/>
              <p:nvPr/>
            </p:nvSpPr>
            <p:spPr bwMode="auto">
              <a:xfrm>
                <a:off x="8424120" y="2515124"/>
                <a:ext cx="840225" cy="4694581"/>
              </a:xfrm>
              <a:prstGeom prst="mathMinus">
                <a:avLst/>
              </a:prstGeom>
              <a:noFill/>
              <a:ln>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684" name="Oval 181">
                <a:extLst>
                  <a:ext uri="{FF2B5EF4-FFF2-40B4-BE49-F238E27FC236}">
                    <a16:creationId xmlns:a16="http://schemas.microsoft.com/office/drawing/2014/main" id="{EA92C16D-F390-46FC-81C0-3C4F9FB7F495}"/>
                  </a:ext>
                </a:extLst>
              </p:cNvPr>
              <p:cNvSpPr/>
              <p:nvPr/>
            </p:nvSpPr>
            <p:spPr bwMode="auto">
              <a:xfrm>
                <a:off x="8560877" y="4059735"/>
                <a:ext cx="876388" cy="1567737"/>
              </a:xfrm>
              <a:prstGeom prst="ellipse">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grpSp>
          <p:nvGrpSpPr>
            <p:cNvPr id="674" name="Group 74">
              <a:extLst>
                <a:ext uri="{FF2B5EF4-FFF2-40B4-BE49-F238E27FC236}">
                  <a16:creationId xmlns:a16="http://schemas.microsoft.com/office/drawing/2014/main" id="{4CCE16AD-6B65-4006-B91A-B9F5AD278332}"/>
                </a:ext>
              </a:extLst>
            </p:cNvPr>
            <p:cNvGrpSpPr/>
            <p:nvPr/>
          </p:nvGrpSpPr>
          <p:grpSpPr>
            <a:xfrm flipH="1">
              <a:off x="7667340" y="2590438"/>
              <a:ext cx="1021518" cy="4694581"/>
              <a:chOff x="8419418" y="2508550"/>
              <a:chExt cx="1021518" cy="4694581"/>
            </a:xfrm>
          </p:grpSpPr>
          <p:sp>
            <p:nvSpPr>
              <p:cNvPr id="681" name="Minus 191">
                <a:extLst>
                  <a:ext uri="{FF2B5EF4-FFF2-40B4-BE49-F238E27FC236}">
                    <a16:creationId xmlns:a16="http://schemas.microsoft.com/office/drawing/2014/main" id="{7CAE744E-E002-426B-8E8E-F35731481816}"/>
                  </a:ext>
                </a:extLst>
              </p:cNvPr>
              <p:cNvSpPr/>
              <p:nvPr/>
            </p:nvSpPr>
            <p:spPr bwMode="auto">
              <a:xfrm>
                <a:off x="8419418" y="2508550"/>
                <a:ext cx="840226" cy="4694581"/>
              </a:xfrm>
              <a:prstGeom prst="mathMinus">
                <a:avLst/>
              </a:prstGeom>
              <a:noFill/>
              <a:ln>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682" name="Oval 681">
                <a:extLst>
                  <a:ext uri="{FF2B5EF4-FFF2-40B4-BE49-F238E27FC236}">
                    <a16:creationId xmlns:a16="http://schemas.microsoft.com/office/drawing/2014/main" id="{CE5EA97F-5851-48FA-ADF7-0E66E04B97AF}"/>
                  </a:ext>
                </a:extLst>
              </p:cNvPr>
              <p:cNvSpPr/>
              <p:nvPr/>
            </p:nvSpPr>
            <p:spPr bwMode="auto">
              <a:xfrm>
                <a:off x="8564547" y="4062755"/>
                <a:ext cx="876389" cy="1567737"/>
              </a:xfrm>
              <a:prstGeom prst="ellipse">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sp>
          <p:nvSpPr>
            <p:cNvPr id="675" name="Rectangle 105">
              <a:extLst>
                <a:ext uri="{FF2B5EF4-FFF2-40B4-BE49-F238E27FC236}">
                  <a16:creationId xmlns:a16="http://schemas.microsoft.com/office/drawing/2014/main" id="{0E714525-D6E5-4A39-A963-6EA4F1DD7822}"/>
                </a:ext>
              </a:extLst>
            </p:cNvPr>
            <p:cNvSpPr>
              <a:spLocks noChangeArrowheads="1"/>
            </p:cNvSpPr>
            <p:nvPr/>
          </p:nvSpPr>
          <p:spPr bwMode="auto">
            <a:xfrm flipH="1">
              <a:off x="8361092" y="4611236"/>
              <a:ext cx="143145" cy="712527"/>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676" name="Rectangle 243">
              <a:extLst>
                <a:ext uri="{FF2B5EF4-FFF2-40B4-BE49-F238E27FC236}">
                  <a16:creationId xmlns:a16="http://schemas.microsoft.com/office/drawing/2014/main" id="{DA32A40F-691A-4820-BAB7-8DBA2E938255}"/>
                </a:ext>
              </a:extLst>
            </p:cNvPr>
            <p:cNvSpPr>
              <a:spLocks noChangeArrowheads="1"/>
            </p:cNvSpPr>
            <p:nvPr/>
          </p:nvSpPr>
          <p:spPr bwMode="auto">
            <a:xfrm rot="19740000">
              <a:off x="8201127" y="4096544"/>
              <a:ext cx="152500" cy="603827"/>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677" name="Rectangle 243">
              <a:extLst>
                <a:ext uri="{FF2B5EF4-FFF2-40B4-BE49-F238E27FC236}">
                  <a16:creationId xmlns:a16="http://schemas.microsoft.com/office/drawing/2014/main" id="{BC14719C-FAC2-4473-BDE7-251427B38D6A}"/>
                </a:ext>
              </a:extLst>
            </p:cNvPr>
            <p:cNvSpPr>
              <a:spLocks noChangeArrowheads="1"/>
            </p:cNvSpPr>
            <p:nvPr/>
          </p:nvSpPr>
          <p:spPr bwMode="auto">
            <a:xfrm rot="19740000">
              <a:off x="8036062" y="4202674"/>
              <a:ext cx="101755" cy="378981"/>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grpSp>
          <p:nvGrpSpPr>
            <p:cNvPr id="678" name="Group 101">
              <a:extLst>
                <a:ext uri="{FF2B5EF4-FFF2-40B4-BE49-F238E27FC236}">
                  <a16:creationId xmlns:a16="http://schemas.microsoft.com/office/drawing/2014/main" id="{5E8DEA20-D6EC-422D-8E4C-C8AC21B2FE3D}"/>
                </a:ext>
              </a:extLst>
            </p:cNvPr>
            <p:cNvGrpSpPr/>
            <p:nvPr/>
          </p:nvGrpSpPr>
          <p:grpSpPr>
            <a:xfrm rot="19800000" flipH="1">
              <a:off x="7638883" y="2322382"/>
              <a:ext cx="1013202" cy="4694580"/>
              <a:chOff x="8424133" y="2515121"/>
              <a:chExt cx="1013202" cy="4694580"/>
            </a:xfrm>
          </p:grpSpPr>
          <p:sp>
            <p:nvSpPr>
              <p:cNvPr id="679" name="Minus 189">
                <a:extLst>
                  <a:ext uri="{FF2B5EF4-FFF2-40B4-BE49-F238E27FC236}">
                    <a16:creationId xmlns:a16="http://schemas.microsoft.com/office/drawing/2014/main" id="{D150DDD2-0F9F-4D60-9C4A-6412056E9E6C}"/>
                  </a:ext>
                </a:extLst>
              </p:cNvPr>
              <p:cNvSpPr/>
              <p:nvPr/>
            </p:nvSpPr>
            <p:spPr bwMode="auto">
              <a:xfrm>
                <a:off x="8424133" y="2515121"/>
                <a:ext cx="840225" cy="4694580"/>
              </a:xfrm>
              <a:prstGeom prst="mathMinus">
                <a:avLst/>
              </a:prstGeom>
              <a:noFill/>
              <a:ln>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680" name="Oval 177">
                <a:extLst>
                  <a:ext uri="{FF2B5EF4-FFF2-40B4-BE49-F238E27FC236}">
                    <a16:creationId xmlns:a16="http://schemas.microsoft.com/office/drawing/2014/main" id="{A4AEB463-94C0-438E-A54B-8582EF3E4BEB}"/>
                  </a:ext>
                </a:extLst>
              </p:cNvPr>
              <p:cNvSpPr/>
              <p:nvPr/>
            </p:nvSpPr>
            <p:spPr bwMode="auto">
              <a:xfrm>
                <a:off x="8560946" y="4059697"/>
                <a:ext cx="876389" cy="1567737"/>
              </a:xfrm>
              <a:prstGeom prst="ellipse">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grpSp>
      <p:sp>
        <p:nvSpPr>
          <p:cNvPr id="687" name="TextBox 686">
            <a:extLst>
              <a:ext uri="{FF2B5EF4-FFF2-40B4-BE49-F238E27FC236}">
                <a16:creationId xmlns:a16="http://schemas.microsoft.com/office/drawing/2014/main" id="{9E797BCB-B245-4CD2-8099-8912D4CDD358}"/>
              </a:ext>
            </a:extLst>
          </p:cNvPr>
          <p:cNvSpPr txBox="1"/>
          <p:nvPr/>
        </p:nvSpPr>
        <p:spPr>
          <a:xfrm>
            <a:off x="2220765" y="4724675"/>
            <a:ext cx="1956749" cy="461665"/>
          </a:xfrm>
          <a:prstGeom prst="rect">
            <a:avLst/>
          </a:prstGeom>
          <a:solidFill>
            <a:srgbClr val="D5FFD5">
              <a:alpha val="9804"/>
            </a:srgbClr>
          </a:solidFill>
          <a:ln w="12700" cap="flat" cmpd="sng" algn="ctr">
            <a:solidFill>
              <a:srgbClr val="4A8322">
                <a:lumMod val="60000"/>
                <a:lumOff val="40000"/>
              </a:srgbClr>
            </a:solidFill>
            <a:prstDash val="solid"/>
          </a:ln>
          <a:effectLst>
            <a:outerShdw blurRad="40000" dist="20000" dir="5400000" rotWithShape="0">
              <a:srgbClr val="000000">
                <a:alpha val="38000"/>
              </a:srgbClr>
            </a:outerShdw>
          </a:effectLst>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ea typeface="+mn-ea"/>
                <a:cs typeface="Arial" pitchFamily="34" charset="0"/>
              </a:rPr>
              <a:t>BCMA-ADC</a:t>
            </a:r>
          </a:p>
        </p:txBody>
      </p:sp>
      <p:sp>
        <p:nvSpPr>
          <p:cNvPr id="688" name="Oval 162">
            <a:extLst>
              <a:ext uri="{FF2B5EF4-FFF2-40B4-BE49-F238E27FC236}">
                <a16:creationId xmlns:a16="http://schemas.microsoft.com/office/drawing/2014/main" id="{974278C8-6684-44F1-B70C-D829B72AAD5D}"/>
              </a:ext>
            </a:extLst>
          </p:cNvPr>
          <p:cNvSpPr>
            <a:spLocks noChangeArrowheads="1"/>
          </p:cNvSpPr>
          <p:nvPr/>
        </p:nvSpPr>
        <p:spPr bwMode="auto">
          <a:xfrm>
            <a:off x="4836631" y="5285643"/>
            <a:ext cx="1148843" cy="986287"/>
          </a:xfrm>
          <a:prstGeom prst="ellipse">
            <a:avLst/>
          </a:prstGeom>
          <a:gradFill flip="none" rotWithShape="1">
            <a:gsLst>
              <a:gs pos="0">
                <a:srgbClr val="FFFFFF"/>
              </a:gs>
              <a:gs pos="100000">
                <a:srgbClr val="00BBFD"/>
              </a:gs>
            </a:gsLst>
            <a:path path="circle">
              <a:fillToRect l="50000" t="50000" r="50000" b="50000"/>
            </a:path>
            <a:tileRect/>
          </a:gradFill>
          <a:ln w="9525">
            <a:noFill/>
            <a:round/>
            <a:headEnd/>
            <a:tailEnd/>
          </a:ln>
        </p:spPr>
        <p:txBody>
          <a:bodyPr wrap="none" anchor="ctr"/>
          <a:lstStyle/>
          <a:p>
            <a:pPr marL="0" marR="0" lvl="0" indent="0" algn="ctr" defTabSz="914377" eaLnBrk="0" fontAlgn="auto" latinLnBrk="0" hangingPunct="0">
              <a:lnSpc>
                <a:spcPct val="100000"/>
              </a:lnSpc>
              <a:spcBef>
                <a:spcPts val="0"/>
              </a:spcBef>
              <a:spcAft>
                <a:spcPts val="0"/>
              </a:spcAft>
              <a:buClrTx/>
              <a:buSzTx/>
              <a:buFontTx/>
              <a:buNone/>
              <a:tabLst/>
              <a:defRPr/>
            </a:pPr>
            <a:endParaRPr kumimoji="1" lang="en-US" sz="2000" b="0" i="0" u="none" strike="noStrike" kern="0" cap="none" spc="0" normalizeH="0" baseline="0" noProof="0" dirty="0">
              <a:ln>
                <a:noFill/>
              </a:ln>
              <a:solidFill>
                <a:prstClr val="black"/>
              </a:solidFill>
              <a:effectLst/>
              <a:uLnTx/>
              <a:uFillTx/>
              <a:ea typeface="Osaka" pitchFamily="1" charset="-128"/>
            </a:endParaRPr>
          </a:p>
        </p:txBody>
      </p:sp>
      <p:sp>
        <p:nvSpPr>
          <p:cNvPr id="689" name="Oval 470">
            <a:extLst>
              <a:ext uri="{FF2B5EF4-FFF2-40B4-BE49-F238E27FC236}">
                <a16:creationId xmlns:a16="http://schemas.microsoft.com/office/drawing/2014/main" id="{B8FB340E-580D-4C4B-ACF6-993189AD39EB}"/>
              </a:ext>
            </a:extLst>
          </p:cNvPr>
          <p:cNvSpPr>
            <a:spLocks noChangeArrowheads="1"/>
          </p:cNvSpPr>
          <p:nvPr/>
        </p:nvSpPr>
        <p:spPr bwMode="auto">
          <a:xfrm>
            <a:off x="5209601" y="5492514"/>
            <a:ext cx="467931" cy="475679"/>
          </a:xfrm>
          <a:prstGeom prst="ellipse">
            <a:avLst/>
          </a:prstGeom>
          <a:gradFill flip="none" rotWithShape="1">
            <a:gsLst>
              <a:gs pos="0">
                <a:srgbClr val="2D7687">
                  <a:tint val="66000"/>
                  <a:satMod val="160000"/>
                </a:srgbClr>
              </a:gs>
              <a:gs pos="50000">
                <a:srgbClr val="2D7687">
                  <a:tint val="44500"/>
                  <a:satMod val="160000"/>
                </a:srgbClr>
              </a:gs>
              <a:gs pos="100000">
                <a:srgbClr val="2D7687">
                  <a:tint val="23500"/>
                  <a:satMod val="160000"/>
                </a:srgbClr>
              </a:gs>
            </a:gsLst>
            <a:lin ang="10800000" scaled="1"/>
            <a:tileRect/>
          </a:gradFill>
          <a:ln w="9525">
            <a:noFill/>
            <a:round/>
            <a:headEnd/>
            <a:tailEnd/>
          </a:ln>
        </p:spPr>
        <p:txBody>
          <a:bodyPr wrap="none" anchor="ctr"/>
          <a:lstStyle/>
          <a:p>
            <a:pPr algn="ctr" defTabSz="914377" eaLnBrk="0" hangingPunct="0">
              <a:defRPr/>
            </a:pPr>
            <a:endParaRPr kumimoji="1" lang="en-US" sz="2000" dirty="0">
              <a:solidFill>
                <a:prstClr val="black"/>
              </a:solidFill>
              <a:ea typeface="Osaka" pitchFamily="1" charset="-128"/>
            </a:endParaRPr>
          </a:p>
        </p:txBody>
      </p:sp>
      <p:sp>
        <p:nvSpPr>
          <p:cNvPr id="690" name="Text Box 479">
            <a:extLst>
              <a:ext uri="{FF2B5EF4-FFF2-40B4-BE49-F238E27FC236}">
                <a16:creationId xmlns:a16="http://schemas.microsoft.com/office/drawing/2014/main" id="{49DF74D4-AB62-4C1F-A3D1-DF789117E170}"/>
              </a:ext>
            </a:extLst>
          </p:cNvPr>
          <p:cNvSpPr txBox="1">
            <a:spLocks noChangeArrowheads="1"/>
          </p:cNvSpPr>
          <p:nvPr/>
        </p:nvSpPr>
        <p:spPr bwMode="auto">
          <a:xfrm>
            <a:off x="1857577" y="3787513"/>
            <a:ext cx="1199367" cy="584775"/>
          </a:xfrm>
          <a:prstGeom prst="rect">
            <a:avLst/>
          </a:prstGeom>
          <a:noFill/>
          <a:ln w="9525">
            <a:noFill/>
            <a:miter lim="800000"/>
            <a:headEnd/>
            <a:tailEnd/>
          </a:ln>
        </p:spPr>
        <p:txBody>
          <a:bodyPr wrap="none">
            <a:spAutoFit/>
          </a:bodyPr>
          <a:lstStyle/>
          <a:p>
            <a:pPr defTabSz="914377">
              <a:defRPr/>
            </a:pPr>
            <a:r>
              <a:rPr lang="en-US" sz="1600" b="1" dirty="0">
                <a:solidFill>
                  <a:prstClr val="black"/>
                </a:solidFill>
                <a:cs typeface="Arial" panose="020B0604020202020204" pitchFamily="34" charset="0"/>
              </a:rPr>
              <a:t>Apoptotic </a:t>
            </a:r>
          </a:p>
          <a:p>
            <a:pPr defTabSz="914377">
              <a:defRPr/>
            </a:pPr>
            <a:r>
              <a:rPr lang="en-US" sz="1600" b="1" dirty="0">
                <a:solidFill>
                  <a:prstClr val="black"/>
                </a:solidFill>
                <a:cs typeface="Arial" panose="020B0604020202020204" pitchFamily="34" charset="0"/>
              </a:rPr>
              <a:t>MM cells</a:t>
            </a:r>
          </a:p>
        </p:txBody>
      </p:sp>
      <p:grpSp>
        <p:nvGrpSpPr>
          <p:cNvPr id="691" name="Group 1122">
            <a:extLst>
              <a:ext uri="{FF2B5EF4-FFF2-40B4-BE49-F238E27FC236}">
                <a16:creationId xmlns:a16="http://schemas.microsoft.com/office/drawing/2014/main" id="{1F80C93C-8034-4248-B23A-6DE3497F8F64}"/>
              </a:ext>
            </a:extLst>
          </p:cNvPr>
          <p:cNvGrpSpPr/>
          <p:nvPr/>
        </p:nvGrpSpPr>
        <p:grpSpPr>
          <a:xfrm>
            <a:off x="2878813" y="3851753"/>
            <a:ext cx="817687" cy="444337"/>
            <a:chOff x="990600" y="1337335"/>
            <a:chExt cx="1017469" cy="808586"/>
          </a:xfrm>
        </p:grpSpPr>
        <p:sp>
          <p:nvSpPr>
            <p:cNvPr id="692" name="AutoShape 524">
              <a:extLst>
                <a:ext uri="{FF2B5EF4-FFF2-40B4-BE49-F238E27FC236}">
                  <a16:creationId xmlns:a16="http://schemas.microsoft.com/office/drawing/2014/main" id="{A6993276-F187-4606-A60D-EB81ECAA9A60}"/>
                </a:ext>
              </a:extLst>
            </p:cNvPr>
            <p:cNvSpPr>
              <a:spLocks noChangeArrowheads="1"/>
            </p:cNvSpPr>
            <p:nvPr/>
          </p:nvSpPr>
          <p:spPr bwMode="auto">
            <a:xfrm>
              <a:off x="1169039" y="1436286"/>
              <a:ext cx="695680" cy="655263"/>
            </a:xfrm>
            <a:prstGeom prst="star16">
              <a:avLst>
                <a:gd name="adj" fmla="val 50000"/>
              </a:avLst>
            </a:prstGeom>
            <a:gradFill flip="none" rotWithShape="1">
              <a:gsLst>
                <a:gs pos="0">
                  <a:srgbClr val="9A8B7D">
                    <a:lumMod val="20000"/>
                    <a:lumOff val="80000"/>
                    <a:shade val="30000"/>
                    <a:satMod val="115000"/>
                  </a:srgbClr>
                </a:gs>
                <a:gs pos="50000">
                  <a:srgbClr val="9A8B7D">
                    <a:lumMod val="20000"/>
                    <a:lumOff val="80000"/>
                    <a:shade val="67500"/>
                    <a:satMod val="115000"/>
                  </a:srgbClr>
                </a:gs>
                <a:gs pos="100000">
                  <a:srgbClr val="9A8B7D">
                    <a:lumMod val="20000"/>
                    <a:lumOff val="80000"/>
                    <a:shade val="100000"/>
                    <a:satMod val="115000"/>
                  </a:srgbClr>
                </a:gs>
              </a:gsLst>
              <a:path path="circle">
                <a:fillToRect l="50000" t="50000" r="50000" b="50000"/>
              </a:path>
              <a:tileRect/>
            </a:gradFill>
            <a:ln w="9525">
              <a:no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93" name="Oval 526">
              <a:extLst>
                <a:ext uri="{FF2B5EF4-FFF2-40B4-BE49-F238E27FC236}">
                  <a16:creationId xmlns:a16="http://schemas.microsoft.com/office/drawing/2014/main" id="{816E46EB-FD20-4E56-8802-CBCE60F1716A}"/>
                </a:ext>
              </a:extLst>
            </p:cNvPr>
            <p:cNvSpPr>
              <a:spLocks noChangeArrowheads="1"/>
            </p:cNvSpPr>
            <p:nvPr/>
          </p:nvSpPr>
          <p:spPr bwMode="auto">
            <a:xfrm>
              <a:off x="1066800" y="1652304"/>
              <a:ext cx="193005" cy="114275"/>
            </a:xfrm>
            <a:prstGeom prst="ellipse">
              <a:avLst/>
            </a:prstGeom>
            <a:gradFill flip="none" rotWithShape="1">
              <a:gsLst>
                <a:gs pos="0">
                  <a:srgbClr val="9A8B7D">
                    <a:lumMod val="20000"/>
                    <a:lumOff val="80000"/>
                    <a:shade val="30000"/>
                    <a:satMod val="115000"/>
                  </a:srgbClr>
                </a:gs>
                <a:gs pos="50000">
                  <a:srgbClr val="9A8B7D">
                    <a:lumMod val="20000"/>
                    <a:lumOff val="80000"/>
                    <a:shade val="67500"/>
                    <a:satMod val="115000"/>
                  </a:srgbClr>
                </a:gs>
                <a:gs pos="100000">
                  <a:srgbClr val="9A8B7D">
                    <a:lumMod val="20000"/>
                    <a:lumOff val="80000"/>
                    <a:shade val="100000"/>
                    <a:satMod val="115000"/>
                  </a:srgbClr>
                </a:gs>
              </a:gsLst>
              <a:path path="circle">
                <a:fillToRect l="50000" t="50000" r="50000" b="50000"/>
              </a:path>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94" name="Oval 528">
              <a:extLst>
                <a:ext uri="{FF2B5EF4-FFF2-40B4-BE49-F238E27FC236}">
                  <a16:creationId xmlns:a16="http://schemas.microsoft.com/office/drawing/2014/main" id="{BBD47BBC-A37D-422D-86EF-3906F3C53B70}"/>
                </a:ext>
              </a:extLst>
            </p:cNvPr>
            <p:cNvSpPr>
              <a:spLocks noChangeArrowheads="1"/>
            </p:cNvSpPr>
            <p:nvPr/>
          </p:nvSpPr>
          <p:spPr bwMode="auto">
            <a:xfrm>
              <a:off x="990600" y="1755432"/>
              <a:ext cx="288287" cy="165698"/>
            </a:xfrm>
            <a:prstGeom prst="ellipse">
              <a:avLst/>
            </a:prstGeom>
            <a:gradFill flip="none" rotWithShape="1">
              <a:gsLst>
                <a:gs pos="0">
                  <a:srgbClr val="9A8B7D">
                    <a:lumMod val="20000"/>
                    <a:lumOff val="80000"/>
                    <a:shade val="30000"/>
                    <a:satMod val="115000"/>
                  </a:srgbClr>
                </a:gs>
                <a:gs pos="50000">
                  <a:srgbClr val="9A8B7D">
                    <a:lumMod val="20000"/>
                    <a:lumOff val="80000"/>
                    <a:shade val="67500"/>
                    <a:satMod val="115000"/>
                  </a:srgbClr>
                </a:gs>
                <a:gs pos="100000">
                  <a:srgbClr val="9A8B7D">
                    <a:lumMod val="20000"/>
                    <a:lumOff val="80000"/>
                    <a:shade val="100000"/>
                    <a:satMod val="115000"/>
                  </a:srgbClr>
                </a:gs>
              </a:gsLst>
              <a:path path="circle">
                <a:fillToRect l="50000" t="50000" r="50000" b="50000"/>
              </a:path>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95" name="Oval 529">
              <a:extLst>
                <a:ext uri="{FF2B5EF4-FFF2-40B4-BE49-F238E27FC236}">
                  <a16:creationId xmlns:a16="http://schemas.microsoft.com/office/drawing/2014/main" id="{E50E6CDE-2C5D-4CB4-8E21-5E63E1688B63}"/>
                </a:ext>
              </a:extLst>
            </p:cNvPr>
            <p:cNvSpPr>
              <a:spLocks noChangeArrowheads="1"/>
            </p:cNvSpPr>
            <p:nvPr/>
          </p:nvSpPr>
          <p:spPr bwMode="auto">
            <a:xfrm>
              <a:off x="1198287" y="1912260"/>
              <a:ext cx="293173" cy="114275"/>
            </a:xfrm>
            <a:prstGeom prst="ellipse">
              <a:avLst/>
            </a:prstGeom>
            <a:gradFill flip="none" rotWithShape="1">
              <a:gsLst>
                <a:gs pos="0">
                  <a:srgbClr val="9A8B7D">
                    <a:lumMod val="20000"/>
                    <a:lumOff val="80000"/>
                    <a:shade val="30000"/>
                    <a:satMod val="115000"/>
                  </a:srgbClr>
                </a:gs>
                <a:gs pos="50000">
                  <a:srgbClr val="9A8B7D">
                    <a:lumMod val="20000"/>
                    <a:lumOff val="80000"/>
                    <a:shade val="67500"/>
                    <a:satMod val="115000"/>
                  </a:srgbClr>
                </a:gs>
                <a:gs pos="100000">
                  <a:srgbClr val="9A8B7D">
                    <a:lumMod val="20000"/>
                    <a:lumOff val="80000"/>
                    <a:shade val="100000"/>
                    <a:satMod val="115000"/>
                  </a:srgbClr>
                </a:gs>
              </a:gsLst>
              <a:path path="circle">
                <a:fillToRect l="50000" t="50000" r="50000" b="50000"/>
              </a:path>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96" name="Oval 531">
              <a:extLst>
                <a:ext uri="{FF2B5EF4-FFF2-40B4-BE49-F238E27FC236}">
                  <a16:creationId xmlns:a16="http://schemas.microsoft.com/office/drawing/2014/main" id="{1D80C3AF-9CA8-4F2C-854D-B3657AD36649}"/>
                </a:ext>
              </a:extLst>
            </p:cNvPr>
            <p:cNvSpPr>
              <a:spLocks noChangeArrowheads="1"/>
            </p:cNvSpPr>
            <p:nvPr/>
          </p:nvSpPr>
          <p:spPr bwMode="auto">
            <a:xfrm>
              <a:off x="1383227" y="1337335"/>
              <a:ext cx="293173" cy="110465"/>
            </a:xfrm>
            <a:prstGeom prst="ellipse">
              <a:avLst/>
            </a:prstGeom>
            <a:gradFill flip="none" rotWithShape="1">
              <a:gsLst>
                <a:gs pos="0">
                  <a:srgbClr val="9A8B7D">
                    <a:lumMod val="20000"/>
                    <a:lumOff val="80000"/>
                    <a:shade val="30000"/>
                    <a:satMod val="115000"/>
                  </a:srgbClr>
                </a:gs>
                <a:gs pos="50000">
                  <a:srgbClr val="9A8B7D">
                    <a:lumMod val="20000"/>
                    <a:lumOff val="80000"/>
                    <a:shade val="67500"/>
                    <a:satMod val="115000"/>
                  </a:srgbClr>
                </a:gs>
                <a:gs pos="100000">
                  <a:srgbClr val="9A8B7D">
                    <a:lumMod val="20000"/>
                    <a:lumOff val="80000"/>
                    <a:shade val="100000"/>
                    <a:satMod val="115000"/>
                  </a:srgbClr>
                </a:gs>
              </a:gsLst>
              <a:path path="circle">
                <a:fillToRect l="50000" t="50000" r="50000" b="50000"/>
              </a:path>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97" name="Oval 696">
              <a:extLst>
                <a:ext uri="{FF2B5EF4-FFF2-40B4-BE49-F238E27FC236}">
                  <a16:creationId xmlns:a16="http://schemas.microsoft.com/office/drawing/2014/main" id="{2AA2B645-5119-4DD1-BDCF-10207BB3FC9C}"/>
                </a:ext>
              </a:extLst>
            </p:cNvPr>
            <p:cNvSpPr>
              <a:spLocks noChangeArrowheads="1"/>
            </p:cNvSpPr>
            <p:nvPr/>
          </p:nvSpPr>
          <p:spPr bwMode="auto">
            <a:xfrm>
              <a:off x="1351733" y="2022548"/>
              <a:ext cx="252190" cy="111052"/>
            </a:xfrm>
            <a:prstGeom prst="ellipse">
              <a:avLst/>
            </a:prstGeom>
            <a:gradFill flip="none" rotWithShape="1">
              <a:gsLst>
                <a:gs pos="0">
                  <a:srgbClr val="9A8B7D">
                    <a:lumMod val="20000"/>
                    <a:lumOff val="80000"/>
                    <a:shade val="30000"/>
                    <a:satMod val="115000"/>
                  </a:srgbClr>
                </a:gs>
                <a:gs pos="50000">
                  <a:srgbClr val="9A8B7D">
                    <a:lumMod val="20000"/>
                    <a:lumOff val="80000"/>
                    <a:shade val="67500"/>
                    <a:satMod val="115000"/>
                  </a:srgbClr>
                </a:gs>
                <a:gs pos="100000">
                  <a:srgbClr val="9A8B7D">
                    <a:lumMod val="20000"/>
                    <a:lumOff val="80000"/>
                    <a:shade val="100000"/>
                    <a:satMod val="115000"/>
                  </a:srgbClr>
                </a:gs>
              </a:gsLst>
              <a:path path="circle">
                <a:fillToRect l="50000" t="50000" r="50000" b="50000"/>
              </a:path>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98" name="Oval 697">
              <a:extLst>
                <a:ext uri="{FF2B5EF4-FFF2-40B4-BE49-F238E27FC236}">
                  <a16:creationId xmlns:a16="http://schemas.microsoft.com/office/drawing/2014/main" id="{E5214019-746C-4E33-9D16-428133B0E10A}"/>
                </a:ext>
              </a:extLst>
            </p:cNvPr>
            <p:cNvSpPr>
              <a:spLocks noChangeArrowheads="1"/>
            </p:cNvSpPr>
            <p:nvPr/>
          </p:nvSpPr>
          <p:spPr bwMode="auto">
            <a:xfrm>
              <a:off x="1652359" y="1808135"/>
              <a:ext cx="276072" cy="167604"/>
            </a:xfrm>
            <a:prstGeom prst="ellipse">
              <a:avLst/>
            </a:prstGeom>
            <a:gradFill flip="none" rotWithShape="1">
              <a:gsLst>
                <a:gs pos="0">
                  <a:srgbClr val="9A8B7D">
                    <a:lumMod val="20000"/>
                    <a:lumOff val="80000"/>
                    <a:shade val="30000"/>
                    <a:satMod val="115000"/>
                  </a:srgbClr>
                </a:gs>
                <a:gs pos="50000">
                  <a:srgbClr val="9A8B7D">
                    <a:lumMod val="20000"/>
                    <a:lumOff val="80000"/>
                    <a:shade val="67500"/>
                    <a:satMod val="115000"/>
                  </a:srgbClr>
                </a:gs>
                <a:gs pos="100000">
                  <a:srgbClr val="9A8B7D">
                    <a:lumMod val="20000"/>
                    <a:lumOff val="80000"/>
                    <a:shade val="100000"/>
                    <a:satMod val="115000"/>
                  </a:srgbClr>
                </a:gs>
              </a:gsLst>
              <a:path path="circle">
                <a:fillToRect l="50000" t="50000" r="50000" b="50000"/>
              </a:path>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699" name="Oval 538">
              <a:extLst>
                <a:ext uri="{FF2B5EF4-FFF2-40B4-BE49-F238E27FC236}">
                  <a16:creationId xmlns:a16="http://schemas.microsoft.com/office/drawing/2014/main" id="{EE4AA684-4A93-4969-AB96-17A0DBD46384}"/>
                </a:ext>
              </a:extLst>
            </p:cNvPr>
            <p:cNvSpPr>
              <a:spLocks noChangeArrowheads="1"/>
            </p:cNvSpPr>
            <p:nvPr/>
          </p:nvSpPr>
          <p:spPr bwMode="auto">
            <a:xfrm>
              <a:off x="1699779" y="1432596"/>
              <a:ext cx="205221" cy="167604"/>
            </a:xfrm>
            <a:prstGeom prst="ellipse">
              <a:avLst/>
            </a:prstGeom>
            <a:gradFill flip="none" rotWithShape="1">
              <a:gsLst>
                <a:gs pos="0">
                  <a:srgbClr val="9A8B7D">
                    <a:lumMod val="20000"/>
                    <a:lumOff val="80000"/>
                    <a:shade val="30000"/>
                    <a:satMod val="115000"/>
                  </a:srgbClr>
                </a:gs>
                <a:gs pos="50000">
                  <a:srgbClr val="9A8B7D">
                    <a:lumMod val="20000"/>
                    <a:lumOff val="80000"/>
                    <a:shade val="67500"/>
                    <a:satMod val="115000"/>
                  </a:srgbClr>
                </a:gs>
                <a:gs pos="100000">
                  <a:srgbClr val="9A8B7D">
                    <a:lumMod val="20000"/>
                    <a:lumOff val="80000"/>
                    <a:shade val="100000"/>
                    <a:satMod val="115000"/>
                  </a:srgbClr>
                </a:gs>
              </a:gsLst>
              <a:path path="circle">
                <a:fillToRect l="50000" t="50000" r="50000" b="50000"/>
              </a:path>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700" name="Oval 541">
              <a:extLst>
                <a:ext uri="{FF2B5EF4-FFF2-40B4-BE49-F238E27FC236}">
                  <a16:creationId xmlns:a16="http://schemas.microsoft.com/office/drawing/2014/main" id="{95CCC539-1575-49B2-BD11-77AABDEE30BB}"/>
                </a:ext>
              </a:extLst>
            </p:cNvPr>
            <p:cNvSpPr>
              <a:spLocks noChangeArrowheads="1"/>
            </p:cNvSpPr>
            <p:nvPr/>
          </p:nvSpPr>
          <p:spPr bwMode="auto">
            <a:xfrm>
              <a:off x="1645596" y="1610825"/>
              <a:ext cx="362473" cy="185996"/>
            </a:xfrm>
            <a:prstGeom prst="ellipse">
              <a:avLst/>
            </a:prstGeom>
            <a:gradFill flip="none" rotWithShape="1">
              <a:gsLst>
                <a:gs pos="0">
                  <a:srgbClr val="9A8B7D">
                    <a:lumMod val="20000"/>
                    <a:lumOff val="80000"/>
                    <a:shade val="30000"/>
                    <a:satMod val="115000"/>
                  </a:srgbClr>
                </a:gs>
                <a:gs pos="50000">
                  <a:srgbClr val="9A8B7D">
                    <a:lumMod val="20000"/>
                    <a:lumOff val="80000"/>
                    <a:shade val="67500"/>
                    <a:satMod val="115000"/>
                  </a:srgbClr>
                </a:gs>
                <a:gs pos="100000">
                  <a:srgbClr val="9A8B7D">
                    <a:lumMod val="20000"/>
                    <a:lumOff val="80000"/>
                    <a:shade val="100000"/>
                    <a:satMod val="115000"/>
                  </a:srgbClr>
                </a:gs>
              </a:gsLst>
              <a:path path="circle">
                <a:fillToRect l="50000" t="50000" r="50000" b="50000"/>
              </a:path>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701" name="Oval 542">
              <a:extLst>
                <a:ext uri="{FF2B5EF4-FFF2-40B4-BE49-F238E27FC236}">
                  <a16:creationId xmlns:a16="http://schemas.microsoft.com/office/drawing/2014/main" id="{5C0CFDC0-7C3D-4661-B7D6-1C14AD6196AD}"/>
                </a:ext>
              </a:extLst>
            </p:cNvPr>
            <p:cNvSpPr>
              <a:spLocks noChangeArrowheads="1"/>
            </p:cNvSpPr>
            <p:nvPr/>
          </p:nvSpPr>
          <p:spPr bwMode="auto">
            <a:xfrm>
              <a:off x="1580515" y="1404028"/>
              <a:ext cx="205221" cy="112370"/>
            </a:xfrm>
            <a:prstGeom prst="ellipse">
              <a:avLst/>
            </a:prstGeom>
            <a:gradFill flip="none" rotWithShape="1">
              <a:gsLst>
                <a:gs pos="0">
                  <a:srgbClr val="9A8B7D">
                    <a:lumMod val="20000"/>
                    <a:lumOff val="80000"/>
                    <a:shade val="30000"/>
                    <a:satMod val="115000"/>
                  </a:srgbClr>
                </a:gs>
                <a:gs pos="50000">
                  <a:srgbClr val="9A8B7D">
                    <a:lumMod val="20000"/>
                    <a:lumOff val="80000"/>
                    <a:shade val="67500"/>
                    <a:satMod val="115000"/>
                  </a:srgbClr>
                </a:gs>
                <a:gs pos="100000">
                  <a:srgbClr val="9A8B7D">
                    <a:lumMod val="20000"/>
                    <a:lumOff val="80000"/>
                    <a:shade val="100000"/>
                    <a:satMod val="115000"/>
                  </a:srgbClr>
                </a:gs>
              </a:gsLst>
              <a:path path="circle">
                <a:fillToRect l="50000" t="50000" r="50000" b="50000"/>
              </a:path>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702" name="Oval 544">
              <a:extLst>
                <a:ext uri="{FF2B5EF4-FFF2-40B4-BE49-F238E27FC236}">
                  <a16:creationId xmlns:a16="http://schemas.microsoft.com/office/drawing/2014/main" id="{730AF12C-6BD9-471B-9069-8030B11236EA}"/>
                </a:ext>
              </a:extLst>
            </p:cNvPr>
            <p:cNvSpPr>
              <a:spLocks noChangeArrowheads="1"/>
            </p:cNvSpPr>
            <p:nvPr/>
          </p:nvSpPr>
          <p:spPr bwMode="auto">
            <a:xfrm>
              <a:off x="1112754" y="1555450"/>
              <a:ext cx="190562" cy="123799"/>
            </a:xfrm>
            <a:prstGeom prst="ellipse">
              <a:avLst/>
            </a:prstGeom>
            <a:gradFill flip="none" rotWithShape="1">
              <a:gsLst>
                <a:gs pos="0">
                  <a:srgbClr val="9A8B7D">
                    <a:lumMod val="20000"/>
                    <a:lumOff val="80000"/>
                    <a:shade val="30000"/>
                    <a:satMod val="115000"/>
                  </a:srgbClr>
                </a:gs>
                <a:gs pos="50000">
                  <a:srgbClr val="9A8B7D">
                    <a:lumMod val="20000"/>
                    <a:lumOff val="80000"/>
                    <a:shade val="67500"/>
                    <a:satMod val="115000"/>
                  </a:srgbClr>
                </a:gs>
                <a:gs pos="100000">
                  <a:srgbClr val="9A8B7D">
                    <a:lumMod val="20000"/>
                    <a:lumOff val="80000"/>
                    <a:shade val="100000"/>
                    <a:satMod val="115000"/>
                  </a:srgbClr>
                </a:gs>
              </a:gsLst>
              <a:path path="circle">
                <a:fillToRect l="50000" t="50000" r="50000" b="50000"/>
              </a:path>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703" name="Oval 575">
              <a:extLst>
                <a:ext uri="{FF2B5EF4-FFF2-40B4-BE49-F238E27FC236}">
                  <a16:creationId xmlns:a16="http://schemas.microsoft.com/office/drawing/2014/main" id="{E1E86D41-577A-4399-AFC3-FDDFFF99E6C5}"/>
                </a:ext>
              </a:extLst>
            </p:cNvPr>
            <p:cNvSpPr>
              <a:spLocks noChangeArrowheads="1"/>
            </p:cNvSpPr>
            <p:nvPr/>
          </p:nvSpPr>
          <p:spPr bwMode="auto">
            <a:xfrm>
              <a:off x="1154627" y="1409733"/>
              <a:ext cx="293173" cy="152367"/>
            </a:xfrm>
            <a:prstGeom prst="ellipse">
              <a:avLst/>
            </a:prstGeom>
            <a:gradFill flip="none" rotWithShape="1">
              <a:gsLst>
                <a:gs pos="0">
                  <a:srgbClr val="9A8B7D">
                    <a:lumMod val="20000"/>
                    <a:lumOff val="80000"/>
                    <a:shade val="30000"/>
                    <a:satMod val="115000"/>
                  </a:srgbClr>
                </a:gs>
                <a:gs pos="50000">
                  <a:srgbClr val="9A8B7D">
                    <a:lumMod val="20000"/>
                    <a:lumOff val="80000"/>
                    <a:shade val="67500"/>
                    <a:satMod val="115000"/>
                  </a:srgbClr>
                </a:gs>
                <a:gs pos="100000">
                  <a:srgbClr val="9A8B7D">
                    <a:lumMod val="20000"/>
                    <a:lumOff val="80000"/>
                    <a:shade val="100000"/>
                    <a:satMod val="115000"/>
                  </a:srgbClr>
                </a:gs>
              </a:gsLst>
              <a:path path="circle">
                <a:fillToRect l="50000" t="50000" r="50000" b="50000"/>
              </a:path>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sp>
          <p:nvSpPr>
            <p:cNvPr id="704" name="Oval 576">
              <a:extLst>
                <a:ext uri="{FF2B5EF4-FFF2-40B4-BE49-F238E27FC236}">
                  <a16:creationId xmlns:a16="http://schemas.microsoft.com/office/drawing/2014/main" id="{731084EC-4F65-49E3-A83E-92C40534D2E3}"/>
                </a:ext>
              </a:extLst>
            </p:cNvPr>
            <p:cNvSpPr>
              <a:spLocks noChangeArrowheads="1"/>
            </p:cNvSpPr>
            <p:nvPr/>
          </p:nvSpPr>
          <p:spPr bwMode="auto">
            <a:xfrm rot="16200000">
              <a:off x="1558114" y="1944417"/>
              <a:ext cx="190459" cy="212549"/>
            </a:xfrm>
            <a:prstGeom prst="ellipse">
              <a:avLst/>
            </a:prstGeom>
            <a:gradFill flip="none" rotWithShape="1">
              <a:gsLst>
                <a:gs pos="0">
                  <a:srgbClr val="9A8B7D">
                    <a:lumMod val="20000"/>
                    <a:lumOff val="80000"/>
                    <a:shade val="30000"/>
                    <a:satMod val="115000"/>
                  </a:srgbClr>
                </a:gs>
                <a:gs pos="50000">
                  <a:srgbClr val="9A8B7D">
                    <a:lumMod val="20000"/>
                    <a:lumOff val="80000"/>
                    <a:shade val="67500"/>
                    <a:satMod val="115000"/>
                  </a:srgbClr>
                </a:gs>
                <a:gs pos="100000">
                  <a:srgbClr val="9A8B7D">
                    <a:lumMod val="20000"/>
                    <a:lumOff val="80000"/>
                    <a:shade val="100000"/>
                    <a:satMod val="115000"/>
                  </a:srgbClr>
                </a:gs>
              </a:gsLst>
              <a:path path="circle">
                <a:fillToRect l="50000" t="50000" r="50000" b="50000"/>
              </a:path>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cs typeface="Arial" panose="020B0604020202020204" pitchFamily="34" charset="0"/>
              </a:endParaRPr>
            </a:p>
          </p:txBody>
        </p:sp>
      </p:grpSp>
      <p:cxnSp>
        <p:nvCxnSpPr>
          <p:cNvPr id="705" name="AutoShape 274">
            <a:extLst>
              <a:ext uri="{FF2B5EF4-FFF2-40B4-BE49-F238E27FC236}">
                <a16:creationId xmlns:a16="http://schemas.microsoft.com/office/drawing/2014/main" id="{4BDCD5D1-5CEB-4722-87C9-A8AD4CFF5AA5}"/>
              </a:ext>
            </a:extLst>
          </p:cNvPr>
          <p:cNvCxnSpPr>
            <a:cxnSpLocks noChangeShapeType="1"/>
          </p:cNvCxnSpPr>
          <p:nvPr/>
        </p:nvCxnSpPr>
        <p:spPr bwMode="auto">
          <a:xfrm rot="16260000" flipH="1" flipV="1">
            <a:off x="4028730" y="3728078"/>
            <a:ext cx="10040" cy="507527"/>
          </a:xfrm>
          <a:prstGeom prst="straightConnector1">
            <a:avLst/>
          </a:prstGeom>
          <a:noFill/>
          <a:ln w="38100">
            <a:solidFill>
              <a:srgbClr val="635A54"/>
            </a:solidFill>
            <a:round/>
            <a:headEnd/>
            <a:tailEnd type="triangle" w="med" len="med"/>
          </a:ln>
        </p:spPr>
      </p:cxnSp>
      <p:sp>
        <p:nvSpPr>
          <p:cNvPr id="706" name="AutoShape 68">
            <a:extLst>
              <a:ext uri="{FF2B5EF4-FFF2-40B4-BE49-F238E27FC236}">
                <a16:creationId xmlns:a16="http://schemas.microsoft.com/office/drawing/2014/main" id="{ED81D99E-D194-46EC-AD21-4F2C32B0A9FF}"/>
              </a:ext>
            </a:extLst>
          </p:cNvPr>
          <p:cNvSpPr>
            <a:spLocks noChangeArrowheads="1"/>
          </p:cNvSpPr>
          <p:nvPr/>
        </p:nvSpPr>
        <p:spPr bwMode="auto">
          <a:xfrm rot="21360000" flipV="1">
            <a:off x="5126780" y="4579349"/>
            <a:ext cx="154975" cy="219228"/>
          </a:xfrm>
          <a:prstGeom prst="pentagon">
            <a:avLst/>
          </a:prstGeom>
          <a:solidFill>
            <a:srgbClr val="03FFF9"/>
          </a:solidFill>
          <a:ln w="9525">
            <a:solidFill>
              <a:srgbClr val="FF6600"/>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nvGrpSpPr>
          <p:cNvPr id="707" name="Group 411">
            <a:extLst>
              <a:ext uri="{FF2B5EF4-FFF2-40B4-BE49-F238E27FC236}">
                <a16:creationId xmlns:a16="http://schemas.microsoft.com/office/drawing/2014/main" id="{0495E802-2F23-4CAA-880C-F9021624B47A}"/>
              </a:ext>
            </a:extLst>
          </p:cNvPr>
          <p:cNvGrpSpPr>
            <a:grpSpLocks/>
          </p:cNvGrpSpPr>
          <p:nvPr/>
        </p:nvGrpSpPr>
        <p:grpSpPr bwMode="auto">
          <a:xfrm rot="19680000" flipV="1">
            <a:off x="5213908" y="5070399"/>
            <a:ext cx="253764" cy="239215"/>
            <a:chOff x="4704" y="2283"/>
            <a:chExt cx="176" cy="305"/>
          </a:xfrm>
          <a:solidFill>
            <a:srgbClr val="FB5D05"/>
          </a:solidFill>
        </p:grpSpPr>
        <p:sp>
          <p:nvSpPr>
            <p:cNvPr id="708" name="AutoShape 412">
              <a:extLst>
                <a:ext uri="{FF2B5EF4-FFF2-40B4-BE49-F238E27FC236}">
                  <a16:creationId xmlns:a16="http://schemas.microsoft.com/office/drawing/2014/main" id="{C94076B2-B1E8-47FC-9C9E-E5A2C6768F76}"/>
                </a:ext>
              </a:extLst>
            </p:cNvPr>
            <p:cNvSpPr>
              <a:spLocks noChangeArrowheads="1"/>
            </p:cNvSpPr>
            <p:nvPr/>
          </p:nvSpPr>
          <p:spPr bwMode="auto">
            <a:xfrm rot="-939872">
              <a:off x="4715" y="2278"/>
              <a:ext cx="80" cy="233"/>
            </a:xfrm>
            <a:prstGeom prst="pentagon">
              <a:avLst/>
            </a:prstGeom>
            <a:grpFill/>
            <a:ln w="9525">
              <a:solidFill>
                <a:srgbClr val="FB5D05"/>
              </a:solidFill>
              <a:miter lim="800000"/>
              <a:headEnd/>
              <a:tailEnd/>
            </a:ln>
            <a:effectLst/>
          </p:spPr>
          <p:txBody>
            <a:bodyPr wrap="none" anchor="ctr"/>
            <a:lstStyle/>
            <a:p>
              <a:pPr defTabSz="914377">
                <a:defRPr/>
              </a:pPr>
              <a:endParaRPr lang="en-US" dirty="0">
                <a:solidFill>
                  <a:prstClr val="black"/>
                </a:solidFill>
                <a:effectLst>
                  <a:outerShdw blurRad="38100" dist="38100" dir="2700000" algn="tl">
                    <a:srgbClr val="000000">
                      <a:alpha val="43137"/>
                    </a:srgbClr>
                  </a:outerShdw>
                </a:effectLst>
              </a:endParaRPr>
            </a:p>
          </p:txBody>
        </p:sp>
        <p:sp>
          <p:nvSpPr>
            <p:cNvPr id="709" name="AutoShape 413">
              <a:extLst>
                <a:ext uri="{FF2B5EF4-FFF2-40B4-BE49-F238E27FC236}">
                  <a16:creationId xmlns:a16="http://schemas.microsoft.com/office/drawing/2014/main" id="{0BC1E768-19D9-4529-8C33-BF99EF4DE512}"/>
                </a:ext>
              </a:extLst>
            </p:cNvPr>
            <p:cNvSpPr>
              <a:spLocks noChangeArrowheads="1"/>
            </p:cNvSpPr>
            <p:nvPr/>
          </p:nvSpPr>
          <p:spPr bwMode="auto">
            <a:xfrm rot="4460128">
              <a:off x="4739" y="2443"/>
              <a:ext cx="105" cy="176"/>
            </a:xfrm>
            <a:prstGeom prst="moon">
              <a:avLst>
                <a:gd name="adj" fmla="val 50000"/>
              </a:avLst>
            </a:prstGeom>
            <a:grpFill/>
            <a:ln w="9525">
              <a:solidFill>
                <a:srgbClr val="FB5D05"/>
              </a:solidFill>
              <a:miter lim="800000"/>
              <a:headEnd/>
              <a:tailEnd/>
            </a:ln>
            <a:effectLst/>
          </p:spPr>
          <p:txBody>
            <a:bodyPr wrap="none" anchor="ctr"/>
            <a:lstStyle/>
            <a:p>
              <a:pPr defTabSz="914377">
                <a:defRPr/>
              </a:pPr>
              <a:endParaRPr lang="en-US" dirty="0">
                <a:solidFill>
                  <a:prstClr val="black"/>
                </a:solidFill>
                <a:effectLst>
                  <a:outerShdw blurRad="38100" dist="38100" dir="2700000" algn="tl">
                    <a:srgbClr val="000000">
                      <a:alpha val="43137"/>
                    </a:srgbClr>
                  </a:outerShdw>
                </a:effectLst>
              </a:endParaRPr>
            </a:p>
          </p:txBody>
        </p:sp>
      </p:grpSp>
      <p:grpSp>
        <p:nvGrpSpPr>
          <p:cNvPr id="710" name="Group 1200">
            <a:extLst>
              <a:ext uri="{FF2B5EF4-FFF2-40B4-BE49-F238E27FC236}">
                <a16:creationId xmlns:a16="http://schemas.microsoft.com/office/drawing/2014/main" id="{AD5093D7-E660-46CD-8053-044DBB588EC9}"/>
              </a:ext>
            </a:extLst>
          </p:cNvPr>
          <p:cNvGrpSpPr/>
          <p:nvPr/>
        </p:nvGrpSpPr>
        <p:grpSpPr>
          <a:xfrm rot="18900000" flipH="1" flipV="1">
            <a:off x="4539624" y="4017065"/>
            <a:ext cx="1555194" cy="1702203"/>
            <a:chOff x="7594558" y="5109229"/>
            <a:chExt cx="1330619" cy="1702044"/>
          </a:xfrm>
        </p:grpSpPr>
        <p:grpSp>
          <p:nvGrpSpPr>
            <p:cNvPr id="711" name="Group 74">
              <a:extLst>
                <a:ext uri="{FF2B5EF4-FFF2-40B4-BE49-F238E27FC236}">
                  <a16:creationId xmlns:a16="http://schemas.microsoft.com/office/drawing/2014/main" id="{BED4331E-B85E-444F-87DC-4264A3ED3090}"/>
                </a:ext>
              </a:extLst>
            </p:cNvPr>
            <p:cNvGrpSpPr/>
            <p:nvPr/>
          </p:nvGrpSpPr>
          <p:grpSpPr>
            <a:xfrm rot="13140000">
              <a:off x="8187092" y="5109229"/>
              <a:ext cx="249626" cy="1555049"/>
              <a:chOff x="8295252" y="1677587"/>
              <a:chExt cx="1275078" cy="6356500"/>
            </a:xfrm>
          </p:grpSpPr>
          <p:sp>
            <p:nvSpPr>
              <p:cNvPr id="727" name="Minus 103">
                <a:extLst>
                  <a:ext uri="{FF2B5EF4-FFF2-40B4-BE49-F238E27FC236}">
                    <a16:creationId xmlns:a16="http://schemas.microsoft.com/office/drawing/2014/main" id="{5728DAB1-4903-4434-853A-E166F4393EE5}"/>
                  </a:ext>
                </a:extLst>
              </p:cNvPr>
              <p:cNvSpPr/>
              <p:nvPr/>
            </p:nvSpPr>
            <p:spPr bwMode="auto">
              <a:xfrm>
                <a:off x="8295252" y="1677587"/>
                <a:ext cx="1088420" cy="6356500"/>
              </a:xfrm>
              <a:prstGeom prst="mathMinus">
                <a:avLst/>
              </a:prstGeom>
              <a:noFill/>
              <a:ln>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728" name="Oval 727">
                <a:extLst>
                  <a:ext uri="{FF2B5EF4-FFF2-40B4-BE49-F238E27FC236}">
                    <a16:creationId xmlns:a16="http://schemas.microsoft.com/office/drawing/2014/main" id="{81E51EF9-F64C-4EAA-AF93-69CB56D020C0}"/>
                  </a:ext>
                </a:extLst>
              </p:cNvPr>
              <p:cNvSpPr/>
              <p:nvPr/>
            </p:nvSpPr>
            <p:spPr bwMode="auto">
              <a:xfrm>
                <a:off x="8435064" y="3785261"/>
                <a:ext cx="1135266" cy="2122729"/>
              </a:xfrm>
              <a:prstGeom prst="ellipse">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sp>
          <p:nvSpPr>
            <p:cNvPr id="712" name="Rectangle 105">
              <a:extLst>
                <a:ext uri="{FF2B5EF4-FFF2-40B4-BE49-F238E27FC236}">
                  <a16:creationId xmlns:a16="http://schemas.microsoft.com/office/drawing/2014/main" id="{7B999760-A47E-494B-9A35-2B18B4784E4A}"/>
                </a:ext>
              </a:extLst>
            </p:cNvPr>
            <p:cNvSpPr>
              <a:spLocks noChangeArrowheads="1"/>
            </p:cNvSpPr>
            <p:nvPr/>
          </p:nvSpPr>
          <p:spPr bwMode="auto">
            <a:xfrm rot="13140000">
              <a:off x="8341602" y="5825368"/>
              <a:ext cx="28025" cy="174312"/>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713" name="Rectangle 243">
              <a:extLst>
                <a:ext uri="{FF2B5EF4-FFF2-40B4-BE49-F238E27FC236}">
                  <a16:creationId xmlns:a16="http://schemas.microsoft.com/office/drawing/2014/main" id="{3AF95013-E54E-4589-BEE0-BF9D68680EF7}"/>
                </a:ext>
              </a:extLst>
            </p:cNvPr>
            <p:cNvSpPr>
              <a:spLocks noChangeArrowheads="1"/>
            </p:cNvSpPr>
            <p:nvPr/>
          </p:nvSpPr>
          <p:spPr bwMode="auto">
            <a:xfrm rot="15000000" flipH="1">
              <a:off x="8228865" y="5964311"/>
              <a:ext cx="29618" cy="148911"/>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714" name="Rectangle 243">
              <a:extLst>
                <a:ext uri="{FF2B5EF4-FFF2-40B4-BE49-F238E27FC236}">
                  <a16:creationId xmlns:a16="http://schemas.microsoft.com/office/drawing/2014/main" id="{1EE43E86-17EC-4336-87AA-43208FC72B6F}"/>
                </a:ext>
              </a:extLst>
            </p:cNvPr>
            <p:cNvSpPr>
              <a:spLocks noChangeArrowheads="1"/>
            </p:cNvSpPr>
            <p:nvPr/>
          </p:nvSpPr>
          <p:spPr bwMode="auto">
            <a:xfrm rot="15000000" flipH="1">
              <a:off x="8201765" y="5968288"/>
              <a:ext cx="19762" cy="93461"/>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grpSp>
          <p:nvGrpSpPr>
            <p:cNvPr id="715" name="Group 98">
              <a:extLst>
                <a:ext uri="{FF2B5EF4-FFF2-40B4-BE49-F238E27FC236}">
                  <a16:creationId xmlns:a16="http://schemas.microsoft.com/office/drawing/2014/main" id="{96DDD346-2E08-4942-802D-B0E016C7F68B}"/>
                </a:ext>
              </a:extLst>
            </p:cNvPr>
            <p:cNvGrpSpPr/>
            <p:nvPr/>
          </p:nvGrpSpPr>
          <p:grpSpPr>
            <a:xfrm rot="14940000">
              <a:off x="8116830" y="5268445"/>
              <a:ext cx="286076" cy="1330619"/>
              <a:chOff x="8198425" y="2158028"/>
              <a:chExt cx="1472946" cy="5395543"/>
            </a:xfrm>
          </p:grpSpPr>
          <p:sp>
            <p:nvSpPr>
              <p:cNvPr id="725" name="Minus 101">
                <a:extLst>
                  <a:ext uri="{FF2B5EF4-FFF2-40B4-BE49-F238E27FC236}">
                    <a16:creationId xmlns:a16="http://schemas.microsoft.com/office/drawing/2014/main" id="{7D2F7046-B88B-44EA-9C65-59F5718AE065}"/>
                  </a:ext>
                </a:extLst>
              </p:cNvPr>
              <p:cNvSpPr/>
              <p:nvPr/>
            </p:nvSpPr>
            <p:spPr bwMode="auto">
              <a:xfrm>
                <a:off x="8198425" y="2158028"/>
                <a:ext cx="1282170" cy="5395543"/>
              </a:xfrm>
              <a:prstGeom prst="mathMinus">
                <a:avLst/>
              </a:prstGeom>
              <a:noFill/>
              <a:ln>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726" name="Oval 102">
                <a:extLst>
                  <a:ext uri="{FF2B5EF4-FFF2-40B4-BE49-F238E27FC236}">
                    <a16:creationId xmlns:a16="http://schemas.microsoft.com/office/drawing/2014/main" id="{12447972-5CD1-4BCE-8540-964CF275BA59}"/>
                  </a:ext>
                </a:extLst>
              </p:cNvPr>
              <p:cNvSpPr/>
              <p:nvPr/>
            </p:nvSpPr>
            <p:spPr bwMode="auto">
              <a:xfrm>
                <a:off x="8334016" y="3945670"/>
                <a:ext cx="1337355" cy="1801821"/>
              </a:xfrm>
              <a:prstGeom prst="ellipse">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grpSp>
          <p:nvGrpSpPr>
            <p:cNvPr id="716" name="Group 74">
              <a:extLst>
                <a:ext uri="{FF2B5EF4-FFF2-40B4-BE49-F238E27FC236}">
                  <a16:creationId xmlns:a16="http://schemas.microsoft.com/office/drawing/2014/main" id="{82DFE7EB-B974-4A54-9137-34BE13045236}"/>
                </a:ext>
              </a:extLst>
            </p:cNvPr>
            <p:cNvGrpSpPr/>
            <p:nvPr/>
          </p:nvGrpSpPr>
          <p:grpSpPr>
            <a:xfrm rot="13140000" flipH="1">
              <a:off x="8299587" y="5199695"/>
              <a:ext cx="249617" cy="1555048"/>
              <a:chOff x="8295290" y="1677509"/>
              <a:chExt cx="1275032" cy="6356497"/>
            </a:xfrm>
          </p:grpSpPr>
          <p:sp>
            <p:nvSpPr>
              <p:cNvPr id="723" name="Minus 120">
                <a:extLst>
                  <a:ext uri="{FF2B5EF4-FFF2-40B4-BE49-F238E27FC236}">
                    <a16:creationId xmlns:a16="http://schemas.microsoft.com/office/drawing/2014/main" id="{A968ED5B-3001-43A7-B362-FC79980F7817}"/>
                  </a:ext>
                </a:extLst>
              </p:cNvPr>
              <p:cNvSpPr/>
              <p:nvPr/>
            </p:nvSpPr>
            <p:spPr bwMode="auto">
              <a:xfrm>
                <a:off x="8295290" y="1677509"/>
                <a:ext cx="1088421" cy="6356497"/>
              </a:xfrm>
              <a:prstGeom prst="mathMinus">
                <a:avLst/>
              </a:prstGeom>
              <a:noFill/>
              <a:ln>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724" name="Oval 723">
                <a:extLst>
                  <a:ext uri="{FF2B5EF4-FFF2-40B4-BE49-F238E27FC236}">
                    <a16:creationId xmlns:a16="http://schemas.microsoft.com/office/drawing/2014/main" id="{9DCF224F-E51B-4C0A-8FE3-9D60C7307BFA}"/>
                  </a:ext>
                </a:extLst>
              </p:cNvPr>
              <p:cNvSpPr/>
              <p:nvPr/>
            </p:nvSpPr>
            <p:spPr bwMode="auto">
              <a:xfrm>
                <a:off x="8435055" y="3785277"/>
                <a:ext cx="1135267" cy="2122728"/>
              </a:xfrm>
              <a:prstGeom prst="ellipse">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sp>
          <p:nvSpPr>
            <p:cNvPr id="717" name="Rectangle 105">
              <a:extLst>
                <a:ext uri="{FF2B5EF4-FFF2-40B4-BE49-F238E27FC236}">
                  <a16:creationId xmlns:a16="http://schemas.microsoft.com/office/drawing/2014/main" id="{2590F575-38FC-4C56-A667-76C0C2B68A55}"/>
                </a:ext>
              </a:extLst>
            </p:cNvPr>
            <p:cNvSpPr>
              <a:spLocks noChangeArrowheads="1"/>
            </p:cNvSpPr>
            <p:nvPr/>
          </p:nvSpPr>
          <p:spPr bwMode="auto">
            <a:xfrm rot="13140000" flipH="1">
              <a:off x="8375942" y="5852953"/>
              <a:ext cx="28025" cy="174312"/>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718" name="Rectangle 243">
              <a:extLst>
                <a:ext uri="{FF2B5EF4-FFF2-40B4-BE49-F238E27FC236}">
                  <a16:creationId xmlns:a16="http://schemas.microsoft.com/office/drawing/2014/main" id="{BB5EC77D-0561-4506-9215-A3E3E04CCF7F}"/>
                </a:ext>
              </a:extLst>
            </p:cNvPr>
            <p:cNvSpPr>
              <a:spLocks noChangeArrowheads="1"/>
            </p:cNvSpPr>
            <p:nvPr/>
          </p:nvSpPr>
          <p:spPr bwMode="auto">
            <a:xfrm rot="11280000">
              <a:off x="8310340" y="5993416"/>
              <a:ext cx="29857" cy="147720"/>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719" name="Rectangle 243">
              <a:extLst>
                <a:ext uri="{FF2B5EF4-FFF2-40B4-BE49-F238E27FC236}">
                  <a16:creationId xmlns:a16="http://schemas.microsoft.com/office/drawing/2014/main" id="{87F26294-86BF-484A-9272-F349FDA68FA3}"/>
                </a:ext>
              </a:extLst>
            </p:cNvPr>
            <p:cNvSpPr>
              <a:spLocks noChangeArrowheads="1"/>
            </p:cNvSpPr>
            <p:nvPr/>
          </p:nvSpPr>
          <p:spPr bwMode="auto">
            <a:xfrm rot="11280000">
              <a:off x="8343306" y="6045391"/>
              <a:ext cx="19921" cy="92714"/>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grpSp>
          <p:nvGrpSpPr>
            <p:cNvPr id="720" name="Group 101">
              <a:extLst>
                <a:ext uri="{FF2B5EF4-FFF2-40B4-BE49-F238E27FC236}">
                  <a16:creationId xmlns:a16="http://schemas.microsoft.com/office/drawing/2014/main" id="{CADD3197-40A4-4400-8959-F8D8BCA24304}"/>
                </a:ext>
              </a:extLst>
            </p:cNvPr>
            <p:cNvGrpSpPr/>
            <p:nvPr/>
          </p:nvGrpSpPr>
          <p:grpSpPr>
            <a:xfrm rot="11340000" flipH="1">
              <a:off x="8262003" y="5256225"/>
              <a:ext cx="249620" cy="1555048"/>
              <a:chOff x="8295317" y="1677633"/>
              <a:chExt cx="1274997" cy="6356498"/>
            </a:xfrm>
          </p:grpSpPr>
          <p:sp>
            <p:nvSpPr>
              <p:cNvPr id="721" name="Minus 118">
                <a:extLst>
                  <a:ext uri="{FF2B5EF4-FFF2-40B4-BE49-F238E27FC236}">
                    <a16:creationId xmlns:a16="http://schemas.microsoft.com/office/drawing/2014/main" id="{4CFCC109-F7EC-4E41-ADA1-3C697F39C07F}"/>
                  </a:ext>
                </a:extLst>
              </p:cNvPr>
              <p:cNvSpPr/>
              <p:nvPr/>
            </p:nvSpPr>
            <p:spPr bwMode="auto">
              <a:xfrm>
                <a:off x="8295317" y="1677633"/>
                <a:ext cx="1088376" cy="6356498"/>
              </a:xfrm>
              <a:prstGeom prst="mathMinus">
                <a:avLst/>
              </a:prstGeom>
              <a:noFill/>
              <a:ln>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722" name="Oval 721">
                <a:extLst>
                  <a:ext uri="{FF2B5EF4-FFF2-40B4-BE49-F238E27FC236}">
                    <a16:creationId xmlns:a16="http://schemas.microsoft.com/office/drawing/2014/main" id="{122748F8-376A-4A06-A00B-98771F0118A3}"/>
                  </a:ext>
                </a:extLst>
              </p:cNvPr>
              <p:cNvSpPr/>
              <p:nvPr/>
            </p:nvSpPr>
            <p:spPr bwMode="auto">
              <a:xfrm>
                <a:off x="8435094" y="3785314"/>
                <a:ext cx="1135220" cy="2122729"/>
              </a:xfrm>
              <a:prstGeom prst="ellipse">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grpSp>
      <p:sp>
        <p:nvSpPr>
          <p:cNvPr id="729" name="Flowchart: Stored Data 728">
            <a:extLst>
              <a:ext uri="{FF2B5EF4-FFF2-40B4-BE49-F238E27FC236}">
                <a16:creationId xmlns:a16="http://schemas.microsoft.com/office/drawing/2014/main" id="{ED5971B5-0F3E-4B25-9B43-EBC10812830F}"/>
              </a:ext>
            </a:extLst>
          </p:cNvPr>
          <p:cNvSpPr/>
          <p:nvPr/>
        </p:nvSpPr>
        <p:spPr bwMode="auto">
          <a:xfrm rot="16200000">
            <a:off x="8069501" y="4845447"/>
            <a:ext cx="275845" cy="369332"/>
          </a:xfrm>
          <a:prstGeom prst="flowChartOnlineStorage">
            <a:avLst/>
          </a:prstGeom>
          <a:solidFill>
            <a:srgbClr val="BE0077">
              <a:lumMod val="20000"/>
              <a:lumOff val="80000"/>
            </a:srgbClr>
          </a:solidFill>
          <a:ln>
            <a:solidFill>
              <a:srgbClr val="BE0077">
                <a:lumMod val="50000"/>
              </a:srgbClr>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730" name="TextBox 729">
            <a:extLst>
              <a:ext uri="{FF2B5EF4-FFF2-40B4-BE49-F238E27FC236}">
                <a16:creationId xmlns:a16="http://schemas.microsoft.com/office/drawing/2014/main" id="{63B06D88-8B86-4E56-8E48-6210E99A6759}"/>
              </a:ext>
            </a:extLst>
          </p:cNvPr>
          <p:cNvSpPr txBox="1"/>
          <p:nvPr/>
        </p:nvSpPr>
        <p:spPr>
          <a:xfrm>
            <a:off x="8275194" y="4869269"/>
            <a:ext cx="543739" cy="307777"/>
          </a:xfrm>
          <a:prstGeom prst="rect">
            <a:avLst/>
          </a:prstGeom>
          <a:noFill/>
        </p:spPr>
        <p:txBody>
          <a:bodyPr wrap="none" rtlCol="0">
            <a:spAutoFit/>
          </a:bodyPr>
          <a:lstStyle/>
          <a:p>
            <a:pPr defTabSz="914377">
              <a:defRPr/>
            </a:pPr>
            <a:r>
              <a:rPr lang="en-US" sz="1400" dirty="0">
                <a:solidFill>
                  <a:prstClr val="black"/>
                </a:solidFill>
                <a:cs typeface="Arial" panose="020B0604020202020204" pitchFamily="34" charset="0"/>
              </a:rPr>
              <a:t>CD3</a:t>
            </a:r>
          </a:p>
        </p:txBody>
      </p:sp>
      <p:sp>
        <p:nvSpPr>
          <p:cNvPr id="731" name="AutoShape 68">
            <a:extLst>
              <a:ext uri="{FF2B5EF4-FFF2-40B4-BE49-F238E27FC236}">
                <a16:creationId xmlns:a16="http://schemas.microsoft.com/office/drawing/2014/main" id="{3CA1B409-E688-4B00-91A4-869610648FB9}"/>
              </a:ext>
            </a:extLst>
          </p:cNvPr>
          <p:cNvSpPr>
            <a:spLocks noChangeArrowheads="1"/>
          </p:cNvSpPr>
          <p:nvPr/>
        </p:nvSpPr>
        <p:spPr bwMode="auto">
          <a:xfrm>
            <a:off x="8143943" y="4692851"/>
            <a:ext cx="126883" cy="159476"/>
          </a:xfrm>
          <a:prstGeom prst="pentagon">
            <a:avLst/>
          </a:prstGeom>
          <a:solidFill>
            <a:srgbClr val="03FFF9"/>
          </a:solidFill>
          <a:ln w="9525">
            <a:solidFill>
              <a:srgbClr val="FF6600"/>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sp>
        <p:nvSpPr>
          <p:cNvPr id="732" name="TextBox 731">
            <a:extLst>
              <a:ext uri="{FF2B5EF4-FFF2-40B4-BE49-F238E27FC236}">
                <a16:creationId xmlns:a16="http://schemas.microsoft.com/office/drawing/2014/main" id="{00ACE982-50A8-4210-8EBB-62B446399D17}"/>
              </a:ext>
            </a:extLst>
          </p:cNvPr>
          <p:cNvSpPr txBox="1"/>
          <p:nvPr/>
        </p:nvSpPr>
        <p:spPr>
          <a:xfrm>
            <a:off x="8275249" y="4635588"/>
            <a:ext cx="704039" cy="307777"/>
          </a:xfrm>
          <a:prstGeom prst="rect">
            <a:avLst/>
          </a:prstGeom>
          <a:noFill/>
        </p:spPr>
        <p:txBody>
          <a:bodyPr wrap="none" rtlCol="0">
            <a:spAutoFit/>
          </a:bodyPr>
          <a:lstStyle/>
          <a:p>
            <a:pPr defTabSz="914377">
              <a:defRPr/>
            </a:pPr>
            <a:r>
              <a:rPr lang="en-US" sz="1400" dirty="0">
                <a:solidFill>
                  <a:prstClr val="black"/>
                </a:solidFill>
                <a:cs typeface="Arial" panose="020B0604020202020204" pitchFamily="34" charset="0"/>
              </a:rPr>
              <a:t>BCMA</a:t>
            </a:r>
          </a:p>
        </p:txBody>
      </p:sp>
      <p:sp>
        <p:nvSpPr>
          <p:cNvPr id="733" name="TextBox 19">
            <a:extLst>
              <a:ext uri="{FF2B5EF4-FFF2-40B4-BE49-F238E27FC236}">
                <a16:creationId xmlns:a16="http://schemas.microsoft.com/office/drawing/2014/main" id="{A75541FF-D53B-420C-A9E4-305501D12ED5}"/>
              </a:ext>
            </a:extLst>
          </p:cNvPr>
          <p:cNvSpPr txBox="1"/>
          <p:nvPr/>
        </p:nvSpPr>
        <p:spPr>
          <a:xfrm>
            <a:off x="8272966" y="5088340"/>
            <a:ext cx="1694695" cy="738664"/>
          </a:xfrm>
          <a:prstGeom prst="rect">
            <a:avLst/>
          </a:prstGeom>
          <a:noFill/>
        </p:spPr>
        <p:txBody>
          <a:bodyPr wrap="none" rtlCol="0">
            <a:spAutoFit/>
          </a:bodyPr>
          <a:lstStyle/>
          <a:p>
            <a:pPr defTabSz="914377">
              <a:defRPr/>
            </a:pPr>
            <a:r>
              <a:rPr lang="en-US" sz="1400" b="1" dirty="0">
                <a:solidFill>
                  <a:prstClr val="black"/>
                </a:solidFill>
                <a:cs typeface="Arial" panose="020B0604020202020204" pitchFamily="34" charset="0"/>
              </a:rPr>
              <a:t>Cytotoxic granule</a:t>
            </a:r>
          </a:p>
          <a:p>
            <a:pPr defTabSz="914377">
              <a:defRPr/>
            </a:pPr>
            <a:r>
              <a:rPr lang="en-US" sz="1400" b="1" dirty="0">
                <a:solidFill>
                  <a:prstClr val="black"/>
                </a:solidFill>
                <a:cs typeface="Arial" panose="020B0604020202020204" pitchFamily="34" charset="0"/>
              </a:rPr>
              <a:t>(perforin, </a:t>
            </a:r>
          </a:p>
          <a:p>
            <a:pPr defTabSz="914377">
              <a:defRPr/>
            </a:pPr>
            <a:r>
              <a:rPr lang="en-US" sz="1400" b="1" dirty="0" err="1">
                <a:solidFill>
                  <a:prstClr val="black"/>
                </a:solidFill>
                <a:cs typeface="Arial" panose="020B0604020202020204" pitchFamily="34" charset="0"/>
              </a:rPr>
              <a:t>granzyme</a:t>
            </a:r>
            <a:r>
              <a:rPr lang="en-US" sz="1400" b="1" dirty="0">
                <a:solidFill>
                  <a:prstClr val="black"/>
                </a:solidFill>
                <a:cs typeface="Arial" panose="020B0604020202020204" pitchFamily="34" charset="0"/>
              </a:rPr>
              <a:t> B)</a:t>
            </a:r>
          </a:p>
        </p:txBody>
      </p:sp>
      <p:sp>
        <p:nvSpPr>
          <p:cNvPr id="734" name="Oval 733">
            <a:extLst>
              <a:ext uri="{FF2B5EF4-FFF2-40B4-BE49-F238E27FC236}">
                <a16:creationId xmlns:a16="http://schemas.microsoft.com/office/drawing/2014/main" id="{48716280-373E-402C-AC0A-1900B3303663}"/>
              </a:ext>
            </a:extLst>
          </p:cNvPr>
          <p:cNvSpPr/>
          <p:nvPr/>
        </p:nvSpPr>
        <p:spPr bwMode="auto">
          <a:xfrm>
            <a:off x="8077560" y="5212551"/>
            <a:ext cx="259766" cy="519351"/>
          </a:xfrm>
          <a:prstGeom prst="ellipse">
            <a:avLst/>
          </a:prstGeom>
          <a:solidFill>
            <a:srgbClr val="FFE5FF"/>
          </a:solidFill>
          <a:ln>
            <a:solidFill>
              <a:srgbClr val="FF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735" name="Text Box 133">
            <a:extLst>
              <a:ext uri="{FF2B5EF4-FFF2-40B4-BE49-F238E27FC236}">
                <a16:creationId xmlns:a16="http://schemas.microsoft.com/office/drawing/2014/main" id="{E20C6F06-7A57-4C33-9617-33E7595768D9}"/>
              </a:ext>
            </a:extLst>
          </p:cNvPr>
          <p:cNvSpPr txBox="1">
            <a:spLocks noChangeArrowheads="1"/>
          </p:cNvSpPr>
          <p:nvPr/>
        </p:nvSpPr>
        <p:spPr bwMode="auto">
          <a:xfrm>
            <a:off x="3891139" y="5767235"/>
            <a:ext cx="1261884" cy="646331"/>
          </a:xfrm>
          <a:prstGeom prst="rect">
            <a:avLst/>
          </a:prstGeom>
          <a:noFill/>
          <a:ln w="9525">
            <a:noFill/>
            <a:miter lim="800000"/>
            <a:headEnd/>
            <a:tailEnd/>
          </a:ln>
        </p:spPr>
        <p:txBody>
          <a:bodyPr wrap="none">
            <a:spAutoFit/>
          </a:bodyPr>
          <a:lstStyle/>
          <a:p>
            <a:pPr defTabSz="914377">
              <a:defRPr/>
            </a:pPr>
            <a:r>
              <a:rPr kumimoji="1" lang="en-US" altLang="ja-JP" b="1" dirty="0">
                <a:solidFill>
                  <a:prstClr val="black"/>
                </a:solidFill>
                <a:ea typeface="Osaka" pitchFamily="1" charset="-128"/>
                <a:cs typeface="Arial" panose="020B0604020202020204" pitchFamily="34" charset="0"/>
              </a:rPr>
              <a:t>NK ,</a:t>
            </a:r>
          </a:p>
          <a:p>
            <a:pPr defTabSz="914377">
              <a:defRPr/>
            </a:pPr>
            <a:r>
              <a:rPr kumimoji="1" lang="en-US" altLang="ja-JP" b="1" dirty="0">
                <a:solidFill>
                  <a:prstClr val="black"/>
                </a:solidFill>
                <a:ea typeface="Osaka" pitchFamily="1" charset="-128"/>
                <a:cs typeface="Arial" panose="020B0604020202020204" pitchFamily="34" charset="0"/>
              </a:rPr>
              <a:t>Monocyte</a:t>
            </a:r>
          </a:p>
        </p:txBody>
      </p:sp>
      <p:sp>
        <p:nvSpPr>
          <p:cNvPr id="736" name="Freeform 66">
            <a:extLst>
              <a:ext uri="{FF2B5EF4-FFF2-40B4-BE49-F238E27FC236}">
                <a16:creationId xmlns:a16="http://schemas.microsoft.com/office/drawing/2014/main" id="{A94410F8-9119-4B36-B897-AB9591BC77E2}"/>
              </a:ext>
            </a:extLst>
          </p:cNvPr>
          <p:cNvSpPr/>
          <p:nvPr/>
        </p:nvSpPr>
        <p:spPr bwMode="auto">
          <a:xfrm rot="20220000">
            <a:off x="6088022" y="4679519"/>
            <a:ext cx="1552171" cy="822844"/>
          </a:xfrm>
          <a:custGeom>
            <a:avLst/>
            <a:gdLst>
              <a:gd name="connsiteX0" fmla="*/ 68179 w 1463842"/>
              <a:gd name="connsiteY0" fmla="*/ 51621 h 701327"/>
              <a:gd name="connsiteX1" fmla="*/ 525379 w 1463842"/>
              <a:gd name="connsiteY1" fmla="*/ 51621 h 701327"/>
              <a:gd name="connsiteX2" fmla="*/ 573505 w 1463842"/>
              <a:gd name="connsiteY2" fmla="*/ 99748 h 701327"/>
              <a:gd name="connsiteX3" fmla="*/ 621632 w 1463842"/>
              <a:gd name="connsiteY3" fmla="*/ 244127 h 701327"/>
              <a:gd name="connsiteX4" fmla="*/ 717884 w 1463842"/>
              <a:gd name="connsiteY4" fmla="*/ 388505 h 701327"/>
              <a:gd name="connsiteX5" fmla="*/ 790074 w 1463842"/>
              <a:gd name="connsiteY5" fmla="*/ 412569 h 701327"/>
              <a:gd name="connsiteX6" fmla="*/ 934453 w 1463842"/>
              <a:gd name="connsiteY6" fmla="*/ 436632 h 701327"/>
              <a:gd name="connsiteX7" fmla="*/ 1030705 w 1463842"/>
              <a:gd name="connsiteY7" fmla="*/ 412569 h 701327"/>
              <a:gd name="connsiteX8" fmla="*/ 1102895 w 1463842"/>
              <a:gd name="connsiteY8" fmla="*/ 292253 h 701327"/>
              <a:gd name="connsiteX9" fmla="*/ 1151021 w 1463842"/>
              <a:gd name="connsiteY9" fmla="*/ 220063 h 701327"/>
              <a:gd name="connsiteX10" fmla="*/ 1175084 w 1463842"/>
              <a:gd name="connsiteY10" fmla="*/ 147874 h 701327"/>
              <a:gd name="connsiteX11" fmla="*/ 1319463 w 1463842"/>
              <a:gd name="connsiteY11" fmla="*/ 99748 h 701327"/>
              <a:gd name="connsiteX12" fmla="*/ 1415716 w 1463842"/>
              <a:gd name="connsiteY12" fmla="*/ 220063 h 701327"/>
              <a:gd name="connsiteX13" fmla="*/ 1463842 w 1463842"/>
              <a:gd name="connsiteY13" fmla="*/ 364442 h 701327"/>
              <a:gd name="connsiteX14" fmla="*/ 1439779 w 1463842"/>
              <a:gd name="connsiteY14" fmla="*/ 581011 h 701327"/>
              <a:gd name="connsiteX15" fmla="*/ 1367590 w 1463842"/>
              <a:gd name="connsiteY15" fmla="*/ 653200 h 701327"/>
              <a:gd name="connsiteX16" fmla="*/ 1126958 w 1463842"/>
              <a:gd name="connsiteY16" fmla="*/ 701327 h 701327"/>
              <a:gd name="connsiteX17" fmla="*/ 645695 w 1463842"/>
              <a:gd name="connsiteY17" fmla="*/ 677263 h 701327"/>
              <a:gd name="connsiteX18" fmla="*/ 477253 w 1463842"/>
              <a:gd name="connsiteY18" fmla="*/ 629137 h 701327"/>
              <a:gd name="connsiteX19" fmla="*/ 429126 w 1463842"/>
              <a:gd name="connsiteY19" fmla="*/ 581011 h 701327"/>
              <a:gd name="connsiteX20" fmla="*/ 356937 w 1463842"/>
              <a:gd name="connsiteY20" fmla="*/ 340379 h 701327"/>
              <a:gd name="connsiteX21" fmla="*/ 260684 w 1463842"/>
              <a:gd name="connsiteY21" fmla="*/ 316316 h 701327"/>
              <a:gd name="connsiteX22" fmla="*/ 188495 w 1463842"/>
              <a:gd name="connsiteY22" fmla="*/ 292253 h 701327"/>
              <a:gd name="connsiteX23" fmla="*/ 164432 w 1463842"/>
              <a:gd name="connsiteY23" fmla="*/ 171937 h 701327"/>
              <a:gd name="connsiteX24" fmla="*/ 116305 w 1463842"/>
              <a:gd name="connsiteY24" fmla="*/ 123811 h 701327"/>
              <a:gd name="connsiteX25" fmla="*/ 68179 w 1463842"/>
              <a:gd name="connsiteY25" fmla="*/ 51621 h 701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63842" h="701327">
                <a:moveTo>
                  <a:pt x="68179" y="51621"/>
                </a:moveTo>
                <a:cubicBezTo>
                  <a:pt x="136358" y="39589"/>
                  <a:pt x="232865" y="0"/>
                  <a:pt x="525379" y="51621"/>
                </a:cubicBezTo>
                <a:cubicBezTo>
                  <a:pt x="547721" y="55564"/>
                  <a:pt x="557463" y="83706"/>
                  <a:pt x="573505" y="99748"/>
                </a:cubicBezTo>
                <a:lnTo>
                  <a:pt x="621632" y="244127"/>
                </a:lnTo>
                <a:cubicBezTo>
                  <a:pt x="646860" y="319811"/>
                  <a:pt x="640634" y="337005"/>
                  <a:pt x="717884" y="388505"/>
                </a:cubicBezTo>
                <a:cubicBezTo>
                  <a:pt x="738989" y="402575"/>
                  <a:pt x="765313" y="407066"/>
                  <a:pt x="790074" y="412569"/>
                </a:cubicBezTo>
                <a:cubicBezTo>
                  <a:pt x="837702" y="423153"/>
                  <a:pt x="886327" y="428611"/>
                  <a:pt x="934453" y="436632"/>
                </a:cubicBezTo>
                <a:cubicBezTo>
                  <a:pt x="966537" y="428611"/>
                  <a:pt x="1001125" y="427359"/>
                  <a:pt x="1030705" y="412569"/>
                </a:cubicBezTo>
                <a:cubicBezTo>
                  <a:pt x="1093373" y="381235"/>
                  <a:pt x="1075452" y="347139"/>
                  <a:pt x="1102895" y="292253"/>
                </a:cubicBezTo>
                <a:cubicBezTo>
                  <a:pt x="1115829" y="266386"/>
                  <a:pt x="1138087" y="245930"/>
                  <a:pt x="1151021" y="220063"/>
                </a:cubicBezTo>
                <a:cubicBezTo>
                  <a:pt x="1162364" y="197376"/>
                  <a:pt x="1154444" y="162617"/>
                  <a:pt x="1175084" y="147874"/>
                </a:cubicBezTo>
                <a:cubicBezTo>
                  <a:pt x="1216364" y="118388"/>
                  <a:pt x="1319463" y="99748"/>
                  <a:pt x="1319463" y="99748"/>
                </a:cubicBezTo>
                <a:cubicBezTo>
                  <a:pt x="1428177" y="135986"/>
                  <a:pt x="1378787" y="96965"/>
                  <a:pt x="1415716" y="220063"/>
                </a:cubicBezTo>
                <a:cubicBezTo>
                  <a:pt x="1430293" y="268653"/>
                  <a:pt x="1463842" y="364442"/>
                  <a:pt x="1463842" y="364442"/>
                </a:cubicBezTo>
                <a:cubicBezTo>
                  <a:pt x="1455821" y="436632"/>
                  <a:pt x="1462748" y="512104"/>
                  <a:pt x="1439779" y="581011"/>
                </a:cubicBezTo>
                <a:cubicBezTo>
                  <a:pt x="1429018" y="613295"/>
                  <a:pt x="1397137" y="636316"/>
                  <a:pt x="1367590" y="653200"/>
                </a:cubicBezTo>
                <a:cubicBezTo>
                  <a:pt x="1338030" y="670091"/>
                  <a:pt x="1135737" y="699864"/>
                  <a:pt x="1126958" y="701327"/>
                </a:cubicBezTo>
                <a:cubicBezTo>
                  <a:pt x="966537" y="693306"/>
                  <a:pt x="805762" y="690602"/>
                  <a:pt x="645695" y="677263"/>
                </a:cubicBezTo>
                <a:cubicBezTo>
                  <a:pt x="605407" y="673906"/>
                  <a:pt x="519021" y="643060"/>
                  <a:pt x="477253" y="629137"/>
                </a:cubicBezTo>
                <a:cubicBezTo>
                  <a:pt x="461211" y="613095"/>
                  <a:pt x="440798" y="600465"/>
                  <a:pt x="429126" y="581011"/>
                </a:cubicBezTo>
                <a:cubicBezTo>
                  <a:pt x="372033" y="485857"/>
                  <a:pt x="445560" y="458543"/>
                  <a:pt x="356937" y="340379"/>
                </a:cubicBezTo>
                <a:cubicBezTo>
                  <a:pt x="337094" y="313922"/>
                  <a:pt x="292483" y="325401"/>
                  <a:pt x="260684" y="316316"/>
                </a:cubicBezTo>
                <a:cubicBezTo>
                  <a:pt x="236295" y="309348"/>
                  <a:pt x="212558" y="300274"/>
                  <a:pt x="188495" y="292253"/>
                </a:cubicBezTo>
                <a:cubicBezTo>
                  <a:pt x="180474" y="252148"/>
                  <a:pt x="180543" y="209530"/>
                  <a:pt x="164432" y="171937"/>
                </a:cubicBezTo>
                <a:cubicBezTo>
                  <a:pt x="155495" y="151084"/>
                  <a:pt x="127977" y="143265"/>
                  <a:pt x="116305" y="123811"/>
                </a:cubicBezTo>
                <a:cubicBezTo>
                  <a:pt x="103255" y="102061"/>
                  <a:pt x="0" y="63653"/>
                  <a:pt x="68179" y="51621"/>
                </a:cubicBezTo>
                <a:close/>
              </a:path>
            </a:pathLst>
          </a:custGeom>
          <a:gradFill flip="none" rotWithShape="1">
            <a:gsLst>
              <a:gs pos="0">
                <a:srgbClr val="BE0077">
                  <a:lumMod val="60000"/>
                  <a:lumOff val="40000"/>
                </a:srgbClr>
              </a:gs>
              <a:gs pos="0">
                <a:srgbClr val="FFFFFF"/>
              </a:gs>
              <a:gs pos="100000">
                <a:srgbClr val="00FFAE"/>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a typeface="+mn-ea"/>
              <a:cs typeface="Arial" pitchFamily="34" charset="0"/>
            </a:endParaRPr>
          </a:p>
        </p:txBody>
      </p:sp>
      <p:grpSp>
        <p:nvGrpSpPr>
          <p:cNvPr id="737" name="Group 736">
            <a:extLst>
              <a:ext uri="{FF2B5EF4-FFF2-40B4-BE49-F238E27FC236}">
                <a16:creationId xmlns:a16="http://schemas.microsoft.com/office/drawing/2014/main" id="{F7DF4A21-D23F-44AD-88B8-41F1D69474D0}"/>
              </a:ext>
            </a:extLst>
          </p:cNvPr>
          <p:cNvGrpSpPr/>
          <p:nvPr/>
        </p:nvGrpSpPr>
        <p:grpSpPr>
          <a:xfrm rot="300000">
            <a:off x="5243010" y="3824546"/>
            <a:ext cx="1555194" cy="1702286"/>
            <a:chOff x="4812019" y="4440094"/>
            <a:chExt cx="1681173" cy="1952122"/>
          </a:xfrm>
        </p:grpSpPr>
        <p:grpSp>
          <p:nvGrpSpPr>
            <p:cNvPr id="738" name="Group 269">
              <a:extLst>
                <a:ext uri="{FF2B5EF4-FFF2-40B4-BE49-F238E27FC236}">
                  <a16:creationId xmlns:a16="http://schemas.microsoft.com/office/drawing/2014/main" id="{52D29AB8-C3E5-468D-8F4C-574C99819D0D}"/>
                </a:ext>
              </a:extLst>
            </p:cNvPr>
            <p:cNvGrpSpPr>
              <a:grpSpLocks/>
            </p:cNvGrpSpPr>
            <p:nvPr/>
          </p:nvGrpSpPr>
          <p:grpSpPr bwMode="auto">
            <a:xfrm rot="18600000" flipV="1">
              <a:off x="5787744" y="5313446"/>
              <a:ext cx="292642" cy="365760"/>
              <a:chOff x="6367461" y="1873315"/>
              <a:chExt cx="279403" cy="295726"/>
            </a:xfrm>
            <a:solidFill>
              <a:srgbClr val="FB5D05"/>
            </a:solidFill>
          </p:grpSpPr>
          <p:sp>
            <p:nvSpPr>
              <p:cNvPr id="758" name="Rounded Rectangle 177">
                <a:extLst>
                  <a:ext uri="{FF2B5EF4-FFF2-40B4-BE49-F238E27FC236}">
                    <a16:creationId xmlns:a16="http://schemas.microsoft.com/office/drawing/2014/main" id="{C242F302-B540-4192-81C0-FB7E1369654E}"/>
                  </a:ext>
                </a:extLst>
              </p:cNvPr>
              <p:cNvSpPr/>
              <p:nvPr/>
            </p:nvSpPr>
            <p:spPr>
              <a:xfrm>
                <a:off x="6478168" y="1873410"/>
                <a:ext cx="57151" cy="108115"/>
              </a:xfrm>
              <a:prstGeom prst="roundRect">
                <a:avLst/>
              </a:prstGeom>
              <a:grpFill/>
              <a:ln w="9525" cap="flat" cmpd="sng" algn="ctr">
                <a:solidFill>
                  <a:srgbClr val="FB5D05"/>
                </a:solidFill>
                <a:prstDash val="solid"/>
              </a:ln>
              <a:effectLst>
                <a:outerShdw blurRad="40000" dist="23000" dir="5400000" rotWithShape="0">
                  <a:srgbClr val="000000">
                    <a:alpha val="35000"/>
                  </a:srgbClr>
                </a:outerShdw>
              </a:effectLst>
            </p:spPr>
            <p:txBody>
              <a:bodyPr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a typeface="+mn-ea"/>
                  <a:cs typeface="+mn-cs"/>
                </a:endParaRPr>
              </a:p>
            </p:txBody>
          </p:sp>
          <p:sp>
            <p:nvSpPr>
              <p:cNvPr id="759" name="Block Arc 758">
                <a:extLst>
                  <a:ext uri="{FF2B5EF4-FFF2-40B4-BE49-F238E27FC236}">
                    <a16:creationId xmlns:a16="http://schemas.microsoft.com/office/drawing/2014/main" id="{1AAFBF66-5370-4F0B-8D0A-185DA9948736}"/>
                  </a:ext>
                </a:extLst>
              </p:cNvPr>
              <p:cNvSpPr/>
              <p:nvPr/>
            </p:nvSpPr>
            <p:spPr>
              <a:xfrm>
                <a:off x="6358825" y="1974161"/>
                <a:ext cx="279403" cy="189201"/>
              </a:xfrm>
              <a:prstGeom prst="blockArc">
                <a:avLst/>
              </a:prstGeom>
              <a:grpFill/>
              <a:ln w="9525" cap="flat" cmpd="sng" algn="ctr">
                <a:solidFill>
                  <a:srgbClr val="FB5D05"/>
                </a:solidFill>
                <a:prstDash val="solid"/>
              </a:ln>
              <a:effectLst>
                <a:outerShdw blurRad="40000" dist="23000" dir="5400000" rotWithShape="0">
                  <a:srgbClr val="000000">
                    <a:alpha val="35000"/>
                  </a:srgbClr>
                </a:outerShdw>
              </a:effectLst>
            </p:spPr>
            <p:txBody>
              <a:bodyPr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a typeface="+mn-ea"/>
                  <a:cs typeface="+mn-cs"/>
                </a:endParaRPr>
              </a:p>
            </p:txBody>
          </p:sp>
        </p:grpSp>
        <p:grpSp>
          <p:nvGrpSpPr>
            <p:cNvPr id="739" name="Group 1140">
              <a:extLst>
                <a:ext uri="{FF2B5EF4-FFF2-40B4-BE49-F238E27FC236}">
                  <a16:creationId xmlns:a16="http://schemas.microsoft.com/office/drawing/2014/main" id="{F4BD8205-CFFC-4F0F-A99D-118383C6DDE8}"/>
                </a:ext>
              </a:extLst>
            </p:cNvPr>
            <p:cNvGrpSpPr/>
            <p:nvPr/>
          </p:nvGrpSpPr>
          <p:grpSpPr>
            <a:xfrm rot="20460000" flipV="1">
              <a:off x="4812019" y="4440094"/>
              <a:ext cx="1681173" cy="1952122"/>
              <a:chOff x="7594638" y="5109161"/>
              <a:chExt cx="1330616" cy="1702144"/>
            </a:xfrm>
          </p:grpSpPr>
          <p:grpSp>
            <p:nvGrpSpPr>
              <p:cNvPr id="740" name="Group 74">
                <a:extLst>
                  <a:ext uri="{FF2B5EF4-FFF2-40B4-BE49-F238E27FC236}">
                    <a16:creationId xmlns:a16="http://schemas.microsoft.com/office/drawing/2014/main" id="{C4507AA2-4D84-4A82-AC1A-A14E14502B19}"/>
                  </a:ext>
                </a:extLst>
              </p:cNvPr>
              <p:cNvGrpSpPr/>
              <p:nvPr/>
            </p:nvGrpSpPr>
            <p:grpSpPr>
              <a:xfrm rot="13140000">
                <a:off x="8187010" y="5109161"/>
                <a:ext cx="249622" cy="1555064"/>
                <a:chOff x="8295371" y="1677545"/>
                <a:chExt cx="1274992" cy="6356561"/>
              </a:xfrm>
            </p:grpSpPr>
            <p:sp>
              <p:nvSpPr>
                <p:cNvPr id="756" name="Minus 175">
                  <a:extLst>
                    <a:ext uri="{FF2B5EF4-FFF2-40B4-BE49-F238E27FC236}">
                      <a16:creationId xmlns:a16="http://schemas.microsoft.com/office/drawing/2014/main" id="{EEF0CDC9-DF6B-4002-B292-FC8C90BD845E}"/>
                    </a:ext>
                  </a:extLst>
                </p:cNvPr>
                <p:cNvSpPr/>
                <p:nvPr/>
              </p:nvSpPr>
              <p:spPr bwMode="auto">
                <a:xfrm>
                  <a:off x="8295371" y="1677545"/>
                  <a:ext cx="1088362" cy="6356561"/>
                </a:xfrm>
                <a:prstGeom prst="mathMinus">
                  <a:avLst/>
                </a:prstGeom>
                <a:noFill/>
                <a:ln>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757" name="Oval 756">
                  <a:extLst>
                    <a:ext uri="{FF2B5EF4-FFF2-40B4-BE49-F238E27FC236}">
                      <a16:creationId xmlns:a16="http://schemas.microsoft.com/office/drawing/2014/main" id="{82A7E2A5-725C-4623-961D-3B4801E9B5E6}"/>
                    </a:ext>
                  </a:extLst>
                </p:cNvPr>
                <p:cNvSpPr/>
                <p:nvPr/>
              </p:nvSpPr>
              <p:spPr bwMode="auto">
                <a:xfrm>
                  <a:off x="8435152" y="3785241"/>
                  <a:ext cx="1135211" cy="2122749"/>
                </a:xfrm>
                <a:prstGeom prst="ellipse">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sp>
            <p:nvSpPr>
              <p:cNvPr id="741" name="Rectangle 105">
                <a:extLst>
                  <a:ext uri="{FF2B5EF4-FFF2-40B4-BE49-F238E27FC236}">
                    <a16:creationId xmlns:a16="http://schemas.microsoft.com/office/drawing/2014/main" id="{C9E61C5A-9D47-4B56-9908-1C2450D73BE7}"/>
                  </a:ext>
                </a:extLst>
              </p:cNvPr>
              <p:cNvSpPr>
                <a:spLocks noChangeArrowheads="1"/>
              </p:cNvSpPr>
              <p:nvPr/>
            </p:nvSpPr>
            <p:spPr bwMode="auto">
              <a:xfrm rot="13140000">
                <a:off x="8341602" y="5825368"/>
                <a:ext cx="28025" cy="174312"/>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742" name="Rectangle 243">
                <a:extLst>
                  <a:ext uri="{FF2B5EF4-FFF2-40B4-BE49-F238E27FC236}">
                    <a16:creationId xmlns:a16="http://schemas.microsoft.com/office/drawing/2014/main" id="{096859C0-B9DF-4C1E-B121-A8143FAA2EEA}"/>
                  </a:ext>
                </a:extLst>
              </p:cNvPr>
              <p:cNvSpPr>
                <a:spLocks noChangeArrowheads="1"/>
              </p:cNvSpPr>
              <p:nvPr/>
            </p:nvSpPr>
            <p:spPr bwMode="auto">
              <a:xfrm rot="15000000" flipH="1">
                <a:off x="8228865" y="5964311"/>
                <a:ext cx="29618" cy="148911"/>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743" name="Rectangle 243">
                <a:extLst>
                  <a:ext uri="{FF2B5EF4-FFF2-40B4-BE49-F238E27FC236}">
                    <a16:creationId xmlns:a16="http://schemas.microsoft.com/office/drawing/2014/main" id="{2F846380-161A-4605-AD13-BF0CD91B4129}"/>
                  </a:ext>
                </a:extLst>
              </p:cNvPr>
              <p:cNvSpPr>
                <a:spLocks noChangeArrowheads="1"/>
              </p:cNvSpPr>
              <p:nvPr/>
            </p:nvSpPr>
            <p:spPr bwMode="auto">
              <a:xfrm rot="15000000" flipH="1">
                <a:off x="8201765" y="5968288"/>
                <a:ext cx="19762" cy="93461"/>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grpSp>
            <p:nvGrpSpPr>
              <p:cNvPr id="744" name="Group 98">
                <a:extLst>
                  <a:ext uri="{FF2B5EF4-FFF2-40B4-BE49-F238E27FC236}">
                    <a16:creationId xmlns:a16="http://schemas.microsoft.com/office/drawing/2014/main" id="{1E07F971-829F-439E-816D-2002E57AE95E}"/>
                  </a:ext>
                </a:extLst>
              </p:cNvPr>
              <p:cNvGrpSpPr/>
              <p:nvPr/>
            </p:nvGrpSpPr>
            <p:grpSpPr>
              <a:xfrm rot="14940000">
                <a:off x="8116908" y="5268535"/>
                <a:ext cx="286076" cy="1330616"/>
                <a:chOff x="8198293" y="2158113"/>
                <a:chExt cx="1473011" cy="5395464"/>
              </a:xfrm>
            </p:grpSpPr>
            <p:sp>
              <p:nvSpPr>
                <p:cNvPr id="754" name="Minus 173">
                  <a:extLst>
                    <a:ext uri="{FF2B5EF4-FFF2-40B4-BE49-F238E27FC236}">
                      <a16:creationId xmlns:a16="http://schemas.microsoft.com/office/drawing/2014/main" id="{DAC3C672-3AAC-416E-BB75-8EA442666329}"/>
                    </a:ext>
                  </a:extLst>
                </p:cNvPr>
                <p:cNvSpPr/>
                <p:nvPr/>
              </p:nvSpPr>
              <p:spPr bwMode="auto">
                <a:xfrm>
                  <a:off x="8198293" y="2158113"/>
                  <a:ext cx="1282237" cy="5395464"/>
                </a:xfrm>
                <a:prstGeom prst="mathMinus">
                  <a:avLst/>
                </a:prstGeom>
                <a:noFill/>
                <a:ln>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755" name="Oval 754">
                  <a:extLst>
                    <a:ext uri="{FF2B5EF4-FFF2-40B4-BE49-F238E27FC236}">
                      <a16:creationId xmlns:a16="http://schemas.microsoft.com/office/drawing/2014/main" id="{36D885D5-9D2E-4488-BB9C-5420353F58F7}"/>
                    </a:ext>
                  </a:extLst>
                </p:cNvPr>
                <p:cNvSpPr/>
                <p:nvPr/>
              </p:nvSpPr>
              <p:spPr bwMode="auto">
                <a:xfrm>
                  <a:off x="8333877" y="3945737"/>
                  <a:ext cx="1337427" cy="1801794"/>
                </a:xfrm>
                <a:prstGeom prst="ellipse">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grpSp>
            <p:nvGrpSpPr>
              <p:cNvPr id="745" name="Group 74">
                <a:extLst>
                  <a:ext uri="{FF2B5EF4-FFF2-40B4-BE49-F238E27FC236}">
                    <a16:creationId xmlns:a16="http://schemas.microsoft.com/office/drawing/2014/main" id="{C5C9CB7C-87C5-445B-8209-53C22FD194BE}"/>
                  </a:ext>
                </a:extLst>
              </p:cNvPr>
              <p:cNvGrpSpPr/>
              <p:nvPr/>
            </p:nvGrpSpPr>
            <p:grpSpPr>
              <a:xfrm rot="13140000" flipH="1">
                <a:off x="8299682" y="5199706"/>
                <a:ext cx="249622" cy="1555064"/>
                <a:chOff x="8295346" y="1677626"/>
                <a:chExt cx="1275011" cy="6356564"/>
              </a:xfrm>
            </p:grpSpPr>
            <p:sp>
              <p:nvSpPr>
                <p:cNvPr id="752" name="Minus 171">
                  <a:extLst>
                    <a:ext uri="{FF2B5EF4-FFF2-40B4-BE49-F238E27FC236}">
                      <a16:creationId xmlns:a16="http://schemas.microsoft.com/office/drawing/2014/main" id="{ECDEE562-686F-4CAC-AA99-61782FB2E35E}"/>
                    </a:ext>
                  </a:extLst>
                </p:cNvPr>
                <p:cNvSpPr/>
                <p:nvPr/>
              </p:nvSpPr>
              <p:spPr bwMode="auto">
                <a:xfrm>
                  <a:off x="8295346" y="1677626"/>
                  <a:ext cx="1088376" cy="6356564"/>
                </a:xfrm>
                <a:prstGeom prst="mathMinus">
                  <a:avLst/>
                </a:prstGeom>
                <a:noFill/>
                <a:ln>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753" name="Oval 752">
                  <a:extLst>
                    <a:ext uri="{FF2B5EF4-FFF2-40B4-BE49-F238E27FC236}">
                      <a16:creationId xmlns:a16="http://schemas.microsoft.com/office/drawing/2014/main" id="{006B2ED8-8BF0-443C-A71A-CE2B67AEC465}"/>
                    </a:ext>
                  </a:extLst>
                </p:cNvPr>
                <p:cNvSpPr/>
                <p:nvPr/>
              </p:nvSpPr>
              <p:spPr bwMode="auto">
                <a:xfrm>
                  <a:off x="8435136" y="3785322"/>
                  <a:ext cx="1135221" cy="2122750"/>
                </a:xfrm>
                <a:prstGeom prst="ellipse">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sp>
            <p:nvSpPr>
              <p:cNvPr id="746" name="Rectangle 105">
                <a:extLst>
                  <a:ext uri="{FF2B5EF4-FFF2-40B4-BE49-F238E27FC236}">
                    <a16:creationId xmlns:a16="http://schemas.microsoft.com/office/drawing/2014/main" id="{16159B1D-AB7D-467E-ACD2-BA9D3A03CC89}"/>
                  </a:ext>
                </a:extLst>
              </p:cNvPr>
              <p:cNvSpPr>
                <a:spLocks noChangeArrowheads="1"/>
              </p:cNvSpPr>
              <p:nvPr/>
            </p:nvSpPr>
            <p:spPr bwMode="auto">
              <a:xfrm rot="13140000" flipH="1">
                <a:off x="8375942" y="5852953"/>
                <a:ext cx="28025" cy="174312"/>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747" name="Rectangle 243">
                <a:extLst>
                  <a:ext uri="{FF2B5EF4-FFF2-40B4-BE49-F238E27FC236}">
                    <a16:creationId xmlns:a16="http://schemas.microsoft.com/office/drawing/2014/main" id="{2D54D53E-5EF8-460A-B8CE-4BD7841A0276}"/>
                  </a:ext>
                </a:extLst>
              </p:cNvPr>
              <p:cNvSpPr>
                <a:spLocks noChangeArrowheads="1"/>
              </p:cNvSpPr>
              <p:nvPr/>
            </p:nvSpPr>
            <p:spPr bwMode="auto">
              <a:xfrm rot="11280000">
                <a:off x="8310340" y="5993416"/>
                <a:ext cx="29857" cy="147720"/>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748" name="Rectangle 243">
                <a:extLst>
                  <a:ext uri="{FF2B5EF4-FFF2-40B4-BE49-F238E27FC236}">
                    <a16:creationId xmlns:a16="http://schemas.microsoft.com/office/drawing/2014/main" id="{7258ADA7-AA88-47D5-937E-ACDAF3F30581}"/>
                  </a:ext>
                </a:extLst>
              </p:cNvPr>
              <p:cNvSpPr>
                <a:spLocks noChangeArrowheads="1"/>
              </p:cNvSpPr>
              <p:nvPr/>
            </p:nvSpPr>
            <p:spPr bwMode="auto">
              <a:xfrm rot="11280000">
                <a:off x="8343306" y="6045391"/>
                <a:ext cx="19921" cy="92714"/>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grpSp>
            <p:nvGrpSpPr>
              <p:cNvPr id="749" name="Group 101">
                <a:extLst>
                  <a:ext uri="{FF2B5EF4-FFF2-40B4-BE49-F238E27FC236}">
                    <a16:creationId xmlns:a16="http://schemas.microsoft.com/office/drawing/2014/main" id="{87821A2C-72B5-4878-BD69-18375F35A6A9}"/>
                  </a:ext>
                </a:extLst>
              </p:cNvPr>
              <p:cNvGrpSpPr/>
              <p:nvPr/>
            </p:nvGrpSpPr>
            <p:grpSpPr>
              <a:xfrm rot="11340000" flipH="1">
                <a:off x="8261769" y="5256241"/>
                <a:ext cx="249624" cy="1555064"/>
                <a:chOff x="8295181" y="1677573"/>
                <a:chExt cx="1275182" cy="6356563"/>
              </a:xfrm>
            </p:grpSpPr>
            <p:sp>
              <p:nvSpPr>
                <p:cNvPr id="750" name="Minus 169">
                  <a:extLst>
                    <a:ext uri="{FF2B5EF4-FFF2-40B4-BE49-F238E27FC236}">
                      <a16:creationId xmlns:a16="http://schemas.microsoft.com/office/drawing/2014/main" id="{3CEE9524-D830-4610-9CEA-5B317F034A45}"/>
                    </a:ext>
                  </a:extLst>
                </p:cNvPr>
                <p:cNvSpPr/>
                <p:nvPr/>
              </p:nvSpPr>
              <p:spPr bwMode="auto">
                <a:xfrm>
                  <a:off x="8295181" y="1677573"/>
                  <a:ext cx="1088516" cy="6356563"/>
                </a:xfrm>
                <a:prstGeom prst="mathMinus">
                  <a:avLst/>
                </a:prstGeom>
                <a:noFill/>
                <a:ln>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751" name="Oval 750">
                  <a:extLst>
                    <a:ext uri="{FF2B5EF4-FFF2-40B4-BE49-F238E27FC236}">
                      <a16:creationId xmlns:a16="http://schemas.microsoft.com/office/drawing/2014/main" id="{A108DC1A-C050-4969-A345-BF5A42688526}"/>
                    </a:ext>
                  </a:extLst>
                </p:cNvPr>
                <p:cNvSpPr/>
                <p:nvPr/>
              </p:nvSpPr>
              <p:spPr bwMode="auto">
                <a:xfrm>
                  <a:off x="8434996" y="3785262"/>
                  <a:ext cx="1135367" cy="2122750"/>
                </a:xfrm>
                <a:prstGeom prst="ellipse">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grpSp>
      </p:grpSp>
      <p:sp>
        <p:nvSpPr>
          <p:cNvPr id="760" name="TextBox 759">
            <a:extLst>
              <a:ext uri="{FF2B5EF4-FFF2-40B4-BE49-F238E27FC236}">
                <a16:creationId xmlns:a16="http://schemas.microsoft.com/office/drawing/2014/main" id="{C5AAB416-6C8D-42E5-9AF3-A2BDC1B20B4B}"/>
              </a:ext>
            </a:extLst>
          </p:cNvPr>
          <p:cNvSpPr txBox="1"/>
          <p:nvPr/>
        </p:nvSpPr>
        <p:spPr>
          <a:xfrm>
            <a:off x="6524961" y="5067956"/>
            <a:ext cx="530915" cy="400110"/>
          </a:xfrm>
          <a:prstGeom prst="rect">
            <a:avLst/>
          </a:prstGeom>
          <a:noFill/>
        </p:spPr>
        <p:txBody>
          <a:bodyPr wrap="none" rtlCol="0">
            <a:spAutoFit/>
          </a:bodyPr>
          <a:lstStyle/>
          <a:p>
            <a:pPr defTabSz="914377">
              <a:defRPr/>
            </a:pPr>
            <a:r>
              <a:rPr lang="en-US" sz="2000" b="1" dirty="0">
                <a:solidFill>
                  <a:prstClr val="black"/>
                </a:solidFill>
                <a:cs typeface="Arial" panose="020B0604020202020204" pitchFamily="34" charset="0"/>
              </a:rPr>
              <a:t>M</a:t>
            </a:r>
            <a:r>
              <a:rPr lang="en-US" sz="2000" b="1" dirty="0">
                <a:solidFill>
                  <a:prstClr val="black"/>
                </a:solidFill>
                <a:cs typeface="Arial" panose="020B0604020202020204" pitchFamily="34" charset="0"/>
                <a:sym typeface="Symbol"/>
              </a:rPr>
              <a:t></a:t>
            </a:r>
            <a:endParaRPr lang="en-US" sz="2000" b="1" dirty="0">
              <a:solidFill>
                <a:prstClr val="black"/>
              </a:solidFill>
              <a:cs typeface="Arial" panose="020B0604020202020204" pitchFamily="34" charset="0"/>
            </a:endParaRPr>
          </a:p>
        </p:txBody>
      </p:sp>
      <p:sp>
        <p:nvSpPr>
          <p:cNvPr id="761" name="Oval 760">
            <a:extLst>
              <a:ext uri="{FF2B5EF4-FFF2-40B4-BE49-F238E27FC236}">
                <a16:creationId xmlns:a16="http://schemas.microsoft.com/office/drawing/2014/main" id="{89BB7E78-748B-4C1B-8532-AC67991CE21B}"/>
              </a:ext>
            </a:extLst>
          </p:cNvPr>
          <p:cNvSpPr/>
          <p:nvPr/>
        </p:nvSpPr>
        <p:spPr>
          <a:xfrm rot="20640000">
            <a:off x="6969635" y="5185664"/>
            <a:ext cx="279809" cy="190584"/>
          </a:xfrm>
          <a:prstGeom prst="ellipse">
            <a:avLst/>
          </a:prstGeom>
          <a:solidFill>
            <a:srgbClr val="C4CC00"/>
          </a:solidFill>
          <a:ln w="25400" cap="flat" cmpd="sng" algn="ctr">
            <a:solidFill>
              <a:srgbClr val="C4CC00"/>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a typeface="+mn-ea"/>
              <a:cs typeface="+mn-cs"/>
            </a:endParaRPr>
          </a:p>
        </p:txBody>
      </p:sp>
      <p:sp>
        <p:nvSpPr>
          <p:cNvPr id="762" name="TextBox 761">
            <a:extLst>
              <a:ext uri="{FF2B5EF4-FFF2-40B4-BE49-F238E27FC236}">
                <a16:creationId xmlns:a16="http://schemas.microsoft.com/office/drawing/2014/main" id="{78B74D20-D4B5-4888-9EAD-CA6F18A8D9A7}"/>
              </a:ext>
            </a:extLst>
          </p:cNvPr>
          <p:cNvSpPr txBox="1"/>
          <p:nvPr/>
        </p:nvSpPr>
        <p:spPr>
          <a:xfrm>
            <a:off x="2220727" y="4499135"/>
            <a:ext cx="1923925" cy="276999"/>
          </a:xfrm>
          <a:prstGeom prst="rect">
            <a:avLst/>
          </a:prstGeom>
          <a:noFill/>
        </p:spPr>
        <p:txBody>
          <a:bodyPr wrap="none" rtlCol="0">
            <a:spAutoFit/>
          </a:bodyPr>
          <a:lstStyle/>
          <a:p>
            <a:pPr defTabSz="914377">
              <a:defRPr/>
            </a:pPr>
            <a:r>
              <a:rPr lang="en-US" sz="1200" b="1" dirty="0">
                <a:solidFill>
                  <a:prstClr val="black"/>
                </a:solidFill>
                <a:cs typeface="Arial" panose="020B0604020202020204" pitchFamily="34" charset="0"/>
              </a:rPr>
              <a:t>GSK2857916, MEDI2228</a:t>
            </a:r>
          </a:p>
        </p:txBody>
      </p:sp>
      <p:sp>
        <p:nvSpPr>
          <p:cNvPr id="763" name="Oval 306">
            <a:extLst>
              <a:ext uri="{FF2B5EF4-FFF2-40B4-BE49-F238E27FC236}">
                <a16:creationId xmlns:a16="http://schemas.microsoft.com/office/drawing/2014/main" id="{2D6BB807-9497-4334-8113-D79BC56FDF61}"/>
              </a:ext>
            </a:extLst>
          </p:cNvPr>
          <p:cNvSpPr>
            <a:spLocks noChangeArrowheads="1"/>
          </p:cNvSpPr>
          <p:nvPr/>
        </p:nvSpPr>
        <p:spPr bwMode="auto">
          <a:xfrm rot="2781523">
            <a:off x="6738124" y="1938166"/>
            <a:ext cx="1100383" cy="1158855"/>
          </a:xfrm>
          <a:prstGeom prst="ellipse">
            <a:avLst/>
          </a:prstGeom>
          <a:gradFill flip="none" rotWithShape="1">
            <a:gsLst>
              <a:gs pos="100000">
                <a:srgbClr val="AB7942">
                  <a:tint val="66000"/>
                  <a:satMod val="160000"/>
                </a:srgbClr>
              </a:gs>
              <a:gs pos="0">
                <a:srgbClr val="FFFFFF"/>
              </a:gs>
              <a:gs pos="100000">
                <a:srgbClr val="AB7942">
                  <a:tint val="23500"/>
                  <a:satMod val="160000"/>
                </a:srgbClr>
              </a:gs>
            </a:gsLst>
            <a:path path="circle">
              <a:fillToRect l="50000" t="50000" r="50000" b="50000"/>
            </a:path>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endParaRPr>
          </a:p>
        </p:txBody>
      </p:sp>
      <p:sp>
        <p:nvSpPr>
          <p:cNvPr id="764" name="Oval 69">
            <a:extLst>
              <a:ext uri="{FF2B5EF4-FFF2-40B4-BE49-F238E27FC236}">
                <a16:creationId xmlns:a16="http://schemas.microsoft.com/office/drawing/2014/main" id="{EAF42169-2B09-49ED-83BD-16E68094F964}"/>
              </a:ext>
            </a:extLst>
          </p:cNvPr>
          <p:cNvSpPr>
            <a:spLocks noChangeArrowheads="1"/>
          </p:cNvSpPr>
          <p:nvPr/>
        </p:nvSpPr>
        <p:spPr bwMode="auto">
          <a:xfrm>
            <a:off x="7001055" y="2115004"/>
            <a:ext cx="570913" cy="574113"/>
          </a:xfrm>
          <a:prstGeom prst="ellipse">
            <a:avLst/>
          </a:prstGeom>
          <a:solidFill>
            <a:srgbClr val="FFFF00"/>
          </a:solidFill>
          <a:ln w="9525" cap="flat" cmpd="sng" algn="ctr">
            <a:solidFill>
              <a:srgbClr val="FFFF00"/>
            </a:solidFill>
            <a:prstDash val="solid"/>
            <a:headEnd/>
            <a:tailEnd/>
          </a:ln>
          <a:effectLst>
            <a:outerShdw blurRad="40000" dist="20000" dir="5400000" rotWithShape="0">
              <a:srgbClr val="000000">
                <a:alpha val="38000"/>
              </a:srgbClr>
            </a:outerShdw>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a typeface="+mn-ea"/>
              <a:cs typeface="+mn-cs"/>
            </a:endParaRPr>
          </a:p>
        </p:txBody>
      </p:sp>
      <p:sp>
        <p:nvSpPr>
          <p:cNvPr id="765" name="TextBox 764">
            <a:extLst>
              <a:ext uri="{FF2B5EF4-FFF2-40B4-BE49-F238E27FC236}">
                <a16:creationId xmlns:a16="http://schemas.microsoft.com/office/drawing/2014/main" id="{46EA941B-68BB-40BE-9E2A-2F514893BBD1}"/>
              </a:ext>
            </a:extLst>
          </p:cNvPr>
          <p:cNvSpPr txBox="1"/>
          <p:nvPr/>
        </p:nvSpPr>
        <p:spPr>
          <a:xfrm>
            <a:off x="7110922" y="2193951"/>
            <a:ext cx="341760" cy="400110"/>
          </a:xfrm>
          <a:prstGeom prst="rect">
            <a:avLst/>
          </a:prstGeom>
          <a:noFill/>
        </p:spPr>
        <p:txBody>
          <a:bodyPr wrap="none" rtlCol="0">
            <a:spAutoFit/>
          </a:bodyPr>
          <a:lstStyle/>
          <a:p>
            <a:pPr defTabSz="914377">
              <a:defRPr/>
            </a:pPr>
            <a:r>
              <a:rPr lang="en-US" sz="2000" b="1" dirty="0">
                <a:solidFill>
                  <a:prstClr val="black"/>
                </a:solidFill>
                <a:cs typeface="Arial" panose="020B0604020202020204" pitchFamily="34" charset="0"/>
              </a:rPr>
              <a:t>T</a:t>
            </a:r>
          </a:p>
        </p:txBody>
      </p:sp>
      <p:sp>
        <p:nvSpPr>
          <p:cNvPr id="766" name="Flowchart: Stored Data 765">
            <a:extLst>
              <a:ext uri="{FF2B5EF4-FFF2-40B4-BE49-F238E27FC236}">
                <a16:creationId xmlns:a16="http://schemas.microsoft.com/office/drawing/2014/main" id="{8C8B8B87-202D-47BC-A461-F75179F8EFE8}"/>
              </a:ext>
            </a:extLst>
          </p:cNvPr>
          <p:cNvSpPr/>
          <p:nvPr/>
        </p:nvSpPr>
        <p:spPr bwMode="auto">
          <a:xfrm rot="18660000">
            <a:off x="6758145" y="2806183"/>
            <a:ext cx="275845" cy="369332"/>
          </a:xfrm>
          <a:prstGeom prst="flowChartOnlineStorage">
            <a:avLst/>
          </a:prstGeom>
          <a:solidFill>
            <a:srgbClr val="BE0077">
              <a:lumMod val="20000"/>
              <a:lumOff val="80000"/>
            </a:srgbClr>
          </a:solidFill>
          <a:ln>
            <a:solidFill>
              <a:srgbClr val="BE0077">
                <a:lumMod val="50000"/>
              </a:srgbClr>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767" name="Flowchart: Stored Data 766">
            <a:extLst>
              <a:ext uri="{FF2B5EF4-FFF2-40B4-BE49-F238E27FC236}">
                <a16:creationId xmlns:a16="http://schemas.microsoft.com/office/drawing/2014/main" id="{42B7F9D1-011F-4B8E-9C5F-50E0A391C26D}"/>
              </a:ext>
            </a:extLst>
          </p:cNvPr>
          <p:cNvSpPr/>
          <p:nvPr/>
        </p:nvSpPr>
        <p:spPr bwMode="auto">
          <a:xfrm rot="20340000">
            <a:off x="6544106" y="2501418"/>
            <a:ext cx="275845" cy="369332"/>
          </a:xfrm>
          <a:prstGeom prst="flowChartOnlineStorage">
            <a:avLst/>
          </a:prstGeom>
          <a:solidFill>
            <a:srgbClr val="BE0077">
              <a:lumMod val="20000"/>
              <a:lumOff val="80000"/>
            </a:srgbClr>
          </a:solidFill>
          <a:ln>
            <a:solidFill>
              <a:srgbClr val="BE0077">
                <a:lumMod val="50000"/>
              </a:srgbClr>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nvGrpSpPr>
          <p:cNvPr id="768" name="Group 767">
            <a:extLst>
              <a:ext uri="{FF2B5EF4-FFF2-40B4-BE49-F238E27FC236}">
                <a16:creationId xmlns:a16="http://schemas.microsoft.com/office/drawing/2014/main" id="{5183B370-5743-4832-8203-565AA973B6B7}"/>
              </a:ext>
            </a:extLst>
          </p:cNvPr>
          <p:cNvGrpSpPr/>
          <p:nvPr/>
        </p:nvGrpSpPr>
        <p:grpSpPr>
          <a:xfrm>
            <a:off x="6866246" y="2600498"/>
            <a:ext cx="969799" cy="906523"/>
            <a:chOff x="5283532" y="2524546"/>
            <a:chExt cx="1048357" cy="1039561"/>
          </a:xfrm>
          <a:solidFill>
            <a:srgbClr val="FFE5FF"/>
          </a:solidFill>
        </p:grpSpPr>
        <p:sp>
          <p:nvSpPr>
            <p:cNvPr id="769" name="Oval 768">
              <a:extLst>
                <a:ext uri="{FF2B5EF4-FFF2-40B4-BE49-F238E27FC236}">
                  <a16:creationId xmlns:a16="http://schemas.microsoft.com/office/drawing/2014/main" id="{9D0AB970-4A26-4FA8-A0AC-A16B6730C845}"/>
                </a:ext>
              </a:extLst>
            </p:cNvPr>
            <p:cNvSpPr/>
            <p:nvPr/>
          </p:nvSpPr>
          <p:spPr bwMode="auto">
            <a:xfrm>
              <a:off x="5283532" y="2582664"/>
              <a:ext cx="280808" cy="595569"/>
            </a:xfrm>
            <a:prstGeom prst="ellipse">
              <a:avLst/>
            </a:prstGeom>
            <a:grp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grpSp>
          <p:nvGrpSpPr>
            <p:cNvPr id="770" name="Group 769">
              <a:extLst>
                <a:ext uri="{FF2B5EF4-FFF2-40B4-BE49-F238E27FC236}">
                  <a16:creationId xmlns:a16="http://schemas.microsoft.com/office/drawing/2014/main" id="{8F1EF12D-FFDA-4434-BEDB-7FA763E946C8}"/>
                </a:ext>
              </a:extLst>
            </p:cNvPr>
            <p:cNvGrpSpPr/>
            <p:nvPr/>
          </p:nvGrpSpPr>
          <p:grpSpPr>
            <a:xfrm>
              <a:off x="5612358" y="2524546"/>
              <a:ext cx="719531" cy="1039561"/>
              <a:chOff x="6325648" y="2392289"/>
              <a:chExt cx="719531" cy="1039561"/>
            </a:xfrm>
            <a:grpFill/>
          </p:grpSpPr>
          <p:sp>
            <p:nvSpPr>
              <p:cNvPr id="771" name="Oval 770">
                <a:extLst>
                  <a:ext uri="{FF2B5EF4-FFF2-40B4-BE49-F238E27FC236}">
                    <a16:creationId xmlns:a16="http://schemas.microsoft.com/office/drawing/2014/main" id="{C2EBD966-7709-450A-BCC5-F69CEC8CB95B}"/>
                  </a:ext>
                </a:extLst>
              </p:cNvPr>
              <p:cNvSpPr/>
              <p:nvPr/>
            </p:nvSpPr>
            <p:spPr bwMode="auto">
              <a:xfrm>
                <a:off x="6449757" y="2836281"/>
                <a:ext cx="280808" cy="595569"/>
              </a:xfrm>
              <a:prstGeom prst="ellipse">
                <a:avLst/>
              </a:prstGeom>
              <a:grp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772" name="Oval 771">
                <a:extLst>
                  <a:ext uri="{FF2B5EF4-FFF2-40B4-BE49-F238E27FC236}">
                    <a16:creationId xmlns:a16="http://schemas.microsoft.com/office/drawing/2014/main" id="{DABF2D7C-8BBF-4205-9748-60985CFB5AAD}"/>
                  </a:ext>
                </a:extLst>
              </p:cNvPr>
              <p:cNvSpPr/>
              <p:nvPr/>
            </p:nvSpPr>
            <p:spPr bwMode="auto">
              <a:xfrm>
                <a:off x="6764371" y="2392289"/>
                <a:ext cx="280808" cy="595569"/>
              </a:xfrm>
              <a:prstGeom prst="ellipse">
                <a:avLst/>
              </a:prstGeom>
              <a:grp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773" name="Oval 772">
                <a:extLst>
                  <a:ext uri="{FF2B5EF4-FFF2-40B4-BE49-F238E27FC236}">
                    <a16:creationId xmlns:a16="http://schemas.microsoft.com/office/drawing/2014/main" id="{C7C5F63F-033B-44AD-B245-6F6EEFA6022A}"/>
                  </a:ext>
                </a:extLst>
              </p:cNvPr>
              <p:cNvSpPr/>
              <p:nvPr/>
            </p:nvSpPr>
            <p:spPr bwMode="auto">
              <a:xfrm>
                <a:off x="6325648" y="2443090"/>
                <a:ext cx="280808" cy="595569"/>
              </a:xfrm>
              <a:prstGeom prst="ellipse">
                <a:avLst/>
              </a:prstGeom>
              <a:grp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774" name="Oval 773">
                <a:extLst>
                  <a:ext uri="{FF2B5EF4-FFF2-40B4-BE49-F238E27FC236}">
                    <a16:creationId xmlns:a16="http://schemas.microsoft.com/office/drawing/2014/main" id="{25098D8F-07EA-4A00-BCA9-6E1792272EB4}"/>
                  </a:ext>
                </a:extLst>
              </p:cNvPr>
              <p:cNvSpPr/>
              <p:nvPr/>
            </p:nvSpPr>
            <p:spPr bwMode="auto">
              <a:xfrm>
                <a:off x="6658155" y="2544688"/>
                <a:ext cx="280808" cy="595569"/>
              </a:xfrm>
              <a:prstGeom prst="ellipse">
                <a:avLst/>
              </a:prstGeom>
              <a:grp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775" name="Oval 774">
                <a:extLst>
                  <a:ext uri="{FF2B5EF4-FFF2-40B4-BE49-F238E27FC236}">
                    <a16:creationId xmlns:a16="http://schemas.microsoft.com/office/drawing/2014/main" id="{B06F4D23-7CFA-475D-BD92-34457D59714F}"/>
                  </a:ext>
                </a:extLst>
              </p:cNvPr>
              <p:cNvSpPr/>
              <p:nvPr/>
            </p:nvSpPr>
            <p:spPr bwMode="auto">
              <a:xfrm>
                <a:off x="6436480" y="2627816"/>
                <a:ext cx="280808" cy="595569"/>
              </a:xfrm>
              <a:prstGeom prst="ellipse">
                <a:avLst/>
              </a:prstGeom>
              <a:grp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grpSp>
      </p:grpSp>
      <p:sp>
        <p:nvSpPr>
          <p:cNvPr id="776" name="Oval 306">
            <a:extLst>
              <a:ext uri="{FF2B5EF4-FFF2-40B4-BE49-F238E27FC236}">
                <a16:creationId xmlns:a16="http://schemas.microsoft.com/office/drawing/2014/main" id="{91162504-5F41-4A67-99FE-7A0C09CFCC58}"/>
              </a:ext>
            </a:extLst>
          </p:cNvPr>
          <p:cNvSpPr>
            <a:spLocks noChangeArrowheads="1"/>
          </p:cNvSpPr>
          <p:nvPr/>
        </p:nvSpPr>
        <p:spPr bwMode="auto">
          <a:xfrm rot="2781523">
            <a:off x="4568985" y="1533313"/>
            <a:ext cx="1096139" cy="1162315"/>
          </a:xfrm>
          <a:prstGeom prst="ellipse">
            <a:avLst/>
          </a:prstGeom>
          <a:gradFill flip="none" rotWithShape="1">
            <a:gsLst>
              <a:gs pos="0">
                <a:srgbClr val="F96307">
                  <a:tint val="66000"/>
                  <a:satMod val="160000"/>
                </a:srgbClr>
              </a:gs>
              <a:gs pos="50000">
                <a:srgbClr val="F96307">
                  <a:tint val="44500"/>
                  <a:satMod val="160000"/>
                </a:srgbClr>
              </a:gs>
              <a:gs pos="100000">
                <a:srgbClr val="F96307">
                  <a:tint val="23500"/>
                  <a:satMod val="160000"/>
                </a:srgbClr>
              </a:gs>
            </a:gsLst>
            <a:lin ang="10800000" scaled="1"/>
            <a:tileRect/>
          </a:gradFill>
          <a:ln w="9525">
            <a:noFill/>
            <a:round/>
            <a:headEnd/>
            <a:tailEnd/>
          </a:ln>
          <a:effectLst/>
        </p:spPr>
        <p:txBody>
          <a:bodyPr wrap="none" anchor="ctr"/>
          <a:lstStyle/>
          <a:p>
            <a:pPr defTabSz="914377">
              <a:defRPr/>
            </a:pPr>
            <a:endParaRPr lang="en-US" dirty="0">
              <a:solidFill>
                <a:prstClr val="black"/>
              </a:solidFill>
              <a:effectLst>
                <a:outerShdw blurRad="38100" dist="38100" dir="2700000" algn="tl">
                  <a:srgbClr val="000000">
                    <a:alpha val="43137"/>
                  </a:srgbClr>
                </a:outerShdw>
              </a:effectLst>
            </a:endParaRPr>
          </a:p>
        </p:txBody>
      </p:sp>
      <p:sp>
        <p:nvSpPr>
          <p:cNvPr id="777" name="Oval 69">
            <a:extLst>
              <a:ext uri="{FF2B5EF4-FFF2-40B4-BE49-F238E27FC236}">
                <a16:creationId xmlns:a16="http://schemas.microsoft.com/office/drawing/2014/main" id="{27C9D33C-3329-42C8-BD36-9FCE2E1EF044}"/>
              </a:ext>
            </a:extLst>
          </p:cNvPr>
          <p:cNvSpPr>
            <a:spLocks noChangeArrowheads="1"/>
          </p:cNvSpPr>
          <p:nvPr/>
        </p:nvSpPr>
        <p:spPr bwMode="auto">
          <a:xfrm>
            <a:off x="4812780" y="1650262"/>
            <a:ext cx="570913" cy="571319"/>
          </a:xfrm>
          <a:prstGeom prst="ellipse">
            <a:avLst/>
          </a:prstGeom>
          <a:solidFill>
            <a:srgbClr val="FD9845"/>
          </a:solidFill>
          <a:ln w="3175">
            <a:solidFill>
              <a:srgbClr val="FD9845"/>
            </a:solidFill>
            <a:round/>
            <a:headEnd/>
            <a:tailEnd/>
          </a:ln>
          <a:effectLst/>
        </p:spPr>
        <p:txBody>
          <a:bodyPr wrap="none" anchor="ctr"/>
          <a:lstStyle/>
          <a:p>
            <a:pPr defTabSz="914377">
              <a:defRPr/>
            </a:pPr>
            <a:endParaRPr lang="en-US" dirty="0">
              <a:solidFill>
                <a:prstClr val="black"/>
              </a:solidFill>
            </a:endParaRPr>
          </a:p>
        </p:txBody>
      </p:sp>
      <p:sp>
        <p:nvSpPr>
          <p:cNvPr id="778" name="Oval 337">
            <a:extLst>
              <a:ext uri="{FF2B5EF4-FFF2-40B4-BE49-F238E27FC236}">
                <a16:creationId xmlns:a16="http://schemas.microsoft.com/office/drawing/2014/main" id="{79CBA3D2-23F0-41E7-9ED0-BD0DEFA8875E}"/>
              </a:ext>
            </a:extLst>
          </p:cNvPr>
          <p:cNvSpPr>
            <a:spLocks noChangeArrowheads="1"/>
          </p:cNvSpPr>
          <p:nvPr/>
        </p:nvSpPr>
        <p:spPr bwMode="auto">
          <a:xfrm rot="16500000" flipH="1">
            <a:off x="4679437" y="2059849"/>
            <a:ext cx="46739" cy="232463"/>
          </a:xfrm>
          <a:prstGeom prst="ellipse">
            <a:avLst/>
          </a:prstGeom>
          <a:solidFill>
            <a:srgbClr val="FFFFFF"/>
          </a:solid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nvGrpSpPr>
          <p:cNvPr id="779" name="Group 88">
            <a:extLst>
              <a:ext uri="{FF2B5EF4-FFF2-40B4-BE49-F238E27FC236}">
                <a16:creationId xmlns:a16="http://schemas.microsoft.com/office/drawing/2014/main" id="{9691AB82-8834-480F-B4BE-7E6BD7420F1B}"/>
              </a:ext>
            </a:extLst>
          </p:cNvPr>
          <p:cNvGrpSpPr/>
          <p:nvPr/>
        </p:nvGrpSpPr>
        <p:grpSpPr>
          <a:xfrm rot="16740000">
            <a:off x="4407469" y="2088928"/>
            <a:ext cx="146152" cy="245193"/>
            <a:chOff x="3973957" y="896015"/>
            <a:chExt cx="274265" cy="442050"/>
          </a:xfrm>
          <a:solidFill>
            <a:srgbClr val="4A8322">
              <a:lumMod val="50000"/>
            </a:srgbClr>
          </a:solidFill>
        </p:grpSpPr>
        <p:sp>
          <p:nvSpPr>
            <p:cNvPr id="780" name="Oval 336">
              <a:extLst>
                <a:ext uri="{FF2B5EF4-FFF2-40B4-BE49-F238E27FC236}">
                  <a16:creationId xmlns:a16="http://schemas.microsoft.com/office/drawing/2014/main" id="{9AA7D766-6E8A-44D8-81C6-C88791A55F62}"/>
                </a:ext>
              </a:extLst>
            </p:cNvPr>
            <p:cNvSpPr>
              <a:spLocks noChangeArrowheads="1"/>
            </p:cNvSpPr>
            <p:nvPr/>
          </p:nvSpPr>
          <p:spPr bwMode="auto">
            <a:xfrm rot="17793613" flipH="1">
              <a:off x="4034828" y="835144"/>
              <a:ext cx="117121" cy="238864"/>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sp>
          <p:nvSpPr>
            <p:cNvPr id="781" name="Oval 337">
              <a:extLst>
                <a:ext uri="{FF2B5EF4-FFF2-40B4-BE49-F238E27FC236}">
                  <a16:creationId xmlns:a16="http://schemas.microsoft.com/office/drawing/2014/main" id="{0F920A7C-8A0A-4843-A17D-D8135C181C23}"/>
                </a:ext>
              </a:extLst>
            </p:cNvPr>
            <p:cNvSpPr>
              <a:spLocks noChangeArrowheads="1"/>
            </p:cNvSpPr>
            <p:nvPr/>
          </p:nvSpPr>
          <p:spPr bwMode="auto">
            <a:xfrm rot="21281696" flipH="1" flipV="1">
              <a:off x="4160514" y="1019096"/>
              <a:ext cx="87708" cy="318969"/>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grpSp>
        <p:nvGrpSpPr>
          <p:cNvPr id="782" name="Group 88">
            <a:extLst>
              <a:ext uri="{FF2B5EF4-FFF2-40B4-BE49-F238E27FC236}">
                <a16:creationId xmlns:a16="http://schemas.microsoft.com/office/drawing/2014/main" id="{D011A09F-577E-446F-9A72-4C3117341D1C}"/>
              </a:ext>
            </a:extLst>
          </p:cNvPr>
          <p:cNvGrpSpPr/>
          <p:nvPr/>
        </p:nvGrpSpPr>
        <p:grpSpPr>
          <a:xfrm rot="5460000" flipV="1">
            <a:off x="4421189" y="1930498"/>
            <a:ext cx="134603" cy="245193"/>
            <a:chOff x="3973957" y="896015"/>
            <a:chExt cx="274265" cy="442050"/>
          </a:xfrm>
          <a:solidFill>
            <a:srgbClr val="4A8322">
              <a:lumMod val="50000"/>
            </a:srgbClr>
          </a:solidFill>
        </p:grpSpPr>
        <p:sp>
          <p:nvSpPr>
            <p:cNvPr id="783" name="Oval 336">
              <a:extLst>
                <a:ext uri="{FF2B5EF4-FFF2-40B4-BE49-F238E27FC236}">
                  <a16:creationId xmlns:a16="http://schemas.microsoft.com/office/drawing/2014/main" id="{E7997941-E10D-42E6-A2A6-50566443271F}"/>
                </a:ext>
              </a:extLst>
            </p:cNvPr>
            <p:cNvSpPr>
              <a:spLocks noChangeArrowheads="1"/>
            </p:cNvSpPr>
            <p:nvPr/>
          </p:nvSpPr>
          <p:spPr bwMode="auto">
            <a:xfrm rot="17793613" flipH="1">
              <a:off x="4034828" y="835144"/>
              <a:ext cx="117121" cy="238864"/>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sp>
          <p:nvSpPr>
            <p:cNvPr id="784" name="Oval 337">
              <a:extLst>
                <a:ext uri="{FF2B5EF4-FFF2-40B4-BE49-F238E27FC236}">
                  <a16:creationId xmlns:a16="http://schemas.microsoft.com/office/drawing/2014/main" id="{02C16B91-B05B-4E6D-9B2F-77588F17211E}"/>
                </a:ext>
              </a:extLst>
            </p:cNvPr>
            <p:cNvSpPr>
              <a:spLocks noChangeArrowheads="1"/>
            </p:cNvSpPr>
            <p:nvPr/>
          </p:nvSpPr>
          <p:spPr bwMode="auto">
            <a:xfrm rot="21281696" flipH="1" flipV="1">
              <a:off x="4160514" y="1019096"/>
              <a:ext cx="87708" cy="318969"/>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sp>
        <p:nvSpPr>
          <p:cNvPr id="785" name="Oval 337">
            <a:extLst>
              <a:ext uri="{FF2B5EF4-FFF2-40B4-BE49-F238E27FC236}">
                <a16:creationId xmlns:a16="http://schemas.microsoft.com/office/drawing/2014/main" id="{1400B429-1564-4E99-93E8-70280FD4AF3A}"/>
              </a:ext>
            </a:extLst>
          </p:cNvPr>
          <p:cNvSpPr>
            <a:spLocks noChangeArrowheads="1"/>
          </p:cNvSpPr>
          <p:nvPr/>
        </p:nvSpPr>
        <p:spPr bwMode="auto">
          <a:xfrm rot="16380000" flipH="1">
            <a:off x="4684996" y="1987082"/>
            <a:ext cx="43047" cy="232463"/>
          </a:xfrm>
          <a:prstGeom prst="ellipse">
            <a:avLst/>
          </a:prstGeom>
          <a:solidFill>
            <a:srgbClr val="FFFFFF"/>
          </a:solid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nvGrpSpPr>
          <p:cNvPr id="786" name="Group 178">
            <a:extLst>
              <a:ext uri="{FF2B5EF4-FFF2-40B4-BE49-F238E27FC236}">
                <a16:creationId xmlns:a16="http://schemas.microsoft.com/office/drawing/2014/main" id="{FD6808DD-E600-460A-B5FC-1895C95CDB00}"/>
              </a:ext>
            </a:extLst>
          </p:cNvPr>
          <p:cNvGrpSpPr/>
          <p:nvPr/>
        </p:nvGrpSpPr>
        <p:grpSpPr>
          <a:xfrm rot="16380000">
            <a:off x="4673910" y="2428770"/>
            <a:ext cx="436603" cy="320508"/>
            <a:chOff x="2970912" y="1520872"/>
            <a:chExt cx="546323" cy="378219"/>
          </a:xfrm>
        </p:grpSpPr>
        <p:grpSp>
          <p:nvGrpSpPr>
            <p:cNvPr id="787" name="Group 176">
              <a:extLst>
                <a:ext uri="{FF2B5EF4-FFF2-40B4-BE49-F238E27FC236}">
                  <a16:creationId xmlns:a16="http://schemas.microsoft.com/office/drawing/2014/main" id="{CD59A9AD-0197-4AAF-9F4E-878ABF311DB3}"/>
                </a:ext>
              </a:extLst>
            </p:cNvPr>
            <p:cNvGrpSpPr/>
            <p:nvPr/>
          </p:nvGrpSpPr>
          <p:grpSpPr>
            <a:xfrm>
              <a:off x="2970912" y="1716211"/>
              <a:ext cx="544067" cy="182880"/>
              <a:chOff x="2970912" y="1763509"/>
              <a:chExt cx="544067" cy="216824"/>
            </a:xfrm>
          </p:grpSpPr>
          <p:sp>
            <p:nvSpPr>
              <p:cNvPr id="793" name="Oval 337">
                <a:extLst>
                  <a:ext uri="{FF2B5EF4-FFF2-40B4-BE49-F238E27FC236}">
                    <a16:creationId xmlns:a16="http://schemas.microsoft.com/office/drawing/2014/main" id="{F380A5FD-F41C-4333-8235-157945DA774A}"/>
                  </a:ext>
                </a:extLst>
              </p:cNvPr>
              <p:cNvSpPr>
                <a:spLocks noChangeArrowheads="1"/>
              </p:cNvSpPr>
              <p:nvPr/>
            </p:nvSpPr>
            <p:spPr bwMode="auto">
              <a:xfrm rot="16500000" flipH="1">
                <a:off x="3343149" y="1682123"/>
                <a:ext cx="69339" cy="274320"/>
              </a:xfrm>
              <a:prstGeom prst="ellipse">
                <a:avLst/>
              </a:prstGeom>
              <a:solidFill>
                <a:srgbClr val="FFFFFF"/>
              </a:solid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nvGrpSpPr>
              <p:cNvPr id="794" name="Group 88">
                <a:extLst>
                  <a:ext uri="{FF2B5EF4-FFF2-40B4-BE49-F238E27FC236}">
                    <a16:creationId xmlns:a16="http://schemas.microsoft.com/office/drawing/2014/main" id="{F806CB87-060C-4961-ABB7-F4E4E50A915D}"/>
                  </a:ext>
                </a:extLst>
              </p:cNvPr>
              <p:cNvGrpSpPr/>
              <p:nvPr/>
            </p:nvGrpSpPr>
            <p:grpSpPr>
              <a:xfrm rot="16740000">
                <a:off x="3007171" y="1727250"/>
                <a:ext cx="216824" cy="289342"/>
                <a:chOff x="3973957" y="896015"/>
                <a:chExt cx="274265" cy="442050"/>
              </a:xfrm>
              <a:solidFill>
                <a:srgbClr val="4A8322">
                  <a:lumMod val="50000"/>
                </a:srgbClr>
              </a:solidFill>
            </p:grpSpPr>
            <p:sp>
              <p:nvSpPr>
                <p:cNvPr id="795" name="Oval 336">
                  <a:extLst>
                    <a:ext uri="{FF2B5EF4-FFF2-40B4-BE49-F238E27FC236}">
                      <a16:creationId xmlns:a16="http://schemas.microsoft.com/office/drawing/2014/main" id="{13086C97-A35C-48FA-86A6-939C92AA4638}"/>
                    </a:ext>
                  </a:extLst>
                </p:cNvPr>
                <p:cNvSpPr>
                  <a:spLocks noChangeArrowheads="1"/>
                </p:cNvSpPr>
                <p:nvPr/>
              </p:nvSpPr>
              <p:spPr bwMode="auto">
                <a:xfrm rot="17793613" flipH="1">
                  <a:off x="4034828" y="835144"/>
                  <a:ext cx="117121" cy="238864"/>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sp>
              <p:nvSpPr>
                <p:cNvPr id="796" name="Oval 337">
                  <a:extLst>
                    <a:ext uri="{FF2B5EF4-FFF2-40B4-BE49-F238E27FC236}">
                      <a16:creationId xmlns:a16="http://schemas.microsoft.com/office/drawing/2014/main" id="{024F63FA-D4C7-4719-9F15-7D4353BFD421}"/>
                    </a:ext>
                  </a:extLst>
                </p:cNvPr>
                <p:cNvSpPr>
                  <a:spLocks noChangeArrowheads="1"/>
                </p:cNvSpPr>
                <p:nvPr/>
              </p:nvSpPr>
              <p:spPr bwMode="auto">
                <a:xfrm rot="21281696" flipH="1" flipV="1">
                  <a:off x="4160514" y="1019096"/>
                  <a:ext cx="87708" cy="318969"/>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grpSp>
        <p:grpSp>
          <p:nvGrpSpPr>
            <p:cNvPr id="788" name="Group 175">
              <a:extLst>
                <a:ext uri="{FF2B5EF4-FFF2-40B4-BE49-F238E27FC236}">
                  <a16:creationId xmlns:a16="http://schemas.microsoft.com/office/drawing/2014/main" id="{FCFF2E01-08EE-4EAE-BBF8-A1051693F9C6}"/>
                </a:ext>
              </a:extLst>
            </p:cNvPr>
            <p:cNvGrpSpPr/>
            <p:nvPr/>
          </p:nvGrpSpPr>
          <p:grpSpPr>
            <a:xfrm rot="-120000">
              <a:off x="2980419" y="1520872"/>
              <a:ext cx="536816" cy="182880"/>
              <a:chOff x="2996185" y="1520873"/>
              <a:chExt cx="536816" cy="235427"/>
            </a:xfrm>
          </p:grpSpPr>
          <p:grpSp>
            <p:nvGrpSpPr>
              <p:cNvPr id="789" name="Group 88">
                <a:extLst>
                  <a:ext uri="{FF2B5EF4-FFF2-40B4-BE49-F238E27FC236}">
                    <a16:creationId xmlns:a16="http://schemas.microsoft.com/office/drawing/2014/main" id="{37659290-F942-4338-A7AF-5D7585FD7710}"/>
                  </a:ext>
                </a:extLst>
              </p:cNvPr>
              <p:cNvGrpSpPr/>
              <p:nvPr/>
            </p:nvGrpSpPr>
            <p:grpSpPr>
              <a:xfrm rot="5580000" flipV="1">
                <a:off x="3032444" y="1484614"/>
                <a:ext cx="216824" cy="289342"/>
                <a:chOff x="3973957" y="896015"/>
                <a:chExt cx="274265" cy="442050"/>
              </a:xfrm>
              <a:solidFill>
                <a:srgbClr val="4A8322">
                  <a:lumMod val="50000"/>
                </a:srgbClr>
              </a:solidFill>
            </p:grpSpPr>
            <p:sp>
              <p:nvSpPr>
                <p:cNvPr id="791" name="Oval 336">
                  <a:extLst>
                    <a:ext uri="{FF2B5EF4-FFF2-40B4-BE49-F238E27FC236}">
                      <a16:creationId xmlns:a16="http://schemas.microsoft.com/office/drawing/2014/main" id="{1A5ACCC3-C6F8-4186-B1EE-6D6225AA4F3D}"/>
                    </a:ext>
                  </a:extLst>
                </p:cNvPr>
                <p:cNvSpPr>
                  <a:spLocks noChangeArrowheads="1"/>
                </p:cNvSpPr>
                <p:nvPr/>
              </p:nvSpPr>
              <p:spPr bwMode="auto">
                <a:xfrm rot="17793613" flipH="1">
                  <a:off x="4034828" y="835144"/>
                  <a:ext cx="117121" cy="238864"/>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sp>
              <p:nvSpPr>
                <p:cNvPr id="792" name="Oval 337">
                  <a:extLst>
                    <a:ext uri="{FF2B5EF4-FFF2-40B4-BE49-F238E27FC236}">
                      <a16:creationId xmlns:a16="http://schemas.microsoft.com/office/drawing/2014/main" id="{211F120B-A7C9-45CD-AD86-7CD82F08D2F8}"/>
                    </a:ext>
                  </a:extLst>
                </p:cNvPr>
                <p:cNvSpPr>
                  <a:spLocks noChangeArrowheads="1"/>
                </p:cNvSpPr>
                <p:nvPr/>
              </p:nvSpPr>
              <p:spPr bwMode="auto">
                <a:xfrm rot="21281696" flipH="1" flipV="1">
                  <a:off x="4160514" y="1019096"/>
                  <a:ext cx="87708" cy="318969"/>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sp>
            <p:nvSpPr>
              <p:cNvPr id="790" name="Oval 337">
                <a:extLst>
                  <a:ext uri="{FF2B5EF4-FFF2-40B4-BE49-F238E27FC236}">
                    <a16:creationId xmlns:a16="http://schemas.microsoft.com/office/drawing/2014/main" id="{0CBDB5FA-5970-4CE2-ABBB-2F0E21637857}"/>
                  </a:ext>
                </a:extLst>
              </p:cNvPr>
              <p:cNvSpPr>
                <a:spLocks noChangeArrowheads="1"/>
              </p:cNvSpPr>
              <p:nvPr/>
            </p:nvSpPr>
            <p:spPr bwMode="auto">
              <a:xfrm rot="16500000" flipH="1">
                <a:off x="3361171" y="1584471"/>
                <a:ext cx="69339" cy="274320"/>
              </a:xfrm>
              <a:prstGeom prst="ellipse">
                <a:avLst/>
              </a:prstGeom>
              <a:solidFill>
                <a:srgbClr val="FFFFFF"/>
              </a:solid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grpSp>
      <p:sp>
        <p:nvSpPr>
          <p:cNvPr id="797" name="TextBox 796">
            <a:extLst>
              <a:ext uri="{FF2B5EF4-FFF2-40B4-BE49-F238E27FC236}">
                <a16:creationId xmlns:a16="http://schemas.microsoft.com/office/drawing/2014/main" id="{C8584B2D-B4D9-476F-B112-5D5F9AB8716B}"/>
              </a:ext>
            </a:extLst>
          </p:cNvPr>
          <p:cNvSpPr txBox="1"/>
          <p:nvPr/>
        </p:nvSpPr>
        <p:spPr>
          <a:xfrm>
            <a:off x="4803381" y="1666268"/>
            <a:ext cx="1016753" cy="707886"/>
          </a:xfrm>
          <a:prstGeom prst="rect">
            <a:avLst/>
          </a:prstGeom>
          <a:noFill/>
        </p:spPr>
        <p:txBody>
          <a:bodyPr wrap="none" rtlCol="0">
            <a:spAutoFit/>
          </a:bodyPr>
          <a:lstStyle/>
          <a:p>
            <a:pPr defTabSz="914377">
              <a:defRPr/>
            </a:pPr>
            <a:r>
              <a:rPr lang="en-US" sz="2000" b="1" dirty="0">
                <a:solidFill>
                  <a:prstClr val="black"/>
                </a:solidFill>
                <a:cs typeface="Arial" panose="020B0604020202020204" pitchFamily="34" charset="0"/>
              </a:rPr>
              <a:t>BCMA </a:t>
            </a:r>
          </a:p>
          <a:p>
            <a:pPr defTabSz="914377">
              <a:defRPr/>
            </a:pPr>
            <a:r>
              <a:rPr lang="en-US" sz="2000" b="1" dirty="0">
                <a:solidFill>
                  <a:prstClr val="black"/>
                </a:solidFill>
                <a:cs typeface="Arial" panose="020B0604020202020204" pitchFamily="34" charset="0"/>
              </a:rPr>
              <a:t>CAR T</a:t>
            </a:r>
          </a:p>
        </p:txBody>
      </p:sp>
      <p:sp>
        <p:nvSpPr>
          <p:cNvPr id="798" name="Oval 797">
            <a:extLst>
              <a:ext uri="{FF2B5EF4-FFF2-40B4-BE49-F238E27FC236}">
                <a16:creationId xmlns:a16="http://schemas.microsoft.com/office/drawing/2014/main" id="{2AF32FC6-9D3A-45D8-9272-1837AC4B1E43}"/>
              </a:ext>
            </a:extLst>
          </p:cNvPr>
          <p:cNvSpPr/>
          <p:nvPr/>
        </p:nvSpPr>
        <p:spPr bwMode="auto">
          <a:xfrm>
            <a:off x="5321854" y="5358094"/>
            <a:ext cx="259766" cy="519351"/>
          </a:xfrm>
          <a:prstGeom prst="ellipse">
            <a:avLst/>
          </a:prstGeom>
          <a:solidFill>
            <a:srgbClr val="FFE5FF"/>
          </a:solid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799" name="Oval 798">
            <a:extLst>
              <a:ext uri="{FF2B5EF4-FFF2-40B4-BE49-F238E27FC236}">
                <a16:creationId xmlns:a16="http://schemas.microsoft.com/office/drawing/2014/main" id="{AC6BE9DF-4047-4CF1-99BA-85CB8C714258}"/>
              </a:ext>
            </a:extLst>
          </p:cNvPr>
          <p:cNvSpPr/>
          <p:nvPr/>
        </p:nvSpPr>
        <p:spPr bwMode="auto">
          <a:xfrm>
            <a:off x="5119460" y="5353249"/>
            <a:ext cx="259766" cy="519351"/>
          </a:xfrm>
          <a:prstGeom prst="ellipse">
            <a:avLst/>
          </a:prstGeom>
          <a:solidFill>
            <a:srgbClr val="FFE5FF"/>
          </a:solid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800" name="Oval 799">
            <a:extLst>
              <a:ext uri="{FF2B5EF4-FFF2-40B4-BE49-F238E27FC236}">
                <a16:creationId xmlns:a16="http://schemas.microsoft.com/office/drawing/2014/main" id="{54C9490C-FFFD-4661-8783-FFCE5810A778}"/>
              </a:ext>
            </a:extLst>
          </p:cNvPr>
          <p:cNvSpPr/>
          <p:nvPr/>
        </p:nvSpPr>
        <p:spPr bwMode="auto">
          <a:xfrm>
            <a:off x="4801990" y="5314243"/>
            <a:ext cx="259766" cy="519351"/>
          </a:xfrm>
          <a:prstGeom prst="ellipse">
            <a:avLst/>
          </a:prstGeom>
          <a:solidFill>
            <a:srgbClr val="FFE5FF"/>
          </a:solid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801" name="Oval 800">
            <a:extLst>
              <a:ext uri="{FF2B5EF4-FFF2-40B4-BE49-F238E27FC236}">
                <a16:creationId xmlns:a16="http://schemas.microsoft.com/office/drawing/2014/main" id="{B9D37ED2-52BC-40B4-96DB-AE1AE03305D2}"/>
              </a:ext>
            </a:extLst>
          </p:cNvPr>
          <p:cNvSpPr/>
          <p:nvPr/>
        </p:nvSpPr>
        <p:spPr bwMode="auto">
          <a:xfrm>
            <a:off x="5021204" y="5486146"/>
            <a:ext cx="259766" cy="519351"/>
          </a:xfrm>
          <a:prstGeom prst="ellipse">
            <a:avLst/>
          </a:prstGeom>
          <a:solidFill>
            <a:srgbClr val="FFE5FF"/>
          </a:solid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802" name="Oval 801">
            <a:extLst>
              <a:ext uri="{FF2B5EF4-FFF2-40B4-BE49-F238E27FC236}">
                <a16:creationId xmlns:a16="http://schemas.microsoft.com/office/drawing/2014/main" id="{84311305-D211-45D0-81A0-5F041927FF17}"/>
              </a:ext>
            </a:extLst>
          </p:cNvPr>
          <p:cNvSpPr/>
          <p:nvPr/>
        </p:nvSpPr>
        <p:spPr bwMode="auto">
          <a:xfrm>
            <a:off x="4816143" y="5499127"/>
            <a:ext cx="259766" cy="519351"/>
          </a:xfrm>
          <a:prstGeom prst="ellipse">
            <a:avLst/>
          </a:prstGeom>
          <a:solidFill>
            <a:srgbClr val="FFE5FF"/>
          </a:solid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803" name="TextBox 802">
            <a:extLst>
              <a:ext uri="{FF2B5EF4-FFF2-40B4-BE49-F238E27FC236}">
                <a16:creationId xmlns:a16="http://schemas.microsoft.com/office/drawing/2014/main" id="{D21D16EB-854A-4844-846E-4AEF182C53F3}"/>
              </a:ext>
            </a:extLst>
          </p:cNvPr>
          <p:cNvSpPr txBox="1"/>
          <p:nvPr/>
        </p:nvSpPr>
        <p:spPr>
          <a:xfrm>
            <a:off x="7599990" y="2834341"/>
            <a:ext cx="1819472" cy="307777"/>
          </a:xfrm>
          <a:prstGeom prst="rect">
            <a:avLst/>
          </a:prstGeom>
          <a:noFill/>
        </p:spPr>
        <p:txBody>
          <a:bodyPr wrap="none" rtlCol="0">
            <a:spAutoFit/>
          </a:bodyPr>
          <a:lstStyle/>
          <a:p>
            <a:pPr defTabSz="914377">
              <a:defRPr/>
            </a:pPr>
            <a:r>
              <a:rPr lang="en-US" sz="1400" b="1" dirty="0">
                <a:solidFill>
                  <a:prstClr val="black"/>
                </a:solidFill>
                <a:cs typeface="Arial" panose="020B0604020202020204" pitchFamily="34" charset="0"/>
              </a:rPr>
              <a:t>AMG 420; AMG 701</a:t>
            </a:r>
          </a:p>
        </p:txBody>
      </p:sp>
      <p:sp>
        <p:nvSpPr>
          <p:cNvPr id="804" name="AutoShape 71">
            <a:extLst>
              <a:ext uri="{FF2B5EF4-FFF2-40B4-BE49-F238E27FC236}">
                <a16:creationId xmlns:a16="http://schemas.microsoft.com/office/drawing/2014/main" id="{7F2FA2B5-07DC-427D-BE39-F12A203D5A6E}"/>
              </a:ext>
            </a:extLst>
          </p:cNvPr>
          <p:cNvSpPr>
            <a:spLocks noChangeArrowheads="1"/>
          </p:cNvSpPr>
          <p:nvPr/>
        </p:nvSpPr>
        <p:spPr bwMode="auto">
          <a:xfrm rot="4020000">
            <a:off x="6166835" y="3328655"/>
            <a:ext cx="146152" cy="232463"/>
          </a:xfrm>
          <a:prstGeom prst="pentagon">
            <a:avLst/>
          </a:prstGeom>
          <a:solidFill>
            <a:srgbClr val="03FFF9"/>
          </a:solidFill>
          <a:ln w="9525">
            <a:solidFill>
              <a:srgbClr val="FF6600"/>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nvGrpSpPr>
          <p:cNvPr id="805" name="Group 804">
            <a:extLst>
              <a:ext uri="{FF2B5EF4-FFF2-40B4-BE49-F238E27FC236}">
                <a16:creationId xmlns:a16="http://schemas.microsoft.com/office/drawing/2014/main" id="{CA05F358-C755-42A7-A4F3-E7FE7375EF23}"/>
              </a:ext>
            </a:extLst>
          </p:cNvPr>
          <p:cNvGrpSpPr/>
          <p:nvPr/>
        </p:nvGrpSpPr>
        <p:grpSpPr>
          <a:xfrm rot="19260000">
            <a:off x="5606421" y="1563132"/>
            <a:ext cx="246987" cy="318952"/>
            <a:chOff x="4323746" y="1903517"/>
            <a:chExt cx="513740" cy="625355"/>
          </a:xfrm>
        </p:grpSpPr>
        <p:grpSp>
          <p:nvGrpSpPr>
            <p:cNvPr id="806" name="Group 939">
              <a:extLst>
                <a:ext uri="{FF2B5EF4-FFF2-40B4-BE49-F238E27FC236}">
                  <a16:creationId xmlns:a16="http://schemas.microsoft.com/office/drawing/2014/main" id="{FCC8F184-90E7-460F-8E48-5E93784915A6}"/>
                </a:ext>
              </a:extLst>
            </p:cNvPr>
            <p:cNvGrpSpPr/>
            <p:nvPr/>
          </p:nvGrpSpPr>
          <p:grpSpPr>
            <a:xfrm>
              <a:off x="4323746" y="1903517"/>
              <a:ext cx="425118" cy="384053"/>
              <a:chOff x="5497512" y="704790"/>
              <a:chExt cx="435520" cy="419066"/>
            </a:xfrm>
          </p:grpSpPr>
          <p:sp>
            <p:nvSpPr>
              <p:cNvPr id="811" name="Rectangle 105">
                <a:extLst>
                  <a:ext uri="{FF2B5EF4-FFF2-40B4-BE49-F238E27FC236}">
                    <a16:creationId xmlns:a16="http://schemas.microsoft.com/office/drawing/2014/main" id="{FC891526-6C37-48DB-848C-22291453DB57}"/>
                  </a:ext>
                </a:extLst>
              </p:cNvPr>
              <p:cNvSpPr>
                <a:spLocks noChangeArrowheads="1"/>
              </p:cNvSpPr>
              <p:nvPr/>
            </p:nvSpPr>
            <p:spPr bwMode="auto">
              <a:xfrm rot="12960000">
                <a:off x="5867352" y="704790"/>
                <a:ext cx="65680" cy="371794"/>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812" name="Rectangle 243">
                <a:extLst>
                  <a:ext uri="{FF2B5EF4-FFF2-40B4-BE49-F238E27FC236}">
                    <a16:creationId xmlns:a16="http://schemas.microsoft.com/office/drawing/2014/main" id="{4CE256FA-B140-44EC-9057-E3897514E310}"/>
                  </a:ext>
                </a:extLst>
              </p:cNvPr>
              <p:cNvSpPr>
                <a:spLocks noChangeArrowheads="1"/>
              </p:cNvSpPr>
              <p:nvPr/>
            </p:nvSpPr>
            <p:spPr bwMode="auto">
              <a:xfrm rot="14820000" flipH="1">
                <a:off x="5636085" y="934009"/>
                <a:ext cx="71546" cy="308147"/>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813" name="Rectangle 243">
                <a:extLst>
                  <a:ext uri="{FF2B5EF4-FFF2-40B4-BE49-F238E27FC236}">
                    <a16:creationId xmlns:a16="http://schemas.microsoft.com/office/drawing/2014/main" id="{24AC5E0F-4000-4B32-B27A-5A3CF5E41F89}"/>
                  </a:ext>
                </a:extLst>
              </p:cNvPr>
              <p:cNvSpPr>
                <a:spLocks noChangeArrowheads="1"/>
              </p:cNvSpPr>
              <p:nvPr/>
            </p:nvSpPr>
            <p:spPr bwMode="auto">
              <a:xfrm rot="14820000" flipH="1">
                <a:off x="5570344" y="937759"/>
                <a:ext cx="47738" cy="193402"/>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r="100000" b="100000"/>
                </a:path>
                <a:tileRect l="-100000" t="-100000"/>
              </a:gradFill>
              <a:ln w="9525">
                <a:solidFill>
                  <a:srgbClr val="33FF3D"/>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grpSp>
        <p:grpSp>
          <p:nvGrpSpPr>
            <p:cNvPr id="807" name="Group 937">
              <a:extLst>
                <a:ext uri="{FF2B5EF4-FFF2-40B4-BE49-F238E27FC236}">
                  <a16:creationId xmlns:a16="http://schemas.microsoft.com/office/drawing/2014/main" id="{A87FE932-6DB2-4899-9260-4A2CB6937DED}"/>
                </a:ext>
              </a:extLst>
            </p:cNvPr>
            <p:cNvGrpSpPr/>
            <p:nvPr/>
          </p:nvGrpSpPr>
          <p:grpSpPr>
            <a:xfrm>
              <a:off x="4660932" y="1954489"/>
              <a:ext cx="176554" cy="574383"/>
              <a:chOff x="5831523" y="760409"/>
              <a:chExt cx="180874" cy="626747"/>
            </a:xfrm>
            <a:solidFill>
              <a:srgbClr val="BE0077">
                <a:lumMod val="20000"/>
                <a:lumOff val="80000"/>
              </a:srgbClr>
            </a:solidFill>
          </p:grpSpPr>
          <p:sp>
            <p:nvSpPr>
              <p:cNvPr id="808" name="Rectangle 105">
                <a:extLst>
                  <a:ext uri="{FF2B5EF4-FFF2-40B4-BE49-F238E27FC236}">
                    <a16:creationId xmlns:a16="http://schemas.microsoft.com/office/drawing/2014/main" id="{676F61B9-7E19-4408-99CC-7781C8E64AC9}"/>
                  </a:ext>
                </a:extLst>
              </p:cNvPr>
              <p:cNvSpPr>
                <a:spLocks noChangeArrowheads="1"/>
              </p:cNvSpPr>
              <p:nvPr/>
            </p:nvSpPr>
            <p:spPr bwMode="auto">
              <a:xfrm rot="12960000" flipH="1">
                <a:off x="5946717" y="760409"/>
                <a:ext cx="65680" cy="371794"/>
              </a:xfrm>
              <a:prstGeom prst="rect">
                <a:avLst/>
              </a:prstGeom>
              <a:grpFill/>
              <a:ln w="9525">
                <a:solidFill>
                  <a:srgbClr val="BE0077">
                    <a:lumMod val="50000"/>
                  </a:srgbClr>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809" name="Rectangle 243">
                <a:extLst>
                  <a:ext uri="{FF2B5EF4-FFF2-40B4-BE49-F238E27FC236}">
                    <a16:creationId xmlns:a16="http://schemas.microsoft.com/office/drawing/2014/main" id="{D3B3C8FA-2CAF-4BB9-A482-F2EFCFAF189D}"/>
                  </a:ext>
                </a:extLst>
              </p:cNvPr>
              <p:cNvSpPr>
                <a:spLocks noChangeArrowheads="1"/>
              </p:cNvSpPr>
              <p:nvPr/>
            </p:nvSpPr>
            <p:spPr bwMode="auto">
              <a:xfrm rot="11100000">
                <a:off x="5831523" y="1071807"/>
                <a:ext cx="69972" cy="315075"/>
              </a:xfrm>
              <a:prstGeom prst="rect">
                <a:avLst/>
              </a:prstGeom>
              <a:grpFill/>
              <a:ln w="9525">
                <a:solidFill>
                  <a:srgbClr val="BE0077">
                    <a:lumMod val="50000"/>
                  </a:srgbClr>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810" name="Rectangle 243">
                <a:extLst>
                  <a:ext uri="{FF2B5EF4-FFF2-40B4-BE49-F238E27FC236}">
                    <a16:creationId xmlns:a16="http://schemas.microsoft.com/office/drawing/2014/main" id="{31CC774B-4C37-4386-992C-77015EC1196C}"/>
                  </a:ext>
                </a:extLst>
              </p:cNvPr>
              <p:cNvSpPr>
                <a:spLocks noChangeArrowheads="1"/>
              </p:cNvSpPr>
              <p:nvPr/>
            </p:nvSpPr>
            <p:spPr bwMode="auto">
              <a:xfrm rot="11100000">
                <a:off x="5917036" y="1189405"/>
                <a:ext cx="46689" cy="197751"/>
              </a:xfrm>
              <a:prstGeom prst="rect">
                <a:avLst/>
              </a:prstGeom>
              <a:grpFill/>
              <a:ln w="9525">
                <a:solidFill>
                  <a:srgbClr val="BE0077">
                    <a:lumMod val="50000"/>
                  </a:srgbClr>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grpSp>
      </p:grpSp>
      <p:sp>
        <p:nvSpPr>
          <p:cNvPr id="814" name="Curved Right Arrow 50">
            <a:extLst>
              <a:ext uri="{FF2B5EF4-FFF2-40B4-BE49-F238E27FC236}">
                <a16:creationId xmlns:a16="http://schemas.microsoft.com/office/drawing/2014/main" id="{8BE899D1-F030-4DDC-8941-98A6ACEDE6D8}"/>
              </a:ext>
            </a:extLst>
          </p:cNvPr>
          <p:cNvSpPr/>
          <p:nvPr/>
        </p:nvSpPr>
        <p:spPr bwMode="auto">
          <a:xfrm rot="19320000" flipH="1" flipV="1">
            <a:off x="6393154" y="4310759"/>
            <a:ext cx="333467" cy="369332"/>
          </a:xfrm>
          <a:prstGeom prst="curvedRightArrow">
            <a:avLst>
              <a:gd name="adj1" fmla="val 25000"/>
              <a:gd name="adj2" fmla="val 50000"/>
              <a:gd name="adj3" fmla="val 25000"/>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815" name="Curved Right Arrow 51">
            <a:extLst>
              <a:ext uri="{FF2B5EF4-FFF2-40B4-BE49-F238E27FC236}">
                <a16:creationId xmlns:a16="http://schemas.microsoft.com/office/drawing/2014/main" id="{B8B5A6FF-F14D-497D-A6A9-5E46E3FB906D}"/>
              </a:ext>
            </a:extLst>
          </p:cNvPr>
          <p:cNvSpPr/>
          <p:nvPr/>
        </p:nvSpPr>
        <p:spPr bwMode="auto">
          <a:xfrm rot="3420000" flipH="1">
            <a:off x="6567005" y="3306624"/>
            <a:ext cx="265168" cy="369332"/>
          </a:xfrm>
          <a:prstGeom prst="curvedRightArrow">
            <a:avLst>
              <a:gd name="adj1" fmla="val 25000"/>
              <a:gd name="adj2" fmla="val 50000"/>
              <a:gd name="adj3" fmla="val 25000"/>
            </a:avLst>
          </a:prstGeom>
          <a:solidFill>
            <a:srgbClr val="C00000"/>
          </a:soli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816" name="AutoShape 68">
            <a:extLst>
              <a:ext uri="{FF2B5EF4-FFF2-40B4-BE49-F238E27FC236}">
                <a16:creationId xmlns:a16="http://schemas.microsoft.com/office/drawing/2014/main" id="{E6D57998-C26F-4AA9-85DC-908D122F0BD0}"/>
              </a:ext>
            </a:extLst>
          </p:cNvPr>
          <p:cNvSpPr>
            <a:spLocks noChangeArrowheads="1"/>
          </p:cNvSpPr>
          <p:nvPr/>
        </p:nvSpPr>
        <p:spPr bwMode="auto">
          <a:xfrm rot="19020000" flipV="1">
            <a:off x="5847339" y="4364301"/>
            <a:ext cx="154975" cy="219228"/>
          </a:xfrm>
          <a:prstGeom prst="pentagon">
            <a:avLst/>
          </a:prstGeom>
          <a:solidFill>
            <a:srgbClr val="03FFF9"/>
          </a:solidFill>
          <a:ln w="9525">
            <a:solidFill>
              <a:srgbClr val="FF6600"/>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nvGrpSpPr>
          <p:cNvPr id="817" name="Group 816">
            <a:extLst>
              <a:ext uri="{FF2B5EF4-FFF2-40B4-BE49-F238E27FC236}">
                <a16:creationId xmlns:a16="http://schemas.microsoft.com/office/drawing/2014/main" id="{3BCD172B-9C3A-4493-9C45-61BF4E89148B}"/>
              </a:ext>
            </a:extLst>
          </p:cNvPr>
          <p:cNvGrpSpPr/>
          <p:nvPr/>
        </p:nvGrpSpPr>
        <p:grpSpPr>
          <a:xfrm flipV="1">
            <a:off x="9428573" y="2997744"/>
            <a:ext cx="280005" cy="785900"/>
            <a:chOff x="8365368" y="2172387"/>
            <a:chExt cx="302688" cy="901239"/>
          </a:xfrm>
        </p:grpSpPr>
        <p:grpSp>
          <p:nvGrpSpPr>
            <p:cNvPr id="818" name="Group 909">
              <a:extLst>
                <a:ext uri="{FF2B5EF4-FFF2-40B4-BE49-F238E27FC236}">
                  <a16:creationId xmlns:a16="http://schemas.microsoft.com/office/drawing/2014/main" id="{56DB219D-61A7-403F-9849-0C63CBE008A3}"/>
                </a:ext>
              </a:extLst>
            </p:cNvPr>
            <p:cNvGrpSpPr/>
            <p:nvPr/>
          </p:nvGrpSpPr>
          <p:grpSpPr>
            <a:xfrm>
              <a:off x="8365368" y="2172387"/>
              <a:ext cx="294857" cy="525938"/>
              <a:chOff x="5491516" y="1045719"/>
              <a:chExt cx="613662" cy="752918"/>
            </a:xfrm>
            <a:solidFill>
              <a:srgbClr val="BE0077">
                <a:lumMod val="20000"/>
                <a:lumOff val="80000"/>
              </a:srgbClr>
            </a:solidFill>
          </p:grpSpPr>
          <p:sp>
            <p:nvSpPr>
              <p:cNvPr id="823" name="Flowchart: Document 41">
                <a:extLst>
                  <a:ext uri="{FF2B5EF4-FFF2-40B4-BE49-F238E27FC236}">
                    <a16:creationId xmlns:a16="http://schemas.microsoft.com/office/drawing/2014/main" id="{402C2C0C-2406-4F8A-8EC0-4E4DBDCD6A1B}"/>
                  </a:ext>
                </a:extLst>
              </p:cNvPr>
              <p:cNvSpPr/>
              <p:nvPr/>
            </p:nvSpPr>
            <p:spPr bwMode="auto">
              <a:xfrm flipV="1">
                <a:off x="5491516" y="1045719"/>
                <a:ext cx="415611" cy="752918"/>
              </a:xfrm>
              <a:prstGeom prst="flowChartDocument">
                <a:avLst/>
              </a:prstGeom>
              <a:grpFill/>
              <a:ln>
                <a:solidFill>
                  <a:srgbClr val="BE0077">
                    <a:lumMod val="50000"/>
                  </a:srgbClr>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824" name="Flowchart: Document 42">
                <a:extLst>
                  <a:ext uri="{FF2B5EF4-FFF2-40B4-BE49-F238E27FC236}">
                    <a16:creationId xmlns:a16="http://schemas.microsoft.com/office/drawing/2014/main" id="{5C626A39-188D-4D30-ABBC-6FC127AEB6C9}"/>
                  </a:ext>
                </a:extLst>
              </p:cNvPr>
              <p:cNvSpPr/>
              <p:nvPr/>
            </p:nvSpPr>
            <p:spPr bwMode="auto">
              <a:xfrm flipH="1" flipV="1">
                <a:off x="5689567" y="1045719"/>
                <a:ext cx="415611" cy="752918"/>
              </a:xfrm>
              <a:prstGeom prst="flowChartDocument">
                <a:avLst/>
              </a:prstGeom>
              <a:grpFill/>
              <a:ln>
                <a:solidFill>
                  <a:srgbClr val="BE0077">
                    <a:lumMod val="50000"/>
                  </a:srgbClr>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grpSp>
          <p:nvGrpSpPr>
            <p:cNvPr id="819" name="Group 951">
              <a:extLst>
                <a:ext uri="{FF2B5EF4-FFF2-40B4-BE49-F238E27FC236}">
                  <a16:creationId xmlns:a16="http://schemas.microsoft.com/office/drawing/2014/main" id="{5A9FC2D7-3EAF-42B4-ABC1-093CB228D1A0}"/>
                </a:ext>
              </a:extLst>
            </p:cNvPr>
            <p:cNvGrpSpPr/>
            <p:nvPr/>
          </p:nvGrpSpPr>
          <p:grpSpPr>
            <a:xfrm>
              <a:off x="8373199" y="2547689"/>
              <a:ext cx="294857" cy="525937"/>
              <a:chOff x="6573257" y="2500373"/>
              <a:chExt cx="398006" cy="695000"/>
            </a:xfrm>
          </p:grpSpPr>
          <p:sp>
            <p:nvSpPr>
              <p:cNvPr id="820" name="Flowchart: Document 44">
                <a:extLst>
                  <a:ext uri="{FF2B5EF4-FFF2-40B4-BE49-F238E27FC236}">
                    <a16:creationId xmlns:a16="http://schemas.microsoft.com/office/drawing/2014/main" id="{FF0870BD-D394-4D37-A5B5-9601B0AB0A26}"/>
                  </a:ext>
                </a:extLst>
              </p:cNvPr>
              <p:cNvSpPr/>
              <p:nvPr/>
            </p:nvSpPr>
            <p:spPr bwMode="auto">
              <a:xfrm>
                <a:off x="6573257" y="2500373"/>
                <a:ext cx="269555" cy="695000"/>
              </a:xfrm>
              <a:prstGeom prst="flowChartDocument">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path path="circle">
                  <a:fillToRect l="50000" t="50000" r="50000" b="50000"/>
                </a:path>
                <a:tileRect/>
              </a:gra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821" name="Flowchart: Document 45">
                <a:extLst>
                  <a:ext uri="{FF2B5EF4-FFF2-40B4-BE49-F238E27FC236}">
                    <a16:creationId xmlns:a16="http://schemas.microsoft.com/office/drawing/2014/main" id="{A7832401-DC4B-454D-AF78-61B97B28F2C2}"/>
                  </a:ext>
                </a:extLst>
              </p:cNvPr>
              <p:cNvSpPr/>
              <p:nvPr/>
            </p:nvSpPr>
            <p:spPr bwMode="auto">
              <a:xfrm flipH="1">
                <a:off x="6701709" y="2500373"/>
                <a:ext cx="269554" cy="695000"/>
              </a:xfrm>
              <a:prstGeom prst="flowChartDocument">
                <a:avLst/>
              </a:prstGeom>
              <a:gradFill flip="none" rotWithShape="1">
                <a:gsLst>
                  <a:gs pos="0">
                    <a:srgbClr val="9A0000">
                      <a:shade val="30000"/>
                      <a:satMod val="115000"/>
                    </a:srgbClr>
                  </a:gs>
                  <a:gs pos="50000">
                    <a:srgbClr val="9A0000">
                      <a:shade val="67500"/>
                      <a:satMod val="115000"/>
                    </a:srgbClr>
                  </a:gs>
                  <a:gs pos="100000">
                    <a:srgbClr val="9A0000">
                      <a:shade val="100000"/>
                      <a:satMod val="115000"/>
                    </a:srgbClr>
                  </a:gs>
                </a:gsLst>
                <a:path path="circle">
                  <a:fillToRect l="50000" t="50000" r="50000" b="50000"/>
                </a:path>
                <a:tileRect/>
              </a:gra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cxnSp>
            <p:nvCxnSpPr>
              <p:cNvPr id="822" name="Straight Connector 46">
                <a:extLst>
                  <a:ext uri="{FF2B5EF4-FFF2-40B4-BE49-F238E27FC236}">
                    <a16:creationId xmlns:a16="http://schemas.microsoft.com/office/drawing/2014/main" id="{4C7CF886-4A44-4DF3-BD52-FCAD3CEF1839}"/>
                  </a:ext>
                </a:extLst>
              </p:cNvPr>
              <p:cNvCxnSpPr/>
              <p:nvPr/>
            </p:nvCxnSpPr>
            <p:spPr bwMode="auto">
              <a:xfrm flipH="1">
                <a:off x="6689911" y="2695676"/>
                <a:ext cx="1029" cy="84406"/>
              </a:xfrm>
              <a:prstGeom prst="line">
                <a:avLst/>
              </a:prstGeom>
              <a:noFill/>
              <a:ln w="28575">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grpSp>
      <p:sp>
        <p:nvSpPr>
          <p:cNvPr id="825" name="TextBox 824">
            <a:extLst>
              <a:ext uri="{FF2B5EF4-FFF2-40B4-BE49-F238E27FC236}">
                <a16:creationId xmlns:a16="http://schemas.microsoft.com/office/drawing/2014/main" id="{5458DA31-7A5E-45D4-BCF4-7CE45AE2D2CE}"/>
              </a:ext>
            </a:extLst>
          </p:cNvPr>
          <p:cNvSpPr txBox="1"/>
          <p:nvPr/>
        </p:nvSpPr>
        <p:spPr>
          <a:xfrm>
            <a:off x="2158972" y="2340938"/>
            <a:ext cx="1180131" cy="1384995"/>
          </a:xfrm>
          <a:prstGeom prst="rect">
            <a:avLst/>
          </a:prstGeom>
          <a:noFill/>
        </p:spPr>
        <p:txBody>
          <a:bodyPr wrap="none" rtlCol="0">
            <a:spAutoFit/>
          </a:bodyPr>
          <a:lstStyle/>
          <a:p>
            <a:pPr defTabSz="914377">
              <a:defRPr/>
            </a:pPr>
            <a:r>
              <a:rPr lang="en-US" sz="1200" b="1" dirty="0">
                <a:solidFill>
                  <a:prstClr val="black"/>
                </a:solidFill>
                <a:cs typeface="Arial" panose="020B0604020202020204" pitchFamily="34" charset="0"/>
              </a:rPr>
              <a:t>bb21217</a:t>
            </a:r>
          </a:p>
          <a:p>
            <a:pPr defTabSz="914377">
              <a:defRPr/>
            </a:pPr>
            <a:r>
              <a:rPr lang="en-US" sz="1200" b="1" dirty="0">
                <a:solidFill>
                  <a:prstClr val="black"/>
                </a:solidFill>
                <a:cs typeface="Arial" panose="020B0604020202020204" pitchFamily="34" charset="0"/>
              </a:rPr>
              <a:t>JCARH125</a:t>
            </a:r>
          </a:p>
          <a:p>
            <a:pPr defTabSz="914377">
              <a:defRPr/>
            </a:pPr>
            <a:r>
              <a:rPr lang="en-US" sz="1200" b="1" dirty="0">
                <a:solidFill>
                  <a:prstClr val="black"/>
                </a:solidFill>
                <a:cs typeface="Arial" panose="020B0604020202020204" pitchFamily="34" charset="0"/>
              </a:rPr>
              <a:t>MCARH171</a:t>
            </a:r>
          </a:p>
          <a:p>
            <a:pPr defTabSz="914377">
              <a:defRPr/>
            </a:pPr>
            <a:r>
              <a:rPr lang="en-US" sz="1200" b="1" dirty="0">
                <a:solidFill>
                  <a:prstClr val="black"/>
                </a:solidFill>
                <a:cs typeface="Arial" panose="020B0604020202020204" pitchFamily="34" charset="0"/>
              </a:rPr>
              <a:t>FCARH143</a:t>
            </a:r>
          </a:p>
          <a:p>
            <a:pPr defTabSz="914377">
              <a:defRPr/>
            </a:pPr>
            <a:r>
              <a:rPr lang="en-US" sz="1200" b="1" dirty="0">
                <a:solidFill>
                  <a:prstClr val="black"/>
                </a:solidFill>
                <a:cs typeface="Arial" panose="020B0604020202020204" pitchFamily="34" charset="0"/>
              </a:rPr>
              <a:t>CT053</a:t>
            </a:r>
          </a:p>
          <a:p>
            <a:pPr defTabSz="914377">
              <a:defRPr/>
            </a:pPr>
            <a:r>
              <a:rPr lang="en-US" sz="1200" b="1" dirty="0">
                <a:solidFill>
                  <a:prstClr val="black"/>
                </a:solidFill>
                <a:cs typeface="Arial" panose="020B0604020202020204" pitchFamily="34" charset="0"/>
              </a:rPr>
              <a:t>BCMA-CART</a:t>
            </a:r>
          </a:p>
          <a:p>
            <a:pPr defTabSz="914377">
              <a:defRPr/>
            </a:pPr>
            <a:r>
              <a:rPr lang="en-US" sz="1200" b="1" dirty="0">
                <a:solidFill>
                  <a:prstClr val="black"/>
                </a:solidFill>
                <a:cs typeface="Arial" panose="020B0604020202020204" pitchFamily="34" charset="0"/>
              </a:rPr>
              <a:t>Descartes-08 </a:t>
            </a:r>
          </a:p>
        </p:txBody>
      </p:sp>
      <p:sp>
        <p:nvSpPr>
          <p:cNvPr id="826" name="TextBox 825">
            <a:extLst>
              <a:ext uri="{FF2B5EF4-FFF2-40B4-BE49-F238E27FC236}">
                <a16:creationId xmlns:a16="http://schemas.microsoft.com/office/drawing/2014/main" id="{BC155E7F-FDFD-4B85-BE17-DE73F73A8408}"/>
              </a:ext>
            </a:extLst>
          </p:cNvPr>
          <p:cNvSpPr txBox="1"/>
          <p:nvPr/>
        </p:nvSpPr>
        <p:spPr>
          <a:xfrm>
            <a:off x="2113744" y="1413241"/>
            <a:ext cx="2034531" cy="523220"/>
          </a:xfrm>
          <a:prstGeom prst="rect">
            <a:avLst/>
          </a:prstGeom>
          <a:noFill/>
        </p:spPr>
        <p:txBody>
          <a:bodyPr wrap="none" rtlCol="0">
            <a:spAutoFit/>
          </a:bodyPr>
          <a:lstStyle/>
          <a:p>
            <a:pPr defTabSz="914377">
              <a:defRPr/>
            </a:pPr>
            <a:r>
              <a:rPr lang="en-US" sz="1400" b="1" dirty="0">
                <a:solidFill>
                  <a:prstClr val="black"/>
                </a:solidFill>
                <a:cs typeface="Arial" panose="020B0604020202020204" pitchFamily="34" charset="0"/>
              </a:rPr>
              <a:t>bb2121, LCAR-B38M, </a:t>
            </a:r>
          </a:p>
          <a:p>
            <a:pPr defTabSz="914377">
              <a:defRPr/>
            </a:pPr>
            <a:r>
              <a:rPr lang="en-US" sz="1400" b="1" dirty="0">
                <a:solidFill>
                  <a:prstClr val="black"/>
                </a:solidFill>
                <a:cs typeface="Arial" panose="020B0604020202020204" pitchFamily="34" charset="0"/>
              </a:rPr>
              <a:t>P-BCMA-101</a:t>
            </a:r>
          </a:p>
        </p:txBody>
      </p:sp>
      <p:grpSp>
        <p:nvGrpSpPr>
          <p:cNvPr id="827" name="Group 826">
            <a:extLst>
              <a:ext uri="{FF2B5EF4-FFF2-40B4-BE49-F238E27FC236}">
                <a16:creationId xmlns:a16="http://schemas.microsoft.com/office/drawing/2014/main" id="{5CA1A98F-3262-4655-A88E-6B63A5D29120}"/>
              </a:ext>
            </a:extLst>
          </p:cNvPr>
          <p:cNvGrpSpPr/>
          <p:nvPr/>
        </p:nvGrpSpPr>
        <p:grpSpPr>
          <a:xfrm>
            <a:off x="1436897" y="1812127"/>
            <a:ext cx="642522" cy="954743"/>
            <a:chOff x="195367" y="1006317"/>
            <a:chExt cx="694570" cy="1094858"/>
          </a:xfrm>
        </p:grpSpPr>
        <p:grpSp>
          <p:nvGrpSpPr>
            <p:cNvPr id="828" name="Group 120">
              <a:extLst>
                <a:ext uri="{FF2B5EF4-FFF2-40B4-BE49-F238E27FC236}">
                  <a16:creationId xmlns:a16="http://schemas.microsoft.com/office/drawing/2014/main" id="{F1F846F1-5B6F-4471-A907-5A99333D4B94}"/>
                </a:ext>
              </a:extLst>
            </p:cNvPr>
            <p:cNvGrpSpPr/>
            <p:nvPr/>
          </p:nvGrpSpPr>
          <p:grpSpPr>
            <a:xfrm rot="3180000">
              <a:off x="397823" y="1098978"/>
              <a:ext cx="520877" cy="463351"/>
              <a:chOff x="3211512" y="1417637"/>
              <a:chExt cx="1116970" cy="1052625"/>
            </a:xfrm>
          </p:grpSpPr>
          <p:sp>
            <p:nvSpPr>
              <p:cNvPr id="857" name="Oval 306">
                <a:extLst>
                  <a:ext uri="{FF2B5EF4-FFF2-40B4-BE49-F238E27FC236}">
                    <a16:creationId xmlns:a16="http://schemas.microsoft.com/office/drawing/2014/main" id="{BD39292F-16F0-415F-97D8-E94C37661D36}"/>
                  </a:ext>
                </a:extLst>
              </p:cNvPr>
              <p:cNvSpPr>
                <a:spLocks noChangeArrowheads="1"/>
              </p:cNvSpPr>
              <p:nvPr/>
            </p:nvSpPr>
            <p:spPr bwMode="auto">
              <a:xfrm rot="2781523">
                <a:off x="3243684" y="1385465"/>
                <a:ext cx="1052625" cy="1116970"/>
              </a:xfrm>
              <a:prstGeom prst="ellipse">
                <a:avLst/>
              </a:prstGeom>
              <a:gradFill flip="none" rotWithShape="1">
                <a:gsLst>
                  <a:gs pos="0">
                    <a:srgbClr val="F96307">
                      <a:tint val="66000"/>
                      <a:satMod val="160000"/>
                    </a:srgbClr>
                  </a:gs>
                  <a:gs pos="50000">
                    <a:srgbClr val="F96307">
                      <a:tint val="44500"/>
                      <a:satMod val="160000"/>
                    </a:srgbClr>
                  </a:gs>
                  <a:gs pos="100000">
                    <a:srgbClr val="F96307">
                      <a:tint val="23500"/>
                      <a:satMod val="160000"/>
                    </a:srgbClr>
                  </a:gs>
                </a:gsLst>
                <a:lin ang="10800000" scaled="1"/>
                <a:tileRect/>
              </a:gradFill>
              <a:ln w="9525">
                <a:no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endParaRPr>
              </a:p>
            </p:txBody>
          </p:sp>
          <p:sp>
            <p:nvSpPr>
              <p:cNvPr id="858" name="Oval 69">
                <a:extLst>
                  <a:ext uri="{FF2B5EF4-FFF2-40B4-BE49-F238E27FC236}">
                    <a16:creationId xmlns:a16="http://schemas.microsoft.com/office/drawing/2014/main" id="{D9472E75-7F8B-431F-975D-5D1A392FEF4C}"/>
                  </a:ext>
                </a:extLst>
              </p:cNvPr>
              <p:cNvSpPr>
                <a:spLocks noChangeArrowheads="1"/>
              </p:cNvSpPr>
              <p:nvPr/>
            </p:nvSpPr>
            <p:spPr bwMode="auto">
              <a:xfrm>
                <a:off x="3477555" y="1498094"/>
                <a:ext cx="548640" cy="548640"/>
              </a:xfrm>
              <a:prstGeom prst="ellipse">
                <a:avLst/>
              </a:prstGeom>
              <a:solidFill>
                <a:srgbClr val="FD9845"/>
              </a:solidFill>
              <a:ln w="3175">
                <a:solidFill>
                  <a:srgbClr val="FD9845"/>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grpSp>
        <p:grpSp>
          <p:nvGrpSpPr>
            <p:cNvPr id="829" name="Group 189">
              <a:extLst>
                <a:ext uri="{FF2B5EF4-FFF2-40B4-BE49-F238E27FC236}">
                  <a16:creationId xmlns:a16="http://schemas.microsoft.com/office/drawing/2014/main" id="{58798C04-225C-41A6-8CBF-67502C6CCCF6}"/>
                </a:ext>
              </a:extLst>
            </p:cNvPr>
            <p:cNvGrpSpPr/>
            <p:nvPr/>
          </p:nvGrpSpPr>
          <p:grpSpPr>
            <a:xfrm rot="21300000">
              <a:off x="340709" y="1238456"/>
              <a:ext cx="184558" cy="143632"/>
              <a:chOff x="2970912" y="1520872"/>
              <a:chExt cx="546323" cy="378219"/>
            </a:xfrm>
          </p:grpSpPr>
          <p:grpSp>
            <p:nvGrpSpPr>
              <p:cNvPr id="847" name="Group 176">
                <a:extLst>
                  <a:ext uri="{FF2B5EF4-FFF2-40B4-BE49-F238E27FC236}">
                    <a16:creationId xmlns:a16="http://schemas.microsoft.com/office/drawing/2014/main" id="{723409BE-2D9B-4897-AC91-A60871AE560E}"/>
                  </a:ext>
                </a:extLst>
              </p:cNvPr>
              <p:cNvGrpSpPr/>
              <p:nvPr/>
            </p:nvGrpSpPr>
            <p:grpSpPr>
              <a:xfrm>
                <a:off x="2970912" y="1716211"/>
                <a:ext cx="544067" cy="182880"/>
                <a:chOff x="2970912" y="1763509"/>
                <a:chExt cx="544067" cy="216824"/>
              </a:xfrm>
            </p:grpSpPr>
            <p:sp>
              <p:nvSpPr>
                <p:cNvPr id="853" name="Oval 337">
                  <a:extLst>
                    <a:ext uri="{FF2B5EF4-FFF2-40B4-BE49-F238E27FC236}">
                      <a16:creationId xmlns:a16="http://schemas.microsoft.com/office/drawing/2014/main" id="{C1D83AB3-5DBC-427B-93FE-F04EBA443093}"/>
                    </a:ext>
                  </a:extLst>
                </p:cNvPr>
                <p:cNvSpPr>
                  <a:spLocks noChangeArrowheads="1"/>
                </p:cNvSpPr>
                <p:nvPr/>
              </p:nvSpPr>
              <p:spPr bwMode="auto">
                <a:xfrm rot="16500000" flipH="1">
                  <a:off x="3343149" y="1682123"/>
                  <a:ext cx="69339" cy="274320"/>
                </a:xfrm>
                <a:prstGeom prst="ellipse">
                  <a:avLst/>
                </a:prstGeom>
                <a:solidFill>
                  <a:srgbClr val="FFFFFF"/>
                </a:solid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nvGrpSpPr>
                <p:cNvPr id="854" name="Group 88">
                  <a:extLst>
                    <a:ext uri="{FF2B5EF4-FFF2-40B4-BE49-F238E27FC236}">
                      <a16:creationId xmlns:a16="http://schemas.microsoft.com/office/drawing/2014/main" id="{D9427FD6-6266-4C73-8C6A-D8805717E668}"/>
                    </a:ext>
                  </a:extLst>
                </p:cNvPr>
                <p:cNvGrpSpPr/>
                <p:nvPr/>
              </p:nvGrpSpPr>
              <p:grpSpPr>
                <a:xfrm rot="16740000">
                  <a:off x="3007171" y="1727250"/>
                  <a:ext cx="216824" cy="289342"/>
                  <a:chOff x="3973957" y="896015"/>
                  <a:chExt cx="274265" cy="442050"/>
                </a:xfrm>
                <a:solidFill>
                  <a:srgbClr val="4A8322">
                    <a:lumMod val="50000"/>
                  </a:srgbClr>
                </a:solidFill>
              </p:grpSpPr>
              <p:sp>
                <p:nvSpPr>
                  <p:cNvPr id="855" name="Oval 336">
                    <a:extLst>
                      <a:ext uri="{FF2B5EF4-FFF2-40B4-BE49-F238E27FC236}">
                        <a16:creationId xmlns:a16="http://schemas.microsoft.com/office/drawing/2014/main" id="{4393BAA5-6F1A-4834-9D81-D0702F3AF22E}"/>
                      </a:ext>
                    </a:extLst>
                  </p:cNvPr>
                  <p:cNvSpPr>
                    <a:spLocks noChangeArrowheads="1"/>
                  </p:cNvSpPr>
                  <p:nvPr/>
                </p:nvSpPr>
                <p:spPr bwMode="auto">
                  <a:xfrm rot="17793613" flipH="1">
                    <a:off x="4034828" y="835144"/>
                    <a:ext cx="117121" cy="238864"/>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sp>
                <p:nvSpPr>
                  <p:cNvPr id="856" name="Oval 337">
                    <a:extLst>
                      <a:ext uri="{FF2B5EF4-FFF2-40B4-BE49-F238E27FC236}">
                        <a16:creationId xmlns:a16="http://schemas.microsoft.com/office/drawing/2014/main" id="{AB9548C4-7C99-4BE8-8498-8BCB71367F2E}"/>
                      </a:ext>
                    </a:extLst>
                  </p:cNvPr>
                  <p:cNvSpPr>
                    <a:spLocks noChangeArrowheads="1"/>
                  </p:cNvSpPr>
                  <p:nvPr/>
                </p:nvSpPr>
                <p:spPr bwMode="auto">
                  <a:xfrm rot="21281696" flipH="1" flipV="1">
                    <a:off x="4160514" y="1019096"/>
                    <a:ext cx="87708" cy="318969"/>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grpSp>
          <p:grpSp>
            <p:nvGrpSpPr>
              <p:cNvPr id="848" name="Group 175">
                <a:extLst>
                  <a:ext uri="{FF2B5EF4-FFF2-40B4-BE49-F238E27FC236}">
                    <a16:creationId xmlns:a16="http://schemas.microsoft.com/office/drawing/2014/main" id="{A18312A6-56F0-4C24-9A9D-2031369EC2A7}"/>
                  </a:ext>
                </a:extLst>
              </p:cNvPr>
              <p:cNvGrpSpPr/>
              <p:nvPr/>
            </p:nvGrpSpPr>
            <p:grpSpPr>
              <a:xfrm rot="-120000">
                <a:off x="2980419" y="1520872"/>
                <a:ext cx="536816" cy="182880"/>
                <a:chOff x="2996185" y="1520873"/>
                <a:chExt cx="536816" cy="235427"/>
              </a:xfrm>
            </p:grpSpPr>
            <p:grpSp>
              <p:nvGrpSpPr>
                <p:cNvPr id="849" name="Group 88">
                  <a:extLst>
                    <a:ext uri="{FF2B5EF4-FFF2-40B4-BE49-F238E27FC236}">
                      <a16:creationId xmlns:a16="http://schemas.microsoft.com/office/drawing/2014/main" id="{505D247D-3D01-4D0B-B647-7BF15EA20A66}"/>
                    </a:ext>
                  </a:extLst>
                </p:cNvPr>
                <p:cNvGrpSpPr/>
                <p:nvPr/>
              </p:nvGrpSpPr>
              <p:grpSpPr>
                <a:xfrm rot="5580000" flipV="1">
                  <a:off x="3032444" y="1484614"/>
                  <a:ext cx="216824" cy="289342"/>
                  <a:chOff x="3973957" y="896015"/>
                  <a:chExt cx="274265" cy="442050"/>
                </a:xfrm>
                <a:solidFill>
                  <a:srgbClr val="4A8322">
                    <a:lumMod val="50000"/>
                  </a:srgbClr>
                </a:solidFill>
              </p:grpSpPr>
              <p:sp>
                <p:nvSpPr>
                  <p:cNvPr id="851" name="Oval 336">
                    <a:extLst>
                      <a:ext uri="{FF2B5EF4-FFF2-40B4-BE49-F238E27FC236}">
                        <a16:creationId xmlns:a16="http://schemas.microsoft.com/office/drawing/2014/main" id="{0B77BD8A-4C68-4364-B6F1-710453A5C2D5}"/>
                      </a:ext>
                    </a:extLst>
                  </p:cNvPr>
                  <p:cNvSpPr>
                    <a:spLocks noChangeArrowheads="1"/>
                  </p:cNvSpPr>
                  <p:nvPr/>
                </p:nvSpPr>
                <p:spPr bwMode="auto">
                  <a:xfrm rot="17793613" flipH="1">
                    <a:off x="4034828" y="835144"/>
                    <a:ext cx="117121" cy="238864"/>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sp>
                <p:nvSpPr>
                  <p:cNvPr id="852" name="Oval 337">
                    <a:extLst>
                      <a:ext uri="{FF2B5EF4-FFF2-40B4-BE49-F238E27FC236}">
                        <a16:creationId xmlns:a16="http://schemas.microsoft.com/office/drawing/2014/main" id="{4D5A4CAF-9A35-41F6-A539-CFE4872CFC91}"/>
                      </a:ext>
                    </a:extLst>
                  </p:cNvPr>
                  <p:cNvSpPr>
                    <a:spLocks noChangeArrowheads="1"/>
                  </p:cNvSpPr>
                  <p:nvPr/>
                </p:nvSpPr>
                <p:spPr bwMode="auto">
                  <a:xfrm rot="21281696" flipH="1" flipV="1">
                    <a:off x="4160514" y="1019096"/>
                    <a:ext cx="87708" cy="318969"/>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sp>
              <p:nvSpPr>
                <p:cNvPr id="850" name="Oval 337">
                  <a:extLst>
                    <a:ext uri="{FF2B5EF4-FFF2-40B4-BE49-F238E27FC236}">
                      <a16:creationId xmlns:a16="http://schemas.microsoft.com/office/drawing/2014/main" id="{14754181-4C47-408F-BBFA-A8DB0DB0FC28}"/>
                    </a:ext>
                  </a:extLst>
                </p:cNvPr>
                <p:cNvSpPr>
                  <a:spLocks noChangeArrowheads="1"/>
                </p:cNvSpPr>
                <p:nvPr/>
              </p:nvSpPr>
              <p:spPr bwMode="auto">
                <a:xfrm rot="16500000" flipH="1">
                  <a:off x="3361171" y="1584471"/>
                  <a:ext cx="69339" cy="274320"/>
                </a:xfrm>
                <a:prstGeom prst="ellipse">
                  <a:avLst/>
                </a:prstGeom>
                <a:solidFill>
                  <a:srgbClr val="FFFFFF"/>
                </a:solid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grpSp>
        <p:grpSp>
          <p:nvGrpSpPr>
            <p:cNvPr id="830" name="Group 200">
              <a:extLst>
                <a:ext uri="{FF2B5EF4-FFF2-40B4-BE49-F238E27FC236}">
                  <a16:creationId xmlns:a16="http://schemas.microsoft.com/office/drawing/2014/main" id="{824E69AA-B056-4121-A115-64145EEA6A4F}"/>
                </a:ext>
              </a:extLst>
            </p:cNvPr>
            <p:cNvGrpSpPr/>
            <p:nvPr/>
          </p:nvGrpSpPr>
          <p:grpSpPr>
            <a:xfrm rot="3420000">
              <a:off x="452653" y="1046168"/>
              <a:ext cx="207471" cy="127769"/>
              <a:chOff x="2970912" y="1520872"/>
              <a:chExt cx="546323" cy="378219"/>
            </a:xfrm>
          </p:grpSpPr>
          <p:grpSp>
            <p:nvGrpSpPr>
              <p:cNvPr id="837" name="Group 176">
                <a:extLst>
                  <a:ext uri="{FF2B5EF4-FFF2-40B4-BE49-F238E27FC236}">
                    <a16:creationId xmlns:a16="http://schemas.microsoft.com/office/drawing/2014/main" id="{55618019-763B-4540-94A5-8B7A40C8A573}"/>
                  </a:ext>
                </a:extLst>
              </p:cNvPr>
              <p:cNvGrpSpPr/>
              <p:nvPr/>
            </p:nvGrpSpPr>
            <p:grpSpPr>
              <a:xfrm>
                <a:off x="2970912" y="1716211"/>
                <a:ext cx="544067" cy="182880"/>
                <a:chOff x="2970912" y="1763509"/>
                <a:chExt cx="544067" cy="216824"/>
              </a:xfrm>
            </p:grpSpPr>
            <p:sp>
              <p:nvSpPr>
                <p:cNvPr id="843" name="Oval 337">
                  <a:extLst>
                    <a:ext uri="{FF2B5EF4-FFF2-40B4-BE49-F238E27FC236}">
                      <a16:creationId xmlns:a16="http://schemas.microsoft.com/office/drawing/2014/main" id="{449B83F1-37C3-479D-8825-B25E78530A3D}"/>
                    </a:ext>
                  </a:extLst>
                </p:cNvPr>
                <p:cNvSpPr>
                  <a:spLocks noChangeArrowheads="1"/>
                </p:cNvSpPr>
                <p:nvPr/>
              </p:nvSpPr>
              <p:spPr bwMode="auto">
                <a:xfrm rot="16500000" flipH="1">
                  <a:off x="3343149" y="1682123"/>
                  <a:ext cx="69339" cy="274320"/>
                </a:xfrm>
                <a:prstGeom prst="ellipse">
                  <a:avLst/>
                </a:prstGeom>
                <a:solidFill>
                  <a:srgbClr val="FFFFFF"/>
                </a:solid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nvGrpSpPr>
                <p:cNvPr id="844" name="Group 88">
                  <a:extLst>
                    <a:ext uri="{FF2B5EF4-FFF2-40B4-BE49-F238E27FC236}">
                      <a16:creationId xmlns:a16="http://schemas.microsoft.com/office/drawing/2014/main" id="{7DA056FA-6B71-44E0-BFD8-696DAD15F663}"/>
                    </a:ext>
                  </a:extLst>
                </p:cNvPr>
                <p:cNvGrpSpPr/>
                <p:nvPr/>
              </p:nvGrpSpPr>
              <p:grpSpPr>
                <a:xfrm rot="16740000">
                  <a:off x="3007171" y="1727250"/>
                  <a:ext cx="216824" cy="289342"/>
                  <a:chOff x="3973957" y="896015"/>
                  <a:chExt cx="274265" cy="442050"/>
                </a:xfrm>
                <a:solidFill>
                  <a:srgbClr val="4A8322">
                    <a:lumMod val="50000"/>
                  </a:srgbClr>
                </a:solidFill>
              </p:grpSpPr>
              <p:sp>
                <p:nvSpPr>
                  <p:cNvPr id="845" name="Oval 336">
                    <a:extLst>
                      <a:ext uri="{FF2B5EF4-FFF2-40B4-BE49-F238E27FC236}">
                        <a16:creationId xmlns:a16="http://schemas.microsoft.com/office/drawing/2014/main" id="{7CD8B685-3525-4D3B-9377-96BFA3A72B7A}"/>
                      </a:ext>
                    </a:extLst>
                  </p:cNvPr>
                  <p:cNvSpPr>
                    <a:spLocks noChangeArrowheads="1"/>
                  </p:cNvSpPr>
                  <p:nvPr/>
                </p:nvSpPr>
                <p:spPr bwMode="auto">
                  <a:xfrm rot="17793613" flipH="1">
                    <a:off x="4034828" y="835144"/>
                    <a:ext cx="117121" cy="238864"/>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sp>
                <p:nvSpPr>
                  <p:cNvPr id="846" name="Oval 337">
                    <a:extLst>
                      <a:ext uri="{FF2B5EF4-FFF2-40B4-BE49-F238E27FC236}">
                        <a16:creationId xmlns:a16="http://schemas.microsoft.com/office/drawing/2014/main" id="{7F9479FB-C04A-4D01-8B9C-915F98DB0640}"/>
                      </a:ext>
                    </a:extLst>
                  </p:cNvPr>
                  <p:cNvSpPr>
                    <a:spLocks noChangeArrowheads="1"/>
                  </p:cNvSpPr>
                  <p:nvPr/>
                </p:nvSpPr>
                <p:spPr bwMode="auto">
                  <a:xfrm rot="21281696" flipH="1" flipV="1">
                    <a:off x="4160514" y="1019096"/>
                    <a:ext cx="87708" cy="318969"/>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grpSp>
          <p:grpSp>
            <p:nvGrpSpPr>
              <p:cNvPr id="838" name="Group 175">
                <a:extLst>
                  <a:ext uri="{FF2B5EF4-FFF2-40B4-BE49-F238E27FC236}">
                    <a16:creationId xmlns:a16="http://schemas.microsoft.com/office/drawing/2014/main" id="{95DF2A39-227A-4645-8CE6-1F26B226CF31}"/>
                  </a:ext>
                </a:extLst>
              </p:cNvPr>
              <p:cNvGrpSpPr/>
              <p:nvPr/>
            </p:nvGrpSpPr>
            <p:grpSpPr>
              <a:xfrm rot="-120000">
                <a:off x="2980419" y="1520872"/>
                <a:ext cx="536816" cy="182880"/>
                <a:chOff x="2996185" y="1520873"/>
                <a:chExt cx="536816" cy="235427"/>
              </a:xfrm>
            </p:grpSpPr>
            <p:grpSp>
              <p:nvGrpSpPr>
                <p:cNvPr id="839" name="Group 88">
                  <a:extLst>
                    <a:ext uri="{FF2B5EF4-FFF2-40B4-BE49-F238E27FC236}">
                      <a16:creationId xmlns:a16="http://schemas.microsoft.com/office/drawing/2014/main" id="{6D4291B4-7EE3-43E9-82B8-3A5F9945401D}"/>
                    </a:ext>
                  </a:extLst>
                </p:cNvPr>
                <p:cNvGrpSpPr/>
                <p:nvPr/>
              </p:nvGrpSpPr>
              <p:grpSpPr>
                <a:xfrm rot="5580000" flipV="1">
                  <a:off x="3032444" y="1484614"/>
                  <a:ext cx="216824" cy="289342"/>
                  <a:chOff x="3973957" y="896015"/>
                  <a:chExt cx="274265" cy="442050"/>
                </a:xfrm>
                <a:solidFill>
                  <a:srgbClr val="4A8322">
                    <a:lumMod val="50000"/>
                  </a:srgbClr>
                </a:solidFill>
              </p:grpSpPr>
              <p:sp>
                <p:nvSpPr>
                  <p:cNvPr id="841" name="Oval 336">
                    <a:extLst>
                      <a:ext uri="{FF2B5EF4-FFF2-40B4-BE49-F238E27FC236}">
                        <a16:creationId xmlns:a16="http://schemas.microsoft.com/office/drawing/2014/main" id="{D16592AD-3F46-46ED-ADCA-BAD8B9EE9AAB}"/>
                      </a:ext>
                    </a:extLst>
                  </p:cNvPr>
                  <p:cNvSpPr>
                    <a:spLocks noChangeArrowheads="1"/>
                  </p:cNvSpPr>
                  <p:nvPr/>
                </p:nvSpPr>
                <p:spPr bwMode="auto">
                  <a:xfrm rot="17793613" flipH="1">
                    <a:off x="4034828" y="835144"/>
                    <a:ext cx="117121" cy="238864"/>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sp>
                <p:nvSpPr>
                  <p:cNvPr id="842" name="Oval 337">
                    <a:extLst>
                      <a:ext uri="{FF2B5EF4-FFF2-40B4-BE49-F238E27FC236}">
                        <a16:creationId xmlns:a16="http://schemas.microsoft.com/office/drawing/2014/main" id="{CEAFAAD1-0683-4CBE-982B-6E0E736C3A18}"/>
                      </a:ext>
                    </a:extLst>
                  </p:cNvPr>
                  <p:cNvSpPr>
                    <a:spLocks noChangeArrowheads="1"/>
                  </p:cNvSpPr>
                  <p:nvPr/>
                </p:nvSpPr>
                <p:spPr bwMode="auto">
                  <a:xfrm rot="21281696" flipH="1" flipV="1">
                    <a:off x="4160514" y="1019096"/>
                    <a:ext cx="87708" cy="318969"/>
                  </a:xfrm>
                  <a:prstGeom prst="ellipse">
                    <a:avLst/>
                  </a:prstGeom>
                  <a:grp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sp>
              <p:nvSpPr>
                <p:cNvPr id="840" name="Oval 337">
                  <a:extLst>
                    <a:ext uri="{FF2B5EF4-FFF2-40B4-BE49-F238E27FC236}">
                      <a16:creationId xmlns:a16="http://schemas.microsoft.com/office/drawing/2014/main" id="{5E8A95A2-86E6-4C29-A00F-2A030F5088F9}"/>
                    </a:ext>
                  </a:extLst>
                </p:cNvPr>
                <p:cNvSpPr>
                  <a:spLocks noChangeArrowheads="1"/>
                </p:cNvSpPr>
                <p:nvPr/>
              </p:nvSpPr>
              <p:spPr bwMode="auto">
                <a:xfrm rot="16500000" flipH="1">
                  <a:off x="3361171" y="1584471"/>
                  <a:ext cx="69339" cy="274320"/>
                </a:xfrm>
                <a:prstGeom prst="ellipse">
                  <a:avLst/>
                </a:prstGeom>
                <a:solidFill>
                  <a:srgbClr val="FFFFFF"/>
                </a:solidFill>
                <a:ln w="9525">
                  <a:solidFill>
                    <a:srgbClr val="4A8322">
                      <a:lumMod val="50000"/>
                    </a:srgbClr>
                  </a:solidFill>
                  <a:round/>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grpSp>
        </p:grpSp>
        <p:grpSp>
          <p:nvGrpSpPr>
            <p:cNvPr id="831" name="Group 830">
              <a:extLst>
                <a:ext uri="{FF2B5EF4-FFF2-40B4-BE49-F238E27FC236}">
                  <a16:creationId xmlns:a16="http://schemas.microsoft.com/office/drawing/2014/main" id="{9F24AE0E-ACB5-425F-831A-56869BF548A8}"/>
                </a:ext>
              </a:extLst>
            </p:cNvPr>
            <p:cNvGrpSpPr/>
            <p:nvPr/>
          </p:nvGrpSpPr>
          <p:grpSpPr>
            <a:xfrm>
              <a:off x="195367" y="1158356"/>
              <a:ext cx="589706" cy="942819"/>
              <a:chOff x="195367" y="1158356"/>
              <a:chExt cx="589706" cy="942819"/>
            </a:xfrm>
          </p:grpSpPr>
          <p:sp>
            <p:nvSpPr>
              <p:cNvPr id="832" name="Oval 831">
                <a:extLst>
                  <a:ext uri="{FF2B5EF4-FFF2-40B4-BE49-F238E27FC236}">
                    <a16:creationId xmlns:a16="http://schemas.microsoft.com/office/drawing/2014/main" id="{E4B2D588-040B-471F-9FC0-89BFBBD3C49B}"/>
                  </a:ext>
                </a:extLst>
              </p:cNvPr>
              <p:cNvSpPr/>
              <p:nvPr/>
            </p:nvSpPr>
            <p:spPr bwMode="auto">
              <a:xfrm>
                <a:off x="504265" y="1505606"/>
                <a:ext cx="280808" cy="595569"/>
              </a:xfrm>
              <a:prstGeom prst="ellipse">
                <a:avLst/>
              </a:prstGeom>
              <a:solidFill>
                <a:srgbClr val="FFE5FF"/>
              </a:solidFill>
              <a:ln>
                <a:solidFill>
                  <a:srgbClr val="FF0000"/>
                </a:solidFill>
              </a:ln>
              <a:effec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833" name="Oval 832">
                <a:extLst>
                  <a:ext uri="{FF2B5EF4-FFF2-40B4-BE49-F238E27FC236}">
                    <a16:creationId xmlns:a16="http://schemas.microsoft.com/office/drawing/2014/main" id="{965D17EE-C0B4-48D8-86F6-4F9F5860F4B0}"/>
                  </a:ext>
                </a:extLst>
              </p:cNvPr>
              <p:cNvSpPr/>
              <p:nvPr/>
            </p:nvSpPr>
            <p:spPr bwMode="auto">
              <a:xfrm>
                <a:off x="401299" y="1476669"/>
                <a:ext cx="280808" cy="595569"/>
              </a:xfrm>
              <a:prstGeom prst="ellipse">
                <a:avLst/>
              </a:prstGeom>
              <a:solidFill>
                <a:srgbClr val="FFE5FF"/>
              </a:solidFill>
              <a:ln>
                <a:solidFill>
                  <a:srgbClr val="FF0000"/>
                </a:solidFill>
              </a:ln>
              <a:effec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834" name="Oval 833">
                <a:extLst>
                  <a:ext uri="{FF2B5EF4-FFF2-40B4-BE49-F238E27FC236}">
                    <a16:creationId xmlns:a16="http://schemas.microsoft.com/office/drawing/2014/main" id="{9D4953F1-C74F-4F2F-B56B-2E5650DB7574}"/>
                  </a:ext>
                </a:extLst>
              </p:cNvPr>
              <p:cNvSpPr/>
              <p:nvPr/>
            </p:nvSpPr>
            <p:spPr bwMode="auto">
              <a:xfrm>
                <a:off x="349817" y="1158356"/>
                <a:ext cx="280808" cy="595569"/>
              </a:xfrm>
              <a:prstGeom prst="ellipse">
                <a:avLst/>
              </a:prstGeom>
              <a:solidFill>
                <a:srgbClr val="FFE5FF"/>
              </a:solidFill>
              <a:ln>
                <a:solidFill>
                  <a:srgbClr val="FF0000"/>
                </a:solidFill>
              </a:ln>
              <a:effec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835" name="Oval 834">
                <a:extLst>
                  <a:ext uri="{FF2B5EF4-FFF2-40B4-BE49-F238E27FC236}">
                    <a16:creationId xmlns:a16="http://schemas.microsoft.com/office/drawing/2014/main" id="{D05D0EC4-4C76-447C-B732-64B6E3D4A0FC}"/>
                  </a:ext>
                </a:extLst>
              </p:cNvPr>
              <p:cNvSpPr/>
              <p:nvPr/>
            </p:nvSpPr>
            <p:spPr bwMode="auto">
              <a:xfrm>
                <a:off x="349817" y="1360919"/>
                <a:ext cx="280808" cy="595569"/>
              </a:xfrm>
              <a:prstGeom prst="ellipse">
                <a:avLst/>
              </a:prstGeom>
              <a:solidFill>
                <a:srgbClr val="FFE5FF"/>
              </a:solidFill>
              <a:ln>
                <a:solidFill>
                  <a:srgbClr val="FF0000"/>
                </a:solidFill>
              </a:ln>
              <a:effec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836" name="Oval 835">
                <a:extLst>
                  <a:ext uri="{FF2B5EF4-FFF2-40B4-BE49-F238E27FC236}">
                    <a16:creationId xmlns:a16="http://schemas.microsoft.com/office/drawing/2014/main" id="{C9346687-35C8-46BA-A4E0-8D3E8474998D}"/>
                  </a:ext>
                </a:extLst>
              </p:cNvPr>
              <p:cNvSpPr/>
              <p:nvPr/>
            </p:nvSpPr>
            <p:spPr bwMode="auto">
              <a:xfrm>
                <a:off x="195367" y="1389857"/>
                <a:ext cx="280808" cy="595569"/>
              </a:xfrm>
              <a:prstGeom prst="ellipse">
                <a:avLst/>
              </a:prstGeom>
              <a:solidFill>
                <a:srgbClr val="FFE5FF"/>
              </a:solidFill>
              <a:ln>
                <a:solidFill>
                  <a:srgbClr val="FF0000"/>
                </a:solidFill>
              </a:ln>
              <a:effec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grpSp>
      <p:grpSp>
        <p:nvGrpSpPr>
          <p:cNvPr id="859" name="Group 858">
            <a:extLst>
              <a:ext uri="{FF2B5EF4-FFF2-40B4-BE49-F238E27FC236}">
                <a16:creationId xmlns:a16="http://schemas.microsoft.com/office/drawing/2014/main" id="{F5B87397-1642-4FA4-928C-AC61A3FEB1E0}"/>
              </a:ext>
            </a:extLst>
          </p:cNvPr>
          <p:cNvGrpSpPr/>
          <p:nvPr/>
        </p:nvGrpSpPr>
        <p:grpSpPr>
          <a:xfrm>
            <a:off x="5973112" y="2499112"/>
            <a:ext cx="737211" cy="624395"/>
            <a:chOff x="4946662" y="1794177"/>
            <a:chExt cx="796918" cy="716032"/>
          </a:xfrm>
        </p:grpSpPr>
        <p:grpSp>
          <p:nvGrpSpPr>
            <p:cNvPr id="860" name="Group 909">
              <a:extLst>
                <a:ext uri="{FF2B5EF4-FFF2-40B4-BE49-F238E27FC236}">
                  <a16:creationId xmlns:a16="http://schemas.microsoft.com/office/drawing/2014/main" id="{E1B81458-2FB3-46A4-843F-FDE65B5EC055}"/>
                </a:ext>
              </a:extLst>
            </p:cNvPr>
            <p:cNvGrpSpPr/>
            <p:nvPr/>
          </p:nvGrpSpPr>
          <p:grpSpPr>
            <a:xfrm rot="3240000">
              <a:off x="5342191" y="1884332"/>
              <a:ext cx="307003" cy="495774"/>
              <a:chOff x="5478883" y="1215177"/>
              <a:chExt cx="638948" cy="709732"/>
            </a:xfrm>
            <a:solidFill>
              <a:srgbClr val="BE0077">
                <a:lumMod val="20000"/>
                <a:lumOff val="80000"/>
              </a:srgbClr>
            </a:solidFill>
          </p:grpSpPr>
          <p:sp>
            <p:nvSpPr>
              <p:cNvPr id="867" name="Flowchart: Document 41">
                <a:extLst>
                  <a:ext uri="{FF2B5EF4-FFF2-40B4-BE49-F238E27FC236}">
                    <a16:creationId xmlns:a16="http://schemas.microsoft.com/office/drawing/2014/main" id="{0FD7AF77-2729-4DA5-93A9-926991851864}"/>
                  </a:ext>
                </a:extLst>
              </p:cNvPr>
              <p:cNvSpPr/>
              <p:nvPr/>
            </p:nvSpPr>
            <p:spPr bwMode="auto">
              <a:xfrm flipV="1">
                <a:off x="5478883" y="1215177"/>
                <a:ext cx="440896" cy="709732"/>
              </a:xfrm>
              <a:prstGeom prst="flowChartDocument">
                <a:avLst/>
              </a:prstGeom>
              <a:grpFill/>
              <a:ln>
                <a:solidFill>
                  <a:srgbClr val="BE0077">
                    <a:lumMod val="50000"/>
                  </a:srgbClr>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868" name="Flowchart: Document 42">
                <a:extLst>
                  <a:ext uri="{FF2B5EF4-FFF2-40B4-BE49-F238E27FC236}">
                    <a16:creationId xmlns:a16="http://schemas.microsoft.com/office/drawing/2014/main" id="{CA8D64C8-2184-4086-AD46-974B2B5FE97B}"/>
                  </a:ext>
                </a:extLst>
              </p:cNvPr>
              <p:cNvSpPr/>
              <p:nvPr/>
            </p:nvSpPr>
            <p:spPr bwMode="auto">
              <a:xfrm flipH="1" flipV="1">
                <a:off x="5676936" y="1215177"/>
                <a:ext cx="440895" cy="709730"/>
              </a:xfrm>
              <a:prstGeom prst="flowChartDocument">
                <a:avLst/>
              </a:prstGeom>
              <a:grpFill/>
              <a:ln>
                <a:solidFill>
                  <a:srgbClr val="BE0077">
                    <a:lumMod val="50000"/>
                  </a:srgbClr>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grpSp>
          <p:nvGrpSpPr>
            <p:cNvPr id="861" name="Group 951">
              <a:extLst>
                <a:ext uri="{FF2B5EF4-FFF2-40B4-BE49-F238E27FC236}">
                  <a16:creationId xmlns:a16="http://schemas.microsoft.com/office/drawing/2014/main" id="{F51BC1C3-641B-4FD4-96EB-F67C6819F829}"/>
                </a:ext>
              </a:extLst>
            </p:cNvPr>
            <p:cNvGrpSpPr/>
            <p:nvPr/>
          </p:nvGrpSpPr>
          <p:grpSpPr>
            <a:xfrm rot="3240000">
              <a:off x="5041052" y="2108817"/>
              <a:ext cx="307002" cy="495781"/>
              <a:chOff x="6565064" y="2656790"/>
              <a:chExt cx="414394" cy="655144"/>
            </a:xfrm>
          </p:grpSpPr>
          <p:sp>
            <p:nvSpPr>
              <p:cNvPr id="864" name="Flowchart: Document 44">
                <a:extLst>
                  <a:ext uri="{FF2B5EF4-FFF2-40B4-BE49-F238E27FC236}">
                    <a16:creationId xmlns:a16="http://schemas.microsoft.com/office/drawing/2014/main" id="{BE3C06E7-7927-4ED4-936D-BA60C2E8E849}"/>
                  </a:ext>
                </a:extLst>
              </p:cNvPr>
              <p:cNvSpPr/>
              <p:nvPr/>
            </p:nvSpPr>
            <p:spPr bwMode="auto">
              <a:xfrm>
                <a:off x="6565064" y="2656790"/>
                <a:ext cx="285947" cy="655133"/>
              </a:xfrm>
              <a:prstGeom prst="flowChartDocument">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path path="circle">
                  <a:fillToRect l="50000" t="50000" r="50000" b="50000"/>
                </a:path>
                <a:tileRect/>
              </a:gra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865" name="Flowchart: Document 45">
                <a:extLst>
                  <a:ext uri="{FF2B5EF4-FFF2-40B4-BE49-F238E27FC236}">
                    <a16:creationId xmlns:a16="http://schemas.microsoft.com/office/drawing/2014/main" id="{61A3F4FF-F05C-44DF-A621-01A58C2F0189}"/>
                  </a:ext>
                </a:extLst>
              </p:cNvPr>
              <p:cNvSpPr/>
              <p:nvPr/>
            </p:nvSpPr>
            <p:spPr bwMode="auto">
              <a:xfrm flipH="1">
                <a:off x="6693512" y="2656801"/>
                <a:ext cx="285946" cy="655133"/>
              </a:xfrm>
              <a:prstGeom prst="flowChartDocument">
                <a:avLst/>
              </a:prstGeom>
              <a:gradFill flip="none" rotWithShape="1">
                <a:gsLst>
                  <a:gs pos="0">
                    <a:srgbClr val="9A0000">
                      <a:shade val="30000"/>
                      <a:satMod val="115000"/>
                    </a:srgbClr>
                  </a:gs>
                  <a:gs pos="50000">
                    <a:srgbClr val="9A0000">
                      <a:shade val="67500"/>
                      <a:satMod val="115000"/>
                    </a:srgbClr>
                  </a:gs>
                  <a:gs pos="100000">
                    <a:srgbClr val="9A0000">
                      <a:shade val="100000"/>
                      <a:satMod val="115000"/>
                    </a:srgbClr>
                  </a:gs>
                </a:gsLst>
                <a:path path="circle">
                  <a:fillToRect l="50000" t="50000" r="50000" b="50000"/>
                </a:path>
                <a:tileRect/>
              </a:gra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cxnSp>
            <p:nvCxnSpPr>
              <p:cNvPr id="866" name="Straight Connector 46">
                <a:extLst>
                  <a:ext uri="{FF2B5EF4-FFF2-40B4-BE49-F238E27FC236}">
                    <a16:creationId xmlns:a16="http://schemas.microsoft.com/office/drawing/2014/main" id="{5F80D808-B7AE-4F21-B83E-9D5796AA856C}"/>
                  </a:ext>
                </a:extLst>
              </p:cNvPr>
              <p:cNvCxnSpPr/>
              <p:nvPr/>
            </p:nvCxnSpPr>
            <p:spPr bwMode="auto">
              <a:xfrm flipH="1">
                <a:off x="6689911" y="2695676"/>
                <a:ext cx="1029" cy="84406"/>
              </a:xfrm>
              <a:prstGeom prst="line">
                <a:avLst/>
              </a:prstGeom>
              <a:noFill/>
              <a:ln w="28575">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sp>
          <p:nvSpPr>
            <p:cNvPr id="862" name="Freeform 23">
              <a:extLst>
                <a:ext uri="{FF2B5EF4-FFF2-40B4-BE49-F238E27FC236}">
                  <a16:creationId xmlns:a16="http://schemas.microsoft.com/office/drawing/2014/main" id="{6FEA4F4B-F75F-411D-B8ED-71B6165D5F9C}"/>
                </a:ext>
              </a:extLst>
            </p:cNvPr>
            <p:cNvSpPr/>
            <p:nvPr/>
          </p:nvSpPr>
          <p:spPr>
            <a:xfrm rot="2700000" flipV="1">
              <a:off x="5546096" y="1918435"/>
              <a:ext cx="45720" cy="45720"/>
            </a:xfrm>
            <a:custGeom>
              <a:avLst/>
              <a:gdLst>
                <a:gd name="connsiteX0" fmla="*/ 0 w 338328"/>
                <a:gd name="connsiteY0" fmla="*/ 635275 h 851341"/>
                <a:gd name="connsiteX1" fmla="*/ 45720 w 338328"/>
                <a:gd name="connsiteY1" fmla="*/ 818155 h 851341"/>
                <a:gd name="connsiteX2" fmla="*/ 246888 w 338328"/>
                <a:gd name="connsiteY2" fmla="*/ 40915 h 851341"/>
                <a:gd name="connsiteX3" fmla="*/ 338328 w 338328"/>
                <a:gd name="connsiteY3" fmla="*/ 178075 h 851341"/>
              </a:gdLst>
              <a:ahLst/>
              <a:cxnLst>
                <a:cxn ang="0">
                  <a:pos x="connsiteX0" y="connsiteY0"/>
                </a:cxn>
                <a:cxn ang="0">
                  <a:pos x="connsiteX1" y="connsiteY1"/>
                </a:cxn>
                <a:cxn ang="0">
                  <a:pos x="connsiteX2" y="connsiteY2"/>
                </a:cxn>
                <a:cxn ang="0">
                  <a:pos x="connsiteX3" y="connsiteY3"/>
                </a:cxn>
              </a:cxnLst>
              <a:rect l="l" t="t" r="r" b="b"/>
              <a:pathLst>
                <a:path w="338328" h="851341">
                  <a:moveTo>
                    <a:pt x="0" y="635275"/>
                  </a:moveTo>
                  <a:cubicBezTo>
                    <a:pt x="2286" y="776245"/>
                    <a:pt x="4572" y="917215"/>
                    <a:pt x="45720" y="818155"/>
                  </a:cubicBezTo>
                  <a:cubicBezTo>
                    <a:pt x="86868" y="719095"/>
                    <a:pt x="198120" y="147595"/>
                    <a:pt x="246888" y="40915"/>
                  </a:cubicBezTo>
                  <a:cubicBezTo>
                    <a:pt x="295656" y="-65765"/>
                    <a:pt x="316992" y="56155"/>
                    <a:pt x="338328" y="178075"/>
                  </a:cubicBezTo>
                </a:path>
              </a:pathLst>
            </a:custGeom>
            <a:noFill/>
            <a:ln w="19050" cap="flat" cmpd="sng" algn="ctr">
              <a:solidFill>
                <a:srgbClr val="635A54"/>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dirty="0">
                <a:ln>
                  <a:noFill/>
                </a:ln>
                <a:solidFill>
                  <a:srgbClr val="FFFFFF"/>
                </a:solidFill>
                <a:effectLst/>
                <a:uLnTx/>
                <a:uFillTx/>
                <a:ea typeface="+mn-ea"/>
                <a:cs typeface="+mn-cs"/>
              </a:endParaRPr>
            </a:p>
          </p:txBody>
        </p:sp>
        <p:sp>
          <p:nvSpPr>
            <p:cNvPr id="863" name="Oval 862">
              <a:extLst>
                <a:ext uri="{FF2B5EF4-FFF2-40B4-BE49-F238E27FC236}">
                  <a16:creationId xmlns:a16="http://schemas.microsoft.com/office/drawing/2014/main" id="{D62AD595-9633-43A2-AA4C-3BF94E309227}"/>
                </a:ext>
              </a:extLst>
            </p:cNvPr>
            <p:cNvSpPr/>
            <p:nvPr/>
          </p:nvSpPr>
          <p:spPr>
            <a:xfrm rot="3240000">
              <a:off x="5580806" y="1736053"/>
              <a:ext cx="87871" cy="204120"/>
            </a:xfrm>
            <a:prstGeom prst="ellipse">
              <a:avLst/>
            </a:prstGeom>
            <a:solidFill>
              <a:srgbClr val="FF9300"/>
            </a:solidFill>
            <a:ln w="25400" cap="flat" cmpd="sng" algn="ctr">
              <a:solidFill>
                <a:srgbClr val="FF9300"/>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a typeface="+mn-ea"/>
                <a:cs typeface="+mn-cs"/>
              </a:endParaRPr>
            </a:p>
          </p:txBody>
        </p:sp>
      </p:grpSp>
      <p:grpSp>
        <p:nvGrpSpPr>
          <p:cNvPr id="869" name="Group 868">
            <a:extLst>
              <a:ext uri="{FF2B5EF4-FFF2-40B4-BE49-F238E27FC236}">
                <a16:creationId xmlns:a16="http://schemas.microsoft.com/office/drawing/2014/main" id="{56E2D4D1-518C-4FFC-B36F-977273CB2BB0}"/>
              </a:ext>
            </a:extLst>
          </p:cNvPr>
          <p:cNvGrpSpPr/>
          <p:nvPr/>
        </p:nvGrpSpPr>
        <p:grpSpPr>
          <a:xfrm rot="7500000">
            <a:off x="9537932" y="3091537"/>
            <a:ext cx="721248" cy="656714"/>
            <a:chOff x="4931567" y="1794177"/>
            <a:chExt cx="827093" cy="709909"/>
          </a:xfrm>
        </p:grpSpPr>
        <p:grpSp>
          <p:nvGrpSpPr>
            <p:cNvPr id="870" name="Group 909">
              <a:extLst>
                <a:ext uri="{FF2B5EF4-FFF2-40B4-BE49-F238E27FC236}">
                  <a16:creationId xmlns:a16="http://schemas.microsoft.com/office/drawing/2014/main" id="{02A3C415-6EAF-4007-8660-19DFCEAFE775}"/>
                </a:ext>
              </a:extLst>
            </p:cNvPr>
            <p:cNvGrpSpPr/>
            <p:nvPr/>
          </p:nvGrpSpPr>
          <p:grpSpPr>
            <a:xfrm rot="3240000">
              <a:off x="5348265" y="1869160"/>
              <a:ext cx="294855" cy="525935"/>
              <a:chOff x="5491469" y="1193506"/>
              <a:chExt cx="613666" cy="752913"/>
            </a:xfrm>
            <a:solidFill>
              <a:srgbClr val="BE0077">
                <a:lumMod val="20000"/>
                <a:lumOff val="80000"/>
              </a:srgbClr>
            </a:solidFill>
          </p:grpSpPr>
          <p:sp>
            <p:nvSpPr>
              <p:cNvPr id="877" name="Flowchart: Document 41">
                <a:extLst>
                  <a:ext uri="{FF2B5EF4-FFF2-40B4-BE49-F238E27FC236}">
                    <a16:creationId xmlns:a16="http://schemas.microsoft.com/office/drawing/2014/main" id="{33458CB2-03D4-42E8-A7C5-BBB3AA9E5580}"/>
                  </a:ext>
                </a:extLst>
              </p:cNvPr>
              <p:cNvSpPr/>
              <p:nvPr/>
            </p:nvSpPr>
            <p:spPr bwMode="auto">
              <a:xfrm flipV="1">
                <a:off x="5491469" y="1193507"/>
                <a:ext cx="415614" cy="752912"/>
              </a:xfrm>
              <a:prstGeom prst="flowChartDocument">
                <a:avLst/>
              </a:prstGeom>
              <a:grpFill/>
              <a:ln>
                <a:solidFill>
                  <a:srgbClr val="BE0077">
                    <a:lumMod val="50000"/>
                  </a:srgbClr>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878" name="Flowchart: Document 42">
                <a:extLst>
                  <a:ext uri="{FF2B5EF4-FFF2-40B4-BE49-F238E27FC236}">
                    <a16:creationId xmlns:a16="http://schemas.microsoft.com/office/drawing/2014/main" id="{83BF83E9-DD41-449B-B518-718F798193A3}"/>
                  </a:ext>
                </a:extLst>
              </p:cNvPr>
              <p:cNvSpPr/>
              <p:nvPr/>
            </p:nvSpPr>
            <p:spPr bwMode="auto">
              <a:xfrm flipH="1" flipV="1">
                <a:off x="5689521" y="1193506"/>
                <a:ext cx="415614" cy="752913"/>
              </a:xfrm>
              <a:prstGeom prst="flowChartDocument">
                <a:avLst/>
              </a:prstGeom>
              <a:grpFill/>
              <a:ln>
                <a:solidFill>
                  <a:srgbClr val="BE0077">
                    <a:lumMod val="50000"/>
                  </a:srgbClr>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grpSp>
        <p:grpSp>
          <p:nvGrpSpPr>
            <p:cNvPr id="871" name="Group 951">
              <a:extLst>
                <a:ext uri="{FF2B5EF4-FFF2-40B4-BE49-F238E27FC236}">
                  <a16:creationId xmlns:a16="http://schemas.microsoft.com/office/drawing/2014/main" id="{96A0C650-75D6-4552-A524-B5158CD6CC5A}"/>
                </a:ext>
              </a:extLst>
            </p:cNvPr>
            <p:cNvGrpSpPr/>
            <p:nvPr/>
          </p:nvGrpSpPr>
          <p:grpSpPr>
            <a:xfrm rot="3240000">
              <a:off x="5047109" y="2093692"/>
              <a:ext cx="294852" cy="525936"/>
              <a:chOff x="6573254" y="2636820"/>
              <a:chExt cx="397997" cy="694997"/>
            </a:xfrm>
          </p:grpSpPr>
          <p:sp>
            <p:nvSpPr>
              <p:cNvPr id="874" name="Flowchart: Document 44">
                <a:extLst>
                  <a:ext uri="{FF2B5EF4-FFF2-40B4-BE49-F238E27FC236}">
                    <a16:creationId xmlns:a16="http://schemas.microsoft.com/office/drawing/2014/main" id="{1B097A0F-4D16-4256-AF89-9ED427F79A8A}"/>
                  </a:ext>
                </a:extLst>
              </p:cNvPr>
              <p:cNvSpPr/>
              <p:nvPr/>
            </p:nvSpPr>
            <p:spPr bwMode="auto">
              <a:xfrm>
                <a:off x="6573254" y="2636820"/>
                <a:ext cx="269552" cy="694995"/>
              </a:xfrm>
              <a:prstGeom prst="flowChartDocument">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path path="circle">
                  <a:fillToRect l="50000" t="50000" r="50000" b="50000"/>
                </a:path>
                <a:tileRect/>
              </a:gra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sp>
            <p:nvSpPr>
              <p:cNvPr id="875" name="Flowchart: Document 45">
                <a:extLst>
                  <a:ext uri="{FF2B5EF4-FFF2-40B4-BE49-F238E27FC236}">
                    <a16:creationId xmlns:a16="http://schemas.microsoft.com/office/drawing/2014/main" id="{0CC19515-9FBE-4366-91C7-6C4F3A1F89EB}"/>
                  </a:ext>
                </a:extLst>
              </p:cNvPr>
              <p:cNvSpPr/>
              <p:nvPr/>
            </p:nvSpPr>
            <p:spPr bwMode="auto">
              <a:xfrm flipH="1">
                <a:off x="6701699" y="2636821"/>
                <a:ext cx="269552" cy="694996"/>
              </a:xfrm>
              <a:prstGeom prst="flowChartDocument">
                <a:avLst/>
              </a:prstGeom>
              <a:gradFill flip="none" rotWithShape="1">
                <a:gsLst>
                  <a:gs pos="0">
                    <a:srgbClr val="9A0000">
                      <a:shade val="30000"/>
                      <a:satMod val="115000"/>
                    </a:srgbClr>
                  </a:gs>
                  <a:gs pos="50000">
                    <a:srgbClr val="9A0000">
                      <a:shade val="67500"/>
                      <a:satMod val="115000"/>
                    </a:srgbClr>
                  </a:gs>
                  <a:gs pos="100000">
                    <a:srgbClr val="9A0000">
                      <a:shade val="100000"/>
                      <a:satMod val="115000"/>
                    </a:srgbClr>
                  </a:gs>
                </a:gsLst>
                <a:path path="circle">
                  <a:fillToRect l="50000" t="50000" r="50000" b="50000"/>
                </a:path>
                <a:tileRect/>
              </a:gradFill>
              <a:ln>
                <a:solidFill>
                  <a:srgbClr val="C00000"/>
                </a:solid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lvl="0" indent="0" algn="ctr" defTabSz="91437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Arial" pitchFamily="34" charset="0"/>
                </a:endParaRPr>
              </a:p>
            </p:txBody>
          </p:sp>
          <p:cxnSp>
            <p:nvCxnSpPr>
              <p:cNvPr id="876" name="Straight Connector 46">
                <a:extLst>
                  <a:ext uri="{FF2B5EF4-FFF2-40B4-BE49-F238E27FC236}">
                    <a16:creationId xmlns:a16="http://schemas.microsoft.com/office/drawing/2014/main" id="{8162FE31-C5FC-4471-BCBD-66140BF6EA4A}"/>
                  </a:ext>
                </a:extLst>
              </p:cNvPr>
              <p:cNvCxnSpPr/>
              <p:nvPr/>
            </p:nvCxnSpPr>
            <p:spPr bwMode="auto">
              <a:xfrm flipH="1">
                <a:off x="6689911" y="2695676"/>
                <a:ext cx="1029" cy="84406"/>
              </a:xfrm>
              <a:prstGeom prst="line">
                <a:avLst/>
              </a:prstGeom>
              <a:noFill/>
              <a:ln w="28575">
                <a:solidFill>
                  <a:srgbClr val="635A54"/>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sp>
          <p:nvSpPr>
            <p:cNvPr id="872" name="Freeform 23">
              <a:extLst>
                <a:ext uri="{FF2B5EF4-FFF2-40B4-BE49-F238E27FC236}">
                  <a16:creationId xmlns:a16="http://schemas.microsoft.com/office/drawing/2014/main" id="{3A564F62-12DE-4169-B122-B1EE26496517}"/>
                </a:ext>
              </a:extLst>
            </p:cNvPr>
            <p:cNvSpPr/>
            <p:nvPr/>
          </p:nvSpPr>
          <p:spPr>
            <a:xfrm rot="2700000" flipV="1">
              <a:off x="5546096" y="1918435"/>
              <a:ext cx="45720" cy="45720"/>
            </a:xfrm>
            <a:custGeom>
              <a:avLst/>
              <a:gdLst>
                <a:gd name="connsiteX0" fmla="*/ 0 w 338328"/>
                <a:gd name="connsiteY0" fmla="*/ 635275 h 851341"/>
                <a:gd name="connsiteX1" fmla="*/ 45720 w 338328"/>
                <a:gd name="connsiteY1" fmla="*/ 818155 h 851341"/>
                <a:gd name="connsiteX2" fmla="*/ 246888 w 338328"/>
                <a:gd name="connsiteY2" fmla="*/ 40915 h 851341"/>
                <a:gd name="connsiteX3" fmla="*/ 338328 w 338328"/>
                <a:gd name="connsiteY3" fmla="*/ 178075 h 851341"/>
              </a:gdLst>
              <a:ahLst/>
              <a:cxnLst>
                <a:cxn ang="0">
                  <a:pos x="connsiteX0" y="connsiteY0"/>
                </a:cxn>
                <a:cxn ang="0">
                  <a:pos x="connsiteX1" y="connsiteY1"/>
                </a:cxn>
                <a:cxn ang="0">
                  <a:pos x="connsiteX2" y="connsiteY2"/>
                </a:cxn>
                <a:cxn ang="0">
                  <a:pos x="connsiteX3" y="connsiteY3"/>
                </a:cxn>
              </a:cxnLst>
              <a:rect l="l" t="t" r="r" b="b"/>
              <a:pathLst>
                <a:path w="338328" h="851341">
                  <a:moveTo>
                    <a:pt x="0" y="635275"/>
                  </a:moveTo>
                  <a:cubicBezTo>
                    <a:pt x="2286" y="776245"/>
                    <a:pt x="4572" y="917215"/>
                    <a:pt x="45720" y="818155"/>
                  </a:cubicBezTo>
                  <a:cubicBezTo>
                    <a:pt x="86868" y="719095"/>
                    <a:pt x="198120" y="147595"/>
                    <a:pt x="246888" y="40915"/>
                  </a:cubicBezTo>
                  <a:cubicBezTo>
                    <a:pt x="295656" y="-65765"/>
                    <a:pt x="316992" y="56155"/>
                    <a:pt x="338328" y="178075"/>
                  </a:cubicBezTo>
                </a:path>
              </a:pathLst>
            </a:custGeom>
            <a:noFill/>
            <a:ln w="19050" cap="flat" cmpd="sng" algn="ctr">
              <a:solidFill>
                <a:srgbClr val="635A54"/>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dirty="0">
                <a:ln>
                  <a:noFill/>
                </a:ln>
                <a:solidFill>
                  <a:srgbClr val="FFFFFF"/>
                </a:solidFill>
                <a:effectLst/>
                <a:uLnTx/>
                <a:uFillTx/>
                <a:ea typeface="+mn-ea"/>
                <a:cs typeface="+mn-cs"/>
              </a:endParaRPr>
            </a:p>
          </p:txBody>
        </p:sp>
        <p:sp>
          <p:nvSpPr>
            <p:cNvPr id="873" name="Oval 872">
              <a:extLst>
                <a:ext uri="{FF2B5EF4-FFF2-40B4-BE49-F238E27FC236}">
                  <a16:creationId xmlns:a16="http://schemas.microsoft.com/office/drawing/2014/main" id="{3CB4A243-3FDC-49E1-B6AB-3A072A697147}"/>
                </a:ext>
              </a:extLst>
            </p:cNvPr>
            <p:cNvSpPr/>
            <p:nvPr/>
          </p:nvSpPr>
          <p:spPr>
            <a:xfrm rot="3240000">
              <a:off x="5580806" y="1736053"/>
              <a:ext cx="87871" cy="204120"/>
            </a:xfrm>
            <a:prstGeom prst="ellipse">
              <a:avLst/>
            </a:prstGeom>
            <a:solidFill>
              <a:srgbClr val="FF9300"/>
            </a:solidFill>
            <a:ln w="25400" cap="flat" cmpd="sng" algn="ctr">
              <a:solidFill>
                <a:srgbClr val="FF9300"/>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a typeface="+mn-ea"/>
                <a:cs typeface="+mn-cs"/>
              </a:endParaRPr>
            </a:p>
          </p:txBody>
        </p:sp>
      </p:grpSp>
      <p:sp>
        <p:nvSpPr>
          <p:cNvPr id="879" name="TextBox 878">
            <a:extLst>
              <a:ext uri="{FF2B5EF4-FFF2-40B4-BE49-F238E27FC236}">
                <a16:creationId xmlns:a16="http://schemas.microsoft.com/office/drawing/2014/main" id="{D2F245AA-DDEF-4E2F-8371-923EA30BD0F8}"/>
              </a:ext>
            </a:extLst>
          </p:cNvPr>
          <p:cNvSpPr txBox="1"/>
          <p:nvPr/>
        </p:nvSpPr>
        <p:spPr>
          <a:xfrm>
            <a:off x="8152057" y="1440084"/>
            <a:ext cx="1975221" cy="461665"/>
          </a:xfrm>
          <a:prstGeom prst="rect">
            <a:avLst/>
          </a:prstGeom>
          <a:noFill/>
        </p:spPr>
        <p:txBody>
          <a:bodyPr wrap="none" rtlCol="0">
            <a:spAutoFit/>
          </a:bodyPr>
          <a:lstStyle/>
          <a:p>
            <a:pPr defTabSz="914377">
              <a:defRPr/>
            </a:pPr>
            <a:r>
              <a:rPr lang="en-US" sz="1200" b="1" dirty="0">
                <a:solidFill>
                  <a:prstClr val="black"/>
                </a:solidFill>
                <a:cs typeface="Arial" panose="020B0604020202020204" pitchFamily="34" charset="0"/>
              </a:rPr>
              <a:t>TNB-383B, PF-06863135,</a:t>
            </a:r>
          </a:p>
          <a:p>
            <a:pPr defTabSz="914377">
              <a:defRPr/>
            </a:pPr>
            <a:r>
              <a:rPr lang="en-US" sz="1200" b="1" dirty="0">
                <a:solidFill>
                  <a:prstClr val="black"/>
                </a:solidFill>
                <a:cs typeface="Arial" panose="020B0604020202020204" pitchFamily="34" charset="0"/>
              </a:rPr>
              <a:t> JNJ-64007957, EM801</a:t>
            </a:r>
          </a:p>
        </p:txBody>
      </p:sp>
      <p:sp>
        <p:nvSpPr>
          <p:cNvPr id="880" name="TextBox 879">
            <a:extLst>
              <a:ext uri="{FF2B5EF4-FFF2-40B4-BE49-F238E27FC236}">
                <a16:creationId xmlns:a16="http://schemas.microsoft.com/office/drawing/2014/main" id="{636BC37D-A24F-4CB4-9A61-29639255567C}"/>
              </a:ext>
            </a:extLst>
          </p:cNvPr>
          <p:cNvSpPr txBox="1"/>
          <p:nvPr/>
        </p:nvSpPr>
        <p:spPr>
          <a:xfrm>
            <a:off x="2220731" y="5140115"/>
            <a:ext cx="841897" cy="276999"/>
          </a:xfrm>
          <a:prstGeom prst="rect">
            <a:avLst/>
          </a:prstGeom>
          <a:noFill/>
        </p:spPr>
        <p:txBody>
          <a:bodyPr wrap="none" rtlCol="0">
            <a:spAutoFit/>
          </a:bodyPr>
          <a:lstStyle/>
          <a:p>
            <a:pPr defTabSz="914377">
              <a:defRPr/>
            </a:pPr>
            <a:r>
              <a:rPr lang="en-US" sz="1200" b="1" dirty="0">
                <a:solidFill>
                  <a:prstClr val="black"/>
                </a:solidFill>
                <a:cs typeface="Arial" panose="020B0604020202020204" pitchFamily="34" charset="0"/>
              </a:rPr>
              <a:t>AMG 224</a:t>
            </a:r>
          </a:p>
        </p:txBody>
      </p:sp>
      <p:grpSp>
        <p:nvGrpSpPr>
          <p:cNvPr id="881" name="Group 880">
            <a:extLst>
              <a:ext uri="{FF2B5EF4-FFF2-40B4-BE49-F238E27FC236}">
                <a16:creationId xmlns:a16="http://schemas.microsoft.com/office/drawing/2014/main" id="{E0630AD4-7388-4466-9905-FED84DA041C4}"/>
              </a:ext>
            </a:extLst>
          </p:cNvPr>
          <p:cNvGrpSpPr/>
          <p:nvPr/>
        </p:nvGrpSpPr>
        <p:grpSpPr>
          <a:xfrm>
            <a:off x="4907022" y="2273023"/>
            <a:ext cx="681189" cy="916146"/>
            <a:chOff x="3794318" y="1534935"/>
            <a:chExt cx="736372" cy="1050596"/>
          </a:xfrm>
          <a:solidFill>
            <a:srgbClr val="FFE5FF"/>
          </a:solidFill>
        </p:grpSpPr>
        <p:sp>
          <p:nvSpPr>
            <p:cNvPr id="882" name="Oval 881">
              <a:extLst>
                <a:ext uri="{FF2B5EF4-FFF2-40B4-BE49-F238E27FC236}">
                  <a16:creationId xmlns:a16="http://schemas.microsoft.com/office/drawing/2014/main" id="{83CF7D95-28E3-4163-8FA7-74FEDBAD3EEA}"/>
                </a:ext>
              </a:extLst>
            </p:cNvPr>
            <p:cNvSpPr/>
            <p:nvPr/>
          </p:nvSpPr>
          <p:spPr bwMode="auto">
            <a:xfrm>
              <a:off x="4249881" y="1871331"/>
              <a:ext cx="280809" cy="595569"/>
            </a:xfrm>
            <a:prstGeom prst="ellipse">
              <a:avLst/>
            </a:prstGeom>
            <a:grp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883" name="Oval 882">
              <a:extLst>
                <a:ext uri="{FF2B5EF4-FFF2-40B4-BE49-F238E27FC236}">
                  <a16:creationId xmlns:a16="http://schemas.microsoft.com/office/drawing/2014/main" id="{8A9279A9-1335-4E47-9DAD-7D1F4DA97E97}"/>
                </a:ext>
              </a:extLst>
            </p:cNvPr>
            <p:cNvSpPr/>
            <p:nvPr/>
          </p:nvSpPr>
          <p:spPr bwMode="auto">
            <a:xfrm>
              <a:off x="4233043" y="1624382"/>
              <a:ext cx="280810" cy="595569"/>
            </a:xfrm>
            <a:prstGeom prst="ellipse">
              <a:avLst/>
            </a:prstGeom>
            <a:grp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884" name="Oval 883">
              <a:extLst>
                <a:ext uri="{FF2B5EF4-FFF2-40B4-BE49-F238E27FC236}">
                  <a16:creationId xmlns:a16="http://schemas.microsoft.com/office/drawing/2014/main" id="{15B2EB44-1AE5-4C08-B616-03C755411A75}"/>
                </a:ext>
              </a:extLst>
            </p:cNvPr>
            <p:cNvSpPr/>
            <p:nvPr/>
          </p:nvSpPr>
          <p:spPr bwMode="auto">
            <a:xfrm>
              <a:off x="3794318" y="1534935"/>
              <a:ext cx="280810" cy="595569"/>
            </a:xfrm>
            <a:prstGeom prst="ellipse">
              <a:avLst/>
            </a:prstGeom>
            <a:grp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885" name="Oval 884">
              <a:extLst>
                <a:ext uri="{FF2B5EF4-FFF2-40B4-BE49-F238E27FC236}">
                  <a16:creationId xmlns:a16="http://schemas.microsoft.com/office/drawing/2014/main" id="{2F8A53F3-50DA-495A-A383-49D3CEAF86FF}"/>
                </a:ext>
              </a:extLst>
            </p:cNvPr>
            <p:cNvSpPr/>
            <p:nvPr/>
          </p:nvSpPr>
          <p:spPr bwMode="auto">
            <a:xfrm>
              <a:off x="4093167" y="1737514"/>
              <a:ext cx="280810" cy="595569"/>
            </a:xfrm>
            <a:prstGeom prst="ellipse">
              <a:avLst/>
            </a:prstGeom>
            <a:grp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886" name="Oval 885">
              <a:extLst>
                <a:ext uri="{FF2B5EF4-FFF2-40B4-BE49-F238E27FC236}">
                  <a16:creationId xmlns:a16="http://schemas.microsoft.com/office/drawing/2014/main" id="{9AE9D2AF-29A7-4B6F-B507-2D4873EF884D}"/>
                </a:ext>
              </a:extLst>
            </p:cNvPr>
            <p:cNvSpPr/>
            <p:nvPr/>
          </p:nvSpPr>
          <p:spPr bwMode="auto">
            <a:xfrm>
              <a:off x="3905155" y="1719661"/>
              <a:ext cx="280810" cy="595569"/>
            </a:xfrm>
            <a:prstGeom prst="ellipse">
              <a:avLst/>
            </a:prstGeom>
            <a:grp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sp>
          <p:nvSpPr>
            <p:cNvPr id="887" name="Oval 886">
              <a:extLst>
                <a:ext uri="{FF2B5EF4-FFF2-40B4-BE49-F238E27FC236}">
                  <a16:creationId xmlns:a16="http://schemas.microsoft.com/office/drawing/2014/main" id="{BE71B338-09D8-4329-B4DA-26C7F28400B6}"/>
                </a:ext>
              </a:extLst>
            </p:cNvPr>
            <p:cNvSpPr/>
            <p:nvPr/>
          </p:nvSpPr>
          <p:spPr bwMode="auto">
            <a:xfrm>
              <a:off x="3852511" y="1989962"/>
              <a:ext cx="280810" cy="595569"/>
            </a:xfrm>
            <a:prstGeom prst="ellipse">
              <a:avLst/>
            </a:prstGeom>
            <a:grpFill/>
            <a:ln>
              <a:solidFill>
                <a:srgbClr val="FF0000"/>
              </a:solidFill>
            </a:ln>
            <a:effectLst/>
          </p:spPr>
          <p:txBody>
            <a:bodyPr vert="horz" wrap="none" lIns="91440" tIns="45720" rIns="91440" bIns="45720" numCol="1" rtlCol="0" anchor="t" anchorCtr="0" compatLnSpc="1">
              <a:prstTxWarp prst="textNoShape">
                <a:avLst/>
              </a:prstTxWarp>
              <a:spAutoFit/>
            </a:bodyPr>
            <a:lstStyle/>
            <a:p>
              <a:pPr algn="ctr" defTabSz="914377" fontAlgn="base">
                <a:spcBef>
                  <a:spcPct val="0"/>
                </a:spcBef>
                <a:spcAft>
                  <a:spcPct val="0"/>
                </a:spcAft>
                <a:defRPr/>
              </a:pPr>
              <a:endParaRPr lang="en-US" dirty="0">
                <a:solidFill>
                  <a:prstClr val="black"/>
                </a:solidFill>
                <a:cs typeface="Arial" pitchFamily="34" charset="0"/>
              </a:endParaRPr>
            </a:p>
          </p:txBody>
        </p:sp>
      </p:grpSp>
      <p:sp>
        <p:nvSpPr>
          <p:cNvPr id="888" name="AutoShape 68">
            <a:extLst>
              <a:ext uri="{FF2B5EF4-FFF2-40B4-BE49-F238E27FC236}">
                <a16:creationId xmlns:a16="http://schemas.microsoft.com/office/drawing/2014/main" id="{5C49B1D3-24D1-45C9-9CD1-8D9E313EED5D}"/>
              </a:ext>
            </a:extLst>
          </p:cNvPr>
          <p:cNvSpPr>
            <a:spLocks noChangeArrowheads="1"/>
          </p:cNvSpPr>
          <p:nvPr/>
        </p:nvSpPr>
        <p:spPr bwMode="auto">
          <a:xfrm rot="19260000">
            <a:off x="4524876" y="2913625"/>
            <a:ext cx="154975" cy="219228"/>
          </a:xfrm>
          <a:prstGeom prst="pentagon">
            <a:avLst/>
          </a:prstGeom>
          <a:solidFill>
            <a:srgbClr val="03FFF9"/>
          </a:solidFill>
          <a:ln w="9525">
            <a:solidFill>
              <a:srgbClr val="FF6600"/>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sp>
        <p:nvSpPr>
          <p:cNvPr id="889" name="AutoShape 69">
            <a:extLst>
              <a:ext uri="{FF2B5EF4-FFF2-40B4-BE49-F238E27FC236}">
                <a16:creationId xmlns:a16="http://schemas.microsoft.com/office/drawing/2014/main" id="{8B00947A-A8C4-48CD-B71B-D5A0771E3A4B}"/>
              </a:ext>
            </a:extLst>
          </p:cNvPr>
          <p:cNvSpPr>
            <a:spLocks noChangeArrowheads="1"/>
          </p:cNvSpPr>
          <p:nvPr/>
        </p:nvSpPr>
        <p:spPr bwMode="auto">
          <a:xfrm rot="20640000">
            <a:off x="4819315" y="2768471"/>
            <a:ext cx="151555" cy="219228"/>
          </a:xfrm>
          <a:prstGeom prst="pentagon">
            <a:avLst/>
          </a:prstGeom>
          <a:solidFill>
            <a:srgbClr val="03FFF9"/>
          </a:solidFill>
          <a:ln w="9525">
            <a:solidFill>
              <a:srgbClr val="FF6600"/>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sp>
        <p:nvSpPr>
          <p:cNvPr id="890" name="AutoShape 70">
            <a:extLst>
              <a:ext uri="{FF2B5EF4-FFF2-40B4-BE49-F238E27FC236}">
                <a16:creationId xmlns:a16="http://schemas.microsoft.com/office/drawing/2014/main" id="{FB76AE3A-450F-4324-AFB6-3ABACA4F591D}"/>
              </a:ext>
            </a:extLst>
          </p:cNvPr>
          <p:cNvSpPr>
            <a:spLocks noChangeArrowheads="1"/>
          </p:cNvSpPr>
          <p:nvPr/>
        </p:nvSpPr>
        <p:spPr bwMode="auto">
          <a:xfrm rot="21540000">
            <a:off x="5211677" y="2698938"/>
            <a:ext cx="154975" cy="219228"/>
          </a:xfrm>
          <a:prstGeom prst="pentagon">
            <a:avLst/>
          </a:prstGeom>
          <a:solidFill>
            <a:srgbClr val="03FFF9"/>
          </a:solidFill>
          <a:ln w="9525">
            <a:solidFill>
              <a:srgbClr val="FF6600"/>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sp>
        <p:nvSpPr>
          <p:cNvPr id="891" name="AutoShape 71">
            <a:extLst>
              <a:ext uri="{FF2B5EF4-FFF2-40B4-BE49-F238E27FC236}">
                <a16:creationId xmlns:a16="http://schemas.microsoft.com/office/drawing/2014/main" id="{8D1B1B21-538D-4144-BFBB-220D4781AFCE}"/>
              </a:ext>
            </a:extLst>
          </p:cNvPr>
          <p:cNvSpPr>
            <a:spLocks noChangeArrowheads="1"/>
          </p:cNvSpPr>
          <p:nvPr/>
        </p:nvSpPr>
        <p:spPr bwMode="auto">
          <a:xfrm rot="2760000">
            <a:off x="5948997" y="3007310"/>
            <a:ext cx="146152" cy="232463"/>
          </a:xfrm>
          <a:prstGeom prst="pentagon">
            <a:avLst/>
          </a:prstGeom>
          <a:solidFill>
            <a:srgbClr val="03FFF9"/>
          </a:solidFill>
          <a:ln w="9525">
            <a:solidFill>
              <a:srgbClr val="FF6600"/>
            </a:solidFill>
            <a:miter lim="800000"/>
            <a:headEnd/>
            <a:tailEnd/>
          </a:ln>
          <a:effectLst/>
        </p:spPr>
        <p:txBody>
          <a:bodyPr wrap="none"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cxnSp>
        <p:nvCxnSpPr>
          <p:cNvPr id="892" name="AutoShape 274">
            <a:extLst>
              <a:ext uri="{FF2B5EF4-FFF2-40B4-BE49-F238E27FC236}">
                <a16:creationId xmlns:a16="http://schemas.microsoft.com/office/drawing/2014/main" id="{FEBB6F83-73E7-4BBC-AAB2-CB50809F6FAE}"/>
              </a:ext>
            </a:extLst>
          </p:cNvPr>
          <p:cNvCxnSpPr>
            <a:cxnSpLocks noChangeShapeType="1"/>
          </p:cNvCxnSpPr>
          <p:nvPr/>
        </p:nvCxnSpPr>
        <p:spPr bwMode="auto">
          <a:xfrm>
            <a:off x="6226631" y="4067489"/>
            <a:ext cx="1358191" cy="128779"/>
          </a:xfrm>
          <a:prstGeom prst="straightConnector1">
            <a:avLst/>
          </a:prstGeom>
          <a:noFill/>
          <a:ln w="38100">
            <a:solidFill>
              <a:srgbClr val="635A54"/>
            </a:solidFill>
            <a:round/>
            <a:headEnd/>
            <a:tailEnd type="triangle" w="med" len="med"/>
          </a:ln>
        </p:spPr>
      </p:cxnSp>
      <p:sp>
        <p:nvSpPr>
          <p:cNvPr id="259" name="TextBox 258">
            <a:extLst>
              <a:ext uri="{FF2B5EF4-FFF2-40B4-BE49-F238E27FC236}">
                <a16:creationId xmlns:a16="http://schemas.microsoft.com/office/drawing/2014/main" id="{053EA10F-B154-AB48-B550-3CC062D6B70E}"/>
              </a:ext>
            </a:extLst>
          </p:cNvPr>
          <p:cNvSpPr txBox="1"/>
          <p:nvPr/>
        </p:nvSpPr>
        <p:spPr>
          <a:xfrm>
            <a:off x="185531" y="648866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48457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Freeform 6"/>
          <p:cNvSpPr>
            <a:spLocks/>
          </p:cNvSpPr>
          <p:nvPr/>
        </p:nvSpPr>
        <p:spPr bwMode="auto">
          <a:xfrm rot="10800000">
            <a:off x="9829363" y="1608607"/>
            <a:ext cx="1641620" cy="1678144"/>
          </a:xfrm>
          <a:custGeom>
            <a:avLst/>
            <a:gdLst>
              <a:gd name="T0" fmla="*/ 870 w 870"/>
              <a:gd name="T1" fmla="*/ 435 h 870"/>
              <a:gd name="T2" fmla="*/ 868 w 870"/>
              <a:gd name="T3" fmla="*/ 480 h 870"/>
              <a:gd name="T4" fmla="*/ 861 w 870"/>
              <a:gd name="T5" fmla="*/ 522 h 870"/>
              <a:gd name="T6" fmla="*/ 851 w 870"/>
              <a:gd name="T7" fmla="*/ 564 h 870"/>
              <a:gd name="T8" fmla="*/ 835 w 870"/>
              <a:gd name="T9" fmla="*/ 604 h 870"/>
              <a:gd name="T10" fmla="*/ 795 w 870"/>
              <a:gd name="T11" fmla="*/ 679 h 870"/>
              <a:gd name="T12" fmla="*/ 743 w 870"/>
              <a:gd name="T13" fmla="*/ 743 h 870"/>
              <a:gd name="T14" fmla="*/ 678 w 870"/>
              <a:gd name="T15" fmla="*/ 795 h 870"/>
              <a:gd name="T16" fmla="*/ 604 w 870"/>
              <a:gd name="T17" fmla="*/ 835 h 870"/>
              <a:gd name="T18" fmla="*/ 564 w 870"/>
              <a:gd name="T19" fmla="*/ 851 h 870"/>
              <a:gd name="T20" fmla="*/ 522 w 870"/>
              <a:gd name="T21" fmla="*/ 861 h 870"/>
              <a:gd name="T22" fmla="*/ 480 w 870"/>
              <a:gd name="T23" fmla="*/ 868 h 870"/>
              <a:gd name="T24" fmla="*/ 435 w 870"/>
              <a:gd name="T25" fmla="*/ 870 h 870"/>
              <a:gd name="T26" fmla="*/ 412 w 870"/>
              <a:gd name="T27" fmla="*/ 870 h 870"/>
              <a:gd name="T28" fmla="*/ 369 w 870"/>
              <a:gd name="T29" fmla="*/ 865 h 870"/>
              <a:gd name="T30" fmla="*/ 327 w 870"/>
              <a:gd name="T31" fmla="*/ 856 h 870"/>
              <a:gd name="T32" fmla="*/ 285 w 870"/>
              <a:gd name="T33" fmla="*/ 844 h 870"/>
              <a:gd name="T34" fmla="*/ 228 w 870"/>
              <a:gd name="T35" fmla="*/ 818 h 870"/>
              <a:gd name="T36" fmla="*/ 158 w 870"/>
              <a:gd name="T37" fmla="*/ 771 h 870"/>
              <a:gd name="T38" fmla="*/ 99 w 870"/>
              <a:gd name="T39" fmla="*/ 712 h 870"/>
              <a:gd name="T40" fmla="*/ 52 w 870"/>
              <a:gd name="T41" fmla="*/ 642 h 870"/>
              <a:gd name="T42" fmla="*/ 26 w 870"/>
              <a:gd name="T43" fmla="*/ 585 h 870"/>
              <a:gd name="T44" fmla="*/ 14 w 870"/>
              <a:gd name="T45" fmla="*/ 543 h 870"/>
              <a:gd name="T46" fmla="*/ 5 w 870"/>
              <a:gd name="T47" fmla="*/ 501 h 870"/>
              <a:gd name="T48" fmla="*/ 0 w 870"/>
              <a:gd name="T49" fmla="*/ 458 h 870"/>
              <a:gd name="T50" fmla="*/ 0 w 870"/>
              <a:gd name="T51" fmla="*/ 435 h 870"/>
              <a:gd name="T52" fmla="*/ 2 w 870"/>
              <a:gd name="T53" fmla="*/ 390 h 870"/>
              <a:gd name="T54" fmla="*/ 9 w 870"/>
              <a:gd name="T55" fmla="*/ 348 h 870"/>
              <a:gd name="T56" fmla="*/ 19 w 870"/>
              <a:gd name="T57" fmla="*/ 306 h 870"/>
              <a:gd name="T58" fmla="*/ 35 w 870"/>
              <a:gd name="T59" fmla="*/ 266 h 870"/>
              <a:gd name="T60" fmla="*/ 75 w 870"/>
              <a:gd name="T61" fmla="*/ 192 h 870"/>
              <a:gd name="T62" fmla="*/ 127 w 870"/>
              <a:gd name="T63" fmla="*/ 127 h 870"/>
              <a:gd name="T64" fmla="*/ 191 w 870"/>
              <a:gd name="T65" fmla="*/ 75 h 870"/>
              <a:gd name="T66" fmla="*/ 266 w 870"/>
              <a:gd name="T67" fmla="*/ 35 h 870"/>
              <a:gd name="T68" fmla="*/ 306 w 870"/>
              <a:gd name="T69" fmla="*/ 19 h 870"/>
              <a:gd name="T70" fmla="*/ 348 w 870"/>
              <a:gd name="T71" fmla="*/ 9 h 870"/>
              <a:gd name="T72" fmla="*/ 390 w 870"/>
              <a:gd name="T73" fmla="*/ 2 h 870"/>
              <a:gd name="T74" fmla="*/ 435 w 870"/>
              <a:gd name="T75" fmla="*/ 0 h 870"/>
              <a:gd name="T76" fmla="*/ 458 w 870"/>
              <a:gd name="T77" fmla="*/ 0 h 870"/>
              <a:gd name="T78" fmla="*/ 501 w 870"/>
              <a:gd name="T79" fmla="*/ 6 h 870"/>
              <a:gd name="T80" fmla="*/ 543 w 870"/>
              <a:gd name="T81" fmla="*/ 14 h 870"/>
              <a:gd name="T82" fmla="*/ 585 w 870"/>
              <a:gd name="T83" fmla="*/ 26 h 870"/>
              <a:gd name="T84" fmla="*/ 642 w 870"/>
              <a:gd name="T85" fmla="*/ 53 h 870"/>
              <a:gd name="T86" fmla="*/ 712 w 870"/>
              <a:gd name="T87" fmla="*/ 99 h 870"/>
              <a:gd name="T88" fmla="*/ 771 w 870"/>
              <a:gd name="T89" fmla="*/ 159 h 870"/>
              <a:gd name="T90" fmla="*/ 818 w 870"/>
              <a:gd name="T91" fmla="*/ 228 h 870"/>
              <a:gd name="T92" fmla="*/ 844 w 870"/>
              <a:gd name="T93" fmla="*/ 286 h 870"/>
              <a:gd name="T94" fmla="*/ 856 w 870"/>
              <a:gd name="T95" fmla="*/ 327 h 870"/>
              <a:gd name="T96" fmla="*/ 865 w 870"/>
              <a:gd name="T97" fmla="*/ 369 h 870"/>
              <a:gd name="T98" fmla="*/ 870 w 870"/>
              <a:gd name="T99" fmla="*/ 413 h 870"/>
              <a:gd name="T100" fmla="*/ 870 w 870"/>
              <a:gd name="T101" fmla="*/ 435 h 870"/>
              <a:gd name="connsiteX0" fmla="*/ 10000 w 10000"/>
              <a:gd name="connsiteY0" fmla="*/ 5000 h 10000"/>
              <a:gd name="connsiteX1" fmla="*/ 10000 w 10000"/>
              <a:gd name="connsiteY1" fmla="*/ 5000 h 10000"/>
              <a:gd name="connsiteX2" fmla="*/ 10000 w 10000"/>
              <a:gd name="connsiteY2" fmla="*/ 5264 h 10000"/>
              <a:gd name="connsiteX3" fmla="*/ 9977 w 10000"/>
              <a:gd name="connsiteY3" fmla="*/ 5517 h 10000"/>
              <a:gd name="connsiteX4" fmla="*/ 9943 w 10000"/>
              <a:gd name="connsiteY4" fmla="*/ 5759 h 10000"/>
              <a:gd name="connsiteX5" fmla="*/ 9897 w 10000"/>
              <a:gd name="connsiteY5" fmla="*/ 6000 h 10000"/>
              <a:gd name="connsiteX6" fmla="*/ 9839 w 10000"/>
              <a:gd name="connsiteY6" fmla="*/ 6241 h 10000"/>
              <a:gd name="connsiteX7" fmla="*/ 9782 w 10000"/>
              <a:gd name="connsiteY7" fmla="*/ 6483 h 10000"/>
              <a:gd name="connsiteX8" fmla="*/ 9701 w 10000"/>
              <a:gd name="connsiteY8" fmla="*/ 6724 h 10000"/>
              <a:gd name="connsiteX9" fmla="*/ 9598 w 10000"/>
              <a:gd name="connsiteY9" fmla="*/ 6943 h 10000"/>
              <a:gd name="connsiteX10" fmla="*/ 9402 w 10000"/>
              <a:gd name="connsiteY10" fmla="*/ 7379 h 10000"/>
              <a:gd name="connsiteX11" fmla="*/ 9138 w 10000"/>
              <a:gd name="connsiteY11" fmla="*/ 7805 h 10000"/>
              <a:gd name="connsiteX12" fmla="*/ 8862 w 10000"/>
              <a:gd name="connsiteY12" fmla="*/ 8184 h 10000"/>
              <a:gd name="connsiteX13" fmla="*/ 8540 w 10000"/>
              <a:gd name="connsiteY13" fmla="*/ 8540 h 10000"/>
              <a:gd name="connsiteX14" fmla="*/ 8184 w 10000"/>
              <a:gd name="connsiteY14" fmla="*/ 8862 h 10000"/>
              <a:gd name="connsiteX15" fmla="*/ 7793 w 10000"/>
              <a:gd name="connsiteY15" fmla="*/ 9138 h 10000"/>
              <a:gd name="connsiteX16" fmla="*/ 7379 w 10000"/>
              <a:gd name="connsiteY16" fmla="*/ 9402 h 10000"/>
              <a:gd name="connsiteX17" fmla="*/ 6943 w 10000"/>
              <a:gd name="connsiteY17" fmla="*/ 9598 h 10000"/>
              <a:gd name="connsiteX18" fmla="*/ 6724 w 10000"/>
              <a:gd name="connsiteY18" fmla="*/ 9701 h 10000"/>
              <a:gd name="connsiteX19" fmla="*/ 6483 w 10000"/>
              <a:gd name="connsiteY19" fmla="*/ 9782 h 10000"/>
              <a:gd name="connsiteX20" fmla="*/ 6241 w 10000"/>
              <a:gd name="connsiteY20" fmla="*/ 9839 h 10000"/>
              <a:gd name="connsiteX21" fmla="*/ 6000 w 10000"/>
              <a:gd name="connsiteY21" fmla="*/ 9897 h 10000"/>
              <a:gd name="connsiteX22" fmla="*/ 5759 w 10000"/>
              <a:gd name="connsiteY22" fmla="*/ 9943 h 10000"/>
              <a:gd name="connsiteX23" fmla="*/ 5517 w 10000"/>
              <a:gd name="connsiteY23" fmla="*/ 9977 h 10000"/>
              <a:gd name="connsiteX24" fmla="*/ 5264 w 10000"/>
              <a:gd name="connsiteY24" fmla="*/ 10000 h 10000"/>
              <a:gd name="connsiteX25" fmla="*/ 5000 w 10000"/>
              <a:gd name="connsiteY25" fmla="*/ 10000 h 10000"/>
              <a:gd name="connsiteX26" fmla="*/ 5000 w 10000"/>
              <a:gd name="connsiteY26" fmla="*/ 10000 h 10000"/>
              <a:gd name="connsiteX27" fmla="*/ 4736 w 10000"/>
              <a:gd name="connsiteY27" fmla="*/ 10000 h 10000"/>
              <a:gd name="connsiteX28" fmla="*/ 4483 w 10000"/>
              <a:gd name="connsiteY28" fmla="*/ 9977 h 10000"/>
              <a:gd name="connsiteX29" fmla="*/ 4241 w 10000"/>
              <a:gd name="connsiteY29" fmla="*/ 9943 h 10000"/>
              <a:gd name="connsiteX30" fmla="*/ 4000 w 10000"/>
              <a:gd name="connsiteY30" fmla="*/ 9897 h 10000"/>
              <a:gd name="connsiteX31" fmla="*/ 3759 w 10000"/>
              <a:gd name="connsiteY31" fmla="*/ 9839 h 10000"/>
              <a:gd name="connsiteX32" fmla="*/ 3517 w 10000"/>
              <a:gd name="connsiteY32" fmla="*/ 9782 h 10000"/>
              <a:gd name="connsiteX33" fmla="*/ 3276 w 10000"/>
              <a:gd name="connsiteY33" fmla="*/ 9701 h 10000"/>
              <a:gd name="connsiteX34" fmla="*/ 3057 w 10000"/>
              <a:gd name="connsiteY34" fmla="*/ 9598 h 10000"/>
              <a:gd name="connsiteX35" fmla="*/ 2621 w 10000"/>
              <a:gd name="connsiteY35" fmla="*/ 9402 h 10000"/>
              <a:gd name="connsiteX36" fmla="*/ 2195 w 10000"/>
              <a:gd name="connsiteY36" fmla="*/ 9138 h 10000"/>
              <a:gd name="connsiteX37" fmla="*/ 1460 w 10000"/>
              <a:gd name="connsiteY37" fmla="*/ 8540 h 10000"/>
              <a:gd name="connsiteX38" fmla="*/ 1138 w 10000"/>
              <a:gd name="connsiteY38" fmla="*/ 8184 h 10000"/>
              <a:gd name="connsiteX39" fmla="*/ 862 w 10000"/>
              <a:gd name="connsiteY39" fmla="*/ 7805 h 10000"/>
              <a:gd name="connsiteX40" fmla="*/ 598 w 10000"/>
              <a:gd name="connsiteY40" fmla="*/ 7379 h 10000"/>
              <a:gd name="connsiteX41" fmla="*/ 402 w 10000"/>
              <a:gd name="connsiteY41" fmla="*/ 6943 h 10000"/>
              <a:gd name="connsiteX42" fmla="*/ 299 w 10000"/>
              <a:gd name="connsiteY42" fmla="*/ 6724 h 10000"/>
              <a:gd name="connsiteX43" fmla="*/ 218 w 10000"/>
              <a:gd name="connsiteY43" fmla="*/ 6483 h 10000"/>
              <a:gd name="connsiteX44" fmla="*/ 161 w 10000"/>
              <a:gd name="connsiteY44" fmla="*/ 6241 h 10000"/>
              <a:gd name="connsiteX45" fmla="*/ 103 w 10000"/>
              <a:gd name="connsiteY45" fmla="*/ 6000 h 10000"/>
              <a:gd name="connsiteX46" fmla="*/ 57 w 10000"/>
              <a:gd name="connsiteY46" fmla="*/ 5759 h 10000"/>
              <a:gd name="connsiteX47" fmla="*/ 23 w 10000"/>
              <a:gd name="connsiteY47" fmla="*/ 5517 h 10000"/>
              <a:gd name="connsiteX48" fmla="*/ 0 w 10000"/>
              <a:gd name="connsiteY48" fmla="*/ 5264 h 10000"/>
              <a:gd name="connsiteX49" fmla="*/ 0 w 10000"/>
              <a:gd name="connsiteY49" fmla="*/ 5000 h 10000"/>
              <a:gd name="connsiteX50" fmla="*/ 0 w 10000"/>
              <a:gd name="connsiteY50" fmla="*/ 5000 h 10000"/>
              <a:gd name="connsiteX51" fmla="*/ 0 w 10000"/>
              <a:gd name="connsiteY51" fmla="*/ 4747 h 10000"/>
              <a:gd name="connsiteX52" fmla="*/ 23 w 10000"/>
              <a:gd name="connsiteY52" fmla="*/ 4483 h 10000"/>
              <a:gd name="connsiteX53" fmla="*/ 57 w 10000"/>
              <a:gd name="connsiteY53" fmla="*/ 4241 h 10000"/>
              <a:gd name="connsiteX54" fmla="*/ 103 w 10000"/>
              <a:gd name="connsiteY54" fmla="*/ 4000 h 10000"/>
              <a:gd name="connsiteX55" fmla="*/ 161 w 10000"/>
              <a:gd name="connsiteY55" fmla="*/ 3759 h 10000"/>
              <a:gd name="connsiteX56" fmla="*/ 218 w 10000"/>
              <a:gd name="connsiteY56" fmla="*/ 3517 h 10000"/>
              <a:gd name="connsiteX57" fmla="*/ 299 w 10000"/>
              <a:gd name="connsiteY57" fmla="*/ 3287 h 10000"/>
              <a:gd name="connsiteX58" fmla="*/ 402 w 10000"/>
              <a:gd name="connsiteY58" fmla="*/ 3057 h 10000"/>
              <a:gd name="connsiteX59" fmla="*/ 598 w 10000"/>
              <a:gd name="connsiteY59" fmla="*/ 2621 h 10000"/>
              <a:gd name="connsiteX60" fmla="*/ 862 w 10000"/>
              <a:gd name="connsiteY60" fmla="*/ 2207 h 10000"/>
              <a:gd name="connsiteX61" fmla="*/ 1138 w 10000"/>
              <a:gd name="connsiteY61" fmla="*/ 1828 h 10000"/>
              <a:gd name="connsiteX62" fmla="*/ 1460 w 10000"/>
              <a:gd name="connsiteY62" fmla="*/ 1460 h 10000"/>
              <a:gd name="connsiteX63" fmla="*/ 1816 w 10000"/>
              <a:gd name="connsiteY63" fmla="*/ 1138 h 10000"/>
              <a:gd name="connsiteX64" fmla="*/ 2195 w 10000"/>
              <a:gd name="connsiteY64" fmla="*/ 862 h 10000"/>
              <a:gd name="connsiteX65" fmla="*/ 2621 w 10000"/>
              <a:gd name="connsiteY65" fmla="*/ 609 h 10000"/>
              <a:gd name="connsiteX66" fmla="*/ 3057 w 10000"/>
              <a:gd name="connsiteY66" fmla="*/ 402 h 10000"/>
              <a:gd name="connsiteX67" fmla="*/ 3276 w 10000"/>
              <a:gd name="connsiteY67" fmla="*/ 299 h 10000"/>
              <a:gd name="connsiteX68" fmla="*/ 3517 w 10000"/>
              <a:gd name="connsiteY68" fmla="*/ 218 h 10000"/>
              <a:gd name="connsiteX69" fmla="*/ 3759 w 10000"/>
              <a:gd name="connsiteY69" fmla="*/ 161 h 10000"/>
              <a:gd name="connsiteX70" fmla="*/ 4000 w 10000"/>
              <a:gd name="connsiteY70" fmla="*/ 103 h 10000"/>
              <a:gd name="connsiteX71" fmla="*/ 4241 w 10000"/>
              <a:gd name="connsiteY71" fmla="*/ 69 h 10000"/>
              <a:gd name="connsiteX72" fmla="*/ 4483 w 10000"/>
              <a:gd name="connsiteY72" fmla="*/ 23 h 10000"/>
              <a:gd name="connsiteX73" fmla="*/ 4736 w 10000"/>
              <a:gd name="connsiteY73" fmla="*/ 0 h 10000"/>
              <a:gd name="connsiteX74" fmla="*/ 5000 w 10000"/>
              <a:gd name="connsiteY74" fmla="*/ 0 h 10000"/>
              <a:gd name="connsiteX75" fmla="*/ 5000 w 10000"/>
              <a:gd name="connsiteY75" fmla="*/ 0 h 10000"/>
              <a:gd name="connsiteX76" fmla="*/ 5264 w 10000"/>
              <a:gd name="connsiteY76" fmla="*/ 0 h 10000"/>
              <a:gd name="connsiteX77" fmla="*/ 5517 w 10000"/>
              <a:gd name="connsiteY77" fmla="*/ 23 h 10000"/>
              <a:gd name="connsiteX78" fmla="*/ 5759 w 10000"/>
              <a:gd name="connsiteY78" fmla="*/ 69 h 10000"/>
              <a:gd name="connsiteX79" fmla="*/ 6000 w 10000"/>
              <a:gd name="connsiteY79" fmla="*/ 103 h 10000"/>
              <a:gd name="connsiteX80" fmla="*/ 6241 w 10000"/>
              <a:gd name="connsiteY80" fmla="*/ 161 h 10000"/>
              <a:gd name="connsiteX81" fmla="*/ 6483 w 10000"/>
              <a:gd name="connsiteY81" fmla="*/ 218 h 10000"/>
              <a:gd name="connsiteX82" fmla="*/ 6724 w 10000"/>
              <a:gd name="connsiteY82" fmla="*/ 299 h 10000"/>
              <a:gd name="connsiteX83" fmla="*/ 6943 w 10000"/>
              <a:gd name="connsiteY83" fmla="*/ 402 h 10000"/>
              <a:gd name="connsiteX84" fmla="*/ 7379 w 10000"/>
              <a:gd name="connsiteY84" fmla="*/ 609 h 10000"/>
              <a:gd name="connsiteX85" fmla="*/ 7793 w 10000"/>
              <a:gd name="connsiteY85" fmla="*/ 862 h 10000"/>
              <a:gd name="connsiteX86" fmla="*/ 8184 w 10000"/>
              <a:gd name="connsiteY86" fmla="*/ 1138 h 10000"/>
              <a:gd name="connsiteX87" fmla="*/ 8540 w 10000"/>
              <a:gd name="connsiteY87" fmla="*/ 1460 h 10000"/>
              <a:gd name="connsiteX88" fmla="*/ 8862 w 10000"/>
              <a:gd name="connsiteY88" fmla="*/ 1828 h 10000"/>
              <a:gd name="connsiteX89" fmla="*/ 9138 w 10000"/>
              <a:gd name="connsiteY89" fmla="*/ 2207 h 10000"/>
              <a:gd name="connsiteX90" fmla="*/ 9402 w 10000"/>
              <a:gd name="connsiteY90" fmla="*/ 2621 h 10000"/>
              <a:gd name="connsiteX91" fmla="*/ 9598 w 10000"/>
              <a:gd name="connsiteY91" fmla="*/ 3057 h 10000"/>
              <a:gd name="connsiteX92" fmla="*/ 9701 w 10000"/>
              <a:gd name="connsiteY92" fmla="*/ 3287 h 10000"/>
              <a:gd name="connsiteX93" fmla="*/ 9782 w 10000"/>
              <a:gd name="connsiteY93" fmla="*/ 3517 h 10000"/>
              <a:gd name="connsiteX94" fmla="*/ 9839 w 10000"/>
              <a:gd name="connsiteY94" fmla="*/ 3759 h 10000"/>
              <a:gd name="connsiteX95" fmla="*/ 9897 w 10000"/>
              <a:gd name="connsiteY95" fmla="*/ 4000 h 10000"/>
              <a:gd name="connsiteX96" fmla="*/ 9943 w 10000"/>
              <a:gd name="connsiteY96" fmla="*/ 4241 h 10000"/>
              <a:gd name="connsiteX97" fmla="*/ 9977 w 10000"/>
              <a:gd name="connsiteY97" fmla="*/ 4483 h 10000"/>
              <a:gd name="connsiteX98" fmla="*/ 10000 w 10000"/>
              <a:gd name="connsiteY98" fmla="*/ 4747 h 10000"/>
              <a:gd name="connsiteX99" fmla="*/ 10000 w 10000"/>
              <a:gd name="connsiteY99" fmla="*/ 5000 h 10000"/>
              <a:gd name="connsiteX100" fmla="*/ 10000 w 10000"/>
              <a:gd name="connsiteY100" fmla="*/ 5000 h 10000"/>
              <a:gd name="connsiteX0" fmla="*/ 1460 w 10000"/>
              <a:gd name="connsiteY0" fmla="*/ 8540 h 10000"/>
              <a:gd name="connsiteX1" fmla="*/ 1138 w 10000"/>
              <a:gd name="connsiteY1" fmla="*/ 8184 h 10000"/>
              <a:gd name="connsiteX2" fmla="*/ 862 w 10000"/>
              <a:gd name="connsiteY2" fmla="*/ 7805 h 10000"/>
              <a:gd name="connsiteX3" fmla="*/ 598 w 10000"/>
              <a:gd name="connsiteY3" fmla="*/ 7379 h 10000"/>
              <a:gd name="connsiteX4" fmla="*/ 402 w 10000"/>
              <a:gd name="connsiteY4" fmla="*/ 6943 h 10000"/>
              <a:gd name="connsiteX5" fmla="*/ 299 w 10000"/>
              <a:gd name="connsiteY5" fmla="*/ 6724 h 10000"/>
              <a:gd name="connsiteX6" fmla="*/ 218 w 10000"/>
              <a:gd name="connsiteY6" fmla="*/ 6483 h 10000"/>
              <a:gd name="connsiteX7" fmla="*/ 161 w 10000"/>
              <a:gd name="connsiteY7" fmla="*/ 6241 h 10000"/>
              <a:gd name="connsiteX8" fmla="*/ 103 w 10000"/>
              <a:gd name="connsiteY8" fmla="*/ 6000 h 10000"/>
              <a:gd name="connsiteX9" fmla="*/ 57 w 10000"/>
              <a:gd name="connsiteY9" fmla="*/ 5759 h 10000"/>
              <a:gd name="connsiteX10" fmla="*/ 23 w 10000"/>
              <a:gd name="connsiteY10" fmla="*/ 5517 h 10000"/>
              <a:gd name="connsiteX11" fmla="*/ 0 w 10000"/>
              <a:gd name="connsiteY11" fmla="*/ 5264 h 10000"/>
              <a:gd name="connsiteX12" fmla="*/ 0 w 10000"/>
              <a:gd name="connsiteY12" fmla="*/ 5000 h 10000"/>
              <a:gd name="connsiteX13" fmla="*/ 0 w 10000"/>
              <a:gd name="connsiteY13" fmla="*/ 5000 h 10000"/>
              <a:gd name="connsiteX14" fmla="*/ 0 w 10000"/>
              <a:gd name="connsiteY14" fmla="*/ 4747 h 10000"/>
              <a:gd name="connsiteX15" fmla="*/ 23 w 10000"/>
              <a:gd name="connsiteY15" fmla="*/ 4483 h 10000"/>
              <a:gd name="connsiteX16" fmla="*/ 57 w 10000"/>
              <a:gd name="connsiteY16" fmla="*/ 4241 h 10000"/>
              <a:gd name="connsiteX17" fmla="*/ 103 w 10000"/>
              <a:gd name="connsiteY17" fmla="*/ 4000 h 10000"/>
              <a:gd name="connsiteX18" fmla="*/ 161 w 10000"/>
              <a:gd name="connsiteY18" fmla="*/ 3759 h 10000"/>
              <a:gd name="connsiteX19" fmla="*/ 218 w 10000"/>
              <a:gd name="connsiteY19" fmla="*/ 3517 h 10000"/>
              <a:gd name="connsiteX20" fmla="*/ 299 w 10000"/>
              <a:gd name="connsiteY20" fmla="*/ 3287 h 10000"/>
              <a:gd name="connsiteX21" fmla="*/ 402 w 10000"/>
              <a:gd name="connsiteY21" fmla="*/ 3057 h 10000"/>
              <a:gd name="connsiteX22" fmla="*/ 598 w 10000"/>
              <a:gd name="connsiteY22" fmla="*/ 2621 h 10000"/>
              <a:gd name="connsiteX23" fmla="*/ 862 w 10000"/>
              <a:gd name="connsiteY23" fmla="*/ 2207 h 10000"/>
              <a:gd name="connsiteX24" fmla="*/ 1138 w 10000"/>
              <a:gd name="connsiteY24" fmla="*/ 1828 h 10000"/>
              <a:gd name="connsiteX25" fmla="*/ 1460 w 10000"/>
              <a:gd name="connsiteY25" fmla="*/ 1460 h 10000"/>
              <a:gd name="connsiteX26" fmla="*/ 1816 w 10000"/>
              <a:gd name="connsiteY26" fmla="*/ 1138 h 10000"/>
              <a:gd name="connsiteX27" fmla="*/ 2195 w 10000"/>
              <a:gd name="connsiteY27" fmla="*/ 862 h 10000"/>
              <a:gd name="connsiteX28" fmla="*/ 2621 w 10000"/>
              <a:gd name="connsiteY28" fmla="*/ 609 h 10000"/>
              <a:gd name="connsiteX29" fmla="*/ 3057 w 10000"/>
              <a:gd name="connsiteY29" fmla="*/ 402 h 10000"/>
              <a:gd name="connsiteX30" fmla="*/ 3276 w 10000"/>
              <a:gd name="connsiteY30" fmla="*/ 299 h 10000"/>
              <a:gd name="connsiteX31" fmla="*/ 3517 w 10000"/>
              <a:gd name="connsiteY31" fmla="*/ 218 h 10000"/>
              <a:gd name="connsiteX32" fmla="*/ 3759 w 10000"/>
              <a:gd name="connsiteY32" fmla="*/ 161 h 10000"/>
              <a:gd name="connsiteX33" fmla="*/ 4000 w 10000"/>
              <a:gd name="connsiteY33" fmla="*/ 103 h 10000"/>
              <a:gd name="connsiteX34" fmla="*/ 4241 w 10000"/>
              <a:gd name="connsiteY34" fmla="*/ 69 h 10000"/>
              <a:gd name="connsiteX35" fmla="*/ 4483 w 10000"/>
              <a:gd name="connsiteY35" fmla="*/ 23 h 10000"/>
              <a:gd name="connsiteX36" fmla="*/ 4736 w 10000"/>
              <a:gd name="connsiteY36" fmla="*/ 0 h 10000"/>
              <a:gd name="connsiteX37" fmla="*/ 5000 w 10000"/>
              <a:gd name="connsiteY37" fmla="*/ 0 h 10000"/>
              <a:gd name="connsiteX38" fmla="*/ 5000 w 10000"/>
              <a:gd name="connsiteY38" fmla="*/ 0 h 10000"/>
              <a:gd name="connsiteX39" fmla="*/ 5264 w 10000"/>
              <a:gd name="connsiteY39" fmla="*/ 0 h 10000"/>
              <a:gd name="connsiteX40" fmla="*/ 5517 w 10000"/>
              <a:gd name="connsiteY40" fmla="*/ 23 h 10000"/>
              <a:gd name="connsiteX41" fmla="*/ 5759 w 10000"/>
              <a:gd name="connsiteY41" fmla="*/ 69 h 10000"/>
              <a:gd name="connsiteX42" fmla="*/ 6000 w 10000"/>
              <a:gd name="connsiteY42" fmla="*/ 103 h 10000"/>
              <a:gd name="connsiteX43" fmla="*/ 6241 w 10000"/>
              <a:gd name="connsiteY43" fmla="*/ 161 h 10000"/>
              <a:gd name="connsiteX44" fmla="*/ 6483 w 10000"/>
              <a:gd name="connsiteY44" fmla="*/ 218 h 10000"/>
              <a:gd name="connsiteX45" fmla="*/ 6724 w 10000"/>
              <a:gd name="connsiteY45" fmla="*/ 299 h 10000"/>
              <a:gd name="connsiteX46" fmla="*/ 6943 w 10000"/>
              <a:gd name="connsiteY46" fmla="*/ 402 h 10000"/>
              <a:gd name="connsiteX47" fmla="*/ 7379 w 10000"/>
              <a:gd name="connsiteY47" fmla="*/ 609 h 10000"/>
              <a:gd name="connsiteX48" fmla="*/ 7793 w 10000"/>
              <a:gd name="connsiteY48" fmla="*/ 862 h 10000"/>
              <a:gd name="connsiteX49" fmla="*/ 8184 w 10000"/>
              <a:gd name="connsiteY49" fmla="*/ 1138 h 10000"/>
              <a:gd name="connsiteX50" fmla="*/ 8540 w 10000"/>
              <a:gd name="connsiteY50" fmla="*/ 1460 h 10000"/>
              <a:gd name="connsiteX51" fmla="*/ 8862 w 10000"/>
              <a:gd name="connsiteY51" fmla="*/ 1828 h 10000"/>
              <a:gd name="connsiteX52" fmla="*/ 9138 w 10000"/>
              <a:gd name="connsiteY52" fmla="*/ 2207 h 10000"/>
              <a:gd name="connsiteX53" fmla="*/ 9402 w 10000"/>
              <a:gd name="connsiteY53" fmla="*/ 2621 h 10000"/>
              <a:gd name="connsiteX54" fmla="*/ 9598 w 10000"/>
              <a:gd name="connsiteY54" fmla="*/ 3057 h 10000"/>
              <a:gd name="connsiteX55" fmla="*/ 9701 w 10000"/>
              <a:gd name="connsiteY55" fmla="*/ 3287 h 10000"/>
              <a:gd name="connsiteX56" fmla="*/ 9782 w 10000"/>
              <a:gd name="connsiteY56" fmla="*/ 3517 h 10000"/>
              <a:gd name="connsiteX57" fmla="*/ 9839 w 10000"/>
              <a:gd name="connsiteY57" fmla="*/ 3759 h 10000"/>
              <a:gd name="connsiteX58" fmla="*/ 9897 w 10000"/>
              <a:gd name="connsiteY58" fmla="*/ 4000 h 10000"/>
              <a:gd name="connsiteX59" fmla="*/ 9943 w 10000"/>
              <a:gd name="connsiteY59" fmla="*/ 4241 h 10000"/>
              <a:gd name="connsiteX60" fmla="*/ 9977 w 10000"/>
              <a:gd name="connsiteY60" fmla="*/ 4483 h 10000"/>
              <a:gd name="connsiteX61" fmla="*/ 10000 w 10000"/>
              <a:gd name="connsiteY61" fmla="*/ 4747 h 10000"/>
              <a:gd name="connsiteX62" fmla="*/ 10000 w 10000"/>
              <a:gd name="connsiteY62" fmla="*/ 5000 h 10000"/>
              <a:gd name="connsiteX63" fmla="*/ 10000 w 10000"/>
              <a:gd name="connsiteY63" fmla="*/ 5000 h 10000"/>
              <a:gd name="connsiteX64" fmla="*/ 10000 w 10000"/>
              <a:gd name="connsiteY64" fmla="*/ 5000 h 10000"/>
              <a:gd name="connsiteX65" fmla="*/ 10000 w 10000"/>
              <a:gd name="connsiteY65" fmla="*/ 5264 h 10000"/>
              <a:gd name="connsiteX66" fmla="*/ 9977 w 10000"/>
              <a:gd name="connsiteY66" fmla="*/ 5517 h 10000"/>
              <a:gd name="connsiteX67" fmla="*/ 9943 w 10000"/>
              <a:gd name="connsiteY67" fmla="*/ 5759 h 10000"/>
              <a:gd name="connsiteX68" fmla="*/ 9897 w 10000"/>
              <a:gd name="connsiteY68" fmla="*/ 6000 h 10000"/>
              <a:gd name="connsiteX69" fmla="*/ 9839 w 10000"/>
              <a:gd name="connsiteY69" fmla="*/ 6241 h 10000"/>
              <a:gd name="connsiteX70" fmla="*/ 9782 w 10000"/>
              <a:gd name="connsiteY70" fmla="*/ 6483 h 10000"/>
              <a:gd name="connsiteX71" fmla="*/ 9701 w 10000"/>
              <a:gd name="connsiteY71" fmla="*/ 6724 h 10000"/>
              <a:gd name="connsiteX72" fmla="*/ 9598 w 10000"/>
              <a:gd name="connsiteY72" fmla="*/ 6943 h 10000"/>
              <a:gd name="connsiteX73" fmla="*/ 9402 w 10000"/>
              <a:gd name="connsiteY73" fmla="*/ 7379 h 10000"/>
              <a:gd name="connsiteX74" fmla="*/ 9138 w 10000"/>
              <a:gd name="connsiteY74" fmla="*/ 7805 h 10000"/>
              <a:gd name="connsiteX75" fmla="*/ 8862 w 10000"/>
              <a:gd name="connsiteY75" fmla="*/ 8184 h 10000"/>
              <a:gd name="connsiteX76" fmla="*/ 8540 w 10000"/>
              <a:gd name="connsiteY76" fmla="*/ 8540 h 10000"/>
              <a:gd name="connsiteX77" fmla="*/ 8184 w 10000"/>
              <a:gd name="connsiteY77" fmla="*/ 8862 h 10000"/>
              <a:gd name="connsiteX78" fmla="*/ 7793 w 10000"/>
              <a:gd name="connsiteY78" fmla="*/ 9138 h 10000"/>
              <a:gd name="connsiteX79" fmla="*/ 7379 w 10000"/>
              <a:gd name="connsiteY79" fmla="*/ 9402 h 10000"/>
              <a:gd name="connsiteX80" fmla="*/ 6943 w 10000"/>
              <a:gd name="connsiteY80" fmla="*/ 9598 h 10000"/>
              <a:gd name="connsiteX81" fmla="*/ 6724 w 10000"/>
              <a:gd name="connsiteY81" fmla="*/ 9701 h 10000"/>
              <a:gd name="connsiteX82" fmla="*/ 6483 w 10000"/>
              <a:gd name="connsiteY82" fmla="*/ 9782 h 10000"/>
              <a:gd name="connsiteX83" fmla="*/ 6241 w 10000"/>
              <a:gd name="connsiteY83" fmla="*/ 9839 h 10000"/>
              <a:gd name="connsiteX84" fmla="*/ 6000 w 10000"/>
              <a:gd name="connsiteY84" fmla="*/ 9897 h 10000"/>
              <a:gd name="connsiteX85" fmla="*/ 5759 w 10000"/>
              <a:gd name="connsiteY85" fmla="*/ 9943 h 10000"/>
              <a:gd name="connsiteX86" fmla="*/ 5517 w 10000"/>
              <a:gd name="connsiteY86" fmla="*/ 9977 h 10000"/>
              <a:gd name="connsiteX87" fmla="*/ 5264 w 10000"/>
              <a:gd name="connsiteY87" fmla="*/ 10000 h 10000"/>
              <a:gd name="connsiteX88" fmla="*/ 5000 w 10000"/>
              <a:gd name="connsiteY88" fmla="*/ 10000 h 10000"/>
              <a:gd name="connsiteX89" fmla="*/ 5000 w 10000"/>
              <a:gd name="connsiteY89" fmla="*/ 10000 h 10000"/>
              <a:gd name="connsiteX90" fmla="*/ 4736 w 10000"/>
              <a:gd name="connsiteY90" fmla="*/ 10000 h 10000"/>
              <a:gd name="connsiteX91" fmla="*/ 4483 w 10000"/>
              <a:gd name="connsiteY91" fmla="*/ 9977 h 10000"/>
              <a:gd name="connsiteX92" fmla="*/ 4241 w 10000"/>
              <a:gd name="connsiteY92" fmla="*/ 9943 h 10000"/>
              <a:gd name="connsiteX93" fmla="*/ 4000 w 10000"/>
              <a:gd name="connsiteY93" fmla="*/ 9897 h 10000"/>
              <a:gd name="connsiteX94" fmla="*/ 3759 w 10000"/>
              <a:gd name="connsiteY94" fmla="*/ 9839 h 10000"/>
              <a:gd name="connsiteX95" fmla="*/ 3517 w 10000"/>
              <a:gd name="connsiteY95" fmla="*/ 9782 h 10000"/>
              <a:gd name="connsiteX96" fmla="*/ 3276 w 10000"/>
              <a:gd name="connsiteY96" fmla="*/ 9701 h 10000"/>
              <a:gd name="connsiteX97" fmla="*/ 3057 w 10000"/>
              <a:gd name="connsiteY97" fmla="*/ 9598 h 10000"/>
              <a:gd name="connsiteX98" fmla="*/ 2621 w 10000"/>
              <a:gd name="connsiteY98" fmla="*/ 9402 h 10000"/>
              <a:gd name="connsiteX99" fmla="*/ 2195 w 10000"/>
              <a:gd name="connsiteY99" fmla="*/ 9138 h 10000"/>
              <a:gd name="connsiteX100" fmla="*/ 2122 w 10000"/>
              <a:gd name="connsiteY100" fmla="*/ 9202 h 10000"/>
              <a:gd name="connsiteX0" fmla="*/ 1460 w 10000"/>
              <a:gd name="connsiteY0" fmla="*/ 8540 h 10000"/>
              <a:gd name="connsiteX1" fmla="*/ 1138 w 10000"/>
              <a:gd name="connsiteY1" fmla="*/ 8184 h 10000"/>
              <a:gd name="connsiteX2" fmla="*/ 862 w 10000"/>
              <a:gd name="connsiteY2" fmla="*/ 7805 h 10000"/>
              <a:gd name="connsiteX3" fmla="*/ 598 w 10000"/>
              <a:gd name="connsiteY3" fmla="*/ 7379 h 10000"/>
              <a:gd name="connsiteX4" fmla="*/ 402 w 10000"/>
              <a:gd name="connsiteY4" fmla="*/ 6943 h 10000"/>
              <a:gd name="connsiteX5" fmla="*/ 299 w 10000"/>
              <a:gd name="connsiteY5" fmla="*/ 6724 h 10000"/>
              <a:gd name="connsiteX6" fmla="*/ 218 w 10000"/>
              <a:gd name="connsiteY6" fmla="*/ 6483 h 10000"/>
              <a:gd name="connsiteX7" fmla="*/ 161 w 10000"/>
              <a:gd name="connsiteY7" fmla="*/ 6241 h 10000"/>
              <a:gd name="connsiteX8" fmla="*/ 103 w 10000"/>
              <a:gd name="connsiteY8" fmla="*/ 6000 h 10000"/>
              <a:gd name="connsiteX9" fmla="*/ 57 w 10000"/>
              <a:gd name="connsiteY9" fmla="*/ 5759 h 10000"/>
              <a:gd name="connsiteX10" fmla="*/ 23 w 10000"/>
              <a:gd name="connsiteY10" fmla="*/ 5517 h 10000"/>
              <a:gd name="connsiteX11" fmla="*/ 0 w 10000"/>
              <a:gd name="connsiteY11" fmla="*/ 5264 h 10000"/>
              <a:gd name="connsiteX12" fmla="*/ 0 w 10000"/>
              <a:gd name="connsiteY12" fmla="*/ 5000 h 10000"/>
              <a:gd name="connsiteX13" fmla="*/ 0 w 10000"/>
              <a:gd name="connsiteY13" fmla="*/ 5000 h 10000"/>
              <a:gd name="connsiteX14" fmla="*/ 0 w 10000"/>
              <a:gd name="connsiteY14" fmla="*/ 4747 h 10000"/>
              <a:gd name="connsiteX15" fmla="*/ 23 w 10000"/>
              <a:gd name="connsiteY15" fmla="*/ 4483 h 10000"/>
              <a:gd name="connsiteX16" fmla="*/ 57 w 10000"/>
              <a:gd name="connsiteY16" fmla="*/ 4241 h 10000"/>
              <a:gd name="connsiteX17" fmla="*/ 103 w 10000"/>
              <a:gd name="connsiteY17" fmla="*/ 4000 h 10000"/>
              <a:gd name="connsiteX18" fmla="*/ 161 w 10000"/>
              <a:gd name="connsiteY18" fmla="*/ 3759 h 10000"/>
              <a:gd name="connsiteX19" fmla="*/ 218 w 10000"/>
              <a:gd name="connsiteY19" fmla="*/ 3517 h 10000"/>
              <a:gd name="connsiteX20" fmla="*/ 299 w 10000"/>
              <a:gd name="connsiteY20" fmla="*/ 3287 h 10000"/>
              <a:gd name="connsiteX21" fmla="*/ 402 w 10000"/>
              <a:gd name="connsiteY21" fmla="*/ 3057 h 10000"/>
              <a:gd name="connsiteX22" fmla="*/ 598 w 10000"/>
              <a:gd name="connsiteY22" fmla="*/ 2621 h 10000"/>
              <a:gd name="connsiteX23" fmla="*/ 862 w 10000"/>
              <a:gd name="connsiteY23" fmla="*/ 2207 h 10000"/>
              <a:gd name="connsiteX24" fmla="*/ 1138 w 10000"/>
              <a:gd name="connsiteY24" fmla="*/ 1828 h 10000"/>
              <a:gd name="connsiteX25" fmla="*/ 1460 w 10000"/>
              <a:gd name="connsiteY25" fmla="*/ 1460 h 10000"/>
              <a:gd name="connsiteX26" fmla="*/ 1816 w 10000"/>
              <a:gd name="connsiteY26" fmla="*/ 1138 h 10000"/>
              <a:gd name="connsiteX27" fmla="*/ 2195 w 10000"/>
              <a:gd name="connsiteY27" fmla="*/ 862 h 10000"/>
              <a:gd name="connsiteX28" fmla="*/ 2621 w 10000"/>
              <a:gd name="connsiteY28" fmla="*/ 609 h 10000"/>
              <a:gd name="connsiteX29" fmla="*/ 3057 w 10000"/>
              <a:gd name="connsiteY29" fmla="*/ 402 h 10000"/>
              <a:gd name="connsiteX30" fmla="*/ 3276 w 10000"/>
              <a:gd name="connsiteY30" fmla="*/ 299 h 10000"/>
              <a:gd name="connsiteX31" fmla="*/ 3517 w 10000"/>
              <a:gd name="connsiteY31" fmla="*/ 218 h 10000"/>
              <a:gd name="connsiteX32" fmla="*/ 3759 w 10000"/>
              <a:gd name="connsiteY32" fmla="*/ 161 h 10000"/>
              <a:gd name="connsiteX33" fmla="*/ 4000 w 10000"/>
              <a:gd name="connsiteY33" fmla="*/ 103 h 10000"/>
              <a:gd name="connsiteX34" fmla="*/ 4241 w 10000"/>
              <a:gd name="connsiteY34" fmla="*/ 69 h 10000"/>
              <a:gd name="connsiteX35" fmla="*/ 4483 w 10000"/>
              <a:gd name="connsiteY35" fmla="*/ 23 h 10000"/>
              <a:gd name="connsiteX36" fmla="*/ 4736 w 10000"/>
              <a:gd name="connsiteY36" fmla="*/ 0 h 10000"/>
              <a:gd name="connsiteX37" fmla="*/ 5000 w 10000"/>
              <a:gd name="connsiteY37" fmla="*/ 0 h 10000"/>
              <a:gd name="connsiteX38" fmla="*/ 5000 w 10000"/>
              <a:gd name="connsiteY38" fmla="*/ 0 h 10000"/>
              <a:gd name="connsiteX39" fmla="*/ 5264 w 10000"/>
              <a:gd name="connsiteY39" fmla="*/ 0 h 10000"/>
              <a:gd name="connsiteX40" fmla="*/ 5517 w 10000"/>
              <a:gd name="connsiteY40" fmla="*/ 23 h 10000"/>
              <a:gd name="connsiteX41" fmla="*/ 5759 w 10000"/>
              <a:gd name="connsiteY41" fmla="*/ 69 h 10000"/>
              <a:gd name="connsiteX42" fmla="*/ 6000 w 10000"/>
              <a:gd name="connsiteY42" fmla="*/ 103 h 10000"/>
              <a:gd name="connsiteX43" fmla="*/ 6241 w 10000"/>
              <a:gd name="connsiteY43" fmla="*/ 161 h 10000"/>
              <a:gd name="connsiteX44" fmla="*/ 6483 w 10000"/>
              <a:gd name="connsiteY44" fmla="*/ 218 h 10000"/>
              <a:gd name="connsiteX45" fmla="*/ 6724 w 10000"/>
              <a:gd name="connsiteY45" fmla="*/ 299 h 10000"/>
              <a:gd name="connsiteX46" fmla="*/ 6943 w 10000"/>
              <a:gd name="connsiteY46" fmla="*/ 402 h 10000"/>
              <a:gd name="connsiteX47" fmla="*/ 7379 w 10000"/>
              <a:gd name="connsiteY47" fmla="*/ 609 h 10000"/>
              <a:gd name="connsiteX48" fmla="*/ 7793 w 10000"/>
              <a:gd name="connsiteY48" fmla="*/ 862 h 10000"/>
              <a:gd name="connsiteX49" fmla="*/ 8184 w 10000"/>
              <a:gd name="connsiteY49" fmla="*/ 1138 h 10000"/>
              <a:gd name="connsiteX50" fmla="*/ 8540 w 10000"/>
              <a:gd name="connsiteY50" fmla="*/ 1460 h 10000"/>
              <a:gd name="connsiteX51" fmla="*/ 8862 w 10000"/>
              <a:gd name="connsiteY51" fmla="*/ 1828 h 10000"/>
              <a:gd name="connsiteX52" fmla="*/ 9138 w 10000"/>
              <a:gd name="connsiteY52" fmla="*/ 2207 h 10000"/>
              <a:gd name="connsiteX53" fmla="*/ 9402 w 10000"/>
              <a:gd name="connsiteY53" fmla="*/ 2621 h 10000"/>
              <a:gd name="connsiteX54" fmla="*/ 9598 w 10000"/>
              <a:gd name="connsiteY54" fmla="*/ 3057 h 10000"/>
              <a:gd name="connsiteX55" fmla="*/ 9701 w 10000"/>
              <a:gd name="connsiteY55" fmla="*/ 3287 h 10000"/>
              <a:gd name="connsiteX56" fmla="*/ 9782 w 10000"/>
              <a:gd name="connsiteY56" fmla="*/ 3517 h 10000"/>
              <a:gd name="connsiteX57" fmla="*/ 9839 w 10000"/>
              <a:gd name="connsiteY57" fmla="*/ 3759 h 10000"/>
              <a:gd name="connsiteX58" fmla="*/ 9897 w 10000"/>
              <a:gd name="connsiteY58" fmla="*/ 4000 h 10000"/>
              <a:gd name="connsiteX59" fmla="*/ 9943 w 10000"/>
              <a:gd name="connsiteY59" fmla="*/ 4241 h 10000"/>
              <a:gd name="connsiteX60" fmla="*/ 9977 w 10000"/>
              <a:gd name="connsiteY60" fmla="*/ 4483 h 10000"/>
              <a:gd name="connsiteX61" fmla="*/ 10000 w 10000"/>
              <a:gd name="connsiteY61" fmla="*/ 4747 h 10000"/>
              <a:gd name="connsiteX62" fmla="*/ 10000 w 10000"/>
              <a:gd name="connsiteY62" fmla="*/ 5000 h 10000"/>
              <a:gd name="connsiteX63" fmla="*/ 10000 w 10000"/>
              <a:gd name="connsiteY63" fmla="*/ 5000 h 10000"/>
              <a:gd name="connsiteX64" fmla="*/ 10000 w 10000"/>
              <a:gd name="connsiteY64" fmla="*/ 5000 h 10000"/>
              <a:gd name="connsiteX65" fmla="*/ 10000 w 10000"/>
              <a:gd name="connsiteY65" fmla="*/ 5264 h 10000"/>
              <a:gd name="connsiteX66" fmla="*/ 9977 w 10000"/>
              <a:gd name="connsiteY66" fmla="*/ 5517 h 10000"/>
              <a:gd name="connsiteX67" fmla="*/ 9943 w 10000"/>
              <a:gd name="connsiteY67" fmla="*/ 5759 h 10000"/>
              <a:gd name="connsiteX68" fmla="*/ 9897 w 10000"/>
              <a:gd name="connsiteY68" fmla="*/ 6000 h 10000"/>
              <a:gd name="connsiteX69" fmla="*/ 9839 w 10000"/>
              <a:gd name="connsiteY69" fmla="*/ 6241 h 10000"/>
              <a:gd name="connsiteX70" fmla="*/ 9782 w 10000"/>
              <a:gd name="connsiteY70" fmla="*/ 6483 h 10000"/>
              <a:gd name="connsiteX71" fmla="*/ 9701 w 10000"/>
              <a:gd name="connsiteY71" fmla="*/ 6724 h 10000"/>
              <a:gd name="connsiteX72" fmla="*/ 9598 w 10000"/>
              <a:gd name="connsiteY72" fmla="*/ 6943 h 10000"/>
              <a:gd name="connsiteX73" fmla="*/ 9402 w 10000"/>
              <a:gd name="connsiteY73" fmla="*/ 7379 h 10000"/>
              <a:gd name="connsiteX74" fmla="*/ 9138 w 10000"/>
              <a:gd name="connsiteY74" fmla="*/ 7805 h 10000"/>
              <a:gd name="connsiteX75" fmla="*/ 8862 w 10000"/>
              <a:gd name="connsiteY75" fmla="*/ 8184 h 10000"/>
              <a:gd name="connsiteX76" fmla="*/ 8540 w 10000"/>
              <a:gd name="connsiteY76" fmla="*/ 8540 h 10000"/>
              <a:gd name="connsiteX77" fmla="*/ 8184 w 10000"/>
              <a:gd name="connsiteY77" fmla="*/ 8862 h 10000"/>
              <a:gd name="connsiteX78" fmla="*/ 7793 w 10000"/>
              <a:gd name="connsiteY78" fmla="*/ 9138 h 10000"/>
              <a:gd name="connsiteX79" fmla="*/ 7379 w 10000"/>
              <a:gd name="connsiteY79" fmla="*/ 9402 h 10000"/>
              <a:gd name="connsiteX80" fmla="*/ 6943 w 10000"/>
              <a:gd name="connsiteY80" fmla="*/ 9598 h 10000"/>
              <a:gd name="connsiteX81" fmla="*/ 6724 w 10000"/>
              <a:gd name="connsiteY81" fmla="*/ 9701 h 10000"/>
              <a:gd name="connsiteX82" fmla="*/ 6483 w 10000"/>
              <a:gd name="connsiteY82" fmla="*/ 9782 h 10000"/>
              <a:gd name="connsiteX83" fmla="*/ 6241 w 10000"/>
              <a:gd name="connsiteY83" fmla="*/ 9839 h 10000"/>
              <a:gd name="connsiteX84" fmla="*/ 6000 w 10000"/>
              <a:gd name="connsiteY84" fmla="*/ 9897 h 10000"/>
              <a:gd name="connsiteX85" fmla="*/ 5759 w 10000"/>
              <a:gd name="connsiteY85" fmla="*/ 9943 h 10000"/>
              <a:gd name="connsiteX86" fmla="*/ 5517 w 10000"/>
              <a:gd name="connsiteY86" fmla="*/ 9977 h 10000"/>
              <a:gd name="connsiteX87" fmla="*/ 5264 w 10000"/>
              <a:gd name="connsiteY87" fmla="*/ 10000 h 10000"/>
              <a:gd name="connsiteX88" fmla="*/ 5000 w 10000"/>
              <a:gd name="connsiteY88" fmla="*/ 10000 h 10000"/>
              <a:gd name="connsiteX89" fmla="*/ 5000 w 10000"/>
              <a:gd name="connsiteY89" fmla="*/ 10000 h 10000"/>
              <a:gd name="connsiteX90" fmla="*/ 4736 w 10000"/>
              <a:gd name="connsiteY90" fmla="*/ 10000 h 10000"/>
              <a:gd name="connsiteX91" fmla="*/ 4483 w 10000"/>
              <a:gd name="connsiteY91" fmla="*/ 9977 h 10000"/>
              <a:gd name="connsiteX92" fmla="*/ 4241 w 10000"/>
              <a:gd name="connsiteY92" fmla="*/ 9943 h 10000"/>
              <a:gd name="connsiteX93" fmla="*/ 4000 w 10000"/>
              <a:gd name="connsiteY93" fmla="*/ 9897 h 10000"/>
              <a:gd name="connsiteX94" fmla="*/ 3759 w 10000"/>
              <a:gd name="connsiteY94" fmla="*/ 9839 h 10000"/>
              <a:gd name="connsiteX95" fmla="*/ 3517 w 10000"/>
              <a:gd name="connsiteY95" fmla="*/ 9782 h 10000"/>
              <a:gd name="connsiteX96" fmla="*/ 3276 w 10000"/>
              <a:gd name="connsiteY96" fmla="*/ 9701 h 10000"/>
              <a:gd name="connsiteX97" fmla="*/ 3057 w 10000"/>
              <a:gd name="connsiteY97" fmla="*/ 9598 h 10000"/>
              <a:gd name="connsiteX98" fmla="*/ 2621 w 10000"/>
              <a:gd name="connsiteY98" fmla="*/ 9402 h 10000"/>
              <a:gd name="connsiteX99" fmla="*/ 2195 w 10000"/>
              <a:gd name="connsiteY99" fmla="*/ 9138 h 10000"/>
              <a:gd name="connsiteX100" fmla="*/ 2224 w 10000"/>
              <a:gd name="connsiteY100" fmla="*/ 916 h 10000"/>
              <a:gd name="connsiteX0" fmla="*/ 1460 w 10000"/>
              <a:gd name="connsiteY0" fmla="*/ 8540 h 10000"/>
              <a:gd name="connsiteX1" fmla="*/ 1138 w 10000"/>
              <a:gd name="connsiteY1" fmla="*/ 8184 h 10000"/>
              <a:gd name="connsiteX2" fmla="*/ 862 w 10000"/>
              <a:gd name="connsiteY2" fmla="*/ 7805 h 10000"/>
              <a:gd name="connsiteX3" fmla="*/ 598 w 10000"/>
              <a:gd name="connsiteY3" fmla="*/ 7379 h 10000"/>
              <a:gd name="connsiteX4" fmla="*/ 402 w 10000"/>
              <a:gd name="connsiteY4" fmla="*/ 6943 h 10000"/>
              <a:gd name="connsiteX5" fmla="*/ 299 w 10000"/>
              <a:gd name="connsiteY5" fmla="*/ 6724 h 10000"/>
              <a:gd name="connsiteX6" fmla="*/ 218 w 10000"/>
              <a:gd name="connsiteY6" fmla="*/ 6483 h 10000"/>
              <a:gd name="connsiteX7" fmla="*/ 161 w 10000"/>
              <a:gd name="connsiteY7" fmla="*/ 6241 h 10000"/>
              <a:gd name="connsiteX8" fmla="*/ 103 w 10000"/>
              <a:gd name="connsiteY8" fmla="*/ 6000 h 10000"/>
              <a:gd name="connsiteX9" fmla="*/ 57 w 10000"/>
              <a:gd name="connsiteY9" fmla="*/ 5759 h 10000"/>
              <a:gd name="connsiteX10" fmla="*/ 23 w 10000"/>
              <a:gd name="connsiteY10" fmla="*/ 5517 h 10000"/>
              <a:gd name="connsiteX11" fmla="*/ 0 w 10000"/>
              <a:gd name="connsiteY11" fmla="*/ 5264 h 10000"/>
              <a:gd name="connsiteX12" fmla="*/ 0 w 10000"/>
              <a:gd name="connsiteY12" fmla="*/ 5000 h 10000"/>
              <a:gd name="connsiteX13" fmla="*/ 0 w 10000"/>
              <a:gd name="connsiteY13" fmla="*/ 5000 h 10000"/>
              <a:gd name="connsiteX14" fmla="*/ 0 w 10000"/>
              <a:gd name="connsiteY14" fmla="*/ 4747 h 10000"/>
              <a:gd name="connsiteX15" fmla="*/ 23 w 10000"/>
              <a:gd name="connsiteY15" fmla="*/ 4483 h 10000"/>
              <a:gd name="connsiteX16" fmla="*/ 57 w 10000"/>
              <a:gd name="connsiteY16" fmla="*/ 4241 h 10000"/>
              <a:gd name="connsiteX17" fmla="*/ 103 w 10000"/>
              <a:gd name="connsiteY17" fmla="*/ 4000 h 10000"/>
              <a:gd name="connsiteX18" fmla="*/ 161 w 10000"/>
              <a:gd name="connsiteY18" fmla="*/ 3759 h 10000"/>
              <a:gd name="connsiteX19" fmla="*/ 218 w 10000"/>
              <a:gd name="connsiteY19" fmla="*/ 3517 h 10000"/>
              <a:gd name="connsiteX20" fmla="*/ 299 w 10000"/>
              <a:gd name="connsiteY20" fmla="*/ 3287 h 10000"/>
              <a:gd name="connsiteX21" fmla="*/ 402 w 10000"/>
              <a:gd name="connsiteY21" fmla="*/ 3057 h 10000"/>
              <a:gd name="connsiteX22" fmla="*/ 598 w 10000"/>
              <a:gd name="connsiteY22" fmla="*/ 2621 h 10000"/>
              <a:gd name="connsiteX23" fmla="*/ 862 w 10000"/>
              <a:gd name="connsiteY23" fmla="*/ 2207 h 10000"/>
              <a:gd name="connsiteX24" fmla="*/ 1138 w 10000"/>
              <a:gd name="connsiteY24" fmla="*/ 1828 h 10000"/>
              <a:gd name="connsiteX25" fmla="*/ 1460 w 10000"/>
              <a:gd name="connsiteY25" fmla="*/ 1460 h 10000"/>
              <a:gd name="connsiteX26" fmla="*/ 1816 w 10000"/>
              <a:gd name="connsiteY26" fmla="*/ 1138 h 10000"/>
              <a:gd name="connsiteX27" fmla="*/ 2195 w 10000"/>
              <a:gd name="connsiteY27" fmla="*/ 862 h 10000"/>
              <a:gd name="connsiteX28" fmla="*/ 2621 w 10000"/>
              <a:gd name="connsiteY28" fmla="*/ 609 h 10000"/>
              <a:gd name="connsiteX29" fmla="*/ 3057 w 10000"/>
              <a:gd name="connsiteY29" fmla="*/ 402 h 10000"/>
              <a:gd name="connsiteX30" fmla="*/ 3276 w 10000"/>
              <a:gd name="connsiteY30" fmla="*/ 299 h 10000"/>
              <a:gd name="connsiteX31" fmla="*/ 3517 w 10000"/>
              <a:gd name="connsiteY31" fmla="*/ 218 h 10000"/>
              <a:gd name="connsiteX32" fmla="*/ 3759 w 10000"/>
              <a:gd name="connsiteY32" fmla="*/ 161 h 10000"/>
              <a:gd name="connsiteX33" fmla="*/ 4000 w 10000"/>
              <a:gd name="connsiteY33" fmla="*/ 103 h 10000"/>
              <a:gd name="connsiteX34" fmla="*/ 4241 w 10000"/>
              <a:gd name="connsiteY34" fmla="*/ 69 h 10000"/>
              <a:gd name="connsiteX35" fmla="*/ 4483 w 10000"/>
              <a:gd name="connsiteY35" fmla="*/ 23 h 10000"/>
              <a:gd name="connsiteX36" fmla="*/ 4736 w 10000"/>
              <a:gd name="connsiteY36" fmla="*/ 0 h 10000"/>
              <a:gd name="connsiteX37" fmla="*/ 5000 w 10000"/>
              <a:gd name="connsiteY37" fmla="*/ 0 h 10000"/>
              <a:gd name="connsiteX38" fmla="*/ 5000 w 10000"/>
              <a:gd name="connsiteY38" fmla="*/ 0 h 10000"/>
              <a:gd name="connsiteX39" fmla="*/ 5264 w 10000"/>
              <a:gd name="connsiteY39" fmla="*/ 0 h 10000"/>
              <a:gd name="connsiteX40" fmla="*/ 5517 w 10000"/>
              <a:gd name="connsiteY40" fmla="*/ 23 h 10000"/>
              <a:gd name="connsiteX41" fmla="*/ 5759 w 10000"/>
              <a:gd name="connsiteY41" fmla="*/ 69 h 10000"/>
              <a:gd name="connsiteX42" fmla="*/ 6000 w 10000"/>
              <a:gd name="connsiteY42" fmla="*/ 103 h 10000"/>
              <a:gd name="connsiteX43" fmla="*/ 6241 w 10000"/>
              <a:gd name="connsiteY43" fmla="*/ 161 h 10000"/>
              <a:gd name="connsiteX44" fmla="*/ 6483 w 10000"/>
              <a:gd name="connsiteY44" fmla="*/ 218 h 10000"/>
              <a:gd name="connsiteX45" fmla="*/ 6724 w 10000"/>
              <a:gd name="connsiteY45" fmla="*/ 299 h 10000"/>
              <a:gd name="connsiteX46" fmla="*/ 6943 w 10000"/>
              <a:gd name="connsiteY46" fmla="*/ 402 h 10000"/>
              <a:gd name="connsiteX47" fmla="*/ 7379 w 10000"/>
              <a:gd name="connsiteY47" fmla="*/ 609 h 10000"/>
              <a:gd name="connsiteX48" fmla="*/ 7793 w 10000"/>
              <a:gd name="connsiteY48" fmla="*/ 862 h 10000"/>
              <a:gd name="connsiteX49" fmla="*/ 8184 w 10000"/>
              <a:gd name="connsiteY49" fmla="*/ 1138 h 10000"/>
              <a:gd name="connsiteX50" fmla="*/ 8540 w 10000"/>
              <a:gd name="connsiteY50" fmla="*/ 1460 h 10000"/>
              <a:gd name="connsiteX51" fmla="*/ 8862 w 10000"/>
              <a:gd name="connsiteY51" fmla="*/ 1828 h 10000"/>
              <a:gd name="connsiteX52" fmla="*/ 9138 w 10000"/>
              <a:gd name="connsiteY52" fmla="*/ 2207 h 10000"/>
              <a:gd name="connsiteX53" fmla="*/ 9402 w 10000"/>
              <a:gd name="connsiteY53" fmla="*/ 2621 h 10000"/>
              <a:gd name="connsiteX54" fmla="*/ 9598 w 10000"/>
              <a:gd name="connsiteY54" fmla="*/ 3057 h 10000"/>
              <a:gd name="connsiteX55" fmla="*/ 9701 w 10000"/>
              <a:gd name="connsiteY55" fmla="*/ 3287 h 10000"/>
              <a:gd name="connsiteX56" fmla="*/ 9782 w 10000"/>
              <a:gd name="connsiteY56" fmla="*/ 3517 h 10000"/>
              <a:gd name="connsiteX57" fmla="*/ 9839 w 10000"/>
              <a:gd name="connsiteY57" fmla="*/ 3759 h 10000"/>
              <a:gd name="connsiteX58" fmla="*/ 9897 w 10000"/>
              <a:gd name="connsiteY58" fmla="*/ 4000 h 10000"/>
              <a:gd name="connsiteX59" fmla="*/ 9943 w 10000"/>
              <a:gd name="connsiteY59" fmla="*/ 4241 h 10000"/>
              <a:gd name="connsiteX60" fmla="*/ 9977 w 10000"/>
              <a:gd name="connsiteY60" fmla="*/ 4483 h 10000"/>
              <a:gd name="connsiteX61" fmla="*/ 10000 w 10000"/>
              <a:gd name="connsiteY61" fmla="*/ 4747 h 10000"/>
              <a:gd name="connsiteX62" fmla="*/ 10000 w 10000"/>
              <a:gd name="connsiteY62" fmla="*/ 5000 h 10000"/>
              <a:gd name="connsiteX63" fmla="*/ 10000 w 10000"/>
              <a:gd name="connsiteY63" fmla="*/ 5000 h 10000"/>
              <a:gd name="connsiteX64" fmla="*/ 10000 w 10000"/>
              <a:gd name="connsiteY64" fmla="*/ 5000 h 10000"/>
              <a:gd name="connsiteX65" fmla="*/ 10000 w 10000"/>
              <a:gd name="connsiteY65" fmla="*/ 5264 h 10000"/>
              <a:gd name="connsiteX66" fmla="*/ 9977 w 10000"/>
              <a:gd name="connsiteY66" fmla="*/ 5517 h 10000"/>
              <a:gd name="connsiteX67" fmla="*/ 9943 w 10000"/>
              <a:gd name="connsiteY67" fmla="*/ 5759 h 10000"/>
              <a:gd name="connsiteX68" fmla="*/ 9897 w 10000"/>
              <a:gd name="connsiteY68" fmla="*/ 6000 h 10000"/>
              <a:gd name="connsiteX69" fmla="*/ 9839 w 10000"/>
              <a:gd name="connsiteY69" fmla="*/ 6241 h 10000"/>
              <a:gd name="connsiteX70" fmla="*/ 9782 w 10000"/>
              <a:gd name="connsiteY70" fmla="*/ 6483 h 10000"/>
              <a:gd name="connsiteX71" fmla="*/ 9701 w 10000"/>
              <a:gd name="connsiteY71" fmla="*/ 6724 h 10000"/>
              <a:gd name="connsiteX72" fmla="*/ 9598 w 10000"/>
              <a:gd name="connsiteY72" fmla="*/ 6943 h 10000"/>
              <a:gd name="connsiteX73" fmla="*/ 9402 w 10000"/>
              <a:gd name="connsiteY73" fmla="*/ 7379 h 10000"/>
              <a:gd name="connsiteX74" fmla="*/ 9138 w 10000"/>
              <a:gd name="connsiteY74" fmla="*/ 7805 h 10000"/>
              <a:gd name="connsiteX75" fmla="*/ 8862 w 10000"/>
              <a:gd name="connsiteY75" fmla="*/ 8184 h 10000"/>
              <a:gd name="connsiteX76" fmla="*/ 8540 w 10000"/>
              <a:gd name="connsiteY76" fmla="*/ 8540 h 10000"/>
              <a:gd name="connsiteX77" fmla="*/ 8184 w 10000"/>
              <a:gd name="connsiteY77" fmla="*/ 8862 h 10000"/>
              <a:gd name="connsiteX78" fmla="*/ 7793 w 10000"/>
              <a:gd name="connsiteY78" fmla="*/ 9138 h 10000"/>
              <a:gd name="connsiteX79" fmla="*/ 7379 w 10000"/>
              <a:gd name="connsiteY79" fmla="*/ 9402 h 10000"/>
              <a:gd name="connsiteX80" fmla="*/ 6943 w 10000"/>
              <a:gd name="connsiteY80" fmla="*/ 9598 h 10000"/>
              <a:gd name="connsiteX81" fmla="*/ 6724 w 10000"/>
              <a:gd name="connsiteY81" fmla="*/ 9701 h 10000"/>
              <a:gd name="connsiteX82" fmla="*/ 6483 w 10000"/>
              <a:gd name="connsiteY82" fmla="*/ 9782 h 10000"/>
              <a:gd name="connsiteX83" fmla="*/ 6241 w 10000"/>
              <a:gd name="connsiteY83" fmla="*/ 9839 h 10000"/>
              <a:gd name="connsiteX84" fmla="*/ 6000 w 10000"/>
              <a:gd name="connsiteY84" fmla="*/ 9897 h 10000"/>
              <a:gd name="connsiteX85" fmla="*/ 5759 w 10000"/>
              <a:gd name="connsiteY85" fmla="*/ 9943 h 10000"/>
              <a:gd name="connsiteX86" fmla="*/ 5517 w 10000"/>
              <a:gd name="connsiteY86" fmla="*/ 9977 h 10000"/>
              <a:gd name="connsiteX87" fmla="*/ 5264 w 10000"/>
              <a:gd name="connsiteY87" fmla="*/ 10000 h 10000"/>
              <a:gd name="connsiteX88" fmla="*/ 5000 w 10000"/>
              <a:gd name="connsiteY88" fmla="*/ 10000 h 10000"/>
              <a:gd name="connsiteX89" fmla="*/ 5000 w 10000"/>
              <a:gd name="connsiteY89" fmla="*/ 10000 h 10000"/>
              <a:gd name="connsiteX90" fmla="*/ 4736 w 10000"/>
              <a:gd name="connsiteY90" fmla="*/ 10000 h 10000"/>
              <a:gd name="connsiteX91" fmla="*/ 4483 w 10000"/>
              <a:gd name="connsiteY91" fmla="*/ 9977 h 10000"/>
              <a:gd name="connsiteX92" fmla="*/ 4241 w 10000"/>
              <a:gd name="connsiteY92" fmla="*/ 9943 h 10000"/>
              <a:gd name="connsiteX93" fmla="*/ 4000 w 10000"/>
              <a:gd name="connsiteY93" fmla="*/ 9897 h 10000"/>
              <a:gd name="connsiteX94" fmla="*/ 3759 w 10000"/>
              <a:gd name="connsiteY94" fmla="*/ 9839 h 10000"/>
              <a:gd name="connsiteX95" fmla="*/ 3517 w 10000"/>
              <a:gd name="connsiteY95" fmla="*/ 9782 h 10000"/>
              <a:gd name="connsiteX96" fmla="*/ 3276 w 10000"/>
              <a:gd name="connsiteY96" fmla="*/ 9701 h 10000"/>
              <a:gd name="connsiteX97" fmla="*/ 3057 w 10000"/>
              <a:gd name="connsiteY97" fmla="*/ 9598 h 10000"/>
              <a:gd name="connsiteX98" fmla="*/ 2621 w 10000"/>
              <a:gd name="connsiteY98" fmla="*/ 9402 h 10000"/>
              <a:gd name="connsiteX99" fmla="*/ 2195 w 10000"/>
              <a:gd name="connsiteY99" fmla="*/ 9138 h 10000"/>
              <a:gd name="connsiteX100" fmla="*/ 2224 w 10000"/>
              <a:gd name="connsiteY100" fmla="*/ 916 h 10000"/>
              <a:gd name="connsiteX0" fmla="*/ 1138 w 10000"/>
              <a:gd name="connsiteY0" fmla="*/ 8184 h 10000"/>
              <a:gd name="connsiteX1" fmla="*/ 862 w 10000"/>
              <a:gd name="connsiteY1" fmla="*/ 7805 h 10000"/>
              <a:gd name="connsiteX2" fmla="*/ 598 w 10000"/>
              <a:gd name="connsiteY2" fmla="*/ 7379 h 10000"/>
              <a:gd name="connsiteX3" fmla="*/ 402 w 10000"/>
              <a:gd name="connsiteY3" fmla="*/ 6943 h 10000"/>
              <a:gd name="connsiteX4" fmla="*/ 299 w 10000"/>
              <a:gd name="connsiteY4" fmla="*/ 6724 h 10000"/>
              <a:gd name="connsiteX5" fmla="*/ 218 w 10000"/>
              <a:gd name="connsiteY5" fmla="*/ 6483 h 10000"/>
              <a:gd name="connsiteX6" fmla="*/ 161 w 10000"/>
              <a:gd name="connsiteY6" fmla="*/ 6241 h 10000"/>
              <a:gd name="connsiteX7" fmla="*/ 103 w 10000"/>
              <a:gd name="connsiteY7" fmla="*/ 6000 h 10000"/>
              <a:gd name="connsiteX8" fmla="*/ 57 w 10000"/>
              <a:gd name="connsiteY8" fmla="*/ 5759 h 10000"/>
              <a:gd name="connsiteX9" fmla="*/ 23 w 10000"/>
              <a:gd name="connsiteY9" fmla="*/ 5517 h 10000"/>
              <a:gd name="connsiteX10" fmla="*/ 0 w 10000"/>
              <a:gd name="connsiteY10" fmla="*/ 5264 h 10000"/>
              <a:gd name="connsiteX11" fmla="*/ 0 w 10000"/>
              <a:gd name="connsiteY11" fmla="*/ 5000 h 10000"/>
              <a:gd name="connsiteX12" fmla="*/ 0 w 10000"/>
              <a:gd name="connsiteY12" fmla="*/ 5000 h 10000"/>
              <a:gd name="connsiteX13" fmla="*/ 0 w 10000"/>
              <a:gd name="connsiteY13" fmla="*/ 4747 h 10000"/>
              <a:gd name="connsiteX14" fmla="*/ 23 w 10000"/>
              <a:gd name="connsiteY14" fmla="*/ 4483 h 10000"/>
              <a:gd name="connsiteX15" fmla="*/ 57 w 10000"/>
              <a:gd name="connsiteY15" fmla="*/ 4241 h 10000"/>
              <a:gd name="connsiteX16" fmla="*/ 103 w 10000"/>
              <a:gd name="connsiteY16" fmla="*/ 4000 h 10000"/>
              <a:gd name="connsiteX17" fmla="*/ 161 w 10000"/>
              <a:gd name="connsiteY17" fmla="*/ 3759 h 10000"/>
              <a:gd name="connsiteX18" fmla="*/ 218 w 10000"/>
              <a:gd name="connsiteY18" fmla="*/ 3517 h 10000"/>
              <a:gd name="connsiteX19" fmla="*/ 299 w 10000"/>
              <a:gd name="connsiteY19" fmla="*/ 3287 h 10000"/>
              <a:gd name="connsiteX20" fmla="*/ 402 w 10000"/>
              <a:gd name="connsiteY20" fmla="*/ 3057 h 10000"/>
              <a:gd name="connsiteX21" fmla="*/ 598 w 10000"/>
              <a:gd name="connsiteY21" fmla="*/ 2621 h 10000"/>
              <a:gd name="connsiteX22" fmla="*/ 862 w 10000"/>
              <a:gd name="connsiteY22" fmla="*/ 2207 h 10000"/>
              <a:gd name="connsiteX23" fmla="*/ 1138 w 10000"/>
              <a:gd name="connsiteY23" fmla="*/ 1828 h 10000"/>
              <a:gd name="connsiteX24" fmla="*/ 1460 w 10000"/>
              <a:gd name="connsiteY24" fmla="*/ 1460 h 10000"/>
              <a:gd name="connsiteX25" fmla="*/ 1816 w 10000"/>
              <a:gd name="connsiteY25" fmla="*/ 1138 h 10000"/>
              <a:gd name="connsiteX26" fmla="*/ 2195 w 10000"/>
              <a:gd name="connsiteY26" fmla="*/ 862 h 10000"/>
              <a:gd name="connsiteX27" fmla="*/ 2621 w 10000"/>
              <a:gd name="connsiteY27" fmla="*/ 609 h 10000"/>
              <a:gd name="connsiteX28" fmla="*/ 3057 w 10000"/>
              <a:gd name="connsiteY28" fmla="*/ 402 h 10000"/>
              <a:gd name="connsiteX29" fmla="*/ 3276 w 10000"/>
              <a:gd name="connsiteY29" fmla="*/ 299 h 10000"/>
              <a:gd name="connsiteX30" fmla="*/ 3517 w 10000"/>
              <a:gd name="connsiteY30" fmla="*/ 218 h 10000"/>
              <a:gd name="connsiteX31" fmla="*/ 3759 w 10000"/>
              <a:gd name="connsiteY31" fmla="*/ 161 h 10000"/>
              <a:gd name="connsiteX32" fmla="*/ 4000 w 10000"/>
              <a:gd name="connsiteY32" fmla="*/ 103 h 10000"/>
              <a:gd name="connsiteX33" fmla="*/ 4241 w 10000"/>
              <a:gd name="connsiteY33" fmla="*/ 69 h 10000"/>
              <a:gd name="connsiteX34" fmla="*/ 4483 w 10000"/>
              <a:gd name="connsiteY34" fmla="*/ 23 h 10000"/>
              <a:gd name="connsiteX35" fmla="*/ 4736 w 10000"/>
              <a:gd name="connsiteY35" fmla="*/ 0 h 10000"/>
              <a:gd name="connsiteX36" fmla="*/ 5000 w 10000"/>
              <a:gd name="connsiteY36" fmla="*/ 0 h 10000"/>
              <a:gd name="connsiteX37" fmla="*/ 5000 w 10000"/>
              <a:gd name="connsiteY37" fmla="*/ 0 h 10000"/>
              <a:gd name="connsiteX38" fmla="*/ 5264 w 10000"/>
              <a:gd name="connsiteY38" fmla="*/ 0 h 10000"/>
              <a:gd name="connsiteX39" fmla="*/ 5517 w 10000"/>
              <a:gd name="connsiteY39" fmla="*/ 23 h 10000"/>
              <a:gd name="connsiteX40" fmla="*/ 5759 w 10000"/>
              <a:gd name="connsiteY40" fmla="*/ 69 h 10000"/>
              <a:gd name="connsiteX41" fmla="*/ 6000 w 10000"/>
              <a:gd name="connsiteY41" fmla="*/ 103 h 10000"/>
              <a:gd name="connsiteX42" fmla="*/ 6241 w 10000"/>
              <a:gd name="connsiteY42" fmla="*/ 161 h 10000"/>
              <a:gd name="connsiteX43" fmla="*/ 6483 w 10000"/>
              <a:gd name="connsiteY43" fmla="*/ 218 h 10000"/>
              <a:gd name="connsiteX44" fmla="*/ 6724 w 10000"/>
              <a:gd name="connsiteY44" fmla="*/ 299 h 10000"/>
              <a:gd name="connsiteX45" fmla="*/ 6943 w 10000"/>
              <a:gd name="connsiteY45" fmla="*/ 402 h 10000"/>
              <a:gd name="connsiteX46" fmla="*/ 7379 w 10000"/>
              <a:gd name="connsiteY46" fmla="*/ 609 h 10000"/>
              <a:gd name="connsiteX47" fmla="*/ 7793 w 10000"/>
              <a:gd name="connsiteY47" fmla="*/ 862 h 10000"/>
              <a:gd name="connsiteX48" fmla="*/ 8184 w 10000"/>
              <a:gd name="connsiteY48" fmla="*/ 1138 h 10000"/>
              <a:gd name="connsiteX49" fmla="*/ 8540 w 10000"/>
              <a:gd name="connsiteY49" fmla="*/ 1460 h 10000"/>
              <a:gd name="connsiteX50" fmla="*/ 8862 w 10000"/>
              <a:gd name="connsiteY50" fmla="*/ 1828 h 10000"/>
              <a:gd name="connsiteX51" fmla="*/ 9138 w 10000"/>
              <a:gd name="connsiteY51" fmla="*/ 2207 h 10000"/>
              <a:gd name="connsiteX52" fmla="*/ 9402 w 10000"/>
              <a:gd name="connsiteY52" fmla="*/ 2621 h 10000"/>
              <a:gd name="connsiteX53" fmla="*/ 9598 w 10000"/>
              <a:gd name="connsiteY53" fmla="*/ 3057 h 10000"/>
              <a:gd name="connsiteX54" fmla="*/ 9701 w 10000"/>
              <a:gd name="connsiteY54" fmla="*/ 3287 h 10000"/>
              <a:gd name="connsiteX55" fmla="*/ 9782 w 10000"/>
              <a:gd name="connsiteY55" fmla="*/ 3517 h 10000"/>
              <a:gd name="connsiteX56" fmla="*/ 9839 w 10000"/>
              <a:gd name="connsiteY56" fmla="*/ 3759 h 10000"/>
              <a:gd name="connsiteX57" fmla="*/ 9897 w 10000"/>
              <a:gd name="connsiteY57" fmla="*/ 4000 h 10000"/>
              <a:gd name="connsiteX58" fmla="*/ 9943 w 10000"/>
              <a:gd name="connsiteY58" fmla="*/ 4241 h 10000"/>
              <a:gd name="connsiteX59" fmla="*/ 9977 w 10000"/>
              <a:gd name="connsiteY59" fmla="*/ 4483 h 10000"/>
              <a:gd name="connsiteX60" fmla="*/ 10000 w 10000"/>
              <a:gd name="connsiteY60" fmla="*/ 4747 h 10000"/>
              <a:gd name="connsiteX61" fmla="*/ 10000 w 10000"/>
              <a:gd name="connsiteY61" fmla="*/ 5000 h 10000"/>
              <a:gd name="connsiteX62" fmla="*/ 10000 w 10000"/>
              <a:gd name="connsiteY62" fmla="*/ 5000 h 10000"/>
              <a:gd name="connsiteX63" fmla="*/ 10000 w 10000"/>
              <a:gd name="connsiteY63" fmla="*/ 5000 h 10000"/>
              <a:gd name="connsiteX64" fmla="*/ 10000 w 10000"/>
              <a:gd name="connsiteY64" fmla="*/ 5264 h 10000"/>
              <a:gd name="connsiteX65" fmla="*/ 9977 w 10000"/>
              <a:gd name="connsiteY65" fmla="*/ 5517 h 10000"/>
              <a:gd name="connsiteX66" fmla="*/ 9943 w 10000"/>
              <a:gd name="connsiteY66" fmla="*/ 5759 h 10000"/>
              <a:gd name="connsiteX67" fmla="*/ 9897 w 10000"/>
              <a:gd name="connsiteY67" fmla="*/ 6000 h 10000"/>
              <a:gd name="connsiteX68" fmla="*/ 9839 w 10000"/>
              <a:gd name="connsiteY68" fmla="*/ 6241 h 10000"/>
              <a:gd name="connsiteX69" fmla="*/ 9782 w 10000"/>
              <a:gd name="connsiteY69" fmla="*/ 6483 h 10000"/>
              <a:gd name="connsiteX70" fmla="*/ 9701 w 10000"/>
              <a:gd name="connsiteY70" fmla="*/ 6724 h 10000"/>
              <a:gd name="connsiteX71" fmla="*/ 9598 w 10000"/>
              <a:gd name="connsiteY71" fmla="*/ 6943 h 10000"/>
              <a:gd name="connsiteX72" fmla="*/ 9402 w 10000"/>
              <a:gd name="connsiteY72" fmla="*/ 7379 h 10000"/>
              <a:gd name="connsiteX73" fmla="*/ 9138 w 10000"/>
              <a:gd name="connsiteY73" fmla="*/ 7805 h 10000"/>
              <a:gd name="connsiteX74" fmla="*/ 8862 w 10000"/>
              <a:gd name="connsiteY74" fmla="*/ 8184 h 10000"/>
              <a:gd name="connsiteX75" fmla="*/ 8540 w 10000"/>
              <a:gd name="connsiteY75" fmla="*/ 8540 h 10000"/>
              <a:gd name="connsiteX76" fmla="*/ 8184 w 10000"/>
              <a:gd name="connsiteY76" fmla="*/ 8862 h 10000"/>
              <a:gd name="connsiteX77" fmla="*/ 7793 w 10000"/>
              <a:gd name="connsiteY77" fmla="*/ 9138 h 10000"/>
              <a:gd name="connsiteX78" fmla="*/ 7379 w 10000"/>
              <a:gd name="connsiteY78" fmla="*/ 9402 h 10000"/>
              <a:gd name="connsiteX79" fmla="*/ 6943 w 10000"/>
              <a:gd name="connsiteY79" fmla="*/ 9598 h 10000"/>
              <a:gd name="connsiteX80" fmla="*/ 6724 w 10000"/>
              <a:gd name="connsiteY80" fmla="*/ 9701 h 10000"/>
              <a:gd name="connsiteX81" fmla="*/ 6483 w 10000"/>
              <a:gd name="connsiteY81" fmla="*/ 9782 h 10000"/>
              <a:gd name="connsiteX82" fmla="*/ 6241 w 10000"/>
              <a:gd name="connsiteY82" fmla="*/ 9839 h 10000"/>
              <a:gd name="connsiteX83" fmla="*/ 6000 w 10000"/>
              <a:gd name="connsiteY83" fmla="*/ 9897 h 10000"/>
              <a:gd name="connsiteX84" fmla="*/ 5759 w 10000"/>
              <a:gd name="connsiteY84" fmla="*/ 9943 h 10000"/>
              <a:gd name="connsiteX85" fmla="*/ 5517 w 10000"/>
              <a:gd name="connsiteY85" fmla="*/ 9977 h 10000"/>
              <a:gd name="connsiteX86" fmla="*/ 5264 w 10000"/>
              <a:gd name="connsiteY86" fmla="*/ 10000 h 10000"/>
              <a:gd name="connsiteX87" fmla="*/ 5000 w 10000"/>
              <a:gd name="connsiteY87" fmla="*/ 10000 h 10000"/>
              <a:gd name="connsiteX88" fmla="*/ 5000 w 10000"/>
              <a:gd name="connsiteY88" fmla="*/ 10000 h 10000"/>
              <a:gd name="connsiteX89" fmla="*/ 4736 w 10000"/>
              <a:gd name="connsiteY89" fmla="*/ 10000 h 10000"/>
              <a:gd name="connsiteX90" fmla="*/ 4483 w 10000"/>
              <a:gd name="connsiteY90" fmla="*/ 9977 h 10000"/>
              <a:gd name="connsiteX91" fmla="*/ 4241 w 10000"/>
              <a:gd name="connsiteY91" fmla="*/ 9943 h 10000"/>
              <a:gd name="connsiteX92" fmla="*/ 4000 w 10000"/>
              <a:gd name="connsiteY92" fmla="*/ 9897 h 10000"/>
              <a:gd name="connsiteX93" fmla="*/ 3759 w 10000"/>
              <a:gd name="connsiteY93" fmla="*/ 9839 h 10000"/>
              <a:gd name="connsiteX94" fmla="*/ 3517 w 10000"/>
              <a:gd name="connsiteY94" fmla="*/ 9782 h 10000"/>
              <a:gd name="connsiteX95" fmla="*/ 3276 w 10000"/>
              <a:gd name="connsiteY95" fmla="*/ 9701 h 10000"/>
              <a:gd name="connsiteX96" fmla="*/ 3057 w 10000"/>
              <a:gd name="connsiteY96" fmla="*/ 9598 h 10000"/>
              <a:gd name="connsiteX97" fmla="*/ 2621 w 10000"/>
              <a:gd name="connsiteY97" fmla="*/ 9402 h 10000"/>
              <a:gd name="connsiteX98" fmla="*/ 2195 w 10000"/>
              <a:gd name="connsiteY98" fmla="*/ 9138 h 10000"/>
              <a:gd name="connsiteX99" fmla="*/ 2224 w 10000"/>
              <a:gd name="connsiteY99" fmla="*/ 916 h 10000"/>
              <a:gd name="connsiteX0" fmla="*/ 862 w 10000"/>
              <a:gd name="connsiteY0" fmla="*/ 7805 h 10000"/>
              <a:gd name="connsiteX1" fmla="*/ 598 w 10000"/>
              <a:gd name="connsiteY1" fmla="*/ 7379 h 10000"/>
              <a:gd name="connsiteX2" fmla="*/ 402 w 10000"/>
              <a:gd name="connsiteY2" fmla="*/ 6943 h 10000"/>
              <a:gd name="connsiteX3" fmla="*/ 299 w 10000"/>
              <a:gd name="connsiteY3" fmla="*/ 6724 h 10000"/>
              <a:gd name="connsiteX4" fmla="*/ 218 w 10000"/>
              <a:gd name="connsiteY4" fmla="*/ 6483 h 10000"/>
              <a:gd name="connsiteX5" fmla="*/ 161 w 10000"/>
              <a:gd name="connsiteY5" fmla="*/ 6241 h 10000"/>
              <a:gd name="connsiteX6" fmla="*/ 103 w 10000"/>
              <a:gd name="connsiteY6" fmla="*/ 6000 h 10000"/>
              <a:gd name="connsiteX7" fmla="*/ 57 w 10000"/>
              <a:gd name="connsiteY7" fmla="*/ 5759 h 10000"/>
              <a:gd name="connsiteX8" fmla="*/ 23 w 10000"/>
              <a:gd name="connsiteY8" fmla="*/ 5517 h 10000"/>
              <a:gd name="connsiteX9" fmla="*/ 0 w 10000"/>
              <a:gd name="connsiteY9" fmla="*/ 5264 h 10000"/>
              <a:gd name="connsiteX10" fmla="*/ 0 w 10000"/>
              <a:gd name="connsiteY10" fmla="*/ 5000 h 10000"/>
              <a:gd name="connsiteX11" fmla="*/ 0 w 10000"/>
              <a:gd name="connsiteY11" fmla="*/ 5000 h 10000"/>
              <a:gd name="connsiteX12" fmla="*/ 0 w 10000"/>
              <a:gd name="connsiteY12" fmla="*/ 4747 h 10000"/>
              <a:gd name="connsiteX13" fmla="*/ 23 w 10000"/>
              <a:gd name="connsiteY13" fmla="*/ 4483 h 10000"/>
              <a:gd name="connsiteX14" fmla="*/ 57 w 10000"/>
              <a:gd name="connsiteY14" fmla="*/ 4241 h 10000"/>
              <a:gd name="connsiteX15" fmla="*/ 103 w 10000"/>
              <a:gd name="connsiteY15" fmla="*/ 4000 h 10000"/>
              <a:gd name="connsiteX16" fmla="*/ 161 w 10000"/>
              <a:gd name="connsiteY16" fmla="*/ 3759 h 10000"/>
              <a:gd name="connsiteX17" fmla="*/ 218 w 10000"/>
              <a:gd name="connsiteY17" fmla="*/ 3517 h 10000"/>
              <a:gd name="connsiteX18" fmla="*/ 299 w 10000"/>
              <a:gd name="connsiteY18" fmla="*/ 3287 h 10000"/>
              <a:gd name="connsiteX19" fmla="*/ 402 w 10000"/>
              <a:gd name="connsiteY19" fmla="*/ 3057 h 10000"/>
              <a:gd name="connsiteX20" fmla="*/ 598 w 10000"/>
              <a:gd name="connsiteY20" fmla="*/ 2621 h 10000"/>
              <a:gd name="connsiteX21" fmla="*/ 862 w 10000"/>
              <a:gd name="connsiteY21" fmla="*/ 2207 h 10000"/>
              <a:gd name="connsiteX22" fmla="*/ 1138 w 10000"/>
              <a:gd name="connsiteY22" fmla="*/ 1828 h 10000"/>
              <a:gd name="connsiteX23" fmla="*/ 1460 w 10000"/>
              <a:gd name="connsiteY23" fmla="*/ 1460 h 10000"/>
              <a:gd name="connsiteX24" fmla="*/ 1816 w 10000"/>
              <a:gd name="connsiteY24" fmla="*/ 1138 h 10000"/>
              <a:gd name="connsiteX25" fmla="*/ 2195 w 10000"/>
              <a:gd name="connsiteY25" fmla="*/ 862 h 10000"/>
              <a:gd name="connsiteX26" fmla="*/ 2621 w 10000"/>
              <a:gd name="connsiteY26" fmla="*/ 609 h 10000"/>
              <a:gd name="connsiteX27" fmla="*/ 3057 w 10000"/>
              <a:gd name="connsiteY27" fmla="*/ 402 h 10000"/>
              <a:gd name="connsiteX28" fmla="*/ 3276 w 10000"/>
              <a:gd name="connsiteY28" fmla="*/ 299 h 10000"/>
              <a:gd name="connsiteX29" fmla="*/ 3517 w 10000"/>
              <a:gd name="connsiteY29" fmla="*/ 218 h 10000"/>
              <a:gd name="connsiteX30" fmla="*/ 3759 w 10000"/>
              <a:gd name="connsiteY30" fmla="*/ 161 h 10000"/>
              <a:gd name="connsiteX31" fmla="*/ 4000 w 10000"/>
              <a:gd name="connsiteY31" fmla="*/ 103 h 10000"/>
              <a:gd name="connsiteX32" fmla="*/ 4241 w 10000"/>
              <a:gd name="connsiteY32" fmla="*/ 69 h 10000"/>
              <a:gd name="connsiteX33" fmla="*/ 4483 w 10000"/>
              <a:gd name="connsiteY33" fmla="*/ 23 h 10000"/>
              <a:gd name="connsiteX34" fmla="*/ 4736 w 10000"/>
              <a:gd name="connsiteY34" fmla="*/ 0 h 10000"/>
              <a:gd name="connsiteX35" fmla="*/ 5000 w 10000"/>
              <a:gd name="connsiteY35" fmla="*/ 0 h 10000"/>
              <a:gd name="connsiteX36" fmla="*/ 5000 w 10000"/>
              <a:gd name="connsiteY36" fmla="*/ 0 h 10000"/>
              <a:gd name="connsiteX37" fmla="*/ 5264 w 10000"/>
              <a:gd name="connsiteY37" fmla="*/ 0 h 10000"/>
              <a:gd name="connsiteX38" fmla="*/ 5517 w 10000"/>
              <a:gd name="connsiteY38" fmla="*/ 23 h 10000"/>
              <a:gd name="connsiteX39" fmla="*/ 5759 w 10000"/>
              <a:gd name="connsiteY39" fmla="*/ 69 h 10000"/>
              <a:gd name="connsiteX40" fmla="*/ 6000 w 10000"/>
              <a:gd name="connsiteY40" fmla="*/ 103 h 10000"/>
              <a:gd name="connsiteX41" fmla="*/ 6241 w 10000"/>
              <a:gd name="connsiteY41" fmla="*/ 161 h 10000"/>
              <a:gd name="connsiteX42" fmla="*/ 6483 w 10000"/>
              <a:gd name="connsiteY42" fmla="*/ 218 h 10000"/>
              <a:gd name="connsiteX43" fmla="*/ 6724 w 10000"/>
              <a:gd name="connsiteY43" fmla="*/ 299 h 10000"/>
              <a:gd name="connsiteX44" fmla="*/ 6943 w 10000"/>
              <a:gd name="connsiteY44" fmla="*/ 402 h 10000"/>
              <a:gd name="connsiteX45" fmla="*/ 7379 w 10000"/>
              <a:gd name="connsiteY45" fmla="*/ 609 h 10000"/>
              <a:gd name="connsiteX46" fmla="*/ 7793 w 10000"/>
              <a:gd name="connsiteY46" fmla="*/ 862 h 10000"/>
              <a:gd name="connsiteX47" fmla="*/ 8184 w 10000"/>
              <a:gd name="connsiteY47" fmla="*/ 1138 h 10000"/>
              <a:gd name="connsiteX48" fmla="*/ 8540 w 10000"/>
              <a:gd name="connsiteY48" fmla="*/ 1460 h 10000"/>
              <a:gd name="connsiteX49" fmla="*/ 8862 w 10000"/>
              <a:gd name="connsiteY49" fmla="*/ 1828 h 10000"/>
              <a:gd name="connsiteX50" fmla="*/ 9138 w 10000"/>
              <a:gd name="connsiteY50" fmla="*/ 2207 h 10000"/>
              <a:gd name="connsiteX51" fmla="*/ 9402 w 10000"/>
              <a:gd name="connsiteY51" fmla="*/ 2621 h 10000"/>
              <a:gd name="connsiteX52" fmla="*/ 9598 w 10000"/>
              <a:gd name="connsiteY52" fmla="*/ 3057 h 10000"/>
              <a:gd name="connsiteX53" fmla="*/ 9701 w 10000"/>
              <a:gd name="connsiteY53" fmla="*/ 3287 h 10000"/>
              <a:gd name="connsiteX54" fmla="*/ 9782 w 10000"/>
              <a:gd name="connsiteY54" fmla="*/ 3517 h 10000"/>
              <a:gd name="connsiteX55" fmla="*/ 9839 w 10000"/>
              <a:gd name="connsiteY55" fmla="*/ 3759 h 10000"/>
              <a:gd name="connsiteX56" fmla="*/ 9897 w 10000"/>
              <a:gd name="connsiteY56" fmla="*/ 4000 h 10000"/>
              <a:gd name="connsiteX57" fmla="*/ 9943 w 10000"/>
              <a:gd name="connsiteY57" fmla="*/ 4241 h 10000"/>
              <a:gd name="connsiteX58" fmla="*/ 9977 w 10000"/>
              <a:gd name="connsiteY58" fmla="*/ 4483 h 10000"/>
              <a:gd name="connsiteX59" fmla="*/ 10000 w 10000"/>
              <a:gd name="connsiteY59" fmla="*/ 4747 h 10000"/>
              <a:gd name="connsiteX60" fmla="*/ 10000 w 10000"/>
              <a:gd name="connsiteY60" fmla="*/ 5000 h 10000"/>
              <a:gd name="connsiteX61" fmla="*/ 10000 w 10000"/>
              <a:gd name="connsiteY61" fmla="*/ 5000 h 10000"/>
              <a:gd name="connsiteX62" fmla="*/ 10000 w 10000"/>
              <a:gd name="connsiteY62" fmla="*/ 5000 h 10000"/>
              <a:gd name="connsiteX63" fmla="*/ 10000 w 10000"/>
              <a:gd name="connsiteY63" fmla="*/ 5264 h 10000"/>
              <a:gd name="connsiteX64" fmla="*/ 9977 w 10000"/>
              <a:gd name="connsiteY64" fmla="*/ 5517 h 10000"/>
              <a:gd name="connsiteX65" fmla="*/ 9943 w 10000"/>
              <a:gd name="connsiteY65" fmla="*/ 5759 h 10000"/>
              <a:gd name="connsiteX66" fmla="*/ 9897 w 10000"/>
              <a:gd name="connsiteY66" fmla="*/ 6000 h 10000"/>
              <a:gd name="connsiteX67" fmla="*/ 9839 w 10000"/>
              <a:gd name="connsiteY67" fmla="*/ 6241 h 10000"/>
              <a:gd name="connsiteX68" fmla="*/ 9782 w 10000"/>
              <a:gd name="connsiteY68" fmla="*/ 6483 h 10000"/>
              <a:gd name="connsiteX69" fmla="*/ 9701 w 10000"/>
              <a:gd name="connsiteY69" fmla="*/ 6724 h 10000"/>
              <a:gd name="connsiteX70" fmla="*/ 9598 w 10000"/>
              <a:gd name="connsiteY70" fmla="*/ 6943 h 10000"/>
              <a:gd name="connsiteX71" fmla="*/ 9402 w 10000"/>
              <a:gd name="connsiteY71" fmla="*/ 7379 h 10000"/>
              <a:gd name="connsiteX72" fmla="*/ 9138 w 10000"/>
              <a:gd name="connsiteY72" fmla="*/ 7805 h 10000"/>
              <a:gd name="connsiteX73" fmla="*/ 8862 w 10000"/>
              <a:gd name="connsiteY73" fmla="*/ 8184 h 10000"/>
              <a:gd name="connsiteX74" fmla="*/ 8540 w 10000"/>
              <a:gd name="connsiteY74" fmla="*/ 8540 h 10000"/>
              <a:gd name="connsiteX75" fmla="*/ 8184 w 10000"/>
              <a:gd name="connsiteY75" fmla="*/ 8862 h 10000"/>
              <a:gd name="connsiteX76" fmla="*/ 7793 w 10000"/>
              <a:gd name="connsiteY76" fmla="*/ 9138 h 10000"/>
              <a:gd name="connsiteX77" fmla="*/ 7379 w 10000"/>
              <a:gd name="connsiteY77" fmla="*/ 9402 h 10000"/>
              <a:gd name="connsiteX78" fmla="*/ 6943 w 10000"/>
              <a:gd name="connsiteY78" fmla="*/ 9598 h 10000"/>
              <a:gd name="connsiteX79" fmla="*/ 6724 w 10000"/>
              <a:gd name="connsiteY79" fmla="*/ 9701 h 10000"/>
              <a:gd name="connsiteX80" fmla="*/ 6483 w 10000"/>
              <a:gd name="connsiteY80" fmla="*/ 9782 h 10000"/>
              <a:gd name="connsiteX81" fmla="*/ 6241 w 10000"/>
              <a:gd name="connsiteY81" fmla="*/ 9839 h 10000"/>
              <a:gd name="connsiteX82" fmla="*/ 6000 w 10000"/>
              <a:gd name="connsiteY82" fmla="*/ 9897 h 10000"/>
              <a:gd name="connsiteX83" fmla="*/ 5759 w 10000"/>
              <a:gd name="connsiteY83" fmla="*/ 9943 h 10000"/>
              <a:gd name="connsiteX84" fmla="*/ 5517 w 10000"/>
              <a:gd name="connsiteY84" fmla="*/ 9977 h 10000"/>
              <a:gd name="connsiteX85" fmla="*/ 5264 w 10000"/>
              <a:gd name="connsiteY85" fmla="*/ 10000 h 10000"/>
              <a:gd name="connsiteX86" fmla="*/ 5000 w 10000"/>
              <a:gd name="connsiteY86" fmla="*/ 10000 h 10000"/>
              <a:gd name="connsiteX87" fmla="*/ 5000 w 10000"/>
              <a:gd name="connsiteY87" fmla="*/ 10000 h 10000"/>
              <a:gd name="connsiteX88" fmla="*/ 4736 w 10000"/>
              <a:gd name="connsiteY88" fmla="*/ 10000 h 10000"/>
              <a:gd name="connsiteX89" fmla="*/ 4483 w 10000"/>
              <a:gd name="connsiteY89" fmla="*/ 9977 h 10000"/>
              <a:gd name="connsiteX90" fmla="*/ 4241 w 10000"/>
              <a:gd name="connsiteY90" fmla="*/ 9943 h 10000"/>
              <a:gd name="connsiteX91" fmla="*/ 4000 w 10000"/>
              <a:gd name="connsiteY91" fmla="*/ 9897 h 10000"/>
              <a:gd name="connsiteX92" fmla="*/ 3759 w 10000"/>
              <a:gd name="connsiteY92" fmla="*/ 9839 h 10000"/>
              <a:gd name="connsiteX93" fmla="*/ 3517 w 10000"/>
              <a:gd name="connsiteY93" fmla="*/ 9782 h 10000"/>
              <a:gd name="connsiteX94" fmla="*/ 3276 w 10000"/>
              <a:gd name="connsiteY94" fmla="*/ 9701 h 10000"/>
              <a:gd name="connsiteX95" fmla="*/ 3057 w 10000"/>
              <a:gd name="connsiteY95" fmla="*/ 9598 h 10000"/>
              <a:gd name="connsiteX96" fmla="*/ 2621 w 10000"/>
              <a:gd name="connsiteY96" fmla="*/ 9402 h 10000"/>
              <a:gd name="connsiteX97" fmla="*/ 2195 w 10000"/>
              <a:gd name="connsiteY97" fmla="*/ 9138 h 10000"/>
              <a:gd name="connsiteX98" fmla="*/ 2224 w 10000"/>
              <a:gd name="connsiteY98" fmla="*/ 916 h 10000"/>
              <a:gd name="connsiteX0" fmla="*/ 598 w 10000"/>
              <a:gd name="connsiteY0" fmla="*/ 7379 h 10000"/>
              <a:gd name="connsiteX1" fmla="*/ 402 w 10000"/>
              <a:gd name="connsiteY1" fmla="*/ 6943 h 10000"/>
              <a:gd name="connsiteX2" fmla="*/ 299 w 10000"/>
              <a:gd name="connsiteY2" fmla="*/ 6724 h 10000"/>
              <a:gd name="connsiteX3" fmla="*/ 218 w 10000"/>
              <a:gd name="connsiteY3" fmla="*/ 6483 h 10000"/>
              <a:gd name="connsiteX4" fmla="*/ 161 w 10000"/>
              <a:gd name="connsiteY4" fmla="*/ 6241 h 10000"/>
              <a:gd name="connsiteX5" fmla="*/ 103 w 10000"/>
              <a:gd name="connsiteY5" fmla="*/ 6000 h 10000"/>
              <a:gd name="connsiteX6" fmla="*/ 57 w 10000"/>
              <a:gd name="connsiteY6" fmla="*/ 5759 h 10000"/>
              <a:gd name="connsiteX7" fmla="*/ 23 w 10000"/>
              <a:gd name="connsiteY7" fmla="*/ 5517 h 10000"/>
              <a:gd name="connsiteX8" fmla="*/ 0 w 10000"/>
              <a:gd name="connsiteY8" fmla="*/ 5264 h 10000"/>
              <a:gd name="connsiteX9" fmla="*/ 0 w 10000"/>
              <a:gd name="connsiteY9" fmla="*/ 5000 h 10000"/>
              <a:gd name="connsiteX10" fmla="*/ 0 w 10000"/>
              <a:gd name="connsiteY10" fmla="*/ 5000 h 10000"/>
              <a:gd name="connsiteX11" fmla="*/ 0 w 10000"/>
              <a:gd name="connsiteY11" fmla="*/ 4747 h 10000"/>
              <a:gd name="connsiteX12" fmla="*/ 23 w 10000"/>
              <a:gd name="connsiteY12" fmla="*/ 4483 h 10000"/>
              <a:gd name="connsiteX13" fmla="*/ 57 w 10000"/>
              <a:gd name="connsiteY13" fmla="*/ 4241 h 10000"/>
              <a:gd name="connsiteX14" fmla="*/ 103 w 10000"/>
              <a:gd name="connsiteY14" fmla="*/ 4000 h 10000"/>
              <a:gd name="connsiteX15" fmla="*/ 161 w 10000"/>
              <a:gd name="connsiteY15" fmla="*/ 3759 h 10000"/>
              <a:gd name="connsiteX16" fmla="*/ 218 w 10000"/>
              <a:gd name="connsiteY16" fmla="*/ 3517 h 10000"/>
              <a:gd name="connsiteX17" fmla="*/ 299 w 10000"/>
              <a:gd name="connsiteY17" fmla="*/ 3287 h 10000"/>
              <a:gd name="connsiteX18" fmla="*/ 402 w 10000"/>
              <a:gd name="connsiteY18" fmla="*/ 3057 h 10000"/>
              <a:gd name="connsiteX19" fmla="*/ 598 w 10000"/>
              <a:gd name="connsiteY19" fmla="*/ 2621 h 10000"/>
              <a:gd name="connsiteX20" fmla="*/ 862 w 10000"/>
              <a:gd name="connsiteY20" fmla="*/ 2207 h 10000"/>
              <a:gd name="connsiteX21" fmla="*/ 1138 w 10000"/>
              <a:gd name="connsiteY21" fmla="*/ 1828 h 10000"/>
              <a:gd name="connsiteX22" fmla="*/ 1460 w 10000"/>
              <a:gd name="connsiteY22" fmla="*/ 1460 h 10000"/>
              <a:gd name="connsiteX23" fmla="*/ 1816 w 10000"/>
              <a:gd name="connsiteY23" fmla="*/ 1138 h 10000"/>
              <a:gd name="connsiteX24" fmla="*/ 2195 w 10000"/>
              <a:gd name="connsiteY24" fmla="*/ 862 h 10000"/>
              <a:gd name="connsiteX25" fmla="*/ 2621 w 10000"/>
              <a:gd name="connsiteY25" fmla="*/ 609 h 10000"/>
              <a:gd name="connsiteX26" fmla="*/ 3057 w 10000"/>
              <a:gd name="connsiteY26" fmla="*/ 402 h 10000"/>
              <a:gd name="connsiteX27" fmla="*/ 3276 w 10000"/>
              <a:gd name="connsiteY27" fmla="*/ 299 h 10000"/>
              <a:gd name="connsiteX28" fmla="*/ 3517 w 10000"/>
              <a:gd name="connsiteY28" fmla="*/ 218 h 10000"/>
              <a:gd name="connsiteX29" fmla="*/ 3759 w 10000"/>
              <a:gd name="connsiteY29" fmla="*/ 161 h 10000"/>
              <a:gd name="connsiteX30" fmla="*/ 4000 w 10000"/>
              <a:gd name="connsiteY30" fmla="*/ 103 h 10000"/>
              <a:gd name="connsiteX31" fmla="*/ 4241 w 10000"/>
              <a:gd name="connsiteY31" fmla="*/ 69 h 10000"/>
              <a:gd name="connsiteX32" fmla="*/ 4483 w 10000"/>
              <a:gd name="connsiteY32" fmla="*/ 23 h 10000"/>
              <a:gd name="connsiteX33" fmla="*/ 4736 w 10000"/>
              <a:gd name="connsiteY33" fmla="*/ 0 h 10000"/>
              <a:gd name="connsiteX34" fmla="*/ 5000 w 10000"/>
              <a:gd name="connsiteY34" fmla="*/ 0 h 10000"/>
              <a:gd name="connsiteX35" fmla="*/ 5000 w 10000"/>
              <a:gd name="connsiteY35" fmla="*/ 0 h 10000"/>
              <a:gd name="connsiteX36" fmla="*/ 5264 w 10000"/>
              <a:gd name="connsiteY36" fmla="*/ 0 h 10000"/>
              <a:gd name="connsiteX37" fmla="*/ 5517 w 10000"/>
              <a:gd name="connsiteY37" fmla="*/ 23 h 10000"/>
              <a:gd name="connsiteX38" fmla="*/ 5759 w 10000"/>
              <a:gd name="connsiteY38" fmla="*/ 69 h 10000"/>
              <a:gd name="connsiteX39" fmla="*/ 6000 w 10000"/>
              <a:gd name="connsiteY39" fmla="*/ 103 h 10000"/>
              <a:gd name="connsiteX40" fmla="*/ 6241 w 10000"/>
              <a:gd name="connsiteY40" fmla="*/ 161 h 10000"/>
              <a:gd name="connsiteX41" fmla="*/ 6483 w 10000"/>
              <a:gd name="connsiteY41" fmla="*/ 218 h 10000"/>
              <a:gd name="connsiteX42" fmla="*/ 6724 w 10000"/>
              <a:gd name="connsiteY42" fmla="*/ 299 h 10000"/>
              <a:gd name="connsiteX43" fmla="*/ 6943 w 10000"/>
              <a:gd name="connsiteY43" fmla="*/ 402 h 10000"/>
              <a:gd name="connsiteX44" fmla="*/ 7379 w 10000"/>
              <a:gd name="connsiteY44" fmla="*/ 609 h 10000"/>
              <a:gd name="connsiteX45" fmla="*/ 7793 w 10000"/>
              <a:gd name="connsiteY45" fmla="*/ 862 h 10000"/>
              <a:gd name="connsiteX46" fmla="*/ 8184 w 10000"/>
              <a:gd name="connsiteY46" fmla="*/ 1138 h 10000"/>
              <a:gd name="connsiteX47" fmla="*/ 8540 w 10000"/>
              <a:gd name="connsiteY47" fmla="*/ 1460 h 10000"/>
              <a:gd name="connsiteX48" fmla="*/ 8862 w 10000"/>
              <a:gd name="connsiteY48" fmla="*/ 1828 h 10000"/>
              <a:gd name="connsiteX49" fmla="*/ 9138 w 10000"/>
              <a:gd name="connsiteY49" fmla="*/ 2207 h 10000"/>
              <a:gd name="connsiteX50" fmla="*/ 9402 w 10000"/>
              <a:gd name="connsiteY50" fmla="*/ 2621 h 10000"/>
              <a:gd name="connsiteX51" fmla="*/ 9598 w 10000"/>
              <a:gd name="connsiteY51" fmla="*/ 3057 h 10000"/>
              <a:gd name="connsiteX52" fmla="*/ 9701 w 10000"/>
              <a:gd name="connsiteY52" fmla="*/ 3287 h 10000"/>
              <a:gd name="connsiteX53" fmla="*/ 9782 w 10000"/>
              <a:gd name="connsiteY53" fmla="*/ 3517 h 10000"/>
              <a:gd name="connsiteX54" fmla="*/ 9839 w 10000"/>
              <a:gd name="connsiteY54" fmla="*/ 3759 h 10000"/>
              <a:gd name="connsiteX55" fmla="*/ 9897 w 10000"/>
              <a:gd name="connsiteY55" fmla="*/ 4000 h 10000"/>
              <a:gd name="connsiteX56" fmla="*/ 9943 w 10000"/>
              <a:gd name="connsiteY56" fmla="*/ 4241 h 10000"/>
              <a:gd name="connsiteX57" fmla="*/ 9977 w 10000"/>
              <a:gd name="connsiteY57" fmla="*/ 4483 h 10000"/>
              <a:gd name="connsiteX58" fmla="*/ 10000 w 10000"/>
              <a:gd name="connsiteY58" fmla="*/ 4747 h 10000"/>
              <a:gd name="connsiteX59" fmla="*/ 10000 w 10000"/>
              <a:gd name="connsiteY59" fmla="*/ 5000 h 10000"/>
              <a:gd name="connsiteX60" fmla="*/ 10000 w 10000"/>
              <a:gd name="connsiteY60" fmla="*/ 5000 h 10000"/>
              <a:gd name="connsiteX61" fmla="*/ 10000 w 10000"/>
              <a:gd name="connsiteY61" fmla="*/ 5000 h 10000"/>
              <a:gd name="connsiteX62" fmla="*/ 10000 w 10000"/>
              <a:gd name="connsiteY62" fmla="*/ 5264 h 10000"/>
              <a:gd name="connsiteX63" fmla="*/ 9977 w 10000"/>
              <a:gd name="connsiteY63" fmla="*/ 5517 h 10000"/>
              <a:gd name="connsiteX64" fmla="*/ 9943 w 10000"/>
              <a:gd name="connsiteY64" fmla="*/ 5759 h 10000"/>
              <a:gd name="connsiteX65" fmla="*/ 9897 w 10000"/>
              <a:gd name="connsiteY65" fmla="*/ 6000 h 10000"/>
              <a:gd name="connsiteX66" fmla="*/ 9839 w 10000"/>
              <a:gd name="connsiteY66" fmla="*/ 6241 h 10000"/>
              <a:gd name="connsiteX67" fmla="*/ 9782 w 10000"/>
              <a:gd name="connsiteY67" fmla="*/ 6483 h 10000"/>
              <a:gd name="connsiteX68" fmla="*/ 9701 w 10000"/>
              <a:gd name="connsiteY68" fmla="*/ 6724 h 10000"/>
              <a:gd name="connsiteX69" fmla="*/ 9598 w 10000"/>
              <a:gd name="connsiteY69" fmla="*/ 6943 h 10000"/>
              <a:gd name="connsiteX70" fmla="*/ 9402 w 10000"/>
              <a:gd name="connsiteY70" fmla="*/ 7379 h 10000"/>
              <a:gd name="connsiteX71" fmla="*/ 9138 w 10000"/>
              <a:gd name="connsiteY71" fmla="*/ 7805 h 10000"/>
              <a:gd name="connsiteX72" fmla="*/ 8862 w 10000"/>
              <a:gd name="connsiteY72" fmla="*/ 8184 h 10000"/>
              <a:gd name="connsiteX73" fmla="*/ 8540 w 10000"/>
              <a:gd name="connsiteY73" fmla="*/ 8540 h 10000"/>
              <a:gd name="connsiteX74" fmla="*/ 8184 w 10000"/>
              <a:gd name="connsiteY74" fmla="*/ 8862 h 10000"/>
              <a:gd name="connsiteX75" fmla="*/ 7793 w 10000"/>
              <a:gd name="connsiteY75" fmla="*/ 9138 h 10000"/>
              <a:gd name="connsiteX76" fmla="*/ 7379 w 10000"/>
              <a:gd name="connsiteY76" fmla="*/ 9402 h 10000"/>
              <a:gd name="connsiteX77" fmla="*/ 6943 w 10000"/>
              <a:gd name="connsiteY77" fmla="*/ 9598 h 10000"/>
              <a:gd name="connsiteX78" fmla="*/ 6724 w 10000"/>
              <a:gd name="connsiteY78" fmla="*/ 9701 h 10000"/>
              <a:gd name="connsiteX79" fmla="*/ 6483 w 10000"/>
              <a:gd name="connsiteY79" fmla="*/ 9782 h 10000"/>
              <a:gd name="connsiteX80" fmla="*/ 6241 w 10000"/>
              <a:gd name="connsiteY80" fmla="*/ 9839 h 10000"/>
              <a:gd name="connsiteX81" fmla="*/ 6000 w 10000"/>
              <a:gd name="connsiteY81" fmla="*/ 9897 h 10000"/>
              <a:gd name="connsiteX82" fmla="*/ 5759 w 10000"/>
              <a:gd name="connsiteY82" fmla="*/ 9943 h 10000"/>
              <a:gd name="connsiteX83" fmla="*/ 5517 w 10000"/>
              <a:gd name="connsiteY83" fmla="*/ 9977 h 10000"/>
              <a:gd name="connsiteX84" fmla="*/ 5264 w 10000"/>
              <a:gd name="connsiteY84" fmla="*/ 10000 h 10000"/>
              <a:gd name="connsiteX85" fmla="*/ 5000 w 10000"/>
              <a:gd name="connsiteY85" fmla="*/ 10000 h 10000"/>
              <a:gd name="connsiteX86" fmla="*/ 5000 w 10000"/>
              <a:gd name="connsiteY86" fmla="*/ 10000 h 10000"/>
              <a:gd name="connsiteX87" fmla="*/ 4736 w 10000"/>
              <a:gd name="connsiteY87" fmla="*/ 10000 h 10000"/>
              <a:gd name="connsiteX88" fmla="*/ 4483 w 10000"/>
              <a:gd name="connsiteY88" fmla="*/ 9977 h 10000"/>
              <a:gd name="connsiteX89" fmla="*/ 4241 w 10000"/>
              <a:gd name="connsiteY89" fmla="*/ 9943 h 10000"/>
              <a:gd name="connsiteX90" fmla="*/ 4000 w 10000"/>
              <a:gd name="connsiteY90" fmla="*/ 9897 h 10000"/>
              <a:gd name="connsiteX91" fmla="*/ 3759 w 10000"/>
              <a:gd name="connsiteY91" fmla="*/ 9839 h 10000"/>
              <a:gd name="connsiteX92" fmla="*/ 3517 w 10000"/>
              <a:gd name="connsiteY92" fmla="*/ 9782 h 10000"/>
              <a:gd name="connsiteX93" fmla="*/ 3276 w 10000"/>
              <a:gd name="connsiteY93" fmla="*/ 9701 h 10000"/>
              <a:gd name="connsiteX94" fmla="*/ 3057 w 10000"/>
              <a:gd name="connsiteY94" fmla="*/ 9598 h 10000"/>
              <a:gd name="connsiteX95" fmla="*/ 2621 w 10000"/>
              <a:gd name="connsiteY95" fmla="*/ 9402 h 10000"/>
              <a:gd name="connsiteX96" fmla="*/ 2195 w 10000"/>
              <a:gd name="connsiteY96" fmla="*/ 9138 h 10000"/>
              <a:gd name="connsiteX97" fmla="*/ 2224 w 10000"/>
              <a:gd name="connsiteY97" fmla="*/ 916 h 10000"/>
              <a:gd name="connsiteX0" fmla="*/ 402 w 10000"/>
              <a:gd name="connsiteY0" fmla="*/ 6943 h 10000"/>
              <a:gd name="connsiteX1" fmla="*/ 299 w 10000"/>
              <a:gd name="connsiteY1" fmla="*/ 6724 h 10000"/>
              <a:gd name="connsiteX2" fmla="*/ 218 w 10000"/>
              <a:gd name="connsiteY2" fmla="*/ 6483 h 10000"/>
              <a:gd name="connsiteX3" fmla="*/ 161 w 10000"/>
              <a:gd name="connsiteY3" fmla="*/ 6241 h 10000"/>
              <a:gd name="connsiteX4" fmla="*/ 103 w 10000"/>
              <a:gd name="connsiteY4" fmla="*/ 6000 h 10000"/>
              <a:gd name="connsiteX5" fmla="*/ 57 w 10000"/>
              <a:gd name="connsiteY5" fmla="*/ 5759 h 10000"/>
              <a:gd name="connsiteX6" fmla="*/ 23 w 10000"/>
              <a:gd name="connsiteY6" fmla="*/ 5517 h 10000"/>
              <a:gd name="connsiteX7" fmla="*/ 0 w 10000"/>
              <a:gd name="connsiteY7" fmla="*/ 5264 h 10000"/>
              <a:gd name="connsiteX8" fmla="*/ 0 w 10000"/>
              <a:gd name="connsiteY8" fmla="*/ 5000 h 10000"/>
              <a:gd name="connsiteX9" fmla="*/ 0 w 10000"/>
              <a:gd name="connsiteY9" fmla="*/ 5000 h 10000"/>
              <a:gd name="connsiteX10" fmla="*/ 0 w 10000"/>
              <a:gd name="connsiteY10" fmla="*/ 4747 h 10000"/>
              <a:gd name="connsiteX11" fmla="*/ 23 w 10000"/>
              <a:gd name="connsiteY11" fmla="*/ 4483 h 10000"/>
              <a:gd name="connsiteX12" fmla="*/ 57 w 10000"/>
              <a:gd name="connsiteY12" fmla="*/ 4241 h 10000"/>
              <a:gd name="connsiteX13" fmla="*/ 103 w 10000"/>
              <a:gd name="connsiteY13" fmla="*/ 4000 h 10000"/>
              <a:gd name="connsiteX14" fmla="*/ 161 w 10000"/>
              <a:gd name="connsiteY14" fmla="*/ 3759 h 10000"/>
              <a:gd name="connsiteX15" fmla="*/ 218 w 10000"/>
              <a:gd name="connsiteY15" fmla="*/ 3517 h 10000"/>
              <a:gd name="connsiteX16" fmla="*/ 299 w 10000"/>
              <a:gd name="connsiteY16" fmla="*/ 3287 h 10000"/>
              <a:gd name="connsiteX17" fmla="*/ 402 w 10000"/>
              <a:gd name="connsiteY17" fmla="*/ 3057 h 10000"/>
              <a:gd name="connsiteX18" fmla="*/ 598 w 10000"/>
              <a:gd name="connsiteY18" fmla="*/ 2621 h 10000"/>
              <a:gd name="connsiteX19" fmla="*/ 862 w 10000"/>
              <a:gd name="connsiteY19" fmla="*/ 2207 h 10000"/>
              <a:gd name="connsiteX20" fmla="*/ 1138 w 10000"/>
              <a:gd name="connsiteY20" fmla="*/ 1828 h 10000"/>
              <a:gd name="connsiteX21" fmla="*/ 1460 w 10000"/>
              <a:gd name="connsiteY21" fmla="*/ 1460 h 10000"/>
              <a:gd name="connsiteX22" fmla="*/ 1816 w 10000"/>
              <a:gd name="connsiteY22" fmla="*/ 1138 h 10000"/>
              <a:gd name="connsiteX23" fmla="*/ 2195 w 10000"/>
              <a:gd name="connsiteY23" fmla="*/ 862 h 10000"/>
              <a:gd name="connsiteX24" fmla="*/ 2621 w 10000"/>
              <a:gd name="connsiteY24" fmla="*/ 609 h 10000"/>
              <a:gd name="connsiteX25" fmla="*/ 3057 w 10000"/>
              <a:gd name="connsiteY25" fmla="*/ 402 h 10000"/>
              <a:gd name="connsiteX26" fmla="*/ 3276 w 10000"/>
              <a:gd name="connsiteY26" fmla="*/ 299 h 10000"/>
              <a:gd name="connsiteX27" fmla="*/ 3517 w 10000"/>
              <a:gd name="connsiteY27" fmla="*/ 218 h 10000"/>
              <a:gd name="connsiteX28" fmla="*/ 3759 w 10000"/>
              <a:gd name="connsiteY28" fmla="*/ 161 h 10000"/>
              <a:gd name="connsiteX29" fmla="*/ 4000 w 10000"/>
              <a:gd name="connsiteY29" fmla="*/ 103 h 10000"/>
              <a:gd name="connsiteX30" fmla="*/ 4241 w 10000"/>
              <a:gd name="connsiteY30" fmla="*/ 69 h 10000"/>
              <a:gd name="connsiteX31" fmla="*/ 4483 w 10000"/>
              <a:gd name="connsiteY31" fmla="*/ 23 h 10000"/>
              <a:gd name="connsiteX32" fmla="*/ 4736 w 10000"/>
              <a:gd name="connsiteY32" fmla="*/ 0 h 10000"/>
              <a:gd name="connsiteX33" fmla="*/ 5000 w 10000"/>
              <a:gd name="connsiteY33" fmla="*/ 0 h 10000"/>
              <a:gd name="connsiteX34" fmla="*/ 5000 w 10000"/>
              <a:gd name="connsiteY34" fmla="*/ 0 h 10000"/>
              <a:gd name="connsiteX35" fmla="*/ 5264 w 10000"/>
              <a:gd name="connsiteY35" fmla="*/ 0 h 10000"/>
              <a:gd name="connsiteX36" fmla="*/ 5517 w 10000"/>
              <a:gd name="connsiteY36" fmla="*/ 23 h 10000"/>
              <a:gd name="connsiteX37" fmla="*/ 5759 w 10000"/>
              <a:gd name="connsiteY37" fmla="*/ 69 h 10000"/>
              <a:gd name="connsiteX38" fmla="*/ 6000 w 10000"/>
              <a:gd name="connsiteY38" fmla="*/ 103 h 10000"/>
              <a:gd name="connsiteX39" fmla="*/ 6241 w 10000"/>
              <a:gd name="connsiteY39" fmla="*/ 161 h 10000"/>
              <a:gd name="connsiteX40" fmla="*/ 6483 w 10000"/>
              <a:gd name="connsiteY40" fmla="*/ 218 h 10000"/>
              <a:gd name="connsiteX41" fmla="*/ 6724 w 10000"/>
              <a:gd name="connsiteY41" fmla="*/ 299 h 10000"/>
              <a:gd name="connsiteX42" fmla="*/ 6943 w 10000"/>
              <a:gd name="connsiteY42" fmla="*/ 402 h 10000"/>
              <a:gd name="connsiteX43" fmla="*/ 7379 w 10000"/>
              <a:gd name="connsiteY43" fmla="*/ 609 h 10000"/>
              <a:gd name="connsiteX44" fmla="*/ 7793 w 10000"/>
              <a:gd name="connsiteY44" fmla="*/ 862 h 10000"/>
              <a:gd name="connsiteX45" fmla="*/ 8184 w 10000"/>
              <a:gd name="connsiteY45" fmla="*/ 1138 h 10000"/>
              <a:gd name="connsiteX46" fmla="*/ 8540 w 10000"/>
              <a:gd name="connsiteY46" fmla="*/ 1460 h 10000"/>
              <a:gd name="connsiteX47" fmla="*/ 8862 w 10000"/>
              <a:gd name="connsiteY47" fmla="*/ 1828 h 10000"/>
              <a:gd name="connsiteX48" fmla="*/ 9138 w 10000"/>
              <a:gd name="connsiteY48" fmla="*/ 2207 h 10000"/>
              <a:gd name="connsiteX49" fmla="*/ 9402 w 10000"/>
              <a:gd name="connsiteY49" fmla="*/ 2621 h 10000"/>
              <a:gd name="connsiteX50" fmla="*/ 9598 w 10000"/>
              <a:gd name="connsiteY50" fmla="*/ 3057 h 10000"/>
              <a:gd name="connsiteX51" fmla="*/ 9701 w 10000"/>
              <a:gd name="connsiteY51" fmla="*/ 3287 h 10000"/>
              <a:gd name="connsiteX52" fmla="*/ 9782 w 10000"/>
              <a:gd name="connsiteY52" fmla="*/ 3517 h 10000"/>
              <a:gd name="connsiteX53" fmla="*/ 9839 w 10000"/>
              <a:gd name="connsiteY53" fmla="*/ 3759 h 10000"/>
              <a:gd name="connsiteX54" fmla="*/ 9897 w 10000"/>
              <a:gd name="connsiteY54" fmla="*/ 4000 h 10000"/>
              <a:gd name="connsiteX55" fmla="*/ 9943 w 10000"/>
              <a:gd name="connsiteY55" fmla="*/ 4241 h 10000"/>
              <a:gd name="connsiteX56" fmla="*/ 9977 w 10000"/>
              <a:gd name="connsiteY56" fmla="*/ 4483 h 10000"/>
              <a:gd name="connsiteX57" fmla="*/ 10000 w 10000"/>
              <a:gd name="connsiteY57" fmla="*/ 4747 h 10000"/>
              <a:gd name="connsiteX58" fmla="*/ 10000 w 10000"/>
              <a:gd name="connsiteY58" fmla="*/ 5000 h 10000"/>
              <a:gd name="connsiteX59" fmla="*/ 10000 w 10000"/>
              <a:gd name="connsiteY59" fmla="*/ 5000 h 10000"/>
              <a:gd name="connsiteX60" fmla="*/ 10000 w 10000"/>
              <a:gd name="connsiteY60" fmla="*/ 5000 h 10000"/>
              <a:gd name="connsiteX61" fmla="*/ 10000 w 10000"/>
              <a:gd name="connsiteY61" fmla="*/ 5264 h 10000"/>
              <a:gd name="connsiteX62" fmla="*/ 9977 w 10000"/>
              <a:gd name="connsiteY62" fmla="*/ 5517 h 10000"/>
              <a:gd name="connsiteX63" fmla="*/ 9943 w 10000"/>
              <a:gd name="connsiteY63" fmla="*/ 5759 h 10000"/>
              <a:gd name="connsiteX64" fmla="*/ 9897 w 10000"/>
              <a:gd name="connsiteY64" fmla="*/ 6000 h 10000"/>
              <a:gd name="connsiteX65" fmla="*/ 9839 w 10000"/>
              <a:gd name="connsiteY65" fmla="*/ 6241 h 10000"/>
              <a:gd name="connsiteX66" fmla="*/ 9782 w 10000"/>
              <a:gd name="connsiteY66" fmla="*/ 6483 h 10000"/>
              <a:gd name="connsiteX67" fmla="*/ 9701 w 10000"/>
              <a:gd name="connsiteY67" fmla="*/ 6724 h 10000"/>
              <a:gd name="connsiteX68" fmla="*/ 9598 w 10000"/>
              <a:gd name="connsiteY68" fmla="*/ 6943 h 10000"/>
              <a:gd name="connsiteX69" fmla="*/ 9402 w 10000"/>
              <a:gd name="connsiteY69" fmla="*/ 7379 h 10000"/>
              <a:gd name="connsiteX70" fmla="*/ 9138 w 10000"/>
              <a:gd name="connsiteY70" fmla="*/ 7805 h 10000"/>
              <a:gd name="connsiteX71" fmla="*/ 8862 w 10000"/>
              <a:gd name="connsiteY71" fmla="*/ 8184 h 10000"/>
              <a:gd name="connsiteX72" fmla="*/ 8540 w 10000"/>
              <a:gd name="connsiteY72" fmla="*/ 8540 h 10000"/>
              <a:gd name="connsiteX73" fmla="*/ 8184 w 10000"/>
              <a:gd name="connsiteY73" fmla="*/ 8862 h 10000"/>
              <a:gd name="connsiteX74" fmla="*/ 7793 w 10000"/>
              <a:gd name="connsiteY74" fmla="*/ 9138 h 10000"/>
              <a:gd name="connsiteX75" fmla="*/ 7379 w 10000"/>
              <a:gd name="connsiteY75" fmla="*/ 9402 h 10000"/>
              <a:gd name="connsiteX76" fmla="*/ 6943 w 10000"/>
              <a:gd name="connsiteY76" fmla="*/ 9598 h 10000"/>
              <a:gd name="connsiteX77" fmla="*/ 6724 w 10000"/>
              <a:gd name="connsiteY77" fmla="*/ 9701 h 10000"/>
              <a:gd name="connsiteX78" fmla="*/ 6483 w 10000"/>
              <a:gd name="connsiteY78" fmla="*/ 9782 h 10000"/>
              <a:gd name="connsiteX79" fmla="*/ 6241 w 10000"/>
              <a:gd name="connsiteY79" fmla="*/ 9839 h 10000"/>
              <a:gd name="connsiteX80" fmla="*/ 6000 w 10000"/>
              <a:gd name="connsiteY80" fmla="*/ 9897 h 10000"/>
              <a:gd name="connsiteX81" fmla="*/ 5759 w 10000"/>
              <a:gd name="connsiteY81" fmla="*/ 9943 h 10000"/>
              <a:gd name="connsiteX82" fmla="*/ 5517 w 10000"/>
              <a:gd name="connsiteY82" fmla="*/ 9977 h 10000"/>
              <a:gd name="connsiteX83" fmla="*/ 5264 w 10000"/>
              <a:gd name="connsiteY83" fmla="*/ 10000 h 10000"/>
              <a:gd name="connsiteX84" fmla="*/ 5000 w 10000"/>
              <a:gd name="connsiteY84" fmla="*/ 10000 h 10000"/>
              <a:gd name="connsiteX85" fmla="*/ 5000 w 10000"/>
              <a:gd name="connsiteY85" fmla="*/ 10000 h 10000"/>
              <a:gd name="connsiteX86" fmla="*/ 4736 w 10000"/>
              <a:gd name="connsiteY86" fmla="*/ 10000 h 10000"/>
              <a:gd name="connsiteX87" fmla="*/ 4483 w 10000"/>
              <a:gd name="connsiteY87" fmla="*/ 9977 h 10000"/>
              <a:gd name="connsiteX88" fmla="*/ 4241 w 10000"/>
              <a:gd name="connsiteY88" fmla="*/ 9943 h 10000"/>
              <a:gd name="connsiteX89" fmla="*/ 4000 w 10000"/>
              <a:gd name="connsiteY89" fmla="*/ 9897 h 10000"/>
              <a:gd name="connsiteX90" fmla="*/ 3759 w 10000"/>
              <a:gd name="connsiteY90" fmla="*/ 9839 h 10000"/>
              <a:gd name="connsiteX91" fmla="*/ 3517 w 10000"/>
              <a:gd name="connsiteY91" fmla="*/ 9782 h 10000"/>
              <a:gd name="connsiteX92" fmla="*/ 3276 w 10000"/>
              <a:gd name="connsiteY92" fmla="*/ 9701 h 10000"/>
              <a:gd name="connsiteX93" fmla="*/ 3057 w 10000"/>
              <a:gd name="connsiteY93" fmla="*/ 9598 h 10000"/>
              <a:gd name="connsiteX94" fmla="*/ 2621 w 10000"/>
              <a:gd name="connsiteY94" fmla="*/ 9402 h 10000"/>
              <a:gd name="connsiteX95" fmla="*/ 2195 w 10000"/>
              <a:gd name="connsiteY95" fmla="*/ 9138 h 10000"/>
              <a:gd name="connsiteX96" fmla="*/ 2224 w 10000"/>
              <a:gd name="connsiteY96" fmla="*/ 916 h 10000"/>
              <a:gd name="connsiteX0" fmla="*/ 299 w 10000"/>
              <a:gd name="connsiteY0" fmla="*/ 6724 h 10000"/>
              <a:gd name="connsiteX1" fmla="*/ 218 w 10000"/>
              <a:gd name="connsiteY1" fmla="*/ 6483 h 10000"/>
              <a:gd name="connsiteX2" fmla="*/ 161 w 10000"/>
              <a:gd name="connsiteY2" fmla="*/ 6241 h 10000"/>
              <a:gd name="connsiteX3" fmla="*/ 103 w 10000"/>
              <a:gd name="connsiteY3" fmla="*/ 6000 h 10000"/>
              <a:gd name="connsiteX4" fmla="*/ 57 w 10000"/>
              <a:gd name="connsiteY4" fmla="*/ 5759 h 10000"/>
              <a:gd name="connsiteX5" fmla="*/ 23 w 10000"/>
              <a:gd name="connsiteY5" fmla="*/ 5517 h 10000"/>
              <a:gd name="connsiteX6" fmla="*/ 0 w 10000"/>
              <a:gd name="connsiteY6" fmla="*/ 5264 h 10000"/>
              <a:gd name="connsiteX7" fmla="*/ 0 w 10000"/>
              <a:gd name="connsiteY7" fmla="*/ 5000 h 10000"/>
              <a:gd name="connsiteX8" fmla="*/ 0 w 10000"/>
              <a:gd name="connsiteY8" fmla="*/ 5000 h 10000"/>
              <a:gd name="connsiteX9" fmla="*/ 0 w 10000"/>
              <a:gd name="connsiteY9" fmla="*/ 4747 h 10000"/>
              <a:gd name="connsiteX10" fmla="*/ 23 w 10000"/>
              <a:gd name="connsiteY10" fmla="*/ 4483 h 10000"/>
              <a:gd name="connsiteX11" fmla="*/ 57 w 10000"/>
              <a:gd name="connsiteY11" fmla="*/ 4241 h 10000"/>
              <a:gd name="connsiteX12" fmla="*/ 103 w 10000"/>
              <a:gd name="connsiteY12" fmla="*/ 4000 h 10000"/>
              <a:gd name="connsiteX13" fmla="*/ 161 w 10000"/>
              <a:gd name="connsiteY13" fmla="*/ 3759 h 10000"/>
              <a:gd name="connsiteX14" fmla="*/ 218 w 10000"/>
              <a:gd name="connsiteY14" fmla="*/ 3517 h 10000"/>
              <a:gd name="connsiteX15" fmla="*/ 299 w 10000"/>
              <a:gd name="connsiteY15" fmla="*/ 3287 h 10000"/>
              <a:gd name="connsiteX16" fmla="*/ 402 w 10000"/>
              <a:gd name="connsiteY16" fmla="*/ 3057 h 10000"/>
              <a:gd name="connsiteX17" fmla="*/ 598 w 10000"/>
              <a:gd name="connsiteY17" fmla="*/ 2621 h 10000"/>
              <a:gd name="connsiteX18" fmla="*/ 862 w 10000"/>
              <a:gd name="connsiteY18" fmla="*/ 2207 h 10000"/>
              <a:gd name="connsiteX19" fmla="*/ 1138 w 10000"/>
              <a:gd name="connsiteY19" fmla="*/ 1828 h 10000"/>
              <a:gd name="connsiteX20" fmla="*/ 1460 w 10000"/>
              <a:gd name="connsiteY20" fmla="*/ 1460 h 10000"/>
              <a:gd name="connsiteX21" fmla="*/ 1816 w 10000"/>
              <a:gd name="connsiteY21" fmla="*/ 1138 h 10000"/>
              <a:gd name="connsiteX22" fmla="*/ 2195 w 10000"/>
              <a:gd name="connsiteY22" fmla="*/ 862 h 10000"/>
              <a:gd name="connsiteX23" fmla="*/ 2621 w 10000"/>
              <a:gd name="connsiteY23" fmla="*/ 609 h 10000"/>
              <a:gd name="connsiteX24" fmla="*/ 3057 w 10000"/>
              <a:gd name="connsiteY24" fmla="*/ 402 h 10000"/>
              <a:gd name="connsiteX25" fmla="*/ 3276 w 10000"/>
              <a:gd name="connsiteY25" fmla="*/ 299 h 10000"/>
              <a:gd name="connsiteX26" fmla="*/ 3517 w 10000"/>
              <a:gd name="connsiteY26" fmla="*/ 218 h 10000"/>
              <a:gd name="connsiteX27" fmla="*/ 3759 w 10000"/>
              <a:gd name="connsiteY27" fmla="*/ 161 h 10000"/>
              <a:gd name="connsiteX28" fmla="*/ 4000 w 10000"/>
              <a:gd name="connsiteY28" fmla="*/ 103 h 10000"/>
              <a:gd name="connsiteX29" fmla="*/ 4241 w 10000"/>
              <a:gd name="connsiteY29" fmla="*/ 69 h 10000"/>
              <a:gd name="connsiteX30" fmla="*/ 4483 w 10000"/>
              <a:gd name="connsiteY30" fmla="*/ 23 h 10000"/>
              <a:gd name="connsiteX31" fmla="*/ 4736 w 10000"/>
              <a:gd name="connsiteY31" fmla="*/ 0 h 10000"/>
              <a:gd name="connsiteX32" fmla="*/ 5000 w 10000"/>
              <a:gd name="connsiteY32" fmla="*/ 0 h 10000"/>
              <a:gd name="connsiteX33" fmla="*/ 5000 w 10000"/>
              <a:gd name="connsiteY33" fmla="*/ 0 h 10000"/>
              <a:gd name="connsiteX34" fmla="*/ 5264 w 10000"/>
              <a:gd name="connsiteY34" fmla="*/ 0 h 10000"/>
              <a:gd name="connsiteX35" fmla="*/ 5517 w 10000"/>
              <a:gd name="connsiteY35" fmla="*/ 23 h 10000"/>
              <a:gd name="connsiteX36" fmla="*/ 5759 w 10000"/>
              <a:gd name="connsiteY36" fmla="*/ 69 h 10000"/>
              <a:gd name="connsiteX37" fmla="*/ 6000 w 10000"/>
              <a:gd name="connsiteY37" fmla="*/ 103 h 10000"/>
              <a:gd name="connsiteX38" fmla="*/ 6241 w 10000"/>
              <a:gd name="connsiteY38" fmla="*/ 161 h 10000"/>
              <a:gd name="connsiteX39" fmla="*/ 6483 w 10000"/>
              <a:gd name="connsiteY39" fmla="*/ 218 h 10000"/>
              <a:gd name="connsiteX40" fmla="*/ 6724 w 10000"/>
              <a:gd name="connsiteY40" fmla="*/ 299 h 10000"/>
              <a:gd name="connsiteX41" fmla="*/ 6943 w 10000"/>
              <a:gd name="connsiteY41" fmla="*/ 402 h 10000"/>
              <a:gd name="connsiteX42" fmla="*/ 7379 w 10000"/>
              <a:gd name="connsiteY42" fmla="*/ 609 h 10000"/>
              <a:gd name="connsiteX43" fmla="*/ 7793 w 10000"/>
              <a:gd name="connsiteY43" fmla="*/ 862 h 10000"/>
              <a:gd name="connsiteX44" fmla="*/ 8184 w 10000"/>
              <a:gd name="connsiteY44" fmla="*/ 1138 h 10000"/>
              <a:gd name="connsiteX45" fmla="*/ 8540 w 10000"/>
              <a:gd name="connsiteY45" fmla="*/ 1460 h 10000"/>
              <a:gd name="connsiteX46" fmla="*/ 8862 w 10000"/>
              <a:gd name="connsiteY46" fmla="*/ 1828 h 10000"/>
              <a:gd name="connsiteX47" fmla="*/ 9138 w 10000"/>
              <a:gd name="connsiteY47" fmla="*/ 2207 h 10000"/>
              <a:gd name="connsiteX48" fmla="*/ 9402 w 10000"/>
              <a:gd name="connsiteY48" fmla="*/ 2621 h 10000"/>
              <a:gd name="connsiteX49" fmla="*/ 9598 w 10000"/>
              <a:gd name="connsiteY49" fmla="*/ 3057 h 10000"/>
              <a:gd name="connsiteX50" fmla="*/ 9701 w 10000"/>
              <a:gd name="connsiteY50" fmla="*/ 3287 h 10000"/>
              <a:gd name="connsiteX51" fmla="*/ 9782 w 10000"/>
              <a:gd name="connsiteY51" fmla="*/ 3517 h 10000"/>
              <a:gd name="connsiteX52" fmla="*/ 9839 w 10000"/>
              <a:gd name="connsiteY52" fmla="*/ 3759 h 10000"/>
              <a:gd name="connsiteX53" fmla="*/ 9897 w 10000"/>
              <a:gd name="connsiteY53" fmla="*/ 4000 h 10000"/>
              <a:gd name="connsiteX54" fmla="*/ 9943 w 10000"/>
              <a:gd name="connsiteY54" fmla="*/ 4241 h 10000"/>
              <a:gd name="connsiteX55" fmla="*/ 9977 w 10000"/>
              <a:gd name="connsiteY55" fmla="*/ 4483 h 10000"/>
              <a:gd name="connsiteX56" fmla="*/ 10000 w 10000"/>
              <a:gd name="connsiteY56" fmla="*/ 4747 h 10000"/>
              <a:gd name="connsiteX57" fmla="*/ 10000 w 10000"/>
              <a:gd name="connsiteY57" fmla="*/ 5000 h 10000"/>
              <a:gd name="connsiteX58" fmla="*/ 10000 w 10000"/>
              <a:gd name="connsiteY58" fmla="*/ 5000 h 10000"/>
              <a:gd name="connsiteX59" fmla="*/ 10000 w 10000"/>
              <a:gd name="connsiteY59" fmla="*/ 5000 h 10000"/>
              <a:gd name="connsiteX60" fmla="*/ 10000 w 10000"/>
              <a:gd name="connsiteY60" fmla="*/ 5264 h 10000"/>
              <a:gd name="connsiteX61" fmla="*/ 9977 w 10000"/>
              <a:gd name="connsiteY61" fmla="*/ 5517 h 10000"/>
              <a:gd name="connsiteX62" fmla="*/ 9943 w 10000"/>
              <a:gd name="connsiteY62" fmla="*/ 5759 h 10000"/>
              <a:gd name="connsiteX63" fmla="*/ 9897 w 10000"/>
              <a:gd name="connsiteY63" fmla="*/ 6000 h 10000"/>
              <a:gd name="connsiteX64" fmla="*/ 9839 w 10000"/>
              <a:gd name="connsiteY64" fmla="*/ 6241 h 10000"/>
              <a:gd name="connsiteX65" fmla="*/ 9782 w 10000"/>
              <a:gd name="connsiteY65" fmla="*/ 6483 h 10000"/>
              <a:gd name="connsiteX66" fmla="*/ 9701 w 10000"/>
              <a:gd name="connsiteY66" fmla="*/ 6724 h 10000"/>
              <a:gd name="connsiteX67" fmla="*/ 9598 w 10000"/>
              <a:gd name="connsiteY67" fmla="*/ 6943 h 10000"/>
              <a:gd name="connsiteX68" fmla="*/ 9402 w 10000"/>
              <a:gd name="connsiteY68" fmla="*/ 7379 h 10000"/>
              <a:gd name="connsiteX69" fmla="*/ 9138 w 10000"/>
              <a:gd name="connsiteY69" fmla="*/ 7805 h 10000"/>
              <a:gd name="connsiteX70" fmla="*/ 8862 w 10000"/>
              <a:gd name="connsiteY70" fmla="*/ 8184 h 10000"/>
              <a:gd name="connsiteX71" fmla="*/ 8540 w 10000"/>
              <a:gd name="connsiteY71" fmla="*/ 8540 h 10000"/>
              <a:gd name="connsiteX72" fmla="*/ 8184 w 10000"/>
              <a:gd name="connsiteY72" fmla="*/ 8862 h 10000"/>
              <a:gd name="connsiteX73" fmla="*/ 7793 w 10000"/>
              <a:gd name="connsiteY73" fmla="*/ 9138 h 10000"/>
              <a:gd name="connsiteX74" fmla="*/ 7379 w 10000"/>
              <a:gd name="connsiteY74" fmla="*/ 9402 h 10000"/>
              <a:gd name="connsiteX75" fmla="*/ 6943 w 10000"/>
              <a:gd name="connsiteY75" fmla="*/ 9598 h 10000"/>
              <a:gd name="connsiteX76" fmla="*/ 6724 w 10000"/>
              <a:gd name="connsiteY76" fmla="*/ 9701 h 10000"/>
              <a:gd name="connsiteX77" fmla="*/ 6483 w 10000"/>
              <a:gd name="connsiteY77" fmla="*/ 9782 h 10000"/>
              <a:gd name="connsiteX78" fmla="*/ 6241 w 10000"/>
              <a:gd name="connsiteY78" fmla="*/ 9839 h 10000"/>
              <a:gd name="connsiteX79" fmla="*/ 6000 w 10000"/>
              <a:gd name="connsiteY79" fmla="*/ 9897 h 10000"/>
              <a:gd name="connsiteX80" fmla="*/ 5759 w 10000"/>
              <a:gd name="connsiteY80" fmla="*/ 9943 h 10000"/>
              <a:gd name="connsiteX81" fmla="*/ 5517 w 10000"/>
              <a:gd name="connsiteY81" fmla="*/ 9977 h 10000"/>
              <a:gd name="connsiteX82" fmla="*/ 5264 w 10000"/>
              <a:gd name="connsiteY82" fmla="*/ 10000 h 10000"/>
              <a:gd name="connsiteX83" fmla="*/ 5000 w 10000"/>
              <a:gd name="connsiteY83" fmla="*/ 10000 h 10000"/>
              <a:gd name="connsiteX84" fmla="*/ 5000 w 10000"/>
              <a:gd name="connsiteY84" fmla="*/ 10000 h 10000"/>
              <a:gd name="connsiteX85" fmla="*/ 4736 w 10000"/>
              <a:gd name="connsiteY85" fmla="*/ 10000 h 10000"/>
              <a:gd name="connsiteX86" fmla="*/ 4483 w 10000"/>
              <a:gd name="connsiteY86" fmla="*/ 9977 h 10000"/>
              <a:gd name="connsiteX87" fmla="*/ 4241 w 10000"/>
              <a:gd name="connsiteY87" fmla="*/ 9943 h 10000"/>
              <a:gd name="connsiteX88" fmla="*/ 4000 w 10000"/>
              <a:gd name="connsiteY88" fmla="*/ 9897 h 10000"/>
              <a:gd name="connsiteX89" fmla="*/ 3759 w 10000"/>
              <a:gd name="connsiteY89" fmla="*/ 9839 h 10000"/>
              <a:gd name="connsiteX90" fmla="*/ 3517 w 10000"/>
              <a:gd name="connsiteY90" fmla="*/ 9782 h 10000"/>
              <a:gd name="connsiteX91" fmla="*/ 3276 w 10000"/>
              <a:gd name="connsiteY91" fmla="*/ 9701 h 10000"/>
              <a:gd name="connsiteX92" fmla="*/ 3057 w 10000"/>
              <a:gd name="connsiteY92" fmla="*/ 9598 h 10000"/>
              <a:gd name="connsiteX93" fmla="*/ 2621 w 10000"/>
              <a:gd name="connsiteY93" fmla="*/ 9402 h 10000"/>
              <a:gd name="connsiteX94" fmla="*/ 2195 w 10000"/>
              <a:gd name="connsiteY94" fmla="*/ 9138 h 10000"/>
              <a:gd name="connsiteX95" fmla="*/ 2224 w 10000"/>
              <a:gd name="connsiteY95" fmla="*/ 916 h 10000"/>
              <a:gd name="connsiteX0" fmla="*/ 218 w 10000"/>
              <a:gd name="connsiteY0" fmla="*/ 6483 h 10000"/>
              <a:gd name="connsiteX1" fmla="*/ 161 w 10000"/>
              <a:gd name="connsiteY1" fmla="*/ 6241 h 10000"/>
              <a:gd name="connsiteX2" fmla="*/ 103 w 10000"/>
              <a:gd name="connsiteY2" fmla="*/ 6000 h 10000"/>
              <a:gd name="connsiteX3" fmla="*/ 57 w 10000"/>
              <a:gd name="connsiteY3" fmla="*/ 5759 h 10000"/>
              <a:gd name="connsiteX4" fmla="*/ 23 w 10000"/>
              <a:gd name="connsiteY4" fmla="*/ 5517 h 10000"/>
              <a:gd name="connsiteX5" fmla="*/ 0 w 10000"/>
              <a:gd name="connsiteY5" fmla="*/ 5264 h 10000"/>
              <a:gd name="connsiteX6" fmla="*/ 0 w 10000"/>
              <a:gd name="connsiteY6" fmla="*/ 5000 h 10000"/>
              <a:gd name="connsiteX7" fmla="*/ 0 w 10000"/>
              <a:gd name="connsiteY7" fmla="*/ 5000 h 10000"/>
              <a:gd name="connsiteX8" fmla="*/ 0 w 10000"/>
              <a:gd name="connsiteY8" fmla="*/ 4747 h 10000"/>
              <a:gd name="connsiteX9" fmla="*/ 23 w 10000"/>
              <a:gd name="connsiteY9" fmla="*/ 4483 h 10000"/>
              <a:gd name="connsiteX10" fmla="*/ 57 w 10000"/>
              <a:gd name="connsiteY10" fmla="*/ 4241 h 10000"/>
              <a:gd name="connsiteX11" fmla="*/ 103 w 10000"/>
              <a:gd name="connsiteY11" fmla="*/ 4000 h 10000"/>
              <a:gd name="connsiteX12" fmla="*/ 161 w 10000"/>
              <a:gd name="connsiteY12" fmla="*/ 3759 h 10000"/>
              <a:gd name="connsiteX13" fmla="*/ 218 w 10000"/>
              <a:gd name="connsiteY13" fmla="*/ 3517 h 10000"/>
              <a:gd name="connsiteX14" fmla="*/ 299 w 10000"/>
              <a:gd name="connsiteY14" fmla="*/ 3287 h 10000"/>
              <a:gd name="connsiteX15" fmla="*/ 402 w 10000"/>
              <a:gd name="connsiteY15" fmla="*/ 3057 h 10000"/>
              <a:gd name="connsiteX16" fmla="*/ 598 w 10000"/>
              <a:gd name="connsiteY16" fmla="*/ 2621 h 10000"/>
              <a:gd name="connsiteX17" fmla="*/ 862 w 10000"/>
              <a:gd name="connsiteY17" fmla="*/ 2207 h 10000"/>
              <a:gd name="connsiteX18" fmla="*/ 1138 w 10000"/>
              <a:gd name="connsiteY18" fmla="*/ 1828 h 10000"/>
              <a:gd name="connsiteX19" fmla="*/ 1460 w 10000"/>
              <a:gd name="connsiteY19" fmla="*/ 1460 h 10000"/>
              <a:gd name="connsiteX20" fmla="*/ 1816 w 10000"/>
              <a:gd name="connsiteY20" fmla="*/ 1138 h 10000"/>
              <a:gd name="connsiteX21" fmla="*/ 2195 w 10000"/>
              <a:gd name="connsiteY21" fmla="*/ 862 h 10000"/>
              <a:gd name="connsiteX22" fmla="*/ 2621 w 10000"/>
              <a:gd name="connsiteY22" fmla="*/ 609 h 10000"/>
              <a:gd name="connsiteX23" fmla="*/ 3057 w 10000"/>
              <a:gd name="connsiteY23" fmla="*/ 402 h 10000"/>
              <a:gd name="connsiteX24" fmla="*/ 3276 w 10000"/>
              <a:gd name="connsiteY24" fmla="*/ 299 h 10000"/>
              <a:gd name="connsiteX25" fmla="*/ 3517 w 10000"/>
              <a:gd name="connsiteY25" fmla="*/ 218 h 10000"/>
              <a:gd name="connsiteX26" fmla="*/ 3759 w 10000"/>
              <a:gd name="connsiteY26" fmla="*/ 161 h 10000"/>
              <a:gd name="connsiteX27" fmla="*/ 4000 w 10000"/>
              <a:gd name="connsiteY27" fmla="*/ 103 h 10000"/>
              <a:gd name="connsiteX28" fmla="*/ 4241 w 10000"/>
              <a:gd name="connsiteY28" fmla="*/ 69 h 10000"/>
              <a:gd name="connsiteX29" fmla="*/ 4483 w 10000"/>
              <a:gd name="connsiteY29" fmla="*/ 23 h 10000"/>
              <a:gd name="connsiteX30" fmla="*/ 4736 w 10000"/>
              <a:gd name="connsiteY30" fmla="*/ 0 h 10000"/>
              <a:gd name="connsiteX31" fmla="*/ 5000 w 10000"/>
              <a:gd name="connsiteY31" fmla="*/ 0 h 10000"/>
              <a:gd name="connsiteX32" fmla="*/ 5000 w 10000"/>
              <a:gd name="connsiteY32" fmla="*/ 0 h 10000"/>
              <a:gd name="connsiteX33" fmla="*/ 5264 w 10000"/>
              <a:gd name="connsiteY33" fmla="*/ 0 h 10000"/>
              <a:gd name="connsiteX34" fmla="*/ 5517 w 10000"/>
              <a:gd name="connsiteY34" fmla="*/ 23 h 10000"/>
              <a:gd name="connsiteX35" fmla="*/ 5759 w 10000"/>
              <a:gd name="connsiteY35" fmla="*/ 69 h 10000"/>
              <a:gd name="connsiteX36" fmla="*/ 6000 w 10000"/>
              <a:gd name="connsiteY36" fmla="*/ 103 h 10000"/>
              <a:gd name="connsiteX37" fmla="*/ 6241 w 10000"/>
              <a:gd name="connsiteY37" fmla="*/ 161 h 10000"/>
              <a:gd name="connsiteX38" fmla="*/ 6483 w 10000"/>
              <a:gd name="connsiteY38" fmla="*/ 218 h 10000"/>
              <a:gd name="connsiteX39" fmla="*/ 6724 w 10000"/>
              <a:gd name="connsiteY39" fmla="*/ 299 h 10000"/>
              <a:gd name="connsiteX40" fmla="*/ 6943 w 10000"/>
              <a:gd name="connsiteY40" fmla="*/ 402 h 10000"/>
              <a:gd name="connsiteX41" fmla="*/ 7379 w 10000"/>
              <a:gd name="connsiteY41" fmla="*/ 609 h 10000"/>
              <a:gd name="connsiteX42" fmla="*/ 7793 w 10000"/>
              <a:gd name="connsiteY42" fmla="*/ 862 h 10000"/>
              <a:gd name="connsiteX43" fmla="*/ 8184 w 10000"/>
              <a:gd name="connsiteY43" fmla="*/ 1138 h 10000"/>
              <a:gd name="connsiteX44" fmla="*/ 8540 w 10000"/>
              <a:gd name="connsiteY44" fmla="*/ 1460 h 10000"/>
              <a:gd name="connsiteX45" fmla="*/ 8862 w 10000"/>
              <a:gd name="connsiteY45" fmla="*/ 1828 h 10000"/>
              <a:gd name="connsiteX46" fmla="*/ 9138 w 10000"/>
              <a:gd name="connsiteY46" fmla="*/ 2207 h 10000"/>
              <a:gd name="connsiteX47" fmla="*/ 9402 w 10000"/>
              <a:gd name="connsiteY47" fmla="*/ 2621 h 10000"/>
              <a:gd name="connsiteX48" fmla="*/ 9598 w 10000"/>
              <a:gd name="connsiteY48" fmla="*/ 3057 h 10000"/>
              <a:gd name="connsiteX49" fmla="*/ 9701 w 10000"/>
              <a:gd name="connsiteY49" fmla="*/ 3287 h 10000"/>
              <a:gd name="connsiteX50" fmla="*/ 9782 w 10000"/>
              <a:gd name="connsiteY50" fmla="*/ 3517 h 10000"/>
              <a:gd name="connsiteX51" fmla="*/ 9839 w 10000"/>
              <a:gd name="connsiteY51" fmla="*/ 3759 h 10000"/>
              <a:gd name="connsiteX52" fmla="*/ 9897 w 10000"/>
              <a:gd name="connsiteY52" fmla="*/ 4000 h 10000"/>
              <a:gd name="connsiteX53" fmla="*/ 9943 w 10000"/>
              <a:gd name="connsiteY53" fmla="*/ 4241 h 10000"/>
              <a:gd name="connsiteX54" fmla="*/ 9977 w 10000"/>
              <a:gd name="connsiteY54" fmla="*/ 4483 h 10000"/>
              <a:gd name="connsiteX55" fmla="*/ 10000 w 10000"/>
              <a:gd name="connsiteY55" fmla="*/ 4747 h 10000"/>
              <a:gd name="connsiteX56" fmla="*/ 10000 w 10000"/>
              <a:gd name="connsiteY56" fmla="*/ 5000 h 10000"/>
              <a:gd name="connsiteX57" fmla="*/ 10000 w 10000"/>
              <a:gd name="connsiteY57" fmla="*/ 5000 h 10000"/>
              <a:gd name="connsiteX58" fmla="*/ 10000 w 10000"/>
              <a:gd name="connsiteY58" fmla="*/ 5000 h 10000"/>
              <a:gd name="connsiteX59" fmla="*/ 10000 w 10000"/>
              <a:gd name="connsiteY59" fmla="*/ 5264 h 10000"/>
              <a:gd name="connsiteX60" fmla="*/ 9977 w 10000"/>
              <a:gd name="connsiteY60" fmla="*/ 5517 h 10000"/>
              <a:gd name="connsiteX61" fmla="*/ 9943 w 10000"/>
              <a:gd name="connsiteY61" fmla="*/ 5759 h 10000"/>
              <a:gd name="connsiteX62" fmla="*/ 9897 w 10000"/>
              <a:gd name="connsiteY62" fmla="*/ 6000 h 10000"/>
              <a:gd name="connsiteX63" fmla="*/ 9839 w 10000"/>
              <a:gd name="connsiteY63" fmla="*/ 6241 h 10000"/>
              <a:gd name="connsiteX64" fmla="*/ 9782 w 10000"/>
              <a:gd name="connsiteY64" fmla="*/ 6483 h 10000"/>
              <a:gd name="connsiteX65" fmla="*/ 9701 w 10000"/>
              <a:gd name="connsiteY65" fmla="*/ 6724 h 10000"/>
              <a:gd name="connsiteX66" fmla="*/ 9598 w 10000"/>
              <a:gd name="connsiteY66" fmla="*/ 6943 h 10000"/>
              <a:gd name="connsiteX67" fmla="*/ 9402 w 10000"/>
              <a:gd name="connsiteY67" fmla="*/ 7379 h 10000"/>
              <a:gd name="connsiteX68" fmla="*/ 9138 w 10000"/>
              <a:gd name="connsiteY68" fmla="*/ 7805 h 10000"/>
              <a:gd name="connsiteX69" fmla="*/ 8862 w 10000"/>
              <a:gd name="connsiteY69" fmla="*/ 8184 h 10000"/>
              <a:gd name="connsiteX70" fmla="*/ 8540 w 10000"/>
              <a:gd name="connsiteY70" fmla="*/ 8540 h 10000"/>
              <a:gd name="connsiteX71" fmla="*/ 8184 w 10000"/>
              <a:gd name="connsiteY71" fmla="*/ 8862 h 10000"/>
              <a:gd name="connsiteX72" fmla="*/ 7793 w 10000"/>
              <a:gd name="connsiteY72" fmla="*/ 9138 h 10000"/>
              <a:gd name="connsiteX73" fmla="*/ 7379 w 10000"/>
              <a:gd name="connsiteY73" fmla="*/ 9402 h 10000"/>
              <a:gd name="connsiteX74" fmla="*/ 6943 w 10000"/>
              <a:gd name="connsiteY74" fmla="*/ 9598 h 10000"/>
              <a:gd name="connsiteX75" fmla="*/ 6724 w 10000"/>
              <a:gd name="connsiteY75" fmla="*/ 9701 h 10000"/>
              <a:gd name="connsiteX76" fmla="*/ 6483 w 10000"/>
              <a:gd name="connsiteY76" fmla="*/ 9782 h 10000"/>
              <a:gd name="connsiteX77" fmla="*/ 6241 w 10000"/>
              <a:gd name="connsiteY77" fmla="*/ 9839 h 10000"/>
              <a:gd name="connsiteX78" fmla="*/ 6000 w 10000"/>
              <a:gd name="connsiteY78" fmla="*/ 9897 h 10000"/>
              <a:gd name="connsiteX79" fmla="*/ 5759 w 10000"/>
              <a:gd name="connsiteY79" fmla="*/ 9943 h 10000"/>
              <a:gd name="connsiteX80" fmla="*/ 5517 w 10000"/>
              <a:gd name="connsiteY80" fmla="*/ 9977 h 10000"/>
              <a:gd name="connsiteX81" fmla="*/ 5264 w 10000"/>
              <a:gd name="connsiteY81" fmla="*/ 10000 h 10000"/>
              <a:gd name="connsiteX82" fmla="*/ 5000 w 10000"/>
              <a:gd name="connsiteY82" fmla="*/ 10000 h 10000"/>
              <a:gd name="connsiteX83" fmla="*/ 5000 w 10000"/>
              <a:gd name="connsiteY83" fmla="*/ 10000 h 10000"/>
              <a:gd name="connsiteX84" fmla="*/ 4736 w 10000"/>
              <a:gd name="connsiteY84" fmla="*/ 10000 h 10000"/>
              <a:gd name="connsiteX85" fmla="*/ 4483 w 10000"/>
              <a:gd name="connsiteY85" fmla="*/ 9977 h 10000"/>
              <a:gd name="connsiteX86" fmla="*/ 4241 w 10000"/>
              <a:gd name="connsiteY86" fmla="*/ 9943 h 10000"/>
              <a:gd name="connsiteX87" fmla="*/ 4000 w 10000"/>
              <a:gd name="connsiteY87" fmla="*/ 9897 h 10000"/>
              <a:gd name="connsiteX88" fmla="*/ 3759 w 10000"/>
              <a:gd name="connsiteY88" fmla="*/ 9839 h 10000"/>
              <a:gd name="connsiteX89" fmla="*/ 3517 w 10000"/>
              <a:gd name="connsiteY89" fmla="*/ 9782 h 10000"/>
              <a:gd name="connsiteX90" fmla="*/ 3276 w 10000"/>
              <a:gd name="connsiteY90" fmla="*/ 9701 h 10000"/>
              <a:gd name="connsiteX91" fmla="*/ 3057 w 10000"/>
              <a:gd name="connsiteY91" fmla="*/ 9598 h 10000"/>
              <a:gd name="connsiteX92" fmla="*/ 2621 w 10000"/>
              <a:gd name="connsiteY92" fmla="*/ 9402 h 10000"/>
              <a:gd name="connsiteX93" fmla="*/ 2195 w 10000"/>
              <a:gd name="connsiteY93" fmla="*/ 9138 h 10000"/>
              <a:gd name="connsiteX94" fmla="*/ 2224 w 10000"/>
              <a:gd name="connsiteY94" fmla="*/ 916 h 10000"/>
              <a:gd name="connsiteX0" fmla="*/ 218 w 10000"/>
              <a:gd name="connsiteY0" fmla="*/ 6483 h 10000"/>
              <a:gd name="connsiteX1" fmla="*/ 161 w 10000"/>
              <a:gd name="connsiteY1" fmla="*/ 6241 h 10000"/>
              <a:gd name="connsiteX2" fmla="*/ 103 w 10000"/>
              <a:gd name="connsiteY2" fmla="*/ 6000 h 10000"/>
              <a:gd name="connsiteX3" fmla="*/ 57 w 10000"/>
              <a:gd name="connsiteY3" fmla="*/ 5759 h 10000"/>
              <a:gd name="connsiteX4" fmla="*/ 23 w 10000"/>
              <a:gd name="connsiteY4" fmla="*/ 5517 h 10000"/>
              <a:gd name="connsiteX5" fmla="*/ 0 w 10000"/>
              <a:gd name="connsiteY5" fmla="*/ 5264 h 10000"/>
              <a:gd name="connsiteX6" fmla="*/ 0 w 10000"/>
              <a:gd name="connsiteY6" fmla="*/ 5000 h 10000"/>
              <a:gd name="connsiteX7" fmla="*/ 0 w 10000"/>
              <a:gd name="connsiteY7" fmla="*/ 5000 h 10000"/>
              <a:gd name="connsiteX8" fmla="*/ 0 w 10000"/>
              <a:gd name="connsiteY8" fmla="*/ 4747 h 10000"/>
              <a:gd name="connsiteX9" fmla="*/ 23 w 10000"/>
              <a:gd name="connsiteY9" fmla="*/ 4483 h 10000"/>
              <a:gd name="connsiteX10" fmla="*/ 57 w 10000"/>
              <a:gd name="connsiteY10" fmla="*/ 4241 h 10000"/>
              <a:gd name="connsiteX11" fmla="*/ 103 w 10000"/>
              <a:gd name="connsiteY11" fmla="*/ 4000 h 10000"/>
              <a:gd name="connsiteX12" fmla="*/ 161 w 10000"/>
              <a:gd name="connsiteY12" fmla="*/ 3759 h 10000"/>
              <a:gd name="connsiteX13" fmla="*/ 218 w 10000"/>
              <a:gd name="connsiteY13" fmla="*/ 3517 h 10000"/>
              <a:gd name="connsiteX14" fmla="*/ 299 w 10000"/>
              <a:gd name="connsiteY14" fmla="*/ 3287 h 10000"/>
              <a:gd name="connsiteX15" fmla="*/ 402 w 10000"/>
              <a:gd name="connsiteY15" fmla="*/ 3057 h 10000"/>
              <a:gd name="connsiteX16" fmla="*/ 598 w 10000"/>
              <a:gd name="connsiteY16" fmla="*/ 2621 h 10000"/>
              <a:gd name="connsiteX17" fmla="*/ 862 w 10000"/>
              <a:gd name="connsiteY17" fmla="*/ 2207 h 10000"/>
              <a:gd name="connsiteX18" fmla="*/ 1138 w 10000"/>
              <a:gd name="connsiteY18" fmla="*/ 1828 h 10000"/>
              <a:gd name="connsiteX19" fmla="*/ 1460 w 10000"/>
              <a:gd name="connsiteY19" fmla="*/ 1460 h 10000"/>
              <a:gd name="connsiteX20" fmla="*/ 1816 w 10000"/>
              <a:gd name="connsiteY20" fmla="*/ 1138 h 10000"/>
              <a:gd name="connsiteX21" fmla="*/ 2195 w 10000"/>
              <a:gd name="connsiteY21" fmla="*/ 862 h 10000"/>
              <a:gd name="connsiteX22" fmla="*/ 2621 w 10000"/>
              <a:gd name="connsiteY22" fmla="*/ 609 h 10000"/>
              <a:gd name="connsiteX23" fmla="*/ 3057 w 10000"/>
              <a:gd name="connsiteY23" fmla="*/ 402 h 10000"/>
              <a:gd name="connsiteX24" fmla="*/ 3276 w 10000"/>
              <a:gd name="connsiteY24" fmla="*/ 299 h 10000"/>
              <a:gd name="connsiteX25" fmla="*/ 3517 w 10000"/>
              <a:gd name="connsiteY25" fmla="*/ 218 h 10000"/>
              <a:gd name="connsiteX26" fmla="*/ 3759 w 10000"/>
              <a:gd name="connsiteY26" fmla="*/ 161 h 10000"/>
              <a:gd name="connsiteX27" fmla="*/ 4000 w 10000"/>
              <a:gd name="connsiteY27" fmla="*/ 103 h 10000"/>
              <a:gd name="connsiteX28" fmla="*/ 4241 w 10000"/>
              <a:gd name="connsiteY28" fmla="*/ 69 h 10000"/>
              <a:gd name="connsiteX29" fmla="*/ 4483 w 10000"/>
              <a:gd name="connsiteY29" fmla="*/ 23 h 10000"/>
              <a:gd name="connsiteX30" fmla="*/ 4736 w 10000"/>
              <a:gd name="connsiteY30" fmla="*/ 0 h 10000"/>
              <a:gd name="connsiteX31" fmla="*/ 5000 w 10000"/>
              <a:gd name="connsiteY31" fmla="*/ 0 h 10000"/>
              <a:gd name="connsiteX32" fmla="*/ 5000 w 10000"/>
              <a:gd name="connsiteY32" fmla="*/ 0 h 10000"/>
              <a:gd name="connsiteX33" fmla="*/ 5264 w 10000"/>
              <a:gd name="connsiteY33" fmla="*/ 0 h 10000"/>
              <a:gd name="connsiteX34" fmla="*/ 5517 w 10000"/>
              <a:gd name="connsiteY34" fmla="*/ 23 h 10000"/>
              <a:gd name="connsiteX35" fmla="*/ 5759 w 10000"/>
              <a:gd name="connsiteY35" fmla="*/ 69 h 10000"/>
              <a:gd name="connsiteX36" fmla="*/ 6000 w 10000"/>
              <a:gd name="connsiteY36" fmla="*/ 103 h 10000"/>
              <a:gd name="connsiteX37" fmla="*/ 6241 w 10000"/>
              <a:gd name="connsiteY37" fmla="*/ 161 h 10000"/>
              <a:gd name="connsiteX38" fmla="*/ 6483 w 10000"/>
              <a:gd name="connsiteY38" fmla="*/ 218 h 10000"/>
              <a:gd name="connsiteX39" fmla="*/ 6724 w 10000"/>
              <a:gd name="connsiteY39" fmla="*/ 299 h 10000"/>
              <a:gd name="connsiteX40" fmla="*/ 6943 w 10000"/>
              <a:gd name="connsiteY40" fmla="*/ 402 h 10000"/>
              <a:gd name="connsiteX41" fmla="*/ 7379 w 10000"/>
              <a:gd name="connsiteY41" fmla="*/ 609 h 10000"/>
              <a:gd name="connsiteX42" fmla="*/ 7793 w 10000"/>
              <a:gd name="connsiteY42" fmla="*/ 862 h 10000"/>
              <a:gd name="connsiteX43" fmla="*/ 8184 w 10000"/>
              <a:gd name="connsiteY43" fmla="*/ 1138 h 10000"/>
              <a:gd name="connsiteX44" fmla="*/ 8540 w 10000"/>
              <a:gd name="connsiteY44" fmla="*/ 1460 h 10000"/>
              <a:gd name="connsiteX45" fmla="*/ 8862 w 10000"/>
              <a:gd name="connsiteY45" fmla="*/ 1828 h 10000"/>
              <a:gd name="connsiteX46" fmla="*/ 9138 w 10000"/>
              <a:gd name="connsiteY46" fmla="*/ 2207 h 10000"/>
              <a:gd name="connsiteX47" fmla="*/ 9402 w 10000"/>
              <a:gd name="connsiteY47" fmla="*/ 2621 h 10000"/>
              <a:gd name="connsiteX48" fmla="*/ 9598 w 10000"/>
              <a:gd name="connsiteY48" fmla="*/ 3057 h 10000"/>
              <a:gd name="connsiteX49" fmla="*/ 9701 w 10000"/>
              <a:gd name="connsiteY49" fmla="*/ 3287 h 10000"/>
              <a:gd name="connsiteX50" fmla="*/ 9782 w 10000"/>
              <a:gd name="connsiteY50" fmla="*/ 3517 h 10000"/>
              <a:gd name="connsiteX51" fmla="*/ 9839 w 10000"/>
              <a:gd name="connsiteY51" fmla="*/ 3759 h 10000"/>
              <a:gd name="connsiteX52" fmla="*/ 9897 w 10000"/>
              <a:gd name="connsiteY52" fmla="*/ 4000 h 10000"/>
              <a:gd name="connsiteX53" fmla="*/ 9943 w 10000"/>
              <a:gd name="connsiteY53" fmla="*/ 4241 h 10000"/>
              <a:gd name="connsiteX54" fmla="*/ 9977 w 10000"/>
              <a:gd name="connsiteY54" fmla="*/ 4483 h 10000"/>
              <a:gd name="connsiteX55" fmla="*/ 10000 w 10000"/>
              <a:gd name="connsiteY55" fmla="*/ 4747 h 10000"/>
              <a:gd name="connsiteX56" fmla="*/ 10000 w 10000"/>
              <a:gd name="connsiteY56" fmla="*/ 5000 h 10000"/>
              <a:gd name="connsiteX57" fmla="*/ 10000 w 10000"/>
              <a:gd name="connsiteY57" fmla="*/ 5000 h 10000"/>
              <a:gd name="connsiteX58" fmla="*/ 10000 w 10000"/>
              <a:gd name="connsiteY58" fmla="*/ 5000 h 10000"/>
              <a:gd name="connsiteX59" fmla="*/ 10000 w 10000"/>
              <a:gd name="connsiteY59" fmla="*/ 5264 h 10000"/>
              <a:gd name="connsiteX60" fmla="*/ 9977 w 10000"/>
              <a:gd name="connsiteY60" fmla="*/ 5517 h 10000"/>
              <a:gd name="connsiteX61" fmla="*/ 9943 w 10000"/>
              <a:gd name="connsiteY61" fmla="*/ 5759 h 10000"/>
              <a:gd name="connsiteX62" fmla="*/ 9897 w 10000"/>
              <a:gd name="connsiteY62" fmla="*/ 6000 h 10000"/>
              <a:gd name="connsiteX63" fmla="*/ 9839 w 10000"/>
              <a:gd name="connsiteY63" fmla="*/ 6241 h 10000"/>
              <a:gd name="connsiteX64" fmla="*/ 9782 w 10000"/>
              <a:gd name="connsiteY64" fmla="*/ 6483 h 10000"/>
              <a:gd name="connsiteX65" fmla="*/ 9701 w 10000"/>
              <a:gd name="connsiteY65" fmla="*/ 6724 h 10000"/>
              <a:gd name="connsiteX66" fmla="*/ 9598 w 10000"/>
              <a:gd name="connsiteY66" fmla="*/ 6943 h 10000"/>
              <a:gd name="connsiteX67" fmla="*/ 9402 w 10000"/>
              <a:gd name="connsiteY67" fmla="*/ 7379 h 10000"/>
              <a:gd name="connsiteX68" fmla="*/ 9138 w 10000"/>
              <a:gd name="connsiteY68" fmla="*/ 7805 h 10000"/>
              <a:gd name="connsiteX69" fmla="*/ 8862 w 10000"/>
              <a:gd name="connsiteY69" fmla="*/ 8184 h 10000"/>
              <a:gd name="connsiteX70" fmla="*/ 8540 w 10000"/>
              <a:gd name="connsiteY70" fmla="*/ 8540 h 10000"/>
              <a:gd name="connsiteX71" fmla="*/ 8184 w 10000"/>
              <a:gd name="connsiteY71" fmla="*/ 8862 h 10000"/>
              <a:gd name="connsiteX72" fmla="*/ 7793 w 10000"/>
              <a:gd name="connsiteY72" fmla="*/ 9138 h 10000"/>
              <a:gd name="connsiteX73" fmla="*/ 7379 w 10000"/>
              <a:gd name="connsiteY73" fmla="*/ 9402 h 10000"/>
              <a:gd name="connsiteX74" fmla="*/ 6943 w 10000"/>
              <a:gd name="connsiteY74" fmla="*/ 9598 h 10000"/>
              <a:gd name="connsiteX75" fmla="*/ 6724 w 10000"/>
              <a:gd name="connsiteY75" fmla="*/ 9701 h 10000"/>
              <a:gd name="connsiteX76" fmla="*/ 6483 w 10000"/>
              <a:gd name="connsiteY76" fmla="*/ 9782 h 10000"/>
              <a:gd name="connsiteX77" fmla="*/ 6241 w 10000"/>
              <a:gd name="connsiteY77" fmla="*/ 9839 h 10000"/>
              <a:gd name="connsiteX78" fmla="*/ 6000 w 10000"/>
              <a:gd name="connsiteY78" fmla="*/ 9897 h 10000"/>
              <a:gd name="connsiteX79" fmla="*/ 5759 w 10000"/>
              <a:gd name="connsiteY79" fmla="*/ 9943 h 10000"/>
              <a:gd name="connsiteX80" fmla="*/ 5517 w 10000"/>
              <a:gd name="connsiteY80" fmla="*/ 9977 h 10000"/>
              <a:gd name="connsiteX81" fmla="*/ 5264 w 10000"/>
              <a:gd name="connsiteY81" fmla="*/ 10000 h 10000"/>
              <a:gd name="connsiteX82" fmla="*/ 5000 w 10000"/>
              <a:gd name="connsiteY82" fmla="*/ 10000 h 10000"/>
              <a:gd name="connsiteX83" fmla="*/ 5000 w 10000"/>
              <a:gd name="connsiteY83" fmla="*/ 10000 h 10000"/>
              <a:gd name="connsiteX84" fmla="*/ 4736 w 10000"/>
              <a:gd name="connsiteY84" fmla="*/ 10000 h 10000"/>
              <a:gd name="connsiteX85" fmla="*/ 4483 w 10000"/>
              <a:gd name="connsiteY85" fmla="*/ 9977 h 10000"/>
              <a:gd name="connsiteX86" fmla="*/ 4241 w 10000"/>
              <a:gd name="connsiteY86" fmla="*/ 9943 h 10000"/>
              <a:gd name="connsiteX87" fmla="*/ 4000 w 10000"/>
              <a:gd name="connsiteY87" fmla="*/ 9897 h 10000"/>
              <a:gd name="connsiteX88" fmla="*/ 3759 w 10000"/>
              <a:gd name="connsiteY88" fmla="*/ 9839 h 10000"/>
              <a:gd name="connsiteX89" fmla="*/ 3517 w 10000"/>
              <a:gd name="connsiteY89" fmla="*/ 9782 h 10000"/>
              <a:gd name="connsiteX90" fmla="*/ 3276 w 10000"/>
              <a:gd name="connsiteY90" fmla="*/ 9701 h 10000"/>
              <a:gd name="connsiteX91" fmla="*/ 3057 w 10000"/>
              <a:gd name="connsiteY91" fmla="*/ 9598 h 10000"/>
              <a:gd name="connsiteX92" fmla="*/ 2621 w 10000"/>
              <a:gd name="connsiteY92" fmla="*/ 9402 h 10000"/>
              <a:gd name="connsiteX93" fmla="*/ 2195 w 10000"/>
              <a:gd name="connsiteY93" fmla="*/ 9138 h 10000"/>
              <a:gd name="connsiteX94" fmla="*/ 2224 w 10000"/>
              <a:gd name="connsiteY94" fmla="*/ 916 h 10000"/>
              <a:gd name="connsiteX0" fmla="*/ 161 w 10000"/>
              <a:gd name="connsiteY0" fmla="*/ 6241 h 10000"/>
              <a:gd name="connsiteX1" fmla="*/ 103 w 10000"/>
              <a:gd name="connsiteY1" fmla="*/ 6000 h 10000"/>
              <a:gd name="connsiteX2" fmla="*/ 57 w 10000"/>
              <a:gd name="connsiteY2" fmla="*/ 5759 h 10000"/>
              <a:gd name="connsiteX3" fmla="*/ 23 w 10000"/>
              <a:gd name="connsiteY3" fmla="*/ 5517 h 10000"/>
              <a:gd name="connsiteX4" fmla="*/ 0 w 10000"/>
              <a:gd name="connsiteY4" fmla="*/ 5264 h 10000"/>
              <a:gd name="connsiteX5" fmla="*/ 0 w 10000"/>
              <a:gd name="connsiteY5" fmla="*/ 5000 h 10000"/>
              <a:gd name="connsiteX6" fmla="*/ 0 w 10000"/>
              <a:gd name="connsiteY6" fmla="*/ 5000 h 10000"/>
              <a:gd name="connsiteX7" fmla="*/ 0 w 10000"/>
              <a:gd name="connsiteY7" fmla="*/ 4747 h 10000"/>
              <a:gd name="connsiteX8" fmla="*/ 23 w 10000"/>
              <a:gd name="connsiteY8" fmla="*/ 4483 h 10000"/>
              <a:gd name="connsiteX9" fmla="*/ 57 w 10000"/>
              <a:gd name="connsiteY9" fmla="*/ 4241 h 10000"/>
              <a:gd name="connsiteX10" fmla="*/ 103 w 10000"/>
              <a:gd name="connsiteY10" fmla="*/ 4000 h 10000"/>
              <a:gd name="connsiteX11" fmla="*/ 161 w 10000"/>
              <a:gd name="connsiteY11" fmla="*/ 3759 h 10000"/>
              <a:gd name="connsiteX12" fmla="*/ 218 w 10000"/>
              <a:gd name="connsiteY12" fmla="*/ 3517 h 10000"/>
              <a:gd name="connsiteX13" fmla="*/ 299 w 10000"/>
              <a:gd name="connsiteY13" fmla="*/ 3287 h 10000"/>
              <a:gd name="connsiteX14" fmla="*/ 402 w 10000"/>
              <a:gd name="connsiteY14" fmla="*/ 3057 h 10000"/>
              <a:gd name="connsiteX15" fmla="*/ 598 w 10000"/>
              <a:gd name="connsiteY15" fmla="*/ 2621 h 10000"/>
              <a:gd name="connsiteX16" fmla="*/ 862 w 10000"/>
              <a:gd name="connsiteY16" fmla="*/ 2207 h 10000"/>
              <a:gd name="connsiteX17" fmla="*/ 1138 w 10000"/>
              <a:gd name="connsiteY17" fmla="*/ 1828 h 10000"/>
              <a:gd name="connsiteX18" fmla="*/ 1460 w 10000"/>
              <a:gd name="connsiteY18" fmla="*/ 1460 h 10000"/>
              <a:gd name="connsiteX19" fmla="*/ 1816 w 10000"/>
              <a:gd name="connsiteY19" fmla="*/ 1138 h 10000"/>
              <a:gd name="connsiteX20" fmla="*/ 2195 w 10000"/>
              <a:gd name="connsiteY20" fmla="*/ 862 h 10000"/>
              <a:gd name="connsiteX21" fmla="*/ 2621 w 10000"/>
              <a:gd name="connsiteY21" fmla="*/ 609 h 10000"/>
              <a:gd name="connsiteX22" fmla="*/ 3057 w 10000"/>
              <a:gd name="connsiteY22" fmla="*/ 402 h 10000"/>
              <a:gd name="connsiteX23" fmla="*/ 3276 w 10000"/>
              <a:gd name="connsiteY23" fmla="*/ 299 h 10000"/>
              <a:gd name="connsiteX24" fmla="*/ 3517 w 10000"/>
              <a:gd name="connsiteY24" fmla="*/ 218 h 10000"/>
              <a:gd name="connsiteX25" fmla="*/ 3759 w 10000"/>
              <a:gd name="connsiteY25" fmla="*/ 161 h 10000"/>
              <a:gd name="connsiteX26" fmla="*/ 4000 w 10000"/>
              <a:gd name="connsiteY26" fmla="*/ 103 h 10000"/>
              <a:gd name="connsiteX27" fmla="*/ 4241 w 10000"/>
              <a:gd name="connsiteY27" fmla="*/ 69 h 10000"/>
              <a:gd name="connsiteX28" fmla="*/ 4483 w 10000"/>
              <a:gd name="connsiteY28" fmla="*/ 23 h 10000"/>
              <a:gd name="connsiteX29" fmla="*/ 4736 w 10000"/>
              <a:gd name="connsiteY29" fmla="*/ 0 h 10000"/>
              <a:gd name="connsiteX30" fmla="*/ 5000 w 10000"/>
              <a:gd name="connsiteY30" fmla="*/ 0 h 10000"/>
              <a:gd name="connsiteX31" fmla="*/ 5000 w 10000"/>
              <a:gd name="connsiteY31" fmla="*/ 0 h 10000"/>
              <a:gd name="connsiteX32" fmla="*/ 5264 w 10000"/>
              <a:gd name="connsiteY32" fmla="*/ 0 h 10000"/>
              <a:gd name="connsiteX33" fmla="*/ 5517 w 10000"/>
              <a:gd name="connsiteY33" fmla="*/ 23 h 10000"/>
              <a:gd name="connsiteX34" fmla="*/ 5759 w 10000"/>
              <a:gd name="connsiteY34" fmla="*/ 69 h 10000"/>
              <a:gd name="connsiteX35" fmla="*/ 6000 w 10000"/>
              <a:gd name="connsiteY35" fmla="*/ 103 h 10000"/>
              <a:gd name="connsiteX36" fmla="*/ 6241 w 10000"/>
              <a:gd name="connsiteY36" fmla="*/ 161 h 10000"/>
              <a:gd name="connsiteX37" fmla="*/ 6483 w 10000"/>
              <a:gd name="connsiteY37" fmla="*/ 218 h 10000"/>
              <a:gd name="connsiteX38" fmla="*/ 6724 w 10000"/>
              <a:gd name="connsiteY38" fmla="*/ 299 h 10000"/>
              <a:gd name="connsiteX39" fmla="*/ 6943 w 10000"/>
              <a:gd name="connsiteY39" fmla="*/ 402 h 10000"/>
              <a:gd name="connsiteX40" fmla="*/ 7379 w 10000"/>
              <a:gd name="connsiteY40" fmla="*/ 609 h 10000"/>
              <a:gd name="connsiteX41" fmla="*/ 7793 w 10000"/>
              <a:gd name="connsiteY41" fmla="*/ 862 h 10000"/>
              <a:gd name="connsiteX42" fmla="*/ 8184 w 10000"/>
              <a:gd name="connsiteY42" fmla="*/ 1138 h 10000"/>
              <a:gd name="connsiteX43" fmla="*/ 8540 w 10000"/>
              <a:gd name="connsiteY43" fmla="*/ 1460 h 10000"/>
              <a:gd name="connsiteX44" fmla="*/ 8862 w 10000"/>
              <a:gd name="connsiteY44" fmla="*/ 1828 h 10000"/>
              <a:gd name="connsiteX45" fmla="*/ 9138 w 10000"/>
              <a:gd name="connsiteY45" fmla="*/ 2207 h 10000"/>
              <a:gd name="connsiteX46" fmla="*/ 9402 w 10000"/>
              <a:gd name="connsiteY46" fmla="*/ 2621 h 10000"/>
              <a:gd name="connsiteX47" fmla="*/ 9598 w 10000"/>
              <a:gd name="connsiteY47" fmla="*/ 3057 h 10000"/>
              <a:gd name="connsiteX48" fmla="*/ 9701 w 10000"/>
              <a:gd name="connsiteY48" fmla="*/ 3287 h 10000"/>
              <a:gd name="connsiteX49" fmla="*/ 9782 w 10000"/>
              <a:gd name="connsiteY49" fmla="*/ 3517 h 10000"/>
              <a:gd name="connsiteX50" fmla="*/ 9839 w 10000"/>
              <a:gd name="connsiteY50" fmla="*/ 3759 h 10000"/>
              <a:gd name="connsiteX51" fmla="*/ 9897 w 10000"/>
              <a:gd name="connsiteY51" fmla="*/ 4000 h 10000"/>
              <a:gd name="connsiteX52" fmla="*/ 9943 w 10000"/>
              <a:gd name="connsiteY52" fmla="*/ 4241 h 10000"/>
              <a:gd name="connsiteX53" fmla="*/ 9977 w 10000"/>
              <a:gd name="connsiteY53" fmla="*/ 4483 h 10000"/>
              <a:gd name="connsiteX54" fmla="*/ 10000 w 10000"/>
              <a:gd name="connsiteY54" fmla="*/ 4747 h 10000"/>
              <a:gd name="connsiteX55" fmla="*/ 10000 w 10000"/>
              <a:gd name="connsiteY55" fmla="*/ 5000 h 10000"/>
              <a:gd name="connsiteX56" fmla="*/ 10000 w 10000"/>
              <a:gd name="connsiteY56" fmla="*/ 5000 h 10000"/>
              <a:gd name="connsiteX57" fmla="*/ 10000 w 10000"/>
              <a:gd name="connsiteY57" fmla="*/ 5000 h 10000"/>
              <a:gd name="connsiteX58" fmla="*/ 10000 w 10000"/>
              <a:gd name="connsiteY58" fmla="*/ 5264 h 10000"/>
              <a:gd name="connsiteX59" fmla="*/ 9977 w 10000"/>
              <a:gd name="connsiteY59" fmla="*/ 5517 h 10000"/>
              <a:gd name="connsiteX60" fmla="*/ 9943 w 10000"/>
              <a:gd name="connsiteY60" fmla="*/ 5759 h 10000"/>
              <a:gd name="connsiteX61" fmla="*/ 9897 w 10000"/>
              <a:gd name="connsiteY61" fmla="*/ 6000 h 10000"/>
              <a:gd name="connsiteX62" fmla="*/ 9839 w 10000"/>
              <a:gd name="connsiteY62" fmla="*/ 6241 h 10000"/>
              <a:gd name="connsiteX63" fmla="*/ 9782 w 10000"/>
              <a:gd name="connsiteY63" fmla="*/ 6483 h 10000"/>
              <a:gd name="connsiteX64" fmla="*/ 9701 w 10000"/>
              <a:gd name="connsiteY64" fmla="*/ 6724 h 10000"/>
              <a:gd name="connsiteX65" fmla="*/ 9598 w 10000"/>
              <a:gd name="connsiteY65" fmla="*/ 6943 h 10000"/>
              <a:gd name="connsiteX66" fmla="*/ 9402 w 10000"/>
              <a:gd name="connsiteY66" fmla="*/ 7379 h 10000"/>
              <a:gd name="connsiteX67" fmla="*/ 9138 w 10000"/>
              <a:gd name="connsiteY67" fmla="*/ 7805 h 10000"/>
              <a:gd name="connsiteX68" fmla="*/ 8862 w 10000"/>
              <a:gd name="connsiteY68" fmla="*/ 8184 h 10000"/>
              <a:gd name="connsiteX69" fmla="*/ 8540 w 10000"/>
              <a:gd name="connsiteY69" fmla="*/ 8540 h 10000"/>
              <a:gd name="connsiteX70" fmla="*/ 8184 w 10000"/>
              <a:gd name="connsiteY70" fmla="*/ 8862 h 10000"/>
              <a:gd name="connsiteX71" fmla="*/ 7793 w 10000"/>
              <a:gd name="connsiteY71" fmla="*/ 9138 h 10000"/>
              <a:gd name="connsiteX72" fmla="*/ 7379 w 10000"/>
              <a:gd name="connsiteY72" fmla="*/ 9402 h 10000"/>
              <a:gd name="connsiteX73" fmla="*/ 6943 w 10000"/>
              <a:gd name="connsiteY73" fmla="*/ 9598 h 10000"/>
              <a:gd name="connsiteX74" fmla="*/ 6724 w 10000"/>
              <a:gd name="connsiteY74" fmla="*/ 9701 h 10000"/>
              <a:gd name="connsiteX75" fmla="*/ 6483 w 10000"/>
              <a:gd name="connsiteY75" fmla="*/ 9782 h 10000"/>
              <a:gd name="connsiteX76" fmla="*/ 6241 w 10000"/>
              <a:gd name="connsiteY76" fmla="*/ 9839 h 10000"/>
              <a:gd name="connsiteX77" fmla="*/ 6000 w 10000"/>
              <a:gd name="connsiteY77" fmla="*/ 9897 h 10000"/>
              <a:gd name="connsiteX78" fmla="*/ 5759 w 10000"/>
              <a:gd name="connsiteY78" fmla="*/ 9943 h 10000"/>
              <a:gd name="connsiteX79" fmla="*/ 5517 w 10000"/>
              <a:gd name="connsiteY79" fmla="*/ 9977 h 10000"/>
              <a:gd name="connsiteX80" fmla="*/ 5264 w 10000"/>
              <a:gd name="connsiteY80" fmla="*/ 10000 h 10000"/>
              <a:gd name="connsiteX81" fmla="*/ 5000 w 10000"/>
              <a:gd name="connsiteY81" fmla="*/ 10000 h 10000"/>
              <a:gd name="connsiteX82" fmla="*/ 5000 w 10000"/>
              <a:gd name="connsiteY82" fmla="*/ 10000 h 10000"/>
              <a:gd name="connsiteX83" fmla="*/ 4736 w 10000"/>
              <a:gd name="connsiteY83" fmla="*/ 10000 h 10000"/>
              <a:gd name="connsiteX84" fmla="*/ 4483 w 10000"/>
              <a:gd name="connsiteY84" fmla="*/ 9977 h 10000"/>
              <a:gd name="connsiteX85" fmla="*/ 4241 w 10000"/>
              <a:gd name="connsiteY85" fmla="*/ 9943 h 10000"/>
              <a:gd name="connsiteX86" fmla="*/ 4000 w 10000"/>
              <a:gd name="connsiteY86" fmla="*/ 9897 h 10000"/>
              <a:gd name="connsiteX87" fmla="*/ 3759 w 10000"/>
              <a:gd name="connsiteY87" fmla="*/ 9839 h 10000"/>
              <a:gd name="connsiteX88" fmla="*/ 3517 w 10000"/>
              <a:gd name="connsiteY88" fmla="*/ 9782 h 10000"/>
              <a:gd name="connsiteX89" fmla="*/ 3276 w 10000"/>
              <a:gd name="connsiteY89" fmla="*/ 9701 h 10000"/>
              <a:gd name="connsiteX90" fmla="*/ 3057 w 10000"/>
              <a:gd name="connsiteY90" fmla="*/ 9598 h 10000"/>
              <a:gd name="connsiteX91" fmla="*/ 2621 w 10000"/>
              <a:gd name="connsiteY91" fmla="*/ 9402 h 10000"/>
              <a:gd name="connsiteX92" fmla="*/ 2195 w 10000"/>
              <a:gd name="connsiteY92" fmla="*/ 9138 h 10000"/>
              <a:gd name="connsiteX93" fmla="*/ 2224 w 10000"/>
              <a:gd name="connsiteY93" fmla="*/ 916 h 10000"/>
              <a:gd name="connsiteX0" fmla="*/ 103 w 10000"/>
              <a:gd name="connsiteY0" fmla="*/ 6000 h 10000"/>
              <a:gd name="connsiteX1" fmla="*/ 57 w 10000"/>
              <a:gd name="connsiteY1" fmla="*/ 5759 h 10000"/>
              <a:gd name="connsiteX2" fmla="*/ 23 w 10000"/>
              <a:gd name="connsiteY2" fmla="*/ 5517 h 10000"/>
              <a:gd name="connsiteX3" fmla="*/ 0 w 10000"/>
              <a:gd name="connsiteY3" fmla="*/ 5264 h 10000"/>
              <a:gd name="connsiteX4" fmla="*/ 0 w 10000"/>
              <a:gd name="connsiteY4" fmla="*/ 5000 h 10000"/>
              <a:gd name="connsiteX5" fmla="*/ 0 w 10000"/>
              <a:gd name="connsiteY5" fmla="*/ 5000 h 10000"/>
              <a:gd name="connsiteX6" fmla="*/ 0 w 10000"/>
              <a:gd name="connsiteY6" fmla="*/ 4747 h 10000"/>
              <a:gd name="connsiteX7" fmla="*/ 23 w 10000"/>
              <a:gd name="connsiteY7" fmla="*/ 4483 h 10000"/>
              <a:gd name="connsiteX8" fmla="*/ 57 w 10000"/>
              <a:gd name="connsiteY8" fmla="*/ 4241 h 10000"/>
              <a:gd name="connsiteX9" fmla="*/ 103 w 10000"/>
              <a:gd name="connsiteY9" fmla="*/ 4000 h 10000"/>
              <a:gd name="connsiteX10" fmla="*/ 161 w 10000"/>
              <a:gd name="connsiteY10" fmla="*/ 3759 h 10000"/>
              <a:gd name="connsiteX11" fmla="*/ 218 w 10000"/>
              <a:gd name="connsiteY11" fmla="*/ 3517 h 10000"/>
              <a:gd name="connsiteX12" fmla="*/ 299 w 10000"/>
              <a:gd name="connsiteY12" fmla="*/ 3287 h 10000"/>
              <a:gd name="connsiteX13" fmla="*/ 402 w 10000"/>
              <a:gd name="connsiteY13" fmla="*/ 3057 h 10000"/>
              <a:gd name="connsiteX14" fmla="*/ 598 w 10000"/>
              <a:gd name="connsiteY14" fmla="*/ 2621 h 10000"/>
              <a:gd name="connsiteX15" fmla="*/ 862 w 10000"/>
              <a:gd name="connsiteY15" fmla="*/ 2207 h 10000"/>
              <a:gd name="connsiteX16" fmla="*/ 1138 w 10000"/>
              <a:gd name="connsiteY16" fmla="*/ 1828 h 10000"/>
              <a:gd name="connsiteX17" fmla="*/ 1460 w 10000"/>
              <a:gd name="connsiteY17" fmla="*/ 1460 h 10000"/>
              <a:gd name="connsiteX18" fmla="*/ 1816 w 10000"/>
              <a:gd name="connsiteY18" fmla="*/ 1138 h 10000"/>
              <a:gd name="connsiteX19" fmla="*/ 2195 w 10000"/>
              <a:gd name="connsiteY19" fmla="*/ 862 h 10000"/>
              <a:gd name="connsiteX20" fmla="*/ 2621 w 10000"/>
              <a:gd name="connsiteY20" fmla="*/ 609 h 10000"/>
              <a:gd name="connsiteX21" fmla="*/ 3057 w 10000"/>
              <a:gd name="connsiteY21" fmla="*/ 402 h 10000"/>
              <a:gd name="connsiteX22" fmla="*/ 3276 w 10000"/>
              <a:gd name="connsiteY22" fmla="*/ 299 h 10000"/>
              <a:gd name="connsiteX23" fmla="*/ 3517 w 10000"/>
              <a:gd name="connsiteY23" fmla="*/ 218 h 10000"/>
              <a:gd name="connsiteX24" fmla="*/ 3759 w 10000"/>
              <a:gd name="connsiteY24" fmla="*/ 161 h 10000"/>
              <a:gd name="connsiteX25" fmla="*/ 4000 w 10000"/>
              <a:gd name="connsiteY25" fmla="*/ 103 h 10000"/>
              <a:gd name="connsiteX26" fmla="*/ 4241 w 10000"/>
              <a:gd name="connsiteY26" fmla="*/ 69 h 10000"/>
              <a:gd name="connsiteX27" fmla="*/ 4483 w 10000"/>
              <a:gd name="connsiteY27" fmla="*/ 23 h 10000"/>
              <a:gd name="connsiteX28" fmla="*/ 4736 w 10000"/>
              <a:gd name="connsiteY28" fmla="*/ 0 h 10000"/>
              <a:gd name="connsiteX29" fmla="*/ 5000 w 10000"/>
              <a:gd name="connsiteY29" fmla="*/ 0 h 10000"/>
              <a:gd name="connsiteX30" fmla="*/ 5000 w 10000"/>
              <a:gd name="connsiteY30" fmla="*/ 0 h 10000"/>
              <a:gd name="connsiteX31" fmla="*/ 5264 w 10000"/>
              <a:gd name="connsiteY31" fmla="*/ 0 h 10000"/>
              <a:gd name="connsiteX32" fmla="*/ 5517 w 10000"/>
              <a:gd name="connsiteY32" fmla="*/ 23 h 10000"/>
              <a:gd name="connsiteX33" fmla="*/ 5759 w 10000"/>
              <a:gd name="connsiteY33" fmla="*/ 69 h 10000"/>
              <a:gd name="connsiteX34" fmla="*/ 6000 w 10000"/>
              <a:gd name="connsiteY34" fmla="*/ 103 h 10000"/>
              <a:gd name="connsiteX35" fmla="*/ 6241 w 10000"/>
              <a:gd name="connsiteY35" fmla="*/ 161 h 10000"/>
              <a:gd name="connsiteX36" fmla="*/ 6483 w 10000"/>
              <a:gd name="connsiteY36" fmla="*/ 218 h 10000"/>
              <a:gd name="connsiteX37" fmla="*/ 6724 w 10000"/>
              <a:gd name="connsiteY37" fmla="*/ 299 h 10000"/>
              <a:gd name="connsiteX38" fmla="*/ 6943 w 10000"/>
              <a:gd name="connsiteY38" fmla="*/ 402 h 10000"/>
              <a:gd name="connsiteX39" fmla="*/ 7379 w 10000"/>
              <a:gd name="connsiteY39" fmla="*/ 609 h 10000"/>
              <a:gd name="connsiteX40" fmla="*/ 7793 w 10000"/>
              <a:gd name="connsiteY40" fmla="*/ 862 h 10000"/>
              <a:gd name="connsiteX41" fmla="*/ 8184 w 10000"/>
              <a:gd name="connsiteY41" fmla="*/ 1138 h 10000"/>
              <a:gd name="connsiteX42" fmla="*/ 8540 w 10000"/>
              <a:gd name="connsiteY42" fmla="*/ 1460 h 10000"/>
              <a:gd name="connsiteX43" fmla="*/ 8862 w 10000"/>
              <a:gd name="connsiteY43" fmla="*/ 1828 h 10000"/>
              <a:gd name="connsiteX44" fmla="*/ 9138 w 10000"/>
              <a:gd name="connsiteY44" fmla="*/ 2207 h 10000"/>
              <a:gd name="connsiteX45" fmla="*/ 9402 w 10000"/>
              <a:gd name="connsiteY45" fmla="*/ 2621 h 10000"/>
              <a:gd name="connsiteX46" fmla="*/ 9598 w 10000"/>
              <a:gd name="connsiteY46" fmla="*/ 3057 h 10000"/>
              <a:gd name="connsiteX47" fmla="*/ 9701 w 10000"/>
              <a:gd name="connsiteY47" fmla="*/ 3287 h 10000"/>
              <a:gd name="connsiteX48" fmla="*/ 9782 w 10000"/>
              <a:gd name="connsiteY48" fmla="*/ 3517 h 10000"/>
              <a:gd name="connsiteX49" fmla="*/ 9839 w 10000"/>
              <a:gd name="connsiteY49" fmla="*/ 3759 h 10000"/>
              <a:gd name="connsiteX50" fmla="*/ 9897 w 10000"/>
              <a:gd name="connsiteY50" fmla="*/ 4000 h 10000"/>
              <a:gd name="connsiteX51" fmla="*/ 9943 w 10000"/>
              <a:gd name="connsiteY51" fmla="*/ 4241 h 10000"/>
              <a:gd name="connsiteX52" fmla="*/ 9977 w 10000"/>
              <a:gd name="connsiteY52" fmla="*/ 4483 h 10000"/>
              <a:gd name="connsiteX53" fmla="*/ 10000 w 10000"/>
              <a:gd name="connsiteY53" fmla="*/ 4747 h 10000"/>
              <a:gd name="connsiteX54" fmla="*/ 10000 w 10000"/>
              <a:gd name="connsiteY54" fmla="*/ 5000 h 10000"/>
              <a:gd name="connsiteX55" fmla="*/ 10000 w 10000"/>
              <a:gd name="connsiteY55" fmla="*/ 5000 h 10000"/>
              <a:gd name="connsiteX56" fmla="*/ 10000 w 10000"/>
              <a:gd name="connsiteY56" fmla="*/ 5000 h 10000"/>
              <a:gd name="connsiteX57" fmla="*/ 10000 w 10000"/>
              <a:gd name="connsiteY57" fmla="*/ 5264 h 10000"/>
              <a:gd name="connsiteX58" fmla="*/ 9977 w 10000"/>
              <a:gd name="connsiteY58" fmla="*/ 5517 h 10000"/>
              <a:gd name="connsiteX59" fmla="*/ 9943 w 10000"/>
              <a:gd name="connsiteY59" fmla="*/ 5759 h 10000"/>
              <a:gd name="connsiteX60" fmla="*/ 9897 w 10000"/>
              <a:gd name="connsiteY60" fmla="*/ 6000 h 10000"/>
              <a:gd name="connsiteX61" fmla="*/ 9839 w 10000"/>
              <a:gd name="connsiteY61" fmla="*/ 6241 h 10000"/>
              <a:gd name="connsiteX62" fmla="*/ 9782 w 10000"/>
              <a:gd name="connsiteY62" fmla="*/ 6483 h 10000"/>
              <a:gd name="connsiteX63" fmla="*/ 9701 w 10000"/>
              <a:gd name="connsiteY63" fmla="*/ 6724 h 10000"/>
              <a:gd name="connsiteX64" fmla="*/ 9598 w 10000"/>
              <a:gd name="connsiteY64" fmla="*/ 6943 h 10000"/>
              <a:gd name="connsiteX65" fmla="*/ 9402 w 10000"/>
              <a:gd name="connsiteY65" fmla="*/ 7379 h 10000"/>
              <a:gd name="connsiteX66" fmla="*/ 9138 w 10000"/>
              <a:gd name="connsiteY66" fmla="*/ 7805 h 10000"/>
              <a:gd name="connsiteX67" fmla="*/ 8862 w 10000"/>
              <a:gd name="connsiteY67" fmla="*/ 8184 h 10000"/>
              <a:gd name="connsiteX68" fmla="*/ 8540 w 10000"/>
              <a:gd name="connsiteY68" fmla="*/ 8540 h 10000"/>
              <a:gd name="connsiteX69" fmla="*/ 8184 w 10000"/>
              <a:gd name="connsiteY69" fmla="*/ 8862 h 10000"/>
              <a:gd name="connsiteX70" fmla="*/ 7793 w 10000"/>
              <a:gd name="connsiteY70" fmla="*/ 9138 h 10000"/>
              <a:gd name="connsiteX71" fmla="*/ 7379 w 10000"/>
              <a:gd name="connsiteY71" fmla="*/ 9402 h 10000"/>
              <a:gd name="connsiteX72" fmla="*/ 6943 w 10000"/>
              <a:gd name="connsiteY72" fmla="*/ 9598 h 10000"/>
              <a:gd name="connsiteX73" fmla="*/ 6724 w 10000"/>
              <a:gd name="connsiteY73" fmla="*/ 9701 h 10000"/>
              <a:gd name="connsiteX74" fmla="*/ 6483 w 10000"/>
              <a:gd name="connsiteY74" fmla="*/ 9782 h 10000"/>
              <a:gd name="connsiteX75" fmla="*/ 6241 w 10000"/>
              <a:gd name="connsiteY75" fmla="*/ 9839 h 10000"/>
              <a:gd name="connsiteX76" fmla="*/ 6000 w 10000"/>
              <a:gd name="connsiteY76" fmla="*/ 9897 h 10000"/>
              <a:gd name="connsiteX77" fmla="*/ 5759 w 10000"/>
              <a:gd name="connsiteY77" fmla="*/ 9943 h 10000"/>
              <a:gd name="connsiteX78" fmla="*/ 5517 w 10000"/>
              <a:gd name="connsiteY78" fmla="*/ 9977 h 10000"/>
              <a:gd name="connsiteX79" fmla="*/ 5264 w 10000"/>
              <a:gd name="connsiteY79" fmla="*/ 10000 h 10000"/>
              <a:gd name="connsiteX80" fmla="*/ 5000 w 10000"/>
              <a:gd name="connsiteY80" fmla="*/ 10000 h 10000"/>
              <a:gd name="connsiteX81" fmla="*/ 5000 w 10000"/>
              <a:gd name="connsiteY81" fmla="*/ 10000 h 10000"/>
              <a:gd name="connsiteX82" fmla="*/ 4736 w 10000"/>
              <a:gd name="connsiteY82" fmla="*/ 10000 h 10000"/>
              <a:gd name="connsiteX83" fmla="*/ 4483 w 10000"/>
              <a:gd name="connsiteY83" fmla="*/ 9977 h 10000"/>
              <a:gd name="connsiteX84" fmla="*/ 4241 w 10000"/>
              <a:gd name="connsiteY84" fmla="*/ 9943 h 10000"/>
              <a:gd name="connsiteX85" fmla="*/ 4000 w 10000"/>
              <a:gd name="connsiteY85" fmla="*/ 9897 h 10000"/>
              <a:gd name="connsiteX86" fmla="*/ 3759 w 10000"/>
              <a:gd name="connsiteY86" fmla="*/ 9839 h 10000"/>
              <a:gd name="connsiteX87" fmla="*/ 3517 w 10000"/>
              <a:gd name="connsiteY87" fmla="*/ 9782 h 10000"/>
              <a:gd name="connsiteX88" fmla="*/ 3276 w 10000"/>
              <a:gd name="connsiteY88" fmla="*/ 9701 h 10000"/>
              <a:gd name="connsiteX89" fmla="*/ 3057 w 10000"/>
              <a:gd name="connsiteY89" fmla="*/ 9598 h 10000"/>
              <a:gd name="connsiteX90" fmla="*/ 2621 w 10000"/>
              <a:gd name="connsiteY90" fmla="*/ 9402 h 10000"/>
              <a:gd name="connsiteX91" fmla="*/ 2195 w 10000"/>
              <a:gd name="connsiteY91" fmla="*/ 9138 h 10000"/>
              <a:gd name="connsiteX92" fmla="*/ 2224 w 10000"/>
              <a:gd name="connsiteY92" fmla="*/ 916 h 10000"/>
              <a:gd name="connsiteX0" fmla="*/ 57 w 10000"/>
              <a:gd name="connsiteY0" fmla="*/ 5759 h 10000"/>
              <a:gd name="connsiteX1" fmla="*/ 23 w 10000"/>
              <a:gd name="connsiteY1" fmla="*/ 5517 h 10000"/>
              <a:gd name="connsiteX2" fmla="*/ 0 w 10000"/>
              <a:gd name="connsiteY2" fmla="*/ 5264 h 10000"/>
              <a:gd name="connsiteX3" fmla="*/ 0 w 10000"/>
              <a:gd name="connsiteY3" fmla="*/ 5000 h 10000"/>
              <a:gd name="connsiteX4" fmla="*/ 0 w 10000"/>
              <a:gd name="connsiteY4" fmla="*/ 5000 h 10000"/>
              <a:gd name="connsiteX5" fmla="*/ 0 w 10000"/>
              <a:gd name="connsiteY5" fmla="*/ 4747 h 10000"/>
              <a:gd name="connsiteX6" fmla="*/ 23 w 10000"/>
              <a:gd name="connsiteY6" fmla="*/ 4483 h 10000"/>
              <a:gd name="connsiteX7" fmla="*/ 57 w 10000"/>
              <a:gd name="connsiteY7" fmla="*/ 4241 h 10000"/>
              <a:gd name="connsiteX8" fmla="*/ 103 w 10000"/>
              <a:gd name="connsiteY8" fmla="*/ 4000 h 10000"/>
              <a:gd name="connsiteX9" fmla="*/ 161 w 10000"/>
              <a:gd name="connsiteY9" fmla="*/ 3759 h 10000"/>
              <a:gd name="connsiteX10" fmla="*/ 218 w 10000"/>
              <a:gd name="connsiteY10" fmla="*/ 3517 h 10000"/>
              <a:gd name="connsiteX11" fmla="*/ 299 w 10000"/>
              <a:gd name="connsiteY11" fmla="*/ 3287 h 10000"/>
              <a:gd name="connsiteX12" fmla="*/ 402 w 10000"/>
              <a:gd name="connsiteY12" fmla="*/ 3057 h 10000"/>
              <a:gd name="connsiteX13" fmla="*/ 598 w 10000"/>
              <a:gd name="connsiteY13" fmla="*/ 2621 h 10000"/>
              <a:gd name="connsiteX14" fmla="*/ 862 w 10000"/>
              <a:gd name="connsiteY14" fmla="*/ 2207 h 10000"/>
              <a:gd name="connsiteX15" fmla="*/ 1138 w 10000"/>
              <a:gd name="connsiteY15" fmla="*/ 1828 h 10000"/>
              <a:gd name="connsiteX16" fmla="*/ 1460 w 10000"/>
              <a:gd name="connsiteY16" fmla="*/ 1460 h 10000"/>
              <a:gd name="connsiteX17" fmla="*/ 1816 w 10000"/>
              <a:gd name="connsiteY17" fmla="*/ 1138 h 10000"/>
              <a:gd name="connsiteX18" fmla="*/ 2195 w 10000"/>
              <a:gd name="connsiteY18" fmla="*/ 862 h 10000"/>
              <a:gd name="connsiteX19" fmla="*/ 2621 w 10000"/>
              <a:gd name="connsiteY19" fmla="*/ 609 h 10000"/>
              <a:gd name="connsiteX20" fmla="*/ 3057 w 10000"/>
              <a:gd name="connsiteY20" fmla="*/ 402 h 10000"/>
              <a:gd name="connsiteX21" fmla="*/ 3276 w 10000"/>
              <a:gd name="connsiteY21" fmla="*/ 299 h 10000"/>
              <a:gd name="connsiteX22" fmla="*/ 3517 w 10000"/>
              <a:gd name="connsiteY22" fmla="*/ 218 h 10000"/>
              <a:gd name="connsiteX23" fmla="*/ 3759 w 10000"/>
              <a:gd name="connsiteY23" fmla="*/ 161 h 10000"/>
              <a:gd name="connsiteX24" fmla="*/ 4000 w 10000"/>
              <a:gd name="connsiteY24" fmla="*/ 103 h 10000"/>
              <a:gd name="connsiteX25" fmla="*/ 4241 w 10000"/>
              <a:gd name="connsiteY25" fmla="*/ 69 h 10000"/>
              <a:gd name="connsiteX26" fmla="*/ 4483 w 10000"/>
              <a:gd name="connsiteY26" fmla="*/ 23 h 10000"/>
              <a:gd name="connsiteX27" fmla="*/ 4736 w 10000"/>
              <a:gd name="connsiteY27" fmla="*/ 0 h 10000"/>
              <a:gd name="connsiteX28" fmla="*/ 5000 w 10000"/>
              <a:gd name="connsiteY28" fmla="*/ 0 h 10000"/>
              <a:gd name="connsiteX29" fmla="*/ 5000 w 10000"/>
              <a:gd name="connsiteY29" fmla="*/ 0 h 10000"/>
              <a:gd name="connsiteX30" fmla="*/ 5264 w 10000"/>
              <a:gd name="connsiteY30" fmla="*/ 0 h 10000"/>
              <a:gd name="connsiteX31" fmla="*/ 5517 w 10000"/>
              <a:gd name="connsiteY31" fmla="*/ 23 h 10000"/>
              <a:gd name="connsiteX32" fmla="*/ 5759 w 10000"/>
              <a:gd name="connsiteY32" fmla="*/ 69 h 10000"/>
              <a:gd name="connsiteX33" fmla="*/ 6000 w 10000"/>
              <a:gd name="connsiteY33" fmla="*/ 103 h 10000"/>
              <a:gd name="connsiteX34" fmla="*/ 6241 w 10000"/>
              <a:gd name="connsiteY34" fmla="*/ 161 h 10000"/>
              <a:gd name="connsiteX35" fmla="*/ 6483 w 10000"/>
              <a:gd name="connsiteY35" fmla="*/ 218 h 10000"/>
              <a:gd name="connsiteX36" fmla="*/ 6724 w 10000"/>
              <a:gd name="connsiteY36" fmla="*/ 299 h 10000"/>
              <a:gd name="connsiteX37" fmla="*/ 6943 w 10000"/>
              <a:gd name="connsiteY37" fmla="*/ 402 h 10000"/>
              <a:gd name="connsiteX38" fmla="*/ 7379 w 10000"/>
              <a:gd name="connsiteY38" fmla="*/ 609 h 10000"/>
              <a:gd name="connsiteX39" fmla="*/ 7793 w 10000"/>
              <a:gd name="connsiteY39" fmla="*/ 862 h 10000"/>
              <a:gd name="connsiteX40" fmla="*/ 8184 w 10000"/>
              <a:gd name="connsiteY40" fmla="*/ 1138 h 10000"/>
              <a:gd name="connsiteX41" fmla="*/ 8540 w 10000"/>
              <a:gd name="connsiteY41" fmla="*/ 1460 h 10000"/>
              <a:gd name="connsiteX42" fmla="*/ 8862 w 10000"/>
              <a:gd name="connsiteY42" fmla="*/ 1828 h 10000"/>
              <a:gd name="connsiteX43" fmla="*/ 9138 w 10000"/>
              <a:gd name="connsiteY43" fmla="*/ 2207 h 10000"/>
              <a:gd name="connsiteX44" fmla="*/ 9402 w 10000"/>
              <a:gd name="connsiteY44" fmla="*/ 2621 h 10000"/>
              <a:gd name="connsiteX45" fmla="*/ 9598 w 10000"/>
              <a:gd name="connsiteY45" fmla="*/ 3057 h 10000"/>
              <a:gd name="connsiteX46" fmla="*/ 9701 w 10000"/>
              <a:gd name="connsiteY46" fmla="*/ 3287 h 10000"/>
              <a:gd name="connsiteX47" fmla="*/ 9782 w 10000"/>
              <a:gd name="connsiteY47" fmla="*/ 3517 h 10000"/>
              <a:gd name="connsiteX48" fmla="*/ 9839 w 10000"/>
              <a:gd name="connsiteY48" fmla="*/ 3759 h 10000"/>
              <a:gd name="connsiteX49" fmla="*/ 9897 w 10000"/>
              <a:gd name="connsiteY49" fmla="*/ 4000 h 10000"/>
              <a:gd name="connsiteX50" fmla="*/ 9943 w 10000"/>
              <a:gd name="connsiteY50" fmla="*/ 4241 h 10000"/>
              <a:gd name="connsiteX51" fmla="*/ 9977 w 10000"/>
              <a:gd name="connsiteY51" fmla="*/ 4483 h 10000"/>
              <a:gd name="connsiteX52" fmla="*/ 10000 w 10000"/>
              <a:gd name="connsiteY52" fmla="*/ 4747 h 10000"/>
              <a:gd name="connsiteX53" fmla="*/ 10000 w 10000"/>
              <a:gd name="connsiteY53" fmla="*/ 5000 h 10000"/>
              <a:gd name="connsiteX54" fmla="*/ 10000 w 10000"/>
              <a:gd name="connsiteY54" fmla="*/ 5000 h 10000"/>
              <a:gd name="connsiteX55" fmla="*/ 10000 w 10000"/>
              <a:gd name="connsiteY55" fmla="*/ 5000 h 10000"/>
              <a:gd name="connsiteX56" fmla="*/ 10000 w 10000"/>
              <a:gd name="connsiteY56" fmla="*/ 5264 h 10000"/>
              <a:gd name="connsiteX57" fmla="*/ 9977 w 10000"/>
              <a:gd name="connsiteY57" fmla="*/ 5517 h 10000"/>
              <a:gd name="connsiteX58" fmla="*/ 9943 w 10000"/>
              <a:gd name="connsiteY58" fmla="*/ 5759 h 10000"/>
              <a:gd name="connsiteX59" fmla="*/ 9897 w 10000"/>
              <a:gd name="connsiteY59" fmla="*/ 6000 h 10000"/>
              <a:gd name="connsiteX60" fmla="*/ 9839 w 10000"/>
              <a:gd name="connsiteY60" fmla="*/ 6241 h 10000"/>
              <a:gd name="connsiteX61" fmla="*/ 9782 w 10000"/>
              <a:gd name="connsiteY61" fmla="*/ 6483 h 10000"/>
              <a:gd name="connsiteX62" fmla="*/ 9701 w 10000"/>
              <a:gd name="connsiteY62" fmla="*/ 6724 h 10000"/>
              <a:gd name="connsiteX63" fmla="*/ 9598 w 10000"/>
              <a:gd name="connsiteY63" fmla="*/ 6943 h 10000"/>
              <a:gd name="connsiteX64" fmla="*/ 9402 w 10000"/>
              <a:gd name="connsiteY64" fmla="*/ 7379 h 10000"/>
              <a:gd name="connsiteX65" fmla="*/ 9138 w 10000"/>
              <a:gd name="connsiteY65" fmla="*/ 7805 h 10000"/>
              <a:gd name="connsiteX66" fmla="*/ 8862 w 10000"/>
              <a:gd name="connsiteY66" fmla="*/ 8184 h 10000"/>
              <a:gd name="connsiteX67" fmla="*/ 8540 w 10000"/>
              <a:gd name="connsiteY67" fmla="*/ 8540 h 10000"/>
              <a:gd name="connsiteX68" fmla="*/ 8184 w 10000"/>
              <a:gd name="connsiteY68" fmla="*/ 8862 h 10000"/>
              <a:gd name="connsiteX69" fmla="*/ 7793 w 10000"/>
              <a:gd name="connsiteY69" fmla="*/ 9138 h 10000"/>
              <a:gd name="connsiteX70" fmla="*/ 7379 w 10000"/>
              <a:gd name="connsiteY70" fmla="*/ 9402 h 10000"/>
              <a:gd name="connsiteX71" fmla="*/ 6943 w 10000"/>
              <a:gd name="connsiteY71" fmla="*/ 9598 h 10000"/>
              <a:gd name="connsiteX72" fmla="*/ 6724 w 10000"/>
              <a:gd name="connsiteY72" fmla="*/ 9701 h 10000"/>
              <a:gd name="connsiteX73" fmla="*/ 6483 w 10000"/>
              <a:gd name="connsiteY73" fmla="*/ 9782 h 10000"/>
              <a:gd name="connsiteX74" fmla="*/ 6241 w 10000"/>
              <a:gd name="connsiteY74" fmla="*/ 9839 h 10000"/>
              <a:gd name="connsiteX75" fmla="*/ 6000 w 10000"/>
              <a:gd name="connsiteY75" fmla="*/ 9897 h 10000"/>
              <a:gd name="connsiteX76" fmla="*/ 5759 w 10000"/>
              <a:gd name="connsiteY76" fmla="*/ 9943 h 10000"/>
              <a:gd name="connsiteX77" fmla="*/ 5517 w 10000"/>
              <a:gd name="connsiteY77" fmla="*/ 9977 h 10000"/>
              <a:gd name="connsiteX78" fmla="*/ 5264 w 10000"/>
              <a:gd name="connsiteY78" fmla="*/ 10000 h 10000"/>
              <a:gd name="connsiteX79" fmla="*/ 5000 w 10000"/>
              <a:gd name="connsiteY79" fmla="*/ 10000 h 10000"/>
              <a:gd name="connsiteX80" fmla="*/ 5000 w 10000"/>
              <a:gd name="connsiteY80" fmla="*/ 10000 h 10000"/>
              <a:gd name="connsiteX81" fmla="*/ 4736 w 10000"/>
              <a:gd name="connsiteY81" fmla="*/ 10000 h 10000"/>
              <a:gd name="connsiteX82" fmla="*/ 4483 w 10000"/>
              <a:gd name="connsiteY82" fmla="*/ 9977 h 10000"/>
              <a:gd name="connsiteX83" fmla="*/ 4241 w 10000"/>
              <a:gd name="connsiteY83" fmla="*/ 9943 h 10000"/>
              <a:gd name="connsiteX84" fmla="*/ 4000 w 10000"/>
              <a:gd name="connsiteY84" fmla="*/ 9897 h 10000"/>
              <a:gd name="connsiteX85" fmla="*/ 3759 w 10000"/>
              <a:gd name="connsiteY85" fmla="*/ 9839 h 10000"/>
              <a:gd name="connsiteX86" fmla="*/ 3517 w 10000"/>
              <a:gd name="connsiteY86" fmla="*/ 9782 h 10000"/>
              <a:gd name="connsiteX87" fmla="*/ 3276 w 10000"/>
              <a:gd name="connsiteY87" fmla="*/ 9701 h 10000"/>
              <a:gd name="connsiteX88" fmla="*/ 3057 w 10000"/>
              <a:gd name="connsiteY88" fmla="*/ 9598 h 10000"/>
              <a:gd name="connsiteX89" fmla="*/ 2621 w 10000"/>
              <a:gd name="connsiteY89" fmla="*/ 9402 h 10000"/>
              <a:gd name="connsiteX90" fmla="*/ 2195 w 10000"/>
              <a:gd name="connsiteY90" fmla="*/ 9138 h 10000"/>
              <a:gd name="connsiteX91" fmla="*/ 2224 w 10000"/>
              <a:gd name="connsiteY91"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402 w 10000"/>
              <a:gd name="connsiteY11" fmla="*/ 3057 h 10000"/>
              <a:gd name="connsiteX12" fmla="*/ 598 w 10000"/>
              <a:gd name="connsiteY12" fmla="*/ 2621 h 10000"/>
              <a:gd name="connsiteX13" fmla="*/ 862 w 10000"/>
              <a:gd name="connsiteY13" fmla="*/ 2207 h 10000"/>
              <a:gd name="connsiteX14" fmla="*/ 1138 w 10000"/>
              <a:gd name="connsiteY14" fmla="*/ 1828 h 10000"/>
              <a:gd name="connsiteX15" fmla="*/ 1460 w 10000"/>
              <a:gd name="connsiteY15" fmla="*/ 1460 h 10000"/>
              <a:gd name="connsiteX16" fmla="*/ 1816 w 10000"/>
              <a:gd name="connsiteY16" fmla="*/ 1138 h 10000"/>
              <a:gd name="connsiteX17" fmla="*/ 2195 w 10000"/>
              <a:gd name="connsiteY17" fmla="*/ 862 h 10000"/>
              <a:gd name="connsiteX18" fmla="*/ 2621 w 10000"/>
              <a:gd name="connsiteY18" fmla="*/ 609 h 10000"/>
              <a:gd name="connsiteX19" fmla="*/ 3057 w 10000"/>
              <a:gd name="connsiteY19" fmla="*/ 402 h 10000"/>
              <a:gd name="connsiteX20" fmla="*/ 3276 w 10000"/>
              <a:gd name="connsiteY20" fmla="*/ 299 h 10000"/>
              <a:gd name="connsiteX21" fmla="*/ 3517 w 10000"/>
              <a:gd name="connsiteY21" fmla="*/ 218 h 10000"/>
              <a:gd name="connsiteX22" fmla="*/ 3759 w 10000"/>
              <a:gd name="connsiteY22" fmla="*/ 161 h 10000"/>
              <a:gd name="connsiteX23" fmla="*/ 4000 w 10000"/>
              <a:gd name="connsiteY23" fmla="*/ 103 h 10000"/>
              <a:gd name="connsiteX24" fmla="*/ 4241 w 10000"/>
              <a:gd name="connsiteY24" fmla="*/ 69 h 10000"/>
              <a:gd name="connsiteX25" fmla="*/ 4483 w 10000"/>
              <a:gd name="connsiteY25" fmla="*/ 23 h 10000"/>
              <a:gd name="connsiteX26" fmla="*/ 4736 w 10000"/>
              <a:gd name="connsiteY26" fmla="*/ 0 h 10000"/>
              <a:gd name="connsiteX27" fmla="*/ 5000 w 10000"/>
              <a:gd name="connsiteY27" fmla="*/ 0 h 10000"/>
              <a:gd name="connsiteX28" fmla="*/ 5000 w 10000"/>
              <a:gd name="connsiteY28" fmla="*/ 0 h 10000"/>
              <a:gd name="connsiteX29" fmla="*/ 5264 w 10000"/>
              <a:gd name="connsiteY29" fmla="*/ 0 h 10000"/>
              <a:gd name="connsiteX30" fmla="*/ 5517 w 10000"/>
              <a:gd name="connsiteY30" fmla="*/ 23 h 10000"/>
              <a:gd name="connsiteX31" fmla="*/ 5759 w 10000"/>
              <a:gd name="connsiteY31" fmla="*/ 69 h 10000"/>
              <a:gd name="connsiteX32" fmla="*/ 6000 w 10000"/>
              <a:gd name="connsiteY32" fmla="*/ 103 h 10000"/>
              <a:gd name="connsiteX33" fmla="*/ 6241 w 10000"/>
              <a:gd name="connsiteY33" fmla="*/ 161 h 10000"/>
              <a:gd name="connsiteX34" fmla="*/ 6483 w 10000"/>
              <a:gd name="connsiteY34" fmla="*/ 218 h 10000"/>
              <a:gd name="connsiteX35" fmla="*/ 6724 w 10000"/>
              <a:gd name="connsiteY35" fmla="*/ 299 h 10000"/>
              <a:gd name="connsiteX36" fmla="*/ 6943 w 10000"/>
              <a:gd name="connsiteY36" fmla="*/ 402 h 10000"/>
              <a:gd name="connsiteX37" fmla="*/ 7379 w 10000"/>
              <a:gd name="connsiteY37" fmla="*/ 609 h 10000"/>
              <a:gd name="connsiteX38" fmla="*/ 7793 w 10000"/>
              <a:gd name="connsiteY38" fmla="*/ 862 h 10000"/>
              <a:gd name="connsiteX39" fmla="*/ 8184 w 10000"/>
              <a:gd name="connsiteY39" fmla="*/ 1138 h 10000"/>
              <a:gd name="connsiteX40" fmla="*/ 8540 w 10000"/>
              <a:gd name="connsiteY40" fmla="*/ 1460 h 10000"/>
              <a:gd name="connsiteX41" fmla="*/ 8862 w 10000"/>
              <a:gd name="connsiteY41" fmla="*/ 1828 h 10000"/>
              <a:gd name="connsiteX42" fmla="*/ 9138 w 10000"/>
              <a:gd name="connsiteY42" fmla="*/ 2207 h 10000"/>
              <a:gd name="connsiteX43" fmla="*/ 9402 w 10000"/>
              <a:gd name="connsiteY43" fmla="*/ 2621 h 10000"/>
              <a:gd name="connsiteX44" fmla="*/ 9598 w 10000"/>
              <a:gd name="connsiteY44" fmla="*/ 3057 h 10000"/>
              <a:gd name="connsiteX45" fmla="*/ 9701 w 10000"/>
              <a:gd name="connsiteY45" fmla="*/ 3287 h 10000"/>
              <a:gd name="connsiteX46" fmla="*/ 9782 w 10000"/>
              <a:gd name="connsiteY46" fmla="*/ 3517 h 10000"/>
              <a:gd name="connsiteX47" fmla="*/ 9839 w 10000"/>
              <a:gd name="connsiteY47" fmla="*/ 3759 h 10000"/>
              <a:gd name="connsiteX48" fmla="*/ 9897 w 10000"/>
              <a:gd name="connsiteY48" fmla="*/ 4000 h 10000"/>
              <a:gd name="connsiteX49" fmla="*/ 9943 w 10000"/>
              <a:gd name="connsiteY49" fmla="*/ 4241 h 10000"/>
              <a:gd name="connsiteX50" fmla="*/ 9977 w 10000"/>
              <a:gd name="connsiteY50" fmla="*/ 4483 h 10000"/>
              <a:gd name="connsiteX51" fmla="*/ 10000 w 10000"/>
              <a:gd name="connsiteY51" fmla="*/ 4747 h 10000"/>
              <a:gd name="connsiteX52" fmla="*/ 10000 w 10000"/>
              <a:gd name="connsiteY52" fmla="*/ 5000 h 10000"/>
              <a:gd name="connsiteX53" fmla="*/ 10000 w 10000"/>
              <a:gd name="connsiteY53" fmla="*/ 5000 h 10000"/>
              <a:gd name="connsiteX54" fmla="*/ 10000 w 10000"/>
              <a:gd name="connsiteY54" fmla="*/ 5000 h 10000"/>
              <a:gd name="connsiteX55" fmla="*/ 10000 w 10000"/>
              <a:gd name="connsiteY55" fmla="*/ 5264 h 10000"/>
              <a:gd name="connsiteX56" fmla="*/ 9977 w 10000"/>
              <a:gd name="connsiteY56" fmla="*/ 5517 h 10000"/>
              <a:gd name="connsiteX57" fmla="*/ 9943 w 10000"/>
              <a:gd name="connsiteY57" fmla="*/ 5759 h 10000"/>
              <a:gd name="connsiteX58" fmla="*/ 9897 w 10000"/>
              <a:gd name="connsiteY58" fmla="*/ 6000 h 10000"/>
              <a:gd name="connsiteX59" fmla="*/ 9839 w 10000"/>
              <a:gd name="connsiteY59" fmla="*/ 6241 h 10000"/>
              <a:gd name="connsiteX60" fmla="*/ 9782 w 10000"/>
              <a:gd name="connsiteY60" fmla="*/ 6483 h 10000"/>
              <a:gd name="connsiteX61" fmla="*/ 9701 w 10000"/>
              <a:gd name="connsiteY61" fmla="*/ 6724 h 10000"/>
              <a:gd name="connsiteX62" fmla="*/ 9598 w 10000"/>
              <a:gd name="connsiteY62" fmla="*/ 6943 h 10000"/>
              <a:gd name="connsiteX63" fmla="*/ 9402 w 10000"/>
              <a:gd name="connsiteY63" fmla="*/ 7379 h 10000"/>
              <a:gd name="connsiteX64" fmla="*/ 9138 w 10000"/>
              <a:gd name="connsiteY64" fmla="*/ 7805 h 10000"/>
              <a:gd name="connsiteX65" fmla="*/ 8862 w 10000"/>
              <a:gd name="connsiteY65" fmla="*/ 8184 h 10000"/>
              <a:gd name="connsiteX66" fmla="*/ 8540 w 10000"/>
              <a:gd name="connsiteY66" fmla="*/ 8540 h 10000"/>
              <a:gd name="connsiteX67" fmla="*/ 8184 w 10000"/>
              <a:gd name="connsiteY67" fmla="*/ 8862 h 10000"/>
              <a:gd name="connsiteX68" fmla="*/ 7793 w 10000"/>
              <a:gd name="connsiteY68" fmla="*/ 9138 h 10000"/>
              <a:gd name="connsiteX69" fmla="*/ 7379 w 10000"/>
              <a:gd name="connsiteY69" fmla="*/ 9402 h 10000"/>
              <a:gd name="connsiteX70" fmla="*/ 6943 w 10000"/>
              <a:gd name="connsiteY70" fmla="*/ 9598 h 10000"/>
              <a:gd name="connsiteX71" fmla="*/ 6724 w 10000"/>
              <a:gd name="connsiteY71" fmla="*/ 9701 h 10000"/>
              <a:gd name="connsiteX72" fmla="*/ 6483 w 10000"/>
              <a:gd name="connsiteY72" fmla="*/ 9782 h 10000"/>
              <a:gd name="connsiteX73" fmla="*/ 6241 w 10000"/>
              <a:gd name="connsiteY73" fmla="*/ 9839 h 10000"/>
              <a:gd name="connsiteX74" fmla="*/ 6000 w 10000"/>
              <a:gd name="connsiteY74" fmla="*/ 9897 h 10000"/>
              <a:gd name="connsiteX75" fmla="*/ 5759 w 10000"/>
              <a:gd name="connsiteY75" fmla="*/ 9943 h 10000"/>
              <a:gd name="connsiteX76" fmla="*/ 5517 w 10000"/>
              <a:gd name="connsiteY76" fmla="*/ 9977 h 10000"/>
              <a:gd name="connsiteX77" fmla="*/ 5264 w 10000"/>
              <a:gd name="connsiteY77" fmla="*/ 10000 h 10000"/>
              <a:gd name="connsiteX78" fmla="*/ 5000 w 10000"/>
              <a:gd name="connsiteY78" fmla="*/ 10000 h 10000"/>
              <a:gd name="connsiteX79" fmla="*/ 5000 w 10000"/>
              <a:gd name="connsiteY79" fmla="*/ 10000 h 10000"/>
              <a:gd name="connsiteX80" fmla="*/ 4736 w 10000"/>
              <a:gd name="connsiteY80" fmla="*/ 10000 h 10000"/>
              <a:gd name="connsiteX81" fmla="*/ 4483 w 10000"/>
              <a:gd name="connsiteY81" fmla="*/ 9977 h 10000"/>
              <a:gd name="connsiteX82" fmla="*/ 4241 w 10000"/>
              <a:gd name="connsiteY82" fmla="*/ 9943 h 10000"/>
              <a:gd name="connsiteX83" fmla="*/ 4000 w 10000"/>
              <a:gd name="connsiteY83" fmla="*/ 9897 h 10000"/>
              <a:gd name="connsiteX84" fmla="*/ 3759 w 10000"/>
              <a:gd name="connsiteY84" fmla="*/ 9839 h 10000"/>
              <a:gd name="connsiteX85" fmla="*/ 3517 w 10000"/>
              <a:gd name="connsiteY85" fmla="*/ 9782 h 10000"/>
              <a:gd name="connsiteX86" fmla="*/ 3276 w 10000"/>
              <a:gd name="connsiteY86" fmla="*/ 9701 h 10000"/>
              <a:gd name="connsiteX87" fmla="*/ 3057 w 10000"/>
              <a:gd name="connsiteY87" fmla="*/ 9598 h 10000"/>
              <a:gd name="connsiteX88" fmla="*/ 2621 w 10000"/>
              <a:gd name="connsiteY88" fmla="*/ 9402 h 10000"/>
              <a:gd name="connsiteX89" fmla="*/ 2195 w 10000"/>
              <a:gd name="connsiteY89" fmla="*/ 9138 h 10000"/>
              <a:gd name="connsiteX90" fmla="*/ 2224 w 10000"/>
              <a:gd name="connsiteY90"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402 w 10000"/>
              <a:gd name="connsiteY11" fmla="*/ 3057 h 10000"/>
              <a:gd name="connsiteX12" fmla="*/ 598 w 10000"/>
              <a:gd name="connsiteY12" fmla="*/ 2621 h 10000"/>
              <a:gd name="connsiteX13" fmla="*/ 862 w 10000"/>
              <a:gd name="connsiteY13" fmla="*/ 2207 h 10000"/>
              <a:gd name="connsiteX14" fmla="*/ 1138 w 10000"/>
              <a:gd name="connsiteY14" fmla="*/ 1828 h 10000"/>
              <a:gd name="connsiteX15" fmla="*/ 1460 w 10000"/>
              <a:gd name="connsiteY15" fmla="*/ 1460 h 10000"/>
              <a:gd name="connsiteX16" fmla="*/ 2195 w 10000"/>
              <a:gd name="connsiteY16" fmla="*/ 862 h 10000"/>
              <a:gd name="connsiteX17" fmla="*/ 2621 w 10000"/>
              <a:gd name="connsiteY17" fmla="*/ 609 h 10000"/>
              <a:gd name="connsiteX18" fmla="*/ 3057 w 10000"/>
              <a:gd name="connsiteY18" fmla="*/ 402 h 10000"/>
              <a:gd name="connsiteX19" fmla="*/ 3276 w 10000"/>
              <a:gd name="connsiteY19" fmla="*/ 299 h 10000"/>
              <a:gd name="connsiteX20" fmla="*/ 3517 w 10000"/>
              <a:gd name="connsiteY20" fmla="*/ 218 h 10000"/>
              <a:gd name="connsiteX21" fmla="*/ 3759 w 10000"/>
              <a:gd name="connsiteY21" fmla="*/ 161 h 10000"/>
              <a:gd name="connsiteX22" fmla="*/ 4000 w 10000"/>
              <a:gd name="connsiteY22" fmla="*/ 103 h 10000"/>
              <a:gd name="connsiteX23" fmla="*/ 4241 w 10000"/>
              <a:gd name="connsiteY23" fmla="*/ 69 h 10000"/>
              <a:gd name="connsiteX24" fmla="*/ 4483 w 10000"/>
              <a:gd name="connsiteY24" fmla="*/ 23 h 10000"/>
              <a:gd name="connsiteX25" fmla="*/ 4736 w 10000"/>
              <a:gd name="connsiteY25" fmla="*/ 0 h 10000"/>
              <a:gd name="connsiteX26" fmla="*/ 5000 w 10000"/>
              <a:gd name="connsiteY26" fmla="*/ 0 h 10000"/>
              <a:gd name="connsiteX27" fmla="*/ 5000 w 10000"/>
              <a:gd name="connsiteY27" fmla="*/ 0 h 10000"/>
              <a:gd name="connsiteX28" fmla="*/ 5264 w 10000"/>
              <a:gd name="connsiteY28" fmla="*/ 0 h 10000"/>
              <a:gd name="connsiteX29" fmla="*/ 5517 w 10000"/>
              <a:gd name="connsiteY29" fmla="*/ 23 h 10000"/>
              <a:gd name="connsiteX30" fmla="*/ 5759 w 10000"/>
              <a:gd name="connsiteY30" fmla="*/ 69 h 10000"/>
              <a:gd name="connsiteX31" fmla="*/ 6000 w 10000"/>
              <a:gd name="connsiteY31" fmla="*/ 103 h 10000"/>
              <a:gd name="connsiteX32" fmla="*/ 6241 w 10000"/>
              <a:gd name="connsiteY32" fmla="*/ 161 h 10000"/>
              <a:gd name="connsiteX33" fmla="*/ 6483 w 10000"/>
              <a:gd name="connsiteY33" fmla="*/ 218 h 10000"/>
              <a:gd name="connsiteX34" fmla="*/ 6724 w 10000"/>
              <a:gd name="connsiteY34" fmla="*/ 299 h 10000"/>
              <a:gd name="connsiteX35" fmla="*/ 6943 w 10000"/>
              <a:gd name="connsiteY35" fmla="*/ 402 h 10000"/>
              <a:gd name="connsiteX36" fmla="*/ 7379 w 10000"/>
              <a:gd name="connsiteY36" fmla="*/ 609 h 10000"/>
              <a:gd name="connsiteX37" fmla="*/ 7793 w 10000"/>
              <a:gd name="connsiteY37" fmla="*/ 862 h 10000"/>
              <a:gd name="connsiteX38" fmla="*/ 8184 w 10000"/>
              <a:gd name="connsiteY38" fmla="*/ 1138 h 10000"/>
              <a:gd name="connsiteX39" fmla="*/ 8540 w 10000"/>
              <a:gd name="connsiteY39" fmla="*/ 1460 h 10000"/>
              <a:gd name="connsiteX40" fmla="*/ 8862 w 10000"/>
              <a:gd name="connsiteY40" fmla="*/ 1828 h 10000"/>
              <a:gd name="connsiteX41" fmla="*/ 9138 w 10000"/>
              <a:gd name="connsiteY41" fmla="*/ 2207 h 10000"/>
              <a:gd name="connsiteX42" fmla="*/ 9402 w 10000"/>
              <a:gd name="connsiteY42" fmla="*/ 2621 h 10000"/>
              <a:gd name="connsiteX43" fmla="*/ 9598 w 10000"/>
              <a:gd name="connsiteY43" fmla="*/ 3057 h 10000"/>
              <a:gd name="connsiteX44" fmla="*/ 9701 w 10000"/>
              <a:gd name="connsiteY44" fmla="*/ 3287 h 10000"/>
              <a:gd name="connsiteX45" fmla="*/ 9782 w 10000"/>
              <a:gd name="connsiteY45" fmla="*/ 3517 h 10000"/>
              <a:gd name="connsiteX46" fmla="*/ 9839 w 10000"/>
              <a:gd name="connsiteY46" fmla="*/ 3759 h 10000"/>
              <a:gd name="connsiteX47" fmla="*/ 9897 w 10000"/>
              <a:gd name="connsiteY47" fmla="*/ 4000 h 10000"/>
              <a:gd name="connsiteX48" fmla="*/ 9943 w 10000"/>
              <a:gd name="connsiteY48" fmla="*/ 4241 h 10000"/>
              <a:gd name="connsiteX49" fmla="*/ 9977 w 10000"/>
              <a:gd name="connsiteY49" fmla="*/ 4483 h 10000"/>
              <a:gd name="connsiteX50" fmla="*/ 10000 w 10000"/>
              <a:gd name="connsiteY50" fmla="*/ 4747 h 10000"/>
              <a:gd name="connsiteX51" fmla="*/ 10000 w 10000"/>
              <a:gd name="connsiteY51" fmla="*/ 5000 h 10000"/>
              <a:gd name="connsiteX52" fmla="*/ 10000 w 10000"/>
              <a:gd name="connsiteY52" fmla="*/ 5000 h 10000"/>
              <a:gd name="connsiteX53" fmla="*/ 10000 w 10000"/>
              <a:gd name="connsiteY53" fmla="*/ 5000 h 10000"/>
              <a:gd name="connsiteX54" fmla="*/ 10000 w 10000"/>
              <a:gd name="connsiteY54" fmla="*/ 5264 h 10000"/>
              <a:gd name="connsiteX55" fmla="*/ 9977 w 10000"/>
              <a:gd name="connsiteY55" fmla="*/ 5517 h 10000"/>
              <a:gd name="connsiteX56" fmla="*/ 9943 w 10000"/>
              <a:gd name="connsiteY56" fmla="*/ 5759 h 10000"/>
              <a:gd name="connsiteX57" fmla="*/ 9897 w 10000"/>
              <a:gd name="connsiteY57" fmla="*/ 6000 h 10000"/>
              <a:gd name="connsiteX58" fmla="*/ 9839 w 10000"/>
              <a:gd name="connsiteY58" fmla="*/ 6241 h 10000"/>
              <a:gd name="connsiteX59" fmla="*/ 9782 w 10000"/>
              <a:gd name="connsiteY59" fmla="*/ 6483 h 10000"/>
              <a:gd name="connsiteX60" fmla="*/ 9701 w 10000"/>
              <a:gd name="connsiteY60" fmla="*/ 6724 h 10000"/>
              <a:gd name="connsiteX61" fmla="*/ 9598 w 10000"/>
              <a:gd name="connsiteY61" fmla="*/ 6943 h 10000"/>
              <a:gd name="connsiteX62" fmla="*/ 9402 w 10000"/>
              <a:gd name="connsiteY62" fmla="*/ 7379 h 10000"/>
              <a:gd name="connsiteX63" fmla="*/ 9138 w 10000"/>
              <a:gd name="connsiteY63" fmla="*/ 7805 h 10000"/>
              <a:gd name="connsiteX64" fmla="*/ 8862 w 10000"/>
              <a:gd name="connsiteY64" fmla="*/ 8184 h 10000"/>
              <a:gd name="connsiteX65" fmla="*/ 8540 w 10000"/>
              <a:gd name="connsiteY65" fmla="*/ 8540 h 10000"/>
              <a:gd name="connsiteX66" fmla="*/ 8184 w 10000"/>
              <a:gd name="connsiteY66" fmla="*/ 8862 h 10000"/>
              <a:gd name="connsiteX67" fmla="*/ 7793 w 10000"/>
              <a:gd name="connsiteY67" fmla="*/ 9138 h 10000"/>
              <a:gd name="connsiteX68" fmla="*/ 7379 w 10000"/>
              <a:gd name="connsiteY68" fmla="*/ 9402 h 10000"/>
              <a:gd name="connsiteX69" fmla="*/ 6943 w 10000"/>
              <a:gd name="connsiteY69" fmla="*/ 9598 h 10000"/>
              <a:gd name="connsiteX70" fmla="*/ 6724 w 10000"/>
              <a:gd name="connsiteY70" fmla="*/ 9701 h 10000"/>
              <a:gd name="connsiteX71" fmla="*/ 6483 w 10000"/>
              <a:gd name="connsiteY71" fmla="*/ 9782 h 10000"/>
              <a:gd name="connsiteX72" fmla="*/ 6241 w 10000"/>
              <a:gd name="connsiteY72" fmla="*/ 9839 h 10000"/>
              <a:gd name="connsiteX73" fmla="*/ 6000 w 10000"/>
              <a:gd name="connsiteY73" fmla="*/ 9897 h 10000"/>
              <a:gd name="connsiteX74" fmla="*/ 5759 w 10000"/>
              <a:gd name="connsiteY74" fmla="*/ 9943 h 10000"/>
              <a:gd name="connsiteX75" fmla="*/ 5517 w 10000"/>
              <a:gd name="connsiteY75" fmla="*/ 9977 h 10000"/>
              <a:gd name="connsiteX76" fmla="*/ 5264 w 10000"/>
              <a:gd name="connsiteY76" fmla="*/ 10000 h 10000"/>
              <a:gd name="connsiteX77" fmla="*/ 5000 w 10000"/>
              <a:gd name="connsiteY77" fmla="*/ 10000 h 10000"/>
              <a:gd name="connsiteX78" fmla="*/ 5000 w 10000"/>
              <a:gd name="connsiteY78" fmla="*/ 10000 h 10000"/>
              <a:gd name="connsiteX79" fmla="*/ 4736 w 10000"/>
              <a:gd name="connsiteY79" fmla="*/ 10000 h 10000"/>
              <a:gd name="connsiteX80" fmla="*/ 4483 w 10000"/>
              <a:gd name="connsiteY80" fmla="*/ 9977 h 10000"/>
              <a:gd name="connsiteX81" fmla="*/ 4241 w 10000"/>
              <a:gd name="connsiteY81" fmla="*/ 9943 h 10000"/>
              <a:gd name="connsiteX82" fmla="*/ 4000 w 10000"/>
              <a:gd name="connsiteY82" fmla="*/ 9897 h 10000"/>
              <a:gd name="connsiteX83" fmla="*/ 3759 w 10000"/>
              <a:gd name="connsiteY83" fmla="*/ 9839 h 10000"/>
              <a:gd name="connsiteX84" fmla="*/ 3517 w 10000"/>
              <a:gd name="connsiteY84" fmla="*/ 9782 h 10000"/>
              <a:gd name="connsiteX85" fmla="*/ 3276 w 10000"/>
              <a:gd name="connsiteY85" fmla="*/ 9701 h 10000"/>
              <a:gd name="connsiteX86" fmla="*/ 3057 w 10000"/>
              <a:gd name="connsiteY86" fmla="*/ 9598 h 10000"/>
              <a:gd name="connsiteX87" fmla="*/ 2621 w 10000"/>
              <a:gd name="connsiteY87" fmla="*/ 9402 h 10000"/>
              <a:gd name="connsiteX88" fmla="*/ 2195 w 10000"/>
              <a:gd name="connsiteY88" fmla="*/ 9138 h 10000"/>
              <a:gd name="connsiteX89" fmla="*/ 2224 w 10000"/>
              <a:gd name="connsiteY89"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402 w 10000"/>
              <a:gd name="connsiteY11" fmla="*/ 3057 h 10000"/>
              <a:gd name="connsiteX12" fmla="*/ 598 w 10000"/>
              <a:gd name="connsiteY12" fmla="*/ 2621 h 10000"/>
              <a:gd name="connsiteX13" fmla="*/ 862 w 10000"/>
              <a:gd name="connsiteY13" fmla="*/ 2207 h 10000"/>
              <a:gd name="connsiteX14" fmla="*/ 1138 w 10000"/>
              <a:gd name="connsiteY14" fmla="*/ 1828 h 10000"/>
              <a:gd name="connsiteX15" fmla="*/ 2195 w 10000"/>
              <a:gd name="connsiteY15" fmla="*/ 862 h 10000"/>
              <a:gd name="connsiteX16" fmla="*/ 2621 w 10000"/>
              <a:gd name="connsiteY16" fmla="*/ 609 h 10000"/>
              <a:gd name="connsiteX17" fmla="*/ 3057 w 10000"/>
              <a:gd name="connsiteY17" fmla="*/ 402 h 10000"/>
              <a:gd name="connsiteX18" fmla="*/ 3276 w 10000"/>
              <a:gd name="connsiteY18" fmla="*/ 299 h 10000"/>
              <a:gd name="connsiteX19" fmla="*/ 3517 w 10000"/>
              <a:gd name="connsiteY19" fmla="*/ 218 h 10000"/>
              <a:gd name="connsiteX20" fmla="*/ 3759 w 10000"/>
              <a:gd name="connsiteY20" fmla="*/ 161 h 10000"/>
              <a:gd name="connsiteX21" fmla="*/ 4000 w 10000"/>
              <a:gd name="connsiteY21" fmla="*/ 103 h 10000"/>
              <a:gd name="connsiteX22" fmla="*/ 4241 w 10000"/>
              <a:gd name="connsiteY22" fmla="*/ 69 h 10000"/>
              <a:gd name="connsiteX23" fmla="*/ 4483 w 10000"/>
              <a:gd name="connsiteY23" fmla="*/ 23 h 10000"/>
              <a:gd name="connsiteX24" fmla="*/ 4736 w 10000"/>
              <a:gd name="connsiteY24" fmla="*/ 0 h 10000"/>
              <a:gd name="connsiteX25" fmla="*/ 5000 w 10000"/>
              <a:gd name="connsiteY25" fmla="*/ 0 h 10000"/>
              <a:gd name="connsiteX26" fmla="*/ 5000 w 10000"/>
              <a:gd name="connsiteY26" fmla="*/ 0 h 10000"/>
              <a:gd name="connsiteX27" fmla="*/ 5264 w 10000"/>
              <a:gd name="connsiteY27" fmla="*/ 0 h 10000"/>
              <a:gd name="connsiteX28" fmla="*/ 5517 w 10000"/>
              <a:gd name="connsiteY28" fmla="*/ 23 h 10000"/>
              <a:gd name="connsiteX29" fmla="*/ 5759 w 10000"/>
              <a:gd name="connsiteY29" fmla="*/ 69 h 10000"/>
              <a:gd name="connsiteX30" fmla="*/ 6000 w 10000"/>
              <a:gd name="connsiteY30" fmla="*/ 103 h 10000"/>
              <a:gd name="connsiteX31" fmla="*/ 6241 w 10000"/>
              <a:gd name="connsiteY31" fmla="*/ 161 h 10000"/>
              <a:gd name="connsiteX32" fmla="*/ 6483 w 10000"/>
              <a:gd name="connsiteY32" fmla="*/ 218 h 10000"/>
              <a:gd name="connsiteX33" fmla="*/ 6724 w 10000"/>
              <a:gd name="connsiteY33" fmla="*/ 299 h 10000"/>
              <a:gd name="connsiteX34" fmla="*/ 6943 w 10000"/>
              <a:gd name="connsiteY34" fmla="*/ 402 h 10000"/>
              <a:gd name="connsiteX35" fmla="*/ 7379 w 10000"/>
              <a:gd name="connsiteY35" fmla="*/ 609 h 10000"/>
              <a:gd name="connsiteX36" fmla="*/ 7793 w 10000"/>
              <a:gd name="connsiteY36" fmla="*/ 862 h 10000"/>
              <a:gd name="connsiteX37" fmla="*/ 8184 w 10000"/>
              <a:gd name="connsiteY37" fmla="*/ 1138 h 10000"/>
              <a:gd name="connsiteX38" fmla="*/ 8540 w 10000"/>
              <a:gd name="connsiteY38" fmla="*/ 1460 h 10000"/>
              <a:gd name="connsiteX39" fmla="*/ 8862 w 10000"/>
              <a:gd name="connsiteY39" fmla="*/ 1828 h 10000"/>
              <a:gd name="connsiteX40" fmla="*/ 9138 w 10000"/>
              <a:gd name="connsiteY40" fmla="*/ 2207 h 10000"/>
              <a:gd name="connsiteX41" fmla="*/ 9402 w 10000"/>
              <a:gd name="connsiteY41" fmla="*/ 2621 h 10000"/>
              <a:gd name="connsiteX42" fmla="*/ 9598 w 10000"/>
              <a:gd name="connsiteY42" fmla="*/ 3057 h 10000"/>
              <a:gd name="connsiteX43" fmla="*/ 9701 w 10000"/>
              <a:gd name="connsiteY43" fmla="*/ 3287 h 10000"/>
              <a:gd name="connsiteX44" fmla="*/ 9782 w 10000"/>
              <a:gd name="connsiteY44" fmla="*/ 3517 h 10000"/>
              <a:gd name="connsiteX45" fmla="*/ 9839 w 10000"/>
              <a:gd name="connsiteY45" fmla="*/ 3759 h 10000"/>
              <a:gd name="connsiteX46" fmla="*/ 9897 w 10000"/>
              <a:gd name="connsiteY46" fmla="*/ 4000 h 10000"/>
              <a:gd name="connsiteX47" fmla="*/ 9943 w 10000"/>
              <a:gd name="connsiteY47" fmla="*/ 4241 h 10000"/>
              <a:gd name="connsiteX48" fmla="*/ 9977 w 10000"/>
              <a:gd name="connsiteY48" fmla="*/ 4483 h 10000"/>
              <a:gd name="connsiteX49" fmla="*/ 10000 w 10000"/>
              <a:gd name="connsiteY49" fmla="*/ 4747 h 10000"/>
              <a:gd name="connsiteX50" fmla="*/ 10000 w 10000"/>
              <a:gd name="connsiteY50" fmla="*/ 5000 h 10000"/>
              <a:gd name="connsiteX51" fmla="*/ 10000 w 10000"/>
              <a:gd name="connsiteY51" fmla="*/ 5000 h 10000"/>
              <a:gd name="connsiteX52" fmla="*/ 10000 w 10000"/>
              <a:gd name="connsiteY52" fmla="*/ 5000 h 10000"/>
              <a:gd name="connsiteX53" fmla="*/ 10000 w 10000"/>
              <a:gd name="connsiteY53" fmla="*/ 5264 h 10000"/>
              <a:gd name="connsiteX54" fmla="*/ 9977 w 10000"/>
              <a:gd name="connsiteY54" fmla="*/ 5517 h 10000"/>
              <a:gd name="connsiteX55" fmla="*/ 9943 w 10000"/>
              <a:gd name="connsiteY55" fmla="*/ 5759 h 10000"/>
              <a:gd name="connsiteX56" fmla="*/ 9897 w 10000"/>
              <a:gd name="connsiteY56" fmla="*/ 6000 h 10000"/>
              <a:gd name="connsiteX57" fmla="*/ 9839 w 10000"/>
              <a:gd name="connsiteY57" fmla="*/ 6241 h 10000"/>
              <a:gd name="connsiteX58" fmla="*/ 9782 w 10000"/>
              <a:gd name="connsiteY58" fmla="*/ 6483 h 10000"/>
              <a:gd name="connsiteX59" fmla="*/ 9701 w 10000"/>
              <a:gd name="connsiteY59" fmla="*/ 6724 h 10000"/>
              <a:gd name="connsiteX60" fmla="*/ 9598 w 10000"/>
              <a:gd name="connsiteY60" fmla="*/ 6943 h 10000"/>
              <a:gd name="connsiteX61" fmla="*/ 9402 w 10000"/>
              <a:gd name="connsiteY61" fmla="*/ 7379 h 10000"/>
              <a:gd name="connsiteX62" fmla="*/ 9138 w 10000"/>
              <a:gd name="connsiteY62" fmla="*/ 7805 h 10000"/>
              <a:gd name="connsiteX63" fmla="*/ 8862 w 10000"/>
              <a:gd name="connsiteY63" fmla="*/ 8184 h 10000"/>
              <a:gd name="connsiteX64" fmla="*/ 8540 w 10000"/>
              <a:gd name="connsiteY64" fmla="*/ 8540 h 10000"/>
              <a:gd name="connsiteX65" fmla="*/ 8184 w 10000"/>
              <a:gd name="connsiteY65" fmla="*/ 8862 h 10000"/>
              <a:gd name="connsiteX66" fmla="*/ 7793 w 10000"/>
              <a:gd name="connsiteY66" fmla="*/ 9138 h 10000"/>
              <a:gd name="connsiteX67" fmla="*/ 7379 w 10000"/>
              <a:gd name="connsiteY67" fmla="*/ 9402 h 10000"/>
              <a:gd name="connsiteX68" fmla="*/ 6943 w 10000"/>
              <a:gd name="connsiteY68" fmla="*/ 9598 h 10000"/>
              <a:gd name="connsiteX69" fmla="*/ 6724 w 10000"/>
              <a:gd name="connsiteY69" fmla="*/ 9701 h 10000"/>
              <a:gd name="connsiteX70" fmla="*/ 6483 w 10000"/>
              <a:gd name="connsiteY70" fmla="*/ 9782 h 10000"/>
              <a:gd name="connsiteX71" fmla="*/ 6241 w 10000"/>
              <a:gd name="connsiteY71" fmla="*/ 9839 h 10000"/>
              <a:gd name="connsiteX72" fmla="*/ 6000 w 10000"/>
              <a:gd name="connsiteY72" fmla="*/ 9897 h 10000"/>
              <a:gd name="connsiteX73" fmla="*/ 5759 w 10000"/>
              <a:gd name="connsiteY73" fmla="*/ 9943 h 10000"/>
              <a:gd name="connsiteX74" fmla="*/ 5517 w 10000"/>
              <a:gd name="connsiteY74" fmla="*/ 9977 h 10000"/>
              <a:gd name="connsiteX75" fmla="*/ 5264 w 10000"/>
              <a:gd name="connsiteY75" fmla="*/ 10000 h 10000"/>
              <a:gd name="connsiteX76" fmla="*/ 5000 w 10000"/>
              <a:gd name="connsiteY76" fmla="*/ 10000 h 10000"/>
              <a:gd name="connsiteX77" fmla="*/ 5000 w 10000"/>
              <a:gd name="connsiteY77" fmla="*/ 10000 h 10000"/>
              <a:gd name="connsiteX78" fmla="*/ 4736 w 10000"/>
              <a:gd name="connsiteY78" fmla="*/ 10000 h 10000"/>
              <a:gd name="connsiteX79" fmla="*/ 4483 w 10000"/>
              <a:gd name="connsiteY79" fmla="*/ 9977 h 10000"/>
              <a:gd name="connsiteX80" fmla="*/ 4241 w 10000"/>
              <a:gd name="connsiteY80" fmla="*/ 9943 h 10000"/>
              <a:gd name="connsiteX81" fmla="*/ 4000 w 10000"/>
              <a:gd name="connsiteY81" fmla="*/ 9897 h 10000"/>
              <a:gd name="connsiteX82" fmla="*/ 3759 w 10000"/>
              <a:gd name="connsiteY82" fmla="*/ 9839 h 10000"/>
              <a:gd name="connsiteX83" fmla="*/ 3517 w 10000"/>
              <a:gd name="connsiteY83" fmla="*/ 9782 h 10000"/>
              <a:gd name="connsiteX84" fmla="*/ 3276 w 10000"/>
              <a:gd name="connsiteY84" fmla="*/ 9701 h 10000"/>
              <a:gd name="connsiteX85" fmla="*/ 3057 w 10000"/>
              <a:gd name="connsiteY85" fmla="*/ 9598 h 10000"/>
              <a:gd name="connsiteX86" fmla="*/ 2621 w 10000"/>
              <a:gd name="connsiteY86" fmla="*/ 9402 h 10000"/>
              <a:gd name="connsiteX87" fmla="*/ 2195 w 10000"/>
              <a:gd name="connsiteY87" fmla="*/ 9138 h 10000"/>
              <a:gd name="connsiteX88" fmla="*/ 2224 w 10000"/>
              <a:gd name="connsiteY88"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402 w 10000"/>
              <a:gd name="connsiteY11" fmla="*/ 3057 h 10000"/>
              <a:gd name="connsiteX12" fmla="*/ 598 w 10000"/>
              <a:gd name="connsiteY12" fmla="*/ 2621 h 10000"/>
              <a:gd name="connsiteX13" fmla="*/ 862 w 10000"/>
              <a:gd name="connsiteY13" fmla="*/ 2207 h 10000"/>
              <a:gd name="connsiteX14" fmla="*/ 2195 w 10000"/>
              <a:gd name="connsiteY14" fmla="*/ 862 h 10000"/>
              <a:gd name="connsiteX15" fmla="*/ 2621 w 10000"/>
              <a:gd name="connsiteY15" fmla="*/ 609 h 10000"/>
              <a:gd name="connsiteX16" fmla="*/ 3057 w 10000"/>
              <a:gd name="connsiteY16" fmla="*/ 402 h 10000"/>
              <a:gd name="connsiteX17" fmla="*/ 3276 w 10000"/>
              <a:gd name="connsiteY17" fmla="*/ 299 h 10000"/>
              <a:gd name="connsiteX18" fmla="*/ 3517 w 10000"/>
              <a:gd name="connsiteY18" fmla="*/ 218 h 10000"/>
              <a:gd name="connsiteX19" fmla="*/ 3759 w 10000"/>
              <a:gd name="connsiteY19" fmla="*/ 161 h 10000"/>
              <a:gd name="connsiteX20" fmla="*/ 4000 w 10000"/>
              <a:gd name="connsiteY20" fmla="*/ 103 h 10000"/>
              <a:gd name="connsiteX21" fmla="*/ 4241 w 10000"/>
              <a:gd name="connsiteY21" fmla="*/ 69 h 10000"/>
              <a:gd name="connsiteX22" fmla="*/ 4483 w 10000"/>
              <a:gd name="connsiteY22" fmla="*/ 23 h 10000"/>
              <a:gd name="connsiteX23" fmla="*/ 4736 w 10000"/>
              <a:gd name="connsiteY23" fmla="*/ 0 h 10000"/>
              <a:gd name="connsiteX24" fmla="*/ 5000 w 10000"/>
              <a:gd name="connsiteY24" fmla="*/ 0 h 10000"/>
              <a:gd name="connsiteX25" fmla="*/ 5000 w 10000"/>
              <a:gd name="connsiteY25" fmla="*/ 0 h 10000"/>
              <a:gd name="connsiteX26" fmla="*/ 5264 w 10000"/>
              <a:gd name="connsiteY26" fmla="*/ 0 h 10000"/>
              <a:gd name="connsiteX27" fmla="*/ 5517 w 10000"/>
              <a:gd name="connsiteY27" fmla="*/ 23 h 10000"/>
              <a:gd name="connsiteX28" fmla="*/ 5759 w 10000"/>
              <a:gd name="connsiteY28" fmla="*/ 69 h 10000"/>
              <a:gd name="connsiteX29" fmla="*/ 6000 w 10000"/>
              <a:gd name="connsiteY29" fmla="*/ 103 h 10000"/>
              <a:gd name="connsiteX30" fmla="*/ 6241 w 10000"/>
              <a:gd name="connsiteY30" fmla="*/ 161 h 10000"/>
              <a:gd name="connsiteX31" fmla="*/ 6483 w 10000"/>
              <a:gd name="connsiteY31" fmla="*/ 218 h 10000"/>
              <a:gd name="connsiteX32" fmla="*/ 6724 w 10000"/>
              <a:gd name="connsiteY32" fmla="*/ 299 h 10000"/>
              <a:gd name="connsiteX33" fmla="*/ 6943 w 10000"/>
              <a:gd name="connsiteY33" fmla="*/ 402 h 10000"/>
              <a:gd name="connsiteX34" fmla="*/ 7379 w 10000"/>
              <a:gd name="connsiteY34" fmla="*/ 609 h 10000"/>
              <a:gd name="connsiteX35" fmla="*/ 7793 w 10000"/>
              <a:gd name="connsiteY35" fmla="*/ 862 h 10000"/>
              <a:gd name="connsiteX36" fmla="*/ 8184 w 10000"/>
              <a:gd name="connsiteY36" fmla="*/ 1138 h 10000"/>
              <a:gd name="connsiteX37" fmla="*/ 8540 w 10000"/>
              <a:gd name="connsiteY37" fmla="*/ 1460 h 10000"/>
              <a:gd name="connsiteX38" fmla="*/ 8862 w 10000"/>
              <a:gd name="connsiteY38" fmla="*/ 1828 h 10000"/>
              <a:gd name="connsiteX39" fmla="*/ 9138 w 10000"/>
              <a:gd name="connsiteY39" fmla="*/ 2207 h 10000"/>
              <a:gd name="connsiteX40" fmla="*/ 9402 w 10000"/>
              <a:gd name="connsiteY40" fmla="*/ 2621 h 10000"/>
              <a:gd name="connsiteX41" fmla="*/ 9598 w 10000"/>
              <a:gd name="connsiteY41" fmla="*/ 3057 h 10000"/>
              <a:gd name="connsiteX42" fmla="*/ 9701 w 10000"/>
              <a:gd name="connsiteY42" fmla="*/ 3287 h 10000"/>
              <a:gd name="connsiteX43" fmla="*/ 9782 w 10000"/>
              <a:gd name="connsiteY43" fmla="*/ 3517 h 10000"/>
              <a:gd name="connsiteX44" fmla="*/ 9839 w 10000"/>
              <a:gd name="connsiteY44" fmla="*/ 3759 h 10000"/>
              <a:gd name="connsiteX45" fmla="*/ 9897 w 10000"/>
              <a:gd name="connsiteY45" fmla="*/ 4000 h 10000"/>
              <a:gd name="connsiteX46" fmla="*/ 9943 w 10000"/>
              <a:gd name="connsiteY46" fmla="*/ 4241 h 10000"/>
              <a:gd name="connsiteX47" fmla="*/ 9977 w 10000"/>
              <a:gd name="connsiteY47" fmla="*/ 4483 h 10000"/>
              <a:gd name="connsiteX48" fmla="*/ 10000 w 10000"/>
              <a:gd name="connsiteY48" fmla="*/ 4747 h 10000"/>
              <a:gd name="connsiteX49" fmla="*/ 10000 w 10000"/>
              <a:gd name="connsiteY49" fmla="*/ 5000 h 10000"/>
              <a:gd name="connsiteX50" fmla="*/ 10000 w 10000"/>
              <a:gd name="connsiteY50" fmla="*/ 5000 h 10000"/>
              <a:gd name="connsiteX51" fmla="*/ 10000 w 10000"/>
              <a:gd name="connsiteY51" fmla="*/ 5000 h 10000"/>
              <a:gd name="connsiteX52" fmla="*/ 10000 w 10000"/>
              <a:gd name="connsiteY52" fmla="*/ 5264 h 10000"/>
              <a:gd name="connsiteX53" fmla="*/ 9977 w 10000"/>
              <a:gd name="connsiteY53" fmla="*/ 5517 h 10000"/>
              <a:gd name="connsiteX54" fmla="*/ 9943 w 10000"/>
              <a:gd name="connsiteY54" fmla="*/ 5759 h 10000"/>
              <a:gd name="connsiteX55" fmla="*/ 9897 w 10000"/>
              <a:gd name="connsiteY55" fmla="*/ 6000 h 10000"/>
              <a:gd name="connsiteX56" fmla="*/ 9839 w 10000"/>
              <a:gd name="connsiteY56" fmla="*/ 6241 h 10000"/>
              <a:gd name="connsiteX57" fmla="*/ 9782 w 10000"/>
              <a:gd name="connsiteY57" fmla="*/ 6483 h 10000"/>
              <a:gd name="connsiteX58" fmla="*/ 9701 w 10000"/>
              <a:gd name="connsiteY58" fmla="*/ 6724 h 10000"/>
              <a:gd name="connsiteX59" fmla="*/ 9598 w 10000"/>
              <a:gd name="connsiteY59" fmla="*/ 6943 h 10000"/>
              <a:gd name="connsiteX60" fmla="*/ 9402 w 10000"/>
              <a:gd name="connsiteY60" fmla="*/ 7379 h 10000"/>
              <a:gd name="connsiteX61" fmla="*/ 9138 w 10000"/>
              <a:gd name="connsiteY61" fmla="*/ 7805 h 10000"/>
              <a:gd name="connsiteX62" fmla="*/ 8862 w 10000"/>
              <a:gd name="connsiteY62" fmla="*/ 8184 h 10000"/>
              <a:gd name="connsiteX63" fmla="*/ 8540 w 10000"/>
              <a:gd name="connsiteY63" fmla="*/ 8540 h 10000"/>
              <a:gd name="connsiteX64" fmla="*/ 8184 w 10000"/>
              <a:gd name="connsiteY64" fmla="*/ 8862 h 10000"/>
              <a:gd name="connsiteX65" fmla="*/ 7793 w 10000"/>
              <a:gd name="connsiteY65" fmla="*/ 9138 h 10000"/>
              <a:gd name="connsiteX66" fmla="*/ 7379 w 10000"/>
              <a:gd name="connsiteY66" fmla="*/ 9402 h 10000"/>
              <a:gd name="connsiteX67" fmla="*/ 6943 w 10000"/>
              <a:gd name="connsiteY67" fmla="*/ 9598 h 10000"/>
              <a:gd name="connsiteX68" fmla="*/ 6724 w 10000"/>
              <a:gd name="connsiteY68" fmla="*/ 9701 h 10000"/>
              <a:gd name="connsiteX69" fmla="*/ 6483 w 10000"/>
              <a:gd name="connsiteY69" fmla="*/ 9782 h 10000"/>
              <a:gd name="connsiteX70" fmla="*/ 6241 w 10000"/>
              <a:gd name="connsiteY70" fmla="*/ 9839 h 10000"/>
              <a:gd name="connsiteX71" fmla="*/ 6000 w 10000"/>
              <a:gd name="connsiteY71" fmla="*/ 9897 h 10000"/>
              <a:gd name="connsiteX72" fmla="*/ 5759 w 10000"/>
              <a:gd name="connsiteY72" fmla="*/ 9943 h 10000"/>
              <a:gd name="connsiteX73" fmla="*/ 5517 w 10000"/>
              <a:gd name="connsiteY73" fmla="*/ 9977 h 10000"/>
              <a:gd name="connsiteX74" fmla="*/ 5264 w 10000"/>
              <a:gd name="connsiteY74" fmla="*/ 10000 h 10000"/>
              <a:gd name="connsiteX75" fmla="*/ 5000 w 10000"/>
              <a:gd name="connsiteY75" fmla="*/ 10000 h 10000"/>
              <a:gd name="connsiteX76" fmla="*/ 5000 w 10000"/>
              <a:gd name="connsiteY76" fmla="*/ 10000 h 10000"/>
              <a:gd name="connsiteX77" fmla="*/ 4736 w 10000"/>
              <a:gd name="connsiteY77" fmla="*/ 10000 h 10000"/>
              <a:gd name="connsiteX78" fmla="*/ 4483 w 10000"/>
              <a:gd name="connsiteY78" fmla="*/ 9977 h 10000"/>
              <a:gd name="connsiteX79" fmla="*/ 4241 w 10000"/>
              <a:gd name="connsiteY79" fmla="*/ 9943 h 10000"/>
              <a:gd name="connsiteX80" fmla="*/ 4000 w 10000"/>
              <a:gd name="connsiteY80" fmla="*/ 9897 h 10000"/>
              <a:gd name="connsiteX81" fmla="*/ 3759 w 10000"/>
              <a:gd name="connsiteY81" fmla="*/ 9839 h 10000"/>
              <a:gd name="connsiteX82" fmla="*/ 3517 w 10000"/>
              <a:gd name="connsiteY82" fmla="*/ 9782 h 10000"/>
              <a:gd name="connsiteX83" fmla="*/ 3276 w 10000"/>
              <a:gd name="connsiteY83" fmla="*/ 9701 h 10000"/>
              <a:gd name="connsiteX84" fmla="*/ 3057 w 10000"/>
              <a:gd name="connsiteY84" fmla="*/ 9598 h 10000"/>
              <a:gd name="connsiteX85" fmla="*/ 2621 w 10000"/>
              <a:gd name="connsiteY85" fmla="*/ 9402 h 10000"/>
              <a:gd name="connsiteX86" fmla="*/ 2195 w 10000"/>
              <a:gd name="connsiteY86" fmla="*/ 9138 h 10000"/>
              <a:gd name="connsiteX87" fmla="*/ 2224 w 10000"/>
              <a:gd name="connsiteY87"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402 w 10000"/>
              <a:gd name="connsiteY11" fmla="*/ 3057 h 10000"/>
              <a:gd name="connsiteX12" fmla="*/ 598 w 10000"/>
              <a:gd name="connsiteY12" fmla="*/ 2621 h 10000"/>
              <a:gd name="connsiteX13" fmla="*/ 2195 w 10000"/>
              <a:gd name="connsiteY13" fmla="*/ 862 h 10000"/>
              <a:gd name="connsiteX14" fmla="*/ 2621 w 10000"/>
              <a:gd name="connsiteY14" fmla="*/ 609 h 10000"/>
              <a:gd name="connsiteX15" fmla="*/ 3057 w 10000"/>
              <a:gd name="connsiteY15" fmla="*/ 402 h 10000"/>
              <a:gd name="connsiteX16" fmla="*/ 3276 w 10000"/>
              <a:gd name="connsiteY16" fmla="*/ 299 h 10000"/>
              <a:gd name="connsiteX17" fmla="*/ 3517 w 10000"/>
              <a:gd name="connsiteY17" fmla="*/ 218 h 10000"/>
              <a:gd name="connsiteX18" fmla="*/ 3759 w 10000"/>
              <a:gd name="connsiteY18" fmla="*/ 161 h 10000"/>
              <a:gd name="connsiteX19" fmla="*/ 4000 w 10000"/>
              <a:gd name="connsiteY19" fmla="*/ 103 h 10000"/>
              <a:gd name="connsiteX20" fmla="*/ 4241 w 10000"/>
              <a:gd name="connsiteY20" fmla="*/ 69 h 10000"/>
              <a:gd name="connsiteX21" fmla="*/ 4483 w 10000"/>
              <a:gd name="connsiteY21" fmla="*/ 23 h 10000"/>
              <a:gd name="connsiteX22" fmla="*/ 4736 w 10000"/>
              <a:gd name="connsiteY22" fmla="*/ 0 h 10000"/>
              <a:gd name="connsiteX23" fmla="*/ 5000 w 10000"/>
              <a:gd name="connsiteY23" fmla="*/ 0 h 10000"/>
              <a:gd name="connsiteX24" fmla="*/ 5000 w 10000"/>
              <a:gd name="connsiteY24" fmla="*/ 0 h 10000"/>
              <a:gd name="connsiteX25" fmla="*/ 5264 w 10000"/>
              <a:gd name="connsiteY25" fmla="*/ 0 h 10000"/>
              <a:gd name="connsiteX26" fmla="*/ 5517 w 10000"/>
              <a:gd name="connsiteY26" fmla="*/ 23 h 10000"/>
              <a:gd name="connsiteX27" fmla="*/ 5759 w 10000"/>
              <a:gd name="connsiteY27" fmla="*/ 69 h 10000"/>
              <a:gd name="connsiteX28" fmla="*/ 6000 w 10000"/>
              <a:gd name="connsiteY28" fmla="*/ 103 h 10000"/>
              <a:gd name="connsiteX29" fmla="*/ 6241 w 10000"/>
              <a:gd name="connsiteY29" fmla="*/ 161 h 10000"/>
              <a:gd name="connsiteX30" fmla="*/ 6483 w 10000"/>
              <a:gd name="connsiteY30" fmla="*/ 218 h 10000"/>
              <a:gd name="connsiteX31" fmla="*/ 6724 w 10000"/>
              <a:gd name="connsiteY31" fmla="*/ 299 h 10000"/>
              <a:gd name="connsiteX32" fmla="*/ 6943 w 10000"/>
              <a:gd name="connsiteY32" fmla="*/ 402 h 10000"/>
              <a:gd name="connsiteX33" fmla="*/ 7379 w 10000"/>
              <a:gd name="connsiteY33" fmla="*/ 609 h 10000"/>
              <a:gd name="connsiteX34" fmla="*/ 7793 w 10000"/>
              <a:gd name="connsiteY34" fmla="*/ 862 h 10000"/>
              <a:gd name="connsiteX35" fmla="*/ 8184 w 10000"/>
              <a:gd name="connsiteY35" fmla="*/ 1138 h 10000"/>
              <a:gd name="connsiteX36" fmla="*/ 8540 w 10000"/>
              <a:gd name="connsiteY36" fmla="*/ 1460 h 10000"/>
              <a:gd name="connsiteX37" fmla="*/ 8862 w 10000"/>
              <a:gd name="connsiteY37" fmla="*/ 1828 h 10000"/>
              <a:gd name="connsiteX38" fmla="*/ 9138 w 10000"/>
              <a:gd name="connsiteY38" fmla="*/ 2207 h 10000"/>
              <a:gd name="connsiteX39" fmla="*/ 9402 w 10000"/>
              <a:gd name="connsiteY39" fmla="*/ 2621 h 10000"/>
              <a:gd name="connsiteX40" fmla="*/ 9598 w 10000"/>
              <a:gd name="connsiteY40" fmla="*/ 3057 h 10000"/>
              <a:gd name="connsiteX41" fmla="*/ 9701 w 10000"/>
              <a:gd name="connsiteY41" fmla="*/ 3287 h 10000"/>
              <a:gd name="connsiteX42" fmla="*/ 9782 w 10000"/>
              <a:gd name="connsiteY42" fmla="*/ 3517 h 10000"/>
              <a:gd name="connsiteX43" fmla="*/ 9839 w 10000"/>
              <a:gd name="connsiteY43" fmla="*/ 3759 h 10000"/>
              <a:gd name="connsiteX44" fmla="*/ 9897 w 10000"/>
              <a:gd name="connsiteY44" fmla="*/ 4000 h 10000"/>
              <a:gd name="connsiteX45" fmla="*/ 9943 w 10000"/>
              <a:gd name="connsiteY45" fmla="*/ 4241 h 10000"/>
              <a:gd name="connsiteX46" fmla="*/ 9977 w 10000"/>
              <a:gd name="connsiteY46" fmla="*/ 4483 h 10000"/>
              <a:gd name="connsiteX47" fmla="*/ 10000 w 10000"/>
              <a:gd name="connsiteY47" fmla="*/ 4747 h 10000"/>
              <a:gd name="connsiteX48" fmla="*/ 10000 w 10000"/>
              <a:gd name="connsiteY48" fmla="*/ 5000 h 10000"/>
              <a:gd name="connsiteX49" fmla="*/ 10000 w 10000"/>
              <a:gd name="connsiteY49" fmla="*/ 5000 h 10000"/>
              <a:gd name="connsiteX50" fmla="*/ 10000 w 10000"/>
              <a:gd name="connsiteY50" fmla="*/ 5000 h 10000"/>
              <a:gd name="connsiteX51" fmla="*/ 10000 w 10000"/>
              <a:gd name="connsiteY51" fmla="*/ 5264 h 10000"/>
              <a:gd name="connsiteX52" fmla="*/ 9977 w 10000"/>
              <a:gd name="connsiteY52" fmla="*/ 5517 h 10000"/>
              <a:gd name="connsiteX53" fmla="*/ 9943 w 10000"/>
              <a:gd name="connsiteY53" fmla="*/ 5759 h 10000"/>
              <a:gd name="connsiteX54" fmla="*/ 9897 w 10000"/>
              <a:gd name="connsiteY54" fmla="*/ 6000 h 10000"/>
              <a:gd name="connsiteX55" fmla="*/ 9839 w 10000"/>
              <a:gd name="connsiteY55" fmla="*/ 6241 h 10000"/>
              <a:gd name="connsiteX56" fmla="*/ 9782 w 10000"/>
              <a:gd name="connsiteY56" fmla="*/ 6483 h 10000"/>
              <a:gd name="connsiteX57" fmla="*/ 9701 w 10000"/>
              <a:gd name="connsiteY57" fmla="*/ 6724 h 10000"/>
              <a:gd name="connsiteX58" fmla="*/ 9598 w 10000"/>
              <a:gd name="connsiteY58" fmla="*/ 6943 h 10000"/>
              <a:gd name="connsiteX59" fmla="*/ 9402 w 10000"/>
              <a:gd name="connsiteY59" fmla="*/ 7379 h 10000"/>
              <a:gd name="connsiteX60" fmla="*/ 9138 w 10000"/>
              <a:gd name="connsiteY60" fmla="*/ 7805 h 10000"/>
              <a:gd name="connsiteX61" fmla="*/ 8862 w 10000"/>
              <a:gd name="connsiteY61" fmla="*/ 8184 h 10000"/>
              <a:gd name="connsiteX62" fmla="*/ 8540 w 10000"/>
              <a:gd name="connsiteY62" fmla="*/ 8540 h 10000"/>
              <a:gd name="connsiteX63" fmla="*/ 8184 w 10000"/>
              <a:gd name="connsiteY63" fmla="*/ 8862 h 10000"/>
              <a:gd name="connsiteX64" fmla="*/ 7793 w 10000"/>
              <a:gd name="connsiteY64" fmla="*/ 9138 h 10000"/>
              <a:gd name="connsiteX65" fmla="*/ 7379 w 10000"/>
              <a:gd name="connsiteY65" fmla="*/ 9402 h 10000"/>
              <a:gd name="connsiteX66" fmla="*/ 6943 w 10000"/>
              <a:gd name="connsiteY66" fmla="*/ 9598 h 10000"/>
              <a:gd name="connsiteX67" fmla="*/ 6724 w 10000"/>
              <a:gd name="connsiteY67" fmla="*/ 9701 h 10000"/>
              <a:gd name="connsiteX68" fmla="*/ 6483 w 10000"/>
              <a:gd name="connsiteY68" fmla="*/ 9782 h 10000"/>
              <a:gd name="connsiteX69" fmla="*/ 6241 w 10000"/>
              <a:gd name="connsiteY69" fmla="*/ 9839 h 10000"/>
              <a:gd name="connsiteX70" fmla="*/ 6000 w 10000"/>
              <a:gd name="connsiteY70" fmla="*/ 9897 h 10000"/>
              <a:gd name="connsiteX71" fmla="*/ 5759 w 10000"/>
              <a:gd name="connsiteY71" fmla="*/ 9943 h 10000"/>
              <a:gd name="connsiteX72" fmla="*/ 5517 w 10000"/>
              <a:gd name="connsiteY72" fmla="*/ 9977 h 10000"/>
              <a:gd name="connsiteX73" fmla="*/ 5264 w 10000"/>
              <a:gd name="connsiteY73" fmla="*/ 10000 h 10000"/>
              <a:gd name="connsiteX74" fmla="*/ 5000 w 10000"/>
              <a:gd name="connsiteY74" fmla="*/ 10000 h 10000"/>
              <a:gd name="connsiteX75" fmla="*/ 5000 w 10000"/>
              <a:gd name="connsiteY75" fmla="*/ 10000 h 10000"/>
              <a:gd name="connsiteX76" fmla="*/ 4736 w 10000"/>
              <a:gd name="connsiteY76" fmla="*/ 10000 h 10000"/>
              <a:gd name="connsiteX77" fmla="*/ 4483 w 10000"/>
              <a:gd name="connsiteY77" fmla="*/ 9977 h 10000"/>
              <a:gd name="connsiteX78" fmla="*/ 4241 w 10000"/>
              <a:gd name="connsiteY78" fmla="*/ 9943 h 10000"/>
              <a:gd name="connsiteX79" fmla="*/ 4000 w 10000"/>
              <a:gd name="connsiteY79" fmla="*/ 9897 h 10000"/>
              <a:gd name="connsiteX80" fmla="*/ 3759 w 10000"/>
              <a:gd name="connsiteY80" fmla="*/ 9839 h 10000"/>
              <a:gd name="connsiteX81" fmla="*/ 3517 w 10000"/>
              <a:gd name="connsiteY81" fmla="*/ 9782 h 10000"/>
              <a:gd name="connsiteX82" fmla="*/ 3276 w 10000"/>
              <a:gd name="connsiteY82" fmla="*/ 9701 h 10000"/>
              <a:gd name="connsiteX83" fmla="*/ 3057 w 10000"/>
              <a:gd name="connsiteY83" fmla="*/ 9598 h 10000"/>
              <a:gd name="connsiteX84" fmla="*/ 2621 w 10000"/>
              <a:gd name="connsiteY84" fmla="*/ 9402 h 10000"/>
              <a:gd name="connsiteX85" fmla="*/ 2195 w 10000"/>
              <a:gd name="connsiteY85" fmla="*/ 9138 h 10000"/>
              <a:gd name="connsiteX86" fmla="*/ 2224 w 10000"/>
              <a:gd name="connsiteY86"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402 w 10000"/>
              <a:gd name="connsiteY11" fmla="*/ 3057 h 10000"/>
              <a:gd name="connsiteX12" fmla="*/ 2195 w 10000"/>
              <a:gd name="connsiteY12" fmla="*/ 862 h 10000"/>
              <a:gd name="connsiteX13" fmla="*/ 2621 w 10000"/>
              <a:gd name="connsiteY13" fmla="*/ 609 h 10000"/>
              <a:gd name="connsiteX14" fmla="*/ 3057 w 10000"/>
              <a:gd name="connsiteY14" fmla="*/ 402 h 10000"/>
              <a:gd name="connsiteX15" fmla="*/ 3276 w 10000"/>
              <a:gd name="connsiteY15" fmla="*/ 299 h 10000"/>
              <a:gd name="connsiteX16" fmla="*/ 3517 w 10000"/>
              <a:gd name="connsiteY16" fmla="*/ 218 h 10000"/>
              <a:gd name="connsiteX17" fmla="*/ 3759 w 10000"/>
              <a:gd name="connsiteY17" fmla="*/ 161 h 10000"/>
              <a:gd name="connsiteX18" fmla="*/ 4000 w 10000"/>
              <a:gd name="connsiteY18" fmla="*/ 103 h 10000"/>
              <a:gd name="connsiteX19" fmla="*/ 4241 w 10000"/>
              <a:gd name="connsiteY19" fmla="*/ 69 h 10000"/>
              <a:gd name="connsiteX20" fmla="*/ 4483 w 10000"/>
              <a:gd name="connsiteY20" fmla="*/ 23 h 10000"/>
              <a:gd name="connsiteX21" fmla="*/ 4736 w 10000"/>
              <a:gd name="connsiteY21" fmla="*/ 0 h 10000"/>
              <a:gd name="connsiteX22" fmla="*/ 5000 w 10000"/>
              <a:gd name="connsiteY22" fmla="*/ 0 h 10000"/>
              <a:gd name="connsiteX23" fmla="*/ 5000 w 10000"/>
              <a:gd name="connsiteY23" fmla="*/ 0 h 10000"/>
              <a:gd name="connsiteX24" fmla="*/ 5264 w 10000"/>
              <a:gd name="connsiteY24" fmla="*/ 0 h 10000"/>
              <a:gd name="connsiteX25" fmla="*/ 5517 w 10000"/>
              <a:gd name="connsiteY25" fmla="*/ 23 h 10000"/>
              <a:gd name="connsiteX26" fmla="*/ 5759 w 10000"/>
              <a:gd name="connsiteY26" fmla="*/ 69 h 10000"/>
              <a:gd name="connsiteX27" fmla="*/ 6000 w 10000"/>
              <a:gd name="connsiteY27" fmla="*/ 103 h 10000"/>
              <a:gd name="connsiteX28" fmla="*/ 6241 w 10000"/>
              <a:gd name="connsiteY28" fmla="*/ 161 h 10000"/>
              <a:gd name="connsiteX29" fmla="*/ 6483 w 10000"/>
              <a:gd name="connsiteY29" fmla="*/ 218 h 10000"/>
              <a:gd name="connsiteX30" fmla="*/ 6724 w 10000"/>
              <a:gd name="connsiteY30" fmla="*/ 299 h 10000"/>
              <a:gd name="connsiteX31" fmla="*/ 6943 w 10000"/>
              <a:gd name="connsiteY31" fmla="*/ 402 h 10000"/>
              <a:gd name="connsiteX32" fmla="*/ 7379 w 10000"/>
              <a:gd name="connsiteY32" fmla="*/ 609 h 10000"/>
              <a:gd name="connsiteX33" fmla="*/ 7793 w 10000"/>
              <a:gd name="connsiteY33" fmla="*/ 862 h 10000"/>
              <a:gd name="connsiteX34" fmla="*/ 8184 w 10000"/>
              <a:gd name="connsiteY34" fmla="*/ 1138 h 10000"/>
              <a:gd name="connsiteX35" fmla="*/ 8540 w 10000"/>
              <a:gd name="connsiteY35" fmla="*/ 1460 h 10000"/>
              <a:gd name="connsiteX36" fmla="*/ 8862 w 10000"/>
              <a:gd name="connsiteY36" fmla="*/ 1828 h 10000"/>
              <a:gd name="connsiteX37" fmla="*/ 9138 w 10000"/>
              <a:gd name="connsiteY37" fmla="*/ 2207 h 10000"/>
              <a:gd name="connsiteX38" fmla="*/ 9402 w 10000"/>
              <a:gd name="connsiteY38" fmla="*/ 2621 h 10000"/>
              <a:gd name="connsiteX39" fmla="*/ 9598 w 10000"/>
              <a:gd name="connsiteY39" fmla="*/ 3057 h 10000"/>
              <a:gd name="connsiteX40" fmla="*/ 9701 w 10000"/>
              <a:gd name="connsiteY40" fmla="*/ 3287 h 10000"/>
              <a:gd name="connsiteX41" fmla="*/ 9782 w 10000"/>
              <a:gd name="connsiteY41" fmla="*/ 3517 h 10000"/>
              <a:gd name="connsiteX42" fmla="*/ 9839 w 10000"/>
              <a:gd name="connsiteY42" fmla="*/ 3759 h 10000"/>
              <a:gd name="connsiteX43" fmla="*/ 9897 w 10000"/>
              <a:gd name="connsiteY43" fmla="*/ 4000 h 10000"/>
              <a:gd name="connsiteX44" fmla="*/ 9943 w 10000"/>
              <a:gd name="connsiteY44" fmla="*/ 4241 h 10000"/>
              <a:gd name="connsiteX45" fmla="*/ 9977 w 10000"/>
              <a:gd name="connsiteY45" fmla="*/ 4483 h 10000"/>
              <a:gd name="connsiteX46" fmla="*/ 10000 w 10000"/>
              <a:gd name="connsiteY46" fmla="*/ 4747 h 10000"/>
              <a:gd name="connsiteX47" fmla="*/ 10000 w 10000"/>
              <a:gd name="connsiteY47" fmla="*/ 5000 h 10000"/>
              <a:gd name="connsiteX48" fmla="*/ 10000 w 10000"/>
              <a:gd name="connsiteY48" fmla="*/ 5000 h 10000"/>
              <a:gd name="connsiteX49" fmla="*/ 10000 w 10000"/>
              <a:gd name="connsiteY49" fmla="*/ 5000 h 10000"/>
              <a:gd name="connsiteX50" fmla="*/ 10000 w 10000"/>
              <a:gd name="connsiteY50" fmla="*/ 5264 h 10000"/>
              <a:gd name="connsiteX51" fmla="*/ 9977 w 10000"/>
              <a:gd name="connsiteY51" fmla="*/ 5517 h 10000"/>
              <a:gd name="connsiteX52" fmla="*/ 9943 w 10000"/>
              <a:gd name="connsiteY52" fmla="*/ 5759 h 10000"/>
              <a:gd name="connsiteX53" fmla="*/ 9897 w 10000"/>
              <a:gd name="connsiteY53" fmla="*/ 6000 h 10000"/>
              <a:gd name="connsiteX54" fmla="*/ 9839 w 10000"/>
              <a:gd name="connsiteY54" fmla="*/ 6241 h 10000"/>
              <a:gd name="connsiteX55" fmla="*/ 9782 w 10000"/>
              <a:gd name="connsiteY55" fmla="*/ 6483 h 10000"/>
              <a:gd name="connsiteX56" fmla="*/ 9701 w 10000"/>
              <a:gd name="connsiteY56" fmla="*/ 6724 h 10000"/>
              <a:gd name="connsiteX57" fmla="*/ 9598 w 10000"/>
              <a:gd name="connsiteY57" fmla="*/ 6943 h 10000"/>
              <a:gd name="connsiteX58" fmla="*/ 9402 w 10000"/>
              <a:gd name="connsiteY58" fmla="*/ 7379 h 10000"/>
              <a:gd name="connsiteX59" fmla="*/ 9138 w 10000"/>
              <a:gd name="connsiteY59" fmla="*/ 7805 h 10000"/>
              <a:gd name="connsiteX60" fmla="*/ 8862 w 10000"/>
              <a:gd name="connsiteY60" fmla="*/ 8184 h 10000"/>
              <a:gd name="connsiteX61" fmla="*/ 8540 w 10000"/>
              <a:gd name="connsiteY61" fmla="*/ 8540 h 10000"/>
              <a:gd name="connsiteX62" fmla="*/ 8184 w 10000"/>
              <a:gd name="connsiteY62" fmla="*/ 8862 h 10000"/>
              <a:gd name="connsiteX63" fmla="*/ 7793 w 10000"/>
              <a:gd name="connsiteY63" fmla="*/ 9138 h 10000"/>
              <a:gd name="connsiteX64" fmla="*/ 7379 w 10000"/>
              <a:gd name="connsiteY64" fmla="*/ 9402 h 10000"/>
              <a:gd name="connsiteX65" fmla="*/ 6943 w 10000"/>
              <a:gd name="connsiteY65" fmla="*/ 9598 h 10000"/>
              <a:gd name="connsiteX66" fmla="*/ 6724 w 10000"/>
              <a:gd name="connsiteY66" fmla="*/ 9701 h 10000"/>
              <a:gd name="connsiteX67" fmla="*/ 6483 w 10000"/>
              <a:gd name="connsiteY67" fmla="*/ 9782 h 10000"/>
              <a:gd name="connsiteX68" fmla="*/ 6241 w 10000"/>
              <a:gd name="connsiteY68" fmla="*/ 9839 h 10000"/>
              <a:gd name="connsiteX69" fmla="*/ 6000 w 10000"/>
              <a:gd name="connsiteY69" fmla="*/ 9897 h 10000"/>
              <a:gd name="connsiteX70" fmla="*/ 5759 w 10000"/>
              <a:gd name="connsiteY70" fmla="*/ 9943 h 10000"/>
              <a:gd name="connsiteX71" fmla="*/ 5517 w 10000"/>
              <a:gd name="connsiteY71" fmla="*/ 9977 h 10000"/>
              <a:gd name="connsiteX72" fmla="*/ 5264 w 10000"/>
              <a:gd name="connsiteY72" fmla="*/ 10000 h 10000"/>
              <a:gd name="connsiteX73" fmla="*/ 5000 w 10000"/>
              <a:gd name="connsiteY73" fmla="*/ 10000 h 10000"/>
              <a:gd name="connsiteX74" fmla="*/ 5000 w 10000"/>
              <a:gd name="connsiteY74" fmla="*/ 10000 h 10000"/>
              <a:gd name="connsiteX75" fmla="*/ 4736 w 10000"/>
              <a:gd name="connsiteY75" fmla="*/ 10000 h 10000"/>
              <a:gd name="connsiteX76" fmla="*/ 4483 w 10000"/>
              <a:gd name="connsiteY76" fmla="*/ 9977 h 10000"/>
              <a:gd name="connsiteX77" fmla="*/ 4241 w 10000"/>
              <a:gd name="connsiteY77" fmla="*/ 9943 h 10000"/>
              <a:gd name="connsiteX78" fmla="*/ 4000 w 10000"/>
              <a:gd name="connsiteY78" fmla="*/ 9897 h 10000"/>
              <a:gd name="connsiteX79" fmla="*/ 3759 w 10000"/>
              <a:gd name="connsiteY79" fmla="*/ 9839 h 10000"/>
              <a:gd name="connsiteX80" fmla="*/ 3517 w 10000"/>
              <a:gd name="connsiteY80" fmla="*/ 9782 h 10000"/>
              <a:gd name="connsiteX81" fmla="*/ 3276 w 10000"/>
              <a:gd name="connsiteY81" fmla="*/ 9701 h 10000"/>
              <a:gd name="connsiteX82" fmla="*/ 3057 w 10000"/>
              <a:gd name="connsiteY82" fmla="*/ 9598 h 10000"/>
              <a:gd name="connsiteX83" fmla="*/ 2621 w 10000"/>
              <a:gd name="connsiteY83" fmla="*/ 9402 h 10000"/>
              <a:gd name="connsiteX84" fmla="*/ 2195 w 10000"/>
              <a:gd name="connsiteY84" fmla="*/ 9138 h 10000"/>
              <a:gd name="connsiteX85" fmla="*/ 2224 w 10000"/>
              <a:gd name="connsiteY85"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2195 w 10000"/>
              <a:gd name="connsiteY11" fmla="*/ 862 h 10000"/>
              <a:gd name="connsiteX12" fmla="*/ 2621 w 10000"/>
              <a:gd name="connsiteY12" fmla="*/ 609 h 10000"/>
              <a:gd name="connsiteX13" fmla="*/ 3057 w 10000"/>
              <a:gd name="connsiteY13" fmla="*/ 402 h 10000"/>
              <a:gd name="connsiteX14" fmla="*/ 3276 w 10000"/>
              <a:gd name="connsiteY14" fmla="*/ 299 h 10000"/>
              <a:gd name="connsiteX15" fmla="*/ 3517 w 10000"/>
              <a:gd name="connsiteY15" fmla="*/ 218 h 10000"/>
              <a:gd name="connsiteX16" fmla="*/ 3759 w 10000"/>
              <a:gd name="connsiteY16" fmla="*/ 161 h 10000"/>
              <a:gd name="connsiteX17" fmla="*/ 4000 w 10000"/>
              <a:gd name="connsiteY17" fmla="*/ 103 h 10000"/>
              <a:gd name="connsiteX18" fmla="*/ 4241 w 10000"/>
              <a:gd name="connsiteY18" fmla="*/ 69 h 10000"/>
              <a:gd name="connsiteX19" fmla="*/ 4483 w 10000"/>
              <a:gd name="connsiteY19" fmla="*/ 23 h 10000"/>
              <a:gd name="connsiteX20" fmla="*/ 4736 w 10000"/>
              <a:gd name="connsiteY20" fmla="*/ 0 h 10000"/>
              <a:gd name="connsiteX21" fmla="*/ 5000 w 10000"/>
              <a:gd name="connsiteY21" fmla="*/ 0 h 10000"/>
              <a:gd name="connsiteX22" fmla="*/ 5000 w 10000"/>
              <a:gd name="connsiteY22" fmla="*/ 0 h 10000"/>
              <a:gd name="connsiteX23" fmla="*/ 5264 w 10000"/>
              <a:gd name="connsiteY23" fmla="*/ 0 h 10000"/>
              <a:gd name="connsiteX24" fmla="*/ 5517 w 10000"/>
              <a:gd name="connsiteY24" fmla="*/ 23 h 10000"/>
              <a:gd name="connsiteX25" fmla="*/ 5759 w 10000"/>
              <a:gd name="connsiteY25" fmla="*/ 69 h 10000"/>
              <a:gd name="connsiteX26" fmla="*/ 6000 w 10000"/>
              <a:gd name="connsiteY26" fmla="*/ 103 h 10000"/>
              <a:gd name="connsiteX27" fmla="*/ 6241 w 10000"/>
              <a:gd name="connsiteY27" fmla="*/ 161 h 10000"/>
              <a:gd name="connsiteX28" fmla="*/ 6483 w 10000"/>
              <a:gd name="connsiteY28" fmla="*/ 218 h 10000"/>
              <a:gd name="connsiteX29" fmla="*/ 6724 w 10000"/>
              <a:gd name="connsiteY29" fmla="*/ 299 h 10000"/>
              <a:gd name="connsiteX30" fmla="*/ 6943 w 10000"/>
              <a:gd name="connsiteY30" fmla="*/ 402 h 10000"/>
              <a:gd name="connsiteX31" fmla="*/ 7379 w 10000"/>
              <a:gd name="connsiteY31" fmla="*/ 609 h 10000"/>
              <a:gd name="connsiteX32" fmla="*/ 7793 w 10000"/>
              <a:gd name="connsiteY32" fmla="*/ 862 h 10000"/>
              <a:gd name="connsiteX33" fmla="*/ 8184 w 10000"/>
              <a:gd name="connsiteY33" fmla="*/ 1138 h 10000"/>
              <a:gd name="connsiteX34" fmla="*/ 8540 w 10000"/>
              <a:gd name="connsiteY34" fmla="*/ 1460 h 10000"/>
              <a:gd name="connsiteX35" fmla="*/ 8862 w 10000"/>
              <a:gd name="connsiteY35" fmla="*/ 1828 h 10000"/>
              <a:gd name="connsiteX36" fmla="*/ 9138 w 10000"/>
              <a:gd name="connsiteY36" fmla="*/ 2207 h 10000"/>
              <a:gd name="connsiteX37" fmla="*/ 9402 w 10000"/>
              <a:gd name="connsiteY37" fmla="*/ 2621 h 10000"/>
              <a:gd name="connsiteX38" fmla="*/ 9598 w 10000"/>
              <a:gd name="connsiteY38" fmla="*/ 3057 h 10000"/>
              <a:gd name="connsiteX39" fmla="*/ 9701 w 10000"/>
              <a:gd name="connsiteY39" fmla="*/ 3287 h 10000"/>
              <a:gd name="connsiteX40" fmla="*/ 9782 w 10000"/>
              <a:gd name="connsiteY40" fmla="*/ 3517 h 10000"/>
              <a:gd name="connsiteX41" fmla="*/ 9839 w 10000"/>
              <a:gd name="connsiteY41" fmla="*/ 3759 h 10000"/>
              <a:gd name="connsiteX42" fmla="*/ 9897 w 10000"/>
              <a:gd name="connsiteY42" fmla="*/ 4000 h 10000"/>
              <a:gd name="connsiteX43" fmla="*/ 9943 w 10000"/>
              <a:gd name="connsiteY43" fmla="*/ 4241 h 10000"/>
              <a:gd name="connsiteX44" fmla="*/ 9977 w 10000"/>
              <a:gd name="connsiteY44" fmla="*/ 4483 h 10000"/>
              <a:gd name="connsiteX45" fmla="*/ 10000 w 10000"/>
              <a:gd name="connsiteY45" fmla="*/ 4747 h 10000"/>
              <a:gd name="connsiteX46" fmla="*/ 10000 w 10000"/>
              <a:gd name="connsiteY46" fmla="*/ 5000 h 10000"/>
              <a:gd name="connsiteX47" fmla="*/ 10000 w 10000"/>
              <a:gd name="connsiteY47" fmla="*/ 5000 h 10000"/>
              <a:gd name="connsiteX48" fmla="*/ 10000 w 10000"/>
              <a:gd name="connsiteY48" fmla="*/ 5000 h 10000"/>
              <a:gd name="connsiteX49" fmla="*/ 10000 w 10000"/>
              <a:gd name="connsiteY49" fmla="*/ 5264 h 10000"/>
              <a:gd name="connsiteX50" fmla="*/ 9977 w 10000"/>
              <a:gd name="connsiteY50" fmla="*/ 5517 h 10000"/>
              <a:gd name="connsiteX51" fmla="*/ 9943 w 10000"/>
              <a:gd name="connsiteY51" fmla="*/ 5759 h 10000"/>
              <a:gd name="connsiteX52" fmla="*/ 9897 w 10000"/>
              <a:gd name="connsiteY52" fmla="*/ 6000 h 10000"/>
              <a:gd name="connsiteX53" fmla="*/ 9839 w 10000"/>
              <a:gd name="connsiteY53" fmla="*/ 6241 h 10000"/>
              <a:gd name="connsiteX54" fmla="*/ 9782 w 10000"/>
              <a:gd name="connsiteY54" fmla="*/ 6483 h 10000"/>
              <a:gd name="connsiteX55" fmla="*/ 9701 w 10000"/>
              <a:gd name="connsiteY55" fmla="*/ 6724 h 10000"/>
              <a:gd name="connsiteX56" fmla="*/ 9598 w 10000"/>
              <a:gd name="connsiteY56" fmla="*/ 6943 h 10000"/>
              <a:gd name="connsiteX57" fmla="*/ 9402 w 10000"/>
              <a:gd name="connsiteY57" fmla="*/ 7379 h 10000"/>
              <a:gd name="connsiteX58" fmla="*/ 9138 w 10000"/>
              <a:gd name="connsiteY58" fmla="*/ 7805 h 10000"/>
              <a:gd name="connsiteX59" fmla="*/ 8862 w 10000"/>
              <a:gd name="connsiteY59" fmla="*/ 8184 h 10000"/>
              <a:gd name="connsiteX60" fmla="*/ 8540 w 10000"/>
              <a:gd name="connsiteY60" fmla="*/ 8540 h 10000"/>
              <a:gd name="connsiteX61" fmla="*/ 8184 w 10000"/>
              <a:gd name="connsiteY61" fmla="*/ 8862 h 10000"/>
              <a:gd name="connsiteX62" fmla="*/ 7793 w 10000"/>
              <a:gd name="connsiteY62" fmla="*/ 9138 h 10000"/>
              <a:gd name="connsiteX63" fmla="*/ 7379 w 10000"/>
              <a:gd name="connsiteY63" fmla="*/ 9402 h 10000"/>
              <a:gd name="connsiteX64" fmla="*/ 6943 w 10000"/>
              <a:gd name="connsiteY64" fmla="*/ 9598 h 10000"/>
              <a:gd name="connsiteX65" fmla="*/ 6724 w 10000"/>
              <a:gd name="connsiteY65" fmla="*/ 9701 h 10000"/>
              <a:gd name="connsiteX66" fmla="*/ 6483 w 10000"/>
              <a:gd name="connsiteY66" fmla="*/ 9782 h 10000"/>
              <a:gd name="connsiteX67" fmla="*/ 6241 w 10000"/>
              <a:gd name="connsiteY67" fmla="*/ 9839 h 10000"/>
              <a:gd name="connsiteX68" fmla="*/ 6000 w 10000"/>
              <a:gd name="connsiteY68" fmla="*/ 9897 h 10000"/>
              <a:gd name="connsiteX69" fmla="*/ 5759 w 10000"/>
              <a:gd name="connsiteY69" fmla="*/ 9943 h 10000"/>
              <a:gd name="connsiteX70" fmla="*/ 5517 w 10000"/>
              <a:gd name="connsiteY70" fmla="*/ 9977 h 10000"/>
              <a:gd name="connsiteX71" fmla="*/ 5264 w 10000"/>
              <a:gd name="connsiteY71" fmla="*/ 10000 h 10000"/>
              <a:gd name="connsiteX72" fmla="*/ 5000 w 10000"/>
              <a:gd name="connsiteY72" fmla="*/ 10000 h 10000"/>
              <a:gd name="connsiteX73" fmla="*/ 5000 w 10000"/>
              <a:gd name="connsiteY73" fmla="*/ 10000 h 10000"/>
              <a:gd name="connsiteX74" fmla="*/ 4736 w 10000"/>
              <a:gd name="connsiteY74" fmla="*/ 10000 h 10000"/>
              <a:gd name="connsiteX75" fmla="*/ 4483 w 10000"/>
              <a:gd name="connsiteY75" fmla="*/ 9977 h 10000"/>
              <a:gd name="connsiteX76" fmla="*/ 4241 w 10000"/>
              <a:gd name="connsiteY76" fmla="*/ 9943 h 10000"/>
              <a:gd name="connsiteX77" fmla="*/ 4000 w 10000"/>
              <a:gd name="connsiteY77" fmla="*/ 9897 h 10000"/>
              <a:gd name="connsiteX78" fmla="*/ 3759 w 10000"/>
              <a:gd name="connsiteY78" fmla="*/ 9839 h 10000"/>
              <a:gd name="connsiteX79" fmla="*/ 3517 w 10000"/>
              <a:gd name="connsiteY79" fmla="*/ 9782 h 10000"/>
              <a:gd name="connsiteX80" fmla="*/ 3276 w 10000"/>
              <a:gd name="connsiteY80" fmla="*/ 9701 h 10000"/>
              <a:gd name="connsiteX81" fmla="*/ 3057 w 10000"/>
              <a:gd name="connsiteY81" fmla="*/ 9598 h 10000"/>
              <a:gd name="connsiteX82" fmla="*/ 2621 w 10000"/>
              <a:gd name="connsiteY82" fmla="*/ 9402 h 10000"/>
              <a:gd name="connsiteX83" fmla="*/ 2195 w 10000"/>
              <a:gd name="connsiteY83" fmla="*/ 9138 h 10000"/>
              <a:gd name="connsiteX84" fmla="*/ 2224 w 10000"/>
              <a:gd name="connsiteY84"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195 w 10000"/>
              <a:gd name="connsiteY10" fmla="*/ 862 h 10000"/>
              <a:gd name="connsiteX11" fmla="*/ 2621 w 10000"/>
              <a:gd name="connsiteY11" fmla="*/ 609 h 10000"/>
              <a:gd name="connsiteX12" fmla="*/ 3057 w 10000"/>
              <a:gd name="connsiteY12" fmla="*/ 402 h 10000"/>
              <a:gd name="connsiteX13" fmla="*/ 3276 w 10000"/>
              <a:gd name="connsiteY13" fmla="*/ 299 h 10000"/>
              <a:gd name="connsiteX14" fmla="*/ 3517 w 10000"/>
              <a:gd name="connsiteY14" fmla="*/ 218 h 10000"/>
              <a:gd name="connsiteX15" fmla="*/ 3759 w 10000"/>
              <a:gd name="connsiteY15" fmla="*/ 161 h 10000"/>
              <a:gd name="connsiteX16" fmla="*/ 4000 w 10000"/>
              <a:gd name="connsiteY16" fmla="*/ 103 h 10000"/>
              <a:gd name="connsiteX17" fmla="*/ 4241 w 10000"/>
              <a:gd name="connsiteY17" fmla="*/ 69 h 10000"/>
              <a:gd name="connsiteX18" fmla="*/ 4483 w 10000"/>
              <a:gd name="connsiteY18" fmla="*/ 23 h 10000"/>
              <a:gd name="connsiteX19" fmla="*/ 4736 w 10000"/>
              <a:gd name="connsiteY19" fmla="*/ 0 h 10000"/>
              <a:gd name="connsiteX20" fmla="*/ 5000 w 10000"/>
              <a:gd name="connsiteY20" fmla="*/ 0 h 10000"/>
              <a:gd name="connsiteX21" fmla="*/ 5000 w 10000"/>
              <a:gd name="connsiteY21" fmla="*/ 0 h 10000"/>
              <a:gd name="connsiteX22" fmla="*/ 5264 w 10000"/>
              <a:gd name="connsiteY22" fmla="*/ 0 h 10000"/>
              <a:gd name="connsiteX23" fmla="*/ 5517 w 10000"/>
              <a:gd name="connsiteY23" fmla="*/ 23 h 10000"/>
              <a:gd name="connsiteX24" fmla="*/ 5759 w 10000"/>
              <a:gd name="connsiteY24" fmla="*/ 69 h 10000"/>
              <a:gd name="connsiteX25" fmla="*/ 6000 w 10000"/>
              <a:gd name="connsiteY25" fmla="*/ 103 h 10000"/>
              <a:gd name="connsiteX26" fmla="*/ 6241 w 10000"/>
              <a:gd name="connsiteY26" fmla="*/ 161 h 10000"/>
              <a:gd name="connsiteX27" fmla="*/ 6483 w 10000"/>
              <a:gd name="connsiteY27" fmla="*/ 218 h 10000"/>
              <a:gd name="connsiteX28" fmla="*/ 6724 w 10000"/>
              <a:gd name="connsiteY28" fmla="*/ 299 h 10000"/>
              <a:gd name="connsiteX29" fmla="*/ 6943 w 10000"/>
              <a:gd name="connsiteY29" fmla="*/ 402 h 10000"/>
              <a:gd name="connsiteX30" fmla="*/ 7379 w 10000"/>
              <a:gd name="connsiteY30" fmla="*/ 609 h 10000"/>
              <a:gd name="connsiteX31" fmla="*/ 7793 w 10000"/>
              <a:gd name="connsiteY31" fmla="*/ 862 h 10000"/>
              <a:gd name="connsiteX32" fmla="*/ 8184 w 10000"/>
              <a:gd name="connsiteY32" fmla="*/ 1138 h 10000"/>
              <a:gd name="connsiteX33" fmla="*/ 8540 w 10000"/>
              <a:gd name="connsiteY33" fmla="*/ 1460 h 10000"/>
              <a:gd name="connsiteX34" fmla="*/ 8862 w 10000"/>
              <a:gd name="connsiteY34" fmla="*/ 1828 h 10000"/>
              <a:gd name="connsiteX35" fmla="*/ 9138 w 10000"/>
              <a:gd name="connsiteY35" fmla="*/ 2207 h 10000"/>
              <a:gd name="connsiteX36" fmla="*/ 9402 w 10000"/>
              <a:gd name="connsiteY36" fmla="*/ 2621 h 10000"/>
              <a:gd name="connsiteX37" fmla="*/ 9598 w 10000"/>
              <a:gd name="connsiteY37" fmla="*/ 3057 h 10000"/>
              <a:gd name="connsiteX38" fmla="*/ 9701 w 10000"/>
              <a:gd name="connsiteY38" fmla="*/ 3287 h 10000"/>
              <a:gd name="connsiteX39" fmla="*/ 9782 w 10000"/>
              <a:gd name="connsiteY39" fmla="*/ 3517 h 10000"/>
              <a:gd name="connsiteX40" fmla="*/ 9839 w 10000"/>
              <a:gd name="connsiteY40" fmla="*/ 3759 h 10000"/>
              <a:gd name="connsiteX41" fmla="*/ 9897 w 10000"/>
              <a:gd name="connsiteY41" fmla="*/ 4000 h 10000"/>
              <a:gd name="connsiteX42" fmla="*/ 9943 w 10000"/>
              <a:gd name="connsiteY42" fmla="*/ 4241 h 10000"/>
              <a:gd name="connsiteX43" fmla="*/ 9977 w 10000"/>
              <a:gd name="connsiteY43" fmla="*/ 4483 h 10000"/>
              <a:gd name="connsiteX44" fmla="*/ 10000 w 10000"/>
              <a:gd name="connsiteY44" fmla="*/ 4747 h 10000"/>
              <a:gd name="connsiteX45" fmla="*/ 10000 w 10000"/>
              <a:gd name="connsiteY45" fmla="*/ 5000 h 10000"/>
              <a:gd name="connsiteX46" fmla="*/ 10000 w 10000"/>
              <a:gd name="connsiteY46" fmla="*/ 5000 h 10000"/>
              <a:gd name="connsiteX47" fmla="*/ 10000 w 10000"/>
              <a:gd name="connsiteY47" fmla="*/ 5000 h 10000"/>
              <a:gd name="connsiteX48" fmla="*/ 10000 w 10000"/>
              <a:gd name="connsiteY48" fmla="*/ 5264 h 10000"/>
              <a:gd name="connsiteX49" fmla="*/ 9977 w 10000"/>
              <a:gd name="connsiteY49" fmla="*/ 5517 h 10000"/>
              <a:gd name="connsiteX50" fmla="*/ 9943 w 10000"/>
              <a:gd name="connsiteY50" fmla="*/ 5759 h 10000"/>
              <a:gd name="connsiteX51" fmla="*/ 9897 w 10000"/>
              <a:gd name="connsiteY51" fmla="*/ 6000 h 10000"/>
              <a:gd name="connsiteX52" fmla="*/ 9839 w 10000"/>
              <a:gd name="connsiteY52" fmla="*/ 6241 h 10000"/>
              <a:gd name="connsiteX53" fmla="*/ 9782 w 10000"/>
              <a:gd name="connsiteY53" fmla="*/ 6483 h 10000"/>
              <a:gd name="connsiteX54" fmla="*/ 9701 w 10000"/>
              <a:gd name="connsiteY54" fmla="*/ 6724 h 10000"/>
              <a:gd name="connsiteX55" fmla="*/ 9598 w 10000"/>
              <a:gd name="connsiteY55" fmla="*/ 6943 h 10000"/>
              <a:gd name="connsiteX56" fmla="*/ 9402 w 10000"/>
              <a:gd name="connsiteY56" fmla="*/ 7379 h 10000"/>
              <a:gd name="connsiteX57" fmla="*/ 9138 w 10000"/>
              <a:gd name="connsiteY57" fmla="*/ 7805 h 10000"/>
              <a:gd name="connsiteX58" fmla="*/ 8862 w 10000"/>
              <a:gd name="connsiteY58" fmla="*/ 8184 h 10000"/>
              <a:gd name="connsiteX59" fmla="*/ 8540 w 10000"/>
              <a:gd name="connsiteY59" fmla="*/ 8540 h 10000"/>
              <a:gd name="connsiteX60" fmla="*/ 8184 w 10000"/>
              <a:gd name="connsiteY60" fmla="*/ 8862 h 10000"/>
              <a:gd name="connsiteX61" fmla="*/ 7793 w 10000"/>
              <a:gd name="connsiteY61" fmla="*/ 9138 h 10000"/>
              <a:gd name="connsiteX62" fmla="*/ 7379 w 10000"/>
              <a:gd name="connsiteY62" fmla="*/ 9402 h 10000"/>
              <a:gd name="connsiteX63" fmla="*/ 6943 w 10000"/>
              <a:gd name="connsiteY63" fmla="*/ 9598 h 10000"/>
              <a:gd name="connsiteX64" fmla="*/ 6724 w 10000"/>
              <a:gd name="connsiteY64" fmla="*/ 9701 h 10000"/>
              <a:gd name="connsiteX65" fmla="*/ 6483 w 10000"/>
              <a:gd name="connsiteY65" fmla="*/ 9782 h 10000"/>
              <a:gd name="connsiteX66" fmla="*/ 6241 w 10000"/>
              <a:gd name="connsiteY66" fmla="*/ 9839 h 10000"/>
              <a:gd name="connsiteX67" fmla="*/ 6000 w 10000"/>
              <a:gd name="connsiteY67" fmla="*/ 9897 h 10000"/>
              <a:gd name="connsiteX68" fmla="*/ 5759 w 10000"/>
              <a:gd name="connsiteY68" fmla="*/ 9943 h 10000"/>
              <a:gd name="connsiteX69" fmla="*/ 5517 w 10000"/>
              <a:gd name="connsiteY69" fmla="*/ 9977 h 10000"/>
              <a:gd name="connsiteX70" fmla="*/ 5264 w 10000"/>
              <a:gd name="connsiteY70" fmla="*/ 10000 h 10000"/>
              <a:gd name="connsiteX71" fmla="*/ 5000 w 10000"/>
              <a:gd name="connsiteY71" fmla="*/ 10000 h 10000"/>
              <a:gd name="connsiteX72" fmla="*/ 5000 w 10000"/>
              <a:gd name="connsiteY72" fmla="*/ 10000 h 10000"/>
              <a:gd name="connsiteX73" fmla="*/ 4736 w 10000"/>
              <a:gd name="connsiteY73" fmla="*/ 10000 h 10000"/>
              <a:gd name="connsiteX74" fmla="*/ 4483 w 10000"/>
              <a:gd name="connsiteY74" fmla="*/ 9977 h 10000"/>
              <a:gd name="connsiteX75" fmla="*/ 4241 w 10000"/>
              <a:gd name="connsiteY75" fmla="*/ 9943 h 10000"/>
              <a:gd name="connsiteX76" fmla="*/ 4000 w 10000"/>
              <a:gd name="connsiteY76" fmla="*/ 9897 h 10000"/>
              <a:gd name="connsiteX77" fmla="*/ 3759 w 10000"/>
              <a:gd name="connsiteY77" fmla="*/ 9839 h 10000"/>
              <a:gd name="connsiteX78" fmla="*/ 3517 w 10000"/>
              <a:gd name="connsiteY78" fmla="*/ 9782 h 10000"/>
              <a:gd name="connsiteX79" fmla="*/ 3276 w 10000"/>
              <a:gd name="connsiteY79" fmla="*/ 9701 h 10000"/>
              <a:gd name="connsiteX80" fmla="*/ 3057 w 10000"/>
              <a:gd name="connsiteY80" fmla="*/ 9598 h 10000"/>
              <a:gd name="connsiteX81" fmla="*/ 2621 w 10000"/>
              <a:gd name="connsiteY81" fmla="*/ 9402 h 10000"/>
              <a:gd name="connsiteX82" fmla="*/ 2195 w 10000"/>
              <a:gd name="connsiteY82" fmla="*/ 9138 h 10000"/>
              <a:gd name="connsiteX83" fmla="*/ 2224 w 10000"/>
              <a:gd name="connsiteY83"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95 w 10000"/>
              <a:gd name="connsiteY9" fmla="*/ 862 h 10000"/>
              <a:gd name="connsiteX10" fmla="*/ 2621 w 10000"/>
              <a:gd name="connsiteY10" fmla="*/ 609 h 10000"/>
              <a:gd name="connsiteX11" fmla="*/ 3057 w 10000"/>
              <a:gd name="connsiteY11" fmla="*/ 402 h 10000"/>
              <a:gd name="connsiteX12" fmla="*/ 3276 w 10000"/>
              <a:gd name="connsiteY12" fmla="*/ 299 h 10000"/>
              <a:gd name="connsiteX13" fmla="*/ 3517 w 10000"/>
              <a:gd name="connsiteY13" fmla="*/ 218 h 10000"/>
              <a:gd name="connsiteX14" fmla="*/ 3759 w 10000"/>
              <a:gd name="connsiteY14" fmla="*/ 161 h 10000"/>
              <a:gd name="connsiteX15" fmla="*/ 4000 w 10000"/>
              <a:gd name="connsiteY15" fmla="*/ 103 h 10000"/>
              <a:gd name="connsiteX16" fmla="*/ 4241 w 10000"/>
              <a:gd name="connsiteY16" fmla="*/ 69 h 10000"/>
              <a:gd name="connsiteX17" fmla="*/ 4483 w 10000"/>
              <a:gd name="connsiteY17" fmla="*/ 23 h 10000"/>
              <a:gd name="connsiteX18" fmla="*/ 4736 w 10000"/>
              <a:gd name="connsiteY18" fmla="*/ 0 h 10000"/>
              <a:gd name="connsiteX19" fmla="*/ 5000 w 10000"/>
              <a:gd name="connsiteY19" fmla="*/ 0 h 10000"/>
              <a:gd name="connsiteX20" fmla="*/ 5000 w 10000"/>
              <a:gd name="connsiteY20" fmla="*/ 0 h 10000"/>
              <a:gd name="connsiteX21" fmla="*/ 5264 w 10000"/>
              <a:gd name="connsiteY21" fmla="*/ 0 h 10000"/>
              <a:gd name="connsiteX22" fmla="*/ 5517 w 10000"/>
              <a:gd name="connsiteY22" fmla="*/ 23 h 10000"/>
              <a:gd name="connsiteX23" fmla="*/ 5759 w 10000"/>
              <a:gd name="connsiteY23" fmla="*/ 69 h 10000"/>
              <a:gd name="connsiteX24" fmla="*/ 6000 w 10000"/>
              <a:gd name="connsiteY24" fmla="*/ 103 h 10000"/>
              <a:gd name="connsiteX25" fmla="*/ 6241 w 10000"/>
              <a:gd name="connsiteY25" fmla="*/ 161 h 10000"/>
              <a:gd name="connsiteX26" fmla="*/ 6483 w 10000"/>
              <a:gd name="connsiteY26" fmla="*/ 218 h 10000"/>
              <a:gd name="connsiteX27" fmla="*/ 6724 w 10000"/>
              <a:gd name="connsiteY27" fmla="*/ 299 h 10000"/>
              <a:gd name="connsiteX28" fmla="*/ 6943 w 10000"/>
              <a:gd name="connsiteY28" fmla="*/ 402 h 10000"/>
              <a:gd name="connsiteX29" fmla="*/ 7379 w 10000"/>
              <a:gd name="connsiteY29" fmla="*/ 609 h 10000"/>
              <a:gd name="connsiteX30" fmla="*/ 7793 w 10000"/>
              <a:gd name="connsiteY30" fmla="*/ 862 h 10000"/>
              <a:gd name="connsiteX31" fmla="*/ 8184 w 10000"/>
              <a:gd name="connsiteY31" fmla="*/ 1138 h 10000"/>
              <a:gd name="connsiteX32" fmla="*/ 8540 w 10000"/>
              <a:gd name="connsiteY32" fmla="*/ 1460 h 10000"/>
              <a:gd name="connsiteX33" fmla="*/ 8862 w 10000"/>
              <a:gd name="connsiteY33" fmla="*/ 1828 h 10000"/>
              <a:gd name="connsiteX34" fmla="*/ 9138 w 10000"/>
              <a:gd name="connsiteY34" fmla="*/ 2207 h 10000"/>
              <a:gd name="connsiteX35" fmla="*/ 9402 w 10000"/>
              <a:gd name="connsiteY35" fmla="*/ 2621 h 10000"/>
              <a:gd name="connsiteX36" fmla="*/ 9598 w 10000"/>
              <a:gd name="connsiteY36" fmla="*/ 3057 h 10000"/>
              <a:gd name="connsiteX37" fmla="*/ 9701 w 10000"/>
              <a:gd name="connsiteY37" fmla="*/ 3287 h 10000"/>
              <a:gd name="connsiteX38" fmla="*/ 9782 w 10000"/>
              <a:gd name="connsiteY38" fmla="*/ 3517 h 10000"/>
              <a:gd name="connsiteX39" fmla="*/ 9839 w 10000"/>
              <a:gd name="connsiteY39" fmla="*/ 3759 h 10000"/>
              <a:gd name="connsiteX40" fmla="*/ 9897 w 10000"/>
              <a:gd name="connsiteY40" fmla="*/ 4000 h 10000"/>
              <a:gd name="connsiteX41" fmla="*/ 9943 w 10000"/>
              <a:gd name="connsiteY41" fmla="*/ 4241 h 10000"/>
              <a:gd name="connsiteX42" fmla="*/ 9977 w 10000"/>
              <a:gd name="connsiteY42" fmla="*/ 4483 h 10000"/>
              <a:gd name="connsiteX43" fmla="*/ 10000 w 10000"/>
              <a:gd name="connsiteY43" fmla="*/ 4747 h 10000"/>
              <a:gd name="connsiteX44" fmla="*/ 10000 w 10000"/>
              <a:gd name="connsiteY44" fmla="*/ 5000 h 10000"/>
              <a:gd name="connsiteX45" fmla="*/ 10000 w 10000"/>
              <a:gd name="connsiteY45" fmla="*/ 5000 h 10000"/>
              <a:gd name="connsiteX46" fmla="*/ 10000 w 10000"/>
              <a:gd name="connsiteY46" fmla="*/ 5000 h 10000"/>
              <a:gd name="connsiteX47" fmla="*/ 10000 w 10000"/>
              <a:gd name="connsiteY47" fmla="*/ 5264 h 10000"/>
              <a:gd name="connsiteX48" fmla="*/ 9977 w 10000"/>
              <a:gd name="connsiteY48" fmla="*/ 5517 h 10000"/>
              <a:gd name="connsiteX49" fmla="*/ 9943 w 10000"/>
              <a:gd name="connsiteY49" fmla="*/ 5759 h 10000"/>
              <a:gd name="connsiteX50" fmla="*/ 9897 w 10000"/>
              <a:gd name="connsiteY50" fmla="*/ 6000 h 10000"/>
              <a:gd name="connsiteX51" fmla="*/ 9839 w 10000"/>
              <a:gd name="connsiteY51" fmla="*/ 6241 h 10000"/>
              <a:gd name="connsiteX52" fmla="*/ 9782 w 10000"/>
              <a:gd name="connsiteY52" fmla="*/ 6483 h 10000"/>
              <a:gd name="connsiteX53" fmla="*/ 9701 w 10000"/>
              <a:gd name="connsiteY53" fmla="*/ 6724 h 10000"/>
              <a:gd name="connsiteX54" fmla="*/ 9598 w 10000"/>
              <a:gd name="connsiteY54" fmla="*/ 6943 h 10000"/>
              <a:gd name="connsiteX55" fmla="*/ 9402 w 10000"/>
              <a:gd name="connsiteY55" fmla="*/ 7379 h 10000"/>
              <a:gd name="connsiteX56" fmla="*/ 9138 w 10000"/>
              <a:gd name="connsiteY56" fmla="*/ 7805 h 10000"/>
              <a:gd name="connsiteX57" fmla="*/ 8862 w 10000"/>
              <a:gd name="connsiteY57" fmla="*/ 8184 h 10000"/>
              <a:gd name="connsiteX58" fmla="*/ 8540 w 10000"/>
              <a:gd name="connsiteY58" fmla="*/ 8540 h 10000"/>
              <a:gd name="connsiteX59" fmla="*/ 8184 w 10000"/>
              <a:gd name="connsiteY59" fmla="*/ 8862 h 10000"/>
              <a:gd name="connsiteX60" fmla="*/ 7793 w 10000"/>
              <a:gd name="connsiteY60" fmla="*/ 9138 h 10000"/>
              <a:gd name="connsiteX61" fmla="*/ 7379 w 10000"/>
              <a:gd name="connsiteY61" fmla="*/ 9402 h 10000"/>
              <a:gd name="connsiteX62" fmla="*/ 6943 w 10000"/>
              <a:gd name="connsiteY62" fmla="*/ 9598 h 10000"/>
              <a:gd name="connsiteX63" fmla="*/ 6724 w 10000"/>
              <a:gd name="connsiteY63" fmla="*/ 9701 h 10000"/>
              <a:gd name="connsiteX64" fmla="*/ 6483 w 10000"/>
              <a:gd name="connsiteY64" fmla="*/ 9782 h 10000"/>
              <a:gd name="connsiteX65" fmla="*/ 6241 w 10000"/>
              <a:gd name="connsiteY65" fmla="*/ 9839 h 10000"/>
              <a:gd name="connsiteX66" fmla="*/ 6000 w 10000"/>
              <a:gd name="connsiteY66" fmla="*/ 9897 h 10000"/>
              <a:gd name="connsiteX67" fmla="*/ 5759 w 10000"/>
              <a:gd name="connsiteY67" fmla="*/ 9943 h 10000"/>
              <a:gd name="connsiteX68" fmla="*/ 5517 w 10000"/>
              <a:gd name="connsiteY68" fmla="*/ 9977 h 10000"/>
              <a:gd name="connsiteX69" fmla="*/ 5264 w 10000"/>
              <a:gd name="connsiteY69" fmla="*/ 10000 h 10000"/>
              <a:gd name="connsiteX70" fmla="*/ 5000 w 10000"/>
              <a:gd name="connsiteY70" fmla="*/ 10000 h 10000"/>
              <a:gd name="connsiteX71" fmla="*/ 5000 w 10000"/>
              <a:gd name="connsiteY71" fmla="*/ 10000 h 10000"/>
              <a:gd name="connsiteX72" fmla="*/ 4736 w 10000"/>
              <a:gd name="connsiteY72" fmla="*/ 10000 h 10000"/>
              <a:gd name="connsiteX73" fmla="*/ 4483 w 10000"/>
              <a:gd name="connsiteY73" fmla="*/ 9977 h 10000"/>
              <a:gd name="connsiteX74" fmla="*/ 4241 w 10000"/>
              <a:gd name="connsiteY74" fmla="*/ 9943 h 10000"/>
              <a:gd name="connsiteX75" fmla="*/ 4000 w 10000"/>
              <a:gd name="connsiteY75" fmla="*/ 9897 h 10000"/>
              <a:gd name="connsiteX76" fmla="*/ 3759 w 10000"/>
              <a:gd name="connsiteY76" fmla="*/ 9839 h 10000"/>
              <a:gd name="connsiteX77" fmla="*/ 3517 w 10000"/>
              <a:gd name="connsiteY77" fmla="*/ 9782 h 10000"/>
              <a:gd name="connsiteX78" fmla="*/ 3276 w 10000"/>
              <a:gd name="connsiteY78" fmla="*/ 9701 h 10000"/>
              <a:gd name="connsiteX79" fmla="*/ 3057 w 10000"/>
              <a:gd name="connsiteY79" fmla="*/ 9598 h 10000"/>
              <a:gd name="connsiteX80" fmla="*/ 2621 w 10000"/>
              <a:gd name="connsiteY80" fmla="*/ 9402 h 10000"/>
              <a:gd name="connsiteX81" fmla="*/ 2195 w 10000"/>
              <a:gd name="connsiteY81" fmla="*/ 9138 h 10000"/>
              <a:gd name="connsiteX82" fmla="*/ 2224 w 10000"/>
              <a:gd name="connsiteY82"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2195 w 10000"/>
              <a:gd name="connsiteY8" fmla="*/ 862 h 10000"/>
              <a:gd name="connsiteX9" fmla="*/ 2621 w 10000"/>
              <a:gd name="connsiteY9" fmla="*/ 609 h 10000"/>
              <a:gd name="connsiteX10" fmla="*/ 3057 w 10000"/>
              <a:gd name="connsiteY10" fmla="*/ 402 h 10000"/>
              <a:gd name="connsiteX11" fmla="*/ 3276 w 10000"/>
              <a:gd name="connsiteY11" fmla="*/ 299 h 10000"/>
              <a:gd name="connsiteX12" fmla="*/ 3517 w 10000"/>
              <a:gd name="connsiteY12" fmla="*/ 218 h 10000"/>
              <a:gd name="connsiteX13" fmla="*/ 3759 w 10000"/>
              <a:gd name="connsiteY13" fmla="*/ 161 h 10000"/>
              <a:gd name="connsiteX14" fmla="*/ 4000 w 10000"/>
              <a:gd name="connsiteY14" fmla="*/ 103 h 10000"/>
              <a:gd name="connsiteX15" fmla="*/ 4241 w 10000"/>
              <a:gd name="connsiteY15" fmla="*/ 69 h 10000"/>
              <a:gd name="connsiteX16" fmla="*/ 4483 w 10000"/>
              <a:gd name="connsiteY16" fmla="*/ 23 h 10000"/>
              <a:gd name="connsiteX17" fmla="*/ 4736 w 10000"/>
              <a:gd name="connsiteY17" fmla="*/ 0 h 10000"/>
              <a:gd name="connsiteX18" fmla="*/ 5000 w 10000"/>
              <a:gd name="connsiteY18" fmla="*/ 0 h 10000"/>
              <a:gd name="connsiteX19" fmla="*/ 5000 w 10000"/>
              <a:gd name="connsiteY19" fmla="*/ 0 h 10000"/>
              <a:gd name="connsiteX20" fmla="*/ 5264 w 10000"/>
              <a:gd name="connsiteY20" fmla="*/ 0 h 10000"/>
              <a:gd name="connsiteX21" fmla="*/ 5517 w 10000"/>
              <a:gd name="connsiteY21" fmla="*/ 23 h 10000"/>
              <a:gd name="connsiteX22" fmla="*/ 5759 w 10000"/>
              <a:gd name="connsiteY22" fmla="*/ 69 h 10000"/>
              <a:gd name="connsiteX23" fmla="*/ 6000 w 10000"/>
              <a:gd name="connsiteY23" fmla="*/ 103 h 10000"/>
              <a:gd name="connsiteX24" fmla="*/ 6241 w 10000"/>
              <a:gd name="connsiteY24" fmla="*/ 161 h 10000"/>
              <a:gd name="connsiteX25" fmla="*/ 6483 w 10000"/>
              <a:gd name="connsiteY25" fmla="*/ 218 h 10000"/>
              <a:gd name="connsiteX26" fmla="*/ 6724 w 10000"/>
              <a:gd name="connsiteY26" fmla="*/ 299 h 10000"/>
              <a:gd name="connsiteX27" fmla="*/ 6943 w 10000"/>
              <a:gd name="connsiteY27" fmla="*/ 402 h 10000"/>
              <a:gd name="connsiteX28" fmla="*/ 7379 w 10000"/>
              <a:gd name="connsiteY28" fmla="*/ 609 h 10000"/>
              <a:gd name="connsiteX29" fmla="*/ 7793 w 10000"/>
              <a:gd name="connsiteY29" fmla="*/ 862 h 10000"/>
              <a:gd name="connsiteX30" fmla="*/ 8184 w 10000"/>
              <a:gd name="connsiteY30" fmla="*/ 1138 h 10000"/>
              <a:gd name="connsiteX31" fmla="*/ 8540 w 10000"/>
              <a:gd name="connsiteY31" fmla="*/ 1460 h 10000"/>
              <a:gd name="connsiteX32" fmla="*/ 8862 w 10000"/>
              <a:gd name="connsiteY32" fmla="*/ 1828 h 10000"/>
              <a:gd name="connsiteX33" fmla="*/ 9138 w 10000"/>
              <a:gd name="connsiteY33" fmla="*/ 2207 h 10000"/>
              <a:gd name="connsiteX34" fmla="*/ 9402 w 10000"/>
              <a:gd name="connsiteY34" fmla="*/ 2621 h 10000"/>
              <a:gd name="connsiteX35" fmla="*/ 9598 w 10000"/>
              <a:gd name="connsiteY35" fmla="*/ 3057 h 10000"/>
              <a:gd name="connsiteX36" fmla="*/ 9701 w 10000"/>
              <a:gd name="connsiteY36" fmla="*/ 3287 h 10000"/>
              <a:gd name="connsiteX37" fmla="*/ 9782 w 10000"/>
              <a:gd name="connsiteY37" fmla="*/ 3517 h 10000"/>
              <a:gd name="connsiteX38" fmla="*/ 9839 w 10000"/>
              <a:gd name="connsiteY38" fmla="*/ 3759 h 10000"/>
              <a:gd name="connsiteX39" fmla="*/ 9897 w 10000"/>
              <a:gd name="connsiteY39" fmla="*/ 4000 h 10000"/>
              <a:gd name="connsiteX40" fmla="*/ 9943 w 10000"/>
              <a:gd name="connsiteY40" fmla="*/ 4241 h 10000"/>
              <a:gd name="connsiteX41" fmla="*/ 9977 w 10000"/>
              <a:gd name="connsiteY41" fmla="*/ 4483 h 10000"/>
              <a:gd name="connsiteX42" fmla="*/ 10000 w 10000"/>
              <a:gd name="connsiteY42" fmla="*/ 4747 h 10000"/>
              <a:gd name="connsiteX43" fmla="*/ 10000 w 10000"/>
              <a:gd name="connsiteY43" fmla="*/ 5000 h 10000"/>
              <a:gd name="connsiteX44" fmla="*/ 10000 w 10000"/>
              <a:gd name="connsiteY44" fmla="*/ 5000 h 10000"/>
              <a:gd name="connsiteX45" fmla="*/ 10000 w 10000"/>
              <a:gd name="connsiteY45" fmla="*/ 5000 h 10000"/>
              <a:gd name="connsiteX46" fmla="*/ 10000 w 10000"/>
              <a:gd name="connsiteY46" fmla="*/ 5264 h 10000"/>
              <a:gd name="connsiteX47" fmla="*/ 9977 w 10000"/>
              <a:gd name="connsiteY47" fmla="*/ 5517 h 10000"/>
              <a:gd name="connsiteX48" fmla="*/ 9943 w 10000"/>
              <a:gd name="connsiteY48" fmla="*/ 5759 h 10000"/>
              <a:gd name="connsiteX49" fmla="*/ 9897 w 10000"/>
              <a:gd name="connsiteY49" fmla="*/ 6000 h 10000"/>
              <a:gd name="connsiteX50" fmla="*/ 9839 w 10000"/>
              <a:gd name="connsiteY50" fmla="*/ 6241 h 10000"/>
              <a:gd name="connsiteX51" fmla="*/ 9782 w 10000"/>
              <a:gd name="connsiteY51" fmla="*/ 6483 h 10000"/>
              <a:gd name="connsiteX52" fmla="*/ 9701 w 10000"/>
              <a:gd name="connsiteY52" fmla="*/ 6724 h 10000"/>
              <a:gd name="connsiteX53" fmla="*/ 9598 w 10000"/>
              <a:gd name="connsiteY53" fmla="*/ 6943 h 10000"/>
              <a:gd name="connsiteX54" fmla="*/ 9402 w 10000"/>
              <a:gd name="connsiteY54" fmla="*/ 7379 h 10000"/>
              <a:gd name="connsiteX55" fmla="*/ 9138 w 10000"/>
              <a:gd name="connsiteY55" fmla="*/ 7805 h 10000"/>
              <a:gd name="connsiteX56" fmla="*/ 8862 w 10000"/>
              <a:gd name="connsiteY56" fmla="*/ 8184 h 10000"/>
              <a:gd name="connsiteX57" fmla="*/ 8540 w 10000"/>
              <a:gd name="connsiteY57" fmla="*/ 8540 h 10000"/>
              <a:gd name="connsiteX58" fmla="*/ 8184 w 10000"/>
              <a:gd name="connsiteY58" fmla="*/ 8862 h 10000"/>
              <a:gd name="connsiteX59" fmla="*/ 7793 w 10000"/>
              <a:gd name="connsiteY59" fmla="*/ 9138 h 10000"/>
              <a:gd name="connsiteX60" fmla="*/ 7379 w 10000"/>
              <a:gd name="connsiteY60" fmla="*/ 9402 h 10000"/>
              <a:gd name="connsiteX61" fmla="*/ 6943 w 10000"/>
              <a:gd name="connsiteY61" fmla="*/ 9598 h 10000"/>
              <a:gd name="connsiteX62" fmla="*/ 6724 w 10000"/>
              <a:gd name="connsiteY62" fmla="*/ 9701 h 10000"/>
              <a:gd name="connsiteX63" fmla="*/ 6483 w 10000"/>
              <a:gd name="connsiteY63" fmla="*/ 9782 h 10000"/>
              <a:gd name="connsiteX64" fmla="*/ 6241 w 10000"/>
              <a:gd name="connsiteY64" fmla="*/ 9839 h 10000"/>
              <a:gd name="connsiteX65" fmla="*/ 6000 w 10000"/>
              <a:gd name="connsiteY65" fmla="*/ 9897 h 10000"/>
              <a:gd name="connsiteX66" fmla="*/ 5759 w 10000"/>
              <a:gd name="connsiteY66" fmla="*/ 9943 h 10000"/>
              <a:gd name="connsiteX67" fmla="*/ 5517 w 10000"/>
              <a:gd name="connsiteY67" fmla="*/ 9977 h 10000"/>
              <a:gd name="connsiteX68" fmla="*/ 5264 w 10000"/>
              <a:gd name="connsiteY68" fmla="*/ 10000 h 10000"/>
              <a:gd name="connsiteX69" fmla="*/ 5000 w 10000"/>
              <a:gd name="connsiteY69" fmla="*/ 10000 h 10000"/>
              <a:gd name="connsiteX70" fmla="*/ 5000 w 10000"/>
              <a:gd name="connsiteY70" fmla="*/ 10000 h 10000"/>
              <a:gd name="connsiteX71" fmla="*/ 4736 w 10000"/>
              <a:gd name="connsiteY71" fmla="*/ 10000 h 10000"/>
              <a:gd name="connsiteX72" fmla="*/ 4483 w 10000"/>
              <a:gd name="connsiteY72" fmla="*/ 9977 h 10000"/>
              <a:gd name="connsiteX73" fmla="*/ 4241 w 10000"/>
              <a:gd name="connsiteY73" fmla="*/ 9943 h 10000"/>
              <a:gd name="connsiteX74" fmla="*/ 4000 w 10000"/>
              <a:gd name="connsiteY74" fmla="*/ 9897 h 10000"/>
              <a:gd name="connsiteX75" fmla="*/ 3759 w 10000"/>
              <a:gd name="connsiteY75" fmla="*/ 9839 h 10000"/>
              <a:gd name="connsiteX76" fmla="*/ 3517 w 10000"/>
              <a:gd name="connsiteY76" fmla="*/ 9782 h 10000"/>
              <a:gd name="connsiteX77" fmla="*/ 3276 w 10000"/>
              <a:gd name="connsiteY77" fmla="*/ 9701 h 10000"/>
              <a:gd name="connsiteX78" fmla="*/ 3057 w 10000"/>
              <a:gd name="connsiteY78" fmla="*/ 9598 h 10000"/>
              <a:gd name="connsiteX79" fmla="*/ 2621 w 10000"/>
              <a:gd name="connsiteY79" fmla="*/ 9402 h 10000"/>
              <a:gd name="connsiteX80" fmla="*/ 2195 w 10000"/>
              <a:gd name="connsiteY80" fmla="*/ 9138 h 10000"/>
              <a:gd name="connsiteX81" fmla="*/ 2224 w 10000"/>
              <a:gd name="connsiteY81"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2195 w 10000"/>
              <a:gd name="connsiteY7" fmla="*/ 862 h 10000"/>
              <a:gd name="connsiteX8" fmla="*/ 2621 w 10000"/>
              <a:gd name="connsiteY8" fmla="*/ 609 h 10000"/>
              <a:gd name="connsiteX9" fmla="*/ 3057 w 10000"/>
              <a:gd name="connsiteY9" fmla="*/ 402 h 10000"/>
              <a:gd name="connsiteX10" fmla="*/ 3276 w 10000"/>
              <a:gd name="connsiteY10" fmla="*/ 299 h 10000"/>
              <a:gd name="connsiteX11" fmla="*/ 3517 w 10000"/>
              <a:gd name="connsiteY11" fmla="*/ 218 h 10000"/>
              <a:gd name="connsiteX12" fmla="*/ 3759 w 10000"/>
              <a:gd name="connsiteY12" fmla="*/ 161 h 10000"/>
              <a:gd name="connsiteX13" fmla="*/ 4000 w 10000"/>
              <a:gd name="connsiteY13" fmla="*/ 103 h 10000"/>
              <a:gd name="connsiteX14" fmla="*/ 4241 w 10000"/>
              <a:gd name="connsiteY14" fmla="*/ 69 h 10000"/>
              <a:gd name="connsiteX15" fmla="*/ 4483 w 10000"/>
              <a:gd name="connsiteY15" fmla="*/ 23 h 10000"/>
              <a:gd name="connsiteX16" fmla="*/ 4736 w 10000"/>
              <a:gd name="connsiteY16" fmla="*/ 0 h 10000"/>
              <a:gd name="connsiteX17" fmla="*/ 5000 w 10000"/>
              <a:gd name="connsiteY17" fmla="*/ 0 h 10000"/>
              <a:gd name="connsiteX18" fmla="*/ 5000 w 10000"/>
              <a:gd name="connsiteY18" fmla="*/ 0 h 10000"/>
              <a:gd name="connsiteX19" fmla="*/ 5264 w 10000"/>
              <a:gd name="connsiteY19" fmla="*/ 0 h 10000"/>
              <a:gd name="connsiteX20" fmla="*/ 5517 w 10000"/>
              <a:gd name="connsiteY20" fmla="*/ 23 h 10000"/>
              <a:gd name="connsiteX21" fmla="*/ 5759 w 10000"/>
              <a:gd name="connsiteY21" fmla="*/ 69 h 10000"/>
              <a:gd name="connsiteX22" fmla="*/ 6000 w 10000"/>
              <a:gd name="connsiteY22" fmla="*/ 103 h 10000"/>
              <a:gd name="connsiteX23" fmla="*/ 6241 w 10000"/>
              <a:gd name="connsiteY23" fmla="*/ 161 h 10000"/>
              <a:gd name="connsiteX24" fmla="*/ 6483 w 10000"/>
              <a:gd name="connsiteY24" fmla="*/ 218 h 10000"/>
              <a:gd name="connsiteX25" fmla="*/ 6724 w 10000"/>
              <a:gd name="connsiteY25" fmla="*/ 299 h 10000"/>
              <a:gd name="connsiteX26" fmla="*/ 6943 w 10000"/>
              <a:gd name="connsiteY26" fmla="*/ 402 h 10000"/>
              <a:gd name="connsiteX27" fmla="*/ 7379 w 10000"/>
              <a:gd name="connsiteY27" fmla="*/ 609 h 10000"/>
              <a:gd name="connsiteX28" fmla="*/ 7793 w 10000"/>
              <a:gd name="connsiteY28" fmla="*/ 862 h 10000"/>
              <a:gd name="connsiteX29" fmla="*/ 8184 w 10000"/>
              <a:gd name="connsiteY29" fmla="*/ 1138 h 10000"/>
              <a:gd name="connsiteX30" fmla="*/ 8540 w 10000"/>
              <a:gd name="connsiteY30" fmla="*/ 1460 h 10000"/>
              <a:gd name="connsiteX31" fmla="*/ 8862 w 10000"/>
              <a:gd name="connsiteY31" fmla="*/ 1828 h 10000"/>
              <a:gd name="connsiteX32" fmla="*/ 9138 w 10000"/>
              <a:gd name="connsiteY32" fmla="*/ 2207 h 10000"/>
              <a:gd name="connsiteX33" fmla="*/ 9402 w 10000"/>
              <a:gd name="connsiteY33" fmla="*/ 2621 h 10000"/>
              <a:gd name="connsiteX34" fmla="*/ 9598 w 10000"/>
              <a:gd name="connsiteY34" fmla="*/ 3057 h 10000"/>
              <a:gd name="connsiteX35" fmla="*/ 9701 w 10000"/>
              <a:gd name="connsiteY35" fmla="*/ 3287 h 10000"/>
              <a:gd name="connsiteX36" fmla="*/ 9782 w 10000"/>
              <a:gd name="connsiteY36" fmla="*/ 3517 h 10000"/>
              <a:gd name="connsiteX37" fmla="*/ 9839 w 10000"/>
              <a:gd name="connsiteY37" fmla="*/ 3759 h 10000"/>
              <a:gd name="connsiteX38" fmla="*/ 9897 w 10000"/>
              <a:gd name="connsiteY38" fmla="*/ 4000 h 10000"/>
              <a:gd name="connsiteX39" fmla="*/ 9943 w 10000"/>
              <a:gd name="connsiteY39" fmla="*/ 4241 h 10000"/>
              <a:gd name="connsiteX40" fmla="*/ 9977 w 10000"/>
              <a:gd name="connsiteY40" fmla="*/ 4483 h 10000"/>
              <a:gd name="connsiteX41" fmla="*/ 10000 w 10000"/>
              <a:gd name="connsiteY41" fmla="*/ 4747 h 10000"/>
              <a:gd name="connsiteX42" fmla="*/ 10000 w 10000"/>
              <a:gd name="connsiteY42" fmla="*/ 5000 h 10000"/>
              <a:gd name="connsiteX43" fmla="*/ 10000 w 10000"/>
              <a:gd name="connsiteY43" fmla="*/ 5000 h 10000"/>
              <a:gd name="connsiteX44" fmla="*/ 10000 w 10000"/>
              <a:gd name="connsiteY44" fmla="*/ 5000 h 10000"/>
              <a:gd name="connsiteX45" fmla="*/ 10000 w 10000"/>
              <a:gd name="connsiteY45" fmla="*/ 5264 h 10000"/>
              <a:gd name="connsiteX46" fmla="*/ 9977 w 10000"/>
              <a:gd name="connsiteY46" fmla="*/ 5517 h 10000"/>
              <a:gd name="connsiteX47" fmla="*/ 9943 w 10000"/>
              <a:gd name="connsiteY47" fmla="*/ 5759 h 10000"/>
              <a:gd name="connsiteX48" fmla="*/ 9897 w 10000"/>
              <a:gd name="connsiteY48" fmla="*/ 6000 h 10000"/>
              <a:gd name="connsiteX49" fmla="*/ 9839 w 10000"/>
              <a:gd name="connsiteY49" fmla="*/ 6241 h 10000"/>
              <a:gd name="connsiteX50" fmla="*/ 9782 w 10000"/>
              <a:gd name="connsiteY50" fmla="*/ 6483 h 10000"/>
              <a:gd name="connsiteX51" fmla="*/ 9701 w 10000"/>
              <a:gd name="connsiteY51" fmla="*/ 6724 h 10000"/>
              <a:gd name="connsiteX52" fmla="*/ 9598 w 10000"/>
              <a:gd name="connsiteY52" fmla="*/ 6943 h 10000"/>
              <a:gd name="connsiteX53" fmla="*/ 9402 w 10000"/>
              <a:gd name="connsiteY53" fmla="*/ 7379 h 10000"/>
              <a:gd name="connsiteX54" fmla="*/ 9138 w 10000"/>
              <a:gd name="connsiteY54" fmla="*/ 7805 h 10000"/>
              <a:gd name="connsiteX55" fmla="*/ 8862 w 10000"/>
              <a:gd name="connsiteY55" fmla="*/ 8184 h 10000"/>
              <a:gd name="connsiteX56" fmla="*/ 8540 w 10000"/>
              <a:gd name="connsiteY56" fmla="*/ 8540 h 10000"/>
              <a:gd name="connsiteX57" fmla="*/ 8184 w 10000"/>
              <a:gd name="connsiteY57" fmla="*/ 8862 h 10000"/>
              <a:gd name="connsiteX58" fmla="*/ 7793 w 10000"/>
              <a:gd name="connsiteY58" fmla="*/ 9138 h 10000"/>
              <a:gd name="connsiteX59" fmla="*/ 7379 w 10000"/>
              <a:gd name="connsiteY59" fmla="*/ 9402 h 10000"/>
              <a:gd name="connsiteX60" fmla="*/ 6943 w 10000"/>
              <a:gd name="connsiteY60" fmla="*/ 9598 h 10000"/>
              <a:gd name="connsiteX61" fmla="*/ 6724 w 10000"/>
              <a:gd name="connsiteY61" fmla="*/ 9701 h 10000"/>
              <a:gd name="connsiteX62" fmla="*/ 6483 w 10000"/>
              <a:gd name="connsiteY62" fmla="*/ 9782 h 10000"/>
              <a:gd name="connsiteX63" fmla="*/ 6241 w 10000"/>
              <a:gd name="connsiteY63" fmla="*/ 9839 h 10000"/>
              <a:gd name="connsiteX64" fmla="*/ 6000 w 10000"/>
              <a:gd name="connsiteY64" fmla="*/ 9897 h 10000"/>
              <a:gd name="connsiteX65" fmla="*/ 5759 w 10000"/>
              <a:gd name="connsiteY65" fmla="*/ 9943 h 10000"/>
              <a:gd name="connsiteX66" fmla="*/ 5517 w 10000"/>
              <a:gd name="connsiteY66" fmla="*/ 9977 h 10000"/>
              <a:gd name="connsiteX67" fmla="*/ 5264 w 10000"/>
              <a:gd name="connsiteY67" fmla="*/ 10000 h 10000"/>
              <a:gd name="connsiteX68" fmla="*/ 5000 w 10000"/>
              <a:gd name="connsiteY68" fmla="*/ 10000 h 10000"/>
              <a:gd name="connsiteX69" fmla="*/ 5000 w 10000"/>
              <a:gd name="connsiteY69" fmla="*/ 10000 h 10000"/>
              <a:gd name="connsiteX70" fmla="*/ 4736 w 10000"/>
              <a:gd name="connsiteY70" fmla="*/ 10000 h 10000"/>
              <a:gd name="connsiteX71" fmla="*/ 4483 w 10000"/>
              <a:gd name="connsiteY71" fmla="*/ 9977 h 10000"/>
              <a:gd name="connsiteX72" fmla="*/ 4241 w 10000"/>
              <a:gd name="connsiteY72" fmla="*/ 9943 h 10000"/>
              <a:gd name="connsiteX73" fmla="*/ 4000 w 10000"/>
              <a:gd name="connsiteY73" fmla="*/ 9897 h 10000"/>
              <a:gd name="connsiteX74" fmla="*/ 3759 w 10000"/>
              <a:gd name="connsiteY74" fmla="*/ 9839 h 10000"/>
              <a:gd name="connsiteX75" fmla="*/ 3517 w 10000"/>
              <a:gd name="connsiteY75" fmla="*/ 9782 h 10000"/>
              <a:gd name="connsiteX76" fmla="*/ 3276 w 10000"/>
              <a:gd name="connsiteY76" fmla="*/ 9701 h 10000"/>
              <a:gd name="connsiteX77" fmla="*/ 3057 w 10000"/>
              <a:gd name="connsiteY77" fmla="*/ 9598 h 10000"/>
              <a:gd name="connsiteX78" fmla="*/ 2621 w 10000"/>
              <a:gd name="connsiteY78" fmla="*/ 9402 h 10000"/>
              <a:gd name="connsiteX79" fmla="*/ 2195 w 10000"/>
              <a:gd name="connsiteY79" fmla="*/ 9138 h 10000"/>
              <a:gd name="connsiteX80" fmla="*/ 2224 w 10000"/>
              <a:gd name="connsiteY80"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2195 w 10000"/>
              <a:gd name="connsiteY6" fmla="*/ 862 h 10000"/>
              <a:gd name="connsiteX7" fmla="*/ 2621 w 10000"/>
              <a:gd name="connsiteY7" fmla="*/ 609 h 10000"/>
              <a:gd name="connsiteX8" fmla="*/ 3057 w 10000"/>
              <a:gd name="connsiteY8" fmla="*/ 402 h 10000"/>
              <a:gd name="connsiteX9" fmla="*/ 3276 w 10000"/>
              <a:gd name="connsiteY9" fmla="*/ 299 h 10000"/>
              <a:gd name="connsiteX10" fmla="*/ 3517 w 10000"/>
              <a:gd name="connsiteY10" fmla="*/ 218 h 10000"/>
              <a:gd name="connsiteX11" fmla="*/ 3759 w 10000"/>
              <a:gd name="connsiteY11" fmla="*/ 161 h 10000"/>
              <a:gd name="connsiteX12" fmla="*/ 4000 w 10000"/>
              <a:gd name="connsiteY12" fmla="*/ 103 h 10000"/>
              <a:gd name="connsiteX13" fmla="*/ 4241 w 10000"/>
              <a:gd name="connsiteY13" fmla="*/ 69 h 10000"/>
              <a:gd name="connsiteX14" fmla="*/ 4483 w 10000"/>
              <a:gd name="connsiteY14" fmla="*/ 23 h 10000"/>
              <a:gd name="connsiteX15" fmla="*/ 4736 w 10000"/>
              <a:gd name="connsiteY15" fmla="*/ 0 h 10000"/>
              <a:gd name="connsiteX16" fmla="*/ 5000 w 10000"/>
              <a:gd name="connsiteY16" fmla="*/ 0 h 10000"/>
              <a:gd name="connsiteX17" fmla="*/ 5000 w 10000"/>
              <a:gd name="connsiteY17" fmla="*/ 0 h 10000"/>
              <a:gd name="connsiteX18" fmla="*/ 5264 w 10000"/>
              <a:gd name="connsiteY18" fmla="*/ 0 h 10000"/>
              <a:gd name="connsiteX19" fmla="*/ 5517 w 10000"/>
              <a:gd name="connsiteY19" fmla="*/ 23 h 10000"/>
              <a:gd name="connsiteX20" fmla="*/ 5759 w 10000"/>
              <a:gd name="connsiteY20" fmla="*/ 69 h 10000"/>
              <a:gd name="connsiteX21" fmla="*/ 6000 w 10000"/>
              <a:gd name="connsiteY21" fmla="*/ 103 h 10000"/>
              <a:gd name="connsiteX22" fmla="*/ 6241 w 10000"/>
              <a:gd name="connsiteY22" fmla="*/ 161 h 10000"/>
              <a:gd name="connsiteX23" fmla="*/ 6483 w 10000"/>
              <a:gd name="connsiteY23" fmla="*/ 218 h 10000"/>
              <a:gd name="connsiteX24" fmla="*/ 6724 w 10000"/>
              <a:gd name="connsiteY24" fmla="*/ 299 h 10000"/>
              <a:gd name="connsiteX25" fmla="*/ 6943 w 10000"/>
              <a:gd name="connsiteY25" fmla="*/ 402 h 10000"/>
              <a:gd name="connsiteX26" fmla="*/ 7379 w 10000"/>
              <a:gd name="connsiteY26" fmla="*/ 609 h 10000"/>
              <a:gd name="connsiteX27" fmla="*/ 7793 w 10000"/>
              <a:gd name="connsiteY27" fmla="*/ 862 h 10000"/>
              <a:gd name="connsiteX28" fmla="*/ 8184 w 10000"/>
              <a:gd name="connsiteY28" fmla="*/ 1138 h 10000"/>
              <a:gd name="connsiteX29" fmla="*/ 8540 w 10000"/>
              <a:gd name="connsiteY29" fmla="*/ 1460 h 10000"/>
              <a:gd name="connsiteX30" fmla="*/ 8862 w 10000"/>
              <a:gd name="connsiteY30" fmla="*/ 1828 h 10000"/>
              <a:gd name="connsiteX31" fmla="*/ 9138 w 10000"/>
              <a:gd name="connsiteY31" fmla="*/ 2207 h 10000"/>
              <a:gd name="connsiteX32" fmla="*/ 9402 w 10000"/>
              <a:gd name="connsiteY32" fmla="*/ 2621 h 10000"/>
              <a:gd name="connsiteX33" fmla="*/ 9598 w 10000"/>
              <a:gd name="connsiteY33" fmla="*/ 3057 h 10000"/>
              <a:gd name="connsiteX34" fmla="*/ 9701 w 10000"/>
              <a:gd name="connsiteY34" fmla="*/ 3287 h 10000"/>
              <a:gd name="connsiteX35" fmla="*/ 9782 w 10000"/>
              <a:gd name="connsiteY35" fmla="*/ 3517 h 10000"/>
              <a:gd name="connsiteX36" fmla="*/ 9839 w 10000"/>
              <a:gd name="connsiteY36" fmla="*/ 3759 h 10000"/>
              <a:gd name="connsiteX37" fmla="*/ 9897 w 10000"/>
              <a:gd name="connsiteY37" fmla="*/ 4000 h 10000"/>
              <a:gd name="connsiteX38" fmla="*/ 9943 w 10000"/>
              <a:gd name="connsiteY38" fmla="*/ 4241 h 10000"/>
              <a:gd name="connsiteX39" fmla="*/ 9977 w 10000"/>
              <a:gd name="connsiteY39" fmla="*/ 4483 h 10000"/>
              <a:gd name="connsiteX40" fmla="*/ 10000 w 10000"/>
              <a:gd name="connsiteY40" fmla="*/ 4747 h 10000"/>
              <a:gd name="connsiteX41" fmla="*/ 10000 w 10000"/>
              <a:gd name="connsiteY41" fmla="*/ 5000 h 10000"/>
              <a:gd name="connsiteX42" fmla="*/ 10000 w 10000"/>
              <a:gd name="connsiteY42" fmla="*/ 5000 h 10000"/>
              <a:gd name="connsiteX43" fmla="*/ 10000 w 10000"/>
              <a:gd name="connsiteY43" fmla="*/ 5000 h 10000"/>
              <a:gd name="connsiteX44" fmla="*/ 10000 w 10000"/>
              <a:gd name="connsiteY44" fmla="*/ 5264 h 10000"/>
              <a:gd name="connsiteX45" fmla="*/ 9977 w 10000"/>
              <a:gd name="connsiteY45" fmla="*/ 5517 h 10000"/>
              <a:gd name="connsiteX46" fmla="*/ 9943 w 10000"/>
              <a:gd name="connsiteY46" fmla="*/ 5759 h 10000"/>
              <a:gd name="connsiteX47" fmla="*/ 9897 w 10000"/>
              <a:gd name="connsiteY47" fmla="*/ 6000 h 10000"/>
              <a:gd name="connsiteX48" fmla="*/ 9839 w 10000"/>
              <a:gd name="connsiteY48" fmla="*/ 6241 h 10000"/>
              <a:gd name="connsiteX49" fmla="*/ 9782 w 10000"/>
              <a:gd name="connsiteY49" fmla="*/ 6483 h 10000"/>
              <a:gd name="connsiteX50" fmla="*/ 9701 w 10000"/>
              <a:gd name="connsiteY50" fmla="*/ 6724 h 10000"/>
              <a:gd name="connsiteX51" fmla="*/ 9598 w 10000"/>
              <a:gd name="connsiteY51" fmla="*/ 6943 h 10000"/>
              <a:gd name="connsiteX52" fmla="*/ 9402 w 10000"/>
              <a:gd name="connsiteY52" fmla="*/ 7379 h 10000"/>
              <a:gd name="connsiteX53" fmla="*/ 9138 w 10000"/>
              <a:gd name="connsiteY53" fmla="*/ 7805 h 10000"/>
              <a:gd name="connsiteX54" fmla="*/ 8862 w 10000"/>
              <a:gd name="connsiteY54" fmla="*/ 8184 h 10000"/>
              <a:gd name="connsiteX55" fmla="*/ 8540 w 10000"/>
              <a:gd name="connsiteY55" fmla="*/ 8540 h 10000"/>
              <a:gd name="connsiteX56" fmla="*/ 8184 w 10000"/>
              <a:gd name="connsiteY56" fmla="*/ 8862 h 10000"/>
              <a:gd name="connsiteX57" fmla="*/ 7793 w 10000"/>
              <a:gd name="connsiteY57" fmla="*/ 9138 h 10000"/>
              <a:gd name="connsiteX58" fmla="*/ 7379 w 10000"/>
              <a:gd name="connsiteY58" fmla="*/ 9402 h 10000"/>
              <a:gd name="connsiteX59" fmla="*/ 6943 w 10000"/>
              <a:gd name="connsiteY59" fmla="*/ 9598 h 10000"/>
              <a:gd name="connsiteX60" fmla="*/ 6724 w 10000"/>
              <a:gd name="connsiteY60" fmla="*/ 9701 h 10000"/>
              <a:gd name="connsiteX61" fmla="*/ 6483 w 10000"/>
              <a:gd name="connsiteY61" fmla="*/ 9782 h 10000"/>
              <a:gd name="connsiteX62" fmla="*/ 6241 w 10000"/>
              <a:gd name="connsiteY62" fmla="*/ 9839 h 10000"/>
              <a:gd name="connsiteX63" fmla="*/ 6000 w 10000"/>
              <a:gd name="connsiteY63" fmla="*/ 9897 h 10000"/>
              <a:gd name="connsiteX64" fmla="*/ 5759 w 10000"/>
              <a:gd name="connsiteY64" fmla="*/ 9943 h 10000"/>
              <a:gd name="connsiteX65" fmla="*/ 5517 w 10000"/>
              <a:gd name="connsiteY65" fmla="*/ 9977 h 10000"/>
              <a:gd name="connsiteX66" fmla="*/ 5264 w 10000"/>
              <a:gd name="connsiteY66" fmla="*/ 10000 h 10000"/>
              <a:gd name="connsiteX67" fmla="*/ 5000 w 10000"/>
              <a:gd name="connsiteY67" fmla="*/ 10000 h 10000"/>
              <a:gd name="connsiteX68" fmla="*/ 5000 w 10000"/>
              <a:gd name="connsiteY68" fmla="*/ 10000 h 10000"/>
              <a:gd name="connsiteX69" fmla="*/ 4736 w 10000"/>
              <a:gd name="connsiteY69" fmla="*/ 10000 h 10000"/>
              <a:gd name="connsiteX70" fmla="*/ 4483 w 10000"/>
              <a:gd name="connsiteY70" fmla="*/ 9977 h 10000"/>
              <a:gd name="connsiteX71" fmla="*/ 4241 w 10000"/>
              <a:gd name="connsiteY71" fmla="*/ 9943 h 10000"/>
              <a:gd name="connsiteX72" fmla="*/ 4000 w 10000"/>
              <a:gd name="connsiteY72" fmla="*/ 9897 h 10000"/>
              <a:gd name="connsiteX73" fmla="*/ 3759 w 10000"/>
              <a:gd name="connsiteY73" fmla="*/ 9839 h 10000"/>
              <a:gd name="connsiteX74" fmla="*/ 3517 w 10000"/>
              <a:gd name="connsiteY74" fmla="*/ 9782 h 10000"/>
              <a:gd name="connsiteX75" fmla="*/ 3276 w 10000"/>
              <a:gd name="connsiteY75" fmla="*/ 9701 h 10000"/>
              <a:gd name="connsiteX76" fmla="*/ 3057 w 10000"/>
              <a:gd name="connsiteY76" fmla="*/ 9598 h 10000"/>
              <a:gd name="connsiteX77" fmla="*/ 2621 w 10000"/>
              <a:gd name="connsiteY77" fmla="*/ 9402 h 10000"/>
              <a:gd name="connsiteX78" fmla="*/ 2195 w 10000"/>
              <a:gd name="connsiteY78" fmla="*/ 9138 h 10000"/>
              <a:gd name="connsiteX79" fmla="*/ 2224 w 10000"/>
              <a:gd name="connsiteY79"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195 w 10000"/>
              <a:gd name="connsiteY5" fmla="*/ 862 h 10000"/>
              <a:gd name="connsiteX6" fmla="*/ 2621 w 10000"/>
              <a:gd name="connsiteY6" fmla="*/ 609 h 10000"/>
              <a:gd name="connsiteX7" fmla="*/ 3057 w 10000"/>
              <a:gd name="connsiteY7" fmla="*/ 402 h 10000"/>
              <a:gd name="connsiteX8" fmla="*/ 3276 w 10000"/>
              <a:gd name="connsiteY8" fmla="*/ 299 h 10000"/>
              <a:gd name="connsiteX9" fmla="*/ 3517 w 10000"/>
              <a:gd name="connsiteY9" fmla="*/ 218 h 10000"/>
              <a:gd name="connsiteX10" fmla="*/ 3759 w 10000"/>
              <a:gd name="connsiteY10" fmla="*/ 161 h 10000"/>
              <a:gd name="connsiteX11" fmla="*/ 4000 w 10000"/>
              <a:gd name="connsiteY11" fmla="*/ 103 h 10000"/>
              <a:gd name="connsiteX12" fmla="*/ 4241 w 10000"/>
              <a:gd name="connsiteY12" fmla="*/ 69 h 10000"/>
              <a:gd name="connsiteX13" fmla="*/ 4483 w 10000"/>
              <a:gd name="connsiteY13" fmla="*/ 23 h 10000"/>
              <a:gd name="connsiteX14" fmla="*/ 4736 w 10000"/>
              <a:gd name="connsiteY14" fmla="*/ 0 h 10000"/>
              <a:gd name="connsiteX15" fmla="*/ 5000 w 10000"/>
              <a:gd name="connsiteY15" fmla="*/ 0 h 10000"/>
              <a:gd name="connsiteX16" fmla="*/ 5000 w 10000"/>
              <a:gd name="connsiteY16" fmla="*/ 0 h 10000"/>
              <a:gd name="connsiteX17" fmla="*/ 5264 w 10000"/>
              <a:gd name="connsiteY17" fmla="*/ 0 h 10000"/>
              <a:gd name="connsiteX18" fmla="*/ 5517 w 10000"/>
              <a:gd name="connsiteY18" fmla="*/ 23 h 10000"/>
              <a:gd name="connsiteX19" fmla="*/ 5759 w 10000"/>
              <a:gd name="connsiteY19" fmla="*/ 69 h 10000"/>
              <a:gd name="connsiteX20" fmla="*/ 6000 w 10000"/>
              <a:gd name="connsiteY20" fmla="*/ 103 h 10000"/>
              <a:gd name="connsiteX21" fmla="*/ 6241 w 10000"/>
              <a:gd name="connsiteY21" fmla="*/ 161 h 10000"/>
              <a:gd name="connsiteX22" fmla="*/ 6483 w 10000"/>
              <a:gd name="connsiteY22" fmla="*/ 218 h 10000"/>
              <a:gd name="connsiteX23" fmla="*/ 6724 w 10000"/>
              <a:gd name="connsiteY23" fmla="*/ 299 h 10000"/>
              <a:gd name="connsiteX24" fmla="*/ 6943 w 10000"/>
              <a:gd name="connsiteY24" fmla="*/ 402 h 10000"/>
              <a:gd name="connsiteX25" fmla="*/ 7379 w 10000"/>
              <a:gd name="connsiteY25" fmla="*/ 609 h 10000"/>
              <a:gd name="connsiteX26" fmla="*/ 7793 w 10000"/>
              <a:gd name="connsiteY26" fmla="*/ 862 h 10000"/>
              <a:gd name="connsiteX27" fmla="*/ 8184 w 10000"/>
              <a:gd name="connsiteY27" fmla="*/ 1138 h 10000"/>
              <a:gd name="connsiteX28" fmla="*/ 8540 w 10000"/>
              <a:gd name="connsiteY28" fmla="*/ 1460 h 10000"/>
              <a:gd name="connsiteX29" fmla="*/ 8862 w 10000"/>
              <a:gd name="connsiteY29" fmla="*/ 1828 h 10000"/>
              <a:gd name="connsiteX30" fmla="*/ 9138 w 10000"/>
              <a:gd name="connsiteY30" fmla="*/ 2207 h 10000"/>
              <a:gd name="connsiteX31" fmla="*/ 9402 w 10000"/>
              <a:gd name="connsiteY31" fmla="*/ 2621 h 10000"/>
              <a:gd name="connsiteX32" fmla="*/ 9598 w 10000"/>
              <a:gd name="connsiteY32" fmla="*/ 3057 h 10000"/>
              <a:gd name="connsiteX33" fmla="*/ 9701 w 10000"/>
              <a:gd name="connsiteY33" fmla="*/ 3287 h 10000"/>
              <a:gd name="connsiteX34" fmla="*/ 9782 w 10000"/>
              <a:gd name="connsiteY34" fmla="*/ 3517 h 10000"/>
              <a:gd name="connsiteX35" fmla="*/ 9839 w 10000"/>
              <a:gd name="connsiteY35" fmla="*/ 3759 h 10000"/>
              <a:gd name="connsiteX36" fmla="*/ 9897 w 10000"/>
              <a:gd name="connsiteY36" fmla="*/ 4000 h 10000"/>
              <a:gd name="connsiteX37" fmla="*/ 9943 w 10000"/>
              <a:gd name="connsiteY37" fmla="*/ 4241 h 10000"/>
              <a:gd name="connsiteX38" fmla="*/ 9977 w 10000"/>
              <a:gd name="connsiteY38" fmla="*/ 4483 h 10000"/>
              <a:gd name="connsiteX39" fmla="*/ 10000 w 10000"/>
              <a:gd name="connsiteY39" fmla="*/ 4747 h 10000"/>
              <a:gd name="connsiteX40" fmla="*/ 10000 w 10000"/>
              <a:gd name="connsiteY40" fmla="*/ 5000 h 10000"/>
              <a:gd name="connsiteX41" fmla="*/ 10000 w 10000"/>
              <a:gd name="connsiteY41" fmla="*/ 5000 h 10000"/>
              <a:gd name="connsiteX42" fmla="*/ 10000 w 10000"/>
              <a:gd name="connsiteY42" fmla="*/ 5000 h 10000"/>
              <a:gd name="connsiteX43" fmla="*/ 10000 w 10000"/>
              <a:gd name="connsiteY43" fmla="*/ 5264 h 10000"/>
              <a:gd name="connsiteX44" fmla="*/ 9977 w 10000"/>
              <a:gd name="connsiteY44" fmla="*/ 5517 h 10000"/>
              <a:gd name="connsiteX45" fmla="*/ 9943 w 10000"/>
              <a:gd name="connsiteY45" fmla="*/ 5759 h 10000"/>
              <a:gd name="connsiteX46" fmla="*/ 9897 w 10000"/>
              <a:gd name="connsiteY46" fmla="*/ 6000 h 10000"/>
              <a:gd name="connsiteX47" fmla="*/ 9839 w 10000"/>
              <a:gd name="connsiteY47" fmla="*/ 6241 h 10000"/>
              <a:gd name="connsiteX48" fmla="*/ 9782 w 10000"/>
              <a:gd name="connsiteY48" fmla="*/ 6483 h 10000"/>
              <a:gd name="connsiteX49" fmla="*/ 9701 w 10000"/>
              <a:gd name="connsiteY49" fmla="*/ 6724 h 10000"/>
              <a:gd name="connsiteX50" fmla="*/ 9598 w 10000"/>
              <a:gd name="connsiteY50" fmla="*/ 6943 h 10000"/>
              <a:gd name="connsiteX51" fmla="*/ 9402 w 10000"/>
              <a:gd name="connsiteY51" fmla="*/ 7379 h 10000"/>
              <a:gd name="connsiteX52" fmla="*/ 9138 w 10000"/>
              <a:gd name="connsiteY52" fmla="*/ 7805 h 10000"/>
              <a:gd name="connsiteX53" fmla="*/ 8862 w 10000"/>
              <a:gd name="connsiteY53" fmla="*/ 8184 h 10000"/>
              <a:gd name="connsiteX54" fmla="*/ 8540 w 10000"/>
              <a:gd name="connsiteY54" fmla="*/ 8540 h 10000"/>
              <a:gd name="connsiteX55" fmla="*/ 8184 w 10000"/>
              <a:gd name="connsiteY55" fmla="*/ 8862 h 10000"/>
              <a:gd name="connsiteX56" fmla="*/ 7793 w 10000"/>
              <a:gd name="connsiteY56" fmla="*/ 9138 h 10000"/>
              <a:gd name="connsiteX57" fmla="*/ 7379 w 10000"/>
              <a:gd name="connsiteY57" fmla="*/ 9402 h 10000"/>
              <a:gd name="connsiteX58" fmla="*/ 6943 w 10000"/>
              <a:gd name="connsiteY58" fmla="*/ 9598 h 10000"/>
              <a:gd name="connsiteX59" fmla="*/ 6724 w 10000"/>
              <a:gd name="connsiteY59" fmla="*/ 9701 h 10000"/>
              <a:gd name="connsiteX60" fmla="*/ 6483 w 10000"/>
              <a:gd name="connsiteY60" fmla="*/ 9782 h 10000"/>
              <a:gd name="connsiteX61" fmla="*/ 6241 w 10000"/>
              <a:gd name="connsiteY61" fmla="*/ 9839 h 10000"/>
              <a:gd name="connsiteX62" fmla="*/ 6000 w 10000"/>
              <a:gd name="connsiteY62" fmla="*/ 9897 h 10000"/>
              <a:gd name="connsiteX63" fmla="*/ 5759 w 10000"/>
              <a:gd name="connsiteY63" fmla="*/ 9943 h 10000"/>
              <a:gd name="connsiteX64" fmla="*/ 5517 w 10000"/>
              <a:gd name="connsiteY64" fmla="*/ 9977 h 10000"/>
              <a:gd name="connsiteX65" fmla="*/ 5264 w 10000"/>
              <a:gd name="connsiteY65" fmla="*/ 10000 h 10000"/>
              <a:gd name="connsiteX66" fmla="*/ 5000 w 10000"/>
              <a:gd name="connsiteY66" fmla="*/ 10000 h 10000"/>
              <a:gd name="connsiteX67" fmla="*/ 5000 w 10000"/>
              <a:gd name="connsiteY67" fmla="*/ 10000 h 10000"/>
              <a:gd name="connsiteX68" fmla="*/ 4736 w 10000"/>
              <a:gd name="connsiteY68" fmla="*/ 10000 h 10000"/>
              <a:gd name="connsiteX69" fmla="*/ 4483 w 10000"/>
              <a:gd name="connsiteY69" fmla="*/ 9977 h 10000"/>
              <a:gd name="connsiteX70" fmla="*/ 4241 w 10000"/>
              <a:gd name="connsiteY70" fmla="*/ 9943 h 10000"/>
              <a:gd name="connsiteX71" fmla="*/ 4000 w 10000"/>
              <a:gd name="connsiteY71" fmla="*/ 9897 h 10000"/>
              <a:gd name="connsiteX72" fmla="*/ 3759 w 10000"/>
              <a:gd name="connsiteY72" fmla="*/ 9839 h 10000"/>
              <a:gd name="connsiteX73" fmla="*/ 3517 w 10000"/>
              <a:gd name="connsiteY73" fmla="*/ 9782 h 10000"/>
              <a:gd name="connsiteX74" fmla="*/ 3276 w 10000"/>
              <a:gd name="connsiteY74" fmla="*/ 9701 h 10000"/>
              <a:gd name="connsiteX75" fmla="*/ 3057 w 10000"/>
              <a:gd name="connsiteY75" fmla="*/ 9598 h 10000"/>
              <a:gd name="connsiteX76" fmla="*/ 2621 w 10000"/>
              <a:gd name="connsiteY76" fmla="*/ 9402 h 10000"/>
              <a:gd name="connsiteX77" fmla="*/ 2195 w 10000"/>
              <a:gd name="connsiteY77" fmla="*/ 9138 h 10000"/>
              <a:gd name="connsiteX78" fmla="*/ 2224 w 10000"/>
              <a:gd name="connsiteY78"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2195 w 10000"/>
              <a:gd name="connsiteY4" fmla="*/ 862 h 10000"/>
              <a:gd name="connsiteX5" fmla="*/ 2621 w 10000"/>
              <a:gd name="connsiteY5" fmla="*/ 609 h 10000"/>
              <a:gd name="connsiteX6" fmla="*/ 3057 w 10000"/>
              <a:gd name="connsiteY6" fmla="*/ 402 h 10000"/>
              <a:gd name="connsiteX7" fmla="*/ 3276 w 10000"/>
              <a:gd name="connsiteY7" fmla="*/ 299 h 10000"/>
              <a:gd name="connsiteX8" fmla="*/ 3517 w 10000"/>
              <a:gd name="connsiteY8" fmla="*/ 218 h 10000"/>
              <a:gd name="connsiteX9" fmla="*/ 3759 w 10000"/>
              <a:gd name="connsiteY9" fmla="*/ 161 h 10000"/>
              <a:gd name="connsiteX10" fmla="*/ 4000 w 10000"/>
              <a:gd name="connsiteY10" fmla="*/ 103 h 10000"/>
              <a:gd name="connsiteX11" fmla="*/ 4241 w 10000"/>
              <a:gd name="connsiteY11" fmla="*/ 69 h 10000"/>
              <a:gd name="connsiteX12" fmla="*/ 4483 w 10000"/>
              <a:gd name="connsiteY12" fmla="*/ 23 h 10000"/>
              <a:gd name="connsiteX13" fmla="*/ 4736 w 10000"/>
              <a:gd name="connsiteY13" fmla="*/ 0 h 10000"/>
              <a:gd name="connsiteX14" fmla="*/ 5000 w 10000"/>
              <a:gd name="connsiteY14" fmla="*/ 0 h 10000"/>
              <a:gd name="connsiteX15" fmla="*/ 5000 w 10000"/>
              <a:gd name="connsiteY15" fmla="*/ 0 h 10000"/>
              <a:gd name="connsiteX16" fmla="*/ 5264 w 10000"/>
              <a:gd name="connsiteY16" fmla="*/ 0 h 10000"/>
              <a:gd name="connsiteX17" fmla="*/ 5517 w 10000"/>
              <a:gd name="connsiteY17" fmla="*/ 23 h 10000"/>
              <a:gd name="connsiteX18" fmla="*/ 5759 w 10000"/>
              <a:gd name="connsiteY18" fmla="*/ 69 h 10000"/>
              <a:gd name="connsiteX19" fmla="*/ 6000 w 10000"/>
              <a:gd name="connsiteY19" fmla="*/ 103 h 10000"/>
              <a:gd name="connsiteX20" fmla="*/ 6241 w 10000"/>
              <a:gd name="connsiteY20" fmla="*/ 161 h 10000"/>
              <a:gd name="connsiteX21" fmla="*/ 6483 w 10000"/>
              <a:gd name="connsiteY21" fmla="*/ 218 h 10000"/>
              <a:gd name="connsiteX22" fmla="*/ 6724 w 10000"/>
              <a:gd name="connsiteY22" fmla="*/ 299 h 10000"/>
              <a:gd name="connsiteX23" fmla="*/ 6943 w 10000"/>
              <a:gd name="connsiteY23" fmla="*/ 402 h 10000"/>
              <a:gd name="connsiteX24" fmla="*/ 7379 w 10000"/>
              <a:gd name="connsiteY24" fmla="*/ 609 h 10000"/>
              <a:gd name="connsiteX25" fmla="*/ 7793 w 10000"/>
              <a:gd name="connsiteY25" fmla="*/ 862 h 10000"/>
              <a:gd name="connsiteX26" fmla="*/ 8184 w 10000"/>
              <a:gd name="connsiteY26" fmla="*/ 1138 h 10000"/>
              <a:gd name="connsiteX27" fmla="*/ 8540 w 10000"/>
              <a:gd name="connsiteY27" fmla="*/ 1460 h 10000"/>
              <a:gd name="connsiteX28" fmla="*/ 8862 w 10000"/>
              <a:gd name="connsiteY28" fmla="*/ 1828 h 10000"/>
              <a:gd name="connsiteX29" fmla="*/ 9138 w 10000"/>
              <a:gd name="connsiteY29" fmla="*/ 2207 h 10000"/>
              <a:gd name="connsiteX30" fmla="*/ 9402 w 10000"/>
              <a:gd name="connsiteY30" fmla="*/ 2621 h 10000"/>
              <a:gd name="connsiteX31" fmla="*/ 9598 w 10000"/>
              <a:gd name="connsiteY31" fmla="*/ 3057 h 10000"/>
              <a:gd name="connsiteX32" fmla="*/ 9701 w 10000"/>
              <a:gd name="connsiteY32" fmla="*/ 3287 h 10000"/>
              <a:gd name="connsiteX33" fmla="*/ 9782 w 10000"/>
              <a:gd name="connsiteY33" fmla="*/ 3517 h 10000"/>
              <a:gd name="connsiteX34" fmla="*/ 9839 w 10000"/>
              <a:gd name="connsiteY34" fmla="*/ 3759 h 10000"/>
              <a:gd name="connsiteX35" fmla="*/ 9897 w 10000"/>
              <a:gd name="connsiteY35" fmla="*/ 4000 h 10000"/>
              <a:gd name="connsiteX36" fmla="*/ 9943 w 10000"/>
              <a:gd name="connsiteY36" fmla="*/ 4241 h 10000"/>
              <a:gd name="connsiteX37" fmla="*/ 9977 w 10000"/>
              <a:gd name="connsiteY37" fmla="*/ 4483 h 10000"/>
              <a:gd name="connsiteX38" fmla="*/ 10000 w 10000"/>
              <a:gd name="connsiteY38" fmla="*/ 4747 h 10000"/>
              <a:gd name="connsiteX39" fmla="*/ 10000 w 10000"/>
              <a:gd name="connsiteY39" fmla="*/ 5000 h 10000"/>
              <a:gd name="connsiteX40" fmla="*/ 10000 w 10000"/>
              <a:gd name="connsiteY40" fmla="*/ 5000 h 10000"/>
              <a:gd name="connsiteX41" fmla="*/ 10000 w 10000"/>
              <a:gd name="connsiteY41" fmla="*/ 5000 h 10000"/>
              <a:gd name="connsiteX42" fmla="*/ 10000 w 10000"/>
              <a:gd name="connsiteY42" fmla="*/ 5264 h 10000"/>
              <a:gd name="connsiteX43" fmla="*/ 9977 w 10000"/>
              <a:gd name="connsiteY43" fmla="*/ 5517 h 10000"/>
              <a:gd name="connsiteX44" fmla="*/ 9943 w 10000"/>
              <a:gd name="connsiteY44" fmla="*/ 5759 h 10000"/>
              <a:gd name="connsiteX45" fmla="*/ 9897 w 10000"/>
              <a:gd name="connsiteY45" fmla="*/ 6000 h 10000"/>
              <a:gd name="connsiteX46" fmla="*/ 9839 w 10000"/>
              <a:gd name="connsiteY46" fmla="*/ 6241 h 10000"/>
              <a:gd name="connsiteX47" fmla="*/ 9782 w 10000"/>
              <a:gd name="connsiteY47" fmla="*/ 6483 h 10000"/>
              <a:gd name="connsiteX48" fmla="*/ 9701 w 10000"/>
              <a:gd name="connsiteY48" fmla="*/ 6724 h 10000"/>
              <a:gd name="connsiteX49" fmla="*/ 9598 w 10000"/>
              <a:gd name="connsiteY49" fmla="*/ 6943 h 10000"/>
              <a:gd name="connsiteX50" fmla="*/ 9402 w 10000"/>
              <a:gd name="connsiteY50" fmla="*/ 7379 h 10000"/>
              <a:gd name="connsiteX51" fmla="*/ 9138 w 10000"/>
              <a:gd name="connsiteY51" fmla="*/ 7805 h 10000"/>
              <a:gd name="connsiteX52" fmla="*/ 8862 w 10000"/>
              <a:gd name="connsiteY52" fmla="*/ 8184 h 10000"/>
              <a:gd name="connsiteX53" fmla="*/ 8540 w 10000"/>
              <a:gd name="connsiteY53" fmla="*/ 8540 h 10000"/>
              <a:gd name="connsiteX54" fmla="*/ 8184 w 10000"/>
              <a:gd name="connsiteY54" fmla="*/ 8862 h 10000"/>
              <a:gd name="connsiteX55" fmla="*/ 7793 w 10000"/>
              <a:gd name="connsiteY55" fmla="*/ 9138 h 10000"/>
              <a:gd name="connsiteX56" fmla="*/ 7379 w 10000"/>
              <a:gd name="connsiteY56" fmla="*/ 9402 h 10000"/>
              <a:gd name="connsiteX57" fmla="*/ 6943 w 10000"/>
              <a:gd name="connsiteY57" fmla="*/ 9598 h 10000"/>
              <a:gd name="connsiteX58" fmla="*/ 6724 w 10000"/>
              <a:gd name="connsiteY58" fmla="*/ 9701 h 10000"/>
              <a:gd name="connsiteX59" fmla="*/ 6483 w 10000"/>
              <a:gd name="connsiteY59" fmla="*/ 9782 h 10000"/>
              <a:gd name="connsiteX60" fmla="*/ 6241 w 10000"/>
              <a:gd name="connsiteY60" fmla="*/ 9839 h 10000"/>
              <a:gd name="connsiteX61" fmla="*/ 6000 w 10000"/>
              <a:gd name="connsiteY61" fmla="*/ 9897 h 10000"/>
              <a:gd name="connsiteX62" fmla="*/ 5759 w 10000"/>
              <a:gd name="connsiteY62" fmla="*/ 9943 h 10000"/>
              <a:gd name="connsiteX63" fmla="*/ 5517 w 10000"/>
              <a:gd name="connsiteY63" fmla="*/ 9977 h 10000"/>
              <a:gd name="connsiteX64" fmla="*/ 5264 w 10000"/>
              <a:gd name="connsiteY64" fmla="*/ 10000 h 10000"/>
              <a:gd name="connsiteX65" fmla="*/ 5000 w 10000"/>
              <a:gd name="connsiteY65" fmla="*/ 10000 h 10000"/>
              <a:gd name="connsiteX66" fmla="*/ 5000 w 10000"/>
              <a:gd name="connsiteY66" fmla="*/ 10000 h 10000"/>
              <a:gd name="connsiteX67" fmla="*/ 4736 w 10000"/>
              <a:gd name="connsiteY67" fmla="*/ 10000 h 10000"/>
              <a:gd name="connsiteX68" fmla="*/ 4483 w 10000"/>
              <a:gd name="connsiteY68" fmla="*/ 9977 h 10000"/>
              <a:gd name="connsiteX69" fmla="*/ 4241 w 10000"/>
              <a:gd name="connsiteY69" fmla="*/ 9943 h 10000"/>
              <a:gd name="connsiteX70" fmla="*/ 4000 w 10000"/>
              <a:gd name="connsiteY70" fmla="*/ 9897 h 10000"/>
              <a:gd name="connsiteX71" fmla="*/ 3759 w 10000"/>
              <a:gd name="connsiteY71" fmla="*/ 9839 h 10000"/>
              <a:gd name="connsiteX72" fmla="*/ 3517 w 10000"/>
              <a:gd name="connsiteY72" fmla="*/ 9782 h 10000"/>
              <a:gd name="connsiteX73" fmla="*/ 3276 w 10000"/>
              <a:gd name="connsiteY73" fmla="*/ 9701 h 10000"/>
              <a:gd name="connsiteX74" fmla="*/ 3057 w 10000"/>
              <a:gd name="connsiteY74" fmla="*/ 9598 h 10000"/>
              <a:gd name="connsiteX75" fmla="*/ 2621 w 10000"/>
              <a:gd name="connsiteY75" fmla="*/ 9402 h 10000"/>
              <a:gd name="connsiteX76" fmla="*/ 2195 w 10000"/>
              <a:gd name="connsiteY76" fmla="*/ 9138 h 10000"/>
              <a:gd name="connsiteX77" fmla="*/ 2224 w 10000"/>
              <a:gd name="connsiteY77" fmla="*/ 916 h 10000"/>
              <a:gd name="connsiteX0" fmla="*/ 23 w 10000"/>
              <a:gd name="connsiteY0" fmla="*/ 5517 h 10000"/>
              <a:gd name="connsiteX1" fmla="*/ 0 w 10000"/>
              <a:gd name="connsiteY1" fmla="*/ 5264 h 10000"/>
              <a:gd name="connsiteX2" fmla="*/ 0 w 10000"/>
              <a:gd name="connsiteY2" fmla="*/ 5000 h 10000"/>
              <a:gd name="connsiteX3" fmla="*/ 2195 w 10000"/>
              <a:gd name="connsiteY3" fmla="*/ 862 h 10000"/>
              <a:gd name="connsiteX4" fmla="*/ 2621 w 10000"/>
              <a:gd name="connsiteY4" fmla="*/ 609 h 10000"/>
              <a:gd name="connsiteX5" fmla="*/ 3057 w 10000"/>
              <a:gd name="connsiteY5" fmla="*/ 402 h 10000"/>
              <a:gd name="connsiteX6" fmla="*/ 3276 w 10000"/>
              <a:gd name="connsiteY6" fmla="*/ 299 h 10000"/>
              <a:gd name="connsiteX7" fmla="*/ 3517 w 10000"/>
              <a:gd name="connsiteY7" fmla="*/ 218 h 10000"/>
              <a:gd name="connsiteX8" fmla="*/ 3759 w 10000"/>
              <a:gd name="connsiteY8" fmla="*/ 161 h 10000"/>
              <a:gd name="connsiteX9" fmla="*/ 4000 w 10000"/>
              <a:gd name="connsiteY9" fmla="*/ 103 h 10000"/>
              <a:gd name="connsiteX10" fmla="*/ 4241 w 10000"/>
              <a:gd name="connsiteY10" fmla="*/ 69 h 10000"/>
              <a:gd name="connsiteX11" fmla="*/ 4483 w 10000"/>
              <a:gd name="connsiteY11" fmla="*/ 23 h 10000"/>
              <a:gd name="connsiteX12" fmla="*/ 4736 w 10000"/>
              <a:gd name="connsiteY12" fmla="*/ 0 h 10000"/>
              <a:gd name="connsiteX13" fmla="*/ 5000 w 10000"/>
              <a:gd name="connsiteY13" fmla="*/ 0 h 10000"/>
              <a:gd name="connsiteX14" fmla="*/ 5000 w 10000"/>
              <a:gd name="connsiteY14" fmla="*/ 0 h 10000"/>
              <a:gd name="connsiteX15" fmla="*/ 5264 w 10000"/>
              <a:gd name="connsiteY15" fmla="*/ 0 h 10000"/>
              <a:gd name="connsiteX16" fmla="*/ 5517 w 10000"/>
              <a:gd name="connsiteY16" fmla="*/ 23 h 10000"/>
              <a:gd name="connsiteX17" fmla="*/ 5759 w 10000"/>
              <a:gd name="connsiteY17" fmla="*/ 69 h 10000"/>
              <a:gd name="connsiteX18" fmla="*/ 6000 w 10000"/>
              <a:gd name="connsiteY18" fmla="*/ 103 h 10000"/>
              <a:gd name="connsiteX19" fmla="*/ 6241 w 10000"/>
              <a:gd name="connsiteY19" fmla="*/ 161 h 10000"/>
              <a:gd name="connsiteX20" fmla="*/ 6483 w 10000"/>
              <a:gd name="connsiteY20" fmla="*/ 218 h 10000"/>
              <a:gd name="connsiteX21" fmla="*/ 6724 w 10000"/>
              <a:gd name="connsiteY21" fmla="*/ 299 h 10000"/>
              <a:gd name="connsiteX22" fmla="*/ 6943 w 10000"/>
              <a:gd name="connsiteY22" fmla="*/ 402 h 10000"/>
              <a:gd name="connsiteX23" fmla="*/ 7379 w 10000"/>
              <a:gd name="connsiteY23" fmla="*/ 609 h 10000"/>
              <a:gd name="connsiteX24" fmla="*/ 7793 w 10000"/>
              <a:gd name="connsiteY24" fmla="*/ 862 h 10000"/>
              <a:gd name="connsiteX25" fmla="*/ 8184 w 10000"/>
              <a:gd name="connsiteY25" fmla="*/ 1138 h 10000"/>
              <a:gd name="connsiteX26" fmla="*/ 8540 w 10000"/>
              <a:gd name="connsiteY26" fmla="*/ 1460 h 10000"/>
              <a:gd name="connsiteX27" fmla="*/ 8862 w 10000"/>
              <a:gd name="connsiteY27" fmla="*/ 1828 h 10000"/>
              <a:gd name="connsiteX28" fmla="*/ 9138 w 10000"/>
              <a:gd name="connsiteY28" fmla="*/ 2207 h 10000"/>
              <a:gd name="connsiteX29" fmla="*/ 9402 w 10000"/>
              <a:gd name="connsiteY29" fmla="*/ 2621 h 10000"/>
              <a:gd name="connsiteX30" fmla="*/ 9598 w 10000"/>
              <a:gd name="connsiteY30" fmla="*/ 3057 h 10000"/>
              <a:gd name="connsiteX31" fmla="*/ 9701 w 10000"/>
              <a:gd name="connsiteY31" fmla="*/ 3287 h 10000"/>
              <a:gd name="connsiteX32" fmla="*/ 9782 w 10000"/>
              <a:gd name="connsiteY32" fmla="*/ 3517 h 10000"/>
              <a:gd name="connsiteX33" fmla="*/ 9839 w 10000"/>
              <a:gd name="connsiteY33" fmla="*/ 3759 h 10000"/>
              <a:gd name="connsiteX34" fmla="*/ 9897 w 10000"/>
              <a:gd name="connsiteY34" fmla="*/ 4000 h 10000"/>
              <a:gd name="connsiteX35" fmla="*/ 9943 w 10000"/>
              <a:gd name="connsiteY35" fmla="*/ 4241 h 10000"/>
              <a:gd name="connsiteX36" fmla="*/ 9977 w 10000"/>
              <a:gd name="connsiteY36" fmla="*/ 4483 h 10000"/>
              <a:gd name="connsiteX37" fmla="*/ 10000 w 10000"/>
              <a:gd name="connsiteY37" fmla="*/ 4747 h 10000"/>
              <a:gd name="connsiteX38" fmla="*/ 10000 w 10000"/>
              <a:gd name="connsiteY38" fmla="*/ 5000 h 10000"/>
              <a:gd name="connsiteX39" fmla="*/ 10000 w 10000"/>
              <a:gd name="connsiteY39" fmla="*/ 5000 h 10000"/>
              <a:gd name="connsiteX40" fmla="*/ 10000 w 10000"/>
              <a:gd name="connsiteY40" fmla="*/ 5000 h 10000"/>
              <a:gd name="connsiteX41" fmla="*/ 10000 w 10000"/>
              <a:gd name="connsiteY41" fmla="*/ 5264 h 10000"/>
              <a:gd name="connsiteX42" fmla="*/ 9977 w 10000"/>
              <a:gd name="connsiteY42" fmla="*/ 5517 h 10000"/>
              <a:gd name="connsiteX43" fmla="*/ 9943 w 10000"/>
              <a:gd name="connsiteY43" fmla="*/ 5759 h 10000"/>
              <a:gd name="connsiteX44" fmla="*/ 9897 w 10000"/>
              <a:gd name="connsiteY44" fmla="*/ 6000 h 10000"/>
              <a:gd name="connsiteX45" fmla="*/ 9839 w 10000"/>
              <a:gd name="connsiteY45" fmla="*/ 6241 h 10000"/>
              <a:gd name="connsiteX46" fmla="*/ 9782 w 10000"/>
              <a:gd name="connsiteY46" fmla="*/ 6483 h 10000"/>
              <a:gd name="connsiteX47" fmla="*/ 9701 w 10000"/>
              <a:gd name="connsiteY47" fmla="*/ 6724 h 10000"/>
              <a:gd name="connsiteX48" fmla="*/ 9598 w 10000"/>
              <a:gd name="connsiteY48" fmla="*/ 6943 h 10000"/>
              <a:gd name="connsiteX49" fmla="*/ 9402 w 10000"/>
              <a:gd name="connsiteY49" fmla="*/ 7379 h 10000"/>
              <a:gd name="connsiteX50" fmla="*/ 9138 w 10000"/>
              <a:gd name="connsiteY50" fmla="*/ 7805 h 10000"/>
              <a:gd name="connsiteX51" fmla="*/ 8862 w 10000"/>
              <a:gd name="connsiteY51" fmla="*/ 8184 h 10000"/>
              <a:gd name="connsiteX52" fmla="*/ 8540 w 10000"/>
              <a:gd name="connsiteY52" fmla="*/ 8540 h 10000"/>
              <a:gd name="connsiteX53" fmla="*/ 8184 w 10000"/>
              <a:gd name="connsiteY53" fmla="*/ 8862 h 10000"/>
              <a:gd name="connsiteX54" fmla="*/ 7793 w 10000"/>
              <a:gd name="connsiteY54" fmla="*/ 9138 h 10000"/>
              <a:gd name="connsiteX55" fmla="*/ 7379 w 10000"/>
              <a:gd name="connsiteY55" fmla="*/ 9402 h 10000"/>
              <a:gd name="connsiteX56" fmla="*/ 6943 w 10000"/>
              <a:gd name="connsiteY56" fmla="*/ 9598 h 10000"/>
              <a:gd name="connsiteX57" fmla="*/ 6724 w 10000"/>
              <a:gd name="connsiteY57" fmla="*/ 9701 h 10000"/>
              <a:gd name="connsiteX58" fmla="*/ 6483 w 10000"/>
              <a:gd name="connsiteY58" fmla="*/ 9782 h 10000"/>
              <a:gd name="connsiteX59" fmla="*/ 6241 w 10000"/>
              <a:gd name="connsiteY59" fmla="*/ 9839 h 10000"/>
              <a:gd name="connsiteX60" fmla="*/ 6000 w 10000"/>
              <a:gd name="connsiteY60" fmla="*/ 9897 h 10000"/>
              <a:gd name="connsiteX61" fmla="*/ 5759 w 10000"/>
              <a:gd name="connsiteY61" fmla="*/ 9943 h 10000"/>
              <a:gd name="connsiteX62" fmla="*/ 5517 w 10000"/>
              <a:gd name="connsiteY62" fmla="*/ 9977 h 10000"/>
              <a:gd name="connsiteX63" fmla="*/ 5264 w 10000"/>
              <a:gd name="connsiteY63" fmla="*/ 10000 h 10000"/>
              <a:gd name="connsiteX64" fmla="*/ 5000 w 10000"/>
              <a:gd name="connsiteY64" fmla="*/ 10000 h 10000"/>
              <a:gd name="connsiteX65" fmla="*/ 5000 w 10000"/>
              <a:gd name="connsiteY65" fmla="*/ 10000 h 10000"/>
              <a:gd name="connsiteX66" fmla="*/ 4736 w 10000"/>
              <a:gd name="connsiteY66" fmla="*/ 10000 h 10000"/>
              <a:gd name="connsiteX67" fmla="*/ 4483 w 10000"/>
              <a:gd name="connsiteY67" fmla="*/ 9977 h 10000"/>
              <a:gd name="connsiteX68" fmla="*/ 4241 w 10000"/>
              <a:gd name="connsiteY68" fmla="*/ 9943 h 10000"/>
              <a:gd name="connsiteX69" fmla="*/ 4000 w 10000"/>
              <a:gd name="connsiteY69" fmla="*/ 9897 h 10000"/>
              <a:gd name="connsiteX70" fmla="*/ 3759 w 10000"/>
              <a:gd name="connsiteY70" fmla="*/ 9839 h 10000"/>
              <a:gd name="connsiteX71" fmla="*/ 3517 w 10000"/>
              <a:gd name="connsiteY71" fmla="*/ 9782 h 10000"/>
              <a:gd name="connsiteX72" fmla="*/ 3276 w 10000"/>
              <a:gd name="connsiteY72" fmla="*/ 9701 h 10000"/>
              <a:gd name="connsiteX73" fmla="*/ 3057 w 10000"/>
              <a:gd name="connsiteY73" fmla="*/ 9598 h 10000"/>
              <a:gd name="connsiteX74" fmla="*/ 2621 w 10000"/>
              <a:gd name="connsiteY74" fmla="*/ 9402 h 10000"/>
              <a:gd name="connsiteX75" fmla="*/ 2195 w 10000"/>
              <a:gd name="connsiteY75" fmla="*/ 9138 h 10000"/>
              <a:gd name="connsiteX76" fmla="*/ 2224 w 10000"/>
              <a:gd name="connsiteY76" fmla="*/ 916 h 10000"/>
              <a:gd name="connsiteX0" fmla="*/ 179 w 10156"/>
              <a:gd name="connsiteY0" fmla="*/ 5517 h 10000"/>
              <a:gd name="connsiteX1" fmla="*/ 156 w 10156"/>
              <a:gd name="connsiteY1" fmla="*/ 5000 h 10000"/>
              <a:gd name="connsiteX2" fmla="*/ 2351 w 10156"/>
              <a:gd name="connsiteY2" fmla="*/ 862 h 10000"/>
              <a:gd name="connsiteX3" fmla="*/ 2777 w 10156"/>
              <a:gd name="connsiteY3" fmla="*/ 609 h 10000"/>
              <a:gd name="connsiteX4" fmla="*/ 3213 w 10156"/>
              <a:gd name="connsiteY4" fmla="*/ 402 h 10000"/>
              <a:gd name="connsiteX5" fmla="*/ 3432 w 10156"/>
              <a:gd name="connsiteY5" fmla="*/ 299 h 10000"/>
              <a:gd name="connsiteX6" fmla="*/ 3673 w 10156"/>
              <a:gd name="connsiteY6" fmla="*/ 218 h 10000"/>
              <a:gd name="connsiteX7" fmla="*/ 3915 w 10156"/>
              <a:gd name="connsiteY7" fmla="*/ 161 h 10000"/>
              <a:gd name="connsiteX8" fmla="*/ 4156 w 10156"/>
              <a:gd name="connsiteY8" fmla="*/ 103 h 10000"/>
              <a:gd name="connsiteX9" fmla="*/ 4397 w 10156"/>
              <a:gd name="connsiteY9" fmla="*/ 69 h 10000"/>
              <a:gd name="connsiteX10" fmla="*/ 4639 w 10156"/>
              <a:gd name="connsiteY10" fmla="*/ 23 h 10000"/>
              <a:gd name="connsiteX11" fmla="*/ 4892 w 10156"/>
              <a:gd name="connsiteY11" fmla="*/ 0 h 10000"/>
              <a:gd name="connsiteX12" fmla="*/ 5156 w 10156"/>
              <a:gd name="connsiteY12" fmla="*/ 0 h 10000"/>
              <a:gd name="connsiteX13" fmla="*/ 5156 w 10156"/>
              <a:gd name="connsiteY13" fmla="*/ 0 h 10000"/>
              <a:gd name="connsiteX14" fmla="*/ 5420 w 10156"/>
              <a:gd name="connsiteY14" fmla="*/ 0 h 10000"/>
              <a:gd name="connsiteX15" fmla="*/ 5673 w 10156"/>
              <a:gd name="connsiteY15" fmla="*/ 23 h 10000"/>
              <a:gd name="connsiteX16" fmla="*/ 5915 w 10156"/>
              <a:gd name="connsiteY16" fmla="*/ 69 h 10000"/>
              <a:gd name="connsiteX17" fmla="*/ 6156 w 10156"/>
              <a:gd name="connsiteY17" fmla="*/ 103 h 10000"/>
              <a:gd name="connsiteX18" fmla="*/ 6397 w 10156"/>
              <a:gd name="connsiteY18" fmla="*/ 161 h 10000"/>
              <a:gd name="connsiteX19" fmla="*/ 6639 w 10156"/>
              <a:gd name="connsiteY19" fmla="*/ 218 h 10000"/>
              <a:gd name="connsiteX20" fmla="*/ 6880 w 10156"/>
              <a:gd name="connsiteY20" fmla="*/ 299 h 10000"/>
              <a:gd name="connsiteX21" fmla="*/ 7099 w 10156"/>
              <a:gd name="connsiteY21" fmla="*/ 402 h 10000"/>
              <a:gd name="connsiteX22" fmla="*/ 7535 w 10156"/>
              <a:gd name="connsiteY22" fmla="*/ 609 h 10000"/>
              <a:gd name="connsiteX23" fmla="*/ 7949 w 10156"/>
              <a:gd name="connsiteY23" fmla="*/ 862 h 10000"/>
              <a:gd name="connsiteX24" fmla="*/ 8340 w 10156"/>
              <a:gd name="connsiteY24" fmla="*/ 1138 h 10000"/>
              <a:gd name="connsiteX25" fmla="*/ 8696 w 10156"/>
              <a:gd name="connsiteY25" fmla="*/ 1460 h 10000"/>
              <a:gd name="connsiteX26" fmla="*/ 9018 w 10156"/>
              <a:gd name="connsiteY26" fmla="*/ 1828 h 10000"/>
              <a:gd name="connsiteX27" fmla="*/ 9294 w 10156"/>
              <a:gd name="connsiteY27" fmla="*/ 2207 h 10000"/>
              <a:gd name="connsiteX28" fmla="*/ 9558 w 10156"/>
              <a:gd name="connsiteY28" fmla="*/ 2621 h 10000"/>
              <a:gd name="connsiteX29" fmla="*/ 9754 w 10156"/>
              <a:gd name="connsiteY29" fmla="*/ 3057 h 10000"/>
              <a:gd name="connsiteX30" fmla="*/ 9857 w 10156"/>
              <a:gd name="connsiteY30" fmla="*/ 3287 h 10000"/>
              <a:gd name="connsiteX31" fmla="*/ 9938 w 10156"/>
              <a:gd name="connsiteY31" fmla="*/ 3517 h 10000"/>
              <a:gd name="connsiteX32" fmla="*/ 9995 w 10156"/>
              <a:gd name="connsiteY32" fmla="*/ 3759 h 10000"/>
              <a:gd name="connsiteX33" fmla="*/ 10053 w 10156"/>
              <a:gd name="connsiteY33" fmla="*/ 4000 h 10000"/>
              <a:gd name="connsiteX34" fmla="*/ 10099 w 10156"/>
              <a:gd name="connsiteY34" fmla="*/ 4241 h 10000"/>
              <a:gd name="connsiteX35" fmla="*/ 10133 w 10156"/>
              <a:gd name="connsiteY35" fmla="*/ 4483 h 10000"/>
              <a:gd name="connsiteX36" fmla="*/ 10156 w 10156"/>
              <a:gd name="connsiteY36" fmla="*/ 4747 h 10000"/>
              <a:gd name="connsiteX37" fmla="*/ 10156 w 10156"/>
              <a:gd name="connsiteY37" fmla="*/ 5000 h 10000"/>
              <a:gd name="connsiteX38" fmla="*/ 10156 w 10156"/>
              <a:gd name="connsiteY38" fmla="*/ 5000 h 10000"/>
              <a:gd name="connsiteX39" fmla="*/ 10156 w 10156"/>
              <a:gd name="connsiteY39" fmla="*/ 5000 h 10000"/>
              <a:gd name="connsiteX40" fmla="*/ 10156 w 10156"/>
              <a:gd name="connsiteY40" fmla="*/ 5264 h 10000"/>
              <a:gd name="connsiteX41" fmla="*/ 10133 w 10156"/>
              <a:gd name="connsiteY41" fmla="*/ 5517 h 10000"/>
              <a:gd name="connsiteX42" fmla="*/ 10099 w 10156"/>
              <a:gd name="connsiteY42" fmla="*/ 5759 h 10000"/>
              <a:gd name="connsiteX43" fmla="*/ 10053 w 10156"/>
              <a:gd name="connsiteY43" fmla="*/ 6000 h 10000"/>
              <a:gd name="connsiteX44" fmla="*/ 9995 w 10156"/>
              <a:gd name="connsiteY44" fmla="*/ 6241 h 10000"/>
              <a:gd name="connsiteX45" fmla="*/ 9938 w 10156"/>
              <a:gd name="connsiteY45" fmla="*/ 6483 h 10000"/>
              <a:gd name="connsiteX46" fmla="*/ 9857 w 10156"/>
              <a:gd name="connsiteY46" fmla="*/ 6724 h 10000"/>
              <a:gd name="connsiteX47" fmla="*/ 9754 w 10156"/>
              <a:gd name="connsiteY47" fmla="*/ 6943 h 10000"/>
              <a:gd name="connsiteX48" fmla="*/ 9558 w 10156"/>
              <a:gd name="connsiteY48" fmla="*/ 7379 h 10000"/>
              <a:gd name="connsiteX49" fmla="*/ 9294 w 10156"/>
              <a:gd name="connsiteY49" fmla="*/ 7805 h 10000"/>
              <a:gd name="connsiteX50" fmla="*/ 9018 w 10156"/>
              <a:gd name="connsiteY50" fmla="*/ 8184 h 10000"/>
              <a:gd name="connsiteX51" fmla="*/ 8696 w 10156"/>
              <a:gd name="connsiteY51" fmla="*/ 8540 h 10000"/>
              <a:gd name="connsiteX52" fmla="*/ 8340 w 10156"/>
              <a:gd name="connsiteY52" fmla="*/ 8862 h 10000"/>
              <a:gd name="connsiteX53" fmla="*/ 7949 w 10156"/>
              <a:gd name="connsiteY53" fmla="*/ 9138 h 10000"/>
              <a:gd name="connsiteX54" fmla="*/ 7535 w 10156"/>
              <a:gd name="connsiteY54" fmla="*/ 9402 h 10000"/>
              <a:gd name="connsiteX55" fmla="*/ 7099 w 10156"/>
              <a:gd name="connsiteY55" fmla="*/ 9598 h 10000"/>
              <a:gd name="connsiteX56" fmla="*/ 6880 w 10156"/>
              <a:gd name="connsiteY56" fmla="*/ 9701 h 10000"/>
              <a:gd name="connsiteX57" fmla="*/ 6639 w 10156"/>
              <a:gd name="connsiteY57" fmla="*/ 9782 h 10000"/>
              <a:gd name="connsiteX58" fmla="*/ 6397 w 10156"/>
              <a:gd name="connsiteY58" fmla="*/ 9839 h 10000"/>
              <a:gd name="connsiteX59" fmla="*/ 6156 w 10156"/>
              <a:gd name="connsiteY59" fmla="*/ 9897 h 10000"/>
              <a:gd name="connsiteX60" fmla="*/ 5915 w 10156"/>
              <a:gd name="connsiteY60" fmla="*/ 9943 h 10000"/>
              <a:gd name="connsiteX61" fmla="*/ 5673 w 10156"/>
              <a:gd name="connsiteY61" fmla="*/ 9977 h 10000"/>
              <a:gd name="connsiteX62" fmla="*/ 5420 w 10156"/>
              <a:gd name="connsiteY62" fmla="*/ 10000 h 10000"/>
              <a:gd name="connsiteX63" fmla="*/ 5156 w 10156"/>
              <a:gd name="connsiteY63" fmla="*/ 10000 h 10000"/>
              <a:gd name="connsiteX64" fmla="*/ 5156 w 10156"/>
              <a:gd name="connsiteY64" fmla="*/ 10000 h 10000"/>
              <a:gd name="connsiteX65" fmla="*/ 4892 w 10156"/>
              <a:gd name="connsiteY65" fmla="*/ 10000 h 10000"/>
              <a:gd name="connsiteX66" fmla="*/ 4639 w 10156"/>
              <a:gd name="connsiteY66" fmla="*/ 9977 h 10000"/>
              <a:gd name="connsiteX67" fmla="*/ 4397 w 10156"/>
              <a:gd name="connsiteY67" fmla="*/ 9943 h 10000"/>
              <a:gd name="connsiteX68" fmla="*/ 4156 w 10156"/>
              <a:gd name="connsiteY68" fmla="*/ 9897 h 10000"/>
              <a:gd name="connsiteX69" fmla="*/ 3915 w 10156"/>
              <a:gd name="connsiteY69" fmla="*/ 9839 h 10000"/>
              <a:gd name="connsiteX70" fmla="*/ 3673 w 10156"/>
              <a:gd name="connsiteY70" fmla="*/ 9782 h 10000"/>
              <a:gd name="connsiteX71" fmla="*/ 3432 w 10156"/>
              <a:gd name="connsiteY71" fmla="*/ 9701 h 10000"/>
              <a:gd name="connsiteX72" fmla="*/ 3213 w 10156"/>
              <a:gd name="connsiteY72" fmla="*/ 9598 h 10000"/>
              <a:gd name="connsiteX73" fmla="*/ 2777 w 10156"/>
              <a:gd name="connsiteY73" fmla="*/ 9402 h 10000"/>
              <a:gd name="connsiteX74" fmla="*/ 2351 w 10156"/>
              <a:gd name="connsiteY74" fmla="*/ 9138 h 10000"/>
              <a:gd name="connsiteX75" fmla="*/ 2380 w 10156"/>
              <a:gd name="connsiteY75" fmla="*/ 916 h 10000"/>
              <a:gd name="connsiteX0" fmla="*/ 0 w 10000"/>
              <a:gd name="connsiteY0" fmla="*/ 5000 h 10000"/>
              <a:gd name="connsiteX1" fmla="*/ 2195 w 10000"/>
              <a:gd name="connsiteY1" fmla="*/ 862 h 10000"/>
              <a:gd name="connsiteX2" fmla="*/ 2621 w 10000"/>
              <a:gd name="connsiteY2" fmla="*/ 609 h 10000"/>
              <a:gd name="connsiteX3" fmla="*/ 3057 w 10000"/>
              <a:gd name="connsiteY3" fmla="*/ 402 h 10000"/>
              <a:gd name="connsiteX4" fmla="*/ 3276 w 10000"/>
              <a:gd name="connsiteY4" fmla="*/ 299 h 10000"/>
              <a:gd name="connsiteX5" fmla="*/ 3517 w 10000"/>
              <a:gd name="connsiteY5" fmla="*/ 218 h 10000"/>
              <a:gd name="connsiteX6" fmla="*/ 3759 w 10000"/>
              <a:gd name="connsiteY6" fmla="*/ 161 h 10000"/>
              <a:gd name="connsiteX7" fmla="*/ 4000 w 10000"/>
              <a:gd name="connsiteY7" fmla="*/ 103 h 10000"/>
              <a:gd name="connsiteX8" fmla="*/ 4241 w 10000"/>
              <a:gd name="connsiteY8" fmla="*/ 69 h 10000"/>
              <a:gd name="connsiteX9" fmla="*/ 4483 w 10000"/>
              <a:gd name="connsiteY9" fmla="*/ 23 h 10000"/>
              <a:gd name="connsiteX10" fmla="*/ 4736 w 10000"/>
              <a:gd name="connsiteY10" fmla="*/ 0 h 10000"/>
              <a:gd name="connsiteX11" fmla="*/ 5000 w 10000"/>
              <a:gd name="connsiteY11" fmla="*/ 0 h 10000"/>
              <a:gd name="connsiteX12" fmla="*/ 5000 w 10000"/>
              <a:gd name="connsiteY12" fmla="*/ 0 h 10000"/>
              <a:gd name="connsiteX13" fmla="*/ 5264 w 10000"/>
              <a:gd name="connsiteY13" fmla="*/ 0 h 10000"/>
              <a:gd name="connsiteX14" fmla="*/ 5517 w 10000"/>
              <a:gd name="connsiteY14" fmla="*/ 23 h 10000"/>
              <a:gd name="connsiteX15" fmla="*/ 5759 w 10000"/>
              <a:gd name="connsiteY15" fmla="*/ 69 h 10000"/>
              <a:gd name="connsiteX16" fmla="*/ 6000 w 10000"/>
              <a:gd name="connsiteY16" fmla="*/ 103 h 10000"/>
              <a:gd name="connsiteX17" fmla="*/ 6241 w 10000"/>
              <a:gd name="connsiteY17" fmla="*/ 161 h 10000"/>
              <a:gd name="connsiteX18" fmla="*/ 6483 w 10000"/>
              <a:gd name="connsiteY18" fmla="*/ 218 h 10000"/>
              <a:gd name="connsiteX19" fmla="*/ 6724 w 10000"/>
              <a:gd name="connsiteY19" fmla="*/ 299 h 10000"/>
              <a:gd name="connsiteX20" fmla="*/ 6943 w 10000"/>
              <a:gd name="connsiteY20" fmla="*/ 402 h 10000"/>
              <a:gd name="connsiteX21" fmla="*/ 7379 w 10000"/>
              <a:gd name="connsiteY21" fmla="*/ 609 h 10000"/>
              <a:gd name="connsiteX22" fmla="*/ 7793 w 10000"/>
              <a:gd name="connsiteY22" fmla="*/ 862 h 10000"/>
              <a:gd name="connsiteX23" fmla="*/ 8184 w 10000"/>
              <a:gd name="connsiteY23" fmla="*/ 1138 h 10000"/>
              <a:gd name="connsiteX24" fmla="*/ 8540 w 10000"/>
              <a:gd name="connsiteY24" fmla="*/ 1460 h 10000"/>
              <a:gd name="connsiteX25" fmla="*/ 8862 w 10000"/>
              <a:gd name="connsiteY25" fmla="*/ 1828 h 10000"/>
              <a:gd name="connsiteX26" fmla="*/ 9138 w 10000"/>
              <a:gd name="connsiteY26" fmla="*/ 2207 h 10000"/>
              <a:gd name="connsiteX27" fmla="*/ 9402 w 10000"/>
              <a:gd name="connsiteY27" fmla="*/ 2621 h 10000"/>
              <a:gd name="connsiteX28" fmla="*/ 9598 w 10000"/>
              <a:gd name="connsiteY28" fmla="*/ 3057 h 10000"/>
              <a:gd name="connsiteX29" fmla="*/ 9701 w 10000"/>
              <a:gd name="connsiteY29" fmla="*/ 3287 h 10000"/>
              <a:gd name="connsiteX30" fmla="*/ 9782 w 10000"/>
              <a:gd name="connsiteY30" fmla="*/ 3517 h 10000"/>
              <a:gd name="connsiteX31" fmla="*/ 9839 w 10000"/>
              <a:gd name="connsiteY31" fmla="*/ 3759 h 10000"/>
              <a:gd name="connsiteX32" fmla="*/ 9897 w 10000"/>
              <a:gd name="connsiteY32" fmla="*/ 4000 h 10000"/>
              <a:gd name="connsiteX33" fmla="*/ 9943 w 10000"/>
              <a:gd name="connsiteY33" fmla="*/ 4241 h 10000"/>
              <a:gd name="connsiteX34" fmla="*/ 9977 w 10000"/>
              <a:gd name="connsiteY34" fmla="*/ 4483 h 10000"/>
              <a:gd name="connsiteX35" fmla="*/ 10000 w 10000"/>
              <a:gd name="connsiteY35" fmla="*/ 4747 h 10000"/>
              <a:gd name="connsiteX36" fmla="*/ 10000 w 10000"/>
              <a:gd name="connsiteY36" fmla="*/ 5000 h 10000"/>
              <a:gd name="connsiteX37" fmla="*/ 10000 w 10000"/>
              <a:gd name="connsiteY37" fmla="*/ 5000 h 10000"/>
              <a:gd name="connsiteX38" fmla="*/ 10000 w 10000"/>
              <a:gd name="connsiteY38" fmla="*/ 5000 h 10000"/>
              <a:gd name="connsiteX39" fmla="*/ 10000 w 10000"/>
              <a:gd name="connsiteY39" fmla="*/ 5264 h 10000"/>
              <a:gd name="connsiteX40" fmla="*/ 9977 w 10000"/>
              <a:gd name="connsiteY40" fmla="*/ 5517 h 10000"/>
              <a:gd name="connsiteX41" fmla="*/ 9943 w 10000"/>
              <a:gd name="connsiteY41" fmla="*/ 5759 h 10000"/>
              <a:gd name="connsiteX42" fmla="*/ 9897 w 10000"/>
              <a:gd name="connsiteY42" fmla="*/ 6000 h 10000"/>
              <a:gd name="connsiteX43" fmla="*/ 9839 w 10000"/>
              <a:gd name="connsiteY43" fmla="*/ 6241 h 10000"/>
              <a:gd name="connsiteX44" fmla="*/ 9782 w 10000"/>
              <a:gd name="connsiteY44" fmla="*/ 6483 h 10000"/>
              <a:gd name="connsiteX45" fmla="*/ 9701 w 10000"/>
              <a:gd name="connsiteY45" fmla="*/ 6724 h 10000"/>
              <a:gd name="connsiteX46" fmla="*/ 9598 w 10000"/>
              <a:gd name="connsiteY46" fmla="*/ 6943 h 10000"/>
              <a:gd name="connsiteX47" fmla="*/ 9402 w 10000"/>
              <a:gd name="connsiteY47" fmla="*/ 7379 h 10000"/>
              <a:gd name="connsiteX48" fmla="*/ 9138 w 10000"/>
              <a:gd name="connsiteY48" fmla="*/ 7805 h 10000"/>
              <a:gd name="connsiteX49" fmla="*/ 8862 w 10000"/>
              <a:gd name="connsiteY49" fmla="*/ 8184 h 10000"/>
              <a:gd name="connsiteX50" fmla="*/ 8540 w 10000"/>
              <a:gd name="connsiteY50" fmla="*/ 8540 h 10000"/>
              <a:gd name="connsiteX51" fmla="*/ 8184 w 10000"/>
              <a:gd name="connsiteY51" fmla="*/ 8862 h 10000"/>
              <a:gd name="connsiteX52" fmla="*/ 7793 w 10000"/>
              <a:gd name="connsiteY52" fmla="*/ 9138 h 10000"/>
              <a:gd name="connsiteX53" fmla="*/ 7379 w 10000"/>
              <a:gd name="connsiteY53" fmla="*/ 9402 h 10000"/>
              <a:gd name="connsiteX54" fmla="*/ 6943 w 10000"/>
              <a:gd name="connsiteY54" fmla="*/ 9598 h 10000"/>
              <a:gd name="connsiteX55" fmla="*/ 6724 w 10000"/>
              <a:gd name="connsiteY55" fmla="*/ 9701 h 10000"/>
              <a:gd name="connsiteX56" fmla="*/ 6483 w 10000"/>
              <a:gd name="connsiteY56" fmla="*/ 9782 h 10000"/>
              <a:gd name="connsiteX57" fmla="*/ 6241 w 10000"/>
              <a:gd name="connsiteY57" fmla="*/ 9839 h 10000"/>
              <a:gd name="connsiteX58" fmla="*/ 6000 w 10000"/>
              <a:gd name="connsiteY58" fmla="*/ 9897 h 10000"/>
              <a:gd name="connsiteX59" fmla="*/ 5759 w 10000"/>
              <a:gd name="connsiteY59" fmla="*/ 9943 h 10000"/>
              <a:gd name="connsiteX60" fmla="*/ 5517 w 10000"/>
              <a:gd name="connsiteY60" fmla="*/ 9977 h 10000"/>
              <a:gd name="connsiteX61" fmla="*/ 5264 w 10000"/>
              <a:gd name="connsiteY61" fmla="*/ 10000 h 10000"/>
              <a:gd name="connsiteX62" fmla="*/ 5000 w 10000"/>
              <a:gd name="connsiteY62" fmla="*/ 10000 h 10000"/>
              <a:gd name="connsiteX63" fmla="*/ 5000 w 10000"/>
              <a:gd name="connsiteY63" fmla="*/ 10000 h 10000"/>
              <a:gd name="connsiteX64" fmla="*/ 4736 w 10000"/>
              <a:gd name="connsiteY64" fmla="*/ 10000 h 10000"/>
              <a:gd name="connsiteX65" fmla="*/ 4483 w 10000"/>
              <a:gd name="connsiteY65" fmla="*/ 9977 h 10000"/>
              <a:gd name="connsiteX66" fmla="*/ 4241 w 10000"/>
              <a:gd name="connsiteY66" fmla="*/ 9943 h 10000"/>
              <a:gd name="connsiteX67" fmla="*/ 4000 w 10000"/>
              <a:gd name="connsiteY67" fmla="*/ 9897 h 10000"/>
              <a:gd name="connsiteX68" fmla="*/ 3759 w 10000"/>
              <a:gd name="connsiteY68" fmla="*/ 9839 h 10000"/>
              <a:gd name="connsiteX69" fmla="*/ 3517 w 10000"/>
              <a:gd name="connsiteY69" fmla="*/ 9782 h 10000"/>
              <a:gd name="connsiteX70" fmla="*/ 3276 w 10000"/>
              <a:gd name="connsiteY70" fmla="*/ 9701 h 10000"/>
              <a:gd name="connsiteX71" fmla="*/ 3057 w 10000"/>
              <a:gd name="connsiteY71" fmla="*/ 9598 h 10000"/>
              <a:gd name="connsiteX72" fmla="*/ 2621 w 10000"/>
              <a:gd name="connsiteY72" fmla="*/ 9402 h 10000"/>
              <a:gd name="connsiteX73" fmla="*/ 2195 w 10000"/>
              <a:gd name="connsiteY73" fmla="*/ 9138 h 10000"/>
              <a:gd name="connsiteX74" fmla="*/ 2224 w 10000"/>
              <a:gd name="connsiteY74" fmla="*/ 916 h 10000"/>
              <a:gd name="connsiteX0" fmla="*/ 0 w 7805"/>
              <a:gd name="connsiteY0" fmla="*/ 862 h 10000"/>
              <a:gd name="connsiteX1" fmla="*/ 426 w 7805"/>
              <a:gd name="connsiteY1" fmla="*/ 609 h 10000"/>
              <a:gd name="connsiteX2" fmla="*/ 862 w 7805"/>
              <a:gd name="connsiteY2" fmla="*/ 402 h 10000"/>
              <a:gd name="connsiteX3" fmla="*/ 1081 w 7805"/>
              <a:gd name="connsiteY3" fmla="*/ 299 h 10000"/>
              <a:gd name="connsiteX4" fmla="*/ 1322 w 7805"/>
              <a:gd name="connsiteY4" fmla="*/ 218 h 10000"/>
              <a:gd name="connsiteX5" fmla="*/ 1564 w 7805"/>
              <a:gd name="connsiteY5" fmla="*/ 161 h 10000"/>
              <a:gd name="connsiteX6" fmla="*/ 1805 w 7805"/>
              <a:gd name="connsiteY6" fmla="*/ 103 h 10000"/>
              <a:gd name="connsiteX7" fmla="*/ 2046 w 7805"/>
              <a:gd name="connsiteY7" fmla="*/ 69 h 10000"/>
              <a:gd name="connsiteX8" fmla="*/ 2288 w 7805"/>
              <a:gd name="connsiteY8" fmla="*/ 23 h 10000"/>
              <a:gd name="connsiteX9" fmla="*/ 2541 w 7805"/>
              <a:gd name="connsiteY9" fmla="*/ 0 h 10000"/>
              <a:gd name="connsiteX10" fmla="*/ 2805 w 7805"/>
              <a:gd name="connsiteY10" fmla="*/ 0 h 10000"/>
              <a:gd name="connsiteX11" fmla="*/ 2805 w 7805"/>
              <a:gd name="connsiteY11" fmla="*/ 0 h 10000"/>
              <a:gd name="connsiteX12" fmla="*/ 3069 w 7805"/>
              <a:gd name="connsiteY12" fmla="*/ 0 h 10000"/>
              <a:gd name="connsiteX13" fmla="*/ 3322 w 7805"/>
              <a:gd name="connsiteY13" fmla="*/ 23 h 10000"/>
              <a:gd name="connsiteX14" fmla="*/ 3564 w 7805"/>
              <a:gd name="connsiteY14" fmla="*/ 69 h 10000"/>
              <a:gd name="connsiteX15" fmla="*/ 3805 w 7805"/>
              <a:gd name="connsiteY15" fmla="*/ 103 h 10000"/>
              <a:gd name="connsiteX16" fmla="*/ 4046 w 7805"/>
              <a:gd name="connsiteY16" fmla="*/ 161 h 10000"/>
              <a:gd name="connsiteX17" fmla="*/ 4288 w 7805"/>
              <a:gd name="connsiteY17" fmla="*/ 218 h 10000"/>
              <a:gd name="connsiteX18" fmla="*/ 4529 w 7805"/>
              <a:gd name="connsiteY18" fmla="*/ 299 h 10000"/>
              <a:gd name="connsiteX19" fmla="*/ 4748 w 7805"/>
              <a:gd name="connsiteY19" fmla="*/ 402 h 10000"/>
              <a:gd name="connsiteX20" fmla="*/ 5184 w 7805"/>
              <a:gd name="connsiteY20" fmla="*/ 609 h 10000"/>
              <a:gd name="connsiteX21" fmla="*/ 5598 w 7805"/>
              <a:gd name="connsiteY21" fmla="*/ 862 h 10000"/>
              <a:gd name="connsiteX22" fmla="*/ 5989 w 7805"/>
              <a:gd name="connsiteY22" fmla="*/ 1138 h 10000"/>
              <a:gd name="connsiteX23" fmla="*/ 6345 w 7805"/>
              <a:gd name="connsiteY23" fmla="*/ 1460 h 10000"/>
              <a:gd name="connsiteX24" fmla="*/ 6667 w 7805"/>
              <a:gd name="connsiteY24" fmla="*/ 1828 h 10000"/>
              <a:gd name="connsiteX25" fmla="*/ 6943 w 7805"/>
              <a:gd name="connsiteY25" fmla="*/ 2207 h 10000"/>
              <a:gd name="connsiteX26" fmla="*/ 7207 w 7805"/>
              <a:gd name="connsiteY26" fmla="*/ 2621 h 10000"/>
              <a:gd name="connsiteX27" fmla="*/ 7403 w 7805"/>
              <a:gd name="connsiteY27" fmla="*/ 3057 h 10000"/>
              <a:gd name="connsiteX28" fmla="*/ 7506 w 7805"/>
              <a:gd name="connsiteY28" fmla="*/ 3287 h 10000"/>
              <a:gd name="connsiteX29" fmla="*/ 7587 w 7805"/>
              <a:gd name="connsiteY29" fmla="*/ 3517 h 10000"/>
              <a:gd name="connsiteX30" fmla="*/ 7644 w 7805"/>
              <a:gd name="connsiteY30" fmla="*/ 3759 h 10000"/>
              <a:gd name="connsiteX31" fmla="*/ 7702 w 7805"/>
              <a:gd name="connsiteY31" fmla="*/ 4000 h 10000"/>
              <a:gd name="connsiteX32" fmla="*/ 7748 w 7805"/>
              <a:gd name="connsiteY32" fmla="*/ 4241 h 10000"/>
              <a:gd name="connsiteX33" fmla="*/ 7782 w 7805"/>
              <a:gd name="connsiteY33" fmla="*/ 4483 h 10000"/>
              <a:gd name="connsiteX34" fmla="*/ 7805 w 7805"/>
              <a:gd name="connsiteY34" fmla="*/ 4747 h 10000"/>
              <a:gd name="connsiteX35" fmla="*/ 7805 w 7805"/>
              <a:gd name="connsiteY35" fmla="*/ 5000 h 10000"/>
              <a:gd name="connsiteX36" fmla="*/ 7805 w 7805"/>
              <a:gd name="connsiteY36" fmla="*/ 5000 h 10000"/>
              <a:gd name="connsiteX37" fmla="*/ 7805 w 7805"/>
              <a:gd name="connsiteY37" fmla="*/ 5000 h 10000"/>
              <a:gd name="connsiteX38" fmla="*/ 7805 w 7805"/>
              <a:gd name="connsiteY38" fmla="*/ 5264 h 10000"/>
              <a:gd name="connsiteX39" fmla="*/ 7782 w 7805"/>
              <a:gd name="connsiteY39" fmla="*/ 5517 h 10000"/>
              <a:gd name="connsiteX40" fmla="*/ 7748 w 7805"/>
              <a:gd name="connsiteY40" fmla="*/ 5759 h 10000"/>
              <a:gd name="connsiteX41" fmla="*/ 7702 w 7805"/>
              <a:gd name="connsiteY41" fmla="*/ 6000 h 10000"/>
              <a:gd name="connsiteX42" fmla="*/ 7644 w 7805"/>
              <a:gd name="connsiteY42" fmla="*/ 6241 h 10000"/>
              <a:gd name="connsiteX43" fmla="*/ 7587 w 7805"/>
              <a:gd name="connsiteY43" fmla="*/ 6483 h 10000"/>
              <a:gd name="connsiteX44" fmla="*/ 7506 w 7805"/>
              <a:gd name="connsiteY44" fmla="*/ 6724 h 10000"/>
              <a:gd name="connsiteX45" fmla="*/ 7403 w 7805"/>
              <a:gd name="connsiteY45" fmla="*/ 6943 h 10000"/>
              <a:gd name="connsiteX46" fmla="*/ 7207 w 7805"/>
              <a:gd name="connsiteY46" fmla="*/ 7379 h 10000"/>
              <a:gd name="connsiteX47" fmla="*/ 6943 w 7805"/>
              <a:gd name="connsiteY47" fmla="*/ 7805 h 10000"/>
              <a:gd name="connsiteX48" fmla="*/ 6667 w 7805"/>
              <a:gd name="connsiteY48" fmla="*/ 8184 h 10000"/>
              <a:gd name="connsiteX49" fmla="*/ 6345 w 7805"/>
              <a:gd name="connsiteY49" fmla="*/ 8540 h 10000"/>
              <a:gd name="connsiteX50" fmla="*/ 5989 w 7805"/>
              <a:gd name="connsiteY50" fmla="*/ 8862 h 10000"/>
              <a:gd name="connsiteX51" fmla="*/ 5598 w 7805"/>
              <a:gd name="connsiteY51" fmla="*/ 9138 h 10000"/>
              <a:gd name="connsiteX52" fmla="*/ 5184 w 7805"/>
              <a:gd name="connsiteY52" fmla="*/ 9402 h 10000"/>
              <a:gd name="connsiteX53" fmla="*/ 4748 w 7805"/>
              <a:gd name="connsiteY53" fmla="*/ 9598 h 10000"/>
              <a:gd name="connsiteX54" fmla="*/ 4529 w 7805"/>
              <a:gd name="connsiteY54" fmla="*/ 9701 h 10000"/>
              <a:gd name="connsiteX55" fmla="*/ 4288 w 7805"/>
              <a:gd name="connsiteY55" fmla="*/ 9782 h 10000"/>
              <a:gd name="connsiteX56" fmla="*/ 4046 w 7805"/>
              <a:gd name="connsiteY56" fmla="*/ 9839 h 10000"/>
              <a:gd name="connsiteX57" fmla="*/ 3805 w 7805"/>
              <a:gd name="connsiteY57" fmla="*/ 9897 h 10000"/>
              <a:gd name="connsiteX58" fmla="*/ 3564 w 7805"/>
              <a:gd name="connsiteY58" fmla="*/ 9943 h 10000"/>
              <a:gd name="connsiteX59" fmla="*/ 3322 w 7805"/>
              <a:gd name="connsiteY59" fmla="*/ 9977 h 10000"/>
              <a:gd name="connsiteX60" fmla="*/ 3069 w 7805"/>
              <a:gd name="connsiteY60" fmla="*/ 10000 h 10000"/>
              <a:gd name="connsiteX61" fmla="*/ 2805 w 7805"/>
              <a:gd name="connsiteY61" fmla="*/ 10000 h 10000"/>
              <a:gd name="connsiteX62" fmla="*/ 2805 w 7805"/>
              <a:gd name="connsiteY62" fmla="*/ 10000 h 10000"/>
              <a:gd name="connsiteX63" fmla="*/ 2541 w 7805"/>
              <a:gd name="connsiteY63" fmla="*/ 10000 h 10000"/>
              <a:gd name="connsiteX64" fmla="*/ 2288 w 7805"/>
              <a:gd name="connsiteY64" fmla="*/ 9977 h 10000"/>
              <a:gd name="connsiteX65" fmla="*/ 2046 w 7805"/>
              <a:gd name="connsiteY65" fmla="*/ 9943 h 10000"/>
              <a:gd name="connsiteX66" fmla="*/ 1805 w 7805"/>
              <a:gd name="connsiteY66" fmla="*/ 9897 h 10000"/>
              <a:gd name="connsiteX67" fmla="*/ 1564 w 7805"/>
              <a:gd name="connsiteY67" fmla="*/ 9839 h 10000"/>
              <a:gd name="connsiteX68" fmla="*/ 1322 w 7805"/>
              <a:gd name="connsiteY68" fmla="*/ 9782 h 10000"/>
              <a:gd name="connsiteX69" fmla="*/ 1081 w 7805"/>
              <a:gd name="connsiteY69" fmla="*/ 9701 h 10000"/>
              <a:gd name="connsiteX70" fmla="*/ 862 w 7805"/>
              <a:gd name="connsiteY70" fmla="*/ 9598 h 10000"/>
              <a:gd name="connsiteX71" fmla="*/ 426 w 7805"/>
              <a:gd name="connsiteY71" fmla="*/ 9402 h 10000"/>
              <a:gd name="connsiteX72" fmla="*/ 0 w 7805"/>
              <a:gd name="connsiteY72" fmla="*/ 9138 h 10000"/>
              <a:gd name="connsiteX73" fmla="*/ 29 w 7805"/>
              <a:gd name="connsiteY73" fmla="*/ 916 h 10000"/>
              <a:gd name="connsiteX0" fmla="*/ 7 w 10007"/>
              <a:gd name="connsiteY0" fmla="*/ 862 h 10000"/>
              <a:gd name="connsiteX1" fmla="*/ 553 w 10007"/>
              <a:gd name="connsiteY1" fmla="*/ 609 h 10000"/>
              <a:gd name="connsiteX2" fmla="*/ 1111 w 10007"/>
              <a:gd name="connsiteY2" fmla="*/ 402 h 10000"/>
              <a:gd name="connsiteX3" fmla="*/ 1392 w 10007"/>
              <a:gd name="connsiteY3" fmla="*/ 299 h 10000"/>
              <a:gd name="connsiteX4" fmla="*/ 1701 w 10007"/>
              <a:gd name="connsiteY4" fmla="*/ 218 h 10000"/>
              <a:gd name="connsiteX5" fmla="*/ 2011 w 10007"/>
              <a:gd name="connsiteY5" fmla="*/ 161 h 10000"/>
              <a:gd name="connsiteX6" fmla="*/ 2320 w 10007"/>
              <a:gd name="connsiteY6" fmla="*/ 103 h 10000"/>
              <a:gd name="connsiteX7" fmla="*/ 2628 w 10007"/>
              <a:gd name="connsiteY7" fmla="*/ 69 h 10000"/>
              <a:gd name="connsiteX8" fmla="*/ 2938 w 10007"/>
              <a:gd name="connsiteY8" fmla="*/ 23 h 10000"/>
              <a:gd name="connsiteX9" fmla="*/ 3263 w 10007"/>
              <a:gd name="connsiteY9" fmla="*/ 0 h 10000"/>
              <a:gd name="connsiteX10" fmla="*/ 3601 w 10007"/>
              <a:gd name="connsiteY10" fmla="*/ 0 h 10000"/>
              <a:gd name="connsiteX11" fmla="*/ 3601 w 10007"/>
              <a:gd name="connsiteY11" fmla="*/ 0 h 10000"/>
              <a:gd name="connsiteX12" fmla="*/ 3939 w 10007"/>
              <a:gd name="connsiteY12" fmla="*/ 0 h 10000"/>
              <a:gd name="connsiteX13" fmla="*/ 4263 w 10007"/>
              <a:gd name="connsiteY13" fmla="*/ 23 h 10000"/>
              <a:gd name="connsiteX14" fmla="*/ 4573 w 10007"/>
              <a:gd name="connsiteY14" fmla="*/ 69 h 10000"/>
              <a:gd name="connsiteX15" fmla="*/ 4882 w 10007"/>
              <a:gd name="connsiteY15" fmla="*/ 103 h 10000"/>
              <a:gd name="connsiteX16" fmla="*/ 5191 w 10007"/>
              <a:gd name="connsiteY16" fmla="*/ 161 h 10000"/>
              <a:gd name="connsiteX17" fmla="*/ 5501 w 10007"/>
              <a:gd name="connsiteY17" fmla="*/ 218 h 10000"/>
              <a:gd name="connsiteX18" fmla="*/ 5810 w 10007"/>
              <a:gd name="connsiteY18" fmla="*/ 299 h 10000"/>
              <a:gd name="connsiteX19" fmla="*/ 6090 w 10007"/>
              <a:gd name="connsiteY19" fmla="*/ 402 h 10000"/>
              <a:gd name="connsiteX20" fmla="*/ 6649 w 10007"/>
              <a:gd name="connsiteY20" fmla="*/ 609 h 10000"/>
              <a:gd name="connsiteX21" fmla="*/ 7179 w 10007"/>
              <a:gd name="connsiteY21" fmla="*/ 862 h 10000"/>
              <a:gd name="connsiteX22" fmla="*/ 7680 w 10007"/>
              <a:gd name="connsiteY22" fmla="*/ 1138 h 10000"/>
              <a:gd name="connsiteX23" fmla="*/ 8136 w 10007"/>
              <a:gd name="connsiteY23" fmla="*/ 1460 h 10000"/>
              <a:gd name="connsiteX24" fmla="*/ 8549 w 10007"/>
              <a:gd name="connsiteY24" fmla="*/ 1828 h 10000"/>
              <a:gd name="connsiteX25" fmla="*/ 8903 w 10007"/>
              <a:gd name="connsiteY25" fmla="*/ 2207 h 10000"/>
              <a:gd name="connsiteX26" fmla="*/ 9241 w 10007"/>
              <a:gd name="connsiteY26" fmla="*/ 2621 h 10000"/>
              <a:gd name="connsiteX27" fmla="*/ 9492 w 10007"/>
              <a:gd name="connsiteY27" fmla="*/ 3057 h 10000"/>
              <a:gd name="connsiteX28" fmla="*/ 9624 w 10007"/>
              <a:gd name="connsiteY28" fmla="*/ 3287 h 10000"/>
              <a:gd name="connsiteX29" fmla="*/ 9728 w 10007"/>
              <a:gd name="connsiteY29" fmla="*/ 3517 h 10000"/>
              <a:gd name="connsiteX30" fmla="*/ 9801 w 10007"/>
              <a:gd name="connsiteY30" fmla="*/ 3759 h 10000"/>
              <a:gd name="connsiteX31" fmla="*/ 9875 w 10007"/>
              <a:gd name="connsiteY31" fmla="*/ 4000 h 10000"/>
              <a:gd name="connsiteX32" fmla="*/ 9934 w 10007"/>
              <a:gd name="connsiteY32" fmla="*/ 4241 h 10000"/>
              <a:gd name="connsiteX33" fmla="*/ 9978 w 10007"/>
              <a:gd name="connsiteY33" fmla="*/ 4483 h 10000"/>
              <a:gd name="connsiteX34" fmla="*/ 10007 w 10007"/>
              <a:gd name="connsiteY34" fmla="*/ 4747 h 10000"/>
              <a:gd name="connsiteX35" fmla="*/ 10007 w 10007"/>
              <a:gd name="connsiteY35" fmla="*/ 5000 h 10000"/>
              <a:gd name="connsiteX36" fmla="*/ 10007 w 10007"/>
              <a:gd name="connsiteY36" fmla="*/ 5000 h 10000"/>
              <a:gd name="connsiteX37" fmla="*/ 10007 w 10007"/>
              <a:gd name="connsiteY37" fmla="*/ 5000 h 10000"/>
              <a:gd name="connsiteX38" fmla="*/ 10007 w 10007"/>
              <a:gd name="connsiteY38" fmla="*/ 5264 h 10000"/>
              <a:gd name="connsiteX39" fmla="*/ 9978 w 10007"/>
              <a:gd name="connsiteY39" fmla="*/ 5517 h 10000"/>
              <a:gd name="connsiteX40" fmla="*/ 9934 w 10007"/>
              <a:gd name="connsiteY40" fmla="*/ 5759 h 10000"/>
              <a:gd name="connsiteX41" fmla="*/ 9875 w 10007"/>
              <a:gd name="connsiteY41" fmla="*/ 6000 h 10000"/>
              <a:gd name="connsiteX42" fmla="*/ 9801 w 10007"/>
              <a:gd name="connsiteY42" fmla="*/ 6241 h 10000"/>
              <a:gd name="connsiteX43" fmla="*/ 9728 w 10007"/>
              <a:gd name="connsiteY43" fmla="*/ 6483 h 10000"/>
              <a:gd name="connsiteX44" fmla="*/ 9624 w 10007"/>
              <a:gd name="connsiteY44" fmla="*/ 6724 h 10000"/>
              <a:gd name="connsiteX45" fmla="*/ 9492 w 10007"/>
              <a:gd name="connsiteY45" fmla="*/ 6943 h 10000"/>
              <a:gd name="connsiteX46" fmla="*/ 9241 w 10007"/>
              <a:gd name="connsiteY46" fmla="*/ 7379 h 10000"/>
              <a:gd name="connsiteX47" fmla="*/ 8903 w 10007"/>
              <a:gd name="connsiteY47" fmla="*/ 7805 h 10000"/>
              <a:gd name="connsiteX48" fmla="*/ 8549 w 10007"/>
              <a:gd name="connsiteY48" fmla="*/ 8184 h 10000"/>
              <a:gd name="connsiteX49" fmla="*/ 8136 w 10007"/>
              <a:gd name="connsiteY49" fmla="*/ 8540 h 10000"/>
              <a:gd name="connsiteX50" fmla="*/ 7680 w 10007"/>
              <a:gd name="connsiteY50" fmla="*/ 8862 h 10000"/>
              <a:gd name="connsiteX51" fmla="*/ 7179 w 10007"/>
              <a:gd name="connsiteY51" fmla="*/ 9138 h 10000"/>
              <a:gd name="connsiteX52" fmla="*/ 6649 w 10007"/>
              <a:gd name="connsiteY52" fmla="*/ 9402 h 10000"/>
              <a:gd name="connsiteX53" fmla="*/ 6090 w 10007"/>
              <a:gd name="connsiteY53" fmla="*/ 9598 h 10000"/>
              <a:gd name="connsiteX54" fmla="*/ 5810 w 10007"/>
              <a:gd name="connsiteY54" fmla="*/ 9701 h 10000"/>
              <a:gd name="connsiteX55" fmla="*/ 5501 w 10007"/>
              <a:gd name="connsiteY55" fmla="*/ 9782 h 10000"/>
              <a:gd name="connsiteX56" fmla="*/ 5191 w 10007"/>
              <a:gd name="connsiteY56" fmla="*/ 9839 h 10000"/>
              <a:gd name="connsiteX57" fmla="*/ 4882 w 10007"/>
              <a:gd name="connsiteY57" fmla="*/ 9897 h 10000"/>
              <a:gd name="connsiteX58" fmla="*/ 4573 w 10007"/>
              <a:gd name="connsiteY58" fmla="*/ 9943 h 10000"/>
              <a:gd name="connsiteX59" fmla="*/ 4263 w 10007"/>
              <a:gd name="connsiteY59" fmla="*/ 9977 h 10000"/>
              <a:gd name="connsiteX60" fmla="*/ 3939 w 10007"/>
              <a:gd name="connsiteY60" fmla="*/ 10000 h 10000"/>
              <a:gd name="connsiteX61" fmla="*/ 3601 w 10007"/>
              <a:gd name="connsiteY61" fmla="*/ 10000 h 10000"/>
              <a:gd name="connsiteX62" fmla="*/ 3601 w 10007"/>
              <a:gd name="connsiteY62" fmla="*/ 10000 h 10000"/>
              <a:gd name="connsiteX63" fmla="*/ 3263 w 10007"/>
              <a:gd name="connsiteY63" fmla="*/ 10000 h 10000"/>
              <a:gd name="connsiteX64" fmla="*/ 2938 w 10007"/>
              <a:gd name="connsiteY64" fmla="*/ 9977 h 10000"/>
              <a:gd name="connsiteX65" fmla="*/ 2628 w 10007"/>
              <a:gd name="connsiteY65" fmla="*/ 9943 h 10000"/>
              <a:gd name="connsiteX66" fmla="*/ 2320 w 10007"/>
              <a:gd name="connsiteY66" fmla="*/ 9897 h 10000"/>
              <a:gd name="connsiteX67" fmla="*/ 2011 w 10007"/>
              <a:gd name="connsiteY67" fmla="*/ 9839 h 10000"/>
              <a:gd name="connsiteX68" fmla="*/ 1701 w 10007"/>
              <a:gd name="connsiteY68" fmla="*/ 9782 h 10000"/>
              <a:gd name="connsiteX69" fmla="*/ 1392 w 10007"/>
              <a:gd name="connsiteY69" fmla="*/ 9701 h 10000"/>
              <a:gd name="connsiteX70" fmla="*/ 1111 w 10007"/>
              <a:gd name="connsiteY70" fmla="*/ 9598 h 10000"/>
              <a:gd name="connsiteX71" fmla="*/ 553 w 10007"/>
              <a:gd name="connsiteY71" fmla="*/ 9402 h 10000"/>
              <a:gd name="connsiteX72" fmla="*/ 7 w 10007"/>
              <a:gd name="connsiteY72" fmla="*/ 9138 h 10000"/>
              <a:gd name="connsiteX73" fmla="*/ 0 w 10007"/>
              <a:gd name="connsiteY73" fmla="*/ 882 h 10000"/>
              <a:gd name="connsiteX0" fmla="*/ 7 w 10007"/>
              <a:gd name="connsiteY0" fmla="*/ 862 h 10000"/>
              <a:gd name="connsiteX1" fmla="*/ 553 w 10007"/>
              <a:gd name="connsiteY1" fmla="*/ 609 h 10000"/>
              <a:gd name="connsiteX2" fmla="*/ 1111 w 10007"/>
              <a:gd name="connsiteY2" fmla="*/ 402 h 10000"/>
              <a:gd name="connsiteX3" fmla="*/ 1392 w 10007"/>
              <a:gd name="connsiteY3" fmla="*/ 299 h 10000"/>
              <a:gd name="connsiteX4" fmla="*/ 1701 w 10007"/>
              <a:gd name="connsiteY4" fmla="*/ 218 h 10000"/>
              <a:gd name="connsiteX5" fmla="*/ 2011 w 10007"/>
              <a:gd name="connsiteY5" fmla="*/ 161 h 10000"/>
              <a:gd name="connsiteX6" fmla="*/ 2320 w 10007"/>
              <a:gd name="connsiteY6" fmla="*/ 103 h 10000"/>
              <a:gd name="connsiteX7" fmla="*/ 2628 w 10007"/>
              <a:gd name="connsiteY7" fmla="*/ 69 h 10000"/>
              <a:gd name="connsiteX8" fmla="*/ 2938 w 10007"/>
              <a:gd name="connsiteY8" fmla="*/ 23 h 10000"/>
              <a:gd name="connsiteX9" fmla="*/ 3263 w 10007"/>
              <a:gd name="connsiteY9" fmla="*/ 0 h 10000"/>
              <a:gd name="connsiteX10" fmla="*/ 3601 w 10007"/>
              <a:gd name="connsiteY10" fmla="*/ 0 h 10000"/>
              <a:gd name="connsiteX11" fmla="*/ 3601 w 10007"/>
              <a:gd name="connsiteY11" fmla="*/ 0 h 10000"/>
              <a:gd name="connsiteX12" fmla="*/ 3939 w 10007"/>
              <a:gd name="connsiteY12" fmla="*/ 0 h 10000"/>
              <a:gd name="connsiteX13" fmla="*/ 4263 w 10007"/>
              <a:gd name="connsiteY13" fmla="*/ 23 h 10000"/>
              <a:gd name="connsiteX14" fmla="*/ 4573 w 10007"/>
              <a:gd name="connsiteY14" fmla="*/ 69 h 10000"/>
              <a:gd name="connsiteX15" fmla="*/ 4882 w 10007"/>
              <a:gd name="connsiteY15" fmla="*/ 103 h 10000"/>
              <a:gd name="connsiteX16" fmla="*/ 5191 w 10007"/>
              <a:gd name="connsiteY16" fmla="*/ 161 h 10000"/>
              <a:gd name="connsiteX17" fmla="*/ 5501 w 10007"/>
              <a:gd name="connsiteY17" fmla="*/ 218 h 10000"/>
              <a:gd name="connsiteX18" fmla="*/ 5810 w 10007"/>
              <a:gd name="connsiteY18" fmla="*/ 299 h 10000"/>
              <a:gd name="connsiteX19" fmla="*/ 6090 w 10007"/>
              <a:gd name="connsiteY19" fmla="*/ 402 h 10000"/>
              <a:gd name="connsiteX20" fmla="*/ 6649 w 10007"/>
              <a:gd name="connsiteY20" fmla="*/ 609 h 10000"/>
              <a:gd name="connsiteX21" fmla="*/ 7179 w 10007"/>
              <a:gd name="connsiteY21" fmla="*/ 862 h 10000"/>
              <a:gd name="connsiteX22" fmla="*/ 7680 w 10007"/>
              <a:gd name="connsiteY22" fmla="*/ 1138 h 10000"/>
              <a:gd name="connsiteX23" fmla="*/ 8136 w 10007"/>
              <a:gd name="connsiteY23" fmla="*/ 1460 h 10000"/>
              <a:gd name="connsiteX24" fmla="*/ 8549 w 10007"/>
              <a:gd name="connsiteY24" fmla="*/ 1828 h 10000"/>
              <a:gd name="connsiteX25" fmla="*/ 8903 w 10007"/>
              <a:gd name="connsiteY25" fmla="*/ 2207 h 10000"/>
              <a:gd name="connsiteX26" fmla="*/ 9241 w 10007"/>
              <a:gd name="connsiteY26" fmla="*/ 2621 h 10000"/>
              <a:gd name="connsiteX27" fmla="*/ 9492 w 10007"/>
              <a:gd name="connsiteY27" fmla="*/ 3057 h 10000"/>
              <a:gd name="connsiteX28" fmla="*/ 9624 w 10007"/>
              <a:gd name="connsiteY28" fmla="*/ 3287 h 10000"/>
              <a:gd name="connsiteX29" fmla="*/ 9728 w 10007"/>
              <a:gd name="connsiteY29" fmla="*/ 3517 h 10000"/>
              <a:gd name="connsiteX30" fmla="*/ 9801 w 10007"/>
              <a:gd name="connsiteY30" fmla="*/ 3759 h 10000"/>
              <a:gd name="connsiteX31" fmla="*/ 9875 w 10007"/>
              <a:gd name="connsiteY31" fmla="*/ 4000 h 10000"/>
              <a:gd name="connsiteX32" fmla="*/ 9934 w 10007"/>
              <a:gd name="connsiteY32" fmla="*/ 4241 h 10000"/>
              <a:gd name="connsiteX33" fmla="*/ 9978 w 10007"/>
              <a:gd name="connsiteY33" fmla="*/ 4483 h 10000"/>
              <a:gd name="connsiteX34" fmla="*/ 10007 w 10007"/>
              <a:gd name="connsiteY34" fmla="*/ 4747 h 10000"/>
              <a:gd name="connsiteX35" fmla="*/ 10007 w 10007"/>
              <a:gd name="connsiteY35" fmla="*/ 5000 h 10000"/>
              <a:gd name="connsiteX36" fmla="*/ 10007 w 10007"/>
              <a:gd name="connsiteY36" fmla="*/ 5000 h 10000"/>
              <a:gd name="connsiteX37" fmla="*/ 10007 w 10007"/>
              <a:gd name="connsiteY37" fmla="*/ 5000 h 10000"/>
              <a:gd name="connsiteX38" fmla="*/ 10007 w 10007"/>
              <a:gd name="connsiteY38" fmla="*/ 5264 h 10000"/>
              <a:gd name="connsiteX39" fmla="*/ 9978 w 10007"/>
              <a:gd name="connsiteY39" fmla="*/ 5517 h 10000"/>
              <a:gd name="connsiteX40" fmla="*/ 9934 w 10007"/>
              <a:gd name="connsiteY40" fmla="*/ 5759 h 10000"/>
              <a:gd name="connsiteX41" fmla="*/ 9875 w 10007"/>
              <a:gd name="connsiteY41" fmla="*/ 6000 h 10000"/>
              <a:gd name="connsiteX42" fmla="*/ 9801 w 10007"/>
              <a:gd name="connsiteY42" fmla="*/ 6241 h 10000"/>
              <a:gd name="connsiteX43" fmla="*/ 9728 w 10007"/>
              <a:gd name="connsiteY43" fmla="*/ 6483 h 10000"/>
              <a:gd name="connsiteX44" fmla="*/ 9624 w 10007"/>
              <a:gd name="connsiteY44" fmla="*/ 6724 h 10000"/>
              <a:gd name="connsiteX45" fmla="*/ 9492 w 10007"/>
              <a:gd name="connsiteY45" fmla="*/ 6943 h 10000"/>
              <a:gd name="connsiteX46" fmla="*/ 9241 w 10007"/>
              <a:gd name="connsiteY46" fmla="*/ 7379 h 10000"/>
              <a:gd name="connsiteX47" fmla="*/ 8903 w 10007"/>
              <a:gd name="connsiteY47" fmla="*/ 7805 h 10000"/>
              <a:gd name="connsiteX48" fmla="*/ 8549 w 10007"/>
              <a:gd name="connsiteY48" fmla="*/ 8184 h 10000"/>
              <a:gd name="connsiteX49" fmla="*/ 8136 w 10007"/>
              <a:gd name="connsiteY49" fmla="*/ 8540 h 10000"/>
              <a:gd name="connsiteX50" fmla="*/ 7680 w 10007"/>
              <a:gd name="connsiteY50" fmla="*/ 8862 h 10000"/>
              <a:gd name="connsiteX51" fmla="*/ 7179 w 10007"/>
              <a:gd name="connsiteY51" fmla="*/ 9138 h 10000"/>
              <a:gd name="connsiteX52" fmla="*/ 6649 w 10007"/>
              <a:gd name="connsiteY52" fmla="*/ 9402 h 10000"/>
              <a:gd name="connsiteX53" fmla="*/ 6090 w 10007"/>
              <a:gd name="connsiteY53" fmla="*/ 9598 h 10000"/>
              <a:gd name="connsiteX54" fmla="*/ 5810 w 10007"/>
              <a:gd name="connsiteY54" fmla="*/ 9701 h 10000"/>
              <a:gd name="connsiteX55" fmla="*/ 5501 w 10007"/>
              <a:gd name="connsiteY55" fmla="*/ 9782 h 10000"/>
              <a:gd name="connsiteX56" fmla="*/ 5191 w 10007"/>
              <a:gd name="connsiteY56" fmla="*/ 9839 h 10000"/>
              <a:gd name="connsiteX57" fmla="*/ 4882 w 10007"/>
              <a:gd name="connsiteY57" fmla="*/ 9897 h 10000"/>
              <a:gd name="connsiteX58" fmla="*/ 4573 w 10007"/>
              <a:gd name="connsiteY58" fmla="*/ 9943 h 10000"/>
              <a:gd name="connsiteX59" fmla="*/ 4263 w 10007"/>
              <a:gd name="connsiteY59" fmla="*/ 9977 h 10000"/>
              <a:gd name="connsiteX60" fmla="*/ 3939 w 10007"/>
              <a:gd name="connsiteY60" fmla="*/ 10000 h 10000"/>
              <a:gd name="connsiteX61" fmla="*/ 3601 w 10007"/>
              <a:gd name="connsiteY61" fmla="*/ 10000 h 10000"/>
              <a:gd name="connsiteX62" fmla="*/ 3601 w 10007"/>
              <a:gd name="connsiteY62" fmla="*/ 10000 h 10000"/>
              <a:gd name="connsiteX63" fmla="*/ 3263 w 10007"/>
              <a:gd name="connsiteY63" fmla="*/ 10000 h 10000"/>
              <a:gd name="connsiteX64" fmla="*/ 2938 w 10007"/>
              <a:gd name="connsiteY64" fmla="*/ 9977 h 10000"/>
              <a:gd name="connsiteX65" fmla="*/ 2628 w 10007"/>
              <a:gd name="connsiteY65" fmla="*/ 9943 h 10000"/>
              <a:gd name="connsiteX66" fmla="*/ 2320 w 10007"/>
              <a:gd name="connsiteY66" fmla="*/ 9897 h 10000"/>
              <a:gd name="connsiteX67" fmla="*/ 2011 w 10007"/>
              <a:gd name="connsiteY67" fmla="*/ 9839 h 10000"/>
              <a:gd name="connsiteX68" fmla="*/ 1701 w 10007"/>
              <a:gd name="connsiteY68" fmla="*/ 9782 h 10000"/>
              <a:gd name="connsiteX69" fmla="*/ 1392 w 10007"/>
              <a:gd name="connsiteY69" fmla="*/ 9701 h 10000"/>
              <a:gd name="connsiteX70" fmla="*/ 1111 w 10007"/>
              <a:gd name="connsiteY70" fmla="*/ 9598 h 10000"/>
              <a:gd name="connsiteX71" fmla="*/ 553 w 10007"/>
              <a:gd name="connsiteY71" fmla="*/ 9402 h 10000"/>
              <a:gd name="connsiteX72" fmla="*/ 7 w 10007"/>
              <a:gd name="connsiteY72" fmla="*/ 9138 h 10000"/>
              <a:gd name="connsiteX73" fmla="*/ 0 w 10007"/>
              <a:gd name="connsiteY73" fmla="*/ 882 h 10000"/>
              <a:gd name="connsiteX74" fmla="*/ 7 w 10007"/>
              <a:gd name="connsiteY74" fmla="*/ 86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0007" h="10000">
                <a:moveTo>
                  <a:pt x="7" y="862"/>
                </a:moveTo>
                <a:lnTo>
                  <a:pt x="553" y="609"/>
                </a:lnTo>
                <a:lnTo>
                  <a:pt x="1111" y="402"/>
                </a:lnTo>
                <a:lnTo>
                  <a:pt x="1392" y="299"/>
                </a:lnTo>
                <a:lnTo>
                  <a:pt x="1701" y="218"/>
                </a:lnTo>
                <a:lnTo>
                  <a:pt x="2011" y="161"/>
                </a:lnTo>
                <a:lnTo>
                  <a:pt x="2320" y="103"/>
                </a:lnTo>
                <a:lnTo>
                  <a:pt x="2628" y="69"/>
                </a:lnTo>
                <a:lnTo>
                  <a:pt x="2938" y="23"/>
                </a:lnTo>
                <a:lnTo>
                  <a:pt x="3263" y="0"/>
                </a:lnTo>
                <a:lnTo>
                  <a:pt x="3601" y="0"/>
                </a:lnTo>
                <a:lnTo>
                  <a:pt x="3601" y="0"/>
                </a:lnTo>
                <a:lnTo>
                  <a:pt x="3939" y="0"/>
                </a:lnTo>
                <a:lnTo>
                  <a:pt x="4263" y="23"/>
                </a:lnTo>
                <a:lnTo>
                  <a:pt x="4573" y="69"/>
                </a:lnTo>
                <a:lnTo>
                  <a:pt x="4882" y="103"/>
                </a:lnTo>
                <a:lnTo>
                  <a:pt x="5191" y="161"/>
                </a:lnTo>
                <a:lnTo>
                  <a:pt x="5501" y="218"/>
                </a:lnTo>
                <a:lnTo>
                  <a:pt x="5810" y="299"/>
                </a:lnTo>
                <a:lnTo>
                  <a:pt x="6090" y="402"/>
                </a:lnTo>
                <a:lnTo>
                  <a:pt x="6649" y="609"/>
                </a:lnTo>
                <a:lnTo>
                  <a:pt x="7179" y="862"/>
                </a:lnTo>
                <a:lnTo>
                  <a:pt x="7680" y="1138"/>
                </a:lnTo>
                <a:lnTo>
                  <a:pt x="8136" y="1460"/>
                </a:lnTo>
                <a:lnTo>
                  <a:pt x="8549" y="1828"/>
                </a:lnTo>
                <a:lnTo>
                  <a:pt x="8903" y="2207"/>
                </a:lnTo>
                <a:lnTo>
                  <a:pt x="9241" y="2621"/>
                </a:lnTo>
                <a:cubicBezTo>
                  <a:pt x="9325" y="2766"/>
                  <a:pt x="9408" y="2912"/>
                  <a:pt x="9492" y="3057"/>
                </a:cubicBezTo>
                <a:lnTo>
                  <a:pt x="9624" y="3287"/>
                </a:lnTo>
                <a:cubicBezTo>
                  <a:pt x="9659" y="3364"/>
                  <a:pt x="9693" y="3440"/>
                  <a:pt x="9728" y="3517"/>
                </a:cubicBezTo>
                <a:cubicBezTo>
                  <a:pt x="9752" y="3598"/>
                  <a:pt x="9776" y="3678"/>
                  <a:pt x="9801" y="3759"/>
                </a:cubicBezTo>
                <a:cubicBezTo>
                  <a:pt x="9825" y="3839"/>
                  <a:pt x="9851" y="3920"/>
                  <a:pt x="9875" y="4000"/>
                </a:cubicBezTo>
                <a:cubicBezTo>
                  <a:pt x="9894" y="4080"/>
                  <a:pt x="9915" y="4161"/>
                  <a:pt x="9934" y="4241"/>
                </a:cubicBezTo>
                <a:cubicBezTo>
                  <a:pt x="9948" y="4322"/>
                  <a:pt x="9963" y="4402"/>
                  <a:pt x="9978" y="4483"/>
                </a:cubicBezTo>
                <a:cubicBezTo>
                  <a:pt x="9988" y="4571"/>
                  <a:pt x="9997" y="4659"/>
                  <a:pt x="10007" y="4747"/>
                </a:cubicBezTo>
                <a:lnTo>
                  <a:pt x="10007" y="5000"/>
                </a:lnTo>
                <a:lnTo>
                  <a:pt x="10007" y="5000"/>
                </a:lnTo>
                <a:lnTo>
                  <a:pt x="10007" y="5000"/>
                </a:lnTo>
                <a:lnTo>
                  <a:pt x="10007" y="5264"/>
                </a:lnTo>
                <a:cubicBezTo>
                  <a:pt x="9997" y="5348"/>
                  <a:pt x="9988" y="5433"/>
                  <a:pt x="9978" y="5517"/>
                </a:cubicBezTo>
                <a:cubicBezTo>
                  <a:pt x="9963" y="5598"/>
                  <a:pt x="9948" y="5678"/>
                  <a:pt x="9934" y="5759"/>
                </a:cubicBezTo>
                <a:cubicBezTo>
                  <a:pt x="9915" y="5839"/>
                  <a:pt x="9894" y="5920"/>
                  <a:pt x="9875" y="6000"/>
                </a:cubicBezTo>
                <a:cubicBezTo>
                  <a:pt x="9851" y="6080"/>
                  <a:pt x="9825" y="6161"/>
                  <a:pt x="9801" y="6241"/>
                </a:cubicBezTo>
                <a:cubicBezTo>
                  <a:pt x="9776" y="6322"/>
                  <a:pt x="9752" y="6402"/>
                  <a:pt x="9728" y="6483"/>
                </a:cubicBezTo>
                <a:cubicBezTo>
                  <a:pt x="9693" y="6563"/>
                  <a:pt x="9659" y="6644"/>
                  <a:pt x="9624" y="6724"/>
                </a:cubicBezTo>
                <a:lnTo>
                  <a:pt x="9492" y="6943"/>
                </a:lnTo>
                <a:cubicBezTo>
                  <a:pt x="9408" y="7088"/>
                  <a:pt x="9325" y="7234"/>
                  <a:pt x="9241" y="7379"/>
                </a:cubicBezTo>
                <a:lnTo>
                  <a:pt x="8903" y="7805"/>
                </a:lnTo>
                <a:lnTo>
                  <a:pt x="8549" y="8184"/>
                </a:lnTo>
                <a:lnTo>
                  <a:pt x="8136" y="8540"/>
                </a:lnTo>
                <a:lnTo>
                  <a:pt x="7680" y="8862"/>
                </a:lnTo>
                <a:lnTo>
                  <a:pt x="7179" y="9138"/>
                </a:lnTo>
                <a:lnTo>
                  <a:pt x="6649" y="9402"/>
                </a:lnTo>
                <a:lnTo>
                  <a:pt x="6090" y="9598"/>
                </a:lnTo>
                <a:lnTo>
                  <a:pt x="5810" y="9701"/>
                </a:lnTo>
                <a:lnTo>
                  <a:pt x="5501" y="9782"/>
                </a:lnTo>
                <a:lnTo>
                  <a:pt x="5191" y="9839"/>
                </a:lnTo>
                <a:lnTo>
                  <a:pt x="4882" y="9897"/>
                </a:lnTo>
                <a:lnTo>
                  <a:pt x="4573" y="9943"/>
                </a:lnTo>
                <a:lnTo>
                  <a:pt x="4263" y="9977"/>
                </a:lnTo>
                <a:lnTo>
                  <a:pt x="3939" y="10000"/>
                </a:lnTo>
                <a:lnTo>
                  <a:pt x="3601" y="10000"/>
                </a:lnTo>
                <a:lnTo>
                  <a:pt x="3601" y="10000"/>
                </a:lnTo>
                <a:lnTo>
                  <a:pt x="3263" y="10000"/>
                </a:lnTo>
                <a:lnTo>
                  <a:pt x="2938" y="9977"/>
                </a:lnTo>
                <a:lnTo>
                  <a:pt x="2628" y="9943"/>
                </a:lnTo>
                <a:lnTo>
                  <a:pt x="2320" y="9897"/>
                </a:lnTo>
                <a:lnTo>
                  <a:pt x="2011" y="9839"/>
                </a:lnTo>
                <a:lnTo>
                  <a:pt x="1701" y="9782"/>
                </a:lnTo>
                <a:lnTo>
                  <a:pt x="1392" y="9701"/>
                </a:lnTo>
                <a:lnTo>
                  <a:pt x="1111" y="9598"/>
                </a:lnTo>
                <a:lnTo>
                  <a:pt x="553" y="9402"/>
                </a:lnTo>
                <a:lnTo>
                  <a:pt x="7" y="9138"/>
                </a:lnTo>
                <a:cubicBezTo>
                  <a:pt x="31" y="9223"/>
                  <a:pt x="0" y="882"/>
                  <a:pt x="0" y="882"/>
                </a:cubicBezTo>
                <a:lnTo>
                  <a:pt x="7" y="862"/>
                </a:lnTo>
                <a:close/>
              </a:path>
            </a:pathLst>
          </a:custGeom>
          <a:gradFill>
            <a:gsLst>
              <a:gs pos="100000">
                <a:srgbClr val="FFC000"/>
              </a:gs>
              <a:gs pos="0">
                <a:srgbClr val="FFFF00"/>
              </a:gs>
            </a:gsLst>
            <a:path path="circle">
              <a:fillToRect l="50000" t="50000" r="50000" b="50000"/>
            </a:path>
          </a:gradFill>
          <a:ln>
            <a:noFill/>
          </a:ln>
        </p:spPr>
        <p:txBody>
          <a:bodyPr vert="horz" wrap="square" lIns="121920" tIns="60960" rIns="121920" bIns="60960" numCol="1" anchor="t" anchorCtr="0" compatLnSpc="1">
            <a:prstTxWarp prst="textNoShape">
              <a:avLst/>
            </a:prstTxWarp>
          </a:bodyPr>
          <a:lstStyle/>
          <a:p>
            <a:endParaRPr lang="en-US" sz="2400" dirty="0"/>
          </a:p>
        </p:txBody>
      </p:sp>
      <p:sp>
        <p:nvSpPr>
          <p:cNvPr id="20" name="Isosceles Triangle 19"/>
          <p:cNvSpPr/>
          <p:nvPr/>
        </p:nvSpPr>
        <p:spPr>
          <a:xfrm rot="6745408" flipH="1">
            <a:off x="5202783" y="4378860"/>
            <a:ext cx="60959" cy="36626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7" name="Freeform 6"/>
          <p:cNvSpPr>
            <a:spLocks/>
          </p:cNvSpPr>
          <p:nvPr/>
        </p:nvSpPr>
        <p:spPr bwMode="auto">
          <a:xfrm>
            <a:off x="7426496" y="4132532"/>
            <a:ext cx="1438297" cy="1381125"/>
          </a:xfrm>
          <a:custGeom>
            <a:avLst/>
            <a:gdLst>
              <a:gd name="T0" fmla="*/ 870 w 870"/>
              <a:gd name="T1" fmla="*/ 435 h 870"/>
              <a:gd name="T2" fmla="*/ 868 w 870"/>
              <a:gd name="T3" fmla="*/ 480 h 870"/>
              <a:gd name="T4" fmla="*/ 861 w 870"/>
              <a:gd name="T5" fmla="*/ 522 h 870"/>
              <a:gd name="T6" fmla="*/ 851 w 870"/>
              <a:gd name="T7" fmla="*/ 564 h 870"/>
              <a:gd name="T8" fmla="*/ 835 w 870"/>
              <a:gd name="T9" fmla="*/ 604 h 870"/>
              <a:gd name="T10" fmla="*/ 795 w 870"/>
              <a:gd name="T11" fmla="*/ 679 h 870"/>
              <a:gd name="T12" fmla="*/ 743 w 870"/>
              <a:gd name="T13" fmla="*/ 743 h 870"/>
              <a:gd name="T14" fmla="*/ 678 w 870"/>
              <a:gd name="T15" fmla="*/ 795 h 870"/>
              <a:gd name="T16" fmla="*/ 604 w 870"/>
              <a:gd name="T17" fmla="*/ 835 h 870"/>
              <a:gd name="T18" fmla="*/ 564 w 870"/>
              <a:gd name="T19" fmla="*/ 851 h 870"/>
              <a:gd name="T20" fmla="*/ 522 w 870"/>
              <a:gd name="T21" fmla="*/ 861 h 870"/>
              <a:gd name="T22" fmla="*/ 480 w 870"/>
              <a:gd name="T23" fmla="*/ 868 h 870"/>
              <a:gd name="T24" fmla="*/ 435 w 870"/>
              <a:gd name="T25" fmla="*/ 870 h 870"/>
              <a:gd name="T26" fmla="*/ 412 w 870"/>
              <a:gd name="T27" fmla="*/ 870 h 870"/>
              <a:gd name="T28" fmla="*/ 369 w 870"/>
              <a:gd name="T29" fmla="*/ 865 h 870"/>
              <a:gd name="T30" fmla="*/ 327 w 870"/>
              <a:gd name="T31" fmla="*/ 856 h 870"/>
              <a:gd name="T32" fmla="*/ 285 w 870"/>
              <a:gd name="T33" fmla="*/ 844 h 870"/>
              <a:gd name="T34" fmla="*/ 228 w 870"/>
              <a:gd name="T35" fmla="*/ 818 h 870"/>
              <a:gd name="T36" fmla="*/ 158 w 870"/>
              <a:gd name="T37" fmla="*/ 771 h 870"/>
              <a:gd name="T38" fmla="*/ 99 w 870"/>
              <a:gd name="T39" fmla="*/ 712 h 870"/>
              <a:gd name="T40" fmla="*/ 52 w 870"/>
              <a:gd name="T41" fmla="*/ 642 h 870"/>
              <a:gd name="T42" fmla="*/ 26 w 870"/>
              <a:gd name="T43" fmla="*/ 585 h 870"/>
              <a:gd name="T44" fmla="*/ 14 w 870"/>
              <a:gd name="T45" fmla="*/ 543 h 870"/>
              <a:gd name="T46" fmla="*/ 5 w 870"/>
              <a:gd name="T47" fmla="*/ 501 h 870"/>
              <a:gd name="T48" fmla="*/ 0 w 870"/>
              <a:gd name="T49" fmla="*/ 458 h 870"/>
              <a:gd name="T50" fmla="*/ 0 w 870"/>
              <a:gd name="T51" fmla="*/ 435 h 870"/>
              <a:gd name="T52" fmla="*/ 2 w 870"/>
              <a:gd name="T53" fmla="*/ 390 h 870"/>
              <a:gd name="T54" fmla="*/ 9 w 870"/>
              <a:gd name="T55" fmla="*/ 348 h 870"/>
              <a:gd name="T56" fmla="*/ 19 w 870"/>
              <a:gd name="T57" fmla="*/ 306 h 870"/>
              <a:gd name="T58" fmla="*/ 35 w 870"/>
              <a:gd name="T59" fmla="*/ 266 h 870"/>
              <a:gd name="T60" fmla="*/ 75 w 870"/>
              <a:gd name="T61" fmla="*/ 192 h 870"/>
              <a:gd name="T62" fmla="*/ 127 w 870"/>
              <a:gd name="T63" fmla="*/ 127 h 870"/>
              <a:gd name="T64" fmla="*/ 191 w 870"/>
              <a:gd name="T65" fmla="*/ 75 h 870"/>
              <a:gd name="T66" fmla="*/ 266 w 870"/>
              <a:gd name="T67" fmla="*/ 35 h 870"/>
              <a:gd name="T68" fmla="*/ 306 w 870"/>
              <a:gd name="T69" fmla="*/ 19 h 870"/>
              <a:gd name="T70" fmla="*/ 348 w 870"/>
              <a:gd name="T71" fmla="*/ 9 h 870"/>
              <a:gd name="T72" fmla="*/ 390 w 870"/>
              <a:gd name="T73" fmla="*/ 2 h 870"/>
              <a:gd name="T74" fmla="*/ 435 w 870"/>
              <a:gd name="T75" fmla="*/ 0 h 870"/>
              <a:gd name="T76" fmla="*/ 458 w 870"/>
              <a:gd name="T77" fmla="*/ 0 h 870"/>
              <a:gd name="T78" fmla="*/ 501 w 870"/>
              <a:gd name="T79" fmla="*/ 6 h 870"/>
              <a:gd name="T80" fmla="*/ 543 w 870"/>
              <a:gd name="T81" fmla="*/ 14 h 870"/>
              <a:gd name="T82" fmla="*/ 585 w 870"/>
              <a:gd name="T83" fmla="*/ 26 h 870"/>
              <a:gd name="T84" fmla="*/ 642 w 870"/>
              <a:gd name="T85" fmla="*/ 53 h 870"/>
              <a:gd name="T86" fmla="*/ 712 w 870"/>
              <a:gd name="T87" fmla="*/ 99 h 870"/>
              <a:gd name="T88" fmla="*/ 771 w 870"/>
              <a:gd name="T89" fmla="*/ 159 h 870"/>
              <a:gd name="T90" fmla="*/ 818 w 870"/>
              <a:gd name="T91" fmla="*/ 228 h 870"/>
              <a:gd name="T92" fmla="*/ 844 w 870"/>
              <a:gd name="T93" fmla="*/ 286 h 870"/>
              <a:gd name="T94" fmla="*/ 856 w 870"/>
              <a:gd name="T95" fmla="*/ 327 h 870"/>
              <a:gd name="T96" fmla="*/ 865 w 870"/>
              <a:gd name="T97" fmla="*/ 369 h 870"/>
              <a:gd name="T98" fmla="*/ 870 w 870"/>
              <a:gd name="T99" fmla="*/ 413 h 870"/>
              <a:gd name="T100" fmla="*/ 870 w 870"/>
              <a:gd name="T101" fmla="*/ 435 h 870"/>
              <a:gd name="connsiteX0" fmla="*/ 10000 w 10000"/>
              <a:gd name="connsiteY0" fmla="*/ 5000 h 10000"/>
              <a:gd name="connsiteX1" fmla="*/ 10000 w 10000"/>
              <a:gd name="connsiteY1" fmla="*/ 5000 h 10000"/>
              <a:gd name="connsiteX2" fmla="*/ 10000 w 10000"/>
              <a:gd name="connsiteY2" fmla="*/ 5264 h 10000"/>
              <a:gd name="connsiteX3" fmla="*/ 9977 w 10000"/>
              <a:gd name="connsiteY3" fmla="*/ 5517 h 10000"/>
              <a:gd name="connsiteX4" fmla="*/ 9943 w 10000"/>
              <a:gd name="connsiteY4" fmla="*/ 5759 h 10000"/>
              <a:gd name="connsiteX5" fmla="*/ 9897 w 10000"/>
              <a:gd name="connsiteY5" fmla="*/ 6000 h 10000"/>
              <a:gd name="connsiteX6" fmla="*/ 9839 w 10000"/>
              <a:gd name="connsiteY6" fmla="*/ 6241 h 10000"/>
              <a:gd name="connsiteX7" fmla="*/ 9782 w 10000"/>
              <a:gd name="connsiteY7" fmla="*/ 6483 h 10000"/>
              <a:gd name="connsiteX8" fmla="*/ 9701 w 10000"/>
              <a:gd name="connsiteY8" fmla="*/ 6724 h 10000"/>
              <a:gd name="connsiteX9" fmla="*/ 9598 w 10000"/>
              <a:gd name="connsiteY9" fmla="*/ 6943 h 10000"/>
              <a:gd name="connsiteX10" fmla="*/ 9402 w 10000"/>
              <a:gd name="connsiteY10" fmla="*/ 7379 h 10000"/>
              <a:gd name="connsiteX11" fmla="*/ 9138 w 10000"/>
              <a:gd name="connsiteY11" fmla="*/ 7805 h 10000"/>
              <a:gd name="connsiteX12" fmla="*/ 8862 w 10000"/>
              <a:gd name="connsiteY12" fmla="*/ 8184 h 10000"/>
              <a:gd name="connsiteX13" fmla="*/ 8540 w 10000"/>
              <a:gd name="connsiteY13" fmla="*/ 8540 h 10000"/>
              <a:gd name="connsiteX14" fmla="*/ 8184 w 10000"/>
              <a:gd name="connsiteY14" fmla="*/ 8862 h 10000"/>
              <a:gd name="connsiteX15" fmla="*/ 7793 w 10000"/>
              <a:gd name="connsiteY15" fmla="*/ 9138 h 10000"/>
              <a:gd name="connsiteX16" fmla="*/ 7379 w 10000"/>
              <a:gd name="connsiteY16" fmla="*/ 9402 h 10000"/>
              <a:gd name="connsiteX17" fmla="*/ 6943 w 10000"/>
              <a:gd name="connsiteY17" fmla="*/ 9598 h 10000"/>
              <a:gd name="connsiteX18" fmla="*/ 6724 w 10000"/>
              <a:gd name="connsiteY18" fmla="*/ 9701 h 10000"/>
              <a:gd name="connsiteX19" fmla="*/ 6483 w 10000"/>
              <a:gd name="connsiteY19" fmla="*/ 9782 h 10000"/>
              <a:gd name="connsiteX20" fmla="*/ 6241 w 10000"/>
              <a:gd name="connsiteY20" fmla="*/ 9839 h 10000"/>
              <a:gd name="connsiteX21" fmla="*/ 6000 w 10000"/>
              <a:gd name="connsiteY21" fmla="*/ 9897 h 10000"/>
              <a:gd name="connsiteX22" fmla="*/ 5759 w 10000"/>
              <a:gd name="connsiteY22" fmla="*/ 9943 h 10000"/>
              <a:gd name="connsiteX23" fmla="*/ 5517 w 10000"/>
              <a:gd name="connsiteY23" fmla="*/ 9977 h 10000"/>
              <a:gd name="connsiteX24" fmla="*/ 5264 w 10000"/>
              <a:gd name="connsiteY24" fmla="*/ 10000 h 10000"/>
              <a:gd name="connsiteX25" fmla="*/ 5000 w 10000"/>
              <a:gd name="connsiteY25" fmla="*/ 10000 h 10000"/>
              <a:gd name="connsiteX26" fmla="*/ 5000 w 10000"/>
              <a:gd name="connsiteY26" fmla="*/ 10000 h 10000"/>
              <a:gd name="connsiteX27" fmla="*/ 4736 w 10000"/>
              <a:gd name="connsiteY27" fmla="*/ 10000 h 10000"/>
              <a:gd name="connsiteX28" fmla="*/ 4483 w 10000"/>
              <a:gd name="connsiteY28" fmla="*/ 9977 h 10000"/>
              <a:gd name="connsiteX29" fmla="*/ 4241 w 10000"/>
              <a:gd name="connsiteY29" fmla="*/ 9943 h 10000"/>
              <a:gd name="connsiteX30" fmla="*/ 4000 w 10000"/>
              <a:gd name="connsiteY30" fmla="*/ 9897 h 10000"/>
              <a:gd name="connsiteX31" fmla="*/ 3759 w 10000"/>
              <a:gd name="connsiteY31" fmla="*/ 9839 h 10000"/>
              <a:gd name="connsiteX32" fmla="*/ 3517 w 10000"/>
              <a:gd name="connsiteY32" fmla="*/ 9782 h 10000"/>
              <a:gd name="connsiteX33" fmla="*/ 3276 w 10000"/>
              <a:gd name="connsiteY33" fmla="*/ 9701 h 10000"/>
              <a:gd name="connsiteX34" fmla="*/ 3057 w 10000"/>
              <a:gd name="connsiteY34" fmla="*/ 9598 h 10000"/>
              <a:gd name="connsiteX35" fmla="*/ 2621 w 10000"/>
              <a:gd name="connsiteY35" fmla="*/ 9402 h 10000"/>
              <a:gd name="connsiteX36" fmla="*/ 2195 w 10000"/>
              <a:gd name="connsiteY36" fmla="*/ 9138 h 10000"/>
              <a:gd name="connsiteX37" fmla="*/ 1460 w 10000"/>
              <a:gd name="connsiteY37" fmla="*/ 8540 h 10000"/>
              <a:gd name="connsiteX38" fmla="*/ 1138 w 10000"/>
              <a:gd name="connsiteY38" fmla="*/ 8184 h 10000"/>
              <a:gd name="connsiteX39" fmla="*/ 862 w 10000"/>
              <a:gd name="connsiteY39" fmla="*/ 7805 h 10000"/>
              <a:gd name="connsiteX40" fmla="*/ 598 w 10000"/>
              <a:gd name="connsiteY40" fmla="*/ 7379 h 10000"/>
              <a:gd name="connsiteX41" fmla="*/ 402 w 10000"/>
              <a:gd name="connsiteY41" fmla="*/ 6943 h 10000"/>
              <a:gd name="connsiteX42" fmla="*/ 299 w 10000"/>
              <a:gd name="connsiteY42" fmla="*/ 6724 h 10000"/>
              <a:gd name="connsiteX43" fmla="*/ 218 w 10000"/>
              <a:gd name="connsiteY43" fmla="*/ 6483 h 10000"/>
              <a:gd name="connsiteX44" fmla="*/ 161 w 10000"/>
              <a:gd name="connsiteY44" fmla="*/ 6241 h 10000"/>
              <a:gd name="connsiteX45" fmla="*/ 103 w 10000"/>
              <a:gd name="connsiteY45" fmla="*/ 6000 h 10000"/>
              <a:gd name="connsiteX46" fmla="*/ 57 w 10000"/>
              <a:gd name="connsiteY46" fmla="*/ 5759 h 10000"/>
              <a:gd name="connsiteX47" fmla="*/ 23 w 10000"/>
              <a:gd name="connsiteY47" fmla="*/ 5517 h 10000"/>
              <a:gd name="connsiteX48" fmla="*/ 0 w 10000"/>
              <a:gd name="connsiteY48" fmla="*/ 5264 h 10000"/>
              <a:gd name="connsiteX49" fmla="*/ 0 w 10000"/>
              <a:gd name="connsiteY49" fmla="*/ 5000 h 10000"/>
              <a:gd name="connsiteX50" fmla="*/ 0 w 10000"/>
              <a:gd name="connsiteY50" fmla="*/ 5000 h 10000"/>
              <a:gd name="connsiteX51" fmla="*/ 0 w 10000"/>
              <a:gd name="connsiteY51" fmla="*/ 4747 h 10000"/>
              <a:gd name="connsiteX52" fmla="*/ 23 w 10000"/>
              <a:gd name="connsiteY52" fmla="*/ 4483 h 10000"/>
              <a:gd name="connsiteX53" fmla="*/ 57 w 10000"/>
              <a:gd name="connsiteY53" fmla="*/ 4241 h 10000"/>
              <a:gd name="connsiteX54" fmla="*/ 103 w 10000"/>
              <a:gd name="connsiteY54" fmla="*/ 4000 h 10000"/>
              <a:gd name="connsiteX55" fmla="*/ 161 w 10000"/>
              <a:gd name="connsiteY55" fmla="*/ 3759 h 10000"/>
              <a:gd name="connsiteX56" fmla="*/ 218 w 10000"/>
              <a:gd name="connsiteY56" fmla="*/ 3517 h 10000"/>
              <a:gd name="connsiteX57" fmla="*/ 299 w 10000"/>
              <a:gd name="connsiteY57" fmla="*/ 3287 h 10000"/>
              <a:gd name="connsiteX58" fmla="*/ 402 w 10000"/>
              <a:gd name="connsiteY58" fmla="*/ 3057 h 10000"/>
              <a:gd name="connsiteX59" fmla="*/ 598 w 10000"/>
              <a:gd name="connsiteY59" fmla="*/ 2621 h 10000"/>
              <a:gd name="connsiteX60" fmla="*/ 862 w 10000"/>
              <a:gd name="connsiteY60" fmla="*/ 2207 h 10000"/>
              <a:gd name="connsiteX61" fmla="*/ 1138 w 10000"/>
              <a:gd name="connsiteY61" fmla="*/ 1828 h 10000"/>
              <a:gd name="connsiteX62" fmla="*/ 1460 w 10000"/>
              <a:gd name="connsiteY62" fmla="*/ 1460 h 10000"/>
              <a:gd name="connsiteX63" fmla="*/ 1816 w 10000"/>
              <a:gd name="connsiteY63" fmla="*/ 1138 h 10000"/>
              <a:gd name="connsiteX64" fmla="*/ 2195 w 10000"/>
              <a:gd name="connsiteY64" fmla="*/ 862 h 10000"/>
              <a:gd name="connsiteX65" fmla="*/ 2621 w 10000"/>
              <a:gd name="connsiteY65" fmla="*/ 609 h 10000"/>
              <a:gd name="connsiteX66" fmla="*/ 3057 w 10000"/>
              <a:gd name="connsiteY66" fmla="*/ 402 h 10000"/>
              <a:gd name="connsiteX67" fmla="*/ 3276 w 10000"/>
              <a:gd name="connsiteY67" fmla="*/ 299 h 10000"/>
              <a:gd name="connsiteX68" fmla="*/ 3517 w 10000"/>
              <a:gd name="connsiteY68" fmla="*/ 218 h 10000"/>
              <a:gd name="connsiteX69" fmla="*/ 3759 w 10000"/>
              <a:gd name="connsiteY69" fmla="*/ 161 h 10000"/>
              <a:gd name="connsiteX70" fmla="*/ 4000 w 10000"/>
              <a:gd name="connsiteY70" fmla="*/ 103 h 10000"/>
              <a:gd name="connsiteX71" fmla="*/ 4241 w 10000"/>
              <a:gd name="connsiteY71" fmla="*/ 69 h 10000"/>
              <a:gd name="connsiteX72" fmla="*/ 4483 w 10000"/>
              <a:gd name="connsiteY72" fmla="*/ 23 h 10000"/>
              <a:gd name="connsiteX73" fmla="*/ 4736 w 10000"/>
              <a:gd name="connsiteY73" fmla="*/ 0 h 10000"/>
              <a:gd name="connsiteX74" fmla="*/ 5000 w 10000"/>
              <a:gd name="connsiteY74" fmla="*/ 0 h 10000"/>
              <a:gd name="connsiteX75" fmla="*/ 5000 w 10000"/>
              <a:gd name="connsiteY75" fmla="*/ 0 h 10000"/>
              <a:gd name="connsiteX76" fmla="*/ 5264 w 10000"/>
              <a:gd name="connsiteY76" fmla="*/ 0 h 10000"/>
              <a:gd name="connsiteX77" fmla="*/ 5517 w 10000"/>
              <a:gd name="connsiteY77" fmla="*/ 23 h 10000"/>
              <a:gd name="connsiteX78" fmla="*/ 5759 w 10000"/>
              <a:gd name="connsiteY78" fmla="*/ 69 h 10000"/>
              <a:gd name="connsiteX79" fmla="*/ 6000 w 10000"/>
              <a:gd name="connsiteY79" fmla="*/ 103 h 10000"/>
              <a:gd name="connsiteX80" fmla="*/ 6241 w 10000"/>
              <a:gd name="connsiteY80" fmla="*/ 161 h 10000"/>
              <a:gd name="connsiteX81" fmla="*/ 6483 w 10000"/>
              <a:gd name="connsiteY81" fmla="*/ 218 h 10000"/>
              <a:gd name="connsiteX82" fmla="*/ 6724 w 10000"/>
              <a:gd name="connsiteY82" fmla="*/ 299 h 10000"/>
              <a:gd name="connsiteX83" fmla="*/ 6943 w 10000"/>
              <a:gd name="connsiteY83" fmla="*/ 402 h 10000"/>
              <a:gd name="connsiteX84" fmla="*/ 7379 w 10000"/>
              <a:gd name="connsiteY84" fmla="*/ 609 h 10000"/>
              <a:gd name="connsiteX85" fmla="*/ 7793 w 10000"/>
              <a:gd name="connsiteY85" fmla="*/ 862 h 10000"/>
              <a:gd name="connsiteX86" fmla="*/ 8184 w 10000"/>
              <a:gd name="connsiteY86" fmla="*/ 1138 h 10000"/>
              <a:gd name="connsiteX87" fmla="*/ 8540 w 10000"/>
              <a:gd name="connsiteY87" fmla="*/ 1460 h 10000"/>
              <a:gd name="connsiteX88" fmla="*/ 8862 w 10000"/>
              <a:gd name="connsiteY88" fmla="*/ 1828 h 10000"/>
              <a:gd name="connsiteX89" fmla="*/ 9138 w 10000"/>
              <a:gd name="connsiteY89" fmla="*/ 2207 h 10000"/>
              <a:gd name="connsiteX90" fmla="*/ 9402 w 10000"/>
              <a:gd name="connsiteY90" fmla="*/ 2621 h 10000"/>
              <a:gd name="connsiteX91" fmla="*/ 9598 w 10000"/>
              <a:gd name="connsiteY91" fmla="*/ 3057 h 10000"/>
              <a:gd name="connsiteX92" fmla="*/ 9701 w 10000"/>
              <a:gd name="connsiteY92" fmla="*/ 3287 h 10000"/>
              <a:gd name="connsiteX93" fmla="*/ 9782 w 10000"/>
              <a:gd name="connsiteY93" fmla="*/ 3517 h 10000"/>
              <a:gd name="connsiteX94" fmla="*/ 9839 w 10000"/>
              <a:gd name="connsiteY94" fmla="*/ 3759 h 10000"/>
              <a:gd name="connsiteX95" fmla="*/ 9897 w 10000"/>
              <a:gd name="connsiteY95" fmla="*/ 4000 h 10000"/>
              <a:gd name="connsiteX96" fmla="*/ 9943 w 10000"/>
              <a:gd name="connsiteY96" fmla="*/ 4241 h 10000"/>
              <a:gd name="connsiteX97" fmla="*/ 9977 w 10000"/>
              <a:gd name="connsiteY97" fmla="*/ 4483 h 10000"/>
              <a:gd name="connsiteX98" fmla="*/ 10000 w 10000"/>
              <a:gd name="connsiteY98" fmla="*/ 4747 h 10000"/>
              <a:gd name="connsiteX99" fmla="*/ 10000 w 10000"/>
              <a:gd name="connsiteY99" fmla="*/ 5000 h 10000"/>
              <a:gd name="connsiteX100" fmla="*/ 10000 w 10000"/>
              <a:gd name="connsiteY100" fmla="*/ 5000 h 10000"/>
              <a:gd name="connsiteX0" fmla="*/ 1460 w 10000"/>
              <a:gd name="connsiteY0" fmla="*/ 8540 h 10000"/>
              <a:gd name="connsiteX1" fmla="*/ 1138 w 10000"/>
              <a:gd name="connsiteY1" fmla="*/ 8184 h 10000"/>
              <a:gd name="connsiteX2" fmla="*/ 862 w 10000"/>
              <a:gd name="connsiteY2" fmla="*/ 7805 h 10000"/>
              <a:gd name="connsiteX3" fmla="*/ 598 w 10000"/>
              <a:gd name="connsiteY3" fmla="*/ 7379 h 10000"/>
              <a:gd name="connsiteX4" fmla="*/ 402 w 10000"/>
              <a:gd name="connsiteY4" fmla="*/ 6943 h 10000"/>
              <a:gd name="connsiteX5" fmla="*/ 299 w 10000"/>
              <a:gd name="connsiteY5" fmla="*/ 6724 h 10000"/>
              <a:gd name="connsiteX6" fmla="*/ 218 w 10000"/>
              <a:gd name="connsiteY6" fmla="*/ 6483 h 10000"/>
              <a:gd name="connsiteX7" fmla="*/ 161 w 10000"/>
              <a:gd name="connsiteY7" fmla="*/ 6241 h 10000"/>
              <a:gd name="connsiteX8" fmla="*/ 103 w 10000"/>
              <a:gd name="connsiteY8" fmla="*/ 6000 h 10000"/>
              <a:gd name="connsiteX9" fmla="*/ 57 w 10000"/>
              <a:gd name="connsiteY9" fmla="*/ 5759 h 10000"/>
              <a:gd name="connsiteX10" fmla="*/ 23 w 10000"/>
              <a:gd name="connsiteY10" fmla="*/ 5517 h 10000"/>
              <a:gd name="connsiteX11" fmla="*/ 0 w 10000"/>
              <a:gd name="connsiteY11" fmla="*/ 5264 h 10000"/>
              <a:gd name="connsiteX12" fmla="*/ 0 w 10000"/>
              <a:gd name="connsiteY12" fmla="*/ 5000 h 10000"/>
              <a:gd name="connsiteX13" fmla="*/ 0 w 10000"/>
              <a:gd name="connsiteY13" fmla="*/ 5000 h 10000"/>
              <a:gd name="connsiteX14" fmla="*/ 0 w 10000"/>
              <a:gd name="connsiteY14" fmla="*/ 4747 h 10000"/>
              <a:gd name="connsiteX15" fmla="*/ 23 w 10000"/>
              <a:gd name="connsiteY15" fmla="*/ 4483 h 10000"/>
              <a:gd name="connsiteX16" fmla="*/ 57 w 10000"/>
              <a:gd name="connsiteY16" fmla="*/ 4241 h 10000"/>
              <a:gd name="connsiteX17" fmla="*/ 103 w 10000"/>
              <a:gd name="connsiteY17" fmla="*/ 4000 h 10000"/>
              <a:gd name="connsiteX18" fmla="*/ 161 w 10000"/>
              <a:gd name="connsiteY18" fmla="*/ 3759 h 10000"/>
              <a:gd name="connsiteX19" fmla="*/ 218 w 10000"/>
              <a:gd name="connsiteY19" fmla="*/ 3517 h 10000"/>
              <a:gd name="connsiteX20" fmla="*/ 299 w 10000"/>
              <a:gd name="connsiteY20" fmla="*/ 3287 h 10000"/>
              <a:gd name="connsiteX21" fmla="*/ 402 w 10000"/>
              <a:gd name="connsiteY21" fmla="*/ 3057 h 10000"/>
              <a:gd name="connsiteX22" fmla="*/ 598 w 10000"/>
              <a:gd name="connsiteY22" fmla="*/ 2621 h 10000"/>
              <a:gd name="connsiteX23" fmla="*/ 862 w 10000"/>
              <a:gd name="connsiteY23" fmla="*/ 2207 h 10000"/>
              <a:gd name="connsiteX24" fmla="*/ 1138 w 10000"/>
              <a:gd name="connsiteY24" fmla="*/ 1828 h 10000"/>
              <a:gd name="connsiteX25" fmla="*/ 1460 w 10000"/>
              <a:gd name="connsiteY25" fmla="*/ 1460 h 10000"/>
              <a:gd name="connsiteX26" fmla="*/ 1816 w 10000"/>
              <a:gd name="connsiteY26" fmla="*/ 1138 h 10000"/>
              <a:gd name="connsiteX27" fmla="*/ 2195 w 10000"/>
              <a:gd name="connsiteY27" fmla="*/ 862 h 10000"/>
              <a:gd name="connsiteX28" fmla="*/ 2621 w 10000"/>
              <a:gd name="connsiteY28" fmla="*/ 609 h 10000"/>
              <a:gd name="connsiteX29" fmla="*/ 3057 w 10000"/>
              <a:gd name="connsiteY29" fmla="*/ 402 h 10000"/>
              <a:gd name="connsiteX30" fmla="*/ 3276 w 10000"/>
              <a:gd name="connsiteY30" fmla="*/ 299 h 10000"/>
              <a:gd name="connsiteX31" fmla="*/ 3517 w 10000"/>
              <a:gd name="connsiteY31" fmla="*/ 218 h 10000"/>
              <a:gd name="connsiteX32" fmla="*/ 3759 w 10000"/>
              <a:gd name="connsiteY32" fmla="*/ 161 h 10000"/>
              <a:gd name="connsiteX33" fmla="*/ 4000 w 10000"/>
              <a:gd name="connsiteY33" fmla="*/ 103 h 10000"/>
              <a:gd name="connsiteX34" fmla="*/ 4241 w 10000"/>
              <a:gd name="connsiteY34" fmla="*/ 69 h 10000"/>
              <a:gd name="connsiteX35" fmla="*/ 4483 w 10000"/>
              <a:gd name="connsiteY35" fmla="*/ 23 h 10000"/>
              <a:gd name="connsiteX36" fmla="*/ 4736 w 10000"/>
              <a:gd name="connsiteY36" fmla="*/ 0 h 10000"/>
              <a:gd name="connsiteX37" fmla="*/ 5000 w 10000"/>
              <a:gd name="connsiteY37" fmla="*/ 0 h 10000"/>
              <a:gd name="connsiteX38" fmla="*/ 5000 w 10000"/>
              <a:gd name="connsiteY38" fmla="*/ 0 h 10000"/>
              <a:gd name="connsiteX39" fmla="*/ 5264 w 10000"/>
              <a:gd name="connsiteY39" fmla="*/ 0 h 10000"/>
              <a:gd name="connsiteX40" fmla="*/ 5517 w 10000"/>
              <a:gd name="connsiteY40" fmla="*/ 23 h 10000"/>
              <a:gd name="connsiteX41" fmla="*/ 5759 w 10000"/>
              <a:gd name="connsiteY41" fmla="*/ 69 h 10000"/>
              <a:gd name="connsiteX42" fmla="*/ 6000 w 10000"/>
              <a:gd name="connsiteY42" fmla="*/ 103 h 10000"/>
              <a:gd name="connsiteX43" fmla="*/ 6241 w 10000"/>
              <a:gd name="connsiteY43" fmla="*/ 161 h 10000"/>
              <a:gd name="connsiteX44" fmla="*/ 6483 w 10000"/>
              <a:gd name="connsiteY44" fmla="*/ 218 h 10000"/>
              <a:gd name="connsiteX45" fmla="*/ 6724 w 10000"/>
              <a:gd name="connsiteY45" fmla="*/ 299 h 10000"/>
              <a:gd name="connsiteX46" fmla="*/ 6943 w 10000"/>
              <a:gd name="connsiteY46" fmla="*/ 402 h 10000"/>
              <a:gd name="connsiteX47" fmla="*/ 7379 w 10000"/>
              <a:gd name="connsiteY47" fmla="*/ 609 h 10000"/>
              <a:gd name="connsiteX48" fmla="*/ 7793 w 10000"/>
              <a:gd name="connsiteY48" fmla="*/ 862 h 10000"/>
              <a:gd name="connsiteX49" fmla="*/ 8184 w 10000"/>
              <a:gd name="connsiteY49" fmla="*/ 1138 h 10000"/>
              <a:gd name="connsiteX50" fmla="*/ 8540 w 10000"/>
              <a:gd name="connsiteY50" fmla="*/ 1460 h 10000"/>
              <a:gd name="connsiteX51" fmla="*/ 8862 w 10000"/>
              <a:gd name="connsiteY51" fmla="*/ 1828 h 10000"/>
              <a:gd name="connsiteX52" fmla="*/ 9138 w 10000"/>
              <a:gd name="connsiteY52" fmla="*/ 2207 h 10000"/>
              <a:gd name="connsiteX53" fmla="*/ 9402 w 10000"/>
              <a:gd name="connsiteY53" fmla="*/ 2621 h 10000"/>
              <a:gd name="connsiteX54" fmla="*/ 9598 w 10000"/>
              <a:gd name="connsiteY54" fmla="*/ 3057 h 10000"/>
              <a:gd name="connsiteX55" fmla="*/ 9701 w 10000"/>
              <a:gd name="connsiteY55" fmla="*/ 3287 h 10000"/>
              <a:gd name="connsiteX56" fmla="*/ 9782 w 10000"/>
              <a:gd name="connsiteY56" fmla="*/ 3517 h 10000"/>
              <a:gd name="connsiteX57" fmla="*/ 9839 w 10000"/>
              <a:gd name="connsiteY57" fmla="*/ 3759 h 10000"/>
              <a:gd name="connsiteX58" fmla="*/ 9897 w 10000"/>
              <a:gd name="connsiteY58" fmla="*/ 4000 h 10000"/>
              <a:gd name="connsiteX59" fmla="*/ 9943 w 10000"/>
              <a:gd name="connsiteY59" fmla="*/ 4241 h 10000"/>
              <a:gd name="connsiteX60" fmla="*/ 9977 w 10000"/>
              <a:gd name="connsiteY60" fmla="*/ 4483 h 10000"/>
              <a:gd name="connsiteX61" fmla="*/ 10000 w 10000"/>
              <a:gd name="connsiteY61" fmla="*/ 4747 h 10000"/>
              <a:gd name="connsiteX62" fmla="*/ 10000 w 10000"/>
              <a:gd name="connsiteY62" fmla="*/ 5000 h 10000"/>
              <a:gd name="connsiteX63" fmla="*/ 10000 w 10000"/>
              <a:gd name="connsiteY63" fmla="*/ 5000 h 10000"/>
              <a:gd name="connsiteX64" fmla="*/ 10000 w 10000"/>
              <a:gd name="connsiteY64" fmla="*/ 5000 h 10000"/>
              <a:gd name="connsiteX65" fmla="*/ 10000 w 10000"/>
              <a:gd name="connsiteY65" fmla="*/ 5264 h 10000"/>
              <a:gd name="connsiteX66" fmla="*/ 9977 w 10000"/>
              <a:gd name="connsiteY66" fmla="*/ 5517 h 10000"/>
              <a:gd name="connsiteX67" fmla="*/ 9943 w 10000"/>
              <a:gd name="connsiteY67" fmla="*/ 5759 h 10000"/>
              <a:gd name="connsiteX68" fmla="*/ 9897 w 10000"/>
              <a:gd name="connsiteY68" fmla="*/ 6000 h 10000"/>
              <a:gd name="connsiteX69" fmla="*/ 9839 w 10000"/>
              <a:gd name="connsiteY69" fmla="*/ 6241 h 10000"/>
              <a:gd name="connsiteX70" fmla="*/ 9782 w 10000"/>
              <a:gd name="connsiteY70" fmla="*/ 6483 h 10000"/>
              <a:gd name="connsiteX71" fmla="*/ 9701 w 10000"/>
              <a:gd name="connsiteY71" fmla="*/ 6724 h 10000"/>
              <a:gd name="connsiteX72" fmla="*/ 9598 w 10000"/>
              <a:gd name="connsiteY72" fmla="*/ 6943 h 10000"/>
              <a:gd name="connsiteX73" fmla="*/ 9402 w 10000"/>
              <a:gd name="connsiteY73" fmla="*/ 7379 h 10000"/>
              <a:gd name="connsiteX74" fmla="*/ 9138 w 10000"/>
              <a:gd name="connsiteY74" fmla="*/ 7805 h 10000"/>
              <a:gd name="connsiteX75" fmla="*/ 8862 w 10000"/>
              <a:gd name="connsiteY75" fmla="*/ 8184 h 10000"/>
              <a:gd name="connsiteX76" fmla="*/ 8540 w 10000"/>
              <a:gd name="connsiteY76" fmla="*/ 8540 h 10000"/>
              <a:gd name="connsiteX77" fmla="*/ 8184 w 10000"/>
              <a:gd name="connsiteY77" fmla="*/ 8862 h 10000"/>
              <a:gd name="connsiteX78" fmla="*/ 7793 w 10000"/>
              <a:gd name="connsiteY78" fmla="*/ 9138 h 10000"/>
              <a:gd name="connsiteX79" fmla="*/ 7379 w 10000"/>
              <a:gd name="connsiteY79" fmla="*/ 9402 h 10000"/>
              <a:gd name="connsiteX80" fmla="*/ 6943 w 10000"/>
              <a:gd name="connsiteY80" fmla="*/ 9598 h 10000"/>
              <a:gd name="connsiteX81" fmla="*/ 6724 w 10000"/>
              <a:gd name="connsiteY81" fmla="*/ 9701 h 10000"/>
              <a:gd name="connsiteX82" fmla="*/ 6483 w 10000"/>
              <a:gd name="connsiteY82" fmla="*/ 9782 h 10000"/>
              <a:gd name="connsiteX83" fmla="*/ 6241 w 10000"/>
              <a:gd name="connsiteY83" fmla="*/ 9839 h 10000"/>
              <a:gd name="connsiteX84" fmla="*/ 6000 w 10000"/>
              <a:gd name="connsiteY84" fmla="*/ 9897 h 10000"/>
              <a:gd name="connsiteX85" fmla="*/ 5759 w 10000"/>
              <a:gd name="connsiteY85" fmla="*/ 9943 h 10000"/>
              <a:gd name="connsiteX86" fmla="*/ 5517 w 10000"/>
              <a:gd name="connsiteY86" fmla="*/ 9977 h 10000"/>
              <a:gd name="connsiteX87" fmla="*/ 5264 w 10000"/>
              <a:gd name="connsiteY87" fmla="*/ 10000 h 10000"/>
              <a:gd name="connsiteX88" fmla="*/ 5000 w 10000"/>
              <a:gd name="connsiteY88" fmla="*/ 10000 h 10000"/>
              <a:gd name="connsiteX89" fmla="*/ 5000 w 10000"/>
              <a:gd name="connsiteY89" fmla="*/ 10000 h 10000"/>
              <a:gd name="connsiteX90" fmla="*/ 4736 w 10000"/>
              <a:gd name="connsiteY90" fmla="*/ 10000 h 10000"/>
              <a:gd name="connsiteX91" fmla="*/ 4483 w 10000"/>
              <a:gd name="connsiteY91" fmla="*/ 9977 h 10000"/>
              <a:gd name="connsiteX92" fmla="*/ 4241 w 10000"/>
              <a:gd name="connsiteY92" fmla="*/ 9943 h 10000"/>
              <a:gd name="connsiteX93" fmla="*/ 4000 w 10000"/>
              <a:gd name="connsiteY93" fmla="*/ 9897 h 10000"/>
              <a:gd name="connsiteX94" fmla="*/ 3759 w 10000"/>
              <a:gd name="connsiteY94" fmla="*/ 9839 h 10000"/>
              <a:gd name="connsiteX95" fmla="*/ 3517 w 10000"/>
              <a:gd name="connsiteY95" fmla="*/ 9782 h 10000"/>
              <a:gd name="connsiteX96" fmla="*/ 3276 w 10000"/>
              <a:gd name="connsiteY96" fmla="*/ 9701 h 10000"/>
              <a:gd name="connsiteX97" fmla="*/ 3057 w 10000"/>
              <a:gd name="connsiteY97" fmla="*/ 9598 h 10000"/>
              <a:gd name="connsiteX98" fmla="*/ 2621 w 10000"/>
              <a:gd name="connsiteY98" fmla="*/ 9402 h 10000"/>
              <a:gd name="connsiteX99" fmla="*/ 2195 w 10000"/>
              <a:gd name="connsiteY99" fmla="*/ 9138 h 10000"/>
              <a:gd name="connsiteX100" fmla="*/ 2122 w 10000"/>
              <a:gd name="connsiteY100" fmla="*/ 9202 h 10000"/>
              <a:gd name="connsiteX0" fmla="*/ 1460 w 10000"/>
              <a:gd name="connsiteY0" fmla="*/ 8540 h 10000"/>
              <a:gd name="connsiteX1" fmla="*/ 1138 w 10000"/>
              <a:gd name="connsiteY1" fmla="*/ 8184 h 10000"/>
              <a:gd name="connsiteX2" fmla="*/ 862 w 10000"/>
              <a:gd name="connsiteY2" fmla="*/ 7805 h 10000"/>
              <a:gd name="connsiteX3" fmla="*/ 598 w 10000"/>
              <a:gd name="connsiteY3" fmla="*/ 7379 h 10000"/>
              <a:gd name="connsiteX4" fmla="*/ 402 w 10000"/>
              <a:gd name="connsiteY4" fmla="*/ 6943 h 10000"/>
              <a:gd name="connsiteX5" fmla="*/ 299 w 10000"/>
              <a:gd name="connsiteY5" fmla="*/ 6724 h 10000"/>
              <a:gd name="connsiteX6" fmla="*/ 218 w 10000"/>
              <a:gd name="connsiteY6" fmla="*/ 6483 h 10000"/>
              <a:gd name="connsiteX7" fmla="*/ 161 w 10000"/>
              <a:gd name="connsiteY7" fmla="*/ 6241 h 10000"/>
              <a:gd name="connsiteX8" fmla="*/ 103 w 10000"/>
              <a:gd name="connsiteY8" fmla="*/ 6000 h 10000"/>
              <a:gd name="connsiteX9" fmla="*/ 57 w 10000"/>
              <a:gd name="connsiteY9" fmla="*/ 5759 h 10000"/>
              <a:gd name="connsiteX10" fmla="*/ 23 w 10000"/>
              <a:gd name="connsiteY10" fmla="*/ 5517 h 10000"/>
              <a:gd name="connsiteX11" fmla="*/ 0 w 10000"/>
              <a:gd name="connsiteY11" fmla="*/ 5264 h 10000"/>
              <a:gd name="connsiteX12" fmla="*/ 0 w 10000"/>
              <a:gd name="connsiteY12" fmla="*/ 5000 h 10000"/>
              <a:gd name="connsiteX13" fmla="*/ 0 w 10000"/>
              <a:gd name="connsiteY13" fmla="*/ 5000 h 10000"/>
              <a:gd name="connsiteX14" fmla="*/ 0 w 10000"/>
              <a:gd name="connsiteY14" fmla="*/ 4747 h 10000"/>
              <a:gd name="connsiteX15" fmla="*/ 23 w 10000"/>
              <a:gd name="connsiteY15" fmla="*/ 4483 h 10000"/>
              <a:gd name="connsiteX16" fmla="*/ 57 w 10000"/>
              <a:gd name="connsiteY16" fmla="*/ 4241 h 10000"/>
              <a:gd name="connsiteX17" fmla="*/ 103 w 10000"/>
              <a:gd name="connsiteY17" fmla="*/ 4000 h 10000"/>
              <a:gd name="connsiteX18" fmla="*/ 161 w 10000"/>
              <a:gd name="connsiteY18" fmla="*/ 3759 h 10000"/>
              <a:gd name="connsiteX19" fmla="*/ 218 w 10000"/>
              <a:gd name="connsiteY19" fmla="*/ 3517 h 10000"/>
              <a:gd name="connsiteX20" fmla="*/ 299 w 10000"/>
              <a:gd name="connsiteY20" fmla="*/ 3287 h 10000"/>
              <a:gd name="connsiteX21" fmla="*/ 402 w 10000"/>
              <a:gd name="connsiteY21" fmla="*/ 3057 h 10000"/>
              <a:gd name="connsiteX22" fmla="*/ 598 w 10000"/>
              <a:gd name="connsiteY22" fmla="*/ 2621 h 10000"/>
              <a:gd name="connsiteX23" fmla="*/ 862 w 10000"/>
              <a:gd name="connsiteY23" fmla="*/ 2207 h 10000"/>
              <a:gd name="connsiteX24" fmla="*/ 1138 w 10000"/>
              <a:gd name="connsiteY24" fmla="*/ 1828 h 10000"/>
              <a:gd name="connsiteX25" fmla="*/ 1460 w 10000"/>
              <a:gd name="connsiteY25" fmla="*/ 1460 h 10000"/>
              <a:gd name="connsiteX26" fmla="*/ 1816 w 10000"/>
              <a:gd name="connsiteY26" fmla="*/ 1138 h 10000"/>
              <a:gd name="connsiteX27" fmla="*/ 2195 w 10000"/>
              <a:gd name="connsiteY27" fmla="*/ 862 h 10000"/>
              <a:gd name="connsiteX28" fmla="*/ 2621 w 10000"/>
              <a:gd name="connsiteY28" fmla="*/ 609 h 10000"/>
              <a:gd name="connsiteX29" fmla="*/ 3057 w 10000"/>
              <a:gd name="connsiteY29" fmla="*/ 402 h 10000"/>
              <a:gd name="connsiteX30" fmla="*/ 3276 w 10000"/>
              <a:gd name="connsiteY30" fmla="*/ 299 h 10000"/>
              <a:gd name="connsiteX31" fmla="*/ 3517 w 10000"/>
              <a:gd name="connsiteY31" fmla="*/ 218 h 10000"/>
              <a:gd name="connsiteX32" fmla="*/ 3759 w 10000"/>
              <a:gd name="connsiteY32" fmla="*/ 161 h 10000"/>
              <a:gd name="connsiteX33" fmla="*/ 4000 w 10000"/>
              <a:gd name="connsiteY33" fmla="*/ 103 h 10000"/>
              <a:gd name="connsiteX34" fmla="*/ 4241 w 10000"/>
              <a:gd name="connsiteY34" fmla="*/ 69 h 10000"/>
              <a:gd name="connsiteX35" fmla="*/ 4483 w 10000"/>
              <a:gd name="connsiteY35" fmla="*/ 23 h 10000"/>
              <a:gd name="connsiteX36" fmla="*/ 4736 w 10000"/>
              <a:gd name="connsiteY36" fmla="*/ 0 h 10000"/>
              <a:gd name="connsiteX37" fmla="*/ 5000 w 10000"/>
              <a:gd name="connsiteY37" fmla="*/ 0 h 10000"/>
              <a:gd name="connsiteX38" fmla="*/ 5000 w 10000"/>
              <a:gd name="connsiteY38" fmla="*/ 0 h 10000"/>
              <a:gd name="connsiteX39" fmla="*/ 5264 w 10000"/>
              <a:gd name="connsiteY39" fmla="*/ 0 h 10000"/>
              <a:gd name="connsiteX40" fmla="*/ 5517 w 10000"/>
              <a:gd name="connsiteY40" fmla="*/ 23 h 10000"/>
              <a:gd name="connsiteX41" fmla="*/ 5759 w 10000"/>
              <a:gd name="connsiteY41" fmla="*/ 69 h 10000"/>
              <a:gd name="connsiteX42" fmla="*/ 6000 w 10000"/>
              <a:gd name="connsiteY42" fmla="*/ 103 h 10000"/>
              <a:gd name="connsiteX43" fmla="*/ 6241 w 10000"/>
              <a:gd name="connsiteY43" fmla="*/ 161 h 10000"/>
              <a:gd name="connsiteX44" fmla="*/ 6483 w 10000"/>
              <a:gd name="connsiteY44" fmla="*/ 218 h 10000"/>
              <a:gd name="connsiteX45" fmla="*/ 6724 w 10000"/>
              <a:gd name="connsiteY45" fmla="*/ 299 h 10000"/>
              <a:gd name="connsiteX46" fmla="*/ 6943 w 10000"/>
              <a:gd name="connsiteY46" fmla="*/ 402 h 10000"/>
              <a:gd name="connsiteX47" fmla="*/ 7379 w 10000"/>
              <a:gd name="connsiteY47" fmla="*/ 609 h 10000"/>
              <a:gd name="connsiteX48" fmla="*/ 7793 w 10000"/>
              <a:gd name="connsiteY48" fmla="*/ 862 h 10000"/>
              <a:gd name="connsiteX49" fmla="*/ 8184 w 10000"/>
              <a:gd name="connsiteY49" fmla="*/ 1138 h 10000"/>
              <a:gd name="connsiteX50" fmla="*/ 8540 w 10000"/>
              <a:gd name="connsiteY50" fmla="*/ 1460 h 10000"/>
              <a:gd name="connsiteX51" fmla="*/ 8862 w 10000"/>
              <a:gd name="connsiteY51" fmla="*/ 1828 h 10000"/>
              <a:gd name="connsiteX52" fmla="*/ 9138 w 10000"/>
              <a:gd name="connsiteY52" fmla="*/ 2207 h 10000"/>
              <a:gd name="connsiteX53" fmla="*/ 9402 w 10000"/>
              <a:gd name="connsiteY53" fmla="*/ 2621 h 10000"/>
              <a:gd name="connsiteX54" fmla="*/ 9598 w 10000"/>
              <a:gd name="connsiteY54" fmla="*/ 3057 h 10000"/>
              <a:gd name="connsiteX55" fmla="*/ 9701 w 10000"/>
              <a:gd name="connsiteY55" fmla="*/ 3287 h 10000"/>
              <a:gd name="connsiteX56" fmla="*/ 9782 w 10000"/>
              <a:gd name="connsiteY56" fmla="*/ 3517 h 10000"/>
              <a:gd name="connsiteX57" fmla="*/ 9839 w 10000"/>
              <a:gd name="connsiteY57" fmla="*/ 3759 h 10000"/>
              <a:gd name="connsiteX58" fmla="*/ 9897 w 10000"/>
              <a:gd name="connsiteY58" fmla="*/ 4000 h 10000"/>
              <a:gd name="connsiteX59" fmla="*/ 9943 w 10000"/>
              <a:gd name="connsiteY59" fmla="*/ 4241 h 10000"/>
              <a:gd name="connsiteX60" fmla="*/ 9977 w 10000"/>
              <a:gd name="connsiteY60" fmla="*/ 4483 h 10000"/>
              <a:gd name="connsiteX61" fmla="*/ 10000 w 10000"/>
              <a:gd name="connsiteY61" fmla="*/ 4747 h 10000"/>
              <a:gd name="connsiteX62" fmla="*/ 10000 w 10000"/>
              <a:gd name="connsiteY62" fmla="*/ 5000 h 10000"/>
              <a:gd name="connsiteX63" fmla="*/ 10000 w 10000"/>
              <a:gd name="connsiteY63" fmla="*/ 5000 h 10000"/>
              <a:gd name="connsiteX64" fmla="*/ 10000 w 10000"/>
              <a:gd name="connsiteY64" fmla="*/ 5000 h 10000"/>
              <a:gd name="connsiteX65" fmla="*/ 10000 w 10000"/>
              <a:gd name="connsiteY65" fmla="*/ 5264 h 10000"/>
              <a:gd name="connsiteX66" fmla="*/ 9977 w 10000"/>
              <a:gd name="connsiteY66" fmla="*/ 5517 h 10000"/>
              <a:gd name="connsiteX67" fmla="*/ 9943 w 10000"/>
              <a:gd name="connsiteY67" fmla="*/ 5759 h 10000"/>
              <a:gd name="connsiteX68" fmla="*/ 9897 w 10000"/>
              <a:gd name="connsiteY68" fmla="*/ 6000 h 10000"/>
              <a:gd name="connsiteX69" fmla="*/ 9839 w 10000"/>
              <a:gd name="connsiteY69" fmla="*/ 6241 h 10000"/>
              <a:gd name="connsiteX70" fmla="*/ 9782 w 10000"/>
              <a:gd name="connsiteY70" fmla="*/ 6483 h 10000"/>
              <a:gd name="connsiteX71" fmla="*/ 9701 w 10000"/>
              <a:gd name="connsiteY71" fmla="*/ 6724 h 10000"/>
              <a:gd name="connsiteX72" fmla="*/ 9598 w 10000"/>
              <a:gd name="connsiteY72" fmla="*/ 6943 h 10000"/>
              <a:gd name="connsiteX73" fmla="*/ 9402 w 10000"/>
              <a:gd name="connsiteY73" fmla="*/ 7379 h 10000"/>
              <a:gd name="connsiteX74" fmla="*/ 9138 w 10000"/>
              <a:gd name="connsiteY74" fmla="*/ 7805 h 10000"/>
              <a:gd name="connsiteX75" fmla="*/ 8862 w 10000"/>
              <a:gd name="connsiteY75" fmla="*/ 8184 h 10000"/>
              <a:gd name="connsiteX76" fmla="*/ 8540 w 10000"/>
              <a:gd name="connsiteY76" fmla="*/ 8540 h 10000"/>
              <a:gd name="connsiteX77" fmla="*/ 8184 w 10000"/>
              <a:gd name="connsiteY77" fmla="*/ 8862 h 10000"/>
              <a:gd name="connsiteX78" fmla="*/ 7793 w 10000"/>
              <a:gd name="connsiteY78" fmla="*/ 9138 h 10000"/>
              <a:gd name="connsiteX79" fmla="*/ 7379 w 10000"/>
              <a:gd name="connsiteY79" fmla="*/ 9402 h 10000"/>
              <a:gd name="connsiteX80" fmla="*/ 6943 w 10000"/>
              <a:gd name="connsiteY80" fmla="*/ 9598 h 10000"/>
              <a:gd name="connsiteX81" fmla="*/ 6724 w 10000"/>
              <a:gd name="connsiteY81" fmla="*/ 9701 h 10000"/>
              <a:gd name="connsiteX82" fmla="*/ 6483 w 10000"/>
              <a:gd name="connsiteY82" fmla="*/ 9782 h 10000"/>
              <a:gd name="connsiteX83" fmla="*/ 6241 w 10000"/>
              <a:gd name="connsiteY83" fmla="*/ 9839 h 10000"/>
              <a:gd name="connsiteX84" fmla="*/ 6000 w 10000"/>
              <a:gd name="connsiteY84" fmla="*/ 9897 h 10000"/>
              <a:gd name="connsiteX85" fmla="*/ 5759 w 10000"/>
              <a:gd name="connsiteY85" fmla="*/ 9943 h 10000"/>
              <a:gd name="connsiteX86" fmla="*/ 5517 w 10000"/>
              <a:gd name="connsiteY86" fmla="*/ 9977 h 10000"/>
              <a:gd name="connsiteX87" fmla="*/ 5264 w 10000"/>
              <a:gd name="connsiteY87" fmla="*/ 10000 h 10000"/>
              <a:gd name="connsiteX88" fmla="*/ 5000 w 10000"/>
              <a:gd name="connsiteY88" fmla="*/ 10000 h 10000"/>
              <a:gd name="connsiteX89" fmla="*/ 5000 w 10000"/>
              <a:gd name="connsiteY89" fmla="*/ 10000 h 10000"/>
              <a:gd name="connsiteX90" fmla="*/ 4736 w 10000"/>
              <a:gd name="connsiteY90" fmla="*/ 10000 h 10000"/>
              <a:gd name="connsiteX91" fmla="*/ 4483 w 10000"/>
              <a:gd name="connsiteY91" fmla="*/ 9977 h 10000"/>
              <a:gd name="connsiteX92" fmla="*/ 4241 w 10000"/>
              <a:gd name="connsiteY92" fmla="*/ 9943 h 10000"/>
              <a:gd name="connsiteX93" fmla="*/ 4000 w 10000"/>
              <a:gd name="connsiteY93" fmla="*/ 9897 h 10000"/>
              <a:gd name="connsiteX94" fmla="*/ 3759 w 10000"/>
              <a:gd name="connsiteY94" fmla="*/ 9839 h 10000"/>
              <a:gd name="connsiteX95" fmla="*/ 3517 w 10000"/>
              <a:gd name="connsiteY95" fmla="*/ 9782 h 10000"/>
              <a:gd name="connsiteX96" fmla="*/ 3276 w 10000"/>
              <a:gd name="connsiteY96" fmla="*/ 9701 h 10000"/>
              <a:gd name="connsiteX97" fmla="*/ 3057 w 10000"/>
              <a:gd name="connsiteY97" fmla="*/ 9598 h 10000"/>
              <a:gd name="connsiteX98" fmla="*/ 2621 w 10000"/>
              <a:gd name="connsiteY98" fmla="*/ 9402 h 10000"/>
              <a:gd name="connsiteX99" fmla="*/ 2195 w 10000"/>
              <a:gd name="connsiteY99" fmla="*/ 9138 h 10000"/>
              <a:gd name="connsiteX100" fmla="*/ 2224 w 10000"/>
              <a:gd name="connsiteY100" fmla="*/ 916 h 10000"/>
              <a:gd name="connsiteX0" fmla="*/ 1460 w 10000"/>
              <a:gd name="connsiteY0" fmla="*/ 8540 h 10000"/>
              <a:gd name="connsiteX1" fmla="*/ 1138 w 10000"/>
              <a:gd name="connsiteY1" fmla="*/ 8184 h 10000"/>
              <a:gd name="connsiteX2" fmla="*/ 862 w 10000"/>
              <a:gd name="connsiteY2" fmla="*/ 7805 h 10000"/>
              <a:gd name="connsiteX3" fmla="*/ 598 w 10000"/>
              <a:gd name="connsiteY3" fmla="*/ 7379 h 10000"/>
              <a:gd name="connsiteX4" fmla="*/ 402 w 10000"/>
              <a:gd name="connsiteY4" fmla="*/ 6943 h 10000"/>
              <a:gd name="connsiteX5" fmla="*/ 299 w 10000"/>
              <a:gd name="connsiteY5" fmla="*/ 6724 h 10000"/>
              <a:gd name="connsiteX6" fmla="*/ 218 w 10000"/>
              <a:gd name="connsiteY6" fmla="*/ 6483 h 10000"/>
              <a:gd name="connsiteX7" fmla="*/ 161 w 10000"/>
              <a:gd name="connsiteY7" fmla="*/ 6241 h 10000"/>
              <a:gd name="connsiteX8" fmla="*/ 103 w 10000"/>
              <a:gd name="connsiteY8" fmla="*/ 6000 h 10000"/>
              <a:gd name="connsiteX9" fmla="*/ 57 w 10000"/>
              <a:gd name="connsiteY9" fmla="*/ 5759 h 10000"/>
              <a:gd name="connsiteX10" fmla="*/ 23 w 10000"/>
              <a:gd name="connsiteY10" fmla="*/ 5517 h 10000"/>
              <a:gd name="connsiteX11" fmla="*/ 0 w 10000"/>
              <a:gd name="connsiteY11" fmla="*/ 5264 h 10000"/>
              <a:gd name="connsiteX12" fmla="*/ 0 w 10000"/>
              <a:gd name="connsiteY12" fmla="*/ 5000 h 10000"/>
              <a:gd name="connsiteX13" fmla="*/ 0 w 10000"/>
              <a:gd name="connsiteY13" fmla="*/ 5000 h 10000"/>
              <a:gd name="connsiteX14" fmla="*/ 0 w 10000"/>
              <a:gd name="connsiteY14" fmla="*/ 4747 h 10000"/>
              <a:gd name="connsiteX15" fmla="*/ 23 w 10000"/>
              <a:gd name="connsiteY15" fmla="*/ 4483 h 10000"/>
              <a:gd name="connsiteX16" fmla="*/ 57 w 10000"/>
              <a:gd name="connsiteY16" fmla="*/ 4241 h 10000"/>
              <a:gd name="connsiteX17" fmla="*/ 103 w 10000"/>
              <a:gd name="connsiteY17" fmla="*/ 4000 h 10000"/>
              <a:gd name="connsiteX18" fmla="*/ 161 w 10000"/>
              <a:gd name="connsiteY18" fmla="*/ 3759 h 10000"/>
              <a:gd name="connsiteX19" fmla="*/ 218 w 10000"/>
              <a:gd name="connsiteY19" fmla="*/ 3517 h 10000"/>
              <a:gd name="connsiteX20" fmla="*/ 299 w 10000"/>
              <a:gd name="connsiteY20" fmla="*/ 3287 h 10000"/>
              <a:gd name="connsiteX21" fmla="*/ 402 w 10000"/>
              <a:gd name="connsiteY21" fmla="*/ 3057 h 10000"/>
              <a:gd name="connsiteX22" fmla="*/ 598 w 10000"/>
              <a:gd name="connsiteY22" fmla="*/ 2621 h 10000"/>
              <a:gd name="connsiteX23" fmla="*/ 862 w 10000"/>
              <a:gd name="connsiteY23" fmla="*/ 2207 h 10000"/>
              <a:gd name="connsiteX24" fmla="*/ 1138 w 10000"/>
              <a:gd name="connsiteY24" fmla="*/ 1828 h 10000"/>
              <a:gd name="connsiteX25" fmla="*/ 1460 w 10000"/>
              <a:gd name="connsiteY25" fmla="*/ 1460 h 10000"/>
              <a:gd name="connsiteX26" fmla="*/ 1816 w 10000"/>
              <a:gd name="connsiteY26" fmla="*/ 1138 h 10000"/>
              <a:gd name="connsiteX27" fmla="*/ 2195 w 10000"/>
              <a:gd name="connsiteY27" fmla="*/ 862 h 10000"/>
              <a:gd name="connsiteX28" fmla="*/ 2621 w 10000"/>
              <a:gd name="connsiteY28" fmla="*/ 609 h 10000"/>
              <a:gd name="connsiteX29" fmla="*/ 3057 w 10000"/>
              <a:gd name="connsiteY29" fmla="*/ 402 h 10000"/>
              <a:gd name="connsiteX30" fmla="*/ 3276 w 10000"/>
              <a:gd name="connsiteY30" fmla="*/ 299 h 10000"/>
              <a:gd name="connsiteX31" fmla="*/ 3517 w 10000"/>
              <a:gd name="connsiteY31" fmla="*/ 218 h 10000"/>
              <a:gd name="connsiteX32" fmla="*/ 3759 w 10000"/>
              <a:gd name="connsiteY32" fmla="*/ 161 h 10000"/>
              <a:gd name="connsiteX33" fmla="*/ 4000 w 10000"/>
              <a:gd name="connsiteY33" fmla="*/ 103 h 10000"/>
              <a:gd name="connsiteX34" fmla="*/ 4241 w 10000"/>
              <a:gd name="connsiteY34" fmla="*/ 69 h 10000"/>
              <a:gd name="connsiteX35" fmla="*/ 4483 w 10000"/>
              <a:gd name="connsiteY35" fmla="*/ 23 h 10000"/>
              <a:gd name="connsiteX36" fmla="*/ 4736 w 10000"/>
              <a:gd name="connsiteY36" fmla="*/ 0 h 10000"/>
              <a:gd name="connsiteX37" fmla="*/ 5000 w 10000"/>
              <a:gd name="connsiteY37" fmla="*/ 0 h 10000"/>
              <a:gd name="connsiteX38" fmla="*/ 5000 w 10000"/>
              <a:gd name="connsiteY38" fmla="*/ 0 h 10000"/>
              <a:gd name="connsiteX39" fmla="*/ 5264 w 10000"/>
              <a:gd name="connsiteY39" fmla="*/ 0 h 10000"/>
              <a:gd name="connsiteX40" fmla="*/ 5517 w 10000"/>
              <a:gd name="connsiteY40" fmla="*/ 23 h 10000"/>
              <a:gd name="connsiteX41" fmla="*/ 5759 w 10000"/>
              <a:gd name="connsiteY41" fmla="*/ 69 h 10000"/>
              <a:gd name="connsiteX42" fmla="*/ 6000 w 10000"/>
              <a:gd name="connsiteY42" fmla="*/ 103 h 10000"/>
              <a:gd name="connsiteX43" fmla="*/ 6241 w 10000"/>
              <a:gd name="connsiteY43" fmla="*/ 161 h 10000"/>
              <a:gd name="connsiteX44" fmla="*/ 6483 w 10000"/>
              <a:gd name="connsiteY44" fmla="*/ 218 h 10000"/>
              <a:gd name="connsiteX45" fmla="*/ 6724 w 10000"/>
              <a:gd name="connsiteY45" fmla="*/ 299 h 10000"/>
              <a:gd name="connsiteX46" fmla="*/ 6943 w 10000"/>
              <a:gd name="connsiteY46" fmla="*/ 402 h 10000"/>
              <a:gd name="connsiteX47" fmla="*/ 7379 w 10000"/>
              <a:gd name="connsiteY47" fmla="*/ 609 h 10000"/>
              <a:gd name="connsiteX48" fmla="*/ 7793 w 10000"/>
              <a:gd name="connsiteY48" fmla="*/ 862 h 10000"/>
              <a:gd name="connsiteX49" fmla="*/ 8184 w 10000"/>
              <a:gd name="connsiteY49" fmla="*/ 1138 h 10000"/>
              <a:gd name="connsiteX50" fmla="*/ 8540 w 10000"/>
              <a:gd name="connsiteY50" fmla="*/ 1460 h 10000"/>
              <a:gd name="connsiteX51" fmla="*/ 8862 w 10000"/>
              <a:gd name="connsiteY51" fmla="*/ 1828 h 10000"/>
              <a:gd name="connsiteX52" fmla="*/ 9138 w 10000"/>
              <a:gd name="connsiteY52" fmla="*/ 2207 h 10000"/>
              <a:gd name="connsiteX53" fmla="*/ 9402 w 10000"/>
              <a:gd name="connsiteY53" fmla="*/ 2621 h 10000"/>
              <a:gd name="connsiteX54" fmla="*/ 9598 w 10000"/>
              <a:gd name="connsiteY54" fmla="*/ 3057 h 10000"/>
              <a:gd name="connsiteX55" fmla="*/ 9701 w 10000"/>
              <a:gd name="connsiteY55" fmla="*/ 3287 h 10000"/>
              <a:gd name="connsiteX56" fmla="*/ 9782 w 10000"/>
              <a:gd name="connsiteY56" fmla="*/ 3517 h 10000"/>
              <a:gd name="connsiteX57" fmla="*/ 9839 w 10000"/>
              <a:gd name="connsiteY57" fmla="*/ 3759 h 10000"/>
              <a:gd name="connsiteX58" fmla="*/ 9897 w 10000"/>
              <a:gd name="connsiteY58" fmla="*/ 4000 h 10000"/>
              <a:gd name="connsiteX59" fmla="*/ 9943 w 10000"/>
              <a:gd name="connsiteY59" fmla="*/ 4241 h 10000"/>
              <a:gd name="connsiteX60" fmla="*/ 9977 w 10000"/>
              <a:gd name="connsiteY60" fmla="*/ 4483 h 10000"/>
              <a:gd name="connsiteX61" fmla="*/ 10000 w 10000"/>
              <a:gd name="connsiteY61" fmla="*/ 4747 h 10000"/>
              <a:gd name="connsiteX62" fmla="*/ 10000 w 10000"/>
              <a:gd name="connsiteY62" fmla="*/ 5000 h 10000"/>
              <a:gd name="connsiteX63" fmla="*/ 10000 w 10000"/>
              <a:gd name="connsiteY63" fmla="*/ 5000 h 10000"/>
              <a:gd name="connsiteX64" fmla="*/ 10000 w 10000"/>
              <a:gd name="connsiteY64" fmla="*/ 5000 h 10000"/>
              <a:gd name="connsiteX65" fmla="*/ 10000 w 10000"/>
              <a:gd name="connsiteY65" fmla="*/ 5264 h 10000"/>
              <a:gd name="connsiteX66" fmla="*/ 9977 w 10000"/>
              <a:gd name="connsiteY66" fmla="*/ 5517 h 10000"/>
              <a:gd name="connsiteX67" fmla="*/ 9943 w 10000"/>
              <a:gd name="connsiteY67" fmla="*/ 5759 h 10000"/>
              <a:gd name="connsiteX68" fmla="*/ 9897 w 10000"/>
              <a:gd name="connsiteY68" fmla="*/ 6000 h 10000"/>
              <a:gd name="connsiteX69" fmla="*/ 9839 w 10000"/>
              <a:gd name="connsiteY69" fmla="*/ 6241 h 10000"/>
              <a:gd name="connsiteX70" fmla="*/ 9782 w 10000"/>
              <a:gd name="connsiteY70" fmla="*/ 6483 h 10000"/>
              <a:gd name="connsiteX71" fmla="*/ 9701 w 10000"/>
              <a:gd name="connsiteY71" fmla="*/ 6724 h 10000"/>
              <a:gd name="connsiteX72" fmla="*/ 9598 w 10000"/>
              <a:gd name="connsiteY72" fmla="*/ 6943 h 10000"/>
              <a:gd name="connsiteX73" fmla="*/ 9402 w 10000"/>
              <a:gd name="connsiteY73" fmla="*/ 7379 h 10000"/>
              <a:gd name="connsiteX74" fmla="*/ 9138 w 10000"/>
              <a:gd name="connsiteY74" fmla="*/ 7805 h 10000"/>
              <a:gd name="connsiteX75" fmla="*/ 8862 w 10000"/>
              <a:gd name="connsiteY75" fmla="*/ 8184 h 10000"/>
              <a:gd name="connsiteX76" fmla="*/ 8540 w 10000"/>
              <a:gd name="connsiteY76" fmla="*/ 8540 h 10000"/>
              <a:gd name="connsiteX77" fmla="*/ 8184 w 10000"/>
              <a:gd name="connsiteY77" fmla="*/ 8862 h 10000"/>
              <a:gd name="connsiteX78" fmla="*/ 7793 w 10000"/>
              <a:gd name="connsiteY78" fmla="*/ 9138 h 10000"/>
              <a:gd name="connsiteX79" fmla="*/ 7379 w 10000"/>
              <a:gd name="connsiteY79" fmla="*/ 9402 h 10000"/>
              <a:gd name="connsiteX80" fmla="*/ 6943 w 10000"/>
              <a:gd name="connsiteY80" fmla="*/ 9598 h 10000"/>
              <a:gd name="connsiteX81" fmla="*/ 6724 w 10000"/>
              <a:gd name="connsiteY81" fmla="*/ 9701 h 10000"/>
              <a:gd name="connsiteX82" fmla="*/ 6483 w 10000"/>
              <a:gd name="connsiteY82" fmla="*/ 9782 h 10000"/>
              <a:gd name="connsiteX83" fmla="*/ 6241 w 10000"/>
              <a:gd name="connsiteY83" fmla="*/ 9839 h 10000"/>
              <a:gd name="connsiteX84" fmla="*/ 6000 w 10000"/>
              <a:gd name="connsiteY84" fmla="*/ 9897 h 10000"/>
              <a:gd name="connsiteX85" fmla="*/ 5759 w 10000"/>
              <a:gd name="connsiteY85" fmla="*/ 9943 h 10000"/>
              <a:gd name="connsiteX86" fmla="*/ 5517 w 10000"/>
              <a:gd name="connsiteY86" fmla="*/ 9977 h 10000"/>
              <a:gd name="connsiteX87" fmla="*/ 5264 w 10000"/>
              <a:gd name="connsiteY87" fmla="*/ 10000 h 10000"/>
              <a:gd name="connsiteX88" fmla="*/ 5000 w 10000"/>
              <a:gd name="connsiteY88" fmla="*/ 10000 h 10000"/>
              <a:gd name="connsiteX89" fmla="*/ 5000 w 10000"/>
              <a:gd name="connsiteY89" fmla="*/ 10000 h 10000"/>
              <a:gd name="connsiteX90" fmla="*/ 4736 w 10000"/>
              <a:gd name="connsiteY90" fmla="*/ 10000 h 10000"/>
              <a:gd name="connsiteX91" fmla="*/ 4483 w 10000"/>
              <a:gd name="connsiteY91" fmla="*/ 9977 h 10000"/>
              <a:gd name="connsiteX92" fmla="*/ 4241 w 10000"/>
              <a:gd name="connsiteY92" fmla="*/ 9943 h 10000"/>
              <a:gd name="connsiteX93" fmla="*/ 4000 w 10000"/>
              <a:gd name="connsiteY93" fmla="*/ 9897 h 10000"/>
              <a:gd name="connsiteX94" fmla="*/ 3759 w 10000"/>
              <a:gd name="connsiteY94" fmla="*/ 9839 h 10000"/>
              <a:gd name="connsiteX95" fmla="*/ 3517 w 10000"/>
              <a:gd name="connsiteY95" fmla="*/ 9782 h 10000"/>
              <a:gd name="connsiteX96" fmla="*/ 3276 w 10000"/>
              <a:gd name="connsiteY96" fmla="*/ 9701 h 10000"/>
              <a:gd name="connsiteX97" fmla="*/ 3057 w 10000"/>
              <a:gd name="connsiteY97" fmla="*/ 9598 h 10000"/>
              <a:gd name="connsiteX98" fmla="*/ 2621 w 10000"/>
              <a:gd name="connsiteY98" fmla="*/ 9402 h 10000"/>
              <a:gd name="connsiteX99" fmla="*/ 2195 w 10000"/>
              <a:gd name="connsiteY99" fmla="*/ 9138 h 10000"/>
              <a:gd name="connsiteX100" fmla="*/ 2224 w 10000"/>
              <a:gd name="connsiteY100" fmla="*/ 916 h 10000"/>
              <a:gd name="connsiteX0" fmla="*/ 1138 w 10000"/>
              <a:gd name="connsiteY0" fmla="*/ 8184 h 10000"/>
              <a:gd name="connsiteX1" fmla="*/ 862 w 10000"/>
              <a:gd name="connsiteY1" fmla="*/ 7805 h 10000"/>
              <a:gd name="connsiteX2" fmla="*/ 598 w 10000"/>
              <a:gd name="connsiteY2" fmla="*/ 7379 h 10000"/>
              <a:gd name="connsiteX3" fmla="*/ 402 w 10000"/>
              <a:gd name="connsiteY3" fmla="*/ 6943 h 10000"/>
              <a:gd name="connsiteX4" fmla="*/ 299 w 10000"/>
              <a:gd name="connsiteY4" fmla="*/ 6724 h 10000"/>
              <a:gd name="connsiteX5" fmla="*/ 218 w 10000"/>
              <a:gd name="connsiteY5" fmla="*/ 6483 h 10000"/>
              <a:gd name="connsiteX6" fmla="*/ 161 w 10000"/>
              <a:gd name="connsiteY6" fmla="*/ 6241 h 10000"/>
              <a:gd name="connsiteX7" fmla="*/ 103 w 10000"/>
              <a:gd name="connsiteY7" fmla="*/ 6000 h 10000"/>
              <a:gd name="connsiteX8" fmla="*/ 57 w 10000"/>
              <a:gd name="connsiteY8" fmla="*/ 5759 h 10000"/>
              <a:gd name="connsiteX9" fmla="*/ 23 w 10000"/>
              <a:gd name="connsiteY9" fmla="*/ 5517 h 10000"/>
              <a:gd name="connsiteX10" fmla="*/ 0 w 10000"/>
              <a:gd name="connsiteY10" fmla="*/ 5264 h 10000"/>
              <a:gd name="connsiteX11" fmla="*/ 0 w 10000"/>
              <a:gd name="connsiteY11" fmla="*/ 5000 h 10000"/>
              <a:gd name="connsiteX12" fmla="*/ 0 w 10000"/>
              <a:gd name="connsiteY12" fmla="*/ 5000 h 10000"/>
              <a:gd name="connsiteX13" fmla="*/ 0 w 10000"/>
              <a:gd name="connsiteY13" fmla="*/ 4747 h 10000"/>
              <a:gd name="connsiteX14" fmla="*/ 23 w 10000"/>
              <a:gd name="connsiteY14" fmla="*/ 4483 h 10000"/>
              <a:gd name="connsiteX15" fmla="*/ 57 w 10000"/>
              <a:gd name="connsiteY15" fmla="*/ 4241 h 10000"/>
              <a:gd name="connsiteX16" fmla="*/ 103 w 10000"/>
              <a:gd name="connsiteY16" fmla="*/ 4000 h 10000"/>
              <a:gd name="connsiteX17" fmla="*/ 161 w 10000"/>
              <a:gd name="connsiteY17" fmla="*/ 3759 h 10000"/>
              <a:gd name="connsiteX18" fmla="*/ 218 w 10000"/>
              <a:gd name="connsiteY18" fmla="*/ 3517 h 10000"/>
              <a:gd name="connsiteX19" fmla="*/ 299 w 10000"/>
              <a:gd name="connsiteY19" fmla="*/ 3287 h 10000"/>
              <a:gd name="connsiteX20" fmla="*/ 402 w 10000"/>
              <a:gd name="connsiteY20" fmla="*/ 3057 h 10000"/>
              <a:gd name="connsiteX21" fmla="*/ 598 w 10000"/>
              <a:gd name="connsiteY21" fmla="*/ 2621 h 10000"/>
              <a:gd name="connsiteX22" fmla="*/ 862 w 10000"/>
              <a:gd name="connsiteY22" fmla="*/ 2207 h 10000"/>
              <a:gd name="connsiteX23" fmla="*/ 1138 w 10000"/>
              <a:gd name="connsiteY23" fmla="*/ 1828 h 10000"/>
              <a:gd name="connsiteX24" fmla="*/ 1460 w 10000"/>
              <a:gd name="connsiteY24" fmla="*/ 1460 h 10000"/>
              <a:gd name="connsiteX25" fmla="*/ 1816 w 10000"/>
              <a:gd name="connsiteY25" fmla="*/ 1138 h 10000"/>
              <a:gd name="connsiteX26" fmla="*/ 2195 w 10000"/>
              <a:gd name="connsiteY26" fmla="*/ 862 h 10000"/>
              <a:gd name="connsiteX27" fmla="*/ 2621 w 10000"/>
              <a:gd name="connsiteY27" fmla="*/ 609 h 10000"/>
              <a:gd name="connsiteX28" fmla="*/ 3057 w 10000"/>
              <a:gd name="connsiteY28" fmla="*/ 402 h 10000"/>
              <a:gd name="connsiteX29" fmla="*/ 3276 w 10000"/>
              <a:gd name="connsiteY29" fmla="*/ 299 h 10000"/>
              <a:gd name="connsiteX30" fmla="*/ 3517 w 10000"/>
              <a:gd name="connsiteY30" fmla="*/ 218 h 10000"/>
              <a:gd name="connsiteX31" fmla="*/ 3759 w 10000"/>
              <a:gd name="connsiteY31" fmla="*/ 161 h 10000"/>
              <a:gd name="connsiteX32" fmla="*/ 4000 w 10000"/>
              <a:gd name="connsiteY32" fmla="*/ 103 h 10000"/>
              <a:gd name="connsiteX33" fmla="*/ 4241 w 10000"/>
              <a:gd name="connsiteY33" fmla="*/ 69 h 10000"/>
              <a:gd name="connsiteX34" fmla="*/ 4483 w 10000"/>
              <a:gd name="connsiteY34" fmla="*/ 23 h 10000"/>
              <a:gd name="connsiteX35" fmla="*/ 4736 w 10000"/>
              <a:gd name="connsiteY35" fmla="*/ 0 h 10000"/>
              <a:gd name="connsiteX36" fmla="*/ 5000 w 10000"/>
              <a:gd name="connsiteY36" fmla="*/ 0 h 10000"/>
              <a:gd name="connsiteX37" fmla="*/ 5000 w 10000"/>
              <a:gd name="connsiteY37" fmla="*/ 0 h 10000"/>
              <a:gd name="connsiteX38" fmla="*/ 5264 w 10000"/>
              <a:gd name="connsiteY38" fmla="*/ 0 h 10000"/>
              <a:gd name="connsiteX39" fmla="*/ 5517 w 10000"/>
              <a:gd name="connsiteY39" fmla="*/ 23 h 10000"/>
              <a:gd name="connsiteX40" fmla="*/ 5759 w 10000"/>
              <a:gd name="connsiteY40" fmla="*/ 69 h 10000"/>
              <a:gd name="connsiteX41" fmla="*/ 6000 w 10000"/>
              <a:gd name="connsiteY41" fmla="*/ 103 h 10000"/>
              <a:gd name="connsiteX42" fmla="*/ 6241 w 10000"/>
              <a:gd name="connsiteY42" fmla="*/ 161 h 10000"/>
              <a:gd name="connsiteX43" fmla="*/ 6483 w 10000"/>
              <a:gd name="connsiteY43" fmla="*/ 218 h 10000"/>
              <a:gd name="connsiteX44" fmla="*/ 6724 w 10000"/>
              <a:gd name="connsiteY44" fmla="*/ 299 h 10000"/>
              <a:gd name="connsiteX45" fmla="*/ 6943 w 10000"/>
              <a:gd name="connsiteY45" fmla="*/ 402 h 10000"/>
              <a:gd name="connsiteX46" fmla="*/ 7379 w 10000"/>
              <a:gd name="connsiteY46" fmla="*/ 609 h 10000"/>
              <a:gd name="connsiteX47" fmla="*/ 7793 w 10000"/>
              <a:gd name="connsiteY47" fmla="*/ 862 h 10000"/>
              <a:gd name="connsiteX48" fmla="*/ 8184 w 10000"/>
              <a:gd name="connsiteY48" fmla="*/ 1138 h 10000"/>
              <a:gd name="connsiteX49" fmla="*/ 8540 w 10000"/>
              <a:gd name="connsiteY49" fmla="*/ 1460 h 10000"/>
              <a:gd name="connsiteX50" fmla="*/ 8862 w 10000"/>
              <a:gd name="connsiteY50" fmla="*/ 1828 h 10000"/>
              <a:gd name="connsiteX51" fmla="*/ 9138 w 10000"/>
              <a:gd name="connsiteY51" fmla="*/ 2207 h 10000"/>
              <a:gd name="connsiteX52" fmla="*/ 9402 w 10000"/>
              <a:gd name="connsiteY52" fmla="*/ 2621 h 10000"/>
              <a:gd name="connsiteX53" fmla="*/ 9598 w 10000"/>
              <a:gd name="connsiteY53" fmla="*/ 3057 h 10000"/>
              <a:gd name="connsiteX54" fmla="*/ 9701 w 10000"/>
              <a:gd name="connsiteY54" fmla="*/ 3287 h 10000"/>
              <a:gd name="connsiteX55" fmla="*/ 9782 w 10000"/>
              <a:gd name="connsiteY55" fmla="*/ 3517 h 10000"/>
              <a:gd name="connsiteX56" fmla="*/ 9839 w 10000"/>
              <a:gd name="connsiteY56" fmla="*/ 3759 h 10000"/>
              <a:gd name="connsiteX57" fmla="*/ 9897 w 10000"/>
              <a:gd name="connsiteY57" fmla="*/ 4000 h 10000"/>
              <a:gd name="connsiteX58" fmla="*/ 9943 w 10000"/>
              <a:gd name="connsiteY58" fmla="*/ 4241 h 10000"/>
              <a:gd name="connsiteX59" fmla="*/ 9977 w 10000"/>
              <a:gd name="connsiteY59" fmla="*/ 4483 h 10000"/>
              <a:gd name="connsiteX60" fmla="*/ 10000 w 10000"/>
              <a:gd name="connsiteY60" fmla="*/ 4747 h 10000"/>
              <a:gd name="connsiteX61" fmla="*/ 10000 w 10000"/>
              <a:gd name="connsiteY61" fmla="*/ 5000 h 10000"/>
              <a:gd name="connsiteX62" fmla="*/ 10000 w 10000"/>
              <a:gd name="connsiteY62" fmla="*/ 5000 h 10000"/>
              <a:gd name="connsiteX63" fmla="*/ 10000 w 10000"/>
              <a:gd name="connsiteY63" fmla="*/ 5000 h 10000"/>
              <a:gd name="connsiteX64" fmla="*/ 10000 w 10000"/>
              <a:gd name="connsiteY64" fmla="*/ 5264 h 10000"/>
              <a:gd name="connsiteX65" fmla="*/ 9977 w 10000"/>
              <a:gd name="connsiteY65" fmla="*/ 5517 h 10000"/>
              <a:gd name="connsiteX66" fmla="*/ 9943 w 10000"/>
              <a:gd name="connsiteY66" fmla="*/ 5759 h 10000"/>
              <a:gd name="connsiteX67" fmla="*/ 9897 w 10000"/>
              <a:gd name="connsiteY67" fmla="*/ 6000 h 10000"/>
              <a:gd name="connsiteX68" fmla="*/ 9839 w 10000"/>
              <a:gd name="connsiteY68" fmla="*/ 6241 h 10000"/>
              <a:gd name="connsiteX69" fmla="*/ 9782 w 10000"/>
              <a:gd name="connsiteY69" fmla="*/ 6483 h 10000"/>
              <a:gd name="connsiteX70" fmla="*/ 9701 w 10000"/>
              <a:gd name="connsiteY70" fmla="*/ 6724 h 10000"/>
              <a:gd name="connsiteX71" fmla="*/ 9598 w 10000"/>
              <a:gd name="connsiteY71" fmla="*/ 6943 h 10000"/>
              <a:gd name="connsiteX72" fmla="*/ 9402 w 10000"/>
              <a:gd name="connsiteY72" fmla="*/ 7379 h 10000"/>
              <a:gd name="connsiteX73" fmla="*/ 9138 w 10000"/>
              <a:gd name="connsiteY73" fmla="*/ 7805 h 10000"/>
              <a:gd name="connsiteX74" fmla="*/ 8862 w 10000"/>
              <a:gd name="connsiteY74" fmla="*/ 8184 h 10000"/>
              <a:gd name="connsiteX75" fmla="*/ 8540 w 10000"/>
              <a:gd name="connsiteY75" fmla="*/ 8540 h 10000"/>
              <a:gd name="connsiteX76" fmla="*/ 8184 w 10000"/>
              <a:gd name="connsiteY76" fmla="*/ 8862 h 10000"/>
              <a:gd name="connsiteX77" fmla="*/ 7793 w 10000"/>
              <a:gd name="connsiteY77" fmla="*/ 9138 h 10000"/>
              <a:gd name="connsiteX78" fmla="*/ 7379 w 10000"/>
              <a:gd name="connsiteY78" fmla="*/ 9402 h 10000"/>
              <a:gd name="connsiteX79" fmla="*/ 6943 w 10000"/>
              <a:gd name="connsiteY79" fmla="*/ 9598 h 10000"/>
              <a:gd name="connsiteX80" fmla="*/ 6724 w 10000"/>
              <a:gd name="connsiteY80" fmla="*/ 9701 h 10000"/>
              <a:gd name="connsiteX81" fmla="*/ 6483 w 10000"/>
              <a:gd name="connsiteY81" fmla="*/ 9782 h 10000"/>
              <a:gd name="connsiteX82" fmla="*/ 6241 w 10000"/>
              <a:gd name="connsiteY82" fmla="*/ 9839 h 10000"/>
              <a:gd name="connsiteX83" fmla="*/ 6000 w 10000"/>
              <a:gd name="connsiteY83" fmla="*/ 9897 h 10000"/>
              <a:gd name="connsiteX84" fmla="*/ 5759 w 10000"/>
              <a:gd name="connsiteY84" fmla="*/ 9943 h 10000"/>
              <a:gd name="connsiteX85" fmla="*/ 5517 w 10000"/>
              <a:gd name="connsiteY85" fmla="*/ 9977 h 10000"/>
              <a:gd name="connsiteX86" fmla="*/ 5264 w 10000"/>
              <a:gd name="connsiteY86" fmla="*/ 10000 h 10000"/>
              <a:gd name="connsiteX87" fmla="*/ 5000 w 10000"/>
              <a:gd name="connsiteY87" fmla="*/ 10000 h 10000"/>
              <a:gd name="connsiteX88" fmla="*/ 5000 w 10000"/>
              <a:gd name="connsiteY88" fmla="*/ 10000 h 10000"/>
              <a:gd name="connsiteX89" fmla="*/ 4736 w 10000"/>
              <a:gd name="connsiteY89" fmla="*/ 10000 h 10000"/>
              <a:gd name="connsiteX90" fmla="*/ 4483 w 10000"/>
              <a:gd name="connsiteY90" fmla="*/ 9977 h 10000"/>
              <a:gd name="connsiteX91" fmla="*/ 4241 w 10000"/>
              <a:gd name="connsiteY91" fmla="*/ 9943 h 10000"/>
              <a:gd name="connsiteX92" fmla="*/ 4000 w 10000"/>
              <a:gd name="connsiteY92" fmla="*/ 9897 h 10000"/>
              <a:gd name="connsiteX93" fmla="*/ 3759 w 10000"/>
              <a:gd name="connsiteY93" fmla="*/ 9839 h 10000"/>
              <a:gd name="connsiteX94" fmla="*/ 3517 w 10000"/>
              <a:gd name="connsiteY94" fmla="*/ 9782 h 10000"/>
              <a:gd name="connsiteX95" fmla="*/ 3276 w 10000"/>
              <a:gd name="connsiteY95" fmla="*/ 9701 h 10000"/>
              <a:gd name="connsiteX96" fmla="*/ 3057 w 10000"/>
              <a:gd name="connsiteY96" fmla="*/ 9598 h 10000"/>
              <a:gd name="connsiteX97" fmla="*/ 2621 w 10000"/>
              <a:gd name="connsiteY97" fmla="*/ 9402 h 10000"/>
              <a:gd name="connsiteX98" fmla="*/ 2195 w 10000"/>
              <a:gd name="connsiteY98" fmla="*/ 9138 h 10000"/>
              <a:gd name="connsiteX99" fmla="*/ 2224 w 10000"/>
              <a:gd name="connsiteY99" fmla="*/ 916 h 10000"/>
              <a:gd name="connsiteX0" fmla="*/ 862 w 10000"/>
              <a:gd name="connsiteY0" fmla="*/ 7805 h 10000"/>
              <a:gd name="connsiteX1" fmla="*/ 598 w 10000"/>
              <a:gd name="connsiteY1" fmla="*/ 7379 h 10000"/>
              <a:gd name="connsiteX2" fmla="*/ 402 w 10000"/>
              <a:gd name="connsiteY2" fmla="*/ 6943 h 10000"/>
              <a:gd name="connsiteX3" fmla="*/ 299 w 10000"/>
              <a:gd name="connsiteY3" fmla="*/ 6724 h 10000"/>
              <a:gd name="connsiteX4" fmla="*/ 218 w 10000"/>
              <a:gd name="connsiteY4" fmla="*/ 6483 h 10000"/>
              <a:gd name="connsiteX5" fmla="*/ 161 w 10000"/>
              <a:gd name="connsiteY5" fmla="*/ 6241 h 10000"/>
              <a:gd name="connsiteX6" fmla="*/ 103 w 10000"/>
              <a:gd name="connsiteY6" fmla="*/ 6000 h 10000"/>
              <a:gd name="connsiteX7" fmla="*/ 57 w 10000"/>
              <a:gd name="connsiteY7" fmla="*/ 5759 h 10000"/>
              <a:gd name="connsiteX8" fmla="*/ 23 w 10000"/>
              <a:gd name="connsiteY8" fmla="*/ 5517 h 10000"/>
              <a:gd name="connsiteX9" fmla="*/ 0 w 10000"/>
              <a:gd name="connsiteY9" fmla="*/ 5264 h 10000"/>
              <a:gd name="connsiteX10" fmla="*/ 0 w 10000"/>
              <a:gd name="connsiteY10" fmla="*/ 5000 h 10000"/>
              <a:gd name="connsiteX11" fmla="*/ 0 w 10000"/>
              <a:gd name="connsiteY11" fmla="*/ 5000 h 10000"/>
              <a:gd name="connsiteX12" fmla="*/ 0 w 10000"/>
              <a:gd name="connsiteY12" fmla="*/ 4747 h 10000"/>
              <a:gd name="connsiteX13" fmla="*/ 23 w 10000"/>
              <a:gd name="connsiteY13" fmla="*/ 4483 h 10000"/>
              <a:gd name="connsiteX14" fmla="*/ 57 w 10000"/>
              <a:gd name="connsiteY14" fmla="*/ 4241 h 10000"/>
              <a:gd name="connsiteX15" fmla="*/ 103 w 10000"/>
              <a:gd name="connsiteY15" fmla="*/ 4000 h 10000"/>
              <a:gd name="connsiteX16" fmla="*/ 161 w 10000"/>
              <a:gd name="connsiteY16" fmla="*/ 3759 h 10000"/>
              <a:gd name="connsiteX17" fmla="*/ 218 w 10000"/>
              <a:gd name="connsiteY17" fmla="*/ 3517 h 10000"/>
              <a:gd name="connsiteX18" fmla="*/ 299 w 10000"/>
              <a:gd name="connsiteY18" fmla="*/ 3287 h 10000"/>
              <a:gd name="connsiteX19" fmla="*/ 402 w 10000"/>
              <a:gd name="connsiteY19" fmla="*/ 3057 h 10000"/>
              <a:gd name="connsiteX20" fmla="*/ 598 w 10000"/>
              <a:gd name="connsiteY20" fmla="*/ 2621 h 10000"/>
              <a:gd name="connsiteX21" fmla="*/ 862 w 10000"/>
              <a:gd name="connsiteY21" fmla="*/ 2207 h 10000"/>
              <a:gd name="connsiteX22" fmla="*/ 1138 w 10000"/>
              <a:gd name="connsiteY22" fmla="*/ 1828 h 10000"/>
              <a:gd name="connsiteX23" fmla="*/ 1460 w 10000"/>
              <a:gd name="connsiteY23" fmla="*/ 1460 h 10000"/>
              <a:gd name="connsiteX24" fmla="*/ 1816 w 10000"/>
              <a:gd name="connsiteY24" fmla="*/ 1138 h 10000"/>
              <a:gd name="connsiteX25" fmla="*/ 2195 w 10000"/>
              <a:gd name="connsiteY25" fmla="*/ 862 h 10000"/>
              <a:gd name="connsiteX26" fmla="*/ 2621 w 10000"/>
              <a:gd name="connsiteY26" fmla="*/ 609 h 10000"/>
              <a:gd name="connsiteX27" fmla="*/ 3057 w 10000"/>
              <a:gd name="connsiteY27" fmla="*/ 402 h 10000"/>
              <a:gd name="connsiteX28" fmla="*/ 3276 w 10000"/>
              <a:gd name="connsiteY28" fmla="*/ 299 h 10000"/>
              <a:gd name="connsiteX29" fmla="*/ 3517 w 10000"/>
              <a:gd name="connsiteY29" fmla="*/ 218 h 10000"/>
              <a:gd name="connsiteX30" fmla="*/ 3759 w 10000"/>
              <a:gd name="connsiteY30" fmla="*/ 161 h 10000"/>
              <a:gd name="connsiteX31" fmla="*/ 4000 w 10000"/>
              <a:gd name="connsiteY31" fmla="*/ 103 h 10000"/>
              <a:gd name="connsiteX32" fmla="*/ 4241 w 10000"/>
              <a:gd name="connsiteY32" fmla="*/ 69 h 10000"/>
              <a:gd name="connsiteX33" fmla="*/ 4483 w 10000"/>
              <a:gd name="connsiteY33" fmla="*/ 23 h 10000"/>
              <a:gd name="connsiteX34" fmla="*/ 4736 w 10000"/>
              <a:gd name="connsiteY34" fmla="*/ 0 h 10000"/>
              <a:gd name="connsiteX35" fmla="*/ 5000 w 10000"/>
              <a:gd name="connsiteY35" fmla="*/ 0 h 10000"/>
              <a:gd name="connsiteX36" fmla="*/ 5000 w 10000"/>
              <a:gd name="connsiteY36" fmla="*/ 0 h 10000"/>
              <a:gd name="connsiteX37" fmla="*/ 5264 w 10000"/>
              <a:gd name="connsiteY37" fmla="*/ 0 h 10000"/>
              <a:gd name="connsiteX38" fmla="*/ 5517 w 10000"/>
              <a:gd name="connsiteY38" fmla="*/ 23 h 10000"/>
              <a:gd name="connsiteX39" fmla="*/ 5759 w 10000"/>
              <a:gd name="connsiteY39" fmla="*/ 69 h 10000"/>
              <a:gd name="connsiteX40" fmla="*/ 6000 w 10000"/>
              <a:gd name="connsiteY40" fmla="*/ 103 h 10000"/>
              <a:gd name="connsiteX41" fmla="*/ 6241 w 10000"/>
              <a:gd name="connsiteY41" fmla="*/ 161 h 10000"/>
              <a:gd name="connsiteX42" fmla="*/ 6483 w 10000"/>
              <a:gd name="connsiteY42" fmla="*/ 218 h 10000"/>
              <a:gd name="connsiteX43" fmla="*/ 6724 w 10000"/>
              <a:gd name="connsiteY43" fmla="*/ 299 h 10000"/>
              <a:gd name="connsiteX44" fmla="*/ 6943 w 10000"/>
              <a:gd name="connsiteY44" fmla="*/ 402 h 10000"/>
              <a:gd name="connsiteX45" fmla="*/ 7379 w 10000"/>
              <a:gd name="connsiteY45" fmla="*/ 609 h 10000"/>
              <a:gd name="connsiteX46" fmla="*/ 7793 w 10000"/>
              <a:gd name="connsiteY46" fmla="*/ 862 h 10000"/>
              <a:gd name="connsiteX47" fmla="*/ 8184 w 10000"/>
              <a:gd name="connsiteY47" fmla="*/ 1138 h 10000"/>
              <a:gd name="connsiteX48" fmla="*/ 8540 w 10000"/>
              <a:gd name="connsiteY48" fmla="*/ 1460 h 10000"/>
              <a:gd name="connsiteX49" fmla="*/ 8862 w 10000"/>
              <a:gd name="connsiteY49" fmla="*/ 1828 h 10000"/>
              <a:gd name="connsiteX50" fmla="*/ 9138 w 10000"/>
              <a:gd name="connsiteY50" fmla="*/ 2207 h 10000"/>
              <a:gd name="connsiteX51" fmla="*/ 9402 w 10000"/>
              <a:gd name="connsiteY51" fmla="*/ 2621 h 10000"/>
              <a:gd name="connsiteX52" fmla="*/ 9598 w 10000"/>
              <a:gd name="connsiteY52" fmla="*/ 3057 h 10000"/>
              <a:gd name="connsiteX53" fmla="*/ 9701 w 10000"/>
              <a:gd name="connsiteY53" fmla="*/ 3287 h 10000"/>
              <a:gd name="connsiteX54" fmla="*/ 9782 w 10000"/>
              <a:gd name="connsiteY54" fmla="*/ 3517 h 10000"/>
              <a:gd name="connsiteX55" fmla="*/ 9839 w 10000"/>
              <a:gd name="connsiteY55" fmla="*/ 3759 h 10000"/>
              <a:gd name="connsiteX56" fmla="*/ 9897 w 10000"/>
              <a:gd name="connsiteY56" fmla="*/ 4000 h 10000"/>
              <a:gd name="connsiteX57" fmla="*/ 9943 w 10000"/>
              <a:gd name="connsiteY57" fmla="*/ 4241 h 10000"/>
              <a:gd name="connsiteX58" fmla="*/ 9977 w 10000"/>
              <a:gd name="connsiteY58" fmla="*/ 4483 h 10000"/>
              <a:gd name="connsiteX59" fmla="*/ 10000 w 10000"/>
              <a:gd name="connsiteY59" fmla="*/ 4747 h 10000"/>
              <a:gd name="connsiteX60" fmla="*/ 10000 w 10000"/>
              <a:gd name="connsiteY60" fmla="*/ 5000 h 10000"/>
              <a:gd name="connsiteX61" fmla="*/ 10000 w 10000"/>
              <a:gd name="connsiteY61" fmla="*/ 5000 h 10000"/>
              <a:gd name="connsiteX62" fmla="*/ 10000 w 10000"/>
              <a:gd name="connsiteY62" fmla="*/ 5000 h 10000"/>
              <a:gd name="connsiteX63" fmla="*/ 10000 w 10000"/>
              <a:gd name="connsiteY63" fmla="*/ 5264 h 10000"/>
              <a:gd name="connsiteX64" fmla="*/ 9977 w 10000"/>
              <a:gd name="connsiteY64" fmla="*/ 5517 h 10000"/>
              <a:gd name="connsiteX65" fmla="*/ 9943 w 10000"/>
              <a:gd name="connsiteY65" fmla="*/ 5759 h 10000"/>
              <a:gd name="connsiteX66" fmla="*/ 9897 w 10000"/>
              <a:gd name="connsiteY66" fmla="*/ 6000 h 10000"/>
              <a:gd name="connsiteX67" fmla="*/ 9839 w 10000"/>
              <a:gd name="connsiteY67" fmla="*/ 6241 h 10000"/>
              <a:gd name="connsiteX68" fmla="*/ 9782 w 10000"/>
              <a:gd name="connsiteY68" fmla="*/ 6483 h 10000"/>
              <a:gd name="connsiteX69" fmla="*/ 9701 w 10000"/>
              <a:gd name="connsiteY69" fmla="*/ 6724 h 10000"/>
              <a:gd name="connsiteX70" fmla="*/ 9598 w 10000"/>
              <a:gd name="connsiteY70" fmla="*/ 6943 h 10000"/>
              <a:gd name="connsiteX71" fmla="*/ 9402 w 10000"/>
              <a:gd name="connsiteY71" fmla="*/ 7379 h 10000"/>
              <a:gd name="connsiteX72" fmla="*/ 9138 w 10000"/>
              <a:gd name="connsiteY72" fmla="*/ 7805 h 10000"/>
              <a:gd name="connsiteX73" fmla="*/ 8862 w 10000"/>
              <a:gd name="connsiteY73" fmla="*/ 8184 h 10000"/>
              <a:gd name="connsiteX74" fmla="*/ 8540 w 10000"/>
              <a:gd name="connsiteY74" fmla="*/ 8540 h 10000"/>
              <a:gd name="connsiteX75" fmla="*/ 8184 w 10000"/>
              <a:gd name="connsiteY75" fmla="*/ 8862 h 10000"/>
              <a:gd name="connsiteX76" fmla="*/ 7793 w 10000"/>
              <a:gd name="connsiteY76" fmla="*/ 9138 h 10000"/>
              <a:gd name="connsiteX77" fmla="*/ 7379 w 10000"/>
              <a:gd name="connsiteY77" fmla="*/ 9402 h 10000"/>
              <a:gd name="connsiteX78" fmla="*/ 6943 w 10000"/>
              <a:gd name="connsiteY78" fmla="*/ 9598 h 10000"/>
              <a:gd name="connsiteX79" fmla="*/ 6724 w 10000"/>
              <a:gd name="connsiteY79" fmla="*/ 9701 h 10000"/>
              <a:gd name="connsiteX80" fmla="*/ 6483 w 10000"/>
              <a:gd name="connsiteY80" fmla="*/ 9782 h 10000"/>
              <a:gd name="connsiteX81" fmla="*/ 6241 w 10000"/>
              <a:gd name="connsiteY81" fmla="*/ 9839 h 10000"/>
              <a:gd name="connsiteX82" fmla="*/ 6000 w 10000"/>
              <a:gd name="connsiteY82" fmla="*/ 9897 h 10000"/>
              <a:gd name="connsiteX83" fmla="*/ 5759 w 10000"/>
              <a:gd name="connsiteY83" fmla="*/ 9943 h 10000"/>
              <a:gd name="connsiteX84" fmla="*/ 5517 w 10000"/>
              <a:gd name="connsiteY84" fmla="*/ 9977 h 10000"/>
              <a:gd name="connsiteX85" fmla="*/ 5264 w 10000"/>
              <a:gd name="connsiteY85" fmla="*/ 10000 h 10000"/>
              <a:gd name="connsiteX86" fmla="*/ 5000 w 10000"/>
              <a:gd name="connsiteY86" fmla="*/ 10000 h 10000"/>
              <a:gd name="connsiteX87" fmla="*/ 5000 w 10000"/>
              <a:gd name="connsiteY87" fmla="*/ 10000 h 10000"/>
              <a:gd name="connsiteX88" fmla="*/ 4736 w 10000"/>
              <a:gd name="connsiteY88" fmla="*/ 10000 h 10000"/>
              <a:gd name="connsiteX89" fmla="*/ 4483 w 10000"/>
              <a:gd name="connsiteY89" fmla="*/ 9977 h 10000"/>
              <a:gd name="connsiteX90" fmla="*/ 4241 w 10000"/>
              <a:gd name="connsiteY90" fmla="*/ 9943 h 10000"/>
              <a:gd name="connsiteX91" fmla="*/ 4000 w 10000"/>
              <a:gd name="connsiteY91" fmla="*/ 9897 h 10000"/>
              <a:gd name="connsiteX92" fmla="*/ 3759 w 10000"/>
              <a:gd name="connsiteY92" fmla="*/ 9839 h 10000"/>
              <a:gd name="connsiteX93" fmla="*/ 3517 w 10000"/>
              <a:gd name="connsiteY93" fmla="*/ 9782 h 10000"/>
              <a:gd name="connsiteX94" fmla="*/ 3276 w 10000"/>
              <a:gd name="connsiteY94" fmla="*/ 9701 h 10000"/>
              <a:gd name="connsiteX95" fmla="*/ 3057 w 10000"/>
              <a:gd name="connsiteY95" fmla="*/ 9598 h 10000"/>
              <a:gd name="connsiteX96" fmla="*/ 2621 w 10000"/>
              <a:gd name="connsiteY96" fmla="*/ 9402 h 10000"/>
              <a:gd name="connsiteX97" fmla="*/ 2195 w 10000"/>
              <a:gd name="connsiteY97" fmla="*/ 9138 h 10000"/>
              <a:gd name="connsiteX98" fmla="*/ 2224 w 10000"/>
              <a:gd name="connsiteY98" fmla="*/ 916 h 10000"/>
              <a:gd name="connsiteX0" fmla="*/ 598 w 10000"/>
              <a:gd name="connsiteY0" fmla="*/ 7379 h 10000"/>
              <a:gd name="connsiteX1" fmla="*/ 402 w 10000"/>
              <a:gd name="connsiteY1" fmla="*/ 6943 h 10000"/>
              <a:gd name="connsiteX2" fmla="*/ 299 w 10000"/>
              <a:gd name="connsiteY2" fmla="*/ 6724 h 10000"/>
              <a:gd name="connsiteX3" fmla="*/ 218 w 10000"/>
              <a:gd name="connsiteY3" fmla="*/ 6483 h 10000"/>
              <a:gd name="connsiteX4" fmla="*/ 161 w 10000"/>
              <a:gd name="connsiteY4" fmla="*/ 6241 h 10000"/>
              <a:gd name="connsiteX5" fmla="*/ 103 w 10000"/>
              <a:gd name="connsiteY5" fmla="*/ 6000 h 10000"/>
              <a:gd name="connsiteX6" fmla="*/ 57 w 10000"/>
              <a:gd name="connsiteY6" fmla="*/ 5759 h 10000"/>
              <a:gd name="connsiteX7" fmla="*/ 23 w 10000"/>
              <a:gd name="connsiteY7" fmla="*/ 5517 h 10000"/>
              <a:gd name="connsiteX8" fmla="*/ 0 w 10000"/>
              <a:gd name="connsiteY8" fmla="*/ 5264 h 10000"/>
              <a:gd name="connsiteX9" fmla="*/ 0 w 10000"/>
              <a:gd name="connsiteY9" fmla="*/ 5000 h 10000"/>
              <a:gd name="connsiteX10" fmla="*/ 0 w 10000"/>
              <a:gd name="connsiteY10" fmla="*/ 5000 h 10000"/>
              <a:gd name="connsiteX11" fmla="*/ 0 w 10000"/>
              <a:gd name="connsiteY11" fmla="*/ 4747 h 10000"/>
              <a:gd name="connsiteX12" fmla="*/ 23 w 10000"/>
              <a:gd name="connsiteY12" fmla="*/ 4483 h 10000"/>
              <a:gd name="connsiteX13" fmla="*/ 57 w 10000"/>
              <a:gd name="connsiteY13" fmla="*/ 4241 h 10000"/>
              <a:gd name="connsiteX14" fmla="*/ 103 w 10000"/>
              <a:gd name="connsiteY14" fmla="*/ 4000 h 10000"/>
              <a:gd name="connsiteX15" fmla="*/ 161 w 10000"/>
              <a:gd name="connsiteY15" fmla="*/ 3759 h 10000"/>
              <a:gd name="connsiteX16" fmla="*/ 218 w 10000"/>
              <a:gd name="connsiteY16" fmla="*/ 3517 h 10000"/>
              <a:gd name="connsiteX17" fmla="*/ 299 w 10000"/>
              <a:gd name="connsiteY17" fmla="*/ 3287 h 10000"/>
              <a:gd name="connsiteX18" fmla="*/ 402 w 10000"/>
              <a:gd name="connsiteY18" fmla="*/ 3057 h 10000"/>
              <a:gd name="connsiteX19" fmla="*/ 598 w 10000"/>
              <a:gd name="connsiteY19" fmla="*/ 2621 h 10000"/>
              <a:gd name="connsiteX20" fmla="*/ 862 w 10000"/>
              <a:gd name="connsiteY20" fmla="*/ 2207 h 10000"/>
              <a:gd name="connsiteX21" fmla="*/ 1138 w 10000"/>
              <a:gd name="connsiteY21" fmla="*/ 1828 h 10000"/>
              <a:gd name="connsiteX22" fmla="*/ 1460 w 10000"/>
              <a:gd name="connsiteY22" fmla="*/ 1460 h 10000"/>
              <a:gd name="connsiteX23" fmla="*/ 1816 w 10000"/>
              <a:gd name="connsiteY23" fmla="*/ 1138 h 10000"/>
              <a:gd name="connsiteX24" fmla="*/ 2195 w 10000"/>
              <a:gd name="connsiteY24" fmla="*/ 862 h 10000"/>
              <a:gd name="connsiteX25" fmla="*/ 2621 w 10000"/>
              <a:gd name="connsiteY25" fmla="*/ 609 h 10000"/>
              <a:gd name="connsiteX26" fmla="*/ 3057 w 10000"/>
              <a:gd name="connsiteY26" fmla="*/ 402 h 10000"/>
              <a:gd name="connsiteX27" fmla="*/ 3276 w 10000"/>
              <a:gd name="connsiteY27" fmla="*/ 299 h 10000"/>
              <a:gd name="connsiteX28" fmla="*/ 3517 w 10000"/>
              <a:gd name="connsiteY28" fmla="*/ 218 h 10000"/>
              <a:gd name="connsiteX29" fmla="*/ 3759 w 10000"/>
              <a:gd name="connsiteY29" fmla="*/ 161 h 10000"/>
              <a:gd name="connsiteX30" fmla="*/ 4000 w 10000"/>
              <a:gd name="connsiteY30" fmla="*/ 103 h 10000"/>
              <a:gd name="connsiteX31" fmla="*/ 4241 w 10000"/>
              <a:gd name="connsiteY31" fmla="*/ 69 h 10000"/>
              <a:gd name="connsiteX32" fmla="*/ 4483 w 10000"/>
              <a:gd name="connsiteY32" fmla="*/ 23 h 10000"/>
              <a:gd name="connsiteX33" fmla="*/ 4736 w 10000"/>
              <a:gd name="connsiteY33" fmla="*/ 0 h 10000"/>
              <a:gd name="connsiteX34" fmla="*/ 5000 w 10000"/>
              <a:gd name="connsiteY34" fmla="*/ 0 h 10000"/>
              <a:gd name="connsiteX35" fmla="*/ 5000 w 10000"/>
              <a:gd name="connsiteY35" fmla="*/ 0 h 10000"/>
              <a:gd name="connsiteX36" fmla="*/ 5264 w 10000"/>
              <a:gd name="connsiteY36" fmla="*/ 0 h 10000"/>
              <a:gd name="connsiteX37" fmla="*/ 5517 w 10000"/>
              <a:gd name="connsiteY37" fmla="*/ 23 h 10000"/>
              <a:gd name="connsiteX38" fmla="*/ 5759 w 10000"/>
              <a:gd name="connsiteY38" fmla="*/ 69 h 10000"/>
              <a:gd name="connsiteX39" fmla="*/ 6000 w 10000"/>
              <a:gd name="connsiteY39" fmla="*/ 103 h 10000"/>
              <a:gd name="connsiteX40" fmla="*/ 6241 w 10000"/>
              <a:gd name="connsiteY40" fmla="*/ 161 h 10000"/>
              <a:gd name="connsiteX41" fmla="*/ 6483 w 10000"/>
              <a:gd name="connsiteY41" fmla="*/ 218 h 10000"/>
              <a:gd name="connsiteX42" fmla="*/ 6724 w 10000"/>
              <a:gd name="connsiteY42" fmla="*/ 299 h 10000"/>
              <a:gd name="connsiteX43" fmla="*/ 6943 w 10000"/>
              <a:gd name="connsiteY43" fmla="*/ 402 h 10000"/>
              <a:gd name="connsiteX44" fmla="*/ 7379 w 10000"/>
              <a:gd name="connsiteY44" fmla="*/ 609 h 10000"/>
              <a:gd name="connsiteX45" fmla="*/ 7793 w 10000"/>
              <a:gd name="connsiteY45" fmla="*/ 862 h 10000"/>
              <a:gd name="connsiteX46" fmla="*/ 8184 w 10000"/>
              <a:gd name="connsiteY46" fmla="*/ 1138 h 10000"/>
              <a:gd name="connsiteX47" fmla="*/ 8540 w 10000"/>
              <a:gd name="connsiteY47" fmla="*/ 1460 h 10000"/>
              <a:gd name="connsiteX48" fmla="*/ 8862 w 10000"/>
              <a:gd name="connsiteY48" fmla="*/ 1828 h 10000"/>
              <a:gd name="connsiteX49" fmla="*/ 9138 w 10000"/>
              <a:gd name="connsiteY49" fmla="*/ 2207 h 10000"/>
              <a:gd name="connsiteX50" fmla="*/ 9402 w 10000"/>
              <a:gd name="connsiteY50" fmla="*/ 2621 h 10000"/>
              <a:gd name="connsiteX51" fmla="*/ 9598 w 10000"/>
              <a:gd name="connsiteY51" fmla="*/ 3057 h 10000"/>
              <a:gd name="connsiteX52" fmla="*/ 9701 w 10000"/>
              <a:gd name="connsiteY52" fmla="*/ 3287 h 10000"/>
              <a:gd name="connsiteX53" fmla="*/ 9782 w 10000"/>
              <a:gd name="connsiteY53" fmla="*/ 3517 h 10000"/>
              <a:gd name="connsiteX54" fmla="*/ 9839 w 10000"/>
              <a:gd name="connsiteY54" fmla="*/ 3759 h 10000"/>
              <a:gd name="connsiteX55" fmla="*/ 9897 w 10000"/>
              <a:gd name="connsiteY55" fmla="*/ 4000 h 10000"/>
              <a:gd name="connsiteX56" fmla="*/ 9943 w 10000"/>
              <a:gd name="connsiteY56" fmla="*/ 4241 h 10000"/>
              <a:gd name="connsiteX57" fmla="*/ 9977 w 10000"/>
              <a:gd name="connsiteY57" fmla="*/ 4483 h 10000"/>
              <a:gd name="connsiteX58" fmla="*/ 10000 w 10000"/>
              <a:gd name="connsiteY58" fmla="*/ 4747 h 10000"/>
              <a:gd name="connsiteX59" fmla="*/ 10000 w 10000"/>
              <a:gd name="connsiteY59" fmla="*/ 5000 h 10000"/>
              <a:gd name="connsiteX60" fmla="*/ 10000 w 10000"/>
              <a:gd name="connsiteY60" fmla="*/ 5000 h 10000"/>
              <a:gd name="connsiteX61" fmla="*/ 10000 w 10000"/>
              <a:gd name="connsiteY61" fmla="*/ 5000 h 10000"/>
              <a:gd name="connsiteX62" fmla="*/ 10000 w 10000"/>
              <a:gd name="connsiteY62" fmla="*/ 5264 h 10000"/>
              <a:gd name="connsiteX63" fmla="*/ 9977 w 10000"/>
              <a:gd name="connsiteY63" fmla="*/ 5517 h 10000"/>
              <a:gd name="connsiteX64" fmla="*/ 9943 w 10000"/>
              <a:gd name="connsiteY64" fmla="*/ 5759 h 10000"/>
              <a:gd name="connsiteX65" fmla="*/ 9897 w 10000"/>
              <a:gd name="connsiteY65" fmla="*/ 6000 h 10000"/>
              <a:gd name="connsiteX66" fmla="*/ 9839 w 10000"/>
              <a:gd name="connsiteY66" fmla="*/ 6241 h 10000"/>
              <a:gd name="connsiteX67" fmla="*/ 9782 w 10000"/>
              <a:gd name="connsiteY67" fmla="*/ 6483 h 10000"/>
              <a:gd name="connsiteX68" fmla="*/ 9701 w 10000"/>
              <a:gd name="connsiteY68" fmla="*/ 6724 h 10000"/>
              <a:gd name="connsiteX69" fmla="*/ 9598 w 10000"/>
              <a:gd name="connsiteY69" fmla="*/ 6943 h 10000"/>
              <a:gd name="connsiteX70" fmla="*/ 9402 w 10000"/>
              <a:gd name="connsiteY70" fmla="*/ 7379 h 10000"/>
              <a:gd name="connsiteX71" fmla="*/ 9138 w 10000"/>
              <a:gd name="connsiteY71" fmla="*/ 7805 h 10000"/>
              <a:gd name="connsiteX72" fmla="*/ 8862 w 10000"/>
              <a:gd name="connsiteY72" fmla="*/ 8184 h 10000"/>
              <a:gd name="connsiteX73" fmla="*/ 8540 w 10000"/>
              <a:gd name="connsiteY73" fmla="*/ 8540 h 10000"/>
              <a:gd name="connsiteX74" fmla="*/ 8184 w 10000"/>
              <a:gd name="connsiteY74" fmla="*/ 8862 h 10000"/>
              <a:gd name="connsiteX75" fmla="*/ 7793 w 10000"/>
              <a:gd name="connsiteY75" fmla="*/ 9138 h 10000"/>
              <a:gd name="connsiteX76" fmla="*/ 7379 w 10000"/>
              <a:gd name="connsiteY76" fmla="*/ 9402 h 10000"/>
              <a:gd name="connsiteX77" fmla="*/ 6943 w 10000"/>
              <a:gd name="connsiteY77" fmla="*/ 9598 h 10000"/>
              <a:gd name="connsiteX78" fmla="*/ 6724 w 10000"/>
              <a:gd name="connsiteY78" fmla="*/ 9701 h 10000"/>
              <a:gd name="connsiteX79" fmla="*/ 6483 w 10000"/>
              <a:gd name="connsiteY79" fmla="*/ 9782 h 10000"/>
              <a:gd name="connsiteX80" fmla="*/ 6241 w 10000"/>
              <a:gd name="connsiteY80" fmla="*/ 9839 h 10000"/>
              <a:gd name="connsiteX81" fmla="*/ 6000 w 10000"/>
              <a:gd name="connsiteY81" fmla="*/ 9897 h 10000"/>
              <a:gd name="connsiteX82" fmla="*/ 5759 w 10000"/>
              <a:gd name="connsiteY82" fmla="*/ 9943 h 10000"/>
              <a:gd name="connsiteX83" fmla="*/ 5517 w 10000"/>
              <a:gd name="connsiteY83" fmla="*/ 9977 h 10000"/>
              <a:gd name="connsiteX84" fmla="*/ 5264 w 10000"/>
              <a:gd name="connsiteY84" fmla="*/ 10000 h 10000"/>
              <a:gd name="connsiteX85" fmla="*/ 5000 w 10000"/>
              <a:gd name="connsiteY85" fmla="*/ 10000 h 10000"/>
              <a:gd name="connsiteX86" fmla="*/ 5000 w 10000"/>
              <a:gd name="connsiteY86" fmla="*/ 10000 h 10000"/>
              <a:gd name="connsiteX87" fmla="*/ 4736 w 10000"/>
              <a:gd name="connsiteY87" fmla="*/ 10000 h 10000"/>
              <a:gd name="connsiteX88" fmla="*/ 4483 w 10000"/>
              <a:gd name="connsiteY88" fmla="*/ 9977 h 10000"/>
              <a:gd name="connsiteX89" fmla="*/ 4241 w 10000"/>
              <a:gd name="connsiteY89" fmla="*/ 9943 h 10000"/>
              <a:gd name="connsiteX90" fmla="*/ 4000 w 10000"/>
              <a:gd name="connsiteY90" fmla="*/ 9897 h 10000"/>
              <a:gd name="connsiteX91" fmla="*/ 3759 w 10000"/>
              <a:gd name="connsiteY91" fmla="*/ 9839 h 10000"/>
              <a:gd name="connsiteX92" fmla="*/ 3517 w 10000"/>
              <a:gd name="connsiteY92" fmla="*/ 9782 h 10000"/>
              <a:gd name="connsiteX93" fmla="*/ 3276 w 10000"/>
              <a:gd name="connsiteY93" fmla="*/ 9701 h 10000"/>
              <a:gd name="connsiteX94" fmla="*/ 3057 w 10000"/>
              <a:gd name="connsiteY94" fmla="*/ 9598 h 10000"/>
              <a:gd name="connsiteX95" fmla="*/ 2621 w 10000"/>
              <a:gd name="connsiteY95" fmla="*/ 9402 h 10000"/>
              <a:gd name="connsiteX96" fmla="*/ 2195 w 10000"/>
              <a:gd name="connsiteY96" fmla="*/ 9138 h 10000"/>
              <a:gd name="connsiteX97" fmla="*/ 2224 w 10000"/>
              <a:gd name="connsiteY97" fmla="*/ 916 h 10000"/>
              <a:gd name="connsiteX0" fmla="*/ 402 w 10000"/>
              <a:gd name="connsiteY0" fmla="*/ 6943 h 10000"/>
              <a:gd name="connsiteX1" fmla="*/ 299 w 10000"/>
              <a:gd name="connsiteY1" fmla="*/ 6724 h 10000"/>
              <a:gd name="connsiteX2" fmla="*/ 218 w 10000"/>
              <a:gd name="connsiteY2" fmla="*/ 6483 h 10000"/>
              <a:gd name="connsiteX3" fmla="*/ 161 w 10000"/>
              <a:gd name="connsiteY3" fmla="*/ 6241 h 10000"/>
              <a:gd name="connsiteX4" fmla="*/ 103 w 10000"/>
              <a:gd name="connsiteY4" fmla="*/ 6000 h 10000"/>
              <a:gd name="connsiteX5" fmla="*/ 57 w 10000"/>
              <a:gd name="connsiteY5" fmla="*/ 5759 h 10000"/>
              <a:gd name="connsiteX6" fmla="*/ 23 w 10000"/>
              <a:gd name="connsiteY6" fmla="*/ 5517 h 10000"/>
              <a:gd name="connsiteX7" fmla="*/ 0 w 10000"/>
              <a:gd name="connsiteY7" fmla="*/ 5264 h 10000"/>
              <a:gd name="connsiteX8" fmla="*/ 0 w 10000"/>
              <a:gd name="connsiteY8" fmla="*/ 5000 h 10000"/>
              <a:gd name="connsiteX9" fmla="*/ 0 w 10000"/>
              <a:gd name="connsiteY9" fmla="*/ 5000 h 10000"/>
              <a:gd name="connsiteX10" fmla="*/ 0 w 10000"/>
              <a:gd name="connsiteY10" fmla="*/ 4747 h 10000"/>
              <a:gd name="connsiteX11" fmla="*/ 23 w 10000"/>
              <a:gd name="connsiteY11" fmla="*/ 4483 h 10000"/>
              <a:gd name="connsiteX12" fmla="*/ 57 w 10000"/>
              <a:gd name="connsiteY12" fmla="*/ 4241 h 10000"/>
              <a:gd name="connsiteX13" fmla="*/ 103 w 10000"/>
              <a:gd name="connsiteY13" fmla="*/ 4000 h 10000"/>
              <a:gd name="connsiteX14" fmla="*/ 161 w 10000"/>
              <a:gd name="connsiteY14" fmla="*/ 3759 h 10000"/>
              <a:gd name="connsiteX15" fmla="*/ 218 w 10000"/>
              <a:gd name="connsiteY15" fmla="*/ 3517 h 10000"/>
              <a:gd name="connsiteX16" fmla="*/ 299 w 10000"/>
              <a:gd name="connsiteY16" fmla="*/ 3287 h 10000"/>
              <a:gd name="connsiteX17" fmla="*/ 402 w 10000"/>
              <a:gd name="connsiteY17" fmla="*/ 3057 h 10000"/>
              <a:gd name="connsiteX18" fmla="*/ 598 w 10000"/>
              <a:gd name="connsiteY18" fmla="*/ 2621 h 10000"/>
              <a:gd name="connsiteX19" fmla="*/ 862 w 10000"/>
              <a:gd name="connsiteY19" fmla="*/ 2207 h 10000"/>
              <a:gd name="connsiteX20" fmla="*/ 1138 w 10000"/>
              <a:gd name="connsiteY20" fmla="*/ 1828 h 10000"/>
              <a:gd name="connsiteX21" fmla="*/ 1460 w 10000"/>
              <a:gd name="connsiteY21" fmla="*/ 1460 h 10000"/>
              <a:gd name="connsiteX22" fmla="*/ 1816 w 10000"/>
              <a:gd name="connsiteY22" fmla="*/ 1138 h 10000"/>
              <a:gd name="connsiteX23" fmla="*/ 2195 w 10000"/>
              <a:gd name="connsiteY23" fmla="*/ 862 h 10000"/>
              <a:gd name="connsiteX24" fmla="*/ 2621 w 10000"/>
              <a:gd name="connsiteY24" fmla="*/ 609 h 10000"/>
              <a:gd name="connsiteX25" fmla="*/ 3057 w 10000"/>
              <a:gd name="connsiteY25" fmla="*/ 402 h 10000"/>
              <a:gd name="connsiteX26" fmla="*/ 3276 w 10000"/>
              <a:gd name="connsiteY26" fmla="*/ 299 h 10000"/>
              <a:gd name="connsiteX27" fmla="*/ 3517 w 10000"/>
              <a:gd name="connsiteY27" fmla="*/ 218 h 10000"/>
              <a:gd name="connsiteX28" fmla="*/ 3759 w 10000"/>
              <a:gd name="connsiteY28" fmla="*/ 161 h 10000"/>
              <a:gd name="connsiteX29" fmla="*/ 4000 w 10000"/>
              <a:gd name="connsiteY29" fmla="*/ 103 h 10000"/>
              <a:gd name="connsiteX30" fmla="*/ 4241 w 10000"/>
              <a:gd name="connsiteY30" fmla="*/ 69 h 10000"/>
              <a:gd name="connsiteX31" fmla="*/ 4483 w 10000"/>
              <a:gd name="connsiteY31" fmla="*/ 23 h 10000"/>
              <a:gd name="connsiteX32" fmla="*/ 4736 w 10000"/>
              <a:gd name="connsiteY32" fmla="*/ 0 h 10000"/>
              <a:gd name="connsiteX33" fmla="*/ 5000 w 10000"/>
              <a:gd name="connsiteY33" fmla="*/ 0 h 10000"/>
              <a:gd name="connsiteX34" fmla="*/ 5000 w 10000"/>
              <a:gd name="connsiteY34" fmla="*/ 0 h 10000"/>
              <a:gd name="connsiteX35" fmla="*/ 5264 w 10000"/>
              <a:gd name="connsiteY35" fmla="*/ 0 h 10000"/>
              <a:gd name="connsiteX36" fmla="*/ 5517 w 10000"/>
              <a:gd name="connsiteY36" fmla="*/ 23 h 10000"/>
              <a:gd name="connsiteX37" fmla="*/ 5759 w 10000"/>
              <a:gd name="connsiteY37" fmla="*/ 69 h 10000"/>
              <a:gd name="connsiteX38" fmla="*/ 6000 w 10000"/>
              <a:gd name="connsiteY38" fmla="*/ 103 h 10000"/>
              <a:gd name="connsiteX39" fmla="*/ 6241 w 10000"/>
              <a:gd name="connsiteY39" fmla="*/ 161 h 10000"/>
              <a:gd name="connsiteX40" fmla="*/ 6483 w 10000"/>
              <a:gd name="connsiteY40" fmla="*/ 218 h 10000"/>
              <a:gd name="connsiteX41" fmla="*/ 6724 w 10000"/>
              <a:gd name="connsiteY41" fmla="*/ 299 h 10000"/>
              <a:gd name="connsiteX42" fmla="*/ 6943 w 10000"/>
              <a:gd name="connsiteY42" fmla="*/ 402 h 10000"/>
              <a:gd name="connsiteX43" fmla="*/ 7379 w 10000"/>
              <a:gd name="connsiteY43" fmla="*/ 609 h 10000"/>
              <a:gd name="connsiteX44" fmla="*/ 7793 w 10000"/>
              <a:gd name="connsiteY44" fmla="*/ 862 h 10000"/>
              <a:gd name="connsiteX45" fmla="*/ 8184 w 10000"/>
              <a:gd name="connsiteY45" fmla="*/ 1138 h 10000"/>
              <a:gd name="connsiteX46" fmla="*/ 8540 w 10000"/>
              <a:gd name="connsiteY46" fmla="*/ 1460 h 10000"/>
              <a:gd name="connsiteX47" fmla="*/ 8862 w 10000"/>
              <a:gd name="connsiteY47" fmla="*/ 1828 h 10000"/>
              <a:gd name="connsiteX48" fmla="*/ 9138 w 10000"/>
              <a:gd name="connsiteY48" fmla="*/ 2207 h 10000"/>
              <a:gd name="connsiteX49" fmla="*/ 9402 w 10000"/>
              <a:gd name="connsiteY49" fmla="*/ 2621 h 10000"/>
              <a:gd name="connsiteX50" fmla="*/ 9598 w 10000"/>
              <a:gd name="connsiteY50" fmla="*/ 3057 h 10000"/>
              <a:gd name="connsiteX51" fmla="*/ 9701 w 10000"/>
              <a:gd name="connsiteY51" fmla="*/ 3287 h 10000"/>
              <a:gd name="connsiteX52" fmla="*/ 9782 w 10000"/>
              <a:gd name="connsiteY52" fmla="*/ 3517 h 10000"/>
              <a:gd name="connsiteX53" fmla="*/ 9839 w 10000"/>
              <a:gd name="connsiteY53" fmla="*/ 3759 h 10000"/>
              <a:gd name="connsiteX54" fmla="*/ 9897 w 10000"/>
              <a:gd name="connsiteY54" fmla="*/ 4000 h 10000"/>
              <a:gd name="connsiteX55" fmla="*/ 9943 w 10000"/>
              <a:gd name="connsiteY55" fmla="*/ 4241 h 10000"/>
              <a:gd name="connsiteX56" fmla="*/ 9977 w 10000"/>
              <a:gd name="connsiteY56" fmla="*/ 4483 h 10000"/>
              <a:gd name="connsiteX57" fmla="*/ 10000 w 10000"/>
              <a:gd name="connsiteY57" fmla="*/ 4747 h 10000"/>
              <a:gd name="connsiteX58" fmla="*/ 10000 w 10000"/>
              <a:gd name="connsiteY58" fmla="*/ 5000 h 10000"/>
              <a:gd name="connsiteX59" fmla="*/ 10000 w 10000"/>
              <a:gd name="connsiteY59" fmla="*/ 5000 h 10000"/>
              <a:gd name="connsiteX60" fmla="*/ 10000 w 10000"/>
              <a:gd name="connsiteY60" fmla="*/ 5000 h 10000"/>
              <a:gd name="connsiteX61" fmla="*/ 10000 w 10000"/>
              <a:gd name="connsiteY61" fmla="*/ 5264 h 10000"/>
              <a:gd name="connsiteX62" fmla="*/ 9977 w 10000"/>
              <a:gd name="connsiteY62" fmla="*/ 5517 h 10000"/>
              <a:gd name="connsiteX63" fmla="*/ 9943 w 10000"/>
              <a:gd name="connsiteY63" fmla="*/ 5759 h 10000"/>
              <a:gd name="connsiteX64" fmla="*/ 9897 w 10000"/>
              <a:gd name="connsiteY64" fmla="*/ 6000 h 10000"/>
              <a:gd name="connsiteX65" fmla="*/ 9839 w 10000"/>
              <a:gd name="connsiteY65" fmla="*/ 6241 h 10000"/>
              <a:gd name="connsiteX66" fmla="*/ 9782 w 10000"/>
              <a:gd name="connsiteY66" fmla="*/ 6483 h 10000"/>
              <a:gd name="connsiteX67" fmla="*/ 9701 w 10000"/>
              <a:gd name="connsiteY67" fmla="*/ 6724 h 10000"/>
              <a:gd name="connsiteX68" fmla="*/ 9598 w 10000"/>
              <a:gd name="connsiteY68" fmla="*/ 6943 h 10000"/>
              <a:gd name="connsiteX69" fmla="*/ 9402 w 10000"/>
              <a:gd name="connsiteY69" fmla="*/ 7379 h 10000"/>
              <a:gd name="connsiteX70" fmla="*/ 9138 w 10000"/>
              <a:gd name="connsiteY70" fmla="*/ 7805 h 10000"/>
              <a:gd name="connsiteX71" fmla="*/ 8862 w 10000"/>
              <a:gd name="connsiteY71" fmla="*/ 8184 h 10000"/>
              <a:gd name="connsiteX72" fmla="*/ 8540 w 10000"/>
              <a:gd name="connsiteY72" fmla="*/ 8540 h 10000"/>
              <a:gd name="connsiteX73" fmla="*/ 8184 w 10000"/>
              <a:gd name="connsiteY73" fmla="*/ 8862 h 10000"/>
              <a:gd name="connsiteX74" fmla="*/ 7793 w 10000"/>
              <a:gd name="connsiteY74" fmla="*/ 9138 h 10000"/>
              <a:gd name="connsiteX75" fmla="*/ 7379 w 10000"/>
              <a:gd name="connsiteY75" fmla="*/ 9402 h 10000"/>
              <a:gd name="connsiteX76" fmla="*/ 6943 w 10000"/>
              <a:gd name="connsiteY76" fmla="*/ 9598 h 10000"/>
              <a:gd name="connsiteX77" fmla="*/ 6724 w 10000"/>
              <a:gd name="connsiteY77" fmla="*/ 9701 h 10000"/>
              <a:gd name="connsiteX78" fmla="*/ 6483 w 10000"/>
              <a:gd name="connsiteY78" fmla="*/ 9782 h 10000"/>
              <a:gd name="connsiteX79" fmla="*/ 6241 w 10000"/>
              <a:gd name="connsiteY79" fmla="*/ 9839 h 10000"/>
              <a:gd name="connsiteX80" fmla="*/ 6000 w 10000"/>
              <a:gd name="connsiteY80" fmla="*/ 9897 h 10000"/>
              <a:gd name="connsiteX81" fmla="*/ 5759 w 10000"/>
              <a:gd name="connsiteY81" fmla="*/ 9943 h 10000"/>
              <a:gd name="connsiteX82" fmla="*/ 5517 w 10000"/>
              <a:gd name="connsiteY82" fmla="*/ 9977 h 10000"/>
              <a:gd name="connsiteX83" fmla="*/ 5264 w 10000"/>
              <a:gd name="connsiteY83" fmla="*/ 10000 h 10000"/>
              <a:gd name="connsiteX84" fmla="*/ 5000 w 10000"/>
              <a:gd name="connsiteY84" fmla="*/ 10000 h 10000"/>
              <a:gd name="connsiteX85" fmla="*/ 5000 w 10000"/>
              <a:gd name="connsiteY85" fmla="*/ 10000 h 10000"/>
              <a:gd name="connsiteX86" fmla="*/ 4736 w 10000"/>
              <a:gd name="connsiteY86" fmla="*/ 10000 h 10000"/>
              <a:gd name="connsiteX87" fmla="*/ 4483 w 10000"/>
              <a:gd name="connsiteY87" fmla="*/ 9977 h 10000"/>
              <a:gd name="connsiteX88" fmla="*/ 4241 w 10000"/>
              <a:gd name="connsiteY88" fmla="*/ 9943 h 10000"/>
              <a:gd name="connsiteX89" fmla="*/ 4000 w 10000"/>
              <a:gd name="connsiteY89" fmla="*/ 9897 h 10000"/>
              <a:gd name="connsiteX90" fmla="*/ 3759 w 10000"/>
              <a:gd name="connsiteY90" fmla="*/ 9839 h 10000"/>
              <a:gd name="connsiteX91" fmla="*/ 3517 w 10000"/>
              <a:gd name="connsiteY91" fmla="*/ 9782 h 10000"/>
              <a:gd name="connsiteX92" fmla="*/ 3276 w 10000"/>
              <a:gd name="connsiteY92" fmla="*/ 9701 h 10000"/>
              <a:gd name="connsiteX93" fmla="*/ 3057 w 10000"/>
              <a:gd name="connsiteY93" fmla="*/ 9598 h 10000"/>
              <a:gd name="connsiteX94" fmla="*/ 2621 w 10000"/>
              <a:gd name="connsiteY94" fmla="*/ 9402 h 10000"/>
              <a:gd name="connsiteX95" fmla="*/ 2195 w 10000"/>
              <a:gd name="connsiteY95" fmla="*/ 9138 h 10000"/>
              <a:gd name="connsiteX96" fmla="*/ 2224 w 10000"/>
              <a:gd name="connsiteY96" fmla="*/ 916 h 10000"/>
              <a:gd name="connsiteX0" fmla="*/ 299 w 10000"/>
              <a:gd name="connsiteY0" fmla="*/ 6724 h 10000"/>
              <a:gd name="connsiteX1" fmla="*/ 218 w 10000"/>
              <a:gd name="connsiteY1" fmla="*/ 6483 h 10000"/>
              <a:gd name="connsiteX2" fmla="*/ 161 w 10000"/>
              <a:gd name="connsiteY2" fmla="*/ 6241 h 10000"/>
              <a:gd name="connsiteX3" fmla="*/ 103 w 10000"/>
              <a:gd name="connsiteY3" fmla="*/ 6000 h 10000"/>
              <a:gd name="connsiteX4" fmla="*/ 57 w 10000"/>
              <a:gd name="connsiteY4" fmla="*/ 5759 h 10000"/>
              <a:gd name="connsiteX5" fmla="*/ 23 w 10000"/>
              <a:gd name="connsiteY5" fmla="*/ 5517 h 10000"/>
              <a:gd name="connsiteX6" fmla="*/ 0 w 10000"/>
              <a:gd name="connsiteY6" fmla="*/ 5264 h 10000"/>
              <a:gd name="connsiteX7" fmla="*/ 0 w 10000"/>
              <a:gd name="connsiteY7" fmla="*/ 5000 h 10000"/>
              <a:gd name="connsiteX8" fmla="*/ 0 w 10000"/>
              <a:gd name="connsiteY8" fmla="*/ 5000 h 10000"/>
              <a:gd name="connsiteX9" fmla="*/ 0 w 10000"/>
              <a:gd name="connsiteY9" fmla="*/ 4747 h 10000"/>
              <a:gd name="connsiteX10" fmla="*/ 23 w 10000"/>
              <a:gd name="connsiteY10" fmla="*/ 4483 h 10000"/>
              <a:gd name="connsiteX11" fmla="*/ 57 w 10000"/>
              <a:gd name="connsiteY11" fmla="*/ 4241 h 10000"/>
              <a:gd name="connsiteX12" fmla="*/ 103 w 10000"/>
              <a:gd name="connsiteY12" fmla="*/ 4000 h 10000"/>
              <a:gd name="connsiteX13" fmla="*/ 161 w 10000"/>
              <a:gd name="connsiteY13" fmla="*/ 3759 h 10000"/>
              <a:gd name="connsiteX14" fmla="*/ 218 w 10000"/>
              <a:gd name="connsiteY14" fmla="*/ 3517 h 10000"/>
              <a:gd name="connsiteX15" fmla="*/ 299 w 10000"/>
              <a:gd name="connsiteY15" fmla="*/ 3287 h 10000"/>
              <a:gd name="connsiteX16" fmla="*/ 402 w 10000"/>
              <a:gd name="connsiteY16" fmla="*/ 3057 h 10000"/>
              <a:gd name="connsiteX17" fmla="*/ 598 w 10000"/>
              <a:gd name="connsiteY17" fmla="*/ 2621 h 10000"/>
              <a:gd name="connsiteX18" fmla="*/ 862 w 10000"/>
              <a:gd name="connsiteY18" fmla="*/ 2207 h 10000"/>
              <a:gd name="connsiteX19" fmla="*/ 1138 w 10000"/>
              <a:gd name="connsiteY19" fmla="*/ 1828 h 10000"/>
              <a:gd name="connsiteX20" fmla="*/ 1460 w 10000"/>
              <a:gd name="connsiteY20" fmla="*/ 1460 h 10000"/>
              <a:gd name="connsiteX21" fmla="*/ 1816 w 10000"/>
              <a:gd name="connsiteY21" fmla="*/ 1138 h 10000"/>
              <a:gd name="connsiteX22" fmla="*/ 2195 w 10000"/>
              <a:gd name="connsiteY22" fmla="*/ 862 h 10000"/>
              <a:gd name="connsiteX23" fmla="*/ 2621 w 10000"/>
              <a:gd name="connsiteY23" fmla="*/ 609 h 10000"/>
              <a:gd name="connsiteX24" fmla="*/ 3057 w 10000"/>
              <a:gd name="connsiteY24" fmla="*/ 402 h 10000"/>
              <a:gd name="connsiteX25" fmla="*/ 3276 w 10000"/>
              <a:gd name="connsiteY25" fmla="*/ 299 h 10000"/>
              <a:gd name="connsiteX26" fmla="*/ 3517 w 10000"/>
              <a:gd name="connsiteY26" fmla="*/ 218 h 10000"/>
              <a:gd name="connsiteX27" fmla="*/ 3759 w 10000"/>
              <a:gd name="connsiteY27" fmla="*/ 161 h 10000"/>
              <a:gd name="connsiteX28" fmla="*/ 4000 w 10000"/>
              <a:gd name="connsiteY28" fmla="*/ 103 h 10000"/>
              <a:gd name="connsiteX29" fmla="*/ 4241 w 10000"/>
              <a:gd name="connsiteY29" fmla="*/ 69 h 10000"/>
              <a:gd name="connsiteX30" fmla="*/ 4483 w 10000"/>
              <a:gd name="connsiteY30" fmla="*/ 23 h 10000"/>
              <a:gd name="connsiteX31" fmla="*/ 4736 w 10000"/>
              <a:gd name="connsiteY31" fmla="*/ 0 h 10000"/>
              <a:gd name="connsiteX32" fmla="*/ 5000 w 10000"/>
              <a:gd name="connsiteY32" fmla="*/ 0 h 10000"/>
              <a:gd name="connsiteX33" fmla="*/ 5000 w 10000"/>
              <a:gd name="connsiteY33" fmla="*/ 0 h 10000"/>
              <a:gd name="connsiteX34" fmla="*/ 5264 w 10000"/>
              <a:gd name="connsiteY34" fmla="*/ 0 h 10000"/>
              <a:gd name="connsiteX35" fmla="*/ 5517 w 10000"/>
              <a:gd name="connsiteY35" fmla="*/ 23 h 10000"/>
              <a:gd name="connsiteX36" fmla="*/ 5759 w 10000"/>
              <a:gd name="connsiteY36" fmla="*/ 69 h 10000"/>
              <a:gd name="connsiteX37" fmla="*/ 6000 w 10000"/>
              <a:gd name="connsiteY37" fmla="*/ 103 h 10000"/>
              <a:gd name="connsiteX38" fmla="*/ 6241 w 10000"/>
              <a:gd name="connsiteY38" fmla="*/ 161 h 10000"/>
              <a:gd name="connsiteX39" fmla="*/ 6483 w 10000"/>
              <a:gd name="connsiteY39" fmla="*/ 218 h 10000"/>
              <a:gd name="connsiteX40" fmla="*/ 6724 w 10000"/>
              <a:gd name="connsiteY40" fmla="*/ 299 h 10000"/>
              <a:gd name="connsiteX41" fmla="*/ 6943 w 10000"/>
              <a:gd name="connsiteY41" fmla="*/ 402 h 10000"/>
              <a:gd name="connsiteX42" fmla="*/ 7379 w 10000"/>
              <a:gd name="connsiteY42" fmla="*/ 609 h 10000"/>
              <a:gd name="connsiteX43" fmla="*/ 7793 w 10000"/>
              <a:gd name="connsiteY43" fmla="*/ 862 h 10000"/>
              <a:gd name="connsiteX44" fmla="*/ 8184 w 10000"/>
              <a:gd name="connsiteY44" fmla="*/ 1138 h 10000"/>
              <a:gd name="connsiteX45" fmla="*/ 8540 w 10000"/>
              <a:gd name="connsiteY45" fmla="*/ 1460 h 10000"/>
              <a:gd name="connsiteX46" fmla="*/ 8862 w 10000"/>
              <a:gd name="connsiteY46" fmla="*/ 1828 h 10000"/>
              <a:gd name="connsiteX47" fmla="*/ 9138 w 10000"/>
              <a:gd name="connsiteY47" fmla="*/ 2207 h 10000"/>
              <a:gd name="connsiteX48" fmla="*/ 9402 w 10000"/>
              <a:gd name="connsiteY48" fmla="*/ 2621 h 10000"/>
              <a:gd name="connsiteX49" fmla="*/ 9598 w 10000"/>
              <a:gd name="connsiteY49" fmla="*/ 3057 h 10000"/>
              <a:gd name="connsiteX50" fmla="*/ 9701 w 10000"/>
              <a:gd name="connsiteY50" fmla="*/ 3287 h 10000"/>
              <a:gd name="connsiteX51" fmla="*/ 9782 w 10000"/>
              <a:gd name="connsiteY51" fmla="*/ 3517 h 10000"/>
              <a:gd name="connsiteX52" fmla="*/ 9839 w 10000"/>
              <a:gd name="connsiteY52" fmla="*/ 3759 h 10000"/>
              <a:gd name="connsiteX53" fmla="*/ 9897 w 10000"/>
              <a:gd name="connsiteY53" fmla="*/ 4000 h 10000"/>
              <a:gd name="connsiteX54" fmla="*/ 9943 w 10000"/>
              <a:gd name="connsiteY54" fmla="*/ 4241 h 10000"/>
              <a:gd name="connsiteX55" fmla="*/ 9977 w 10000"/>
              <a:gd name="connsiteY55" fmla="*/ 4483 h 10000"/>
              <a:gd name="connsiteX56" fmla="*/ 10000 w 10000"/>
              <a:gd name="connsiteY56" fmla="*/ 4747 h 10000"/>
              <a:gd name="connsiteX57" fmla="*/ 10000 w 10000"/>
              <a:gd name="connsiteY57" fmla="*/ 5000 h 10000"/>
              <a:gd name="connsiteX58" fmla="*/ 10000 w 10000"/>
              <a:gd name="connsiteY58" fmla="*/ 5000 h 10000"/>
              <a:gd name="connsiteX59" fmla="*/ 10000 w 10000"/>
              <a:gd name="connsiteY59" fmla="*/ 5000 h 10000"/>
              <a:gd name="connsiteX60" fmla="*/ 10000 w 10000"/>
              <a:gd name="connsiteY60" fmla="*/ 5264 h 10000"/>
              <a:gd name="connsiteX61" fmla="*/ 9977 w 10000"/>
              <a:gd name="connsiteY61" fmla="*/ 5517 h 10000"/>
              <a:gd name="connsiteX62" fmla="*/ 9943 w 10000"/>
              <a:gd name="connsiteY62" fmla="*/ 5759 h 10000"/>
              <a:gd name="connsiteX63" fmla="*/ 9897 w 10000"/>
              <a:gd name="connsiteY63" fmla="*/ 6000 h 10000"/>
              <a:gd name="connsiteX64" fmla="*/ 9839 w 10000"/>
              <a:gd name="connsiteY64" fmla="*/ 6241 h 10000"/>
              <a:gd name="connsiteX65" fmla="*/ 9782 w 10000"/>
              <a:gd name="connsiteY65" fmla="*/ 6483 h 10000"/>
              <a:gd name="connsiteX66" fmla="*/ 9701 w 10000"/>
              <a:gd name="connsiteY66" fmla="*/ 6724 h 10000"/>
              <a:gd name="connsiteX67" fmla="*/ 9598 w 10000"/>
              <a:gd name="connsiteY67" fmla="*/ 6943 h 10000"/>
              <a:gd name="connsiteX68" fmla="*/ 9402 w 10000"/>
              <a:gd name="connsiteY68" fmla="*/ 7379 h 10000"/>
              <a:gd name="connsiteX69" fmla="*/ 9138 w 10000"/>
              <a:gd name="connsiteY69" fmla="*/ 7805 h 10000"/>
              <a:gd name="connsiteX70" fmla="*/ 8862 w 10000"/>
              <a:gd name="connsiteY70" fmla="*/ 8184 h 10000"/>
              <a:gd name="connsiteX71" fmla="*/ 8540 w 10000"/>
              <a:gd name="connsiteY71" fmla="*/ 8540 h 10000"/>
              <a:gd name="connsiteX72" fmla="*/ 8184 w 10000"/>
              <a:gd name="connsiteY72" fmla="*/ 8862 h 10000"/>
              <a:gd name="connsiteX73" fmla="*/ 7793 w 10000"/>
              <a:gd name="connsiteY73" fmla="*/ 9138 h 10000"/>
              <a:gd name="connsiteX74" fmla="*/ 7379 w 10000"/>
              <a:gd name="connsiteY74" fmla="*/ 9402 h 10000"/>
              <a:gd name="connsiteX75" fmla="*/ 6943 w 10000"/>
              <a:gd name="connsiteY75" fmla="*/ 9598 h 10000"/>
              <a:gd name="connsiteX76" fmla="*/ 6724 w 10000"/>
              <a:gd name="connsiteY76" fmla="*/ 9701 h 10000"/>
              <a:gd name="connsiteX77" fmla="*/ 6483 w 10000"/>
              <a:gd name="connsiteY77" fmla="*/ 9782 h 10000"/>
              <a:gd name="connsiteX78" fmla="*/ 6241 w 10000"/>
              <a:gd name="connsiteY78" fmla="*/ 9839 h 10000"/>
              <a:gd name="connsiteX79" fmla="*/ 6000 w 10000"/>
              <a:gd name="connsiteY79" fmla="*/ 9897 h 10000"/>
              <a:gd name="connsiteX80" fmla="*/ 5759 w 10000"/>
              <a:gd name="connsiteY80" fmla="*/ 9943 h 10000"/>
              <a:gd name="connsiteX81" fmla="*/ 5517 w 10000"/>
              <a:gd name="connsiteY81" fmla="*/ 9977 h 10000"/>
              <a:gd name="connsiteX82" fmla="*/ 5264 w 10000"/>
              <a:gd name="connsiteY82" fmla="*/ 10000 h 10000"/>
              <a:gd name="connsiteX83" fmla="*/ 5000 w 10000"/>
              <a:gd name="connsiteY83" fmla="*/ 10000 h 10000"/>
              <a:gd name="connsiteX84" fmla="*/ 5000 w 10000"/>
              <a:gd name="connsiteY84" fmla="*/ 10000 h 10000"/>
              <a:gd name="connsiteX85" fmla="*/ 4736 w 10000"/>
              <a:gd name="connsiteY85" fmla="*/ 10000 h 10000"/>
              <a:gd name="connsiteX86" fmla="*/ 4483 w 10000"/>
              <a:gd name="connsiteY86" fmla="*/ 9977 h 10000"/>
              <a:gd name="connsiteX87" fmla="*/ 4241 w 10000"/>
              <a:gd name="connsiteY87" fmla="*/ 9943 h 10000"/>
              <a:gd name="connsiteX88" fmla="*/ 4000 w 10000"/>
              <a:gd name="connsiteY88" fmla="*/ 9897 h 10000"/>
              <a:gd name="connsiteX89" fmla="*/ 3759 w 10000"/>
              <a:gd name="connsiteY89" fmla="*/ 9839 h 10000"/>
              <a:gd name="connsiteX90" fmla="*/ 3517 w 10000"/>
              <a:gd name="connsiteY90" fmla="*/ 9782 h 10000"/>
              <a:gd name="connsiteX91" fmla="*/ 3276 w 10000"/>
              <a:gd name="connsiteY91" fmla="*/ 9701 h 10000"/>
              <a:gd name="connsiteX92" fmla="*/ 3057 w 10000"/>
              <a:gd name="connsiteY92" fmla="*/ 9598 h 10000"/>
              <a:gd name="connsiteX93" fmla="*/ 2621 w 10000"/>
              <a:gd name="connsiteY93" fmla="*/ 9402 h 10000"/>
              <a:gd name="connsiteX94" fmla="*/ 2195 w 10000"/>
              <a:gd name="connsiteY94" fmla="*/ 9138 h 10000"/>
              <a:gd name="connsiteX95" fmla="*/ 2224 w 10000"/>
              <a:gd name="connsiteY95" fmla="*/ 916 h 10000"/>
              <a:gd name="connsiteX0" fmla="*/ 218 w 10000"/>
              <a:gd name="connsiteY0" fmla="*/ 6483 h 10000"/>
              <a:gd name="connsiteX1" fmla="*/ 161 w 10000"/>
              <a:gd name="connsiteY1" fmla="*/ 6241 h 10000"/>
              <a:gd name="connsiteX2" fmla="*/ 103 w 10000"/>
              <a:gd name="connsiteY2" fmla="*/ 6000 h 10000"/>
              <a:gd name="connsiteX3" fmla="*/ 57 w 10000"/>
              <a:gd name="connsiteY3" fmla="*/ 5759 h 10000"/>
              <a:gd name="connsiteX4" fmla="*/ 23 w 10000"/>
              <a:gd name="connsiteY4" fmla="*/ 5517 h 10000"/>
              <a:gd name="connsiteX5" fmla="*/ 0 w 10000"/>
              <a:gd name="connsiteY5" fmla="*/ 5264 h 10000"/>
              <a:gd name="connsiteX6" fmla="*/ 0 w 10000"/>
              <a:gd name="connsiteY6" fmla="*/ 5000 h 10000"/>
              <a:gd name="connsiteX7" fmla="*/ 0 w 10000"/>
              <a:gd name="connsiteY7" fmla="*/ 5000 h 10000"/>
              <a:gd name="connsiteX8" fmla="*/ 0 w 10000"/>
              <a:gd name="connsiteY8" fmla="*/ 4747 h 10000"/>
              <a:gd name="connsiteX9" fmla="*/ 23 w 10000"/>
              <a:gd name="connsiteY9" fmla="*/ 4483 h 10000"/>
              <a:gd name="connsiteX10" fmla="*/ 57 w 10000"/>
              <a:gd name="connsiteY10" fmla="*/ 4241 h 10000"/>
              <a:gd name="connsiteX11" fmla="*/ 103 w 10000"/>
              <a:gd name="connsiteY11" fmla="*/ 4000 h 10000"/>
              <a:gd name="connsiteX12" fmla="*/ 161 w 10000"/>
              <a:gd name="connsiteY12" fmla="*/ 3759 h 10000"/>
              <a:gd name="connsiteX13" fmla="*/ 218 w 10000"/>
              <a:gd name="connsiteY13" fmla="*/ 3517 h 10000"/>
              <a:gd name="connsiteX14" fmla="*/ 299 w 10000"/>
              <a:gd name="connsiteY14" fmla="*/ 3287 h 10000"/>
              <a:gd name="connsiteX15" fmla="*/ 402 w 10000"/>
              <a:gd name="connsiteY15" fmla="*/ 3057 h 10000"/>
              <a:gd name="connsiteX16" fmla="*/ 598 w 10000"/>
              <a:gd name="connsiteY16" fmla="*/ 2621 h 10000"/>
              <a:gd name="connsiteX17" fmla="*/ 862 w 10000"/>
              <a:gd name="connsiteY17" fmla="*/ 2207 h 10000"/>
              <a:gd name="connsiteX18" fmla="*/ 1138 w 10000"/>
              <a:gd name="connsiteY18" fmla="*/ 1828 h 10000"/>
              <a:gd name="connsiteX19" fmla="*/ 1460 w 10000"/>
              <a:gd name="connsiteY19" fmla="*/ 1460 h 10000"/>
              <a:gd name="connsiteX20" fmla="*/ 1816 w 10000"/>
              <a:gd name="connsiteY20" fmla="*/ 1138 h 10000"/>
              <a:gd name="connsiteX21" fmla="*/ 2195 w 10000"/>
              <a:gd name="connsiteY21" fmla="*/ 862 h 10000"/>
              <a:gd name="connsiteX22" fmla="*/ 2621 w 10000"/>
              <a:gd name="connsiteY22" fmla="*/ 609 h 10000"/>
              <a:gd name="connsiteX23" fmla="*/ 3057 w 10000"/>
              <a:gd name="connsiteY23" fmla="*/ 402 h 10000"/>
              <a:gd name="connsiteX24" fmla="*/ 3276 w 10000"/>
              <a:gd name="connsiteY24" fmla="*/ 299 h 10000"/>
              <a:gd name="connsiteX25" fmla="*/ 3517 w 10000"/>
              <a:gd name="connsiteY25" fmla="*/ 218 h 10000"/>
              <a:gd name="connsiteX26" fmla="*/ 3759 w 10000"/>
              <a:gd name="connsiteY26" fmla="*/ 161 h 10000"/>
              <a:gd name="connsiteX27" fmla="*/ 4000 w 10000"/>
              <a:gd name="connsiteY27" fmla="*/ 103 h 10000"/>
              <a:gd name="connsiteX28" fmla="*/ 4241 w 10000"/>
              <a:gd name="connsiteY28" fmla="*/ 69 h 10000"/>
              <a:gd name="connsiteX29" fmla="*/ 4483 w 10000"/>
              <a:gd name="connsiteY29" fmla="*/ 23 h 10000"/>
              <a:gd name="connsiteX30" fmla="*/ 4736 w 10000"/>
              <a:gd name="connsiteY30" fmla="*/ 0 h 10000"/>
              <a:gd name="connsiteX31" fmla="*/ 5000 w 10000"/>
              <a:gd name="connsiteY31" fmla="*/ 0 h 10000"/>
              <a:gd name="connsiteX32" fmla="*/ 5000 w 10000"/>
              <a:gd name="connsiteY32" fmla="*/ 0 h 10000"/>
              <a:gd name="connsiteX33" fmla="*/ 5264 w 10000"/>
              <a:gd name="connsiteY33" fmla="*/ 0 h 10000"/>
              <a:gd name="connsiteX34" fmla="*/ 5517 w 10000"/>
              <a:gd name="connsiteY34" fmla="*/ 23 h 10000"/>
              <a:gd name="connsiteX35" fmla="*/ 5759 w 10000"/>
              <a:gd name="connsiteY35" fmla="*/ 69 h 10000"/>
              <a:gd name="connsiteX36" fmla="*/ 6000 w 10000"/>
              <a:gd name="connsiteY36" fmla="*/ 103 h 10000"/>
              <a:gd name="connsiteX37" fmla="*/ 6241 w 10000"/>
              <a:gd name="connsiteY37" fmla="*/ 161 h 10000"/>
              <a:gd name="connsiteX38" fmla="*/ 6483 w 10000"/>
              <a:gd name="connsiteY38" fmla="*/ 218 h 10000"/>
              <a:gd name="connsiteX39" fmla="*/ 6724 w 10000"/>
              <a:gd name="connsiteY39" fmla="*/ 299 h 10000"/>
              <a:gd name="connsiteX40" fmla="*/ 6943 w 10000"/>
              <a:gd name="connsiteY40" fmla="*/ 402 h 10000"/>
              <a:gd name="connsiteX41" fmla="*/ 7379 w 10000"/>
              <a:gd name="connsiteY41" fmla="*/ 609 h 10000"/>
              <a:gd name="connsiteX42" fmla="*/ 7793 w 10000"/>
              <a:gd name="connsiteY42" fmla="*/ 862 h 10000"/>
              <a:gd name="connsiteX43" fmla="*/ 8184 w 10000"/>
              <a:gd name="connsiteY43" fmla="*/ 1138 h 10000"/>
              <a:gd name="connsiteX44" fmla="*/ 8540 w 10000"/>
              <a:gd name="connsiteY44" fmla="*/ 1460 h 10000"/>
              <a:gd name="connsiteX45" fmla="*/ 8862 w 10000"/>
              <a:gd name="connsiteY45" fmla="*/ 1828 h 10000"/>
              <a:gd name="connsiteX46" fmla="*/ 9138 w 10000"/>
              <a:gd name="connsiteY46" fmla="*/ 2207 h 10000"/>
              <a:gd name="connsiteX47" fmla="*/ 9402 w 10000"/>
              <a:gd name="connsiteY47" fmla="*/ 2621 h 10000"/>
              <a:gd name="connsiteX48" fmla="*/ 9598 w 10000"/>
              <a:gd name="connsiteY48" fmla="*/ 3057 h 10000"/>
              <a:gd name="connsiteX49" fmla="*/ 9701 w 10000"/>
              <a:gd name="connsiteY49" fmla="*/ 3287 h 10000"/>
              <a:gd name="connsiteX50" fmla="*/ 9782 w 10000"/>
              <a:gd name="connsiteY50" fmla="*/ 3517 h 10000"/>
              <a:gd name="connsiteX51" fmla="*/ 9839 w 10000"/>
              <a:gd name="connsiteY51" fmla="*/ 3759 h 10000"/>
              <a:gd name="connsiteX52" fmla="*/ 9897 w 10000"/>
              <a:gd name="connsiteY52" fmla="*/ 4000 h 10000"/>
              <a:gd name="connsiteX53" fmla="*/ 9943 w 10000"/>
              <a:gd name="connsiteY53" fmla="*/ 4241 h 10000"/>
              <a:gd name="connsiteX54" fmla="*/ 9977 w 10000"/>
              <a:gd name="connsiteY54" fmla="*/ 4483 h 10000"/>
              <a:gd name="connsiteX55" fmla="*/ 10000 w 10000"/>
              <a:gd name="connsiteY55" fmla="*/ 4747 h 10000"/>
              <a:gd name="connsiteX56" fmla="*/ 10000 w 10000"/>
              <a:gd name="connsiteY56" fmla="*/ 5000 h 10000"/>
              <a:gd name="connsiteX57" fmla="*/ 10000 w 10000"/>
              <a:gd name="connsiteY57" fmla="*/ 5000 h 10000"/>
              <a:gd name="connsiteX58" fmla="*/ 10000 w 10000"/>
              <a:gd name="connsiteY58" fmla="*/ 5000 h 10000"/>
              <a:gd name="connsiteX59" fmla="*/ 10000 w 10000"/>
              <a:gd name="connsiteY59" fmla="*/ 5264 h 10000"/>
              <a:gd name="connsiteX60" fmla="*/ 9977 w 10000"/>
              <a:gd name="connsiteY60" fmla="*/ 5517 h 10000"/>
              <a:gd name="connsiteX61" fmla="*/ 9943 w 10000"/>
              <a:gd name="connsiteY61" fmla="*/ 5759 h 10000"/>
              <a:gd name="connsiteX62" fmla="*/ 9897 w 10000"/>
              <a:gd name="connsiteY62" fmla="*/ 6000 h 10000"/>
              <a:gd name="connsiteX63" fmla="*/ 9839 w 10000"/>
              <a:gd name="connsiteY63" fmla="*/ 6241 h 10000"/>
              <a:gd name="connsiteX64" fmla="*/ 9782 w 10000"/>
              <a:gd name="connsiteY64" fmla="*/ 6483 h 10000"/>
              <a:gd name="connsiteX65" fmla="*/ 9701 w 10000"/>
              <a:gd name="connsiteY65" fmla="*/ 6724 h 10000"/>
              <a:gd name="connsiteX66" fmla="*/ 9598 w 10000"/>
              <a:gd name="connsiteY66" fmla="*/ 6943 h 10000"/>
              <a:gd name="connsiteX67" fmla="*/ 9402 w 10000"/>
              <a:gd name="connsiteY67" fmla="*/ 7379 h 10000"/>
              <a:gd name="connsiteX68" fmla="*/ 9138 w 10000"/>
              <a:gd name="connsiteY68" fmla="*/ 7805 h 10000"/>
              <a:gd name="connsiteX69" fmla="*/ 8862 w 10000"/>
              <a:gd name="connsiteY69" fmla="*/ 8184 h 10000"/>
              <a:gd name="connsiteX70" fmla="*/ 8540 w 10000"/>
              <a:gd name="connsiteY70" fmla="*/ 8540 h 10000"/>
              <a:gd name="connsiteX71" fmla="*/ 8184 w 10000"/>
              <a:gd name="connsiteY71" fmla="*/ 8862 h 10000"/>
              <a:gd name="connsiteX72" fmla="*/ 7793 w 10000"/>
              <a:gd name="connsiteY72" fmla="*/ 9138 h 10000"/>
              <a:gd name="connsiteX73" fmla="*/ 7379 w 10000"/>
              <a:gd name="connsiteY73" fmla="*/ 9402 h 10000"/>
              <a:gd name="connsiteX74" fmla="*/ 6943 w 10000"/>
              <a:gd name="connsiteY74" fmla="*/ 9598 h 10000"/>
              <a:gd name="connsiteX75" fmla="*/ 6724 w 10000"/>
              <a:gd name="connsiteY75" fmla="*/ 9701 h 10000"/>
              <a:gd name="connsiteX76" fmla="*/ 6483 w 10000"/>
              <a:gd name="connsiteY76" fmla="*/ 9782 h 10000"/>
              <a:gd name="connsiteX77" fmla="*/ 6241 w 10000"/>
              <a:gd name="connsiteY77" fmla="*/ 9839 h 10000"/>
              <a:gd name="connsiteX78" fmla="*/ 6000 w 10000"/>
              <a:gd name="connsiteY78" fmla="*/ 9897 h 10000"/>
              <a:gd name="connsiteX79" fmla="*/ 5759 w 10000"/>
              <a:gd name="connsiteY79" fmla="*/ 9943 h 10000"/>
              <a:gd name="connsiteX80" fmla="*/ 5517 w 10000"/>
              <a:gd name="connsiteY80" fmla="*/ 9977 h 10000"/>
              <a:gd name="connsiteX81" fmla="*/ 5264 w 10000"/>
              <a:gd name="connsiteY81" fmla="*/ 10000 h 10000"/>
              <a:gd name="connsiteX82" fmla="*/ 5000 w 10000"/>
              <a:gd name="connsiteY82" fmla="*/ 10000 h 10000"/>
              <a:gd name="connsiteX83" fmla="*/ 5000 w 10000"/>
              <a:gd name="connsiteY83" fmla="*/ 10000 h 10000"/>
              <a:gd name="connsiteX84" fmla="*/ 4736 w 10000"/>
              <a:gd name="connsiteY84" fmla="*/ 10000 h 10000"/>
              <a:gd name="connsiteX85" fmla="*/ 4483 w 10000"/>
              <a:gd name="connsiteY85" fmla="*/ 9977 h 10000"/>
              <a:gd name="connsiteX86" fmla="*/ 4241 w 10000"/>
              <a:gd name="connsiteY86" fmla="*/ 9943 h 10000"/>
              <a:gd name="connsiteX87" fmla="*/ 4000 w 10000"/>
              <a:gd name="connsiteY87" fmla="*/ 9897 h 10000"/>
              <a:gd name="connsiteX88" fmla="*/ 3759 w 10000"/>
              <a:gd name="connsiteY88" fmla="*/ 9839 h 10000"/>
              <a:gd name="connsiteX89" fmla="*/ 3517 w 10000"/>
              <a:gd name="connsiteY89" fmla="*/ 9782 h 10000"/>
              <a:gd name="connsiteX90" fmla="*/ 3276 w 10000"/>
              <a:gd name="connsiteY90" fmla="*/ 9701 h 10000"/>
              <a:gd name="connsiteX91" fmla="*/ 3057 w 10000"/>
              <a:gd name="connsiteY91" fmla="*/ 9598 h 10000"/>
              <a:gd name="connsiteX92" fmla="*/ 2621 w 10000"/>
              <a:gd name="connsiteY92" fmla="*/ 9402 h 10000"/>
              <a:gd name="connsiteX93" fmla="*/ 2195 w 10000"/>
              <a:gd name="connsiteY93" fmla="*/ 9138 h 10000"/>
              <a:gd name="connsiteX94" fmla="*/ 2224 w 10000"/>
              <a:gd name="connsiteY94" fmla="*/ 916 h 10000"/>
              <a:gd name="connsiteX0" fmla="*/ 218 w 10000"/>
              <a:gd name="connsiteY0" fmla="*/ 6483 h 10000"/>
              <a:gd name="connsiteX1" fmla="*/ 161 w 10000"/>
              <a:gd name="connsiteY1" fmla="*/ 6241 h 10000"/>
              <a:gd name="connsiteX2" fmla="*/ 103 w 10000"/>
              <a:gd name="connsiteY2" fmla="*/ 6000 h 10000"/>
              <a:gd name="connsiteX3" fmla="*/ 57 w 10000"/>
              <a:gd name="connsiteY3" fmla="*/ 5759 h 10000"/>
              <a:gd name="connsiteX4" fmla="*/ 23 w 10000"/>
              <a:gd name="connsiteY4" fmla="*/ 5517 h 10000"/>
              <a:gd name="connsiteX5" fmla="*/ 0 w 10000"/>
              <a:gd name="connsiteY5" fmla="*/ 5264 h 10000"/>
              <a:gd name="connsiteX6" fmla="*/ 0 w 10000"/>
              <a:gd name="connsiteY6" fmla="*/ 5000 h 10000"/>
              <a:gd name="connsiteX7" fmla="*/ 0 w 10000"/>
              <a:gd name="connsiteY7" fmla="*/ 5000 h 10000"/>
              <a:gd name="connsiteX8" fmla="*/ 0 w 10000"/>
              <a:gd name="connsiteY8" fmla="*/ 4747 h 10000"/>
              <a:gd name="connsiteX9" fmla="*/ 23 w 10000"/>
              <a:gd name="connsiteY9" fmla="*/ 4483 h 10000"/>
              <a:gd name="connsiteX10" fmla="*/ 57 w 10000"/>
              <a:gd name="connsiteY10" fmla="*/ 4241 h 10000"/>
              <a:gd name="connsiteX11" fmla="*/ 103 w 10000"/>
              <a:gd name="connsiteY11" fmla="*/ 4000 h 10000"/>
              <a:gd name="connsiteX12" fmla="*/ 161 w 10000"/>
              <a:gd name="connsiteY12" fmla="*/ 3759 h 10000"/>
              <a:gd name="connsiteX13" fmla="*/ 218 w 10000"/>
              <a:gd name="connsiteY13" fmla="*/ 3517 h 10000"/>
              <a:gd name="connsiteX14" fmla="*/ 299 w 10000"/>
              <a:gd name="connsiteY14" fmla="*/ 3287 h 10000"/>
              <a:gd name="connsiteX15" fmla="*/ 402 w 10000"/>
              <a:gd name="connsiteY15" fmla="*/ 3057 h 10000"/>
              <a:gd name="connsiteX16" fmla="*/ 598 w 10000"/>
              <a:gd name="connsiteY16" fmla="*/ 2621 h 10000"/>
              <a:gd name="connsiteX17" fmla="*/ 862 w 10000"/>
              <a:gd name="connsiteY17" fmla="*/ 2207 h 10000"/>
              <a:gd name="connsiteX18" fmla="*/ 1138 w 10000"/>
              <a:gd name="connsiteY18" fmla="*/ 1828 h 10000"/>
              <a:gd name="connsiteX19" fmla="*/ 1460 w 10000"/>
              <a:gd name="connsiteY19" fmla="*/ 1460 h 10000"/>
              <a:gd name="connsiteX20" fmla="*/ 1816 w 10000"/>
              <a:gd name="connsiteY20" fmla="*/ 1138 h 10000"/>
              <a:gd name="connsiteX21" fmla="*/ 2195 w 10000"/>
              <a:gd name="connsiteY21" fmla="*/ 862 h 10000"/>
              <a:gd name="connsiteX22" fmla="*/ 2621 w 10000"/>
              <a:gd name="connsiteY22" fmla="*/ 609 h 10000"/>
              <a:gd name="connsiteX23" fmla="*/ 3057 w 10000"/>
              <a:gd name="connsiteY23" fmla="*/ 402 h 10000"/>
              <a:gd name="connsiteX24" fmla="*/ 3276 w 10000"/>
              <a:gd name="connsiteY24" fmla="*/ 299 h 10000"/>
              <a:gd name="connsiteX25" fmla="*/ 3517 w 10000"/>
              <a:gd name="connsiteY25" fmla="*/ 218 h 10000"/>
              <a:gd name="connsiteX26" fmla="*/ 3759 w 10000"/>
              <a:gd name="connsiteY26" fmla="*/ 161 h 10000"/>
              <a:gd name="connsiteX27" fmla="*/ 4000 w 10000"/>
              <a:gd name="connsiteY27" fmla="*/ 103 h 10000"/>
              <a:gd name="connsiteX28" fmla="*/ 4241 w 10000"/>
              <a:gd name="connsiteY28" fmla="*/ 69 h 10000"/>
              <a:gd name="connsiteX29" fmla="*/ 4483 w 10000"/>
              <a:gd name="connsiteY29" fmla="*/ 23 h 10000"/>
              <a:gd name="connsiteX30" fmla="*/ 4736 w 10000"/>
              <a:gd name="connsiteY30" fmla="*/ 0 h 10000"/>
              <a:gd name="connsiteX31" fmla="*/ 5000 w 10000"/>
              <a:gd name="connsiteY31" fmla="*/ 0 h 10000"/>
              <a:gd name="connsiteX32" fmla="*/ 5000 w 10000"/>
              <a:gd name="connsiteY32" fmla="*/ 0 h 10000"/>
              <a:gd name="connsiteX33" fmla="*/ 5264 w 10000"/>
              <a:gd name="connsiteY33" fmla="*/ 0 h 10000"/>
              <a:gd name="connsiteX34" fmla="*/ 5517 w 10000"/>
              <a:gd name="connsiteY34" fmla="*/ 23 h 10000"/>
              <a:gd name="connsiteX35" fmla="*/ 5759 w 10000"/>
              <a:gd name="connsiteY35" fmla="*/ 69 h 10000"/>
              <a:gd name="connsiteX36" fmla="*/ 6000 w 10000"/>
              <a:gd name="connsiteY36" fmla="*/ 103 h 10000"/>
              <a:gd name="connsiteX37" fmla="*/ 6241 w 10000"/>
              <a:gd name="connsiteY37" fmla="*/ 161 h 10000"/>
              <a:gd name="connsiteX38" fmla="*/ 6483 w 10000"/>
              <a:gd name="connsiteY38" fmla="*/ 218 h 10000"/>
              <a:gd name="connsiteX39" fmla="*/ 6724 w 10000"/>
              <a:gd name="connsiteY39" fmla="*/ 299 h 10000"/>
              <a:gd name="connsiteX40" fmla="*/ 6943 w 10000"/>
              <a:gd name="connsiteY40" fmla="*/ 402 h 10000"/>
              <a:gd name="connsiteX41" fmla="*/ 7379 w 10000"/>
              <a:gd name="connsiteY41" fmla="*/ 609 h 10000"/>
              <a:gd name="connsiteX42" fmla="*/ 7793 w 10000"/>
              <a:gd name="connsiteY42" fmla="*/ 862 h 10000"/>
              <a:gd name="connsiteX43" fmla="*/ 8184 w 10000"/>
              <a:gd name="connsiteY43" fmla="*/ 1138 h 10000"/>
              <a:gd name="connsiteX44" fmla="*/ 8540 w 10000"/>
              <a:gd name="connsiteY44" fmla="*/ 1460 h 10000"/>
              <a:gd name="connsiteX45" fmla="*/ 8862 w 10000"/>
              <a:gd name="connsiteY45" fmla="*/ 1828 h 10000"/>
              <a:gd name="connsiteX46" fmla="*/ 9138 w 10000"/>
              <a:gd name="connsiteY46" fmla="*/ 2207 h 10000"/>
              <a:gd name="connsiteX47" fmla="*/ 9402 w 10000"/>
              <a:gd name="connsiteY47" fmla="*/ 2621 h 10000"/>
              <a:gd name="connsiteX48" fmla="*/ 9598 w 10000"/>
              <a:gd name="connsiteY48" fmla="*/ 3057 h 10000"/>
              <a:gd name="connsiteX49" fmla="*/ 9701 w 10000"/>
              <a:gd name="connsiteY49" fmla="*/ 3287 h 10000"/>
              <a:gd name="connsiteX50" fmla="*/ 9782 w 10000"/>
              <a:gd name="connsiteY50" fmla="*/ 3517 h 10000"/>
              <a:gd name="connsiteX51" fmla="*/ 9839 w 10000"/>
              <a:gd name="connsiteY51" fmla="*/ 3759 h 10000"/>
              <a:gd name="connsiteX52" fmla="*/ 9897 w 10000"/>
              <a:gd name="connsiteY52" fmla="*/ 4000 h 10000"/>
              <a:gd name="connsiteX53" fmla="*/ 9943 w 10000"/>
              <a:gd name="connsiteY53" fmla="*/ 4241 h 10000"/>
              <a:gd name="connsiteX54" fmla="*/ 9977 w 10000"/>
              <a:gd name="connsiteY54" fmla="*/ 4483 h 10000"/>
              <a:gd name="connsiteX55" fmla="*/ 10000 w 10000"/>
              <a:gd name="connsiteY55" fmla="*/ 4747 h 10000"/>
              <a:gd name="connsiteX56" fmla="*/ 10000 w 10000"/>
              <a:gd name="connsiteY56" fmla="*/ 5000 h 10000"/>
              <a:gd name="connsiteX57" fmla="*/ 10000 w 10000"/>
              <a:gd name="connsiteY57" fmla="*/ 5000 h 10000"/>
              <a:gd name="connsiteX58" fmla="*/ 10000 w 10000"/>
              <a:gd name="connsiteY58" fmla="*/ 5000 h 10000"/>
              <a:gd name="connsiteX59" fmla="*/ 10000 w 10000"/>
              <a:gd name="connsiteY59" fmla="*/ 5264 h 10000"/>
              <a:gd name="connsiteX60" fmla="*/ 9977 w 10000"/>
              <a:gd name="connsiteY60" fmla="*/ 5517 h 10000"/>
              <a:gd name="connsiteX61" fmla="*/ 9943 w 10000"/>
              <a:gd name="connsiteY61" fmla="*/ 5759 h 10000"/>
              <a:gd name="connsiteX62" fmla="*/ 9897 w 10000"/>
              <a:gd name="connsiteY62" fmla="*/ 6000 h 10000"/>
              <a:gd name="connsiteX63" fmla="*/ 9839 w 10000"/>
              <a:gd name="connsiteY63" fmla="*/ 6241 h 10000"/>
              <a:gd name="connsiteX64" fmla="*/ 9782 w 10000"/>
              <a:gd name="connsiteY64" fmla="*/ 6483 h 10000"/>
              <a:gd name="connsiteX65" fmla="*/ 9701 w 10000"/>
              <a:gd name="connsiteY65" fmla="*/ 6724 h 10000"/>
              <a:gd name="connsiteX66" fmla="*/ 9598 w 10000"/>
              <a:gd name="connsiteY66" fmla="*/ 6943 h 10000"/>
              <a:gd name="connsiteX67" fmla="*/ 9402 w 10000"/>
              <a:gd name="connsiteY67" fmla="*/ 7379 h 10000"/>
              <a:gd name="connsiteX68" fmla="*/ 9138 w 10000"/>
              <a:gd name="connsiteY68" fmla="*/ 7805 h 10000"/>
              <a:gd name="connsiteX69" fmla="*/ 8862 w 10000"/>
              <a:gd name="connsiteY69" fmla="*/ 8184 h 10000"/>
              <a:gd name="connsiteX70" fmla="*/ 8540 w 10000"/>
              <a:gd name="connsiteY70" fmla="*/ 8540 h 10000"/>
              <a:gd name="connsiteX71" fmla="*/ 8184 w 10000"/>
              <a:gd name="connsiteY71" fmla="*/ 8862 h 10000"/>
              <a:gd name="connsiteX72" fmla="*/ 7793 w 10000"/>
              <a:gd name="connsiteY72" fmla="*/ 9138 h 10000"/>
              <a:gd name="connsiteX73" fmla="*/ 7379 w 10000"/>
              <a:gd name="connsiteY73" fmla="*/ 9402 h 10000"/>
              <a:gd name="connsiteX74" fmla="*/ 6943 w 10000"/>
              <a:gd name="connsiteY74" fmla="*/ 9598 h 10000"/>
              <a:gd name="connsiteX75" fmla="*/ 6724 w 10000"/>
              <a:gd name="connsiteY75" fmla="*/ 9701 h 10000"/>
              <a:gd name="connsiteX76" fmla="*/ 6483 w 10000"/>
              <a:gd name="connsiteY76" fmla="*/ 9782 h 10000"/>
              <a:gd name="connsiteX77" fmla="*/ 6241 w 10000"/>
              <a:gd name="connsiteY77" fmla="*/ 9839 h 10000"/>
              <a:gd name="connsiteX78" fmla="*/ 6000 w 10000"/>
              <a:gd name="connsiteY78" fmla="*/ 9897 h 10000"/>
              <a:gd name="connsiteX79" fmla="*/ 5759 w 10000"/>
              <a:gd name="connsiteY79" fmla="*/ 9943 h 10000"/>
              <a:gd name="connsiteX80" fmla="*/ 5517 w 10000"/>
              <a:gd name="connsiteY80" fmla="*/ 9977 h 10000"/>
              <a:gd name="connsiteX81" fmla="*/ 5264 w 10000"/>
              <a:gd name="connsiteY81" fmla="*/ 10000 h 10000"/>
              <a:gd name="connsiteX82" fmla="*/ 5000 w 10000"/>
              <a:gd name="connsiteY82" fmla="*/ 10000 h 10000"/>
              <a:gd name="connsiteX83" fmla="*/ 5000 w 10000"/>
              <a:gd name="connsiteY83" fmla="*/ 10000 h 10000"/>
              <a:gd name="connsiteX84" fmla="*/ 4736 w 10000"/>
              <a:gd name="connsiteY84" fmla="*/ 10000 h 10000"/>
              <a:gd name="connsiteX85" fmla="*/ 4483 w 10000"/>
              <a:gd name="connsiteY85" fmla="*/ 9977 h 10000"/>
              <a:gd name="connsiteX86" fmla="*/ 4241 w 10000"/>
              <a:gd name="connsiteY86" fmla="*/ 9943 h 10000"/>
              <a:gd name="connsiteX87" fmla="*/ 4000 w 10000"/>
              <a:gd name="connsiteY87" fmla="*/ 9897 h 10000"/>
              <a:gd name="connsiteX88" fmla="*/ 3759 w 10000"/>
              <a:gd name="connsiteY88" fmla="*/ 9839 h 10000"/>
              <a:gd name="connsiteX89" fmla="*/ 3517 w 10000"/>
              <a:gd name="connsiteY89" fmla="*/ 9782 h 10000"/>
              <a:gd name="connsiteX90" fmla="*/ 3276 w 10000"/>
              <a:gd name="connsiteY90" fmla="*/ 9701 h 10000"/>
              <a:gd name="connsiteX91" fmla="*/ 3057 w 10000"/>
              <a:gd name="connsiteY91" fmla="*/ 9598 h 10000"/>
              <a:gd name="connsiteX92" fmla="*/ 2621 w 10000"/>
              <a:gd name="connsiteY92" fmla="*/ 9402 h 10000"/>
              <a:gd name="connsiteX93" fmla="*/ 2195 w 10000"/>
              <a:gd name="connsiteY93" fmla="*/ 9138 h 10000"/>
              <a:gd name="connsiteX94" fmla="*/ 2224 w 10000"/>
              <a:gd name="connsiteY94" fmla="*/ 916 h 10000"/>
              <a:gd name="connsiteX0" fmla="*/ 161 w 10000"/>
              <a:gd name="connsiteY0" fmla="*/ 6241 h 10000"/>
              <a:gd name="connsiteX1" fmla="*/ 103 w 10000"/>
              <a:gd name="connsiteY1" fmla="*/ 6000 h 10000"/>
              <a:gd name="connsiteX2" fmla="*/ 57 w 10000"/>
              <a:gd name="connsiteY2" fmla="*/ 5759 h 10000"/>
              <a:gd name="connsiteX3" fmla="*/ 23 w 10000"/>
              <a:gd name="connsiteY3" fmla="*/ 5517 h 10000"/>
              <a:gd name="connsiteX4" fmla="*/ 0 w 10000"/>
              <a:gd name="connsiteY4" fmla="*/ 5264 h 10000"/>
              <a:gd name="connsiteX5" fmla="*/ 0 w 10000"/>
              <a:gd name="connsiteY5" fmla="*/ 5000 h 10000"/>
              <a:gd name="connsiteX6" fmla="*/ 0 w 10000"/>
              <a:gd name="connsiteY6" fmla="*/ 5000 h 10000"/>
              <a:gd name="connsiteX7" fmla="*/ 0 w 10000"/>
              <a:gd name="connsiteY7" fmla="*/ 4747 h 10000"/>
              <a:gd name="connsiteX8" fmla="*/ 23 w 10000"/>
              <a:gd name="connsiteY8" fmla="*/ 4483 h 10000"/>
              <a:gd name="connsiteX9" fmla="*/ 57 w 10000"/>
              <a:gd name="connsiteY9" fmla="*/ 4241 h 10000"/>
              <a:gd name="connsiteX10" fmla="*/ 103 w 10000"/>
              <a:gd name="connsiteY10" fmla="*/ 4000 h 10000"/>
              <a:gd name="connsiteX11" fmla="*/ 161 w 10000"/>
              <a:gd name="connsiteY11" fmla="*/ 3759 h 10000"/>
              <a:gd name="connsiteX12" fmla="*/ 218 w 10000"/>
              <a:gd name="connsiteY12" fmla="*/ 3517 h 10000"/>
              <a:gd name="connsiteX13" fmla="*/ 299 w 10000"/>
              <a:gd name="connsiteY13" fmla="*/ 3287 h 10000"/>
              <a:gd name="connsiteX14" fmla="*/ 402 w 10000"/>
              <a:gd name="connsiteY14" fmla="*/ 3057 h 10000"/>
              <a:gd name="connsiteX15" fmla="*/ 598 w 10000"/>
              <a:gd name="connsiteY15" fmla="*/ 2621 h 10000"/>
              <a:gd name="connsiteX16" fmla="*/ 862 w 10000"/>
              <a:gd name="connsiteY16" fmla="*/ 2207 h 10000"/>
              <a:gd name="connsiteX17" fmla="*/ 1138 w 10000"/>
              <a:gd name="connsiteY17" fmla="*/ 1828 h 10000"/>
              <a:gd name="connsiteX18" fmla="*/ 1460 w 10000"/>
              <a:gd name="connsiteY18" fmla="*/ 1460 h 10000"/>
              <a:gd name="connsiteX19" fmla="*/ 1816 w 10000"/>
              <a:gd name="connsiteY19" fmla="*/ 1138 h 10000"/>
              <a:gd name="connsiteX20" fmla="*/ 2195 w 10000"/>
              <a:gd name="connsiteY20" fmla="*/ 862 h 10000"/>
              <a:gd name="connsiteX21" fmla="*/ 2621 w 10000"/>
              <a:gd name="connsiteY21" fmla="*/ 609 h 10000"/>
              <a:gd name="connsiteX22" fmla="*/ 3057 w 10000"/>
              <a:gd name="connsiteY22" fmla="*/ 402 h 10000"/>
              <a:gd name="connsiteX23" fmla="*/ 3276 w 10000"/>
              <a:gd name="connsiteY23" fmla="*/ 299 h 10000"/>
              <a:gd name="connsiteX24" fmla="*/ 3517 w 10000"/>
              <a:gd name="connsiteY24" fmla="*/ 218 h 10000"/>
              <a:gd name="connsiteX25" fmla="*/ 3759 w 10000"/>
              <a:gd name="connsiteY25" fmla="*/ 161 h 10000"/>
              <a:gd name="connsiteX26" fmla="*/ 4000 w 10000"/>
              <a:gd name="connsiteY26" fmla="*/ 103 h 10000"/>
              <a:gd name="connsiteX27" fmla="*/ 4241 w 10000"/>
              <a:gd name="connsiteY27" fmla="*/ 69 h 10000"/>
              <a:gd name="connsiteX28" fmla="*/ 4483 w 10000"/>
              <a:gd name="connsiteY28" fmla="*/ 23 h 10000"/>
              <a:gd name="connsiteX29" fmla="*/ 4736 w 10000"/>
              <a:gd name="connsiteY29" fmla="*/ 0 h 10000"/>
              <a:gd name="connsiteX30" fmla="*/ 5000 w 10000"/>
              <a:gd name="connsiteY30" fmla="*/ 0 h 10000"/>
              <a:gd name="connsiteX31" fmla="*/ 5000 w 10000"/>
              <a:gd name="connsiteY31" fmla="*/ 0 h 10000"/>
              <a:gd name="connsiteX32" fmla="*/ 5264 w 10000"/>
              <a:gd name="connsiteY32" fmla="*/ 0 h 10000"/>
              <a:gd name="connsiteX33" fmla="*/ 5517 w 10000"/>
              <a:gd name="connsiteY33" fmla="*/ 23 h 10000"/>
              <a:gd name="connsiteX34" fmla="*/ 5759 w 10000"/>
              <a:gd name="connsiteY34" fmla="*/ 69 h 10000"/>
              <a:gd name="connsiteX35" fmla="*/ 6000 w 10000"/>
              <a:gd name="connsiteY35" fmla="*/ 103 h 10000"/>
              <a:gd name="connsiteX36" fmla="*/ 6241 w 10000"/>
              <a:gd name="connsiteY36" fmla="*/ 161 h 10000"/>
              <a:gd name="connsiteX37" fmla="*/ 6483 w 10000"/>
              <a:gd name="connsiteY37" fmla="*/ 218 h 10000"/>
              <a:gd name="connsiteX38" fmla="*/ 6724 w 10000"/>
              <a:gd name="connsiteY38" fmla="*/ 299 h 10000"/>
              <a:gd name="connsiteX39" fmla="*/ 6943 w 10000"/>
              <a:gd name="connsiteY39" fmla="*/ 402 h 10000"/>
              <a:gd name="connsiteX40" fmla="*/ 7379 w 10000"/>
              <a:gd name="connsiteY40" fmla="*/ 609 h 10000"/>
              <a:gd name="connsiteX41" fmla="*/ 7793 w 10000"/>
              <a:gd name="connsiteY41" fmla="*/ 862 h 10000"/>
              <a:gd name="connsiteX42" fmla="*/ 8184 w 10000"/>
              <a:gd name="connsiteY42" fmla="*/ 1138 h 10000"/>
              <a:gd name="connsiteX43" fmla="*/ 8540 w 10000"/>
              <a:gd name="connsiteY43" fmla="*/ 1460 h 10000"/>
              <a:gd name="connsiteX44" fmla="*/ 8862 w 10000"/>
              <a:gd name="connsiteY44" fmla="*/ 1828 h 10000"/>
              <a:gd name="connsiteX45" fmla="*/ 9138 w 10000"/>
              <a:gd name="connsiteY45" fmla="*/ 2207 h 10000"/>
              <a:gd name="connsiteX46" fmla="*/ 9402 w 10000"/>
              <a:gd name="connsiteY46" fmla="*/ 2621 h 10000"/>
              <a:gd name="connsiteX47" fmla="*/ 9598 w 10000"/>
              <a:gd name="connsiteY47" fmla="*/ 3057 h 10000"/>
              <a:gd name="connsiteX48" fmla="*/ 9701 w 10000"/>
              <a:gd name="connsiteY48" fmla="*/ 3287 h 10000"/>
              <a:gd name="connsiteX49" fmla="*/ 9782 w 10000"/>
              <a:gd name="connsiteY49" fmla="*/ 3517 h 10000"/>
              <a:gd name="connsiteX50" fmla="*/ 9839 w 10000"/>
              <a:gd name="connsiteY50" fmla="*/ 3759 h 10000"/>
              <a:gd name="connsiteX51" fmla="*/ 9897 w 10000"/>
              <a:gd name="connsiteY51" fmla="*/ 4000 h 10000"/>
              <a:gd name="connsiteX52" fmla="*/ 9943 w 10000"/>
              <a:gd name="connsiteY52" fmla="*/ 4241 h 10000"/>
              <a:gd name="connsiteX53" fmla="*/ 9977 w 10000"/>
              <a:gd name="connsiteY53" fmla="*/ 4483 h 10000"/>
              <a:gd name="connsiteX54" fmla="*/ 10000 w 10000"/>
              <a:gd name="connsiteY54" fmla="*/ 4747 h 10000"/>
              <a:gd name="connsiteX55" fmla="*/ 10000 w 10000"/>
              <a:gd name="connsiteY55" fmla="*/ 5000 h 10000"/>
              <a:gd name="connsiteX56" fmla="*/ 10000 w 10000"/>
              <a:gd name="connsiteY56" fmla="*/ 5000 h 10000"/>
              <a:gd name="connsiteX57" fmla="*/ 10000 w 10000"/>
              <a:gd name="connsiteY57" fmla="*/ 5000 h 10000"/>
              <a:gd name="connsiteX58" fmla="*/ 10000 w 10000"/>
              <a:gd name="connsiteY58" fmla="*/ 5264 h 10000"/>
              <a:gd name="connsiteX59" fmla="*/ 9977 w 10000"/>
              <a:gd name="connsiteY59" fmla="*/ 5517 h 10000"/>
              <a:gd name="connsiteX60" fmla="*/ 9943 w 10000"/>
              <a:gd name="connsiteY60" fmla="*/ 5759 h 10000"/>
              <a:gd name="connsiteX61" fmla="*/ 9897 w 10000"/>
              <a:gd name="connsiteY61" fmla="*/ 6000 h 10000"/>
              <a:gd name="connsiteX62" fmla="*/ 9839 w 10000"/>
              <a:gd name="connsiteY62" fmla="*/ 6241 h 10000"/>
              <a:gd name="connsiteX63" fmla="*/ 9782 w 10000"/>
              <a:gd name="connsiteY63" fmla="*/ 6483 h 10000"/>
              <a:gd name="connsiteX64" fmla="*/ 9701 w 10000"/>
              <a:gd name="connsiteY64" fmla="*/ 6724 h 10000"/>
              <a:gd name="connsiteX65" fmla="*/ 9598 w 10000"/>
              <a:gd name="connsiteY65" fmla="*/ 6943 h 10000"/>
              <a:gd name="connsiteX66" fmla="*/ 9402 w 10000"/>
              <a:gd name="connsiteY66" fmla="*/ 7379 h 10000"/>
              <a:gd name="connsiteX67" fmla="*/ 9138 w 10000"/>
              <a:gd name="connsiteY67" fmla="*/ 7805 h 10000"/>
              <a:gd name="connsiteX68" fmla="*/ 8862 w 10000"/>
              <a:gd name="connsiteY68" fmla="*/ 8184 h 10000"/>
              <a:gd name="connsiteX69" fmla="*/ 8540 w 10000"/>
              <a:gd name="connsiteY69" fmla="*/ 8540 h 10000"/>
              <a:gd name="connsiteX70" fmla="*/ 8184 w 10000"/>
              <a:gd name="connsiteY70" fmla="*/ 8862 h 10000"/>
              <a:gd name="connsiteX71" fmla="*/ 7793 w 10000"/>
              <a:gd name="connsiteY71" fmla="*/ 9138 h 10000"/>
              <a:gd name="connsiteX72" fmla="*/ 7379 w 10000"/>
              <a:gd name="connsiteY72" fmla="*/ 9402 h 10000"/>
              <a:gd name="connsiteX73" fmla="*/ 6943 w 10000"/>
              <a:gd name="connsiteY73" fmla="*/ 9598 h 10000"/>
              <a:gd name="connsiteX74" fmla="*/ 6724 w 10000"/>
              <a:gd name="connsiteY74" fmla="*/ 9701 h 10000"/>
              <a:gd name="connsiteX75" fmla="*/ 6483 w 10000"/>
              <a:gd name="connsiteY75" fmla="*/ 9782 h 10000"/>
              <a:gd name="connsiteX76" fmla="*/ 6241 w 10000"/>
              <a:gd name="connsiteY76" fmla="*/ 9839 h 10000"/>
              <a:gd name="connsiteX77" fmla="*/ 6000 w 10000"/>
              <a:gd name="connsiteY77" fmla="*/ 9897 h 10000"/>
              <a:gd name="connsiteX78" fmla="*/ 5759 w 10000"/>
              <a:gd name="connsiteY78" fmla="*/ 9943 h 10000"/>
              <a:gd name="connsiteX79" fmla="*/ 5517 w 10000"/>
              <a:gd name="connsiteY79" fmla="*/ 9977 h 10000"/>
              <a:gd name="connsiteX80" fmla="*/ 5264 w 10000"/>
              <a:gd name="connsiteY80" fmla="*/ 10000 h 10000"/>
              <a:gd name="connsiteX81" fmla="*/ 5000 w 10000"/>
              <a:gd name="connsiteY81" fmla="*/ 10000 h 10000"/>
              <a:gd name="connsiteX82" fmla="*/ 5000 w 10000"/>
              <a:gd name="connsiteY82" fmla="*/ 10000 h 10000"/>
              <a:gd name="connsiteX83" fmla="*/ 4736 w 10000"/>
              <a:gd name="connsiteY83" fmla="*/ 10000 h 10000"/>
              <a:gd name="connsiteX84" fmla="*/ 4483 w 10000"/>
              <a:gd name="connsiteY84" fmla="*/ 9977 h 10000"/>
              <a:gd name="connsiteX85" fmla="*/ 4241 w 10000"/>
              <a:gd name="connsiteY85" fmla="*/ 9943 h 10000"/>
              <a:gd name="connsiteX86" fmla="*/ 4000 w 10000"/>
              <a:gd name="connsiteY86" fmla="*/ 9897 h 10000"/>
              <a:gd name="connsiteX87" fmla="*/ 3759 w 10000"/>
              <a:gd name="connsiteY87" fmla="*/ 9839 h 10000"/>
              <a:gd name="connsiteX88" fmla="*/ 3517 w 10000"/>
              <a:gd name="connsiteY88" fmla="*/ 9782 h 10000"/>
              <a:gd name="connsiteX89" fmla="*/ 3276 w 10000"/>
              <a:gd name="connsiteY89" fmla="*/ 9701 h 10000"/>
              <a:gd name="connsiteX90" fmla="*/ 3057 w 10000"/>
              <a:gd name="connsiteY90" fmla="*/ 9598 h 10000"/>
              <a:gd name="connsiteX91" fmla="*/ 2621 w 10000"/>
              <a:gd name="connsiteY91" fmla="*/ 9402 h 10000"/>
              <a:gd name="connsiteX92" fmla="*/ 2195 w 10000"/>
              <a:gd name="connsiteY92" fmla="*/ 9138 h 10000"/>
              <a:gd name="connsiteX93" fmla="*/ 2224 w 10000"/>
              <a:gd name="connsiteY93" fmla="*/ 916 h 10000"/>
              <a:gd name="connsiteX0" fmla="*/ 103 w 10000"/>
              <a:gd name="connsiteY0" fmla="*/ 6000 h 10000"/>
              <a:gd name="connsiteX1" fmla="*/ 57 w 10000"/>
              <a:gd name="connsiteY1" fmla="*/ 5759 h 10000"/>
              <a:gd name="connsiteX2" fmla="*/ 23 w 10000"/>
              <a:gd name="connsiteY2" fmla="*/ 5517 h 10000"/>
              <a:gd name="connsiteX3" fmla="*/ 0 w 10000"/>
              <a:gd name="connsiteY3" fmla="*/ 5264 h 10000"/>
              <a:gd name="connsiteX4" fmla="*/ 0 w 10000"/>
              <a:gd name="connsiteY4" fmla="*/ 5000 h 10000"/>
              <a:gd name="connsiteX5" fmla="*/ 0 w 10000"/>
              <a:gd name="connsiteY5" fmla="*/ 5000 h 10000"/>
              <a:gd name="connsiteX6" fmla="*/ 0 w 10000"/>
              <a:gd name="connsiteY6" fmla="*/ 4747 h 10000"/>
              <a:gd name="connsiteX7" fmla="*/ 23 w 10000"/>
              <a:gd name="connsiteY7" fmla="*/ 4483 h 10000"/>
              <a:gd name="connsiteX8" fmla="*/ 57 w 10000"/>
              <a:gd name="connsiteY8" fmla="*/ 4241 h 10000"/>
              <a:gd name="connsiteX9" fmla="*/ 103 w 10000"/>
              <a:gd name="connsiteY9" fmla="*/ 4000 h 10000"/>
              <a:gd name="connsiteX10" fmla="*/ 161 w 10000"/>
              <a:gd name="connsiteY10" fmla="*/ 3759 h 10000"/>
              <a:gd name="connsiteX11" fmla="*/ 218 w 10000"/>
              <a:gd name="connsiteY11" fmla="*/ 3517 h 10000"/>
              <a:gd name="connsiteX12" fmla="*/ 299 w 10000"/>
              <a:gd name="connsiteY12" fmla="*/ 3287 h 10000"/>
              <a:gd name="connsiteX13" fmla="*/ 402 w 10000"/>
              <a:gd name="connsiteY13" fmla="*/ 3057 h 10000"/>
              <a:gd name="connsiteX14" fmla="*/ 598 w 10000"/>
              <a:gd name="connsiteY14" fmla="*/ 2621 h 10000"/>
              <a:gd name="connsiteX15" fmla="*/ 862 w 10000"/>
              <a:gd name="connsiteY15" fmla="*/ 2207 h 10000"/>
              <a:gd name="connsiteX16" fmla="*/ 1138 w 10000"/>
              <a:gd name="connsiteY16" fmla="*/ 1828 h 10000"/>
              <a:gd name="connsiteX17" fmla="*/ 1460 w 10000"/>
              <a:gd name="connsiteY17" fmla="*/ 1460 h 10000"/>
              <a:gd name="connsiteX18" fmla="*/ 1816 w 10000"/>
              <a:gd name="connsiteY18" fmla="*/ 1138 h 10000"/>
              <a:gd name="connsiteX19" fmla="*/ 2195 w 10000"/>
              <a:gd name="connsiteY19" fmla="*/ 862 h 10000"/>
              <a:gd name="connsiteX20" fmla="*/ 2621 w 10000"/>
              <a:gd name="connsiteY20" fmla="*/ 609 h 10000"/>
              <a:gd name="connsiteX21" fmla="*/ 3057 w 10000"/>
              <a:gd name="connsiteY21" fmla="*/ 402 h 10000"/>
              <a:gd name="connsiteX22" fmla="*/ 3276 w 10000"/>
              <a:gd name="connsiteY22" fmla="*/ 299 h 10000"/>
              <a:gd name="connsiteX23" fmla="*/ 3517 w 10000"/>
              <a:gd name="connsiteY23" fmla="*/ 218 h 10000"/>
              <a:gd name="connsiteX24" fmla="*/ 3759 w 10000"/>
              <a:gd name="connsiteY24" fmla="*/ 161 h 10000"/>
              <a:gd name="connsiteX25" fmla="*/ 4000 w 10000"/>
              <a:gd name="connsiteY25" fmla="*/ 103 h 10000"/>
              <a:gd name="connsiteX26" fmla="*/ 4241 w 10000"/>
              <a:gd name="connsiteY26" fmla="*/ 69 h 10000"/>
              <a:gd name="connsiteX27" fmla="*/ 4483 w 10000"/>
              <a:gd name="connsiteY27" fmla="*/ 23 h 10000"/>
              <a:gd name="connsiteX28" fmla="*/ 4736 w 10000"/>
              <a:gd name="connsiteY28" fmla="*/ 0 h 10000"/>
              <a:gd name="connsiteX29" fmla="*/ 5000 w 10000"/>
              <a:gd name="connsiteY29" fmla="*/ 0 h 10000"/>
              <a:gd name="connsiteX30" fmla="*/ 5000 w 10000"/>
              <a:gd name="connsiteY30" fmla="*/ 0 h 10000"/>
              <a:gd name="connsiteX31" fmla="*/ 5264 w 10000"/>
              <a:gd name="connsiteY31" fmla="*/ 0 h 10000"/>
              <a:gd name="connsiteX32" fmla="*/ 5517 w 10000"/>
              <a:gd name="connsiteY32" fmla="*/ 23 h 10000"/>
              <a:gd name="connsiteX33" fmla="*/ 5759 w 10000"/>
              <a:gd name="connsiteY33" fmla="*/ 69 h 10000"/>
              <a:gd name="connsiteX34" fmla="*/ 6000 w 10000"/>
              <a:gd name="connsiteY34" fmla="*/ 103 h 10000"/>
              <a:gd name="connsiteX35" fmla="*/ 6241 w 10000"/>
              <a:gd name="connsiteY35" fmla="*/ 161 h 10000"/>
              <a:gd name="connsiteX36" fmla="*/ 6483 w 10000"/>
              <a:gd name="connsiteY36" fmla="*/ 218 h 10000"/>
              <a:gd name="connsiteX37" fmla="*/ 6724 w 10000"/>
              <a:gd name="connsiteY37" fmla="*/ 299 h 10000"/>
              <a:gd name="connsiteX38" fmla="*/ 6943 w 10000"/>
              <a:gd name="connsiteY38" fmla="*/ 402 h 10000"/>
              <a:gd name="connsiteX39" fmla="*/ 7379 w 10000"/>
              <a:gd name="connsiteY39" fmla="*/ 609 h 10000"/>
              <a:gd name="connsiteX40" fmla="*/ 7793 w 10000"/>
              <a:gd name="connsiteY40" fmla="*/ 862 h 10000"/>
              <a:gd name="connsiteX41" fmla="*/ 8184 w 10000"/>
              <a:gd name="connsiteY41" fmla="*/ 1138 h 10000"/>
              <a:gd name="connsiteX42" fmla="*/ 8540 w 10000"/>
              <a:gd name="connsiteY42" fmla="*/ 1460 h 10000"/>
              <a:gd name="connsiteX43" fmla="*/ 8862 w 10000"/>
              <a:gd name="connsiteY43" fmla="*/ 1828 h 10000"/>
              <a:gd name="connsiteX44" fmla="*/ 9138 w 10000"/>
              <a:gd name="connsiteY44" fmla="*/ 2207 h 10000"/>
              <a:gd name="connsiteX45" fmla="*/ 9402 w 10000"/>
              <a:gd name="connsiteY45" fmla="*/ 2621 h 10000"/>
              <a:gd name="connsiteX46" fmla="*/ 9598 w 10000"/>
              <a:gd name="connsiteY46" fmla="*/ 3057 h 10000"/>
              <a:gd name="connsiteX47" fmla="*/ 9701 w 10000"/>
              <a:gd name="connsiteY47" fmla="*/ 3287 h 10000"/>
              <a:gd name="connsiteX48" fmla="*/ 9782 w 10000"/>
              <a:gd name="connsiteY48" fmla="*/ 3517 h 10000"/>
              <a:gd name="connsiteX49" fmla="*/ 9839 w 10000"/>
              <a:gd name="connsiteY49" fmla="*/ 3759 h 10000"/>
              <a:gd name="connsiteX50" fmla="*/ 9897 w 10000"/>
              <a:gd name="connsiteY50" fmla="*/ 4000 h 10000"/>
              <a:gd name="connsiteX51" fmla="*/ 9943 w 10000"/>
              <a:gd name="connsiteY51" fmla="*/ 4241 h 10000"/>
              <a:gd name="connsiteX52" fmla="*/ 9977 w 10000"/>
              <a:gd name="connsiteY52" fmla="*/ 4483 h 10000"/>
              <a:gd name="connsiteX53" fmla="*/ 10000 w 10000"/>
              <a:gd name="connsiteY53" fmla="*/ 4747 h 10000"/>
              <a:gd name="connsiteX54" fmla="*/ 10000 w 10000"/>
              <a:gd name="connsiteY54" fmla="*/ 5000 h 10000"/>
              <a:gd name="connsiteX55" fmla="*/ 10000 w 10000"/>
              <a:gd name="connsiteY55" fmla="*/ 5000 h 10000"/>
              <a:gd name="connsiteX56" fmla="*/ 10000 w 10000"/>
              <a:gd name="connsiteY56" fmla="*/ 5000 h 10000"/>
              <a:gd name="connsiteX57" fmla="*/ 10000 w 10000"/>
              <a:gd name="connsiteY57" fmla="*/ 5264 h 10000"/>
              <a:gd name="connsiteX58" fmla="*/ 9977 w 10000"/>
              <a:gd name="connsiteY58" fmla="*/ 5517 h 10000"/>
              <a:gd name="connsiteX59" fmla="*/ 9943 w 10000"/>
              <a:gd name="connsiteY59" fmla="*/ 5759 h 10000"/>
              <a:gd name="connsiteX60" fmla="*/ 9897 w 10000"/>
              <a:gd name="connsiteY60" fmla="*/ 6000 h 10000"/>
              <a:gd name="connsiteX61" fmla="*/ 9839 w 10000"/>
              <a:gd name="connsiteY61" fmla="*/ 6241 h 10000"/>
              <a:gd name="connsiteX62" fmla="*/ 9782 w 10000"/>
              <a:gd name="connsiteY62" fmla="*/ 6483 h 10000"/>
              <a:gd name="connsiteX63" fmla="*/ 9701 w 10000"/>
              <a:gd name="connsiteY63" fmla="*/ 6724 h 10000"/>
              <a:gd name="connsiteX64" fmla="*/ 9598 w 10000"/>
              <a:gd name="connsiteY64" fmla="*/ 6943 h 10000"/>
              <a:gd name="connsiteX65" fmla="*/ 9402 w 10000"/>
              <a:gd name="connsiteY65" fmla="*/ 7379 h 10000"/>
              <a:gd name="connsiteX66" fmla="*/ 9138 w 10000"/>
              <a:gd name="connsiteY66" fmla="*/ 7805 h 10000"/>
              <a:gd name="connsiteX67" fmla="*/ 8862 w 10000"/>
              <a:gd name="connsiteY67" fmla="*/ 8184 h 10000"/>
              <a:gd name="connsiteX68" fmla="*/ 8540 w 10000"/>
              <a:gd name="connsiteY68" fmla="*/ 8540 h 10000"/>
              <a:gd name="connsiteX69" fmla="*/ 8184 w 10000"/>
              <a:gd name="connsiteY69" fmla="*/ 8862 h 10000"/>
              <a:gd name="connsiteX70" fmla="*/ 7793 w 10000"/>
              <a:gd name="connsiteY70" fmla="*/ 9138 h 10000"/>
              <a:gd name="connsiteX71" fmla="*/ 7379 w 10000"/>
              <a:gd name="connsiteY71" fmla="*/ 9402 h 10000"/>
              <a:gd name="connsiteX72" fmla="*/ 6943 w 10000"/>
              <a:gd name="connsiteY72" fmla="*/ 9598 h 10000"/>
              <a:gd name="connsiteX73" fmla="*/ 6724 w 10000"/>
              <a:gd name="connsiteY73" fmla="*/ 9701 h 10000"/>
              <a:gd name="connsiteX74" fmla="*/ 6483 w 10000"/>
              <a:gd name="connsiteY74" fmla="*/ 9782 h 10000"/>
              <a:gd name="connsiteX75" fmla="*/ 6241 w 10000"/>
              <a:gd name="connsiteY75" fmla="*/ 9839 h 10000"/>
              <a:gd name="connsiteX76" fmla="*/ 6000 w 10000"/>
              <a:gd name="connsiteY76" fmla="*/ 9897 h 10000"/>
              <a:gd name="connsiteX77" fmla="*/ 5759 w 10000"/>
              <a:gd name="connsiteY77" fmla="*/ 9943 h 10000"/>
              <a:gd name="connsiteX78" fmla="*/ 5517 w 10000"/>
              <a:gd name="connsiteY78" fmla="*/ 9977 h 10000"/>
              <a:gd name="connsiteX79" fmla="*/ 5264 w 10000"/>
              <a:gd name="connsiteY79" fmla="*/ 10000 h 10000"/>
              <a:gd name="connsiteX80" fmla="*/ 5000 w 10000"/>
              <a:gd name="connsiteY80" fmla="*/ 10000 h 10000"/>
              <a:gd name="connsiteX81" fmla="*/ 5000 w 10000"/>
              <a:gd name="connsiteY81" fmla="*/ 10000 h 10000"/>
              <a:gd name="connsiteX82" fmla="*/ 4736 w 10000"/>
              <a:gd name="connsiteY82" fmla="*/ 10000 h 10000"/>
              <a:gd name="connsiteX83" fmla="*/ 4483 w 10000"/>
              <a:gd name="connsiteY83" fmla="*/ 9977 h 10000"/>
              <a:gd name="connsiteX84" fmla="*/ 4241 w 10000"/>
              <a:gd name="connsiteY84" fmla="*/ 9943 h 10000"/>
              <a:gd name="connsiteX85" fmla="*/ 4000 w 10000"/>
              <a:gd name="connsiteY85" fmla="*/ 9897 h 10000"/>
              <a:gd name="connsiteX86" fmla="*/ 3759 w 10000"/>
              <a:gd name="connsiteY86" fmla="*/ 9839 h 10000"/>
              <a:gd name="connsiteX87" fmla="*/ 3517 w 10000"/>
              <a:gd name="connsiteY87" fmla="*/ 9782 h 10000"/>
              <a:gd name="connsiteX88" fmla="*/ 3276 w 10000"/>
              <a:gd name="connsiteY88" fmla="*/ 9701 h 10000"/>
              <a:gd name="connsiteX89" fmla="*/ 3057 w 10000"/>
              <a:gd name="connsiteY89" fmla="*/ 9598 h 10000"/>
              <a:gd name="connsiteX90" fmla="*/ 2621 w 10000"/>
              <a:gd name="connsiteY90" fmla="*/ 9402 h 10000"/>
              <a:gd name="connsiteX91" fmla="*/ 2195 w 10000"/>
              <a:gd name="connsiteY91" fmla="*/ 9138 h 10000"/>
              <a:gd name="connsiteX92" fmla="*/ 2224 w 10000"/>
              <a:gd name="connsiteY92" fmla="*/ 916 h 10000"/>
              <a:gd name="connsiteX0" fmla="*/ 57 w 10000"/>
              <a:gd name="connsiteY0" fmla="*/ 5759 h 10000"/>
              <a:gd name="connsiteX1" fmla="*/ 23 w 10000"/>
              <a:gd name="connsiteY1" fmla="*/ 5517 h 10000"/>
              <a:gd name="connsiteX2" fmla="*/ 0 w 10000"/>
              <a:gd name="connsiteY2" fmla="*/ 5264 h 10000"/>
              <a:gd name="connsiteX3" fmla="*/ 0 w 10000"/>
              <a:gd name="connsiteY3" fmla="*/ 5000 h 10000"/>
              <a:gd name="connsiteX4" fmla="*/ 0 w 10000"/>
              <a:gd name="connsiteY4" fmla="*/ 5000 h 10000"/>
              <a:gd name="connsiteX5" fmla="*/ 0 w 10000"/>
              <a:gd name="connsiteY5" fmla="*/ 4747 h 10000"/>
              <a:gd name="connsiteX6" fmla="*/ 23 w 10000"/>
              <a:gd name="connsiteY6" fmla="*/ 4483 h 10000"/>
              <a:gd name="connsiteX7" fmla="*/ 57 w 10000"/>
              <a:gd name="connsiteY7" fmla="*/ 4241 h 10000"/>
              <a:gd name="connsiteX8" fmla="*/ 103 w 10000"/>
              <a:gd name="connsiteY8" fmla="*/ 4000 h 10000"/>
              <a:gd name="connsiteX9" fmla="*/ 161 w 10000"/>
              <a:gd name="connsiteY9" fmla="*/ 3759 h 10000"/>
              <a:gd name="connsiteX10" fmla="*/ 218 w 10000"/>
              <a:gd name="connsiteY10" fmla="*/ 3517 h 10000"/>
              <a:gd name="connsiteX11" fmla="*/ 299 w 10000"/>
              <a:gd name="connsiteY11" fmla="*/ 3287 h 10000"/>
              <a:gd name="connsiteX12" fmla="*/ 402 w 10000"/>
              <a:gd name="connsiteY12" fmla="*/ 3057 h 10000"/>
              <a:gd name="connsiteX13" fmla="*/ 598 w 10000"/>
              <a:gd name="connsiteY13" fmla="*/ 2621 h 10000"/>
              <a:gd name="connsiteX14" fmla="*/ 862 w 10000"/>
              <a:gd name="connsiteY14" fmla="*/ 2207 h 10000"/>
              <a:gd name="connsiteX15" fmla="*/ 1138 w 10000"/>
              <a:gd name="connsiteY15" fmla="*/ 1828 h 10000"/>
              <a:gd name="connsiteX16" fmla="*/ 1460 w 10000"/>
              <a:gd name="connsiteY16" fmla="*/ 1460 h 10000"/>
              <a:gd name="connsiteX17" fmla="*/ 1816 w 10000"/>
              <a:gd name="connsiteY17" fmla="*/ 1138 h 10000"/>
              <a:gd name="connsiteX18" fmla="*/ 2195 w 10000"/>
              <a:gd name="connsiteY18" fmla="*/ 862 h 10000"/>
              <a:gd name="connsiteX19" fmla="*/ 2621 w 10000"/>
              <a:gd name="connsiteY19" fmla="*/ 609 h 10000"/>
              <a:gd name="connsiteX20" fmla="*/ 3057 w 10000"/>
              <a:gd name="connsiteY20" fmla="*/ 402 h 10000"/>
              <a:gd name="connsiteX21" fmla="*/ 3276 w 10000"/>
              <a:gd name="connsiteY21" fmla="*/ 299 h 10000"/>
              <a:gd name="connsiteX22" fmla="*/ 3517 w 10000"/>
              <a:gd name="connsiteY22" fmla="*/ 218 h 10000"/>
              <a:gd name="connsiteX23" fmla="*/ 3759 w 10000"/>
              <a:gd name="connsiteY23" fmla="*/ 161 h 10000"/>
              <a:gd name="connsiteX24" fmla="*/ 4000 w 10000"/>
              <a:gd name="connsiteY24" fmla="*/ 103 h 10000"/>
              <a:gd name="connsiteX25" fmla="*/ 4241 w 10000"/>
              <a:gd name="connsiteY25" fmla="*/ 69 h 10000"/>
              <a:gd name="connsiteX26" fmla="*/ 4483 w 10000"/>
              <a:gd name="connsiteY26" fmla="*/ 23 h 10000"/>
              <a:gd name="connsiteX27" fmla="*/ 4736 w 10000"/>
              <a:gd name="connsiteY27" fmla="*/ 0 h 10000"/>
              <a:gd name="connsiteX28" fmla="*/ 5000 w 10000"/>
              <a:gd name="connsiteY28" fmla="*/ 0 h 10000"/>
              <a:gd name="connsiteX29" fmla="*/ 5000 w 10000"/>
              <a:gd name="connsiteY29" fmla="*/ 0 h 10000"/>
              <a:gd name="connsiteX30" fmla="*/ 5264 w 10000"/>
              <a:gd name="connsiteY30" fmla="*/ 0 h 10000"/>
              <a:gd name="connsiteX31" fmla="*/ 5517 w 10000"/>
              <a:gd name="connsiteY31" fmla="*/ 23 h 10000"/>
              <a:gd name="connsiteX32" fmla="*/ 5759 w 10000"/>
              <a:gd name="connsiteY32" fmla="*/ 69 h 10000"/>
              <a:gd name="connsiteX33" fmla="*/ 6000 w 10000"/>
              <a:gd name="connsiteY33" fmla="*/ 103 h 10000"/>
              <a:gd name="connsiteX34" fmla="*/ 6241 w 10000"/>
              <a:gd name="connsiteY34" fmla="*/ 161 h 10000"/>
              <a:gd name="connsiteX35" fmla="*/ 6483 w 10000"/>
              <a:gd name="connsiteY35" fmla="*/ 218 h 10000"/>
              <a:gd name="connsiteX36" fmla="*/ 6724 w 10000"/>
              <a:gd name="connsiteY36" fmla="*/ 299 h 10000"/>
              <a:gd name="connsiteX37" fmla="*/ 6943 w 10000"/>
              <a:gd name="connsiteY37" fmla="*/ 402 h 10000"/>
              <a:gd name="connsiteX38" fmla="*/ 7379 w 10000"/>
              <a:gd name="connsiteY38" fmla="*/ 609 h 10000"/>
              <a:gd name="connsiteX39" fmla="*/ 7793 w 10000"/>
              <a:gd name="connsiteY39" fmla="*/ 862 h 10000"/>
              <a:gd name="connsiteX40" fmla="*/ 8184 w 10000"/>
              <a:gd name="connsiteY40" fmla="*/ 1138 h 10000"/>
              <a:gd name="connsiteX41" fmla="*/ 8540 w 10000"/>
              <a:gd name="connsiteY41" fmla="*/ 1460 h 10000"/>
              <a:gd name="connsiteX42" fmla="*/ 8862 w 10000"/>
              <a:gd name="connsiteY42" fmla="*/ 1828 h 10000"/>
              <a:gd name="connsiteX43" fmla="*/ 9138 w 10000"/>
              <a:gd name="connsiteY43" fmla="*/ 2207 h 10000"/>
              <a:gd name="connsiteX44" fmla="*/ 9402 w 10000"/>
              <a:gd name="connsiteY44" fmla="*/ 2621 h 10000"/>
              <a:gd name="connsiteX45" fmla="*/ 9598 w 10000"/>
              <a:gd name="connsiteY45" fmla="*/ 3057 h 10000"/>
              <a:gd name="connsiteX46" fmla="*/ 9701 w 10000"/>
              <a:gd name="connsiteY46" fmla="*/ 3287 h 10000"/>
              <a:gd name="connsiteX47" fmla="*/ 9782 w 10000"/>
              <a:gd name="connsiteY47" fmla="*/ 3517 h 10000"/>
              <a:gd name="connsiteX48" fmla="*/ 9839 w 10000"/>
              <a:gd name="connsiteY48" fmla="*/ 3759 h 10000"/>
              <a:gd name="connsiteX49" fmla="*/ 9897 w 10000"/>
              <a:gd name="connsiteY49" fmla="*/ 4000 h 10000"/>
              <a:gd name="connsiteX50" fmla="*/ 9943 w 10000"/>
              <a:gd name="connsiteY50" fmla="*/ 4241 h 10000"/>
              <a:gd name="connsiteX51" fmla="*/ 9977 w 10000"/>
              <a:gd name="connsiteY51" fmla="*/ 4483 h 10000"/>
              <a:gd name="connsiteX52" fmla="*/ 10000 w 10000"/>
              <a:gd name="connsiteY52" fmla="*/ 4747 h 10000"/>
              <a:gd name="connsiteX53" fmla="*/ 10000 w 10000"/>
              <a:gd name="connsiteY53" fmla="*/ 5000 h 10000"/>
              <a:gd name="connsiteX54" fmla="*/ 10000 w 10000"/>
              <a:gd name="connsiteY54" fmla="*/ 5000 h 10000"/>
              <a:gd name="connsiteX55" fmla="*/ 10000 w 10000"/>
              <a:gd name="connsiteY55" fmla="*/ 5000 h 10000"/>
              <a:gd name="connsiteX56" fmla="*/ 10000 w 10000"/>
              <a:gd name="connsiteY56" fmla="*/ 5264 h 10000"/>
              <a:gd name="connsiteX57" fmla="*/ 9977 w 10000"/>
              <a:gd name="connsiteY57" fmla="*/ 5517 h 10000"/>
              <a:gd name="connsiteX58" fmla="*/ 9943 w 10000"/>
              <a:gd name="connsiteY58" fmla="*/ 5759 h 10000"/>
              <a:gd name="connsiteX59" fmla="*/ 9897 w 10000"/>
              <a:gd name="connsiteY59" fmla="*/ 6000 h 10000"/>
              <a:gd name="connsiteX60" fmla="*/ 9839 w 10000"/>
              <a:gd name="connsiteY60" fmla="*/ 6241 h 10000"/>
              <a:gd name="connsiteX61" fmla="*/ 9782 w 10000"/>
              <a:gd name="connsiteY61" fmla="*/ 6483 h 10000"/>
              <a:gd name="connsiteX62" fmla="*/ 9701 w 10000"/>
              <a:gd name="connsiteY62" fmla="*/ 6724 h 10000"/>
              <a:gd name="connsiteX63" fmla="*/ 9598 w 10000"/>
              <a:gd name="connsiteY63" fmla="*/ 6943 h 10000"/>
              <a:gd name="connsiteX64" fmla="*/ 9402 w 10000"/>
              <a:gd name="connsiteY64" fmla="*/ 7379 h 10000"/>
              <a:gd name="connsiteX65" fmla="*/ 9138 w 10000"/>
              <a:gd name="connsiteY65" fmla="*/ 7805 h 10000"/>
              <a:gd name="connsiteX66" fmla="*/ 8862 w 10000"/>
              <a:gd name="connsiteY66" fmla="*/ 8184 h 10000"/>
              <a:gd name="connsiteX67" fmla="*/ 8540 w 10000"/>
              <a:gd name="connsiteY67" fmla="*/ 8540 h 10000"/>
              <a:gd name="connsiteX68" fmla="*/ 8184 w 10000"/>
              <a:gd name="connsiteY68" fmla="*/ 8862 h 10000"/>
              <a:gd name="connsiteX69" fmla="*/ 7793 w 10000"/>
              <a:gd name="connsiteY69" fmla="*/ 9138 h 10000"/>
              <a:gd name="connsiteX70" fmla="*/ 7379 w 10000"/>
              <a:gd name="connsiteY70" fmla="*/ 9402 h 10000"/>
              <a:gd name="connsiteX71" fmla="*/ 6943 w 10000"/>
              <a:gd name="connsiteY71" fmla="*/ 9598 h 10000"/>
              <a:gd name="connsiteX72" fmla="*/ 6724 w 10000"/>
              <a:gd name="connsiteY72" fmla="*/ 9701 h 10000"/>
              <a:gd name="connsiteX73" fmla="*/ 6483 w 10000"/>
              <a:gd name="connsiteY73" fmla="*/ 9782 h 10000"/>
              <a:gd name="connsiteX74" fmla="*/ 6241 w 10000"/>
              <a:gd name="connsiteY74" fmla="*/ 9839 h 10000"/>
              <a:gd name="connsiteX75" fmla="*/ 6000 w 10000"/>
              <a:gd name="connsiteY75" fmla="*/ 9897 h 10000"/>
              <a:gd name="connsiteX76" fmla="*/ 5759 w 10000"/>
              <a:gd name="connsiteY76" fmla="*/ 9943 h 10000"/>
              <a:gd name="connsiteX77" fmla="*/ 5517 w 10000"/>
              <a:gd name="connsiteY77" fmla="*/ 9977 h 10000"/>
              <a:gd name="connsiteX78" fmla="*/ 5264 w 10000"/>
              <a:gd name="connsiteY78" fmla="*/ 10000 h 10000"/>
              <a:gd name="connsiteX79" fmla="*/ 5000 w 10000"/>
              <a:gd name="connsiteY79" fmla="*/ 10000 h 10000"/>
              <a:gd name="connsiteX80" fmla="*/ 5000 w 10000"/>
              <a:gd name="connsiteY80" fmla="*/ 10000 h 10000"/>
              <a:gd name="connsiteX81" fmla="*/ 4736 w 10000"/>
              <a:gd name="connsiteY81" fmla="*/ 10000 h 10000"/>
              <a:gd name="connsiteX82" fmla="*/ 4483 w 10000"/>
              <a:gd name="connsiteY82" fmla="*/ 9977 h 10000"/>
              <a:gd name="connsiteX83" fmla="*/ 4241 w 10000"/>
              <a:gd name="connsiteY83" fmla="*/ 9943 h 10000"/>
              <a:gd name="connsiteX84" fmla="*/ 4000 w 10000"/>
              <a:gd name="connsiteY84" fmla="*/ 9897 h 10000"/>
              <a:gd name="connsiteX85" fmla="*/ 3759 w 10000"/>
              <a:gd name="connsiteY85" fmla="*/ 9839 h 10000"/>
              <a:gd name="connsiteX86" fmla="*/ 3517 w 10000"/>
              <a:gd name="connsiteY86" fmla="*/ 9782 h 10000"/>
              <a:gd name="connsiteX87" fmla="*/ 3276 w 10000"/>
              <a:gd name="connsiteY87" fmla="*/ 9701 h 10000"/>
              <a:gd name="connsiteX88" fmla="*/ 3057 w 10000"/>
              <a:gd name="connsiteY88" fmla="*/ 9598 h 10000"/>
              <a:gd name="connsiteX89" fmla="*/ 2621 w 10000"/>
              <a:gd name="connsiteY89" fmla="*/ 9402 h 10000"/>
              <a:gd name="connsiteX90" fmla="*/ 2195 w 10000"/>
              <a:gd name="connsiteY90" fmla="*/ 9138 h 10000"/>
              <a:gd name="connsiteX91" fmla="*/ 2224 w 10000"/>
              <a:gd name="connsiteY91"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402 w 10000"/>
              <a:gd name="connsiteY11" fmla="*/ 3057 h 10000"/>
              <a:gd name="connsiteX12" fmla="*/ 598 w 10000"/>
              <a:gd name="connsiteY12" fmla="*/ 2621 h 10000"/>
              <a:gd name="connsiteX13" fmla="*/ 862 w 10000"/>
              <a:gd name="connsiteY13" fmla="*/ 2207 h 10000"/>
              <a:gd name="connsiteX14" fmla="*/ 1138 w 10000"/>
              <a:gd name="connsiteY14" fmla="*/ 1828 h 10000"/>
              <a:gd name="connsiteX15" fmla="*/ 1460 w 10000"/>
              <a:gd name="connsiteY15" fmla="*/ 1460 h 10000"/>
              <a:gd name="connsiteX16" fmla="*/ 1816 w 10000"/>
              <a:gd name="connsiteY16" fmla="*/ 1138 h 10000"/>
              <a:gd name="connsiteX17" fmla="*/ 2195 w 10000"/>
              <a:gd name="connsiteY17" fmla="*/ 862 h 10000"/>
              <a:gd name="connsiteX18" fmla="*/ 2621 w 10000"/>
              <a:gd name="connsiteY18" fmla="*/ 609 h 10000"/>
              <a:gd name="connsiteX19" fmla="*/ 3057 w 10000"/>
              <a:gd name="connsiteY19" fmla="*/ 402 h 10000"/>
              <a:gd name="connsiteX20" fmla="*/ 3276 w 10000"/>
              <a:gd name="connsiteY20" fmla="*/ 299 h 10000"/>
              <a:gd name="connsiteX21" fmla="*/ 3517 w 10000"/>
              <a:gd name="connsiteY21" fmla="*/ 218 h 10000"/>
              <a:gd name="connsiteX22" fmla="*/ 3759 w 10000"/>
              <a:gd name="connsiteY22" fmla="*/ 161 h 10000"/>
              <a:gd name="connsiteX23" fmla="*/ 4000 w 10000"/>
              <a:gd name="connsiteY23" fmla="*/ 103 h 10000"/>
              <a:gd name="connsiteX24" fmla="*/ 4241 w 10000"/>
              <a:gd name="connsiteY24" fmla="*/ 69 h 10000"/>
              <a:gd name="connsiteX25" fmla="*/ 4483 w 10000"/>
              <a:gd name="connsiteY25" fmla="*/ 23 h 10000"/>
              <a:gd name="connsiteX26" fmla="*/ 4736 w 10000"/>
              <a:gd name="connsiteY26" fmla="*/ 0 h 10000"/>
              <a:gd name="connsiteX27" fmla="*/ 5000 w 10000"/>
              <a:gd name="connsiteY27" fmla="*/ 0 h 10000"/>
              <a:gd name="connsiteX28" fmla="*/ 5000 w 10000"/>
              <a:gd name="connsiteY28" fmla="*/ 0 h 10000"/>
              <a:gd name="connsiteX29" fmla="*/ 5264 w 10000"/>
              <a:gd name="connsiteY29" fmla="*/ 0 h 10000"/>
              <a:gd name="connsiteX30" fmla="*/ 5517 w 10000"/>
              <a:gd name="connsiteY30" fmla="*/ 23 h 10000"/>
              <a:gd name="connsiteX31" fmla="*/ 5759 w 10000"/>
              <a:gd name="connsiteY31" fmla="*/ 69 h 10000"/>
              <a:gd name="connsiteX32" fmla="*/ 6000 w 10000"/>
              <a:gd name="connsiteY32" fmla="*/ 103 h 10000"/>
              <a:gd name="connsiteX33" fmla="*/ 6241 w 10000"/>
              <a:gd name="connsiteY33" fmla="*/ 161 h 10000"/>
              <a:gd name="connsiteX34" fmla="*/ 6483 w 10000"/>
              <a:gd name="connsiteY34" fmla="*/ 218 h 10000"/>
              <a:gd name="connsiteX35" fmla="*/ 6724 w 10000"/>
              <a:gd name="connsiteY35" fmla="*/ 299 h 10000"/>
              <a:gd name="connsiteX36" fmla="*/ 6943 w 10000"/>
              <a:gd name="connsiteY36" fmla="*/ 402 h 10000"/>
              <a:gd name="connsiteX37" fmla="*/ 7379 w 10000"/>
              <a:gd name="connsiteY37" fmla="*/ 609 h 10000"/>
              <a:gd name="connsiteX38" fmla="*/ 7793 w 10000"/>
              <a:gd name="connsiteY38" fmla="*/ 862 h 10000"/>
              <a:gd name="connsiteX39" fmla="*/ 8184 w 10000"/>
              <a:gd name="connsiteY39" fmla="*/ 1138 h 10000"/>
              <a:gd name="connsiteX40" fmla="*/ 8540 w 10000"/>
              <a:gd name="connsiteY40" fmla="*/ 1460 h 10000"/>
              <a:gd name="connsiteX41" fmla="*/ 8862 w 10000"/>
              <a:gd name="connsiteY41" fmla="*/ 1828 h 10000"/>
              <a:gd name="connsiteX42" fmla="*/ 9138 w 10000"/>
              <a:gd name="connsiteY42" fmla="*/ 2207 h 10000"/>
              <a:gd name="connsiteX43" fmla="*/ 9402 w 10000"/>
              <a:gd name="connsiteY43" fmla="*/ 2621 h 10000"/>
              <a:gd name="connsiteX44" fmla="*/ 9598 w 10000"/>
              <a:gd name="connsiteY44" fmla="*/ 3057 h 10000"/>
              <a:gd name="connsiteX45" fmla="*/ 9701 w 10000"/>
              <a:gd name="connsiteY45" fmla="*/ 3287 h 10000"/>
              <a:gd name="connsiteX46" fmla="*/ 9782 w 10000"/>
              <a:gd name="connsiteY46" fmla="*/ 3517 h 10000"/>
              <a:gd name="connsiteX47" fmla="*/ 9839 w 10000"/>
              <a:gd name="connsiteY47" fmla="*/ 3759 h 10000"/>
              <a:gd name="connsiteX48" fmla="*/ 9897 w 10000"/>
              <a:gd name="connsiteY48" fmla="*/ 4000 h 10000"/>
              <a:gd name="connsiteX49" fmla="*/ 9943 w 10000"/>
              <a:gd name="connsiteY49" fmla="*/ 4241 h 10000"/>
              <a:gd name="connsiteX50" fmla="*/ 9977 w 10000"/>
              <a:gd name="connsiteY50" fmla="*/ 4483 h 10000"/>
              <a:gd name="connsiteX51" fmla="*/ 10000 w 10000"/>
              <a:gd name="connsiteY51" fmla="*/ 4747 h 10000"/>
              <a:gd name="connsiteX52" fmla="*/ 10000 w 10000"/>
              <a:gd name="connsiteY52" fmla="*/ 5000 h 10000"/>
              <a:gd name="connsiteX53" fmla="*/ 10000 w 10000"/>
              <a:gd name="connsiteY53" fmla="*/ 5000 h 10000"/>
              <a:gd name="connsiteX54" fmla="*/ 10000 w 10000"/>
              <a:gd name="connsiteY54" fmla="*/ 5000 h 10000"/>
              <a:gd name="connsiteX55" fmla="*/ 10000 w 10000"/>
              <a:gd name="connsiteY55" fmla="*/ 5264 h 10000"/>
              <a:gd name="connsiteX56" fmla="*/ 9977 w 10000"/>
              <a:gd name="connsiteY56" fmla="*/ 5517 h 10000"/>
              <a:gd name="connsiteX57" fmla="*/ 9943 w 10000"/>
              <a:gd name="connsiteY57" fmla="*/ 5759 h 10000"/>
              <a:gd name="connsiteX58" fmla="*/ 9897 w 10000"/>
              <a:gd name="connsiteY58" fmla="*/ 6000 h 10000"/>
              <a:gd name="connsiteX59" fmla="*/ 9839 w 10000"/>
              <a:gd name="connsiteY59" fmla="*/ 6241 h 10000"/>
              <a:gd name="connsiteX60" fmla="*/ 9782 w 10000"/>
              <a:gd name="connsiteY60" fmla="*/ 6483 h 10000"/>
              <a:gd name="connsiteX61" fmla="*/ 9701 w 10000"/>
              <a:gd name="connsiteY61" fmla="*/ 6724 h 10000"/>
              <a:gd name="connsiteX62" fmla="*/ 9598 w 10000"/>
              <a:gd name="connsiteY62" fmla="*/ 6943 h 10000"/>
              <a:gd name="connsiteX63" fmla="*/ 9402 w 10000"/>
              <a:gd name="connsiteY63" fmla="*/ 7379 h 10000"/>
              <a:gd name="connsiteX64" fmla="*/ 9138 w 10000"/>
              <a:gd name="connsiteY64" fmla="*/ 7805 h 10000"/>
              <a:gd name="connsiteX65" fmla="*/ 8862 w 10000"/>
              <a:gd name="connsiteY65" fmla="*/ 8184 h 10000"/>
              <a:gd name="connsiteX66" fmla="*/ 8540 w 10000"/>
              <a:gd name="connsiteY66" fmla="*/ 8540 h 10000"/>
              <a:gd name="connsiteX67" fmla="*/ 8184 w 10000"/>
              <a:gd name="connsiteY67" fmla="*/ 8862 h 10000"/>
              <a:gd name="connsiteX68" fmla="*/ 7793 w 10000"/>
              <a:gd name="connsiteY68" fmla="*/ 9138 h 10000"/>
              <a:gd name="connsiteX69" fmla="*/ 7379 w 10000"/>
              <a:gd name="connsiteY69" fmla="*/ 9402 h 10000"/>
              <a:gd name="connsiteX70" fmla="*/ 6943 w 10000"/>
              <a:gd name="connsiteY70" fmla="*/ 9598 h 10000"/>
              <a:gd name="connsiteX71" fmla="*/ 6724 w 10000"/>
              <a:gd name="connsiteY71" fmla="*/ 9701 h 10000"/>
              <a:gd name="connsiteX72" fmla="*/ 6483 w 10000"/>
              <a:gd name="connsiteY72" fmla="*/ 9782 h 10000"/>
              <a:gd name="connsiteX73" fmla="*/ 6241 w 10000"/>
              <a:gd name="connsiteY73" fmla="*/ 9839 h 10000"/>
              <a:gd name="connsiteX74" fmla="*/ 6000 w 10000"/>
              <a:gd name="connsiteY74" fmla="*/ 9897 h 10000"/>
              <a:gd name="connsiteX75" fmla="*/ 5759 w 10000"/>
              <a:gd name="connsiteY75" fmla="*/ 9943 h 10000"/>
              <a:gd name="connsiteX76" fmla="*/ 5517 w 10000"/>
              <a:gd name="connsiteY76" fmla="*/ 9977 h 10000"/>
              <a:gd name="connsiteX77" fmla="*/ 5264 w 10000"/>
              <a:gd name="connsiteY77" fmla="*/ 10000 h 10000"/>
              <a:gd name="connsiteX78" fmla="*/ 5000 w 10000"/>
              <a:gd name="connsiteY78" fmla="*/ 10000 h 10000"/>
              <a:gd name="connsiteX79" fmla="*/ 5000 w 10000"/>
              <a:gd name="connsiteY79" fmla="*/ 10000 h 10000"/>
              <a:gd name="connsiteX80" fmla="*/ 4736 w 10000"/>
              <a:gd name="connsiteY80" fmla="*/ 10000 h 10000"/>
              <a:gd name="connsiteX81" fmla="*/ 4483 w 10000"/>
              <a:gd name="connsiteY81" fmla="*/ 9977 h 10000"/>
              <a:gd name="connsiteX82" fmla="*/ 4241 w 10000"/>
              <a:gd name="connsiteY82" fmla="*/ 9943 h 10000"/>
              <a:gd name="connsiteX83" fmla="*/ 4000 w 10000"/>
              <a:gd name="connsiteY83" fmla="*/ 9897 h 10000"/>
              <a:gd name="connsiteX84" fmla="*/ 3759 w 10000"/>
              <a:gd name="connsiteY84" fmla="*/ 9839 h 10000"/>
              <a:gd name="connsiteX85" fmla="*/ 3517 w 10000"/>
              <a:gd name="connsiteY85" fmla="*/ 9782 h 10000"/>
              <a:gd name="connsiteX86" fmla="*/ 3276 w 10000"/>
              <a:gd name="connsiteY86" fmla="*/ 9701 h 10000"/>
              <a:gd name="connsiteX87" fmla="*/ 3057 w 10000"/>
              <a:gd name="connsiteY87" fmla="*/ 9598 h 10000"/>
              <a:gd name="connsiteX88" fmla="*/ 2621 w 10000"/>
              <a:gd name="connsiteY88" fmla="*/ 9402 h 10000"/>
              <a:gd name="connsiteX89" fmla="*/ 2195 w 10000"/>
              <a:gd name="connsiteY89" fmla="*/ 9138 h 10000"/>
              <a:gd name="connsiteX90" fmla="*/ 2224 w 10000"/>
              <a:gd name="connsiteY90"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402 w 10000"/>
              <a:gd name="connsiteY11" fmla="*/ 3057 h 10000"/>
              <a:gd name="connsiteX12" fmla="*/ 598 w 10000"/>
              <a:gd name="connsiteY12" fmla="*/ 2621 h 10000"/>
              <a:gd name="connsiteX13" fmla="*/ 862 w 10000"/>
              <a:gd name="connsiteY13" fmla="*/ 2207 h 10000"/>
              <a:gd name="connsiteX14" fmla="*/ 1138 w 10000"/>
              <a:gd name="connsiteY14" fmla="*/ 1828 h 10000"/>
              <a:gd name="connsiteX15" fmla="*/ 1460 w 10000"/>
              <a:gd name="connsiteY15" fmla="*/ 1460 h 10000"/>
              <a:gd name="connsiteX16" fmla="*/ 2195 w 10000"/>
              <a:gd name="connsiteY16" fmla="*/ 862 h 10000"/>
              <a:gd name="connsiteX17" fmla="*/ 2621 w 10000"/>
              <a:gd name="connsiteY17" fmla="*/ 609 h 10000"/>
              <a:gd name="connsiteX18" fmla="*/ 3057 w 10000"/>
              <a:gd name="connsiteY18" fmla="*/ 402 h 10000"/>
              <a:gd name="connsiteX19" fmla="*/ 3276 w 10000"/>
              <a:gd name="connsiteY19" fmla="*/ 299 h 10000"/>
              <a:gd name="connsiteX20" fmla="*/ 3517 w 10000"/>
              <a:gd name="connsiteY20" fmla="*/ 218 h 10000"/>
              <a:gd name="connsiteX21" fmla="*/ 3759 w 10000"/>
              <a:gd name="connsiteY21" fmla="*/ 161 h 10000"/>
              <a:gd name="connsiteX22" fmla="*/ 4000 w 10000"/>
              <a:gd name="connsiteY22" fmla="*/ 103 h 10000"/>
              <a:gd name="connsiteX23" fmla="*/ 4241 w 10000"/>
              <a:gd name="connsiteY23" fmla="*/ 69 h 10000"/>
              <a:gd name="connsiteX24" fmla="*/ 4483 w 10000"/>
              <a:gd name="connsiteY24" fmla="*/ 23 h 10000"/>
              <a:gd name="connsiteX25" fmla="*/ 4736 w 10000"/>
              <a:gd name="connsiteY25" fmla="*/ 0 h 10000"/>
              <a:gd name="connsiteX26" fmla="*/ 5000 w 10000"/>
              <a:gd name="connsiteY26" fmla="*/ 0 h 10000"/>
              <a:gd name="connsiteX27" fmla="*/ 5000 w 10000"/>
              <a:gd name="connsiteY27" fmla="*/ 0 h 10000"/>
              <a:gd name="connsiteX28" fmla="*/ 5264 w 10000"/>
              <a:gd name="connsiteY28" fmla="*/ 0 h 10000"/>
              <a:gd name="connsiteX29" fmla="*/ 5517 w 10000"/>
              <a:gd name="connsiteY29" fmla="*/ 23 h 10000"/>
              <a:gd name="connsiteX30" fmla="*/ 5759 w 10000"/>
              <a:gd name="connsiteY30" fmla="*/ 69 h 10000"/>
              <a:gd name="connsiteX31" fmla="*/ 6000 w 10000"/>
              <a:gd name="connsiteY31" fmla="*/ 103 h 10000"/>
              <a:gd name="connsiteX32" fmla="*/ 6241 w 10000"/>
              <a:gd name="connsiteY32" fmla="*/ 161 h 10000"/>
              <a:gd name="connsiteX33" fmla="*/ 6483 w 10000"/>
              <a:gd name="connsiteY33" fmla="*/ 218 h 10000"/>
              <a:gd name="connsiteX34" fmla="*/ 6724 w 10000"/>
              <a:gd name="connsiteY34" fmla="*/ 299 h 10000"/>
              <a:gd name="connsiteX35" fmla="*/ 6943 w 10000"/>
              <a:gd name="connsiteY35" fmla="*/ 402 h 10000"/>
              <a:gd name="connsiteX36" fmla="*/ 7379 w 10000"/>
              <a:gd name="connsiteY36" fmla="*/ 609 h 10000"/>
              <a:gd name="connsiteX37" fmla="*/ 7793 w 10000"/>
              <a:gd name="connsiteY37" fmla="*/ 862 h 10000"/>
              <a:gd name="connsiteX38" fmla="*/ 8184 w 10000"/>
              <a:gd name="connsiteY38" fmla="*/ 1138 h 10000"/>
              <a:gd name="connsiteX39" fmla="*/ 8540 w 10000"/>
              <a:gd name="connsiteY39" fmla="*/ 1460 h 10000"/>
              <a:gd name="connsiteX40" fmla="*/ 8862 w 10000"/>
              <a:gd name="connsiteY40" fmla="*/ 1828 h 10000"/>
              <a:gd name="connsiteX41" fmla="*/ 9138 w 10000"/>
              <a:gd name="connsiteY41" fmla="*/ 2207 h 10000"/>
              <a:gd name="connsiteX42" fmla="*/ 9402 w 10000"/>
              <a:gd name="connsiteY42" fmla="*/ 2621 h 10000"/>
              <a:gd name="connsiteX43" fmla="*/ 9598 w 10000"/>
              <a:gd name="connsiteY43" fmla="*/ 3057 h 10000"/>
              <a:gd name="connsiteX44" fmla="*/ 9701 w 10000"/>
              <a:gd name="connsiteY44" fmla="*/ 3287 h 10000"/>
              <a:gd name="connsiteX45" fmla="*/ 9782 w 10000"/>
              <a:gd name="connsiteY45" fmla="*/ 3517 h 10000"/>
              <a:gd name="connsiteX46" fmla="*/ 9839 w 10000"/>
              <a:gd name="connsiteY46" fmla="*/ 3759 h 10000"/>
              <a:gd name="connsiteX47" fmla="*/ 9897 w 10000"/>
              <a:gd name="connsiteY47" fmla="*/ 4000 h 10000"/>
              <a:gd name="connsiteX48" fmla="*/ 9943 w 10000"/>
              <a:gd name="connsiteY48" fmla="*/ 4241 h 10000"/>
              <a:gd name="connsiteX49" fmla="*/ 9977 w 10000"/>
              <a:gd name="connsiteY49" fmla="*/ 4483 h 10000"/>
              <a:gd name="connsiteX50" fmla="*/ 10000 w 10000"/>
              <a:gd name="connsiteY50" fmla="*/ 4747 h 10000"/>
              <a:gd name="connsiteX51" fmla="*/ 10000 w 10000"/>
              <a:gd name="connsiteY51" fmla="*/ 5000 h 10000"/>
              <a:gd name="connsiteX52" fmla="*/ 10000 w 10000"/>
              <a:gd name="connsiteY52" fmla="*/ 5000 h 10000"/>
              <a:gd name="connsiteX53" fmla="*/ 10000 w 10000"/>
              <a:gd name="connsiteY53" fmla="*/ 5000 h 10000"/>
              <a:gd name="connsiteX54" fmla="*/ 10000 w 10000"/>
              <a:gd name="connsiteY54" fmla="*/ 5264 h 10000"/>
              <a:gd name="connsiteX55" fmla="*/ 9977 w 10000"/>
              <a:gd name="connsiteY55" fmla="*/ 5517 h 10000"/>
              <a:gd name="connsiteX56" fmla="*/ 9943 w 10000"/>
              <a:gd name="connsiteY56" fmla="*/ 5759 h 10000"/>
              <a:gd name="connsiteX57" fmla="*/ 9897 w 10000"/>
              <a:gd name="connsiteY57" fmla="*/ 6000 h 10000"/>
              <a:gd name="connsiteX58" fmla="*/ 9839 w 10000"/>
              <a:gd name="connsiteY58" fmla="*/ 6241 h 10000"/>
              <a:gd name="connsiteX59" fmla="*/ 9782 w 10000"/>
              <a:gd name="connsiteY59" fmla="*/ 6483 h 10000"/>
              <a:gd name="connsiteX60" fmla="*/ 9701 w 10000"/>
              <a:gd name="connsiteY60" fmla="*/ 6724 h 10000"/>
              <a:gd name="connsiteX61" fmla="*/ 9598 w 10000"/>
              <a:gd name="connsiteY61" fmla="*/ 6943 h 10000"/>
              <a:gd name="connsiteX62" fmla="*/ 9402 w 10000"/>
              <a:gd name="connsiteY62" fmla="*/ 7379 h 10000"/>
              <a:gd name="connsiteX63" fmla="*/ 9138 w 10000"/>
              <a:gd name="connsiteY63" fmla="*/ 7805 h 10000"/>
              <a:gd name="connsiteX64" fmla="*/ 8862 w 10000"/>
              <a:gd name="connsiteY64" fmla="*/ 8184 h 10000"/>
              <a:gd name="connsiteX65" fmla="*/ 8540 w 10000"/>
              <a:gd name="connsiteY65" fmla="*/ 8540 h 10000"/>
              <a:gd name="connsiteX66" fmla="*/ 8184 w 10000"/>
              <a:gd name="connsiteY66" fmla="*/ 8862 h 10000"/>
              <a:gd name="connsiteX67" fmla="*/ 7793 w 10000"/>
              <a:gd name="connsiteY67" fmla="*/ 9138 h 10000"/>
              <a:gd name="connsiteX68" fmla="*/ 7379 w 10000"/>
              <a:gd name="connsiteY68" fmla="*/ 9402 h 10000"/>
              <a:gd name="connsiteX69" fmla="*/ 6943 w 10000"/>
              <a:gd name="connsiteY69" fmla="*/ 9598 h 10000"/>
              <a:gd name="connsiteX70" fmla="*/ 6724 w 10000"/>
              <a:gd name="connsiteY70" fmla="*/ 9701 h 10000"/>
              <a:gd name="connsiteX71" fmla="*/ 6483 w 10000"/>
              <a:gd name="connsiteY71" fmla="*/ 9782 h 10000"/>
              <a:gd name="connsiteX72" fmla="*/ 6241 w 10000"/>
              <a:gd name="connsiteY72" fmla="*/ 9839 h 10000"/>
              <a:gd name="connsiteX73" fmla="*/ 6000 w 10000"/>
              <a:gd name="connsiteY73" fmla="*/ 9897 h 10000"/>
              <a:gd name="connsiteX74" fmla="*/ 5759 w 10000"/>
              <a:gd name="connsiteY74" fmla="*/ 9943 h 10000"/>
              <a:gd name="connsiteX75" fmla="*/ 5517 w 10000"/>
              <a:gd name="connsiteY75" fmla="*/ 9977 h 10000"/>
              <a:gd name="connsiteX76" fmla="*/ 5264 w 10000"/>
              <a:gd name="connsiteY76" fmla="*/ 10000 h 10000"/>
              <a:gd name="connsiteX77" fmla="*/ 5000 w 10000"/>
              <a:gd name="connsiteY77" fmla="*/ 10000 h 10000"/>
              <a:gd name="connsiteX78" fmla="*/ 5000 w 10000"/>
              <a:gd name="connsiteY78" fmla="*/ 10000 h 10000"/>
              <a:gd name="connsiteX79" fmla="*/ 4736 w 10000"/>
              <a:gd name="connsiteY79" fmla="*/ 10000 h 10000"/>
              <a:gd name="connsiteX80" fmla="*/ 4483 w 10000"/>
              <a:gd name="connsiteY80" fmla="*/ 9977 h 10000"/>
              <a:gd name="connsiteX81" fmla="*/ 4241 w 10000"/>
              <a:gd name="connsiteY81" fmla="*/ 9943 h 10000"/>
              <a:gd name="connsiteX82" fmla="*/ 4000 w 10000"/>
              <a:gd name="connsiteY82" fmla="*/ 9897 h 10000"/>
              <a:gd name="connsiteX83" fmla="*/ 3759 w 10000"/>
              <a:gd name="connsiteY83" fmla="*/ 9839 h 10000"/>
              <a:gd name="connsiteX84" fmla="*/ 3517 w 10000"/>
              <a:gd name="connsiteY84" fmla="*/ 9782 h 10000"/>
              <a:gd name="connsiteX85" fmla="*/ 3276 w 10000"/>
              <a:gd name="connsiteY85" fmla="*/ 9701 h 10000"/>
              <a:gd name="connsiteX86" fmla="*/ 3057 w 10000"/>
              <a:gd name="connsiteY86" fmla="*/ 9598 h 10000"/>
              <a:gd name="connsiteX87" fmla="*/ 2621 w 10000"/>
              <a:gd name="connsiteY87" fmla="*/ 9402 h 10000"/>
              <a:gd name="connsiteX88" fmla="*/ 2195 w 10000"/>
              <a:gd name="connsiteY88" fmla="*/ 9138 h 10000"/>
              <a:gd name="connsiteX89" fmla="*/ 2224 w 10000"/>
              <a:gd name="connsiteY89"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402 w 10000"/>
              <a:gd name="connsiteY11" fmla="*/ 3057 h 10000"/>
              <a:gd name="connsiteX12" fmla="*/ 598 w 10000"/>
              <a:gd name="connsiteY12" fmla="*/ 2621 h 10000"/>
              <a:gd name="connsiteX13" fmla="*/ 862 w 10000"/>
              <a:gd name="connsiteY13" fmla="*/ 2207 h 10000"/>
              <a:gd name="connsiteX14" fmla="*/ 1138 w 10000"/>
              <a:gd name="connsiteY14" fmla="*/ 1828 h 10000"/>
              <a:gd name="connsiteX15" fmla="*/ 2195 w 10000"/>
              <a:gd name="connsiteY15" fmla="*/ 862 h 10000"/>
              <a:gd name="connsiteX16" fmla="*/ 2621 w 10000"/>
              <a:gd name="connsiteY16" fmla="*/ 609 h 10000"/>
              <a:gd name="connsiteX17" fmla="*/ 3057 w 10000"/>
              <a:gd name="connsiteY17" fmla="*/ 402 h 10000"/>
              <a:gd name="connsiteX18" fmla="*/ 3276 w 10000"/>
              <a:gd name="connsiteY18" fmla="*/ 299 h 10000"/>
              <a:gd name="connsiteX19" fmla="*/ 3517 w 10000"/>
              <a:gd name="connsiteY19" fmla="*/ 218 h 10000"/>
              <a:gd name="connsiteX20" fmla="*/ 3759 w 10000"/>
              <a:gd name="connsiteY20" fmla="*/ 161 h 10000"/>
              <a:gd name="connsiteX21" fmla="*/ 4000 w 10000"/>
              <a:gd name="connsiteY21" fmla="*/ 103 h 10000"/>
              <a:gd name="connsiteX22" fmla="*/ 4241 w 10000"/>
              <a:gd name="connsiteY22" fmla="*/ 69 h 10000"/>
              <a:gd name="connsiteX23" fmla="*/ 4483 w 10000"/>
              <a:gd name="connsiteY23" fmla="*/ 23 h 10000"/>
              <a:gd name="connsiteX24" fmla="*/ 4736 w 10000"/>
              <a:gd name="connsiteY24" fmla="*/ 0 h 10000"/>
              <a:gd name="connsiteX25" fmla="*/ 5000 w 10000"/>
              <a:gd name="connsiteY25" fmla="*/ 0 h 10000"/>
              <a:gd name="connsiteX26" fmla="*/ 5000 w 10000"/>
              <a:gd name="connsiteY26" fmla="*/ 0 h 10000"/>
              <a:gd name="connsiteX27" fmla="*/ 5264 w 10000"/>
              <a:gd name="connsiteY27" fmla="*/ 0 h 10000"/>
              <a:gd name="connsiteX28" fmla="*/ 5517 w 10000"/>
              <a:gd name="connsiteY28" fmla="*/ 23 h 10000"/>
              <a:gd name="connsiteX29" fmla="*/ 5759 w 10000"/>
              <a:gd name="connsiteY29" fmla="*/ 69 h 10000"/>
              <a:gd name="connsiteX30" fmla="*/ 6000 w 10000"/>
              <a:gd name="connsiteY30" fmla="*/ 103 h 10000"/>
              <a:gd name="connsiteX31" fmla="*/ 6241 w 10000"/>
              <a:gd name="connsiteY31" fmla="*/ 161 h 10000"/>
              <a:gd name="connsiteX32" fmla="*/ 6483 w 10000"/>
              <a:gd name="connsiteY32" fmla="*/ 218 h 10000"/>
              <a:gd name="connsiteX33" fmla="*/ 6724 w 10000"/>
              <a:gd name="connsiteY33" fmla="*/ 299 h 10000"/>
              <a:gd name="connsiteX34" fmla="*/ 6943 w 10000"/>
              <a:gd name="connsiteY34" fmla="*/ 402 h 10000"/>
              <a:gd name="connsiteX35" fmla="*/ 7379 w 10000"/>
              <a:gd name="connsiteY35" fmla="*/ 609 h 10000"/>
              <a:gd name="connsiteX36" fmla="*/ 7793 w 10000"/>
              <a:gd name="connsiteY36" fmla="*/ 862 h 10000"/>
              <a:gd name="connsiteX37" fmla="*/ 8184 w 10000"/>
              <a:gd name="connsiteY37" fmla="*/ 1138 h 10000"/>
              <a:gd name="connsiteX38" fmla="*/ 8540 w 10000"/>
              <a:gd name="connsiteY38" fmla="*/ 1460 h 10000"/>
              <a:gd name="connsiteX39" fmla="*/ 8862 w 10000"/>
              <a:gd name="connsiteY39" fmla="*/ 1828 h 10000"/>
              <a:gd name="connsiteX40" fmla="*/ 9138 w 10000"/>
              <a:gd name="connsiteY40" fmla="*/ 2207 h 10000"/>
              <a:gd name="connsiteX41" fmla="*/ 9402 w 10000"/>
              <a:gd name="connsiteY41" fmla="*/ 2621 h 10000"/>
              <a:gd name="connsiteX42" fmla="*/ 9598 w 10000"/>
              <a:gd name="connsiteY42" fmla="*/ 3057 h 10000"/>
              <a:gd name="connsiteX43" fmla="*/ 9701 w 10000"/>
              <a:gd name="connsiteY43" fmla="*/ 3287 h 10000"/>
              <a:gd name="connsiteX44" fmla="*/ 9782 w 10000"/>
              <a:gd name="connsiteY44" fmla="*/ 3517 h 10000"/>
              <a:gd name="connsiteX45" fmla="*/ 9839 w 10000"/>
              <a:gd name="connsiteY45" fmla="*/ 3759 h 10000"/>
              <a:gd name="connsiteX46" fmla="*/ 9897 w 10000"/>
              <a:gd name="connsiteY46" fmla="*/ 4000 h 10000"/>
              <a:gd name="connsiteX47" fmla="*/ 9943 w 10000"/>
              <a:gd name="connsiteY47" fmla="*/ 4241 h 10000"/>
              <a:gd name="connsiteX48" fmla="*/ 9977 w 10000"/>
              <a:gd name="connsiteY48" fmla="*/ 4483 h 10000"/>
              <a:gd name="connsiteX49" fmla="*/ 10000 w 10000"/>
              <a:gd name="connsiteY49" fmla="*/ 4747 h 10000"/>
              <a:gd name="connsiteX50" fmla="*/ 10000 w 10000"/>
              <a:gd name="connsiteY50" fmla="*/ 5000 h 10000"/>
              <a:gd name="connsiteX51" fmla="*/ 10000 w 10000"/>
              <a:gd name="connsiteY51" fmla="*/ 5000 h 10000"/>
              <a:gd name="connsiteX52" fmla="*/ 10000 w 10000"/>
              <a:gd name="connsiteY52" fmla="*/ 5000 h 10000"/>
              <a:gd name="connsiteX53" fmla="*/ 10000 w 10000"/>
              <a:gd name="connsiteY53" fmla="*/ 5264 h 10000"/>
              <a:gd name="connsiteX54" fmla="*/ 9977 w 10000"/>
              <a:gd name="connsiteY54" fmla="*/ 5517 h 10000"/>
              <a:gd name="connsiteX55" fmla="*/ 9943 w 10000"/>
              <a:gd name="connsiteY55" fmla="*/ 5759 h 10000"/>
              <a:gd name="connsiteX56" fmla="*/ 9897 w 10000"/>
              <a:gd name="connsiteY56" fmla="*/ 6000 h 10000"/>
              <a:gd name="connsiteX57" fmla="*/ 9839 w 10000"/>
              <a:gd name="connsiteY57" fmla="*/ 6241 h 10000"/>
              <a:gd name="connsiteX58" fmla="*/ 9782 w 10000"/>
              <a:gd name="connsiteY58" fmla="*/ 6483 h 10000"/>
              <a:gd name="connsiteX59" fmla="*/ 9701 w 10000"/>
              <a:gd name="connsiteY59" fmla="*/ 6724 h 10000"/>
              <a:gd name="connsiteX60" fmla="*/ 9598 w 10000"/>
              <a:gd name="connsiteY60" fmla="*/ 6943 h 10000"/>
              <a:gd name="connsiteX61" fmla="*/ 9402 w 10000"/>
              <a:gd name="connsiteY61" fmla="*/ 7379 h 10000"/>
              <a:gd name="connsiteX62" fmla="*/ 9138 w 10000"/>
              <a:gd name="connsiteY62" fmla="*/ 7805 h 10000"/>
              <a:gd name="connsiteX63" fmla="*/ 8862 w 10000"/>
              <a:gd name="connsiteY63" fmla="*/ 8184 h 10000"/>
              <a:gd name="connsiteX64" fmla="*/ 8540 w 10000"/>
              <a:gd name="connsiteY64" fmla="*/ 8540 h 10000"/>
              <a:gd name="connsiteX65" fmla="*/ 8184 w 10000"/>
              <a:gd name="connsiteY65" fmla="*/ 8862 h 10000"/>
              <a:gd name="connsiteX66" fmla="*/ 7793 w 10000"/>
              <a:gd name="connsiteY66" fmla="*/ 9138 h 10000"/>
              <a:gd name="connsiteX67" fmla="*/ 7379 w 10000"/>
              <a:gd name="connsiteY67" fmla="*/ 9402 h 10000"/>
              <a:gd name="connsiteX68" fmla="*/ 6943 w 10000"/>
              <a:gd name="connsiteY68" fmla="*/ 9598 h 10000"/>
              <a:gd name="connsiteX69" fmla="*/ 6724 w 10000"/>
              <a:gd name="connsiteY69" fmla="*/ 9701 h 10000"/>
              <a:gd name="connsiteX70" fmla="*/ 6483 w 10000"/>
              <a:gd name="connsiteY70" fmla="*/ 9782 h 10000"/>
              <a:gd name="connsiteX71" fmla="*/ 6241 w 10000"/>
              <a:gd name="connsiteY71" fmla="*/ 9839 h 10000"/>
              <a:gd name="connsiteX72" fmla="*/ 6000 w 10000"/>
              <a:gd name="connsiteY72" fmla="*/ 9897 h 10000"/>
              <a:gd name="connsiteX73" fmla="*/ 5759 w 10000"/>
              <a:gd name="connsiteY73" fmla="*/ 9943 h 10000"/>
              <a:gd name="connsiteX74" fmla="*/ 5517 w 10000"/>
              <a:gd name="connsiteY74" fmla="*/ 9977 h 10000"/>
              <a:gd name="connsiteX75" fmla="*/ 5264 w 10000"/>
              <a:gd name="connsiteY75" fmla="*/ 10000 h 10000"/>
              <a:gd name="connsiteX76" fmla="*/ 5000 w 10000"/>
              <a:gd name="connsiteY76" fmla="*/ 10000 h 10000"/>
              <a:gd name="connsiteX77" fmla="*/ 5000 w 10000"/>
              <a:gd name="connsiteY77" fmla="*/ 10000 h 10000"/>
              <a:gd name="connsiteX78" fmla="*/ 4736 w 10000"/>
              <a:gd name="connsiteY78" fmla="*/ 10000 h 10000"/>
              <a:gd name="connsiteX79" fmla="*/ 4483 w 10000"/>
              <a:gd name="connsiteY79" fmla="*/ 9977 h 10000"/>
              <a:gd name="connsiteX80" fmla="*/ 4241 w 10000"/>
              <a:gd name="connsiteY80" fmla="*/ 9943 h 10000"/>
              <a:gd name="connsiteX81" fmla="*/ 4000 w 10000"/>
              <a:gd name="connsiteY81" fmla="*/ 9897 h 10000"/>
              <a:gd name="connsiteX82" fmla="*/ 3759 w 10000"/>
              <a:gd name="connsiteY82" fmla="*/ 9839 h 10000"/>
              <a:gd name="connsiteX83" fmla="*/ 3517 w 10000"/>
              <a:gd name="connsiteY83" fmla="*/ 9782 h 10000"/>
              <a:gd name="connsiteX84" fmla="*/ 3276 w 10000"/>
              <a:gd name="connsiteY84" fmla="*/ 9701 h 10000"/>
              <a:gd name="connsiteX85" fmla="*/ 3057 w 10000"/>
              <a:gd name="connsiteY85" fmla="*/ 9598 h 10000"/>
              <a:gd name="connsiteX86" fmla="*/ 2621 w 10000"/>
              <a:gd name="connsiteY86" fmla="*/ 9402 h 10000"/>
              <a:gd name="connsiteX87" fmla="*/ 2195 w 10000"/>
              <a:gd name="connsiteY87" fmla="*/ 9138 h 10000"/>
              <a:gd name="connsiteX88" fmla="*/ 2224 w 10000"/>
              <a:gd name="connsiteY88"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402 w 10000"/>
              <a:gd name="connsiteY11" fmla="*/ 3057 h 10000"/>
              <a:gd name="connsiteX12" fmla="*/ 598 w 10000"/>
              <a:gd name="connsiteY12" fmla="*/ 2621 h 10000"/>
              <a:gd name="connsiteX13" fmla="*/ 862 w 10000"/>
              <a:gd name="connsiteY13" fmla="*/ 2207 h 10000"/>
              <a:gd name="connsiteX14" fmla="*/ 2195 w 10000"/>
              <a:gd name="connsiteY14" fmla="*/ 862 h 10000"/>
              <a:gd name="connsiteX15" fmla="*/ 2621 w 10000"/>
              <a:gd name="connsiteY15" fmla="*/ 609 h 10000"/>
              <a:gd name="connsiteX16" fmla="*/ 3057 w 10000"/>
              <a:gd name="connsiteY16" fmla="*/ 402 h 10000"/>
              <a:gd name="connsiteX17" fmla="*/ 3276 w 10000"/>
              <a:gd name="connsiteY17" fmla="*/ 299 h 10000"/>
              <a:gd name="connsiteX18" fmla="*/ 3517 w 10000"/>
              <a:gd name="connsiteY18" fmla="*/ 218 h 10000"/>
              <a:gd name="connsiteX19" fmla="*/ 3759 w 10000"/>
              <a:gd name="connsiteY19" fmla="*/ 161 h 10000"/>
              <a:gd name="connsiteX20" fmla="*/ 4000 w 10000"/>
              <a:gd name="connsiteY20" fmla="*/ 103 h 10000"/>
              <a:gd name="connsiteX21" fmla="*/ 4241 w 10000"/>
              <a:gd name="connsiteY21" fmla="*/ 69 h 10000"/>
              <a:gd name="connsiteX22" fmla="*/ 4483 w 10000"/>
              <a:gd name="connsiteY22" fmla="*/ 23 h 10000"/>
              <a:gd name="connsiteX23" fmla="*/ 4736 w 10000"/>
              <a:gd name="connsiteY23" fmla="*/ 0 h 10000"/>
              <a:gd name="connsiteX24" fmla="*/ 5000 w 10000"/>
              <a:gd name="connsiteY24" fmla="*/ 0 h 10000"/>
              <a:gd name="connsiteX25" fmla="*/ 5000 w 10000"/>
              <a:gd name="connsiteY25" fmla="*/ 0 h 10000"/>
              <a:gd name="connsiteX26" fmla="*/ 5264 w 10000"/>
              <a:gd name="connsiteY26" fmla="*/ 0 h 10000"/>
              <a:gd name="connsiteX27" fmla="*/ 5517 w 10000"/>
              <a:gd name="connsiteY27" fmla="*/ 23 h 10000"/>
              <a:gd name="connsiteX28" fmla="*/ 5759 w 10000"/>
              <a:gd name="connsiteY28" fmla="*/ 69 h 10000"/>
              <a:gd name="connsiteX29" fmla="*/ 6000 w 10000"/>
              <a:gd name="connsiteY29" fmla="*/ 103 h 10000"/>
              <a:gd name="connsiteX30" fmla="*/ 6241 w 10000"/>
              <a:gd name="connsiteY30" fmla="*/ 161 h 10000"/>
              <a:gd name="connsiteX31" fmla="*/ 6483 w 10000"/>
              <a:gd name="connsiteY31" fmla="*/ 218 h 10000"/>
              <a:gd name="connsiteX32" fmla="*/ 6724 w 10000"/>
              <a:gd name="connsiteY32" fmla="*/ 299 h 10000"/>
              <a:gd name="connsiteX33" fmla="*/ 6943 w 10000"/>
              <a:gd name="connsiteY33" fmla="*/ 402 h 10000"/>
              <a:gd name="connsiteX34" fmla="*/ 7379 w 10000"/>
              <a:gd name="connsiteY34" fmla="*/ 609 h 10000"/>
              <a:gd name="connsiteX35" fmla="*/ 7793 w 10000"/>
              <a:gd name="connsiteY35" fmla="*/ 862 h 10000"/>
              <a:gd name="connsiteX36" fmla="*/ 8184 w 10000"/>
              <a:gd name="connsiteY36" fmla="*/ 1138 h 10000"/>
              <a:gd name="connsiteX37" fmla="*/ 8540 w 10000"/>
              <a:gd name="connsiteY37" fmla="*/ 1460 h 10000"/>
              <a:gd name="connsiteX38" fmla="*/ 8862 w 10000"/>
              <a:gd name="connsiteY38" fmla="*/ 1828 h 10000"/>
              <a:gd name="connsiteX39" fmla="*/ 9138 w 10000"/>
              <a:gd name="connsiteY39" fmla="*/ 2207 h 10000"/>
              <a:gd name="connsiteX40" fmla="*/ 9402 w 10000"/>
              <a:gd name="connsiteY40" fmla="*/ 2621 h 10000"/>
              <a:gd name="connsiteX41" fmla="*/ 9598 w 10000"/>
              <a:gd name="connsiteY41" fmla="*/ 3057 h 10000"/>
              <a:gd name="connsiteX42" fmla="*/ 9701 w 10000"/>
              <a:gd name="connsiteY42" fmla="*/ 3287 h 10000"/>
              <a:gd name="connsiteX43" fmla="*/ 9782 w 10000"/>
              <a:gd name="connsiteY43" fmla="*/ 3517 h 10000"/>
              <a:gd name="connsiteX44" fmla="*/ 9839 w 10000"/>
              <a:gd name="connsiteY44" fmla="*/ 3759 h 10000"/>
              <a:gd name="connsiteX45" fmla="*/ 9897 w 10000"/>
              <a:gd name="connsiteY45" fmla="*/ 4000 h 10000"/>
              <a:gd name="connsiteX46" fmla="*/ 9943 w 10000"/>
              <a:gd name="connsiteY46" fmla="*/ 4241 h 10000"/>
              <a:gd name="connsiteX47" fmla="*/ 9977 w 10000"/>
              <a:gd name="connsiteY47" fmla="*/ 4483 h 10000"/>
              <a:gd name="connsiteX48" fmla="*/ 10000 w 10000"/>
              <a:gd name="connsiteY48" fmla="*/ 4747 h 10000"/>
              <a:gd name="connsiteX49" fmla="*/ 10000 w 10000"/>
              <a:gd name="connsiteY49" fmla="*/ 5000 h 10000"/>
              <a:gd name="connsiteX50" fmla="*/ 10000 w 10000"/>
              <a:gd name="connsiteY50" fmla="*/ 5000 h 10000"/>
              <a:gd name="connsiteX51" fmla="*/ 10000 w 10000"/>
              <a:gd name="connsiteY51" fmla="*/ 5000 h 10000"/>
              <a:gd name="connsiteX52" fmla="*/ 10000 w 10000"/>
              <a:gd name="connsiteY52" fmla="*/ 5264 h 10000"/>
              <a:gd name="connsiteX53" fmla="*/ 9977 w 10000"/>
              <a:gd name="connsiteY53" fmla="*/ 5517 h 10000"/>
              <a:gd name="connsiteX54" fmla="*/ 9943 w 10000"/>
              <a:gd name="connsiteY54" fmla="*/ 5759 h 10000"/>
              <a:gd name="connsiteX55" fmla="*/ 9897 w 10000"/>
              <a:gd name="connsiteY55" fmla="*/ 6000 h 10000"/>
              <a:gd name="connsiteX56" fmla="*/ 9839 w 10000"/>
              <a:gd name="connsiteY56" fmla="*/ 6241 h 10000"/>
              <a:gd name="connsiteX57" fmla="*/ 9782 w 10000"/>
              <a:gd name="connsiteY57" fmla="*/ 6483 h 10000"/>
              <a:gd name="connsiteX58" fmla="*/ 9701 w 10000"/>
              <a:gd name="connsiteY58" fmla="*/ 6724 h 10000"/>
              <a:gd name="connsiteX59" fmla="*/ 9598 w 10000"/>
              <a:gd name="connsiteY59" fmla="*/ 6943 h 10000"/>
              <a:gd name="connsiteX60" fmla="*/ 9402 w 10000"/>
              <a:gd name="connsiteY60" fmla="*/ 7379 h 10000"/>
              <a:gd name="connsiteX61" fmla="*/ 9138 w 10000"/>
              <a:gd name="connsiteY61" fmla="*/ 7805 h 10000"/>
              <a:gd name="connsiteX62" fmla="*/ 8862 w 10000"/>
              <a:gd name="connsiteY62" fmla="*/ 8184 h 10000"/>
              <a:gd name="connsiteX63" fmla="*/ 8540 w 10000"/>
              <a:gd name="connsiteY63" fmla="*/ 8540 h 10000"/>
              <a:gd name="connsiteX64" fmla="*/ 8184 w 10000"/>
              <a:gd name="connsiteY64" fmla="*/ 8862 h 10000"/>
              <a:gd name="connsiteX65" fmla="*/ 7793 w 10000"/>
              <a:gd name="connsiteY65" fmla="*/ 9138 h 10000"/>
              <a:gd name="connsiteX66" fmla="*/ 7379 w 10000"/>
              <a:gd name="connsiteY66" fmla="*/ 9402 h 10000"/>
              <a:gd name="connsiteX67" fmla="*/ 6943 w 10000"/>
              <a:gd name="connsiteY67" fmla="*/ 9598 h 10000"/>
              <a:gd name="connsiteX68" fmla="*/ 6724 w 10000"/>
              <a:gd name="connsiteY68" fmla="*/ 9701 h 10000"/>
              <a:gd name="connsiteX69" fmla="*/ 6483 w 10000"/>
              <a:gd name="connsiteY69" fmla="*/ 9782 h 10000"/>
              <a:gd name="connsiteX70" fmla="*/ 6241 w 10000"/>
              <a:gd name="connsiteY70" fmla="*/ 9839 h 10000"/>
              <a:gd name="connsiteX71" fmla="*/ 6000 w 10000"/>
              <a:gd name="connsiteY71" fmla="*/ 9897 h 10000"/>
              <a:gd name="connsiteX72" fmla="*/ 5759 w 10000"/>
              <a:gd name="connsiteY72" fmla="*/ 9943 h 10000"/>
              <a:gd name="connsiteX73" fmla="*/ 5517 w 10000"/>
              <a:gd name="connsiteY73" fmla="*/ 9977 h 10000"/>
              <a:gd name="connsiteX74" fmla="*/ 5264 w 10000"/>
              <a:gd name="connsiteY74" fmla="*/ 10000 h 10000"/>
              <a:gd name="connsiteX75" fmla="*/ 5000 w 10000"/>
              <a:gd name="connsiteY75" fmla="*/ 10000 h 10000"/>
              <a:gd name="connsiteX76" fmla="*/ 5000 w 10000"/>
              <a:gd name="connsiteY76" fmla="*/ 10000 h 10000"/>
              <a:gd name="connsiteX77" fmla="*/ 4736 w 10000"/>
              <a:gd name="connsiteY77" fmla="*/ 10000 h 10000"/>
              <a:gd name="connsiteX78" fmla="*/ 4483 w 10000"/>
              <a:gd name="connsiteY78" fmla="*/ 9977 h 10000"/>
              <a:gd name="connsiteX79" fmla="*/ 4241 w 10000"/>
              <a:gd name="connsiteY79" fmla="*/ 9943 h 10000"/>
              <a:gd name="connsiteX80" fmla="*/ 4000 w 10000"/>
              <a:gd name="connsiteY80" fmla="*/ 9897 h 10000"/>
              <a:gd name="connsiteX81" fmla="*/ 3759 w 10000"/>
              <a:gd name="connsiteY81" fmla="*/ 9839 h 10000"/>
              <a:gd name="connsiteX82" fmla="*/ 3517 w 10000"/>
              <a:gd name="connsiteY82" fmla="*/ 9782 h 10000"/>
              <a:gd name="connsiteX83" fmla="*/ 3276 w 10000"/>
              <a:gd name="connsiteY83" fmla="*/ 9701 h 10000"/>
              <a:gd name="connsiteX84" fmla="*/ 3057 w 10000"/>
              <a:gd name="connsiteY84" fmla="*/ 9598 h 10000"/>
              <a:gd name="connsiteX85" fmla="*/ 2621 w 10000"/>
              <a:gd name="connsiteY85" fmla="*/ 9402 h 10000"/>
              <a:gd name="connsiteX86" fmla="*/ 2195 w 10000"/>
              <a:gd name="connsiteY86" fmla="*/ 9138 h 10000"/>
              <a:gd name="connsiteX87" fmla="*/ 2224 w 10000"/>
              <a:gd name="connsiteY87"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402 w 10000"/>
              <a:gd name="connsiteY11" fmla="*/ 3057 h 10000"/>
              <a:gd name="connsiteX12" fmla="*/ 598 w 10000"/>
              <a:gd name="connsiteY12" fmla="*/ 2621 h 10000"/>
              <a:gd name="connsiteX13" fmla="*/ 2195 w 10000"/>
              <a:gd name="connsiteY13" fmla="*/ 862 h 10000"/>
              <a:gd name="connsiteX14" fmla="*/ 2621 w 10000"/>
              <a:gd name="connsiteY14" fmla="*/ 609 h 10000"/>
              <a:gd name="connsiteX15" fmla="*/ 3057 w 10000"/>
              <a:gd name="connsiteY15" fmla="*/ 402 h 10000"/>
              <a:gd name="connsiteX16" fmla="*/ 3276 w 10000"/>
              <a:gd name="connsiteY16" fmla="*/ 299 h 10000"/>
              <a:gd name="connsiteX17" fmla="*/ 3517 w 10000"/>
              <a:gd name="connsiteY17" fmla="*/ 218 h 10000"/>
              <a:gd name="connsiteX18" fmla="*/ 3759 w 10000"/>
              <a:gd name="connsiteY18" fmla="*/ 161 h 10000"/>
              <a:gd name="connsiteX19" fmla="*/ 4000 w 10000"/>
              <a:gd name="connsiteY19" fmla="*/ 103 h 10000"/>
              <a:gd name="connsiteX20" fmla="*/ 4241 w 10000"/>
              <a:gd name="connsiteY20" fmla="*/ 69 h 10000"/>
              <a:gd name="connsiteX21" fmla="*/ 4483 w 10000"/>
              <a:gd name="connsiteY21" fmla="*/ 23 h 10000"/>
              <a:gd name="connsiteX22" fmla="*/ 4736 w 10000"/>
              <a:gd name="connsiteY22" fmla="*/ 0 h 10000"/>
              <a:gd name="connsiteX23" fmla="*/ 5000 w 10000"/>
              <a:gd name="connsiteY23" fmla="*/ 0 h 10000"/>
              <a:gd name="connsiteX24" fmla="*/ 5000 w 10000"/>
              <a:gd name="connsiteY24" fmla="*/ 0 h 10000"/>
              <a:gd name="connsiteX25" fmla="*/ 5264 w 10000"/>
              <a:gd name="connsiteY25" fmla="*/ 0 h 10000"/>
              <a:gd name="connsiteX26" fmla="*/ 5517 w 10000"/>
              <a:gd name="connsiteY26" fmla="*/ 23 h 10000"/>
              <a:gd name="connsiteX27" fmla="*/ 5759 w 10000"/>
              <a:gd name="connsiteY27" fmla="*/ 69 h 10000"/>
              <a:gd name="connsiteX28" fmla="*/ 6000 w 10000"/>
              <a:gd name="connsiteY28" fmla="*/ 103 h 10000"/>
              <a:gd name="connsiteX29" fmla="*/ 6241 w 10000"/>
              <a:gd name="connsiteY29" fmla="*/ 161 h 10000"/>
              <a:gd name="connsiteX30" fmla="*/ 6483 w 10000"/>
              <a:gd name="connsiteY30" fmla="*/ 218 h 10000"/>
              <a:gd name="connsiteX31" fmla="*/ 6724 w 10000"/>
              <a:gd name="connsiteY31" fmla="*/ 299 h 10000"/>
              <a:gd name="connsiteX32" fmla="*/ 6943 w 10000"/>
              <a:gd name="connsiteY32" fmla="*/ 402 h 10000"/>
              <a:gd name="connsiteX33" fmla="*/ 7379 w 10000"/>
              <a:gd name="connsiteY33" fmla="*/ 609 h 10000"/>
              <a:gd name="connsiteX34" fmla="*/ 7793 w 10000"/>
              <a:gd name="connsiteY34" fmla="*/ 862 h 10000"/>
              <a:gd name="connsiteX35" fmla="*/ 8184 w 10000"/>
              <a:gd name="connsiteY35" fmla="*/ 1138 h 10000"/>
              <a:gd name="connsiteX36" fmla="*/ 8540 w 10000"/>
              <a:gd name="connsiteY36" fmla="*/ 1460 h 10000"/>
              <a:gd name="connsiteX37" fmla="*/ 8862 w 10000"/>
              <a:gd name="connsiteY37" fmla="*/ 1828 h 10000"/>
              <a:gd name="connsiteX38" fmla="*/ 9138 w 10000"/>
              <a:gd name="connsiteY38" fmla="*/ 2207 h 10000"/>
              <a:gd name="connsiteX39" fmla="*/ 9402 w 10000"/>
              <a:gd name="connsiteY39" fmla="*/ 2621 h 10000"/>
              <a:gd name="connsiteX40" fmla="*/ 9598 w 10000"/>
              <a:gd name="connsiteY40" fmla="*/ 3057 h 10000"/>
              <a:gd name="connsiteX41" fmla="*/ 9701 w 10000"/>
              <a:gd name="connsiteY41" fmla="*/ 3287 h 10000"/>
              <a:gd name="connsiteX42" fmla="*/ 9782 w 10000"/>
              <a:gd name="connsiteY42" fmla="*/ 3517 h 10000"/>
              <a:gd name="connsiteX43" fmla="*/ 9839 w 10000"/>
              <a:gd name="connsiteY43" fmla="*/ 3759 h 10000"/>
              <a:gd name="connsiteX44" fmla="*/ 9897 w 10000"/>
              <a:gd name="connsiteY44" fmla="*/ 4000 h 10000"/>
              <a:gd name="connsiteX45" fmla="*/ 9943 w 10000"/>
              <a:gd name="connsiteY45" fmla="*/ 4241 h 10000"/>
              <a:gd name="connsiteX46" fmla="*/ 9977 w 10000"/>
              <a:gd name="connsiteY46" fmla="*/ 4483 h 10000"/>
              <a:gd name="connsiteX47" fmla="*/ 10000 w 10000"/>
              <a:gd name="connsiteY47" fmla="*/ 4747 h 10000"/>
              <a:gd name="connsiteX48" fmla="*/ 10000 w 10000"/>
              <a:gd name="connsiteY48" fmla="*/ 5000 h 10000"/>
              <a:gd name="connsiteX49" fmla="*/ 10000 w 10000"/>
              <a:gd name="connsiteY49" fmla="*/ 5000 h 10000"/>
              <a:gd name="connsiteX50" fmla="*/ 10000 w 10000"/>
              <a:gd name="connsiteY50" fmla="*/ 5000 h 10000"/>
              <a:gd name="connsiteX51" fmla="*/ 10000 w 10000"/>
              <a:gd name="connsiteY51" fmla="*/ 5264 h 10000"/>
              <a:gd name="connsiteX52" fmla="*/ 9977 w 10000"/>
              <a:gd name="connsiteY52" fmla="*/ 5517 h 10000"/>
              <a:gd name="connsiteX53" fmla="*/ 9943 w 10000"/>
              <a:gd name="connsiteY53" fmla="*/ 5759 h 10000"/>
              <a:gd name="connsiteX54" fmla="*/ 9897 w 10000"/>
              <a:gd name="connsiteY54" fmla="*/ 6000 h 10000"/>
              <a:gd name="connsiteX55" fmla="*/ 9839 w 10000"/>
              <a:gd name="connsiteY55" fmla="*/ 6241 h 10000"/>
              <a:gd name="connsiteX56" fmla="*/ 9782 w 10000"/>
              <a:gd name="connsiteY56" fmla="*/ 6483 h 10000"/>
              <a:gd name="connsiteX57" fmla="*/ 9701 w 10000"/>
              <a:gd name="connsiteY57" fmla="*/ 6724 h 10000"/>
              <a:gd name="connsiteX58" fmla="*/ 9598 w 10000"/>
              <a:gd name="connsiteY58" fmla="*/ 6943 h 10000"/>
              <a:gd name="connsiteX59" fmla="*/ 9402 w 10000"/>
              <a:gd name="connsiteY59" fmla="*/ 7379 h 10000"/>
              <a:gd name="connsiteX60" fmla="*/ 9138 w 10000"/>
              <a:gd name="connsiteY60" fmla="*/ 7805 h 10000"/>
              <a:gd name="connsiteX61" fmla="*/ 8862 w 10000"/>
              <a:gd name="connsiteY61" fmla="*/ 8184 h 10000"/>
              <a:gd name="connsiteX62" fmla="*/ 8540 w 10000"/>
              <a:gd name="connsiteY62" fmla="*/ 8540 h 10000"/>
              <a:gd name="connsiteX63" fmla="*/ 8184 w 10000"/>
              <a:gd name="connsiteY63" fmla="*/ 8862 h 10000"/>
              <a:gd name="connsiteX64" fmla="*/ 7793 w 10000"/>
              <a:gd name="connsiteY64" fmla="*/ 9138 h 10000"/>
              <a:gd name="connsiteX65" fmla="*/ 7379 w 10000"/>
              <a:gd name="connsiteY65" fmla="*/ 9402 h 10000"/>
              <a:gd name="connsiteX66" fmla="*/ 6943 w 10000"/>
              <a:gd name="connsiteY66" fmla="*/ 9598 h 10000"/>
              <a:gd name="connsiteX67" fmla="*/ 6724 w 10000"/>
              <a:gd name="connsiteY67" fmla="*/ 9701 h 10000"/>
              <a:gd name="connsiteX68" fmla="*/ 6483 w 10000"/>
              <a:gd name="connsiteY68" fmla="*/ 9782 h 10000"/>
              <a:gd name="connsiteX69" fmla="*/ 6241 w 10000"/>
              <a:gd name="connsiteY69" fmla="*/ 9839 h 10000"/>
              <a:gd name="connsiteX70" fmla="*/ 6000 w 10000"/>
              <a:gd name="connsiteY70" fmla="*/ 9897 h 10000"/>
              <a:gd name="connsiteX71" fmla="*/ 5759 w 10000"/>
              <a:gd name="connsiteY71" fmla="*/ 9943 h 10000"/>
              <a:gd name="connsiteX72" fmla="*/ 5517 w 10000"/>
              <a:gd name="connsiteY72" fmla="*/ 9977 h 10000"/>
              <a:gd name="connsiteX73" fmla="*/ 5264 w 10000"/>
              <a:gd name="connsiteY73" fmla="*/ 10000 h 10000"/>
              <a:gd name="connsiteX74" fmla="*/ 5000 w 10000"/>
              <a:gd name="connsiteY74" fmla="*/ 10000 h 10000"/>
              <a:gd name="connsiteX75" fmla="*/ 5000 w 10000"/>
              <a:gd name="connsiteY75" fmla="*/ 10000 h 10000"/>
              <a:gd name="connsiteX76" fmla="*/ 4736 w 10000"/>
              <a:gd name="connsiteY76" fmla="*/ 10000 h 10000"/>
              <a:gd name="connsiteX77" fmla="*/ 4483 w 10000"/>
              <a:gd name="connsiteY77" fmla="*/ 9977 h 10000"/>
              <a:gd name="connsiteX78" fmla="*/ 4241 w 10000"/>
              <a:gd name="connsiteY78" fmla="*/ 9943 h 10000"/>
              <a:gd name="connsiteX79" fmla="*/ 4000 w 10000"/>
              <a:gd name="connsiteY79" fmla="*/ 9897 h 10000"/>
              <a:gd name="connsiteX80" fmla="*/ 3759 w 10000"/>
              <a:gd name="connsiteY80" fmla="*/ 9839 h 10000"/>
              <a:gd name="connsiteX81" fmla="*/ 3517 w 10000"/>
              <a:gd name="connsiteY81" fmla="*/ 9782 h 10000"/>
              <a:gd name="connsiteX82" fmla="*/ 3276 w 10000"/>
              <a:gd name="connsiteY82" fmla="*/ 9701 h 10000"/>
              <a:gd name="connsiteX83" fmla="*/ 3057 w 10000"/>
              <a:gd name="connsiteY83" fmla="*/ 9598 h 10000"/>
              <a:gd name="connsiteX84" fmla="*/ 2621 w 10000"/>
              <a:gd name="connsiteY84" fmla="*/ 9402 h 10000"/>
              <a:gd name="connsiteX85" fmla="*/ 2195 w 10000"/>
              <a:gd name="connsiteY85" fmla="*/ 9138 h 10000"/>
              <a:gd name="connsiteX86" fmla="*/ 2224 w 10000"/>
              <a:gd name="connsiteY86"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402 w 10000"/>
              <a:gd name="connsiteY11" fmla="*/ 3057 h 10000"/>
              <a:gd name="connsiteX12" fmla="*/ 2195 w 10000"/>
              <a:gd name="connsiteY12" fmla="*/ 862 h 10000"/>
              <a:gd name="connsiteX13" fmla="*/ 2621 w 10000"/>
              <a:gd name="connsiteY13" fmla="*/ 609 h 10000"/>
              <a:gd name="connsiteX14" fmla="*/ 3057 w 10000"/>
              <a:gd name="connsiteY14" fmla="*/ 402 h 10000"/>
              <a:gd name="connsiteX15" fmla="*/ 3276 w 10000"/>
              <a:gd name="connsiteY15" fmla="*/ 299 h 10000"/>
              <a:gd name="connsiteX16" fmla="*/ 3517 w 10000"/>
              <a:gd name="connsiteY16" fmla="*/ 218 h 10000"/>
              <a:gd name="connsiteX17" fmla="*/ 3759 w 10000"/>
              <a:gd name="connsiteY17" fmla="*/ 161 h 10000"/>
              <a:gd name="connsiteX18" fmla="*/ 4000 w 10000"/>
              <a:gd name="connsiteY18" fmla="*/ 103 h 10000"/>
              <a:gd name="connsiteX19" fmla="*/ 4241 w 10000"/>
              <a:gd name="connsiteY19" fmla="*/ 69 h 10000"/>
              <a:gd name="connsiteX20" fmla="*/ 4483 w 10000"/>
              <a:gd name="connsiteY20" fmla="*/ 23 h 10000"/>
              <a:gd name="connsiteX21" fmla="*/ 4736 w 10000"/>
              <a:gd name="connsiteY21" fmla="*/ 0 h 10000"/>
              <a:gd name="connsiteX22" fmla="*/ 5000 w 10000"/>
              <a:gd name="connsiteY22" fmla="*/ 0 h 10000"/>
              <a:gd name="connsiteX23" fmla="*/ 5000 w 10000"/>
              <a:gd name="connsiteY23" fmla="*/ 0 h 10000"/>
              <a:gd name="connsiteX24" fmla="*/ 5264 w 10000"/>
              <a:gd name="connsiteY24" fmla="*/ 0 h 10000"/>
              <a:gd name="connsiteX25" fmla="*/ 5517 w 10000"/>
              <a:gd name="connsiteY25" fmla="*/ 23 h 10000"/>
              <a:gd name="connsiteX26" fmla="*/ 5759 w 10000"/>
              <a:gd name="connsiteY26" fmla="*/ 69 h 10000"/>
              <a:gd name="connsiteX27" fmla="*/ 6000 w 10000"/>
              <a:gd name="connsiteY27" fmla="*/ 103 h 10000"/>
              <a:gd name="connsiteX28" fmla="*/ 6241 w 10000"/>
              <a:gd name="connsiteY28" fmla="*/ 161 h 10000"/>
              <a:gd name="connsiteX29" fmla="*/ 6483 w 10000"/>
              <a:gd name="connsiteY29" fmla="*/ 218 h 10000"/>
              <a:gd name="connsiteX30" fmla="*/ 6724 w 10000"/>
              <a:gd name="connsiteY30" fmla="*/ 299 h 10000"/>
              <a:gd name="connsiteX31" fmla="*/ 6943 w 10000"/>
              <a:gd name="connsiteY31" fmla="*/ 402 h 10000"/>
              <a:gd name="connsiteX32" fmla="*/ 7379 w 10000"/>
              <a:gd name="connsiteY32" fmla="*/ 609 h 10000"/>
              <a:gd name="connsiteX33" fmla="*/ 7793 w 10000"/>
              <a:gd name="connsiteY33" fmla="*/ 862 h 10000"/>
              <a:gd name="connsiteX34" fmla="*/ 8184 w 10000"/>
              <a:gd name="connsiteY34" fmla="*/ 1138 h 10000"/>
              <a:gd name="connsiteX35" fmla="*/ 8540 w 10000"/>
              <a:gd name="connsiteY35" fmla="*/ 1460 h 10000"/>
              <a:gd name="connsiteX36" fmla="*/ 8862 w 10000"/>
              <a:gd name="connsiteY36" fmla="*/ 1828 h 10000"/>
              <a:gd name="connsiteX37" fmla="*/ 9138 w 10000"/>
              <a:gd name="connsiteY37" fmla="*/ 2207 h 10000"/>
              <a:gd name="connsiteX38" fmla="*/ 9402 w 10000"/>
              <a:gd name="connsiteY38" fmla="*/ 2621 h 10000"/>
              <a:gd name="connsiteX39" fmla="*/ 9598 w 10000"/>
              <a:gd name="connsiteY39" fmla="*/ 3057 h 10000"/>
              <a:gd name="connsiteX40" fmla="*/ 9701 w 10000"/>
              <a:gd name="connsiteY40" fmla="*/ 3287 h 10000"/>
              <a:gd name="connsiteX41" fmla="*/ 9782 w 10000"/>
              <a:gd name="connsiteY41" fmla="*/ 3517 h 10000"/>
              <a:gd name="connsiteX42" fmla="*/ 9839 w 10000"/>
              <a:gd name="connsiteY42" fmla="*/ 3759 h 10000"/>
              <a:gd name="connsiteX43" fmla="*/ 9897 w 10000"/>
              <a:gd name="connsiteY43" fmla="*/ 4000 h 10000"/>
              <a:gd name="connsiteX44" fmla="*/ 9943 w 10000"/>
              <a:gd name="connsiteY44" fmla="*/ 4241 h 10000"/>
              <a:gd name="connsiteX45" fmla="*/ 9977 w 10000"/>
              <a:gd name="connsiteY45" fmla="*/ 4483 h 10000"/>
              <a:gd name="connsiteX46" fmla="*/ 10000 w 10000"/>
              <a:gd name="connsiteY46" fmla="*/ 4747 h 10000"/>
              <a:gd name="connsiteX47" fmla="*/ 10000 w 10000"/>
              <a:gd name="connsiteY47" fmla="*/ 5000 h 10000"/>
              <a:gd name="connsiteX48" fmla="*/ 10000 w 10000"/>
              <a:gd name="connsiteY48" fmla="*/ 5000 h 10000"/>
              <a:gd name="connsiteX49" fmla="*/ 10000 w 10000"/>
              <a:gd name="connsiteY49" fmla="*/ 5000 h 10000"/>
              <a:gd name="connsiteX50" fmla="*/ 10000 w 10000"/>
              <a:gd name="connsiteY50" fmla="*/ 5264 h 10000"/>
              <a:gd name="connsiteX51" fmla="*/ 9977 w 10000"/>
              <a:gd name="connsiteY51" fmla="*/ 5517 h 10000"/>
              <a:gd name="connsiteX52" fmla="*/ 9943 w 10000"/>
              <a:gd name="connsiteY52" fmla="*/ 5759 h 10000"/>
              <a:gd name="connsiteX53" fmla="*/ 9897 w 10000"/>
              <a:gd name="connsiteY53" fmla="*/ 6000 h 10000"/>
              <a:gd name="connsiteX54" fmla="*/ 9839 w 10000"/>
              <a:gd name="connsiteY54" fmla="*/ 6241 h 10000"/>
              <a:gd name="connsiteX55" fmla="*/ 9782 w 10000"/>
              <a:gd name="connsiteY55" fmla="*/ 6483 h 10000"/>
              <a:gd name="connsiteX56" fmla="*/ 9701 w 10000"/>
              <a:gd name="connsiteY56" fmla="*/ 6724 h 10000"/>
              <a:gd name="connsiteX57" fmla="*/ 9598 w 10000"/>
              <a:gd name="connsiteY57" fmla="*/ 6943 h 10000"/>
              <a:gd name="connsiteX58" fmla="*/ 9402 w 10000"/>
              <a:gd name="connsiteY58" fmla="*/ 7379 h 10000"/>
              <a:gd name="connsiteX59" fmla="*/ 9138 w 10000"/>
              <a:gd name="connsiteY59" fmla="*/ 7805 h 10000"/>
              <a:gd name="connsiteX60" fmla="*/ 8862 w 10000"/>
              <a:gd name="connsiteY60" fmla="*/ 8184 h 10000"/>
              <a:gd name="connsiteX61" fmla="*/ 8540 w 10000"/>
              <a:gd name="connsiteY61" fmla="*/ 8540 h 10000"/>
              <a:gd name="connsiteX62" fmla="*/ 8184 w 10000"/>
              <a:gd name="connsiteY62" fmla="*/ 8862 h 10000"/>
              <a:gd name="connsiteX63" fmla="*/ 7793 w 10000"/>
              <a:gd name="connsiteY63" fmla="*/ 9138 h 10000"/>
              <a:gd name="connsiteX64" fmla="*/ 7379 w 10000"/>
              <a:gd name="connsiteY64" fmla="*/ 9402 h 10000"/>
              <a:gd name="connsiteX65" fmla="*/ 6943 w 10000"/>
              <a:gd name="connsiteY65" fmla="*/ 9598 h 10000"/>
              <a:gd name="connsiteX66" fmla="*/ 6724 w 10000"/>
              <a:gd name="connsiteY66" fmla="*/ 9701 h 10000"/>
              <a:gd name="connsiteX67" fmla="*/ 6483 w 10000"/>
              <a:gd name="connsiteY67" fmla="*/ 9782 h 10000"/>
              <a:gd name="connsiteX68" fmla="*/ 6241 w 10000"/>
              <a:gd name="connsiteY68" fmla="*/ 9839 h 10000"/>
              <a:gd name="connsiteX69" fmla="*/ 6000 w 10000"/>
              <a:gd name="connsiteY69" fmla="*/ 9897 h 10000"/>
              <a:gd name="connsiteX70" fmla="*/ 5759 w 10000"/>
              <a:gd name="connsiteY70" fmla="*/ 9943 h 10000"/>
              <a:gd name="connsiteX71" fmla="*/ 5517 w 10000"/>
              <a:gd name="connsiteY71" fmla="*/ 9977 h 10000"/>
              <a:gd name="connsiteX72" fmla="*/ 5264 w 10000"/>
              <a:gd name="connsiteY72" fmla="*/ 10000 h 10000"/>
              <a:gd name="connsiteX73" fmla="*/ 5000 w 10000"/>
              <a:gd name="connsiteY73" fmla="*/ 10000 h 10000"/>
              <a:gd name="connsiteX74" fmla="*/ 5000 w 10000"/>
              <a:gd name="connsiteY74" fmla="*/ 10000 h 10000"/>
              <a:gd name="connsiteX75" fmla="*/ 4736 w 10000"/>
              <a:gd name="connsiteY75" fmla="*/ 10000 h 10000"/>
              <a:gd name="connsiteX76" fmla="*/ 4483 w 10000"/>
              <a:gd name="connsiteY76" fmla="*/ 9977 h 10000"/>
              <a:gd name="connsiteX77" fmla="*/ 4241 w 10000"/>
              <a:gd name="connsiteY77" fmla="*/ 9943 h 10000"/>
              <a:gd name="connsiteX78" fmla="*/ 4000 w 10000"/>
              <a:gd name="connsiteY78" fmla="*/ 9897 h 10000"/>
              <a:gd name="connsiteX79" fmla="*/ 3759 w 10000"/>
              <a:gd name="connsiteY79" fmla="*/ 9839 h 10000"/>
              <a:gd name="connsiteX80" fmla="*/ 3517 w 10000"/>
              <a:gd name="connsiteY80" fmla="*/ 9782 h 10000"/>
              <a:gd name="connsiteX81" fmla="*/ 3276 w 10000"/>
              <a:gd name="connsiteY81" fmla="*/ 9701 h 10000"/>
              <a:gd name="connsiteX82" fmla="*/ 3057 w 10000"/>
              <a:gd name="connsiteY82" fmla="*/ 9598 h 10000"/>
              <a:gd name="connsiteX83" fmla="*/ 2621 w 10000"/>
              <a:gd name="connsiteY83" fmla="*/ 9402 h 10000"/>
              <a:gd name="connsiteX84" fmla="*/ 2195 w 10000"/>
              <a:gd name="connsiteY84" fmla="*/ 9138 h 10000"/>
              <a:gd name="connsiteX85" fmla="*/ 2224 w 10000"/>
              <a:gd name="connsiteY85"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99 w 10000"/>
              <a:gd name="connsiteY10" fmla="*/ 3287 h 10000"/>
              <a:gd name="connsiteX11" fmla="*/ 2195 w 10000"/>
              <a:gd name="connsiteY11" fmla="*/ 862 h 10000"/>
              <a:gd name="connsiteX12" fmla="*/ 2621 w 10000"/>
              <a:gd name="connsiteY12" fmla="*/ 609 h 10000"/>
              <a:gd name="connsiteX13" fmla="*/ 3057 w 10000"/>
              <a:gd name="connsiteY13" fmla="*/ 402 h 10000"/>
              <a:gd name="connsiteX14" fmla="*/ 3276 w 10000"/>
              <a:gd name="connsiteY14" fmla="*/ 299 h 10000"/>
              <a:gd name="connsiteX15" fmla="*/ 3517 w 10000"/>
              <a:gd name="connsiteY15" fmla="*/ 218 h 10000"/>
              <a:gd name="connsiteX16" fmla="*/ 3759 w 10000"/>
              <a:gd name="connsiteY16" fmla="*/ 161 h 10000"/>
              <a:gd name="connsiteX17" fmla="*/ 4000 w 10000"/>
              <a:gd name="connsiteY17" fmla="*/ 103 h 10000"/>
              <a:gd name="connsiteX18" fmla="*/ 4241 w 10000"/>
              <a:gd name="connsiteY18" fmla="*/ 69 h 10000"/>
              <a:gd name="connsiteX19" fmla="*/ 4483 w 10000"/>
              <a:gd name="connsiteY19" fmla="*/ 23 h 10000"/>
              <a:gd name="connsiteX20" fmla="*/ 4736 w 10000"/>
              <a:gd name="connsiteY20" fmla="*/ 0 h 10000"/>
              <a:gd name="connsiteX21" fmla="*/ 5000 w 10000"/>
              <a:gd name="connsiteY21" fmla="*/ 0 h 10000"/>
              <a:gd name="connsiteX22" fmla="*/ 5000 w 10000"/>
              <a:gd name="connsiteY22" fmla="*/ 0 h 10000"/>
              <a:gd name="connsiteX23" fmla="*/ 5264 w 10000"/>
              <a:gd name="connsiteY23" fmla="*/ 0 h 10000"/>
              <a:gd name="connsiteX24" fmla="*/ 5517 w 10000"/>
              <a:gd name="connsiteY24" fmla="*/ 23 h 10000"/>
              <a:gd name="connsiteX25" fmla="*/ 5759 w 10000"/>
              <a:gd name="connsiteY25" fmla="*/ 69 h 10000"/>
              <a:gd name="connsiteX26" fmla="*/ 6000 w 10000"/>
              <a:gd name="connsiteY26" fmla="*/ 103 h 10000"/>
              <a:gd name="connsiteX27" fmla="*/ 6241 w 10000"/>
              <a:gd name="connsiteY27" fmla="*/ 161 h 10000"/>
              <a:gd name="connsiteX28" fmla="*/ 6483 w 10000"/>
              <a:gd name="connsiteY28" fmla="*/ 218 h 10000"/>
              <a:gd name="connsiteX29" fmla="*/ 6724 w 10000"/>
              <a:gd name="connsiteY29" fmla="*/ 299 h 10000"/>
              <a:gd name="connsiteX30" fmla="*/ 6943 w 10000"/>
              <a:gd name="connsiteY30" fmla="*/ 402 h 10000"/>
              <a:gd name="connsiteX31" fmla="*/ 7379 w 10000"/>
              <a:gd name="connsiteY31" fmla="*/ 609 h 10000"/>
              <a:gd name="connsiteX32" fmla="*/ 7793 w 10000"/>
              <a:gd name="connsiteY32" fmla="*/ 862 h 10000"/>
              <a:gd name="connsiteX33" fmla="*/ 8184 w 10000"/>
              <a:gd name="connsiteY33" fmla="*/ 1138 h 10000"/>
              <a:gd name="connsiteX34" fmla="*/ 8540 w 10000"/>
              <a:gd name="connsiteY34" fmla="*/ 1460 h 10000"/>
              <a:gd name="connsiteX35" fmla="*/ 8862 w 10000"/>
              <a:gd name="connsiteY35" fmla="*/ 1828 h 10000"/>
              <a:gd name="connsiteX36" fmla="*/ 9138 w 10000"/>
              <a:gd name="connsiteY36" fmla="*/ 2207 h 10000"/>
              <a:gd name="connsiteX37" fmla="*/ 9402 w 10000"/>
              <a:gd name="connsiteY37" fmla="*/ 2621 h 10000"/>
              <a:gd name="connsiteX38" fmla="*/ 9598 w 10000"/>
              <a:gd name="connsiteY38" fmla="*/ 3057 h 10000"/>
              <a:gd name="connsiteX39" fmla="*/ 9701 w 10000"/>
              <a:gd name="connsiteY39" fmla="*/ 3287 h 10000"/>
              <a:gd name="connsiteX40" fmla="*/ 9782 w 10000"/>
              <a:gd name="connsiteY40" fmla="*/ 3517 h 10000"/>
              <a:gd name="connsiteX41" fmla="*/ 9839 w 10000"/>
              <a:gd name="connsiteY41" fmla="*/ 3759 h 10000"/>
              <a:gd name="connsiteX42" fmla="*/ 9897 w 10000"/>
              <a:gd name="connsiteY42" fmla="*/ 4000 h 10000"/>
              <a:gd name="connsiteX43" fmla="*/ 9943 w 10000"/>
              <a:gd name="connsiteY43" fmla="*/ 4241 h 10000"/>
              <a:gd name="connsiteX44" fmla="*/ 9977 w 10000"/>
              <a:gd name="connsiteY44" fmla="*/ 4483 h 10000"/>
              <a:gd name="connsiteX45" fmla="*/ 10000 w 10000"/>
              <a:gd name="connsiteY45" fmla="*/ 4747 h 10000"/>
              <a:gd name="connsiteX46" fmla="*/ 10000 w 10000"/>
              <a:gd name="connsiteY46" fmla="*/ 5000 h 10000"/>
              <a:gd name="connsiteX47" fmla="*/ 10000 w 10000"/>
              <a:gd name="connsiteY47" fmla="*/ 5000 h 10000"/>
              <a:gd name="connsiteX48" fmla="*/ 10000 w 10000"/>
              <a:gd name="connsiteY48" fmla="*/ 5000 h 10000"/>
              <a:gd name="connsiteX49" fmla="*/ 10000 w 10000"/>
              <a:gd name="connsiteY49" fmla="*/ 5264 h 10000"/>
              <a:gd name="connsiteX50" fmla="*/ 9977 w 10000"/>
              <a:gd name="connsiteY50" fmla="*/ 5517 h 10000"/>
              <a:gd name="connsiteX51" fmla="*/ 9943 w 10000"/>
              <a:gd name="connsiteY51" fmla="*/ 5759 h 10000"/>
              <a:gd name="connsiteX52" fmla="*/ 9897 w 10000"/>
              <a:gd name="connsiteY52" fmla="*/ 6000 h 10000"/>
              <a:gd name="connsiteX53" fmla="*/ 9839 w 10000"/>
              <a:gd name="connsiteY53" fmla="*/ 6241 h 10000"/>
              <a:gd name="connsiteX54" fmla="*/ 9782 w 10000"/>
              <a:gd name="connsiteY54" fmla="*/ 6483 h 10000"/>
              <a:gd name="connsiteX55" fmla="*/ 9701 w 10000"/>
              <a:gd name="connsiteY55" fmla="*/ 6724 h 10000"/>
              <a:gd name="connsiteX56" fmla="*/ 9598 w 10000"/>
              <a:gd name="connsiteY56" fmla="*/ 6943 h 10000"/>
              <a:gd name="connsiteX57" fmla="*/ 9402 w 10000"/>
              <a:gd name="connsiteY57" fmla="*/ 7379 h 10000"/>
              <a:gd name="connsiteX58" fmla="*/ 9138 w 10000"/>
              <a:gd name="connsiteY58" fmla="*/ 7805 h 10000"/>
              <a:gd name="connsiteX59" fmla="*/ 8862 w 10000"/>
              <a:gd name="connsiteY59" fmla="*/ 8184 h 10000"/>
              <a:gd name="connsiteX60" fmla="*/ 8540 w 10000"/>
              <a:gd name="connsiteY60" fmla="*/ 8540 h 10000"/>
              <a:gd name="connsiteX61" fmla="*/ 8184 w 10000"/>
              <a:gd name="connsiteY61" fmla="*/ 8862 h 10000"/>
              <a:gd name="connsiteX62" fmla="*/ 7793 w 10000"/>
              <a:gd name="connsiteY62" fmla="*/ 9138 h 10000"/>
              <a:gd name="connsiteX63" fmla="*/ 7379 w 10000"/>
              <a:gd name="connsiteY63" fmla="*/ 9402 h 10000"/>
              <a:gd name="connsiteX64" fmla="*/ 6943 w 10000"/>
              <a:gd name="connsiteY64" fmla="*/ 9598 h 10000"/>
              <a:gd name="connsiteX65" fmla="*/ 6724 w 10000"/>
              <a:gd name="connsiteY65" fmla="*/ 9701 h 10000"/>
              <a:gd name="connsiteX66" fmla="*/ 6483 w 10000"/>
              <a:gd name="connsiteY66" fmla="*/ 9782 h 10000"/>
              <a:gd name="connsiteX67" fmla="*/ 6241 w 10000"/>
              <a:gd name="connsiteY67" fmla="*/ 9839 h 10000"/>
              <a:gd name="connsiteX68" fmla="*/ 6000 w 10000"/>
              <a:gd name="connsiteY68" fmla="*/ 9897 h 10000"/>
              <a:gd name="connsiteX69" fmla="*/ 5759 w 10000"/>
              <a:gd name="connsiteY69" fmla="*/ 9943 h 10000"/>
              <a:gd name="connsiteX70" fmla="*/ 5517 w 10000"/>
              <a:gd name="connsiteY70" fmla="*/ 9977 h 10000"/>
              <a:gd name="connsiteX71" fmla="*/ 5264 w 10000"/>
              <a:gd name="connsiteY71" fmla="*/ 10000 h 10000"/>
              <a:gd name="connsiteX72" fmla="*/ 5000 w 10000"/>
              <a:gd name="connsiteY72" fmla="*/ 10000 h 10000"/>
              <a:gd name="connsiteX73" fmla="*/ 5000 w 10000"/>
              <a:gd name="connsiteY73" fmla="*/ 10000 h 10000"/>
              <a:gd name="connsiteX74" fmla="*/ 4736 w 10000"/>
              <a:gd name="connsiteY74" fmla="*/ 10000 h 10000"/>
              <a:gd name="connsiteX75" fmla="*/ 4483 w 10000"/>
              <a:gd name="connsiteY75" fmla="*/ 9977 h 10000"/>
              <a:gd name="connsiteX76" fmla="*/ 4241 w 10000"/>
              <a:gd name="connsiteY76" fmla="*/ 9943 h 10000"/>
              <a:gd name="connsiteX77" fmla="*/ 4000 w 10000"/>
              <a:gd name="connsiteY77" fmla="*/ 9897 h 10000"/>
              <a:gd name="connsiteX78" fmla="*/ 3759 w 10000"/>
              <a:gd name="connsiteY78" fmla="*/ 9839 h 10000"/>
              <a:gd name="connsiteX79" fmla="*/ 3517 w 10000"/>
              <a:gd name="connsiteY79" fmla="*/ 9782 h 10000"/>
              <a:gd name="connsiteX80" fmla="*/ 3276 w 10000"/>
              <a:gd name="connsiteY80" fmla="*/ 9701 h 10000"/>
              <a:gd name="connsiteX81" fmla="*/ 3057 w 10000"/>
              <a:gd name="connsiteY81" fmla="*/ 9598 h 10000"/>
              <a:gd name="connsiteX82" fmla="*/ 2621 w 10000"/>
              <a:gd name="connsiteY82" fmla="*/ 9402 h 10000"/>
              <a:gd name="connsiteX83" fmla="*/ 2195 w 10000"/>
              <a:gd name="connsiteY83" fmla="*/ 9138 h 10000"/>
              <a:gd name="connsiteX84" fmla="*/ 2224 w 10000"/>
              <a:gd name="connsiteY84"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8 w 10000"/>
              <a:gd name="connsiteY9" fmla="*/ 3517 h 10000"/>
              <a:gd name="connsiteX10" fmla="*/ 2195 w 10000"/>
              <a:gd name="connsiteY10" fmla="*/ 862 h 10000"/>
              <a:gd name="connsiteX11" fmla="*/ 2621 w 10000"/>
              <a:gd name="connsiteY11" fmla="*/ 609 h 10000"/>
              <a:gd name="connsiteX12" fmla="*/ 3057 w 10000"/>
              <a:gd name="connsiteY12" fmla="*/ 402 h 10000"/>
              <a:gd name="connsiteX13" fmla="*/ 3276 w 10000"/>
              <a:gd name="connsiteY13" fmla="*/ 299 h 10000"/>
              <a:gd name="connsiteX14" fmla="*/ 3517 w 10000"/>
              <a:gd name="connsiteY14" fmla="*/ 218 h 10000"/>
              <a:gd name="connsiteX15" fmla="*/ 3759 w 10000"/>
              <a:gd name="connsiteY15" fmla="*/ 161 h 10000"/>
              <a:gd name="connsiteX16" fmla="*/ 4000 w 10000"/>
              <a:gd name="connsiteY16" fmla="*/ 103 h 10000"/>
              <a:gd name="connsiteX17" fmla="*/ 4241 w 10000"/>
              <a:gd name="connsiteY17" fmla="*/ 69 h 10000"/>
              <a:gd name="connsiteX18" fmla="*/ 4483 w 10000"/>
              <a:gd name="connsiteY18" fmla="*/ 23 h 10000"/>
              <a:gd name="connsiteX19" fmla="*/ 4736 w 10000"/>
              <a:gd name="connsiteY19" fmla="*/ 0 h 10000"/>
              <a:gd name="connsiteX20" fmla="*/ 5000 w 10000"/>
              <a:gd name="connsiteY20" fmla="*/ 0 h 10000"/>
              <a:gd name="connsiteX21" fmla="*/ 5000 w 10000"/>
              <a:gd name="connsiteY21" fmla="*/ 0 h 10000"/>
              <a:gd name="connsiteX22" fmla="*/ 5264 w 10000"/>
              <a:gd name="connsiteY22" fmla="*/ 0 h 10000"/>
              <a:gd name="connsiteX23" fmla="*/ 5517 w 10000"/>
              <a:gd name="connsiteY23" fmla="*/ 23 h 10000"/>
              <a:gd name="connsiteX24" fmla="*/ 5759 w 10000"/>
              <a:gd name="connsiteY24" fmla="*/ 69 h 10000"/>
              <a:gd name="connsiteX25" fmla="*/ 6000 w 10000"/>
              <a:gd name="connsiteY25" fmla="*/ 103 h 10000"/>
              <a:gd name="connsiteX26" fmla="*/ 6241 w 10000"/>
              <a:gd name="connsiteY26" fmla="*/ 161 h 10000"/>
              <a:gd name="connsiteX27" fmla="*/ 6483 w 10000"/>
              <a:gd name="connsiteY27" fmla="*/ 218 h 10000"/>
              <a:gd name="connsiteX28" fmla="*/ 6724 w 10000"/>
              <a:gd name="connsiteY28" fmla="*/ 299 h 10000"/>
              <a:gd name="connsiteX29" fmla="*/ 6943 w 10000"/>
              <a:gd name="connsiteY29" fmla="*/ 402 h 10000"/>
              <a:gd name="connsiteX30" fmla="*/ 7379 w 10000"/>
              <a:gd name="connsiteY30" fmla="*/ 609 h 10000"/>
              <a:gd name="connsiteX31" fmla="*/ 7793 w 10000"/>
              <a:gd name="connsiteY31" fmla="*/ 862 h 10000"/>
              <a:gd name="connsiteX32" fmla="*/ 8184 w 10000"/>
              <a:gd name="connsiteY32" fmla="*/ 1138 h 10000"/>
              <a:gd name="connsiteX33" fmla="*/ 8540 w 10000"/>
              <a:gd name="connsiteY33" fmla="*/ 1460 h 10000"/>
              <a:gd name="connsiteX34" fmla="*/ 8862 w 10000"/>
              <a:gd name="connsiteY34" fmla="*/ 1828 h 10000"/>
              <a:gd name="connsiteX35" fmla="*/ 9138 w 10000"/>
              <a:gd name="connsiteY35" fmla="*/ 2207 h 10000"/>
              <a:gd name="connsiteX36" fmla="*/ 9402 w 10000"/>
              <a:gd name="connsiteY36" fmla="*/ 2621 h 10000"/>
              <a:gd name="connsiteX37" fmla="*/ 9598 w 10000"/>
              <a:gd name="connsiteY37" fmla="*/ 3057 h 10000"/>
              <a:gd name="connsiteX38" fmla="*/ 9701 w 10000"/>
              <a:gd name="connsiteY38" fmla="*/ 3287 h 10000"/>
              <a:gd name="connsiteX39" fmla="*/ 9782 w 10000"/>
              <a:gd name="connsiteY39" fmla="*/ 3517 h 10000"/>
              <a:gd name="connsiteX40" fmla="*/ 9839 w 10000"/>
              <a:gd name="connsiteY40" fmla="*/ 3759 h 10000"/>
              <a:gd name="connsiteX41" fmla="*/ 9897 w 10000"/>
              <a:gd name="connsiteY41" fmla="*/ 4000 h 10000"/>
              <a:gd name="connsiteX42" fmla="*/ 9943 w 10000"/>
              <a:gd name="connsiteY42" fmla="*/ 4241 h 10000"/>
              <a:gd name="connsiteX43" fmla="*/ 9977 w 10000"/>
              <a:gd name="connsiteY43" fmla="*/ 4483 h 10000"/>
              <a:gd name="connsiteX44" fmla="*/ 10000 w 10000"/>
              <a:gd name="connsiteY44" fmla="*/ 4747 h 10000"/>
              <a:gd name="connsiteX45" fmla="*/ 10000 w 10000"/>
              <a:gd name="connsiteY45" fmla="*/ 5000 h 10000"/>
              <a:gd name="connsiteX46" fmla="*/ 10000 w 10000"/>
              <a:gd name="connsiteY46" fmla="*/ 5000 h 10000"/>
              <a:gd name="connsiteX47" fmla="*/ 10000 w 10000"/>
              <a:gd name="connsiteY47" fmla="*/ 5000 h 10000"/>
              <a:gd name="connsiteX48" fmla="*/ 10000 w 10000"/>
              <a:gd name="connsiteY48" fmla="*/ 5264 h 10000"/>
              <a:gd name="connsiteX49" fmla="*/ 9977 w 10000"/>
              <a:gd name="connsiteY49" fmla="*/ 5517 h 10000"/>
              <a:gd name="connsiteX50" fmla="*/ 9943 w 10000"/>
              <a:gd name="connsiteY50" fmla="*/ 5759 h 10000"/>
              <a:gd name="connsiteX51" fmla="*/ 9897 w 10000"/>
              <a:gd name="connsiteY51" fmla="*/ 6000 h 10000"/>
              <a:gd name="connsiteX52" fmla="*/ 9839 w 10000"/>
              <a:gd name="connsiteY52" fmla="*/ 6241 h 10000"/>
              <a:gd name="connsiteX53" fmla="*/ 9782 w 10000"/>
              <a:gd name="connsiteY53" fmla="*/ 6483 h 10000"/>
              <a:gd name="connsiteX54" fmla="*/ 9701 w 10000"/>
              <a:gd name="connsiteY54" fmla="*/ 6724 h 10000"/>
              <a:gd name="connsiteX55" fmla="*/ 9598 w 10000"/>
              <a:gd name="connsiteY55" fmla="*/ 6943 h 10000"/>
              <a:gd name="connsiteX56" fmla="*/ 9402 w 10000"/>
              <a:gd name="connsiteY56" fmla="*/ 7379 h 10000"/>
              <a:gd name="connsiteX57" fmla="*/ 9138 w 10000"/>
              <a:gd name="connsiteY57" fmla="*/ 7805 h 10000"/>
              <a:gd name="connsiteX58" fmla="*/ 8862 w 10000"/>
              <a:gd name="connsiteY58" fmla="*/ 8184 h 10000"/>
              <a:gd name="connsiteX59" fmla="*/ 8540 w 10000"/>
              <a:gd name="connsiteY59" fmla="*/ 8540 h 10000"/>
              <a:gd name="connsiteX60" fmla="*/ 8184 w 10000"/>
              <a:gd name="connsiteY60" fmla="*/ 8862 h 10000"/>
              <a:gd name="connsiteX61" fmla="*/ 7793 w 10000"/>
              <a:gd name="connsiteY61" fmla="*/ 9138 h 10000"/>
              <a:gd name="connsiteX62" fmla="*/ 7379 w 10000"/>
              <a:gd name="connsiteY62" fmla="*/ 9402 h 10000"/>
              <a:gd name="connsiteX63" fmla="*/ 6943 w 10000"/>
              <a:gd name="connsiteY63" fmla="*/ 9598 h 10000"/>
              <a:gd name="connsiteX64" fmla="*/ 6724 w 10000"/>
              <a:gd name="connsiteY64" fmla="*/ 9701 h 10000"/>
              <a:gd name="connsiteX65" fmla="*/ 6483 w 10000"/>
              <a:gd name="connsiteY65" fmla="*/ 9782 h 10000"/>
              <a:gd name="connsiteX66" fmla="*/ 6241 w 10000"/>
              <a:gd name="connsiteY66" fmla="*/ 9839 h 10000"/>
              <a:gd name="connsiteX67" fmla="*/ 6000 w 10000"/>
              <a:gd name="connsiteY67" fmla="*/ 9897 h 10000"/>
              <a:gd name="connsiteX68" fmla="*/ 5759 w 10000"/>
              <a:gd name="connsiteY68" fmla="*/ 9943 h 10000"/>
              <a:gd name="connsiteX69" fmla="*/ 5517 w 10000"/>
              <a:gd name="connsiteY69" fmla="*/ 9977 h 10000"/>
              <a:gd name="connsiteX70" fmla="*/ 5264 w 10000"/>
              <a:gd name="connsiteY70" fmla="*/ 10000 h 10000"/>
              <a:gd name="connsiteX71" fmla="*/ 5000 w 10000"/>
              <a:gd name="connsiteY71" fmla="*/ 10000 h 10000"/>
              <a:gd name="connsiteX72" fmla="*/ 5000 w 10000"/>
              <a:gd name="connsiteY72" fmla="*/ 10000 h 10000"/>
              <a:gd name="connsiteX73" fmla="*/ 4736 w 10000"/>
              <a:gd name="connsiteY73" fmla="*/ 10000 h 10000"/>
              <a:gd name="connsiteX74" fmla="*/ 4483 w 10000"/>
              <a:gd name="connsiteY74" fmla="*/ 9977 h 10000"/>
              <a:gd name="connsiteX75" fmla="*/ 4241 w 10000"/>
              <a:gd name="connsiteY75" fmla="*/ 9943 h 10000"/>
              <a:gd name="connsiteX76" fmla="*/ 4000 w 10000"/>
              <a:gd name="connsiteY76" fmla="*/ 9897 h 10000"/>
              <a:gd name="connsiteX77" fmla="*/ 3759 w 10000"/>
              <a:gd name="connsiteY77" fmla="*/ 9839 h 10000"/>
              <a:gd name="connsiteX78" fmla="*/ 3517 w 10000"/>
              <a:gd name="connsiteY78" fmla="*/ 9782 h 10000"/>
              <a:gd name="connsiteX79" fmla="*/ 3276 w 10000"/>
              <a:gd name="connsiteY79" fmla="*/ 9701 h 10000"/>
              <a:gd name="connsiteX80" fmla="*/ 3057 w 10000"/>
              <a:gd name="connsiteY80" fmla="*/ 9598 h 10000"/>
              <a:gd name="connsiteX81" fmla="*/ 2621 w 10000"/>
              <a:gd name="connsiteY81" fmla="*/ 9402 h 10000"/>
              <a:gd name="connsiteX82" fmla="*/ 2195 w 10000"/>
              <a:gd name="connsiteY82" fmla="*/ 9138 h 10000"/>
              <a:gd name="connsiteX83" fmla="*/ 2224 w 10000"/>
              <a:gd name="connsiteY83"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161 w 10000"/>
              <a:gd name="connsiteY8" fmla="*/ 3759 h 10000"/>
              <a:gd name="connsiteX9" fmla="*/ 2195 w 10000"/>
              <a:gd name="connsiteY9" fmla="*/ 862 h 10000"/>
              <a:gd name="connsiteX10" fmla="*/ 2621 w 10000"/>
              <a:gd name="connsiteY10" fmla="*/ 609 h 10000"/>
              <a:gd name="connsiteX11" fmla="*/ 3057 w 10000"/>
              <a:gd name="connsiteY11" fmla="*/ 402 h 10000"/>
              <a:gd name="connsiteX12" fmla="*/ 3276 w 10000"/>
              <a:gd name="connsiteY12" fmla="*/ 299 h 10000"/>
              <a:gd name="connsiteX13" fmla="*/ 3517 w 10000"/>
              <a:gd name="connsiteY13" fmla="*/ 218 h 10000"/>
              <a:gd name="connsiteX14" fmla="*/ 3759 w 10000"/>
              <a:gd name="connsiteY14" fmla="*/ 161 h 10000"/>
              <a:gd name="connsiteX15" fmla="*/ 4000 w 10000"/>
              <a:gd name="connsiteY15" fmla="*/ 103 h 10000"/>
              <a:gd name="connsiteX16" fmla="*/ 4241 w 10000"/>
              <a:gd name="connsiteY16" fmla="*/ 69 h 10000"/>
              <a:gd name="connsiteX17" fmla="*/ 4483 w 10000"/>
              <a:gd name="connsiteY17" fmla="*/ 23 h 10000"/>
              <a:gd name="connsiteX18" fmla="*/ 4736 w 10000"/>
              <a:gd name="connsiteY18" fmla="*/ 0 h 10000"/>
              <a:gd name="connsiteX19" fmla="*/ 5000 w 10000"/>
              <a:gd name="connsiteY19" fmla="*/ 0 h 10000"/>
              <a:gd name="connsiteX20" fmla="*/ 5000 w 10000"/>
              <a:gd name="connsiteY20" fmla="*/ 0 h 10000"/>
              <a:gd name="connsiteX21" fmla="*/ 5264 w 10000"/>
              <a:gd name="connsiteY21" fmla="*/ 0 h 10000"/>
              <a:gd name="connsiteX22" fmla="*/ 5517 w 10000"/>
              <a:gd name="connsiteY22" fmla="*/ 23 h 10000"/>
              <a:gd name="connsiteX23" fmla="*/ 5759 w 10000"/>
              <a:gd name="connsiteY23" fmla="*/ 69 h 10000"/>
              <a:gd name="connsiteX24" fmla="*/ 6000 w 10000"/>
              <a:gd name="connsiteY24" fmla="*/ 103 h 10000"/>
              <a:gd name="connsiteX25" fmla="*/ 6241 w 10000"/>
              <a:gd name="connsiteY25" fmla="*/ 161 h 10000"/>
              <a:gd name="connsiteX26" fmla="*/ 6483 w 10000"/>
              <a:gd name="connsiteY26" fmla="*/ 218 h 10000"/>
              <a:gd name="connsiteX27" fmla="*/ 6724 w 10000"/>
              <a:gd name="connsiteY27" fmla="*/ 299 h 10000"/>
              <a:gd name="connsiteX28" fmla="*/ 6943 w 10000"/>
              <a:gd name="connsiteY28" fmla="*/ 402 h 10000"/>
              <a:gd name="connsiteX29" fmla="*/ 7379 w 10000"/>
              <a:gd name="connsiteY29" fmla="*/ 609 h 10000"/>
              <a:gd name="connsiteX30" fmla="*/ 7793 w 10000"/>
              <a:gd name="connsiteY30" fmla="*/ 862 h 10000"/>
              <a:gd name="connsiteX31" fmla="*/ 8184 w 10000"/>
              <a:gd name="connsiteY31" fmla="*/ 1138 h 10000"/>
              <a:gd name="connsiteX32" fmla="*/ 8540 w 10000"/>
              <a:gd name="connsiteY32" fmla="*/ 1460 h 10000"/>
              <a:gd name="connsiteX33" fmla="*/ 8862 w 10000"/>
              <a:gd name="connsiteY33" fmla="*/ 1828 h 10000"/>
              <a:gd name="connsiteX34" fmla="*/ 9138 w 10000"/>
              <a:gd name="connsiteY34" fmla="*/ 2207 h 10000"/>
              <a:gd name="connsiteX35" fmla="*/ 9402 w 10000"/>
              <a:gd name="connsiteY35" fmla="*/ 2621 h 10000"/>
              <a:gd name="connsiteX36" fmla="*/ 9598 w 10000"/>
              <a:gd name="connsiteY36" fmla="*/ 3057 h 10000"/>
              <a:gd name="connsiteX37" fmla="*/ 9701 w 10000"/>
              <a:gd name="connsiteY37" fmla="*/ 3287 h 10000"/>
              <a:gd name="connsiteX38" fmla="*/ 9782 w 10000"/>
              <a:gd name="connsiteY38" fmla="*/ 3517 h 10000"/>
              <a:gd name="connsiteX39" fmla="*/ 9839 w 10000"/>
              <a:gd name="connsiteY39" fmla="*/ 3759 h 10000"/>
              <a:gd name="connsiteX40" fmla="*/ 9897 w 10000"/>
              <a:gd name="connsiteY40" fmla="*/ 4000 h 10000"/>
              <a:gd name="connsiteX41" fmla="*/ 9943 w 10000"/>
              <a:gd name="connsiteY41" fmla="*/ 4241 h 10000"/>
              <a:gd name="connsiteX42" fmla="*/ 9977 w 10000"/>
              <a:gd name="connsiteY42" fmla="*/ 4483 h 10000"/>
              <a:gd name="connsiteX43" fmla="*/ 10000 w 10000"/>
              <a:gd name="connsiteY43" fmla="*/ 4747 h 10000"/>
              <a:gd name="connsiteX44" fmla="*/ 10000 w 10000"/>
              <a:gd name="connsiteY44" fmla="*/ 5000 h 10000"/>
              <a:gd name="connsiteX45" fmla="*/ 10000 w 10000"/>
              <a:gd name="connsiteY45" fmla="*/ 5000 h 10000"/>
              <a:gd name="connsiteX46" fmla="*/ 10000 w 10000"/>
              <a:gd name="connsiteY46" fmla="*/ 5000 h 10000"/>
              <a:gd name="connsiteX47" fmla="*/ 10000 w 10000"/>
              <a:gd name="connsiteY47" fmla="*/ 5264 h 10000"/>
              <a:gd name="connsiteX48" fmla="*/ 9977 w 10000"/>
              <a:gd name="connsiteY48" fmla="*/ 5517 h 10000"/>
              <a:gd name="connsiteX49" fmla="*/ 9943 w 10000"/>
              <a:gd name="connsiteY49" fmla="*/ 5759 h 10000"/>
              <a:gd name="connsiteX50" fmla="*/ 9897 w 10000"/>
              <a:gd name="connsiteY50" fmla="*/ 6000 h 10000"/>
              <a:gd name="connsiteX51" fmla="*/ 9839 w 10000"/>
              <a:gd name="connsiteY51" fmla="*/ 6241 h 10000"/>
              <a:gd name="connsiteX52" fmla="*/ 9782 w 10000"/>
              <a:gd name="connsiteY52" fmla="*/ 6483 h 10000"/>
              <a:gd name="connsiteX53" fmla="*/ 9701 w 10000"/>
              <a:gd name="connsiteY53" fmla="*/ 6724 h 10000"/>
              <a:gd name="connsiteX54" fmla="*/ 9598 w 10000"/>
              <a:gd name="connsiteY54" fmla="*/ 6943 h 10000"/>
              <a:gd name="connsiteX55" fmla="*/ 9402 w 10000"/>
              <a:gd name="connsiteY55" fmla="*/ 7379 h 10000"/>
              <a:gd name="connsiteX56" fmla="*/ 9138 w 10000"/>
              <a:gd name="connsiteY56" fmla="*/ 7805 h 10000"/>
              <a:gd name="connsiteX57" fmla="*/ 8862 w 10000"/>
              <a:gd name="connsiteY57" fmla="*/ 8184 h 10000"/>
              <a:gd name="connsiteX58" fmla="*/ 8540 w 10000"/>
              <a:gd name="connsiteY58" fmla="*/ 8540 h 10000"/>
              <a:gd name="connsiteX59" fmla="*/ 8184 w 10000"/>
              <a:gd name="connsiteY59" fmla="*/ 8862 h 10000"/>
              <a:gd name="connsiteX60" fmla="*/ 7793 w 10000"/>
              <a:gd name="connsiteY60" fmla="*/ 9138 h 10000"/>
              <a:gd name="connsiteX61" fmla="*/ 7379 w 10000"/>
              <a:gd name="connsiteY61" fmla="*/ 9402 h 10000"/>
              <a:gd name="connsiteX62" fmla="*/ 6943 w 10000"/>
              <a:gd name="connsiteY62" fmla="*/ 9598 h 10000"/>
              <a:gd name="connsiteX63" fmla="*/ 6724 w 10000"/>
              <a:gd name="connsiteY63" fmla="*/ 9701 h 10000"/>
              <a:gd name="connsiteX64" fmla="*/ 6483 w 10000"/>
              <a:gd name="connsiteY64" fmla="*/ 9782 h 10000"/>
              <a:gd name="connsiteX65" fmla="*/ 6241 w 10000"/>
              <a:gd name="connsiteY65" fmla="*/ 9839 h 10000"/>
              <a:gd name="connsiteX66" fmla="*/ 6000 w 10000"/>
              <a:gd name="connsiteY66" fmla="*/ 9897 h 10000"/>
              <a:gd name="connsiteX67" fmla="*/ 5759 w 10000"/>
              <a:gd name="connsiteY67" fmla="*/ 9943 h 10000"/>
              <a:gd name="connsiteX68" fmla="*/ 5517 w 10000"/>
              <a:gd name="connsiteY68" fmla="*/ 9977 h 10000"/>
              <a:gd name="connsiteX69" fmla="*/ 5264 w 10000"/>
              <a:gd name="connsiteY69" fmla="*/ 10000 h 10000"/>
              <a:gd name="connsiteX70" fmla="*/ 5000 w 10000"/>
              <a:gd name="connsiteY70" fmla="*/ 10000 h 10000"/>
              <a:gd name="connsiteX71" fmla="*/ 5000 w 10000"/>
              <a:gd name="connsiteY71" fmla="*/ 10000 h 10000"/>
              <a:gd name="connsiteX72" fmla="*/ 4736 w 10000"/>
              <a:gd name="connsiteY72" fmla="*/ 10000 h 10000"/>
              <a:gd name="connsiteX73" fmla="*/ 4483 w 10000"/>
              <a:gd name="connsiteY73" fmla="*/ 9977 h 10000"/>
              <a:gd name="connsiteX74" fmla="*/ 4241 w 10000"/>
              <a:gd name="connsiteY74" fmla="*/ 9943 h 10000"/>
              <a:gd name="connsiteX75" fmla="*/ 4000 w 10000"/>
              <a:gd name="connsiteY75" fmla="*/ 9897 h 10000"/>
              <a:gd name="connsiteX76" fmla="*/ 3759 w 10000"/>
              <a:gd name="connsiteY76" fmla="*/ 9839 h 10000"/>
              <a:gd name="connsiteX77" fmla="*/ 3517 w 10000"/>
              <a:gd name="connsiteY77" fmla="*/ 9782 h 10000"/>
              <a:gd name="connsiteX78" fmla="*/ 3276 w 10000"/>
              <a:gd name="connsiteY78" fmla="*/ 9701 h 10000"/>
              <a:gd name="connsiteX79" fmla="*/ 3057 w 10000"/>
              <a:gd name="connsiteY79" fmla="*/ 9598 h 10000"/>
              <a:gd name="connsiteX80" fmla="*/ 2621 w 10000"/>
              <a:gd name="connsiteY80" fmla="*/ 9402 h 10000"/>
              <a:gd name="connsiteX81" fmla="*/ 2195 w 10000"/>
              <a:gd name="connsiteY81" fmla="*/ 9138 h 10000"/>
              <a:gd name="connsiteX82" fmla="*/ 2224 w 10000"/>
              <a:gd name="connsiteY82"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103 w 10000"/>
              <a:gd name="connsiteY7" fmla="*/ 4000 h 10000"/>
              <a:gd name="connsiteX8" fmla="*/ 2195 w 10000"/>
              <a:gd name="connsiteY8" fmla="*/ 862 h 10000"/>
              <a:gd name="connsiteX9" fmla="*/ 2621 w 10000"/>
              <a:gd name="connsiteY9" fmla="*/ 609 h 10000"/>
              <a:gd name="connsiteX10" fmla="*/ 3057 w 10000"/>
              <a:gd name="connsiteY10" fmla="*/ 402 h 10000"/>
              <a:gd name="connsiteX11" fmla="*/ 3276 w 10000"/>
              <a:gd name="connsiteY11" fmla="*/ 299 h 10000"/>
              <a:gd name="connsiteX12" fmla="*/ 3517 w 10000"/>
              <a:gd name="connsiteY12" fmla="*/ 218 h 10000"/>
              <a:gd name="connsiteX13" fmla="*/ 3759 w 10000"/>
              <a:gd name="connsiteY13" fmla="*/ 161 h 10000"/>
              <a:gd name="connsiteX14" fmla="*/ 4000 w 10000"/>
              <a:gd name="connsiteY14" fmla="*/ 103 h 10000"/>
              <a:gd name="connsiteX15" fmla="*/ 4241 w 10000"/>
              <a:gd name="connsiteY15" fmla="*/ 69 h 10000"/>
              <a:gd name="connsiteX16" fmla="*/ 4483 w 10000"/>
              <a:gd name="connsiteY16" fmla="*/ 23 h 10000"/>
              <a:gd name="connsiteX17" fmla="*/ 4736 w 10000"/>
              <a:gd name="connsiteY17" fmla="*/ 0 h 10000"/>
              <a:gd name="connsiteX18" fmla="*/ 5000 w 10000"/>
              <a:gd name="connsiteY18" fmla="*/ 0 h 10000"/>
              <a:gd name="connsiteX19" fmla="*/ 5000 w 10000"/>
              <a:gd name="connsiteY19" fmla="*/ 0 h 10000"/>
              <a:gd name="connsiteX20" fmla="*/ 5264 w 10000"/>
              <a:gd name="connsiteY20" fmla="*/ 0 h 10000"/>
              <a:gd name="connsiteX21" fmla="*/ 5517 w 10000"/>
              <a:gd name="connsiteY21" fmla="*/ 23 h 10000"/>
              <a:gd name="connsiteX22" fmla="*/ 5759 w 10000"/>
              <a:gd name="connsiteY22" fmla="*/ 69 h 10000"/>
              <a:gd name="connsiteX23" fmla="*/ 6000 w 10000"/>
              <a:gd name="connsiteY23" fmla="*/ 103 h 10000"/>
              <a:gd name="connsiteX24" fmla="*/ 6241 w 10000"/>
              <a:gd name="connsiteY24" fmla="*/ 161 h 10000"/>
              <a:gd name="connsiteX25" fmla="*/ 6483 w 10000"/>
              <a:gd name="connsiteY25" fmla="*/ 218 h 10000"/>
              <a:gd name="connsiteX26" fmla="*/ 6724 w 10000"/>
              <a:gd name="connsiteY26" fmla="*/ 299 h 10000"/>
              <a:gd name="connsiteX27" fmla="*/ 6943 w 10000"/>
              <a:gd name="connsiteY27" fmla="*/ 402 h 10000"/>
              <a:gd name="connsiteX28" fmla="*/ 7379 w 10000"/>
              <a:gd name="connsiteY28" fmla="*/ 609 h 10000"/>
              <a:gd name="connsiteX29" fmla="*/ 7793 w 10000"/>
              <a:gd name="connsiteY29" fmla="*/ 862 h 10000"/>
              <a:gd name="connsiteX30" fmla="*/ 8184 w 10000"/>
              <a:gd name="connsiteY30" fmla="*/ 1138 h 10000"/>
              <a:gd name="connsiteX31" fmla="*/ 8540 w 10000"/>
              <a:gd name="connsiteY31" fmla="*/ 1460 h 10000"/>
              <a:gd name="connsiteX32" fmla="*/ 8862 w 10000"/>
              <a:gd name="connsiteY32" fmla="*/ 1828 h 10000"/>
              <a:gd name="connsiteX33" fmla="*/ 9138 w 10000"/>
              <a:gd name="connsiteY33" fmla="*/ 2207 h 10000"/>
              <a:gd name="connsiteX34" fmla="*/ 9402 w 10000"/>
              <a:gd name="connsiteY34" fmla="*/ 2621 h 10000"/>
              <a:gd name="connsiteX35" fmla="*/ 9598 w 10000"/>
              <a:gd name="connsiteY35" fmla="*/ 3057 h 10000"/>
              <a:gd name="connsiteX36" fmla="*/ 9701 w 10000"/>
              <a:gd name="connsiteY36" fmla="*/ 3287 h 10000"/>
              <a:gd name="connsiteX37" fmla="*/ 9782 w 10000"/>
              <a:gd name="connsiteY37" fmla="*/ 3517 h 10000"/>
              <a:gd name="connsiteX38" fmla="*/ 9839 w 10000"/>
              <a:gd name="connsiteY38" fmla="*/ 3759 h 10000"/>
              <a:gd name="connsiteX39" fmla="*/ 9897 w 10000"/>
              <a:gd name="connsiteY39" fmla="*/ 4000 h 10000"/>
              <a:gd name="connsiteX40" fmla="*/ 9943 w 10000"/>
              <a:gd name="connsiteY40" fmla="*/ 4241 h 10000"/>
              <a:gd name="connsiteX41" fmla="*/ 9977 w 10000"/>
              <a:gd name="connsiteY41" fmla="*/ 4483 h 10000"/>
              <a:gd name="connsiteX42" fmla="*/ 10000 w 10000"/>
              <a:gd name="connsiteY42" fmla="*/ 4747 h 10000"/>
              <a:gd name="connsiteX43" fmla="*/ 10000 w 10000"/>
              <a:gd name="connsiteY43" fmla="*/ 5000 h 10000"/>
              <a:gd name="connsiteX44" fmla="*/ 10000 w 10000"/>
              <a:gd name="connsiteY44" fmla="*/ 5000 h 10000"/>
              <a:gd name="connsiteX45" fmla="*/ 10000 w 10000"/>
              <a:gd name="connsiteY45" fmla="*/ 5000 h 10000"/>
              <a:gd name="connsiteX46" fmla="*/ 10000 w 10000"/>
              <a:gd name="connsiteY46" fmla="*/ 5264 h 10000"/>
              <a:gd name="connsiteX47" fmla="*/ 9977 w 10000"/>
              <a:gd name="connsiteY47" fmla="*/ 5517 h 10000"/>
              <a:gd name="connsiteX48" fmla="*/ 9943 w 10000"/>
              <a:gd name="connsiteY48" fmla="*/ 5759 h 10000"/>
              <a:gd name="connsiteX49" fmla="*/ 9897 w 10000"/>
              <a:gd name="connsiteY49" fmla="*/ 6000 h 10000"/>
              <a:gd name="connsiteX50" fmla="*/ 9839 w 10000"/>
              <a:gd name="connsiteY50" fmla="*/ 6241 h 10000"/>
              <a:gd name="connsiteX51" fmla="*/ 9782 w 10000"/>
              <a:gd name="connsiteY51" fmla="*/ 6483 h 10000"/>
              <a:gd name="connsiteX52" fmla="*/ 9701 w 10000"/>
              <a:gd name="connsiteY52" fmla="*/ 6724 h 10000"/>
              <a:gd name="connsiteX53" fmla="*/ 9598 w 10000"/>
              <a:gd name="connsiteY53" fmla="*/ 6943 h 10000"/>
              <a:gd name="connsiteX54" fmla="*/ 9402 w 10000"/>
              <a:gd name="connsiteY54" fmla="*/ 7379 h 10000"/>
              <a:gd name="connsiteX55" fmla="*/ 9138 w 10000"/>
              <a:gd name="connsiteY55" fmla="*/ 7805 h 10000"/>
              <a:gd name="connsiteX56" fmla="*/ 8862 w 10000"/>
              <a:gd name="connsiteY56" fmla="*/ 8184 h 10000"/>
              <a:gd name="connsiteX57" fmla="*/ 8540 w 10000"/>
              <a:gd name="connsiteY57" fmla="*/ 8540 h 10000"/>
              <a:gd name="connsiteX58" fmla="*/ 8184 w 10000"/>
              <a:gd name="connsiteY58" fmla="*/ 8862 h 10000"/>
              <a:gd name="connsiteX59" fmla="*/ 7793 w 10000"/>
              <a:gd name="connsiteY59" fmla="*/ 9138 h 10000"/>
              <a:gd name="connsiteX60" fmla="*/ 7379 w 10000"/>
              <a:gd name="connsiteY60" fmla="*/ 9402 h 10000"/>
              <a:gd name="connsiteX61" fmla="*/ 6943 w 10000"/>
              <a:gd name="connsiteY61" fmla="*/ 9598 h 10000"/>
              <a:gd name="connsiteX62" fmla="*/ 6724 w 10000"/>
              <a:gd name="connsiteY62" fmla="*/ 9701 h 10000"/>
              <a:gd name="connsiteX63" fmla="*/ 6483 w 10000"/>
              <a:gd name="connsiteY63" fmla="*/ 9782 h 10000"/>
              <a:gd name="connsiteX64" fmla="*/ 6241 w 10000"/>
              <a:gd name="connsiteY64" fmla="*/ 9839 h 10000"/>
              <a:gd name="connsiteX65" fmla="*/ 6000 w 10000"/>
              <a:gd name="connsiteY65" fmla="*/ 9897 h 10000"/>
              <a:gd name="connsiteX66" fmla="*/ 5759 w 10000"/>
              <a:gd name="connsiteY66" fmla="*/ 9943 h 10000"/>
              <a:gd name="connsiteX67" fmla="*/ 5517 w 10000"/>
              <a:gd name="connsiteY67" fmla="*/ 9977 h 10000"/>
              <a:gd name="connsiteX68" fmla="*/ 5264 w 10000"/>
              <a:gd name="connsiteY68" fmla="*/ 10000 h 10000"/>
              <a:gd name="connsiteX69" fmla="*/ 5000 w 10000"/>
              <a:gd name="connsiteY69" fmla="*/ 10000 h 10000"/>
              <a:gd name="connsiteX70" fmla="*/ 5000 w 10000"/>
              <a:gd name="connsiteY70" fmla="*/ 10000 h 10000"/>
              <a:gd name="connsiteX71" fmla="*/ 4736 w 10000"/>
              <a:gd name="connsiteY71" fmla="*/ 10000 h 10000"/>
              <a:gd name="connsiteX72" fmla="*/ 4483 w 10000"/>
              <a:gd name="connsiteY72" fmla="*/ 9977 h 10000"/>
              <a:gd name="connsiteX73" fmla="*/ 4241 w 10000"/>
              <a:gd name="connsiteY73" fmla="*/ 9943 h 10000"/>
              <a:gd name="connsiteX74" fmla="*/ 4000 w 10000"/>
              <a:gd name="connsiteY74" fmla="*/ 9897 h 10000"/>
              <a:gd name="connsiteX75" fmla="*/ 3759 w 10000"/>
              <a:gd name="connsiteY75" fmla="*/ 9839 h 10000"/>
              <a:gd name="connsiteX76" fmla="*/ 3517 w 10000"/>
              <a:gd name="connsiteY76" fmla="*/ 9782 h 10000"/>
              <a:gd name="connsiteX77" fmla="*/ 3276 w 10000"/>
              <a:gd name="connsiteY77" fmla="*/ 9701 h 10000"/>
              <a:gd name="connsiteX78" fmla="*/ 3057 w 10000"/>
              <a:gd name="connsiteY78" fmla="*/ 9598 h 10000"/>
              <a:gd name="connsiteX79" fmla="*/ 2621 w 10000"/>
              <a:gd name="connsiteY79" fmla="*/ 9402 h 10000"/>
              <a:gd name="connsiteX80" fmla="*/ 2195 w 10000"/>
              <a:gd name="connsiteY80" fmla="*/ 9138 h 10000"/>
              <a:gd name="connsiteX81" fmla="*/ 2224 w 10000"/>
              <a:gd name="connsiteY81"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57 w 10000"/>
              <a:gd name="connsiteY6" fmla="*/ 4241 h 10000"/>
              <a:gd name="connsiteX7" fmla="*/ 2195 w 10000"/>
              <a:gd name="connsiteY7" fmla="*/ 862 h 10000"/>
              <a:gd name="connsiteX8" fmla="*/ 2621 w 10000"/>
              <a:gd name="connsiteY8" fmla="*/ 609 h 10000"/>
              <a:gd name="connsiteX9" fmla="*/ 3057 w 10000"/>
              <a:gd name="connsiteY9" fmla="*/ 402 h 10000"/>
              <a:gd name="connsiteX10" fmla="*/ 3276 w 10000"/>
              <a:gd name="connsiteY10" fmla="*/ 299 h 10000"/>
              <a:gd name="connsiteX11" fmla="*/ 3517 w 10000"/>
              <a:gd name="connsiteY11" fmla="*/ 218 h 10000"/>
              <a:gd name="connsiteX12" fmla="*/ 3759 w 10000"/>
              <a:gd name="connsiteY12" fmla="*/ 161 h 10000"/>
              <a:gd name="connsiteX13" fmla="*/ 4000 w 10000"/>
              <a:gd name="connsiteY13" fmla="*/ 103 h 10000"/>
              <a:gd name="connsiteX14" fmla="*/ 4241 w 10000"/>
              <a:gd name="connsiteY14" fmla="*/ 69 h 10000"/>
              <a:gd name="connsiteX15" fmla="*/ 4483 w 10000"/>
              <a:gd name="connsiteY15" fmla="*/ 23 h 10000"/>
              <a:gd name="connsiteX16" fmla="*/ 4736 w 10000"/>
              <a:gd name="connsiteY16" fmla="*/ 0 h 10000"/>
              <a:gd name="connsiteX17" fmla="*/ 5000 w 10000"/>
              <a:gd name="connsiteY17" fmla="*/ 0 h 10000"/>
              <a:gd name="connsiteX18" fmla="*/ 5000 w 10000"/>
              <a:gd name="connsiteY18" fmla="*/ 0 h 10000"/>
              <a:gd name="connsiteX19" fmla="*/ 5264 w 10000"/>
              <a:gd name="connsiteY19" fmla="*/ 0 h 10000"/>
              <a:gd name="connsiteX20" fmla="*/ 5517 w 10000"/>
              <a:gd name="connsiteY20" fmla="*/ 23 h 10000"/>
              <a:gd name="connsiteX21" fmla="*/ 5759 w 10000"/>
              <a:gd name="connsiteY21" fmla="*/ 69 h 10000"/>
              <a:gd name="connsiteX22" fmla="*/ 6000 w 10000"/>
              <a:gd name="connsiteY22" fmla="*/ 103 h 10000"/>
              <a:gd name="connsiteX23" fmla="*/ 6241 w 10000"/>
              <a:gd name="connsiteY23" fmla="*/ 161 h 10000"/>
              <a:gd name="connsiteX24" fmla="*/ 6483 w 10000"/>
              <a:gd name="connsiteY24" fmla="*/ 218 h 10000"/>
              <a:gd name="connsiteX25" fmla="*/ 6724 w 10000"/>
              <a:gd name="connsiteY25" fmla="*/ 299 h 10000"/>
              <a:gd name="connsiteX26" fmla="*/ 6943 w 10000"/>
              <a:gd name="connsiteY26" fmla="*/ 402 h 10000"/>
              <a:gd name="connsiteX27" fmla="*/ 7379 w 10000"/>
              <a:gd name="connsiteY27" fmla="*/ 609 h 10000"/>
              <a:gd name="connsiteX28" fmla="*/ 7793 w 10000"/>
              <a:gd name="connsiteY28" fmla="*/ 862 h 10000"/>
              <a:gd name="connsiteX29" fmla="*/ 8184 w 10000"/>
              <a:gd name="connsiteY29" fmla="*/ 1138 h 10000"/>
              <a:gd name="connsiteX30" fmla="*/ 8540 w 10000"/>
              <a:gd name="connsiteY30" fmla="*/ 1460 h 10000"/>
              <a:gd name="connsiteX31" fmla="*/ 8862 w 10000"/>
              <a:gd name="connsiteY31" fmla="*/ 1828 h 10000"/>
              <a:gd name="connsiteX32" fmla="*/ 9138 w 10000"/>
              <a:gd name="connsiteY32" fmla="*/ 2207 h 10000"/>
              <a:gd name="connsiteX33" fmla="*/ 9402 w 10000"/>
              <a:gd name="connsiteY33" fmla="*/ 2621 h 10000"/>
              <a:gd name="connsiteX34" fmla="*/ 9598 w 10000"/>
              <a:gd name="connsiteY34" fmla="*/ 3057 h 10000"/>
              <a:gd name="connsiteX35" fmla="*/ 9701 w 10000"/>
              <a:gd name="connsiteY35" fmla="*/ 3287 h 10000"/>
              <a:gd name="connsiteX36" fmla="*/ 9782 w 10000"/>
              <a:gd name="connsiteY36" fmla="*/ 3517 h 10000"/>
              <a:gd name="connsiteX37" fmla="*/ 9839 w 10000"/>
              <a:gd name="connsiteY37" fmla="*/ 3759 h 10000"/>
              <a:gd name="connsiteX38" fmla="*/ 9897 w 10000"/>
              <a:gd name="connsiteY38" fmla="*/ 4000 h 10000"/>
              <a:gd name="connsiteX39" fmla="*/ 9943 w 10000"/>
              <a:gd name="connsiteY39" fmla="*/ 4241 h 10000"/>
              <a:gd name="connsiteX40" fmla="*/ 9977 w 10000"/>
              <a:gd name="connsiteY40" fmla="*/ 4483 h 10000"/>
              <a:gd name="connsiteX41" fmla="*/ 10000 w 10000"/>
              <a:gd name="connsiteY41" fmla="*/ 4747 h 10000"/>
              <a:gd name="connsiteX42" fmla="*/ 10000 w 10000"/>
              <a:gd name="connsiteY42" fmla="*/ 5000 h 10000"/>
              <a:gd name="connsiteX43" fmla="*/ 10000 w 10000"/>
              <a:gd name="connsiteY43" fmla="*/ 5000 h 10000"/>
              <a:gd name="connsiteX44" fmla="*/ 10000 w 10000"/>
              <a:gd name="connsiteY44" fmla="*/ 5000 h 10000"/>
              <a:gd name="connsiteX45" fmla="*/ 10000 w 10000"/>
              <a:gd name="connsiteY45" fmla="*/ 5264 h 10000"/>
              <a:gd name="connsiteX46" fmla="*/ 9977 w 10000"/>
              <a:gd name="connsiteY46" fmla="*/ 5517 h 10000"/>
              <a:gd name="connsiteX47" fmla="*/ 9943 w 10000"/>
              <a:gd name="connsiteY47" fmla="*/ 5759 h 10000"/>
              <a:gd name="connsiteX48" fmla="*/ 9897 w 10000"/>
              <a:gd name="connsiteY48" fmla="*/ 6000 h 10000"/>
              <a:gd name="connsiteX49" fmla="*/ 9839 w 10000"/>
              <a:gd name="connsiteY49" fmla="*/ 6241 h 10000"/>
              <a:gd name="connsiteX50" fmla="*/ 9782 w 10000"/>
              <a:gd name="connsiteY50" fmla="*/ 6483 h 10000"/>
              <a:gd name="connsiteX51" fmla="*/ 9701 w 10000"/>
              <a:gd name="connsiteY51" fmla="*/ 6724 h 10000"/>
              <a:gd name="connsiteX52" fmla="*/ 9598 w 10000"/>
              <a:gd name="connsiteY52" fmla="*/ 6943 h 10000"/>
              <a:gd name="connsiteX53" fmla="*/ 9402 w 10000"/>
              <a:gd name="connsiteY53" fmla="*/ 7379 h 10000"/>
              <a:gd name="connsiteX54" fmla="*/ 9138 w 10000"/>
              <a:gd name="connsiteY54" fmla="*/ 7805 h 10000"/>
              <a:gd name="connsiteX55" fmla="*/ 8862 w 10000"/>
              <a:gd name="connsiteY55" fmla="*/ 8184 h 10000"/>
              <a:gd name="connsiteX56" fmla="*/ 8540 w 10000"/>
              <a:gd name="connsiteY56" fmla="*/ 8540 h 10000"/>
              <a:gd name="connsiteX57" fmla="*/ 8184 w 10000"/>
              <a:gd name="connsiteY57" fmla="*/ 8862 h 10000"/>
              <a:gd name="connsiteX58" fmla="*/ 7793 w 10000"/>
              <a:gd name="connsiteY58" fmla="*/ 9138 h 10000"/>
              <a:gd name="connsiteX59" fmla="*/ 7379 w 10000"/>
              <a:gd name="connsiteY59" fmla="*/ 9402 h 10000"/>
              <a:gd name="connsiteX60" fmla="*/ 6943 w 10000"/>
              <a:gd name="connsiteY60" fmla="*/ 9598 h 10000"/>
              <a:gd name="connsiteX61" fmla="*/ 6724 w 10000"/>
              <a:gd name="connsiteY61" fmla="*/ 9701 h 10000"/>
              <a:gd name="connsiteX62" fmla="*/ 6483 w 10000"/>
              <a:gd name="connsiteY62" fmla="*/ 9782 h 10000"/>
              <a:gd name="connsiteX63" fmla="*/ 6241 w 10000"/>
              <a:gd name="connsiteY63" fmla="*/ 9839 h 10000"/>
              <a:gd name="connsiteX64" fmla="*/ 6000 w 10000"/>
              <a:gd name="connsiteY64" fmla="*/ 9897 h 10000"/>
              <a:gd name="connsiteX65" fmla="*/ 5759 w 10000"/>
              <a:gd name="connsiteY65" fmla="*/ 9943 h 10000"/>
              <a:gd name="connsiteX66" fmla="*/ 5517 w 10000"/>
              <a:gd name="connsiteY66" fmla="*/ 9977 h 10000"/>
              <a:gd name="connsiteX67" fmla="*/ 5264 w 10000"/>
              <a:gd name="connsiteY67" fmla="*/ 10000 h 10000"/>
              <a:gd name="connsiteX68" fmla="*/ 5000 w 10000"/>
              <a:gd name="connsiteY68" fmla="*/ 10000 h 10000"/>
              <a:gd name="connsiteX69" fmla="*/ 5000 w 10000"/>
              <a:gd name="connsiteY69" fmla="*/ 10000 h 10000"/>
              <a:gd name="connsiteX70" fmla="*/ 4736 w 10000"/>
              <a:gd name="connsiteY70" fmla="*/ 10000 h 10000"/>
              <a:gd name="connsiteX71" fmla="*/ 4483 w 10000"/>
              <a:gd name="connsiteY71" fmla="*/ 9977 h 10000"/>
              <a:gd name="connsiteX72" fmla="*/ 4241 w 10000"/>
              <a:gd name="connsiteY72" fmla="*/ 9943 h 10000"/>
              <a:gd name="connsiteX73" fmla="*/ 4000 w 10000"/>
              <a:gd name="connsiteY73" fmla="*/ 9897 h 10000"/>
              <a:gd name="connsiteX74" fmla="*/ 3759 w 10000"/>
              <a:gd name="connsiteY74" fmla="*/ 9839 h 10000"/>
              <a:gd name="connsiteX75" fmla="*/ 3517 w 10000"/>
              <a:gd name="connsiteY75" fmla="*/ 9782 h 10000"/>
              <a:gd name="connsiteX76" fmla="*/ 3276 w 10000"/>
              <a:gd name="connsiteY76" fmla="*/ 9701 h 10000"/>
              <a:gd name="connsiteX77" fmla="*/ 3057 w 10000"/>
              <a:gd name="connsiteY77" fmla="*/ 9598 h 10000"/>
              <a:gd name="connsiteX78" fmla="*/ 2621 w 10000"/>
              <a:gd name="connsiteY78" fmla="*/ 9402 h 10000"/>
              <a:gd name="connsiteX79" fmla="*/ 2195 w 10000"/>
              <a:gd name="connsiteY79" fmla="*/ 9138 h 10000"/>
              <a:gd name="connsiteX80" fmla="*/ 2224 w 10000"/>
              <a:gd name="connsiteY80"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3 w 10000"/>
              <a:gd name="connsiteY5" fmla="*/ 4483 h 10000"/>
              <a:gd name="connsiteX6" fmla="*/ 2195 w 10000"/>
              <a:gd name="connsiteY6" fmla="*/ 862 h 10000"/>
              <a:gd name="connsiteX7" fmla="*/ 2621 w 10000"/>
              <a:gd name="connsiteY7" fmla="*/ 609 h 10000"/>
              <a:gd name="connsiteX8" fmla="*/ 3057 w 10000"/>
              <a:gd name="connsiteY8" fmla="*/ 402 h 10000"/>
              <a:gd name="connsiteX9" fmla="*/ 3276 w 10000"/>
              <a:gd name="connsiteY9" fmla="*/ 299 h 10000"/>
              <a:gd name="connsiteX10" fmla="*/ 3517 w 10000"/>
              <a:gd name="connsiteY10" fmla="*/ 218 h 10000"/>
              <a:gd name="connsiteX11" fmla="*/ 3759 w 10000"/>
              <a:gd name="connsiteY11" fmla="*/ 161 h 10000"/>
              <a:gd name="connsiteX12" fmla="*/ 4000 w 10000"/>
              <a:gd name="connsiteY12" fmla="*/ 103 h 10000"/>
              <a:gd name="connsiteX13" fmla="*/ 4241 w 10000"/>
              <a:gd name="connsiteY13" fmla="*/ 69 h 10000"/>
              <a:gd name="connsiteX14" fmla="*/ 4483 w 10000"/>
              <a:gd name="connsiteY14" fmla="*/ 23 h 10000"/>
              <a:gd name="connsiteX15" fmla="*/ 4736 w 10000"/>
              <a:gd name="connsiteY15" fmla="*/ 0 h 10000"/>
              <a:gd name="connsiteX16" fmla="*/ 5000 w 10000"/>
              <a:gd name="connsiteY16" fmla="*/ 0 h 10000"/>
              <a:gd name="connsiteX17" fmla="*/ 5000 w 10000"/>
              <a:gd name="connsiteY17" fmla="*/ 0 h 10000"/>
              <a:gd name="connsiteX18" fmla="*/ 5264 w 10000"/>
              <a:gd name="connsiteY18" fmla="*/ 0 h 10000"/>
              <a:gd name="connsiteX19" fmla="*/ 5517 w 10000"/>
              <a:gd name="connsiteY19" fmla="*/ 23 h 10000"/>
              <a:gd name="connsiteX20" fmla="*/ 5759 w 10000"/>
              <a:gd name="connsiteY20" fmla="*/ 69 h 10000"/>
              <a:gd name="connsiteX21" fmla="*/ 6000 w 10000"/>
              <a:gd name="connsiteY21" fmla="*/ 103 h 10000"/>
              <a:gd name="connsiteX22" fmla="*/ 6241 w 10000"/>
              <a:gd name="connsiteY22" fmla="*/ 161 h 10000"/>
              <a:gd name="connsiteX23" fmla="*/ 6483 w 10000"/>
              <a:gd name="connsiteY23" fmla="*/ 218 h 10000"/>
              <a:gd name="connsiteX24" fmla="*/ 6724 w 10000"/>
              <a:gd name="connsiteY24" fmla="*/ 299 h 10000"/>
              <a:gd name="connsiteX25" fmla="*/ 6943 w 10000"/>
              <a:gd name="connsiteY25" fmla="*/ 402 h 10000"/>
              <a:gd name="connsiteX26" fmla="*/ 7379 w 10000"/>
              <a:gd name="connsiteY26" fmla="*/ 609 h 10000"/>
              <a:gd name="connsiteX27" fmla="*/ 7793 w 10000"/>
              <a:gd name="connsiteY27" fmla="*/ 862 h 10000"/>
              <a:gd name="connsiteX28" fmla="*/ 8184 w 10000"/>
              <a:gd name="connsiteY28" fmla="*/ 1138 h 10000"/>
              <a:gd name="connsiteX29" fmla="*/ 8540 w 10000"/>
              <a:gd name="connsiteY29" fmla="*/ 1460 h 10000"/>
              <a:gd name="connsiteX30" fmla="*/ 8862 w 10000"/>
              <a:gd name="connsiteY30" fmla="*/ 1828 h 10000"/>
              <a:gd name="connsiteX31" fmla="*/ 9138 w 10000"/>
              <a:gd name="connsiteY31" fmla="*/ 2207 h 10000"/>
              <a:gd name="connsiteX32" fmla="*/ 9402 w 10000"/>
              <a:gd name="connsiteY32" fmla="*/ 2621 h 10000"/>
              <a:gd name="connsiteX33" fmla="*/ 9598 w 10000"/>
              <a:gd name="connsiteY33" fmla="*/ 3057 h 10000"/>
              <a:gd name="connsiteX34" fmla="*/ 9701 w 10000"/>
              <a:gd name="connsiteY34" fmla="*/ 3287 h 10000"/>
              <a:gd name="connsiteX35" fmla="*/ 9782 w 10000"/>
              <a:gd name="connsiteY35" fmla="*/ 3517 h 10000"/>
              <a:gd name="connsiteX36" fmla="*/ 9839 w 10000"/>
              <a:gd name="connsiteY36" fmla="*/ 3759 h 10000"/>
              <a:gd name="connsiteX37" fmla="*/ 9897 w 10000"/>
              <a:gd name="connsiteY37" fmla="*/ 4000 h 10000"/>
              <a:gd name="connsiteX38" fmla="*/ 9943 w 10000"/>
              <a:gd name="connsiteY38" fmla="*/ 4241 h 10000"/>
              <a:gd name="connsiteX39" fmla="*/ 9977 w 10000"/>
              <a:gd name="connsiteY39" fmla="*/ 4483 h 10000"/>
              <a:gd name="connsiteX40" fmla="*/ 10000 w 10000"/>
              <a:gd name="connsiteY40" fmla="*/ 4747 h 10000"/>
              <a:gd name="connsiteX41" fmla="*/ 10000 w 10000"/>
              <a:gd name="connsiteY41" fmla="*/ 5000 h 10000"/>
              <a:gd name="connsiteX42" fmla="*/ 10000 w 10000"/>
              <a:gd name="connsiteY42" fmla="*/ 5000 h 10000"/>
              <a:gd name="connsiteX43" fmla="*/ 10000 w 10000"/>
              <a:gd name="connsiteY43" fmla="*/ 5000 h 10000"/>
              <a:gd name="connsiteX44" fmla="*/ 10000 w 10000"/>
              <a:gd name="connsiteY44" fmla="*/ 5264 h 10000"/>
              <a:gd name="connsiteX45" fmla="*/ 9977 w 10000"/>
              <a:gd name="connsiteY45" fmla="*/ 5517 h 10000"/>
              <a:gd name="connsiteX46" fmla="*/ 9943 w 10000"/>
              <a:gd name="connsiteY46" fmla="*/ 5759 h 10000"/>
              <a:gd name="connsiteX47" fmla="*/ 9897 w 10000"/>
              <a:gd name="connsiteY47" fmla="*/ 6000 h 10000"/>
              <a:gd name="connsiteX48" fmla="*/ 9839 w 10000"/>
              <a:gd name="connsiteY48" fmla="*/ 6241 h 10000"/>
              <a:gd name="connsiteX49" fmla="*/ 9782 w 10000"/>
              <a:gd name="connsiteY49" fmla="*/ 6483 h 10000"/>
              <a:gd name="connsiteX50" fmla="*/ 9701 w 10000"/>
              <a:gd name="connsiteY50" fmla="*/ 6724 h 10000"/>
              <a:gd name="connsiteX51" fmla="*/ 9598 w 10000"/>
              <a:gd name="connsiteY51" fmla="*/ 6943 h 10000"/>
              <a:gd name="connsiteX52" fmla="*/ 9402 w 10000"/>
              <a:gd name="connsiteY52" fmla="*/ 7379 h 10000"/>
              <a:gd name="connsiteX53" fmla="*/ 9138 w 10000"/>
              <a:gd name="connsiteY53" fmla="*/ 7805 h 10000"/>
              <a:gd name="connsiteX54" fmla="*/ 8862 w 10000"/>
              <a:gd name="connsiteY54" fmla="*/ 8184 h 10000"/>
              <a:gd name="connsiteX55" fmla="*/ 8540 w 10000"/>
              <a:gd name="connsiteY55" fmla="*/ 8540 h 10000"/>
              <a:gd name="connsiteX56" fmla="*/ 8184 w 10000"/>
              <a:gd name="connsiteY56" fmla="*/ 8862 h 10000"/>
              <a:gd name="connsiteX57" fmla="*/ 7793 w 10000"/>
              <a:gd name="connsiteY57" fmla="*/ 9138 h 10000"/>
              <a:gd name="connsiteX58" fmla="*/ 7379 w 10000"/>
              <a:gd name="connsiteY58" fmla="*/ 9402 h 10000"/>
              <a:gd name="connsiteX59" fmla="*/ 6943 w 10000"/>
              <a:gd name="connsiteY59" fmla="*/ 9598 h 10000"/>
              <a:gd name="connsiteX60" fmla="*/ 6724 w 10000"/>
              <a:gd name="connsiteY60" fmla="*/ 9701 h 10000"/>
              <a:gd name="connsiteX61" fmla="*/ 6483 w 10000"/>
              <a:gd name="connsiteY61" fmla="*/ 9782 h 10000"/>
              <a:gd name="connsiteX62" fmla="*/ 6241 w 10000"/>
              <a:gd name="connsiteY62" fmla="*/ 9839 h 10000"/>
              <a:gd name="connsiteX63" fmla="*/ 6000 w 10000"/>
              <a:gd name="connsiteY63" fmla="*/ 9897 h 10000"/>
              <a:gd name="connsiteX64" fmla="*/ 5759 w 10000"/>
              <a:gd name="connsiteY64" fmla="*/ 9943 h 10000"/>
              <a:gd name="connsiteX65" fmla="*/ 5517 w 10000"/>
              <a:gd name="connsiteY65" fmla="*/ 9977 h 10000"/>
              <a:gd name="connsiteX66" fmla="*/ 5264 w 10000"/>
              <a:gd name="connsiteY66" fmla="*/ 10000 h 10000"/>
              <a:gd name="connsiteX67" fmla="*/ 5000 w 10000"/>
              <a:gd name="connsiteY67" fmla="*/ 10000 h 10000"/>
              <a:gd name="connsiteX68" fmla="*/ 5000 w 10000"/>
              <a:gd name="connsiteY68" fmla="*/ 10000 h 10000"/>
              <a:gd name="connsiteX69" fmla="*/ 4736 w 10000"/>
              <a:gd name="connsiteY69" fmla="*/ 10000 h 10000"/>
              <a:gd name="connsiteX70" fmla="*/ 4483 w 10000"/>
              <a:gd name="connsiteY70" fmla="*/ 9977 h 10000"/>
              <a:gd name="connsiteX71" fmla="*/ 4241 w 10000"/>
              <a:gd name="connsiteY71" fmla="*/ 9943 h 10000"/>
              <a:gd name="connsiteX72" fmla="*/ 4000 w 10000"/>
              <a:gd name="connsiteY72" fmla="*/ 9897 h 10000"/>
              <a:gd name="connsiteX73" fmla="*/ 3759 w 10000"/>
              <a:gd name="connsiteY73" fmla="*/ 9839 h 10000"/>
              <a:gd name="connsiteX74" fmla="*/ 3517 w 10000"/>
              <a:gd name="connsiteY74" fmla="*/ 9782 h 10000"/>
              <a:gd name="connsiteX75" fmla="*/ 3276 w 10000"/>
              <a:gd name="connsiteY75" fmla="*/ 9701 h 10000"/>
              <a:gd name="connsiteX76" fmla="*/ 3057 w 10000"/>
              <a:gd name="connsiteY76" fmla="*/ 9598 h 10000"/>
              <a:gd name="connsiteX77" fmla="*/ 2621 w 10000"/>
              <a:gd name="connsiteY77" fmla="*/ 9402 h 10000"/>
              <a:gd name="connsiteX78" fmla="*/ 2195 w 10000"/>
              <a:gd name="connsiteY78" fmla="*/ 9138 h 10000"/>
              <a:gd name="connsiteX79" fmla="*/ 2224 w 10000"/>
              <a:gd name="connsiteY79"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0 w 10000"/>
              <a:gd name="connsiteY4" fmla="*/ 4747 h 10000"/>
              <a:gd name="connsiteX5" fmla="*/ 2195 w 10000"/>
              <a:gd name="connsiteY5" fmla="*/ 862 h 10000"/>
              <a:gd name="connsiteX6" fmla="*/ 2621 w 10000"/>
              <a:gd name="connsiteY6" fmla="*/ 609 h 10000"/>
              <a:gd name="connsiteX7" fmla="*/ 3057 w 10000"/>
              <a:gd name="connsiteY7" fmla="*/ 402 h 10000"/>
              <a:gd name="connsiteX8" fmla="*/ 3276 w 10000"/>
              <a:gd name="connsiteY8" fmla="*/ 299 h 10000"/>
              <a:gd name="connsiteX9" fmla="*/ 3517 w 10000"/>
              <a:gd name="connsiteY9" fmla="*/ 218 h 10000"/>
              <a:gd name="connsiteX10" fmla="*/ 3759 w 10000"/>
              <a:gd name="connsiteY10" fmla="*/ 161 h 10000"/>
              <a:gd name="connsiteX11" fmla="*/ 4000 w 10000"/>
              <a:gd name="connsiteY11" fmla="*/ 103 h 10000"/>
              <a:gd name="connsiteX12" fmla="*/ 4241 w 10000"/>
              <a:gd name="connsiteY12" fmla="*/ 69 h 10000"/>
              <a:gd name="connsiteX13" fmla="*/ 4483 w 10000"/>
              <a:gd name="connsiteY13" fmla="*/ 23 h 10000"/>
              <a:gd name="connsiteX14" fmla="*/ 4736 w 10000"/>
              <a:gd name="connsiteY14" fmla="*/ 0 h 10000"/>
              <a:gd name="connsiteX15" fmla="*/ 5000 w 10000"/>
              <a:gd name="connsiteY15" fmla="*/ 0 h 10000"/>
              <a:gd name="connsiteX16" fmla="*/ 5000 w 10000"/>
              <a:gd name="connsiteY16" fmla="*/ 0 h 10000"/>
              <a:gd name="connsiteX17" fmla="*/ 5264 w 10000"/>
              <a:gd name="connsiteY17" fmla="*/ 0 h 10000"/>
              <a:gd name="connsiteX18" fmla="*/ 5517 w 10000"/>
              <a:gd name="connsiteY18" fmla="*/ 23 h 10000"/>
              <a:gd name="connsiteX19" fmla="*/ 5759 w 10000"/>
              <a:gd name="connsiteY19" fmla="*/ 69 h 10000"/>
              <a:gd name="connsiteX20" fmla="*/ 6000 w 10000"/>
              <a:gd name="connsiteY20" fmla="*/ 103 h 10000"/>
              <a:gd name="connsiteX21" fmla="*/ 6241 w 10000"/>
              <a:gd name="connsiteY21" fmla="*/ 161 h 10000"/>
              <a:gd name="connsiteX22" fmla="*/ 6483 w 10000"/>
              <a:gd name="connsiteY22" fmla="*/ 218 h 10000"/>
              <a:gd name="connsiteX23" fmla="*/ 6724 w 10000"/>
              <a:gd name="connsiteY23" fmla="*/ 299 h 10000"/>
              <a:gd name="connsiteX24" fmla="*/ 6943 w 10000"/>
              <a:gd name="connsiteY24" fmla="*/ 402 h 10000"/>
              <a:gd name="connsiteX25" fmla="*/ 7379 w 10000"/>
              <a:gd name="connsiteY25" fmla="*/ 609 h 10000"/>
              <a:gd name="connsiteX26" fmla="*/ 7793 w 10000"/>
              <a:gd name="connsiteY26" fmla="*/ 862 h 10000"/>
              <a:gd name="connsiteX27" fmla="*/ 8184 w 10000"/>
              <a:gd name="connsiteY27" fmla="*/ 1138 h 10000"/>
              <a:gd name="connsiteX28" fmla="*/ 8540 w 10000"/>
              <a:gd name="connsiteY28" fmla="*/ 1460 h 10000"/>
              <a:gd name="connsiteX29" fmla="*/ 8862 w 10000"/>
              <a:gd name="connsiteY29" fmla="*/ 1828 h 10000"/>
              <a:gd name="connsiteX30" fmla="*/ 9138 w 10000"/>
              <a:gd name="connsiteY30" fmla="*/ 2207 h 10000"/>
              <a:gd name="connsiteX31" fmla="*/ 9402 w 10000"/>
              <a:gd name="connsiteY31" fmla="*/ 2621 h 10000"/>
              <a:gd name="connsiteX32" fmla="*/ 9598 w 10000"/>
              <a:gd name="connsiteY32" fmla="*/ 3057 h 10000"/>
              <a:gd name="connsiteX33" fmla="*/ 9701 w 10000"/>
              <a:gd name="connsiteY33" fmla="*/ 3287 h 10000"/>
              <a:gd name="connsiteX34" fmla="*/ 9782 w 10000"/>
              <a:gd name="connsiteY34" fmla="*/ 3517 h 10000"/>
              <a:gd name="connsiteX35" fmla="*/ 9839 w 10000"/>
              <a:gd name="connsiteY35" fmla="*/ 3759 h 10000"/>
              <a:gd name="connsiteX36" fmla="*/ 9897 w 10000"/>
              <a:gd name="connsiteY36" fmla="*/ 4000 h 10000"/>
              <a:gd name="connsiteX37" fmla="*/ 9943 w 10000"/>
              <a:gd name="connsiteY37" fmla="*/ 4241 h 10000"/>
              <a:gd name="connsiteX38" fmla="*/ 9977 w 10000"/>
              <a:gd name="connsiteY38" fmla="*/ 4483 h 10000"/>
              <a:gd name="connsiteX39" fmla="*/ 10000 w 10000"/>
              <a:gd name="connsiteY39" fmla="*/ 4747 h 10000"/>
              <a:gd name="connsiteX40" fmla="*/ 10000 w 10000"/>
              <a:gd name="connsiteY40" fmla="*/ 5000 h 10000"/>
              <a:gd name="connsiteX41" fmla="*/ 10000 w 10000"/>
              <a:gd name="connsiteY41" fmla="*/ 5000 h 10000"/>
              <a:gd name="connsiteX42" fmla="*/ 10000 w 10000"/>
              <a:gd name="connsiteY42" fmla="*/ 5000 h 10000"/>
              <a:gd name="connsiteX43" fmla="*/ 10000 w 10000"/>
              <a:gd name="connsiteY43" fmla="*/ 5264 h 10000"/>
              <a:gd name="connsiteX44" fmla="*/ 9977 w 10000"/>
              <a:gd name="connsiteY44" fmla="*/ 5517 h 10000"/>
              <a:gd name="connsiteX45" fmla="*/ 9943 w 10000"/>
              <a:gd name="connsiteY45" fmla="*/ 5759 h 10000"/>
              <a:gd name="connsiteX46" fmla="*/ 9897 w 10000"/>
              <a:gd name="connsiteY46" fmla="*/ 6000 h 10000"/>
              <a:gd name="connsiteX47" fmla="*/ 9839 w 10000"/>
              <a:gd name="connsiteY47" fmla="*/ 6241 h 10000"/>
              <a:gd name="connsiteX48" fmla="*/ 9782 w 10000"/>
              <a:gd name="connsiteY48" fmla="*/ 6483 h 10000"/>
              <a:gd name="connsiteX49" fmla="*/ 9701 w 10000"/>
              <a:gd name="connsiteY49" fmla="*/ 6724 h 10000"/>
              <a:gd name="connsiteX50" fmla="*/ 9598 w 10000"/>
              <a:gd name="connsiteY50" fmla="*/ 6943 h 10000"/>
              <a:gd name="connsiteX51" fmla="*/ 9402 w 10000"/>
              <a:gd name="connsiteY51" fmla="*/ 7379 h 10000"/>
              <a:gd name="connsiteX52" fmla="*/ 9138 w 10000"/>
              <a:gd name="connsiteY52" fmla="*/ 7805 h 10000"/>
              <a:gd name="connsiteX53" fmla="*/ 8862 w 10000"/>
              <a:gd name="connsiteY53" fmla="*/ 8184 h 10000"/>
              <a:gd name="connsiteX54" fmla="*/ 8540 w 10000"/>
              <a:gd name="connsiteY54" fmla="*/ 8540 h 10000"/>
              <a:gd name="connsiteX55" fmla="*/ 8184 w 10000"/>
              <a:gd name="connsiteY55" fmla="*/ 8862 h 10000"/>
              <a:gd name="connsiteX56" fmla="*/ 7793 w 10000"/>
              <a:gd name="connsiteY56" fmla="*/ 9138 h 10000"/>
              <a:gd name="connsiteX57" fmla="*/ 7379 w 10000"/>
              <a:gd name="connsiteY57" fmla="*/ 9402 h 10000"/>
              <a:gd name="connsiteX58" fmla="*/ 6943 w 10000"/>
              <a:gd name="connsiteY58" fmla="*/ 9598 h 10000"/>
              <a:gd name="connsiteX59" fmla="*/ 6724 w 10000"/>
              <a:gd name="connsiteY59" fmla="*/ 9701 h 10000"/>
              <a:gd name="connsiteX60" fmla="*/ 6483 w 10000"/>
              <a:gd name="connsiteY60" fmla="*/ 9782 h 10000"/>
              <a:gd name="connsiteX61" fmla="*/ 6241 w 10000"/>
              <a:gd name="connsiteY61" fmla="*/ 9839 h 10000"/>
              <a:gd name="connsiteX62" fmla="*/ 6000 w 10000"/>
              <a:gd name="connsiteY62" fmla="*/ 9897 h 10000"/>
              <a:gd name="connsiteX63" fmla="*/ 5759 w 10000"/>
              <a:gd name="connsiteY63" fmla="*/ 9943 h 10000"/>
              <a:gd name="connsiteX64" fmla="*/ 5517 w 10000"/>
              <a:gd name="connsiteY64" fmla="*/ 9977 h 10000"/>
              <a:gd name="connsiteX65" fmla="*/ 5264 w 10000"/>
              <a:gd name="connsiteY65" fmla="*/ 10000 h 10000"/>
              <a:gd name="connsiteX66" fmla="*/ 5000 w 10000"/>
              <a:gd name="connsiteY66" fmla="*/ 10000 h 10000"/>
              <a:gd name="connsiteX67" fmla="*/ 5000 w 10000"/>
              <a:gd name="connsiteY67" fmla="*/ 10000 h 10000"/>
              <a:gd name="connsiteX68" fmla="*/ 4736 w 10000"/>
              <a:gd name="connsiteY68" fmla="*/ 10000 h 10000"/>
              <a:gd name="connsiteX69" fmla="*/ 4483 w 10000"/>
              <a:gd name="connsiteY69" fmla="*/ 9977 h 10000"/>
              <a:gd name="connsiteX70" fmla="*/ 4241 w 10000"/>
              <a:gd name="connsiteY70" fmla="*/ 9943 h 10000"/>
              <a:gd name="connsiteX71" fmla="*/ 4000 w 10000"/>
              <a:gd name="connsiteY71" fmla="*/ 9897 h 10000"/>
              <a:gd name="connsiteX72" fmla="*/ 3759 w 10000"/>
              <a:gd name="connsiteY72" fmla="*/ 9839 h 10000"/>
              <a:gd name="connsiteX73" fmla="*/ 3517 w 10000"/>
              <a:gd name="connsiteY73" fmla="*/ 9782 h 10000"/>
              <a:gd name="connsiteX74" fmla="*/ 3276 w 10000"/>
              <a:gd name="connsiteY74" fmla="*/ 9701 h 10000"/>
              <a:gd name="connsiteX75" fmla="*/ 3057 w 10000"/>
              <a:gd name="connsiteY75" fmla="*/ 9598 h 10000"/>
              <a:gd name="connsiteX76" fmla="*/ 2621 w 10000"/>
              <a:gd name="connsiteY76" fmla="*/ 9402 h 10000"/>
              <a:gd name="connsiteX77" fmla="*/ 2195 w 10000"/>
              <a:gd name="connsiteY77" fmla="*/ 9138 h 10000"/>
              <a:gd name="connsiteX78" fmla="*/ 2224 w 10000"/>
              <a:gd name="connsiteY78" fmla="*/ 916 h 10000"/>
              <a:gd name="connsiteX0" fmla="*/ 23 w 10000"/>
              <a:gd name="connsiteY0" fmla="*/ 5517 h 10000"/>
              <a:gd name="connsiteX1" fmla="*/ 0 w 10000"/>
              <a:gd name="connsiteY1" fmla="*/ 5264 h 10000"/>
              <a:gd name="connsiteX2" fmla="*/ 0 w 10000"/>
              <a:gd name="connsiteY2" fmla="*/ 5000 h 10000"/>
              <a:gd name="connsiteX3" fmla="*/ 0 w 10000"/>
              <a:gd name="connsiteY3" fmla="*/ 5000 h 10000"/>
              <a:gd name="connsiteX4" fmla="*/ 2195 w 10000"/>
              <a:gd name="connsiteY4" fmla="*/ 862 h 10000"/>
              <a:gd name="connsiteX5" fmla="*/ 2621 w 10000"/>
              <a:gd name="connsiteY5" fmla="*/ 609 h 10000"/>
              <a:gd name="connsiteX6" fmla="*/ 3057 w 10000"/>
              <a:gd name="connsiteY6" fmla="*/ 402 h 10000"/>
              <a:gd name="connsiteX7" fmla="*/ 3276 w 10000"/>
              <a:gd name="connsiteY7" fmla="*/ 299 h 10000"/>
              <a:gd name="connsiteX8" fmla="*/ 3517 w 10000"/>
              <a:gd name="connsiteY8" fmla="*/ 218 h 10000"/>
              <a:gd name="connsiteX9" fmla="*/ 3759 w 10000"/>
              <a:gd name="connsiteY9" fmla="*/ 161 h 10000"/>
              <a:gd name="connsiteX10" fmla="*/ 4000 w 10000"/>
              <a:gd name="connsiteY10" fmla="*/ 103 h 10000"/>
              <a:gd name="connsiteX11" fmla="*/ 4241 w 10000"/>
              <a:gd name="connsiteY11" fmla="*/ 69 h 10000"/>
              <a:gd name="connsiteX12" fmla="*/ 4483 w 10000"/>
              <a:gd name="connsiteY12" fmla="*/ 23 h 10000"/>
              <a:gd name="connsiteX13" fmla="*/ 4736 w 10000"/>
              <a:gd name="connsiteY13" fmla="*/ 0 h 10000"/>
              <a:gd name="connsiteX14" fmla="*/ 5000 w 10000"/>
              <a:gd name="connsiteY14" fmla="*/ 0 h 10000"/>
              <a:gd name="connsiteX15" fmla="*/ 5000 w 10000"/>
              <a:gd name="connsiteY15" fmla="*/ 0 h 10000"/>
              <a:gd name="connsiteX16" fmla="*/ 5264 w 10000"/>
              <a:gd name="connsiteY16" fmla="*/ 0 h 10000"/>
              <a:gd name="connsiteX17" fmla="*/ 5517 w 10000"/>
              <a:gd name="connsiteY17" fmla="*/ 23 h 10000"/>
              <a:gd name="connsiteX18" fmla="*/ 5759 w 10000"/>
              <a:gd name="connsiteY18" fmla="*/ 69 h 10000"/>
              <a:gd name="connsiteX19" fmla="*/ 6000 w 10000"/>
              <a:gd name="connsiteY19" fmla="*/ 103 h 10000"/>
              <a:gd name="connsiteX20" fmla="*/ 6241 w 10000"/>
              <a:gd name="connsiteY20" fmla="*/ 161 h 10000"/>
              <a:gd name="connsiteX21" fmla="*/ 6483 w 10000"/>
              <a:gd name="connsiteY21" fmla="*/ 218 h 10000"/>
              <a:gd name="connsiteX22" fmla="*/ 6724 w 10000"/>
              <a:gd name="connsiteY22" fmla="*/ 299 h 10000"/>
              <a:gd name="connsiteX23" fmla="*/ 6943 w 10000"/>
              <a:gd name="connsiteY23" fmla="*/ 402 h 10000"/>
              <a:gd name="connsiteX24" fmla="*/ 7379 w 10000"/>
              <a:gd name="connsiteY24" fmla="*/ 609 h 10000"/>
              <a:gd name="connsiteX25" fmla="*/ 7793 w 10000"/>
              <a:gd name="connsiteY25" fmla="*/ 862 h 10000"/>
              <a:gd name="connsiteX26" fmla="*/ 8184 w 10000"/>
              <a:gd name="connsiteY26" fmla="*/ 1138 h 10000"/>
              <a:gd name="connsiteX27" fmla="*/ 8540 w 10000"/>
              <a:gd name="connsiteY27" fmla="*/ 1460 h 10000"/>
              <a:gd name="connsiteX28" fmla="*/ 8862 w 10000"/>
              <a:gd name="connsiteY28" fmla="*/ 1828 h 10000"/>
              <a:gd name="connsiteX29" fmla="*/ 9138 w 10000"/>
              <a:gd name="connsiteY29" fmla="*/ 2207 h 10000"/>
              <a:gd name="connsiteX30" fmla="*/ 9402 w 10000"/>
              <a:gd name="connsiteY30" fmla="*/ 2621 h 10000"/>
              <a:gd name="connsiteX31" fmla="*/ 9598 w 10000"/>
              <a:gd name="connsiteY31" fmla="*/ 3057 h 10000"/>
              <a:gd name="connsiteX32" fmla="*/ 9701 w 10000"/>
              <a:gd name="connsiteY32" fmla="*/ 3287 h 10000"/>
              <a:gd name="connsiteX33" fmla="*/ 9782 w 10000"/>
              <a:gd name="connsiteY33" fmla="*/ 3517 h 10000"/>
              <a:gd name="connsiteX34" fmla="*/ 9839 w 10000"/>
              <a:gd name="connsiteY34" fmla="*/ 3759 h 10000"/>
              <a:gd name="connsiteX35" fmla="*/ 9897 w 10000"/>
              <a:gd name="connsiteY35" fmla="*/ 4000 h 10000"/>
              <a:gd name="connsiteX36" fmla="*/ 9943 w 10000"/>
              <a:gd name="connsiteY36" fmla="*/ 4241 h 10000"/>
              <a:gd name="connsiteX37" fmla="*/ 9977 w 10000"/>
              <a:gd name="connsiteY37" fmla="*/ 4483 h 10000"/>
              <a:gd name="connsiteX38" fmla="*/ 10000 w 10000"/>
              <a:gd name="connsiteY38" fmla="*/ 4747 h 10000"/>
              <a:gd name="connsiteX39" fmla="*/ 10000 w 10000"/>
              <a:gd name="connsiteY39" fmla="*/ 5000 h 10000"/>
              <a:gd name="connsiteX40" fmla="*/ 10000 w 10000"/>
              <a:gd name="connsiteY40" fmla="*/ 5000 h 10000"/>
              <a:gd name="connsiteX41" fmla="*/ 10000 w 10000"/>
              <a:gd name="connsiteY41" fmla="*/ 5000 h 10000"/>
              <a:gd name="connsiteX42" fmla="*/ 10000 w 10000"/>
              <a:gd name="connsiteY42" fmla="*/ 5264 h 10000"/>
              <a:gd name="connsiteX43" fmla="*/ 9977 w 10000"/>
              <a:gd name="connsiteY43" fmla="*/ 5517 h 10000"/>
              <a:gd name="connsiteX44" fmla="*/ 9943 w 10000"/>
              <a:gd name="connsiteY44" fmla="*/ 5759 h 10000"/>
              <a:gd name="connsiteX45" fmla="*/ 9897 w 10000"/>
              <a:gd name="connsiteY45" fmla="*/ 6000 h 10000"/>
              <a:gd name="connsiteX46" fmla="*/ 9839 w 10000"/>
              <a:gd name="connsiteY46" fmla="*/ 6241 h 10000"/>
              <a:gd name="connsiteX47" fmla="*/ 9782 w 10000"/>
              <a:gd name="connsiteY47" fmla="*/ 6483 h 10000"/>
              <a:gd name="connsiteX48" fmla="*/ 9701 w 10000"/>
              <a:gd name="connsiteY48" fmla="*/ 6724 h 10000"/>
              <a:gd name="connsiteX49" fmla="*/ 9598 w 10000"/>
              <a:gd name="connsiteY49" fmla="*/ 6943 h 10000"/>
              <a:gd name="connsiteX50" fmla="*/ 9402 w 10000"/>
              <a:gd name="connsiteY50" fmla="*/ 7379 h 10000"/>
              <a:gd name="connsiteX51" fmla="*/ 9138 w 10000"/>
              <a:gd name="connsiteY51" fmla="*/ 7805 h 10000"/>
              <a:gd name="connsiteX52" fmla="*/ 8862 w 10000"/>
              <a:gd name="connsiteY52" fmla="*/ 8184 h 10000"/>
              <a:gd name="connsiteX53" fmla="*/ 8540 w 10000"/>
              <a:gd name="connsiteY53" fmla="*/ 8540 h 10000"/>
              <a:gd name="connsiteX54" fmla="*/ 8184 w 10000"/>
              <a:gd name="connsiteY54" fmla="*/ 8862 h 10000"/>
              <a:gd name="connsiteX55" fmla="*/ 7793 w 10000"/>
              <a:gd name="connsiteY55" fmla="*/ 9138 h 10000"/>
              <a:gd name="connsiteX56" fmla="*/ 7379 w 10000"/>
              <a:gd name="connsiteY56" fmla="*/ 9402 h 10000"/>
              <a:gd name="connsiteX57" fmla="*/ 6943 w 10000"/>
              <a:gd name="connsiteY57" fmla="*/ 9598 h 10000"/>
              <a:gd name="connsiteX58" fmla="*/ 6724 w 10000"/>
              <a:gd name="connsiteY58" fmla="*/ 9701 h 10000"/>
              <a:gd name="connsiteX59" fmla="*/ 6483 w 10000"/>
              <a:gd name="connsiteY59" fmla="*/ 9782 h 10000"/>
              <a:gd name="connsiteX60" fmla="*/ 6241 w 10000"/>
              <a:gd name="connsiteY60" fmla="*/ 9839 h 10000"/>
              <a:gd name="connsiteX61" fmla="*/ 6000 w 10000"/>
              <a:gd name="connsiteY61" fmla="*/ 9897 h 10000"/>
              <a:gd name="connsiteX62" fmla="*/ 5759 w 10000"/>
              <a:gd name="connsiteY62" fmla="*/ 9943 h 10000"/>
              <a:gd name="connsiteX63" fmla="*/ 5517 w 10000"/>
              <a:gd name="connsiteY63" fmla="*/ 9977 h 10000"/>
              <a:gd name="connsiteX64" fmla="*/ 5264 w 10000"/>
              <a:gd name="connsiteY64" fmla="*/ 10000 h 10000"/>
              <a:gd name="connsiteX65" fmla="*/ 5000 w 10000"/>
              <a:gd name="connsiteY65" fmla="*/ 10000 h 10000"/>
              <a:gd name="connsiteX66" fmla="*/ 5000 w 10000"/>
              <a:gd name="connsiteY66" fmla="*/ 10000 h 10000"/>
              <a:gd name="connsiteX67" fmla="*/ 4736 w 10000"/>
              <a:gd name="connsiteY67" fmla="*/ 10000 h 10000"/>
              <a:gd name="connsiteX68" fmla="*/ 4483 w 10000"/>
              <a:gd name="connsiteY68" fmla="*/ 9977 h 10000"/>
              <a:gd name="connsiteX69" fmla="*/ 4241 w 10000"/>
              <a:gd name="connsiteY69" fmla="*/ 9943 h 10000"/>
              <a:gd name="connsiteX70" fmla="*/ 4000 w 10000"/>
              <a:gd name="connsiteY70" fmla="*/ 9897 h 10000"/>
              <a:gd name="connsiteX71" fmla="*/ 3759 w 10000"/>
              <a:gd name="connsiteY71" fmla="*/ 9839 h 10000"/>
              <a:gd name="connsiteX72" fmla="*/ 3517 w 10000"/>
              <a:gd name="connsiteY72" fmla="*/ 9782 h 10000"/>
              <a:gd name="connsiteX73" fmla="*/ 3276 w 10000"/>
              <a:gd name="connsiteY73" fmla="*/ 9701 h 10000"/>
              <a:gd name="connsiteX74" fmla="*/ 3057 w 10000"/>
              <a:gd name="connsiteY74" fmla="*/ 9598 h 10000"/>
              <a:gd name="connsiteX75" fmla="*/ 2621 w 10000"/>
              <a:gd name="connsiteY75" fmla="*/ 9402 h 10000"/>
              <a:gd name="connsiteX76" fmla="*/ 2195 w 10000"/>
              <a:gd name="connsiteY76" fmla="*/ 9138 h 10000"/>
              <a:gd name="connsiteX77" fmla="*/ 2224 w 10000"/>
              <a:gd name="connsiteY77" fmla="*/ 916 h 10000"/>
              <a:gd name="connsiteX0" fmla="*/ 23 w 10000"/>
              <a:gd name="connsiteY0" fmla="*/ 5517 h 10000"/>
              <a:gd name="connsiteX1" fmla="*/ 0 w 10000"/>
              <a:gd name="connsiteY1" fmla="*/ 5264 h 10000"/>
              <a:gd name="connsiteX2" fmla="*/ 0 w 10000"/>
              <a:gd name="connsiteY2" fmla="*/ 5000 h 10000"/>
              <a:gd name="connsiteX3" fmla="*/ 2195 w 10000"/>
              <a:gd name="connsiteY3" fmla="*/ 862 h 10000"/>
              <a:gd name="connsiteX4" fmla="*/ 2621 w 10000"/>
              <a:gd name="connsiteY4" fmla="*/ 609 h 10000"/>
              <a:gd name="connsiteX5" fmla="*/ 3057 w 10000"/>
              <a:gd name="connsiteY5" fmla="*/ 402 h 10000"/>
              <a:gd name="connsiteX6" fmla="*/ 3276 w 10000"/>
              <a:gd name="connsiteY6" fmla="*/ 299 h 10000"/>
              <a:gd name="connsiteX7" fmla="*/ 3517 w 10000"/>
              <a:gd name="connsiteY7" fmla="*/ 218 h 10000"/>
              <a:gd name="connsiteX8" fmla="*/ 3759 w 10000"/>
              <a:gd name="connsiteY8" fmla="*/ 161 h 10000"/>
              <a:gd name="connsiteX9" fmla="*/ 4000 w 10000"/>
              <a:gd name="connsiteY9" fmla="*/ 103 h 10000"/>
              <a:gd name="connsiteX10" fmla="*/ 4241 w 10000"/>
              <a:gd name="connsiteY10" fmla="*/ 69 h 10000"/>
              <a:gd name="connsiteX11" fmla="*/ 4483 w 10000"/>
              <a:gd name="connsiteY11" fmla="*/ 23 h 10000"/>
              <a:gd name="connsiteX12" fmla="*/ 4736 w 10000"/>
              <a:gd name="connsiteY12" fmla="*/ 0 h 10000"/>
              <a:gd name="connsiteX13" fmla="*/ 5000 w 10000"/>
              <a:gd name="connsiteY13" fmla="*/ 0 h 10000"/>
              <a:gd name="connsiteX14" fmla="*/ 5000 w 10000"/>
              <a:gd name="connsiteY14" fmla="*/ 0 h 10000"/>
              <a:gd name="connsiteX15" fmla="*/ 5264 w 10000"/>
              <a:gd name="connsiteY15" fmla="*/ 0 h 10000"/>
              <a:gd name="connsiteX16" fmla="*/ 5517 w 10000"/>
              <a:gd name="connsiteY16" fmla="*/ 23 h 10000"/>
              <a:gd name="connsiteX17" fmla="*/ 5759 w 10000"/>
              <a:gd name="connsiteY17" fmla="*/ 69 h 10000"/>
              <a:gd name="connsiteX18" fmla="*/ 6000 w 10000"/>
              <a:gd name="connsiteY18" fmla="*/ 103 h 10000"/>
              <a:gd name="connsiteX19" fmla="*/ 6241 w 10000"/>
              <a:gd name="connsiteY19" fmla="*/ 161 h 10000"/>
              <a:gd name="connsiteX20" fmla="*/ 6483 w 10000"/>
              <a:gd name="connsiteY20" fmla="*/ 218 h 10000"/>
              <a:gd name="connsiteX21" fmla="*/ 6724 w 10000"/>
              <a:gd name="connsiteY21" fmla="*/ 299 h 10000"/>
              <a:gd name="connsiteX22" fmla="*/ 6943 w 10000"/>
              <a:gd name="connsiteY22" fmla="*/ 402 h 10000"/>
              <a:gd name="connsiteX23" fmla="*/ 7379 w 10000"/>
              <a:gd name="connsiteY23" fmla="*/ 609 h 10000"/>
              <a:gd name="connsiteX24" fmla="*/ 7793 w 10000"/>
              <a:gd name="connsiteY24" fmla="*/ 862 h 10000"/>
              <a:gd name="connsiteX25" fmla="*/ 8184 w 10000"/>
              <a:gd name="connsiteY25" fmla="*/ 1138 h 10000"/>
              <a:gd name="connsiteX26" fmla="*/ 8540 w 10000"/>
              <a:gd name="connsiteY26" fmla="*/ 1460 h 10000"/>
              <a:gd name="connsiteX27" fmla="*/ 8862 w 10000"/>
              <a:gd name="connsiteY27" fmla="*/ 1828 h 10000"/>
              <a:gd name="connsiteX28" fmla="*/ 9138 w 10000"/>
              <a:gd name="connsiteY28" fmla="*/ 2207 h 10000"/>
              <a:gd name="connsiteX29" fmla="*/ 9402 w 10000"/>
              <a:gd name="connsiteY29" fmla="*/ 2621 h 10000"/>
              <a:gd name="connsiteX30" fmla="*/ 9598 w 10000"/>
              <a:gd name="connsiteY30" fmla="*/ 3057 h 10000"/>
              <a:gd name="connsiteX31" fmla="*/ 9701 w 10000"/>
              <a:gd name="connsiteY31" fmla="*/ 3287 h 10000"/>
              <a:gd name="connsiteX32" fmla="*/ 9782 w 10000"/>
              <a:gd name="connsiteY32" fmla="*/ 3517 h 10000"/>
              <a:gd name="connsiteX33" fmla="*/ 9839 w 10000"/>
              <a:gd name="connsiteY33" fmla="*/ 3759 h 10000"/>
              <a:gd name="connsiteX34" fmla="*/ 9897 w 10000"/>
              <a:gd name="connsiteY34" fmla="*/ 4000 h 10000"/>
              <a:gd name="connsiteX35" fmla="*/ 9943 w 10000"/>
              <a:gd name="connsiteY35" fmla="*/ 4241 h 10000"/>
              <a:gd name="connsiteX36" fmla="*/ 9977 w 10000"/>
              <a:gd name="connsiteY36" fmla="*/ 4483 h 10000"/>
              <a:gd name="connsiteX37" fmla="*/ 10000 w 10000"/>
              <a:gd name="connsiteY37" fmla="*/ 4747 h 10000"/>
              <a:gd name="connsiteX38" fmla="*/ 10000 w 10000"/>
              <a:gd name="connsiteY38" fmla="*/ 5000 h 10000"/>
              <a:gd name="connsiteX39" fmla="*/ 10000 w 10000"/>
              <a:gd name="connsiteY39" fmla="*/ 5000 h 10000"/>
              <a:gd name="connsiteX40" fmla="*/ 10000 w 10000"/>
              <a:gd name="connsiteY40" fmla="*/ 5000 h 10000"/>
              <a:gd name="connsiteX41" fmla="*/ 10000 w 10000"/>
              <a:gd name="connsiteY41" fmla="*/ 5264 h 10000"/>
              <a:gd name="connsiteX42" fmla="*/ 9977 w 10000"/>
              <a:gd name="connsiteY42" fmla="*/ 5517 h 10000"/>
              <a:gd name="connsiteX43" fmla="*/ 9943 w 10000"/>
              <a:gd name="connsiteY43" fmla="*/ 5759 h 10000"/>
              <a:gd name="connsiteX44" fmla="*/ 9897 w 10000"/>
              <a:gd name="connsiteY44" fmla="*/ 6000 h 10000"/>
              <a:gd name="connsiteX45" fmla="*/ 9839 w 10000"/>
              <a:gd name="connsiteY45" fmla="*/ 6241 h 10000"/>
              <a:gd name="connsiteX46" fmla="*/ 9782 w 10000"/>
              <a:gd name="connsiteY46" fmla="*/ 6483 h 10000"/>
              <a:gd name="connsiteX47" fmla="*/ 9701 w 10000"/>
              <a:gd name="connsiteY47" fmla="*/ 6724 h 10000"/>
              <a:gd name="connsiteX48" fmla="*/ 9598 w 10000"/>
              <a:gd name="connsiteY48" fmla="*/ 6943 h 10000"/>
              <a:gd name="connsiteX49" fmla="*/ 9402 w 10000"/>
              <a:gd name="connsiteY49" fmla="*/ 7379 h 10000"/>
              <a:gd name="connsiteX50" fmla="*/ 9138 w 10000"/>
              <a:gd name="connsiteY50" fmla="*/ 7805 h 10000"/>
              <a:gd name="connsiteX51" fmla="*/ 8862 w 10000"/>
              <a:gd name="connsiteY51" fmla="*/ 8184 h 10000"/>
              <a:gd name="connsiteX52" fmla="*/ 8540 w 10000"/>
              <a:gd name="connsiteY52" fmla="*/ 8540 h 10000"/>
              <a:gd name="connsiteX53" fmla="*/ 8184 w 10000"/>
              <a:gd name="connsiteY53" fmla="*/ 8862 h 10000"/>
              <a:gd name="connsiteX54" fmla="*/ 7793 w 10000"/>
              <a:gd name="connsiteY54" fmla="*/ 9138 h 10000"/>
              <a:gd name="connsiteX55" fmla="*/ 7379 w 10000"/>
              <a:gd name="connsiteY55" fmla="*/ 9402 h 10000"/>
              <a:gd name="connsiteX56" fmla="*/ 6943 w 10000"/>
              <a:gd name="connsiteY56" fmla="*/ 9598 h 10000"/>
              <a:gd name="connsiteX57" fmla="*/ 6724 w 10000"/>
              <a:gd name="connsiteY57" fmla="*/ 9701 h 10000"/>
              <a:gd name="connsiteX58" fmla="*/ 6483 w 10000"/>
              <a:gd name="connsiteY58" fmla="*/ 9782 h 10000"/>
              <a:gd name="connsiteX59" fmla="*/ 6241 w 10000"/>
              <a:gd name="connsiteY59" fmla="*/ 9839 h 10000"/>
              <a:gd name="connsiteX60" fmla="*/ 6000 w 10000"/>
              <a:gd name="connsiteY60" fmla="*/ 9897 h 10000"/>
              <a:gd name="connsiteX61" fmla="*/ 5759 w 10000"/>
              <a:gd name="connsiteY61" fmla="*/ 9943 h 10000"/>
              <a:gd name="connsiteX62" fmla="*/ 5517 w 10000"/>
              <a:gd name="connsiteY62" fmla="*/ 9977 h 10000"/>
              <a:gd name="connsiteX63" fmla="*/ 5264 w 10000"/>
              <a:gd name="connsiteY63" fmla="*/ 10000 h 10000"/>
              <a:gd name="connsiteX64" fmla="*/ 5000 w 10000"/>
              <a:gd name="connsiteY64" fmla="*/ 10000 h 10000"/>
              <a:gd name="connsiteX65" fmla="*/ 5000 w 10000"/>
              <a:gd name="connsiteY65" fmla="*/ 10000 h 10000"/>
              <a:gd name="connsiteX66" fmla="*/ 4736 w 10000"/>
              <a:gd name="connsiteY66" fmla="*/ 10000 h 10000"/>
              <a:gd name="connsiteX67" fmla="*/ 4483 w 10000"/>
              <a:gd name="connsiteY67" fmla="*/ 9977 h 10000"/>
              <a:gd name="connsiteX68" fmla="*/ 4241 w 10000"/>
              <a:gd name="connsiteY68" fmla="*/ 9943 h 10000"/>
              <a:gd name="connsiteX69" fmla="*/ 4000 w 10000"/>
              <a:gd name="connsiteY69" fmla="*/ 9897 h 10000"/>
              <a:gd name="connsiteX70" fmla="*/ 3759 w 10000"/>
              <a:gd name="connsiteY70" fmla="*/ 9839 h 10000"/>
              <a:gd name="connsiteX71" fmla="*/ 3517 w 10000"/>
              <a:gd name="connsiteY71" fmla="*/ 9782 h 10000"/>
              <a:gd name="connsiteX72" fmla="*/ 3276 w 10000"/>
              <a:gd name="connsiteY72" fmla="*/ 9701 h 10000"/>
              <a:gd name="connsiteX73" fmla="*/ 3057 w 10000"/>
              <a:gd name="connsiteY73" fmla="*/ 9598 h 10000"/>
              <a:gd name="connsiteX74" fmla="*/ 2621 w 10000"/>
              <a:gd name="connsiteY74" fmla="*/ 9402 h 10000"/>
              <a:gd name="connsiteX75" fmla="*/ 2195 w 10000"/>
              <a:gd name="connsiteY75" fmla="*/ 9138 h 10000"/>
              <a:gd name="connsiteX76" fmla="*/ 2224 w 10000"/>
              <a:gd name="connsiteY76" fmla="*/ 916 h 10000"/>
              <a:gd name="connsiteX0" fmla="*/ 179 w 10156"/>
              <a:gd name="connsiteY0" fmla="*/ 5517 h 10000"/>
              <a:gd name="connsiteX1" fmla="*/ 156 w 10156"/>
              <a:gd name="connsiteY1" fmla="*/ 5000 h 10000"/>
              <a:gd name="connsiteX2" fmla="*/ 2351 w 10156"/>
              <a:gd name="connsiteY2" fmla="*/ 862 h 10000"/>
              <a:gd name="connsiteX3" fmla="*/ 2777 w 10156"/>
              <a:gd name="connsiteY3" fmla="*/ 609 h 10000"/>
              <a:gd name="connsiteX4" fmla="*/ 3213 w 10156"/>
              <a:gd name="connsiteY4" fmla="*/ 402 h 10000"/>
              <a:gd name="connsiteX5" fmla="*/ 3432 w 10156"/>
              <a:gd name="connsiteY5" fmla="*/ 299 h 10000"/>
              <a:gd name="connsiteX6" fmla="*/ 3673 w 10156"/>
              <a:gd name="connsiteY6" fmla="*/ 218 h 10000"/>
              <a:gd name="connsiteX7" fmla="*/ 3915 w 10156"/>
              <a:gd name="connsiteY7" fmla="*/ 161 h 10000"/>
              <a:gd name="connsiteX8" fmla="*/ 4156 w 10156"/>
              <a:gd name="connsiteY8" fmla="*/ 103 h 10000"/>
              <a:gd name="connsiteX9" fmla="*/ 4397 w 10156"/>
              <a:gd name="connsiteY9" fmla="*/ 69 h 10000"/>
              <a:gd name="connsiteX10" fmla="*/ 4639 w 10156"/>
              <a:gd name="connsiteY10" fmla="*/ 23 h 10000"/>
              <a:gd name="connsiteX11" fmla="*/ 4892 w 10156"/>
              <a:gd name="connsiteY11" fmla="*/ 0 h 10000"/>
              <a:gd name="connsiteX12" fmla="*/ 5156 w 10156"/>
              <a:gd name="connsiteY12" fmla="*/ 0 h 10000"/>
              <a:gd name="connsiteX13" fmla="*/ 5156 w 10156"/>
              <a:gd name="connsiteY13" fmla="*/ 0 h 10000"/>
              <a:gd name="connsiteX14" fmla="*/ 5420 w 10156"/>
              <a:gd name="connsiteY14" fmla="*/ 0 h 10000"/>
              <a:gd name="connsiteX15" fmla="*/ 5673 w 10156"/>
              <a:gd name="connsiteY15" fmla="*/ 23 h 10000"/>
              <a:gd name="connsiteX16" fmla="*/ 5915 w 10156"/>
              <a:gd name="connsiteY16" fmla="*/ 69 h 10000"/>
              <a:gd name="connsiteX17" fmla="*/ 6156 w 10156"/>
              <a:gd name="connsiteY17" fmla="*/ 103 h 10000"/>
              <a:gd name="connsiteX18" fmla="*/ 6397 w 10156"/>
              <a:gd name="connsiteY18" fmla="*/ 161 h 10000"/>
              <a:gd name="connsiteX19" fmla="*/ 6639 w 10156"/>
              <a:gd name="connsiteY19" fmla="*/ 218 h 10000"/>
              <a:gd name="connsiteX20" fmla="*/ 6880 w 10156"/>
              <a:gd name="connsiteY20" fmla="*/ 299 h 10000"/>
              <a:gd name="connsiteX21" fmla="*/ 7099 w 10156"/>
              <a:gd name="connsiteY21" fmla="*/ 402 h 10000"/>
              <a:gd name="connsiteX22" fmla="*/ 7535 w 10156"/>
              <a:gd name="connsiteY22" fmla="*/ 609 h 10000"/>
              <a:gd name="connsiteX23" fmla="*/ 7949 w 10156"/>
              <a:gd name="connsiteY23" fmla="*/ 862 h 10000"/>
              <a:gd name="connsiteX24" fmla="*/ 8340 w 10156"/>
              <a:gd name="connsiteY24" fmla="*/ 1138 h 10000"/>
              <a:gd name="connsiteX25" fmla="*/ 8696 w 10156"/>
              <a:gd name="connsiteY25" fmla="*/ 1460 h 10000"/>
              <a:gd name="connsiteX26" fmla="*/ 9018 w 10156"/>
              <a:gd name="connsiteY26" fmla="*/ 1828 h 10000"/>
              <a:gd name="connsiteX27" fmla="*/ 9294 w 10156"/>
              <a:gd name="connsiteY27" fmla="*/ 2207 h 10000"/>
              <a:gd name="connsiteX28" fmla="*/ 9558 w 10156"/>
              <a:gd name="connsiteY28" fmla="*/ 2621 h 10000"/>
              <a:gd name="connsiteX29" fmla="*/ 9754 w 10156"/>
              <a:gd name="connsiteY29" fmla="*/ 3057 h 10000"/>
              <a:gd name="connsiteX30" fmla="*/ 9857 w 10156"/>
              <a:gd name="connsiteY30" fmla="*/ 3287 h 10000"/>
              <a:gd name="connsiteX31" fmla="*/ 9938 w 10156"/>
              <a:gd name="connsiteY31" fmla="*/ 3517 h 10000"/>
              <a:gd name="connsiteX32" fmla="*/ 9995 w 10156"/>
              <a:gd name="connsiteY32" fmla="*/ 3759 h 10000"/>
              <a:gd name="connsiteX33" fmla="*/ 10053 w 10156"/>
              <a:gd name="connsiteY33" fmla="*/ 4000 h 10000"/>
              <a:gd name="connsiteX34" fmla="*/ 10099 w 10156"/>
              <a:gd name="connsiteY34" fmla="*/ 4241 h 10000"/>
              <a:gd name="connsiteX35" fmla="*/ 10133 w 10156"/>
              <a:gd name="connsiteY35" fmla="*/ 4483 h 10000"/>
              <a:gd name="connsiteX36" fmla="*/ 10156 w 10156"/>
              <a:gd name="connsiteY36" fmla="*/ 4747 h 10000"/>
              <a:gd name="connsiteX37" fmla="*/ 10156 w 10156"/>
              <a:gd name="connsiteY37" fmla="*/ 5000 h 10000"/>
              <a:gd name="connsiteX38" fmla="*/ 10156 w 10156"/>
              <a:gd name="connsiteY38" fmla="*/ 5000 h 10000"/>
              <a:gd name="connsiteX39" fmla="*/ 10156 w 10156"/>
              <a:gd name="connsiteY39" fmla="*/ 5000 h 10000"/>
              <a:gd name="connsiteX40" fmla="*/ 10156 w 10156"/>
              <a:gd name="connsiteY40" fmla="*/ 5264 h 10000"/>
              <a:gd name="connsiteX41" fmla="*/ 10133 w 10156"/>
              <a:gd name="connsiteY41" fmla="*/ 5517 h 10000"/>
              <a:gd name="connsiteX42" fmla="*/ 10099 w 10156"/>
              <a:gd name="connsiteY42" fmla="*/ 5759 h 10000"/>
              <a:gd name="connsiteX43" fmla="*/ 10053 w 10156"/>
              <a:gd name="connsiteY43" fmla="*/ 6000 h 10000"/>
              <a:gd name="connsiteX44" fmla="*/ 9995 w 10156"/>
              <a:gd name="connsiteY44" fmla="*/ 6241 h 10000"/>
              <a:gd name="connsiteX45" fmla="*/ 9938 w 10156"/>
              <a:gd name="connsiteY45" fmla="*/ 6483 h 10000"/>
              <a:gd name="connsiteX46" fmla="*/ 9857 w 10156"/>
              <a:gd name="connsiteY46" fmla="*/ 6724 h 10000"/>
              <a:gd name="connsiteX47" fmla="*/ 9754 w 10156"/>
              <a:gd name="connsiteY47" fmla="*/ 6943 h 10000"/>
              <a:gd name="connsiteX48" fmla="*/ 9558 w 10156"/>
              <a:gd name="connsiteY48" fmla="*/ 7379 h 10000"/>
              <a:gd name="connsiteX49" fmla="*/ 9294 w 10156"/>
              <a:gd name="connsiteY49" fmla="*/ 7805 h 10000"/>
              <a:gd name="connsiteX50" fmla="*/ 9018 w 10156"/>
              <a:gd name="connsiteY50" fmla="*/ 8184 h 10000"/>
              <a:gd name="connsiteX51" fmla="*/ 8696 w 10156"/>
              <a:gd name="connsiteY51" fmla="*/ 8540 h 10000"/>
              <a:gd name="connsiteX52" fmla="*/ 8340 w 10156"/>
              <a:gd name="connsiteY52" fmla="*/ 8862 h 10000"/>
              <a:gd name="connsiteX53" fmla="*/ 7949 w 10156"/>
              <a:gd name="connsiteY53" fmla="*/ 9138 h 10000"/>
              <a:gd name="connsiteX54" fmla="*/ 7535 w 10156"/>
              <a:gd name="connsiteY54" fmla="*/ 9402 h 10000"/>
              <a:gd name="connsiteX55" fmla="*/ 7099 w 10156"/>
              <a:gd name="connsiteY55" fmla="*/ 9598 h 10000"/>
              <a:gd name="connsiteX56" fmla="*/ 6880 w 10156"/>
              <a:gd name="connsiteY56" fmla="*/ 9701 h 10000"/>
              <a:gd name="connsiteX57" fmla="*/ 6639 w 10156"/>
              <a:gd name="connsiteY57" fmla="*/ 9782 h 10000"/>
              <a:gd name="connsiteX58" fmla="*/ 6397 w 10156"/>
              <a:gd name="connsiteY58" fmla="*/ 9839 h 10000"/>
              <a:gd name="connsiteX59" fmla="*/ 6156 w 10156"/>
              <a:gd name="connsiteY59" fmla="*/ 9897 h 10000"/>
              <a:gd name="connsiteX60" fmla="*/ 5915 w 10156"/>
              <a:gd name="connsiteY60" fmla="*/ 9943 h 10000"/>
              <a:gd name="connsiteX61" fmla="*/ 5673 w 10156"/>
              <a:gd name="connsiteY61" fmla="*/ 9977 h 10000"/>
              <a:gd name="connsiteX62" fmla="*/ 5420 w 10156"/>
              <a:gd name="connsiteY62" fmla="*/ 10000 h 10000"/>
              <a:gd name="connsiteX63" fmla="*/ 5156 w 10156"/>
              <a:gd name="connsiteY63" fmla="*/ 10000 h 10000"/>
              <a:gd name="connsiteX64" fmla="*/ 5156 w 10156"/>
              <a:gd name="connsiteY64" fmla="*/ 10000 h 10000"/>
              <a:gd name="connsiteX65" fmla="*/ 4892 w 10156"/>
              <a:gd name="connsiteY65" fmla="*/ 10000 h 10000"/>
              <a:gd name="connsiteX66" fmla="*/ 4639 w 10156"/>
              <a:gd name="connsiteY66" fmla="*/ 9977 h 10000"/>
              <a:gd name="connsiteX67" fmla="*/ 4397 w 10156"/>
              <a:gd name="connsiteY67" fmla="*/ 9943 h 10000"/>
              <a:gd name="connsiteX68" fmla="*/ 4156 w 10156"/>
              <a:gd name="connsiteY68" fmla="*/ 9897 h 10000"/>
              <a:gd name="connsiteX69" fmla="*/ 3915 w 10156"/>
              <a:gd name="connsiteY69" fmla="*/ 9839 h 10000"/>
              <a:gd name="connsiteX70" fmla="*/ 3673 w 10156"/>
              <a:gd name="connsiteY70" fmla="*/ 9782 h 10000"/>
              <a:gd name="connsiteX71" fmla="*/ 3432 w 10156"/>
              <a:gd name="connsiteY71" fmla="*/ 9701 h 10000"/>
              <a:gd name="connsiteX72" fmla="*/ 3213 w 10156"/>
              <a:gd name="connsiteY72" fmla="*/ 9598 h 10000"/>
              <a:gd name="connsiteX73" fmla="*/ 2777 w 10156"/>
              <a:gd name="connsiteY73" fmla="*/ 9402 h 10000"/>
              <a:gd name="connsiteX74" fmla="*/ 2351 w 10156"/>
              <a:gd name="connsiteY74" fmla="*/ 9138 h 10000"/>
              <a:gd name="connsiteX75" fmla="*/ 2380 w 10156"/>
              <a:gd name="connsiteY75" fmla="*/ 916 h 10000"/>
              <a:gd name="connsiteX0" fmla="*/ 0 w 10000"/>
              <a:gd name="connsiteY0" fmla="*/ 5000 h 10000"/>
              <a:gd name="connsiteX1" fmla="*/ 2195 w 10000"/>
              <a:gd name="connsiteY1" fmla="*/ 862 h 10000"/>
              <a:gd name="connsiteX2" fmla="*/ 2621 w 10000"/>
              <a:gd name="connsiteY2" fmla="*/ 609 h 10000"/>
              <a:gd name="connsiteX3" fmla="*/ 3057 w 10000"/>
              <a:gd name="connsiteY3" fmla="*/ 402 h 10000"/>
              <a:gd name="connsiteX4" fmla="*/ 3276 w 10000"/>
              <a:gd name="connsiteY4" fmla="*/ 299 h 10000"/>
              <a:gd name="connsiteX5" fmla="*/ 3517 w 10000"/>
              <a:gd name="connsiteY5" fmla="*/ 218 h 10000"/>
              <a:gd name="connsiteX6" fmla="*/ 3759 w 10000"/>
              <a:gd name="connsiteY6" fmla="*/ 161 h 10000"/>
              <a:gd name="connsiteX7" fmla="*/ 4000 w 10000"/>
              <a:gd name="connsiteY7" fmla="*/ 103 h 10000"/>
              <a:gd name="connsiteX8" fmla="*/ 4241 w 10000"/>
              <a:gd name="connsiteY8" fmla="*/ 69 h 10000"/>
              <a:gd name="connsiteX9" fmla="*/ 4483 w 10000"/>
              <a:gd name="connsiteY9" fmla="*/ 23 h 10000"/>
              <a:gd name="connsiteX10" fmla="*/ 4736 w 10000"/>
              <a:gd name="connsiteY10" fmla="*/ 0 h 10000"/>
              <a:gd name="connsiteX11" fmla="*/ 5000 w 10000"/>
              <a:gd name="connsiteY11" fmla="*/ 0 h 10000"/>
              <a:gd name="connsiteX12" fmla="*/ 5000 w 10000"/>
              <a:gd name="connsiteY12" fmla="*/ 0 h 10000"/>
              <a:gd name="connsiteX13" fmla="*/ 5264 w 10000"/>
              <a:gd name="connsiteY13" fmla="*/ 0 h 10000"/>
              <a:gd name="connsiteX14" fmla="*/ 5517 w 10000"/>
              <a:gd name="connsiteY14" fmla="*/ 23 h 10000"/>
              <a:gd name="connsiteX15" fmla="*/ 5759 w 10000"/>
              <a:gd name="connsiteY15" fmla="*/ 69 h 10000"/>
              <a:gd name="connsiteX16" fmla="*/ 6000 w 10000"/>
              <a:gd name="connsiteY16" fmla="*/ 103 h 10000"/>
              <a:gd name="connsiteX17" fmla="*/ 6241 w 10000"/>
              <a:gd name="connsiteY17" fmla="*/ 161 h 10000"/>
              <a:gd name="connsiteX18" fmla="*/ 6483 w 10000"/>
              <a:gd name="connsiteY18" fmla="*/ 218 h 10000"/>
              <a:gd name="connsiteX19" fmla="*/ 6724 w 10000"/>
              <a:gd name="connsiteY19" fmla="*/ 299 h 10000"/>
              <a:gd name="connsiteX20" fmla="*/ 6943 w 10000"/>
              <a:gd name="connsiteY20" fmla="*/ 402 h 10000"/>
              <a:gd name="connsiteX21" fmla="*/ 7379 w 10000"/>
              <a:gd name="connsiteY21" fmla="*/ 609 h 10000"/>
              <a:gd name="connsiteX22" fmla="*/ 7793 w 10000"/>
              <a:gd name="connsiteY22" fmla="*/ 862 h 10000"/>
              <a:gd name="connsiteX23" fmla="*/ 8184 w 10000"/>
              <a:gd name="connsiteY23" fmla="*/ 1138 h 10000"/>
              <a:gd name="connsiteX24" fmla="*/ 8540 w 10000"/>
              <a:gd name="connsiteY24" fmla="*/ 1460 h 10000"/>
              <a:gd name="connsiteX25" fmla="*/ 8862 w 10000"/>
              <a:gd name="connsiteY25" fmla="*/ 1828 h 10000"/>
              <a:gd name="connsiteX26" fmla="*/ 9138 w 10000"/>
              <a:gd name="connsiteY26" fmla="*/ 2207 h 10000"/>
              <a:gd name="connsiteX27" fmla="*/ 9402 w 10000"/>
              <a:gd name="connsiteY27" fmla="*/ 2621 h 10000"/>
              <a:gd name="connsiteX28" fmla="*/ 9598 w 10000"/>
              <a:gd name="connsiteY28" fmla="*/ 3057 h 10000"/>
              <a:gd name="connsiteX29" fmla="*/ 9701 w 10000"/>
              <a:gd name="connsiteY29" fmla="*/ 3287 h 10000"/>
              <a:gd name="connsiteX30" fmla="*/ 9782 w 10000"/>
              <a:gd name="connsiteY30" fmla="*/ 3517 h 10000"/>
              <a:gd name="connsiteX31" fmla="*/ 9839 w 10000"/>
              <a:gd name="connsiteY31" fmla="*/ 3759 h 10000"/>
              <a:gd name="connsiteX32" fmla="*/ 9897 w 10000"/>
              <a:gd name="connsiteY32" fmla="*/ 4000 h 10000"/>
              <a:gd name="connsiteX33" fmla="*/ 9943 w 10000"/>
              <a:gd name="connsiteY33" fmla="*/ 4241 h 10000"/>
              <a:gd name="connsiteX34" fmla="*/ 9977 w 10000"/>
              <a:gd name="connsiteY34" fmla="*/ 4483 h 10000"/>
              <a:gd name="connsiteX35" fmla="*/ 10000 w 10000"/>
              <a:gd name="connsiteY35" fmla="*/ 4747 h 10000"/>
              <a:gd name="connsiteX36" fmla="*/ 10000 w 10000"/>
              <a:gd name="connsiteY36" fmla="*/ 5000 h 10000"/>
              <a:gd name="connsiteX37" fmla="*/ 10000 w 10000"/>
              <a:gd name="connsiteY37" fmla="*/ 5000 h 10000"/>
              <a:gd name="connsiteX38" fmla="*/ 10000 w 10000"/>
              <a:gd name="connsiteY38" fmla="*/ 5000 h 10000"/>
              <a:gd name="connsiteX39" fmla="*/ 10000 w 10000"/>
              <a:gd name="connsiteY39" fmla="*/ 5264 h 10000"/>
              <a:gd name="connsiteX40" fmla="*/ 9977 w 10000"/>
              <a:gd name="connsiteY40" fmla="*/ 5517 h 10000"/>
              <a:gd name="connsiteX41" fmla="*/ 9943 w 10000"/>
              <a:gd name="connsiteY41" fmla="*/ 5759 h 10000"/>
              <a:gd name="connsiteX42" fmla="*/ 9897 w 10000"/>
              <a:gd name="connsiteY42" fmla="*/ 6000 h 10000"/>
              <a:gd name="connsiteX43" fmla="*/ 9839 w 10000"/>
              <a:gd name="connsiteY43" fmla="*/ 6241 h 10000"/>
              <a:gd name="connsiteX44" fmla="*/ 9782 w 10000"/>
              <a:gd name="connsiteY44" fmla="*/ 6483 h 10000"/>
              <a:gd name="connsiteX45" fmla="*/ 9701 w 10000"/>
              <a:gd name="connsiteY45" fmla="*/ 6724 h 10000"/>
              <a:gd name="connsiteX46" fmla="*/ 9598 w 10000"/>
              <a:gd name="connsiteY46" fmla="*/ 6943 h 10000"/>
              <a:gd name="connsiteX47" fmla="*/ 9402 w 10000"/>
              <a:gd name="connsiteY47" fmla="*/ 7379 h 10000"/>
              <a:gd name="connsiteX48" fmla="*/ 9138 w 10000"/>
              <a:gd name="connsiteY48" fmla="*/ 7805 h 10000"/>
              <a:gd name="connsiteX49" fmla="*/ 8862 w 10000"/>
              <a:gd name="connsiteY49" fmla="*/ 8184 h 10000"/>
              <a:gd name="connsiteX50" fmla="*/ 8540 w 10000"/>
              <a:gd name="connsiteY50" fmla="*/ 8540 h 10000"/>
              <a:gd name="connsiteX51" fmla="*/ 8184 w 10000"/>
              <a:gd name="connsiteY51" fmla="*/ 8862 h 10000"/>
              <a:gd name="connsiteX52" fmla="*/ 7793 w 10000"/>
              <a:gd name="connsiteY52" fmla="*/ 9138 h 10000"/>
              <a:gd name="connsiteX53" fmla="*/ 7379 w 10000"/>
              <a:gd name="connsiteY53" fmla="*/ 9402 h 10000"/>
              <a:gd name="connsiteX54" fmla="*/ 6943 w 10000"/>
              <a:gd name="connsiteY54" fmla="*/ 9598 h 10000"/>
              <a:gd name="connsiteX55" fmla="*/ 6724 w 10000"/>
              <a:gd name="connsiteY55" fmla="*/ 9701 h 10000"/>
              <a:gd name="connsiteX56" fmla="*/ 6483 w 10000"/>
              <a:gd name="connsiteY56" fmla="*/ 9782 h 10000"/>
              <a:gd name="connsiteX57" fmla="*/ 6241 w 10000"/>
              <a:gd name="connsiteY57" fmla="*/ 9839 h 10000"/>
              <a:gd name="connsiteX58" fmla="*/ 6000 w 10000"/>
              <a:gd name="connsiteY58" fmla="*/ 9897 h 10000"/>
              <a:gd name="connsiteX59" fmla="*/ 5759 w 10000"/>
              <a:gd name="connsiteY59" fmla="*/ 9943 h 10000"/>
              <a:gd name="connsiteX60" fmla="*/ 5517 w 10000"/>
              <a:gd name="connsiteY60" fmla="*/ 9977 h 10000"/>
              <a:gd name="connsiteX61" fmla="*/ 5264 w 10000"/>
              <a:gd name="connsiteY61" fmla="*/ 10000 h 10000"/>
              <a:gd name="connsiteX62" fmla="*/ 5000 w 10000"/>
              <a:gd name="connsiteY62" fmla="*/ 10000 h 10000"/>
              <a:gd name="connsiteX63" fmla="*/ 5000 w 10000"/>
              <a:gd name="connsiteY63" fmla="*/ 10000 h 10000"/>
              <a:gd name="connsiteX64" fmla="*/ 4736 w 10000"/>
              <a:gd name="connsiteY64" fmla="*/ 10000 h 10000"/>
              <a:gd name="connsiteX65" fmla="*/ 4483 w 10000"/>
              <a:gd name="connsiteY65" fmla="*/ 9977 h 10000"/>
              <a:gd name="connsiteX66" fmla="*/ 4241 w 10000"/>
              <a:gd name="connsiteY66" fmla="*/ 9943 h 10000"/>
              <a:gd name="connsiteX67" fmla="*/ 4000 w 10000"/>
              <a:gd name="connsiteY67" fmla="*/ 9897 h 10000"/>
              <a:gd name="connsiteX68" fmla="*/ 3759 w 10000"/>
              <a:gd name="connsiteY68" fmla="*/ 9839 h 10000"/>
              <a:gd name="connsiteX69" fmla="*/ 3517 w 10000"/>
              <a:gd name="connsiteY69" fmla="*/ 9782 h 10000"/>
              <a:gd name="connsiteX70" fmla="*/ 3276 w 10000"/>
              <a:gd name="connsiteY70" fmla="*/ 9701 h 10000"/>
              <a:gd name="connsiteX71" fmla="*/ 3057 w 10000"/>
              <a:gd name="connsiteY71" fmla="*/ 9598 h 10000"/>
              <a:gd name="connsiteX72" fmla="*/ 2621 w 10000"/>
              <a:gd name="connsiteY72" fmla="*/ 9402 h 10000"/>
              <a:gd name="connsiteX73" fmla="*/ 2195 w 10000"/>
              <a:gd name="connsiteY73" fmla="*/ 9138 h 10000"/>
              <a:gd name="connsiteX74" fmla="*/ 2224 w 10000"/>
              <a:gd name="connsiteY74" fmla="*/ 916 h 10000"/>
              <a:gd name="connsiteX0" fmla="*/ 0 w 7805"/>
              <a:gd name="connsiteY0" fmla="*/ 862 h 10000"/>
              <a:gd name="connsiteX1" fmla="*/ 426 w 7805"/>
              <a:gd name="connsiteY1" fmla="*/ 609 h 10000"/>
              <a:gd name="connsiteX2" fmla="*/ 862 w 7805"/>
              <a:gd name="connsiteY2" fmla="*/ 402 h 10000"/>
              <a:gd name="connsiteX3" fmla="*/ 1081 w 7805"/>
              <a:gd name="connsiteY3" fmla="*/ 299 h 10000"/>
              <a:gd name="connsiteX4" fmla="*/ 1322 w 7805"/>
              <a:gd name="connsiteY4" fmla="*/ 218 h 10000"/>
              <a:gd name="connsiteX5" fmla="*/ 1564 w 7805"/>
              <a:gd name="connsiteY5" fmla="*/ 161 h 10000"/>
              <a:gd name="connsiteX6" fmla="*/ 1805 w 7805"/>
              <a:gd name="connsiteY6" fmla="*/ 103 h 10000"/>
              <a:gd name="connsiteX7" fmla="*/ 2046 w 7805"/>
              <a:gd name="connsiteY7" fmla="*/ 69 h 10000"/>
              <a:gd name="connsiteX8" fmla="*/ 2288 w 7805"/>
              <a:gd name="connsiteY8" fmla="*/ 23 h 10000"/>
              <a:gd name="connsiteX9" fmla="*/ 2541 w 7805"/>
              <a:gd name="connsiteY9" fmla="*/ 0 h 10000"/>
              <a:gd name="connsiteX10" fmla="*/ 2805 w 7805"/>
              <a:gd name="connsiteY10" fmla="*/ 0 h 10000"/>
              <a:gd name="connsiteX11" fmla="*/ 2805 w 7805"/>
              <a:gd name="connsiteY11" fmla="*/ 0 h 10000"/>
              <a:gd name="connsiteX12" fmla="*/ 3069 w 7805"/>
              <a:gd name="connsiteY12" fmla="*/ 0 h 10000"/>
              <a:gd name="connsiteX13" fmla="*/ 3322 w 7805"/>
              <a:gd name="connsiteY13" fmla="*/ 23 h 10000"/>
              <a:gd name="connsiteX14" fmla="*/ 3564 w 7805"/>
              <a:gd name="connsiteY14" fmla="*/ 69 h 10000"/>
              <a:gd name="connsiteX15" fmla="*/ 3805 w 7805"/>
              <a:gd name="connsiteY15" fmla="*/ 103 h 10000"/>
              <a:gd name="connsiteX16" fmla="*/ 4046 w 7805"/>
              <a:gd name="connsiteY16" fmla="*/ 161 h 10000"/>
              <a:gd name="connsiteX17" fmla="*/ 4288 w 7805"/>
              <a:gd name="connsiteY17" fmla="*/ 218 h 10000"/>
              <a:gd name="connsiteX18" fmla="*/ 4529 w 7805"/>
              <a:gd name="connsiteY18" fmla="*/ 299 h 10000"/>
              <a:gd name="connsiteX19" fmla="*/ 4748 w 7805"/>
              <a:gd name="connsiteY19" fmla="*/ 402 h 10000"/>
              <a:gd name="connsiteX20" fmla="*/ 5184 w 7805"/>
              <a:gd name="connsiteY20" fmla="*/ 609 h 10000"/>
              <a:gd name="connsiteX21" fmla="*/ 5598 w 7805"/>
              <a:gd name="connsiteY21" fmla="*/ 862 h 10000"/>
              <a:gd name="connsiteX22" fmla="*/ 5989 w 7805"/>
              <a:gd name="connsiteY22" fmla="*/ 1138 h 10000"/>
              <a:gd name="connsiteX23" fmla="*/ 6345 w 7805"/>
              <a:gd name="connsiteY23" fmla="*/ 1460 h 10000"/>
              <a:gd name="connsiteX24" fmla="*/ 6667 w 7805"/>
              <a:gd name="connsiteY24" fmla="*/ 1828 h 10000"/>
              <a:gd name="connsiteX25" fmla="*/ 6943 w 7805"/>
              <a:gd name="connsiteY25" fmla="*/ 2207 h 10000"/>
              <a:gd name="connsiteX26" fmla="*/ 7207 w 7805"/>
              <a:gd name="connsiteY26" fmla="*/ 2621 h 10000"/>
              <a:gd name="connsiteX27" fmla="*/ 7403 w 7805"/>
              <a:gd name="connsiteY27" fmla="*/ 3057 h 10000"/>
              <a:gd name="connsiteX28" fmla="*/ 7506 w 7805"/>
              <a:gd name="connsiteY28" fmla="*/ 3287 h 10000"/>
              <a:gd name="connsiteX29" fmla="*/ 7587 w 7805"/>
              <a:gd name="connsiteY29" fmla="*/ 3517 h 10000"/>
              <a:gd name="connsiteX30" fmla="*/ 7644 w 7805"/>
              <a:gd name="connsiteY30" fmla="*/ 3759 h 10000"/>
              <a:gd name="connsiteX31" fmla="*/ 7702 w 7805"/>
              <a:gd name="connsiteY31" fmla="*/ 4000 h 10000"/>
              <a:gd name="connsiteX32" fmla="*/ 7748 w 7805"/>
              <a:gd name="connsiteY32" fmla="*/ 4241 h 10000"/>
              <a:gd name="connsiteX33" fmla="*/ 7782 w 7805"/>
              <a:gd name="connsiteY33" fmla="*/ 4483 h 10000"/>
              <a:gd name="connsiteX34" fmla="*/ 7805 w 7805"/>
              <a:gd name="connsiteY34" fmla="*/ 4747 h 10000"/>
              <a:gd name="connsiteX35" fmla="*/ 7805 w 7805"/>
              <a:gd name="connsiteY35" fmla="*/ 5000 h 10000"/>
              <a:gd name="connsiteX36" fmla="*/ 7805 w 7805"/>
              <a:gd name="connsiteY36" fmla="*/ 5000 h 10000"/>
              <a:gd name="connsiteX37" fmla="*/ 7805 w 7805"/>
              <a:gd name="connsiteY37" fmla="*/ 5000 h 10000"/>
              <a:gd name="connsiteX38" fmla="*/ 7805 w 7805"/>
              <a:gd name="connsiteY38" fmla="*/ 5264 h 10000"/>
              <a:gd name="connsiteX39" fmla="*/ 7782 w 7805"/>
              <a:gd name="connsiteY39" fmla="*/ 5517 h 10000"/>
              <a:gd name="connsiteX40" fmla="*/ 7748 w 7805"/>
              <a:gd name="connsiteY40" fmla="*/ 5759 h 10000"/>
              <a:gd name="connsiteX41" fmla="*/ 7702 w 7805"/>
              <a:gd name="connsiteY41" fmla="*/ 6000 h 10000"/>
              <a:gd name="connsiteX42" fmla="*/ 7644 w 7805"/>
              <a:gd name="connsiteY42" fmla="*/ 6241 h 10000"/>
              <a:gd name="connsiteX43" fmla="*/ 7587 w 7805"/>
              <a:gd name="connsiteY43" fmla="*/ 6483 h 10000"/>
              <a:gd name="connsiteX44" fmla="*/ 7506 w 7805"/>
              <a:gd name="connsiteY44" fmla="*/ 6724 h 10000"/>
              <a:gd name="connsiteX45" fmla="*/ 7403 w 7805"/>
              <a:gd name="connsiteY45" fmla="*/ 6943 h 10000"/>
              <a:gd name="connsiteX46" fmla="*/ 7207 w 7805"/>
              <a:gd name="connsiteY46" fmla="*/ 7379 h 10000"/>
              <a:gd name="connsiteX47" fmla="*/ 6943 w 7805"/>
              <a:gd name="connsiteY47" fmla="*/ 7805 h 10000"/>
              <a:gd name="connsiteX48" fmla="*/ 6667 w 7805"/>
              <a:gd name="connsiteY48" fmla="*/ 8184 h 10000"/>
              <a:gd name="connsiteX49" fmla="*/ 6345 w 7805"/>
              <a:gd name="connsiteY49" fmla="*/ 8540 h 10000"/>
              <a:gd name="connsiteX50" fmla="*/ 5989 w 7805"/>
              <a:gd name="connsiteY50" fmla="*/ 8862 h 10000"/>
              <a:gd name="connsiteX51" fmla="*/ 5598 w 7805"/>
              <a:gd name="connsiteY51" fmla="*/ 9138 h 10000"/>
              <a:gd name="connsiteX52" fmla="*/ 5184 w 7805"/>
              <a:gd name="connsiteY52" fmla="*/ 9402 h 10000"/>
              <a:gd name="connsiteX53" fmla="*/ 4748 w 7805"/>
              <a:gd name="connsiteY53" fmla="*/ 9598 h 10000"/>
              <a:gd name="connsiteX54" fmla="*/ 4529 w 7805"/>
              <a:gd name="connsiteY54" fmla="*/ 9701 h 10000"/>
              <a:gd name="connsiteX55" fmla="*/ 4288 w 7805"/>
              <a:gd name="connsiteY55" fmla="*/ 9782 h 10000"/>
              <a:gd name="connsiteX56" fmla="*/ 4046 w 7805"/>
              <a:gd name="connsiteY56" fmla="*/ 9839 h 10000"/>
              <a:gd name="connsiteX57" fmla="*/ 3805 w 7805"/>
              <a:gd name="connsiteY57" fmla="*/ 9897 h 10000"/>
              <a:gd name="connsiteX58" fmla="*/ 3564 w 7805"/>
              <a:gd name="connsiteY58" fmla="*/ 9943 h 10000"/>
              <a:gd name="connsiteX59" fmla="*/ 3322 w 7805"/>
              <a:gd name="connsiteY59" fmla="*/ 9977 h 10000"/>
              <a:gd name="connsiteX60" fmla="*/ 3069 w 7805"/>
              <a:gd name="connsiteY60" fmla="*/ 10000 h 10000"/>
              <a:gd name="connsiteX61" fmla="*/ 2805 w 7805"/>
              <a:gd name="connsiteY61" fmla="*/ 10000 h 10000"/>
              <a:gd name="connsiteX62" fmla="*/ 2805 w 7805"/>
              <a:gd name="connsiteY62" fmla="*/ 10000 h 10000"/>
              <a:gd name="connsiteX63" fmla="*/ 2541 w 7805"/>
              <a:gd name="connsiteY63" fmla="*/ 10000 h 10000"/>
              <a:gd name="connsiteX64" fmla="*/ 2288 w 7805"/>
              <a:gd name="connsiteY64" fmla="*/ 9977 h 10000"/>
              <a:gd name="connsiteX65" fmla="*/ 2046 w 7805"/>
              <a:gd name="connsiteY65" fmla="*/ 9943 h 10000"/>
              <a:gd name="connsiteX66" fmla="*/ 1805 w 7805"/>
              <a:gd name="connsiteY66" fmla="*/ 9897 h 10000"/>
              <a:gd name="connsiteX67" fmla="*/ 1564 w 7805"/>
              <a:gd name="connsiteY67" fmla="*/ 9839 h 10000"/>
              <a:gd name="connsiteX68" fmla="*/ 1322 w 7805"/>
              <a:gd name="connsiteY68" fmla="*/ 9782 h 10000"/>
              <a:gd name="connsiteX69" fmla="*/ 1081 w 7805"/>
              <a:gd name="connsiteY69" fmla="*/ 9701 h 10000"/>
              <a:gd name="connsiteX70" fmla="*/ 862 w 7805"/>
              <a:gd name="connsiteY70" fmla="*/ 9598 h 10000"/>
              <a:gd name="connsiteX71" fmla="*/ 426 w 7805"/>
              <a:gd name="connsiteY71" fmla="*/ 9402 h 10000"/>
              <a:gd name="connsiteX72" fmla="*/ 0 w 7805"/>
              <a:gd name="connsiteY72" fmla="*/ 9138 h 10000"/>
              <a:gd name="connsiteX73" fmla="*/ 29 w 7805"/>
              <a:gd name="connsiteY73" fmla="*/ 916 h 10000"/>
              <a:gd name="connsiteX0" fmla="*/ 7 w 10007"/>
              <a:gd name="connsiteY0" fmla="*/ 862 h 10000"/>
              <a:gd name="connsiteX1" fmla="*/ 553 w 10007"/>
              <a:gd name="connsiteY1" fmla="*/ 609 h 10000"/>
              <a:gd name="connsiteX2" fmla="*/ 1111 w 10007"/>
              <a:gd name="connsiteY2" fmla="*/ 402 h 10000"/>
              <a:gd name="connsiteX3" fmla="*/ 1392 w 10007"/>
              <a:gd name="connsiteY3" fmla="*/ 299 h 10000"/>
              <a:gd name="connsiteX4" fmla="*/ 1701 w 10007"/>
              <a:gd name="connsiteY4" fmla="*/ 218 h 10000"/>
              <a:gd name="connsiteX5" fmla="*/ 2011 w 10007"/>
              <a:gd name="connsiteY5" fmla="*/ 161 h 10000"/>
              <a:gd name="connsiteX6" fmla="*/ 2320 w 10007"/>
              <a:gd name="connsiteY6" fmla="*/ 103 h 10000"/>
              <a:gd name="connsiteX7" fmla="*/ 2628 w 10007"/>
              <a:gd name="connsiteY7" fmla="*/ 69 h 10000"/>
              <a:gd name="connsiteX8" fmla="*/ 2938 w 10007"/>
              <a:gd name="connsiteY8" fmla="*/ 23 h 10000"/>
              <a:gd name="connsiteX9" fmla="*/ 3263 w 10007"/>
              <a:gd name="connsiteY9" fmla="*/ 0 h 10000"/>
              <a:gd name="connsiteX10" fmla="*/ 3601 w 10007"/>
              <a:gd name="connsiteY10" fmla="*/ 0 h 10000"/>
              <a:gd name="connsiteX11" fmla="*/ 3601 w 10007"/>
              <a:gd name="connsiteY11" fmla="*/ 0 h 10000"/>
              <a:gd name="connsiteX12" fmla="*/ 3939 w 10007"/>
              <a:gd name="connsiteY12" fmla="*/ 0 h 10000"/>
              <a:gd name="connsiteX13" fmla="*/ 4263 w 10007"/>
              <a:gd name="connsiteY13" fmla="*/ 23 h 10000"/>
              <a:gd name="connsiteX14" fmla="*/ 4573 w 10007"/>
              <a:gd name="connsiteY14" fmla="*/ 69 h 10000"/>
              <a:gd name="connsiteX15" fmla="*/ 4882 w 10007"/>
              <a:gd name="connsiteY15" fmla="*/ 103 h 10000"/>
              <a:gd name="connsiteX16" fmla="*/ 5191 w 10007"/>
              <a:gd name="connsiteY16" fmla="*/ 161 h 10000"/>
              <a:gd name="connsiteX17" fmla="*/ 5501 w 10007"/>
              <a:gd name="connsiteY17" fmla="*/ 218 h 10000"/>
              <a:gd name="connsiteX18" fmla="*/ 5810 w 10007"/>
              <a:gd name="connsiteY18" fmla="*/ 299 h 10000"/>
              <a:gd name="connsiteX19" fmla="*/ 6090 w 10007"/>
              <a:gd name="connsiteY19" fmla="*/ 402 h 10000"/>
              <a:gd name="connsiteX20" fmla="*/ 6649 w 10007"/>
              <a:gd name="connsiteY20" fmla="*/ 609 h 10000"/>
              <a:gd name="connsiteX21" fmla="*/ 7179 w 10007"/>
              <a:gd name="connsiteY21" fmla="*/ 862 h 10000"/>
              <a:gd name="connsiteX22" fmla="*/ 7680 w 10007"/>
              <a:gd name="connsiteY22" fmla="*/ 1138 h 10000"/>
              <a:gd name="connsiteX23" fmla="*/ 8136 w 10007"/>
              <a:gd name="connsiteY23" fmla="*/ 1460 h 10000"/>
              <a:gd name="connsiteX24" fmla="*/ 8549 w 10007"/>
              <a:gd name="connsiteY24" fmla="*/ 1828 h 10000"/>
              <a:gd name="connsiteX25" fmla="*/ 8903 w 10007"/>
              <a:gd name="connsiteY25" fmla="*/ 2207 h 10000"/>
              <a:gd name="connsiteX26" fmla="*/ 9241 w 10007"/>
              <a:gd name="connsiteY26" fmla="*/ 2621 h 10000"/>
              <a:gd name="connsiteX27" fmla="*/ 9492 w 10007"/>
              <a:gd name="connsiteY27" fmla="*/ 3057 h 10000"/>
              <a:gd name="connsiteX28" fmla="*/ 9624 w 10007"/>
              <a:gd name="connsiteY28" fmla="*/ 3287 h 10000"/>
              <a:gd name="connsiteX29" fmla="*/ 9728 w 10007"/>
              <a:gd name="connsiteY29" fmla="*/ 3517 h 10000"/>
              <a:gd name="connsiteX30" fmla="*/ 9801 w 10007"/>
              <a:gd name="connsiteY30" fmla="*/ 3759 h 10000"/>
              <a:gd name="connsiteX31" fmla="*/ 9875 w 10007"/>
              <a:gd name="connsiteY31" fmla="*/ 4000 h 10000"/>
              <a:gd name="connsiteX32" fmla="*/ 9934 w 10007"/>
              <a:gd name="connsiteY32" fmla="*/ 4241 h 10000"/>
              <a:gd name="connsiteX33" fmla="*/ 9978 w 10007"/>
              <a:gd name="connsiteY33" fmla="*/ 4483 h 10000"/>
              <a:gd name="connsiteX34" fmla="*/ 10007 w 10007"/>
              <a:gd name="connsiteY34" fmla="*/ 4747 h 10000"/>
              <a:gd name="connsiteX35" fmla="*/ 10007 w 10007"/>
              <a:gd name="connsiteY35" fmla="*/ 5000 h 10000"/>
              <a:gd name="connsiteX36" fmla="*/ 10007 w 10007"/>
              <a:gd name="connsiteY36" fmla="*/ 5000 h 10000"/>
              <a:gd name="connsiteX37" fmla="*/ 10007 w 10007"/>
              <a:gd name="connsiteY37" fmla="*/ 5000 h 10000"/>
              <a:gd name="connsiteX38" fmla="*/ 10007 w 10007"/>
              <a:gd name="connsiteY38" fmla="*/ 5264 h 10000"/>
              <a:gd name="connsiteX39" fmla="*/ 9978 w 10007"/>
              <a:gd name="connsiteY39" fmla="*/ 5517 h 10000"/>
              <a:gd name="connsiteX40" fmla="*/ 9934 w 10007"/>
              <a:gd name="connsiteY40" fmla="*/ 5759 h 10000"/>
              <a:gd name="connsiteX41" fmla="*/ 9875 w 10007"/>
              <a:gd name="connsiteY41" fmla="*/ 6000 h 10000"/>
              <a:gd name="connsiteX42" fmla="*/ 9801 w 10007"/>
              <a:gd name="connsiteY42" fmla="*/ 6241 h 10000"/>
              <a:gd name="connsiteX43" fmla="*/ 9728 w 10007"/>
              <a:gd name="connsiteY43" fmla="*/ 6483 h 10000"/>
              <a:gd name="connsiteX44" fmla="*/ 9624 w 10007"/>
              <a:gd name="connsiteY44" fmla="*/ 6724 h 10000"/>
              <a:gd name="connsiteX45" fmla="*/ 9492 w 10007"/>
              <a:gd name="connsiteY45" fmla="*/ 6943 h 10000"/>
              <a:gd name="connsiteX46" fmla="*/ 9241 w 10007"/>
              <a:gd name="connsiteY46" fmla="*/ 7379 h 10000"/>
              <a:gd name="connsiteX47" fmla="*/ 8903 w 10007"/>
              <a:gd name="connsiteY47" fmla="*/ 7805 h 10000"/>
              <a:gd name="connsiteX48" fmla="*/ 8549 w 10007"/>
              <a:gd name="connsiteY48" fmla="*/ 8184 h 10000"/>
              <a:gd name="connsiteX49" fmla="*/ 8136 w 10007"/>
              <a:gd name="connsiteY49" fmla="*/ 8540 h 10000"/>
              <a:gd name="connsiteX50" fmla="*/ 7680 w 10007"/>
              <a:gd name="connsiteY50" fmla="*/ 8862 h 10000"/>
              <a:gd name="connsiteX51" fmla="*/ 7179 w 10007"/>
              <a:gd name="connsiteY51" fmla="*/ 9138 h 10000"/>
              <a:gd name="connsiteX52" fmla="*/ 6649 w 10007"/>
              <a:gd name="connsiteY52" fmla="*/ 9402 h 10000"/>
              <a:gd name="connsiteX53" fmla="*/ 6090 w 10007"/>
              <a:gd name="connsiteY53" fmla="*/ 9598 h 10000"/>
              <a:gd name="connsiteX54" fmla="*/ 5810 w 10007"/>
              <a:gd name="connsiteY54" fmla="*/ 9701 h 10000"/>
              <a:gd name="connsiteX55" fmla="*/ 5501 w 10007"/>
              <a:gd name="connsiteY55" fmla="*/ 9782 h 10000"/>
              <a:gd name="connsiteX56" fmla="*/ 5191 w 10007"/>
              <a:gd name="connsiteY56" fmla="*/ 9839 h 10000"/>
              <a:gd name="connsiteX57" fmla="*/ 4882 w 10007"/>
              <a:gd name="connsiteY57" fmla="*/ 9897 h 10000"/>
              <a:gd name="connsiteX58" fmla="*/ 4573 w 10007"/>
              <a:gd name="connsiteY58" fmla="*/ 9943 h 10000"/>
              <a:gd name="connsiteX59" fmla="*/ 4263 w 10007"/>
              <a:gd name="connsiteY59" fmla="*/ 9977 h 10000"/>
              <a:gd name="connsiteX60" fmla="*/ 3939 w 10007"/>
              <a:gd name="connsiteY60" fmla="*/ 10000 h 10000"/>
              <a:gd name="connsiteX61" fmla="*/ 3601 w 10007"/>
              <a:gd name="connsiteY61" fmla="*/ 10000 h 10000"/>
              <a:gd name="connsiteX62" fmla="*/ 3601 w 10007"/>
              <a:gd name="connsiteY62" fmla="*/ 10000 h 10000"/>
              <a:gd name="connsiteX63" fmla="*/ 3263 w 10007"/>
              <a:gd name="connsiteY63" fmla="*/ 10000 h 10000"/>
              <a:gd name="connsiteX64" fmla="*/ 2938 w 10007"/>
              <a:gd name="connsiteY64" fmla="*/ 9977 h 10000"/>
              <a:gd name="connsiteX65" fmla="*/ 2628 w 10007"/>
              <a:gd name="connsiteY65" fmla="*/ 9943 h 10000"/>
              <a:gd name="connsiteX66" fmla="*/ 2320 w 10007"/>
              <a:gd name="connsiteY66" fmla="*/ 9897 h 10000"/>
              <a:gd name="connsiteX67" fmla="*/ 2011 w 10007"/>
              <a:gd name="connsiteY67" fmla="*/ 9839 h 10000"/>
              <a:gd name="connsiteX68" fmla="*/ 1701 w 10007"/>
              <a:gd name="connsiteY68" fmla="*/ 9782 h 10000"/>
              <a:gd name="connsiteX69" fmla="*/ 1392 w 10007"/>
              <a:gd name="connsiteY69" fmla="*/ 9701 h 10000"/>
              <a:gd name="connsiteX70" fmla="*/ 1111 w 10007"/>
              <a:gd name="connsiteY70" fmla="*/ 9598 h 10000"/>
              <a:gd name="connsiteX71" fmla="*/ 553 w 10007"/>
              <a:gd name="connsiteY71" fmla="*/ 9402 h 10000"/>
              <a:gd name="connsiteX72" fmla="*/ 7 w 10007"/>
              <a:gd name="connsiteY72" fmla="*/ 9138 h 10000"/>
              <a:gd name="connsiteX73" fmla="*/ 0 w 10007"/>
              <a:gd name="connsiteY73" fmla="*/ 882 h 10000"/>
              <a:gd name="connsiteX0" fmla="*/ 7 w 10007"/>
              <a:gd name="connsiteY0" fmla="*/ 862 h 10000"/>
              <a:gd name="connsiteX1" fmla="*/ 553 w 10007"/>
              <a:gd name="connsiteY1" fmla="*/ 609 h 10000"/>
              <a:gd name="connsiteX2" fmla="*/ 1111 w 10007"/>
              <a:gd name="connsiteY2" fmla="*/ 402 h 10000"/>
              <a:gd name="connsiteX3" fmla="*/ 1392 w 10007"/>
              <a:gd name="connsiteY3" fmla="*/ 299 h 10000"/>
              <a:gd name="connsiteX4" fmla="*/ 1701 w 10007"/>
              <a:gd name="connsiteY4" fmla="*/ 218 h 10000"/>
              <a:gd name="connsiteX5" fmla="*/ 2011 w 10007"/>
              <a:gd name="connsiteY5" fmla="*/ 161 h 10000"/>
              <a:gd name="connsiteX6" fmla="*/ 2320 w 10007"/>
              <a:gd name="connsiteY6" fmla="*/ 103 h 10000"/>
              <a:gd name="connsiteX7" fmla="*/ 2628 w 10007"/>
              <a:gd name="connsiteY7" fmla="*/ 69 h 10000"/>
              <a:gd name="connsiteX8" fmla="*/ 2938 w 10007"/>
              <a:gd name="connsiteY8" fmla="*/ 23 h 10000"/>
              <a:gd name="connsiteX9" fmla="*/ 3263 w 10007"/>
              <a:gd name="connsiteY9" fmla="*/ 0 h 10000"/>
              <a:gd name="connsiteX10" fmla="*/ 3601 w 10007"/>
              <a:gd name="connsiteY10" fmla="*/ 0 h 10000"/>
              <a:gd name="connsiteX11" fmla="*/ 3601 w 10007"/>
              <a:gd name="connsiteY11" fmla="*/ 0 h 10000"/>
              <a:gd name="connsiteX12" fmla="*/ 3939 w 10007"/>
              <a:gd name="connsiteY12" fmla="*/ 0 h 10000"/>
              <a:gd name="connsiteX13" fmla="*/ 4263 w 10007"/>
              <a:gd name="connsiteY13" fmla="*/ 23 h 10000"/>
              <a:gd name="connsiteX14" fmla="*/ 4573 w 10007"/>
              <a:gd name="connsiteY14" fmla="*/ 69 h 10000"/>
              <a:gd name="connsiteX15" fmla="*/ 4882 w 10007"/>
              <a:gd name="connsiteY15" fmla="*/ 103 h 10000"/>
              <a:gd name="connsiteX16" fmla="*/ 5191 w 10007"/>
              <a:gd name="connsiteY16" fmla="*/ 161 h 10000"/>
              <a:gd name="connsiteX17" fmla="*/ 5501 w 10007"/>
              <a:gd name="connsiteY17" fmla="*/ 218 h 10000"/>
              <a:gd name="connsiteX18" fmla="*/ 5810 w 10007"/>
              <a:gd name="connsiteY18" fmla="*/ 299 h 10000"/>
              <a:gd name="connsiteX19" fmla="*/ 6090 w 10007"/>
              <a:gd name="connsiteY19" fmla="*/ 402 h 10000"/>
              <a:gd name="connsiteX20" fmla="*/ 6649 w 10007"/>
              <a:gd name="connsiteY20" fmla="*/ 609 h 10000"/>
              <a:gd name="connsiteX21" fmla="*/ 7179 w 10007"/>
              <a:gd name="connsiteY21" fmla="*/ 862 h 10000"/>
              <a:gd name="connsiteX22" fmla="*/ 7680 w 10007"/>
              <a:gd name="connsiteY22" fmla="*/ 1138 h 10000"/>
              <a:gd name="connsiteX23" fmla="*/ 8136 w 10007"/>
              <a:gd name="connsiteY23" fmla="*/ 1460 h 10000"/>
              <a:gd name="connsiteX24" fmla="*/ 8549 w 10007"/>
              <a:gd name="connsiteY24" fmla="*/ 1828 h 10000"/>
              <a:gd name="connsiteX25" fmla="*/ 8903 w 10007"/>
              <a:gd name="connsiteY25" fmla="*/ 2207 h 10000"/>
              <a:gd name="connsiteX26" fmla="*/ 9241 w 10007"/>
              <a:gd name="connsiteY26" fmla="*/ 2621 h 10000"/>
              <a:gd name="connsiteX27" fmla="*/ 9492 w 10007"/>
              <a:gd name="connsiteY27" fmla="*/ 3057 h 10000"/>
              <a:gd name="connsiteX28" fmla="*/ 9624 w 10007"/>
              <a:gd name="connsiteY28" fmla="*/ 3287 h 10000"/>
              <a:gd name="connsiteX29" fmla="*/ 9728 w 10007"/>
              <a:gd name="connsiteY29" fmla="*/ 3517 h 10000"/>
              <a:gd name="connsiteX30" fmla="*/ 9801 w 10007"/>
              <a:gd name="connsiteY30" fmla="*/ 3759 h 10000"/>
              <a:gd name="connsiteX31" fmla="*/ 9875 w 10007"/>
              <a:gd name="connsiteY31" fmla="*/ 4000 h 10000"/>
              <a:gd name="connsiteX32" fmla="*/ 9934 w 10007"/>
              <a:gd name="connsiteY32" fmla="*/ 4241 h 10000"/>
              <a:gd name="connsiteX33" fmla="*/ 9978 w 10007"/>
              <a:gd name="connsiteY33" fmla="*/ 4483 h 10000"/>
              <a:gd name="connsiteX34" fmla="*/ 10007 w 10007"/>
              <a:gd name="connsiteY34" fmla="*/ 4747 h 10000"/>
              <a:gd name="connsiteX35" fmla="*/ 10007 w 10007"/>
              <a:gd name="connsiteY35" fmla="*/ 5000 h 10000"/>
              <a:gd name="connsiteX36" fmla="*/ 10007 w 10007"/>
              <a:gd name="connsiteY36" fmla="*/ 5000 h 10000"/>
              <a:gd name="connsiteX37" fmla="*/ 10007 w 10007"/>
              <a:gd name="connsiteY37" fmla="*/ 5000 h 10000"/>
              <a:gd name="connsiteX38" fmla="*/ 10007 w 10007"/>
              <a:gd name="connsiteY38" fmla="*/ 5264 h 10000"/>
              <a:gd name="connsiteX39" fmla="*/ 9978 w 10007"/>
              <a:gd name="connsiteY39" fmla="*/ 5517 h 10000"/>
              <a:gd name="connsiteX40" fmla="*/ 9934 w 10007"/>
              <a:gd name="connsiteY40" fmla="*/ 5759 h 10000"/>
              <a:gd name="connsiteX41" fmla="*/ 9875 w 10007"/>
              <a:gd name="connsiteY41" fmla="*/ 6000 h 10000"/>
              <a:gd name="connsiteX42" fmla="*/ 9801 w 10007"/>
              <a:gd name="connsiteY42" fmla="*/ 6241 h 10000"/>
              <a:gd name="connsiteX43" fmla="*/ 9728 w 10007"/>
              <a:gd name="connsiteY43" fmla="*/ 6483 h 10000"/>
              <a:gd name="connsiteX44" fmla="*/ 9624 w 10007"/>
              <a:gd name="connsiteY44" fmla="*/ 6724 h 10000"/>
              <a:gd name="connsiteX45" fmla="*/ 9492 w 10007"/>
              <a:gd name="connsiteY45" fmla="*/ 6943 h 10000"/>
              <a:gd name="connsiteX46" fmla="*/ 9241 w 10007"/>
              <a:gd name="connsiteY46" fmla="*/ 7379 h 10000"/>
              <a:gd name="connsiteX47" fmla="*/ 8903 w 10007"/>
              <a:gd name="connsiteY47" fmla="*/ 7805 h 10000"/>
              <a:gd name="connsiteX48" fmla="*/ 8549 w 10007"/>
              <a:gd name="connsiteY48" fmla="*/ 8184 h 10000"/>
              <a:gd name="connsiteX49" fmla="*/ 8136 w 10007"/>
              <a:gd name="connsiteY49" fmla="*/ 8540 h 10000"/>
              <a:gd name="connsiteX50" fmla="*/ 7680 w 10007"/>
              <a:gd name="connsiteY50" fmla="*/ 8862 h 10000"/>
              <a:gd name="connsiteX51" fmla="*/ 7179 w 10007"/>
              <a:gd name="connsiteY51" fmla="*/ 9138 h 10000"/>
              <a:gd name="connsiteX52" fmla="*/ 6649 w 10007"/>
              <a:gd name="connsiteY52" fmla="*/ 9402 h 10000"/>
              <a:gd name="connsiteX53" fmla="*/ 6090 w 10007"/>
              <a:gd name="connsiteY53" fmla="*/ 9598 h 10000"/>
              <a:gd name="connsiteX54" fmla="*/ 5810 w 10007"/>
              <a:gd name="connsiteY54" fmla="*/ 9701 h 10000"/>
              <a:gd name="connsiteX55" fmla="*/ 5501 w 10007"/>
              <a:gd name="connsiteY55" fmla="*/ 9782 h 10000"/>
              <a:gd name="connsiteX56" fmla="*/ 5191 w 10007"/>
              <a:gd name="connsiteY56" fmla="*/ 9839 h 10000"/>
              <a:gd name="connsiteX57" fmla="*/ 4882 w 10007"/>
              <a:gd name="connsiteY57" fmla="*/ 9897 h 10000"/>
              <a:gd name="connsiteX58" fmla="*/ 4573 w 10007"/>
              <a:gd name="connsiteY58" fmla="*/ 9943 h 10000"/>
              <a:gd name="connsiteX59" fmla="*/ 4263 w 10007"/>
              <a:gd name="connsiteY59" fmla="*/ 9977 h 10000"/>
              <a:gd name="connsiteX60" fmla="*/ 3939 w 10007"/>
              <a:gd name="connsiteY60" fmla="*/ 10000 h 10000"/>
              <a:gd name="connsiteX61" fmla="*/ 3601 w 10007"/>
              <a:gd name="connsiteY61" fmla="*/ 10000 h 10000"/>
              <a:gd name="connsiteX62" fmla="*/ 3601 w 10007"/>
              <a:gd name="connsiteY62" fmla="*/ 10000 h 10000"/>
              <a:gd name="connsiteX63" fmla="*/ 3263 w 10007"/>
              <a:gd name="connsiteY63" fmla="*/ 10000 h 10000"/>
              <a:gd name="connsiteX64" fmla="*/ 2938 w 10007"/>
              <a:gd name="connsiteY64" fmla="*/ 9977 h 10000"/>
              <a:gd name="connsiteX65" fmla="*/ 2628 w 10007"/>
              <a:gd name="connsiteY65" fmla="*/ 9943 h 10000"/>
              <a:gd name="connsiteX66" fmla="*/ 2320 w 10007"/>
              <a:gd name="connsiteY66" fmla="*/ 9897 h 10000"/>
              <a:gd name="connsiteX67" fmla="*/ 2011 w 10007"/>
              <a:gd name="connsiteY67" fmla="*/ 9839 h 10000"/>
              <a:gd name="connsiteX68" fmla="*/ 1701 w 10007"/>
              <a:gd name="connsiteY68" fmla="*/ 9782 h 10000"/>
              <a:gd name="connsiteX69" fmla="*/ 1392 w 10007"/>
              <a:gd name="connsiteY69" fmla="*/ 9701 h 10000"/>
              <a:gd name="connsiteX70" fmla="*/ 1111 w 10007"/>
              <a:gd name="connsiteY70" fmla="*/ 9598 h 10000"/>
              <a:gd name="connsiteX71" fmla="*/ 553 w 10007"/>
              <a:gd name="connsiteY71" fmla="*/ 9402 h 10000"/>
              <a:gd name="connsiteX72" fmla="*/ 7 w 10007"/>
              <a:gd name="connsiteY72" fmla="*/ 9138 h 10000"/>
              <a:gd name="connsiteX73" fmla="*/ 0 w 10007"/>
              <a:gd name="connsiteY73" fmla="*/ 882 h 10000"/>
              <a:gd name="connsiteX74" fmla="*/ 7 w 10007"/>
              <a:gd name="connsiteY74" fmla="*/ 86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0007" h="10000">
                <a:moveTo>
                  <a:pt x="7" y="862"/>
                </a:moveTo>
                <a:lnTo>
                  <a:pt x="553" y="609"/>
                </a:lnTo>
                <a:lnTo>
                  <a:pt x="1111" y="402"/>
                </a:lnTo>
                <a:lnTo>
                  <a:pt x="1392" y="299"/>
                </a:lnTo>
                <a:lnTo>
                  <a:pt x="1701" y="218"/>
                </a:lnTo>
                <a:lnTo>
                  <a:pt x="2011" y="161"/>
                </a:lnTo>
                <a:lnTo>
                  <a:pt x="2320" y="103"/>
                </a:lnTo>
                <a:lnTo>
                  <a:pt x="2628" y="69"/>
                </a:lnTo>
                <a:lnTo>
                  <a:pt x="2938" y="23"/>
                </a:lnTo>
                <a:lnTo>
                  <a:pt x="3263" y="0"/>
                </a:lnTo>
                <a:lnTo>
                  <a:pt x="3601" y="0"/>
                </a:lnTo>
                <a:lnTo>
                  <a:pt x="3601" y="0"/>
                </a:lnTo>
                <a:lnTo>
                  <a:pt x="3939" y="0"/>
                </a:lnTo>
                <a:lnTo>
                  <a:pt x="4263" y="23"/>
                </a:lnTo>
                <a:lnTo>
                  <a:pt x="4573" y="69"/>
                </a:lnTo>
                <a:lnTo>
                  <a:pt x="4882" y="103"/>
                </a:lnTo>
                <a:lnTo>
                  <a:pt x="5191" y="161"/>
                </a:lnTo>
                <a:lnTo>
                  <a:pt x="5501" y="218"/>
                </a:lnTo>
                <a:lnTo>
                  <a:pt x="5810" y="299"/>
                </a:lnTo>
                <a:lnTo>
                  <a:pt x="6090" y="402"/>
                </a:lnTo>
                <a:lnTo>
                  <a:pt x="6649" y="609"/>
                </a:lnTo>
                <a:lnTo>
                  <a:pt x="7179" y="862"/>
                </a:lnTo>
                <a:lnTo>
                  <a:pt x="7680" y="1138"/>
                </a:lnTo>
                <a:lnTo>
                  <a:pt x="8136" y="1460"/>
                </a:lnTo>
                <a:lnTo>
                  <a:pt x="8549" y="1828"/>
                </a:lnTo>
                <a:lnTo>
                  <a:pt x="8903" y="2207"/>
                </a:lnTo>
                <a:lnTo>
                  <a:pt x="9241" y="2621"/>
                </a:lnTo>
                <a:cubicBezTo>
                  <a:pt x="9325" y="2766"/>
                  <a:pt x="9408" y="2912"/>
                  <a:pt x="9492" y="3057"/>
                </a:cubicBezTo>
                <a:lnTo>
                  <a:pt x="9624" y="3287"/>
                </a:lnTo>
                <a:cubicBezTo>
                  <a:pt x="9659" y="3364"/>
                  <a:pt x="9693" y="3440"/>
                  <a:pt x="9728" y="3517"/>
                </a:cubicBezTo>
                <a:cubicBezTo>
                  <a:pt x="9752" y="3598"/>
                  <a:pt x="9776" y="3678"/>
                  <a:pt x="9801" y="3759"/>
                </a:cubicBezTo>
                <a:cubicBezTo>
                  <a:pt x="9825" y="3839"/>
                  <a:pt x="9851" y="3920"/>
                  <a:pt x="9875" y="4000"/>
                </a:cubicBezTo>
                <a:cubicBezTo>
                  <a:pt x="9894" y="4080"/>
                  <a:pt x="9915" y="4161"/>
                  <a:pt x="9934" y="4241"/>
                </a:cubicBezTo>
                <a:cubicBezTo>
                  <a:pt x="9948" y="4322"/>
                  <a:pt x="9963" y="4402"/>
                  <a:pt x="9978" y="4483"/>
                </a:cubicBezTo>
                <a:cubicBezTo>
                  <a:pt x="9988" y="4571"/>
                  <a:pt x="9997" y="4659"/>
                  <a:pt x="10007" y="4747"/>
                </a:cubicBezTo>
                <a:lnTo>
                  <a:pt x="10007" y="5000"/>
                </a:lnTo>
                <a:lnTo>
                  <a:pt x="10007" y="5000"/>
                </a:lnTo>
                <a:lnTo>
                  <a:pt x="10007" y="5000"/>
                </a:lnTo>
                <a:lnTo>
                  <a:pt x="10007" y="5264"/>
                </a:lnTo>
                <a:cubicBezTo>
                  <a:pt x="9997" y="5348"/>
                  <a:pt x="9988" y="5433"/>
                  <a:pt x="9978" y="5517"/>
                </a:cubicBezTo>
                <a:cubicBezTo>
                  <a:pt x="9963" y="5598"/>
                  <a:pt x="9948" y="5678"/>
                  <a:pt x="9934" y="5759"/>
                </a:cubicBezTo>
                <a:cubicBezTo>
                  <a:pt x="9915" y="5839"/>
                  <a:pt x="9894" y="5920"/>
                  <a:pt x="9875" y="6000"/>
                </a:cubicBezTo>
                <a:cubicBezTo>
                  <a:pt x="9851" y="6080"/>
                  <a:pt x="9825" y="6161"/>
                  <a:pt x="9801" y="6241"/>
                </a:cubicBezTo>
                <a:cubicBezTo>
                  <a:pt x="9776" y="6322"/>
                  <a:pt x="9752" y="6402"/>
                  <a:pt x="9728" y="6483"/>
                </a:cubicBezTo>
                <a:cubicBezTo>
                  <a:pt x="9693" y="6563"/>
                  <a:pt x="9659" y="6644"/>
                  <a:pt x="9624" y="6724"/>
                </a:cubicBezTo>
                <a:lnTo>
                  <a:pt x="9492" y="6943"/>
                </a:lnTo>
                <a:cubicBezTo>
                  <a:pt x="9408" y="7088"/>
                  <a:pt x="9325" y="7234"/>
                  <a:pt x="9241" y="7379"/>
                </a:cubicBezTo>
                <a:lnTo>
                  <a:pt x="8903" y="7805"/>
                </a:lnTo>
                <a:lnTo>
                  <a:pt x="8549" y="8184"/>
                </a:lnTo>
                <a:lnTo>
                  <a:pt x="8136" y="8540"/>
                </a:lnTo>
                <a:lnTo>
                  <a:pt x="7680" y="8862"/>
                </a:lnTo>
                <a:lnTo>
                  <a:pt x="7179" y="9138"/>
                </a:lnTo>
                <a:lnTo>
                  <a:pt x="6649" y="9402"/>
                </a:lnTo>
                <a:lnTo>
                  <a:pt x="6090" y="9598"/>
                </a:lnTo>
                <a:lnTo>
                  <a:pt x="5810" y="9701"/>
                </a:lnTo>
                <a:lnTo>
                  <a:pt x="5501" y="9782"/>
                </a:lnTo>
                <a:lnTo>
                  <a:pt x="5191" y="9839"/>
                </a:lnTo>
                <a:lnTo>
                  <a:pt x="4882" y="9897"/>
                </a:lnTo>
                <a:lnTo>
                  <a:pt x="4573" y="9943"/>
                </a:lnTo>
                <a:lnTo>
                  <a:pt x="4263" y="9977"/>
                </a:lnTo>
                <a:lnTo>
                  <a:pt x="3939" y="10000"/>
                </a:lnTo>
                <a:lnTo>
                  <a:pt x="3601" y="10000"/>
                </a:lnTo>
                <a:lnTo>
                  <a:pt x="3601" y="10000"/>
                </a:lnTo>
                <a:lnTo>
                  <a:pt x="3263" y="10000"/>
                </a:lnTo>
                <a:lnTo>
                  <a:pt x="2938" y="9977"/>
                </a:lnTo>
                <a:lnTo>
                  <a:pt x="2628" y="9943"/>
                </a:lnTo>
                <a:lnTo>
                  <a:pt x="2320" y="9897"/>
                </a:lnTo>
                <a:lnTo>
                  <a:pt x="2011" y="9839"/>
                </a:lnTo>
                <a:lnTo>
                  <a:pt x="1701" y="9782"/>
                </a:lnTo>
                <a:lnTo>
                  <a:pt x="1392" y="9701"/>
                </a:lnTo>
                <a:lnTo>
                  <a:pt x="1111" y="9598"/>
                </a:lnTo>
                <a:lnTo>
                  <a:pt x="553" y="9402"/>
                </a:lnTo>
                <a:lnTo>
                  <a:pt x="7" y="9138"/>
                </a:lnTo>
                <a:cubicBezTo>
                  <a:pt x="31" y="9223"/>
                  <a:pt x="0" y="882"/>
                  <a:pt x="0" y="882"/>
                </a:cubicBezTo>
                <a:lnTo>
                  <a:pt x="7" y="862"/>
                </a:ln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path path="circle">
              <a:fillToRect l="50000" t="50000" r="50000" b="50000"/>
            </a:path>
            <a:tileRect/>
          </a:gradFill>
          <a:ln>
            <a:noFill/>
          </a:ln>
        </p:spPr>
        <p:txBody>
          <a:bodyPr vert="horz" wrap="square" lIns="121920" tIns="60960" rIns="121920" bIns="60960" numCol="1" anchor="t" anchorCtr="0" compatLnSpc="1">
            <a:prstTxWarp prst="textNoShape">
              <a:avLst/>
            </a:prstTxWarp>
          </a:bodyPr>
          <a:lstStyle/>
          <a:p>
            <a:endParaRPr lang="en-US" sz="2400" dirty="0"/>
          </a:p>
        </p:txBody>
      </p:sp>
      <p:sp>
        <p:nvSpPr>
          <p:cNvPr id="2" name="Title 1"/>
          <p:cNvSpPr>
            <a:spLocks noGrp="1"/>
          </p:cNvSpPr>
          <p:nvPr>
            <p:ph type="title"/>
          </p:nvPr>
        </p:nvSpPr>
        <p:spPr/>
        <p:txBody>
          <a:bodyPr>
            <a:normAutofit/>
          </a:bodyPr>
          <a:lstStyle/>
          <a:p>
            <a:r>
              <a:rPr lang="en-US" b="1" dirty="0">
                <a:solidFill>
                  <a:srgbClr val="C00000"/>
                </a:solidFill>
              </a:rPr>
              <a:t>Types of Antibodies</a:t>
            </a:r>
          </a:p>
        </p:txBody>
      </p:sp>
      <p:sp>
        <p:nvSpPr>
          <p:cNvPr id="3" name="Rounded Rectangle 2"/>
          <p:cNvSpPr/>
          <p:nvPr/>
        </p:nvSpPr>
        <p:spPr>
          <a:xfrm>
            <a:off x="695832" y="5380036"/>
            <a:ext cx="2844800" cy="182880"/>
          </a:xfrm>
          <a:prstGeom prst="roundRect">
            <a:avLst>
              <a:gd name="adj" fmla="val 5719"/>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lnSpc>
                <a:spcPct val="90000"/>
              </a:lnSpc>
              <a:spcAft>
                <a:spcPts val="800"/>
              </a:spcAft>
            </a:pPr>
            <a:endParaRPr lang="en-US" sz="2400" b="1" dirty="0">
              <a:latin typeface="Arial" panose="020B0604020202020204" pitchFamily="34" charset="0"/>
              <a:cs typeface="Arial" panose="020B0604020202020204" pitchFamily="34" charset="0"/>
            </a:endParaRPr>
          </a:p>
        </p:txBody>
      </p:sp>
      <p:sp>
        <p:nvSpPr>
          <p:cNvPr id="5" name="Rounded Rectangle 4"/>
          <p:cNvSpPr/>
          <p:nvPr/>
        </p:nvSpPr>
        <p:spPr>
          <a:xfrm>
            <a:off x="695832" y="1608607"/>
            <a:ext cx="2844800" cy="685800"/>
          </a:xfrm>
          <a:prstGeom prst="roundRect">
            <a:avLst>
              <a:gd name="adj" fmla="val 5719"/>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Aft>
                <a:spcPts val="800"/>
              </a:spcAft>
            </a:pPr>
            <a:r>
              <a:rPr lang="en-US" sz="2400" b="1" dirty="0">
                <a:latin typeface="Arial" panose="020B0604020202020204" pitchFamily="34" charset="0"/>
                <a:cs typeface="Arial" panose="020B0604020202020204" pitchFamily="34" charset="0"/>
              </a:rPr>
              <a:t>Naked</a:t>
            </a:r>
          </a:p>
        </p:txBody>
      </p:sp>
      <p:sp>
        <p:nvSpPr>
          <p:cNvPr id="6" name="TextBox 5"/>
          <p:cNvSpPr txBox="1"/>
          <p:nvPr/>
        </p:nvSpPr>
        <p:spPr>
          <a:xfrm>
            <a:off x="652752" y="5606061"/>
            <a:ext cx="2911797" cy="350930"/>
          </a:xfrm>
          <a:prstGeom prst="rect">
            <a:avLst/>
          </a:prstGeom>
          <a:noFill/>
        </p:spPr>
        <p:txBody>
          <a:bodyPr wrap="square" lIns="60960" rIns="60960" rtlCol="0">
            <a:spAutoFit/>
          </a:bodyPr>
          <a:lstStyle/>
          <a:p>
            <a:pPr algn="ctr">
              <a:lnSpc>
                <a:spcPct val="90000"/>
              </a:lnSpc>
              <a:spcAft>
                <a:spcPts val="400"/>
              </a:spcAft>
            </a:pPr>
            <a:r>
              <a:rPr lang="en-US" sz="1867" dirty="0">
                <a:solidFill>
                  <a:schemeClr val="tx1">
                    <a:lumMod val="75000"/>
                    <a:lumOff val="25000"/>
                  </a:schemeClr>
                </a:solidFill>
              </a:rPr>
              <a:t>Nothing is attached</a:t>
            </a:r>
          </a:p>
        </p:txBody>
      </p:sp>
      <p:sp>
        <p:nvSpPr>
          <p:cNvPr id="8" name="Rounded Rectangle 7"/>
          <p:cNvSpPr/>
          <p:nvPr/>
        </p:nvSpPr>
        <p:spPr>
          <a:xfrm>
            <a:off x="4027769" y="5380036"/>
            <a:ext cx="2950464" cy="182880"/>
          </a:xfrm>
          <a:prstGeom prst="roundRect">
            <a:avLst>
              <a:gd name="adj" fmla="val 5719"/>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8900000" scaled="1"/>
            <a:tileRect/>
          </a:gra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lnSpc>
                <a:spcPct val="90000"/>
              </a:lnSpc>
              <a:spcAft>
                <a:spcPts val="800"/>
              </a:spcAft>
            </a:pPr>
            <a:endParaRPr lang="en-US" sz="2400" b="1" dirty="0">
              <a:latin typeface="Arial" panose="020B0604020202020204" pitchFamily="34" charset="0"/>
              <a:cs typeface="Arial" panose="020B0604020202020204" pitchFamily="34" charset="0"/>
            </a:endParaRPr>
          </a:p>
        </p:txBody>
      </p:sp>
      <p:sp>
        <p:nvSpPr>
          <p:cNvPr id="10" name="Rounded Rectangle 9"/>
          <p:cNvSpPr/>
          <p:nvPr/>
        </p:nvSpPr>
        <p:spPr>
          <a:xfrm>
            <a:off x="4027769" y="1608607"/>
            <a:ext cx="2950259" cy="685800"/>
          </a:xfrm>
          <a:prstGeom prst="roundRect">
            <a:avLst>
              <a:gd name="adj" fmla="val 5719"/>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8900000" scaled="1"/>
            <a:tileRect/>
          </a:gra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Aft>
                <a:spcPts val="800"/>
              </a:spcAft>
            </a:pPr>
            <a:r>
              <a:rPr lang="en-US" sz="2400" b="1" dirty="0">
                <a:latin typeface="Arial" panose="020B0604020202020204" pitchFamily="34" charset="0"/>
                <a:cs typeface="Arial" panose="020B0604020202020204" pitchFamily="34" charset="0"/>
              </a:rPr>
              <a:t>Antibody Drug Conjugates (ADC)</a:t>
            </a:r>
          </a:p>
        </p:txBody>
      </p:sp>
      <p:sp>
        <p:nvSpPr>
          <p:cNvPr id="11" name="TextBox 10"/>
          <p:cNvSpPr txBox="1"/>
          <p:nvPr/>
        </p:nvSpPr>
        <p:spPr>
          <a:xfrm>
            <a:off x="3968935" y="5606062"/>
            <a:ext cx="3229468" cy="609526"/>
          </a:xfrm>
          <a:prstGeom prst="rect">
            <a:avLst/>
          </a:prstGeom>
          <a:noFill/>
        </p:spPr>
        <p:txBody>
          <a:bodyPr wrap="square" lIns="60960" rIns="60960" rtlCol="0">
            <a:spAutoFit/>
          </a:bodyPr>
          <a:lstStyle/>
          <a:p>
            <a:pPr algn="ctr">
              <a:lnSpc>
                <a:spcPct val="90000"/>
              </a:lnSpc>
            </a:pPr>
            <a:r>
              <a:rPr lang="en-US" altLang="en-US" sz="1867" dirty="0">
                <a:solidFill>
                  <a:schemeClr val="tx1">
                    <a:lumMod val="75000"/>
                    <a:lumOff val="25000"/>
                  </a:schemeClr>
                </a:solidFill>
              </a:rPr>
              <a:t>A toxin or radioactive isotope </a:t>
            </a:r>
          </a:p>
          <a:p>
            <a:pPr algn="ctr">
              <a:lnSpc>
                <a:spcPct val="90000"/>
              </a:lnSpc>
            </a:pPr>
            <a:r>
              <a:rPr lang="en-US" altLang="en-US" sz="1867" dirty="0">
                <a:solidFill>
                  <a:schemeClr val="tx1">
                    <a:lumMod val="75000"/>
                    <a:lumOff val="25000"/>
                  </a:schemeClr>
                </a:solidFill>
              </a:rPr>
              <a:t>is attached </a:t>
            </a:r>
          </a:p>
        </p:txBody>
      </p:sp>
      <p:sp>
        <p:nvSpPr>
          <p:cNvPr id="13" name="Rounded Rectangle 12"/>
          <p:cNvSpPr/>
          <p:nvPr/>
        </p:nvSpPr>
        <p:spPr>
          <a:xfrm>
            <a:off x="7426493" y="5379720"/>
            <a:ext cx="4042835" cy="182880"/>
          </a:xfrm>
          <a:prstGeom prst="roundRect">
            <a:avLst>
              <a:gd name="adj" fmla="val 5719"/>
            </a:avLst>
          </a:prstGeom>
          <a:solidFill>
            <a:schemeClr val="accent3"/>
          </a:soli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lnSpc>
                <a:spcPct val="90000"/>
              </a:lnSpc>
              <a:spcAft>
                <a:spcPts val="800"/>
              </a:spcAft>
            </a:pPr>
            <a:endParaRPr lang="en-US" sz="2400" b="1" dirty="0">
              <a:latin typeface="Arial" panose="020B0604020202020204" pitchFamily="34" charset="0"/>
              <a:cs typeface="Arial" panose="020B0604020202020204" pitchFamily="34" charset="0"/>
            </a:endParaRPr>
          </a:p>
        </p:txBody>
      </p:sp>
      <p:sp>
        <p:nvSpPr>
          <p:cNvPr id="15" name="Rounded Rectangle 14"/>
          <p:cNvSpPr/>
          <p:nvPr/>
        </p:nvSpPr>
        <p:spPr>
          <a:xfrm>
            <a:off x="7426493" y="1600200"/>
            <a:ext cx="4042835" cy="685800"/>
          </a:xfrm>
          <a:prstGeom prst="roundRect">
            <a:avLst>
              <a:gd name="adj" fmla="val 5719"/>
            </a:avLst>
          </a:prstGeom>
          <a:solidFill>
            <a:schemeClr val="accent3"/>
          </a:soli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Aft>
                <a:spcPts val="800"/>
              </a:spcAft>
            </a:pPr>
            <a:r>
              <a:rPr lang="en-US" sz="2667" b="1" dirty="0">
                <a:latin typeface="Arial" panose="020B0604020202020204" pitchFamily="34" charset="0"/>
                <a:cs typeface="Arial" panose="020B0604020202020204" pitchFamily="34" charset="0"/>
              </a:rPr>
              <a:t>Bispecific Antibodies (</a:t>
            </a:r>
            <a:r>
              <a:rPr lang="en-US" sz="2667" b="1" dirty="0" err="1">
                <a:latin typeface="Arial" panose="020B0604020202020204" pitchFamily="34" charset="0"/>
                <a:cs typeface="Arial" panose="020B0604020202020204" pitchFamily="34" charset="0"/>
              </a:rPr>
              <a:t>BsAbs</a:t>
            </a:r>
            <a:r>
              <a:rPr lang="en-US" sz="2667" b="1" dirty="0">
                <a:latin typeface="Arial" panose="020B0604020202020204" pitchFamily="34" charset="0"/>
                <a:cs typeface="Arial" panose="020B0604020202020204" pitchFamily="34" charset="0"/>
              </a:rPr>
              <a:t>)</a:t>
            </a:r>
          </a:p>
        </p:txBody>
      </p:sp>
      <p:sp>
        <p:nvSpPr>
          <p:cNvPr id="34" name="Freeform 14"/>
          <p:cNvSpPr>
            <a:spLocks/>
          </p:cNvSpPr>
          <p:nvPr/>
        </p:nvSpPr>
        <p:spPr bwMode="auto">
          <a:xfrm rot="169185">
            <a:off x="8868300" y="3247817"/>
            <a:ext cx="2319867" cy="1994039"/>
          </a:xfrm>
          <a:custGeom>
            <a:avLst/>
            <a:gdLst>
              <a:gd name="T0" fmla="*/ 1080 w 1096"/>
              <a:gd name="T1" fmla="*/ 0 h 1317"/>
              <a:gd name="T2" fmla="*/ 1080 w 1096"/>
              <a:gd name="T3" fmla="*/ 0 h 1317"/>
              <a:gd name="T4" fmla="*/ 1083 w 1096"/>
              <a:gd name="T5" fmla="*/ 23 h 1317"/>
              <a:gd name="T6" fmla="*/ 1089 w 1096"/>
              <a:gd name="T7" fmla="*/ 51 h 1317"/>
              <a:gd name="T8" fmla="*/ 1092 w 1096"/>
              <a:gd name="T9" fmla="*/ 89 h 1317"/>
              <a:gd name="T10" fmla="*/ 1094 w 1096"/>
              <a:gd name="T11" fmla="*/ 134 h 1317"/>
              <a:gd name="T12" fmla="*/ 1096 w 1096"/>
              <a:gd name="T13" fmla="*/ 188 h 1317"/>
              <a:gd name="T14" fmla="*/ 1096 w 1096"/>
              <a:gd name="T15" fmla="*/ 249 h 1317"/>
              <a:gd name="T16" fmla="*/ 1090 w 1096"/>
              <a:gd name="T17" fmla="*/ 317 h 1317"/>
              <a:gd name="T18" fmla="*/ 1083 w 1096"/>
              <a:gd name="T19" fmla="*/ 390 h 1317"/>
              <a:gd name="T20" fmla="*/ 1078 w 1096"/>
              <a:gd name="T21" fmla="*/ 428 h 1317"/>
              <a:gd name="T22" fmla="*/ 1071 w 1096"/>
              <a:gd name="T23" fmla="*/ 468 h 1317"/>
              <a:gd name="T24" fmla="*/ 1062 w 1096"/>
              <a:gd name="T25" fmla="*/ 508 h 1317"/>
              <a:gd name="T26" fmla="*/ 1054 w 1096"/>
              <a:gd name="T27" fmla="*/ 550 h 1317"/>
              <a:gd name="T28" fmla="*/ 1042 w 1096"/>
              <a:gd name="T29" fmla="*/ 592 h 1317"/>
              <a:gd name="T30" fmla="*/ 1029 w 1096"/>
              <a:gd name="T31" fmla="*/ 635 h 1317"/>
              <a:gd name="T32" fmla="*/ 1015 w 1096"/>
              <a:gd name="T33" fmla="*/ 679 h 1317"/>
              <a:gd name="T34" fmla="*/ 998 w 1096"/>
              <a:gd name="T35" fmla="*/ 722 h 1317"/>
              <a:gd name="T36" fmla="*/ 981 w 1096"/>
              <a:gd name="T37" fmla="*/ 767 h 1317"/>
              <a:gd name="T38" fmla="*/ 960 w 1096"/>
              <a:gd name="T39" fmla="*/ 813 h 1317"/>
              <a:gd name="T40" fmla="*/ 939 w 1096"/>
              <a:gd name="T41" fmla="*/ 858 h 1317"/>
              <a:gd name="T42" fmla="*/ 915 w 1096"/>
              <a:gd name="T43" fmla="*/ 903 h 1317"/>
              <a:gd name="T44" fmla="*/ 887 w 1096"/>
              <a:gd name="T45" fmla="*/ 948 h 1317"/>
              <a:gd name="T46" fmla="*/ 857 w 1096"/>
              <a:gd name="T47" fmla="*/ 993 h 1317"/>
              <a:gd name="T48" fmla="*/ 857 w 1096"/>
              <a:gd name="T49" fmla="*/ 993 h 1317"/>
              <a:gd name="T50" fmla="*/ 826 w 1096"/>
              <a:gd name="T51" fmla="*/ 1037 h 1317"/>
              <a:gd name="T52" fmla="*/ 795 w 1096"/>
              <a:gd name="T53" fmla="*/ 1077 h 1317"/>
              <a:gd name="T54" fmla="*/ 762 w 1096"/>
              <a:gd name="T55" fmla="*/ 1112 h 1317"/>
              <a:gd name="T56" fmla="*/ 728 w 1096"/>
              <a:gd name="T57" fmla="*/ 1145 h 1317"/>
              <a:gd name="T58" fmla="*/ 694 w 1096"/>
              <a:gd name="T59" fmla="*/ 1173 h 1317"/>
              <a:gd name="T60" fmla="*/ 657 w 1096"/>
              <a:gd name="T61" fmla="*/ 1199 h 1317"/>
              <a:gd name="T62" fmla="*/ 622 w 1096"/>
              <a:gd name="T63" fmla="*/ 1221 h 1317"/>
              <a:gd name="T64" fmla="*/ 588 w 1096"/>
              <a:gd name="T65" fmla="*/ 1240 h 1317"/>
              <a:gd name="T66" fmla="*/ 551 w 1096"/>
              <a:gd name="T67" fmla="*/ 1258 h 1317"/>
              <a:gd name="T68" fmla="*/ 514 w 1096"/>
              <a:gd name="T69" fmla="*/ 1273 h 1317"/>
              <a:gd name="T70" fmla="*/ 480 w 1096"/>
              <a:gd name="T71" fmla="*/ 1286 h 1317"/>
              <a:gd name="T72" fmla="*/ 443 w 1096"/>
              <a:gd name="T73" fmla="*/ 1294 h 1317"/>
              <a:gd name="T74" fmla="*/ 408 w 1096"/>
              <a:gd name="T75" fmla="*/ 1303 h 1317"/>
              <a:gd name="T76" fmla="*/ 374 w 1096"/>
              <a:gd name="T77" fmla="*/ 1308 h 1317"/>
              <a:gd name="T78" fmla="*/ 341 w 1096"/>
              <a:gd name="T79" fmla="*/ 1313 h 1317"/>
              <a:gd name="T80" fmla="*/ 307 w 1096"/>
              <a:gd name="T81" fmla="*/ 1315 h 1317"/>
              <a:gd name="T82" fmla="*/ 274 w 1096"/>
              <a:gd name="T83" fmla="*/ 1317 h 1317"/>
              <a:gd name="T84" fmla="*/ 243 w 1096"/>
              <a:gd name="T85" fmla="*/ 1317 h 1317"/>
              <a:gd name="T86" fmla="*/ 214 w 1096"/>
              <a:gd name="T87" fmla="*/ 1315 h 1317"/>
              <a:gd name="T88" fmla="*/ 186 w 1096"/>
              <a:gd name="T89" fmla="*/ 1313 h 1317"/>
              <a:gd name="T90" fmla="*/ 133 w 1096"/>
              <a:gd name="T91" fmla="*/ 1308 h 1317"/>
              <a:gd name="T92" fmla="*/ 88 w 1096"/>
              <a:gd name="T93" fmla="*/ 1300 h 1317"/>
              <a:gd name="T94" fmla="*/ 52 w 1096"/>
              <a:gd name="T95" fmla="*/ 1291 h 1317"/>
              <a:gd name="T96" fmla="*/ 24 w 1096"/>
              <a:gd name="T97" fmla="*/ 1284 h 1317"/>
              <a:gd name="T98" fmla="*/ 0 w 1096"/>
              <a:gd name="T99" fmla="*/ 1277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96" h="1317">
                <a:moveTo>
                  <a:pt x="1080" y="0"/>
                </a:moveTo>
                <a:lnTo>
                  <a:pt x="1080" y="0"/>
                </a:lnTo>
                <a:lnTo>
                  <a:pt x="1083" y="23"/>
                </a:lnTo>
                <a:lnTo>
                  <a:pt x="1089" y="51"/>
                </a:lnTo>
                <a:lnTo>
                  <a:pt x="1092" y="89"/>
                </a:lnTo>
                <a:lnTo>
                  <a:pt x="1094" y="134"/>
                </a:lnTo>
                <a:lnTo>
                  <a:pt x="1096" y="188"/>
                </a:lnTo>
                <a:lnTo>
                  <a:pt x="1096" y="249"/>
                </a:lnTo>
                <a:lnTo>
                  <a:pt x="1090" y="317"/>
                </a:lnTo>
                <a:lnTo>
                  <a:pt x="1083" y="390"/>
                </a:lnTo>
                <a:lnTo>
                  <a:pt x="1078" y="428"/>
                </a:lnTo>
                <a:lnTo>
                  <a:pt x="1071" y="468"/>
                </a:lnTo>
                <a:lnTo>
                  <a:pt x="1062" y="508"/>
                </a:lnTo>
                <a:lnTo>
                  <a:pt x="1054" y="550"/>
                </a:lnTo>
                <a:lnTo>
                  <a:pt x="1042" y="592"/>
                </a:lnTo>
                <a:lnTo>
                  <a:pt x="1029" y="635"/>
                </a:lnTo>
                <a:lnTo>
                  <a:pt x="1015" y="679"/>
                </a:lnTo>
                <a:lnTo>
                  <a:pt x="998" y="722"/>
                </a:lnTo>
                <a:lnTo>
                  <a:pt x="981" y="767"/>
                </a:lnTo>
                <a:lnTo>
                  <a:pt x="960" y="813"/>
                </a:lnTo>
                <a:lnTo>
                  <a:pt x="939" y="858"/>
                </a:lnTo>
                <a:lnTo>
                  <a:pt x="915" y="903"/>
                </a:lnTo>
                <a:lnTo>
                  <a:pt x="887" y="948"/>
                </a:lnTo>
                <a:lnTo>
                  <a:pt x="857" y="993"/>
                </a:lnTo>
                <a:lnTo>
                  <a:pt x="857" y="993"/>
                </a:lnTo>
                <a:lnTo>
                  <a:pt x="826" y="1037"/>
                </a:lnTo>
                <a:lnTo>
                  <a:pt x="795" y="1077"/>
                </a:lnTo>
                <a:lnTo>
                  <a:pt x="762" y="1112"/>
                </a:lnTo>
                <a:lnTo>
                  <a:pt x="728" y="1145"/>
                </a:lnTo>
                <a:lnTo>
                  <a:pt x="694" y="1173"/>
                </a:lnTo>
                <a:lnTo>
                  <a:pt x="657" y="1199"/>
                </a:lnTo>
                <a:lnTo>
                  <a:pt x="622" y="1221"/>
                </a:lnTo>
                <a:lnTo>
                  <a:pt x="588" y="1240"/>
                </a:lnTo>
                <a:lnTo>
                  <a:pt x="551" y="1258"/>
                </a:lnTo>
                <a:lnTo>
                  <a:pt x="514" y="1273"/>
                </a:lnTo>
                <a:lnTo>
                  <a:pt x="480" y="1286"/>
                </a:lnTo>
                <a:lnTo>
                  <a:pt x="443" y="1294"/>
                </a:lnTo>
                <a:lnTo>
                  <a:pt x="408" y="1303"/>
                </a:lnTo>
                <a:lnTo>
                  <a:pt x="374" y="1308"/>
                </a:lnTo>
                <a:lnTo>
                  <a:pt x="341" y="1313"/>
                </a:lnTo>
                <a:lnTo>
                  <a:pt x="307" y="1315"/>
                </a:lnTo>
                <a:lnTo>
                  <a:pt x="274" y="1317"/>
                </a:lnTo>
                <a:lnTo>
                  <a:pt x="243" y="1317"/>
                </a:lnTo>
                <a:lnTo>
                  <a:pt x="214" y="1315"/>
                </a:lnTo>
                <a:lnTo>
                  <a:pt x="186" y="1313"/>
                </a:lnTo>
                <a:lnTo>
                  <a:pt x="133" y="1308"/>
                </a:lnTo>
                <a:lnTo>
                  <a:pt x="88" y="1300"/>
                </a:lnTo>
                <a:lnTo>
                  <a:pt x="52" y="1291"/>
                </a:lnTo>
                <a:lnTo>
                  <a:pt x="24" y="1284"/>
                </a:lnTo>
                <a:lnTo>
                  <a:pt x="0" y="1277"/>
                </a:lnTo>
              </a:path>
            </a:pathLst>
          </a:custGeom>
          <a:noFill/>
          <a:ln w="28575">
            <a:solidFill>
              <a:srgbClr val="2E2A25"/>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dirty="0"/>
          </a:p>
        </p:txBody>
      </p:sp>
      <p:sp>
        <p:nvSpPr>
          <p:cNvPr id="38" name="TextBox 37"/>
          <p:cNvSpPr txBox="1"/>
          <p:nvPr/>
        </p:nvSpPr>
        <p:spPr>
          <a:xfrm>
            <a:off x="10408295" y="2383896"/>
            <a:ext cx="768159" cy="420564"/>
          </a:xfrm>
          <a:prstGeom prst="rect">
            <a:avLst/>
          </a:prstGeom>
          <a:noFill/>
        </p:spPr>
        <p:txBody>
          <a:bodyPr wrap="none" rtlCol="0">
            <a:spAutoFit/>
          </a:bodyPr>
          <a:lstStyle/>
          <a:p>
            <a:r>
              <a:rPr lang="en-US" sz="2133" b="1" dirty="0"/>
              <a:t>T cell</a:t>
            </a:r>
          </a:p>
        </p:txBody>
      </p:sp>
      <p:sp>
        <p:nvSpPr>
          <p:cNvPr id="41" name="TextBox 40"/>
          <p:cNvSpPr txBox="1"/>
          <p:nvPr/>
        </p:nvSpPr>
        <p:spPr>
          <a:xfrm>
            <a:off x="8925949" y="4163878"/>
            <a:ext cx="1647823" cy="584775"/>
          </a:xfrm>
          <a:prstGeom prst="rect">
            <a:avLst/>
          </a:prstGeom>
          <a:noFill/>
        </p:spPr>
        <p:txBody>
          <a:bodyPr wrap="none" rtlCol="0">
            <a:spAutoFit/>
          </a:bodyPr>
          <a:lstStyle/>
          <a:p>
            <a:pPr algn="ctr"/>
            <a:r>
              <a:rPr lang="en-US" sz="1600" dirty="0"/>
              <a:t>Target antigen</a:t>
            </a:r>
            <a:br>
              <a:rPr lang="en-US" sz="1600" dirty="0"/>
            </a:br>
            <a:r>
              <a:rPr lang="en-US" sz="1600" dirty="0"/>
              <a:t>(CD33, CD19, etc)</a:t>
            </a:r>
            <a:endParaRPr lang="en-US" sz="1600" baseline="30000" dirty="0"/>
          </a:p>
        </p:txBody>
      </p:sp>
      <p:sp>
        <p:nvSpPr>
          <p:cNvPr id="42" name="TextBox 41"/>
          <p:cNvSpPr txBox="1"/>
          <p:nvPr/>
        </p:nvSpPr>
        <p:spPr>
          <a:xfrm>
            <a:off x="7672218" y="4505289"/>
            <a:ext cx="724878" cy="652807"/>
          </a:xfrm>
          <a:prstGeom prst="rect">
            <a:avLst/>
          </a:prstGeom>
          <a:noFill/>
        </p:spPr>
        <p:txBody>
          <a:bodyPr wrap="none" rtlCol="0">
            <a:spAutoFit/>
          </a:bodyPr>
          <a:lstStyle/>
          <a:p>
            <a:pPr algn="ctr">
              <a:lnSpc>
                <a:spcPct val="85000"/>
              </a:lnSpc>
            </a:pPr>
            <a:r>
              <a:rPr lang="en-US" sz="2133" b="1" dirty="0">
                <a:solidFill>
                  <a:schemeClr val="bg1"/>
                </a:solidFill>
              </a:rPr>
              <a:t>MM </a:t>
            </a:r>
            <a:br>
              <a:rPr lang="en-US" sz="2133" b="1" dirty="0">
                <a:solidFill>
                  <a:schemeClr val="bg1"/>
                </a:solidFill>
              </a:rPr>
            </a:br>
            <a:r>
              <a:rPr lang="en-US" sz="2133" b="1" dirty="0">
                <a:solidFill>
                  <a:schemeClr val="bg1"/>
                </a:solidFill>
              </a:rPr>
              <a:t>Cell</a:t>
            </a:r>
          </a:p>
        </p:txBody>
      </p:sp>
      <p:sp>
        <p:nvSpPr>
          <p:cNvPr id="43" name="TextBox 42"/>
          <p:cNvSpPr txBox="1"/>
          <p:nvPr/>
        </p:nvSpPr>
        <p:spPr>
          <a:xfrm>
            <a:off x="7448235" y="5568750"/>
            <a:ext cx="4042835" cy="609526"/>
          </a:xfrm>
          <a:prstGeom prst="rect">
            <a:avLst/>
          </a:prstGeom>
          <a:noFill/>
        </p:spPr>
        <p:txBody>
          <a:bodyPr wrap="square" lIns="60960" rIns="60960" rtlCol="0">
            <a:spAutoFit/>
          </a:bodyPr>
          <a:lstStyle/>
          <a:p>
            <a:pPr algn="ctr">
              <a:lnSpc>
                <a:spcPct val="90000"/>
              </a:lnSpc>
            </a:pPr>
            <a:r>
              <a:rPr lang="en-US" altLang="en-US" sz="1867" dirty="0">
                <a:solidFill>
                  <a:schemeClr val="tx1">
                    <a:lumMod val="75000"/>
                    <a:lumOff val="25000"/>
                  </a:schemeClr>
                </a:solidFill>
              </a:rPr>
              <a:t>Engineered so that one end binds to MM cell, the other end binds to T cell</a:t>
            </a:r>
          </a:p>
        </p:txBody>
      </p:sp>
      <p:pic>
        <p:nvPicPr>
          <p:cNvPr id="47" name="Picture 46"/>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621486">
            <a:off x="4461361" y="2861135"/>
            <a:ext cx="1727904" cy="2237648"/>
          </a:xfrm>
          <a:prstGeom prst="rect">
            <a:avLst/>
          </a:prstGeom>
        </p:spPr>
      </p:pic>
      <p:pic>
        <p:nvPicPr>
          <p:cNvPr id="48" name="Picture 47"/>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621486">
            <a:off x="1186353" y="2861135"/>
            <a:ext cx="1727904" cy="2237648"/>
          </a:xfrm>
          <a:prstGeom prst="rect">
            <a:avLst/>
          </a:prstGeom>
        </p:spPr>
      </p:pic>
      <p:grpSp>
        <p:nvGrpSpPr>
          <p:cNvPr id="21" name="Group 20"/>
          <p:cNvGrpSpPr/>
          <p:nvPr/>
        </p:nvGrpSpPr>
        <p:grpSpPr>
          <a:xfrm>
            <a:off x="5259715" y="4369989"/>
            <a:ext cx="581256" cy="581256"/>
            <a:chOff x="3727712" y="3277492"/>
            <a:chExt cx="435942" cy="435942"/>
          </a:xfrm>
        </p:grpSpPr>
        <p:sp>
          <p:nvSpPr>
            <p:cNvPr id="14" name="24-Point Star 13"/>
            <p:cNvSpPr/>
            <p:nvPr/>
          </p:nvSpPr>
          <p:spPr>
            <a:xfrm>
              <a:off x="3727712" y="3277492"/>
              <a:ext cx="435942" cy="435942"/>
            </a:xfrm>
            <a:prstGeom prst="star24">
              <a:avLst>
                <a:gd name="adj" fmla="val 17792"/>
              </a:avLst>
            </a:prstGeom>
            <a:gradFill flip="none" rotWithShape="1">
              <a:gsLst>
                <a:gs pos="0">
                  <a:srgbClr val="FFC000"/>
                </a:gs>
                <a:gs pos="100000">
                  <a:srgbClr val="FFFF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9" name="24-Point Star 48"/>
            <p:cNvSpPr/>
            <p:nvPr/>
          </p:nvSpPr>
          <p:spPr>
            <a:xfrm rot="21086984">
              <a:off x="3727712" y="3277492"/>
              <a:ext cx="435942" cy="435942"/>
            </a:xfrm>
            <a:prstGeom prst="star24">
              <a:avLst>
                <a:gd name="adj" fmla="val 17792"/>
              </a:avLst>
            </a:prstGeom>
            <a:gradFill flip="none" rotWithShape="1">
              <a:gsLst>
                <a:gs pos="0">
                  <a:srgbClr val="FFC000"/>
                </a:gs>
                <a:gs pos="100000">
                  <a:srgbClr val="FFFF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82" name="Freeform 7"/>
          <p:cNvSpPr>
            <a:spLocks/>
          </p:cNvSpPr>
          <p:nvPr/>
        </p:nvSpPr>
        <p:spPr bwMode="auto">
          <a:xfrm rot="526974">
            <a:off x="8655335" y="4066760"/>
            <a:ext cx="318188" cy="353873"/>
          </a:xfrm>
          <a:custGeom>
            <a:avLst/>
            <a:gdLst>
              <a:gd name="T0" fmla="*/ 209 w 214"/>
              <a:gd name="T1" fmla="*/ 69 h 238"/>
              <a:gd name="T2" fmla="*/ 124 w 214"/>
              <a:gd name="T3" fmla="*/ 3 h 238"/>
              <a:gd name="T4" fmla="*/ 124 w 214"/>
              <a:gd name="T5" fmla="*/ 3 h 238"/>
              <a:gd name="T6" fmla="*/ 119 w 214"/>
              <a:gd name="T7" fmla="*/ 0 h 238"/>
              <a:gd name="T8" fmla="*/ 114 w 214"/>
              <a:gd name="T9" fmla="*/ 0 h 238"/>
              <a:gd name="T10" fmla="*/ 107 w 214"/>
              <a:gd name="T11" fmla="*/ 1 h 238"/>
              <a:gd name="T12" fmla="*/ 103 w 214"/>
              <a:gd name="T13" fmla="*/ 5 h 238"/>
              <a:gd name="T14" fmla="*/ 35 w 214"/>
              <a:gd name="T15" fmla="*/ 90 h 238"/>
              <a:gd name="T16" fmla="*/ 35 w 214"/>
              <a:gd name="T17" fmla="*/ 90 h 238"/>
              <a:gd name="T18" fmla="*/ 32 w 214"/>
              <a:gd name="T19" fmla="*/ 95 h 238"/>
              <a:gd name="T20" fmla="*/ 32 w 214"/>
              <a:gd name="T21" fmla="*/ 102 h 238"/>
              <a:gd name="T22" fmla="*/ 34 w 214"/>
              <a:gd name="T23" fmla="*/ 107 h 238"/>
              <a:gd name="T24" fmla="*/ 37 w 214"/>
              <a:gd name="T25" fmla="*/ 113 h 238"/>
              <a:gd name="T26" fmla="*/ 60 w 214"/>
              <a:gd name="T27" fmla="*/ 130 h 238"/>
              <a:gd name="T28" fmla="*/ 4 w 214"/>
              <a:gd name="T29" fmla="*/ 200 h 238"/>
              <a:gd name="T30" fmla="*/ 4 w 214"/>
              <a:gd name="T31" fmla="*/ 200 h 238"/>
              <a:gd name="T32" fmla="*/ 2 w 214"/>
              <a:gd name="T33" fmla="*/ 205 h 238"/>
              <a:gd name="T34" fmla="*/ 0 w 214"/>
              <a:gd name="T35" fmla="*/ 210 h 238"/>
              <a:gd name="T36" fmla="*/ 2 w 214"/>
              <a:gd name="T37" fmla="*/ 215 h 238"/>
              <a:gd name="T38" fmla="*/ 7 w 214"/>
              <a:gd name="T39" fmla="*/ 220 h 238"/>
              <a:gd name="T40" fmla="*/ 23 w 214"/>
              <a:gd name="T41" fmla="*/ 234 h 238"/>
              <a:gd name="T42" fmla="*/ 23 w 214"/>
              <a:gd name="T43" fmla="*/ 234 h 238"/>
              <a:gd name="T44" fmla="*/ 30 w 214"/>
              <a:gd name="T45" fmla="*/ 236 h 238"/>
              <a:gd name="T46" fmla="*/ 35 w 214"/>
              <a:gd name="T47" fmla="*/ 238 h 238"/>
              <a:gd name="T48" fmla="*/ 40 w 214"/>
              <a:gd name="T49" fmla="*/ 236 h 238"/>
              <a:gd name="T50" fmla="*/ 46 w 214"/>
              <a:gd name="T51" fmla="*/ 231 h 238"/>
              <a:gd name="T52" fmla="*/ 101 w 214"/>
              <a:gd name="T53" fmla="*/ 161 h 238"/>
              <a:gd name="T54" fmla="*/ 122 w 214"/>
              <a:gd name="T55" fmla="*/ 179 h 238"/>
              <a:gd name="T56" fmla="*/ 122 w 214"/>
              <a:gd name="T57" fmla="*/ 179 h 238"/>
              <a:gd name="T58" fmla="*/ 127 w 214"/>
              <a:gd name="T59" fmla="*/ 182 h 238"/>
              <a:gd name="T60" fmla="*/ 134 w 214"/>
              <a:gd name="T61" fmla="*/ 182 h 238"/>
              <a:gd name="T62" fmla="*/ 140 w 214"/>
              <a:gd name="T63" fmla="*/ 180 h 238"/>
              <a:gd name="T64" fmla="*/ 145 w 214"/>
              <a:gd name="T65" fmla="*/ 177 h 238"/>
              <a:gd name="T66" fmla="*/ 211 w 214"/>
              <a:gd name="T67" fmla="*/ 92 h 238"/>
              <a:gd name="T68" fmla="*/ 211 w 214"/>
              <a:gd name="T69" fmla="*/ 92 h 238"/>
              <a:gd name="T70" fmla="*/ 214 w 214"/>
              <a:gd name="T71" fmla="*/ 87 h 238"/>
              <a:gd name="T72" fmla="*/ 214 w 214"/>
              <a:gd name="T73" fmla="*/ 80 h 238"/>
              <a:gd name="T74" fmla="*/ 213 w 214"/>
              <a:gd name="T75" fmla="*/ 74 h 238"/>
              <a:gd name="T76" fmla="*/ 209 w 214"/>
              <a:gd name="T77" fmla="*/ 69 h 238"/>
              <a:gd name="T78" fmla="*/ 209 w 214"/>
              <a:gd name="T79" fmla="*/ 69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4" h="238">
                <a:moveTo>
                  <a:pt x="209" y="69"/>
                </a:moveTo>
                <a:lnTo>
                  <a:pt x="124" y="3"/>
                </a:lnTo>
                <a:lnTo>
                  <a:pt x="124" y="3"/>
                </a:lnTo>
                <a:lnTo>
                  <a:pt x="119" y="0"/>
                </a:lnTo>
                <a:lnTo>
                  <a:pt x="114" y="0"/>
                </a:lnTo>
                <a:lnTo>
                  <a:pt x="107" y="1"/>
                </a:lnTo>
                <a:lnTo>
                  <a:pt x="103" y="5"/>
                </a:lnTo>
                <a:lnTo>
                  <a:pt x="35" y="90"/>
                </a:lnTo>
                <a:lnTo>
                  <a:pt x="35" y="90"/>
                </a:lnTo>
                <a:lnTo>
                  <a:pt x="32" y="95"/>
                </a:lnTo>
                <a:lnTo>
                  <a:pt x="32" y="102"/>
                </a:lnTo>
                <a:lnTo>
                  <a:pt x="34" y="107"/>
                </a:lnTo>
                <a:lnTo>
                  <a:pt x="37" y="113"/>
                </a:lnTo>
                <a:lnTo>
                  <a:pt x="60" y="130"/>
                </a:lnTo>
                <a:lnTo>
                  <a:pt x="4" y="200"/>
                </a:lnTo>
                <a:lnTo>
                  <a:pt x="4" y="200"/>
                </a:lnTo>
                <a:lnTo>
                  <a:pt x="2" y="205"/>
                </a:lnTo>
                <a:lnTo>
                  <a:pt x="0" y="210"/>
                </a:lnTo>
                <a:lnTo>
                  <a:pt x="2" y="215"/>
                </a:lnTo>
                <a:lnTo>
                  <a:pt x="7" y="220"/>
                </a:lnTo>
                <a:lnTo>
                  <a:pt x="23" y="234"/>
                </a:lnTo>
                <a:lnTo>
                  <a:pt x="23" y="234"/>
                </a:lnTo>
                <a:lnTo>
                  <a:pt x="30" y="236"/>
                </a:lnTo>
                <a:lnTo>
                  <a:pt x="35" y="238"/>
                </a:lnTo>
                <a:lnTo>
                  <a:pt x="40" y="236"/>
                </a:lnTo>
                <a:lnTo>
                  <a:pt x="46" y="231"/>
                </a:lnTo>
                <a:lnTo>
                  <a:pt x="101" y="161"/>
                </a:lnTo>
                <a:lnTo>
                  <a:pt x="122" y="179"/>
                </a:lnTo>
                <a:lnTo>
                  <a:pt x="122" y="179"/>
                </a:lnTo>
                <a:lnTo>
                  <a:pt x="127" y="182"/>
                </a:lnTo>
                <a:lnTo>
                  <a:pt x="134" y="182"/>
                </a:lnTo>
                <a:lnTo>
                  <a:pt x="140" y="180"/>
                </a:lnTo>
                <a:lnTo>
                  <a:pt x="145" y="177"/>
                </a:lnTo>
                <a:lnTo>
                  <a:pt x="211" y="92"/>
                </a:lnTo>
                <a:lnTo>
                  <a:pt x="211" y="92"/>
                </a:lnTo>
                <a:lnTo>
                  <a:pt x="214" y="87"/>
                </a:lnTo>
                <a:lnTo>
                  <a:pt x="214" y="80"/>
                </a:lnTo>
                <a:lnTo>
                  <a:pt x="213" y="74"/>
                </a:lnTo>
                <a:lnTo>
                  <a:pt x="209" y="69"/>
                </a:lnTo>
                <a:lnTo>
                  <a:pt x="209" y="69"/>
                </a:lnTo>
                <a:close/>
              </a:path>
            </a:pathLst>
          </a:custGeom>
          <a:solidFill>
            <a:srgbClr val="D50054"/>
          </a:solidFill>
          <a:ln w="9525">
            <a:noFill/>
            <a:round/>
            <a:headEnd/>
            <a:tailEnd/>
          </a:ln>
        </p:spPr>
        <p:txBody>
          <a:bodyPr vert="horz" wrap="square" lIns="121917" tIns="60959" rIns="121917" bIns="60959" numCol="1" anchor="t" anchorCtr="0" compatLnSpc="1">
            <a:prstTxWarp prst="textNoShape">
              <a:avLst/>
            </a:prstTxWarp>
          </a:bodyPr>
          <a:lstStyle/>
          <a:p>
            <a:endParaRPr lang="en-US" sz="24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83" name="Freeform 8"/>
          <p:cNvSpPr>
            <a:spLocks/>
          </p:cNvSpPr>
          <p:nvPr/>
        </p:nvSpPr>
        <p:spPr bwMode="auto">
          <a:xfrm rot="526974">
            <a:off x="9188808" y="3273111"/>
            <a:ext cx="393363" cy="285380"/>
          </a:xfrm>
          <a:custGeom>
            <a:avLst/>
            <a:gdLst>
              <a:gd name="T0" fmla="*/ 35 w 204"/>
              <a:gd name="T1" fmla="*/ 75 h 148"/>
              <a:gd name="T2" fmla="*/ 35 w 204"/>
              <a:gd name="T3" fmla="*/ 75 h 148"/>
              <a:gd name="T4" fmla="*/ 35 w 204"/>
              <a:gd name="T5" fmla="*/ 78 h 148"/>
              <a:gd name="T6" fmla="*/ 33 w 204"/>
              <a:gd name="T7" fmla="*/ 85 h 148"/>
              <a:gd name="T8" fmla="*/ 30 w 204"/>
              <a:gd name="T9" fmla="*/ 95 h 148"/>
              <a:gd name="T10" fmla="*/ 23 w 204"/>
              <a:gd name="T11" fmla="*/ 108 h 148"/>
              <a:gd name="T12" fmla="*/ 23 w 204"/>
              <a:gd name="T13" fmla="*/ 108 h 148"/>
              <a:gd name="T14" fmla="*/ 4 w 204"/>
              <a:gd name="T15" fmla="*/ 132 h 148"/>
              <a:gd name="T16" fmla="*/ 0 w 204"/>
              <a:gd name="T17" fmla="*/ 139 h 148"/>
              <a:gd name="T18" fmla="*/ 0 w 204"/>
              <a:gd name="T19" fmla="*/ 142 h 148"/>
              <a:gd name="T20" fmla="*/ 2 w 204"/>
              <a:gd name="T21" fmla="*/ 144 h 148"/>
              <a:gd name="T22" fmla="*/ 2 w 204"/>
              <a:gd name="T23" fmla="*/ 144 h 148"/>
              <a:gd name="T24" fmla="*/ 4 w 204"/>
              <a:gd name="T25" fmla="*/ 146 h 148"/>
              <a:gd name="T26" fmla="*/ 6 w 204"/>
              <a:gd name="T27" fmla="*/ 148 h 148"/>
              <a:gd name="T28" fmla="*/ 9 w 204"/>
              <a:gd name="T29" fmla="*/ 148 h 148"/>
              <a:gd name="T30" fmla="*/ 14 w 204"/>
              <a:gd name="T31" fmla="*/ 144 h 148"/>
              <a:gd name="T32" fmla="*/ 35 w 204"/>
              <a:gd name="T33" fmla="*/ 130 h 148"/>
              <a:gd name="T34" fmla="*/ 73 w 204"/>
              <a:gd name="T35" fmla="*/ 95 h 148"/>
              <a:gd name="T36" fmla="*/ 73 w 204"/>
              <a:gd name="T37" fmla="*/ 95 h 148"/>
              <a:gd name="T38" fmla="*/ 166 w 204"/>
              <a:gd name="T39" fmla="*/ 12 h 148"/>
              <a:gd name="T40" fmla="*/ 166 w 204"/>
              <a:gd name="T41" fmla="*/ 12 h 148"/>
              <a:gd name="T42" fmla="*/ 176 w 204"/>
              <a:gd name="T43" fmla="*/ 7 h 148"/>
              <a:gd name="T44" fmla="*/ 185 w 204"/>
              <a:gd name="T45" fmla="*/ 2 h 148"/>
              <a:gd name="T46" fmla="*/ 193 w 204"/>
              <a:gd name="T47" fmla="*/ 0 h 148"/>
              <a:gd name="T48" fmla="*/ 199 w 204"/>
              <a:gd name="T49" fmla="*/ 0 h 148"/>
              <a:gd name="T50" fmla="*/ 200 w 204"/>
              <a:gd name="T51" fmla="*/ 3 h 148"/>
              <a:gd name="T52" fmla="*/ 202 w 204"/>
              <a:gd name="T53" fmla="*/ 7 h 148"/>
              <a:gd name="T54" fmla="*/ 204 w 204"/>
              <a:gd name="T55" fmla="*/ 12 h 148"/>
              <a:gd name="T56" fmla="*/ 202 w 204"/>
              <a:gd name="T57" fmla="*/ 21 h 148"/>
              <a:gd name="T58" fmla="*/ 199 w 204"/>
              <a:gd name="T59" fmla="*/ 33 h 148"/>
              <a:gd name="T60" fmla="*/ 192 w 204"/>
              <a:gd name="T61" fmla="*/ 47 h 148"/>
              <a:gd name="T62" fmla="*/ 185 w 204"/>
              <a:gd name="T63" fmla="*/ 6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4" h="148">
                <a:moveTo>
                  <a:pt x="35" y="75"/>
                </a:moveTo>
                <a:lnTo>
                  <a:pt x="35" y="75"/>
                </a:lnTo>
                <a:lnTo>
                  <a:pt x="35" y="78"/>
                </a:lnTo>
                <a:lnTo>
                  <a:pt x="33" y="85"/>
                </a:lnTo>
                <a:lnTo>
                  <a:pt x="30" y="95"/>
                </a:lnTo>
                <a:lnTo>
                  <a:pt x="23" y="108"/>
                </a:lnTo>
                <a:lnTo>
                  <a:pt x="23" y="108"/>
                </a:lnTo>
                <a:lnTo>
                  <a:pt x="4" y="132"/>
                </a:lnTo>
                <a:lnTo>
                  <a:pt x="0" y="139"/>
                </a:lnTo>
                <a:lnTo>
                  <a:pt x="0" y="142"/>
                </a:lnTo>
                <a:lnTo>
                  <a:pt x="2" y="144"/>
                </a:lnTo>
                <a:lnTo>
                  <a:pt x="2" y="144"/>
                </a:lnTo>
                <a:lnTo>
                  <a:pt x="4" y="146"/>
                </a:lnTo>
                <a:lnTo>
                  <a:pt x="6" y="148"/>
                </a:lnTo>
                <a:lnTo>
                  <a:pt x="9" y="148"/>
                </a:lnTo>
                <a:lnTo>
                  <a:pt x="14" y="144"/>
                </a:lnTo>
                <a:lnTo>
                  <a:pt x="35" y="130"/>
                </a:lnTo>
                <a:lnTo>
                  <a:pt x="73" y="95"/>
                </a:lnTo>
                <a:lnTo>
                  <a:pt x="73" y="95"/>
                </a:lnTo>
                <a:lnTo>
                  <a:pt x="166" y="12"/>
                </a:lnTo>
                <a:lnTo>
                  <a:pt x="166" y="12"/>
                </a:lnTo>
                <a:lnTo>
                  <a:pt x="176" y="7"/>
                </a:lnTo>
                <a:lnTo>
                  <a:pt x="185" y="2"/>
                </a:lnTo>
                <a:lnTo>
                  <a:pt x="193" y="0"/>
                </a:lnTo>
                <a:lnTo>
                  <a:pt x="199" y="0"/>
                </a:lnTo>
                <a:lnTo>
                  <a:pt x="200" y="3"/>
                </a:lnTo>
                <a:lnTo>
                  <a:pt x="202" y="7"/>
                </a:lnTo>
                <a:lnTo>
                  <a:pt x="204" y="12"/>
                </a:lnTo>
                <a:lnTo>
                  <a:pt x="202" y="21"/>
                </a:lnTo>
                <a:lnTo>
                  <a:pt x="199" y="33"/>
                </a:lnTo>
                <a:lnTo>
                  <a:pt x="192" y="47"/>
                </a:lnTo>
                <a:lnTo>
                  <a:pt x="185" y="64"/>
                </a:lnTo>
              </a:path>
            </a:pathLst>
          </a:custGeom>
          <a:noFill/>
          <a:ln w="19050">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17" tIns="60959" rIns="121917" bIns="60959" numCol="1" anchor="t" anchorCtr="0" compatLnSpc="1">
            <a:prstTxWarp prst="textNoShape">
              <a:avLst/>
            </a:prstTxWarp>
          </a:bodyPr>
          <a:lstStyle/>
          <a:p>
            <a:endParaRPr lang="en-US" sz="24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84" name="Freeform 9"/>
          <p:cNvSpPr>
            <a:spLocks/>
          </p:cNvSpPr>
          <p:nvPr/>
        </p:nvSpPr>
        <p:spPr bwMode="auto">
          <a:xfrm rot="526974">
            <a:off x="8931533" y="3587858"/>
            <a:ext cx="395291" cy="485919"/>
          </a:xfrm>
          <a:custGeom>
            <a:avLst/>
            <a:gdLst>
              <a:gd name="T0" fmla="*/ 179 w 205"/>
              <a:gd name="T1" fmla="*/ 0 h 252"/>
              <a:gd name="T2" fmla="*/ 66 w 205"/>
              <a:gd name="T3" fmla="*/ 134 h 252"/>
              <a:gd name="T4" fmla="*/ 66 w 205"/>
              <a:gd name="T5" fmla="*/ 134 h 252"/>
              <a:gd name="T6" fmla="*/ 54 w 205"/>
              <a:gd name="T7" fmla="*/ 151 h 252"/>
              <a:gd name="T8" fmla="*/ 30 w 205"/>
              <a:gd name="T9" fmla="*/ 191 h 252"/>
              <a:gd name="T10" fmla="*/ 18 w 205"/>
              <a:gd name="T11" fmla="*/ 212 h 252"/>
              <a:gd name="T12" fmla="*/ 7 w 205"/>
              <a:gd name="T13" fmla="*/ 231 h 252"/>
              <a:gd name="T14" fmla="*/ 2 w 205"/>
              <a:gd name="T15" fmla="*/ 245 h 252"/>
              <a:gd name="T16" fmla="*/ 0 w 205"/>
              <a:gd name="T17" fmla="*/ 248 h 252"/>
              <a:gd name="T18" fmla="*/ 2 w 205"/>
              <a:gd name="T19" fmla="*/ 250 h 252"/>
              <a:gd name="T20" fmla="*/ 2 w 205"/>
              <a:gd name="T21" fmla="*/ 250 h 252"/>
              <a:gd name="T22" fmla="*/ 5 w 205"/>
              <a:gd name="T23" fmla="*/ 252 h 252"/>
              <a:gd name="T24" fmla="*/ 9 w 205"/>
              <a:gd name="T25" fmla="*/ 250 h 252"/>
              <a:gd name="T26" fmla="*/ 18 w 205"/>
              <a:gd name="T27" fmla="*/ 245 h 252"/>
              <a:gd name="T28" fmla="*/ 30 w 205"/>
              <a:gd name="T29" fmla="*/ 236 h 252"/>
              <a:gd name="T30" fmla="*/ 42 w 205"/>
              <a:gd name="T31" fmla="*/ 226 h 252"/>
              <a:gd name="T32" fmla="*/ 68 w 205"/>
              <a:gd name="T33" fmla="*/ 201 h 252"/>
              <a:gd name="T34" fmla="*/ 89 w 205"/>
              <a:gd name="T35" fmla="*/ 182 h 252"/>
              <a:gd name="T36" fmla="*/ 89 w 205"/>
              <a:gd name="T37" fmla="*/ 182 h 252"/>
              <a:gd name="T38" fmla="*/ 110 w 205"/>
              <a:gd name="T39" fmla="*/ 160 h 252"/>
              <a:gd name="T40" fmla="*/ 143 w 205"/>
              <a:gd name="T41" fmla="*/ 130 h 252"/>
              <a:gd name="T42" fmla="*/ 160 w 205"/>
              <a:gd name="T43" fmla="*/ 118 h 252"/>
              <a:gd name="T44" fmla="*/ 176 w 205"/>
              <a:gd name="T45" fmla="*/ 107 h 252"/>
              <a:gd name="T46" fmla="*/ 185 w 205"/>
              <a:gd name="T47" fmla="*/ 104 h 252"/>
              <a:gd name="T48" fmla="*/ 190 w 205"/>
              <a:gd name="T49" fmla="*/ 102 h 252"/>
              <a:gd name="T50" fmla="*/ 195 w 205"/>
              <a:gd name="T51" fmla="*/ 102 h 252"/>
              <a:gd name="T52" fmla="*/ 200 w 205"/>
              <a:gd name="T53" fmla="*/ 104 h 252"/>
              <a:gd name="T54" fmla="*/ 200 w 205"/>
              <a:gd name="T55" fmla="*/ 104 h 252"/>
              <a:gd name="T56" fmla="*/ 204 w 205"/>
              <a:gd name="T57" fmla="*/ 109 h 252"/>
              <a:gd name="T58" fmla="*/ 205 w 205"/>
              <a:gd name="T59" fmla="*/ 113 h 252"/>
              <a:gd name="T60" fmla="*/ 205 w 205"/>
              <a:gd name="T61" fmla="*/ 120 h 252"/>
              <a:gd name="T62" fmla="*/ 205 w 205"/>
              <a:gd name="T63" fmla="*/ 125 h 252"/>
              <a:gd name="T64" fmla="*/ 202 w 205"/>
              <a:gd name="T65" fmla="*/ 139 h 252"/>
              <a:gd name="T66" fmla="*/ 197 w 205"/>
              <a:gd name="T67" fmla="*/ 153 h 252"/>
              <a:gd name="T68" fmla="*/ 183 w 205"/>
              <a:gd name="T69" fmla="*/ 177 h 252"/>
              <a:gd name="T70" fmla="*/ 178 w 205"/>
              <a:gd name="T71" fmla="*/ 18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5" h="252">
                <a:moveTo>
                  <a:pt x="179" y="0"/>
                </a:moveTo>
                <a:lnTo>
                  <a:pt x="66" y="134"/>
                </a:lnTo>
                <a:lnTo>
                  <a:pt x="66" y="134"/>
                </a:lnTo>
                <a:lnTo>
                  <a:pt x="54" y="151"/>
                </a:lnTo>
                <a:lnTo>
                  <a:pt x="30" y="191"/>
                </a:lnTo>
                <a:lnTo>
                  <a:pt x="18" y="212"/>
                </a:lnTo>
                <a:lnTo>
                  <a:pt x="7" y="231"/>
                </a:lnTo>
                <a:lnTo>
                  <a:pt x="2" y="245"/>
                </a:lnTo>
                <a:lnTo>
                  <a:pt x="0" y="248"/>
                </a:lnTo>
                <a:lnTo>
                  <a:pt x="2" y="250"/>
                </a:lnTo>
                <a:lnTo>
                  <a:pt x="2" y="250"/>
                </a:lnTo>
                <a:lnTo>
                  <a:pt x="5" y="252"/>
                </a:lnTo>
                <a:lnTo>
                  <a:pt x="9" y="250"/>
                </a:lnTo>
                <a:lnTo>
                  <a:pt x="18" y="245"/>
                </a:lnTo>
                <a:lnTo>
                  <a:pt x="30" y="236"/>
                </a:lnTo>
                <a:lnTo>
                  <a:pt x="42" y="226"/>
                </a:lnTo>
                <a:lnTo>
                  <a:pt x="68" y="201"/>
                </a:lnTo>
                <a:lnTo>
                  <a:pt x="89" y="182"/>
                </a:lnTo>
                <a:lnTo>
                  <a:pt x="89" y="182"/>
                </a:lnTo>
                <a:lnTo>
                  <a:pt x="110" y="160"/>
                </a:lnTo>
                <a:lnTo>
                  <a:pt x="143" y="130"/>
                </a:lnTo>
                <a:lnTo>
                  <a:pt x="160" y="118"/>
                </a:lnTo>
                <a:lnTo>
                  <a:pt x="176" y="107"/>
                </a:lnTo>
                <a:lnTo>
                  <a:pt x="185" y="104"/>
                </a:lnTo>
                <a:lnTo>
                  <a:pt x="190" y="102"/>
                </a:lnTo>
                <a:lnTo>
                  <a:pt x="195" y="102"/>
                </a:lnTo>
                <a:lnTo>
                  <a:pt x="200" y="104"/>
                </a:lnTo>
                <a:lnTo>
                  <a:pt x="200" y="104"/>
                </a:lnTo>
                <a:lnTo>
                  <a:pt x="204" y="109"/>
                </a:lnTo>
                <a:lnTo>
                  <a:pt x="205" y="113"/>
                </a:lnTo>
                <a:lnTo>
                  <a:pt x="205" y="120"/>
                </a:lnTo>
                <a:lnTo>
                  <a:pt x="205" y="125"/>
                </a:lnTo>
                <a:lnTo>
                  <a:pt x="202" y="139"/>
                </a:lnTo>
                <a:lnTo>
                  <a:pt x="197" y="153"/>
                </a:lnTo>
                <a:lnTo>
                  <a:pt x="183" y="177"/>
                </a:lnTo>
                <a:lnTo>
                  <a:pt x="178" y="186"/>
                </a:lnTo>
              </a:path>
            </a:pathLst>
          </a:custGeom>
          <a:noFill/>
          <a:ln w="19050">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17" tIns="60959" rIns="121917" bIns="60959" numCol="1" anchor="t" anchorCtr="0" compatLnSpc="1">
            <a:prstTxWarp prst="textNoShape">
              <a:avLst/>
            </a:prstTxWarp>
          </a:bodyPr>
          <a:lstStyle/>
          <a:p>
            <a:endParaRPr lang="en-US" sz="24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87" name="TextBox 86"/>
          <p:cNvSpPr txBox="1"/>
          <p:nvPr/>
        </p:nvSpPr>
        <p:spPr>
          <a:xfrm rot="2849057">
            <a:off x="9936523" y="2500765"/>
            <a:ext cx="654981" cy="369330"/>
          </a:xfrm>
          <a:prstGeom prst="rect">
            <a:avLst/>
          </a:prstGeom>
          <a:noFill/>
        </p:spPr>
        <p:txBody>
          <a:bodyPr wrap="none" lIns="121917" tIns="60959" rIns="121917" bIns="60959" rtlCol="0">
            <a:spAutoFit/>
          </a:bodyPr>
          <a:lstStyle/>
          <a:p>
            <a:pPr algn="ctr"/>
            <a:r>
              <a:rPr lang="en-US" sz="1600" dirty="0">
                <a:solidFill>
                  <a:schemeClr val="tx1">
                    <a:lumMod val="75000"/>
                    <a:lumOff val="25000"/>
                  </a:schemeClr>
                </a:solidFill>
                <a:latin typeface="Arial" panose="020B0604020202020204" pitchFamily="34" charset="0"/>
                <a:cs typeface="Arial" panose="020B0604020202020204" pitchFamily="34" charset="0"/>
              </a:rPr>
              <a:t>CD3</a:t>
            </a:r>
          </a:p>
        </p:txBody>
      </p:sp>
      <p:sp>
        <p:nvSpPr>
          <p:cNvPr id="96" name="Freeform 16"/>
          <p:cNvSpPr>
            <a:spLocks/>
          </p:cNvSpPr>
          <p:nvPr/>
        </p:nvSpPr>
        <p:spPr bwMode="auto">
          <a:xfrm rot="150619">
            <a:off x="9532416" y="2677007"/>
            <a:ext cx="593901" cy="539912"/>
          </a:xfrm>
          <a:custGeom>
            <a:avLst/>
            <a:gdLst>
              <a:gd name="T0" fmla="*/ 0 w 308"/>
              <a:gd name="T1" fmla="*/ 238 h 280"/>
              <a:gd name="T2" fmla="*/ 39 w 308"/>
              <a:gd name="T3" fmla="*/ 280 h 280"/>
              <a:gd name="T4" fmla="*/ 39 w 308"/>
              <a:gd name="T5" fmla="*/ 280 h 280"/>
              <a:gd name="T6" fmla="*/ 40 w 308"/>
              <a:gd name="T7" fmla="*/ 280 h 280"/>
              <a:gd name="T8" fmla="*/ 46 w 308"/>
              <a:gd name="T9" fmla="*/ 280 h 280"/>
              <a:gd name="T10" fmla="*/ 54 w 308"/>
              <a:gd name="T11" fmla="*/ 275 h 280"/>
              <a:gd name="T12" fmla="*/ 134 w 308"/>
              <a:gd name="T13" fmla="*/ 202 h 280"/>
              <a:gd name="T14" fmla="*/ 134 w 308"/>
              <a:gd name="T15" fmla="*/ 202 h 280"/>
              <a:gd name="T16" fmla="*/ 141 w 308"/>
              <a:gd name="T17" fmla="*/ 193 h 280"/>
              <a:gd name="T18" fmla="*/ 143 w 308"/>
              <a:gd name="T19" fmla="*/ 190 h 280"/>
              <a:gd name="T20" fmla="*/ 141 w 308"/>
              <a:gd name="T21" fmla="*/ 186 h 280"/>
              <a:gd name="T22" fmla="*/ 129 w 308"/>
              <a:gd name="T23" fmla="*/ 174 h 280"/>
              <a:gd name="T24" fmla="*/ 300 w 308"/>
              <a:gd name="T25" fmla="*/ 23 h 280"/>
              <a:gd name="T26" fmla="*/ 300 w 308"/>
              <a:gd name="T27" fmla="*/ 23 h 280"/>
              <a:gd name="T28" fmla="*/ 307 w 308"/>
              <a:gd name="T29" fmla="*/ 14 h 280"/>
              <a:gd name="T30" fmla="*/ 308 w 308"/>
              <a:gd name="T31" fmla="*/ 10 h 280"/>
              <a:gd name="T32" fmla="*/ 308 w 308"/>
              <a:gd name="T33" fmla="*/ 7 h 280"/>
              <a:gd name="T34" fmla="*/ 301 w 308"/>
              <a:gd name="T35" fmla="*/ 2 h 280"/>
              <a:gd name="T36" fmla="*/ 301 w 308"/>
              <a:gd name="T37" fmla="*/ 2 h 280"/>
              <a:gd name="T38" fmla="*/ 300 w 308"/>
              <a:gd name="T39" fmla="*/ 0 h 280"/>
              <a:gd name="T40" fmla="*/ 296 w 308"/>
              <a:gd name="T41" fmla="*/ 0 h 280"/>
              <a:gd name="T42" fmla="*/ 286 w 308"/>
              <a:gd name="T43" fmla="*/ 7 h 280"/>
              <a:gd name="T44" fmla="*/ 115 w 308"/>
              <a:gd name="T45" fmla="*/ 158 h 280"/>
              <a:gd name="T46" fmla="*/ 105 w 308"/>
              <a:gd name="T47" fmla="*/ 144 h 280"/>
              <a:gd name="T48" fmla="*/ 105 w 308"/>
              <a:gd name="T49" fmla="*/ 144 h 280"/>
              <a:gd name="T50" fmla="*/ 101 w 308"/>
              <a:gd name="T51" fmla="*/ 144 h 280"/>
              <a:gd name="T52" fmla="*/ 98 w 308"/>
              <a:gd name="T53" fmla="*/ 144 h 280"/>
              <a:gd name="T54" fmla="*/ 89 w 308"/>
              <a:gd name="T55" fmla="*/ 151 h 280"/>
              <a:gd name="T56" fmla="*/ 7 w 308"/>
              <a:gd name="T57" fmla="*/ 223 h 280"/>
              <a:gd name="T58" fmla="*/ 7 w 308"/>
              <a:gd name="T59" fmla="*/ 223 h 280"/>
              <a:gd name="T60" fmla="*/ 0 w 308"/>
              <a:gd name="T61" fmla="*/ 231 h 280"/>
              <a:gd name="T62" fmla="*/ 0 w 308"/>
              <a:gd name="T63" fmla="*/ 235 h 280"/>
              <a:gd name="T64" fmla="*/ 0 w 308"/>
              <a:gd name="T65" fmla="*/ 238 h 280"/>
              <a:gd name="T66" fmla="*/ 0 w 308"/>
              <a:gd name="T67" fmla="*/ 23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8" h="280">
                <a:moveTo>
                  <a:pt x="0" y="238"/>
                </a:moveTo>
                <a:lnTo>
                  <a:pt x="39" y="280"/>
                </a:lnTo>
                <a:lnTo>
                  <a:pt x="39" y="280"/>
                </a:lnTo>
                <a:lnTo>
                  <a:pt x="40" y="280"/>
                </a:lnTo>
                <a:lnTo>
                  <a:pt x="46" y="280"/>
                </a:lnTo>
                <a:lnTo>
                  <a:pt x="54" y="275"/>
                </a:lnTo>
                <a:lnTo>
                  <a:pt x="134" y="202"/>
                </a:lnTo>
                <a:lnTo>
                  <a:pt x="134" y="202"/>
                </a:lnTo>
                <a:lnTo>
                  <a:pt x="141" y="193"/>
                </a:lnTo>
                <a:lnTo>
                  <a:pt x="143" y="190"/>
                </a:lnTo>
                <a:lnTo>
                  <a:pt x="141" y="186"/>
                </a:lnTo>
                <a:lnTo>
                  <a:pt x="129" y="174"/>
                </a:lnTo>
                <a:lnTo>
                  <a:pt x="300" y="23"/>
                </a:lnTo>
                <a:lnTo>
                  <a:pt x="300" y="23"/>
                </a:lnTo>
                <a:lnTo>
                  <a:pt x="307" y="14"/>
                </a:lnTo>
                <a:lnTo>
                  <a:pt x="308" y="10"/>
                </a:lnTo>
                <a:lnTo>
                  <a:pt x="308" y="7"/>
                </a:lnTo>
                <a:lnTo>
                  <a:pt x="301" y="2"/>
                </a:lnTo>
                <a:lnTo>
                  <a:pt x="301" y="2"/>
                </a:lnTo>
                <a:lnTo>
                  <a:pt x="300" y="0"/>
                </a:lnTo>
                <a:lnTo>
                  <a:pt x="296" y="0"/>
                </a:lnTo>
                <a:lnTo>
                  <a:pt x="286" y="7"/>
                </a:lnTo>
                <a:lnTo>
                  <a:pt x="115" y="158"/>
                </a:lnTo>
                <a:lnTo>
                  <a:pt x="105" y="144"/>
                </a:lnTo>
                <a:lnTo>
                  <a:pt x="105" y="144"/>
                </a:lnTo>
                <a:lnTo>
                  <a:pt x="101" y="144"/>
                </a:lnTo>
                <a:lnTo>
                  <a:pt x="98" y="144"/>
                </a:lnTo>
                <a:lnTo>
                  <a:pt x="89" y="151"/>
                </a:lnTo>
                <a:lnTo>
                  <a:pt x="7" y="223"/>
                </a:lnTo>
                <a:lnTo>
                  <a:pt x="7" y="223"/>
                </a:lnTo>
                <a:lnTo>
                  <a:pt x="0" y="231"/>
                </a:lnTo>
                <a:lnTo>
                  <a:pt x="0" y="235"/>
                </a:lnTo>
                <a:lnTo>
                  <a:pt x="0" y="238"/>
                </a:lnTo>
                <a:lnTo>
                  <a:pt x="0" y="238"/>
                </a:lnTo>
                <a:close/>
              </a:path>
            </a:pathLst>
          </a:custGeom>
          <a:solidFill>
            <a:srgbClr val="00B0F0"/>
          </a:solidFill>
          <a:ln>
            <a:noFill/>
          </a:ln>
        </p:spPr>
        <p:txBody>
          <a:bodyPr vert="horz" wrap="square" lIns="121917" tIns="60959" rIns="121917" bIns="60959" numCol="1" anchor="t" anchorCtr="0" compatLnSpc="1">
            <a:prstTxWarp prst="textNoShape">
              <a:avLst/>
            </a:prstTxWarp>
          </a:bodyPr>
          <a:lstStyle/>
          <a:p>
            <a:endParaRPr lang="en-US" sz="24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97" name="Freeform 17"/>
          <p:cNvSpPr>
            <a:spLocks/>
          </p:cNvSpPr>
          <p:nvPr/>
        </p:nvSpPr>
        <p:spPr bwMode="auto">
          <a:xfrm rot="150619">
            <a:off x="9629703" y="2791247"/>
            <a:ext cx="591973" cy="539912"/>
          </a:xfrm>
          <a:custGeom>
            <a:avLst/>
            <a:gdLst>
              <a:gd name="T0" fmla="*/ 0 w 307"/>
              <a:gd name="T1" fmla="*/ 239 h 280"/>
              <a:gd name="T2" fmla="*/ 38 w 307"/>
              <a:gd name="T3" fmla="*/ 280 h 280"/>
              <a:gd name="T4" fmla="*/ 38 w 307"/>
              <a:gd name="T5" fmla="*/ 280 h 280"/>
              <a:gd name="T6" fmla="*/ 40 w 307"/>
              <a:gd name="T7" fmla="*/ 280 h 280"/>
              <a:gd name="T8" fmla="*/ 45 w 307"/>
              <a:gd name="T9" fmla="*/ 280 h 280"/>
              <a:gd name="T10" fmla="*/ 53 w 307"/>
              <a:gd name="T11" fmla="*/ 275 h 280"/>
              <a:gd name="T12" fmla="*/ 134 w 307"/>
              <a:gd name="T13" fmla="*/ 202 h 280"/>
              <a:gd name="T14" fmla="*/ 134 w 307"/>
              <a:gd name="T15" fmla="*/ 202 h 280"/>
              <a:gd name="T16" fmla="*/ 140 w 307"/>
              <a:gd name="T17" fmla="*/ 193 h 280"/>
              <a:gd name="T18" fmla="*/ 142 w 307"/>
              <a:gd name="T19" fmla="*/ 190 h 280"/>
              <a:gd name="T20" fmla="*/ 140 w 307"/>
              <a:gd name="T21" fmla="*/ 186 h 280"/>
              <a:gd name="T22" fmla="*/ 128 w 307"/>
              <a:gd name="T23" fmla="*/ 174 h 280"/>
              <a:gd name="T24" fmla="*/ 299 w 307"/>
              <a:gd name="T25" fmla="*/ 23 h 280"/>
              <a:gd name="T26" fmla="*/ 299 w 307"/>
              <a:gd name="T27" fmla="*/ 23 h 280"/>
              <a:gd name="T28" fmla="*/ 306 w 307"/>
              <a:gd name="T29" fmla="*/ 14 h 280"/>
              <a:gd name="T30" fmla="*/ 307 w 307"/>
              <a:gd name="T31" fmla="*/ 11 h 280"/>
              <a:gd name="T32" fmla="*/ 307 w 307"/>
              <a:gd name="T33" fmla="*/ 7 h 280"/>
              <a:gd name="T34" fmla="*/ 301 w 307"/>
              <a:gd name="T35" fmla="*/ 2 h 280"/>
              <a:gd name="T36" fmla="*/ 301 w 307"/>
              <a:gd name="T37" fmla="*/ 2 h 280"/>
              <a:gd name="T38" fmla="*/ 299 w 307"/>
              <a:gd name="T39" fmla="*/ 0 h 280"/>
              <a:gd name="T40" fmla="*/ 295 w 307"/>
              <a:gd name="T41" fmla="*/ 0 h 280"/>
              <a:gd name="T42" fmla="*/ 285 w 307"/>
              <a:gd name="T43" fmla="*/ 7 h 280"/>
              <a:gd name="T44" fmla="*/ 114 w 307"/>
              <a:gd name="T45" fmla="*/ 159 h 280"/>
              <a:gd name="T46" fmla="*/ 104 w 307"/>
              <a:gd name="T47" fmla="*/ 145 h 280"/>
              <a:gd name="T48" fmla="*/ 104 w 307"/>
              <a:gd name="T49" fmla="*/ 145 h 280"/>
              <a:gd name="T50" fmla="*/ 100 w 307"/>
              <a:gd name="T51" fmla="*/ 145 h 280"/>
              <a:gd name="T52" fmla="*/ 97 w 307"/>
              <a:gd name="T53" fmla="*/ 145 h 280"/>
              <a:gd name="T54" fmla="*/ 88 w 307"/>
              <a:gd name="T55" fmla="*/ 152 h 280"/>
              <a:gd name="T56" fmla="*/ 7 w 307"/>
              <a:gd name="T57" fmla="*/ 223 h 280"/>
              <a:gd name="T58" fmla="*/ 7 w 307"/>
              <a:gd name="T59" fmla="*/ 223 h 280"/>
              <a:gd name="T60" fmla="*/ 0 w 307"/>
              <a:gd name="T61" fmla="*/ 232 h 280"/>
              <a:gd name="T62" fmla="*/ 0 w 307"/>
              <a:gd name="T63" fmla="*/ 235 h 280"/>
              <a:gd name="T64" fmla="*/ 0 w 307"/>
              <a:gd name="T65" fmla="*/ 239 h 280"/>
              <a:gd name="T66" fmla="*/ 0 w 307"/>
              <a:gd name="T67" fmla="*/ 239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7" h="280">
                <a:moveTo>
                  <a:pt x="0" y="239"/>
                </a:moveTo>
                <a:lnTo>
                  <a:pt x="38" y="280"/>
                </a:lnTo>
                <a:lnTo>
                  <a:pt x="38" y="280"/>
                </a:lnTo>
                <a:lnTo>
                  <a:pt x="40" y="280"/>
                </a:lnTo>
                <a:lnTo>
                  <a:pt x="45" y="280"/>
                </a:lnTo>
                <a:lnTo>
                  <a:pt x="53" y="275"/>
                </a:lnTo>
                <a:lnTo>
                  <a:pt x="134" y="202"/>
                </a:lnTo>
                <a:lnTo>
                  <a:pt x="134" y="202"/>
                </a:lnTo>
                <a:lnTo>
                  <a:pt x="140" y="193"/>
                </a:lnTo>
                <a:lnTo>
                  <a:pt x="142" y="190"/>
                </a:lnTo>
                <a:lnTo>
                  <a:pt x="140" y="186"/>
                </a:lnTo>
                <a:lnTo>
                  <a:pt x="128" y="174"/>
                </a:lnTo>
                <a:lnTo>
                  <a:pt x="299" y="23"/>
                </a:lnTo>
                <a:lnTo>
                  <a:pt x="299" y="23"/>
                </a:lnTo>
                <a:lnTo>
                  <a:pt x="306" y="14"/>
                </a:lnTo>
                <a:lnTo>
                  <a:pt x="307" y="11"/>
                </a:lnTo>
                <a:lnTo>
                  <a:pt x="307" y="7"/>
                </a:lnTo>
                <a:lnTo>
                  <a:pt x="301" y="2"/>
                </a:lnTo>
                <a:lnTo>
                  <a:pt x="301" y="2"/>
                </a:lnTo>
                <a:lnTo>
                  <a:pt x="299" y="0"/>
                </a:lnTo>
                <a:lnTo>
                  <a:pt x="295" y="0"/>
                </a:lnTo>
                <a:lnTo>
                  <a:pt x="285" y="7"/>
                </a:lnTo>
                <a:lnTo>
                  <a:pt x="114" y="159"/>
                </a:lnTo>
                <a:lnTo>
                  <a:pt x="104" y="145"/>
                </a:lnTo>
                <a:lnTo>
                  <a:pt x="104" y="145"/>
                </a:lnTo>
                <a:lnTo>
                  <a:pt x="100" y="145"/>
                </a:lnTo>
                <a:lnTo>
                  <a:pt x="97" y="145"/>
                </a:lnTo>
                <a:lnTo>
                  <a:pt x="88" y="152"/>
                </a:lnTo>
                <a:lnTo>
                  <a:pt x="7" y="223"/>
                </a:lnTo>
                <a:lnTo>
                  <a:pt x="7" y="223"/>
                </a:lnTo>
                <a:lnTo>
                  <a:pt x="0" y="232"/>
                </a:lnTo>
                <a:lnTo>
                  <a:pt x="0" y="235"/>
                </a:lnTo>
                <a:lnTo>
                  <a:pt x="0" y="239"/>
                </a:lnTo>
                <a:lnTo>
                  <a:pt x="0" y="239"/>
                </a:lnTo>
                <a:close/>
              </a:path>
            </a:pathLst>
          </a:custGeom>
          <a:solidFill>
            <a:srgbClr val="00B0F0"/>
          </a:solidFill>
          <a:ln>
            <a:noFill/>
          </a:ln>
        </p:spPr>
        <p:txBody>
          <a:bodyPr vert="horz" wrap="square" lIns="121917" tIns="60959" rIns="121917" bIns="60959" numCol="1" anchor="t" anchorCtr="0" compatLnSpc="1">
            <a:prstTxWarp prst="textNoShape">
              <a:avLst/>
            </a:prstTxWarp>
          </a:bodyPr>
          <a:lstStyle/>
          <a:p>
            <a:endParaRPr lang="en-US" sz="24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98" name="TextBox 97"/>
          <p:cNvSpPr txBox="1"/>
          <p:nvPr/>
        </p:nvSpPr>
        <p:spPr>
          <a:xfrm rot="13907844">
            <a:off x="9570376" y="3023472"/>
            <a:ext cx="337587" cy="369330"/>
          </a:xfrm>
          <a:prstGeom prst="rect">
            <a:avLst/>
          </a:prstGeom>
          <a:noFill/>
        </p:spPr>
        <p:txBody>
          <a:bodyPr wrap="none" lIns="121917" tIns="60959" rIns="121917" bIns="60959" rtlCol="0">
            <a:spAutoFit/>
          </a:bodyPr>
          <a:lstStyle/>
          <a:p>
            <a:r>
              <a:rPr lang="el-GR" sz="1600" dirty="0">
                <a:solidFill>
                  <a:schemeClr val="bg1"/>
                </a:solidFill>
                <a:latin typeface="Arial" panose="020B0604020202020204" pitchFamily="34" charset="0"/>
                <a:cs typeface="Arial" panose="020B0604020202020204" pitchFamily="34" charset="0"/>
              </a:rPr>
              <a:t>ε</a:t>
            </a:r>
            <a:endParaRPr lang="en-US" sz="1600" dirty="0">
              <a:solidFill>
                <a:schemeClr val="bg1"/>
              </a:solidFill>
              <a:latin typeface="Arial" panose="020B0604020202020204" pitchFamily="34" charset="0"/>
              <a:cs typeface="Arial" panose="020B0604020202020204" pitchFamily="34" charset="0"/>
            </a:endParaRPr>
          </a:p>
        </p:txBody>
      </p:sp>
      <p:sp>
        <p:nvSpPr>
          <p:cNvPr id="99" name="TextBox 98"/>
          <p:cNvSpPr txBox="1"/>
          <p:nvPr/>
        </p:nvSpPr>
        <p:spPr>
          <a:xfrm rot="13907844">
            <a:off x="9485529" y="2894753"/>
            <a:ext cx="360029" cy="369330"/>
          </a:xfrm>
          <a:prstGeom prst="rect">
            <a:avLst/>
          </a:prstGeom>
          <a:noFill/>
        </p:spPr>
        <p:txBody>
          <a:bodyPr wrap="none" lIns="121917" tIns="60959" rIns="121917" bIns="60959" rtlCol="0">
            <a:spAutoFit/>
          </a:bodyPr>
          <a:lstStyle/>
          <a:p>
            <a:r>
              <a:rPr lang="el-GR" sz="1600" dirty="0">
                <a:solidFill>
                  <a:schemeClr val="bg1"/>
                </a:solidFill>
                <a:latin typeface="Arial" panose="020B0604020202020204" pitchFamily="34" charset="0"/>
                <a:cs typeface="Arial" panose="020B0604020202020204" pitchFamily="34" charset="0"/>
              </a:rPr>
              <a:t>δ</a:t>
            </a:r>
            <a:endParaRPr lang="en-US" sz="1600" dirty="0">
              <a:solidFill>
                <a:schemeClr val="bg1"/>
              </a:solidFill>
              <a:latin typeface="Arial" panose="020B0604020202020204" pitchFamily="34" charset="0"/>
              <a:cs typeface="Arial" panose="020B0604020202020204" pitchFamily="34" charset="0"/>
            </a:endParaRPr>
          </a:p>
        </p:txBody>
      </p:sp>
      <p:sp>
        <p:nvSpPr>
          <p:cNvPr id="92" name="Oval 91"/>
          <p:cNvSpPr/>
          <p:nvPr/>
        </p:nvSpPr>
        <p:spPr>
          <a:xfrm rot="2924477">
            <a:off x="9242548" y="3123169"/>
            <a:ext cx="163568" cy="3227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3" name="Oval 92"/>
          <p:cNvSpPr/>
          <p:nvPr/>
        </p:nvSpPr>
        <p:spPr>
          <a:xfrm rot="2924477">
            <a:off x="9344016" y="3366020"/>
            <a:ext cx="163568" cy="322784"/>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4" name="Oval 93"/>
          <p:cNvSpPr/>
          <p:nvPr/>
        </p:nvSpPr>
        <p:spPr>
          <a:xfrm rot="2924477">
            <a:off x="8979101" y="3641229"/>
            <a:ext cx="163568" cy="322784"/>
          </a:xfrm>
          <a:prstGeom prst="ellipse">
            <a:avLst/>
          </a:prstGeom>
          <a:solidFill>
            <a:srgbClr val="66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5" name="Oval 94"/>
          <p:cNvSpPr/>
          <p:nvPr/>
        </p:nvSpPr>
        <p:spPr>
          <a:xfrm rot="2924477">
            <a:off x="9080569" y="3884080"/>
            <a:ext cx="163568" cy="3227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6" name="TextBox 35">
            <a:extLst>
              <a:ext uri="{FF2B5EF4-FFF2-40B4-BE49-F238E27FC236}">
                <a16:creationId xmlns:a16="http://schemas.microsoft.com/office/drawing/2014/main" id="{AE0DF125-5262-2846-9F27-C49A1FED956A}"/>
              </a:ext>
            </a:extLst>
          </p:cNvPr>
          <p:cNvSpPr txBox="1"/>
          <p:nvPr/>
        </p:nvSpPr>
        <p:spPr>
          <a:xfrm>
            <a:off x="185531" y="648866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20020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58C47E7-4161-F444-8528-39CD6C99181D}"/>
              </a:ext>
            </a:extLst>
          </p:cNvPr>
          <p:cNvPicPr>
            <a:picLocks noChangeAspect="1"/>
          </p:cNvPicPr>
          <p:nvPr/>
        </p:nvPicPr>
        <p:blipFill>
          <a:blip r:embed="rId2"/>
          <a:srcRect/>
          <a:stretch/>
        </p:blipFill>
        <p:spPr>
          <a:xfrm>
            <a:off x="1701550" y="1250554"/>
            <a:ext cx="7880112" cy="5442531"/>
          </a:xfrm>
          <a:prstGeom prst="rect">
            <a:avLst/>
          </a:prstGeom>
        </p:spPr>
      </p:pic>
      <p:sp>
        <p:nvSpPr>
          <p:cNvPr id="3" name="Title 2">
            <a:extLst>
              <a:ext uri="{FF2B5EF4-FFF2-40B4-BE49-F238E27FC236}">
                <a16:creationId xmlns:a16="http://schemas.microsoft.com/office/drawing/2014/main" id="{27299F47-0C56-47D4-BB38-6225D7D0ED58}"/>
              </a:ext>
            </a:extLst>
          </p:cNvPr>
          <p:cNvSpPr>
            <a:spLocks noGrp="1"/>
          </p:cNvSpPr>
          <p:nvPr>
            <p:ph type="title"/>
          </p:nvPr>
        </p:nvSpPr>
        <p:spPr>
          <a:xfrm>
            <a:off x="1701550" y="336267"/>
            <a:ext cx="8788903" cy="906251"/>
          </a:xfrm>
        </p:spPr>
        <p:txBody>
          <a:bodyPr>
            <a:normAutofit/>
          </a:bodyPr>
          <a:lstStyle/>
          <a:p>
            <a:r>
              <a:rPr lang="en-US" b="1" dirty="0">
                <a:solidFill>
                  <a:srgbClr val="C00000"/>
                </a:solidFill>
              </a:rPr>
              <a:t>BsAbs – Many Different Platforms </a:t>
            </a:r>
          </a:p>
        </p:txBody>
      </p:sp>
      <p:sp>
        <p:nvSpPr>
          <p:cNvPr id="4" name="TextBox 3">
            <a:extLst>
              <a:ext uri="{FF2B5EF4-FFF2-40B4-BE49-F238E27FC236}">
                <a16:creationId xmlns:a16="http://schemas.microsoft.com/office/drawing/2014/main" id="{D7C57E41-FA4B-498E-8D10-6C0511414BA0}"/>
              </a:ext>
            </a:extLst>
          </p:cNvPr>
          <p:cNvSpPr txBox="1"/>
          <p:nvPr/>
        </p:nvSpPr>
        <p:spPr>
          <a:xfrm>
            <a:off x="4283377" y="6485208"/>
            <a:ext cx="3045543" cy="207877"/>
          </a:xfrm>
          <a:prstGeom prst="rect">
            <a:avLst/>
          </a:prstGeom>
          <a:noFill/>
        </p:spPr>
        <p:txBody>
          <a:bodyPr wrap="square" rtlCol="0">
            <a:spAutoFit/>
          </a:bodyPr>
          <a:lstStyle/>
          <a:p>
            <a:pPr algn="ctr" defTabSz="685783"/>
            <a:r>
              <a:rPr lang="en-US" sz="751" dirty="0">
                <a:solidFill>
                  <a:prstClr val="black"/>
                </a:solidFill>
                <a:latin typeface="Arial" panose="020B0604020202020204" pitchFamily="34" charset="0"/>
                <a:cs typeface="Arial" panose="020B0604020202020204" pitchFamily="34" charset="0"/>
              </a:rPr>
              <a:t>Adapted from Lejeune M et al. Front Immunol 2020 11:762. </a:t>
            </a:r>
          </a:p>
        </p:txBody>
      </p:sp>
      <p:sp>
        <p:nvSpPr>
          <p:cNvPr id="5" name="TextBox 4">
            <a:extLst>
              <a:ext uri="{FF2B5EF4-FFF2-40B4-BE49-F238E27FC236}">
                <a16:creationId xmlns:a16="http://schemas.microsoft.com/office/drawing/2014/main" id="{81A4216C-8807-B34F-A5ED-6424DC6E23F4}"/>
              </a:ext>
            </a:extLst>
          </p:cNvPr>
          <p:cNvSpPr txBox="1"/>
          <p:nvPr/>
        </p:nvSpPr>
        <p:spPr>
          <a:xfrm>
            <a:off x="185531" y="648866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13161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0EB58-F93B-423A-9216-7DEEE4DE87B7}"/>
              </a:ext>
            </a:extLst>
          </p:cNvPr>
          <p:cNvSpPr>
            <a:spLocks noGrp="1"/>
          </p:cNvSpPr>
          <p:nvPr>
            <p:ph type="title"/>
          </p:nvPr>
        </p:nvSpPr>
        <p:spPr>
          <a:xfrm>
            <a:off x="838200" y="-58944"/>
            <a:ext cx="10515600" cy="1325563"/>
          </a:xfrm>
        </p:spPr>
        <p:txBody>
          <a:bodyPr>
            <a:normAutofit/>
          </a:bodyPr>
          <a:lstStyle/>
          <a:p>
            <a:r>
              <a:rPr lang="en-GB" altLang="en-US" sz="4000" b="1" dirty="0">
                <a:solidFill>
                  <a:srgbClr val="C00000"/>
                </a:solidFill>
              </a:rPr>
              <a:t>BCMA </a:t>
            </a:r>
            <a:r>
              <a:rPr lang="en-GB" altLang="en-US" sz="4000" b="1" dirty="0" err="1">
                <a:solidFill>
                  <a:srgbClr val="C00000"/>
                </a:solidFill>
              </a:rPr>
              <a:t>bispecific</a:t>
            </a:r>
            <a:r>
              <a:rPr lang="en-GB" altLang="en-US" sz="4000" b="1" dirty="0">
                <a:solidFill>
                  <a:srgbClr val="C00000"/>
                </a:solidFill>
              </a:rPr>
              <a:t> antibodies in myeloma</a:t>
            </a:r>
            <a:endParaRPr lang="en-GB" sz="4000" b="1" dirty="0">
              <a:solidFill>
                <a:srgbClr val="C00000"/>
              </a:solidFill>
            </a:endParaRPr>
          </a:p>
        </p:txBody>
      </p:sp>
      <p:sp>
        <p:nvSpPr>
          <p:cNvPr id="16" name="Content Placeholder 15">
            <a:extLst>
              <a:ext uri="{FF2B5EF4-FFF2-40B4-BE49-F238E27FC236}">
                <a16:creationId xmlns:a16="http://schemas.microsoft.com/office/drawing/2014/main" id="{7A7BF006-198B-45D6-AEE4-903041848265}"/>
              </a:ext>
            </a:extLst>
          </p:cNvPr>
          <p:cNvSpPr>
            <a:spLocks noGrp="1"/>
          </p:cNvSpPr>
          <p:nvPr>
            <p:ph idx="1"/>
          </p:nvPr>
        </p:nvSpPr>
        <p:spPr>
          <a:xfrm>
            <a:off x="407988" y="1038227"/>
            <a:ext cx="5981381" cy="4731928"/>
          </a:xfrm>
        </p:spPr>
        <p:txBody>
          <a:bodyPr>
            <a:noAutofit/>
          </a:bodyPr>
          <a:lstStyle/>
          <a:p>
            <a:pPr>
              <a:spcBef>
                <a:spcPts val="0"/>
              </a:spcBef>
              <a:spcAft>
                <a:spcPts val="1000"/>
              </a:spcAft>
            </a:pPr>
            <a:r>
              <a:rPr lang="en-GB" sz="2000" b="1" dirty="0"/>
              <a:t>Potential to overcome the limitations of immunosuppressive </a:t>
            </a:r>
            <a:r>
              <a:rPr lang="en-GB" sz="2000" b="1" dirty="0" err="1"/>
              <a:t>tumor</a:t>
            </a:r>
            <a:r>
              <a:rPr lang="en-GB" sz="2000" b="1" dirty="0"/>
              <a:t> microenvironment by redirecting T cells to kill </a:t>
            </a:r>
            <a:r>
              <a:rPr lang="en-GB" sz="2000" b="1" dirty="0" err="1"/>
              <a:t>tumor</a:t>
            </a:r>
            <a:r>
              <a:rPr lang="en-GB" sz="2000" b="1" dirty="0"/>
              <a:t> target cells </a:t>
            </a:r>
          </a:p>
          <a:p>
            <a:pPr>
              <a:spcBef>
                <a:spcPts val="0"/>
              </a:spcBef>
            </a:pPr>
            <a:endParaRPr lang="en-GB" sz="2000" dirty="0"/>
          </a:p>
          <a:p>
            <a:pPr>
              <a:spcBef>
                <a:spcPts val="0"/>
              </a:spcBef>
            </a:pPr>
            <a:r>
              <a:rPr lang="en-GB" sz="2000" dirty="0"/>
              <a:t>BCMA (B-cell maturation antigen, CD269)</a:t>
            </a:r>
          </a:p>
          <a:p>
            <a:pPr>
              <a:lnSpc>
                <a:spcPct val="100000"/>
              </a:lnSpc>
            </a:pPr>
            <a:endParaRPr lang="en-GB" sz="2000" dirty="0"/>
          </a:p>
          <a:p>
            <a:pPr>
              <a:spcBef>
                <a:spcPts val="0"/>
              </a:spcBef>
            </a:pPr>
            <a:r>
              <a:rPr lang="en-GB" sz="2000" b="1" dirty="0"/>
              <a:t>IgG-like bispecific antibody </a:t>
            </a:r>
            <a:r>
              <a:rPr lang="en-GB" sz="2000" dirty="0"/>
              <a:t>(long serum half-life, </a:t>
            </a:r>
            <a:br>
              <a:rPr lang="en-GB" sz="2000" dirty="0"/>
            </a:br>
            <a:r>
              <a:rPr lang="en-GB" sz="2000" dirty="0"/>
              <a:t>retain Fc function):</a:t>
            </a:r>
            <a:r>
              <a:rPr lang="en-GB" sz="2000" baseline="30000" dirty="0"/>
              <a:t>1–3</a:t>
            </a:r>
          </a:p>
          <a:p>
            <a:pPr lvl="1">
              <a:spcBef>
                <a:spcPts val="0"/>
              </a:spcBef>
            </a:pPr>
            <a:r>
              <a:rPr lang="en-GB" sz="1600" dirty="0"/>
              <a:t>Anti-BCMAxCD3</a:t>
            </a:r>
            <a:r>
              <a:rPr lang="en-GB" sz="1600" baseline="30000" dirty="0"/>
              <a:t>4</a:t>
            </a:r>
          </a:p>
          <a:p>
            <a:pPr lvl="1">
              <a:spcBef>
                <a:spcPts val="0"/>
              </a:spcBef>
            </a:pPr>
            <a:r>
              <a:rPr lang="en-GB" sz="1600" dirty="0"/>
              <a:t>Ab-957</a:t>
            </a:r>
            <a:r>
              <a:rPr lang="en-GB" sz="1600" baseline="30000" dirty="0"/>
              <a:t>1</a:t>
            </a:r>
          </a:p>
          <a:p>
            <a:pPr lvl="1">
              <a:spcBef>
                <a:spcPts val="0"/>
              </a:spcBef>
            </a:pPr>
            <a:r>
              <a:rPr lang="en-GB" sz="1600" dirty="0"/>
              <a:t>CC-93269</a:t>
            </a:r>
            <a:r>
              <a:rPr lang="en-GB" sz="1600" baseline="30000" dirty="0"/>
              <a:t>2,3</a:t>
            </a:r>
          </a:p>
          <a:p>
            <a:pPr lvl="1">
              <a:spcBef>
                <a:spcPts val="0"/>
              </a:spcBef>
            </a:pPr>
            <a:r>
              <a:rPr lang="en-GB" sz="1600" dirty="0"/>
              <a:t>Bi-Fab</a:t>
            </a:r>
            <a:r>
              <a:rPr lang="en-GB" sz="1600" baseline="30000" dirty="0"/>
              <a:t>5</a:t>
            </a:r>
          </a:p>
          <a:p>
            <a:pPr>
              <a:lnSpc>
                <a:spcPct val="100000"/>
              </a:lnSpc>
            </a:pPr>
            <a:endParaRPr lang="en-GB" sz="2000" dirty="0"/>
          </a:p>
          <a:p>
            <a:pPr>
              <a:spcBef>
                <a:spcPts val="0"/>
              </a:spcBef>
            </a:pPr>
            <a:r>
              <a:rPr lang="en-GB" sz="2000" b="1" dirty="0"/>
              <a:t>Non-IgG</a:t>
            </a:r>
            <a:r>
              <a:rPr lang="en-GB" sz="2000" dirty="0"/>
              <a:t> like </a:t>
            </a:r>
            <a:r>
              <a:rPr lang="en-GB" sz="2000" dirty="0" err="1"/>
              <a:t>BiTE</a:t>
            </a:r>
            <a:r>
              <a:rPr lang="en-GB" sz="2000" dirty="0"/>
              <a:t>® (better tissue penetrance, access to epitopes):</a:t>
            </a:r>
          </a:p>
          <a:p>
            <a:pPr lvl="1">
              <a:spcBef>
                <a:spcPts val="0"/>
              </a:spcBef>
            </a:pPr>
            <a:r>
              <a:rPr lang="en-GB" sz="1600" dirty="0"/>
              <a:t>BI 836909</a:t>
            </a:r>
            <a:r>
              <a:rPr lang="en-GB" sz="1600" baseline="30000" dirty="0"/>
              <a:t>6</a:t>
            </a:r>
          </a:p>
          <a:p>
            <a:pPr>
              <a:lnSpc>
                <a:spcPct val="100000"/>
              </a:lnSpc>
            </a:pPr>
            <a:endParaRPr lang="en-GB" sz="2000" dirty="0"/>
          </a:p>
        </p:txBody>
      </p:sp>
      <p:sp>
        <p:nvSpPr>
          <p:cNvPr id="10" name="Content Placeholder 9">
            <a:extLst>
              <a:ext uri="{FF2B5EF4-FFF2-40B4-BE49-F238E27FC236}">
                <a16:creationId xmlns:a16="http://schemas.microsoft.com/office/drawing/2014/main" id="{4B4711BB-C2A6-4F53-B205-08DC8BE1C979}"/>
              </a:ext>
            </a:extLst>
          </p:cNvPr>
          <p:cNvSpPr>
            <a:spLocks noGrp="1"/>
          </p:cNvSpPr>
          <p:nvPr>
            <p:ph type="body" sz="quarter" idx="10"/>
          </p:nvPr>
        </p:nvSpPr>
        <p:spPr>
          <a:xfrm>
            <a:off x="407988" y="5988201"/>
            <a:ext cx="4673600" cy="396875"/>
          </a:xfrm>
        </p:spPr>
        <p:txBody>
          <a:bodyPr/>
          <a:lstStyle/>
          <a:p>
            <a:r>
              <a:rPr lang="en-GB" dirty="0"/>
              <a:t>BCMA, B cell maturation antigen; </a:t>
            </a:r>
            <a:r>
              <a:rPr lang="en-US" dirty="0"/>
              <a:t>CTL, cytotoxic T cell; Ig, immunoglobulin; </a:t>
            </a:r>
            <a:br>
              <a:rPr lang="en-US" dirty="0"/>
            </a:br>
            <a:r>
              <a:rPr lang="en-US" dirty="0"/>
              <a:t>TCB, T-cell bispecific. </a:t>
            </a:r>
          </a:p>
        </p:txBody>
      </p:sp>
      <p:sp>
        <p:nvSpPr>
          <p:cNvPr id="17" name="Text Placeholder 16">
            <a:extLst>
              <a:ext uri="{FF2B5EF4-FFF2-40B4-BE49-F238E27FC236}">
                <a16:creationId xmlns:a16="http://schemas.microsoft.com/office/drawing/2014/main" id="{2A8D12AA-475A-4637-B707-2DF101B9BBFB}"/>
              </a:ext>
            </a:extLst>
          </p:cNvPr>
          <p:cNvSpPr>
            <a:spLocks noGrp="1"/>
          </p:cNvSpPr>
          <p:nvPr>
            <p:ph type="body" sz="quarter" idx="11"/>
          </p:nvPr>
        </p:nvSpPr>
        <p:spPr>
          <a:xfrm>
            <a:off x="6254751" y="6124757"/>
            <a:ext cx="5494339" cy="617359"/>
          </a:xfrm>
        </p:spPr>
        <p:txBody>
          <a:bodyPr/>
          <a:lstStyle/>
          <a:p>
            <a:pPr>
              <a:lnSpc>
                <a:spcPct val="107000"/>
              </a:lnSpc>
              <a:spcAft>
                <a:spcPts val="800"/>
              </a:spcAft>
            </a:pPr>
            <a:r>
              <a:rPr lang="en-US" dirty="0"/>
              <a:t>1.Pillarisetti K, </a:t>
            </a:r>
            <a:r>
              <a:rPr lang="en-US" i="1" dirty="0"/>
              <a:t>et al. </a:t>
            </a:r>
            <a:r>
              <a:rPr lang="en-US" dirty="0"/>
              <a:t>Abstract 2116; Presented at ASH </a:t>
            </a:r>
            <a:r>
              <a:rPr lang="en-GB" dirty="0"/>
              <a:t>2016; San Diego, California; </a:t>
            </a:r>
            <a:r>
              <a:rPr lang="en-US" dirty="0"/>
              <a:t>2.</a:t>
            </a:r>
            <a:r>
              <a:rPr lang="en-US" altLang="es-ES_tradnl" dirty="0"/>
              <a:t> </a:t>
            </a:r>
            <a:r>
              <a:rPr lang="en-US" altLang="es-ES_tradnl" dirty="0" err="1"/>
              <a:t>Seckinger</a:t>
            </a:r>
            <a:r>
              <a:rPr lang="en-US" altLang="es-ES_tradnl" dirty="0"/>
              <a:t> A, </a:t>
            </a:r>
            <a:r>
              <a:rPr lang="en-US" altLang="es-ES_tradnl" i="1" dirty="0"/>
              <a:t>et al. Cancer Cell </a:t>
            </a:r>
            <a:r>
              <a:rPr lang="en-US" altLang="es-ES_tradnl" dirty="0"/>
              <a:t>2017;</a:t>
            </a:r>
            <a:r>
              <a:rPr lang="en-US" altLang="es-ES_tradnl" b="1" dirty="0"/>
              <a:t>31</a:t>
            </a:r>
            <a:r>
              <a:rPr lang="en-US" altLang="es-ES_tradnl" dirty="0"/>
              <a:t>:396–410; 3. </a:t>
            </a:r>
            <a:r>
              <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rPr>
              <a:t>Cho S-F, </a:t>
            </a:r>
            <a:r>
              <a:rPr lang="en-GB" i="1" dirty="0">
                <a:solidFill>
                  <a:prstClr val="black"/>
                </a:solidFill>
                <a:latin typeface="Calibri" panose="020F0502020204030204" pitchFamily="34" charset="0"/>
                <a:ea typeface="Calibri" panose="020F0502020204030204" pitchFamily="34" charset="0"/>
                <a:cs typeface="Times New Roman" panose="02020603050405020304" pitchFamily="18" charset="0"/>
              </a:rPr>
              <a:t>et al</a:t>
            </a:r>
            <a:r>
              <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GB" i="1" dirty="0">
                <a:solidFill>
                  <a:prstClr val="black"/>
                </a:solidFill>
                <a:latin typeface="Calibri" panose="020F0502020204030204" pitchFamily="34" charset="0"/>
                <a:ea typeface="Calibri" panose="020F0502020204030204" pitchFamily="34" charset="0"/>
                <a:cs typeface="Times New Roman" panose="02020603050405020304" pitchFamily="18" charset="0"/>
              </a:rPr>
              <a:t>Front Immunol</a:t>
            </a:r>
            <a:r>
              <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rPr>
              <a:t> 2018;</a:t>
            </a:r>
            <a:r>
              <a:rPr lang="en-GB" b="1" dirty="0">
                <a:solidFill>
                  <a:prstClr val="black"/>
                </a:solidFill>
                <a:latin typeface="Calibri" panose="020F0502020204030204" pitchFamily="34" charset="0"/>
                <a:ea typeface="Calibri" panose="020F0502020204030204" pitchFamily="34" charset="0"/>
                <a:cs typeface="Times New Roman" panose="02020603050405020304" pitchFamily="18" charset="0"/>
              </a:rPr>
              <a:t>9</a:t>
            </a:r>
            <a:r>
              <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rPr>
              <a:t>:1821; 4</a:t>
            </a:r>
            <a:r>
              <a:rPr lang="en-US" altLang="es-ES_tradnl" dirty="0"/>
              <a:t> </a:t>
            </a:r>
            <a:r>
              <a:rPr lang="en-US" dirty="0" err="1"/>
              <a:t>Panowski</a:t>
            </a:r>
            <a:r>
              <a:rPr lang="en-US" dirty="0"/>
              <a:t> SH, </a:t>
            </a:r>
            <a:r>
              <a:rPr lang="en-US" i="1" dirty="0"/>
              <a:t>et al. </a:t>
            </a:r>
            <a:r>
              <a:rPr lang="en-US" dirty="0"/>
              <a:t>Abstract 383; Presented at ASH </a:t>
            </a:r>
            <a:r>
              <a:rPr lang="en-GB" dirty="0"/>
              <a:t>2016; San Diego, California; </a:t>
            </a:r>
            <a:r>
              <a:rPr lang="en-US" dirty="0"/>
              <a:t>5. </a:t>
            </a:r>
            <a:r>
              <a:rPr lang="en-US" dirty="0" err="1"/>
              <a:t>Ramadoss</a:t>
            </a:r>
            <a:r>
              <a:rPr lang="en-US" dirty="0"/>
              <a:t> NS, </a:t>
            </a:r>
            <a:r>
              <a:rPr lang="en-US" i="1" dirty="0"/>
              <a:t>et al. J Am </a:t>
            </a:r>
            <a:r>
              <a:rPr lang="en-US" i="1" dirty="0" err="1"/>
              <a:t>Chem</a:t>
            </a:r>
            <a:r>
              <a:rPr lang="en-US" i="1" dirty="0"/>
              <a:t> </a:t>
            </a:r>
            <a:r>
              <a:rPr lang="en-US" i="1" dirty="0" err="1"/>
              <a:t>Soc</a:t>
            </a:r>
            <a:r>
              <a:rPr lang="en-US" i="1" dirty="0"/>
              <a:t> </a:t>
            </a:r>
            <a:r>
              <a:rPr lang="en-US" dirty="0"/>
              <a:t>2015;</a:t>
            </a:r>
            <a:r>
              <a:rPr lang="en-US" b="1" dirty="0"/>
              <a:t>137</a:t>
            </a:r>
            <a:r>
              <a:rPr lang="en-US" dirty="0"/>
              <a:t>:5288–91; 6. </a:t>
            </a:r>
            <a:r>
              <a:rPr lang="en-US" dirty="0" err="1"/>
              <a:t>Hipp</a:t>
            </a:r>
            <a:r>
              <a:rPr lang="en-US" dirty="0"/>
              <a:t> S, </a:t>
            </a:r>
            <a:r>
              <a:rPr lang="en-US" i="1" dirty="0"/>
              <a:t>et al. Leukemia </a:t>
            </a:r>
            <a:r>
              <a:rPr lang="en-US" dirty="0"/>
              <a:t>2017;</a:t>
            </a:r>
            <a:r>
              <a:rPr lang="en-US" b="1" dirty="0"/>
              <a:t>31</a:t>
            </a:r>
            <a:r>
              <a:rPr lang="en-US" dirty="0"/>
              <a:t>:1743–51.</a:t>
            </a:r>
            <a:endParaRPr lang="en-GB" dirty="0"/>
          </a:p>
        </p:txBody>
      </p:sp>
      <p:pic>
        <p:nvPicPr>
          <p:cNvPr id="11" name="Picture 2">
            <a:extLst>
              <a:ext uri="{FF2B5EF4-FFF2-40B4-BE49-F238E27FC236}">
                <a16:creationId xmlns:a16="http://schemas.microsoft.com/office/drawing/2014/main" id="{3CFB652C-8A19-492A-A301-716BC7FE4D1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34181" y="1627114"/>
            <a:ext cx="4521500" cy="4083393"/>
          </a:xfrm>
          <a:prstGeom prst="rect">
            <a:avLst/>
          </a:prstGeo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6BD560A4-5838-4311-924F-3723BBB9CAFF}"/>
              </a:ext>
            </a:extLst>
          </p:cNvPr>
          <p:cNvSpPr txBox="1"/>
          <p:nvPr/>
        </p:nvSpPr>
        <p:spPr>
          <a:xfrm>
            <a:off x="6804385" y="1281412"/>
            <a:ext cx="3818353" cy="207877"/>
          </a:xfrm>
          <a:prstGeom prst="rect">
            <a:avLst/>
          </a:prstGeom>
          <a:noFill/>
        </p:spPr>
        <p:txBody>
          <a:bodyPr wrap="none" lIns="0" tIns="0" rIns="0" bIns="0" rtlCol="0">
            <a:spAutoFit/>
          </a:bodyPr>
          <a:lstStyle/>
          <a:p>
            <a:pPr defTabSz="685783">
              <a:defRPr/>
            </a:pPr>
            <a:r>
              <a:rPr lang="en-GB" sz="1351" b="1" kern="0" spc="15" dirty="0">
                <a:solidFill>
                  <a:srgbClr val="800000"/>
                </a:solidFill>
                <a:latin typeface="Arial"/>
              </a:rPr>
              <a:t>Mechanism of action of CC-93269 BCMA-TCB</a:t>
            </a:r>
            <a:endParaRPr lang="en-GB" sz="1351" dirty="0">
              <a:solidFill>
                <a:srgbClr val="000000"/>
              </a:solidFill>
              <a:latin typeface="Arial"/>
            </a:endParaRPr>
          </a:p>
        </p:txBody>
      </p:sp>
      <p:sp>
        <p:nvSpPr>
          <p:cNvPr id="7" name="TextBox 34">
            <a:extLst>
              <a:ext uri="{FF2B5EF4-FFF2-40B4-BE49-F238E27FC236}">
                <a16:creationId xmlns:a16="http://schemas.microsoft.com/office/drawing/2014/main" id="{E998B4B3-AB7D-0942-B009-8673610FDEAD}"/>
              </a:ext>
            </a:extLst>
          </p:cNvPr>
          <p:cNvSpPr txBox="1"/>
          <p:nvPr/>
        </p:nvSpPr>
        <p:spPr>
          <a:xfrm>
            <a:off x="8942071" y="5738864"/>
            <a:ext cx="2841943" cy="498674"/>
          </a:xfrm>
          <a:prstGeom prst="rect">
            <a:avLst/>
          </a:prstGeom>
          <a:noFill/>
        </p:spPr>
        <p:txBody>
          <a:bodyPr wrap="square" lIns="59384" tIns="29692" rIns="59384" bIns="29692" rtlCol="0">
            <a:spAutoFit/>
          </a:bodyPr>
          <a:lstStyle/>
          <a:p>
            <a:pPr defTabSz="685783">
              <a:defRPr/>
            </a:pPr>
            <a:r>
              <a:rPr lang="en-GB" sz="900" b="1" dirty="0">
                <a:solidFill>
                  <a:prstClr val="black"/>
                </a:solidFill>
                <a:latin typeface="Arial"/>
                <a:sym typeface="Symbol"/>
              </a:rPr>
              <a:t>-BCMA: bivalent high affinity binding </a:t>
            </a:r>
          </a:p>
          <a:p>
            <a:pPr defTabSz="685783">
              <a:defRPr/>
            </a:pPr>
            <a:r>
              <a:rPr lang="en-GB" sz="900" b="1" dirty="0">
                <a:solidFill>
                  <a:prstClr val="black"/>
                </a:solidFill>
                <a:latin typeface="Arial"/>
                <a:sym typeface="Symbol"/>
              </a:rPr>
              <a:t>-CD3 chain: monovalent low affinity binding</a:t>
            </a:r>
          </a:p>
          <a:p>
            <a:pPr defTabSz="685783">
              <a:defRPr/>
            </a:pPr>
            <a:endParaRPr lang="en-GB" sz="1051" b="1" dirty="0">
              <a:solidFill>
                <a:prstClr val="black"/>
              </a:solidFill>
              <a:latin typeface="Calibri"/>
              <a:sym typeface="Symbol"/>
            </a:endParaRPr>
          </a:p>
        </p:txBody>
      </p:sp>
      <p:sp>
        <p:nvSpPr>
          <p:cNvPr id="9" name="TextBox 8">
            <a:extLst>
              <a:ext uri="{FF2B5EF4-FFF2-40B4-BE49-F238E27FC236}">
                <a16:creationId xmlns:a16="http://schemas.microsoft.com/office/drawing/2014/main" id="{62E40331-606E-094B-AFCD-78E550EAD982}"/>
              </a:ext>
            </a:extLst>
          </p:cNvPr>
          <p:cNvSpPr txBox="1"/>
          <p:nvPr/>
        </p:nvSpPr>
        <p:spPr>
          <a:xfrm>
            <a:off x="185531" y="648866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4878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AA51C365-1153-2148-918D-983C5628E775}"/>
              </a:ext>
            </a:extLst>
          </p:cNvPr>
          <p:cNvSpPr>
            <a:spLocks noGrp="1"/>
          </p:cNvSpPr>
          <p:nvPr>
            <p:ph idx="1"/>
          </p:nvPr>
        </p:nvSpPr>
        <p:spPr>
          <a:xfrm>
            <a:off x="261257" y="5787633"/>
            <a:ext cx="11718536" cy="574517"/>
          </a:xfrm>
        </p:spPr>
        <p:txBody>
          <a:bodyPr>
            <a:noAutofit/>
          </a:bodyPr>
          <a:lstStyle/>
          <a:p>
            <a:pPr marL="11113" indent="-11113"/>
            <a:r>
              <a:rPr lang="en-US" sz="800" baseline="30000" dirty="0" err="1"/>
              <a:t>a</a:t>
            </a:r>
            <a:r>
              <a:rPr lang="en-US" sz="800" dirty="0" err="1"/>
              <a:t>Glucocorticoid</a:t>
            </a:r>
            <a:r>
              <a:rPr lang="en-US" sz="800" dirty="0"/>
              <a:t>, antihistamine, and antipyretic. </a:t>
            </a:r>
            <a:r>
              <a:rPr lang="en-US" sz="800" baseline="30000" dirty="0"/>
              <a:t>b</a:t>
            </a:r>
            <a:r>
              <a:rPr lang="en-US" sz="800" dirty="0"/>
              <a:t>1-3 step-up doses given within 1 week before a full dose. </a:t>
            </a:r>
            <a:r>
              <a:rPr lang="en-US" sz="800" baseline="30000" dirty="0" err="1"/>
              <a:t>c</a:t>
            </a:r>
            <a:r>
              <a:rPr lang="en-US" sz="800" dirty="0" err="1"/>
              <a:t>With</a:t>
            </a:r>
            <a:r>
              <a:rPr lang="en-US" sz="800" dirty="0"/>
              <a:t> 60 and 300 µg/kg step-up doses given within 1 week before a full dose. </a:t>
            </a:r>
            <a:br>
              <a:rPr lang="en-US" sz="800" dirty="0"/>
            </a:br>
            <a:r>
              <a:rPr lang="en-US" sz="800" baseline="30000" dirty="0" err="1"/>
              <a:t>d</a:t>
            </a:r>
            <a:r>
              <a:rPr lang="en-US" sz="800" dirty="0" err="1"/>
              <a:t>Defined</a:t>
            </a:r>
            <a:r>
              <a:rPr lang="en-US" sz="800" dirty="0"/>
              <a:t> as del(17p), t(4;14), t(14;16), t(14;20).</a:t>
            </a:r>
            <a:r>
              <a:rPr lang="en-US" sz="800" baseline="30000" dirty="0" err="1"/>
              <a:t>e</a:t>
            </a:r>
            <a:r>
              <a:rPr lang="en-US" sz="800" dirty="0" err="1">
                <a:cs typeface="Calibri" panose="020F0502020204030204" pitchFamily="34" charset="0"/>
              </a:rPr>
              <a:t>PI</a:t>
            </a:r>
            <a:r>
              <a:rPr lang="en-US" sz="800" dirty="0">
                <a:cs typeface="Calibri" panose="020F0502020204030204" pitchFamily="34" charset="0"/>
              </a:rPr>
              <a:t>, </a:t>
            </a:r>
            <a:r>
              <a:rPr lang="en-US" sz="800" dirty="0" err="1">
                <a:cs typeface="Calibri" panose="020F0502020204030204" pitchFamily="34" charset="0"/>
              </a:rPr>
              <a:t>IMiD</a:t>
            </a:r>
            <a:r>
              <a:rPr lang="en-US" sz="800" dirty="0">
                <a:cs typeface="Calibri" panose="020F0502020204030204" pitchFamily="34" charset="0"/>
              </a:rPr>
              <a:t>, and anti-CD38, </a:t>
            </a:r>
            <a:r>
              <a:rPr lang="en-US" sz="800" baseline="30000" dirty="0">
                <a:cs typeface="Calibri" panose="020F0502020204030204" pitchFamily="34" charset="0"/>
              </a:rPr>
              <a:t>f</a:t>
            </a:r>
            <a:r>
              <a:rPr lang="en-US" sz="800" dirty="0">
                <a:cs typeface="Calibri" panose="020F0502020204030204" pitchFamily="34" charset="0"/>
              </a:rPr>
              <a:t>2 PIs, 2 </a:t>
            </a:r>
            <a:r>
              <a:rPr lang="en-US" sz="800" dirty="0" err="1">
                <a:cs typeface="Calibri" panose="020F0502020204030204" pitchFamily="34" charset="0"/>
              </a:rPr>
              <a:t>IMiDs</a:t>
            </a:r>
            <a:r>
              <a:rPr lang="en-US" sz="800" dirty="0">
                <a:cs typeface="Calibri" panose="020F0502020204030204" pitchFamily="34" charset="0"/>
              </a:rPr>
              <a:t>, and anti-CD38.</a:t>
            </a:r>
            <a:r>
              <a:rPr lang="en-US" sz="933" i="1" dirty="0">
                <a:latin typeface="Calibri" panose="020F0502020204030204" pitchFamily="34" charset="0"/>
                <a:cs typeface="Calibri" panose="020F0502020204030204" pitchFamily="34" charset="0"/>
              </a:rPr>
              <a:t>, </a:t>
            </a:r>
            <a:r>
              <a:rPr lang="en-US" sz="800" dirty="0"/>
              <a:t>PK, pharmacokinetics; q2w, once every 2 weeks; RP2D, recommended phase 2 dose. </a:t>
            </a:r>
          </a:p>
          <a:p>
            <a:pPr marL="11113" indent="-11113"/>
            <a:r>
              <a:rPr lang="en-US" sz="933" dirty="0">
                <a:latin typeface="Calibri" panose="020F0502020204030204" pitchFamily="34" charset="0"/>
                <a:cs typeface="Calibri" panose="020F0502020204030204" pitchFamily="34" charset="0"/>
              </a:rPr>
              <a:t>Usmani SZ. </a:t>
            </a:r>
            <a:r>
              <a:rPr lang="en-US" sz="933" i="1" dirty="0">
                <a:latin typeface="Calibri" panose="020F0502020204030204" pitchFamily="34" charset="0"/>
                <a:cs typeface="Calibri" panose="020F0502020204030204" pitchFamily="34" charset="0"/>
              </a:rPr>
              <a:t>Lancet 2021</a:t>
            </a:r>
            <a:endParaRPr lang="en-US" sz="800" dirty="0"/>
          </a:p>
        </p:txBody>
      </p:sp>
      <p:sp>
        <p:nvSpPr>
          <p:cNvPr id="3" name="Title 2">
            <a:extLst>
              <a:ext uri="{FF2B5EF4-FFF2-40B4-BE49-F238E27FC236}">
                <a16:creationId xmlns:a16="http://schemas.microsoft.com/office/drawing/2014/main" id="{4BBE4294-7294-5F4E-A91A-4347A4F2215F}"/>
              </a:ext>
            </a:extLst>
          </p:cNvPr>
          <p:cNvSpPr>
            <a:spLocks noGrp="1"/>
          </p:cNvSpPr>
          <p:nvPr>
            <p:ph type="title"/>
          </p:nvPr>
        </p:nvSpPr>
        <p:spPr>
          <a:xfrm>
            <a:off x="1" y="62488"/>
            <a:ext cx="11979793" cy="1325563"/>
          </a:xfrm>
        </p:spPr>
        <p:txBody>
          <a:bodyPr>
            <a:normAutofit/>
          </a:bodyPr>
          <a:lstStyle/>
          <a:p>
            <a:r>
              <a:rPr lang="en-US" sz="2800" b="1" dirty="0">
                <a:solidFill>
                  <a:srgbClr val="C00000"/>
                </a:solidFill>
              </a:rPr>
              <a:t>Phase 1 First-in-Human Study of </a:t>
            </a:r>
            <a:r>
              <a:rPr lang="en-US" sz="2800" b="1" dirty="0" err="1">
                <a:solidFill>
                  <a:srgbClr val="C00000"/>
                </a:solidFill>
              </a:rPr>
              <a:t>Teclistamab</a:t>
            </a:r>
            <a:r>
              <a:rPr lang="en-US" sz="2800" b="1" dirty="0">
                <a:solidFill>
                  <a:srgbClr val="C00000"/>
                </a:solidFill>
              </a:rPr>
              <a:t> in Patients With RRMM</a:t>
            </a:r>
            <a:r>
              <a:rPr lang="en-US" sz="2800" b="1" dirty="0">
                <a:solidFill>
                  <a:prstClr val="white"/>
                </a:solidFill>
              </a:rPr>
              <a:t>:</a:t>
            </a:r>
            <a:r>
              <a:rPr lang="en-US" sz="2800" dirty="0"/>
              <a:t> Study Design and Patients</a:t>
            </a:r>
          </a:p>
        </p:txBody>
      </p:sp>
      <p:sp>
        <p:nvSpPr>
          <p:cNvPr id="11" name="Rectangle 10">
            <a:extLst>
              <a:ext uri="{FF2B5EF4-FFF2-40B4-BE49-F238E27FC236}">
                <a16:creationId xmlns:a16="http://schemas.microsoft.com/office/drawing/2014/main" id="{7AC0F065-4FF1-B847-B8D3-E62BFE827CBF}"/>
              </a:ext>
            </a:extLst>
          </p:cNvPr>
          <p:cNvSpPr/>
          <p:nvPr/>
        </p:nvSpPr>
        <p:spPr>
          <a:xfrm>
            <a:off x="497841" y="5193430"/>
            <a:ext cx="5380713" cy="628939"/>
          </a:xfrm>
          <a:prstGeom prst="rect">
            <a:avLst/>
          </a:prstGeom>
          <a:solidFill>
            <a:srgbClr val="F4FEFF"/>
          </a:solidFill>
          <a:ln>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467" b="1" dirty="0">
                <a:solidFill>
                  <a:schemeClr val="tx1"/>
                </a:solidFill>
              </a:rPr>
              <a:t>Key objectives:</a:t>
            </a:r>
            <a:r>
              <a:rPr lang="en-US" sz="1467" dirty="0">
                <a:solidFill>
                  <a:schemeClr val="tx1"/>
                </a:solidFill>
              </a:rPr>
              <a:t> RP2D (Part 1), RP2D safety/tolerability (Part 2)</a:t>
            </a:r>
          </a:p>
          <a:p>
            <a:r>
              <a:rPr lang="en-US" sz="1467" dirty="0">
                <a:solidFill>
                  <a:schemeClr val="tx1"/>
                </a:solidFill>
              </a:rPr>
              <a:t>Antitumor activity, PK, PD</a:t>
            </a:r>
          </a:p>
        </p:txBody>
      </p:sp>
      <p:sp>
        <p:nvSpPr>
          <p:cNvPr id="10" name="TextBox 9">
            <a:extLst>
              <a:ext uri="{FF2B5EF4-FFF2-40B4-BE49-F238E27FC236}">
                <a16:creationId xmlns:a16="http://schemas.microsoft.com/office/drawing/2014/main" id="{E85EB60B-74C1-6649-AFFF-577464624934}"/>
              </a:ext>
            </a:extLst>
          </p:cNvPr>
          <p:cNvSpPr txBox="1"/>
          <p:nvPr/>
        </p:nvSpPr>
        <p:spPr>
          <a:xfrm>
            <a:off x="497840" y="1997030"/>
            <a:ext cx="5377597" cy="769634"/>
          </a:xfrm>
          <a:prstGeom prst="roundRect">
            <a:avLst>
              <a:gd name="adj" fmla="val 0"/>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467" b="1" dirty="0">
                <a:solidFill>
                  <a:schemeClr val="tx1"/>
                </a:solidFill>
              </a:rPr>
              <a:t>Key eligibility criteria</a:t>
            </a:r>
            <a:endParaRPr lang="en-US" sz="1467" dirty="0">
              <a:solidFill>
                <a:schemeClr val="tx1"/>
              </a:solidFill>
            </a:endParaRPr>
          </a:p>
          <a:p>
            <a:pPr marL="285744" indent="-285744">
              <a:buClr>
                <a:schemeClr val="accent1"/>
              </a:buClr>
              <a:buFont typeface="Wingdings" pitchFamily="2" charset="2"/>
              <a:buChar char="§"/>
            </a:pPr>
            <a:r>
              <a:rPr lang="en-US" sz="1467" dirty="0">
                <a:solidFill>
                  <a:schemeClr val="tx1"/>
                </a:solidFill>
              </a:rPr>
              <a:t>RR or intolerant to established MM therapies</a:t>
            </a:r>
          </a:p>
          <a:p>
            <a:pPr marL="285744" indent="-285744">
              <a:buClr>
                <a:schemeClr val="accent1"/>
              </a:buClr>
              <a:buFont typeface="Wingdings" pitchFamily="2" charset="2"/>
              <a:buChar char="§"/>
            </a:pPr>
            <a:r>
              <a:rPr lang="en-US" sz="1467" dirty="0">
                <a:solidFill>
                  <a:schemeClr val="tx1"/>
                </a:solidFill>
              </a:rPr>
              <a:t>No prior BCMA-targeted therapy</a:t>
            </a:r>
          </a:p>
        </p:txBody>
      </p:sp>
      <p:grpSp>
        <p:nvGrpSpPr>
          <p:cNvPr id="7" name="Group 6">
            <a:extLst>
              <a:ext uri="{FF2B5EF4-FFF2-40B4-BE49-F238E27FC236}">
                <a16:creationId xmlns:a16="http://schemas.microsoft.com/office/drawing/2014/main" id="{2DFAD39D-5E5C-B74B-BCFB-02335CC74B73}"/>
              </a:ext>
            </a:extLst>
          </p:cNvPr>
          <p:cNvGrpSpPr/>
          <p:nvPr/>
        </p:nvGrpSpPr>
        <p:grpSpPr>
          <a:xfrm>
            <a:off x="497841" y="2984489"/>
            <a:ext cx="5380713" cy="2111400"/>
            <a:chOff x="494724" y="2956829"/>
            <a:chExt cx="5380713" cy="2111400"/>
          </a:xfrm>
        </p:grpSpPr>
        <p:sp>
          <p:nvSpPr>
            <p:cNvPr id="2" name="Rectangle 1">
              <a:extLst>
                <a:ext uri="{FF2B5EF4-FFF2-40B4-BE49-F238E27FC236}">
                  <a16:creationId xmlns:a16="http://schemas.microsoft.com/office/drawing/2014/main" id="{21A11E9E-A334-254F-9492-D9A49A2A9625}"/>
                </a:ext>
              </a:extLst>
            </p:cNvPr>
            <p:cNvSpPr/>
            <p:nvPr/>
          </p:nvSpPr>
          <p:spPr>
            <a:xfrm>
              <a:off x="494724" y="4120325"/>
              <a:ext cx="2595316" cy="947904"/>
            </a:xfrm>
            <a:prstGeom prst="rect">
              <a:avLst/>
            </a:prstGeom>
            <a:solidFill>
              <a:schemeClr val="accent2"/>
            </a:solidFill>
            <a:ln>
              <a:solidFill>
                <a:schemeClr val="accent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400" u="sng" dirty="0"/>
                <a:t>IV </a:t>
              </a:r>
              <a:r>
                <a:rPr lang="en-US" sz="1400" u="sng" dirty="0" err="1"/>
                <a:t>Teclistamab</a:t>
              </a:r>
              <a:r>
                <a:rPr lang="en-US" sz="1400" u="sng" dirty="0"/>
                <a:t> (N=84)</a:t>
              </a:r>
            </a:p>
            <a:p>
              <a:pPr algn="ctr"/>
              <a:r>
                <a:rPr lang="en-US" sz="1400" dirty="0">
                  <a:solidFill>
                    <a:schemeClr val="bg1"/>
                  </a:solidFill>
                  <a:cs typeface="Calibri" panose="020F0502020204030204" pitchFamily="34" charset="0"/>
                </a:rPr>
                <a:t>0.3-720 µg/kg </a:t>
              </a:r>
            </a:p>
            <a:p>
              <a:pPr algn="ctr"/>
              <a:r>
                <a:rPr lang="en-US" sz="1400" dirty="0">
                  <a:solidFill>
                    <a:schemeClr val="bg1"/>
                  </a:solidFill>
                  <a:cs typeface="Calibri" panose="020F0502020204030204" pitchFamily="34" charset="0"/>
                </a:rPr>
                <a:t>(+ step-up </a:t>
              </a:r>
              <a:r>
                <a:rPr lang="en-US" sz="1400" dirty="0" err="1">
                  <a:solidFill>
                    <a:schemeClr val="bg1"/>
                  </a:solidFill>
                  <a:cs typeface="Calibri" panose="020F0502020204030204" pitchFamily="34" charset="0"/>
                </a:rPr>
                <a:t>dosing</a:t>
              </a:r>
              <a:r>
                <a:rPr lang="en-US" sz="1400" baseline="30000" dirty="0" err="1">
                  <a:solidFill>
                    <a:schemeClr val="bg1"/>
                  </a:solidFill>
                  <a:cs typeface="Calibri" panose="020F0502020204030204" pitchFamily="34" charset="0"/>
                </a:rPr>
                <a:t>b</a:t>
              </a:r>
              <a:r>
                <a:rPr lang="en-US" sz="1400" dirty="0">
                  <a:solidFill>
                    <a:schemeClr val="bg1"/>
                  </a:solidFill>
                  <a:cs typeface="Calibri" panose="020F0502020204030204" pitchFamily="34" charset="0"/>
                </a:rPr>
                <a:t>)</a:t>
              </a:r>
            </a:p>
          </p:txBody>
        </p:sp>
        <p:sp>
          <p:nvSpPr>
            <p:cNvPr id="13" name="Rectangle 12">
              <a:extLst>
                <a:ext uri="{FF2B5EF4-FFF2-40B4-BE49-F238E27FC236}">
                  <a16:creationId xmlns:a16="http://schemas.microsoft.com/office/drawing/2014/main" id="{CD9E7DBA-9193-B044-B01B-953A81E0DA15}"/>
                </a:ext>
              </a:extLst>
            </p:cNvPr>
            <p:cNvSpPr/>
            <p:nvPr/>
          </p:nvSpPr>
          <p:spPr>
            <a:xfrm>
              <a:off x="3280121" y="4120325"/>
              <a:ext cx="2595316" cy="947904"/>
            </a:xfrm>
            <a:prstGeom prst="rec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u="sng" dirty="0"/>
                <a:t>SC </a:t>
              </a:r>
              <a:r>
                <a:rPr lang="en-US" sz="1400" u="sng" dirty="0" err="1"/>
                <a:t>Teclistamab</a:t>
              </a:r>
              <a:r>
                <a:rPr lang="en-US" sz="1400" u="sng" dirty="0"/>
                <a:t> (N=73)</a:t>
              </a:r>
            </a:p>
            <a:p>
              <a:pPr algn="ctr"/>
              <a:r>
                <a:rPr lang="en-US" sz="1400" dirty="0"/>
                <a:t>80-3000 </a:t>
              </a:r>
              <a:r>
                <a:rPr lang="en-US" sz="1400" dirty="0">
                  <a:solidFill>
                    <a:schemeClr val="bg1"/>
                  </a:solidFill>
                  <a:cs typeface="Calibri" panose="020F0502020204030204" pitchFamily="34" charset="0"/>
                </a:rPr>
                <a:t>µg/kg</a:t>
              </a:r>
            </a:p>
            <a:p>
              <a:pPr algn="ctr"/>
              <a:r>
                <a:rPr lang="en-US" sz="1400" dirty="0">
                  <a:solidFill>
                    <a:schemeClr val="bg1"/>
                  </a:solidFill>
                  <a:cs typeface="Calibri" panose="020F0502020204030204" pitchFamily="34" charset="0"/>
                </a:rPr>
                <a:t>RP2D: 1500 µg/</a:t>
              </a:r>
              <a:r>
                <a:rPr lang="en-US" sz="1400" dirty="0" err="1">
                  <a:solidFill>
                    <a:schemeClr val="bg1"/>
                  </a:solidFill>
                  <a:cs typeface="Calibri" panose="020F0502020204030204" pitchFamily="34" charset="0"/>
                </a:rPr>
                <a:t>kg</a:t>
              </a:r>
              <a:r>
                <a:rPr lang="en-US" sz="1400" baseline="30000" dirty="0" err="1">
                  <a:solidFill>
                    <a:schemeClr val="bg1"/>
                  </a:solidFill>
                  <a:cs typeface="Calibri" panose="020F0502020204030204" pitchFamily="34" charset="0"/>
                </a:rPr>
                <a:t>c</a:t>
              </a:r>
              <a:endParaRPr lang="en-US" sz="1400" dirty="0">
                <a:solidFill>
                  <a:schemeClr val="bg1"/>
                </a:solidFill>
                <a:cs typeface="Calibri" panose="020F0502020204030204" pitchFamily="34" charset="0"/>
              </a:endParaRPr>
            </a:p>
          </p:txBody>
        </p:sp>
        <p:sp>
          <p:nvSpPr>
            <p:cNvPr id="17" name="Rectangle 16">
              <a:extLst>
                <a:ext uri="{FF2B5EF4-FFF2-40B4-BE49-F238E27FC236}">
                  <a16:creationId xmlns:a16="http://schemas.microsoft.com/office/drawing/2014/main" id="{E7A58031-4E24-AF43-BDBB-3336937001C7}"/>
                </a:ext>
              </a:extLst>
            </p:cNvPr>
            <p:cNvSpPr/>
            <p:nvPr/>
          </p:nvSpPr>
          <p:spPr>
            <a:xfrm>
              <a:off x="494724" y="2956829"/>
              <a:ext cx="5380713" cy="1014166"/>
            </a:xfrm>
            <a:prstGeom prst="rect">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sz="1400" dirty="0">
                  <a:latin typeface="+mj-lt"/>
                </a:rPr>
                <a:t>Dosing Overview</a:t>
              </a:r>
            </a:p>
            <a:p>
              <a:pPr marL="171446" indent="-171446">
                <a:buFont typeface="Wingdings" pitchFamily="2" charset="2"/>
                <a:buChar char="§"/>
              </a:pPr>
              <a:r>
                <a:rPr lang="en-US" sz="1200" dirty="0" err="1"/>
                <a:t>Premedications</a:t>
              </a:r>
              <a:r>
                <a:rPr lang="en-US" sz="1200" baseline="30000" dirty="0" err="1"/>
                <a:t>a</a:t>
              </a:r>
              <a:r>
                <a:rPr lang="en-US" sz="1200" dirty="0"/>
                <a:t> were limited to step-up dosing and first full dose</a:t>
              </a:r>
            </a:p>
            <a:p>
              <a:pPr marL="628635" lvl="1" indent="-171446">
                <a:buFont typeface="Cambria" panose="02040503050406030204" pitchFamily="18" charset="0"/>
                <a:buChar char="⎼"/>
              </a:pPr>
              <a:r>
                <a:rPr lang="en-US" sz="1200" dirty="0"/>
                <a:t>No steroid requirement after first full dose</a:t>
              </a:r>
            </a:p>
            <a:p>
              <a:pPr marL="171446" indent="-171446">
                <a:buFont typeface="Cambria" panose="02040503050406030204" pitchFamily="18" charset="0"/>
                <a:buChar char="⎼"/>
              </a:pPr>
              <a:r>
                <a:rPr lang="en-US" sz="1200" dirty="0"/>
                <a:t>Step-up dose</a:t>
              </a:r>
              <a:r>
                <a:rPr lang="en-US" sz="1200" baseline="30000" dirty="0"/>
                <a:t>b</a:t>
              </a:r>
              <a:r>
                <a:rPr lang="en-US" sz="1200" dirty="0"/>
                <a:t>: week -1</a:t>
              </a:r>
            </a:p>
            <a:p>
              <a:pPr marL="171446" indent="-171446">
                <a:buFont typeface="Cambria" panose="02040503050406030204" pitchFamily="18" charset="0"/>
                <a:buChar char="⎼"/>
              </a:pPr>
              <a:r>
                <a:rPr lang="en-US" sz="1200" dirty="0"/>
                <a:t>Initial Q2W IV dosing switched to weekly IV or SC ± step-up dosing</a:t>
              </a:r>
            </a:p>
          </p:txBody>
        </p:sp>
      </p:grpSp>
      <p:graphicFrame>
        <p:nvGraphicFramePr>
          <p:cNvPr id="18" name="Content Placeholder 27">
            <a:extLst>
              <a:ext uri="{FF2B5EF4-FFF2-40B4-BE49-F238E27FC236}">
                <a16:creationId xmlns:a16="http://schemas.microsoft.com/office/drawing/2014/main" id="{1FB9D21B-977A-C945-99EC-E96EFAB80D02}"/>
              </a:ext>
            </a:extLst>
          </p:cNvPr>
          <p:cNvGraphicFramePr>
            <a:graphicFrameLocks/>
          </p:cNvGraphicFramePr>
          <p:nvPr>
            <p:extLst>
              <p:ext uri="{D42A27DB-BD31-4B8C-83A1-F6EECF244321}">
                <p14:modId xmlns:p14="http://schemas.microsoft.com/office/powerpoint/2010/main" val="3955671165"/>
              </p:ext>
            </p:extLst>
          </p:nvPr>
        </p:nvGraphicFramePr>
        <p:xfrm>
          <a:off x="6065519" y="1311230"/>
          <a:ext cx="5597037" cy="4352544"/>
        </p:xfrm>
        <a:graphic>
          <a:graphicData uri="http://schemas.openxmlformats.org/drawingml/2006/table">
            <a:tbl>
              <a:tblPr firstRow="1" bandRow="1">
                <a:tableStyleId>{B301B821-A1FF-4177-AEE7-76D212191A09}</a:tableStyleId>
              </a:tblPr>
              <a:tblGrid>
                <a:gridCol w="1266908">
                  <a:extLst>
                    <a:ext uri="{9D8B030D-6E8A-4147-A177-3AD203B41FA5}">
                      <a16:colId xmlns:a16="http://schemas.microsoft.com/office/drawing/2014/main" val="20000"/>
                    </a:ext>
                  </a:extLst>
                </a:gridCol>
                <a:gridCol w="1630017">
                  <a:extLst>
                    <a:ext uri="{9D8B030D-6E8A-4147-A177-3AD203B41FA5}">
                      <a16:colId xmlns:a16="http://schemas.microsoft.com/office/drawing/2014/main" val="285661404"/>
                    </a:ext>
                  </a:extLst>
                </a:gridCol>
                <a:gridCol w="1350056">
                  <a:extLst>
                    <a:ext uri="{9D8B030D-6E8A-4147-A177-3AD203B41FA5}">
                      <a16:colId xmlns:a16="http://schemas.microsoft.com/office/drawing/2014/main" val="3641294207"/>
                    </a:ext>
                  </a:extLst>
                </a:gridCol>
                <a:gridCol w="1350056">
                  <a:extLst>
                    <a:ext uri="{9D8B030D-6E8A-4147-A177-3AD203B41FA5}">
                      <a16:colId xmlns:a16="http://schemas.microsoft.com/office/drawing/2014/main" val="3375930408"/>
                    </a:ext>
                  </a:extLst>
                </a:gridCol>
              </a:tblGrid>
              <a:tr h="237744">
                <a:tc gridSpan="2">
                  <a:txBody>
                    <a:bodyPr/>
                    <a:lstStyle/>
                    <a:p>
                      <a:pPr marL="9525" marR="0" lvl="0" indent="0" algn="l" defTabSz="457200" rtl="0" eaLnBrk="1" fontAlgn="auto" latinLnBrk="0" hangingPunct="1">
                        <a:lnSpc>
                          <a:spcPct val="100000"/>
                        </a:lnSpc>
                        <a:spcBef>
                          <a:spcPts val="0"/>
                        </a:spcBef>
                        <a:spcAft>
                          <a:spcPts val="0"/>
                        </a:spcAft>
                        <a:buClrTx/>
                        <a:buSzTx/>
                        <a:buFontTx/>
                        <a:buNone/>
                        <a:tabLst/>
                        <a:defRPr/>
                      </a:pPr>
                      <a:r>
                        <a:rPr lang="en-US" sz="1200" dirty="0"/>
                        <a:t>Patient Characteristics</a:t>
                      </a: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hMerge="1">
                  <a:txBody>
                    <a:bodyPr/>
                    <a:lstStyle/>
                    <a:p>
                      <a:endParaRPr lang="en-US"/>
                    </a:p>
                  </a:txBody>
                  <a:tcPr/>
                </a:tc>
                <a:tc>
                  <a:txBody>
                    <a:bodyPr/>
                    <a:lstStyle/>
                    <a:p>
                      <a:pPr algn="ctr"/>
                      <a:r>
                        <a:rPr lang="en-US" sz="1200" b="1" dirty="0">
                          <a:solidFill>
                            <a:schemeClr val="bg1"/>
                          </a:solidFill>
                        </a:rPr>
                        <a:t>SC Total (N=73)</a:t>
                      </a:r>
                    </a:p>
                  </a:txBody>
                  <a:tcPr marL="27432" marR="27432" marT="27432" marB="2743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algn="ctr"/>
                      <a:r>
                        <a:rPr lang="en-US" sz="1200" b="1" dirty="0">
                          <a:solidFill>
                            <a:schemeClr val="bg1"/>
                          </a:solidFill>
                        </a:rPr>
                        <a:t>RP2D (n=40)</a:t>
                      </a:r>
                    </a:p>
                  </a:txBody>
                  <a:tcPr marL="27432" marR="27432" marT="27432" marB="27432"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049926723"/>
                  </a:ext>
                </a:extLst>
              </a:tr>
              <a:tr h="274320">
                <a:tc gridSpan="2">
                  <a:txBody>
                    <a:bodyPr/>
                    <a:lstStyle/>
                    <a:p>
                      <a:r>
                        <a:rPr lang="en-US" sz="1200" dirty="0">
                          <a:solidFill>
                            <a:schemeClr val="tx1"/>
                          </a:solidFill>
                          <a:latin typeface="+mj-lt"/>
                        </a:rPr>
                        <a:t>Median age (range), years</a:t>
                      </a: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hMerge="1">
                  <a:txBody>
                    <a:bodyPr/>
                    <a:lstStyle/>
                    <a:p>
                      <a:endParaRPr lang="en-US"/>
                    </a:p>
                  </a:txBody>
                  <a:tcPr/>
                </a:tc>
                <a:tc>
                  <a:txBody>
                    <a:bodyPr/>
                    <a:lstStyle/>
                    <a:p>
                      <a:pPr algn="ctr"/>
                      <a:r>
                        <a:rPr lang="en-US" sz="1200" kern="1200" dirty="0">
                          <a:solidFill>
                            <a:schemeClr val="tx1"/>
                          </a:solidFill>
                          <a:latin typeface="+mn-lt"/>
                          <a:ea typeface="+mn-ea"/>
                          <a:cs typeface="+mn-cs"/>
                        </a:rPr>
                        <a:t>64 (39–84)</a:t>
                      </a:r>
                      <a:endParaRPr lang="en-GB" sz="1200" kern="1200" dirty="0">
                        <a:solidFill>
                          <a:schemeClr val="tx1"/>
                        </a:solidFill>
                        <a:latin typeface="+mn-lt"/>
                        <a:ea typeface="+mn-ea"/>
                        <a:cs typeface="+mn-cs"/>
                      </a:endParaRPr>
                    </a:p>
                  </a:txBody>
                  <a:tcPr marL="118872" marR="4572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62.5 (39</a:t>
                      </a:r>
                      <a:r>
                        <a:rPr lang="en-US" sz="1200" kern="1200" dirty="0">
                          <a:solidFill>
                            <a:schemeClr val="tx1"/>
                          </a:solidFill>
                          <a:latin typeface="+mn-lt"/>
                          <a:ea typeface="+mn-ea"/>
                          <a:cs typeface="+mn-cs"/>
                        </a:rPr>
                        <a:t>–</a:t>
                      </a:r>
                      <a:r>
                        <a:rPr lang="en-GB" sz="1200" kern="1200" dirty="0">
                          <a:solidFill>
                            <a:schemeClr val="tx1"/>
                          </a:solidFill>
                          <a:latin typeface="+mn-lt"/>
                          <a:ea typeface="+mn-ea"/>
                          <a:cs typeface="+mn-cs"/>
                        </a:rPr>
                        <a:t>84)</a:t>
                      </a:r>
                    </a:p>
                  </a:txBody>
                  <a:tcPr marL="118872" marR="4572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2806765042"/>
                  </a:ext>
                </a:extLst>
              </a:tr>
              <a:tr h="274320">
                <a:tc gridSpan="2">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mj-lt"/>
                        </a:rPr>
                        <a:t>Extramedullary plasmacytomas </a:t>
                      </a:r>
                      <a:r>
                        <a:rPr lang="en-US" sz="1200" kern="1200" dirty="0">
                          <a:solidFill>
                            <a:schemeClr val="tx1"/>
                          </a:solidFill>
                          <a:effectLst/>
                          <a:latin typeface="+mj-lt"/>
                          <a:sym typeface="Symbol" pitchFamily="2" charset="2"/>
                        </a:rPr>
                        <a:t>1, n (%)</a:t>
                      </a:r>
                      <a:endParaRPr lang="en-US" sz="1200" kern="1200" dirty="0">
                        <a:solidFill>
                          <a:schemeClr val="tx1"/>
                        </a:solidFill>
                        <a:effectLst/>
                        <a:latin typeface="+mj-lt"/>
                        <a:ea typeface="+mn-ea"/>
                        <a:cs typeface="+mn-cs"/>
                      </a:endParaRP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hMerge="1">
                  <a:txBody>
                    <a:bodyPr/>
                    <a:lstStyle/>
                    <a:p>
                      <a:endParaRPr lang="en-US"/>
                    </a:p>
                  </a:txBody>
                  <a:tcPr/>
                </a:tc>
                <a:tc>
                  <a:txBody>
                    <a:bodyPr/>
                    <a:lstStyle/>
                    <a:p>
                      <a:pPr algn="ctr"/>
                      <a:r>
                        <a:rPr lang="en-GB" sz="1200" kern="1200" dirty="0">
                          <a:solidFill>
                            <a:schemeClr val="tx1"/>
                          </a:solidFill>
                          <a:latin typeface="+mn-lt"/>
                          <a:ea typeface="+mn-ea"/>
                          <a:cs typeface="+mn-cs"/>
                        </a:rPr>
                        <a:t>11 (15)</a:t>
                      </a:r>
                    </a:p>
                  </a:txBody>
                  <a:tcPr marL="118872" marR="4572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algn="ctr"/>
                      <a:r>
                        <a:rPr lang="en-GB" sz="1200" kern="1200" dirty="0">
                          <a:solidFill>
                            <a:schemeClr val="tx1"/>
                          </a:solidFill>
                          <a:latin typeface="+mn-lt"/>
                          <a:ea typeface="+mn-ea"/>
                          <a:cs typeface="+mn-cs"/>
                        </a:rPr>
                        <a:t>8 (20)</a:t>
                      </a:r>
                    </a:p>
                  </a:txBody>
                  <a:tcPr marL="118872" marR="4572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985599033"/>
                  </a:ext>
                </a:extLst>
              </a:tr>
              <a:tr h="274320">
                <a:tc gridSpan="2">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mj-lt"/>
                        </a:rPr>
                        <a:t>Median time since diagnosis (range), years</a:t>
                      </a: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hMerge="1">
                  <a:txBody>
                    <a:bodyPr/>
                    <a:lstStyle/>
                    <a:p>
                      <a:endParaRPr lang="en-US"/>
                    </a:p>
                  </a:txBody>
                  <a:tcPr/>
                </a:tc>
                <a:tc>
                  <a:txBody>
                    <a:bodyPr/>
                    <a:lstStyle/>
                    <a:p>
                      <a:pPr algn="ctr"/>
                      <a:r>
                        <a:rPr lang="en-GB" sz="1200" kern="1200" dirty="0">
                          <a:solidFill>
                            <a:schemeClr val="tx1"/>
                          </a:solidFill>
                          <a:latin typeface="+mn-lt"/>
                          <a:ea typeface="+mn-ea"/>
                          <a:cs typeface="+mn-cs"/>
                        </a:rPr>
                        <a:t>5.9 (0.8–23.5)</a:t>
                      </a:r>
                    </a:p>
                  </a:txBody>
                  <a:tcPr marL="118872" marR="4572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5.7 (0.8–17.4)</a:t>
                      </a:r>
                    </a:p>
                  </a:txBody>
                  <a:tcPr marL="118872" marR="4572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521083379"/>
                  </a:ext>
                </a:extLst>
              </a:tr>
              <a:tr h="274320">
                <a:tc gridSpan="2">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mj-lt"/>
                        </a:rPr>
                        <a:t>High-risk </a:t>
                      </a:r>
                      <a:r>
                        <a:rPr lang="en-US" sz="1200" dirty="0" err="1">
                          <a:solidFill>
                            <a:schemeClr val="tx1"/>
                          </a:solidFill>
                          <a:latin typeface="+mj-lt"/>
                        </a:rPr>
                        <a:t>cytogenetics,</a:t>
                      </a:r>
                      <a:r>
                        <a:rPr lang="en-US" sz="1200" baseline="30000" dirty="0" err="1">
                          <a:solidFill>
                            <a:schemeClr val="tx1"/>
                          </a:solidFill>
                          <a:latin typeface="+mj-lt"/>
                        </a:rPr>
                        <a:t>d</a:t>
                      </a:r>
                      <a:r>
                        <a:rPr lang="en-US" sz="1200" dirty="0">
                          <a:solidFill>
                            <a:schemeClr val="tx1"/>
                          </a:solidFill>
                          <a:latin typeface="+mj-lt"/>
                        </a:rPr>
                        <a:t> n (%)</a:t>
                      </a: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hMerge="1">
                  <a:txBody>
                    <a:bodyPr/>
                    <a:lstStyle/>
                    <a:p>
                      <a:endParaRPr lang="en-US"/>
                    </a:p>
                  </a:txBody>
                  <a:tcPr/>
                </a:tc>
                <a:tc>
                  <a:txBody>
                    <a:bodyPr/>
                    <a:lstStyle/>
                    <a:p>
                      <a:pPr algn="ctr"/>
                      <a:r>
                        <a:rPr lang="en-GB" sz="1200" kern="1200" dirty="0">
                          <a:solidFill>
                            <a:schemeClr val="tx1"/>
                          </a:solidFill>
                          <a:latin typeface="+mn-lt"/>
                          <a:ea typeface="+mn-ea"/>
                          <a:cs typeface="+mn-cs"/>
                        </a:rPr>
                        <a:t>16 (30)</a:t>
                      </a:r>
                    </a:p>
                  </a:txBody>
                  <a:tcPr marL="118872" marR="4572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algn="ctr"/>
                      <a:r>
                        <a:rPr lang="en-GB" sz="1200" kern="1200" dirty="0">
                          <a:solidFill>
                            <a:schemeClr val="tx1"/>
                          </a:solidFill>
                          <a:latin typeface="+mn-lt"/>
                          <a:ea typeface="+mn-ea"/>
                          <a:cs typeface="+mn-cs"/>
                        </a:rPr>
                        <a:t>10 (37)</a:t>
                      </a:r>
                    </a:p>
                  </a:txBody>
                  <a:tcPr marL="118872" marR="4572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181396504"/>
                  </a:ext>
                </a:extLst>
              </a:tr>
              <a:tr h="274320">
                <a:tc gridSpan="2">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mj-lt"/>
                        </a:rPr>
                        <a:t>Prior transplantation, n (%)</a:t>
                      </a: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hMerge="1">
                  <a:txBody>
                    <a:bodyPr/>
                    <a:lstStyle/>
                    <a:p>
                      <a:endParaRPr lang="en-US"/>
                    </a:p>
                  </a:txBody>
                  <a:tcPr/>
                </a:tc>
                <a:tc>
                  <a:txBody>
                    <a:bodyPr/>
                    <a:lstStyle/>
                    <a:p>
                      <a:pPr algn="ctr"/>
                      <a:r>
                        <a:rPr lang="en-GB" sz="1200" kern="1200" dirty="0">
                          <a:solidFill>
                            <a:schemeClr val="tx1"/>
                          </a:solidFill>
                          <a:latin typeface="+mn-lt"/>
                          <a:ea typeface="+mn-ea"/>
                          <a:cs typeface="+mn-cs"/>
                        </a:rPr>
                        <a:t>63 (86)</a:t>
                      </a:r>
                    </a:p>
                  </a:txBody>
                  <a:tcPr marL="118872" marR="4572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34 (85)</a:t>
                      </a:r>
                    </a:p>
                  </a:txBody>
                  <a:tcPr marL="118872" marR="4572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3444510108"/>
                  </a:ext>
                </a:extLst>
              </a:tr>
              <a:tr h="304800">
                <a:tc gridSpan="2">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j-lt"/>
                        </a:rPr>
                        <a:t>Median prior lines of therapy (range), n</a:t>
                      </a:r>
                      <a:endParaRPr lang="en-US" sz="1200" kern="1200" dirty="0">
                        <a:solidFill>
                          <a:schemeClr val="tx1"/>
                        </a:solidFill>
                        <a:effectLst/>
                        <a:latin typeface="+mj-lt"/>
                        <a:ea typeface="+mn-ea"/>
                        <a:cs typeface="+mn-cs"/>
                      </a:endParaRP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hMerge="1">
                  <a:txBody>
                    <a:bodyPr/>
                    <a:lstStyle/>
                    <a:p>
                      <a:endParaRPr lang="en-US"/>
                    </a:p>
                  </a:txBody>
                  <a:tcPr/>
                </a:tc>
                <a:tc>
                  <a:txBody>
                    <a:bodyPr/>
                    <a:lstStyle/>
                    <a:p>
                      <a:pPr algn="ctr"/>
                      <a:r>
                        <a:rPr lang="en-GB" sz="1200" kern="1200" dirty="0">
                          <a:solidFill>
                            <a:schemeClr val="tx1"/>
                          </a:solidFill>
                          <a:latin typeface="+mn-lt"/>
                          <a:ea typeface="+mn-ea"/>
                          <a:cs typeface="+mn-cs"/>
                        </a:rPr>
                        <a:t>5 (2–14)</a:t>
                      </a:r>
                    </a:p>
                  </a:txBody>
                  <a:tcPr marL="121920" marR="121920" marT="60960" marB="6096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algn="ctr"/>
                      <a:r>
                        <a:rPr lang="en-GB" sz="1200" kern="1200" dirty="0">
                          <a:solidFill>
                            <a:schemeClr val="tx1"/>
                          </a:solidFill>
                          <a:latin typeface="+mn-lt"/>
                          <a:ea typeface="+mn-ea"/>
                          <a:cs typeface="+mn-cs"/>
                        </a:rPr>
                        <a:t>5 (2–11)</a:t>
                      </a:r>
                    </a:p>
                  </a:txBody>
                  <a:tcPr marL="121920" marR="121920" marT="60960" marB="6096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149352043"/>
                  </a:ext>
                </a:extLst>
              </a:tr>
              <a:tr h="304800">
                <a:tc gridSpan="2">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mj-lt"/>
                        </a:rPr>
                        <a:t>Triple-class </a:t>
                      </a:r>
                      <a:r>
                        <a:rPr lang="en-US" sz="1200" dirty="0" err="1">
                          <a:solidFill>
                            <a:schemeClr val="tx1"/>
                          </a:solidFill>
                          <a:latin typeface="+mj-lt"/>
                        </a:rPr>
                        <a:t>exposed,</a:t>
                      </a:r>
                      <a:r>
                        <a:rPr lang="en-US" sz="1200" baseline="30000" dirty="0" err="1">
                          <a:solidFill>
                            <a:schemeClr val="tx1"/>
                          </a:solidFill>
                          <a:latin typeface="+mj-lt"/>
                        </a:rPr>
                        <a:t>e</a:t>
                      </a:r>
                      <a:r>
                        <a:rPr lang="en-US" sz="1200" dirty="0">
                          <a:solidFill>
                            <a:schemeClr val="tx1"/>
                          </a:solidFill>
                          <a:latin typeface="+mj-lt"/>
                        </a:rPr>
                        <a:t> n (%)</a:t>
                      </a: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hMerge="1">
                  <a:txBody>
                    <a:bodyPr/>
                    <a:lstStyle/>
                    <a:p>
                      <a:endParaRPr lang="en-US"/>
                    </a:p>
                  </a:txBody>
                  <a:tcPr/>
                </a:tc>
                <a:tc>
                  <a:txBody>
                    <a:bodyPr/>
                    <a:lstStyle/>
                    <a:p>
                      <a:pPr algn="ctr"/>
                      <a:r>
                        <a:rPr lang="en-GB" sz="1200" kern="1200" dirty="0">
                          <a:solidFill>
                            <a:schemeClr val="tx1"/>
                          </a:solidFill>
                          <a:latin typeface="+mn-lt"/>
                          <a:ea typeface="+mn-ea"/>
                          <a:cs typeface="+mn-cs"/>
                        </a:rPr>
                        <a:t>71 (97)</a:t>
                      </a:r>
                    </a:p>
                  </a:txBody>
                  <a:tcPr marL="121920" marR="121920" marT="60960" marB="6096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40 (100)</a:t>
                      </a:r>
                    </a:p>
                  </a:txBody>
                  <a:tcPr marL="121920" marR="121920" marT="60960" marB="6096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1037841676"/>
                  </a:ext>
                </a:extLst>
              </a:tr>
              <a:tr h="304800">
                <a:tc gridSpan="2">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mj-lt"/>
                        </a:rPr>
                        <a:t>Penta-drug </a:t>
                      </a:r>
                      <a:r>
                        <a:rPr lang="en-US" sz="1200" dirty="0" err="1">
                          <a:solidFill>
                            <a:schemeClr val="tx1"/>
                          </a:solidFill>
                          <a:latin typeface="+mj-lt"/>
                        </a:rPr>
                        <a:t>exposed,</a:t>
                      </a:r>
                      <a:r>
                        <a:rPr lang="en-US" sz="1200" baseline="30000" dirty="0" err="1">
                          <a:solidFill>
                            <a:schemeClr val="tx1"/>
                          </a:solidFill>
                          <a:latin typeface="+mj-lt"/>
                        </a:rPr>
                        <a:t>f</a:t>
                      </a:r>
                      <a:r>
                        <a:rPr lang="en-US" sz="1200" dirty="0">
                          <a:solidFill>
                            <a:schemeClr val="tx1"/>
                          </a:solidFill>
                          <a:latin typeface="+mj-lt"/>
                        </a:rPr>
                        <a:t> n (%)</a:t>
                      </a: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hMerge="1">
                  <a:txBody>
                    <a:bodyPr/>
                    <a:lstStyle/>
                    <a:p>
                      <a:endParaRPr lang="en-US"/>
                    </a:p>
                  </a:txBody>
                  <a:tcPr/>
                </a:tc>
                <a:tc>
                  <a:txBody>
                    <a:bodyPr/>
                    <a:lstStyle/>
                    <a:p>
                      <a:pPr algn="ctr"/>
                      <a:r>
                        <a:rPr lang="en-GB" sz="1200" kern="1200" dirty="0">
                          <a:solidFill>
                            <a:schemeClr val="tx1"/>
                          </a:solidFill>
                          <a:latin typeface="+mn-lt"/>
                          <a:ea typeface="+mn-ea"/>
                          <a:cs typeface="+mn-cs"/>
                        </a:rPr>
                        <a:t>50 (68)</a:t>
                      </a:r>
                    </a:p>
                  </a:txBody>
                  <a:tcPr marL="121920" marR="121920" marT="60960" marB="6096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pPr algn="ctr"/>
                      <a:r>
                        <a:rPr lang="en-GB" sz="1200" kern="1200" dirty="0">
                          <a:solidFill>
                            <a:schemeClr val="tx1"/>
                          </a:solidFill>
                          <a:latin typeface="+mn-lt"/>
                          <a:ea typeface="+mn-ea"/>
                          <a:cs typeface="+mn-cs"/>
                        </a:rPr>
                        <a:t>26 (65)</a:t>
                      </a:r>
                    </a:p>
                  </a:txBody>
                  <a:tcPr marL="121920" marR="121920" marT="60960" marB="6096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591509571"/>
                  </a:ext>
                </a:extLst>
              </a:tr>
              <a:tr h="304800">
                <a:tc rowSpan="5">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mj-lt"/>
                        </a:rPr>
                        <a:t>Refractory status, n (%)</a:t>
                      </a: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Carfilzomib</a:t>
                      </a:r>
                    </a:p>
                  </a:txBody>
                  <a:tcPr marL="27432" marR="27432" marT="27432" marB="2743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49 (67)</a:t>
                      </a:r>
                    </a:p>
                  </a:txBody>
                  <a:tcPr marL="121920" marR="121920" marT="60960" marB="6096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27 (68)</a:t>
                      </a:r>
                    </a:p>
                  </a:txBody>
                  <a:tcPr marL="121920" marR="121920" marT="60960" marB="6096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2749474563"/>
                  </a:ext>
                </a:extLst>
              </a:tr>
              <a:tr h="304800">
                <a:tc vMerge="1">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endParaRPr lang="en-US" sz="1200" dirty="0"/>
                    </a:p>
                  </a:txBody>
                  <a:tcPr marL="24384" marR="24384" marT="18288" marB="18288" anchor="ctr"/>
                </a:tc>
                <a:tc>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Pomalidomide</a:t>
                      </a:r>
                    </a:p>
                  </a:txBody>
                  <a:tcPr marL="27432" marR="27432" marT="27432" marB="2743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55 (75)</a:t>
                      </a:r>
                    </a:p>
                  </a:txBody>
                  <a:tcPr marL="121920" marR="121920" marT="60960" marB="6096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28 (70)</a:t>
                      </a:r>
                    </a:p>
                  </a:txBody>
                  <a:tcPr marL="121920" marR="121920" marT="60960" marB="6096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1367836905"/>
                  </a:ext>
                </a:extLst>
              </a:tr>
              <a:tr h="304800">
                <a:tc vMerge="1">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endParaRPr lang="en-US" sz="1200" dirty="0"/>
                    </a:p>
                  </a:txBody>
                  <a:tcPr marL="24384" marR="24384" marT="18288" marB="18288" anchor="ctr"/>
                </a:tc>
                <a:tc>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Anti-CD38 antibody</a:t>
                      </a:r>
                    </a:p>
                  </a:txBody>
                  <a:tcPr marL="27432" marR="27432" marT="27432" marB="2743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68 (93)</a:t>
                      </a:r>
                    </a:p>
                  </a:txBody>
                  <a:tcPr marL="121920" marR="121920" marT="60960" marB="6096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39 (98)</a:t>
                      </a:r>
                    </a:p>
                  </a:txBody>
                  <a:tcPr marL="121920" marR="121920" marT="60960" marB="6096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25534787"/>
                  </a:ext>
                </a:extLst>
              </a:tr>
              <a:tr h="304800">
                <a:tc vMerge="1">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endParaRPr lang="en-US" sz="1200" dirty="0"/>
                    </a:p>
                  </a:txBody>
                  <a:tcPr marL="24384" marR="24384" marT="18288" marB="18288" anchor="ctr"/>
                </a:tc>
                <a:tc>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Triple-class</a:t>
                      </a:r>
                    </a:p>
                  </a:txBody>
                  <a:tcPr marL="27432" marR="27432" marT="27432" marB="2743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58 (79)</a:t>
                      </a:r>
                    </a:p>
                  </a:txBody>
                  <a:tcPr marL="121920" marR="121920" marT="60960" marB="6096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33 (83)</a:t>
                      </a:r>
                    </a:p>
                  </a:txBody>
                  <a:tcPr marL="121920" marR="121920" marT="60960" marB="6096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3478934862"/>
                  </a:ext>
                </a:extLst>
              </a:tr>
              <a:tr h="304800">
                <a:tc vMerge="1">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endParaRPr lang="en-US" sz="1200" dirty="0"/>
                    </a:p>
                  </a:txBody>
                  <a:tcPr marL="24384" marR="24384" marT="18288" marB="18288" anchor="ctr"/>
                </a:tc>
                <a:tc>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Penta-drug</a:t>
                      </a:r>
                    </a:p>
                  </a:txBody>
                  <a:tcPr marL="27432" marR="27432" marT="27432" marB="2743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28 (38)</a:t>
                      </a:r>
                    </a:p>
                  </a:txBody>
                  <a:tcPr marL="121920" marR="121920" marT="60960" marB="6096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GB" sz="1200" kern="1200" dirty="0">
                          <a:solidFill>
                            <a:schemeClr val="tx1"/>
                          </a:solidFill>
                          <a:latin typeface="+mn-lt"/>
                          <a:ea typeface="+mn-ea"/>
                          <a:cs typeface="+mn-cs"/>
                        </a:rPr>
                        <a:t>15 (38)</a:t>
                      </a:r>
                    </a:p>
                  </a:txBody>
                  <a:tcPr marL="121920" marR="121920" marT="60960" marB="6096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1990329571"/>
                  </a:ext>
                </a:extLst>
              </a:tr>
              <a:tr h="304800">
                <a:tc gridSpan="2">
                  <a:txBody>
                    <a:bodyPr/>
                    <a:lstStyle/>
                    <a:p>
                      <a:pPr marL="0" marR="0" lvl="0" indent="9525"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mj-lt"/>
                        </a:rPr>
                        <a:t>Refractory to last line of therapy, n (%)</a:t>
                      </a: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hMerge="1">
                  <a:txBody>
                    <a:bodyPr/>
                    <a:lstStyle/>
                    <a:p>
                      <a:endParaRPr lang="en-US"/>
                    </a:p>
                  </a:txBody>
                  <a:tcPr/>
                </a:tc>
                <a:tc>
                  <a:txBody>
                    <a:bodyPr/>
                    <a:lstStyle/>
                    <a:p>
                      <a:pPr algn="ctr"/>
                      <a:r>
                        <a:rPr lang="en-GB" sz="1200" kern="1200" dirty="0">
                          <a:solidFill>
                            <a:schemeClr val="tx1"/>
                          </a:solidFill>
                          <a:latin typeface="+mn-lt"/>
                          <a:ea typeface="+mn-ea"/>
                          <a:cs typeface="+mn-cs"/>
                        </a:rPr>
                        <a:t>64 (88)</a:t>
                      </a:r>
                    </a:p>
                  </a:txBody>
                  <a:tcPr marL="121920" marR="121920" marT="60960" marB="6096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GB" sz="1200" kern="1200" dirty="0">
                          <a:solidFill>
                            <a:schemeClr val="tx1"/>
                          </a:solidFill>
                          <a:latin typeface="+mn-lt"/>
                          <a:ea typeface="+mn-ea"/>
                          <a:cs typeface="+mn-cs"/>
                        </a:rPr>
                        <a:t>33 (83)</a:t>
                      </a:r>
                    </a:p>
                  </a:txBody>
                  <a:tcPr marL="121920" marR="121920" marT="60960" marB="6096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841215176"/>
                  </a:ext>
                </a:extLst>
              </a:tr>
            </a:tbl>
          </a:graphicData>
        </a:graphic>
      </p:graphicFrame>
      <p:sp>
        <p:nvSpPr>
          <p:cNvPr id="12" name="TextBox 11">
            <a:extLst>
              <a:ext uri="{FF2B5EF4-FFF2-40B4-BE49-F238E27FC236}">
                <a16:creationId xmlns:a16="http://schemas.microsoft.com/office/drawing/2014/main" id="{E670327D-AF4B-44BD-9620-E35F3AE68E7E}"/>
              </a:ext>
            </a:extLst>
          </p:cNvPr>
          <p:cNvSpPr txBox="1"/>
          <p:nvPr/>
        </p:nvSpPr>
        <p:spPr>
          <a:xfrm>
            <a:off x="494724" y="1317279"/>
            <a:ext cx="5377597" cy="543867"/>
          </a:xfrm>
          <a:prstGeom prst="roundRect">
            <a:avLst>
              <a:gd name="adj" fmla="val 0"/>
            </a:avLst>
          </a:prstGeom>
          <a:solidFill>
            <a:schemeClr val="accent3"/>
          </a:solid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467" b="1" dirty="0" err="1">
                <a:solidFill>
                  <a:schemeClr val="bg1"/>
                </a:solidFill>
              </a:rPr>
              <a:t>Teclistamab</a:t>
            </a:r>
            <a:r>
              <a:rPr lang="en-US" sz="1467" b="1" dirty="0">
                <a:solidFill>
                  <a:schemeClr val="bg1"/>
                </a:solidFill>
              </a:rPr>
              <a:t> is a B-cell Maturation Antigen (BCMA) x CD3 bispecific antibody</a:t>
            </a:r>
          </a:p>
        </p:txBody>
      </p:sp>
      <p:sp>
        <p:nvSpPr>
          <p:cNvPr id="14" name="TextBox 13">
            <a:extLst>
              <a:ext uri="{FF2B5EF4-FFF2-40B4-BE49-F238E27FC236}">
                <a16:creationId xmlns:a16="http://schemas.microsoft.com/office/drawing/2014/main" id="{72313B4C-DFB3-7444-8929-FD16A504EA50}"/>
              </a:ext>
            </a:extLst>
          </p:cNvPr>
          <p:cNvSpPr txBox="1"/>
          <p:nvPr/>
        </p:nvSpPr>
        <p:spPr>
          <a:xfrm>
            <a:off x="185531" y="648866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26233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16">
            <a:extLst>
              <a:ext uri="{FF2B5EF4-FFF2-40B4-BE49-F238E27FC236}">
                <a16:creationId xmlns:a16="http://schemas.microsoft.com/office/drawing/2014/main" id="{6671B4DF-120D-488D-A5C2-F7785F69990A}"/>
              </a:ext>
            </a:extLst>
          </p:cNvPr>
          <p:cNvSpPr>
            <a:spLocks noGrp="1"/>
          </p:cNvSpPr>
          <p:nvPr>
            <p:ph idx="1"/>
          </p:nvPr>
        </p:nvSpPr>
        <p:spPr>
          <a:xfrm>
            <a:off x="6807200" y="1434615"/>
            <a:ext cx="5172593" cy="4450800"/>
          </a:xfrm>
        </p:spPr>
        <p:txBody>
          <a:bodyPr/>
          <a:lstStyle/>
          <a:p>
            <a:r>
              <a:rPr lang="en-US" sz="1600" dirty="0"/>
              <a:t>First onset of Gr3/4 </a:t>
            </a:r>
            <a:r>
              <a:rPr lang="en-US" sz="1600" dirty="0" err="1"/>
              <a:t>cytopenias</a:t>
            </a:r>
            <a:r>
              <a:rPr lang="en-US" sz="1600" dirty="0"/>
              <a:t> generally confined to </a:t>
            </a:r>
            <a:br>
              <a:rPr lang="en-US" sz="1600" dirty="0"/>
            </a:br>
            <a:r>
              <a:rPr lang="en-US" sz="1600" dirty="0"/>
              <a:t>step-up dosing and cycles 1 and 2</a:t>
            </a:r>
          </a:p>
          <a:p>
            <a:r>
              <a:rPr lang="en-US" sz="1600" dirty="0"/>
              <a:t>Infections in 51% of SC-treated patients; 45% at RP2D</a:t>
            </a:r>
          </a:p>
          <a:p>
            <a:pPr lvl="1"/>
            <a:r>
              <a:rPr lang="en-US" sz="1400" dirty="0"/>
              <a:t>21% had Gr 3/4 infections across all SC-doses</a:t>
            </a:r>
          </a:p>
          <a:p>
            <a:pPr lvl="1"/>
            <a:r>
              <a:rPr lang="en-US" sz="1400" dirty="0"/>
              <a:t>23% had Gr 3/4 infections at RP2D</a:t>
            </a:r>
          </a:p>
          <a:p>
            <a:r>
              <a:rPr lang="en-US" sz="1600" dirty="0"/>
              <a:t>Neurotoxicity in 1 SC-treated (RP2D) patient (1%)</a:t>
            </a:r>
          </a:p>
          <a:p>
            <a:pPr lvl="1"/>
            <a:r>
              <a:rPr lang="en-US" sz="1400" dirty="0"/>
              <a:t>Event was Gr 1 and resolved without intervention </a:t>
            </a:r>
          </a:p>
          <a:p>
            <a:r>
              <a:rPr lang="en-US" sz="1600" dirty="0"/>
              <a:t>Injection-site reactions in 42% of SC-treated patients; </a:t>
            </a:r>
            <a:br>
              <a:rPr lang="en-US" sz="1600" dirty="0"/>
            </a:br>
            <a:r>
              <a:rPr lang="en-US" sz="1600" dirty="0"/>
              <a:t>50% at RP2D (all Gr 1/2)</a:t>
            </a:r>
          </a:p>
          <a:p>
            <a:r>
              <a:rPr lang="en-US" sz="1600" dirty="0"/>
              <a:t>2 deaths due to AEs across SC cohorts (none at RP2D) were unrelated to </a:t>
            </a:r>
            <a:r>
              <a:rPr lang="en-US" sz="1600" dirty="0" err="1"/>
              <a:t>teclistamab</a:t>
            </a:r>
            <a:endParaRPr lang="en-US" sz="1600" dirty="0"/>
          </a:p>
          <a:p>
            <a:pPr lvl="1"/>
            <a:r>
              <a:rPr lang="en-US" sz="1400" dirty="0"/>
              <a:t>General health deterioration (n=1)</a:t>
            </a:r>
          </a:p>
          <a:p>
            <a:pPr lvl="1"/>
            <a:r>
              <a:rPr lang="en-US" sz="1400" dirty="0"/>
              <a:t>Sepsis (n=1)</a:t>
            </a:r>
          </a:p>
          <a:p>
            <a:pPr lvl="1"/>
            <a:endParaRPr lang="en-US" sz="1400" dirty="0"/>
          </a:p>
        </p:txBody>
      </p:sp>
      <p:sp>
        <p:nvSpPr>
          <p:cNvPr id="8" name="Title 7">
            <a:extLst>
              <a:ext uri="{FF2B5EF4-FFF2-40B4-BE49-F238E27FC236}">
                <a16:creationId xmlns:a16="http://schemas.microsoft.com/office/drawing/2014/main" id="{07092B0F-F9ED-1541-B03F-3B48EF1B0880}"/>
              </a:ext>
            </a:extLst>
          </p:cNvPr>
          <p:cNvSpPr>
            <a:spLocks noGrp="1"/>
          </p:cNvSpPr>
          <p:nvPr>
            <p:ph type="title"/>
          </p:nvPr>
        </p:nvSpPr>
        <p:spPr>
          <a:xfrm>
            <a:off x="838200" y="244317"/>
            <a:ext cx="10515600" cy="701675"/>
          </a:xfrm>
        </p:spPr>
        <p:txBody>
          <a:bodyPr>
            <a:normAutofit fontScale="90000"/>
          </a:bodyPr>
          <a:lstStyle/>
          <a:p>
            <a:r>
              <a:rPr lang="en-US" sz="2800" b="1" dirty="0">
                <a:solidFill>
                  <a:srgbClr val="C00000"/>
                </a:solidFill>
              </a:rPr>
              <a:t>Phase 1 First-in-Human Study of </a:t>
            </a:r>
            <a:r>
              <a:rPr lang="en-US" sz="2800" b="1" dirty="0" err="1">
                <a:solidFill>
                  <a:srgbClr val="C00000"/>
                </a:solidFill>
              </a:rPr>
              <a:t>Teclistamab</a:t>
            </a:r>
            <a:r>
              <a:rPr lang="en-US" sz="2800" b="1" dirty="0">
                <a:solidFill>
                  <a:srgbClr val="C00000"/>
                </a:solidFill>
              </a:rPr>
              <a:t> in Patients With RRMM: Safety</a:t>
            </a:r>
          </a:p>
        </p:txBody>
      </p:sp>
      <p:sp>
        <p:nvSpPr>
          <p:cNvPr id="9" name="Text Placeholder 8">
            <a:extLst>
              <a:ext uri="{FF2B5EF4-FFF2-40B4-BE49-F238E27FC236}">
                <a16:creationId xmlns:a16="http://schemas.microsoft.com/office/drawing/2014/main" id="{AA51C365-1153-2148-918D-983C5628E775}"/>
              </a:ext>
            </a:extLst>
          </p:cNvPr>
          <p:cNvSpPr>
            <a:spLocks noGrp="1"/>
          </p:cNvSpPr>
          <p:nvPr>
            <p:ph type="body" sz="quarter" idx="4294967295"/>
          </p:nvPr>
        </p:nvSpPr>
        <p:spPr>
          <a:xfrm>
            <a:off x="1" y="6034569"/>
            <a:ext cx="7753351" cy="567267"/>
          </a:xfrm>
        </p:spPr>
        <p:txBody>
          <a:bodyPr>
            <a:normAutofit/>
          </a:bodyPr>
          <a:lstStyle/>
          <a:p>
            <a:r>
              <a:rPr lang="en-US" sz="1067" dirty="0"/>
              <a:t>Usmani SZ et al. </a:t>
            </a:r>
            <a:r>
              <a:rPr lang="en-US" sz="1067" i="1" dirty="0"/>
              <a:t>Lancet 2021 </a:t>
            </a:r>
          </a:p>
          <a:p>
            <a:r>
              <a:rPr lang="en-US" sz="1067" dirty="0"/>
              <a:t>AE, adverse event; CRS, cytokine release syndrome; RP2D, recommended phase 2 dose; SC, subcutaneous.</a:t>
            </a:r>
          </a:p>
        </p:txBody>
      </p:sp>
      <p:graphicFrame>
        <p:nvGraphicFramePr>
          <p:cNvPr id="11" name="Tabelle 4">
            <a:extLst>
              <a:ext uri="{FF2B5EF4-FFF2-40B4-BE49-F238E27FC236}">
                <a16:creationId xmlns:a16="http://schemas.microsoft.com/office/drawing/2014/main" id="{895E859F-0203-42CA-9F53-BDA82C96AA64}"/>
              </a:ext>
            </a:extLst>
          </p:cNvPr>
          <p:cNvGraphicFramePr>
            <a:graphicFrameLocks noGrp="1"/>
          </p:cNvGraphicFramePr>
          <p:nvPr>
            <p:extLst>
              <p:ext uri="{D42A27DB-BD31-4B8C-83A1-F6EECF244321}">
                <p14:modId xmlns:p14="http://schemas.microsoft.com/office/powerpoint/2010/main" val="1674689941"/>
              </p:ext>
            </p:extLst>
          </p:nvPr>
        </p:nvGraphicFramePr>
        <p:xfrm>
          <a:off x="699912" y="1210733"/>
          <a:ext cx="5753334" cy="4650369"/>
        </p:xfrm>
        <a:graphic>
          <a:graphicData uri="http://schemas.openxmlformats.org/drawingml/2006/table">
            <a:tbl>
              <a:tblPr firstRow="1" bandRow="1">
                <a:tableStyleId>{B301B821-A1FF-4177-AEE7-76D212191A09}</a:tableStyleId>
              </a:tblPr>
              <a:tblGrid>
                <a:gridCol w="1092763">
                  <a:extLst>
                    <a:ext uri="{9D8B030D-6E8A-4147-A177-3AD203B41FA5}">
                      <a16:colId xmlns:a16="http://schemas.microsoft.com/office/drawing/2014/main" val="3962621976"/>
                    </a:ext>
                  </a:extLst>
                </a:gridCol>
                <a:gridCol w="1541427">
                  <a:extLst>
                    <a:ext uri="{9D8B030D-6E8A-4147-A177-3AD203B41FA5}">
                      <a16:colId xmlns:a16="http://schemas.microsoft.com/office/drawing/2014/main" val="20000"/>
                    </a:ext>
                  </a:extLst>
                </a:gridCol>
                <a:gridCol w="818579">
                  <a:extLst>
                    <a:ext uri="{9D8B030D-6E8A-4147-A177-3AD203B41FA5}">
                      <a16:colId xmlns:a16="http://schemas.microsoft.com/office/drawing/2014/main" val="987158169"/>
                    </a:ext>
                  </a:extLst>
                </a:gridCol>
                <a:gridCol w="740993">
                  <a:extLst>
                    <a:ext uri="{9D8B030D-6E8A-4147-A177-3AD203B41FA5}">
                      <a16:colId xmlns:a16="http://schemas.microsoft.com/office/drawing/2014/main" val="724342122"/>
                    </a:ext>
                  </a:extLst>
                </a:gridCol>
                <a:gridCol w="818579">
                  <a:extLst>
                    <a:ext uri="{9D8B030D-6E8A-4147-A177-3AD203B41FA5}">
                      <a16:colId xmlns:a16="http://schemas.microsoft.com/office/drawing/2014/main" val="1271734862"/>
                    </a:ext>
                  </a:extLst>
                </a:gridCol>
                <a:gridCol w="740993">
                  <a:extLst>
                    <a:ext uri="{9D8B030D-6E8A-4147-A177-3AD203B41FA5}">
                      <a16:colId xmlns:a16="http://schemas.microsoft.com/office/drawing/2014/main" val="732463829"/>
                    </a:ext>
                  </a:extLst>
                </a:gridCol>
              </a:tblGrid>
              <a:tr h="663357">
                <a:tc rowSpan="2" gridSpan="2">
                  <a:txBody>
                    <a:bodyPr/>
                    <a:lstStyle/>
                    <a:p>
                      <a:r>
                        <a:rPr lang="en-US" sz="1200" dirty="0">
                          <a:solidFill>
                            <a:schemeClr val="bg1"/>
                          </a:solidFill>
                        </a:rPr>
                        <a:t>AEs (in </a:t>
                      </a:r>
                      <a:r>
                        <a:rPr lang="en-US" sz="1200" dirty="0"/>
                        <a:t>≥20%)</a:t>
                      </a:r>
                      <a:r>
                        <a:rPr lang="en-US" sz="1200" dirty="0">
                          <a:solidFill>
                            <a:schemeClr val="bg1"/>
                          </a:solidFill>
                        </a:rPr>
                        <a:t>, n (%)</a:t>
                      </a:r>
                      <a:endParaRPr lang="en-US" sz="1200" dirty="0">
                        <a:solidFill>
                          <a:schemeClr val="bg1"/>
                        </a:solidFill>
                        <a:latin typeface="+mn-lt"/>
                        <a:ea typeface="Verdana" panose="020B0604030504040204" pitchFamily="34" charset="0"/>
                        <a:cs typeface="Calibri" panose="020F0502020204030204" pitchFamily="34" charset="0"/>
                      </a:endParaRP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rowSpan="2" hMerge="1">
                  <a:txBody>
                    <a:bodyPr/>
                    <a:lstStyle/>
                    <a:p>
                      <a:r>
                        <a:rPr lang="en-US" sz="1600" dirty="0">
                          <a:solidFill>
                            <a:schemeClr val="bg1"/>
                          </a:solidFill>
                          <a:latin typeface="+mn-lt"/>
                          <a:ea typeface="Verdana" panose="020B0604030504040204" pitchFamily="34" charset="0"/>
                          <a:cs typeface="Calibri" panose="020F0502020204030204" pitchFamily="34" charset="0"/>
                        </a:rPr>
                        <a:t>All-Grade AEs, n (%)</a:t>
                      </a:r>
                    </a:p>
                  </a:txBody>
                  <a:tcPr marL="27000" marR="27000" marT="0" marB="0" anchor="ctr"/>
                </a:tc>
                <a:tc gridSpan="2">
                  <a:txBody>
                    <a:bodyPr/>
                    <a:lstStyle/>
                    <a:p>
                      <a:pPr algn="ctr"/>
                      <a:r>
                        <a:rPr lang="en-US" sz="1200" b="1" kern="1200" dirty="0">
                          <a:solidFill>
                            <a:schemeClr val="lt1"/>
                          </a:solidFill>
                        </a:rPr>
                        <a:t>SC Total </a:t>
                      </a:r>
                      <a:br>
                        <a:rPr lang="en-US" sz="1200" b="1" kern="1200" dirty="0">
                          <a:solidFill>
                            <a:schemeClr val="lt1"/>
                          </a:solidFill>
                        </a:rPr>
                      </a:br>
                      <a:r>
                        <a:rPr lang="en-US" sz="1200" b="1" kern="1200" dirty="0">
                          <a:solidFill>
                            <a:schemeClr val="lt1"/>
                          </a:solidFill>
                        </a:rPr>
                        <a:t>(N=73)</a:t>
                      </a:r>
                      <a:endParaRPr lang="en-US" sz="1200" b="1" kern="1200" dirty="0">
                        <a:solidFill>
                          <a:schemeClr val="lt1"/>
                        </a:solidFill>
                        <a:latin typeface="+mn-lt"/>
                        <a:ea typeface="+mn-ea"/>
                        <a:cs typeface="Calibri" panose="020F0502020204030204" pitchFamily="34" charset="0"/>
                      </a:endParaRPr>
                    </a:p>
                  </a:txBody>
                  <a:tcPr marL="27432" marR="27432" marT="27432" marB="27432"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hMerge="1">
                  <a:txBody>
                    <a:bodyPr/>
                    <a:lstStyle/>
                    <a:p>
                      <a:pPr algn="ctr"/>
                      <a:endParaRPr lang="en-US" sz="1400" b="1" kern="1200" dirty="0">
                        <a:solidFill>
                          <a:schemeClr val="lt1"/>
                        </a:solidFill>
                        <a:latin typeface="+mn-lt"/>
                        <a:ea typeface="+mn-ea"/>
                        <a:cs typeface="Calibri" panose="020F0502020204030204" pitchFamily="34" charset="0"/>
                      </a:endParaRPr>
                    </a:p>
                  </a:txBody>
                  <a:tcPr marL="27432" marR="27432" marT="27432" marB="27432" anchor="ctr"/>
                </a:tc>
                <a:tc gridSpan="2">
                  <a:txBody>
                    <a:bodyPr/>
                    <a:lstStyle/>
                    <a:p>
                      <a:pPr algn="ctr"/>
                      <a:r>
                        <a:rPr lang="en-US" sz="1200" b="1" kern="1200" dirty="0">
                          <a:solidFill>
                            <a:schemeClr val="lt1"/>
                          </a:solidFill>
                        </a:rPr>
                        <a:t>RP2D </a:t>
                      </a:r>
                      <a:br>
                        <a:rPr lang="en-US" sz="1200" b="1" kern="1200" dirty="0">
                          <a:solidFill>
                            <a:schemeClr val="lt1"/>
                          </a:solidFill>
                        </a:rPr>
                      </a:br>
                      <a:r>
                        <a:rPr lang="en-US" sz="1200" b="1" kern="1200" dirty="0">
                          <a:solidFill>
                            <a:schemeClr val="lt1"/>
                          </a:solidFill>
                        </a:rPr>
                        <a:t>(n=40)</a:t>
                      </a:r>
                      <a:endParaRPr lang="en-US" sz="1200" b="1" kern="1200" dirty="0">
                        <a:solidFill>
                          <a:schemeClr val="lt1"/>
                        </a:solidFill>
                        <a:latin typeface="+mn-lt"/>
                        <a:ea typeface="+mn-ea"/>
                        <a:cs typeface="Calibri" panose="020F0502020204030204" pitchFamily="34" charset="0"/>
                      </a:endParaRPr>
                    </a:p>
                  </a:txBody>
                  <a:tcPr marL="27432" marR="27432" marT="27432" marB="27432" anchor="ctr">
                    <a:lnL w="6350" cap="flat" cmpd="sng" algn="ctr">
                      <a:solidFill>
                        <a:schemeClr val="bg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hMerge="1">
                  <a:txBody>
                    <a:bodyPr/>
                    <a:lstStyle/>
                    <a:p>
                      <a:pPr algn="ctr"/>
                      <a:endParaRPr lang="en-US" sz="1400" b="1" kern="1200" dirty="0">
                        <a:solidFill>
                          <a:schemeClr val="lt1"/>
                        </a:solidFill>
                        <a:latin typeface="+mn-lt"/>
                        <a:ea typeface="+mn-ea"/>
                        <a:cs typeface="Calibri" panose="020F0502020204030204" pitchFamily="34" charset="0"/>
                      </a:endParaRPr>
                    </a:p>
                  </a:txBody>
                  <a:tcPr marL="27432" marR="27432" marT="27432" marB="27432" anchor="ctr"/>
                </a:tc>
                <a:extLst>
                  <a:ext uri="{0D108BD9-81ED-4DB2-BD59-A6C34878D82A}">
                    <a16:rowId xmlns:a16="http://schemas.microsoft.com/office/drawing/2014/main" val="10000"/>
                  </a:ext>
                </a:extLst>
              </a:tr>
              <a:tr h="327480">
                <a:tc gridSpan="2" vMerge="1">
                  <a:txBody>
                    <a:bodyPr/>
                    <a:lstStyle/>
                    <a:p>
                      <a:endParaRPr lang="en-US" sz="1400" dirty="0">
                        <a:solidFill>
                          <a:schemeClr val="bg1"/>
                        </a:solidFill>
                        <a:latin typeface="+mn-lt"/>
                        <a:ea typeface="Verdana" panose="020B0604030504040204" pitchFamily="34" charset="0"/>
                        <a:cs typeface="Calibri" panose="020F0502020204030204" pitchFamily="34" charset="0"/>
                      </a:endParaRPr>
                    </a:p>
                  </a:txBody>
                  <a:tcPr marL="27432" marR="27432" marT="27432" marB="27432" anchor="ctr"/>
                </a:tc>
                <a:tc hMerge="1" vMerge="1">
                  <a:txBody>
                    <a:bodyPr/>
                    <a:lstStyle/>
                    <a:p>
                      <a:endParaRPr lang="en-US"/>
                    </a:p>
                  </a:txBody>
                  <a:tcPr/>
                </a:tc>
                <a:tc>
                  <a:txBody>
                    <a:bodyPr/>
                    <a:lstStyle/>
                    <a:p>
                      <a:pPr algn="ctr"/>
                      <a:r>
                        <a:rPr lang="en-US" sz="1200" b="1" kern="1200" dirty="0">
                          <a:solidFill>
                            <a:schemeClr val="tx1"/>
                          </a:solidFill>
                        </a:rPr>
                        <a:t>Any Grades</a:t>
                      </a:r>
                      <a:endParaRPr lang="en-US" sz="1200" b="1" kern="1200" dirty="0">
                        <a:solidFill>
                          <a:schemeClr val="tx1"/>
                        </a:solidFill>
                        <a:latin typeface="+mn-lt"/>
                        <a:ea typeface="+mn-ea"/>
                        <a:cs typeface="Calibri" panose="020F0502020204030204" pitchFamily="34" charset="0"/>
                      </a:endParaRPr>
                    </a:p>
                  </a:txBody>
                  <a:tcPr marL="27432" marR="27432" marT="27432" marB="27432" anchor="ctr">
                    <a:lnL w="6350" cap="flat" cmpd="sng" algn="ctr">
                      <a:solidFill>
                        <a:schemeClr val="bg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US" sz="1200" b="1" kern="1200" dirty="0">
                          <a:solidFill>
                            <a:schemeClr val="tx1"/>
                          </a:solidFill>
                        </a:rPr>
                        <a:t>Grade 3/4 </a:t>
                      </a:r>
                      <a:endParaRPr lang="en-US" sz="1200" b="1" kern="1200" dirty="0">
                        <a:solidFill>
                          <a:schemeClr val="tx1"/>
                        </a:solidFill>
                        <a:latin typeface="+mn-lt"/>
                        <a:ea typeface="+mn-ea"/>
                        <a:cs typeface="Calibri" panose="020F0502020204030204" pitchFamily="34" charset="0"/>
                      </a:endParaRPr>
                    </a:p>
                  </a:txBody>
                  <a:tcPr marL="27432" marR="27432" marT="27432" marB="2743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US" sz="1200" b="1" kern="1200" dirty="0">
                          <a:solidFill>
                            <a:schemeClr val="tx1"/>
                          </a:solidFill>
                        </a:rPr>
                        <a:t>Any Grades</a:t>
                      </a:r>
                      <a:endParaRPr lang="en-US" sz="1200" b="1" kern="1200" dirty="0">
                        <a:solidFill>
                          <a:schemeClr val="tx1"/>
                        </a:solidFill>
                        <a:latin typeface="+mn-lt"/>
                        <a:ea typeface="+mn-ea"/>
                        <a:cs typeface="Calibri" panose="020F0502020204030204" pitchFamily="34" charset="0"/>
                      </a:endParaRPr>
                    </a:p>
                  </a:txBody>
                  <a:tcPr marL="27432" marR="27432" marT="27432" marB="27432"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algn="ctr"/>
                      <a:r>
                        <a:rPr lang="en-US" sz="1200" b="1" kern="1200" dirty="0">
                          <a:solidFill>
                            <a:schemeClr val="tx1"/>
                          </a:solidFill>
                        </a:rPr>
                        <a:t>Grade </a:t>
                      </a:r>
                      <a:r>
                        <a:rPr lang="en-US" sz="1200" b="1" dirty="0">
                          <a:solidFill>
                            <a:schemeClr val="tx1"/>
                          </a:solidFill>
                        </a:rPr>
                        <a:t>3/4</a:t>
                      </a:r>
                      <a:r>
                        <a:rPr lang="en-US" sz="1200" b="1" kern="1200" dirty="0">
                          <a:solidFill>
                            <a:schemeClr val="tx1"/>
                          </a:solidFill>
                        </a:rPr>
                        <a:t> </a:t>
                      </a:r>
                      <a:endParaRPr lang="en-US" sz="1200" b="1" kern="1200" dirty="0">
                        <a:solidFill>
                          <a:schemeClr val="tx1"/>
                        </a:solidFill>
                        <a:latin typeface="+mn-lt"/>
                        <a:ea typeface="+mn-ea"/>
                        <a:cs typeface="Calibri" panose="020F0502020204030204" pitchFamily="34" charset="0"/>
                      </a:endParaRPr>
                    </a:p>
                  </a:txBody>
                  <a:tcPr marL="27432" marR="27432" marT="27432" marB="27432"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1293496920"/>
                  </a:ext>
                </a:extLst>
              </a:tr>
              <a:tr h="293892">
                <a:tc rowSpan="4">
                  <a:txBody>
                    <a:bodyPr/>
                    <a:lstStyle/>
                    <a:p>
                      <a:pPr algn="l"/>
                      <a:r>
                        <a:rPr lang="en-US" sz="1200" kern="1200" dirty="0">
                          <a:solidFill>
                            <a:schemeClr val="tx1"/>
                          </a:solidFill>
                          <a:latin typeface="+mj-lt"/>
                        </a:rPr>
                        <a:t>Hematologic</a:t>
                      </a:r>
                      <a:endParaRPr lang="en-US" sz="1200" kern="1200" dirty="0">
                        <a:solidFill>
                          <a:schemeClr val="tx1"/>
                        </a:solidFill>
                        <a:latin typeface="+mj-lt"/>
                        <a:ea typeface="Verdana" panose="020B0604030504040204" pitchFamily="34" charset="0"/>
                        <a:cs typeface="Calibri" panose="020F0502020204030204" pitchFamily="34" charset="0"/>
                      </a:endParaRP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r>
                        <a:rPr lang="en-GB" sz="1200" kern="1200" dirty="0">
                          <a:solidFill>
                            <a:schemeClr val="tx1"/>
                          </a:solidFill>
                          <a:latin typeface="+mn-lt"/>
                          <a:ea typeface="+mn-ea"/>
                          <a:cs typeface="+mn-cs"/>
                        </a:rPr>
                        <a:t>Neutropenia</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46 (63)</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32 (44)</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26 (65)</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16 (40)</a:t>
                      </a:r>
                    </a:p>
                  </a:txBody>
                  <a:tcPr marR="4572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654239239"/>
                  </a:ext>
                </a:extLst>
              </a:tr>
              <a:tr h="293892">
                <a:tc vMerge="1">
                  <a:txBody>
                    <a:bodyPr/>
                    <a:lstStyle/>
                    <a:p>
                      <a:pPr algn="l"/>
                      <a:endParaRPr lang="en-US" sz="1400" kern="1200" dirty="0">
                        <a:solidFill>
                          <a:schemeClr val="tx1"/>
                        </a:solidFill>
                        <a:latin typeface="+mn-lt"/>
                        <a:ea typeface="Verdana" panose="020B0604030504040204" pitchFamily="34" charset="0"/>
                        <a:cs typeface="Calibri" panose="020F0502020204030204" pitchFamily="34" charset="0"/>
                      </a:endParaRPr>
                    </a:p>
                  </a:txBody>
                  <a:tcPr marL="27432" marR="27432" marT="27432" marB="27432" anchor="ctr"/>
                </a:tc>
                <a:tc>
                  <a:txBody>
                    <a:bodyPr/>
                    <a:lstStyle/>
                    <a:p>
                      <a:pPr marL="0"/>
                      <a:r>
                        <a:rPr lang="en-GB" sz="1200" kern="1200" dirty="0">
                          <a:solidFill>
                            <a:schemeClr val="tx1"/>
                          </a:solidFill>
                          <a:latin typeface="+mn-lt"/>
                          <a:ea typeface="+mn-ea"/>
                          <a:cs typeface="+mn-cs"/>
                        </a:rPr>
                        <a:t>Anemia</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37 (51)</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19 (26)</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20 (50)</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11 (28)</a:t>
                      </a:r>
                    </a:p>
                  </a:txBody>
                  <a:tcPr marR="4572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91061818"/>
                  </a:ext>
                </a:extLst>
              </a:tr>
              <a:tr h="293892">
                <a:tc vMerge="1">
                  <a:txBody>
                    <a:bodyPr/>
                    <a:lstStyle/>
                    <a:p>
                      <a:pPr algn="l"/>
                      <a:endParaRPr lang="en-US" sz="1400" kern="1200" dirty="0">
                        <a:solidFill>
                          <a:schemeClr val="tx1"/>
                        </a:solidFill>
                        <a:latin typeface="+mn-lt"/>
                        <a:ea typeface="Verdana" panose="020B0604030504040204" pitchFamily="34" charset="0"/>
                        <a:cs typeface="Calibri" panose="020F0502020204030204" pitchFamily="34" charset="0"/>
                      </a:endParaRPr>
                    </a:p>
                  </a:txBody>
                  <a:tcPr marL="27432" marR="27432" marT="27432" marB="27432" anchor="ctr"/>
                </a:tc>
                <a:tc>
                  <a:txBody>
                    <a:bodyPr/>
                    <a:lstStyle/>
                    <a:p>
                      <a:pPr marL="0"/>
                      <a:r>
                        <a:rPr lang="en-GB" sz="1200" kern="1200" dirty="0">
                          <a:solidFill>
                            <a:schemeClr val="tx1"/>
                          </a:solidFill>
                          <a:latin typeface="+mn-lt"/>
                          <a:ea typeface="+mn-ea"/>
                          <a:cs typeface="+mn-cs"/>
                        </a:rPr>
                        <a:t>Thrombocytopenia</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30 (41)</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15 (21)</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18 (45)</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8 (20)</a:t>
                      </a:r>
                    </a:p>
                  </a:txBody>
                  <a:tcPr marR="4572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102357437"/>
                  </a:ext>
                </a:extLst>
              </a:tr>
              <a:tr h="293892">
                <a:tc vMerge="1">
                  <a:txBody>
                    <a:bodyPr/>
                    <a:lstStyle/>
                    <a:p>
                      <a:pPr algn="l"/>
                      <a:endParaRPr lang="en-US" sz="1400" kern="1200" dirty="0">
                        <a:solidFill>
                          <a:schemeClr val="tx1"/>
                        </a:solidFill>
                        <a:latin typeface="+mn-lt"/>
                        <a:ea typeface="Verdana" panose="020B0604030504040204" pitchFamily="34" charset="0"/>
                        <a:cs typeface="Calibri" panose="020F0502020204030204" pitchFamily="34" charset="0"/>
                      </a:endParaRPr>
                    </a:p>
                  </a:txBody>
                  <a:tcPr marL="27432" marR="27432" marT="27432" marB="27432" anchor="ctr"/>
                </a:tc>
                <a:tc>
                  <a:txBody>
                    <a:bodyPr/>
                    <a:lstStyle/>
                    <a:p>
                      <a:pPr marL="0"/>
                      <a:r>
                        <a:rPr lang="en-GB" sz="1200" kern="1200" dirty="0">
                          <a:solidFill>
                            <a:schemeClr val="tx1"/>
                          </a:solidFill>
                          <a:latin typeface="+mn-lt"/>
                          <a:ea typeface="+mn-ea"/>
                          <a:cs typeface="+mn-cs"/>
                        </a:rPr>
                        <a:t>Leukopenia</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19 (26)</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9 (12)</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13 (33)</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algn="ctr"/>
                      <a:r>
                        <a:rPr lang="en-GB" sz="1200" kern="1200" dirty="0">
                          <a:solidFill>
                            <a:schemeClr val="tx1"/>
                          </a:solidFill>
                          <a:latin typeface="+mn-lt"/>
                          <a:ea typeface="+mn-ea"/>
                          <a:cs typeface="+mn-cs"/>
                        </a:rPr>
                        <a:t>7 (18)</a:t>
                      </a:r>
                    </a:p>
                  </a:txBody>
                  <a:tcPr marR="4572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911634601"/>
                  </a:ext>
                </a:extLst>
              </a:tr>
              <a:tr h="293892">
                <a:tc rowSpan="8">
                  <a:txBody>
                    <a:bodyPr/>
                    <a:lstStyle/>
                    <a:p>
                      <a:pPr algn="l"/>
                      <a:r>
                        <a:rPr lang="en-US" sz="1200" kern="1200" dirty="0">
                          <a:solidFill>
                            <a:schemeClr val="tx1"/>
                          </a:solidFill>
                          <a:latin typeface="+mj-lt"/>
                        </a:rPr>
                        <a:t>Non-</a:t>
                      </a:r>
                      <a:br>
                        <a:rPr lang="en-US" sz="1200" kern="1200" dirty="0">
                          <a:solidFill>
                            <a:schemeClr val="tx1"/>
                          </a:solidFill>
                          <a:latin typeface="+mj-lt"/>
                        </a:rPr>
                      </a:br>
                      <a:r>
                        <a:rPr lang="en-US" sz="1200" kern="1200" dirty="0">
                          <a:solidFill>
                            <a:schemeClr val="tx1"/>
                          </a:solidFill>
                          <a:latin typeface="+mj-lt"/>
                        </a:rPr>
                        <a:t>hematologic</a:t>
                      </a:r>
                      <a:endParaRPr lang="en-US" sz="1200" kern="1200" dirty="0">
                        <a:solidFill>
                          <a:schemeClr val="tx1"/>
                        </a:solidFill>
                        <a:latin typeface="+mj-lt"/>
                        <a:ea typeface="Verdana" panose="020B0604030504040204" pitchFamily="34" charset="0"/>
                        <a:cs typeface="Calibri" panose="020F0502020204030204" pitchFamily="34" charset="0"/>
                      </a:endParaRP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tc>
                  <a:txBody>
                    <a:bodyPr/>
                    <a:lstStyle/>
                    <a:p>
                      <a:pPr marL="0" algn="l"/>
                      <a:r>
                        <a:rPr lang="en-GB" sz="1200" kern="1200" dirty="0">
                          <a:solidFill>
                            <a:schemeClr val="tx1"/>
                          </a:solidFill>
                          <a:latin typeface="+mn-lt"/>
                          <a:ea typeface="+mn-ea"/>
                          <a:cs typeface="+mn-cs"/>
                        </a:rPr>
                        <a:t>CRS</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44 (60)</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0</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28 (70)</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0</a:t>
                      </a:r>
                    </a:p>
                  </a:txBody>
                  <a:tcPr marR="4572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874321566"/>
                  </a:ext>
                </a:extLst>
              </a:tr>
              <a:tr h="293892">
                <a:tc vMerge="1">
                  <a:txBody>
                    <a:bodyPr/>
                    <a:lstStyle/>
                    <a:p>
                      <a:pPr algn="l"/>
                      <a:endParaRPr lang="en-US" sz="1400" kern="1200" dirty="0">
                        <a:solidFill>
                          <a:schemeClr val="tx1"/>
                        </a:solidFill>
                        <a:latin typeface="+mn-lt"/>
                        <a:ea typeface="Verdana" panose="020B0604030504040204" pitchFamily="34" charset="0"/>
                        <a:cs typeface="Calibri" panose="020F0502020204030204" pitchFamily="34" charset="0"/>
                      </a:endParaRPr>
                    </a:p>
                  </a:txBody>
                  <a:tcPr marL="27432" marR="27432" marT="27432" marB="27432"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Nausea</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23 (32)</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0</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13 (33)</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0</a:t>
                      </a:r>
                    </a:p>
                  </a:txBody>
                  <a:tcPr marR="4572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3910524450"/>
                  </a:ext>
                </a:extLst>
              </a:tr>
              <a:tr h="293892">
                <a:tc vMerge="1">
                  <a:txBody>
                    <a:bodyPr/>
                    <a:lstStyle/>
                    <a:p>
                      <a:pPr algn="l"/>
                      <a:endParaRPr lang="en-US" sz="1400" kern="1200" dirty="0">
                        <a:solidFill>
                          <a:schemeClr val="tx1"/>
                        </a:solidFill>
                        <a:latin typeface="+mn-lt"/>
                        <a:ea typeface="Verdana" panose="020B0604030504040204" pitchFamily="34" charset="0"/>
                        <a:cs typeface="Calibri" panose="020F0502020204030204" pitchFamily="34" charset="0"/>
                      </a:endParaRPr>
                    </a:p>
                  </a:txBody>
                  <a:tcPr marL="27432" marR="27432" marT="27432" marB="27432" anchor="ctr"/>
                </a:tc>
                <a:tc>
                  <a:txBody>
                    <a:bodyPr/>
                    <a:lstStyle/>
                    <a:p>
                      <a:pPr marL="0" algn="l"/>
                      <a:r>
                        <a:rPr lang="en-GB" sz="1200" kern="1200" dirty="0">
                          <a:solidFill>
                            <a:schemeClr val="tx1"/>
                          </a:solidFill>
                          <a:latin typeface="+mn-lt"/>
                          <a:ea typeface="+mn-ea"/>
                          <a:cs typeface="+mn-cs"/>
                        </a:rPr>
                        <a:t>Fatigue</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21 (29)</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1 (1)</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15 (38)</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1 (3)</a:t>
                      </a:r>
                    </a:p>
                  </a:txBody>
                  <a:tcPr marR="4572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3398594748"/>
                  </a:ext>
                </a:extLst>
              </a:tr>
              <a:tr h="426720">
                <a:tc vMerge="1">
                  <a:txBody>
                    <a:bodyPr/>
                    <a:lstStyle/>
                    <a:p>
                      <a:pPr algn="l"/>
                      <a:endParaRPr lang="en-US" sz="1400" kern="1200" dirty="0">
                        <a:solidFill>
                          <a:schemeClr val="tx1"/>
                        </a:solidFill>
                        <a:latin typeface="+mn-lt"/>
                        <a:ea typeface="Verdana" panose="020B0604030504040204" pitchFamily="34" charset="0"/>
                        <a:cs typeface="Calibri" panose="020F0502020204030204" pitchFamily="34" charset="0"/>
                      </a:endParaRPr>
                    </a:p>
                  </a:txBody>
                  <a:tcPr marL="27432" marR="27432" marT="27432" marB="27432" anchor="ctr"/>
                </a:tc>
                <a:tc>
                  <a:txBody>
                    <a:bodyPr/>
                    <a:lstStyle/>
                    <a:p>
                      <a:pPr marL="0" algn="l"/>
                      <a:r>
                        <a:rPr lang="en-GB" sz="1200" kern="1200" dirty="0">
                          <a:solidFill>
                            <a:schemeClr val="tx1"/>
                          </a:solidFill>
                          <a:latin typeface="+mn-lt"/>
                          <a:ea typeface="+mn-ea"/>
                          <a:cs typeface="+mn-cs"/>
                        </a:rPr>
                        <a:t>Injection site erythema </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20 (27)</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0</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13 (33)</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0</a:t>
                      </a:r>
                    </a:p>
                  </a:txBody>
                  <a:tcPr marR="4572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3249680130"/>
                  </a:ext>
                </a:extLst>
              </a:tr>
              <a:tr h="293892">
                <a:tc vMerge="1">
                  <a:txBody>
                    <a:bodyPr/>
                    <a:lstStyle/>
                    <a:p>
                      <a:pPr algn="l"/>
                      <a:endParaRPr lang="en-US" sz="1400" kern="1200" dirty="0">
                        <a:solidFill>
                          <a:schemeClr val="tx1"/>
                        </a:solidFill>
                        <a:latin typeface="+mn-lt"/>
                        <a:ea typeface="Verdana" panose="020B0604030504040204" pitchFamily="34" charset="0"/>
                        <a:cs typeface="Calibri" panose="020F0502020204030204" pitchFamily="34" charset="0"/>
                      </a:endParaRPr>
                    </a:p>
                  </a:txBody>
                  <a:tcPr marL="27432" marR="27432" marT="27432" marB="27432" anchor="ctr"/>
                </a:tc>
                <a:tc>
                  <a:txBody>
                    <a:bodyPr/>
                    <a:lstStyle/>
                    <a:p>
                      <a:pPr marL="0" algn="l"/>
                      <a:r>
                        <a:rPr lang="en-GB" sz="1200" kern="1200" dirty="0">
                          <a:solidFill>
                            <a:schemeClr val="tx1"/>
                          </a:solidFill>
                          <a:latin typeface="+mn-lt"/>
                          <a:ea typeface="+mn-ea"/>
                          <a:cs typeface="+mn-cs"/>
                        </a:rPr>
                        <a:t>Headache</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18 (25)</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0</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8 (20)</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0</a:t>
                      </a:r>
                    </a:p>
                  </a:txBody>
                  <a:tcPr marR="4572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1462040578"/>
                  </a:ext>
                </a:extLst>
              </a:tr>
              <a:tr h="293892">
                <a:tc vMerge="1">
                  <a:txBody>
                    <a:bodyPr/>
                    <a:lstStyle/>
                    <a:p>
                      <a:pPr algn="l"/>
                      <a:endParaRPr lang="en-US" sz="1400" kern="1200" dirty="0">
                        <a:solidFill>
                          <a:schemeClr val="tx1"/>
                        </a:solidFill>
                        <a:latin typeface="+mn-lt"/>
                        <a:ea typeface="Verdana" panose="020B0604030504040204" pitchFamily="34" charset="0"/>
                        <a:cs typeface="Calibri" panose="020F0502020204030204" pitchFamily="34" charset="0"/>
                      </a:endParaRPr>
                    </a:p>
                  </a:txBody>
                  <a:tcPr marL="27432" marR="27432" marT="27432" marB="27432" anchor="ctr"/>
                </a:tc>
                <a:tc>
                  <a:txBody>
                    <a:bodyPr/>
                    <a:lstStyle/>
                    <a:p>
                      <a:pPr marL="0" algn="l"/>
                      <a:r>
                        <a:rPr lang="en-GB" sz="1200" kern="1200" dirty="0" err="1">
                          <a:solidFill>
                            <a:schemeClr val="tx1"/>
                          </a:solidFill>
                          <a:latin typeface="+mn-lt"/>
                          <a:ea typeface="+mn-ea"/>
                          <a:cs typeface="+mn-cs"/>
                        </a:rPr>
                        <a:t>Diarrhea</a:t>
                      </a:r>
                      <a:endParaRPr lang="en-GB" sz="1200" kern="1200" dirty="0">
                        <a:solidFill>
                          <a:schemeClr val="tx1"/>
                        </a:solidFill>
                        <a:latin typeface="+mn-lt"/>
                        <a:ea typeface="+mn-ea"/>
                        <a:cs typeface="+mn-cs"/>
                      </a:endParaRP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17 (23)</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2 (3)</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9 (23)</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2 (5)</a:t>
                      </a:r>
                    </a:p>
                  </a:txBody>
                  <a:tcPr marR="4572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3183593079"/>
                  </a:ext>
                </a:extLst>
              </a:tr>
              <a:tr h="293892">
                <a:tc vMerge="1">
                  <a:txBody>
                    <a:bodyPr/>
                    <a:lstStyle/>
                    <a:p>
                      <a:pPr algn="l"/>
                      <a:endParaRPr lang="en-US" sz="1400" kern="1200" dirty="0">
                        <a:solidFill>
                          <a:schemeClr val="tx1"/>
                        </a:solidFill>
                        <a:latin typeface="+mn-lt"/>
                        <a:ea typeface="Verdana" panose="020B0604030504040204" pitchFamily="34" charset="0"/>
                        <a:cs typeface="Calibri" panose="020F0502020204030204" pitchFamily="34" charset="0"/>
                      </a:endParaRPr>
                    </a:p>
                  </a:txBody>
                  <a:tcPr marL="27432" marR="27432" marT="27432" marB="27432" anchor="ctr"/>
                </a:tc>
                <a:tc>
                  <a:txBody>
                    <a:bodyPr/>
                    <a:lstStyle/>
                    <a:p>
                      <a:pPr marL="0" algn="l"/>
                      <a:r>
                        <a:rPr lang="en-GB" sz="1200" kern="1200" dirty="0">
                          <a:solidFill>
                            <a:schemeClr val="tx1"/>
                          </a:solidFill>
                          <a:latin typeface="+mn-lt"/>
                          <a:ea typeface="+mn-ea"/>
                          <a:cs typeface="+mn-cs"/>
                        </a:rPr>
                        <a:t>Cough</a:t>
                      </a:r>
                      <a:endParaRPr lang="en-US" sz="1200" kern="1200" dirty="0">
                        <a:solidFill>
                          <a:schemeClr val="tx1"/>
                        </a:solidFill>
                        <a:latin typeface="+mn-lt"/>
                        <a:ea typeface="+mn-ea"/>
                        <a:cs typeface="+mn-cs"/>
                      </a:endParaRP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US" sz="1200" kern="1200" dirty="0">
                          <a:solidFill>
                            <a:schemeClr val="tx1"/>
                          </a:solidFill>
                          <a:latin typeface="+mn-lt"/>
                          <a:ea typeface="+mn-ea"/>
                          <a:cs typeface="+mn-cs"/>
                        </a:rPr>
                        <a:t>15 (21)</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GB" sz="1200" kern="1200" dirty="0">
                          <a:solidFill>
                            <a:schemeClr val="tx1"/>
                          </a:solidFill>
                          <a:latin typeface="+mn-lt"/>
                          <a:ea typeface="+mn-ea"/>
                          <a:cs typeface="+mn-cs"/>
                        </a:rPr>
                        <a:t>1 (1)</a:t>
                      </a:r>
                      <a:endParaRPr lang="en-US" sz="1200" kern="1200" dirty="0">
                        <a:solidFill>
                          <a:schemeClr val="tx1"/>
                        </a:solidFill>
                        <a:latin typeface="+mn-lt"/>
                        <a:ea typeface="+mn-ea"/>
                        <a:cs typeface="+mn-cs"/>
                      </a:endParaRP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US" sz="1200" kern="1200" dirty="0">
                          <a:solidFill>
                            <a:schemeClr val="tx1"/>
                          </a:solidFill>
                          <a:latin typeface="+mn-lt"/>
                          <a:ea typeface="+mn-ea"/>
                          <a:cs typeface="+mn-cs"/>
                        </a:rPr>
                        <a:t>4 (10)</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tc>
                  <a:txBody>
                    <a:bodyPr/>
                    <a:lstStyle/>
                    <a:p>
                      <a:pPr marL="0" algn="ctr"/>
                      <a:r>
                        <a:rPr lang="en-US" sz="1200" kern="1200" dirty="0">
                          <a:solidFill>
                            <a:schemeClr val="tx1"/>
                          </a:solidFill>
                          <a:latin typeface="+mn-lt"/>
                          <a:ea typeface="+mn-ea"/>
                          <a:cs typeface="+mn-cs"/>
                        </a:rPr>
                        <a:t>0</a:t>
                      </a:r>
                    </a:p>
                  </a:txBody>
                  <a:tcPr marR="4572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1248608932"/>
                  </a:ext>
                </a:extLst>
              </a:tr>
              <a:tr h="293892">
                <a:tc vMerge="1">
                  <a:txBody>
                    <a:bodyPr/>
                    <a:lstStyle/>
                    <a:p>
                      <a:pPr algn="l"/>
                      <a:endParaRPr lang="en-US" sz="1400" kern="1200" dirty="0">
                        <a:solidFill>
                          <a:schemeClr val="tx1"/>
                        </a:solidFill>
                        <a:latin typeface="+mj-lt"/>
                        <a:ea typeface="Verdana" panose="020B0604030504040204" pitchFamily="34" charset="0"/>
                        <a:cs typeface="Calibri" panose="020F0502020204030204" pitchFamily="34" charset="0"/>
                      </a:endParaRPr>
                    </a:p>
                  </a:txBody>
                  <a:tcPr marL="27432" marR="27432" marT="27432" marB="27432" anchor="ctr">
                    <a:lnL w="1270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tc>
                  <a:txBody>
                    <a:bodyPr/>
                    <a:lstStyle/>
                    <a:p>
                      <a:pPr marL="0" algn="l"/>
                      <a:r>
                        <a:rPr lang="en-GB" sz="1200" kern="1200" dirty="0">
                          <a:solidFill>
                            <a:schemeClr val="tx1"/>
                          </a:solidFill>
                          <a:latin typeface="+mn-lt"/>
                          <a:ea typeface="+mn-ea"/>
                          <a:cs typeface="+mn-cs"/>
                        </a:rPr>
                        <a:t>Pyrexia</a:t>
                      </a:r>
                      <a:endParaRPr lang="en-US" sz="1200" kern="1200" dirty="0">
                        <a:solidFill>
                          <a:schemeClr val="tx1"/>
                        </a:solidFill>
                        <a:latin typeface="+mn-lt"/>
                        <a:ea typeface="+mn-ea"/>
                        <a:cs typeface="+mn-cs"/>
                      </a:endParaRP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tc>
                  <a:txBody>
                    <a:bodyPr/>
                    <a:lstStyle/>
                    <a:p>
                      <a:pPr marL="0" algn="ctr"/>
                      <a:r>
                        <a:rPr lang="en-US" sz="1200" kern="1200" dirty="0">
                          <a:solidFill>
                            <a:schemeClr val="tx1"/>
                          </a:solidFill>
                          <a:latin typeface="+mn-lt"/>
                          <a:ea typeface="+mn-ea"/>
                          <a:cs typeface="+mn-cs"/>
                        </a:rPr>
                        <a:t>15 (21)</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tc>
                  <a:txBody>
                    <a:bodyPr/>
                    <a:lstStyle/>
                    <a:p>
                      <a:pPr marL="0" algn="ctr"/>
                      <a:r>
                        <a:rPr lang="en-US" sz="1200" kern="1200" dirty="0">
                          <a:solidFill>
                            <a:schemeClr val="tx1"/>
                          </a:solidFill>
                          <a:latin typeface="+mn-lt"/>
                          <a:ea typeface="+mn-ea"/>
                          <a:cs typeface="+mn-cs"/>
                        </a:rPr>
                        <a:t>0</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tc>
                  <a:txBody>
                    <a:bodyPr/>
                    <a:lstStyle/>
                    <a:p>
                      <a:pPr marL="0" algn="ctr"/>
                      <a:r>
                        <a:rPr lang="en-US" sz="1200" kern="1200" dirty="0">
                          <a:solidFill>
                            <a:schemeClr val="tx1"/>
                          </a:solidFill>
                          <a:latin typeface="+mn-lt"/>
                          <a:ea typeface="+mn-ea"/>
                          <a:cs typeface="+mn-cs"/>
                        </a:rPr>
                        <a:t>5 (13)</a:t>
                      </a:r>
                    </a:p>
                  </a:txBody>
                  <a:tcPr marR="4572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tc>
                  <a:txBody>
                    <a:bodyPr/>
                    <a:lstStyle/>
                    <a:p>
                      <a:pPr marL="0" algn="ctr"/>
                      <a:r>
                        <a:rPr lang="en-US" sz="1200" kern="1200" dirty="0">
                          <a:solidFill>
                            <a:schemeClr val="tx1"/>
                          </a:solidFill>
                          <a:latin typeface="+mn-lt"/>
                          <a:ea typeface="+mn-ea"/>
                          <a:cs typeface="+mn-cs"/>
                        </a:rPr>
                        <a:t>0</a:t>
                      </a:r>
                    </a:p>
                  </a:txBody>
                  <a:tcPr marR="45720" marT="0" marB="0" anchor="ctr">
                    <a:lnL w="635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EFF"/>
                    </a:solidFill>
                  </a:tcPr>
                </a:tc>
                <a:extLst>
                  <a:ext uri="{0D108BD9-81ED-4DB2-BD59-A6C34878D82A}">
                    <a16:rowId xmlns:a16="http://schemas.microsoft.com/office/drawing/2014/main" val="2267040947"/>
                  </a:ext>
                </a:extLst>
              </a:tr>
            </a:tbl>
          </a:graphicData>
        </a:graphic>
      </p:graphicFrame>
      <p:sp>
        <p:nvSpPr>
          <p:cNvPr id="6" name="TextBox 5">
            <a:extLst>
              <a:ext uri="{FF2B5EF4-FFF2-40B4-BE49-F238E27FC236}">
                <a16:creationId xmlns:a16="http://schemas.microsoft.com/office/drawing/2014/main" id="{5B4BB3E6-AB3D-C74D-90D7-A38B2D2998F2}"/>
              </a:ext>
            </a:extLst>
          </p:cNvPr>
          <p:cNvSpPr txBox="1"/>
          <p:nvPr/>
        </p:nvSpPr>
        <p:spPr>
          <a:xfrm>
            <a:off x="185531" y="6488668"/>
            <a:ext cx="6096000"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Noopur </a:t>
            </a:r>
            <a:r>
              <a:rPr lang="en-US" sz="1500" b="0" i="0" dirty="0" err="1">
                <a:effectLst/>
                <a:latin typeface="Calibri" panose="020F0502020204030204" pitchFamily="34" charset="0"/>
                <a:cs typeface="Calibri" panose="020F0502020204030204" pitchFamily="34" charset="0"/>
              </a:rPr>
              <a:t>Raje</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074796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smtClean="0">
            <a:latin typeface="Arial"/>
            <a:cs typeface="Arial"/>
          </a:defRPr>
        </a:defPPr>
      </a:lstStyle>
    </a:txDef>
  </a:objectDefaults>
  <a:extraClrSchemeLst/>
</a:theme>
</file>

<file path=ppt/theme/theme3.xml><?xml version="1.0" encoding="utf-8"?>
<a:theme xmlns:a="http://schemas.openxmlformats.org/drawingml/2006/main" name="AJ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sz="1400" dirty="0" smtClean="0">
            <a:latin typeface="Arial"/>
            <a:cs typeface="Arial"/>
          </a:defRPr>
        </a:defPPr>
      </a:lstStyle>
    </a:txDef>
  </a:objectDefaults>
  <a:extraClrSchemeLst/>
</a:theme>
</file>

<file path=ppt/theme/theme4.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1800"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800" dirty="0" smtClean="0">
            <a:latin typeface="Arial" panose="020B0604020202020204" pitchFamily="34" charset="0"/>
            <a:cs typeface="Arial" panose="020B0604020202020204" pitchFamily="34" charset="0"/>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7">
    <a:dk1>
      <a:srgbClr val="595454"/>
    </a:dk1>
    <a:lt1>
      <a:srgbClr val="FFFFFF"/>
    </a:lt1>
    <a:dk2>
      <a:srgbClr val="595454"/>
    </a:dk2>
    <a:lt2>
      <a:srgbClr val="EEE7E7"/>
    </a:lt2>
    <a:accent1>
      <a:srgbClr val="595454"/>
    </a:accent1>
    <a:accent2>
      <a:srgbClr val="FFAC24"/>
    </a:accent2>
    <a:accent3>
      <a:srgbClr val="00AC63"/>
    </a:accent3>
    <a:accent4>
      <a:srgbClr val="A69F9F"/>
    </a:accent4>
    <a:accent5>
      <a:srgbClr val="0EB1CC"/>
    </a:accent5>
    <a:accent6>
      <a:srgbClr val="FB6B1F"/>
    </a:accent6>
    <a:hlink>
      <a:srgbClr val="595454"/>
    </a:hlink>
    <a:folHlink>
      <a:srgbClr val="595454"/>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7" ma:contentTypeDescription="Create a new document." ma:contentTypeScope="" ma:versionID="0836c851ab56100df1895fa2a218104e">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fd973d22d93f3f1ceb87c2fa5e19ecd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xsi:nil="true"/>
    <QID xmlns="96f1686b-f877-4eb8-89ab-3a67a5dc2612" xsi:nil="true"/>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8B0C10CD-E0F8-4135-9179-156BAB276971}"/>
</file>

<file path=customXml/itemProps2.xml><?xml version="1.0" encoding="utf-8"?>
<ds:datastoreItem xmlns:ds="http://schemas.openxmlformats.org/officeDocument/2006/customXml" ds:itemID="{E261674F-3F95-4760-9E72-4EF986604E41}"/>
</file>

<file path=customXml/itemProps3.xml><?xml version="1.0" encoding="utf-8"?>
<ds:datastoreItem xmlns:ds="http://schemas.openxmlformats.org/officeDocument/2006/customXml" ds:itemID="{F9590F70-2A22-4CBE-89E9-A3FEBCF6C407}"/>
</file>

<file path=docProps/app.xml><?xml version="1.0" encoding="utf-8"?>
<Properties xmlns="http://schemas.openxmlformats.org/officeDocument/2006/extended-properties" xmlns:vt="http://schemas.openxmlformats.org/officeDocument/2006/docPropsVTypes">
  <TotalTime>2409</TotalTime>
  <Words>6082</Words>
  <Application>Microsoft Macintosh PowerPoint</Application>
  <PresentationFormat>Widescreen</PresentationFormat>
  <Paragraphs>1220</Paragraphs>
  <Slides>31</Slides>
  <Notes>11</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31</vt:i4>
      </vt:variant>
    </vt:vector>
  </HeadingPairs>
  <TitlesOfParts>
    <vt:vector size="44" baseType="lpstr">
      <vt:lpstr>Arial</vt:lpstr>
      <vt:lpstr>Calibri</vt:lpstr>
      <vt:lpstr>Calibri Light</vt:lpstr>
      <vt:lpstr>Cambria</vt:lpstr>
      <vt:lpstr>Helvetica</vt:lpstr>
      <vt:lpstr>Lucida Grande</vt:lpstr>
      <vt:lpstr>Times New Roman</vt:lpstr>
      <vt:lpstr>Wingdings</vt:lpstr>
      <vt:lpstr>Office Theme</vt:lpstr>
      <vt:lpstr>11_Office Theme</vt:lpstr>
      <vt:lpstr>AJY</vt:lpstr>
      <vt:lpstr>4_Custom Design</vt:lpstr>
      <vt:lpstr>6_Office Theme</vt:lpstr>
      <vt:lpstr>Investigational Bispecific Antibodies Targeting BCMA in MM</vt:lpstr>
      <vt:lpstr>PowerPoint Presentation</vt:lpstr>
      <vt:lpstr>PowerPoint Presentation</vt:lpstr>
      <vt:lpstr>BCMA-Targeted Immunotherapy in MM</vt:lpstr>
      <vt:lpstr>Types of Antibodies</vt:lpstr>
      <vt:lpstr>BsAbs – Many Different Platforms </vt:lpstr>
      <vt:lpstr>BCMA bispecific antibodies in myeloma</vt:lpstr>
      <vt:lpstr>Phase 1 First-in-Human Study of Teclistamab in Patients With RRMM: Study Design and Patients</vt:lpstr>
      <vt:lpstr>Phase 1 First-in-Human Study of Teclistamab in Patients With RRMM: Safety</vt:lpstr>
      <vt:lpstr>Phase 1 First-in-Human Study of Teclistamab in Patients With RRMM: Efficacy</vt:lpstr>
      <vt:lpstr>MajesTEC-1: Phase 1/2 Study of Teclistamab, a BCMA×CD3  Bispecific Antibody, in RRMM – Updated Results </vt:lpstr>
      <vt:lpstr>MajesTEC-1: Phase 1/2 Study of Teclistamab, a BCMA×CD3  Bispecific Antibody, in RRMM – Updated Results </vt:lpstr>
      <vt:lpstr>CC-93269 KEY ENGINEERING CHARACTERISTICS</vt:lpstr>
      <vt:lpstr>CC-93269-MM-001 PHASE 1 TRIAL: STUDY DESIGN</vt:lpstr>
      <vt:lpstr>CC-93269 PRELIMINARY EFFICACY</vt:lpstr>
      <vt:lpstr>RESPONSE OVER TIME</vt:lpstr>
      <vt:lpstr>MagnetisMM-1: Phase 1 Study of Elranatamab (PF-06863135),  a BCMA-targeted CD3-Engaging Bispecific Molecule, for Patients with RRMM</vt:lpstr>
      <vt:lpstr>MagnetisMM-1: Phase 1 Study of Elranatamab (PF-06863135),  a BCMA-targeted CD3-Engaging Bispecific Molecule, for Patients with RRMM</vt:lpstr>
      <vt:lpstr>MagnetisMM-1: Phase 1 Study of Elranatamab (PF-06863135),  a BCMA-targeted CD3-Engaging Bispecific Molecule, for Patients with RRMM</vt:lpstr>
      <vt:lpstr>Phase 1/2 FIH Study: Safety and Efficacy of REGN5458, a  BCMA×CD3 Bispecific Monoclonal Antibody, in Patients With RRMM</vt:lpstr>
      <vt:lpstr>Phase 1/2 FIH Study: Safety and Efficacy of REGN5458, a  BCMA×CD3 Bispecific Monoclonal Antibody, in Patients With RRMM</vt:lpstr>
      <vt:lpstr>Phase 1 FIH Study: Tnb-383B, a BCMA × CD3 Bispecific T-Cell  Redirecting Antibody, in Patients With RRMM</vt:lpstr>
      <vt:lpstr>TRIMM-2: Phase 1b Study of Subcutaneous Teclistamab in Combination With Daratumumab for Patients With RRMM</vt:lpstr>
      <vt:lpstr>TRIMM-2: Phase 1b Study of Subcutaneous Teclistamab in Combination With Daratumumab for Patients With RRMM</vt:lpstr>
      <vt:lpstr>PowerPoint Presentation</vt:lpstr>
      <vt:lpstr>PowerPoint Presentation</vt:lpstr>
      <vt:lpstr>BCMA x CD3 Bispecific Antibodies: Summary</vt:lpstr>
      <vt:lpstr>Novel Non-BCMA Bispecific Antibodies</vt:lpstr>
      <vt:lpstr>The Future: Trispecific Antibodies</vt:lpstr>
      <vt:lpstr>Targeting BCMA may be is a new standard</vt:lpstr>
      <vt:lpstr>Current Understanding and Future Directions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Immunotherapy in myeloma, hope or hype!</dc:title>
  <dc:creator>Raje, Noopur,M.D.</dc:creator>
  <cp:lastModifiedBy>Silvana Izquierdo</cp:lastModifiedBy>
  <cp:revision>94</cp:revision>
  <dcterms:created xsi:type="dcterms:W3CDTF">2019-05-10T11:09:19Z</dcterms:created>
  <dcterms:modified xsi:type="dcterms:W3CDTF">2022-02-03T17:42:19Z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ies>
</file>